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59"/>
  </p:notesMasterIdLst>
  <p:sldIdLst>
    <p:sldId id="305" r:id="rId2"/>
    <p:sldId id="258" r:id="rId3"/>
    <p:sldId id="257" r:id="rId4"/>
    <p:sldId id="307"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322"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12" r:id="rId48"/>
    <p:sldId id="303" r:id="rId49"/>
    <p:sldId id="304" r:id="rId50"/>
    <p:sldId id="313" r:id="rId51"/>
    <p:sldId id="314" r:id="rId52"/>
    <p:sldId id="315" r:id="rId53"/>
    <p:sldId id="317" r:id="rId54"/>
    <p:sldId id="318" r:id="rId55"/>
    <p:sldId id="319" r:id="rId56"/>
    <p:sldId id="320" r:id="rId57"/>
    <p:sldId id="321" r:id="rId5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1D31E4-1F9E-42FA-9A50-5AD11F926841}">
  <a:tblStyle styleId="{551D31E4-1F9E-42FA-9A50-5AD11F9268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11"/>
    <p:restoredTop sz="82813"/>
  </p:normalViewPr>
  <p:slideViewPr>
    <p:cSldViewPr snapToGrid="0">
      <p:cViewPr varScale="1">
        <p:scale>
          <a:sx n="317" d="100"/>
          <a:sy n="317" d="100"/>
        </p:scale>
        <p:origin x="2152" y="176"/>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Information_security" TargetMode="External"/><Relationship Id="rId7" Type="http://schemas.openxmlformats.org/officeDocument/2006/relationships/hyperlink" Target="https://en.wikipedia.org/wiki/Capability-based_security"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en.wikipedia.org/wiki/Confused_deputy_problem#cite_note-1" TargetMode="External"/><Relationship Id="rId5" Type="http://schemas.openxmlformats.org/officeDocument/2006/relationships/hyperlink" Target="https://en.wikipedia.org/wiki/Privilege_escalation" TargetMode="External"/><Relationship Id="rId4" Type="http://schemas.openxmlformats.org/officeDocument/2006/relationships/hyperlink" Target="https://en.wikipedia.org/wiki/Computer_progra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dfac643a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dfac643a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000000"/>
                </a:solidFill>
                <a:effectLst/>
                <a:latin typeface="Times"/>
              </a:rPr>
              <a:t>MLS is appropriate for national security confidentiality policies, and it is sometimes appropriate for business confidentiality policies.  Consider a microprocessor company's plans for its next-generation chip.  The company might consider these plans Top Secret and desire an access control mechanism that can prevent leakage of this sensitive information.  </a:t>
            </a:r>
          </a:p>
          <a:p>
            <a:pPr algn="l"/>
            <a:r>
              <a:rPr lang="en-US" b="0" i="0" dirty="0">
                <a:solidFill>
                  <a:srgbClr val="000000"/>
                </a:solidFill>
                <a:effectLst/>
                <a:latin typeface="Times"/>
              </a:rPr>
              <a:t>Other business confidentiality policies do not exhibit such close correspondence to MLS.  Consider an investment bank.  It employs consultants who both advise and analyze companies.  When advising, such consultants learn secret information about a company's finances that should not be shared with the public.  The consultant could exploit this </a:t>
            </a:r>
            <a:r>
              <a:rPr lang="en-US" b="0" i="1" dirty="0">
                <a:solidFill>
                  <a:srgbClr val="000000"/>
                </a:solidFill>
                <a:effectLst/>
                <a:latin typeface="Times"/>
              </a:rPr>
              <a:t>insider information</a:t>
            </a:r>
            <a:r>
              <a:rPr lang="en-US" b="0" i="0" dirty="0">
                <a:solidFill>
                  <a:srgbClr val="000000"/>
                </a:solidFill>
                <a:effectLst/>
                <a:latin typeface="Times"/>
              </a:rPr>
              <a:t> while performing analysis, to profit either himself or other clients.  Such abuse is prohibited by law.</a:t>
            </a:r>
          </a:p>
          <a:p>
            <a:pPr algn="l"/>
            <a:endParaRPr lang="en-US" b="0" i="0" dirty="0">
              <a:solidFill>
                <a:srgbClr val="000000"/>
              </a:solidFill>
              <a:effectLst/>
              <a:latin typeface="Times"/>
            </a:endParaRPr>
          </a:p>
          <a:p>
            <a:pPr algn="l"/>
            <a:endParaRPr lang="en-US" b="0" i="0" dirty="0">
              <a:solidFill>
                <a:srgbClr val="000000"/>
              </a:solidFill>
              <a:effectLst/>
              <a:latin typeface="Times"/>
            </a:endParaRPr>
          </a:p>
          <a:p>
            <a:pPr algn="l"/>
            <a:r>
              <a:rPr lang="en-US" b="0" i="0" dirty="0">
                <a:solidFill>
                  <a:srgbClr val="000000"/>
                </a:solidFill>
                <a:effectLst/>
                <a:latin typeface="Times"/>
              </a:rPr>
              <a:t>Brewer and Nash (1989) developed a MAC policy for this scenario, calling it </a:t>
            </a:r>
            <a:r>
              <a:rPr lang="en-US" b="0" i="1" dirty="0">
                <a:solidFill>
                  <a:srgbClr val="000000"/>
                </a:solidFill>
                <a:effectLst/>
                <a:latin typeface="Times"/>
              </a:rPr>
              <a:t>Chinese Wall</a:t>
            </a:r>
            <a:r>
              <a:rPr lang="en-US" b="0" i="0" dirty="0">
                <a:solidFill>
                  <a:srgbClr val="000000"/>
                </a:solidFill>
                <a:effectLst/>
                <a:latin typeface="Times"/>
              </a:rPr>
              <a:t> by analogy to the Great Wall of China.  The intuition is that an unbreachable wall is erected between different parts of the same company; no information may pass over or through the wall.  In the Chinese Wall policy, we (as usual) have have objects, subjects, and users.  However, objects are now grouped into </a:t>
            </a:r>
            <a:r>
              <a:rPr lang="en-US" b="0" i="1" dirty="0">
                <a:solidFill>
                  <a:srgbClr val="000000"/>
                </a:solidFill>
                <a:effectLst/>
                <a:latin typeface="Times"/>
              </a:rPr>
              <a:t>company datasets</a:t>
            </a:r>
            <a:r>
              <a:rPr lang="en-US" b="0" i="0" dirty="0">
                <a:solidFill>
                  <a:srgbClr val="000000"/>
                </a:solidFill>
                <a:effectLst/>
                <a:latin typeface="Times"/>
              </a:rPr>
              <a:t> (CDs).  For example, an object might be a file, and a company dataset would then be all of the files related to a single company.  Company datasets are themselves grouped into </a:t>
            </a:r>
            <a:r>
              <a:rPr lang="en-US" b="0" i="1" dirty="0">
                <a:solidFill>
                  <a:srgbClr val="000000"/>
                </a:solidFill>
                <a:effectLst/>
                <a:latin typeface="Times"/>
              </a:rPr>
              <a:t>conflict of interest classes</a:t>
            </a:r>
            <a:r>
              <a:rPr lang="en-US" b="0" i="0" dirty="0">
                <a:solidFill>
                  <a:srgbClr val="000000"/>
                </a:solidFill>
                <a:effectLst/>
                <a:latin typeface="Times"/>
              </a:rPr>
              <a:t> (COIs).  For example, one COI might be the set of all companies in the banking industry, and another COI might be all the companies in the oil industry.</a:t>
            </a:r>
          </a:p>
          <a:p>
            <a:endParaRPr lang="en-US" dirty="0"/>
          </a:p>
        </p:txBody>
      </p:sp>
    </p:spTree>
    <p:extLst>
      <p:ext uri="{BB962C8B-B14F-4D97-AF65-F5344CB8AC3E}">
        <p14:creationId xmlns:p14="http://schemas.microsoft.com/office/powerpoint/2010/main" val="174907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000000"/>
                </a:solidFill>
                <a:effectLst/>
                <a:latin typeface="Times"/>
              </a:rPr>
              <a:t>The intuition is that an unbreachable wall is erected between different parts of the same company; no information may pass over or through the wall.  In the Chinese Wall policy, we (as usual) have have objects, subjects, and users.  However, objects are now grouped into </a:t>
            </a:r>
            <a:r>
              <a:rPr lang="en-US" b="0" i="1" dirty="0">
                <a:solidFill>
                  <a:srgbClr val="000000"/>
                </a:solidFill>
                <a:effectLst/>
                <a:latin typeface="Times"/>
              </a:rPr>
              <a:t>company datasets</a:t>
            </a:r>
            <a:r>
              <a:rPr lang="en-US" b="0" i="0" dirty="0">
                <a:solidFill>
                  <a:srgbClr val="000000"/>
                </a:solidFill>
                <a:effectLst/>
                <a:latin typeface="Times"/>
              </a:rPr>
              <a:t> (CDs).  For example, an object might be a file, and a company dataset would then be all of the files related to a single company.  Company datasets are themselves grouped into </a:t>
            </a:r>
            <a:r>
              <a:rPr lang="en-US" b="0" i="1" dirty="0">
                <a:solidFill>
                  <a:srgbClr val="000000"/>
                </a:solidFill>
                <a:effectLst/>
                <a:latin typeface="Times"/>
              </a:rPr>
              <a:t>conflict of interest classes</a:t>
            </a:r>
            <a:r>
              <a:rPr lang="en-US" b="0" i="0" dirty="0">
                <a:solidFill>
                  <a:srgbClr val="000000"/>
                </a:solidFill>
                <a:effectLst/>
                <a:latin typeface="Times"/>
              </a:rPr>
              <a:t> (COIs).  For example, one COI might be the set of all companies in the banking industry, and another COI might be all the companies in the oil industry.</a:t>
            </a:r>
            <a:endParaRPr lang="en-US" dirty="0"/>
          </a:p>
        </p:txBody>
      </p:sp>
    </p:spTree>
    <p:extLst>
      <p:ext uri="{BB962C8B-B14F-4D97-AF65-F5344CB8AC3E}">
        <p14:creationId xmlns:p14="http://schemas.microsoft.com/office/powerpoint/2010/main" val="342425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mj-lt"/>
              <a:buAutoNum type="arabicPeriod"/>
            </a:pPr>
            <a:endParaRPr lang="en-US" b="0" i="0" dirty="0">
              <a:solidFill>
                <a:srgbClr val="000000"/>
              </a:solidFill>
              <a:effectLst/>
              <a:latin typeface="Times"/>
            </a:endParaRPr>
          </a:p>
          <a:p>
            <a:pPr marL="742950" lvl="1" indent="-285750" algn="l">
              <a:buFont typeface="+mj-lt"/>
              <a:buAutoNum type="arabicPeriod"/>
            </a:pPr>
            <a:r>
              <a:rPr lang="en-US" b="0" i="0" dirty="0">
                <a:solidFill>
                  <a:srgbClr val="000000"/>
                </a:solidFill>
                <a:effectLst/>
                <a:latin typeface="Times"/>
              </a:rPr>
              <a:t>For the last line: S has never read an object O' such that CD(O) ≠ CD(O’), and O is the object being written</a:t>
            </a:r>
          </a:p>
          <a:p>
            <a:br>
              <a:rPr lang="en-US" dirty="0"/>
            </a:br>
            <a:endParaRPr lang="en-US" dirty="0"/>
          </a:p>
        </p:txBody>
      </p:sp>
    </p:spTree>
    <p:extLst>
      <p:ext uri="{BB962C8B-B14F-4D97-AF65-F5344CB8AC3E}">
        <p14:creationId xmlns:p14="http://schemas.microsoft.com/office/powerpoint/2010/main" val="1113293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000000"/>
                </a:solidFill>
                <a:effectLst/>
                <a:latin typeface="Times"/>
              </a:rPr>
              <a:t>The original security conditions for Chinese Wall given by Brewer and Nash were overly restrictive, and we omit them here.  Sandhu (1992) later gave the following (less restrictive) conditions.  Note that these conditions require the tracking the set of read objects for each user and subject.</a:t>
            </a:r>
          </a:p>
          <a:p>
            <a:pPr algn="l">
              <a:buFont typeface="+mj-lt"/>
              <a:buAutoNum type="arabicPeriod"/>
            </a:pPr>
            <a:r>
              <a:rPr lang="en-US" b="0" i="0" dirty="0">
                <a:solidFill>
                  <a:srgbClr val="000000"/>
                </a:solidFill>
                <a:effectLst/>
                <a:latin typeface="Times"/>
              </a:rPr>
              <a:t>A user U may read object O only if U has never read any object O' such that:</a:t>
            </a:r>
          </a:p>
          <a:p>
            <a:pPr marL="742950" lvl="1" indent="-285750" algn="l">
              <a:buFont typeface="+mj-lt"/>
              <a:buAutoNum type="arabicPeriod"/>
            </a:pPr>
            <a:r>
              <a:rPr lang="en-US" b="0" i="0" dirty="0">
                <a:solidFill>
                  <a:srgbClr val="000000"/>
                </a:solidFill>
                <a:effectLst/>
                <a:latin typeface="Times"/>
              </a:rPr>
              <a:t>COI(O) = COI(O'), and</a:t>
            </a:r>
          </a:p>
          <a:p>
            <a:pPr marL="742950" lvl="1" indent="-285750" algn="l">
              <a:buFont typeface="+mj-lt"/>
              <a:buAutoNum type="arabicPeriod"/>
            </a:pPr>
            <a:r>
              <a:rPr lang="en-US" b="0" i="0" dirty="0">
                <a:solidFill>
                  <a:srgbClr val="000000"/>
                </a:solidFill>
                <a:effectLst/>
                <a:latin typeface="Times"/>
              </a:rPr>
              <a:t>CD(O) ≠ CD(O').</a:t>
            </a:r>
          </a:p>
          <a:p>
            <a:pPr algn="l">
              <a:buFont typeface="+mj-lt"/>
              <a:buAutoNum type="arabicPeriod"/>
            </a:pPr>
            <a:r>
              <a:rPr lang="en-US" b="0" i="0" dirty="0">
                <a:solidFill>
                  <a:srgbClr val="000000"/>
                </a:solidFill>
                <a:effectLst/>
                <a:latin typeface="Times"/>
              </a:rPr>
              <a:t>A subject S associated with user U may read object O only if U may read O.</a:t>
            </a:r>
          </a:p>
          <a:p>
            <a:pPr algn="l">
              <a:buFont typeface="+mj-lt"/>
              <a:buAutoNum type="arabicPeriod"/>
            </a:pPr>
            <a:r>
              <a:rPr lang="en-US" b="0" i="0" dirty="0">
                <a:solidFill>
                  <a:srgbClr val="000000"/>
                </a:solidFill>
                <a:effectLst/>
                <a:latin typeface="Times"/>
              </a:rPr>
              <a:t>A subject S may write object O only if:</a:t>
            </a:r>
          </a:p>
          <a:p>
            <a:pPr marL="742950" lvl="1" indent="-285750" algn="l">
              <a:buFont typeface="+mj-lt"/>
              <a:buAutoNum type="arabicPeriod"/>
            </a:pPr>
            <a:r>
              <a:rPr lang="en-US" b="0" i="0" dirty="0">
                <a:solidFill>
                  <a:srgbClr val="000000"/>
                </a:solidFill>
                <a:effectLst/>
                <a:latin typeface="Times"/>
              </a:rPr>
              <a:t>S may read O, and</a:t>
            </a:r>
          </a:p>
          <a:p>
            <a:pPr marL="742950" lvl="1" indent="-285750" algn="l">
              <a:buFont typeface="+mj-lt"/>
              <a:buAutoNum type="arabicPeriod"/>
            </a:pPr>
            <a:r>
              <a:rPr lang="en-US" b="0" i="0" dirty="0">
                <a:solidFill>
                  <a:srgbClr val="000000"/>
                </a:solidFill>
                <a:effectLst/>
                <a:latin typeface="Times"/>
              </a:rPr>
              <a:t>S has never read an object O' such that CD(O) ≠ CD(O').</a:t>
            </a:r>
          </a:p>
          <a:p>
            <a:pPr algn="l"/>
            <a:r>
              <a:rPr lang="en-US" b="0" i="0" dirty="0">
                <a:solidFill>
                  <a:srgbClr val="000000"/>
                </a:solidFill>
                <a:effectLst/>
                <a:latin typeface="Times"/>
              </a:rPr>
              <a:t>The first two conditions guarantee that a single user never breaches the wall by reading information from two different CDs within the same COI.  The third condition guarantees that two or more users never cooperatively breach the wall by performing a series of read and write operations.  Suppose that S1 has previously read from CD1, and S2 has previously read from CD2.  Consider the following sequence of operations, based on the figure above.</a:t>
            </a:r>
          </a:p>
          <a:p>
            <a:pPr algn="l">
              <a:buFont typeface="Arial" panose="020B0604020202020204" pitchFamily="34" charset="0"/>
              <a:buChar char="•"/>
            </a:pPr>
            <a:r>
              <a:rPr lang="en-US" b="0" i="0" dirty="0">
                <a:solidFill>
                  <a:srgbClr val="000000"/>
                </a:solidFill>
                <a:effectLst/>
                <a:latin typeface="Times"/>
              </a:rPr>
              <a:t>S1 reads information from an object in CD1.</a:t>
            </a:r>
          </a:p>
          <a:p>
            <a:pPr algn="l">
              <a:buFont typeface="Arial" panose="020B0604020202020204" pitchFamily="34" charset="0"/>
              <a:buChar char="•"/>
            </a:pPr>
            <a:r>
              <a:rPr lang="en-US" b="0" i="0" dirty="0">
                <a:solidFill>
                  <a:srgbClr val="000000"/>
                </a:solidFill>
                <a:effectLst/>
                <a:latin typeface="Times"/>
              </a:rPr>
              <a:t>S1 writes that information to object O6 in CD3.</a:t>
            </a:r>
          </a:p>
          <a:p>
            <a:pPr algn="l">
              <a:buFont typeface="Arial" panose="020B0604020202020204" pitchFamily="34" charset="0"/>
              <a:buChar char="•"/>
            </a:pPr>
            <a:r>
              <a:rPr lang="en-US" b="0" i="0" dirty="0">
                <a:solidFill>
                  <a:srgbClr val="000000"/>
                </a:solidFill>
                <a:effectLst/>
                <a:latin typeface="Times"/>
              </a:rPr>
              <a:t>S2 reads that information from O6.</a:t>
            </a:r>
          </a:p>
          <a:p>
            <a:pPr algn="l"/>
            <a:r>
              <a:rPr lang="en-US" b="0" i="0" dirty="0">
                <a:solidFill>
                  <a:srgbClr val="000000"/>
                </a:solidFill>
                <a:effectLst/>
                <a:latin typeface="Times"/>
              </a:rPr>
              <a:t>At the end of this sequence, S2 would have read information pertaining to both CD1 and CD2, which would violate the Chinese Wall policy since both CDs are in the same COI.  But Condition 3b prevents the write operation by restricting when a subject may write:  once a subject reads two objects from different CDs, that subject may never write any object.  So for read--write access, a user must create a distinct subject for each CD.  For read-only access, a user can create a single subject to read from several COIs.  </a:t>
            </a:r>
          </a:p>
          <a:p>
            <a:endParaRPr lang="en-US" dirty="0"/>
          </a:p>
        </p:txBody>
      </p:sp>
    </p:spTree>
    <p:extLst>
      <p:ext uri="{BB962C8B-B14F-4D97-AF65-F5344CB8AC3E}">
        <p14:creationId xmlns:p14="http://schemas.microsoft.com/office/powerpoint/2010/main" val="909456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1a655f80b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1a655f80b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f1a655f80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f1a655f80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000000"/>
                </a:solidFill>
                <a:effectLst/>
                <a:latin typeface="Times"/>
              </a:rPr>
              <a:t>The underlying philosophy in DAC is that subjects can determine who has access to their objects.</a:t>
            </a:r>
            <a:endParaRPr lang="en-US" dirty="0"/>
          </a:p>
        </p:txBody>
      </p:sp>
    </p:spTree>
    <p:extLst>
      <p:ext uri="{BB962C8B-B14F-4D97-AF65-F5344CB8AC3E}">
        <p14:creationId xmlns:p14="http://schemas.microsoft.com/office/powerpoint/2010/main" val="3440048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707070"/>
                </a:solidFill>
                <a:effectLst/>
                <a:latin typeface="Helvetica" pitchFamily="2" charset="0"/>
              </a:rPr>
              <a:t>Microsoft Windows NT/2000, UNIX, and Novell’s NetWare.</a:t>
            </a:r>
            <a:endParaRPr lang="en-US" dirty="0"/>
          </a:p>
        </p:txBody>
      </p:sp>
    </p:spTree>
    <p:extLst>
      <p:ext uri="{BB962C8B-B14F-4D97-AF65-F5344CB8AC3E}">
        <p14:creationId xmlns:p14="http://schemas.microsoft.com/office/powerpoint/2010/main" val="2842184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In </a:t>
            </a:r>
            <a:r>
              <a:rPr lang="en-US" b="0" i="0" u="none" strike="noStrike" dirty="0">
                <a:solidFill>
                  <a:srgbClr val="3366CC"/>
                </a:solidFill>
                <a:effectLst/>
                <a:latin typeface="Arial" panose="020B0604020202020204" pitchFamily="34" charset="0"/>
                <a:hlinkClick r:id="rId3" tooltip="Information security"/>
              </a:rPr>
              <a:t>information security</a:t>
            </a:r>
            <a:r>
              <a:rPr lang="en-US" b="0" i="0" dirty="0">
                <a:solidFill>
                  <a:srgbClr val="202122"/>
                </a:solidFill>
                <a:effectLst/>
                <a:latin typeface="Arial" panose="020B0604020202020204" pitchFamily="34" charset="0"/>
              </a:rPr>
              <a:t>, a </a:t>
            </a:r>
            <a:r>
              <a:rPr lang="en-US" b="1" i="0" dirty="0">
                <a:solidFill>
                  <a:srgbClr val="202122"/>
                </a:solidFill>
                <a:effectLst/>
                <a:latin typeface="Arial" panose="020B0604020202020204" pitchFamily="34" charset="0"/>
              </a:rPr>
              <a:t>confused deputy</a:t>
            </a:r>
            <a:r>
              <a:rPr lang="en-US" b="0" i="0" dirty="0">
                <a:solidFill>
                  <a:srgbClr val="202122"/>
                </a:solidFill>
                <a:effectLst/>
                <a:latin typeface="Arial" panose="020B0604020202020204" pitchFamily="34" charset="0"/>
              </a:rPr>
              <a:t> is a </a:t>
            </a:r>
            <a:r>
              <a:rPr lang="en-US" b="0" i="0" u="none" strike="noStrike" dirty="0">
                <a:solidFill>
                  <a:srgbClr val="3366CC"/>
                </a:solidFill>
                <a:effectLst/>
                <a:latin typeface="Arial" panose="020B0604020202020204" pitchFamily="34" charset="0"/>
                <a:hlinkClick r:id="rId4" tooltip="Computer program"/>
              </a:rPr>
              <a:t>computer program</a:t>
            </a:r>
            <a:r>
              <a:rPr lang="en-US" b="0" i="0" dirty="0">
                <a:solidFill>
                  <a:srgbClr val="202122"/>
                </a:solidFill>
                <a:effectLst/>
                <a:latin typeface="Arial" panose="020B0604020202020204" pitchFamily="34" charset="0"/>
              </a:rPr>
              <a:t> that is tricked by another program (with fewer privileges or less rights) into misusing its authority on the system. It is a specific type of </a:t>
            </a:r>
            <a:r>
              <a:rPr lang="en-US" b="0" i="0" u="none" strike="noStrike" dirty="0">
                <a:solidFill>
                  <a:srgbClr val="3366CC"/>
                </a:solidFill>
                <a:effectLst/>
                <a:latin typeface="Arial" panose="020B0604020202020204" pitchFamily="34" charset="0"/>
                <a:hlinkClick r:id="rId5" tooltip="Privilege escalation"/>
              </a:rPr>
              <a:t>privilege escalation</a:t>
            </a:r>
            <a:r>
              <a:rPr lang="en-US" b="0" i="0" dirty="0">
                <a:solidFill>
                  <a:srgbClr val="202122"/>
                </a:solidFill>
                <a:effectLst/>
                <a:latin typeface="Arial" panose="020B0604020202020204" pitchFamily="34" charset="0"/>
              </a:rPr>
              <a:t>.</a:t>
            </a:r>
            <a:r>
              <a:rPr lang="en-US" b="0" i="0" u="none" strike="noStrike" baseline="30000" dirty="0">
                <a:solidFill>
                  <a:srgbClr val="3366CC"/>
                </a:solidFill>
                <a:effectLst/>
                <a:latin typeface="Arial" panose="020B0604020202020204" pitchFamily="34" charset="0"/>
                <a:hlinkClick r:id="rId6"/>
              </a:rPr>
              <a:t>[1]</a:t>
            </a:r>
            <a:r>
              <a:rPr lang="en-US" b="0" i="0" dirty="0">
                <a:solidFill>
                  <a:srgbClr val="202122"/>
                </a:solidFill>
                <a:effectLst/>
                <a:latin typeface="Arial" panose="020B0604020202020204" pitchFamily="34" charset="0"/>
              </a:rPr>
              <a:t> The </a:t>
            </a:r>
            <a:r>
              <a:rPr lang="en-US" b="1" i="0" dirty="0">
                <a:solidFill>
                  <a:srgbClr val="202122"/>
                </a:solidFill>
                <a:effectLst/>
                <a:latin typeface="Arial" panose="020B0604020202020204" pitchFamily="34" charset="0"/>
              </a:rPr>
              <a:t>confused deputy problem</a:t>
            </a:r>
            <a:r>
              <a:rPr lang="en-US" b="0" i="0" dirty="0">
                <a:solidFill>
                  <a:srgbClr val="202122"/>
                </a:solidFill>
                <a:effectLst/>
                <a:latin typeface="Arial" panose="020B0604020202020204" pitchFamily="34" charset="0"/>
              </a:rPr>
              <a:t> is often cited as an example of why </a:t>
            </a:r>
            <a:r>
              <a:rPr lang="en-US" b="0" i="0" u="none" strike="noStrike" dirty="0">
                <a:solidFill>
                  <a:srgbClr val="3366CC"/>
                </a:solidFill>
                <a:effectLst/>
                <a:latin typeface="Arial" panose="020B0604020202020204" pitchFamily="34" charset="0"/>
                <a:hlinkClick r:id="rId7" tooltip="Capability-based security"/>
              </a:rPr>
              <a:t>capability-based security</a:t>
            </a:r>
            <a:r>
              <a:rPr lang="en-US" b="0" i="0" dirty="0">
                <a:solidFill>
                  <a:srgbClr val="202122"/>
                </a:solidFill>
                <a:effectLst/>
                <a:latin typeface="Arial" panose="020B0604020202020204" pitchFamily="34" charset="0"/>
              </a:rPr>
              <a:t> is important.</a:t>
            </a:r>
            <a:endParaRPr lang="en-US" dirty="0"/>
          </a:p>
        </p:txBody>
      </p:sp>
    </p:spTree>
    <p:extLst>
      <p:ext uri="{BB962C8B-B14F-4D97-AF65-F5344CB8AC3E}">
        <p14:creationId xmlns:p14="http://schemas.microsoft.com/office/powerpoint/2010/main" val="2708905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1018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000000"/>
                </a:solidFill>
                <a:effectLst/>
                <a:latin typeface="Times"/>
              </a:rPr>
              <a:t>What can S' do to gain access? S' can write a program that does two things, the first of which is the following sequence of commands:</a:t>
            </a:r>
          </a:p>
          <a:p>
            <a:pPr algn="l">
              <a:buFont typeface="Arial" panose="020B0604020202020204" pitchFamily="34" charset="0"/>
              <a:buChar char="•"/>
            </a:pPr>
            <a:r>
              <a:rPr lang="en-US" b="0" i="0" dirty="0">
                <a:solidFill>
                  <a:srgbClr val="000000"/>
                </a:solidFill>
                <a:effectLst/>
                <a:latin typeface="Times"/>
              </a:rPr>
              <a:t>Create a new object O'.</a:t>
            </a:r>
          </a:p>
          <a:p>
            <a:pPr algn="l">
              <a:buFont typeface="Arial" panose="020B0604020202020204" pitchFamily="34" charset="0"/>
              <a:buChar char="•"/>
            </a:pPr>
            <a:r>
              <a:rPr lang="en-US" b="0" i="0" dirty="0">
                <a:solidFill>
                  <a:srgbClr val="000000"/>
                </a:solidFill>
                <a:effectLst/>
                <a:latin typeface="Times"/>
              </a:rPr>
              <a:t>Grant S write access to O'.</a:t>
            </a:r>
          </a:p>
          <a:p>
            <a:pPr algn="l">
              <a:buFont typeface="Arial" panose="020B0604020202020204" pitchFamily="34" charset="0"/>
              <a:buChar char="•"/>
            </a:pPr>
            <a:r>
              <a:rPr lang="en-US" b="0" i="0" dirty="0">
                <a:solidFill>
                  <a:srgbClr val="000000"/>
                </a:solidFill>
                <a:effectLst/>
                <a:latin typeface="Times"/>
              </a:rPr>
              <a:t>Grant S' read access to O'.</a:t>
            </a:r>
          </a:p>
          <a:p>
            <a:pPr algn="l">
              <a:buFont typeface="Arial" panose="020B0604020202020204" pitchFamily="34" charset="0"/>
              <a:buChar char="•"/>
            </a:pPr>
            <a:r>
              <a:rPr lang="en-US" b="0" i="0" dirty="0">
                <a:solidFill>
                  <a:srgbClr val="000000"/>
                </a:solidFill>
                <a:effectLst/>
                <a:latin typeface="Times"/>
              </a:rPr>
              <a:t>Copy O to O'.</a:t>
            </a:r>
          </a:p>
          <a:p>
            <a:r>
              <a:rPr lang="en-US" b="0" i="0" dirty="0">
                <a:solidFill>
                  <a:srgbClr val="000000"/>
                </a:solidFill>
                <a:effectLst/>
                <a:latin typeface="Times"/>
              </a:rPr>
              <a:t>The second thing the program does is to act like a video game (or some other application that S might be interested in running). If the program is run by S, then S' will get access to the contents of O (now in O'). This type of program is referred to as a </a:t>
            </a:r>
            <a:r>
              <a:rPr lang="en-US" b="0" i="1" dirty="0">
                <a:solidFill>
                  <a:srgbClr val="000000"/>
                </a:solidFill>
                <a:effectLst/>
                <a:latin typeface="Times"/>
              </a:rPr>
              <a:t>Trojan horse</a:t>
            </a:r>
            <a:r>
              <a:rPr lang="en-US" b="0" i="0" dirty="0">
                <a:solidFill>
                  <a:srgbClr val="000000"/>
                </a:solidFill>
                <a:effectLst/>
                <a:latin typeface="Times"/>
              </a:rPr>
              <a:t>.  DAC mechanisms are typically insufficient to protect against Trojan horse attacks.</a:t>
            </a:r>
            <a:endParaRPr lang="en-US" dirty="0"/>
          </a:p>
        </p:txBody>
      </p:sp>
      <p:sp>
        <p:nvSpPr>
          <p:cNvPr id="4" name="Slide Number Placeholder 3"/>
          <p:cNvSpPr>
            <a:spLocks noGrp="1"/>
          </p:cNvSpPr>
          <p:nvPr>
            <p:ph type="sldNum" sz="quarter" idx="5"/>
          </p:nvPr>
        </p:nvSpPr>
        <p:spPr/>
        <p:txBody>
          <a:bodyPr/>
          <a:lstStyle/>
          <a:p>
            <a:fld id="{A979162C-6CC7-D34D-A891-99D9496910D6}" type="slidenum">
              <a:rPr lang="en-US" smtClean="0"/>
              <a:t>23</a:t>
            </a:fld>
            <a:endParaRPr lang="en-US"/>
          </a:p>
        </p:txBody>
      </p:sp>
    </p:spTree>
    <p:extLst>
      <p:ext uri="{BB962C8B-B14F-4D97-AF65-F5344CB8AC3E}">
        <p14:creationId xmlns:p14="http://schemas.microsoft.com/office/powerpoint/2010/main" val="3609995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Information cannot leak to subjects who are not cleared for the information.</a:t>
            </a:r>
            <a:br>
              <a:rPr lang="en-US" dirty="0"/>
            </a:br>
            <a:endParaRPr lang="en-US" dirty="0"/>
          </a:p>
        </p:txBody>
      </p:sp>
      <p:sp>
        <p:nvSpPr>
          <p:cNvPr id="4" name="Slide Number Placeholder 3"/>
          <p:cNvSpPr>
            <a:spLocks noGrp="1"/>
          </p:cNvSpPr>
          <p:nvPr>
            <p:ph type="sldNum" sz="quarter" idx="5"/>
          </p:nvPr>
        </p:nvSpPr>
        <p:spPr/>
        <p:txBody>
          <a:bodyPr/>
          <a:lstStyle/>
          <a:p>
            <a:fld id="{A979162C-6CC7-D34D-A891-99D9496910D6}" type="slidenum">
              <a:rPr lang="en-US" smtClean="0"/>
              <a:t>25</a:t>
            </a:fld>
            <a:endParaRPr lang="en-US"/>
          </a:p>
        </p:txBody>
      </p:sp>
    </p:spTree>
    <p:extLst>
      <p:ext uri="{BB962C8B-B14F-4D97-AF65-F5344CB8AC3E}">
        <p14:creationId xmlns:p14="http://schemas.microsoft.com/office/powerpoint/2010/main" val="3800416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chemeClr val="tx1"/>
                </a:solidFill>
                <a:latin typeface="Calibri"/>
                <a:cs typeface="Calibri"/>
              </a:defRPr>
            </a:lvl1pPr>
          </a:lstStyle>
          <a:p>
            <a:endParaRPr/>
          </a:p>
        </p:txBody>
      </p:sp>
      <p:sp>
        <p:nvSpPr>
          <p:cNvPr id="3" name="Holder 3"/>
          <p:cNvSpPr>
            <a:spLocks noGrp="1"/>
          </p:cNvSpPr>
          <p:nvPr>
            <p:ph sz="half" idx="2"/>
          </p:nvPr>
        </p:nvSpPr>
        <p:spPr>
          <a:xfrm>
            <a:off x="687705" y="1319746"/>
            <a:ext cx="3563779" cy="371640"/>
          </a:xfrm>
          <a:prstGeom prst="rect">
            <a:avLst/>
          </a:prstGeom>
        </p:spPr>
        <p:txBody>
          <a:bodyPr wrap="square" lIns="0" tIns="0" rIns="0" bIns="0">
            <a:spAutoFit/>
          </a:bodyPr>
          <a:lstStyle>
            <a:lvl1pPr>
              <a:defRPr sz="2100" b="0" i="0">
                <a:solidFill>
                  <a:schemeClr val="tx1"/>
                </a:solidFill>
                <a:latin typeface="Calibri"/>
                <a:cs typeface="Calibri"/>
              </a:defRPr>
            </a:lvl1pPr>
          </a:lstStyle>
          <a:p>
            <a:endParaRPr/>
          </a:p>
        </p:txBody>
      </p:sp>
      <p:sp>
        <p:nvSpPr>
          <p:cNvPr id="4" name="Holder 4"/>
          <p:cNvSpPr>
            <a:spLocks noGrp="1"/>
          </p:cNvSpPr>
          <p:nvPr>
            <p:ph sz="half" idx="3"/>
          </p:nvPr>
        </p:nvSpPr>
        <p:spPr>
          <a:xfrm>
            <a:off x="4709160" y="1183005"/>
            <a:ext cx="3977640" cy="31854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900" b="0" i="0">
                <a:solidFill>
                  <a:srgbClr val="878787"/>
                </a:solidFill>
                <a:latin typeface="Calibri"/>
                <a:cs typeface="Calibri"/>
              </a:defRPr>
            </a:lvl1pPr>
          </a:lstStyle>
          <a:p>
            <a:pPr marL="9525">
              <a:lnSpc>
                <a:spcPts val="930"/>
              </a:lnSpc>
            </a:pPr>
            <a:r>
              <a:rPr lang="en-US"/>
              <a:t>©</a:t>
            </a:r>
            <a:r>
              <a:rPr lang="en-US" spc="-8"/>
              <a:t> </a:t>
            </a:r>
            <a:r>
              <a:rPr lang="en-US"/>
              <a:t>Mihai</a:t>
            </a:r>
            <a:r>
              <a:rPr lang="en-US" spc="-15"/>
              <a:t> </a:t>
            </a:r>
            <a:r>
              <a:rPr lang="en-US" spc="-8"/>
              <a:t>Chiroiu</a:t>
            </a:r>
            <a:endParaRPr lang="en-US" spc="-8"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9/24/23</a:t>
            </a:fld>
            <a:endParaRPr lang="en-US"/>
          </a:p>
        </p:txBody>
      </p:sp>
      <p:sp>
        <p:nvSpPr>
          <p:cNvPr id="7" name="Holder 7"/>
          <p:cNvSpPr>
            <a:spLocks noGrp="1"/>
          </p:cNvSpPr>
          <p:nvPr>
            <p:ph type="sldNum" sz="quarter" idx="7"/>
          </p:nvPr>
        </p:nvSpPr>
        <p:spPr/>
        <p:txBody>
          <a:bodyPr lIns="0" tIns="0" rIns="0" bIns="0"/>
          <a:lstStyle>
            <a:lvl1pPr>
              <a:defRPr sz="900" b="0" i="0">
                <a:solidFill>
                  <a:srgbClr val="878787"/>
                </a:solidFill>
                <a:latin typeface="Calibri"/>
                <a:cs typeface="Calibri"/>
              </a:defRPr>
            </a:lvl1pPr>
          </a:lstStyle>
          <a:p>
            <a:pPr marL="28575">
              <a:lnSpc>
                <a:spcPts val="930"/>
              </a:lnSpc>
            </a:pPr>
            <a:fld id="{81D60167-4931-47E6-BA6A-407CBD079E47}" type="slidenum">
              <a:rPr lang="en-US" spc="-19" smtClean="0"/>
              <a:pPr marL="28575">
                <a:lnSpc>
                  <a:spcPts val="930"/>
                </a:lnSpc>
              </a:pPr>
              <a:t>‹#›</a:t>
            </a:fld>
            <a:endParaRPr lang="en-US" spc="-19" dirty="0"/>
          </a:p>
        </p:txBody>
      </p:sp>
    </p:spTree>
    <p:extLst>
      <p:ext uri="{BB962C8B-B14F-4D97-AF65-F5344CB8AC3E}">
        <p14:creationId xmlns:p14="http://schemas.microsoft.com/office/powerpoint/2010/main" val="469249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chemeClr val="tx1"/>
                </a:solidFill>
                <a:latin typeface="Calibri"/>
                <a:cs typeface="Calibri"/>
              </a:defRPr>
            </a:lvl1pPr>
          </a:lstStyle>
          <a:p>
            <a:endParaRPr/>
          </a:p>
        </p:txBody>
      </p:sp>
      <p:sp>
        <p:nvSpPr>
          <p:cNvPr id="5" name="Holder 5"/>
          <p:cNvSpPr>
            <a:spLocks noGrp="1"/>
          </p:cNvSpPr>
          <p:nvPr>
            <p:ph type="sldNum" sz="quarter" idx="7"/>
          </p:nvPr>
        </p:nvSpPr>
        <p:spPr>
          <a:xfrm>
            <a:off x="8301418" y="4848739"/>
            <a:ext cx="183356" cy="133826"/>
          </a:xfrm>
          <a:prstGeom prst="rect">
            <a:avLst/>
          </a:prstGeom>
        </p:spPr>
        <p:txBody>
          <a:bodyPr lIns="0" tIns="0" rIns="0" bIns="0"/>
          <a:lstStyle>
            <a:lvl1pPr>
              <a:defRPr sz="900" b="0" i="0">
                <a:solidFill>
                  <a:srgbClr val="878787"/>
                </a:solidFill>
                <a:latin typeface="Calibri"/>
                <a:cs typeface="Calibri"/>
              </a:defRPr>
            </a:lvl1pPr>
          </a:lstStyle>
          <a:p>
            <a:pPr marL="28575">
              <a:lnSpc>
                <a:spcPts val="930"/>
              </a:lnSpc>
            </a:pPr>
            <a:fld id="{81D60167-4931-47E6-BA6A-407CBD079E47}" type="slidenum">
              <a:rPr lang="en-US" spc="-19" smtClean="0"/>
              <a:pPr marL="28575">
                <a:lnSpc>
                  <a:spcPts val="930"/>
                </a:lnSpc>
              </a:pPr>
              <a:t>‹#›</a:t>
            </a:fld>
            <a:endParaRPr lang="en-US" spc="-19" dirty="0"/>
          </a:p>
        </p:txBody>
      </p:sp>
    </p:spTree>
    <p:extLst>
      <p:ext uri="{BB962C8B-B14F-4D97-AF65-F5344CB8AC3E}">
        <p14:creationId xmlns:p14="http://schemas.microsoft.com/office/powerpoint/2010/main" val="1183223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dirty="0"/>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1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1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878787"/>
                </a:solidFill>
                <a:latin typeface="Calibri"/>
                <a:cs typeface="Calibri"/>
              </a:defRPr>
            </a:lvl1pPr>
          </a:lstStyle>
          <a:p>
            <a:pPr marL="9525">
              <a:lnSpc>
                <a:spcPts val="930"/>
              </a:lnSpc>
            </a:pPr>
            <a:r>
              <a:rPr lang="en-US"/>
              <a:t>©</a:t>
            </a:r>
            <a:r>
              <a:rPr lang="en-US" spc="-8"/>
              <a:t> </a:t>
            </a:r>
            <a:r>
              <a:rPr lang="en-US"/>
              <a:t>Mihai</a:t>
            </a:r>
            <a:r>
              <a:rPr lang="en-US" spc="-15"/>
              <a:t> </a:t>
            </a:r>
            <a:r>
              <a:rPr lang="en-US" spc="-8"/>
              <a:t>Chiroiu</a:t>
            </a:r>
            <a:endParaRPr lang="en-US" spc="-8"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9/24/23</a:t>
            </a:fld>
            <a:endParaRPr lang="en-US"/>
          </a:p>
        </p:txBody>
      </p:sp>
      <p:sp>
        <p:nvSpPr>
          <p:cNvPr id="6" name="Holder 6"/>
          <p:cNvSpPr>
            <a:spLocks noGrp="1"/>
          </p:cNvSpPr>
          <p:nvPr>
            <p:ph type="sldNum" sz="quarter" idx="7"/>
          </p:nvPr>
        </p:nvSpPr>
        <p:spPr/>
        <p:txBody>
          <a:bodyPr lIns="0" tIns="0" rIns="0" bIns="0"/>
          <a:lstStyle>
            <a:lvl1pPr>
              <a:defRPr sz="900" b="0" i="0">
                <a:solidFill>
                  <a:srgbClr val="878787"/>
                </a:solidFill>
                <a:latin typeface="Calibri"/>
                <a:cs typeface="Calibri"/>
              </a:defRPr>
            </a:lvl1pPr>
          </a:lstStyle>
          <a:p>
            <a:pPr marL="28575">
              <a:lnSpc>
                <a:spcPts val="930"/>
              </a:lnSpc>
            </a:pPr>
            <a:fld id="{81D60167-4931-47E6-BA6A-407CBD079E47}" type="slidenum">
              <a:rPr lang="en-US" spc="-19" smtClean="0"/>
              <a:pPr marL="28575">
                <a:lnSpc>
                  <a:spcPts val="930"/>
                </a:lnSpc>
              </a:pPr>
              <a:t>‹#›</a:t>
            </a:fld>
            <a:endParaRPr lang="en-US" spc="-19" dirty="0"/>
          </a:p>
        </p:txBody>
      </p:sp>
    </p:spTree>
    <p:extLst>
      <p:ext uri="{BB962C8B-B14F-4D97-AF65-F5344CB8AC3E}">
        <p14:creationId xmlns:p14="http://schemas.microsoft.com/office/powerpoint/2010/main" val="1502074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0DBCB224-7C1A-D73E-1414-5DDFBD170B7E}"/>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7" r:id="rId5"/>
    <p:sldLayoutId id="2147483658" r:id="rId6"/>
    <p:sldLayoutId id="2147483660" r:id="rId7"/>
    <p:sldLayoutId id="2147483661" r:id="rId8"/>
    <p:sldLayoutId id="2147483664" r:id="rId9"/>
    <p:sldLayoutId id="2147483665" r:id="rId10"/>
    <p:sldLayoutId id="2147483666"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charlotte-edu.zoom.us/my/jxiang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3" Type="http://schemas.openxmlformats.org/officeDocument/2006/relationships/hyperlink" Target="http://www.cs.cornell.edu/courses/cs5430/2011sp/NL.accessControl.html" TargetMode="External"/><Relationship Id="rId2" Type="http://schemas.openxmlformats.org/officeDocument/2006/relationships/hyperlink" Target="http://www.profsandhu.com/confrnc/asiaccs/asiaccs06-pei.pdf" TargetMode="External"/><Relationship Id="rId1" Type="http://schemas.openxmlformats.org/officeDocument/2006/relationships/slideLayout" Target="../slideLayouts/slideLayout9.xml"/><Relationship Id="rId5" Type="http://schemas.openxmlformats.org/officeDocument/2006/relationships/hyperlink" Target="https://people.cs.rutgers.edu/~pxk/419/notes/access.html" TargetMode="External"/><Relationship Id="rId4" Type="http://schemas.openxmlformats.org/officeDocument/2006/relationships/hyperlink" Target="http://cnitarot.github.io/courses/cs526_Spring_2015/s2014_526_ac.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8"/>
          <p:cNvPicPr preferRelativeResize="0"/>
          <p:nvPr/>
        </p:nvPicPr>
        <p:blipFill rotWithShape="1">
          <a:blip r:embed="rId3">
            <a:alphaModFix/>
          </a:blip>
          <a:srcRect l="72190" t="33595" r="11724" b="44093"/>
          <a:stretch/>
        </p:blipFill>
        <p:spPr>
          <a:xfrm>
            <a:off x="0" y="1138650"/>
            <a:ext cx="9144000" cy="4004850"/>
          </a:xfrm>
          <a:prstGeom prst="rect">
            <a:avLst/>
          </a:prstGeom>
          <a:noFill/>
          <a:ln>
            <a:noFill/>
          </a:ln>
        </p:spPr>
      </p:pic>
      <p:sp>
        <p:nvSpPr>
          <p:cNvPr id="80" name="Google Shape;80;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Announcements</a:t>
            </a:r>
            <a:endParaRPr/>
          </a:p>
        </p:txBody>
      </p:sp>
      <p:sp>
        <p:nvSpPr>
          <p:cNvPr id="81" name="Google Shape;81;p18"/>
          <p:cNvSpPr txBox="1">
            <a:spLocks noGrp="1"/>
          </p:cNvSpPr>
          <p:nvPr>
            <p:ph type="body" idx="1"/>
          </p:nvPr>
        </p:nvSpPr>
        <p:spPr>
          <a:xfrm>
            <a:off x="389202" y="1258275"/>
            <a:ext cx="6933915"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Midterm Oct.3</a:t>
            </a:r>
            <a:r>
              <a:rPr lang="en" baseline="30000" dirty="0"/>
              <a:t>rd</a:t>
            </a:r>
            <a:r>
              <a:rPr lang="en" dirty="0"/>
              <a:t> </a:t>
            </a:r>
            <a:r>
              <a:rPr lang="en" sz="2000" dirty="0"/>
              <a:t>(Tuesday)</a:t>
            </a:r>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Thursday office hours</a:t>
            </a:r>
          </a:p>
          <a:p>
            <a:pPr lvl="1" indent="-342900">
              <a:buSzPts val="1800"/>
              <a:buChar char="●"/>
            </a:pPr>
            <a:r>
              <a:rPr lang="en" sz="1600" dirty="0"/>
              <a:t>In person: Woodward Hall 330D</a:t>
            </a:r>
          </a:p>
          <a:p>
            <a:pPr lvl="1" indent="-342900">
              <a:buSzPts val="1800"/>
              <a:buChar char="●"/>
            </a:pPr>
            <a:r>
              <a:rPr lang="en" sz="1600" dirty="0"/>
              <a:t>Zoom meeting link: </a:t>
            </a:r>
            <a:r>
              <a:rPr lang="en-US" sz="1600" dirty="0">
                <a:hlinkClick r:id="rId4"/>
              </a:rPr>
              <a:t>https://charlotte-</a:t>
            </a:r>
            <a:r>
              <a:rPr lang="en-US" sz="1600" dirty="0" err="1">
                <a:hlinkClick r:id="rId4"/>
              </a:rPr>
              <a:t>edu.zoom.us</a:t>
            </a:r>
            <a:r>
              <a:rPr lang="en-US" sz="1600" dirty="0">
                <a:hlinkClick r:id="rId4"/>
              </a:rPr>
              <a:t>/my/jxiang1</a:t>
            </a:r>
            <a:endParaRPr lang="en" sz="16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endParaRPr sz="2000" dirty="0"/>
          </a:p>
        </p:txBody>
      </p:sp>
      <p:sp>
        <p:nvSpPr>
          <p:cNvPr id="82" name="Google Shape;8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spc="-8" dirty="0"/>
              <a:t>Vocabulary</a:t>
            </a:r>
          </a:p>
        </p:txBody>
      </p:sp>
      <p:sp>
        <p:nvSpPr>
          <p:cNvPr id="4" name="Text Placeholder 3">
            <a:extLst>
              <a:ext uri="{FF2B5EF4-FFF2-40B4-BE49-F238E27FC236}">
                <a16:creationId xmlns:a16="http://schemas.microsoft.com/office/drawing/2014/main" id="{B3BBA299-CE52-27D3-0DB6-8C63637B3F78}"/>
              </a:ext>
            </a:extLst>
          </p:cNvPr>
          <p:cNvSpPr>
            <a:spLocks noGrp="1"/>
          </p:cNvSpPr>
          <p:nvPr>
            <p:ph type="body" idx="1"/>
          </p:nvPr>
        </p:nvSpPr>
        <p:spPr/>
        <p:txBody>
          <a:bodyPr/>
          <a:lstStyle/>
          <a:p>
            <a:r>
              <a:rPr lang="en-US" sz="2400" dirty="0"/>
              <a:t>The relation between Users and Principals is One-To-Many</a:t>
            </a:r>
          </a:p>
          <a:p>
            <a:pPr lvl="1"/>
            <a:r>
              <a:rPr lang="en-US" sz="1800" dirty="0">
                <a:latin typeface="+mn-lt"/>
                <a:cs typeface="Calibri"/>
              </a:rPr>
              <a:t>Allows</a:t>
            </a:r>
            <a:r>
              <a:rPr lang="en-US" sz="1800" spc="-41" dirty="0">
                <a:latin typeface="+mn-lt"/>
                <a:cs typeface="Calibri"/>
              </a:rPr>
              <a:t> </a:t>
            </a:r>
            <a:r>
              <a:rPr lang="en-US" sz="1800" dirty="0">
                <a:latin typeface="+mn-lt"/>
                <a:cs typeface="Calibri"/>
              </a:rPr>
              <a:t>accountability</a:t>
            </a:r>
            <a:r>
              <a:rPr lang="en-US" sz="1800" spc="-49" dirty="0">
                <a:latin typeface="+mn-lt"/>
                <a:cs typeface="Calibri"/>
              </a:rPr>
              <a:t> </a:t>
            </a:r>
            <a:r>
              <a:rPr lang="en-US" sz="1800" dirty="0">
                <a:latin typeface="+mn-lt"/>
                <a:cs typeface="Calibri"/>
              </a:rPr>
              <a:t>of</a:t>
            </a:r>
            <a:r>
              <a:rPr lang="en-US" sz="1800" spc="-30" dirty="0">
                <a:latin typeface="+mn-lt"/>
                <a:cs typeface="Calibri"/>
              </a:rPr>
              <a:t> </a:t>
            </a:r>
            <a:r>
              <a:rPr lang="en-US" sz="1800" dirty="0">
                <a:latin typeface="+mn-lt"/>
                <a:cs typeface="Calibri"/>
              </a:rPr>
              <a:t>user’s</a:t>
            </a:r>
            <a:r>
              <a:rPr lang="en-US" sz="1800" spc="-23" dirty="0">
                <a:latin typeface="+mn-lt"/>
                <a:cs typeface="Calibri"/>
              </a:rPr>
              <a:t> </a:t>
            </a:r>
            <a:r>
              <a:rPr lang="en-US" sz="1800" dirty="0">
                <a:latin typeface="+mn-lt"/>
                <a:cs typeface="Calibri"/>
              </a:rPr>
              <a:t>actions,</a:t>
            </a:r>
            <a:r>
              <a:rPr lang="en-US" sz="1800" spc="-38" dirty="0">
                <a:latin typeface="+mn-lt"/>
                <a:cs typeface="Calibri"/>
              </a:rPr>
              <a:t> </a:t>
            </a:r>
            <a:r>
              <a:rPr lang="en-US" sz="1800" dirty="0">
                <a:latin typeface="+mn-lt"/>
                <a:cs typeface="Calibri"/>
              </a:rPr>
              <a:t>use</a:t>
            </a:r>
            <a:r>
              <a:rPr lang="en-US" sz="1800" spc="-30" dirty="0">
                <a:latin typeface="+mn-lt"/>
                <a:cs typeface="Calibri"/>
              </a:rPr>
              <a:t> </a:t>
            </a:r>
            <a:r>
              <a:rPr lang="en-US" sz="1800" dirty="0">
                <a:latin typeface="+mn-lt"/>
                <a:cs typeface="Calibri"/>
              </a:rPr>
              <a:t>least</a:t>
            </a:r>
            <a:r>
              <a:rPr lang="en-US" sz="1800" spc="-30" dirty="0">
                <a:latin typeface="+mn-lt"/>
                <a:cs typeface="Calibri"/>
              </a:rPr>
              <a:t> </a:t>
            </a:r>
            <a:r>
              <a:rPr lang="en-US" sz="1800" spc="-8" dirty="0">
                <a:latin typeface="+mn-lt"/>
                <a:cs typeface="Calibri"/>
              </a:rPr>
              <a:t>privileges</a:t>
            </a:r>
            <a:r>
              <a:rPr lang="en-US" sz="1800" spc="-30" dirty="0">
                <a:latin typeface="+mn-lt"/>
                <a:cs typeface="Calibri"/>
              </a:rPr>
              <a:t> </a:t>
            </a:r>
            <a:r>
              <a:rPr lang="en-US" sz="1800" dirty="0">
                <a:latin typeface="+mn-lt"/>
                <a:cs typeface="Calibri"/>
              </a:rPr>
              <a:t>required</a:t>
            </a:r>
            <a:r>
              <a:rPr lang="en-US" sz="1800" spc="-26" dirty="0">
                <a:latin typeface="+mn-lt"/>
                <a:cs typeface="Calibri"/>
              </a:rPr>
              <a:t> </a:t>
            </a:r>
            <a:r>
              <a:rPr lang="en-US" sz="1800" dirty="0">
                <a:latin typeface="+mn-lt"/>
                <a:cs typeface="Calibri"/>
              </a:rPr>
              <a:t>for</a:t>
            </a:r>
            <a:r>
              <a:rPr lang="en-US" sz="1800" spc="-30" dirty="0">
                <a:latin typeface="+mn-lt"/>
                <a:cs typeface="Calibri"/>
              </a:rPr>
              <a:t> </a:t>
            </a:r>
            <a:r>
              <a:rPr lang="en-US" sz="1800" dirty="0">
                <a:latin typeface="+mn-lt"/>
                <a:cs typeface="Calibri"/>
              </a:rPr>
              <a:t>a</a:t>
            </a:r>
            <a:r>
              <a:rPr lang="en-US" sz="1800" spc="-30" dirty="0">
                <a:latin typeface="+mn-lt"/>
                <a:cs typeface="Calibri"/>
              </a:rPr>
              <a:t> </a:t>
            </a:r>
            <a:r>
              <a:rPr lang="en-US" sz="1800" spc="-15" dirty="0">
                <a:latin typeface="+mn-lt"/>
                <a:cs typeface="Calibri"/>
              </a:rPr>
              <a:t>task</a:t>
            </a:r>
          </a:p>
          <a:p>
            <a:pPr lvl="1"/>
            <a:r>
              <a:rPr lang="en-US" sz="1800" dirty="0">
                <a:latin typeface="+mn-lt"/>
                <a:cs typeface="Calibri"/>
              </a:rPr>
              <a:t>E.g.,</a:t>
            </a:r>
            <a:r>
              <a:rPr lang="en-US" sz="1800" spc="-30" dirty="0">
                <a:latin typeface="+mn-lt"/>
                <a:cs typeface="Calibri"/>
              </a:rPr>
              <a:t> </a:t>
            </a:r>
            <a:r>
              <a:rPr lang="en-US" sz="1800" dirty="0">
                <a:latin typeface="+mn-lt"/>
                <a:cs typeface="Calibri"/>
              </a:rPr>
              <a:t>API</a:t>
            </a:r>
            <a:r>
              <a:rPr lang="en-US" sz="1800" spc="-23" dirty="0">
                <a:latin typeface="+mn-lt"/>
                <a:cs typeface="Calibri"/>
              </a:rPr>
              <a:t> </a:t>
            </a:r>
            <a:r>
              <a:rPr lang="en-US" sz="1800" dirty="0">
                <a:latin typeface="+mn-lt"/>
                <a:cs typeface="Calibri"/>
              </a:rPr>
              <a:t>keys:</a:t>
            </a:r>
            <a:r>
              <a:rPr lang="en-US" sz="1800" spc="-34" dirty="0">
                <a:latin typeface="+mn-lt"/>
                <a:cs typeface="Calibri"/>
              </a:rPr>
              <a:t> </a:t>
            </a:r>
            <a:r>
              <a:rPr lang="en-US" sz="1800" dirty="0">
                <a:latin typeface="+mn-lt"/>
                <a:cs typeface="Calibri"/>
              </a:rPr>
              <a:t>don’t</a:t>
            </a:r>
            <a:r>
              <a:rPr lang="en-US" sz="1800" spc="-23" dirty="0">
                <a:latin typeface="+mn-lt"/>
                <a:cs typeface="Calibri"/>
              </a:rPr>
              <a:t> </a:t>
            </a:r>
            <a:r>
              <a:rPr lang="en-US" sz="1800" dirty="0">
                <a:latin typeface="+mn-lt"/>
                <a:cs typeface="Calibri"/>
              </a:rPr>
              <a:t>share</a:t>
            </a:r>
            <a:r>
              <a:rPr lang="en-US" sz="1800" spc="-15" dirty="0">
                <a:latin typeface="+mn-lt"/>
                <a:cs typeface="Calibri"/>
              </a:rPr>
              <a:t> </a:t>
            </a:r>
            <a:r>
              <a:rPr lang="en-US" sz="1800" dirty="0">
                <a:latin typeface="+mn-lt"/>
                <a:cs typeface="Calibri"/>
              </a:rPr>
              <a:t>your</a:t>
            </a:r>
            <a:r>
              <a:rPr lang="en-US" sz="1800" spc="-23" dirty="0">
                <a:latin typeface="+mn-lt"/>
                <a:cs typeface="Calibri"/>
              </a:rPr>
              <a:t> </a:t>
            </a:r>
            <a:r>
              <a:rPr lang="en-US" sz="1800" spc="-8" dirty="0">
                <a:latin typeface="+mn-lt"/>
                <a:cs typeface="Calibri"/>
              </a:rPr>
              <a:t>password</a:t>
            </a:r>
            <a:endParaRPr lang="en-US" sz="1800" dirty="0">
              <a:latin typeface="+mn-lt"/>
              <a:cs typeface="Calibri"/>
            </a:endParaRPr>
          </a:p>
          <a:p>
            <a:pPr marL="457200" lvl="1" indent="-342900">
              <a:buSzPts val="1800"/>
              <a:buFont typeface="Arial"/>
              <a:buChar char="●"/>
            </a:pPr>
            <a:r>
              <a:rPr lang="en-US" sz="2400" dirty="0">
                <a:solidFill>
                  <a:schemeClr val="tx1"/>
                </a:solidFill>
                <a:latin typeface="Calibri"/>
                <a:cs typeface="Calibri"/>
              </a:rPr>
              <a:t>For	simplicity, a principal and subject can be treated as identical concepts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dirty="0"/>
              <a:t>Vocabulary</a:t>
            </a:r>
            <a:r>
              <a:rPr spc="-23" dirty="0"/>
              <a:t> </a:t>
            </a:r>
            <a:r>
              <a:rPr dirty="0"/>
              <a:t>- </a:t>
            </a:r>
            <a:r>
              <a:rPr spc="-8" dirty="0"/>
              <a:t>Objects</a:t>
            </a:r>
          </a:p>
        </p:txBody>
      </p:sp>
      <p:sp>
        <p:nvSpPr>
          <p:cNvPr id="8" name="Text Placeholder 7">
            <a:extLst>
              <a:ext uri="{FF2B5EF4-FFF2-40B4-BE49-F238E27FC236}">
                <a16:creationId xmlns:a16="http://schemas.microsoft.com/office/drawing/2014/main" id="{377DDF27-40FA-505C-4F77-A165346C619C}"/>
              </a:ext>
            </a:extLst>
          </p:cNvPr>
          <p:cNvSpPr>
            <a:spLocks noGrp="1"/>
          </p:cNvSpPr>
          <p:nvPr>
            <p:ph type="body" idx="1"/>
          </p:nvPr>
        </p:nvSpPr>
        <p:spPr/>
        <p:txBody>
          <a:bodyPr>
            <a:normAutofit fontScale="92500" lnSpcReduction="10000"/>
          </a:bodyPr>
          <a:lstStyle/>
          <a:p>
            <a:pPr>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2400" dirty="0">
                <a:latin typeface="+mn-lt"/>
              </a:rPr>
              <a:t>An object is anything	on which a subject can perform operations (mediated by rights)</a:t>
            </a:r>
          </a:p>
          <a:p>
            <a:pPr>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2400" dirty="0">
                <a:latin typeface="+mn-lt"/>
              </a:rPr>
              <a:t>Usually</a:t>
            </a:r>
            <a:r>
              <a:rPr lang="en-US" sz="2400" spc="-34" dirty="0">
                <a:latin typeface="+mn-lt"/>
              </a:rPr>
              <a:t> </a:t>
            </a:r>
            <a:r>
              <a:rPr lang="en-US" sz="2400" dirty="0">
                <a:latin typeface="+mn-lt"/>
              </a:rPr>
              <a:t>objects</a:t>
            </a:r>
            <a:r>
              <a:rPr lang="en-US" sz="2400" spc="-26" dirty="0">
                <a:latin typeface="+mn-lt"/>
              </a:rPr>
              <a:t> </a:t>
            </a:r>
            <a:r>
              <a:rPr lang="en-US" sz="2400" dirty="0">
                <a:latin typeface="+mn-lt"/>
              </a:rPr>
              <a:t>are</a:t>
            </a:r>
            <a:r>
              <a:rPr lang="en-US" sz="2400" spc="-45" dirty="0">
                <a:latin typeface="+mn-lt"/>
              </a:rPr>
              <a:t> </a:t>
            </a:r>
            <a:r>
              <a:rPr lang="en-US" sz="2400" dirty="0">
                <a:latin typeface="+mn-lt"/>
              </a:rPr>
              <a:t>passive,</a:t>
            </a:r>
            <a:r>
              <a:rPr lang="en-US" sz="2400" spc="-38" dirty="0">
                <a:latin typeface="+mn-lt"/>
              </a:rPr>
              <a:t> </a:t>
            </a:r>
            <a:r>
              <a:rPr lang="en-US" sz="2400" dirty="0">
                <a:latin typeface="+mn-lt"/>
              </a:rPr>
              <a:t>for</a:t>
            </a:r>
            <a:r>
              <a:rPr lang="en-US" sz="2400" spc="-45" dirty="0">
                <a:latin typeface="+mn-lt"/>
              </a:rPr>
              <a:t> </a:t>
            </a:r>
            <a:r>
              <a:rPr lang="en-US" sz="2400" spc="-8" dirty="0">
                <a:latin typeface="+mn-lt"/>
              </a:rPr>
              <a:t>example:</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spc="-15" dirty="0">
                <a:latin typeface="+mn-lt"/>
                <a:cs typeface="Calibri"/>
              </a:rPr>
              <a:t>File</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dirty="0">
                <a:latin typeface="+mn-lt"/>
                <a:cs typeface="Calibri"/>
              </a:rPr>
              <a:t>Directory</a:t>
            </a:r>
            <a:r>
              <a:rPr lang="en-US" sz="1900" spc="-34" dirty="0">
                <a:latin typeface="+mn-lt"/>
                <a:cs typeface="Calibri"/>
              </a:rPr>
              <a:t> </a:t>
            </a:r>
            <a:r>
              <a:rPr lang="en-US" sz="1900" dirty="0">
                <a:latin typeface="+mn-lt"/>
                <a:cs typeface="Calibri"/>
              </a:rPr>
              <a:t>(or</a:t>
            </a:r>
            <a:r>
              <a:rPr lang="en-US" sz="1900" spc="-26" dirty="0">
                <a:latin typeface="+mn-lt"/>
                <a:cs typeface="Calibri"/>
              </a:rPr>
              <a:t> </a:t>
            </a:r>
            <a:r>
              <a:rPr lang="en-US" sz="1900" spc="-8" dirty="0">
                <a:latin typeface="+mn-lt"/>
                <a:cs typeface="Calibri"/>
              </a:rPr>
              <a:t>Folder)</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dirty="0">
                <a:latin typeface="+mn-lt"/>
                <a:cs typeface="Calibri"/>
              </a:rPr>
              <a:t>Memory</a:t>
            </a:r>
            <a:r>
              <a:rPr lang="en-US" sz="1900" spc="-8" dirty="0">
                <a:latin typeface="+mn-lt"/>
                <a:cs typeface="Calibri"/>
              </a:rPr>
              <a:t> segment</a:t>
            </a:r>
          </a:p>
          <a:p>
            <a:pPr>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dirty="0">
                <a:latin typeface="+mn-lt"/>
              </a:rPr>
              <a:t>But,</a:t>
            </a:r>
            <a:r>
              <a:rPr lang="en-US" spc="-34" dirty="0">
                <a:latin typeface="+mn-lt"/>
              </a:rPr>
              <a:t> </a:t>
            </a:r>
            <a:r>
              <a:rPr lang="en-US" dirty="0">
                <a:latin typeface="+mn-lt"/>
              </a:rPr>
              <a:t>subjects</a:t>
            </a:r>
            <a:r>
              <a:rPr lang="en-US" spc="-19" dirty="0">
                <a:latin typeface="+mn-lt"/>
              </a:rPr>
              <a:t> </a:t>
            </a:r>
            <a:r>
              <a:rPr lang="en-US" dirty="0">
                <a:latin typeface="+mn-lt"/>
              </a:rPr>
              <a:t>(e.g.,</a:t>
            </a:r>
            <a:r>
              <a:rPr lang="en-US" spc="-45" dirty="0">
                <a:latin typeface="+mn-lt"/>
              </a:rPr>
              <a:t> </a:t>
            </a:r>
            <a:r>
              <a:rPr lang="en-US" dirty="0">
                <a:latin typeface="+mn-lt"/>
              </a:rPr>
              <a:t>processes)</a:t>
            </a:r>
            <a:r>
              <a:rPr lang="en-US" spc="-26" dirty="0">
                <a:latin typeface="+mn-lt"/>
              </a:rPr>
              <a:t> </a:t>
            </a:r>
            <a:r>
              <a:rPr lang="en-US" dirty="0">
                <a:latin typeface="+mn-lt"/>
              </a:rPr>
              <a:t>can</a:t>
            </a:r>
            <a:r>
              <a:rPr lang="en-US" spc="-38" dirty="0">
                <a:latin typeface="+mn-lt"/>
              </a:rPr>
              <a:t> </a:t>
            </a:r>
            <a:r>
              <a:rPr lang="en-US" dirty="0">
                <a:latin typeface="+mn-lt"/>
              </a:rPr>
              <a:t>also</a:t>
            </a:r>
            <a:r>
              <a:rPr lang="en-US" spc="-41" dirty="0">
                <a:latin typeface="+mn-lt"/>
              </a:rPr>
              <a:t> </a:t>
            </a:r>
            <a:r>
              <a:rPr lang="en-US" dirty="0">
                <a:latin typeface="+mn-lt"/>
              </a:rPr>
              <a:t>be</a:t>
            </a:r>
            <a:r>
              <a:rPr lang="en-US" spc="-38" dirty="0">
                <a:latin typeface="+mn-lt"/>
              </a:rPr>
              <a:t> </a:t>
            </a:r>
            <a:r>
              <a:rPr lang="en-US" dirty="0">
                <a:latin typeface="+mn-lt"/>
              </a:rPr>
              <a:t>objects,</a:t>
            </a:r>
            <a:r>
              <a:rPr lang="en-US" spc="-45" dirty="0">
                <a:latin typeface="+mn-lt"/>
              </a:rPr>
              <a:t> </a:t>
            </a:r>
            <a:r>
              <a:rPr lang="en-US" dirty="0">
                <a:latin typeface="+mn-lt"/>
              </a:rPr>
              <a:t>with</a:t>
            </a:r>
            <a:r>
              <a:rPr lang="en-US" spc="-41" dirty="0">
                <a:latin typeface="+mn-lt"/>
              </a:rPr>
              <a:t> </a:t>
            </a:r>
            <a:r>
              <a:rPr lang="en-US" spc="-8" dirty="0">
                <a:latin typeface="+mn-lt"/>
              </a:rPr>
              <a:t>operations</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spc="-15" dirty="0">
                <a:latin typeface="+mn-lt"/>
                <a:cs typeface="Calibri"/>
              </a:rPr>
              <a:t>kill</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spc="-15" dirty="0">
                <a:latin typeface="+mn-lt"/>
                <a:cs typeface="Calibri"/>
              </a:rPr>
              <a:t>suspend</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spc="-15" dirty="0">
                <a:latin typeface="+mn-lt"/>
                <a:cs typeface="Calibri"/>
              </a:rPr>
              <a:t>resume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10847" y="2150546"/>
            <a:ext cx="6236057" cy="714939"/>
          </a:xfrm>
          <a:prstGeom prst="rect">
            <a:avLst/>
          </a:prstGeom>
        </p:spPr>
        <p:txBody>
          <a:bodyPr spcFirstLastPara="1" vert="horz" wrap="square" lIns="0" tIns="9525" rIns="0" bIns="0" rtlCol="0" anchor="t" anchorCtr="0">
            <a:spAutoFit/>
          </a:bodyPr>
          <a:lstStyle/>
          <a:p>
            <a:pPr marL="9525">
              <a:spcBef>
                <a:spcPts val="75"/>
              </a:spcBef>
            </a:pPr>
            <a:r>
              <a:rPr sz="4500" dirty="0">
                <a:latin typeface="+mj-lt"/>
              </a:rPr>
              <a:t>Access</a:t>
            </a:r>
            <a:r>
              <a:rPr sz="4500" spc="-60" dirty="0">
                <a:latin typeface="+mj-lt"/>
              </a:rPr>
              <a:t> </a:t>
            </a:r>
            <a:r>
              <a:rPr lang="en-US" sz="4500" spc="-60" dirty="0">
                <a:latin typeface="+mj-lt"/>
              </a:rPr>
              <a:t>C</a:t>
            </a:r>
            <a:r>
              <a:rPr sz="4500" dirty="0">
                <a:latin typeface="+mj-lt"/>
              </a:rPr>
              <a:t>ontrol</a:t>
            </a:r>
            <a:r>
              <a:rPr sz="4500" spc="-75" dirty="0">
                <a:latin typeface="+mj-lt"/>
              </a:rPr>
              <a:t> </a:t>
            </a:r>
            <a:r>
              <a:rPr lang="en-US" sz="4500" spc="-8" dirty="0">
                <a:latin typeface="+mj-lt"/>
              </a:rPr>
              <a:t>M</a:t>
            </a:r>
            <a:r>
              <a:rPr sz="4500" spc="-8" dirty="0">
                <a:latin typeface="+mj-lt"/>
              </a:rPr>
              <a:t>odels</a:t>
            </a:r>
            <a:endParaRPr sz="4500" dirty="0">
              <a:latin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530754"/>
          </a:xfrm>
          <a:prstGeom prst="rect">
            <a:avLst/>
          </a:prstGeom>
        </p:spPr>
        <p:txBody>
          <a:bodyPr spcFirstLastPara="1" vert="horz" wrap="square" lIns="0" tIns="10001" rIns="0" bIns="0" rtlCol="0" anchor="t" anchorCtr="0">
            <a:spAutoFit/>
          </a:bodyPr>
          <a:lstStyle/>
          <a:p>
            <a:pPr marL="9525">
              <a:spcBef>
                <a:spcPts val="79"/>
              </a:spcBef>
            </a:pPr>
            <a:r>
              <a:rPr dirty="0"/>
              <a:t>Access</a:t>
            </a:r>
            <a:r>
              <a:rPr spc="-60" dirty="0"/>
              <a:t> </a:t>
            </a:r>
            <a:r>
              <a:rPr lang="en-US" spc="-60" dirty="0"/>
              <a:t>C</a:t>
            </a:r>
            <a:r>
              <a:rPr dirty="0"/>
              <a:t>ontrol</a:t>
            </a:r>
            <a:r>
              <a:rPr spc="-56" dirty="0"/>
              <a:t> </a:t>
            </a:r>
            <a:r>
              <a:rPr lang="en-US" spc="-8" dirty="0"/>
              <a:t>E</a:t>
            </a:r>
            <a:r>
              <a:rPr spc="-8" dirty="0"/>
              <a:t>nforcement</a:t>
            </a:r>
          </a:p>
        </p:txBody>
      </p:sp>
      <p:sp>
        <p:nvSpPr>
          <p:cNvPr id="6" name="Text Placeholder 5">
            <a:extLst>
              <a:ext uri="{FF2B5EF4-FFF2-40B4-BE49-F238E27FC236}">
                <a16:creationId xmlns:a16="http://schemas.microsoft.com/office/drawing/2014/main" id="{0784EA2D-1753-286F-A886-1C56D7D41E8C}"/>
              </a:ext>
            </a:extLst>
          </p:cNvPr>
          <p:cNvSpPr>
            <a:spLocks noGrp="1"/>
          </p:cNvSpPr>
          <p:nvPr>
            <p:ph type="body" idx="1"/>
          </p:nvPr>
        </p:nvSpPr>
        <p:spPr/>
        <p:txBody>
          <a:bodyPr/>
          <a:lstStyle/>
          <a:p>
            <a:r>
              <a:rPr lang="en-US" sz="2100" b="1" dirty="0">
                <a:latin typeface="Calibri"/>
                <a:cs typeface="Calibri"/>
              </a:rPr>
              <a:t>Discretionary</a:t>
            </a:r>
            <a:r>
              <a:rPr lang="en-US" sz="2100" b="1" spc="90" dirty="0">
                <a:latin typeface="Calibri"/>
                <a:cs typeface="Calibri"/>
              </a:rPr>
              <a:t>  </a:t>
            </a:r>
            <a:r>
              <a:rPr lang="en-US" sz="2100" b="1" dirty="0">
                <a:latin typeface="Calibri"/>
                <a:cs typeface="Calibri"/>
              </a:rPr>
              <a:t>access</a:t>
            </a:r>
            <a:r>
              <a:rPr lang="en-US" sz="2100" b="1" spc="98" dirty="0">
                <a:latin typeface="Calibri"/>
                <a:cs typeface="Calibri"/>
              </a:rPr>
              <a:t>  </a:t>
            </a:r>
            <a:r>
              <a:rPr lang="en-US" sz="2100" b="1" dirty="0">
                <a:latin typeface="Calibri"/>
                <a:cs typeface="Calibri"/>
              </a:rPr>
              <a:t>controls</a:t>
            </a:r>
            <a:r>
              <a:rPr lang="en-US" sz="2100" b="1" spc="90" dirty="0">
                <a:latin typeface="Calibri"/>
                <a:cs typeface="Calibri"/>
              </a:rPr>
              <a:t>  </a:t>
            </a:r>
            <a:r>
              <a:rPr lang="en-US" sz="2100" b="1" dirty="0">
                <a:latin typeface="Calibri"/>
                <a:cs typeface="Calibri"/>
              </a:rPr>
              <a:t>(DAC)</a:t>
            </a:r>
            <a:r>
              <a:rPr lang="en-US" sz="2100" b="1" spc="94" dirty="0">
                <a:latin typeface="Calibri"/>
                <a:cs typeface="Calibri"/>
              </a:rPr>
              <a:t>  </a:t>
            </a:r>
            <a:r>
              <a:rPr lang="en-US" sz="2100" dirty="0">
                <a:latin typeface="Calibri"/>
                <a:cs typeface="Calibri"/>
              </a:rPr>
              <a:t>–</a:t>
            </a:r>
            <a:r>
              <a:rPr lang="en-US" sz="2100" spc="94" dirty="0">
                <a:latin typeface="Calibri"/>
                <a:cs typeface="Calibri"/>
              </a:rPr>
              <a:t>  </a:t>
            </a:r>
            <a:r>
              <a:rPr lang="en-US" sz="2100" dirty="0">
                <a:latin typeface="Calibri"/>
                <a:cs typeface="Calibri"/>
              </a:rPr>
              <a:t>the</a:t>
            </a:r>
            <a:r>
              <a:rPr lang="en-US" sz="2100" spc="90" dirty="0">
                <a:latin typeface="Calibri"/>
                <a:cs typeface="Calibri"/>
              </a:rPr>
              <a:t>  </a:t>
            </a:r>
            <a:r>
              <a:rPr lang="en-US" sz="2100" dirty="0">
                <a:latin typeface="Calibri"/>
                <a:cs typeface="Calibri"/>
              </a:rPr>
              <a:t>access</a:t>
            </a:r>
            <a:r>
              <a:rPr lang="en-US" sz="2100" spc="90" dirty="0">
                <a:latin typeface="Calibri"/>
                <a:cs typeface="Calibri"/>
              </a:rPr>
              <a:t>  </a:t>
            </a:r>
            <a:r>
              <a:rPr lang="en-US" sz="2100" dirty="0">
                <a:latin typeface="Calibri"/>
                <a:cs typeface="Calibri"/>
              </a:rPr>
              <a:t>of</a:t>
            </a:r>
            <a:r>
              <a:rPr lang="en-US" sz="2100" spc="90" dirty="0">
                <a:latin typeface="Calibri"/>
                <a:cs typeface="Calibri"/>
              </a:rPr>
              <a:t>  </a:t>
            </a:r>
            <a:r>
              <a:rPr lang="en-US" sz="2100" dirty="0">
                <a:latin typeface="Calibri"/>
                <a:cs typeface="Calibri"/>
              </a:rPr>
              <a:t>objects</a:t>
            </a:r>
            <a:r>
              <a:rPr lang="en-US" sz="2100" spc="94" dirty="0">
                <a:latin typeface="Calibri"/>
                <a:cs typeface="Calibri"/>
              </a:rPr>
              <a:t>  </a:t>
            </a:r>
            <a:r>
              <a:rPr lang="en-US" sz="2100" spc="-19" dirty="0">
                <a:latin typeface="Calibri"/>
                <a:cs typeface="Calibri"/>
              </a:rPr>
              <a:t>(or </a:t>
            </a:r>
            <a:r>
              <a:rPr lang="en-US" sz="2100" dirty="0">
                <a:latin typeface="Calibri"/>
                <a:cs typeface="Calibri"/>
              </a:rPr>
              <a:t>subjects)</a:t>
            </a:r>
            <a:r>
              <a:rPr lang="en-US" sz="2100" spc="-15" dirty="0">
                <a:latin typeface="Calibri"/>
                <a:cs typeface="Calibri"/>
              </a:rPr>
              <a:t> </a:t>
            </a:r>
            <a:r>
              <a:rPr lang="en-US" sz="2100" dirty="0">
                <a:latin typeface="Calibri"/>
                <a:cs typeface="Calibri"/>
              </a:rPr>
              <a:t>can</a:t>
            </a:r>
            <a:r>
              <a:rPr lang="en-US" sz="2100" spc="-15" dirty="0">
                <a:latin typeface="Calibri"/>
                <a:cs typeface="Calibri"/>
              </a:rPr>
              <a:t> </a:t>
            </a:r>
            <a:r>
              <a:rPr lang="en-US" sz="2100" dirty="0">
                <a:latin typeface="Calibri"/>
                <a:cs typeface="Calibri"/>
              </a:rPr>
              <a:t>be</a:t>
            </a:r>
            <a:r>
              <a:rPr lang="en-US" sz="2100" spc="450" dirty="0">
                <a:latin typeface="Calibri"/>
                <a:cs typeface="Calibri"/>
              </a:rPr>
              <a:t> </a:t>
            </a:r>
            <a:r>
              <a:rPr lang="en-US" sz="2100" dirty="0">
                <a:latin typeface="Calibri"/>
                <a:cs typeface="Calibri"/>
              </a:rPr>
              <a:t>propagated</a:t>
            </a:r>
            <a:r>
              <a:rPr lang="en-US" sz="2100" spc="-15" dirty="0">
                <a:latin typeface="Calibri"/>
                <a:cs typeface="Calibri"/>
              </a:rPr>
              <a:t> </a:t>
            </a:r>
            <a:r>
              <a:rPr lang="en-US" sz="2100" dirty="0">
                <a:latin typeface="Calibri"/>
                <a:cs typeface="Calibri"/>
              </a:rPr>
              <a:t>from</a:t>
            </a:r>
            <a:r>
              <a:rPr lang="en-US" sz="2100" spc="-23" dirty="0">
                <a:latin typeface="Calibri"/>
                <a:cs typeface="Calibri"/>
              </a:rPr>
              <a:t> </a:t>
            </a:r>
            <a:r>
              <a:rPr lang="en-US" sz="2100" dirty="0">
                <a:latin typeface="Calibri"/>
                <a:cs typeface="Calibri"/>
              </a:rPr>
              <a:t>one</a:t>
            </a:r>
            <a:r>
              <a:rPr lang="en-US" sz="2100" spc="-15" dirty="0">
                <a:latin typeface="Calibri"/>
                <a:cs typeface="Calibri"/>
              </a:rPr>
              <a:t> </a:t>
            </a:r>
            <a:r>
              <a:rPr lang="en-US" sz="2100" dirty="0">
                <a:latin typeface="Calibri"/>
                <a:cs typeface="Calibri"/>
              </a:rPr>
              <a:t>subject</a:t>
            </a:r>
            <a:r>
              <a:rPr lang="en-US" sz="2100" spc="-19" dirty="0">
                <a:latin typeface="Calibri"/>
                <a:cs typeface="Calibri"/>
              </a:rPr>
              <a:t> </a:t>
            </a:r>
            <a:r>
              <a:rPr lang="en-US" sz="2100" dirty="0">
                <a:latin typeface="Calibri"/>
                <a:cs typeface="Calibri"/>
              </a:rPr>
              <a:t>to</a:t>
            </a:r>
            <a:r>
              <a:rPr lang="en-US" sz="2100" spc="-15" dirty="0">
                <a:latin typeface="Calibri"/>
                <a:cs typeface="Calibri"/>
              </a:rPr>
              <a:t> </a:t>
            </a:r>
            <a:r>
              <a:rPr lang="en-US" sz="2100" dirty="0">
                <a:latin typeface="Calibri"/>
                <a:cs typeface="Calibri"/>
              </a:rPr>
              <a:t>another.</a:t>
            </a:r>
            <a:r>
              <a:rPr lang="en-US" sz="2100" spc="-11" dirty="0">
                <a:latin typeface="Calibri"/>
                <a:cs typeface="Calibri"/>
              </a:rPr>
              <a:t> </a:t>
            </a:r>
            <a:r>
              <a:rPr lang="en-US" sz="2100" spc="-8" dirty="0">
                <a:latin typeface="Calibri"/>
                <a:cs typeface="Calibri"/>
              </a:rPr>
              <a:t>Possession </a:t>
            </a:r>
            <a:r>
              <a:rPr lang="en-US" sz="2100" dirty="0">
                <a:latin typeface="Calibri"/>
                <a:cs typeface="Calibri"/>
              </a:rPr>
              <a:t>of</a:t>
            </a:r>
            <a:r>
              <a:rPr lang="en-US" sz="2100" spc="368" dirty="0">
                <a:latin typeface="Calibri"/>
                <a:cs typeface="Calibri"/>
              </a:rPr>
              <a:t> </a:t>
            </a:r>
            <a:r>
              <a:rPr lang="en-US" sz="2100" dirty="0">
                <a:latin typeface="Calibri"/>
                <a:cs typeface="Calibri"/>
              </a:rPr>
              <a:t>an</a:t>
            </a:r>
            <a:r>
              <a:rPr lang="en-US" sz="2100" spc="363" dirty="0">
                <a:latin typeface="Calibri"/>
                <a:cs typeface="Calibri"/>
              </a:rPr>
              <a:t> </a:t>
            </a:r>
            <a:r>
              <a:rPr lang="en-US" sz="2100" dirty="0">
                <a:latin typeface="Calibri"/>
                <a:cs typeface="Calibri"/>
              </a:rPr>
              <a:t>access</a:t>
            </a:r>
            <a:r>
              <a:rPr lang="en-US" sz="2100" spc="371" dirty="0">
                <a:latin typeface="Calibri"/>
                <a:cs typeface="Calibri"/>
              </a:rPr>
              <a:t> </a:t>
            </a:r>
            <a:r>
              <a:rPr lang="en-US" sz="2100" dirty="0">
                <a:latin typeface="Calibri"/>
                <a:cs typeface="Calibri"/>
              </a:rPr>
              <a:t>right</a:t>
            </a:r>
            <a:r>
              <a:rPr lang="en-US" sz="2100" spc="382" dirty="0">
                <a:latin typeface="Calibri"/>
                <a:cs typeface="Calibri"/>
              </a:rPr>
              <a:t> </a:t>
            </a:r>
            <a:r>
              <a:rPr lang="en-US" sz="2100" dirty="0">
                <a:latin typeface="Calibri"/>
                <a:cs typeface="Calibri"/>
              </a:rPr>
              <a:t>by</a:t>
            </a:r>
            <a:r>
              <a:rPr lang="en-US" sz="2100" spc="363" dirty="0">
                <a:latin typeface="Calibri"/>
                <a:cs typeface="Calibri"/>
              </a:rPr>
              <a:t> </a:t>
            </a:r>
            <a:r>
              <a:rPr lang="en-US" sz="2100" dirty="0">
                <a:latin typeface="Calibri"/>
                <a:cs typeface="Calibri"/>
              </a:rPr>
              <a:t>a</a:t>
            </a:r>
            <a:r>
              <a:rPr lang="en-US" sz="2100" spc="379" dirty="0">
                <a:latin typeface="Calibri"/>
                <a:cs typeface="Calibri"/>
              </a:rPr>
              <a:t> </a:t>
            </a:r>
            <a:r>
              <a:rPr lang="en-US" sz="2100" dirty="0">
                <a:latin typeface="Calibri"/>
                <a:cs typeface="Calibri"/>
              </a:rPr>
              <a:t>subject</a:t>
            </a:r>
            <a:r>
              <a:rPr lang="en-US" sz="2100" spc="379" dirty="0">
                <a:latin typeface="Calibri"/>
                <a:cs typeface="Calibri"/>
              </a:rPr>
              <a:t> </a:t>
            </a:r>
            <a:r>
              <a:rPr lang="en-US" sz="2100" dirty="0">
                <a:latin typeface="Calibri"/>
                <a:cs typeface="Calibri"/>
              </a:rPr>
              <a:t>is</a:t>
            </a:r>
            <a:r>
              <a:rPr lang="en-US" sz="2100" spc="379" dirty="0">
                <a:latin typeface="Calibri"/>
                <a:cs typeface="Calibri"/>
              </a:rPr>
              <a:t> </a:t>
            </a:r>
            <a:r>
              <a:rPr lang="en-US" sz="2100" dirty="0">
                <a:latin typeface="Calibri"/>
                <a:cs typeface="Calibri"/>
              </a:rPr>
              <a:t>sufficient</a:t>
            </a:r>
            <a:r>
              <a:rPr lang="en-US" sz="2100" spc="360" dirty="0">
                <a:latin typeface="Calibri"/>
                <a:cs typeface="Calibri"/>
              </a:rPr>
              <a:t> </a:t>
            </a:r>
            <a:r>
              <a:rPr lang="en-US" sz="2100" dirty="0">
                <a:latin typeface="Calibri"/>
                <a:cs typeface="Calibri"/>
              </a:rPr>
              <a:t>to</a:t>
            </a:r>
            <a:r>
              <a:rPr lang="en-US" sz="2100" spc="379" dirty="0">
                <a:latin typeface="Calibri"/>
                <a:cs typeface="Calibri"/>
              </a:rPr>
              <a:t> </a:t>
            </a:r>
            <a:r>
              <a:rPr lang="en-US" sz="2100" dirty="0">
                <a:latin typeface="Calibri"/>
                <a:cs typeface="Calibri"/>
              </a:rPr>
              <a:t>allow</a:t>
            </a:r>
            <a:r>
              <a:rPr lang="en-US" sz="2100" spc="375" dirty="0">
                <a:latin typeface="Calibri"/>
                <a:cs typeface="Calibri"/>
              </a:rPr>
              <a:t> </a:t>
            </a:r>
            <a:r>
              <a:rPr lang="en-US" sz="2100" dirty="0">
                <a:latin typeface="Calibri"/>
                <a:cs typeface="Calibri"/>
              </a:rPr>
              <a:t>access</a:t>
            </a:r>
            <a:r>
              <a:rPr lang="en-US" sz="2100" spc="363" dirty="0">
                <a:latin typeface="Calibri"/>
                <a:cs typeface="Calibri"/>
              </a:rPr>
              <a:t> </a:t>
            </a:r>
            <a:r>
              <a:rPr lang="en-US" sz="2100" dirty="0">
                <a:latin typeface="Calibri"/>
                <a:cs typeface="Calibri"/>
              </a:rPr>
              <a:t>to</a:t>
            </a:r>
            <a:r>
              <a:rPr lang="en-US" sz="2100" spc="379" dirty="0">
                <a:latin typeface="Calibri"/>
                <a:cs typeface="Calibri"/>
              </a:rPr>
              <a:t> </a:t>
            </a:r>
            <a:r>
              <a:rPr lang="en-US" sz="2100" spc="-19" dirty="0">
                <a:latin typeface="Calibri"/>
                <a:cs typeface="Calibri"/>
              </a:rPr>
              <a:t>the </a:t>
            </a:r>
            <a:r>
              <a:rPr lang="en-US" sz="2100" spc="-8" dirty="0">
                <a:latin typeface="Calibri"/>
                <a:cs typeface="Calibri"/>
              </a:rPr>
              <a:t>object.</a:t>
            </a:r>
            <a:endParaRPr lang="en-US" spc="-8" dirty="0"/>
          </a:p>
          <a:p>
            <a:r>
              <a:rPr lang="en-US" sz="2100" b="1" dirty="0">
                <a:latin typeface="Calibri"/>
                <a:cs typeface="Calibri"/>
              </a:rPr>
              <a:t>Mandatory</a:t>
            </a:r>
            <a:r>
              <a:rPr lang="en-US" sz="2100" b="1" spc="56" dirty="0">
                <a:latin typeface="Calibri"/>
                <a:cs typeface="Calibri"/>
              </a:rPr>
              <a:t> </a:t>
            </a:r>
            <a:r>
              <a:rPr lang="en-US" sz="2100" b="1" dirty="0">
                <a:latin typeface="Calibri"/>
                <a:cs typeface="Calibri"/>
              </a:rPr>
              <a:t>access</a:t>
            </a:r>
            <a:r>
              <a:rPr lang="en-US" sz="2100" b="1" spc="45" dirty="0">
                <a:latin typeface="Calibri"/>
                <a:cs typeface="Calibri"/>
              </a:rPr>
              <a:t> </a:t>
            </a:r>
            <a:r>
              <a:rPr lang="en-US" sz="2100" b="1" dirty="0">
                <a:latin typeface="Calibri"/>
                <a:cs typeface="Calibri"/>
              </a:rPr>
              <a:t>controls</a:t>
            </a:r>
            <a:r>
              <a:rPr lang="en-US" sz="2100" b="1" spc="41" dirty="0">
                <a:latin typeface="Calibri"/>
                <a:cs typeface="Calibri"/>
              </a:rPr>
              <a:t> </a:t>
            </a:r>
            <a:r>
              <a:rPr lang="en-US" sz="2100" b="1" dirty="0">
                <a:latin typeface="Calibri"/>
                <a:cs typeface="Calibri"/>
              </a:rPr>
              <a:t>(MAC)</a:t>
            </a:r>
            <a:r>
              <a:rPr lang="en-US" sz="2100" b="1" spc="60" dirty="0">
                <a:latin typeface="Calibri"/>
                <a:cs typeface="Calibri"/>
              </a:rPr>
              <a:t> </a:t>
            </a:r>
            <a:r>
              <a:rPr lang="en-US" sz="2100" dirty="0">
                <a:latin typeface="Calibri"/>
                <a:cs typeface="Calibri"/>
              </a:rPr>
              <a:t>–</a:t>
            </a:r>
            <a:r>
              <a:rPr lang="en-US" sz="2100" spc="45" dirty="0">
                <a:latin typeface="Calibri"/>
                <a:cs typeface="Calibri"/>
              </a:rPr>
              <a:t> </a:t>
            </a:r>
            <a:r>
              <a:rPr lang="en-US" sz="2100" dirty="0">
                <a:latin typeface="Calibri"/>
                <a:cs typeface="Calibri"/>
              </a:rPr>
              <a:t>the</a:t>
            </a:r>
            <a:r>
              <a:rPr lang="en-US" sz="2100" spc="45" dirty="0">
                <a:latin typeface="Calibri"/>
                <a:cs typeface="Calibri"/>
              </a:rPr>
              <a:t> </a:t>
            </a:r>
            <a:r>
              <a:rPr lang="en-US" sz="2100" dirty="0">
                <a:latin typeface="Calibri"/>
                <a:cs typeface="Calibri"/>
              </a:rPr>
              <a:t>access</a:t>
            </a:r>
            <a:r>
              <a:rPr lang="en-US" sz="2100" spc="49" dirty="0">
                <a:latin typeface="Calibri"/>
                <a:cs typeface="Calibri"/>
              </a:rPr>
              <a:t> </a:t>
            </a:r>
            <a:r>
              <a:rPr lang="en-US" sz="2100" dirty="0">
                <a:latin typeface="Calibri"/>
                <a:cs typeface="Calibri"/>
              </a:rPr>
              <a:t>of</a:t>
            </a:r>
            <a:r>
              <a:rPr lang="en-US" sz="2100" spc="45" dirty="0">
                <a:latin typeface="Calibri"/>
                <a:cs typeface="Calibri"/>
              </a:rPr>
              <a:t> </a:t>
            </a:r>
            <a:r>
              <a:rPr lang="en-US" sz="2100" dirty="0">
                <a:latin typeface="Calibri"/>
                <a:cs typeface="Calibri"/>
              </a:rPr>
              <a:t>subjects</a:t>
            </a:r>
            <a:r>
              <a:rPr lang="en-US" sz="2100" spc="64" dirty="0">
                <a:latin typeface="Calibri"/>
                <a:cs typeface="Calibri"/>
              </a:rPr>
              <a:t> </a:t>
            </a:r>
            <a:r>
              <a:rPr lang="en-US" sz="2100" dirty="0">
                <a:latin typeface="Calibri"/>
                <a:cs typeface="Calibri"/>
              </a:rPr>
              <a:t>to</a:t>
            </a:r>
            <a:r>
              <a:rPr lang="en-US" sz="2100" spc="45" dirty="0">
                <a:latin typeface="Calibri"/>
                <a:cs typeface="Calibri"/>
              </a:rPr>
              <a:t> </a:t>
            </a:r>
            <a:r>
              <a:rPr lang="en-US" sz="2100" spc="-8" dirty="0">
                <a:latin typeface="Calibri"/>
                <a:cs typeface="Calibri"/>
              </a:rPr>
              <a:t>objects </a:t>
            </a:r>
            <a:r>
              <a:rPr lang="en-US" sz="2100" dirty="0">
                <a:latin typeface="Calibri"/>
                <a:cs typeface="Calibri"/>
              </a:rPr>
              <a:t>is</a:t>
            </a:r>
            <a:r>
              <a:rPr lang="en-US" spc="53" dirty="0"/>
              <a:t> </a:t>
            </a:r>
            <a:r>
              <a:rPr lang="en-US" sz="2100" dirty="0">
                <a:latin typeface="Calibri"/>
                <a:cs typeface="Calibri"/>
              </a:rPr>
              <a:t>based</a:t>
            </a:r>
            <a:r>
              <a:rPr lang="en-US" sz="2100" spc="45" dirty="0">
                <a:latin typeface="Calibri"/>
                <a:cs typeface="Calibri"/>
              </a:rPr>
              <a:t> </a:t>
            </a:r>
            <a:r>
              <a:rPr lang="en-US" sz="2100" dirty="0">
                <a:latin typeface="Calibri"/>
                <a:cs typeface="Calibri"/>
              </a:rPr>
              <a:t>on</a:t>
            </a:r>
            <a:r>
              <a:rPr lang="en-US" sz="2100" spc="41" dirty="0">
                <a:latin typeface="Calibri"/>
                <a:cs typeface="Calibri"/>
              </a:rPr>
              <a:t> </a:t>
            </a:r>
            <a:r>
              <a:rPr lang="en-US" sz="2100" dirty="0">
                <a:latin typeface="Calibri"/>
                <a:cs typeface="Calibri"/>
              </a:rPr>
              <a:t>a</a:t>
            </a:r>
            <a:r>
              <a:rPr lang="en-US" sz="2100" spc="49" dirty="0">
                <a:latin typeface="Calibri"/>
                <a:cs typeface="Calibri"/>
              </a:rPr>
              <a:t> </a:t>
            </a:r>
            <a:r>
              <a:rPr lang="en-US" sz="2100" spc="-15" dirty="0">
                <a:latin typeface="Calibri"/>
                <a:cs typeface="Calibri"/>
              </a:rPr>
              <a:t>system-</a:t>
            </a:r>
            <a:r>
              <a:rPr lang="en-US" sz="2100" dirty="0">
                <a:latin typeface="Calibri"/>
                <a:cs typeface="Calibri"/>
              </a:rPr>
              <a:t>wide</a:t>
            </a:r>
            <a:r>
              <a:rPr lang="en-US" sz="2100" spc="41" dirty="0">
                <a:latin typeface="Calibri"/>
                <a:cs typeface="Calibri"/>
              </a:rPr>
              <a:t> </a:t>
            </a:r>
            <a:r>
              <a:rPr lang="en-US" sz="2100" dirty="0">
                <a:latin typeface="Calibri"/>
                <a:cs typeface="Calibri"/>
              </a:rPr>
              <a:t>policies</a:t>
            </a:r>
            <a:r>
              <a:rPr lang="en-US" sz="2100" spc="45" dirty="0">
                <a:latin typeface="Calibri"/>
                <a:cs typeface="Calibri"/>
              </a:rPr>
              <a:t> </a:t>
            </a:r>
            <a:r>
              <a:rPr lang="en-US" sz="2100" dirty="0">
                <a:latin typeface="Calibri"/>
                <a:cs typeface="Calibri"/>
              </a:rPr>
              <a:t>(based</a:t>
            </a:r>
            <a:r>
              <a:rPr lang="en-US" sz="2100" spc="45" dirty="0">
                <a:latin typeface="Calibri"/>
                <a:cs typeface="Calibri"/>
              </a:rPr>
              <a:t> </a:t>
            </a:r>
            <a:r>
              <a:rPr lang="en-US" sz="2100" dirty="0">
                <a:latin typeface="Calibri"/>
                <a:cs typeface="Calibri"/>
              </a:rPr>
              <a:t>on</a:t>
            </a:r>
            <a:r>
              <a:rPr lang="en-US" sz="2100" spc="49" dirty="0">
                <a:latin typeface="Calibri"/>
                <a:cs typeface="Calibri"/>
              </a:rPr>
              <a:t> </a:t>
            </a:r>
            <a:r>
              <a:rPr lang="en-US" sz="2100" dirty="0">
                <a:latin typeface="Calibri"/>
                <a:cs typeface="Calibri"/>
              </a:rPr>
              <a:t>security</a:t>
            </a:r>
            <a:r>
              <a:rPr lang="en-US" sz="2100" spc="41" dirty="0">
                <a:latin typeface="Calibri"/>
                <a:cs typeface="Calibri"/>
              </a:rPr>
              <a:t> </a:t>
            </a:r>
            <a:r>
              <a:rPr lang="en-US" sz="2100" dirty="0">
                <a:latin typeface="Calibri"/>
                <a:cs typeface="Calibri"/>
              </a:rPr>
              <a:t>labels)</a:t>
            </a:r>
            <a:r>
              <a:rPr lang="en-US" sz="2100" spc="53" dirty="0">
                <a:latin typeface="Calibri"/>
                <a:cs typeface="Calibri"/>
              </a:rPr>
              <a:t> </a:t>
            </a:r>
            <a:r>
              <a:rPr lang="en-US" sz="2100" dirty="0">
                <a:latin typeface="Calibri"/>
                <a:cs typeface="Calibri"/>
              </a:rPr>
              <a:t>that</a:t>
            </a:r>
            <a:r>
              <a:rPr lang="en-US" sz="2100" spc="41" dirty="0">
                <a:latin typeface="Calibri"/>
                <a:cs typeface="Calibri"/>
              </a:rPr>
              <a:t> </a:t>
            </a:r>
            <a:r>
              <a:rPr lang="en-US" sz="2100" spc="-19" dirty="0">
                <a:latin typeface="Calibri"/>
                <a:cs typeface="Calibri"/>
              </a:rPr>
              <a:t>can </a:t>
            </a:r>
            <a:r>
              <a:rPr lang="en-US" sz="2100" dirty="0">
                <a:latin typeface="Calibri"/>
                <a:cs typeface="Calibri"/>
              </a:rPr>
              <a:t>be</a:t>
            </a:r>
            <a:r>
              <a:rPr lang="en-US" sz="2100" spc="-19" dirty="0">
                <a:latin typeface="Calibri"/>
                <a:cs typeface="Calibri"/>
              </a:rPr>
              <a:t> </a:t>
            </a:r>
            <a:r>
              <a:rPr lang="en-US" sz="2100" dirty="0">
                <a:latin typeface="Calibri"/>
                <a:cs typeface="Calibri"/>
              </a:rPr>
              <a:t>changed</a:t>
            </a:r>
            <a:r>
              <a:rPr lang="en-US" sz="2100" spc="-19" dirty="0">
                <a:latin typeface="Calibri"/>
                <a:cs typeface="Calibri"/>
              </a:rPr>
              <a:t> </a:t>
            </a:r>
            <a:r>
              <a:rPr lang="en-US" sz="2100" dirty="0">
                <a:latin typeface="Calibri"/>
                <a:cs typeface="Calibri"/>
              </a:rPr>
              <a:t>only</a:t>
            </a:r>
            <a:r>
              <a:rPr lang="en-US" sz="2100" spc="-26" dirty="0">
                <a:latin typeface="Calibri"/>
                <a:cs typeface="Calibri"/>
              </a:rPr>
              <a:t> </a:t>
            </a:r>
            <a:r>
              <a:rPr lang="en-US" sz="2100" dirty="0">
                <a:latin typeface="Calibri"/>
                <a:cs typeface="Calibri"/>
              </a:rPr>
              <a:t>by</a:t>
            </a:r>
            <a:r>
              <a:rPr lang="en-US" sz="2100" spc="-11" dirty="0">
                <a:latin typeface="Calibri"/>
                <a:cs typeface="Calibri"/>
              </a:rPr>
              <a:t> </a:t>
            </a:r>
            <a:r>
              <a:rPr lang="en-US" sz="2100" dirty="0">
                <a:latin typeface="Calibri"/>
                <a:cs typeface="Calibri"/>
              </a:rPr>
              <a:t>the</a:t>
            </a:r>
            <a:r>
              <a:rPr lang="en-US" sz="2100" spc="-34" dirty="0">
                <a:latin typeface="Calibri"/>
                <a:cs typeface="Calibri"/>
              </a:rPr>
              <a:t> </a:t>
            </a:r>
            <a:r>
              <a:rPr lang="en-US" sz="2100" spc="-8" dirty="0">
                <a:latin typeface="Calibri"/>
                <a:cs typeface="Calibri"/>
              </a:rPr>
              <a:t>administrator.</a:t>
            </a:r>
            <a:endParaRPr lang="en-US" dirty="0"/>
          </a:p>
          <a:p>
            <a:r>
              <a:rPr lang="en-US" sz="2100" b="1" spc="-8" dirty="0">
                <a:latin typeface="Calibri"/>
                <a:cs typeface="Calibri"/>
              </a:rPr>
              <a:t>Role-</a:t>
            </a:r>
            <a:r>
              <a:rPr lang="en-US" sz="2100" b="1" dirty="0">
                <a:latin typeface="Calibri"/>
                <a:cs typeface="Calibri"/>
              </a:rPr>
              <a:t>Based</a:t>
            </a:r>
            <a:r>
              <a:rPr lang="en-US" sz="2100" b="1" spc="109" dirty="0">
                <a:latin typeface="Calibri"/>
                <a:cs typeface="Calibri"/>
              </a:rPr>
              <a:t> </a:t>
            </a:r>
            <a:r>
              <a:rPr lang="en-US" sz="2100" b="1" dirty="0">
                <a:latin typeface="Calibri"/>
                <a:cs typeface="Calibri"/>
              </a:rPr>
              <a:t>Access</a:t>
            </a:r>
            <a:r>
              <a:rPr lang="en-US" sz="2100" b="1" spc="120" dirty="0">
                <a:latin typeface="Calibri"/>
                <a:cs typeface="Calibri"/>
              </a:rPr>
              <a:t> </a:t>
            </a:r>
            <a:r>
              <a:rPr lang="en-US" sz="2100" b="1" dirty="0">
                <a:latin typeface="Calibri"/>
                <a:cs typeface="Calibri"/>
              </a:rPr>
              <a:t>Control</a:t>
            </a:r>
            <a:r>
              <a:rPr lang="en-US" sz="2100" b="1" spc="101" dirty="0">
                <a:latin typeface="Calibri"/>
                <a:cs typeface="Calibri"/>
              </a:rPr>
              <a:t> </a:t>
            </a:r>
            <a:r>
              <a:rPr lang="en-US" sz="2100" b="1" dirty="0">
                <a:latin typeface="Calibri"/>
                <a:cs typeface="Calibri"/>
              </a:rPr>
              <a:t>(RBAC)</a:t>
            </a:r>
            <a:r>
              <a:rPr lang="en-US" sz="2100" b="1" spc="109" dirty="0">
                <a:latin typeface="Calibri"/>
                <a:cs typeface="Calibri"/>
              </a:rPr>
              <a:t> </a:t>
            </a:r>
            <a:r>
              <a:rPr lang="en-US" sz="2100" dirty="0">
                <a:latin typeface="Calibri"/>
                <a:cs typeface="Calibri"/>
              </a:rPr>
              <a:t>–</a:t>
            </a:r>
            <a:r>
              <a:rPr lang="en-US" sz="2100" spc="109" dirty="0">
                <a:latin typeface="Calibri"/>
                <a:cs typeface="Calibri"/>
              </a:rPr>
              <a:t> </a:t>
            </a:r>
            <a:r>
              <a:rPr lang="en-US" sz="2100" dirty="0">
                <a:latin typeface="Calibri"/>
                <a:cs typeface="Calibri"/>
              </a:rPr>
              <a:t>can</a:t>
            </a:r>
            <a:r>
              <a:rPr lang="en-US" sz="2100" spc="113" dirty="0">
                <a:latin typeface="Calibri"/>
                <a:cs typeface="Calibri"/>
              </a:rPr>
              <a:t> </a:t>
            </a:r>
            <a:r>
              <a:rPr lang="en-US" sz="2100" dirty="0">
                <a:latin typeface="Calibri"/>
                <a:cs typeface="Calibri"/>
              </a:rPr>
              <a:t>be</a:t>
            </a:r>
            <a:r>
              <a:rPr lang="en-US" sz="2100" spc="105" dirty="0">
                <a:latin typeface="Calibri"/>
                <a:cs typeface="Calibri"/>
              </a:rPr>
              <a:t> </a:t>
            </a:r>
            <a:r>
              <a:rPr lang="en-US" sz="2100" dirty="0">
                <a:latin typeface="Calibri"/>
                <a:cs typeface="Calibri"/>
              </a:rPr>
              <a:t>configured</a:t>
            </a:r>
            <a:r>
              <a:rPr lang="en-US" sz="2100" spc="98" dirty="0">
                <a:latin typeface="Calibri"/>
                <a:cs typeface="Calibri"/>
              </a:rPr>
              <a:t> </a:t>
            </a:r>
            <a:r>
              <a:rPr lang="en-US" sz="2100" dirty="0">
                <a:latin typeface="Calibri"/>
                <a:cs typeface="Calibri"/>
              </a:rPr>
              <a:t>as</a:t>
            </a:r>
            <a:r>
              <a:rPr lang="en-US" sz="2100" spc="116" dirty="0">
                <a:latin typeface="Calibri"/>
                <a:cs typeface="Calibri"/>
              </a:rPr>
              <a:t> </a:t>
            </a:r>
            <a:r>
              <a:rPr lang="en-US" sz="2100" dirty="0">
                <a:latin typeface="Calibri"/>
                <a:cs typeface="Calibri"/>
              </a:rPr>
              <a:t>both</a:t>
            </a:r>
            <a:r>
              <a:rPr lang="en-US" sz="2100" spc="113" dirty="0">
                <a:latin typeface="Calibri"/>
                <a:cs typeface="Calibri"/>
              </a:rPr>
              <a:t> </a:t>
            </a:r>
            <a:r>
              <a:rPr lang="en-US" sz="2100" spc="-19" dirty="0">
                <a:latin typeface="Calibri"/>
                <a:cs typeface="Calibri"/>
              </a:rPr>
              <a:t>MAC </a:t>
            </a:r>
            <a:r>
              <a:rPr lang="en-US" sz="2100" dirty="0">
                <a:latin typeface="Calibri"/>
                <a:cs typeface="Calibri"/>
              </a:rPr>
              <a:t>or</a:t>
            </a:r>
            <a:r>
              <a:rPr lang="en-US" spc="-41" dirty="0"/>
              <a:t> </a:t>
            </a:r>
            <a:r>
              <a:rPr lang="en-US" sz="2100" dirty="0">
                <a:latin typeface="Calibri"/>
                <a:cs typeface="Calibri"/>
              </a:rPr>
              <a:t>DAC,</a:t>
            </a:r>
            <a:r>
              <a:rPr lang="en-US" sz="2100" spc="-34" dirty="0">
                <a:latin typeface="Calibri"/>
                <a:cs typeface="Calibri"/>
              </a:rPr>
              <a:t> </a:t>
            </a:r>
            <a:r>
              <a:rPr lang="en-US" sz="2100" dirty="0">
                <a:latin typeface="Calibri"/>
                <a:cs typeface="Calibri"/>
              </a:rPr>
              <a:t>access</a:t>
            </a:r>
            <a:r>
              <a:rPr lang="en-US" sz="2100" spc="-38" dirty="0">
                <a:latin typeface="Calibri"/>
                <a:cs typeface="Calibri"/>
              </a:rPr>
              <a:t> </a:t>
            </a:r>
            <a:r>
              <a:rPr lang="en-US" sz="2100" dirty="0">
                <a:latin typeface="Calibri"/>
                <a:cs typeface="Calibri"/>
              </a:rPr>
              <a:t>to</a:t>
            </a:r>
            <a:r>
              <a:rPr lang="en-US" sz="2100" spc="-30" dirty="0">
                <a:latin typeface="Calibri"/>
                <a:cs typeface="Calibri"/>
              </a:rPr>
              <a:t> </a:t>
            </a:r>
            <a:r>
              <a:rPr lang="en-US" sz="2100" dirty="0">
                <a:latin typeface="Calibri"/>
                <a:cs typeface="Calibri"/>
              </a:rPr>
              <a:t>objects</a:t>
            </a:r>
            <a:r>
              <a:rPr lang="en-US" sz="2100" spc="-26" dirty="0">
                <a:latin typeface="Calibri"/>
                <a:cs typeface="Calibri"/>
              </a:rPr>
              <a:t> </a:t>
            </a:r>
            <a:r>
              <a:rPr lang="en-US" sz="2100" dirty="0">
                <a:latin typeface="Calibri"/>
                <a:cs typeface="Calibri"/>
              </a:rPr>
              <a:t>is</a:t>
            </a:r>
            <a:r>
              <a:rPr lang="en-US" sz="2100" spc="-34" dirty="0">
                <a:latin typeface="Calibri"/>
                <a:cs typeface="Calibri"/>
              </a:rPr>
              <a:t> </a:t>
            </a:r>
            <a:r>
              <a:rPr lang="en-US" sz="2100" dirty="0">
                <a:latin typeface="Calibri"/>
                <a:cs typeface="Calibri"/>
              </a:rPr>
              <a:t>based</a:t>
            </a:r>
            <a:r>
              <a:rPr lang="en-US" sz="2100" spc="-23" dirty="0">
                <a:latin typeface="Calibri"/>
                <a:cs typeface="Calibri"/>
              </a:rPr>
              <a:t> </a:t>
            </a:r>
            <a:r>
              <a:rPr lang="en-US" sz="2100" dirty="0">
                <a:latin typeface="Calibri"/>
                <a:cs typeface="Calibri"/>
              </a:rPr>
              <a:t>on</a:t>
            </a:r>
            <a:r>
              <a:rPr lang="en-US" sz="2100" spc="-34" dirty="0">
                <a:latin typeface="Calibri"/>
                <a:cs typeface="Calibri"/>
              </a:rPr>
              <a:t> </a:t>
            </a:r>
            <a:r>
              <a:rPr lang="en-US" sz="2100" spc="-8" dirty="0">
                <a:latin typeface="Calibri"/>
                <a:cs typeface="Calibri"/>
              </a:rPr>
              <a:t>roles.</a:t>
            </a:r>
            <a:endParaRPr lang="en-US" sz="2100" dirty="0">
              <a:latin typeface="Calibri"/>
              <a:cs typeface="Calibri"/>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B4D189B-193D-4BD9-AFAF-EA40012A2A27}"/>
              </a:ext>
            </a:extLst>
          </p:cNvPr>
          <p:cNvSpPr>
            <a:spLocks noGrp="1"/>
          </p:cNvSpPr>
          <p:nvPr>
            <p:ph type="title"/>
          </p:nvPr>
        </p:nvSpPr>
        <p:spPr/>
        <p:txBody>
          <a:bodyPr/>
          <a:lstStyle/>
          <a:p>
            <a:r>
              <a:rPr lang="en-US" sz="3600" dirty="0"/>
              <a:t>Discretionary</a:t>
            </a:r>
            <a:r>
              <a:rPr lang="en-US" sz="3600" spc="-86" dirty="0"/>
              <a:t> </a:t>
            </a:r>
            <a:r>
              <a:rPr lang="en-US" spc="-86" dirty="0"/>
              <a:t>A</a:t>
            </a:r>
            <a:r>
              <a:rPr lang="en-US" sz="3600" dirty="0"/>
              <a:t>ccess</a:t>
            </a:r>
            <a:r>
              <a:rPr lang="en-US" sz="3600" spc="-75" dirty="0"/>
              <a:t> </a:t>
            </a:r>
            <a:r>
              <a:rPr lang="en-US" spc="-8" dirty="0"/>
              <a:t>C</a:t>
            </a:r>
            <a:r>
              <a:rPr lang="en-US" sz="3600" spc="-8" dirty="0"/>
              <a:t>ontrols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19" dirty="0">
                <a:latin typeface="+mj-lt"/>
              </a:rPr>
              <a:t>DAC</a:t>
            </a:r>
          </a:p>
        </p:txBody>
      </p:sp>
      <p:sp>
        <p:nvSpPr>
          <p:cNvPr id="3" name="object 3"/>
          <p:cNvSpPr txBox="1"/>
          <p:nvPr/>
        </p:nvSpPr>
        <p:spPr>
          <a:xfrm>
            <a:off x="687705" y="1280131"/>
            <a:ext cx="7102316" cy="2477762"/>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1800" dirty="0">
                <a:latin typeface="+mn-lt"/>
                <a:cs typeface="Calibri"/>
              </a:rPr>
              <a:t>No</a:t>
            </a:r>
            <a:r>
              <a:rPr sz="1800" spc="-30" dirty="0">
                <a:latin typeface="+mn-lt"/>
                <a:cs typeface="Calibri"/>
              </a:rPr>
              <a:t> </a:t>
            </a:r>
            <a:r>
              <a:rPr sz="1800" dirty="0">
                <a:latin typeface="+mn-lt"/>
                <a:cs typeface="Calibri"/>
              </a:rPr>
              <a:t>precise</a:t>
            </a:r>
            <a:r>
              <a:rPr sz="1800" spc="-26" dirty="0">
                <a:latin typeface="+mn-lt"/>
                <a:cs typeface="Calibri"/>
              </a:rPr>
              <a:t> </a:t>
            </a:r>
            <a:r>
              <a:rPr sz="1800" spc="-8" dirty="0">
                <a:latin typeface="+mn-lt"/>
                <a:cs typeface="Calibri"/>
              </a:rPr>
              <a:t>definition.</a:t>
            </a:r>
            <a:endParaRPr lang="en-US" sz="1800" spc="-8" dirty="0">
              <a:latin typeface="+mn-lt"/>
              <a:cs typeface="Calibri"/>
            </a:endParaRPr>
          </a:p>
          <a:p>
            <a:pPr marL="180022" indent="-170497">
              <a:spcBef>
                <a:spcPts val="581"/>
              </a:spcBef>
              <a:buFont typeface="Arial"/>
              <a:buChar char="•"/>
              <a:tabLst>
                <a:tab pos="180022" algn="l"/>
              </a:tabLst>
            </a:pPr>
            <a:r>
              <a:rPr lang="en-US" sz="1800" b="0" i="0" dirty="0">
                <a:solidFill>
                  <a:srgbClr val="000000"/>
                </a:solidFill>
                <a:effectLst/>
                <a:latin typeface="+mn-lt"/>
              </a:rPr>
              <a:t>The underlying philosophy in DAC is that subjects can determine who has access to their objects.</a:t>
            </a:r>
            <a:endParaRPr sz="1800" dirty="0">
              <a:latin typeface="+mn-lt"/>
              <a:cs typeface="Calibri"/>
            </a:endParaRPr>
          </a:p>
          <a:p>
            <a:pPr marL="180022" indent="-170497">
              <a:lnSpc>
                <a:spcPts val="2393"/>
              </a:lnSpc>
              <a:spcBef>
                <a:spcPts val="506"/>
              </a:spcBef>
              <a:buFont typeface="Arial"/>
              <a:buChar char="•"/>
              <a:tabLst>
                <a:tab pos="180022" algn="l"/>
              </a:tabLst>
            </a:pPr>
            <a:r>
              <a:rPr sz="1800" dirty="0">
                <a:latin typeface="+mn-lt"/>
                <a:cs typeface="Calibri"/>
              </a:rPr>
              <a:t>Basically,</a:t>
            </a:r>
            <a:r>
              <a:rPr sz="1800" spc="-41" dirty="0">
                <a:latin typeface="+mn-lt"/>
                <a:cs typeface="Calibri"/>
              </a:rPr>
              <a:t> </a:t>
            </a:r>
            <a:r>
              <a:rPr sz="1800" dirty="0">
                <a:latin typeface="+mn-lt"/>
                <a:cs typeface="Calibri"/>
              </a:rPr>
              <a:t>DAC</a:t>
            </a:r>
            <a:r>
              <a:rPr sz="1800" spc="-41" dirty="0">
                <a:latin typeface="+mn-lt"/>
                <a:cs typeface="Calibri"/>
              </a:rPr>
              <a:t> </a:t>
            </a:r>
            <a:r>
              <a:rPr sz="1800" dirty="0">
                <a:latin typeface="+mn-lt"/>
                <a:cs typeface="Calibri"/>
              </a:rPr>
              <a:t>allows</a:t>
            </a:r>
            <a:r>
              <a:rPr sz="1800" spc="-49" dirty="0">
                <a:latin typeface="+mn-lt"/>
                <a:cs typeface="Calibri"/>
              </a:rPr>
              <a:t> </a:t>
            </a:r>
            <a:r>
              <a:rPr sz="1800" dirty="0">
                <a:latin typeface="+mn-lt"/>
                <a:cs typeface="Calibri"/>
              </a:rPr>
              <a:t>access</a:t>
            </a:r>
            <a:r>
              <a:rPr sz="1800" spc="-49" dirty="0">
                <a:latin typeface="+mn-lt"/>
                <a:cs typeface="Calibri"/>
              </a:rPr>
              <a:t> </a:t>
            </a:r>
            <a:r>
              <a:rPr sz="1800" dirty="0">
                <a:latin typeface="+mn-lt"/>
                <a:cs typeface="Calibri"/>
              </a:rPr>
              <a:t>rights</a:t>
            </a:r>
            <a:r>
              <a:rPr sz="1800" spc="-34" dirty="0">
                <a:latin typeface="+mn-lt"/>
                <a:cs typeface="Calibri"/>
              </a:rPr>
              <a:t> </a:t>
            </a:r>
            <a:r>
              <a:rPr sz="1800" dirty="0">
                <a:latin typeface="+mn-lt"/>
                <a:cs typeface="Calibri"/>
              </a:rPr>
              <a:t>to</a:t>
            </a:r>
            <a:r>
              <a:rPr sz="1800" spc="-49" dirty="0">
                <a:latin typeface="+mn-lt"/>
                <a:cs typeface="Calibri"/>
              </a:rPr>
              <a:t> </a:t>
            </a:r>
            <a:r>
              <a:rPr sz="1800" dirty="0">
                <a:latin typeface="+mn-lt"/>
                <a:cs typeface="Calibri"/>
              </a:rPr>
              <a:t>be</a:t>
            </a:r>
            <a:r>
              <a:rPr sz="1800" spc="-38" dirty="0">
                <a:latin typeface="+mn-lt"/>
                <a:cs typeface="Calibri"/>
              </a:rPr>
              <a:t> </a:t>
            </a:r>
            <a:r>
              <a:rPr sz="1800" dirty="0">
                <a:latin typeface="+mn-lt"/>
                <a:cs typeface="Calibri"/>
              </a:rPr>
              <a:t>propagated</a:t>
            </a:r>
            <a:r>
              <a:rPr sz="1800" spc="-41" dirty="0">
                <a:latin typeface="+mn-lt"/>
                <a:cs typeface="Calibri"/>
              </a:rPr>
              <a:t> </a:t>
            </a:r>
            <a:r>
              <a:rPr sz="1800" dirty="0">
                <a:latin typeface="+mn-lt"/>
                <a:cs typeface="Calibri"/>
              </a:rPr>
              <a:t>at</a:t>
            </a:r>
            <a:r>
              <a:rPr sz="1800" spc="-49" dirty="0">
                <a:latin typeface="+mn-lt"/>
                <a:cs typeface="Calibri"/>
              </a:rPr>
              <a:t> </a:t>
            </a:r>
            <a:r>
              <a:rPr sz="1800" spc="-8" dirty="0">
                <a:latin typeface="+mn-lt"/>
                <a:cs typeface="Calibri"/>
              </a:rPr>
              <a:t>subject’s</a:t>
            </a:r>
            <a:r>
              <a:rPr lang="en-US" sz="1800" spc="-8" dirty="0">
                <a:latin typeface="+mn-lt"/>
                <a:cs typeface="Calibri"/>
              </a:rPr>
              <a:t> </a:t>
            </a:r>
            <a:r>
              <a:rPr lang="en-US" sz="1800" dirty="0">
                <a:latin typeface="+mn-lt"/>
                <a:cs typeface="Calibri"/>
              </a:rPr>
              <a:t>d</a:t>
            </a:r>
            <a:r>
              <a:rPr sz="1800" spc="-8" dirty="0">
                <a:latin typeface="+mn-lt"/>
                <a:cs typeface="Calibri"/>
              </a:rPr>
              <a:t>iscretion</a:t>
            </a:r>
            <a:endParaRPr sz="1800" dirty="0">
              <a:latin typeface="+mn-lt"/>
              <a:cs typeface="Calibri"/>
            </a:endParaRPr>
          </a:p>
          <a:p>
            <a:pPr marL="522923" lvl="1" indent="-170497">
              <a:spcBef>
                <a:spcPts val="176"/>
              </a:spcBef>
              <a:buFont typeface="Arial"/>
              <a:buChar char="•"/>
              <a:tabLst>
                <a:tab pos="522923" algn="l"/>
              </a:tabLst>
            </a:pPr>
            <a:r>
              <a:rPr sz="1600" dirty="0">
                <a:latin typeface="+mn-lt"/>
                <a:cs typeface="Calibri"/>
              </a:rPr>
              <a:t>often</a:t>
            </a:r>
            <a:r>
              <a:rPr sz="1600" spc="-26" dirty="0">
                <a:latin typeface="+mn-lt"/>
                <a:cs typeface="Calibri"/>
              </a:rPr>
              <a:t> </a:t>
            </a:r>
            <a:r>
              <a:rPr sz="1600" dirty="0">
                <a:latin typeface="+mn-lt"/>
                <a:cs typeface="Calibri"/>
              </a:rPr>
              <a:t>has</a:t>
            </a:r>
            <a:r>
              <a:rPr sz="1600" spc="-19" dirty="0">
                <a:latin typeface="+mn-lt"/>
                <a:cs typeface="Calibri"/>
              </a:rPr>
              <a:t> </a:t>
            </a:r>
            <a:r>
              <a:rPr sz="1600" dirty="0">
                <a:latin typeface="+mn-lt"/>
                <a:cs typeface="Calibri"/>
              </a:rPr>
              <a:t>the</a:t>
            </a:r>
            <a:r>
              <a:rPr sz="1600" spc="-19" dirty="0">
                <a:latin typeface="+mn-lt"/>
                <a:cs typeface="Calibri"/>
              </a:rPr>
              <a:t> </a:t>
            </a:r>
            <a:r>
              <a:rPr sz="1600" dirty="0">
                <a:latin typeface="+mn-lt"/>
                <a:cs typeface="Calibri"/>
              </a:rPr>
              <a:t>notion</a:t>
            </a:r>
            <a:r>
              <a:rPr sz="1600" spc="-23" dirty="0">
                <a:latin typeface="+mn-lt"/>
                <a:cs typeface="Calibri"/>
              </a:rPr>
              <a:t> </a:t>
            </a:r>
            <a:r>
              <a:rPr sz="1600" dirty="0">
                <a:latin typeface="+mn-lt"/>
                <a:cs typeface="Calibri"/>
              </a:rPr>
              <a:t>of</a:t>
            </a:r>
            <a:r>
              <a:rPr sz="1600" spc="-23" dirty="0">
                <a:latin typeface="+mn-lt"/>
                <a:cs typeface="Calibri"/>
              </a:rPr>
              <a:t> </a:t>
            </a:r>
            <a:r>
              <a:rPr sz="1600" dirty="0">
                <a:latin typeface="+mn-lt"/>
                <a:cs typeface="Calibri"/>
              </a:rPr>
              <a:t>owner</a:t>
            </a:r>
            <a:r>
              <a:rPr sz="1600" spc="-30" dirty="0">
                <a:latin typeface="+mn-lt"/>
                <a:cs typeface="Calibri"/>
              </a:rPr>
              <a:t> </a:t>
            </a:r>
            <a:r>
              <a:rPr sz="1600" dirty="0">
                <a:latin typeface="+mn-lt"/>
                <a:cs typeface="Calibri"/>
              </a:rPr>
              <a:t>of</a:t>
            </a:r>
            <a:r>
              <a:rPr sz="1600" spc="-23" dirty="0">
                <a:latin typeface="+mn-lt"/>
                <a:cs typeface="Calibri"/>
              </a:rPr>
              <a:t> </a:t>
            </a:r>
            <a:r>
              <a:rPr sz="1600" dirty="0">
                <a:latin typeface="+mn-lt"/>
                <a:cs typeface="Calibri"/>
              </a:rPr>
              <a:t>an</a:t>
            </a:r>
            <a:r>
              <a:rPr sz="1600" spc="-23" dirty="0">
                <a:latin typeface="+mn-lt"/>
                <a:cs typeface="Calibri"/>
              </a:rPr>
              <a:t> </a:t>
            </a:r>
            <a:r>
              <a:rPr sz="1600" spc="-8" dirty="0">
                <a:latin typeface="+mn-lt"/>
                <a:cs typeface="Calibri"/>
              </a:rPr>
              <a:t>object</a:t>
            </a:r>
            <a:endParaRPr sz="1600" dirty="0">
              <a:latin typeface="+mn-lt"/>
              <a:cs typeface="Calibri"/>
            </a:endParaRPr>
          </a:p>
          <a:p>
            <a:pPr marL="522923" lvl="1" indent="-170497">
              <a:spcBef>
                <a:spcPts val="161"/>
              </a:spcBef>
              <a:buFont typeface="Arial"/>
              <a:buChar char="•"/>
              <a:tabLst>
                <a:tab pos="522923" algn="l"/>
              </a:tabLst>
            </a:pPr>
            <a:r>
              <a:rPr sz="1600" dirty="0">
                <a:latin typeface="+mn-lt"/>
                <a:cs typeface="Calibri"/>
              </a:rPr>
              <a:t>used</a:t>
            </a:r>
            <a:r>
              <a:rPr sz="1600" spc="-41" dirty="0">
                <a:latin typeface="+mn-lt"/>
                <a:cs typeface="Calibri"/>
              </a:rPr>
              <a:t> </a:t>
            </a:r>
            <a:r>
              <a:rPr sz="1600" dirty="0">
                <a:latin typeface="+mn-lt"/>
                <a:cs typeface="Calibri"/>
              </a:rPr>
              <a:t>in</a:t>
            </a:r>
            <a:r>
              <a:rPr sz="1600" spc="-38" dirty="0">
                <a:latin typeface="+mn-lt"/>
                <a:cs typeface="Calibri"/>
              </a:rPr>
              <a:t> </a:t>
            </a:r>
            <a:r>
              <a:rPr sz="1600" dirty="0">
                <a:latin typeface="+mn-lt"/>
                <a:cs typeface="Calibri"/>
              </a:rPr>
              <a:t>UNIX,</a:t>
            </a:r>
            <a:r>
              <a:rPr sz="1600" spc="-38" dirty="0">
                <a:latin typeface="+mn-lt"/>
                <a:cs typeface="Calibri"/>
              </a:rPr>
              <a:t> </a:t>
            </a:r>
            <a:r>
              <a:rPr sz="1600" dirty="0">
                <a:latin typeface="+mn-lt"/>
                <a:cs typeface="Calibri"/>
              </a:rPr>
              <a:t>Windows,</a:t>
            </a:r>
            <a:r>
              <a:rPr sz="1600" spc="-34" dirty="0">
                <a:latin typeface="+mn-lt"/>
                <a:cs typeface="Calibri"/>
              </a:rPr>
              <a:t> </a:t>
            </a:r>
            <a:r>
              <a:rPr sz="1600" spc="-15" dirty="0">
                <a:latin typeface="+mn-lt"/>
                <a:cs typeface="Calibri"/>
              </a:rPr>
              <a:t>etc.</a:t>
            </a:r>
            <a:endParaRPr lang="en-US" sz="1600" spc="-15" dirty="0">
              <a:latin typeface="+mn-lt"/>
              <a:cs typeface="Calibri"/>
            </a:endParaRPr>
          </a:p>
          <a:p>
            <a:pPr marL="522923" indent="-170497">
              <a:spcBef>
                <a:spcPts val="161"/>
              </a:spcBef>
              <a:buFont typeface="Arial"/>
              <a:buChar char="•"/>
              <a:tabLst>
                <a:tab pos="522923" algn="l"/>
              </a:tabLst>
            </a:pPr>
            <a:endParaRPr sz="1600" dirty="0">
              <a:latin typeface="+mn-lt"/>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DAC</a:t>
            </a:r>
            <a:r>
              <a:rPr spc="-68" dirty="0">
                <a:latin typeface="+mj-lt"/>
              </a:rPr>
              <a:t> </a:t>
            </a:r>
            <a:r>
              <a:rPr spc="-8" dirty="0">
                <a:latin typeface="+mj-lt"/>
              </a:rPr>
              <a:t>Implementation</a:t>
            </a:r>
          </a:p>
        </p:txBody>
      </p:sp>
      <p:sp>
        <p:nvSpPr>
          <p:cNvPr id="3" name="object 3"/>
          <p:cNvSpPr txBox="1"/>
          <p:nvPr/>
        </p:nvSpPr>
        <p:spPr>
          <a:xfrm>
            <a:off x="687705" y="1344892"/>
            <a:ext cx="7769066" cy="2257285"/>
          </a:xfrm>
          <a:prstGeom prst="rect">
            <a:avLst/>
          </a:prstGeom>
        </p:spPr>
        <p:txBody>
          <a:bodyPr vert="horz" wrap="square" lIns="0" tIns="40005" rIns="0" bIns="0" rtlCol="0">
            <a:spAutoFit/>
          </a:bodyPr>
          <a:lstStyle/>
          <a:p>
            <a:pPr marL="180022" marR="3810" indent="-170497" algn="just">
              <a:lnSpc>
                <a:spcPct val="114000"/>
              </a:lnSpc>
              <a:spcBef>
                <a:spcPts val="315"/>
              </a:spcBef>
              <a:buFont typeface="Arial"/>
              <a:buChar char="•"/>
              <a:tabLst>
                <a:tab pos="180975" algn="l"/>
              </a:tabLst>
            </a:pPr>
            <a:r>
              <a:rPr sz="2000" dirty="0">
                <a:latin typeface="+mn-lt"/>
                <a:cs typeface="Calibri"/>
              </a:rPr>
              <a:t>Let</a:t>
            </a:r>
            <a:r>
              <a:rPr sz="2000" spc="-19" dirty="0">
                <a:latin typeface="+mn-lt"/>
                <a:cs typeface="Calibri"/>
              </a:rPr>
              <a:t> </a:t>
            </a:r>
            <a:r>
              <a:rPr sz="2000" i="1" dirty="0">
                <a:latin typeface="+mn-lt"/>
                <a:cs typeface="Calibri"/>
              </a:rPr>
              <a:t>S</a:t>
            </a:r>
            <a:r>
              <a:rPr sz="2000" i="1" spc="-19" dirty="0">
                <a:latin typeface="+mn-lt"/>
                <a:cs typeface="Calibri"/>
              </a:rPr>
              <a:t> </a:t>
            </a:r>
            <a:r>
              <a:rPr sz="2000" dirty="0">
                <a:latin typeface="+mn-lt"/>
                <a:cs typeface="Calibri"/>
              </a:rPr>
              <a:t>be</a:t>
            </a:r>
            <a:r>
              <a:rPr sz="2000" spc="-19" dirty="0">
                <a:latin typeface="+mn-lt"/>
                <a:cs typeface="Calibri"/>
              </a:rPr>
              <a:t> </a:t>
            </a:r>
            <a:r>
              <a:rPr sz="2000" dirty="0">
                <a:latin typeface="+mn-lt"/>
                <a:cs typeface="Calibri"/>
              </a:rPr>
              <a:t>the</a:t>
            </a:r>
            <a:r>
              <a:rPr sz="2000" spc="-11" dirty="0">
                <a:latin typeface="+mn-lt"/>
                <a:cs typeface="Calibri"/>
              </a:rPr>
              <a:t> </a:t>
            </a:r>
            <a:r>
              <a:rPr sz="2000" dirty="0">
                <a:latin typeface="+mn-lt"/>
                <a:cs typeface="Calibri"/>
              </a:rPr>
              <a:t>set</a:t>
            </a:r>
            <a:r>
              <a:rPr sz="2000" spc="-15" dirty="0">
                <a:latin typeface="+mn-lt"/>
                <a:cs typeface="Calibri"/>
              </a:rPr>
              <a:t> </a:t>
            </a:r>
            <a:r>
              <a:rPr sz="2000" dirty="0">
                <a:latin typeface="+mn-lt"/>
                <a:cs typeface="Calibri"/>
              </a:rPr>
              <a:t>of</a:t>
            </a:r>
            <a:r>
              <a:rPr sz="2000" spc="-19" dirty="0">
                <a:latin typeface="+mn-lt"/>
                <a:cs typeface="Calibri"/>
              </a:rPr>
              <a:t> </a:t>
            </a:r>
            <a:r>
              <a:rPr sz="2000" dirty="0">
                <a:latin typeface="+mn-lt"/>
                <a:cs typeface="Calibri"/>
              </a:rPr>
              <a:t>all</a:t>
            </a:r>
            <a:r>
              <a:rPr sz="2000" spc="-23" dirty="0">
                <a:latin typeface="+mn-lt"/>
                <a:cs typeface="Calibri"/>
              </a:rPr>
              <a:t> </a:t>
            </a:r>
            <a:r>
              <a:rPr sz="2000" dirty="0">
                <a:latin typeface="+mn-lt"/>
                <a:cs typeface="Calibri"/>
              </a:rPr>
              <a:t>subjects,</a:t>
            </a:r>
            <a:r>
              <a:rPr sz="2000" spc="-4" dirty="0">
                <a:latin typeface="+mn-lt"/>
                <a:cs typeface="Calibri"/>
              </a:rPr>
              <a:t> </a:t>
            </a:r>
            <a:r>
              <a:rPr sz="2000" i="1" dirty="0">
                <a:latin typeface="+mn-lt"/>
                <a:cs typeface="Calibri"/>
              </a:rPr>
              <a:t>O</a:t>
            </a:r>
            <a:r>
              <a:rPr sz="2000" i="1" spc="-23" dirty="0">
                <a:latin typeface="+mn-lt"/>
                <a:cs typeface="Calibri"/>
              </a:rPr>
              <a:t> </a:t>
            </a:r>
            <a:r>
              <a:rPr sz="2000" dirty="0">
                <a:latin typeface="+mn-lt"/>
                <a:cs typeface="Calibri"/>
              </a:rPr>
              <a:t>the</a:t>
            </a:r>
            <a:r>
              <a:rPr sz="2000" spc="-11" dirty="0">
                <a:latin typeface="+mn-lt"/>
                <a:cs typeface="Calibri"/>
              </a:rPr>
              <a:t> </a:t>
            </a:r>
            <a:r>
              <a:rPr sz="2000" dirty="0">
                <a:latin typeface="+mn-lt"/>
                <a:cs typeface="Calibri"/>
              </a:rPr>
              <a:t>set</a:t>
            </a:r>
            <a:r>
              <a:rPr sz="2000" spc="-11" dirty="0">
                <a:latin typeface="+mn-lt"/>
                <a:cs typeface="Calibri"/>
              </a:rPr>
              <a:t> </a:t>
            </a:r>
            <a:r>
              <a:rPr sz="2000" dirty="0">
                <a:latin typeface="+mn-lt"/>
                <a:cs typeface="Calibri"/>
              </a:rPr>
              <a:t>of</a:t>
            </a:r>
            <a:r>
              <a:rPr sz="2000" spc="-15" dirty="0">
                <a:latin typeface="+mn-lt"/>
                <a:cs typeface="Calibri"/>
              </a:rPr>
              <a:t> </a:t>
            </a:r>
            <a:r>
              <a:rPr sz="2000" dirty="0">
                <a:latin typeface="+mn-lt"/>
                <a:cs typeface="Calibri"/>
              </a:rPr>
              <a:t>all</a:t>
            </a:r>
            <a:r>
              <a:rPr sz="2000" spc="-23" dirty="0">
                <a:latin typeface="+mn-lt"/>
                <a:cs typeface="Calibri"/>
              </a:rPr>
              <a:t> </a:t>
            </a:r>
            <a:r>
              <a:rPr sz="2000" dirty="0">
                <a:latin typeface="+mn-lt"/>
                <a:cs typeface="Calibri"/>
              </a:rPr>
              <a:t>objects,</a:t>
            </a:r>
            <a:r>
              <a:rPr sz="2000" spc="-23" dirty="0">
                <a:latin typeface="+mn-lt"/>
                <a:cs typeface="Calibri"/>
              </a:rPr>
              <a:t> </a:t>
            </a:r>
            <a:r>
              <a:rPr sz="2000" dirty="0">
                <a:latin typeface="+mn-lt"/>
                <a:cs typeface="Calibri"/>
              </a:rPr>
              <a:t>and P</a:t>
            </a:r>
            <a:r>
              <a:rPr sz="2000" spc="-11" dirty="0">
                <a:latin typeface="+mn-lt"/>
                <a:cs typeface="Calibri"/>
              </a:rPr>
              <a:t> </a:t>
            </a:r>
            <a:r>
              <a:rPr sz="2000" dirty="0">
                <a:latin typeface="+mn-lt"/>
                <a:cs typeface="Calibri"/>
              </a:rPr>
              <a:t>the</a:t>
            </a:r>
            <a:r>
              <a:rPr sz="2000" spc="-19" dirty="0">
                <a:latin typeface="+mn-lt"/>
                <a:cs typeface="Calibri"/>
              </a:rPr>
              <a:t> </a:t>
            </a:r>
            <a:r>
              <a:rPr sz="2000" dirty="0">
                <a:latin typeface="+mn-lt"/>
                <a:cs typeface="Calibri"/>
              </a:rPr>
              <a:t>set</a:t>
            </a:r>
            <a:r>
              <a:rPr sz="2000" spc="-15" dirty="0">
                <a:latin typeface="+mn-lt"/>
                <a:cs typeface="Calibri"/>
              </a:rPr>
              <a:t> </a:t>
            </a:r>
            <a:r>
              <a:rPr sz="2000" spc="-19" dirty="0">
                <a:latin typeface="+mn-lt"/>
                <a:cs typeface="Calibri"/>
              </a:rPr>
              <a:t>of </a:t>
            </a:r>
            <a:r>
              <a:rPr sz="2000" dirty="0">
                <a:latin typeface="+mn-lt"/>
                <a:cs typeface="Calibri"/>
              </a:rPr>
              <a:t>all</a:t>
            </a:r>
            <a:r>
              <a:rPr sz="2000" spc="217" dirty="0">
                <a:latin typeface="+mn-lt"/>
                <a:cs typeface="Calibri"/>
              </a:rPr>
              <a:t> </a:t>
            </a:r>
            <a:r>
              <a:rPr sz="2000" dirty="0">
                <a:latin typeface="+mn-lt"/>
                <a:cs typeface="Calibri"/>
              </a:rPr>
              <a:t>permissions.</a:t>
            </a:r>
            <a:r>
              <a:rPr sz="2000" spc="225" dirty="0">
                <a:latin typeface="+mn-lt"/>
                <a:cs typeface="Calibri"/>
              </a:rPr>
              <a:t> </a:t>
            </a:r>
            <a:r>
              <a:rPr sz="2000" dirty="0">
                <a:latin typeface="+mn-lt"/>
                <a:cs typeface="Calibri"/>
              </a:rPr>
              <a:t>The</a:t>
            </a:r>
            <a:r>
              <a:rPr sz="2000" spc="233" dirty="0">
                <a:latin typeface="+mn-lt"/>
                <a:cs typeface="Calibri"/>
              </a:rPr>
              <a:t> </a:t>
            </a:r>
            <a:r>
              <a:rPr sz="2000" dirty="0">
                <a:latin typeface="+mn-lt"/>
                <a:cs typeface="Calibri"/>
              </a:rPr>
              <a:t>description</a:t>
            </a:r>
            <a:r>
              <a:rPr sz="2000" spc="214" dirty="0">
                <a:latin typeface="+mn-lt"/>
                <a:cs typeface="Calibri"/>
              </a:rPr>
              <a:t> </a:t>
            </a:r>
            <a:r>
              <a:rPr sz="2000" dirty="0">
                <a:latin typeface="+mn-lt"/>
                <a:cs typeface="Calibri"/>
              </a:rPr>
              <a:t>of</a:t>
            </a:r>
            <a:r>
              <a:rPr sz="2000" spc="221" dirty="0">
                <a:latin typeface="+mn-lt"/>
                <a:cs typeface="Calibri"/>
              </a:rPr>
              <a:t> </a:t>
            </a:r>
            <a:r>
              <a:rPr sz="2000" dirty="0">
                <a:latin typeface="+mn-lt"/>
                <a:cs typeface="Calibri"/>
              </a:rPr>
              <a:t>access</a:t>
            </a:r>
            <a:r>
              <a:rPr sz="2000" spc="229" dirty="0">
                <a:latin typeface="+mn-lt"/>
                <a:cs typeface="Calibri"/>
              </a:rPr>
              <a:t> </a:t>
            </a:r>
            <a:r>
              <a:rPr sz="2000" dirty="0">
                <a:latin typeface="+mn-lt"/>
                <a:cs typeface="Calibri"/>
              </a:rPr>
              <a:t>control</a:t>
            </a:r>
            <a:r>
              <a:rPr sz="2000" spc="221" dirty="0">
                <a:latin typeface="+mn-lt"/>
                <a:cs typeface="Calibri"/>
              </a:rPr>
              <a:t> </a:t>
            </a:r>
            <a:r>
              <a:rPr sz="2000" dirty="0">
                <a:latin typeface="+mn-lt"/>
                <a:cs typeface="Calibri"/>
              </a:rPr>
              <a:t>can</a:t>
            </a:r>
            <a:r>
              <a:rPr sz="2000" spc="225" dirty="0">
                <a:latin typeface="+mn-lt"/>
                <a:cs typeface="Calibri"/>
              </a:rPr>
              <a:t> </a:t>
            </a:r>
            <a:r>
              <a:rPr sz="2000" dirty="0">
                <a:latin typeface="+mn-lt"/>
                <a:cs typeface="Calibri"/>
              </a:rPr>
              <a:t>be</a:t>
            </a:r>
            <a:r>
              <a:rPr sz="2000" spc="221" dirty="0">
                <a:latin typeface="+mn-lt"/>
                <a:cs typeface="Calibri"/>
              </a:rPr>
              <a:t> </a:t>
            </a:r>
            <a:r>
              <a:rPr sz="2000" dirty="0">
                <a:latin typeface="+mn-lt"/>
                <a:cs typeface="Calibri"/>
              </a:rPr>
              <a:t>given</a:t>
            </a:r>
            <a:r>
              <a:rPr sz="2000" spc="236" dirty="0">
                <a:latin typeface="+mn-lt"/>
                <a:cs typeface="Calibri"/>
              </a:rPr>
              <a:t> </a:t>
            </a:r>
            <a:r>
              <a:rPr sz="2000" dirty="0">
                <a:latin typeface="+mn-lt"/>
                <a:cs typeface="Calibri"/>
              </a:rPr>
              <a:t>by</a:t>
            </a:r>
            <a:r>
              <a:rPr sz="2000" spc="217" dirty="0">
                <a:latin typeface="+mn-lt"/>
                <a:cs typeface="Calibri"/>
              </a:rPr>
              <a:t> </a:t>
            </a:r>
            <a:r>
              <a:rPr sz="2000" spc="-38" dirty="0">
                <a:latin typeface="+mn-lt"/>
                <a:cs typeface="Calibri"/>
              </a:rPr>
              <a:t>a </a:t>
            </a:r>
            <a:r>
              <a:rPr sz="2000" dirty="0">
                <a:latin typeface="+mn-lt"/>
                <a:cs typeface="Calibri"/>
              </a:rPr>
              <a:t>set A</a:t>
            </a:r>
            <a:r>
              <a:rPr sz="2000" spc="-8" dirty="0">
                <a:latin typeface="+mn-lt"/>
                <a:cs typeface="Calibri"/>
              </a:rPr>
              <a:t> </a:t>
            </a:r>
            <a:r>
              <a:rPr sz="2000" dirty="0">
                <a:latin typeface="+mn-lt"/>
                <a:cs typeface="Cambria Math"/>
              </a:rPr>
              <a:t>⊆ </a:t>
            </a:r>
            <a:r>
              <a:rPr sz="2000" dirty="0">
                <a:latin typeface="+mn-lt"/>
                <a:cs typeface="Calibri"/>
              </a:rPr>
              <a:t>S</a:t>
            </a:r>
            <a:r>
              <a:rPr sz="2000" spc="-4" dirty="0">
                <a:latin typeface="+mn-lt"/>
                <a:cs typeface="Calibri"/>
              </a:rPr>
              <a:t> </a:t>
            </a:r>
            <a:r>
              <a:rPr sz="2000" dirty="0">
                <a:latin typeface="+mn-lt"/>
                <a:cs typeface="Calibri"/>
              </a:rPr>
              <a:t>×</a:t>
            </a:r>
            <a:r>
              <a:rPr sz="2000" spc="-11" dirty="0">
                <a:latin typeface="+mn-lt"/>
                <a:cs typeface="Calibri"/>
              </a:rPr>
              <a:t> </a:t>
            </a:r>
            <a:r>
              <a:rPr sz="2000" dirty="0">
                <a:latin typeface="+mn-lt"/>
                <a:cs typeface="Calibri"/>
              </a:rPr>
              <a:t>O</a:t>
            </a:r>
            <a:r>
              <a:rPr sz="2000" spc="-4" dirty="0">
                <a:latin typeface="+mn-lt"/>
                <a:cs typeface="Calibri"/>
              </a:rPr>
              <a:t> </a:t>
            </a:r>
            <a:r>
              <a:rPr sz="2000" dirty="0">
                <a:latin typeface="+mn-lt"/>
                <a:cs typeface="Calibri"/>
              </a:rPr>
              <a:t>×</a:t>
            </a:r>
            <a:r>
              <a:rPr sz="2000" spc="-11" dirty="0">
                <a:latin typeface="+mn-lt"/>
                <a:cs typeface="Calibri"/>
              </a:rPr>
              <a:t> </a:t>
            </a:r>
            <a:r>
              <a:rPr sz="2000" spc="-19" dirty="0">
                <a:latin typeface="+mn-lt"/>
                <a:cs typeface="Calibri"/>
              </a:rPr>
              <a:t>P.</a:t>
            </a:r>
            <a:endParaRPr lang="en-US" sz="2000" spc="-19" dirty="0">
              <a:latin typeface="+mn-lt"/>
              <a:cs typeface="Calibri"/>
            </a:endParaRPr>
          </a:p>
          <a:p>
            <a:pPr marL="180022" marR="3810" indent="-170497" algn="just">
              <a:lnSpc>
                <a:spcPct val="114000"/>
              </a:lnSpc>
              <a:spcBef>
                <a:spcPts val="315"/>
              </a:spcBef>
              <a:buFont typeface="Arial"/>
              <a:buChar char="•"/>
              <a:tabLst>
                <a:tab pos="180975" algn="l"/>
              </a:tabLst>
            </a:pPr>
            <a:endParaRPr sz="2000" dirty="0">
              <a:latin typeface="+mn-lt"/>
              <a:cs typeface="Calibri"/>
            </a:endParaRPr>
          </a:p>
          <a:p>
            <a:pPr marL="180022" marR="3810" indent="-170497" algn="just">
              <a:lnSpc>
                <a:spcPct val="114000"/>
              </a:lnSpc>
              <a:spcBef>
                <a:spcPts val="769"/>
              </a:spcBef>
              <a:buFont typeface="Arial"/>
              <a:buChar char="•"/>
              <a:tabLst>
                <a:tab pos="180975" algn="l"/>
              </a:tabLst>
            </a:pPr>
            <a:r>
              <a:rPr sz="2000" dirty="0">
                <a:latin typeface="+mn-lt"/>
                <a:cs typeface="Calibri"/>
              </a:rPr>
              <a:t>When</a:t>
            </a:r>
            <a:r>
              <a:rPr sz="2000" spc="4" dirty="0">
                <a:latin typeface="+mn-lt"/>
                <a:cs typeface="Calibri"/>
              </a:rPr>
              <a:t> </a:t>
            </a:r>
            <a:r>
              <a:rPr sz="2000" dirty="0">
                <a:latin typeface="+mn-lt"/>
                <a:cs typeface="Calibri"/>
              </a:rPr>
              <a:t>new</a:t>
            </a:r>
            <a:r>
              <a:rPr sz="2000" spc="8" dirty="0">
                <a:latin typeface="+mn-lt"/>
                <a:cs typeface="Calibri"/>
              </a:rPr>
              <a:t> </a:t>
            </a:r>
            <a:r>
              <a:rPr sz="2000" dirty="0">
                <a:latin typeface="+mn-lt"/>
                <a:cs typeface="Calibri"/>
              </a:rPr>
              <a:t>permissions</a:t>
            </a:r>
            <a:r>
              <a:rPr sz="2000" spc="11" dirty="0">
                <a:latin typeface="+mn-lt"/>
                <a:cs typeface="Calibri"/>
              </a:rPr>
              <a:t> </a:t>
            </a:r>
            <a:r>
              <a:rPr sz="2000" dirty="0">
                <a:latin typeface="+mn-lt"/>
                <a:cs typeface="Calibri"/>
              </a:rPr>
              <a:t>are added, triplets are added</a:t>
            </a:r>
            <a:r>
              <a:rPr sz="2000" spc="8" dirty="0">
                <a:latin typeface="+mn-lt"/>
                <a:cs typeface="Calibri"/>
              </a:rPr>
              <a:t> </a:t>
            </a:r>
            <a:r>
              <a:rPr sz="2000" dirty="0">
                <a:latin typeface="+mn-lt"/>
                <a:cs typeface="Calibri"/>
              </a:rPr>
              <a:t>to</a:t>
            </a:r>
            <a:r>
              <a:rPr sz="2000" spc="15" dirty="0">
                <a:latin typeface="+mn-lt"/>
                <a:cs typeface="Calibri"/>
              </a:rPr>
              <a:t> </a:t>
            </a:r>
            <a:r>
              <a:rPr sz="2000" dirty="0">
                <a:latin typeface="+mn-lt"/>
                <a:cs typeface="Calibri"/>
              </a:rPr>
              <a:t>A;</a:t>
            </a:r>
            <a:r>
              <a:rPr sz="2000" spc="8" dirty="0">
                <a:latin typeface="+mn-lt"/>
                <a:cs typeface="Calibri"/>
              </a:rPr>
              <a:t> </a:t>
            </a:r>
            <a:r>
              <a:rPr sz="2000" dirty="0">
                <a:latin typeface="+mn-lt"/>
                <a:cs typeface="Calibri"/>
              </a:rPr>
              <a:t>when</a:t>
            </a:r>
            <a:r>
              <a:rPr sz="2000" spc="8" dirty="0">
                <a:latin typeface="+mn-lt"/>
                <a:cs typeface="Calibri"/>
              </a:rPr>
              <a:t> </a:t>
            </a:r>
            <a:r>
              <a:rPr sz="2000" spc="-15" dirty="0">
                <a:latin typeface="+mn-lt"/>
                <a:cs typeface="Calibri"/>
              </a:rPr>
              <a:t>they </a:t>
            </a:r>
            <a:r>
              <a:rPr sz="2000" dirty="0">
                <a:latin typeface="+mn-lt"/>
                <a:cs typeface="Calibri"/>
              </a:rPr>
              <a:t>are</a:t>
            </a:r>
            <a:r>
              <a:rPr sz="2000" spc="-60" dirty="0">
                <a:latin typeface="+mn-lt"/>
                <a:cs typeface="Calibri"/>
              </a:rPr>
              <a:t> </a:t>
            </a:r>
            <a:r>
              <a:rPr sz="2000" dirty="0">
                <a:latin typeface="+mn-lt"/>
                <a:cs typeface="Calibri"/>
              </a:rPr>
              <a:t>removed</a:t>
            </a:r>
            <a:r>
              <a:rPr sz="2000" spc="-34" dirty="0">
                <a:latin typeface="+mn-lt"/>
                <a:cs typeface="Calibri"/>
              </a:rPr>
              <a:t> </a:t>
            </a:r>
            <a:r>
              <a:rPr sz="2000" dirty="0">
                <a:latin typeface="+mn-lt"/>
                <a:cs typeface="Calibri"/>
              </a:rPr>
              <a:t>(revoked),</a:t>
            </a:r>
            <a:r>
              <a:rPr sz="2000" spc="-49" dirty="0">
                <a:latin typeface="+mn-lt"/>
                <a:cs typeface="Calibri"/>
              </a:rPr>
              <a:t> </a:t>
            </a:r>
            <a:r>
              <a:rPr sz="2000" dirty="0">
                <a:latin typeface="+mn-lt"/>
                <a:cs typeface="Calibri"/>
              </a:rPr>
              <a:t>triplets</a:t>
            </a:r>
            <a:r>
              <a:rPr sz="2000" spc="-34" dirty="0">
                <a:latin typeface="+mn-lt"/>
                <a:cs typeface="Calibri"/>
              </a:rPr>
              <a:t> </a:t>
            </a:r>
            <a:r>
              <a:rPr sz="2000" dirty="0">
                <a:latin typeface="+mn-lt"/>
                <a:cs typeface="Calibri"/>
              </a:rPr>
              <a:t>are</a:t>
            </a:r>
            <a:r>
              <a:rPr sz="2000" spc="-56" dirty="0">
                <a:latin typeface="+mn-lt"/>
                <a:cs typeface="Calibri"/>
              </a:rPr>
              <a:t> </a:t>
            </a:r>
            <a:r>
              <a:rPr sz="2000" spc="-8" dirty="0">
                <a:latin typeface="+mn-lt"/>
                <a:cs typeface="Calibri"/>
              </a:rPr>
              <a:t>deleted.</a:t>
            </a:r>
            <a:endParaRPr sz="2000" dirty="0">
              <a:latin typeface="+mn-lt"/>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Access</a:t>
            </a:r>
            <a:r>
              <a:rPr spc="-41" dirty="0">
                <a:latin typeface="+mj-lt"/>
              </a:rPr>
              <a:t> </a:t>
            </a:r>
            <a:r>
              <a:rPr lang="en-US" spc="-41" dirty="0">
                <a:latin typeface="+mj-lt"/>
              </a:rPr>
              <a:t>C</a:t>
            </a:r>
            <a:r>
              <a:rPr dirty="0">
                <a:latin typeface="+mj-lt"/>
              </a:rPr>
              <a:t>ontrol</a:t>
            </a:r>
            <a:r>
              <a:rPr spc="-34" dirty="0">
                <a:latin typeface="+mj-lt"/>
              </a:rPr>
              <a:t> </a:t>
            </a:r>
            <a:r>
              <a:rPr dirty="0">
                <a:latin typeface="+mj-lt"/>
              </a:rPr>
              <a:t>–</a:t>
            </a:r>
            <a:r>
              <a:rPr spc="-38" dirty="0">
                <a:latin typeface="+mj-lt"/>
              </a:rPr>
              <a:t> </a:t>
            </a:r>
            <a:r>
              <a:rPr spc="-8" dirty="0">
                <a:latin typeface="+mj-lt"/>
              </a:rPr>
              <a:t>Representation</a:t>
            </a:r>
          </a:p>
        </p:txBody>
      </p:sp>
      <p:graphicFrame>
        <p:nvGraphicFramePr>
          <p:cNvPr id="3" name="object 3"/>
          <p:cNvGraphicFramePr>
            <a:graphicFrameLocks noGrp="1"/>
          </p:cNvGraphicFramePr>
          <p:nvPr>
            <p:extLst>
              <p:ext uri="{D42A27DB-BD31-4B8C-83A1-F6EECF244321}">
                <p14:modId xmlns:p14="http://schemas.microsoft.com/office/powerpoint/2010/main" val="3207474039"/>
              </p:ext>
            </p:extLst>
          </p:nvPr>
        </p:nvGraphicFramePr>
        <p:xfrm>
          <a:off x="1684312" y="2795492"/>
          <a:ext cx="5154929" cy="1323023"/>
        </p:xfrm>
        <a:graphic>
          <a:graphicData uri="http://schemas.openxmlformats.org/drawingml/2006/table">
            <a:tbl>
              <a:tblPr firstRow="1" bandRow="1">
                <a:tableStyleId>{2D5ABB26-0587-4C30-8999-92F81FD0307C}</a:tableStyleId>
              </a:tblPr>
              <a:tblGrid>
                <a:gridCol w="278130">
                  <a:extLst>
                    <a:ext uri="{9D8B030D-6E8A-4147-A177-3AD203B41FA5}">
                      <a16:colId xmlns:a16="http://schemas.microsoft.com/office/drawing/2014/main" val="20000"/>
                    </a:ext>
                  </a:extLst>
                </a:gridCol>
                <a:gridCol w="1219199">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211455">
                <a:tc>
                  <a:txBody>
                    <a:bodyPr/>
                    <a:lstStyle/>
                    <a:p>
                      <a:pPr>
                        <a:lnSpc>
                          <a:spcPct val="100000"/>
                        </a:lnSpc>
                      </a:pPr>
                      <a:endParaRPr sz="1300" dirty="0">
                        <a:latin typeface="Times New Roman"/>
                        <a:cs typeface="Times New Roman"/>
                      </a:endParaRPr>
                    </a:p>
                  </a:txBody>
                  <a:tcPr marL="0" marR="0" marT="0" marB="0"/>
                </a:tc>
                <a:tc>
                  <a:txBody>
                    <a:bodyPr/>
                    <a:lstStyle/>
                    <a:p>
                      <a:pPr algn="ctr">
                        <a:lnSpc>
                          <a:spcPts val="1710"/>
                        </a:lnSpc>
                      </a:pPr>
                      <a:r>
                        <a:rPr sz="1400" spc="-50" dirty="0">
                          <a:latin typeface="Calibri"/>
                          <a:cs typeface="Calibri"/>
                        </a:rPr>
                        <a:t>A</a:t>
                      </a:r>
                      <a:endParaRPr sz="1400" dirty="0">
                        <a:latin typeface="Calibri"/>
                        <a:cs typeface="Calibri"/>
                      </a:endParaRPr>
                    </a:p>
                  </a:txBody>
                  <a:tcPr marL="0" marR="0" marT="0" marB="0">
                    <a:lnB w="12700">
                      <a:solidFill>
                        <a:srgbClr val="000000"/>
                      </a:solidFill>
                      <a:prstDash val="solid"/>
                    </a:lnB>
                  </a:tcPr>
                </a:tc>
                <a:tc>
                  <a:txBody>
                    <a:bodyPr/>
                    <a:lstStyle/>
                    <a:p>
                      <a:pPr marL="635" algn="ctr">
                        <a:lnSpc>
                          <a:spcPts val="1710"/>
                        </a:lnSpc>
                      </a:pPr>
                      <a:r>
                        <a:rPr sz="1400" spc="-50" dirty="0">
                          <a:latin typeface="Calibri"/>
                          <a:cs typeface="Calibri"/>
                        </a:rPr>
                        <a:t>B</a:t>
                      </a:r>
                      <a:endParaRPr sz="1400">
                        <a:latin typeface="Calibri"/>
                        <a:cs typeface="Calibri"/>
                      </a:endParaRPr>
                    </a:p>
                  </a:txBody>
                  <a:tcPr marL="0" marR="0" marT="0" marB="0">
                    <a:lnB w="12700">
                      <a:solidFill>
                        <a:srgbClr val="000000"/>
                      </a:solidFill>
                      <a:prstDash val="solid"/>
                    </a:lnB>
                  </a:tcPr>
                </a:tc>
                <a:tc>
                  <a:txBody>
                    <a:bodyPr/>
                    <a:lstStyle/>
                    <a:p>
                      <a:pPr marL="1905" algn="ctr">
                        <a:lnSpc>
                          <a:spcPts val="1710"/>
                        </a:lnSpc>
                      </a:pPr>
                      <a:r>
                        <a:rPr sz="1400" spc="-50" dirty="0">
                          <a:latin typeface="Calibri"/>
                          <a:cs typeface="Calibri"/>
                        </a:rPr>
                        <a:t>C</a:t>
                      </a:r>
                      <a:endParaRPr sz="1400">
                        <a:latin typeface="Calibri"/>
                        <a:cs typeface="Calibri"/>
                      </a:endParaRPr>
                    </a:p>
                  </a:txBody>
                  <a:tcPr marL="0" marR="0" marT="0" marB="0">
                    <a:lnB w="12700">
                      <a:solidFill>
                        <a:srgbClr val="000000"/>
                      </a:solidFill>
                      <a:prstDash val="solid"/>
                    </a:lnB>
                  </a:tcPr>
                </a:tc>
                <a:tc>
                  <a:txBody>
                    <a:bodyPr/>
                    <a:lstStyle/>
                    <a:p>
                      <a:pPr marL="2540" algn="ctr">
                        <a:lnSpc>
                          <a:spcPts val="1710"/>
                        </a:lnSpc>
                      </a:pPr>
                      <a:r>
                        <a:rPr sz="1400" spc="-50" dirty="0">
                          <a:latin typeface="Calibri"/>
                          <a:cs typeface="Calibri"/>
                        </a:rPr>
                        <a:t>D</a:t>
                      </a:r>
                      <a:endParaRPr sz="1400">
                        <a:latin typeface="Calibri"/>
                        <a:cs typeface="Calibri"/>
                      </a:endParaRPr>
                    </a:p>
                  </a:txBody>
                  <a:tcPr marL="0" marR="0" marT="0" marB="0">
                    <a:lnB w="12700">
                      <a:solidFill>
                        <a:srgbClr val="000000"/>
                      </a:solidFill>
                      <a:prstDash val="solid"/>
                    </a:lnB>
                  </a:tcPr>
                </a:tc>
                <a:extLst>
                  <a:ext uri="{0D108BD9-81ED-4DB2-BD59-A6C34878D82A}">
                    <a16:rowId xmlns:a16="http://schemas.microsoft.com/office/drawing/2014/main" val="10000"/>
                  </a:ext>
                </a:extLst>
              </a:tr>
              <a:tr h="278130">
                <a:tc>
                  <a:txBody>
                    <a:bodyPr/>
                    <a:lstStyle/>
                    <a:p>
                      <a:pPr marL="15875">
                        <a:lnSpc>
                          <a:spcPct val="100000"/>
                        </a:lnSpc>
                        <a:spcBef>
                          <a:spcPts val="245"/>
                        </a:spcBef>
                      </a:pPr>
                      <a:r>
                        <a:rPr sz="1400" spc="-25" dirty="0">
                          <a:latin typeface="Calibri"/>
                          <a:cs typeface="Calibri"/>
                        </a:rPr>
                        <a:t>U1</a:t>
                      </a:r>
                      <a:endParaRPr sz="1400">
                        <a:latin typeface="Calibri"/>
                        <a:cs typeface="Calibri"/>
                      </a:endParaRPr>
                    </a:p>
                  </a:txBody>
                  <a:tcPr marL="0" marR="0" marT="23336" marB="0">
                    <a:lnR w="12700">
                      <a:solidFill>
                        <a:srgbClr val="000000"/>
                      </a:solidFill>
                      <a:prstDash val="solid"/>
                    </a:lnR>
                  </a:tcPr>
                </a:tc>
                <a:tc>
                  <a:txBody>
                    <a:bodyPr/>
                    <a:lstStyle/>
                    <a:p>
                      <a:pPr>
                        <a:lnSpc>
                          <a:spcPct val="100000"/>
                        </a:lnSpc>
                      </a:pPr>
                      <a:endParaRPr sz="17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77654">
                <a:tc>
                  <a:txBody>
                    <a:bodyPr/>
                    <a:lstStyle/>
                    <a:p>
                      <a:pPr marL="15875">
                        <a:lnSpc>
                          <a:spcPct val="100000"/>
                        </a:lnSpc>
                        <a:spcBef>
                          <a:spcPts val="250"/>
                        </a:spcBef>
                      </a:pPr>
                      <a:r>
                        <a:rPr sz="1400" spc="-25" dirty="0">
                          <a:latin typeface="Calibri"/>
                          <a:cs typeface="Calibri"/>
                        </a:rPr>
                        <a:t>U2</a:t>
                      </a:r>
                      <a:endParaRPr sz="1400">
                        <a:latin typeface="Calibri"/>
                        <a:cs typeface="Calibri"/>
                      </a:endParaRPr>
                    </a:p>
                  </a:txBody>
                  <a:tcPr marL="0" marR="0" marT="23813" marB="0">
                    <a:lnR w="12700">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sz="1400" spc="-25" dirty="0">
                          <a:latin typeface="Calibri"/>
                          <a:cs typeface="Calibri"/>
                        </a:rPr>
                        <a:t>rw</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sz="1400" spc="-20" dirty="0">
                          <a:latin typeface="Calibri"/>
                          <a:cs typeface="Calibri"/>
                        </a:rPr>
                        <a:t>kill</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78130">
                <a:tc>
                  <a:txBody>
                    <a:bodyPr/>
                    <a:lstStyle/>
                    <a:p>
                      <a:pPr marL="15875">
                        <a:lnSpc>
                          <a:spcPct val="100000"/>
                        </a:lnSpc>
                        <a:spcBef>
                          <a:spcPts val="250"/>
                        </a:spcBef>
                      </a:pPr>
                      <a:r>
                        <a:rPr sz="1400" spc="-25" dirty="0">
                          <a:latin typeface="Calibri"/>
                          <a:cs typeface="Calibri"/>
                        </a:rPr>
                        <a:t>U3</a:t>
                      </a:r>
                      <a:endParaRPr sz="1400">
                        <a:latin typeface="Calibri"/>
                        <a:cs typeface="Calibri"/>
                      </a:endParaRPr>
                    </a:p>
                  </a:txBody>
                  <a:tcPr marL="0" marR="0" marT="23813" marB="0">
                    <a:lnR w="12700">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lang="en-US" sz="1400" spc="-10" dirty="0">
                          <a:latin typeface="Calibri"/>
                          <a:cs typeface="Calibri"/>
                        </a:rPr>
                        <a:t>r</a:t>
                      </a:r>
                      <a:endParaRPr sz="1400" dirty="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77654">
                <a:tc>
                  <a:txBody>
                    <a:bodyPr/>
                    <a:lstStyle/>
                    <a:p>
                      <a:pPr marL="15875">
                        <a:lnSpc>
                          <a:spcPct val="100000"/>
                        </a:lnSpc>
                        <a:spcBef>
                          <a:spcPts val="250"/>
                        </a:spcBef>
                      </a:pPr>
                      <a:r>
                        <a:rPr sz="1400" spc="-25" dirty="0">
                          <a:latin typeface="Calibri"/>
                          <a:cs typeface="Calibri"/>
                        </a:rPr>
                        <a:t>U4</a:t>
                      </a:r>
                      <a:endParaRPr sz="1400">
                        <a:latin typeface="Calibri"/>
                        <a:cs typeface="Calibri"/>
                      </a:endParaRPr>
                    </a:p>
                  </a:txBody>
                  <a:tcPr marL="0" marR="0" marT="23813" marB="0">
                    <a:lnR w="12700">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sz="1400" spc="-50" dirty="0">
                          <a:latin typeface="Calibri"/>
                          <a:cs typeface="Calibri"/>
                        </a:rPr>
                        <a:t>r</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grpSp>
        <p:nvGrpSpPr>
          <p:cNvPr id="4" name="object 4"/>
          <p:cNvGrpSpPr/>
          <p:nvPr/>
        </p:nvGrpSpPr>
        <p:grpSpPr>
          <a:xfrm>
            <a:off x="1387030" y="2306574"/>
            <a:ext cx="6555105" cy="346710"/>
            <a:chOff x="1849373" y="3075432"/>
            <a:chExt cx="8740140" cy="462280"/>
          </a:xfrm>
        </p:grpSpPr>
        <p:sp>
          <p:nvSpPr>
            <p:cNvPr id="5" name="object 5"/>
            <p:cNvSpPr/>
            <p:nvPr/>
          </p:nvSpPr>
          <p:spPr>
            <a:xfrm>
              <a:off x="1849373" y="3265043"/>
              <a:ext cx="8740140" cy="85725"/>
            </a:xfrm>
            <a:custGeom>
              <a:avLst/>
              <a:gdLst/>
              <a:ahLst/>
              <a:cxnLst/>
              <a:rect l="l" t="t" r="r" b="b"/>
              <a:pathLst>
                <a:path w="8740140" h="85725">
                  <a:moveTo>
                    <a:pt x="8654034" y="57149"/>
                  </a:moveTo>
                  <a:lnTo>
                    <a:pt x="8654034" y="85725"/>
                  </a:lnTo>
                  <a:lnTo>
                    <a:pt x="8711099" y="57150"/>
                  </a:lnTo>
                  <a:lnTo>
                    <a:pt x="8654034" y="57149"/>
                  </a:lnTo>
                  <a:close/>
                </a:path>
                <a:path w="8740140" h="85725">
                  <a:moveTo>
                    <a:pt x="8654034" y="28574"/>
                  </a:moveTo>
                  <a:lnTo>
                    <a:pt x="8654034" y="57149"/>
                  </a:lnTo>
                  <a:lnTo>
                    <a:pt x="8668258" y="57150"/>
                  </a:lnTo>
                  <a:lnTo>
                    <a:pt x="8668258" y="28575"/>
                  </a:lnTo>
                  <a:lnTo>
                    <a:pt x="8654034" y="28574"/>
                  </a:lnTo>
                  <a:close/>
                </a:path>
                <a:path w="8740140" h="85725">
                  <a:moveTo>
                    <a:pt x="8654034" y="0"/>
                  </a:moveTo>
                  <a:lnTo>
                    <a:pt x="8654034" y="28574"/>
                  </a:lnTo>
                  <a:lnTo>
                    <a:pt x="8668258" y="28575"/>
                  </a:lnTo>
                  <a:lnTo>
                    <a:pt x="8668258" y="57150"/>
                  </a:lnTo>
                  <a:lnTo>
                    <a:pt x="8711099" y="57149"/>
                  </a:lnTo>
                  <a:lnTo>
                    <a:pt x="8739759" y="42799"/>
                  </a:lnTo>
                  <a:lnTo>
                    <a:pt x="8654034" y="0"/>
                  </a:lnTo>
                  <a:close/>
                </a:path>
                <a:path w="8740140" h="85725">
                  <a:moveTo>
                    <a:pt x="0" y="28448"/>
                  </a:moveTo>
                  <a:lnTo>
                    <a:pt x="0" y="57023"/>
                  </a:lnTo>
                  <a:lnTo>
                    <a:pt x="8654034" y="57149"/>
                  </a:lnTo>
                  <a:lnTo>
                    <a:pt x="8654034" y="28574"/>
                  </a:lnTo>
                  <a:lnTo>
                    <a:pt x="0" y="28448"/>
                  </a:lnTo>
                  <a:close/>
                </a:path>
              </a:pathLst>
            </a:custGeom>
            <a:solidFill>
              <a:srgbClr val="000000"/>
            </a:solidFill>
          </p:spPr>
          <p:txBody>
            <a:bodyPr wrap="square" lIns="0" tIns="0" rIns="0" bIns="0" rtlCol="0"/>
            <a:lstStyle/>
            <a:p>
              <a:endParaRPr sz="1050"/>
            </a:p>
          </p:txBody>
        </p:sp>
        <p:sp>
          <p:nvSpPr>
            <p:cNvPr id="6" name="object 6"/>
            <p:cNvSpPr/>
            <p:nvPr/>
          </p:nvSpPr>
          <p:spPr>
            <a:xfrm>
              <a:off x="4732019" y="3075432"/>
              <a:ext cx="2971800" cy="462280"/>
            </a:xfrm>
            <a:custGeom>
              <a:avLst/>
              <a:gdLst/>
              <a:ahLst/>
              <a:cxnLst/>
              <a:rect l="l" t="t" r="r" b="b"/>
              <a:pathLst>
                <a:path w="2971800" h="462279">
                  <a:moveTo>
                    <a:pt x="2971800" y="0"/>
                  </a:moveTo>
                  <a:lnTo>
                    <a:pt x="0" y="0"/>
                  </a:lnTo>
                  <a:lnTo>
                    <a:pt x="0" y="461772"/>
                  </a:lnTo>
                  <a:lnTo>
                    <a:pt x="2971800" y="461772"/>
                  </a:lnTo>
                  <a:lnTo>
                    <a:pt x="2971800" y="0"/>
                  </a:lnTo>
                  <a:close/>
                </a:path>
              </a:pathLst>
            </a:custGeom>
            <a:solidFill>
              <a:srgbClr val="FFFFFF"/>
            </a:solidFill>
          </p:spPr>
          <p:txBody>
            <a:bodyPr wrap="square" lIns="0" tIns="0" rIns="0" bIns="0" rtlCol="0"/>
            <a:lstStyle/>
            <a:p>
              <a:endParaRPr sz="1050"/>
            </a:p>
          </p:txBody>
        </p:sp>
      </p:grpSp>
      <p:sp>
        <p:nvSpPr>
          <p:cNvPr id="7" name="object 7"/>
          <p:cNvSpPr/>
          <p:nvPr/>
        </p:nvSpPr>
        <p:spPr>
          <a:xfrm>
            <a:off x="885111" y="2534602"/>
            <a:ext cx="64294" cy="1978343"/>
          </a:xfrm>
          <a:custGeom>
            <a:avLst/>
            <a:gdLst/>
            <a:ahLst/>
            <a:cxnLst/>
            <a:rect l="l" t="t" r="r" b="b"/>
            <a:pathLst>
              <a:path w="85725" h="2637790">
                <a:moveTo>
                  <a:pt x="28575" y="2551595"/>
                </a:moveTo>
                <a:lnTo>
                  <a:pt x="0" y="2551595"/>
                </a:lnTo>
                <a:lnTo>
                  <a:pt x="42862" y="2637320"/>
                </a:lnTo>
                <a:lnTo>
                  <a:pt x="78581" y="2565882"/>
                </a:lnTo>
                <a:lnTo>
                  <a:pt x="28575" y="2565882"/>
                </a:lnTo>
                <a:lnTo>
                  <a:pt x="28575" y="2551595"/>
                </a:lnTo>
                <a:close/>
              </a:path>
              <a:path w="85725" h="2637790">
                <a:moveTo>
                  <a:pt x="57150" y="0"/>
                </a:moveTo>
                <a:lnTo>
                  <a:pt x="28575" y="0"/>
                </a:lnTo>
                <a:lnTo>
                  <a:pt x="28575" y="2565882"/>
                </a:lnTo>
                <a:lnTo>
                  <a:pt x="57150" y="2565882"/>
                </a:lnTo>
                <a:lnTo>
                  <a:pt x="57150" y="0"/>
                </a:lnTo>
                <a:close/>
              </a:path>
              <a:path w="85725" h="2637790">
                <a:moveTo>
                  <a:pt x="85725" y="2551595"/>
                </a:moveTo>
                <a:lnTo>
                  <a:pt x="57150" y="2551595"/>
                </a:lnTo>
                <a:lnTo>
                  <a:pt x="57150" y="2565882"/>
                </a:lnTo>
                <a:lnTo>
                  <a:pt x="78581" y="2565882"/>
                </a:lnTo>
                <a:lnTo>
                  <a:pt x="85725" y="2551595"/>
                </a:lnTo>
                <a:close/>
              </a:path>
            </a:pathLst>
          </a:custGeom>
          <a:solidFill>
            <a:srgbClr val="000000"/>
          </a:solidFill>
        </p:spPr>
        <p:txBody>
          <a:bodyPr wrap="square" lIns="0" tIns="0" rIns="0" bIns="0" rtlCol="0"/>
          <a:lstStyle/>
          <a:p>
            <a:endParaRPr sz="1050"/>
          </a:p>
        </p:txBody>
      </p:sp>
      <p:sp>
        <p:nvSpPr>
          <p:cNvPr id="8" name="object 8"/>
          <p:cNvSpPr txBox="1"/>
          <p:nvPr/>
        </p:nvSpPr>
        <p:spPr>
          <a:xfrm>
            <a:off x="828052" y="1177092"/>
            <a:ext cx="7487896" cy="1448377"/>
          </a:xfrm>
          <a:prstGeom prst="rect">
            <a:avLst/>
          </a:prstGeom>
        </p:spPr>
        <p:txBody>
          <a:bodyPr vert="horz" wrap="square" lIns="0" tIns="41433" rIns="0" bIns="0" rtlCol="0">
            <a:spAutoFit/>
          </a:bodyPr>
          <a:lstStyle/>
          <a:p>
            <a:pPr marL="180022" marR="3810" indent="-170497">
              <a:lnSpc>
                <a:spcPct val="114000"/>
              </a:lnSpc>
              <a:spcBef>
                <a:spcPts val="326"/>
              </a:spcBef>
              <a:buFont typeface="Arial"/>
              <a:buChar char="•"/>
              <a:tabLst>
                <a:tab pos="180975" algn="l"/>
              </a:tabLst>
            </a:pPr>
            <a:r>
              <a:rPr sz="2000" dirty="0">
                <a:latin typeface="+mn-lt"/>
                <a:cs typeface="Calibri"/>
              </a:rPr>
              <a:t>An</a:t>
            </a:r>
            <a:r>
              <a:rPr sz="2000" spc="161" dirty="0">
                <a:latin typeface="+mn-lt"/>
                <a:cs typeface="Calibri"/>
              </a:rPr>
              <a:t> </a:t>
            </a:r>
            <a:r>
              <a:rPr sz="2000" dirty="0">
                <a:latin typeface="+mn-lt"/>
                <a:cs typeface="Calibri"/>
              </a:rPr>
              <a:t>access</a:t>
            </a:r>
            <a:r>
              <a:rPr sz="2000" spc="172" dirty="0">
                <a:latin typeface="+mn-lt"/>
                <a:cs typeface="Calibri"/>
              </a:rPr>
              <a:t> </a:t>
            </a:r>
            <a:r>
              <a:rPr sz="2000" dirty="0">
                <a:latin typeface="+mn-lt"/>
                <a:cs typeface="Calibri"/>
              </a:rPr>
              <a:t>control</a:t>
            </a:r>
            <a:r>
              <a:rPr sz="2000" spc="153" dirty="0">
                <a:latin typeface="+mn-lt"/>
                <a:cs typeface="Calibri"/>
              </a:rPr>
              <a:t> </a:t>
            </a:r>
            <a:r>
              <a:rPr sz="2000" dirty="0">
                <a:latin typeface="+mn-lt"/>
                <a:cs typeface="Calibri"/>
              </a:rPr>
              <a:t>matrix</a:t>
            </a:r>
            <a:r>
              <a:rPr sz="2000" spc="158" dirty="0">
                <a:latin typeface="+mn-lt"/>
                <a:cs typeface="Calibri"/>
              </a:rPr>
              <a:t> </a:t>
            </a:r>
            <a:r>
              <a:rPr sz="2000" dirty="0">
                <a:latin typeface="+mn-lt"/>
                <a:cs typeface="Calibri"/>
              </a:rPr>
              <a:t>is</a:t>
            </a:r>
            <a:r>
              <a:rPr sz="2000" spc="165" dirty="0">
                <a:latin typeface="+mn-lt"/>
                <a:cs typeface="Calibri"/>
              </a:rPr>
              <a:t> </a:t>
            </a:r>
            <a:r>
              <a:rPr sz="2000" dirty="0">
                <a:latin typeface="+mn-lt"/>
                <a:cs typeface="Calibri"/>
              </a:rPr>
              <a:t>a</a:t>
            </a:r>
            <a:r>
              <a:rPr sz="2000" spc="169" dirty="0">
                <a:latin typeface="+mn-lt"/>
                <a:cs typeface="Calibri"/>
              </a:rPr>
              <a:t> </a:t>
            </a:r>
            <a:r>
              <a:rPr sz="2000" dirty="0">
                <a:latin typeface="+mn-lt"/>
                <a:cs typeface="Calibri"/>
              </a:rPr>
              <a:t>matrix</a:t>
            </a:r>
            <a:r>
              <a:rPr sz="2000" spc="158" dirty="0">
                <a:latin typeface="+mn-lt"/>
                <a:cs typeface="Calibri"/>
              </a:rPr>
              <a:t> </a:t>
            </a:r>
            <a:r>
              <a:rPr sz="2000" dirty="0">
                <a:latin typeface="+mn-lt"/>
                <a:cs typeface="Calibri"/>
              </a:rPr>
              <a:t>(Ms,o)</a:t>
            </a:r>
            <a:r>
              <a:rPr sz="2000" spc="161" dirty="0">
                <a:latin typeface="+mn-lt"/>
                <a:cs typeface="Calibri"/>
              </a:rPr>
              <a:t> </a:t>
            </a:r>
            <a:r>
              <a:rPr sz="2000" dirty="0">
                <a:latin typeface="+mn-lt"/>
                <a:cs typeface="Calibri"/>
              </a:rPr>
              <a:t>whose</a:t>
            </a:r>
            <a:r>
              <a:rPr sz="2000" spc="158" dirty="0">
                <a:latin typeface="+mn-lt"/>
                <a:cs typeface="Calibri"/>
              </a:rPr>
              <a:t> </a:t>
            </a:r>
            <a:r>
              <a:rPr sz="2000" dirty="0">
                <a:latin typeface="+mn-lt"/>
                <a:cs typeface="Calibri"/>
              </a:rPr>
              <a:t>rows</a:t>
            </a:r>
            <a:r>
              <a:rPr sz="2000" spc="161" dirty="0">
                <a:latin typeface="+mn-lt"/>
                <a:cs typeface="Calibri"/>
              </a:rPr>
              <a:t> </a:t>
            </a:r>
            <a:r>
              <a:rPr sz="2000" dirty="0">
                <a:latin typeface="+mn-lt"/>
                <a:cs typeface="Calibri"/>
              </a:rPr>
              <a:t>are</a:t>
            </a:r>
            <a:r>
              <a:rPr sz="2000" spc="158" dirty="0">
                <a:latin typeface="+mn-lt"/>
                <a:cs typeface="Calibri"/>
              </a:rPr>
              <a:t> </a:t>
            </a:r>
            <a:r>
              <a:rPr sz="2000" spc="-8" dirty="0">
                <a:latin typeface="+mn-lt"/>
                <a:cs typeface="Calibri"/>
              </a:rPr>
              <a:t>subjects </a:t>
            </a:r>
            <a:r>
              <a:rPr sz="2000" dirty="0">
                <a:latin typeface="+mn-lt"/>
                <a:cs typeface="Calibri"/>
              </a:rPr>
              <a:t>and</a:t>
            </a:r>
            <a:r>
              <a:rPr sz="2000" spc="-19" dirty="0">
                <a:latin typeface="+mn-lt"/>
                <a:cs typeface="Calibri"/>
              </a:rPr>
              <a:t> </a:t>
            </a:r>
            <a:r>
              <a:rPr sz="2000" dirty="0">
                <a:latin typeface="+mn-lt"/>
                <a:cs typeface="Calibri"/>
              </a:rPr>
              <a:t>columns</a:t>
            </a:r>
            <a:r>
              <a:rPr sz="2000" spc="-15" dirty="0">
                <a:latin typeface="+mn-lt"/>
                <a:cs typeface="Calibri"/>
              </a:rPr>
              <a:t> </a:t>
            </a:r>
            <a:r>
              <a:rPr sz="2000" dirty="0">
                <a:latin typeface="+mn-lt"/>
                <a:cs typeface="Calibri"/>
              </a:rPr>
              <a:t>are</a:t>
            </a:r>
            <a:r>
              <a:rPr sz="2000" spc="-15" dirty="0">
                <a:latin typeface="+mn-lt"/>
                <a:cs typeface="Calibri"/>
              </a:rPr>
              <a:t> </a:t>
            </a:r>
            <a:r>
              <a:rPr sz="2000" dirty="0">
                <a:latin typeface="+mn-lt"/>
                <a:cs typeface="Calibri"/>
              </a:rPr>
              <a:t>objects.</a:t>
            </a:r>
            <a:r>
              <a:rPr sz="2000" spc="-15" dirty="0">
                <a:latin typeface="+mn-lt"/>
                <a:cs typeface="Calibri"/>
              </a:rPr>
              <a:t> </a:t>
            </a:r>
            <a:r>
              <a:rPr sz="2000" dirty="0">
                <a:latin typeface="+mn-lt"/>
                <a:cs typeface="Calibri"/>
              </a:rPr>
              <a:t>Element</a:t>
            </a:r>
            <a:r>
              <a:rPr sz="2000" spc="-15" dirty="0">
                <a:latin typeface="+mn-lt"/>
                <a:cs typeface="Calibri"/>
              </a:rPr>
              <a:t> </a:t>
            </a:r>
            <a:r>
              <a:rPr sz="2000" dirty="0">
                <a:latin typeface="+mn-lt"/>
                <a:cs typeface="Calibri"/>
              </a:rPr>
              <a:t>(Ms,o)</a:t>
            </a:r>
            <a:r>
              <a:rPr sz="2000" spc="-4" dirty="0">
                <a:latin typeface="+mn-lt"/>
                <a:cs typeface="Calibri"/>
              </a:rPr>
              <a:t> </a:t>
            </a:r>
            <a:r>
              <a:rPr sz="2000" dirty="0">
                <a:latin typeface="+mn-lt"/>
                <a:cs typeface="Cambria Math"/>
              </a:rPr>
              <a:t>⊆</a:t>
            </a:r>
            <a:r>
              <a:rPr sz="2000" spc="-4" dirty="0">
                <a:latin typeface="+mn-lt"/>
                <a:cs typeface="Cambria Math"/>
              </a:rPr>
              <a:t> </a:t>
            </a:r>
            <a:r>
              <a:rPr sz="2000" dirty="0">
                <a:latin typeface="+mn-lt"/>
                <a:cs typeface="Calibri"/>
              </a:rPr>
              <a:t>P</a:t>
            </a:r>
            <a:r>
              <a:rPr sz="2000" spc="-19" dirty="0">
                <a:latin typeface="+mn-lt"/>
                <a:cs typeface="Calibri"/>
              </a:rPr>
              <a:t> </a:t>
            </a:r>
            <a:r>
              <a:rPr sz="2000" dirty="0">
                <a:latin typeface="+mn-lt"/>
                <a:cs typeface="Calibri"/>
              </a:rPr>
              <a:t>is</a:t>
            </a:r>
            <a:r>
              <a:rPr sz="2000" spc="-15" dirty="0">
                <a:latin typeface="+mn-lt"/>
                <a:cs typeface="Calibri"/>
              </a:rPr>
              <a:t> </a:t>
            </a:r>
            <a:r>
              <a:rPr sz="2000" dirty="0">
                <a:latin typeface="+mn-lt"/>
                <a:cs typeface="Calibri"/>
              </a:rPr>
              <a:t>the</a:t>
            </a:r>
            <a:r>
              <a:rPr sz="2000" spc="-11" dirty="0">
                <a:latin typeface="+mn-lt"/>
                <a:cs typeface="Calibri"/>
              </a:rPr>
              <a:t> </a:t>
            </a:r>
            <a:r>
              <a:rPr sz="2000" dirty="0">
                <a:latin typeface="+mn-lt"/>
                <a:cs typeface="Calibri"/>
              </a:rPr>
              <a:t>set</a:t>
            </a:r>
            <a:r>
              <a:rPr sz="2000" spc="-15" dirty="0">
                <a:latin typeface="+mn-lt"/>
                <a:cs typeface="Calibri"/>
              </a:rPr>
              <a:t> </a:t>
            </a:r>
            <a:r>
              <a:rPr sz="2000" dirty="0">
                <a:latin typeface="+mn-lt"/>
                <a:cs typeface="Calibri"/>
              </a:rPr>
              <a:t>of</a:t>
            </a:r>
            <a:r>
              <a:rPr sz="2000" spc="-8" dirty="0">
                <a:latin typeface="+mn-lt"/>
                <a:cs typeface="Calibri"/>
              </a:rPr>
              <a:t> permissions </a:t>
            </a:r>
            <a:r>
              <a:rPr sz="2000" dirty="0">
                <a:latin typeface="+mn-lt"/>
                <a:cs typeface="Calibri"/>
              </a:rPr>
              <a:t>that</a:t>
            </a:r>
            <a:r>
              <a:rPr sz="2000" spc="-30" dirty="0">
                <a:latin typeface="+mn-lt"/>
                <a:cs typeface="Calibri"/>
              </a:rPr>
              <a:t> </a:t>
            </a:r>
            <a:r>
              <a:rPr sz="2000" dirty="0">
                <a:latin typeface="+mn-lt"/>
                <a:cs typeface="Calibri"/>
              </a:rPr>
              <a:t>subject</a:t>
            </a:r>
            <a:r>
              <a:rPr sz="2000" spc="-19" dirty="0">
                <a:latin typeface="+mn-lt"/>
                <a:cs typeface="Calibri"/>
              </a:rPr>
              <a:t> </a:t>
            </a:r>
            <a:r>
              <a:rPr sz="2000" b="1" dirty="0">
                <a:latin typeface="+mn-lt"/>
                <a:cs typeface="Calibri"/>
              </a:rPr>
              <a:t>S</a:t>
            </a:r>
            <a:r>
              <a:rPr sz="2000" b="1" spc="-30" dirty="0">
                <a:latin typeface="+mn-lt"/>
                <a:cs typeface="Calibri"/>
              </a:rPr>
              <a:t> </a:t>
            </a:r>
            <a:r>
              <a:rPr sz="2000" dirty="0">
                <a:latin typeface="+mn-lt"/>
                <a:cs typeface="Calibri"/>
              </a:rPr>
              <a:t>is</a:t>
            </a:r>
            <a:r>
              <a:rPr sz="2000" spc="-30" dirty="0">
                <a:latin typeface="+mn-lt"/>
                <a:cs typeface="Calibri"/>
              </a:rPr>
              <a:t> </a:t>
            </a:r>
            <a:r>
              <a:rPr sz="2000" dirty="0">
                <a:latin typeface="+mn-lt"/>
                <a:cs typeface="Calibri"/>
              </a:rPr>
              <a:t>authorized</a:t>
            </a:r>
            <a:r>
              <a:rPr sz="2000" spc="-26" dirty="0">
                <a:latin typeface="+mn-lt"/>
                <a:cs typeface="Calibri"/>
              </a:rPr>
              <a:t> </a:t>
            </a:r>
            <a:r>
              <a:rPr sz="2000" dirty="0">
                <a:latin typeface="+mn-lt"/>
                <a:cs typeface="Calibri"/>
              </a:rPr>
              <a:t>for</a:t>
            </a:r>
            <a:r>
              <a:rPr sz="2000" spc="-41" dirty="0">
                <a:latin typeface="+mn-lt"/>
                <a:cs typeface="Calibri"/>
              </a:rPr>
              <a:t> </a:t>
            </a:r>
            <a:r>
              <a:rPr sz="2000" dirty="0">
                <a:latin typeface="+mn-lt"/>
                <a:cs typeface="Calibri"/>
              </a:rPr>
              <a:t>object</a:t>
            </a:r>
            <a:r>
              <a:rPr sz="2000" spc="-23" dirty="0">
                <a:latin typeface="+mn-lt"/>
                <a:cs typeface="Calibri"/>
              </a:rPr>
              <a:t> </a:t>
            </a:r>
            <a:r>
              <a:rPr sz="2000" spc="-19" dirty="0">
                <a:latin typeface="+mn-lt"/>
                <a:cs typeface="Calibri"/>
              </a:rPr>
              <a:t>o.</a:t>
            </a:r>
            <a:endParaRPr sz="2000" dirty="0">
              <a:latin typeface="+mn-lt"/>
              <a:cs typeface="Calibri"/>
            </a:endParaRPr>
          </a:p>
          <a:p>
            <a:pPr marL="165734" algn="ctr">
              <a:spcBef>
                <a:spcPts val="614"/>
              </a:spcBef>
            </a:pPr>
            <a:r>
              <a:rPr sz="1800" dirty="0">
                <a:latin typeface="Calibri"/>
                <a:cs typeface="Calibri"/>
              </a:rPr>
              <a:t>Objects</a:t>
            </a:r>
            <a:r>
              <a:rPr sz="1800" spc="-38" dirty="0">
                <a:latin typeface="Calibri"/>
                <a:cs typeface="Calibri"/>
              </a:rPr>
              <a:t> </a:t>
            </a:r>
            <a:r>
              <a:rPr sz="1800" dirty="0">
                <a:latin typeface="Calibri"/>
                <a:cs typeface="Calibri"/>
              </a:rPr>
              <a:t>(and</a:t>
            </a:r>
            <a:r>
              <a:rPr sz="1800" spc="-26" dirty="0">
                <a:latin typeface="Calibri"/>
                <a:cs typeface="Calibri"/>
              </a:rPr>
              <a:t> </a:t>
            </a:r>
            <a:r>
              <a:rPr sz="1800" spc="-8" dirty="0">
                <a:latin typeface="Calibri"/>
                <a:cs typeface="Calibri"/>
              </a:rPr>
              <a:t>Subjects)</a:t>
            </a:r>
            <a:endParaRPr sz="1800" dirty="0">
              <a:latin typeface="Calibri"/>
              <a:cs typeface="Calibri"/>
            </a:endParaRPr>
          </a:p>
        </p:txBody>
      </p:sp>
      <p:sp>
        <p:nvSpPr>
          <p:cNvPr id="9" name="object 9"/>
          <p:cNvSpPr/>
          <p:nvPr/>
        </p:nvSpPr>
        <p:spPr>
          <a:xfrm>
            <a:off x="579150" y="2653284"/>
            <a:ext cx="628078" cy="1604010"/>
          </a:xfrm>
          <a:custGeom>
            <a:avLst/>
            <a:gdLst/>
            <a:ahLst/>
            <a:cxnLst/>
            <a:rect l="l" t="t" r="r" b="b"/>
            <a:pathLst>
              <a:path w="440690" h="2138679">
                <a:moveTo>
                  <a:pt x="440436" y="0"/>
                </a:moveTo>
                <a:lnTo>
                  <a:pt x="0" y="0"/>
                </a:lnTo>
                <a:lnTo>
                  <a:pt x="0" y="2138172"/>
                </a:lnTo>
                <a:lnTo>
                  <a:pt x="440436" y="2138172"/>
                </a:lnTo>
                <a:lnTo>
                  <a:pt x="440436" y="0"/>
                </a:lnTo>
                <a:close/>
              </a:path>
            </a:pathLst>
          </a:custGeom>
          <a:solidFill>
            <a:srgbClr val="FFFFFF"/>
          </a:solidFill>
        </p:spPr>
        <p:txBody>
          <a:bodyPr wrap="square" lIns="0" tIns="0" rIns="0" bIns="0" rtlCol="0"/>
          <a:lstStyle/>
          <a:p>
            <a:endParaRPr sz="1050"/>
          </a:p>
        </p:txBody>
      </p:sp>
      <p:sp>
        <p:nvSpPr>
          <p:cNvPr id="10" name="object 10"/>
          <p:cNvSpPr txBox="1"/>
          <p:nvPr/>
        </p:nvSpPr>
        <p:spPr>
          <a:xfrm rot="-5400000">
            <a:off x="487353" y="3279027"/>
            <a:ext cx="859811" cy="286136"/>
          </a:xfrm>
          <a:prstGeom prst="rect">
            <a:avLst/>
          </a:prstGeom>
        </p:spPr>
        <p:txBody>
          <a:bodyPr vert="horz" wrap="square" lIns="0" tIns="9049" rIns="0" bIns="0" rtlCol="0">
            <a:spAutoFit/>
          </a:bodyPr>
          <a:lstStyle/>
          <a:p>
            <a:pPr marL="9525" marR="3810" algn="just">
              <a:lnSpc>
                <a:spcPct val="100400"/>
              </a:lnSpc>
              <a:spcBef>
                <a:spcPts val="71"/>
              </a:spcBef>
            </a:pPr>
            <a:r>
              <a:rPr sz="1800" spc="-19" dirty="0">
                <a:latin typeface="Calibri"/>
                <a:cs typeface="Calibri"/>
              </a:rPr>
              <a:t>Su</a:t>
            </a:r>
            <a:r>
              <a:rPr lang="en-US" sz="1800" spc="-19" dirty="0">
                <a:latin typeface="Calibri"/>
                <a:cs typeface="Calibri"/>
              </a:rPr>
              <a:t>b</a:t>
            </a:r>
            <a:r>
              <a:rPr sz="1800" spc="-19" dirty="0">
                <a:latin typeface="Calibri"/>
                <a:cs typeface="Calibri"/>
              </a:rPr>
              <a:t>jects</a:t>
            </a:r>
            <a:endParaRPr sz="1800" dirty="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Access</a:t>
            </a:r>
            <a:r>
              <a:rPr spc="-64" dirty="0">
                <a:latin typeface="+mj-lt"/>
              </a:rPr>
              <a:t> </a:t>
            </a:r>
            <a:r>
              <a:rPr dirty="0">
                <a:latin typeface="+mj-lt"/>
              </a:rPr>
              <a:t>Control</a:t>
            </a:r>
            <a:r>
              <a:rPr spc="-64" dirty="0">
                <a:latin typeface="+mj-lt"/>
              </a:rPr>
              <a:t> </a:t>
            </a:r>
            <a:r>
              <a:rPr dirty="0">
                <a:latin typeface="+mj-lt"/>
              </a:rPr>
              <a:t>Lists</a:t>
            </a:r>
            <a:r>
              <a:rPr spc="-64" dirty="0">
                <a:latin typeface="+mj-lt"/>
              </a:rPr>
              <a:t> </a:t>
            </a:r>
            <a:r>
              <a:rPr spc="-8" dirty="0">
                <a:latin typeface="+mj-lt"/>
              </a:rPr>
              <a:t>(ACL)</a:t>
            </a:r>
          </a:p>
        </p:txBody>
      </p:sp>
      <p:sp>
        <p:nvSpPr>
          <p:cNvPr id="3" name="object 3"/>
          <p:cNvSpPr txBox="1"/>
          <p:nvPr/>
        </p:nvSpPr>
        <p:spPr>
          <a:xfrm>
            <a:off x="687705" y="1347179"/>
            <a:ext cx="7084695" cy="1066029"/>
          </a:xfrm>
          <a:prstGeom prst="rect">
            <a:avLst/>
          </a:prstGeom>
        </p:spPr>
        <p:txBody>
          <a:bodyPr vert="horz" wrap="square" lIns="0" tIns="42386" rIns="0" bIns="0" rtlCol="0">
            <a:spAutoFit/>
          </a:bodyPr>
          <a:lstStyle/>
          <a:p>
            <a:pPr marL="180022" marR="3810" indent="-170497">
              <a:lnSpc>
                <a:spcPct val="114000"/>
              </a:lnSpc>
              <a:spcBef>
                <a:spcPts val="334"/>
              </a:spcBef>
              <a:buFont typeface="Arial"/>
              <a:buChar char="•"/>
              <a:tabLst>
                <a:tab pos="180975" algn="l"/>
              </a:tabLst>
            </a:pPr>
            <a:r>
              <a:rPr sz="2000" dirty="0">
                <a:latin typeface="+mn-lt"/>
                <a:cs typeface="Calibri"/>
              </a:rPr>
              <a:t>An</a:t>
            </a:r>
            <a:r>
              <a:rPr lang="en-US" sz="2000" spc="349" dirty="0">
                <a:latin typeface="+mn-lt"/>
                <a:cs typeface="Calibri"/>
              </a:rPr>
              <a:t> </a:t>
            </a:r>
            <a:r>
              <a:rPr sz="2000" dirty="0">
                <a:latin typeface="+mn-lt"/>
                <a:cs typeface="Calibri"/>
              </a:rPr>
              <a:t>access</a:t>
            </a:r>
            <a:r>
              <a:rPr sz="2000" spc="356" dirty="0">
                <a:latin typeface="+mn-lt"/>
                <a:cs typeface="Calibri"/>
              </a:rPr>
              <a:t> </a:t>
            </a:r>
            <a:r>
              <a:rPr sz="2000" dirty="0">
                <a:latin typeface="+mn-lt"/>
                <a:cs typeface="Calibri"/>
              </a:rPr>
              <a:t>control</a:t>
            </a:r>
            <a:r>
              <a:rPr lang="en-US" sz="2000" spc="341" dirty="0">
                <a:latin typeface="+mn-lt"/>
                <a:cs typeface="Calibri"/>
              </a:rPr>
              <a:t> </a:t>
            </a:r>
            <a:r>
              <a:rPr sz="2000" dirty="0">
                <a:latin typeface="+mn-lt"/>
                <a:cs typeface="Calibri"/>
              </a:rPr>
              <a:t>list</a:t>
            </a:r>
            <a:r>
              <a:rPr sz="2000" spc="341" dirty="0">
                <a:latin typeface="+mn-lt"/>
                <a:cs typeface="Calibri"/>
              </a:rPr>
              <a:t> </a:t>
            </a:r>
            <a:r>
              <a:rPr sz="2000" dirty="0">
                <a:latin typeface="+mn-lt"/>
                <a:cs typeface="Calibri"/>
              </a:rPr>
              <a:t>is</a:t>
            </a:r>
            <a:r>
              <a:rPr sz="2000" spc="344" dirty="0">
                <a:latin typeface="+mn-lt"/>
                <a:cs typeface="Calibri"/>
              </a:rPr>
              <a:t> </a:t>
            </a:r>
            <a:r>
              <a:rPr sz="2000" dirty="0">
                <a:latin typeface="+mn-lt"/>
                <a:cs typeface="Calibri"/>
              </a:rPr>
              <a:t>a</a:t>
            </a:r>
            <a:r>
              <a:rPr sz="2000" spc="349" dirty="0">
                <a:latin typeface="+mn-lt"/>
                <a:cs typeface="Calibri"/>
              </a:rPr>
              <a:t> </a:t>
            </a:r>
            <a:r>
              <a:rPr sz="2000" dirty="0">
                <a:latin typeface="+mn-lt"/>
                <a:cs typeface="Calibri"/>
              </a:rPr>
              <a:t>set</a:t>
            </a:r>
            <a:r>
              <a:rPr sz="2000" spc="353" dirty="0">
                <a:latin typeface="+mn-lt"/>
                <a:cs typeface="Calibri"/>
              </a:rPr>
              <a:t> </a:t>
            </a:r>
            <a:r>
              <a:rPr sz="2000" dirty="0">
                <a:latin typeface="+mn-lt"/>
                <a:cs typeface="Calibri"/>
              </a:rPr>
              <a:t>{Ao</a:t>
            </a:r>
            <a:r>
              <a:rPr sz="2000" spc="344" dirty="0">
                <a:latin typeface="+mn-lt"/>
                <a:cs typeface="Calibri"/>
              </a:rPr>
              <a:t> </a:t>
            </a:r>
            <a:r>
              <a:rPr sz="2000" dirty="0">
                <a:latin typeface="+mn-lt"/>
                <a:cs typeface="Calibri"/>
              </a:rPr>
              <a:t>|</a:t>
            </a:r>
            <a:r>
              <a:rPr sz="2000" spc="344" dirty="0">
                <a:latin typeface="+mn-lt"/>
                <a:cs typeface="Calibri"/>
              </a:rPr>
              <a:t> </a:t>
            </a:r>
            <a:r>
              <a:rPr sz="2000" dirty="0">
                <a:latin typeface="+mn-lt"/>
                <a:cs typeface="Calibri"/>
              </a:rPr>
              <a:t>o</a:t>
            </a:r>
            <a:r>
              <a:rPr sz="2000" spc="353" dirty="0">
                <a:latin typeface="+mn-lt"/>
                <a:cs typeface="Calibri"/>
              </a:rPr>
              <a:t> </a:t>
            </a:r>
            <a:r>
              <a:rPr sz="2000" dirty="0">
                <a:latin typeface="+mn-lt"/>
                <a:cs typeface="Cambria Math"/>
              </a:rPr>
              <a:t>∈</a:t>
            </a:r>
            <a:r>
              <a:rPr sz="2000" spc="349" dirty="0">
                <a:latin typeface="+mn-lt"/>
                <a:cs typeface="Cambria Math"/>
              </a:rPr>
              <a:t> </a:t>
            </a:r>
            <a:r>
              <a:rPr sz="2000" dirty="0">
                <a:latin typeface="+mn-lt"/>
                <a:cs typeface="Calibri"/>
              </a:rPr>
              <a:t>O},</a:t>
            </a:r>
            <a:r>
              <a:rPr sz="2000" spc="344" dirty="0">
                <a:latin typeface="+mn-lt"/>
                <a:cs typeface="Calibri"/>
              </a:rPr>
              <a:t> </a:t>
            </a:r>
            <a:r>
              <a:rPr sz="2000" dirty="0">
                <a:latin typeface="+mn-lt"/>
                <a:cs typeface="Calibri"/>
              </a:rPr>
              <a:t>one</a:t>
            </a:r>
            <a:r>
              <a:rPr sz="2000" spc="338" dirty="0">
                <a:latin typeface="+mn-lt"/>
                <a:cs typeface="Calibri"/>
              </a:rPr>
              <a:t> </a:t>
            </a:r>
            <a:r>
              <a:rPr sz="2000" dirty="0">
                <a:latin typeface="+mn-lt"/>
                <a:cs typeface="Calibri"/>
              </a:rPr>
              <a:t>element</a:t>
            </a:r>
            <a:r>
              <a:rPr sz="2000" spc="360" dirty="0">
                <a:latin typeface="+mn-lt"/>
                <a:cs typeface="Calibri"/>
              </a:rPr>
              <a:t> </a:t>
            </a:r>
            <a:r>
              <a:rPr sz="2000" dirty="0">
                <a:latin typeface="+mn-lt"/>
                <a:cs typeface="Calibri"/>
              </a:rPr>
              <a:t>for</a:t>
            </a:r>
            <a:r>
              <a:rPr sz="2000" spc="341" dirty="0">
                <a:latin typeface="+mn-lt"/>
                <a:cs typeface="Calibri"/>
              </a:rPr>
              <a:t> </a:t>
            </a:r>
            <a:r>
              <a:rPr sz="2000" spc="-15" dirty="0">
                <a:latin typeface="+mn-lt"/>
                <a:cs typeface="Calibri"/>
              </a:rPr>
              <a:t>each </a:t>
            </a:r>
            <a:r>
              <a:rPr sz="2000" b="1" dirty="0">
                <a:latin typeface="+mn-lt"/>
                <a:cs typeface="Calibri"/>
              </a:rPr>
              <a:t>object</a:t>
            </a:r>
            <a:r>
              <a:rPr sz="2000" dirty="0">
                <a:latin typeface="+mn-lt"/>
                <a:cs typeface="Calibri"/>
              </a:rPr>
              <a:t>.</a:t>
            </a:r>
            <a:r>
              <a:rPr lang="en-US" sz="2000" spc="113" dirty="0">
                <a:latin typeface="+mn-lt"/>
                <a:cs typeface="Calibri"/>
              </a:rPr>
              <a:t> </a:t>
            </a:r>
            <a:r>
              <a:rPr sz="2000" dirty="0">
                <a:latin typeface="+mn-lt"/>
                <a:cs typeface="Calibri"/>
              </a:rPr>
              <a:t>The</a:t>
            </a:r>
            <a:r>
              <a:rPr sz="2000" spc="113" dirty="0">
                <a:latin typeface="+mn-lt"/>
                <a:cs typeface="Calibri"/>
              </a:rPr>
              <a:t> </a:t>
            </a:r>
            <a:r>
              <a:rPr sz="2000" dirty="0">
                <a:latin typeface="+mn-lt"/>
                <a:cs typeface="Calibri"/>
              </a:rPr>
              <a:t>elements</a:t>
            </a:r>
            <a:r>
              <a:rPr sz="2000" spc="109" dirty="0">
                <a:latin typeface="+mn-lt"/>
                <a:cs typeface="Calibri"/>
              </a:rPr>
              <a:t> </a:t>
            </a:r>
            <a:r>
              <a:rPr sz="2000" dirty="0">
                <a:latin typeface="+mn-lt"/>
                <a:cs typeface="Calibri"/>
              </a:rPr>
              <a:t>of</a:t>
            </a:r>
            <a:r>
              <a:rPr sz="2000" spc="113" dirty="0">
                <a:latin typeface="+mn-lt"/>
                <a:cs typeface="Calibri"/>
              </a:rPr>
              <a:t> </a:t>
            </a:r>
            <a:r>
              <a:rPr sz="2000" dirty="0">
                <a:latin typeface="+mn-lt"/>
                <a:cs typeface="Calibri"/>
              </a:rPr>
              <a:t>the</a:t>
            </a:r>
            <a:r>
              <a:rPr sz="2000" spc="109" dirty="0">
                <a:latin typeface="+mn-lt"/>
                <a:cs typeface="Calibri"/>
              </a:rPr>
              <a:t> </a:t>
            </a:r>
            <a:r>
              <a:rPr sz="2000" dirty="0">
                <a:latin typeface="+mn-lt"/>
                <a:cs typeface="Calibri"/>
              </a:rPr>
              <a:t>list</a:t>
            </a:r>
            <a:r>
              <a:rPr sz="2000" spc="113" dirty="0">
                <a:latin typeface="+mn-lt"/>
                <a:cs typeface="Calibri"/>
              </a:rPr>
              <a:t> </a:t>
            </a:r>
            <a:r>
              <a:rPr sz="2000" dirty="0">
                <a:latin typeface="+mn-lt"/>
                <a:cs typeface="Calibri"/>
              </a:rPr>
              <a:t>are</a:t>
            </a:r>
            <a:r>
              <a:rPr sz="2000" spc="113" dirty="0">
                <a:latin typeface="+mn-lt"/>
                <a:cs typeface="Calibri"/>
              </a:rPr>
              <a:t> </a:t>
            </a:r>
            <a:r>
              <a:rPr sz="2000" dirty="0">
                <a:latin typeface="+mn-lt"/>
                <a:cs typeface="Calibri"/>
              </a:rPr>
              <a:t>the</a:t>
            </a:r>
            <a:r>
              <a:rPr sz="2000" spc="113" dirty="0">
                <a:latin typeface="+mn-lt"/>
                <a:cs typeface="Calibri"/>
              </a:rPr>
              <a:t> </a:t>
            </a:r>
            <a:r>
              <a:rPr sz="2000" dirty="0">
                <a:latin typeface="+mn-lt"/>
                <a:cs typeface="Calibri"/>
              </a:rPr>
              <a:t>pairs</a:t>
            </a:r>
            <a:r>
              <a:rPr sz="2000" spc="116" dirty="0">
                <a:latin typeface="+mn-lt"/>
                <a:cs typeface="Calibri"/>
              </a:rPr>
              <a:t> </a:t>
            </a:r>
            <a:r>
              <a:rPr sz="2000" dirty="0">
                <a:latin typeface="+mn-lt"/>
                <a:cs typeface="Calibri"/>
              </a:rPr>
              <a:t>(s,</a:t>
            </a:r>
            <a:r>
              <a:rPr sz="2000" spc="120" dirty="0">
                <a:latin typeface="+mn-lt"/>
                <a:cs typeface="Calibri"/>
              </a:rPr>
              <a:t> </a:t>
            </a:r>
            <a:r>
              <a:rPr sz="2000" dirty="0">
                <a:latin typeface="+mn-lt"/>
                <a:cs typeface="Calibri"/>
              </a:rPr>
              <a:t>p)</a:t>
            </a:r>
            <a:r>
              <a:rPr sz="2000" spc="120" dirty="0">
                <a:latin typeface="+mn-lt"/>
                <a:cs typeface="Calibri"/>
              </a:rPr>
              <a:t> </a:t>
            </a:r>
            <a:r>
              <a:rPr sz="2000" dirty="0">
                <a:latin typeface="+mn-lt"/>
                <a:cs typeface="Calibri"/>
              </a:rPr>
              <a:t>of</a:t>
            </a:r>
            <a:r>
              <a:rPr sz="2000" spc="109" dirty="0">
                <a:latin typeface="+mn-lt"/>
                <a:cs typeface="Calibri"/>
              </a:rPr>
              <a:t> </a:t>
            </a:r>
            <a:r>
              <a:rPr sz="2000" b="1" dirty="0">
                <a:latin typeface="+mn-lt"/>
                <a:cs typeface="Calibri"/>
              </a:rPr>
              <a:t>subjects</a:t>
            </a:r>
            <a:r>
              <a:rPr sz="2000" b="1" spc="120" dirty="0">
                <a:latin typeface="+mn-lt"/>
                <a:cs typeface="Calibri"/>
              </a:rPr>
              <a:t> </a:t>
            </a:r>
            <a:r>
              <a:rPr sz="2000" dirty="0">
                <a:latin typeface="+mn-lt"/>
                <a:cs typeface="Calibri"/>
              </a:rPr>
              <a:t>s</a:t>
            </a:r>
            <a:r>
              <a:rPr sz="2000" spc="113" dirty="0">
                <a:latin typeface="+mn-lt"/>
                <a:cs typeface="Calibri"/>
              </a:rPr>
              <a:t> </a:t>
            </a:r>
            <a:r>
              <a:rPr sz="2000" spc="-19" dirty="0">
                <a:latin typeface="+mn-lt"/>
                <a:cs typeface="Calibri"/>
              </a:rPr>
              <a:t>who </a:t>
            </a:r>
            <a:r>
              <a:rPr sz="2000" dirty="0">
                <a:latin typeface="+mn-lt"/>
                <a:cs typeface="Calibri"/>
              </a:rPr>
              <a:t>have</a:t>
            </a:r>
            <a:r>
              <a:rPr sz="2000" spc="-53" dirty="0">
                <a:latin typeface="+mn-lt"/>
                <a:cs typeface="Calibri"/>
              </a:rPr>
              <a:t> </a:t>
            </a:r>
            <a:r>
              <a:rPr sz="2000" b="1" dirty="0">
                <a:latin typeface="+mn-lt"/>
                <a:cs typeface="Calibri"/>
              </a:rPr>
              <a:t>permission</a:t>
            </a:r>
            <a:r>
              <a:rPr sz="2000" b="1" spc="-38" dirty="0">
                <a:latin typeface="+mn-lt"/>
                <a:cs typeface="Calibri"/>
              </a:rPr>
              <a:t> </a:t>
            </a:r>
            <a:r>
              <a:rPr sz="2000" dirty="0">
                <a:latin typeface="+mn-lt"/>
                <a:cs typeface="Calibri"/>
              </a:rPr>
              <a:t>p</a:t>
            </a:r>
            <a:r>
              <a:rPr sz="2000" spc="-34" dirty="0">
                <a:latin typeface="+mn-lt"/>
                <a:cs typeface="Calibri"/>
              </a:rPr>
              <a:t> </a:t>
            </a:r>
            <a:r>
              <a:rPr sz="2000" dirty="0">
                <a:latin typeface="+mn-lt"/>
                <a:cs typeface="Calibri"/>
              </a:rPr>
              <a:t>to</a:t>
            </a:r>
            <a:r>
              <a:rPr sz="2000" spc="-38" dirty="0">
                <a:latin typeface="+mn-lt"/>
                <a:cs typeface="Calibri"/>
              </a:rPr>
              <a:t> </a:t>
            </a:r>
            <a:r>
              <a:rPr sz="2000" dirty="0">
                <a:latin typeface="+mn-lt"/>
                <a:cs typeface="Calibri"/>
              </a:rPr>
              <a:t>that</a:t>
            </a:r>
            <a:r>
              <a:rPr sz="2000" spc="-30" dirty="0">
                <a:latin typeface="+mn-lt"/>
                <a:cs typeface="Calibri"/>
              </a:rPr>
              <a:t> </a:t>
            </a:r>
            <a:r>
              <a:rPr sz="2000" spc="-8" dirty="0">
                <a:latin typeface="+mn-lt"/>
                <a:cs typeface="Calibri"/>
              </a:rPr>
              <a:t>object.</a:t>
            </a:r>
            <a:endParaRPr sz="2000" dirty="0">
              <a:latin typeface="+mn-lt"/>
              <a:cs typeface="Calibri"/>
            </a:endParaRPr>
          </a:p>
        </p:txBody>
      </p:sp>
      <p:graphicFrame>
        <p:nvGraphicFramePr>
          <p:cNvPr id="4" name="object 4"/>
          <p:cNvGraphicFramePr>
            <a:graphicFrameLocks noGrp="1"/>
          </p:cNvGraphicFramePr>
          <p:nvPr>
            <p:extLst>
              <p:ext uri="{D42A27DB-BD31-4B8C-83A1-F6EECF244321}">
                <p14:modId xmlns:p14="http://schemas.microsoft.com/office/powerpoint/2010/main" val="4196265148"/>
              </p:ext>
            </p:extLst>
          </p:nvPr>
        </p:nvGraphicFramePr>
        <p:xfrm>
          <a:off x="2365344" y="2782538"/>
          <a:ext cx="4404835" cy="833438"/>
        </p:xfrm>
        <a:graphic>
          <a:graphicData uri="http://schemas.openxmlformats.org/drawingml/2006/table">
            <a:tbl>
              <a:tblPr firstRow="1" bandRow="1">
                <a:tableStyleId>{2D5ABB26-0587-4C30-8999-92F81FD0307C}</a:tableStyleId>
              </a:tblPr>
              <a:tblGrid>
                <a:gridCol w="871061">
                  <a:extLst>
                    <a:ext uri="{9D8B030D-6E8A-4147-A177-3AD203B41FA5}">
                      <a16:colId xmlns:a16="http://schemas.microsoft.com/office/drawing/2014/main" val="20000"/>
                    </a:ext>
                  </a:extLst>
                </a:gridCol>
                <a:gridCol w="871061">
                  <a:extLst>
                    <a:ext uri="{9D8B030D-6E8A-4147-A177-3AD203B41FA5}">
                      <a16:colId xmlns:a16="http://schemas.microsoft.com/office/drawing/2014/main" val="20001"/>
                    </a:ext>
                  </a:extLst>
                </a:gridCol>
                <a:gridCol w="920591">
                  <a:extLst>
                    <a:ext uri="{9D8B030D-6E8A-4147-A177-3AD203B41FA5}">
                      <a16:colId xmlns:a16="http://schemas.microsoft.com/office/drawing/2014/main" val="20002"/>
                    </a:ext>
                  </a:extLst>
                </a:gridCol>
                <a:gridCol w="871061">
                  <a:extLst>
                    <a:ext uri="{9D8B030D-6E8A-4147-A177-3AD203B41FA5}">
                      <a16:colId xmlns:a16="http://schemas.microsoft.com/office/drawing/2014/main" val="20003"/>
                    </a:ext>
                  </a:extLst>
                </a:gridCol>
                <a:gridCol w="871061">
                  <a:extLst>
                    <a:ext uri="{9D8B030D-6E8A-4147-A177-3AD203B41FA5}">
                      <a16:colId xmlns:a16="http://schemas.microsoft.com/office/drawing/2014/main" val="20004"/>
                    </a:ext>
                  </a:extLst>
                </a:gridCol>
              </a:tblGrid>
              <a:tr h="278130">
                <a:tc>
                  <a:txBody>
                    <a:bodyPr/>
                    <a:lstStyle/>
                    <a:p>
                      <a:pPr marL="635" algn="ctr">
                        <a:lnSpc>
                          <a:spcPct val="100000"/>
                        </a:lnSpc>
                        <a:spcBef>
                          <a:spcPts val="245"/>
                        </a:spcBef>
                      </a:pPr>
                      <a:r>
                        <a:rPr sz="1400" spc="-50" dirty="0">
                          <a:latin typeface="Calibri"/>
                          <a:cs typeface="Calibri"/>
                        </a:rPr>
                        <a:t>B</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gn="ctr">
                        <a:lnSpc>
                          <a:spcPct val="100000"/>
                        </a:lnSpc>
                        <a:spcBef>
                          <a:spcPts val="245"/>
                        </a:spcBef>
                      </a:pPr>
                      <a:r>
                        <a:rPr sz="1400" spc="-50" dirty="0">
                          <a:latin typeface="Calibri"/>
                          <a:cs typeface="Calibri"/>
                        </a:rPr>
                        <a:t>C</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3175" algn="ctr">
                        <a:lnSpc>
                          <a:spcPct val="100000"/>
                        </a:lnSpc>
                        <a:spcBef>
                          <a:spcPts val="245"/>
                        </a:spcBef>
                      </a:pPr>
                      <a:r>
                        <a:rPr sz="1400" spc="-50" dirty="0">
                          <a:latin typeface="Calibri"/>
                          <a:cs typeface="Calibri"/>
                        </a:rPr>
                        <a:t>D</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77654">
                <a:tc>
                  <a:txBody>
                    <a:bodyPr/>
                    <a:lstStyle/>
                    <a:p>
                      <a:pPr marL="91440">
                        <a:lnSpc>
                          <a:spcPct val="100000"/>
                        </a:lnSpc>
                        <a:spcBef>
                          <a:spcPts val="245"/>
                        </a:spcBef>
                      </a:pPr>
                      <a:r>
                        <a:rPr sz="1400" dirty="0">
                          <a:latin typeface="Calibri"/>
                          <a:cs typeface="Calibri"/>
                        </a:rPr>
                        <a:t>U2:</a:t>
                      </a:r>
                      <a:r>
                        <a:rPr sz="1400" spc="-30" dirty="0">
                          <a:latin typeface="Calibri"/>
                          <a:cs typeface="Calibri"/>
                        </a:rPr>
                        <a:t> </a:t>
                      </a:r>
                      <a:r>
                        <a:rPr sz="1400" spc="-25" dirty="0">
                          <a:latin typeface="Calibri"/>
                          <a:cs typeface="Calibri"/>
                        </a:rPr>
                        <a:t>rw</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R="38735" algn="ctr">
                        <a:lnSpc>
                          <a:spcPct val="100000"/>
                        </a:lnSpc>
                        <a:spcBef>
                          <a:spcPts val="245"/>
                        </a:spcBef>
                      </a:pPr>
                      <a:r>
                        <a:rPr sz="1400" dirty="0">
                          <a:latin typeface="Calibri"/>
                          <a:cs typeface="Calibri"/>
                        </a:rPr>
                        <a:t>U3:</a:t>
                      </a:r>
                      <a:r>
                        <a:rPr sz="1400" spc="-30" dirty="0">
                          <a:latin typeface="Calibri"/>
                          <a:cs typeface="Calibri"/>
                        </a:rPr>
                        <a:t> </a:t>
                      </a:r>
                      <a:r>
                        <a:rPr lang="en-US" sz="1400" spc="-10" dirty="0">
                          <a:latin typeface="Calibri"/>
                          <a:cs typeface="Calibri"/>
                        </a:rPr>
                        <a:t>r</a:t>
                      </a:r>
                      <a:endParaRPr sz="1400" dirty="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92075">
                        <a:lnSpc>
                          <a:spcPct val="100000"/>
                        </a:lnSpc>
                        <a:spcBef>
                          <a:spcPts val="245"/>
                        </a:spcBef>
                      </a:pPr>
                      <a:r>
                        <a:rPr sz="1400" dirty="0">
                          <a:latin typeface="Calibri"/>
                          <a:cs typeface="Calibri"/>
                        </a:rPr>
                        <a:t>U2:</a:t>
                      </a:r>
                      <a:r>
                        <a:rPr sz="1400" spc="-30" dirty="0">
                          <a:latin typeface="Calibri"/>
                          <a:cs typeface="Calibri"/>
                        </a:rPr>
                        <a:t> </a:t>
                      </a:r>
                      <a:r>
                        <a:rPr sz="1400" spc="-20" dirty="0">
                          <a:latin typeface="Calibri"/>
                          <a:cs typeface="Calibri"/>
                        </a:rPr>
                        <a:t>Kill</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77654">
                <a:tc>
                  <a:txBody>
                    <a:bodyPr/>
                    <a:lstStyle/>
                    <a:p>
                      <a:pPr marL="91440">
                        <a:lnSpc>
                          <a:spcPct val="100000"/>
                        </a:lnSpc>
                        <a:spcBef>
                          <a:spcPts val="250"/>
                        </a:spcBef>
                      </a:pPr>
                      <a:r>
                        <a:rPr sz="1400" dirty="0">
                          <a:latin typeface="Calibri"/>
                          <a:cs typeface="Calibri"/>
                        </a:rPr>
                        <a:t>U4:</a:t>
                      </a:r>
                      <a:r>
                        <a:rPr sz="1400" spc="-30" dirty="0">
                          <a:latin typeface="Calibri"/>
                          <a:cs typeface="Calibri"/>
                        </a:rPr>
                        <a:t> </a:t>
                      </a:r>
                      <a:r>
                        <a:rPr sz="1400" spc="-50" dirty="0">
                          <a:latin typeface="Calibri"/>
                          <a:cs typeface="Calibri"/>
                        </a:rPr>
                        <a:t>r</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tcPr>
                </a:tc>
                <a:tc>
                  <a:txBody>
                    <a:bodyPr/>
                    <a:lstStyle/>
                    <a:p>
                      <a:pPr>
                        <a:lnSpc>
                          <a:spcPct val="100000"/>
                        </a:lnSpc>
                      </a:pPr>
                      <a:endParaRPr sz="1700">
                        <a:latin typeface="Times New Roman"/>
                        <a:cs typeface="Times New Roman"/>
                      </a:endParaRPr>
                    </a:p>
                  </a:txBody>
                  <a:tcPr marL="0" marR="0" marT="0" marB="0">
                    <a:lnT w="12700">
                      <a:solidFill>
                        <a:srgbClr val="000000"/>
                      </a:solidFill>
                      <a:prstDash val="solid"/>
                    </a:lnT>
                  </a:tcPr>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dirty="0">
                        <a:latin typeface="Times New Roman"/>
                        <a:cs typeface="Times New Roman"/>
                      </a:endParaRPr>
                    </a:p>
                  </a:txBody>
                  <a:tcPr marL="0" marR="0" marT="0" marB="0">
                    <a:lnT w="12700">
                      <a:solidFill>
                        <a:srgbClr val="000000"/>
                      </a:solidFill>
                      <a:prstDash val="solid"/>
                    </a:lnT>
                  </a:tcPr>
                </a:tc>
                <a:extLst>
                  <a:ext uri="{0D108BD9-81ED-4DB2-BD59-A6C34878D82A}">
                    <a16:rowId xmlns:a16="http://schemas.microsoft.com/office/drawing/2014/main" val="10002"/>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latin typeface="+mj-lt"/>
              </a:rPr>
              <a:t>Capabilities</a:t>
            </a:r>
          </a:p>
        </p:txBody>
      </p:sp>
      <p:sp>
        <p:nvSpPr>
          <p:cNvPr id="3" name="object 3"/>
          <p:cNvSpPr txBox="1"/>
          <p:nvPr/>
        </p:nvSpPr>
        <p:spPr>
          <a:xfrm>
            <a:off x="687705" y="1344892"/>
            <a:ext cx="5227095" cy="2943658"/>
          </a:xfrm>
          <a:prstGeom prst="rect">
            <a:avLst/>
          </a:prstGeom>
        </p:spPr>
        <p:txBody>
          <a:bodyPr vert="horz" wrap="square" lIns="0" tIns="41433" rIns="0" bIns="0" rtlCol="0">
            <a:spAutoFit/>
          </a:bodyPr>
          <a:lstStyle/>
          <a:p>
            <a:pPr marL="180022" marR="3810" indent="-170497">
              <a:lnSpc>
                <a:spcPct val="114000"/>
              </a:lnSpc>
              <a:spcBef>
                <a:spcPts val="326"/>
              </a:spcBef>
              <a:buFont typeface="Arial"/>
              <a:buChar char="•"/>
              <a:tabLst>
                <a:tab pos="180975" algn="l"/>
              </a:tabLst>
            </a:pPr>
            <a:r>
              <a:rPr sz="2000" dirty="0">
                <a:latin typeface="+mn-lt"/>
                <a:cs typeface="Calibri"/>
              </a:rPr>
              <a:t>Storing</a:t>
            </a:r>
            <a:r>
              <a:rPr lang="en-US" sz="2000" spc="64" dirty="0">
                <a:latin typeface="+mn-lt"/>
                <a:cs typeface="Calibri"/>
              </a:rPr>
              <a:t> </a:t>
            </a:r>
            <a:r>
              <a:rPr sz="2000" dirty="0">
                <a:latin typeface="+mn-lt"/>
                <a:cs typeface="Calibri"/>
              </a:rPr>
              <a:t>capabilities</a:t>
            </a:r>
            <a:r>
              <a:rPr sz="2000" spc="75" dirty="0">
                <a:latin typeface="+mn-lt"/>
                <a:cs typeface="Calibri"/>
              </a:rPr>
              <a:t> </a:t>
            </a:r>
            <a:r>
              <a:rPr sz="2000" dirty="0">
                <a:latin typeface="+mn-lt"/>
                <a:cs typeface="Calibri"/>
              </a:rPr>
              <a:t>means</a:t>
            </a:r>
            <a:r>
              <a:rPr sz="2000" spc="64" dirty="0">
                <a:latin typeface="+mn-lt"/>
                <a:cs typeface="Calibri"/>
              </a:rPr>
              <a:t> </a:t>
            </a:r>
            <a:r>
              <a:rPr sz="2000" dirty="0">
                <a:latin typeface="+mn-lt"/>
                <a:cs typeface="Calibri"/>
              </a:rPr>
              <a:t>giving</a:t>
            </a:r>
            <a:r>
              <a:rPr sz="2000" spc="71" dirty="0">
                <a:latin typeface="+mn-lt"/>
                <a:cs typeface="Calibri"/>
              </a:rPr>
              <a:t> </a:t>
            </a:r>
            <a:r>
              <a:rPr sz="2000" dirty="0">
                <a:latin typeface="+mn-lt"/>
                <a:cs typeface="Calibri"/>
              </a:rPr>
              <a:t>to</a:t>
            </a:r>
            <a:r>
              <a:rPr sz="2000" spc="75" dirty="0">
                <a:latin typeface="+mn-lt"/>
                <a:cs typeface="Calibri"/>
              </a:rPr>
              <a:t> </a:t>
            </a:r>
            <a:r>
              <a:rPr sz="2000" dirty="0">
                <a:latin typeface="+mn-lt"/>
                <a:cs typeface="Calibri"/>
              </a:rPr>
              <a:t>each</a:t>
            </a:r>
            <a:r>
              <a:rPr sz="2000" spc="75" dirty="0">
                <a:latin typeface="+mn-lt"/>
                <a:cs typeface="Calibri"/>
              </a:rPr>
              <a:t> </a:t>
            </a:r>
            <a:r>
              <a:rPr sz="2000" spc="-8" dirty="0">
                <a:latin typeface="+mn-lt"/>
                <a:cs typeface="Calibri"/>
              </a:rPr>
              <a:t>subject </a:t>
            </a:r>
            <a:r>
              <a:rPr sz="2000" dirty="0">
                <a:latin typeface="+mn-lt"/>
                <a:cs typeface="Calibri"/>
              </a:rPr>
              <a:t>tokens</a:t>
            </a:r>
            <a:r>
              <a:rPr lang="en-US" sz="2000" spc="229" dirty="0">
                <a:latin typeface="+mn-lt"/>
                <a:cs typeface="Calibri"/>
              </a:rPr>
              <a:t> </a:t>
            </a:r>
            <a:r>
              <a:rPr sz="2000" dirty="0">
                <a:latin typeface="+mn-lt"/>
                <a:cs typeface="Calibri"/>
              </a:rPr>
              <a:t>which</a:t>
            </a:r>
            <a:r>
              <a:rPr lang="en-US" sz="2000" spc="233" dirty="0">
                <a:latin typeface="+mn-lt"/>
                <a:cs typeface="Calibri"/>
              </a:rPr>
              <a:t> </a:t>
            </a:r>
            <a:r>
              <a:rPr sz="2000" dirty="0">
                <a:latin typeface="+mn-lt"/>
                <a:cs typeface="Calibri"/>
              </a:rPr>
              <a:t>give</a:t>
            </a:r>
            <a:r>
              <a:rPr lang="en-US" sz="2000" spc="229" dirty="0">
                <a:latin typeface="+mn-lt"/>
                <a:cs typeface="Calibri"/>
              </a:rPr>
              <a:t> </a:t>
            </a:r>
            <a:r>
              <a:rPr sz="2000" dirty="0">
                <a:latin typeface="+mn-lt"/>
                <a:cs typeface="Calibri"/>
              </a:rPr>
              <a:t>them</a:t>
            </a:r>
            <a:r>
              <a:rPr sz="2000" spc="229" dirty="0">
                <a:latin typeface="+mn-lt"/>
                <a:cs typeface="Calibri"/>
              </a:rPr>
              <a:t> </a:t>
            </a:r>
            <a:r>
              <a:rPr sz="2000" dirty="0">
                <a:latin typeface="+mn-lt"/>
                <a:cs typeface="Calibri"/>
              </a:rPr>
              <a:t>access</a:t>
            </a:r>
            <a:r>
              <a:rPr lang="en-US" sz="2000" spc="233" dirty="0">
                <a:latin typeface="+mn-lt"/>
                <a:cs typeface="Calibri"/>
              </a:rPr>
              <a:t> </a:t>
            </a:r>
            <a:r>
              <a:rPr sz="2000" dirty="0">
                <a:latin typeface="+mn-lt"/>
                <a:cs typeface="Calibri"/>
              </a:rPr>
              <a:t>to</a:t>
            </a:r>
            <a:r>
              <a:rPr sz="2000" spc="233" dirty="0">
                <a:latin typeface="+mn-lt"/>
                <a:cs typeface="Calibri"/>
              </a:rPr>
              <a:t>   </a:t>
            </a:r>
            <a:r>
              <a:rPr sz="2000" spc="-19" dirty="0">
                <a:latin typeface="+mn-lt"/>
                <a:cs typeface="Calibri"/>
              </a:rPr>
              <a:t>the </a:t>
            </a:r>
            <a:r>
              <a:rPr sz="2000" dirty="0">
                <a:latin typeface="+mn-lt"/>
                <a:cs typeface="Calibri"/>
              </a:rPr>
              <a:t>permissions</a:t>
            </a:r>
            <a:r>
              <a:rPr sz="2000" spc="-19" dirty="0">
                <a:latin typeface="+mn-lt"/>
                <a:cs typeface="Calibri"/>
              </a:rPr>
              <a:t> </a:t>
            </a:r>
            <a:r>
              <a:rPr sz="2000" dirty="0">
                <a:latin typeface="+mn-lt"/>
                <a:cs typeface="Calibri"/>
              </a:rPr>
              <a:t>they</a:t>
            </a:r>
            <a:r>
              <a:rPr sz="2000" spc="-41" dirty="0">
                <a:latin typeface="+mn-lt"/>
                <a:cs typeface="Calibri"/>
              </a:rPr>
              <a:t> </a:t>
            </a:r>
            <a:r>
              <a:rPr sz="2000" dirty="0">
                <a:latin typeface="+mn-lt"/>
                <a:cs typeface="Calibri"/>
              </a:rPr>
              <a:t>are</a:t>
            </a:r>
            <a:r>
              <a:rPr sz="2000" spc="-41" dirty="0">
                <a:latin typeface="+mn-lt"/>
                <a:cs typeface="Calibri"/>
              </a:rPr>
              <a:t> </a:t>
            </a:r>
            <a:r>
              <a:rPr sz="2000" spc="-8" dirty="0">
                <a:latin typeface="+mn-lt"/>
                <a:cs typeface="Calibri"/>
              </a:rPr>
              <a:t>entitled.</a:t>
            </a:r>
            <a:endParaRPr sz="2000" dirty="0">
              <a:latin typeface="+mn-lt"/>
              <a:cs typeface="Calibri"/>
            </a:endParaRPr>
          </a:p>
          <a:p>
            <a:pPr>
              <a:spcBef>
                <a:spcPts val="45"/>
              </a:spcBef>
            </a:pPr>
            <a:endParaRPr sz="2100" dirty="0">
              <a:latin typeface="Calibri"/>
              <a:cs typeface="Calibri"/>
            </a:endParaRPr>
          </a:p>
          <a:p>
            <a:pPr marL="9525"/>
            <a:r>
              <a:rPr sz="1650" dirty="0">
                <a:solidFill>
                  <a:srgbClr val="AF0040"/>
                </a:solidFill>
                <a:latin typeface="Consolas"/>
                <a:cs typeface="Consolas"/>
              </a:rPr>
              <a:t>int</a:t>
            </a:r>
            <a:r>
              <a:rPr sz="1650" spc="-53" dirty="0">
                <a:solidFill>
                  <a:srgbClr val="AF0040"/>
                </a:solidFill>
                <a:latin typeface="Consolas"/>
                <a:cs typeface="Consolas"/>
              </a:rPr>
              <a:t> </a:t>
            </a:r>
            <a:r>
              <a:rPr sz="1650" dirty="0">
                <a:latin typeface="Consolas"/>
                <a:cs typeface="Consolas"/>
              </a:rPr>
              <a:t>fd</a:t>
            </a:r>
            <a:r>
              <a:rPr sz="1650" spc="-53" dirty="0">
                <a:latin typeface="Consolas"/>
                <a:cs typeface="Consolas"/>
              </a:rPr>
              <a:t> </a:t>
            </a:r>
            <a:r>
              <a:rPr sz="1650" dirty="0">
                <a:solidFill>
                  <a:srgbClr val="666666"/>
                </a:solidFill>
                <a:latin typeface="Consolas"/>
                <a:cs typeface="Consolas"/>
              </a:rPr>
              <a:t>=</a:t>
            </a:r>
            <a:r>
              <a:rPr sz="1650" spc="-53" dirty="0">
                <a:solidFill>
                  <a:srgbClr val="666666"/>
                </a:solidFill>
                <a:latin typeface="Consolas"/>
                <a:cs typeface="Consolas"/>
              </a:rPr>
              <a:t> </a:t>
            </a:r>
            <a:r>
              <a:rPr sz="1650" dirty="0">
                <a:latin typeface="Consolas"/>
                <a:cs typeface="Consolas"/>
              </a:rPr>
              <a:t>open(</a:t>
            </a:r>
            <a:r>
              <a:rPr sz="1650" dirty="0">
                <a:solidFill>
                  <a:srgbClr val="B92020"/>
                </a:solidFill>
                <a:latin typeface="Consolas"/>
                <a:cs typeface="Consolas"/>
              </a:rPr>
              <a:t>"/etc/passwd"</a:t>
            </a:r>
            <a:r>
              <a:rPr sz="1650" dirty="0">
                <a:latin typeface="Consolas"/>
                <a:cs typeface="Consolas"/>
              </a:rPr>
              <a:t>,</a:t>
            </a:r>
            <a:r>
              <a:rPr sz="1650" spc="-53" dirty="0">
                <a:latin typeface="Consolas"/>
                <a:cs typeface="Consolas"/>
              </a:rPr>
              <a:t> </a:t>
            </a:r>
            <a:r>
              <a:rPr sz="1650" spc="-8" dirty="0">
                <a:latin typeface="Consolas"/>
                <a:cs typeface="Consolas"/>
              </a:rPr>
              <a:t>O_RDWR);</a:t>
            </a:r>
            <a:endParaRPr sz="1650" dirty="0">
              <a:latin typeface="Consolas"/>
              <a:cs typeface="Consolas"/>
            </a:endParaRPr>
          </a:p>
          <a:p>
            <a:pPr marL="9525">
              <a:spcBef>
                <a:spcPts val="495"/>
              </a:spcBef>
            </a:pPr>
            <a:r>
              <a:rPr sz="1650" i="1" dirty="0">
                <a:latin typeface="Calibri"/>
                <a:cs typeface="Calibri"/>
              </a:rPr>
              <a:t>=&gt;</a:t>
            </a:r>
            <a:r>
              <a:rPr sz="1650" i="1" spc="-15" dirty="0">
                <a:latin typeface="Calibri"/>
                <a:cs typeface="Calibri"/>
              </a:rPr>
              <a:t> </a:t>
            </a:r>
            <a:r>
              <a:rPr sz="1650" i="1" dirty="0">
                <a:latin typeface="Calibri"/>
                <a:cs typeface="Calibri"/>
              </a:rPr>
              <a:t>fork()</a:t>
            </a:r>
            <a:r>
              <a:rPr sz="1650" i="1" spc="-23" dirty="0">
                <a:latin typeface="Calibri"/>
                <a:cs typeface="Calibri"/>
              </a:rPr>
              <a:t> </a:t>
            </a:r>
            <a:r>
              <a:rPr sz="1650" i="1" dirty="0">
                <a:latin typeface="Calibri"/>
                <a:cs typeface="Calibri"/>
              </a:rPr>
              <a:t>+</a:t>
            </a:r>
            <a:r>
              <a:rPr sz="1650" i="1" spc="-26" dirty="0">
                <a:latin typeface="Calibri"/>
                <a:cs typeface="Calibri"/>
              </a:rPr>
              <a:t> </a:t>
            </a:r>
            <a:r>
              <a:rPr sz="1650" i="1" dirty="0">
                <a:latin typeface="Calibri"/>
                <a:cs typeface="Calibri"/>
              </a:rPr>
              <a:t>exec(),</a:t>
            </a:r>
            <a:r>
              <a:rPr sz="1650" i="1" spc="-8" dirty="0">
                <a:latin typeface="Calibri"/>
                <a:cs typeface="Calibri"/>
              </a:rPr>
              <a:t> </a:t>
            </a:r>
            <a:r>
              <a:rPr sz="1650" i="1" dirty="0">
                <a:latin typeface="Calibri"/>
                <a:cs typeface="Calibri"/>
              </a:rPr>
              <a:t>new</a:t>
            </a:r>
            <a:r>
              <a:rPr sz="1650" i="1" spc="-15" dirty="0">
                <a:latin typeface="Calibri"/>
                <a:cs typeface="Calibri"/>
              </a:rPr>
              <a:t> </a:t>
            </a:r>
            <a:r>
              <a:rPr sz="1650" i="1" dirty="0">
                <a:latin typeface="Calibri"/>
                <a:cs typeface="Calibri"/>
              </a:rPr>
              <a:t>process</a:t>
            </a:r>
            <a:r>
              <a:rPr sz="1650" i="1" spc="-41" dirty="0">
                <a:latin typeface="Calibri"/>
                <a:cs typeface="Calibri"/>
              </a:rPr>
              <a:t> </a:t>
            </a:r>
            <a:r>
              <a:rPr sz="1650" i="1" dirty="0">
                <a:latin typeface="Calibri"/>
                <a:cs typeface="Calibri"/>
              </a:rPr>
              <a:t>inherits</a:t>
            </a:r>
            <a:r>
              <a:rPr sz="1650" i="1" spc="-30" dirty="0">
                <a:latin typeface="Calibri"/>
                <a:cs typeface="Calibri"/>
              </a:rPr>
              <a:t> </a:t>
            </a:r>
            <a:r>
              <a:rPr sz="1650" i="1" dirty="0">
                <a:latin typeface="Calibri"/>
                <a:cs typeface="Calibri"/>
              </a:rPr>
              <a:t>fd</a:t>
            </a:r>
            <a:r>
              <a:rPr sz="1650" i="1" spc="-19" dirty="0">
                <a:latin typeface="Calibri"/>
                <a:cs typeface="Calibri"/>
              </a:rPr>
              <a:t> </a:t>
            </a:r>
            <a:r>
              <a:rPr sz="1650" i="1" dirty="0">
                <a:latin typeface="Calibri"/>
                <a:cs typeface="Calibri"/>
              </a:rPr>
              <a:t>(the</a:t>
            </a:r>
            <a:r>
              <a:rPr sz="1650" i="1" spc="-23" dirty="0">
                <a:latin typeface="Calibri"/>
                <a:cs typeface="Calibri"/>
              </a:rPr>
              <a:t> </a:t>
            </a:r>
            <a:r>
              <a:rPr sz="1650" i="1" spc="-8" dirty="0">
                <a:latin typeface="Calibri"/>
                <a:cs typeface="Calibri"/>
              </a:rPr>
              <a:t>authorization</a:t>
            </a:r>
            <a:endParaRPr sz="1650" dirty="0">
              <a:latin typeface="Calibri"/>
              <a:cs typeface="Calibri"/>
            </a:endParaRPr>
          </a:p>
          <a:p>
            <a:pPr marL="9525">
              <a:spcBef>
                <a:spcPts val="495"/>
              </a:spcBef>
            </a:pPr>
            <a:r>
              <a:rPr sz="1650" i="1" spc="-8" dirty="0">
                <a:latin typeface="Calibri"/>
                <a:cs typeface="Calibri"/>
              </a:rPr>
              <a:t>“token”)</a:t>
            </a:r>
            <a:endParaRPr sz="1650" dirty="0">
              <a:latin typeface="Calibri"/>
              <a:cs typeface="Calibri"/>
            </a:endParaRPr>
          </a:p>
          <a:p>
            <a:pPr>
              <a:spcBef>
                <a:spcPts val="960"/>
              </a:spcBef>
            </a:pPr>
            <a:endParaRPr sz="1650" dirty="0">
              <a:latin typeface="Calibri"/>
              <a:cs typeface="Calibri"/>
            </a:endParaRPr>
          </a:p>
          <a:p>
            <a:pPr marL="75724" algn="just"/>
            <a:r>
              <a:rPr sz="1650" dirty="0"/>
              <a:t>-</a:t>
            </a:r>
            <a:r>
              <a:rPr sz="1650" spc="300" dirty="0"/>
              <a:t>  </a:t>
            </a:r>
            <a:r>
              <a:rPr sz="1650" dirty="0">
                <a:latin typeface="Calibri"/>
                <a:cs typeface="Calibri"/>
              </a:rPr>
              <a:t>Windows:</a:t>
            </a:r>
            <a:r>
              <a:rPr sz="1650" spc="-23" dirty="0">
                <a:latin typeface="Calibri"/>
                <a:cs typeface="Calibri"/>
              </a:rPr>
              <a:t> </a:t>
            </a:r>
            <a:r>
              <a:rPr sz="1650" dirty="0">
                <a:latin typeface="Calibri"/>
                <a:cs typeface="Calibri"/>
              </a:rPr>
              <a:t>Security</a:t>
            </a:r>
            <a:r>
              <a:rPr sz="1650" spc="-11" dirty="0">
                <a:latin typeface="Calibri"/>
                <a:cs typeface="Calibri"/>
              </a:rPr>
              <a:t> </a:t>
            </a:r>
            <a:r>
              <a:rPr sz="1650" dirty="0">
                <a:latin typeface="Calibri"/>
                <a:cs typeface="Calibri"/>
              </a:rPr>
              <a:t>Identifier</a:t>
            </a:r>
            <a:r>
              <a:rPr sz="1650" spc="-23" dirty="0">
                <a:latin typeface="Calibri"/>
                <a:cs typeface="Calibri"/>
              </a:rPr>
              <a:t> </a:t>
            </a:r>
            <a:r>
              <a:rPr sz="1650" dirty="0">
                <a:latin typeface="Calibri"/>
                <a:cs typeface="Calibri"/>
              </a:rPr>
              <a:t>(SID)</a:t>
            </a:r>
            <a:r>
              <a:rPr sz="1650" spc="-19" dirty="0">
                <a:latin typeface="Calibri"/>
                <a:cs typeface="Calibri"/>
              </a:rPr>
              <a:t> </a:t>
            </a:r>
            <a:r>
              <a:rPr sz="1650" dirty="0">
                <a:latin typeface="Calibri"/>
                <a:cs typeface="Calibri"/>
              </a:rPr>
              <a:t>in</a:t>
            </a:r>
            <a:r>
              <a:rPr sz="1650" spc="-30" dirty="0">
                <a:latin typeface="Calibri"/>
                <a:cs typeface="Calibri"/>
              </a:rPr>
              <a:t> </a:t>
            </a:r>
            <a:r>
              <a:rPr sz="1650" dirty="0">
                <a:latin typeface="Calibri"/>
                <a:cs typeface="Calibri"/>
              </a:rPr>
              <a:t>Active</a:t>
            </a:r>
            <a:r>
              <a:rPr sz="1650" spc="-26" dirty="0">
                <a:latin typeface="Calibri"/>
                <a:cs typeface="Calibri"/>
              </a:rPr>
              <a:t> </a:t>
            </a:r>
            <a:r>
              <a:rPr sz="1650" spc="-8" dirty="0">
                <a:latin typeface="Calibri"/>
                <a:cs typeface="Calibri"/>
              </a:rPr>
              <a:t>Directory</a:t>
            </a:r>
            <a:endParaRPr sz="1650" dirty="0">
              <a:latin typeface="Calibri"/>
              <a:cs typeface="Calibri"/>
            </a:endParaRPr>
          </a:p>
        </p:txBody>
      </p:sp>
      <p:graphicFrame>
        <p:nvGraphicFramePr>
          <p:cNvPr id="4" name="object 4"/>
          <p:cNvGraphicFramePr>
            <a:graphicFrameLocks noGrp="1"/>
          </p:cNvGraphicFramePr>
          <p:nvPr>
            <p:extLst>
              <p:ext uri="{D42A27DB-BD31-4B8C-83A1-F6EECF244321}">
                <p14:modId xmlns:p14="http://schemas.microsoft.com/office/powerpoint/2010/main" val="3045126706"/>
              </p:ext>
            </p:extLst>
          </p:nvPr>
        </p:nvGraphicFramePr>
        <p:xfrm>
          <a:off x="6623495" y="1647444"/>
          <a:ext cx="1508760" cy="1945006"/>
        </p:xfrm>
        <a:graphic>
          <a:graphicData uri="http://schemas.openxmlformats.org/drawingml/2006/table">
            <a:tbl>
              <a:tblPr firstRow="1" bandRow="1">
                <a:tableStyleId>{2D5ABB26-0587-4C30-8999-92F81FD0307C}</a:tableStyleId>
              </a:tblPr>
              <a:tblGrid>
                <a:gridCol w="28956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278130">
                <a:tc>
                  <a:txBody>
                    <a:bodyPr/>
                    <a:lstStyle/>
                    <a:p>
                      <a:pPr marR="52705" algn="ctr">
                        <a:lnSpc>
                          <a:spcPct val="100000"/>
                        </a:lnSpc>
                        <a:spcBef>
                          <a:spcPts val="245"/>
                        </a:spcBef>
                      </a:pPr>
                      <a:r>
                        <a:rPr sz="1400" spc="-25" dirty="0">
                          <a:latin typeface="Calibri"/>
                          <a:cs typeface="Calibri"/>
                        </a:rPr>
                        <a:t>U1</a:t>
                      </a:r>
                      <a:endParaRPr sz="1400">
                        <a:latin typeface="Calibri"/>
                        <a:cs typeface="Calibri"/>
                      </a:endParaRPr>
                    </a:p>
                  </a:txBody>
                  <a:tcPr marL="0" marR="0" marT="23336" marB="0">
                    <a:lnR w="12700">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77654">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77654">
                <a:tc>
                  <a:txBody>
                    <a:bodyPr/>
                    <a:lstStyle/>
                    <a:p>
                      <a:pPr marR="52705" algn="ctr">
                        <a:lnSpc>
                          <a:spcPct val="100000"/>
                        </a:lnSpc>
                        <a:spcBef>
                          <a:spcPts val="245"/>
                        </a:spcBef>
                      </a:pPr>
                      <a:r>
                        <a:rPr sz="1400" spc="-25" dirty="0">
                          <a:latin typeface="Calibri"/>
                          <a:cs typeface="Calibri"/>
                        </a:rPr>
                        <a:t>U2</a:t>
                      </a:r>
                      <a:endParaRPr sz="1400">
                        <a:latin typeface="Calibri"/>
                        <a:cs typeface="Calibri"/>
                      </a:endParaRPr>
                    </a:p>
                  </a:txBody>
                  <a:tcPr marL="0" marR="0" marT="23336" marB="0">
                    <a:lnR w="12700">
                      <a:solidFill>
                        <a:srgbClr val="000000"/>
                      </a:solidFill>
                      <a:prstDash val="solid"/>
                    </a:lnR>
                  </a:tcPr>
                </a:tc>
                <a:tc>
                  <a:txBody>
                    <a:bodyPr/>
                    <a:lstStyle/>
                    <a:p>
                      <a:pPr marL="92075">
                        <a:lnSpc>
                          <a:spcPct val="100000"/>
                        </a:lnSpc>
                        <a:spcBef>
                          <a:spcPts val="245"/>
                        </a:spcBef>
                      </a:pPr>
                      <a:r>
                        <a:rPr sz="1400" dirty="0">
                          <a:latin typeface="Calibri"/>
                          <a:cs typeface="Calibri"/>
                        </a:rPr>
                        <a:t>B/rw,</a:t>
                      </a:r>
                      <a:r>
                        <a:rPr sz="1400" spc="-35" dirty="0">
                          <a:latin typeface="Calibri"/>
                          <a:cs typeface="Calibri"/>
                        </a:rPr>
                        <a:t> </a:t>
                      </a:r>
                      <a:r>
                        <a:rPr sz="1400" spc="-10" dirty="0">
                          <a:latin typeface="Calibri"/>
                          <a:cs typeface="Calibri"/>
                        </a:rPr>
                        <a:t>D/kill</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77654">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78130">
                <a:tc>
                  <a:txBody>
                    <a:bodyPr/>
                    <a:lstStyle/>
                    <a:p>
                      <a:pPr marR="52705" algn="ctr">
                        <a:lnSpc>
                          <a:spcPct val="100000"/>
                        </a:lnSpc>
                        <a:spcBef>
                          <a:spcPts val="250"/>
                        </a:spcBef>
                      </a:pPr>
                      <a:r>
                        <a:rPr sz="1400" spc="-25" dirty="0">
                          <a:latin typeface="Calibri"/>
                          <a:cs typeface="Calibri"/>
                        </a:rPr>
                        <a:t>U3</a:t>
                      </a:r>
                      <a:endParaRPr sz="1400">
                        <a:latin typeface="Calibri"/>
                        <a:cs typeface="Calibri"/>
                      </a:endParaRPr>
                    </a:p>
                  </a:txBody>
                  <a:tcPr marL="0" marR="0" marT="23813" marB="0">
                    <a:lnR w="12700">
                      <a:solidFill>
                        <a:srgbClr val="000000"/>
                      </a:solidFill>
                      <a:prstDash val="solid"/>
                    </a:lnR>
                  </a:tcPr>
                </a:tc>
                <a:tc>
                  <a:txBody>
                    <a:bodyPr/>
                    <a:lstStyle/>
                    <a:p>
                      <a:pPr marL="92075">
                        <a:lnSpc>
                          <a:spcPct val="100000"/>
                        </a:lnSpc>
                        <a:spcBef>
                          <a:spcPts val="250"/>
                        </a:spcBef>
                      </a:pPr>
                      <a:r>
                        <a:rPr sz="1400" spc="-10" dirty="0">
                          <a:latin typeface="Calibri"/>
                          <a:cs typeface="Calibri"/>
                        </a:rPr>
                        <a:t>C/</a:t>
                      </a:r>
                      <a:r>
                        <a:rPr lang="en-US" sz="1400" spc="-10" dirty="0">
                          <a:latin typeface="Calibri"/>
                          <a:cs typeface="Calibri"/>
                        </a:rPr>
                        <a:t>r</a:t>
                      </a:r>
                      <a:endParaRPr sz="1400" dirty="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277654">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278130">
                <a:tc>
                  <a:txBody>
                    <a:bodyPr/>
                    <a:lstStyle/>
                    <a:p>
                      <a:pPr marR="52705" algn="ctr">
                        <a:lnSpc>
                          <a:spcPct val="100000"/>
                        </a:lnSpc>
                        <a:spcBef>
                          <a:spcPts val="250"/>
                        </a:spcBef>
                      </a:pPr>
                      <a:r>
                        <a:rPr sz="1400" spc="-25" dirty="0">
                          <a:latin typeface="Calibri"/>
                          <a:cs typeface="Calibri"/>
                        </a:rPr>
                        <a:t>U4</a:t>
                      </a:r>
                      <a:endParaRPr sz="1400">
                        <a:latin typeface="Calibri"/>
                        <a:cs typeface="Calibri"/>
                      </a:endParaRPr>
                    </a:p>
                  </a:txBody>
                  <a:tcPr marL="0" marR="0" marT="23813" marB="0">
                    <a:lnR w="12700">
                      <a:solidFill>
                        <a:srgbClr val="000000"/>
                      </a:solidFill>
                      <a:prstDash val="solid"/>
                    </a:lnR>
                  </a:tcPr>
                </a:tc>
                <a:tc>
                  <a:txBody>
                    <a:bodyPr/>
                    <a:lstStyle/>
                    <a:p>
                      <a:pPr marL="92075">
                        <a:lnSpc>
                          <a:spcPct val="100000"/>
                        </a:lnSpc>
                        <a:spcBef>
                          <a:spcPts val="250"/>
                        </a:spcBef>
                      </a:pPr>
                      <a:r>
                        <a:rPr sz="1400" spc="-25" dirty="0">
                          <a:latin typeface="Calibri"/>
                          <a:cs typeface="Calibri"/>
                        </a:rPr>
                        <a:t>B/r</a:t>
                      </a:r>
                      <a:endParaRPr sz="1400" dirty="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3" name="TextBox 2">
            <a:extLst>
              <a:ext uri="{FF2B5EF4-FFF2-40B4-BE49-F238E27FC236}">
                <a16:creationId xmlns:a16="http://schemas.microsoft.com/office/drawing/2014/main" id="{0F16C52C-ABA2-ABDD-3470-FF108F510108}"/>
              </a:ext>
            </a:extLst>
          </p:cNvPr>
          <p:cNvSpPr txBox="1"/>
          <p:nvPr/>
        </p:nvSpPr>
        <p:spPr>
          <a:xfrm>
            <a:off x="5587612" y="4788060"/>
            <a:ext cx="3650620" cy="307777"/>
          </a:xfrm>
          <a:prstGeom prst="rect">
            <a:avLst/>
          </a:prstGeom>
          <a:noFill/>
        </p:spPr>
        <p:txBody>
          <a:bodyPr wrap="square">
            <a:spAutoFit/>
          </a:bodyPr>
          <a:lstStyle/>
          <a:p>
            <a:r>
              <a:rPr lang="en-US" sz="1400" dirty="0"/>
              <a:t>Thanks </a:t>
            </a:r>
            <a:r>
              <a:rPr lang="en-US" dirty="0"/>
              <a:t>to </a:t>
            </a:r>
            <a:r>
              <a:rPr lang="en-US" sz="1400" dirty="0"/>
              <a:t>Associate</a:t>
            </a:r>
            <a:r>
              <a:rPr lang="en-US" sz="1400" spc="-30" dirty="0"/>
              <a:t> </a:t>
            </a:r>
            <a:r>
              <a:rPr lang="en-US" sz="1400" dirty="0"/>
              <a:t>Prof.</a:t>
            </a:r>
            <a:r>
              <a:rPr lang="en-US" sz="1400" spc="-30" dirty="0"/>
              <a:t> </a:t>
            </a:r>
            <a:r>
              <a:rPr lang="en-US" sz="1400" dirty="0"/>
              <a:t>Dr.</a:t>
            </a:r>
            <a:r>
              <a:rPr lang="en-US" sz="1400" spc="-40" dirty="0"/>
              <a:t> </a:t>
            </a:r>
            <a:r>
              <a:rPr lang="en-US" sz="1400" dirty="0"/>
              <a:t>Mihai</a:t>
            </a:r>
            <a:r>
              <a:rPr lang="en-US" sz="1400" spc="-20" dirty="0"/>
              <a:t> </a:t>
            </a:r>
            <a:r>
              <a:rPr lang="en-US" sz="1400" spc="-10" dirty="0" err="1"/>
              <a:t>Chiroiu</a:t>
            </a:r>
            <a:endParaRPr lang="en-US" dirty="0"/>
          </a:p>
        </p:txBody>
      </p:sp>
      <p:sp>
        <p:nvSpPr>
          <p:cNvPr id="6" name="Title 5">
            <a:extLst>
              <a:ext uri="{FF2B5EF4-FFF2-40B4-BE49-F238E27FC236}">
                <a16:creationId xmlns:a16="http://schemas.microsoft.com/office/drawing/2014/main" id="{67351FD9-B185-6FD8-072A-E035DD50484B}"/>
              </a:ext>
            </a:extLst>
          </p:cNvPr>
          <p:cNvSpPr>
            <a:spLocks noGrp="1"/>
          </p:cNvSpPr>
          <p:nvPr>
            <p:ph type="title"/>
          </p:nvPr>
        </p:nvSpPr>
        <p:spPr/>
        <p:txBody>
          <a:bodyPr/>
          <a:lstStyle/>
          <a:p>
            <a:r>
              <a:rPr lang="en-US" dirty="0"/>
              <a:t>Access Control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ACL</a:t>
            </a:r>
            <a:r>
              <a:rPr spc="-11" dirty="0">
                <a:latin typeface="+mj-lt"/>
              </a:rPr>
              <a:t> </a:t>
            </a:r>
            <a:r>
              <a:rPr dirty="0">
                <a:latin typeface="+mj-lt"/>
              </a:rPr>
              <a:t>vs. </a:t>
            </a:r>
            <a:r>
              <a:rPr spc="-8" dirty="0">
                <a:latin typeface="+mj-lt"/>
              </a:rPr>
              <a:t>Capabilities</a:t>
            </a:r>
          </a:p>
        </p:txBody>
      </p:sp>
      <p:sp>
        <p:nvSpPr>
          <p:cNvPr id="3" name="object 3"/>
          <p:cNvSpPr txBox="1"/>
          <p:nvPr/>
        </p:nvSpPr>
        <p:spPr>
          <a:xfrm>
            <a:off x="687705" y="1280131"/>
            <a:ext cx="7769066" cy="3244638"/>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1800" dirty="0">
                <a:latin typeface="+mn-lt"/>
                <a:cs typeface="Calibri"/>
              </a:rPr>
              <a:t>ACL</a:t>
            </a:r>
            <a:r>
              <a:rPr sz="1800" spc="-30" dirty="0">
                <a:latin typeface="+mn-lt"/>
                <a:cs typeface="Calibri"/>
              </a:rPr>
              <a:t> </a:t>
            </a:r>
            <a:r>
              <a:rPr sz="1800" dirty="0">
                <a:latin typeface="+mn-lt"/>
                <a:cs typeface="Calibri"/>
              </a:rPr>
              <a:t>require</a:t>
            </a:r>
            <a:r>
              <a:rPr sz="1800" spc="-11" dirty="0">
                <a:latin typeface="+mn-lt"/>
                <a:cs typeface="Calibri"/>
              </a:rPr>
              <a:t> </a:t>
            </a:r>
            <a:r>
              <a:rPr sz="1800" spc="-8" dirty="0">
                <a:latin typeface="+mn-lt"/>
                <a:cs typeface="Calibri"/>
              </a:rPr>
              <a:t>authentication</a:t>
            </a:r>
            <a:r>
              <a:rPr sz="1800" spc="-11" dirty="0">
                <a:latin typeface="+mn-lt"/>
                <a:cs typeface="Calibri"/>
              </a:rPr>
              <a:t> </a:t>
            </a:r>
            <a:r>
              <a:rPr sz="1800" dirty="0">
                <a:latin typeface="+mn-lt"/>
                <a:cs typeface="Calibri"/>
              </a:rPr>
              <a:t>of</a:t>
            </a:r>
            <a:r>
              <a:rPr sz="1800" spc="-26" dirty="0">
                <a:latin typeface="+mn-lt"/>
                <a:cs typeface="Calibri"/>
              </a:rPr>
              <a:t> </a:t>
            </a:r>
            <a:r>
              <a:rPr sz="1800" spc="-8" dirty="0">
                <a:latin typeface="+mn-lt"/>
                <a:cs typeface="Calibri"/>
              </a:rPr>
              <a:t>subjects</a:t>
            </a:r>
            <a:endParaRPr lang="en-US" sz="1800" spc="-8" dirty="0">
              <a:latin typeface="+mn-lt"/>
              <a:cs typeface="Calibri"/>
            </a:endParaRPr>
          </a:p>
          <a:p>
            <a:pPr marL="180022" indent="-170497">
              <a:spcBef>
                <a:spcPts val="581"/>
              </a:spcBef>
              <a:buFont typeface="Arial"/>
              <a:buChar char="•"/>
              <a:tabLst>
                <a:tab pos="180022" algn="l"/>
              </a:tabLst>
            </a:pPr>
            <a:endParaRPr sz="1800" dirty="0">
              <a:latin typeface="+mn-lt"/>
              <a:cs typeface="Calibri"/>
            </a:endParaRPr>
          </a:p>
          <a:p>
            <a:pPr marL="180022" marR="3810" indent="-170497">
              <a:lnSpc>
                <a:spcPts val="2265"/>
              </a:lnSpc>
              <a:spcBef>
                <a:spcPts val="795"/>
              </a:spcBef>
              <a:buFont typeface="Arial"/>
              <a:buChar char="•"/>
              <a:tabLst>
                <a:tab pos="180975" algn="l"/>
              </a:tabLst>
            </a:pPr>
            <a:r>
              <a:rPr sz="1800" dirty="0">
                <a:latin typeface="+mn-lt"/>
                <a:cs typeface="Calibri"/>
              </a:rPr>
              <a:t>Capabilities</a:t>
            </a:r>
            <a:r>
              <a:rPr sz="1800" spc="64" dirty="0">
                <a:latin typeface="+mn-lt"/>
                <a:cs typeface="Calibri"/>
              </a:rPr>
              <a:t> </a:t>
            </a:r>
            <a:r>
              <a:rPr sz="1800" dirty="0">
                <a:latin typeface="+mn-lt"/>
                <a:cs typeface="Calibri"/>
              </a:rPr>
              <a:t>do</a:t>
            </a:r>
            <a:r>
              <a:rPr sz="1800" spc="79" dirty="0">
                <a:latin typeface="+mn-lt"/>
                <a:cs typeface="Calibri"/>
              </a:rPr>
              <a:t> </a:t>
            </a:r>
            <a:r>
              <a:rPr sz="1800" dirty="0">
                <a:latin typeface="+mn-lt"/>
                <a:cs typeface="Calibri"/>
              </a:rPr>
              <a:t>not</a:t>
            </a:r>
            <a:r>
              <a:rPr sz="1800" spc="71" dirty="0">
                <a:latin typeface="+mn-lt"/>
                <a:cs typeface="Calibri"/>
              </a:rPr>
              <a:t> </a:t>
            </a:r>
            <a:r>
              <a:rPr sz="1800" dirty="0">
                <a:latin typeface="+mn-lt"/>
                <a:cs typeface="Calibri"/>
              </a:rPr>
              <a:t>require</a:t>
            </a:r>
            <a:r>
              <a:rPr sz="1800" spc="71" dirty="0">
                <a:latin typeface="+mn-lt"/>
                <a:cs typeface="Calibri"/>
              </a:rPr>
              <a:t> </a:t>
            </a:r>
            <a:r>
              <a:rPr sz="1800" dirty="0">
                <a:latin typeface="+mn-lt"/>
                <a:cs typeface="Calibri"/>
              </a:rPr>
              <a:t>authentication</a:t>
            </a:r>
            <a:r>
              <a:rPr sz="1800" spc="83" dirty="0">
                <a:latin typeface="+mn-lt"/>
                <a:cs typeface="Calibri"/>
              </a:rPr>
              <a:t> </a:t>
            </a:r>
            <a:r>
              <a:rPr sz="1800" dirty="0">
                <a:latin typeface="+mn-lt"/>
                <a:cs typeface="Calibri"/>
              </a:rPr>
              <a:t>of</a:t>
            </a:r>
            <a:r>
              <a:rPr sz="1800" spc="71" dirty="0">
                <a:latin typeface="+mn-lt"/>
                <a:cs typeface="Calibri"/>
              </a:rPr>
              <a:t> </a:t>
            </a:r>
            <a:r>
              <a:rPr sz="1800" dirty="0">
                <a:latin typeface="+mn-lt"/>
                <a:cs typeface="Calibri"/>
              </a:rPr>
              <a:t>subjects,</a:t>
            </a:r>
            <a:r>
              <a:rPr sz="1800" spc="83" dirty="0">
                <a:latin typeface="+mn-lt"/>
                <a:cs typeface="Calibri"/>
              </a:rPr>
              <a:t> </a:t>
            </a:r>
            <a:r>
              <a:rPr sz="1800" dirty="0">
                <a:latin typeface="+mn-lt"/>
                <a:cs typeface="Calibri"/>
              </a:rPr>
              <a:t>but</a:t>
            </a:r>
            <a:r>
              <a:rPr sz="1800" spc="71" dirty="0">
                <a:latin typeface="+mn-lt"/>
                <a:cs typeface="Calibri"/>
              </a:rPr>
              <a:t> </a:t>
            </a:r>
            <a:r>
              <a:rPr sz="1800" dirty="0">
                <a:latin typeface="+mn-lt"/>
                <a:cs typeface="Calibri"/>
              </a:rPr>
              <a:t>do</a:t>
            </a:r>
            <a:r>
              <a:rPr sz="1800" spc="64" dirty="0">
                <a:latin typeface="+mn-lt"/>
                <a:cs typeface="Calibri"/>
              </a:rPr>
              <a:t> </a:t>
            </a:r>
            <a:r>
              <a:rPr sz="1800" spc="-8" dirty="0">
                <a:latin typeface="+mn-lt"/>
                <a:cs typeface="Calibri"/>
              </a:rPr>
              <a:t>require 	</a:t>
            </a:r>
            <a:r>
              <a:rPr sz="1800" dirty="0">
                <a:latin typeface="+mn-lt"/>
                <a:cs typeface="Calibri"/>
              </a:rPr>
              <a:t>unforgeability</a:t>
            </a:r>
            <a:r>
              <a:rPr sz="1800" spc="79" dirty="0">
                <a:latin typeface="+mn-lt"/>
                <a:cs typeface="Calibri"/>
              </a:rPr>
              <a:t> </a:t>
            </a:r>
            <a:r>
              <a:rPr sz="1800" dirty="0">
                <a:latin typeface="+mn-lt"/>
                <a:cs typeface="Calibri"/>
              </a:rPr>
              <a:t>and</a:t>
            </a:r>
            <a:r>
              <a:rPr sz="1800" spc="90" dirty="0">
                <a:latin typeface="+mn-lt"/>
                <a:cs typeface="Calibri"/>
              </a:rPr>
              <a:t> </a:t>
            </a:r>
            <a:r>
              <a:rPr sz="1800" dirty="0">
                <a:latin typeface="+mn-lt"/>
                <a:cs typeface="Calibri"/>
              </a:rPr>
              <a:t>control</a:t>
            </a:r>
            <a:r>
              <a:rPr sz="1800" spc="83" dirty="0">
                <a:latin typeface="+mn-lt"/>
                <a:cs typeface="Calibri"/>
              </a:rPr>
              <a:t> </a:t>
            </a:r>
            <a:r>
              <a:rPr sz="1800" dirty="0">
                <a:latin typeface="+mn-lt"/>
                <a:cs typeface="Calibri"/>
              </a:rPr>
              <a:t>of</a:t>
            </a:r>
            <a:r>
              <a:rPr sz="1800" spc="86" dirty="0">
                <a:latin typeface="+mn-lt"/>
                <a:cs typeface="Calibri"/>
              </a:rPr>
              <a:t> </a:t>
            </a:r>
            <a:r>
              <a:rPr sz="1800" dirty="0">
                <a:latin typeface="+mn-lt"/>
                <a:cs typeface="Calibri"/>
              </a:rPr>
              <a:t>propagation</a:t>
            </a:r>
            <a:r>
              <a:rPr sz="1800" spc="83" dirty="0">
                <a:latin typeface="+mn-lt"/>
                <a:cs typeface="Calibri"/>
              </a:rPr>
              <a:t> </a:t>
            </a:r>
            <a:r>
              <a:rPr sz="1800" dirty="0">
                <a:latin typeface="+mn-lt"/>
                <a:cs typeface="Calibri"/>
              </a:rPr>
              <a:t>of</a:t>
            </a:r>
            <a:r>
              <a:rPr sz="1800" spc="86" dirty="0">
                <a:latin typeface="+mn-lt"/>
                <a:cs typeface="Calibri"/>
              </a:rPr>
              <a:t> </a:t>
            </a:r>
            <a:r>
              <a:rPr sz="1800" dirty="0">
                <a:latin typeface="+mn-lt"/>
                <a:cs typeface="Calibri"/>
              </a:rPr>
              <a:t>capabilities.</a:t>
            </a:r>
            <a:r>
              <a:rPr sz="1800" spc="90" dirty="0">
                <a:latin typeface="+mn-lt"/>
                <a:cs typeface="Calibri"/>
              </a:rPr>
              <a:t> </a:t>
            </a:r>
            <a:r>
              <a:rPr sz="1800" spc="-8" dirty="0">
                <a:latin typeface="+mn-lt"/>
                <a:cs typeface="Calibri"/>
              </a:rPr>
              <a:t>Usually 	</a:t>
            </a:r>
            <a:r>
              <a:rPr sz="1800" dirty="0">
                <a:latin typeface="+mn-lt"/>
                <a:cs typeface="Calibri"/>
              </a:rPr>
              <a:t>implemented</a:t>
            </a:r>
            <a:r>
              <a:rPr sz="1800" spc="-75" dirty="0">
                <a:latin typeface="+mn-lt"/>
                <a:cs typeface="Calibri"/>
              </a:rPr>
              <a:t> </a:t>
            </a:r>
            <a:r>
              <a:rPr sz="1800" dirty="0">
                <a:latin typeface="+mn-lt"/>
                <a:cs typeface="Calibri"/>
              </a:rPr>
              <a:t>through</a:t>
            </a:r>
            <a:r>
              <a:rPr sz="1800" spc="-68" dirty="0">
                <a:latin typeface="+mn-lt"/>
                <a:cs typeface="Calibri"/>
              </a:rPr>
              <a:t> </a:t>
            </a:r>
            <a:r>
              <a:rPr sz="1800" spc="-8" dirty="0">
                <a:latin typeface="+mn-lt"/>
                <a:cs typeface="Calibri"/>
              </a:rPr>
              <a:t>cryptography.</a:t>
            </a:r>
            <a:endParaRPr sz="1800" dirty="0">
              <a:latin typeface="+mn-lt"/>
              <a:cs typeface="Calibri"/>
            </a:endParaRPr>
          </a:p>
          <a:p>
            <a:pPr>
              <a:spcBef>
                <a:spcPts val="923"/>
              </a:spcBef>
              <a:buFont typeface="Arial"/>
              <a:buChar char="•"/>
            </a:pPr>
            <a:endParaRPr sz="1800" dirty="0">
              <a:latin typeface="+mn-lt"/>
              <a:cs typeface="Calibri"/>
            </a:endParaRPr>
          </a:p>
          <a:p>
            <a:pPr marL="180022" indent="-170497">
              <a:buFont typeface="Arial"/>
              <a:buChar char="•"/>
              <a:tabLst>
                <a:tab pos="180022" algn="l"/>
              </a:tabLst>
            </a:pPr>
            <a:r>
              <a:rPr sz="1800" dirty="0">
                <a:latin typeface="+mn-lt"/>
                <a:cs typeface="Calibri"/>
              </a:rPr>
              <a:t>The</a:t>
            </a:r>
            <a:r>
              <a:rPr sz="1800" spc="-75" dirty="0">
                <a:latin typeface="+mn-lt"/>
                <a:cs typeface="Calibri"/>
              </a:rPr>
              <a:t> </a:t>
            </a:r>
            <a:r>
              <a:rPr sz="1800" dirty="0">
                <a:latin typeface="+mn-lt"/>
                <a:cs typeface="Calibri"/>
              </a:rPr>
              <a:t>Confused</a:t>
            </a:r>
            <a:r>
              <a:rPr sz="1800" spc="-53" dirty="0">
                <a:latin typeface="+mn-lt"/>
                <a:cs typeface="Calibri"/>
              </a:rPr>
              <a:t> </a:t>
            </a:r>
            <a:r>
              <a:rPr sz="1800" dirty="0">
                <a:latin typeface="+mn-lt"/>
                <a:cs typeface="Calibri"/>
              </a:rPr>
              <a:t>Deputy</a:t>
            </a:r>
            <a:r>
              <a:rPr sz="1800" spc="-49" dirty="0">
                <a:latin typeface="+mn-lt"/>
                <a:cs typeface="Calibri"/>
              </a:rPr>
              <a:t> </a:t>
            </a:r>
            <a:r>
              <a:rPr sz="1800" dirty="0">
                <a:latin typeface="+mn-lt"/>
                <a:cs typeface="Calibri"/>
              </a:rPr>
              <a:t>Problem</a:t>
            </a:r>
            <a:r>
              <a:rPr sz="1800" spc="-64" dirty="0">
                <a:latin typeface="+mn-lt"/>
                <a:cs typeface="Calibri"/>
              </a:rPr>
              <a:t> </a:t>
            </a:r>
            <a:r>
              <a:rPr sz="1800" spc="-8" dirty="0">
                <a:latin typeface="+mn-lt"/>
                <a:cs typeface="Calibri"/>
              </a:rPr>
              <a:t>[1986]</a:t>
            </a:r>
            <a:endParaRPr sz="1800" dirty="0">
              <a:latin typeface="+mn-lt"/>
              <a:cs typeface="Calibri"/>
            </a:endParaRPr>
          </a:p>
          <a:p>
            <a:pPr marL="522923" lvl="1" indent="-170497">
              <a:spcBef>
                <a:spcPts val="183"/>
              </a:spcBef>
              <a:buFont typeface="Arial"/>
              <a:buChar char="•"/>
              <a:tabLst>
                <a:tab pos="522923" algn="l"/>
              </a:tabLst>
            </a:pPr>
            <a:r>
              <a:rPr sz="1800" dirty="0">
                <a:latin typeface="+mn-lt"/>
                <a:cs typeface="Calibri"/>
              </a:rPr>
              <a:t>Example:</a:t>
            </a:r>
            <a:r>
              <a:rPr sz="1800" spc="-41" dirty="0">
                <a:latin typeface="+mn-lt"/>
                <a:cs typeface="Calibri"/>
              </a:rPr>
              <a:t> </a:t>
            </a:r>
            <a:r>
              <a:rPr sz="1800" spc="-8" dirty="0">
                <a:latin typeface="+mn-lt"/>
                <a:cs typeface="Calibri"/>
              </a:rPr>
              <a:t>Cross-</a:t>
            </a:r>
            <a:r>
              <a:rPr sz="1800" dirty="0">
                <a:latin typeface="+mn-lt"/>
                <a:cs typeface="Calibri"/>
              </a:rPr>
              <a:t>Site</a:t>
            </a:r>
            <a:r>
              <a:rPr sz="1800" spc="-38" dirty="0">
                <a:latin typeface="+mn-lt"/>
                <a:cs typeface="Calibri"/>
              </a:rPr>
              <a:t> </a:t>
            </a:r>
            <a:r>
              <a:rPr sz="1800" dirty="0">
                <a:latin typeface="+mn-lt"/>
                <a:cs typeface="Calibri"/>
              </a:rPr>
              <a:t>Scripting</a:t>
            </a:r>
            <a:r>
              <a:rPr sz="1800" spc="-38" dirty="0">
                <a:latin typeface="+mn-lt"/>
                <a:cs typeface="Calibri"/>
              </a:rPr>
              <a:t> </a:t>
            </a:r>
            <a:r>
              <a:rPr sz="1800" dirty="0">
                <a:latin typeface="+mn-lt"/>
                <a:cs typeface="Calibri"/>
              </a:rPr>
              <a:t>(XSS),</a:t>
            </a:r>
            <a:r>
              <a:rPr sz="1800" spc="-34" dirty="0">
                <a:latin typeface="+mn-lt"/>
                <a:cs typeface="Calibri"/>
              </a:rPr>
              <a:t> </a:t>
            </a:r>
            <a:r>
              <a:rPr sz="1800" i="1" dirty="0">
                <a:latin typeface="+mn-lt"/>
                <a:cs typeface="Calibri"/>
              </a:rPr>
              <a:t>setuid</a:t>
            </a:r>
            <a:r>
              <a:rPr sz="1800" i="1" spc="-26" dirty="0">
                <a:latin typeface="+mn-lt"/>
                <a:cs typeface="Calibri"/>
              </a:rPr>
              <a:t> </a:t>
            </a:r>
            <a:r>
              <a:rPr sz="1800" dirty="0">
                <a:latin typeface="+mn-lt"/>
                <a:cs typeface="Calibri"/>
              </a:rPr>
              <a:t>privilege</a:t>
            </a:r>
            <a:r>
              <a:rPr sz="1800" spc="-23" dirty="0">
                <a:latin typeface="+mn-lt"/>
                <a:cs typeface="Calibri"/>
              </a:rPr>
              <a:t> </a:t>
            </a:r>
            <a:r>
              <a:rPr sz="1800" dirty="0">
                <a:latin typeface="+mn-lt"/>
                <a:cs typeface="Calibri"/>
              </a:rPr>
              <a:t>escalation</a:t>
            </a:r>
            <a:r>
              <a:rPr sz="1800" spc="-23" dirty="0">
                <a:latin typeface="+mn-lt"/>
                <a:cs typeface="Calibri"/>
              </a:rPr>
              <a:t> </a:t>
            </a:r>
            <a:r>
              <a:rPr sz="1800" dirty="0">
                <a:latin typeface="+mn-lt"/>
                <a:cs typeface="Calibri"/>
              </a:rPr>
              <a:t>(e.g.,</a:t>
            </a:r>
            <a:r>
              <a:rPr sz="1800" spc="-30" dirty="0">
                <a:latin typeface="+mn-lt"/>
                <a:cs typeface="Calibri"/>
              </a:rPr>
              <a:t> </a:t>
            </a:r>
            <a:r>
              <a:rPr sz="1800" spc="-8" dirty="0">
                <a:latin typeface="+mn-lt"/>
                <a:cs typeface="Calibri"/>
              </a:rPr>
              <a:t>sudo)</a:t>
            </a:r>
            <a:endParaRPr sz="1800" dirty="0">
              <a:latin typeface="+mn-lt"/>
              <a:cs typeface="Calibri"/>
            </a:endParaRPr>
          </a:p>
          <a:p>
            <a:pPr marL="522923" lvl="1" indent="-170497">
              <a:spcBef>
                <a:spcPts val="161"/>
              </a:spcBef>
              <a:buFont typeface="Arial"/>
              <a:buChar char="•"/>
              <a:tabLst>
                <a:tab pos="522923" algn="l"/>
              </a:tabLst>
            </a:pPr>
            <a:r>
              <a:rPr sz="1800" dirty="0">
                <a:latin typeface="+mn-lt"/>
                <a:cs typeface="Calibri"/>
              </a:rPr>
              <a:t>Solution:</a:t>
            </a:r>
            <a:r>
              <a:rPr sz="1800" spc="-49" dirty="0">
                <a:latin typeface="+mn-lt"/>
                <a:cs typeface="Calibri"/>
              </a:rPr>
              <a:t> </a:t>
            </a:r>
            <a:r>
              <a:rPr sz="1800" dirty="0">
                <a:latin typeface="+mn-lt"/>
                <a:cs typeface="Calibri"/>
              </a:rPr>
              <a:t>Use</a:t>
            </a:r>
            <a:r>
              <a:rPr sz="1800" spc="-38" dirty="0">
                <a:latin typeface="+mn-lt"/>
                <a:cs typeface="Calibri"/>
              </a:rPr>
              <a:t> </a:t>
            </a:r>
            <a:r>
              <a:rPr sz="1800" dirty="0">
                <a:latin typeface="+mn-lt"/>
                <a:cs typeface="Calibri"/>
              </a:rPr>
              <a:t>Capabilities</a:t>
            </a:r>
            <a:r>
              <a:rPr sz="1800" spc="-60" dirty="0">
                <a:latin typeface="+mn-lt"/>
                <a:cs typeface="Calibri"/>
              </a:rPr>
              <a:t> </a:t>
            </a:r>
            <a:r>
              <a:rPr sz="1800" spc="-8" dirty="0">
                <a:latin typeface="+mn-lt"/>
                <a:cs typeface="Calibri"/>
              </a:rPr>
              <a:t>Implementation</a:t>
            </a:r>
            <a:endParaRPr sz="1800" dirty="0">
              <a:latin typeface="+mn-lt"/>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ACL</a:t>
            </a:r>
            <a:r>
              <a:rPr spc="-11" dirty="0">
                <a:latin typeface="+mj-lt"/>
              </a:rPr>
              <a:t> </a:t>
            </a:r>
            <a:r>
              <a:rPr dirty="0">
                <a:latin typeface="+mj-lt"/>
              </a:rPr>
              <a:t>vs. </a:t>
            </a:r>
            <a:r>
              <a:rPr spc="-8" dirty="0">
                <a:latin typeface="+mj-lt"/>
              </a:rPr>
              <a:t>Capabilities</a:t>
            </a:r>
            <a:r>
              <a:rPr lang="en-US" spc="-8" dirty="0">
                <a:latin typeface="+mj-lt"/>
              </a:rPr>
              <a:t> Example</a:t>
            </a:r>
            <a:endParaRPr spc="-8" dirty="0">
              <a:latin typeface="+mj-lt"/>
            </a:endParaRPr>
          </a:p>
        </p:txBody>
      </p:sp>
      <p:sp>
        <p:nvSpPr>
          <p:cNvPr id="3" name="object 3"/>
          <p:cNvSpPr txBox="1"/>
          <p:nvPr/>
        </p:nvSpPr>
        <p:spPr>
          <a:xfrm>
            <a:off x="208904" y="1292132"/>
            <a:ext cx="8650696" cy="3648211"/>
          </a:xfrm>
          <a:prstGeom prst="rect">
            <a:avLst/>
          </a:prstGeom>
        </p:spPr>
        <p:txBody>
          <a:bodyPr vert="horz" wrap="square" lIns="0" tIns="73819" rIns="0" bIns="0" rtlCol="0">
            <a:spAutoFit/>
          </a:bodyPr>
          <a:lstStyle/>
          <a:p>
            <a:pPr marL="180022" indent="-170497" algn="just">
              <a:lnSpc>
                <a:spcPct val="105000"/>
              </a:lnSpc>
              <a:buFont typeface="Arial"/>
              <a:buChar char="•"/>
              <a:tabLst>
                <a:tab pos="180022" algn="l"/>
              </a:tabLst>
            </a:pPr>
            <a:r>
              <a:rPr lang="en-US" sz="1800" b="0" i="0" dirty="0">
                <a:solidFill>
                  <a:schemeClr val="tx1"/>
                </a:solidFill>
                <a:effectLst/>
                <a:latin typeface="+mn-lt"/>
              </a:rPr>
              <a:t>Scenario: </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mn-lt"/>
              </a:rPr>
              <a:t>Bob wishes to store valuable items in a safe box maintained by a bank. In some cases, he wants his trustworthy relatives to access the box. The bank can regulate access to Bob’s box in two ways:</a:t>
            </a:r>
          </a:p>
          <a:p>
            <a:pPr marL="569595" lvl="5" indent="-285750" algn="just">
              <a:lnSpc>
                <a:spcPct val="105000"/>
              </a:lnSpc>
              <a:buFont typeface="Wingdings" pitchFamily="2" charset="2"/>
              <a:buChar char="v"/>
              <a:tabLst>
                <a:tab pos="180022" algn="l"/>
              </a:tabLst>
            </a:pPr>
            <a:r>
              <a:rPr lang="en-US" sz="1200" dirty="0">
                <a:solidFill>
                  <a:schemeClr val="tx1"/>
                </a:solidFill>
                <a:latin typeface="+mn-lt"/>
              </a:rPr>
              <a:t>M</a:t>
            </a:r>
            <a:r>
              <a:rPr lang="en-US" sz="1200" b="0" i="0" dirty="0">
                <a:solidFill>
                  <a:schemeClr val="tx1"/>
                </a:solidFill>
                <a:effectLst/>
                <a:latin typeface="+mn-lt"/>
              </a:rPr>
              <a:t>aintain a list of persons, or </a:t>
            </a:r>
          </a:p>
          <a:p>
            <a:pPr marL="569595" lvl="5" indent="-285750" algn="just">
              <a:lnSpc>
                <a:spcPct val="105000"/>
              </a:lnSpc>
              <a:buFont typeface="Wingdings" pitchFamily="2" charset="2"/>
              <a:buChar char="v"/>
              <a:tabLst>
                <a:tab pos="180022" algn="l"/>
              </a:tabLst>
            </a:pPr>
            <a:r>
              <a:rPr lang="en-US" sz="1200" dirty="0">
                <a:solidFill>
                  <a:schemeClr val="tx1"/>
                </a:solidFill>
                <a:latin typeface="+mn-lt"/>
              </a:rPr>
              <a:t>I</a:t>
            </a:r>
            <a:r>
              <a:rPr lang="en-US" sz="1200" b="0" i="0" dirty="0">
                <a:solidFill>
                  <a:schemeClr val="tx1"/>
                </a:solidFill>
                <a:effectLst/>
                <a:latin typeface="+mn-lt"/>
              </a:rPr>
              <a:t>ssue one or multiple access keys to the box.</a:t>
            </a:r>
          </a:p>
          <a:p>
            <a:pPr marL="180022" lvl="2" indent="-170497" algn="just">
              <a:lnSpc>
                <a:spcPct val="105000"/>
              </a:lnSpc>
              <a:buFont typeface="Arial"/>
              <a:buChar char="•"/>
              <a:tabLst>
                <a:tab pos="180022" algn="l"/>
              </a:tabLst>
            </a:pPr>
            <a:r>
              <a:rPr lang="en-US" sz="1800" dirty="0">
                <a:solidFill>
                  <a:schemeClr val="tx1"/>
                </a:solidFill>
                <a:latin typeface="+mn-lt"/>
              </a:rPr>
              <a:t>ACL approach</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Helvetica" pitchFamily="2" charset="0"/>
              </a:rPr>
              <a:t>Bank’s role: the financial institution must have a list of account holders, verify users, and define permissions. The entity needs to maintain the list’s integrity and authenticate access.</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Helvetica" pitchFamily="2" charset="0"/>
              </a:rPr>
              <a:t>Adding new users: Bob must pay a visit to the bank’s branch to add more users</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Helvetica" pitchFamily="2" charset="0"/>
              </a:rPr>
              <a:t>Delegation: the approved third parties cannot delegate their access rights to other parties.</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Helvetica" pitchFamily="2" charset="0"/>
              </a:rPr>
              <a:t>Removing users: Bob and the bank can delete names from the list.</a:t>
            </a:r>
          </a:p>
          <a:p>
            <a:pPr marL="180022" lvl="2" indent="-170497" algn="just">
              <a:lnSpc>
                <a:spcPct val="105000"/>
              </a:lnSpc>
              <a:buFont typeface="Arial"/>
              <a:buChar char="•"/>
              <a:tabLst>
                <a:tab pos="180022" algn="l"/>
              </a:tabLst>
            </a:pPr>
            <a:r>
              <a:rPr lang="en-US" sz="1800" dirty="0">
                <a:solidFill>
                  <a:schemeClr val="tx1"/>
                </a:solidFill>
                <a:latin typeface="+mn-lt"/>
              </a:rPr>
              <a:t>Capability approach</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Bank’s role: the bank is not involved</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Access rights: Bob defines access rights</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Add new users: Bob can assign a key to a thirty-party</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Delegation: key can be passed to others</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Revoke: Bob can recall his key from the thirty-party, but it may be challenging to establish whether they made a copy.</a:t>
            </a:r>
          </a:p>
        </p:txBody>
      </p:sp>
    </p:spTree>
    <p:extLst>
      <p:ext uri="{BB962C8B-B14F-4D97-AF65-F5344CB8AC3E}">
        <p14:creationId xmlns:p14="http://schemas.microsoft.com/office/powerpoint/2010/main" val="1059765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DAC</a:t>
            </a:r>
            <a:r>
              <a:rPr spc="-68" dirty="0">
                <a:latin typeface="+mj-lt"/>
              </a:rPr>
              <a:t> </a:t>
            </a:r>
            <a:r>
              <a:rPr spc="-8" dirty="0">
                <a:latin typeface="+mj-lt"/>
              </a:rPr>
              <a:t>Problems</a:t>
            </a:r>
          </a:p>
        </p:txBody>
      </p:sp>
      <p:sp>
        <p:nvSpPr>
          <p:cNvPr id="3" name="object 3"/>
          <p:cNvSpPr txBox="1"/>
          <p:nvPr/>
        </p:nvSpPr>
        <p:spPr>
          <a:xfrm>
            <a:off x="687704" y="1344892"/>
            <a:ext cx="7592296" cy="2645565"/>
          </a:xfrm>
          <a:prstGeom prst="rect">
            <a:avLst/>
          </a:prstGeom>
        </p:spPr>
        <p:txBody>
          <a:bodyPr vert="horz" wrap="square" lIns="0" tIns="45244" rIns="0" bIns="0" rtlCol="0">
            <a:spAutoFit/>
          </a:bodyPr>
          <a:lstStyle/>
          <a:p>
            <a:pPr marL="180022" marR="4763" indent="-170497">
              <a:lnSpc>
                <a:spcPct val="114000"/>
              </a:lnSpc>
              <a:spcBef>
                <a:spcPts val="356"/>
              </a:spcBef>
              <a:buFont typeface="Arial"/>
              <a:buChar char="•"/>
              <a:tabLst>
                <a:tab pos="180975" algn="l"/>
              </a:tabLst>
            </a:pPr>
            <a:r>
              <a:rPr sz="2100" dirty="0">
                <a:latin typeface="+mn-lt"/>
                <a:cs typeface="Calibri"/>
              </a:rPr>
              <a:t>The</a:t>
            </a:r>
            <a:r>
              <a:rPr sz="2100" spc="30" dirty="0">
                <a:latin typeface="+mn-lt"/>
                <a:cs typeface="Calibri"/>
              </a:rPr>
              <a:t> </a:t>
            </a:r>
            <a:r>
              <a:rPr sz="2100" dirty="0">
                <a:latin typeface="+mn-lt"/>
                <a:cs typeface="Calibri"/>
              </a:rPr>
              <a:t>underlying</a:t>
            </a:r>
            <a:r>
              <a:rPr sz="2100" spc="34" dirty="0">
                <a:latin typeface="+mn-lt"/>
                <a:cs typeface="Calibri"/>
              </a:rPr>
              <a:t> </a:t>
            </a:r>
            <a:r>
              <a:rPr sz="2100" dirty="0">
                <a:latin typeface="+mn-lt"/>
                <a:cs typeface="Calibri"/>
              </a:rPr>
              <a:t>philosophy</a:t>
            </a:r>
            <a:r>
              <a:rPr sz="2100" spc="30" dirty="0">
                <a:latin typeface="+mn-lt"/>
                <a:cs typeface="Calibri"/>
              </a:rPr>
              <a:t> </a:t>
            </a:r>
            <a:r>
              <a:rPr sz="2100" dirty="0">
                <a:latin typeface="+mn-lt"/>
                <a:cs typeface="Calibri"/>
              </a:rPr>
              <a:t>in</a:t>
            </a:r>
            <a:r>
              <a:rPr sz="2100" spc="38" dirty="0">
                <a:latin typeface="+mn-lt"/>
                <a:cs typeface="Calibri"/>
              </a:rPr>
              <a:t> </a:t>
            </a:r>
            <a:r>
              <a:rPr sz="2100" dirty="0">
                <a:latin typeface="+mn-lt"/>
                <a:cs typeface="Calibri"/>
              </a:rPr>
              <a:t>DAC</a:t>
            </a:r>
            <a:r>
              <a:rPr sz="2100" spc="38" dirty="0">
                <a:latin typeface="+mn-lt"/>
                <a:cs typeface="Calibri"/>
              </a:rPr>
              <a:t> </a:t>
            </a:r>
            <a:r>
              <a:rPr sz="2100" dirty="0">
                <a:latin typeface="+mn-lt"/>
                <a:cs typeface="Calibri"/>
              </a:rPr>
              <a:t>is</a:t>
            </a:r>
            <a:r>
              <a:rPr sz="2100" spc="34" dirty="0">
                <a:latin typeface="+mn-lt"/>
                <a:cs typeface="Calibri"/>
              </a:rPr>
              <a:t> </a:t>
            </a:r>
            <a:r>
              <a:rPr sz="2100" dirty="0">
                <a:latin typeface="+mn-lt"/>
                <a:cs typeface="Calibri"/>
              </a:rPr>
              <a:t>that</a:t>
            </a:r>
            <a:r>
              <a:rPr sz="2100" spc="30" dirty="0">
                <a:latin typeface="+mn-lt"/>
                <a:cs typeface="Calibri"/>
              </a:rPr>
              <a:t> </a:t>
            </a:r>
            <a:r>
              <a:rPr sz="2100" dirty="0">
                <a:latin typeface="+mn-lt"/>
                <a:cs typeface="Calibri"/>
              </a:rPr>
              <a:t>subjects</a:t>
            </a:r>
            <a:r>
              <a:rPr sz="2100" spc="38" dirty="0">
                <a:latin typeface="+mn-lt"/>
                <a:cs typeface="Calibri"/>
              </a:rPr>
              <a:t> </a:t>
            </a:r>
            <a:r>
              <a:rPr sz="2100" dirty="0">
                <a:latin typeface="+mn-lt"/>
                <a:cs typeface="Calibri"/>
              </a:rPr>
              <a:t>can</a:t>
            </a:r>
            <a:r>
              <a:rPr sz="2100" spc="34" dirty="0">
                <a:latin typeface="+mn-lt"/>
                <a:cs typeface="Calibri"/>
              </a:rPr>
              <a:t> </a:t>
            </a:r>
            <a:r>
              <a:rPr sz="2100" dirty="0">
                <a:latin typeface="+mn-lt"/>
                <a:cs typeface="Calibri"/>
              </a:rPr>
              <a:t>determine</a:t>
            </a:r>
            <a:r>
              <a:rPr sz="2100" spc="26" dirty="0">
                <a:latin typeface="+mn-lt"/>
                <a:cs typeface="Calibri"/>
              </a:rPr>
              <a:t> </a:t>
            </a:r>
            <a:r>
              <a:rPr sz="2100" spc="-19" dirty="0">
                <a:latin typeface="+mn-lt"/>
                <a:cs typeface="Calibri"/>
              </a:rPr>
              <a:t>who </a:t>
            </a:r>
            <a:r>
              <a:rPr sz="2100" dirty="0">
                <a:latin typeface="+mn-lt"/>
                <a:cs typeface="Calibri"/>
              </a:rPr>
              <a:t>has</a:t>
            </a:r>
            <a:r>
              <a:rPr sz="2100" spc="-26" dirty="0">
                <a:latin typeface="+mn-lt"/>
                <a:cs typeface="Calibri"/>
              </a:rPr>
              <a:t> </a:t>
            </a:r>
            <a:r>
              <a:rPr sz="2100" dirty="0">
                <a:latin typeface="+mn-lt"/>
                <a:cs typeface="Calibri"/>
              </a:rPr>
              <a:t>access</a:t>
            </a:r>
            <a:r>
              <a:rPr sz="2100" spc="-19" dirty="0">
                <a:latin typeface="+mn-lt"/>
                <a:cs typeface="Calibri"/>
              </a:rPr>
              <a:t> </a:t>
            </a:r>
            <a:r>
              <a:rPr sz="2100" dirty="0">
                <a:latin typeface="+mn-lt"/>
                <a:cs typeface="Calibri"/>
              </a:rPr>
              <a:t>to</a:t>
            </a:r>
            <a:r>
              <a:rPr sz="2100" spc="-30" dirty="0">
                <a:latin typeface="+mn-lt"/>
                <a:cs typeface="Calibri"/>
              </a:rPr>
              <a:t> </a:t>
            </a:r>
            <a:r>
              <a:rPr sz="2100" dirty="0">
                <a:latin typeface="+mn-lt"/>
                <a:cs typeface="Calibri"/>
              </a:rPr>
              <a:t>their</a:t>
            </a:r>
            <a:r>
              <a:rPr sz="2100" spc="-30" dirty="0">
                <a:latin typeface="+mn-lt"/>
                <a:cs typeface="Calibri"/>
              </a:rPr>
              <a:t> </a:t>
            </a:r>
            <a:r>
              <a:rPr sz="2100" spc="-8" dirty="0">
                <a:latin typeface="+mn-lt"/>
                <a:cs typeface="Calibri"/>
              </a:rPr>
              <a:t>objects.</a:t>
            </a:r>
            <a:endParaRPr sz="2100" dirty="0">
              <a:latin typeface="+mn-lt"/>
              <a:cs typeface="Calibri"/>
            </a:endParaRPr>
          </a:p>
          <a:p>
            <a:pPr marL="522923" marR="3810" lvl="1" indent="-170497">
              <a:lnSpc>
                <a:spcPct val="114000"/>
              </a:lnSpc>
              <a:spcBef>
                <a:spcPts val="390"/>
              </a:spcBef>
              <a:buFont typeface="Arial"/>
              <a:buChar char="•"/>
              <a:tabLst>
                <a:tab pos="523875" algn="l"/>
                <a:tab pos="1175385" algn="l"/>
                <a:tab pos="1429226" algn="l"/>
                <a:tab pos="1652111" algn="l"/>
                <a:tab pos="2773680" algn="l"/>
                <a:tab pos="3606641" algn="l"/>
                <a:tab pos="4541996" algn="l"/>
                <a:tab pos="5374957" algn="l"/>
                <a:tab pos="5596890" algn="l"/>
                <a:tab pos="6352699" algn="l"/>
                <a:tab pos="6814661" algn="l"/>
                <a:tab pos="7649051" algn="l"/>
              </a:tabLst>
            </a:pPr>
            <a:r>
              <a:rPr sz="1800" spc="-8" dirty="0">
                <a:latin typeface="+mn-lt"/>
                <a:cs typeface="Calibri"/>
              </a:rPr>
              <a:t>There</a:t>
            </a:r>
            <a:r>
              <a:rPr lang="en-US" sz="1800" spc="-8" dirty="0">
                <a:latin typeface="+mn-lt"/>
                <a:cs typeface="Calibri"/>
              </a:rPr>
              <a:t> </a:t>
            </a:r>
            <a:r>
              <a:rPr sz="1800" spc="-19" dirty="0">
                <a:latin typeface="+mn-lt"/>
                <a:cs typeface="Calibri"/>
              </a:rPr>
              <a:t>is</a:t>
            </a:r>
            <a:r>
              <a:rPr lang="en-US" sz="1800" spc="-19" dirty="0">
                <a:latin typeface="+mn-lt"/>
                <a:cs typeface="Calibri"/>
              </a:rPr>
              <a:t> </a:t>
            </a:r>
            <a:r>
              <a:rPr sz="1800" spc="-38" dirty="0">
                <a:latin typeface="+mn-lt"/>
                <a:cs typeface="Calibri"/>
              </a:rPr>
              <a:t>a</a:t>
            </a:r>
            <a:r>
              <a:rPr lang="en-US" sz="1800" spc="-38" dirty="0">
                <a:latin typeface="+mn-lt"/>
                <a:cs typeface="Calibri"/>
              </a:rPr>
              <a:t> </a:t>
            </a:r>
            <a:r>
              <a:rPr sz="1800" spc="-8" dirty="0">
                <a:latin typeface="+mn-lt"/>
                <a:cs typeface="Calibri"/>
              </a:rPr>
              <a:t>difference,</a:t>
            </a:r>
            <a:r>
              <a:rPr sz="1800" dirty="0">
                <a:latin typeface="+mn-lt"/>
                <a:cs typeface="Calibri"/>
              </a:rPr>
              <a:t> </a:t>
            </a:r>
            <a:r>
              <a:rPr lang="en-US" sz="1800" dirty="0">
                <a:latin typeface="+mn-lt"/>
                <a:cs typeface="Calibri"/>
              </a:rPr>
              <a:t> </a:t>
            </a:r>
            <a:r>
              <a:rPr sz="1800" spc="-8" dirty="0">
                <a:latin typeface="+mn-lt"/>
                <a:cs typeface="Calibri"/>
              </a:rPr>
              <a:t>though,</a:t>
            </a:r>
            <a:r>
              <a:rPr sz="1800" dirty="0">
                <a:latin typeface="+mn-lt"/>
                <a:cs typeface="Calibri"/>
              </a:rPr>
              <a:t> </a:t>
            </a:r>
            <a:r>
              <a:rPr lang="en-US" sz="1800" dirty="0">
                <a:latin typeface="+mn-lt"/>
                <a:cs typeface="Calibri"/>
              </a:rPr>
              <a:t> </a:t>
            </a:r>
            <a:r>
              <a:rPr sz="1800" spc="-8" dirty="0">
                <a:latin typeface="+mn-lt"/>
                <a:cs typeface="Calibri"/>
              </a:rPr>
              <a:t>between</a:t>
            </a:r>
            <a:r>
              <a:rPr lang="en-US" sz="1800" spc="-8" dirty="0">
                <a:latin typeface="+mn-lt"/>
                <a:cs typeface="Calibri"/>
              </a:rPr>
              <a:t> </a:t>
            </a:r>
            <a:r>
              <a:rPr sz="1800" spc="-8" dirty="0">
                <a:latin typeface="+mn-lt"/>
                <a:cs typeface="Calibri"/>
              </a:rPr>
              <a:t>trusting</a:t>
            </a:r>
            <a:r>
              <a:rPr lang="en-US" sz="1800" spc="-8" dirty="0">
                <a:latin typeface="+mn-lt"/>
                <a:cs typeface="Calibri"/>
              </a:rPr>
              <a:t> </a:t>
            </a:r>
            <a:r>
              <a:rPr sz="1800" spc="-38" dirty="0">
                <a:latin typeface="+mn-lt"/>
                <a:cs typeface="Calibri"/>
              </a:rPr>
              <a:t>a</a:t>
            </a:r>
            <a:r>
              <a:rPr lang="en-US" sz="1800" spc="-38" dirty="0">
                <a:latin typeface="+mn-lt"/>
                <a:cs typeface="Calibri"/>
              </a:rPr>
              <a:t> </a:t>
            </a:r>
            <a:r>
              <a:rPr sz="1800" spc="-8" dirty="0">
                <a:latin typeface="+mn-lt"/>
                <a:cs typeface="Calibri"/>
              </a:rPr>
              <a:t>person</a:t>
            </a:r>
            <a:r>
              <a:rPr lang="en-US" sz="1800" spc="-8" dirty="0">
                <a:latin typeface="+mn-lt"/>
                <a:cs typeface="Calibri"/>
              </a:rPr>
              <a:t> </a:t>
            </a:r>
            <a:r>
              <a:rPr sz="1800" spc="-19" dirty="0">
                <a:latin typeface="+mn-lt"/>
                <a:cs typeface="Calibri"/>
              </a:rPr>
              <a:t>and</a:t>
            </a:r>
            <a:r>
              <a:rPr lang="en-US" sz="1800" spc="-19" dirty="0">
                <a:latin typeface="+mn-lt"/>
                <a:cs typeface="Calibri"/>
              </a:rPr>
              <a:t> </a:t>
            </a:r>
            <a:r>
              <a:rPr sz="1800" spc="-8" dirty="0">
                <a:latin typeface="+mn-lt"/>
                <a:cs typeface="Calibri"/>
              </a:rPr>
              <a:t>trusting</a:t>
            </a:r>
            <a:r>
              <a:rPr lang="en-US" sz="1800" spc="-38" dirty="0">
                <a:latin typeface="+mn-lt"/>
                <a:cs typeface="Calibri"/>
              </a:rPr>
              <a:t> a </a:t>
            </a:r>
            <a:r>
              <a:rPr sz="1800" spc="-8" dirty="0">
                <a:latin typeface="+mn-lt"/>
                <a:cs typeface="Calibri"/>
              </a:rPr>
              <a:t>program.</a:t>
            </a:r>
            <a:endParaRPr sz="1800" dirty="0">
              <a:latin typeface="+mn-lt"/>
              <a:cs typeface="Calibri"/>
            </a:endParaRPr>
          </a:p>
          <a:p>
            <a:pPr marL="180022" indent="-170497">
              <a:lnSpc>
                <a:spcPct val="114000"/>
              </a:lnSpc>
              <a:spcBef>
                <a:spcPts val="450"/>
              </a:spcBef>
              <a:buFont typeface="Arial"/>
              <a:buChar char="•"/>
              <a:tabLst>
                <a:tab pos="180022" algn="l"/>
              </a:tabLst>
            </a:pPr>
            <a:r>
              <a:rPr sz="2100" dirty="0">
                <a:latin typeface="+mn-lt"/>
                <a:cs typeface="Calibri"/>
              </a:rPr>
              <a:t>The</a:t>
            </a:r>
            <a:r>
              <a:rPr sz="2100" spc="-26" dirty="0">
                <a:latin typeface="+mn-lt"/>
                <a:cs typeface="Calibri"/>
              </a:rPr>
              <a:t> </a:t>
            </a:r>
            <a:r>
              <a:rPr sz="2100" dirty="0">
                <a:latin typeface="+mn-lt"/>
                <a:cs typeface="Calibri"/>
              </a:rPr>
              <a:t>copies</a:t>
            </a:r>
            <a:r>
              <a:rPr sz="2100" spc="-11" dirty="0">
                <a:latin typeface="+mn-lt"/>
                <a:cs typeface="Calibri"/>
              </a:rPr>
              <a:t> </a:t>
            </a:r>
            <a:r>
              <a:rPr sz="2100" dirty="0">
                <a:latin typeface="+mn-lt"/>
                <a:cs typeface="Calibri"/>
              </a:rPr>
              <a:t>of</a:t>
            </a:r>
            <a:r>
              <a:rPr sz="2100" spc="-34" dirty="0">
                <a:latin typeface="+mn-lt"/>
                <a:cs typeface="Calibri"/>
              </a:rPr>
              <a:t> </a:t>
            </a:r>
            <a:r>
              <a:rPr sz="2100" dirty="0">
                <a:latin typeface="+mn-lt"/>
                <a:cs typeface="Calibri"/>
              </a:rPr>
              <a:t>file</a:t>
            </a:r>
            <a:r>
              <a:rPr sz="2100" spc="-23" dirty="0">
                <a:latin typeface="+mn-lt"/>
                <a:cs typeface="Calibri"/>
              </a:rPr>
              <a:t> </a:t>
            </a:r>
            <a:r>
              <a:rPr sz="2100" dirty="0">
                <a:latin typeface="+mn-lt"/>
                <a:cs typeface="Calibri"/>
              </a:rPr>
              <a:t>are</a:t>
            </a:r>
            <a:r>
              <a:rPr sz="2100" spc="-23" dirty="0">
                <a:latin typeface="+mn-lt"/>
                <a:cs typeface="Calibri"/>
              </a:rPr>
              <a:t> </a:t>
            </a:r>
            <a:r>
              <a:rPr sz="2100" dirty="0">
                <a:latin typeface="+mn-lt"/>
                <a:cs typeface="Calibri"/>
              </a:rPr>
              <a:t>not</a:t>
            </a:r>
            <a:r>
              <a:rPr sz="2100" spc="-15" dirty="0">
                <a:latin typeface="+mn-lt"/>
                <a:cs typeface="Calibri"/>
              </a:rPr>
              <a:t> </a:t>
            </a:r>
            <a:r>
              <a:rPr sz="2100" spc="-8" dirty="0">
                <a:latin typeface="+mn-lt"/>
                <a:cs typeface="Calibri"/>
              </a:rPr>
              <a:t>controlled</a:t>
            </a:r>
            <a:endParaRPr sz="2100" dirty="0">
              <a:latin typeface="+mn-lt"/>
              <a:cs typeface="Calibri"/>
            </a:endParaRPr>
          </a:p>
          <a:p>
            <a:pPr marL="180022" indent="-170497">
              <a:lnSpc>
                <a:spcPct val="114000"/>
              </a:lnSpc>
              <a:spcBef>
                <a:spcPts val="503"/>
              </a:spcBef>
              <a:buFont typeface="Arial"/>
              <a:buChar char="•"/>
              <a:tabLst>
                <a:tab pos="180022" algn="l"/>
              </a:tabLst>
            </a:pPr>
            <a:r>
              <a:rPr sz="2100" dirty="0">
                <a:latin typeface="+mn-lt"/>
                <a:cs typeface="Calibri"/>
              </a:rPr>
              <a:t>The</a:t>
            </a:r>
            <a:r>
              <a:rPr sz="2100" spc="-49" dirty="0">
                <a:latin typeface="+mn-lt"/>
                <a:cs typeface="Calibri"/>
              </a:rPr>
              <a:t> </a:t>
            </a:r>
            <a:r>
              <a:rPr sz="2100" dirty="0">
                <a:latin typeface="+mn-lt"/>
                <a:cs typeface="Calibri"/>
              </a:rPr>
              <a:t>Trojan</a:t>
            </a:r>
            <a:r>
              <a:rPr sz="2100" spc="-38" dirty="0">
                <a:latin typeface="+mn-lt"/>
                <a:cs typeface="Calibri"/>
              </a:rPr>
              <a:t> </a:t>
            </a:r>
            <a:r>
              <a:rPr sz="2100" dirty="0">
                <a:latin typeface="+mn-lt"/>
                <a:cs typeface="Calibri"/>
              </a:rPr>
              <a:t>Horse</a:t>
            </a:r>
            <a:r>
              <a:rPr sz="2100" spc="-45" dirty="0">
                <a:latin typeface="+mn-lt"/>
                <a:cs typeface="Calibri"/>
              </a:rPr>
              <a:t> </a:t>
            </a:r>
            <a:r>
              <a:rPr sz="2100" dirty="0">
                <a:latin typeface="+mn-lt"/>
                <a:cs typeface="Calibri"/>
              </a:rPr>
              <a:t>attack</a:t>
            </a:r>
            <a:r>
              <a:rPr sz="2100" spc="-45" dirty="0">
                <a:latin typeface="+mn-lt"/>
                <a:cs typeface="Calibri"/>
              </a:rPr>
              <a:t> </a:t>
            </a:r>
            <a:r>
              <a:rPr sz="2100" spc="-8" dirty="0">
                <a:latin typeface="+mn-lt"/>
                <a:cs typeface="Calibri"/>
              </a:rPr>
              <a:t>[1970]</a:t>
            </a:r>
            <a:endParaRPr sz="2100" dirty="0">
              <a:latin typeface="+mn-lt"/>
              <a:cs typeface="Calibri"/>
            </a:endParaRPr>
          </a:p>
          <a:p>
            <a:pPr marL="522923" lvl="1" indent="-170497">
              <a:lnSpc>
                <a:spcPct val="114000"/>
              </a:lnSpc>
              <a:spcBef>
                <a:spcPts val="191"/>
              </a:spcBef>
              <a:buFont typeface="Arial"/>
              <a:buChar char="•"/>
              <a:tabLst>
                <a:tab pos="522923" algn="l"/>
              </a:tabLst>
            </a:pPr>
            <a:r>
              <a:rPr sz="1800" dirty="0">
                <a:latin typeface="+mn-lt"/>
                <a:cs typeface="Calibri"/>
              </a:rPr>
              <a:t>Solution:</a:t>
            </a:r>
            <a:r>
              <a:rPr sz="1800" spc="-26" dirty="0">
                <a:latin typeface="+mn-lt"/>
                <a:cs typeface="Calibri"/>
              </a:rPr>
              <a:t> </a:t>
            </a:r>
            <a:r>
              <a:rPr sz="1800" dirty="0">
                <a:latin typeface="+mn-lt"/>
                <a:cs typeface="Calibri"/>
              </a:rPr>
              <a:t>use</a:t>
            </a:r>
            <a:r>
              <a:rPr sz="1800" spc="-26" dirty="0">
                <a:latin typeface="+mn-lt"/>
                <a:cs typeface="Calibri"/>
              </a:rPr>
              <a:t> </a:t>
            </a:r>
            <a:r>
              <a:rPr sz="1800" dirty="0">
                <a:latin typeface="+mn-lt"/>
                <a:cs typeface="Calibri"/>
              </a:rPr>
              <a:t>MAC</a:t>
            </a:r>
            <a:r>
              <a:rPr sz="1800" spc="-38" dirty="0">
                <a:latin typeface="+mn-lt"/>
                <a:cs typeface="Calibri"/>
              </a:rPr>
              <a:t> </a:t>
            </a:r>
            <a:endParaRPr sz="1800" dirty="0">
              <a:latin typeface="+mn-lt"/>
              <a:cs typeface="Segoe UI Symbo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22148" y="3761259"/>
            <a:ext cx="3138252" cy="300563"/>
          </a:xfrm>
          <a:prstGeom prst="rect">
            <a:avLst/>
          </a:prstGeom>
          <a:ln w="9525">
            <a:noFill/>
          </a:ln>
        </p:spPr>
        <p:txBody>
          <a:bodyPr vert="horz" wrap="square" lIns="0" tIns="23336" rIns="0" bIns="0" rtlCol="0">
            <a:spAutoFit/>
          </a:bodyPr>
          <a:lstStyle/>
          <a:p>
            <a:pPr marL="68580">
              <a:spcBef>
                <a:spcPts val="183"/>
              </a:spcBef>
            </a:pPr>
            <a:r>
              <a:rPr sz="1800" dirty="0">
                <a:latin typeface="+mn-lt"/>
                <a:cs typeface="Calibri"/>
              </a:rPr>
              <a:t>Principal</a:t>
            </a:r>
            <a:r>
              <a:rPr sz="1800" spc="-19" dirty="0">
                <a:latin typeface="+mn-lt"/>
                <a:cs typeface="Calibri"/>
              </a:rPr>
              <a:t> </a:t>
            </a:r>
            <a:r>
              <a:rPr sz="1800" dirty="0">
                <a:latin typeface="+mn-lt"/>
                <a:cs typeface="Calibri"/>
              </a:rPr>
              <a:t>B</a:t>
            </a:r>
            <a:r>
              <a:rPr sz="1800" spc="-23" dirty="0">
                <a:latin typeface="+mn-lt"/>
                <a:cs typeface="Calibri"/>
              </a:rPr>
              <a:t> </a:t>
            </a:r>
            <a:r>
              <a:rPr sz="1800" dirty="0">
                <a:latin typeface="+mn-lt"/>
                <a:cs typeface="Calibri"/>
              </a:rPr>
              <a:t>cannot</a:t>
            </a:r>
            <a:r>
              <a:rPr sz="1800" spc="-23" dirty="0">
                <a:latin typeface="+mn-lt"/>
                <a:cs typeface="Calibri"/>
              </a:rPr>
              <a:t> </a:t>
            </a:r>
            <a:r>
              <a:rPr sz="1800" dirty="0">
                <a:latin typeface="+mn-lt"/>
                <a:cs typeface="Calibri"/>
              </a:rPr>
              <a:t>read</a:t>
            </a:r>
            <a:r>
              <a:rPr sz="1800" spc="-15" dirty="0">
                <a:latin typeface="+mn-lt"/>
                <a:cs typeface="Calibri"/>
              </a:rPr>
              <a:t> </a:t>
            </a:r>
            <a:r>
              <a:rPr sz="1800" dirty="0">
                <a:latin typeface="+mn-lt"/>
                <a:cs typeface="Calibri"/>
              </a:rPr>
              <a:t>file</a:t>
            </a:r>
            <a:r>
              <a:rPr sz="1800" spc="-11" dirty="0">
                <a:latin typeface="+mn-lt"/>
                <a:cs typeface="Calibri"/>
              </a:rPr>
              <a:t> </a:t>
            </a:r>
            <a:r>
              <a:rPr sz="1800" spc="-38" dirty="0">
                <a:latin typeface="+mn-lt"/>
                <a:cs typeface="Calibri"/>
              </a:rPr>
              <a:t>F</a:t>
            </a:r>
            <a:endParaRPr sz="1800">
              <a:latin typeface="+mn-lt"/>
              <a:cs typeface="Calibri"/>
            </a:endParaRPr>
          </a:p>
        </p:txBody>
      </p:sp>
      <p:sp>
        <p:nvSpPr>
          <p:cNvPr id="4" name="object 4"/>
          <p:cNvSpPr txBox="1"/>
          <p:nvPr/>
        </p:nvSpPr>
        <p:spPr>
          <a:xfrm>
            <a:off x="4921757" y="1679971"/>
            <a:ext cx="888643" cy="387607"/>
          </a:xfrm>
          <a:prstGeom prst="rect">
            <a:avLst/>
          </a:prstGeom>
          <a:ln w="9525">
            <a:solidFill>
              <a:srgbClr val="000000"/>
            </a:solidFill>
          </a:ln>
        </p:spPr>
        <p:txBody>
          <a:bodyPr vert="horz" wrap="square" lIns="0" tIns="18098" rIns="0" bIns="0" rtlCol="0">
            <a:spAutoFit/>
          </a:bodyPr>
          <a:lstStyle/>
          <a:p>
            <a:pPr marL="69056">
              <a:spcBef>
                <a:spcPts val="143"/>
              </a:spcBef>
            </a:pPr>
            <a:r>
              <a:rPr sz="2400" dirty="0">
                <a:latin typeface="+mn-lt"/>
                <a:cs typeface="Calibri"/>
              </a:rPr>
              <a:t>File</a:t>
            </a:r>
            <a:r>
              <a:rPr sz="2400" spc="-38" dirty="0">
                <a:latin typeface="+mn-lt"/>
                <a:cs typeface="Calibri"/>
              </a:rPr>
              <a:t> F</a:t>
            </a:r>
            <a:endParaRPr sz="2400" dirty="0">
              <a:latin typeface="+mn-lt"/>
              <a:cs typeface="Calibri"/>
            </a:endParaRPr>
          </a:p>
        </p:txBody>
      </p:sp>
      <p:sp>
        <p:nvSpPr>
          <p:cNvPr id="5" name="object 5"/>
          <p:cNvSpPr txBox="1"/>
          <p:nvPr/>
        </p:nvSpPr>
        <p:spPr>
          <a:xfrm>
            <a:off x="4921757" y="2843783"/>
            <a:ext cx="1061443" cy="387125"/>
          </a:xfrm>
          <a:prstGeom prst="rect">
            <a:avLst/>
          </a:prstGeom>
          <a:ln w="9525">
            <a:solidFill>
              <a:srgbClr val="000000"/>
            </a:solidFill>
          </a:ln>
        </p:spPr>
        <p:txBody>
          <a:bodyPr vert="horz" wrap="square" lIns="0" tIns="17621" rIns="0" bIns="0" rtlCol="0">
            <a:spAutoFit/>
          </a:bodyPr>
          <a:lstStyle/>
          <a:p>
            <a:pPr marL="69056">
              <a:spcBef>
                <a:spcPts val="139"/>
              </a:spcBef>
            </a:pPr>
            <a:r>
              <a:rPr sz="2400" dirty="0">
                <a:latin typeface="+mn-lt"/>
                <a:cs typeface="Calibri"/>
              </a:rPr>
              <a:t>File</a:t>
            </a:r>
            <a:r>
              <a:rPr sz="2400" spc="-38" dirty="0">
                <a:latin typeface="+mn-lt"/>
                <a:cs typeface="Calibri"/>
              </a:rPr>
              <a:t> G</a:t>
            </a:r>
            <a:endParaRPr sz="2400">
              <a:latin typeface="+mn-lt"/>
              <a:cs typeface="Calibri"/>
            </a:endParaRPr>
          </a:p>
        </p:txBody>
      </p:sp>
      <p:sp>
        <p:nvSpPr>
          <p:cNvPr id="6" name="object 6"/>
          <p:cNvSpPr txBox="1"/>
          <p:nvPr/>
        </p:nvSpPr>
        <p:spPr>
          <a:xfrm>
            <a:off x="6389282" y="1168442"/>
            <a:ext cx="824111" cy="286617"/>
          </a:xfrm>
          <a:prstGeom prst="rect">
            <a:avLst/>
          </a:prstGeom>
        </p:spPr>
        <p:txBody>
          <a:bodyPr vert="horz" wrap="square" lIns="0" tIns="9525" rIns="0" bIns="0" rtlCol="0">
            <a:spAutoFit/>
          </a:bodyPr>
          <a:lstStyle/>
          <a:p>
            <a:pPr marL="9525">
              <a:spcBef>
                <a:spcPts val="75"/>
              </a:spcBef>
            </a:pPr>
            <a:r>
              <a:rPr sz="1800" b="1" spc="-19" dirty="0">
                <a:latin typeface="+mn-lt"/>
                <a:cs typeface="Calibri"/>
              </a:rPr>
              <a:t>ACL</a:t>
            </a:r>
            <a:endParaRPr sz="1800" b="1" dirty="0">
              <a:latin typeface="+mn-lt"/>
              <a:cs typeface="Calibri"/>
            </a:endParaRPr>
          </a:p>
        </p:txBody>
      </p:sp>
      <p:sp>
        <p:nvSpPr>
          <p:cNvPr id="7" name="object 7"/>
          <p:cNvSpPr txBox="1"/>
          <p:nvPr/>
        </p:nvSpPr>
        <p:spPr>
          <a:xfrm>
            <a:off x="6457950" y="1580769"/>
            <a:ext cx="498634" cy="576600"/>
          </a:xfrm>
          <a:prstGeom prst="rect">
            <a:avLst/>
          </a:prstGeom>
          <a:ln w="9525">
            <a:solidFill>
              <a:srgbClr val="000000"/>
            </a:solidFill>
          </a:ln>
        </p:spPr>
        <p:txBody>
          <a:bodyPr vert="horz" wrap="square" lIns="0" tIns="22384" rIns="0" bIns="0" rtlCol="0">
            <a:spAutoFit/>
          </a:bodyPr>
          <a:lstStyle/>
          <a:p>
            <a:pPr marL="69056">
              <a:spcBef>
                <a:spcPts val="176"/>
              </a:spcBef>
            </a:pPr>
            <a:r>
              <a:rPr sz="1800" spc="-19" dirty="0">
                <a:latin typeface="+mn-lt"/>
                <a:cs typeface="Calibri"/>
              </a:rPr>
              <a:t>A:r</a:t>
            </a:r>
            <a:endParaRPr sz="1800">
              <a:latin typeface="+mn-lt"/>
              <a:cs typeface="Calibri"/>
            </a:endParaRPr>
          </a:p>
          <a:p>
            <a:pPr marL="69056"/>
            <a:r>
              <a:rPr sz="1800" spc="-19" dirty="0">
                <a:latin typeface="+mn-lt"/>
                <a:cs typeface="Calibri"/>
              </a:rPr>
              <a:t>A:w</a:t>
            </a:r>
            <a:endParaRPr sz="1800">
              <a:latin typeface="+mn-lt"/>
              <a:cs typeface="Calibri"/>
            </a:endParaRPr>
          </a:p>
        </p:txBody>
      </p:sp>
      <p:sp>
        <p:nvSpPr>
          <p:cNvPr id="8" name="object 8"/>
          <p:cNvSpPr txBox="1"/>
          <p:nvPr/>
        </p:nvSpPr>
        <p:spPr>
          <a:xfrm>
            <a:off x="6457950" y="2751200"/>
            <a:ext cx="498634" cy="576600"/>
          </a:xfrm>
          <a:prstGeom prst="rect">
            <a:avLst/>
          </a:prstGeom>
          <a:ln w="9525">
            <a:solidFill>
              <a:srgbClr val="000000"/>
            </a:solidFill>
          </a:ln>
        </p:spPr>
        <p:txBody>
          <a:bodyPr vert="horz" wrap="square" lIns="0" tIns="22384" rIns="0" bIns="0" rtlCol="0">
            <a:spAutoFit/>
          </a:bodyPr>
          <a:lstStyle/>
          <a:p>
            <a:pPr marL="69056">
              <a:spcBef>
                <a:spcPts val="176"/>
              </a:spcBef>
            </a:pPr>
            <a:r>
              <a:rPr sz="1800" spc="-19" dirty="0">
                <a:latin typeface="+mn-lt"/>
                <a:cs typeface="Calibri"/>
              </a:rPr>
              <a:t>B:r</a:t>
            </a:r>
            <a:endParaRPr sz="1800">
              <a:latin typeface="+mn-lt"/>
              <a:cs typeface="Calibri"/>
            </a:endParaRPr>
          </a:p>
          <a:p>
            <a:pPr marL="69056"/>
            <a:r>
              <a:rPr sz="1800" spc="-19" dirty="0">
                <a:latin typeface="+mn-lt"/>
                <a:cs typeface="Calibri"/>
              </a:rPr>
              <a:t>A:w</a:t>
            </a:r>
            <a:endParaRPr sz="1800">
              <a:latin typeface="+mn-lt"/>
              <a:cs typeface="Calibri"/>
            </a:endParaRPr>
          </a:p>
        </p:txBody>
      </p:sp>
      <p:sp>
        <p:nvSpPr>
          <p:cNvPr id="9" name="object 9"/>
          <p:cNvSpPr/>
          <p:nvPr/>
        </p:nvSpPr>
        <p:spPr>
          <a:xfrm>
            <a:off x="1739646" y="2066545"/>
            <a:ext cx="2007954" cy="1164363"/>
          </a:xfrm>
          <a:custGeom>
            <a:avLst/>
            <a:gdLst/>
            <a:ahLst/>
            <a:cxnLst/>
            <a:rect l="l" t="t" r="r" b="b"/>
            <a:pathLst>
              <a:path w="2638425" h="1435735">
                <a:moveTo>
                  <a:pt x="0" y="239268"/>
                </a:moveTo>
                <a:lnTo>
                  <a:pt x="4863" y="191065"/>
                </a:lnTo>
                <a:lnTo>
                  <a:pt x="18811" y="146161"/>
                </a:lnTo>
                <a:lnTo>
                  <a:pt x="40880" y="105519"/>
                </a:lnTo>
                <a:lnTo>
                  <a:pt x="70104" y="70103"/>
                </a:lnTo>
                <a:lnTo>
                  <a:pt x="105519" y="40880"/>
                </a:lnTo>
                <a:lnTo>
                  <a:pt x="146161" y="18811"/>
                </a:lnTo>
                <a:lnTo>
                  <a:pt x="191065" y="4863"/>
                </a:lnTo>
                <a:lnTo>
                  <a:pt x="239268" y="0"/>
                </a:lnTo>
                <a:lnTo>
                  <a:pt x="2398776" y="0"/>
                </a:lnTo>
                <a:lnTo>
                  <a:pt x="2446978" y="4863"/>
                </a:lnTo>
                <a:lnTo>
                  <a:pt x="2491882" y="18811"/>
                </a:lnTo>
                <a:lnTo>
                  <a:pt x="2532524" y="40880"/>
                </a:lnTo>
                <a:lnTo>
                  <a:pt x="2567940" y="70103"/>
                </a:lnTo>
                <a:lnTo>
                  <a:pt x="2597163" y="105519"/>
                </a:lnTo>
                <a:lnTo>
                  <a:pt x="2619232" y="146161"/>
                </a:lnTo>
                <a:lnTo>
                  <a:pt x="2633180" y="191065"/>
                </a:lnTo>
                <a:lnTo>
                  <a:pt x="2638044" y="239268"/>
                </a:lnTo>
                <a:lnTo>
                  <a:pt x="2638044" y="1196340"/>
                </a:lnTo>
                <a:lnTo>
                  <a:pt x="2633180" y="1244542"/>
                </a:lnTo>
                <a:lnTo>
                  <a:pt x="2619232" y="1289446"/>
                </a:lnTo>
                <a:lnTo>
                  <a:pt x="2597163" y="1330088"/>
                </a:lnTo>
                <a:lnTo>
                  <a:pt x="2567940" y="1365504"/>
                </a:lnTo>
                <a:lnTo>
                  <a:pt x="2532524" y="1394727"/>
                </a:lnTo>
                <a:lnTo>
                  <a:pt x="2491882" y="1416796"/>
                </a:lnTo>
                <a:lnTo>
                  <a:pt x="2446978" y="1430744"/>
                </a:lnTo>
                <a:lnTo>
                  <a:pt x="2398776" y="1435608"/>
                </a:lnTo>
                <a:lnTo>
                  <a:pt x="239268" y="1435608"/>
                </a:lnTo>
                <a:lnTo>
                  <a:pt x="191065" y="1430744"/>
                </a:lnTo>
                <a:lnTo>
                  <a:pt x="146161" y="1416796"/>
                </a:lnTo>
                <a:lnTo>
                  <a:pt x="105519" y="1394727"/>
                </a:lnTo>
                <a:lnTo>
                  <a:pt x="70104" y="1365504"/>
                </a:lnTo>
                <a:lnTo>
                  <a:pt x="40880" y="1330088"/>
                </a:lnTo>
                <a:lnTo>
                  <a:pt x="18811" y="1289446"/>
                </a:lnTo>
                <a:lnTo>
                  <a:pt x="4863" y="1244542"/>
                </a:lnTo>
                <a:lnTo>
                  <a:pt x="0" y="1196340"/>
                </a:lnTo>
                <a:lnTo>
                  <a:pt x="0" y="239268"/>
                </a:lnTo>
                <a:close/>
              </a:path>
            </a:pathLst>
          </a:custGeom>
          <a:ln w="12700">
            <a:solidFill>
              <a:srgbClr val="000000"/>
            </a:solidFill>
          </a:ln>
        </p:spPr>
        <p:txBody>
          <a:bodyPr wrap="square" lIns="0" tIns="0" rIns="0" bIns="0" rtlCol="0"/>
          <a:lstStyle/>
          <a:p>
            <a:endParaRPr sz="1050">
              <a:latin typeface="+mn-lt"/>
            </a:endParaRPr>
          </a:p>
        </p:txBody>
      </p:sp>
      <p:sp>
        <p:nvSpPr>
          <p:cNvPr id="10" name="object 10"/>
          <p:cNvSpPr txBox="1"/>
          <p:nvPr/>
        </p:nvSpPr>
        <p:spPr>
          <a:xfrm>
            <a:off x="1851945" y="2131086"/>
            <a:ext cx="1372553" cy="563616"/>
          </a:xfrm>
          <a:prstGeom prst="rect">
            <a:avLst/>
          </a:prstGeom>
        </p:spPr>
        <p:txBody>
          <a:bodyPr vert="horz" wrap="square" lIns="0" tIns="9525" rIns="0" bIns="0" rtlCol="0">
            <a:spAutoFit/>
          </a:bodyPr>
          <a:lstStyle/>
          <a:p>
            <a:pPr marL="9525">
              <a:spcBef>
                <a:spcPts val="75"/>
              </a:spcBef>
            </a:pPr>
            <a:r>
              <a:rPr sz="1800" dirty="0">
                <a:latin typeface="+mn-lt"/>
                <a:cs typeface="Calibri"/>
              </a:rPr>
              <a:t>Good</a:t>
            </a:r>
            <a:r>
              <a:rPr sz="1800" spc="-26" dirty="0">
                <a:latin typeface="+mn-lt"/>
                <a:cs typeface="Calibri"/>
              </a:rPr>
              <a:t> </a:t>
            </a:r>
            <a:r>
              <a:rPr sz="1800" spc="-8" dirty="0">
                <a:latin typeface="+mn-lt"/>
                <a:cs typeface="Calibri"/>
              </a:rPr>
              <a:t>Program</a:t>
            </a:r>
            <a:endParaRPr sz="1800">
              <a:latin typeface="+mn-lt"/>
              <a:cs typeface="Calibri"/>
            </a:endParaRPr>
          </a:p>
        </p:txBody>
      </p:sp>
      <p:sp>
        <p:nvSpPr>
          <p:cNvPr id="11" name="object 11"/>
          <p:cNvSpPr/>
          <p:nvPr/>
        </p:nvSpPr>
        <p:spPr>
          <a:xfrm>
            <a:off x="2729483" y="2596896"/>
            <a:ext cx="949717" cy="538639"/>
          </a:xfrm>
          <a:custGeom>
            <a:avLst/>
            <a:gdLst/>
            <a:ahLst/>
            <a:cxnLst/>
            <a:rect l="l" t="t" r="r" b="b"/>
            <a:pathLst>
              <a:path w="1318260" h="718185">
                <a:moveTo>
                  <a:pt x="0" y="119634"/>
                </a:moveTo>
                <a:lnTo>
                  <a:pt x="9405" y="73080"/>
                </a:lnTo>
                <a:lnTo>
                  <a:pt x="35051" y="35052"/>
                </a:lnTo>
                <a:lnTo>
                  <a:pt x="73080" y="9405"/>
                </a:lnTo>
                <a:lnTo>
                  <a:pt x="119634" y="0"/>
                </a:lnTo>
                <a:lnTo>
                  <a:pt x="1198626" y="0"/>
                </a:lnTo>
                <a:lnTo>
                  <a:pt x="1245179" y="9405"/>
                </a:lnTo>
                <a:lnTo>
                  <a:pt x="1283207" y="35052"/>
                </a:lnTo>
                <a:lnTo>
                  <a:pt x="1308854" y="73080"/>
                </a:lnTo>
                <a:lnTo>
                  <a:pt x="1318260" y="119634"/>
                </a:lnTo>
                <a:lnTo>
                  <a:pt x="1318260" y="598170"/>
                </a:lnTo>
                <a:lnTo>
                  <a:pt x="1308854" y="644723"/>
                </a:lnTo>
                <a:lnTo>
                  <a:pt x="1283207" y="682752"/>
                </a:lnTo>
                <a:lnTo>
                  <a:pt x="1245179" y="708398"/>
                </a:lnTo>
                <a:lnTo>
                  <a:pt x="1198626" y="717804"/>
                </a:lnTo>
                <a:lnTo>
                  <a:pt x="119634" y="717804"/>
                </a:lnTo>
                <a:lnTo>
                  <a:pt x="73080" y="708398"/>
                </a:lnTo>
                <a:lnTo>
                  <a:pt x="35051" y="682752"/>
                </a:lnTo>
                <a:lnTo>
                  <a:pt x="9405" y="644723"/>
                </a:lnTo>
                <a:lnTo>
                  <a:pt x="0" y="598170"/>
                </a:lnTo>
                <a:lnTo>
                  <a:pt x="0" y="119634"/>
                </a:lnTo>
                <a:close/>
              </a:path>
            </a:pathLst>
          </a:custGeom>
          <a:ln w="12700">
            <a:solidFill>
              <a:srgbClr val="000000"/>
            </a:solidFill>
          </a:ln>
        </p:spPr>
        <p:txBody>
          <a:bodyPr wrap="square" lIns="0" tIns="0" rIns="0" bIns="0" rtlCol="0"/>
          <a:lstStyle/>
          <a:p>
            <a:endParaRPr sz="1050">
              <a:latin typeface="+mn-lt"/>
            </a:endParaRPr>
          </a:p>
        </p:txBody>
      </p:sp>
      <p:sp>
        <p:nvSpPr>
          <p:cNvPr id="12" name="object 12"/>
          <p:cNvSpPr txBox="1"/>
          <p:nvPr/>
        </p:nvSpPr>
        <p:spPr>
          <a:xfrm>
            <a:off x="2922615" y="2642638"/>
            <a:ext cx="632675" cy="413735"/>
          </a:xfrm>
          <a:prstGeom prst="rect">
            <a:avLst/>
          </a:prstGeom>
        </p:spPr>
        <p:txBody>
          <a:bodyPr vert="horz" wrap="square" lIns="0" tIns="7144" rIns="0" bIns="0" rtlCol="0">
            <a:spAutoFit/>
          </a:bodyPr>
          <a:lstStyle/>
          <a:p>
            <a:pPr marL="30004" marR="3810" indent="-20955">
              <a:lnSpc>
                <a:spcPct val="101099"/>
              </a:lnSpc>
              <a:spcBef>
                <a:spcPts val="56"/>
              </a:spcBef>
            </a:pPr>
            <a:r>
              <a:rPr sz="1350" b="1" spc="-8" dirty="0">
                <a:latin typeface="+mn-lt"/>
                <a:cs typeface="Calibri"/>
              </a:rPr>
              <a:t>Trojan Horse</a:t>
            </a:r>
            <a:endParaRPr sz="1350" dirty="0">
              <a:latin typeface="+mn-lt"/>
              <a:cs typeface="Calibri"/>
            </a:endParaRPr>
          </a:p>
        </p:txBody>
      </p:sp>
      <p:sp>
        <p:nvSpPr>
          <p:cNvPr id="13" name="object 13"/>
          <p:cNvSpPr txBox="1"/>
          <p:nvPr/>
        </p:nvSpPr>
        <p:spPr>
          <a:xfrm>
            <a:off x="416584" y="1249394"/>
            <a:ext cx="1534615" cy="332303"/>
          </a:xfrm>
          <a:prstGeom prst="rect">
            <a:avLst/>
          </a:prstGeom>
        </p:spPr>
        <p:txBody>
          <a:bodyPr vert="horz" wrap="square" lIns="0" tIns="9049" rIns="0" bIns="0" rtlCol="0">
            <a:spAutoFit/>
          </a:bodyPr>
          <a:lstStyle/>
          <a:p>
            <a:pPr marL="9525">
              <a:spcBef>
                <a:spcPts val="71"/>
              </a:spcBef>
            </a:pPr>
            <a:r>
              <a:rPr sz="2100" dirty="0">
                <a:latin typeface="+mn-lt"/>
                <a:cs typeface="Calibri"/>
              </a:rPr>
              <a:t>Principal</a:t>
            </a:r>
            <a:r>
              <a:rPr sz="2100" spc="-79" dirty="0">
                <a:latin typeface="+mn-lt"/>
                <a:cs typeface="Calibri"/>
              </a:rPr>
              <a:t> </a:t>
            </a:r>
            <a:r>
              <a:rPr sz="2100" spc="-38" dirty="0">
                <a:latin typeface="+mn-lt"/>
                <a:cs typeface="Calibri"/>
              </a:rPr>
              <a:t>A</a:t>
            </a:r>
            <a:endParaRPr sz="2100" dirty="0">
              <a:latin typeface="+mn-lt"/>
              <a:cs typeface="Calibri"/>
            </a:endParaRPr>
          </a:p>
        </p:txBody>
      </p:sp>
      <p:sp>
        <p:nvSpPr>
          <p:cNvPr id="15" name="object 15"/>
          <p:cNvSpPr txBox="1"/>
          <p:nvPr/>
        </p:nvSpPr>
        <p:spPr>
          <a:xfrm>
            <a:off x="3906798" y="1997217"/>
            <a:ext cx="595553" cy="332303"/>
          </a:xfrm>
          <a:prstGeom prst="rect">
            <a:avLst/>
          </a:prstGeom>
        </p:spPr>
        <p:txBody>
          <a:bodyPr vert="horz" wrap="square" lIns="0" tIns="9049" rIns="0" bIns="0" rtlCol="0">
            <a:spAutoFit/>
          </a:bodyPr>
          <a:lstStyle/>
          <a:p>
            <a:pPr marL="9525">
              <a:spcBef>
                <a:spcPts val="71"/>
              </a:spcBef>
            </a:pPr>
            <a:r>
              <a:rPr sz="2100" spc="-15" dirty="0">
                <a:latin typeface="+mn-lt"/>
                <a:cs typeface="Calibri"/>
              </a:rPr>
              <a:t>read</a:t>
            </a:r>
            <a:endParaRPr sz="2100" dirty="0">
              <a:latin typeface="+mn-lt"/>
              <a:cs typeface="Calibri"/>
            </a:endParaRPr>
          </a:p>
        </p:txBody>
      </p:sp>
      <p:sp>
        <p:nvSpPr>
          <p:cNvPr id="16" name="object 16"/>
          <p:cNvSpPr txBox="1"/>
          <p:nvPr/>
        </p:nvSpPr>
        <p:spPr>
          <a:xfrm>
            <a:off x="3922540" y="3001497"/>
            <a:ext cx="585788" cy="332303"/>
          </a:xfrm>
          <a:prstGeom prst="rect">
            <a:avLst/>
          </a:prstGeom>
        </p:spPr>
        <p:txBody>
          <a:bodyPr vert="horz" wrap="square" lIns="0" tIns="9049" rIns="0" bIns="0" rtlCol="0">
            <a:spAutoFit/>
          </a:bodyPr>
          <a:lstStyle/>
          <a:p>
            <a:pPr marL="9525">
              <a:spcBef>
                <a:spcPts val="71"/>
              </a:spcBef>
            </a:pPr>
            <a:r>
              <a:rPr sz="2100" spc="-8" dirty="0">
                <a:latin typeface="+mn-lt"/>
                <a:cs typeface="Calibri"/>
              </a:rPr>
              <a:t>write</a:t>
            </a:r>
            <a:endParaRPr sz="2100" dirty="0">
              <a:latin typeface="+mn-lt"/>
              <a:cs typeface="Calibri"/>
            </a:endParaRPr>
          </a:p>
        </p:txBody>
      </p:sp>
      <p:sp>
        <p:nvSpPr>
          <p:cNvPr id="17" name="Title 16">
            <a:extLst>
              <a:ext uri="{FF2B5EF4-FFF2-40B4-BE49-F238E27FC236}">
                <a16:creationId xmlns:a16="http://schemas.microsoft.com/office/drawing/2014/main" id="{C9B25DB0-63BC-6F90-1687-A3EBD2495DF4}"/>
              </a:ext>
            </a:extLst>
          </p:cNvPr>
          <p:cNvSpPr>
            <a:spLocks noGrp="1"/>
          </p:cNvSpPr>
          <p:nvPr>
            <p:ph type="title"/>
          </p:nvPr>
        </p:nvSpPr>
        <p:spPr/>
        <p:txBody>
          <a:bodyPr>
            <a:normAutofit fontScale="90000"/>
          </a:bodyPr>
          <a:lstStyle/>
          <a:p>
            <a:r>
              <a:rPr lang="en-US" dirty="0">
                <a:latin typeface="+mn-lt"/>
              </a:rPr>
              <a:t>Trojan</a:t>
            </a:r>
            <a:r>
              <a:rPr lang="en-US" spc="-60" dirty="0">
                <a:latin typeface="+mn-lt"/>
              </a:rPr>
              <a:t> </a:t>
            </a:r>
            <a:r>
              <a:rPr lang="en-US" dirty="0">
                <a:latin typeface="+mn-lt"/>
              </a:rPr>
              <a:t>Horse</a:t>
            </a:r>
            <a:r>
              <a:rPr lang="en-US" spc="-49" dirty="0">
                <a:latin typeface="+mn-lt"/>
              </a:rPr>
              <a:t> </a:t>
            </a:r>
            <a:r>
              <a:rPr lang="en-US" spc="-8" dirty="0">
                <a:latin typeface="+mn-lt"/>
              </a:rPr>
              <a:t>attack</a:t>
            </a:r>
            <a:endParaRPr lang="en-US" dirty="0">
              <a:latin typeface="+mn-lt"/>
            </a:endParaRPr>
          </a:p>
        </p:txBody>
      </p:sp>
      <p:cxnSp>
        <p:nvCxnSpPr>
          <p:cNvPr id="20" name="Straight Arrow Connector 19">
            <a:extLst>
              <a:ext uri="{FF2B5EF4-FFF2-40B4-BE49-F238E27FC236}">
                <a16:creationId xmlns:a16="http://schemas.microsoft.com/office/drawing/2014/main" id="{C8BFDE8A-3AD3-6049-4B96-D7EDFCB4E577}"/>
              </a:ext>
            </a:extLst>
          </p:cNvPr>
          <p:cNvCxnSpPr>
            <a:cxnSpLocks/>
          </p:cNvCxnSpPr>
          <p:nvPr/>
        </p:nvCxnSpPr>
        <p:spPr>
          <a:xfrm>
            <a:off x="1443600" y="1536011"/>
            <a:ext cx="475200" cy="5220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6E1453B-9BA6-B01A-F916-E73F76032613}"/>
              </a:ext>
            </a:extLst>
          </p:cNvPr>
          <p:cNvCxnSpPr>
            <a:cxnSpLocks/>
            <a:endCxn id="4" idx="1"/>
          </p:cNvCxnSpPr>
          <p:nvPr/>
        </p:nvCxnSpPr>
        <p:spPr>
          <a:xfrm flipV="1">
            <a:off x="3679200" y="1873775"/>
            <a:ext cx="1242557" cy="9220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7891A16-8258-0F2A-1D5A-9D9873D84A50}"/>
              </a:ext>
            </a:extLst>
          </p:cNvPr>
          <p:cNvCxnSpPr>
            <a:cxnSpLocks/>
            <a:endCxn id="5" idx="1"/>
          </p:cNvCxnSpPr>
          <p:nvPr/>
        </p:nvCxnSpPr>
        <p:spPr>
          <a:xfrm>
            <a:off x="3679200" y="2890734"/>
            <a:ext cx="1242557" cy="14661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4" y="203157"/>
            <a:ext cx="8040975"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Buggy</a:t>
            </a:r>
            <a:r>
              <a:rPr spc="-23" dirty="0">
                <a:latin typeface="+mj-lt"/>
              </a:rPr>
              <a:t> </a:t>
            </a:r>
            <a:r>
              <a:rPr dirty="0">
                <a:latin typeface="+mj-lt"/>
              </a:rPr>
              <a:t>software</a:t>
            </a:r>
            <a:r>
              <a:rPr spc="-4" dirty="0">
                <a:latin typeface="+mj-lt"/>
              </a:rPr>
              <a:t> </a:t>
            </a:r>
            <a:r>
              <a:rPr dirty="0">
                <a:latin typeface="+mj-lt"/>
              </a:rPr>
              <a:t>can</a:t>
            </a:r>
            <a:r>
              <a:rPr spc="-11" dirty="0">
                <a:latin typeface="+mj-lt"/>
              </a:rPr>
              <a:t> </a:t>
            </a:r>
            <a:r>
              <a:rPr dirty="0">
                <a:latin typeface="+mj-lt"/>
              </a:rPr>
              <a:t>become</a:t>
            </a:r>
            <a:r>
              <a:rPr spc="-4" dirty="0">
                <a:latin typeface="+mj-lt"/>
              </a:rPr>
              <a:t> </a:t>
            </a:r>
            <a:r>
              <a:rPr dirty="0">
                <a:latin typeface="+mj-lt"/>
              </a:rPr>
              <a:t>Trojan</a:t>
            </a:r>
            <a:r>
              <a:rPr spc="-8" dirty="0">
                <a:latin typeface="+mj-lt"/>
              </a:rPr>
              <a:t> Horses</a:t>
            </a:r>
          </a:p>
        </p:txBody>
      </p:sp>
      <p:sp>
        <p:nvSpPr>
          <p:cNvPr id="3" name="object 3"/>
          <p:cNvSpPr txBox="1"/>
          <p:nvPr/>
        </p:nvSpPr>
        <p:spPr>
          <a:xfrm>
            <a:off x="687704" y="1344892"/>
            <a:ext cx="7522845" cy="1997502"/>
          </a:xfrm>
          <a:prstGeom prst="rect">
            <a:avLst/>
          </a:prstGeom>
        </p:spPr>
        <p:txBody>
          <a:bodyPr vert="horz" wrap="square" lIns="0" tIns="45244" rIns="0" bIns="0" rtlCol="0">
            <a:spAutoFit/>
          </a:bodyPr>
          <a:lstStyle/>
          <a:p>
            <a:pPr marL="180022" marR="3810" indent="-170497">
              <a:lnSpc>
                <a:spcPts val="2273"/>
              </a:lnSpc>
              <a:spcBef>
                <a:spcPts val="356"/>
              </a:spcBef>
              <a:buFont typeface="Arial"/>
              <a:buChar char="•"/>
              <a:tabLst>
                <a:tab pos="180975" algn="l"/>
              </a:tabLst>
            </a:pPr>
            <a:r>
              <a:rPr sz="2100" dirty="0">
                <a:latin typeface="+mn-lt"/>
                <a:cs typeface="Calibri"/>
              </a:rPr>
              <a:t>When</a:t>
            </a:r>
            <a:r>
              <a:rPr sz="2100" spc="-11" dirty="0">
                <a:latin typeface="+mn-lt"/>
                <a:cs typeface="Calibri"/>
              </a:rPr>
              <a:t> </a:t>
            </a:r>
            <a:r>
              <a:rPr sz="2100" dirty="0">
                <a:latin typeface="+mn-lt"/>
                <a:cs typeface="Calibri"/>
              </a:rPr>
              <a:t>a</a:t>
            </a:r>
            <a:r>
              <a:rPr sz="2100" spc="-26" dirty="0">
                <a:latin typeface="+mn-lt"/>
                <a:cs typeface="Calibri"/>
              </a:rPr>
              <a:t> </a:t>
            </a:r>
            <a:r>
              <a:rPr sz="2100" dirty="0">
                <a:latin typeface="+mn-lt"/>
                <a:cs typeface="Calibri"/>
              </a:rPr>
              <a:t>buggy</a:t>
            </a:r>
            <a:r>
              <a:rPr sz="2100" spc="-15" dirty="0">
                <a:latin typeface="+mn-lt"/>
                <a:cs typeface="Calibri"/>
              </a:rPr>
              <a:t> </a:t>
            </a:r>
            <a:r>
              <a:rPr sz="2100" dirty="0">
                <a:latin typeface="+mn-lt"/>
                <a:cs typeface="Calibri"/>
              </a:rPr>
              <a:t>software</a:t>
            </a:r>
            <a:r>
              <a:rPr sz="2100" spc="-23" dirty="0">
                <a:latin typeface="+mn-lt"/>
                <a:cs typeface="Calibri"/>
              </a:rPr>
              <a:t> </a:t>
            </a:r>
            <a:r>
              <a:rPr sz="2100" dirty="0">
                <a:latin typeface="+mn-lt"/>
                <a:cs typeface="Calibri"/>
              </a:rPr>
              <a:t>is</a:t>
            </a:r>
            <a:r>
              <a:rPr sz="2100" spc="-23" dirty="0">
                <a:latin typeface="+mn-lt"/>
                <a:cs typeface="Calibri"/>
              </a:rPr>
              <a:t> </a:t>
            </a:r>
            <a:r>
              <a:rPr sz="2100" dirty="0">
                <a:latin typeface="+mn-lt"/>
                <a:cs typeface="Calibri"/>
              </a:rPr>
              <a:t>exploited,</a:t>
            </a:r>
            <a:r>
              <a:rPr sz="2100" spc="-15" dirty="0">
                <a:latin typeface="+mn-lt"/>
                <a:cs typeface="Calibri"/>
              </a:rPr>
              <a:t> </a:t>
            </a:r>
            <a:r>
              <a:rPr sz="2100" dirty="0">
                <a:latin typeface="+mn-lt"/>
                <a:cs typeface="Calibri"/>
              </a:rPr>
              <a:t>it</a:t>
            </a:r>
            <a:r>
              <a:rPr sz="2100" spc="-26" dirty="0">
                <a:latin typeface="+mn-lt"/>
                <a:cs typeface="Calibri"/>
              </a:rPr>
              <a:t> </a:t>
            </a:r>
            <a:r>
              <a:rPr sz="2100" dirty="0">
                <a:latin typeface="+mn-lt"/>
                <a:cs typeface="Calibri"/>
              </a:rPr>
              <a:t>executes</a:t>
            </a:r>
            <a:r>
              <a:rPr sz="2100" spc="-19" dirty="0">
                <a:latin typeface="+mn-lt"/>
                <a:cs typeface="Calibri"/>
              </a:rPr>
              <a:t> </a:t>
            </a:r>
            <a:r>
              <a:rPr sz="2100" dirty="0">
                <a:latin typeface="+mn-lt"/>
                <a:cs typeface="Calibri"/>
              </a:rPr>
              <a:t>the</a:t>
            </a:r>
            <a:r>
              <a:rPr sz="2100" spc="-19" dirty="0">
                <a:latin typeface="+mn-lt"/>
                <a:cs typeface="Calibri"/>
              </a:rPr>
              <a:t> </a:t>
            </a:r>
            <a:r>
              <a:rPr sz="2100" dirty="0">
                <a:latin typeface="+mn-lt"/>
                <a:cs typeface="Calibri"/>
              </a:rPr>
              <a:t>code/</a:t>
            </a:r>
            <a:r>
              <a:rPr sz="2100" spc="-19" dirty="0">
                <a:latin typeface="+mn-lt"/>
                <a:cs typeface="Calibri"/>
              </a:rPr>
              <a:t> </a:t>
            </a:r>
            <a:r>
              <a:rPr sz="2100" spc="-8" dirty="0">
                <a:latin typeface="+mn-lt"/>
                <a:cs typeface="Calibri"/>
              </a:rPr>
              <a:t>intention </a:t>
            </a:r>
            <a:r>
              <a:rPr sz="2100" dirty="0">
                <a:latin typeface="+mn-lt"/>
                <a:cs typeface="Calibri"/>
              </a:rPr>
              <a:t>of</a:t>
            </a:r>
            <a:r>
              <a:rPr sz="2100" spc="-41" dirty="0">
                <a:latin typeface="+mn-lt"/>
                <a:cs typeface="Calibri"/>
              </a:rPr>
              <a:t> </a:t>
            </a:r>
            <a:r>
              <a:rPr sz="2100" dirty="0">
                <a:latin typeface="+mn-lt"/>
                <a:cs typeface="Calibri"/>
              </a:rPr>
              <a:t>the</a:t>
            </a:r>
            <a:r>
              <a:rPr sz="2100" spc="-30" dirty="0">
                <a:latin typeface="+mn-lt"/>
                <a:cs typeface="Calibri"/>
              </a:rPr>
              <a:t> </a:t>
            </a:r>
            <a:r>
              <a:rPr sz="2100" dirty="0">
                <a:latin typeface="+mn-lt"/>
                <a:cs typeface="Calibri"/>
              </a:rPr>
              <a:t>attacker,</a:t>
            </a:r>
            <a:r>
              <a:rPr sz="2100" spc="-49" dirty="0">
                <a:latin typeface="+mn-lt"/>
                <a:cs typeface="Calibri"/>
              </a:rPr>
              <a:t> </a:t>
            </a:r>
            <a:r>
              <a:rPr sz="2100" dirty="0">
                <a:latin typeface="+mn-lt"/>
                <a:cs typeface="Calibri"/>
              </a:rPr>
              <a:t>while</a:t>
            </a:r>
            <a:r>
              <a:rPr sz="2100" spc="-30" dirty="0">
                <a:latin typeface="+mn-lt"/>
                <a:cs typeface="Calibri"/>
              </a:rPr>
              <a:t> </a:t>
            </a:r>
            <a:r>
              <a:rPr sz="2100" dirty="0">
                <a:latin typeface="+mn-lt"/>
                <a:cs typeface="Calibri"/>
              </a:rPr>
              <a:t>using</a:t>
            </a:r>
            <a:r>
              <a:rPr sz="2100" spc="-23" dirty="0">
                <a:latin typeface="+mn-lt"/>
                <a:cs typeface="Calibri"/>
              </a:rPr>
              <a:t> </a:t>
            </a:r>
            <a:r>
              <a:rPr sz="2100" dirty="0">
                <a:latin typeface="+mn-lt"/>
                <a:cs typeface="Calibri"/>
              </a:rPr>
              <a:t>the</a:t>
            </a:r>
            <a:r>
              <a:rPr sz="2100" spc="-34" dirty="0">
                <a:latin typeface="+mn-lt"/>
                <a:cs typeface="Calibri"/>
              </a:rPr>
              <a:t> </a:t>
            </a:r>
            <a:r>
              <a:rPr sz="2100" dirty="0">
                <a:latin typeface="+mn-lt"/>
                <a:cs typeface="Calibri"/>
              </a:rPr>
              <a:t>privileges</a:t>
            </a:r>
            <a:r>
              <a:rPr sz="2100" spc="-30" dirty="0">
                <a:latin typeface="+mn-lt"/>
                <a:cs typeface="Calibri"/>
              </a:rPr>
              <a:t> </a:t>
            </a:r>
            <a:r>
              <a:rPr sz="2100" dirty="0">
                <a:latin typeface="+mn-lt"/>
                <a:cs typeface="Calibri"/>
              </a:rPr>
              <a:t>of</a:t>
            </a:r>
            <a:r>
              <a:rPr sz="2100" spc="-41" dirty="0">
                <a:latin typeface="+mn-lt"/>
                <a:cs typeface="Calibri"/>
              </a:rPr>
              <a:t> </a:t>
            </a:r>
            <a:r>
              <a:rPr sz="2100" dirty="0">
                <a:latin typeface="+mn-lt"/>
                <a:cs typeface="Calibri"/>
              </a:rPr>
              <a:t>the</a:t>
            </a:r>
            <a:r>
              <a:rPr sz="2100" spc="-30" dirty="0">
                <a:latin typeface="+mn-lt"/>
                <a:cs typeface="Calibri"/>
              </a:rPr>
              <a:t> </a:t>
            </a:r>
            <a:r>
              <a:rPr sz="2100" dirty="0">
                <a:latin typeface="+mn-lt"/>
                <a:cs typeface="Calibri"/>
              </a:rPr>
              <a:t>user</a:t>
            </a:r>
            <a:r>
              <a:rPr sz="2100" spc="-34" dirty="0">
                <a:latin typeface="+mn-lt"/>
                <a:cs typeface="Calibri"/>
              </a:rPr>
              <a:t> </a:t>
            </a:r>
            <a:r>
              <a:rPr sz="2100" dirty="0">
                <a:latin typeface="+mn-lt"/>
                <a:cs typeface="Calibri"/>
              </a:rPr>
              <a:t>who</a:t>
            </a:r>
            <a:r>
              <a:rPr sz="2100" spc="-26" dirty="0">
                <a:latin typeface="+mn-lt"/>
                <a:cs typeface="Calibri"/>
              </a:rPr>
              <a:t> </a:t>
            </a:r>
            <a:r>
              <a:rPr sz="2100" dirty="0">
                <a:latin typeface="+mn-lt"/>
                <a:cs typeface="Calibri"/>
              </a:rPr>
              <a:t>started</a:t>
            </a:r>
            <a:r>
              <a:rPr sz="2100" spc="-34" dirty="0">
                <a:latin typeface="+mn-lt"/>
                <a:cs typeface="Calibri"/>
              </a:rPr>
              <a:t> </a:t>
            </a:r>
            <a:r>
              <a:rPr sz="2100" spc="-19" dirty="0">
                <a:latin typeface="+mn-lt"/>
                <a:cs typeface="Calibri"/>
              </a:rPr>
              <a:t>it</a:t>
            </a:r>
            <a:endParaRPr sz="2100" dirty="0">
              <a:latin typeface="+mn-lt"/>
              <a:cs typeface="Calibri"/>
            </a:endParaRPr>
          </a:p>
          <a:p>
            <a:pPr>
              <a:spcBef>
                <a:spcPts val="1200"/>
              </a:spcBef>
              <a:buFont typeface="Arial"/>
              <a:buChar char="•"/>
            </a:pPr>
            <a:endParaRPr sz="2100" dirty="0">
              <a:latin typeface="+mn-lt"/>
              <a:cs typeface="Calibri"/>
            </a:endParaRPr>
          </a:p>
          <a:p>
            <a:pPr marL="180022" marR="516255" indent="-170497">
              <a:lnSpc>
                <a:spcPts val="2273"/>
              </a:lnSpc>
              <a:buFont typeface="Arial"/>
              <a:buChar char="•"/>
              <a:tabLst>
                <a:tab pos="180975" algn="l"/>
              </a:tabLst>
            </a:pPr>
            <a:r>
              <a:rPr sz="2100" dirty="0">
                <a:latin typeface="+mn-lt"/>
                <a:cs typeface="Calibri"/>
              </a:rPr>
              <a:t>This</a:t>
            </a:r>
            <a:r>
              <a:rPr sz="2100" spc="-53" dirty="0">
                <a:latin typeface="+mn-lt"/>
                <a:cs typeface="Calibri"/>
              </a:rPr>
              <a:t> </a:t>
            </a:r>
            <a:r>
              <a:rPr sz="2100" dirty="0">
                <a:latin typeface="+mn-lt"/>
                <a:cs typeface="Calibri"/>
              </a:rPr>
              <a:t>means</a:t>
            </a:r>
            <a:r>
              <a:rPr sz="2100" spc="-38" dirty="0">
                <a:latin typeface="+mn-lt"/>
                <a:cs typeface="Calibri"/>
              </a:rPr>
              <a:t> </a:t>
            </a:r>
            <a:r>
              <a:rPr sz="2100" dirty="0">
                <a:latin typeface="+mn-lt"/>
                <a:cs typeface="Calibri"/>
              </a:rPr>
              <a:t>that</a:t>
            </a:r>
            <a:r>
              <a:rPr sz="2100" spc="-56" dirty="0">
                <a:latin typeface="+mn-lt"/>
                <a:cs typeface="Calibri"/>
              </a:rPr>
              <a:t> </a:t>
            </a:r>
            <a:r>
              <a:rPr sz="2100" dirty="0">
                <a:latin typeface="+mn-lt"/>
                <a:cs typeface="Calibri"/>
              </a:rPr>
              <a:t>computers</a:t>
            </a:r>
            <a:r>
              <a:rPr sz="2100" spc="-38" dirty="0">
                <a:latin typeface="+mn-lt"/>
                <a:cs typeface="Calibri"/>
              </a:rPr>
              <a:t> </a:t>
            </a:r>
            <a:r>
              <a:rPr sz="2100" dirty="0">
                <a:latin typeface="+mn-lt"/>
                <a:cs typeface="Calibri"/>
              </a:rPr>
              <a:t>with</a:t>
            </a:r>
            <a:r>
              <a:rPr sz="2100" spc="-60" dirty="0">
                <a:latin typeface="+mn-lt"/>
                <a:cs typeface="Calibri"/>
              </a:rPr>
              <a:t> </a:t>
            </a:r>
            <a:r>
              <a:rPr sz="2100" dirty="0">
                <a:latin typeface="+mn-lt"/>
                <a:cs typeface="Calibri"/>
              </a:rPr>
              <a:t>only</a:t>
            </a:r>
            <a:r>
              <a:rPr sz="2100" spc="-38" dirty="0">
                <a:latin typeface="+mn-lt"/>
                <a:cs typeface="Calibri"/>
              </a:rPr>
              <a:t> </a:t>
            </a:r>
            <a:r>
              <a:rPr sz="2100" dirty="0">
                <a:latin typeface="+mn-lt"/>
                <a:cs typeface="Calibri"/>
              </a:rPr>
              <a:t>DAC</a:t>
            </a:r>
            <a:r>
              <a:rPr sz="2100" spc="-53" dirty="0">
                <a:latin typeface="+mn-lt"/>
                <a:cs typeface="Calibri"/>
              </a:rPr>
              <a:t> </a:t>
            </a:r>
            <a:r>
              <a:rPr sz="2100" dirty="0">
                <a:latin typeface="+mn-lt"/>
                <a:cs typeface="Calibri"/>
              </a:rPr>
              <a:t>cannot</a:t>
            </a:r>
            <a:r>
              <a:rPr sz="2100" spc="-41" dirty="0">
                <a:latin typeface="+mn-lt"/>
                <a:cs typeface="Calibri"/>
              </a:rPr>
              <a:t> </a:t>
            </a:r>
            <a:r>
              <a:rPr sz="2100" dirty="0">
                <a:latin typeface="+mn-lt"/>
                <a:cs typeface="Calibri"/>
              </a:rPr>
              <a:t>be</a:t>
            </a:r>
            <a:r>
              <a:rPr sz="2100" spc="-49" dirty="0">
                <a:latin typeface="+mn-lt"/>
                <a:cs typeface="Calibri"/>
              </a:rPr>
              <a:t> </a:t>
            </a:r>
            <a:r>
              <a:rPr sz="2100" dirty="0">
                <a:latin typeface="+mn-lt"/>
                <a:cs typeface="Calibri"/>
              </a:rPr>
              <a:t>trusted</a:t>
            </a:r>
            <a:r>
              <a:rPr sz="2100" spc="-34" dirty="0">
                <a:latin typeface="+mn-lt"/>
                <a:cs typeface="Calibri"/>
              </a:rPr>
              <a:t> </a:t>
            </a:r>
            <a:r>
              <a:rPr sz="2100" spc="-19" dirty="0">
                <a:latin typeface="+mn-lt"/>
                <a:cs typeface="Calibri"/>
              </a:rPr>
              <a:t>to </a:t>
            </a:r>
            <a:r>
              <a:rPr sz="2100" dirty="0">
                <a:latin typeface="+mn-lt"/>
                <a:cs typeface="Calibri"/>
              </a:rPr>
              <a:t>process</a:t>
            </a:r>
            <a:r>
              <a:rPr sz="2100" spc="-34" dirty="0">
                <a:latin typeface="+mn-lt"/>
                <a:cs typeface="Calibri"/>
              </a:rPr>
              <a:t> </a:t>
            </a:r>
            <a:r>
              <a:rPr sz="2100" spc="-8" dirty="0">
                <a:latin typeface="+mn-lt"/>
                <a:cs typeface="Calibri"/>
              </a:rPr>
              <a:t>information</a:t>
            </a:r>
            <a:r>
              <a:rPr sz="2100" spc="-34" dirty="0">
                <a:latin typeface="+mn-lt"/>
                <a:cs typeface="Calibri"/>
              </a:rPr>
              <a:t> </a:t>
            </a:r>
            <a:r>
              <a:rPr sz="2100" dirty="0">
                <a:latin typeface="+mn-lt"/>
                <a:cs typeface="Calibri"/>
              </a:rPr>
              <a:t>classified</a:t>
            </a:r>
            <a:r>
              <a:rPr sz="2100" spc="-30" dirty="0">
                <a:latin typeface="+mn-lt"/>
                <a:cs typeface="Calibri"/>
              </a:rPr>
              <a:t> </a:t>
            </a:r>
            <a:r>
              <a:rPr sz="2100" dirty="0">
                <a:latin typeface="+mn-lt"/>
                <a:cs typeface="Calibri"/>
              </a:rPr>
              <a:t>at</a:t>
            </a:r>
            <a:r>
              <a:rPr sz="2100" spc="-45" dirty="0">
                <a:latin typeface="+mn-lt"/>
                <a:cs typeface="Calibri"/>
              </a:rPr>
              <a:t> </a:t>
            </a:r>
            <a:r>
              <a:rPr sz="2100" dirty="0">
                <a:latin typeface="+mn-lt"/>
                <a:cs typeface="Calibri"/>
              </a:rPr>
              <a:t>different</a:t>
            </a:r>
            <a:r>
              <a:rPr sz="2100" spc="-41" dirty="0">
                <a:latin typeface="+mn-lt"/>
                <a:cs typeface="Calibri"/>
              </a:rPr>
              <a:t> </a:t>
            </a:r>
            <a:r>
              <a:rPr sz="2100" spc="-8" dirty="0">
                <a:latin typeface="+mn-lt"/>
                <a:cs typeface="Calibri"/>
              </a:rPr>
              <a:t>levels</a:t>
            </a:r>
            <a:endParaRPr sz="2100" dirty="0">
              <a:latin typeface="+mn-lt"/>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5933" y="2350199"/>
            <a:ext cx="7132467" cy="714939"/>
          </a:xfrm>
          <a:prstGeom prst="rect">
            <a:avLst/>
          </a:prstGeom>
        </p:spPr>
        <p:txBody>
          <a:bodyPr spcFirstLastPara="1" vert="horz" wrap="square" lIns="0" tIns="9525" rIns="0" bIns="0" rtlCol="0" anchor="t" anchorCtr="0">
            <a:spAutoFit/>
          </a:bodyPr>
          <a:lstStyle/>
          <a:p>
            <a:pPr marL="9525">
              <a:spcBef>
                <a:spcPts val="75"/>
              </a:spcBef>
            </a:pPr>
            <a:r>
              <a:rPr sz="4500" dirty="0">
                <a:latin typeface="+mj-lt"/>
              </a:rPr>
              <a:t>Mandatory</a:t>
            </a:r>
            <a:r>
              <a:rPr sz="4500" spc="-53" dirty="0">
                <a:latin typeface="+mj-lt"/>
              </a:rPr>
              <a:t> </a:t>
            </a:r>
            <a:r>
              <a:rPr lang="en-US" sz="4500" spc="-53" dirty="0">
                <a:latin typeface="+mj-lt"/>
              </a:rPr>
              <a:t>A</a:t>
            </a:r>
            <a:r>
              <a:rPr sz="4500" dirty="0">
                <a:latin typeface="+mj-lt"/>
              </a:rPr>
              <a:t>ccess</a:t>
            </a:r>
            <a:r>
              <a:rPr sz="4500" spc="-56" dirty="0">
                <a:latin typeface="+mj-lt"/>
              </a:rPr>
              <a:t> </a:t>
            </a:r>
            <a:r>
              <a:rPr lang="en-US" sz="4500" spc="-8" dirty="0">
                <a:latin typeface="+mj-lt"/>
              </a:rPr>
              <a:t>C</a:t>
            </a:r>
            <a:r>
              <a:rPr sz="4500" spc="-8" dirty="0">
                <a:latin typeface="+mj-lt"/>
              </a:rPr>
              <a:t>ontrol</a:t>
            </a:r>
            <a:endParaRPr sz="4500" dirty="0">
              <a:latin typeface="+mj-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7705" y="1280131"/>
            <a:ext cx="7348061" cy="3093315"/>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dirty="0">
                <a:latin typeface="+mn-lt"/>
                <a:cs typeface="Calibri"/>
              </a:rPr>
              <a:t>Assigning</a:t>
            </a:r>
            <a:r>
              <a:rPr sz="2100" spc="-38" dirty="0">
                <a:latin typeface="+mn-lt"/>
                <a:cs typeface="Calibri"/>
              </a:rPr>
              <a:t> </a:t>
            </a:r>
            <a:r>
              <a:rPr sz="2100" dirty="0">
                <a:latin typeface="+mn-lt"/>
                <a:cs typeface="Calibri"/>
              </a:rPr>
              <a:t>access</a:t>
            </a:r>
            <a:r>
              <a:rPr sz="2100" spc="-45" dirty="0">
                <a:latin typeface="+mn-lt"/>
                <a:cs typeface="Calibri"/>
              </a:rPr>
              <a:t> </a:t>
            </a:r>
            <a:r>
              <a:rPr sz="2100" dirty="0">
                <a:latin typeface="+mn-lt"/>
                <a:cs typeface="Calibri"/>
              </a:rPr>
              <a:t>rights</a:t>
            </a:r>
            <a:r>
              <a:rPr sz="2100" spc="-30" dirty="0">
                <a:latin typeface="+mn-lt"/>
                <a:cs typeface="Calibri"/>
              </a:rPr>
              <a:t> </a:t>
            </a:r>
            <a:r>
              <a:rPr sz="2100" dirty="0">
                <a:latin typeface="+mn-lt"/>
                <a:cs typeface="Calibri"/>
              </a:rPr>
              <a:t>based</a:t>
            </a:r>
            <a:r>
              <a:rPr sz="2100" spc="-45" dirty="0">
                <a:latin typeface="+mn-lt"/>
                <a:cs typeface="Calibri"/>
              </a:rPr>
              <a:t> </a:t>
            </a:r>
            <a:r>
              <a:rPr sz="2100" dirty="0">
                <a:latin typeface="+mn-lt"/>
                <a:cs typeface="Calibri"/>
              </a:rPr>
              <a:t>on</a:t>
            </a:r>
            <a:r>
              <a:rPr sz="2100" spc="-41" dirty="0">
                <a:latin typeface="+mn-lt"/>
                <a:cs typeface="Calibri"/>
              </a:rPr>
              <a:t> </a:t>
            </a:r>
            <a:r>
              <a:rPr sz="2100" dirty="0">
                <a:latin typeface="+mn-lt"/>
                <a:cs typeface="Calibri"/>
              </a:rPr>
              <a:t>regulations</a:t>
            </a:r>
            <a:r>
              <a:rPr sz="2100" spc="-30" dirty="0">
                <a:latin typeface="+mn-lt"/>
                <a:cs typeface="Calibri"/>
              </a:rPr>
              <a:t> </a:t>
            </a:r>
            <a:r>
              <a:rPr sz="2100" dirty="0">
                <a:latin typeface="+mn-lt"/>
                <a:cs typeface="Calibri"/>
              </a:rPr>
              <a:t>by</a:t>
            </a:r>
            <a:r>
              <a:rPr sz="2100" spc="-41" dirty="0">
                <a:latin typeface="+mn-lt"/>
                <a:cs typeface="Calibri"/>
              </a:rPr>
              <a:t> </a:t>
            </a:r>
            <a:r>
              <a:rPr sz="2100" dirty="0">
                <a:latin typeface="+mn-lt"/>
                <a:cs typeface="Calibri"/>
              </a:rPr>
              <a:t>a</a:t>
            </a:r>
            <a:r>
              <a:rPr sz="2100" spc="-41" dirty="0">
                <a:latin typeface="+mn-lt"/>
                <a:cs typeface="Calibri"/>
              </a:rPr>
              <a:t> </a:t>
            </a:r>
            <a:r>
              <a:rPr sz="2100" dirty="0">
                <a:latin typeface="+mn-lt"/>
                <a:cs typeface="Calibri"/>
              </a:rPr>
              <a:t>central</a:t>
            </a:r>
            <a:r>
              <a:rPr sz="2100" spc="-49" dirty="0">
                <a:latin typeface="+mn-lt"/>
                <a:cs typeface="Calibri"/>
              </a:rPr>
              <a:t> </a:t>
            </a:r>
            <a:r>
              <a:rPr sz="2100" spc="-8" dirty="0">
                <a:latin typeface="+mn-lt"/>
                <a:cs typeface="Calibri"/>
              </a:rPr>
              <a:t>authority</a:t>
            </a:r>
            <a:endParaRPr sz="2100" dirty="0">
              <a:latin typeface="+mn-lt"/>
              <a:cs typeface="Calibri"/>
            </a:endParaRPr>
          </a:p>
          <a:p>
            <a:pPr marL="180022" indent="-170497">
              <a:spcBef>
                <a:spcPts val="506"/>
              </a:spcBef>
              <a:buFont typeface="Arial"/>
              <a:buChar char="•"/>
              <a:tabLst>
                <a:tab pos="180022" algn="l"/>
              </a:tabLst>
            </a:pPr>
            <a:r>
              <a:rPr sz="2100" spc="-8" dirty="0">
                <a:latin typeface="+mn-lt"/>
                <a:cs typeface="Calibri"/>
              </a:rPr>
              <a:t>Implemented</a:t>
            </a:r>
            <a:r>
              <a:rPr sz="2100" spc="-34" dirty="0">
                <a:latin typeface="+mn-lt"/>
                <a:cs typeface="Calibri"/>
              </a:rPr>
              <a:t> </a:t>
            </a:r>
            <a:r>
              <a:rPr sz="2100" dirty="0">
                <a:latin typeface="+mn-lt"/>
                <a:cs typeface="Calibri"/>
              </a:rPr>
              <a:t>using</a:t>
            </a:r>
            <a:r>
              <a:rPr sz="2100" spc="-41" dirty="0">
                <a:latin typeface="+mn-lt"/>
                <a:cs typeface="Calibri"/>
              </a:rPr>
              <a:t> </a:t>
            </a:r>
            <a:r>
              <a:rPr sz="2100" dirty="0">
                <a:latin typeface="+mn-lt"/>
                <a:cs typeface="Calibri"/>
              </a:rPr>
              <a:t>a</a:t>
            </a:r>
            <a:r>
              <a:rPr sz="2100" spc="-49" dirty="0">
                <a:latin typeface="+mn-lt"/>
                <a:cs typeface="Calibri"/>
              </a:rPr>
              <a:t> </a:t>
            </a:r>
            <a:r>
              <a:rPr sz="2100" i="1" dirty="0">
                <a:latin typeface="+mn-lt"/>
                <a:cs typeface="Calibri"/>
              </a:rPr>
              <a:t>“reference</a:t>
            </a:r>
            <a:r>
              <a:rPr sz="2100" i="1" spc="-49" dirty="0">
                <a:latin typeface="+mn-lt"/>
                <a:cs typeface="Calibri"/>
              </a:rPr>
              <a:t> </a:t>
            </a:r>
            <a:r>
              <a:rPr sz="2100" i="1" spc="-8" dirty="0">
                <a:latin typeface="+mn-lt"/>
                <a:cs typeface="Calibri"/>
              </a:rPr>
              <a:t>monitor”</a:t>
            </a:r>
            <a:endParaRPr sz="2100" dirty="0">
              <a:latin typeface="+mn-lt"/>
              <a:cs typeface="Calibri"/>
            </a:endParaRPr>
          </a:p>
          <a:p>
            <a:pPr marL="522923" lvl="1" indent="-170497">
              <a:spcBef>
                <a:spcPts val="176"/>
              </a:spcBef>
              <a:buFont typeface="Arial"/>
              <a:buChar char="•"/>
              <a:tabLst>
                <a:tab pos="522923" algn="l"/>
              </a:tabLst>
            </a:pPr>
            <a:r>
              <a:rPr sz="1800" dirty="0">
                <a:latin typeface="+mn-lt"/>
                <a:cs typeface="Calibri"/>
              </a:rPr>
              <a:t>Small</a:t>
            </a:r>
            <a:r>
              <a:rPr sz="1800" spc="-45" dirty="0">
                <a:latin typeface="+mn-lt"/>
                <a:cs typeface="Calibri"/>
              </a:rPr>
              <a:t> </a:t>
            </a:r>
            <a:r>
              <a:rPr sz="1800" dirty="0">
                <a:latin typeface="+mn-lt"/>
                <a:cs typeface="Calibri"/>
              </a:rPr>
              <a:t>Trusted</a:t>
            </a:r>
            <a:r>
              <a:rPr sz="1800" spc="-19" dirty="0">
                <a:latin typeface="+mn-lt"/>
                <a:cs typeface="Calibri"/>
              </a:rPr>
              <a:t> </a:t>
            </a:r>
            <a:r>
              <a:rPr sz="1800" dirty="0">
                <a:latin typeface="+mn-lt"/>
                <a:cs typeface="Calibri"/>
              </a:rPr>
              <a:t>Computing</a:t>
            </a:r>
            <a:r>
              <a:rPr sz="1800" spc="-41" dirty="0">
                <a:latin typeface="+mn-lt"/>
                <a:cs typeface="Calibri"/>
              </a:rPr>
              <a:t> </a:t>
            </a:r>
            <a:r>
              <a:rPr sz="1800" dirty="0">
                <a:latin typeface="+mn-lt"/>
                <a:cs typeface="Calibri"/>
              </a:rPr>
              <a:t>Base</a:t>
            </a:r>
            <a:r>
              <a:rPr sz="1800" spc="-34" dirty="0">
                <a:latin typeface="+mn-lt"/>
                <a:cs typeface="Calibri"/>
              </a:rPr>
              <a:t> </a:t>
            </a:r>
            <a:r>
              <a:rPr sz="1800" dirty="0">
                <a:latin typeface="+mn-lt"/>
                <a:cs typeface="Calibri"/>
              </a:rPr>
              <a:t>(TCB)</a:t>
            </a:r>
            <a:r>
              <a:rPr sz="1800" spc="-38" dirty="0">
                <a:latin typeface="+mn-lt"/>
                <a:cs typeface="Calibri"/>
              </a:rPr>
              <a:t> </a:t>
            </a:r>
            <a:r>
              <a:rPr sz="1800" dirty="0">
                <a:latin typeface="+mn-lt"/>
                <a:cs typeface="Calibri"/>
              </a:rPr>
              <a:t>[John</a:t>
            </a:r>
            <a:r>
              <a:rPr sz="1800" spc="-26" dirty="0">
                <a:latin typeface="+mn-lt"/>
                <a:cs typeface="Calibri"/>
              </a:rPr>
              <a:t> </a:t>
            </a:r>
            <a:r>
              <a:rPr sz="1800" dirty="0">
                <a:latin typeface="+mn-lt"/>
                <a:cs typeface="Calibri"/>
              </a:rPr>
              <a:t>Rushby,</a:t>
            </a:r>
            <a:r>
              <a:rPr sz="1800" spc="-30" dirty="0">
                <a:latin typeface="+mn-lt"/>
                <a:cs typeface="Calibri"/>
              </a:rPr>
              <a:t> </a:t>
            </a:r>
            <a:r>
              <a:rPr sz="1800" dirty="0">
                <a:latin typeface="+mn-lt"/>
                <a:cs typeface="Calibri"/>
              </a:rPr>
              <a:t>1981,</a:t>
            </a:r>
            <a:r>
              <a:rPr sz="1800" spc="-30" dirty="0">
                <a:latin typeface="+mn-lt"/>
                <a:cs typeface="Calibri"/>
              </a:rPr>
              <a:t> </a:t>
            </a:r>
            <a:r>
              <a:rPr sz="1800" spc="-15" dirty="0">
                <a:latin typeface="+mn-lt"/>
                <a:cs typeface="Calibri"/>
              </a:rPr>
              <a:t>OSP]</a:t>
            </a:r>
            <a:endParaRPr sz="1800" dirty="0">
              <a:latin typeface="+mn-lt"/>
              <a:cs typeface="Calibri"/>
            </a:endParaRPr>
          </a:p>
          <a:p>
            <a:pPr marL="180022" indent="-170497">
              <a:spcBef>
                <a:spcPts val="484"/>
              </a:spcBef>
              <a:buFont typeface="Arial"/>
              <a:buChar char="•"/>
              <a:tabLst>
                <a:tab pos="180022" algn="l"/>
              </a:tabLst>
            </a:pPr>
            <a:r>
              <a:rPr sz="2100" dirty="0">
                <a:latin typeface="+mn-lt"/>
                <a:cs typeface="Calibri"/>
              </a:rPr>
              <a:t>Implemented</a:t>
            </a:r>
            <a:r>
              <a:rPr sz="2100" spc="-53" dirty="0">
                <a:latin typeface="+mn-lt"/>
                <a:cs typeface="Calibri"/>
              </a:rPr>
              <a:t> </a:t>
            </a:r>
            <a:r>
              <a:rPr sz="2100" dirty="0">
                <a:latin typeface="+mn-lt"/>
                <a:cs typeface="Calibri"/>
              </a:rPr>
              <a:t>using</a:t>
            </a:r>
            <a:r>
              <a:rPr sz="2100" spc="-53" dirty="0">
                <a:latin typeface="+mn-lt"/>
                <a:cs typeface="Calibri"/>
              </a:rPr>
              <a:t> </a:t>
            </a:r>
            <a:r>
              <a:rPr sz="2100" spc="-8" dirty="0">
                <a:latin typeface="+mn-lt"/>
                <a:cs typeface="Calibri"/>
              </a:rPr>
              <a:t>Virtualization</a:t>
            </a:r>
            <a:endParaRPr sz="2100" dirty="0">
              <a:latin typeface="+mn-lt"/>
              <a:cs typeface="Calibri"/>
            </a:endParaRPr>
          </a:p>
          <a:p>
            <a:pPr marL="180022" indent="-170497">
              <a:spcBef>
                <a:spcPts val="495"/>
              </a:spcBef>
              <a:buFont typeface="Arial"/>
              <a:buChar char="•"/>
              <a:tabLst>
                <a:tab pos="180022" algn="l"/>
              </a:tabLst>
            </a:pPr>
            <a:r>
              <a:rPr sz="2100" dirty="0">
                <a:latin typeface="+mn-lt"/>
                <a:cs typeface="Calibri"/>
              </a:rPr>
              <a:t>TOCTTOU</a:t>
            </a:r>
            <a:r>
              <a:rPr sz="2100" spc="-38" dirty="0">
                <a:latin typeface="+mn-lt"/>
                <a:cs typeface="Calibri"/>
              </a:rPr>
              <a:t> </a:t>
            </a:r>
            <a:r>
              <a:rPr sz="2100" dirty="0">
                <a:latin typeface="+mn-lt"/>
                <a:cs typeface="Calibri"/>
              </a:rPr>
              <a:t>(</a:t>
            </a:r>
            <a:r>
              <a:rPr sz="1800" dirty="0">
                <a:latin typeface="+mn-lt"/>
                <a:cs typeface="Calibri"/>
              </a:rPr>
              <a:t>Time</a:t>
            </a:r>
            <a:r>
              <a:rPr sz="1800" spc="-34" dirty="0">
                <a:latin typeface="+mn-lt"/>
                <a:cs typeface="Calibri"/>
              </a:rPr>
              <a:t> </a:t>
            </a:r>
            <a:r>
              <a:rPr sz="1800" dirty="0">
                <a:latin typeface="+mn-lt"/>
                <a:cs typeface="Calibri"/>
              </a:rPr>
              <a:t>Of</a:t>
            </a:r>
            <a:r>
              <a:rPr sz="1800" spc="-30" dirty="0">
                <a:latin typeface="+mn-lt"/>
                <a:cs typeface="Calibri"/>
              </a:rPr>
              <a:t> </a:t>
            </a:r>
            <a:r>
              <a:rPr sz="1800" dirty="0">
                <a:latin typeface="+mn-lt"/>
                <a:cs typeface="Calibri"/>
              </a:rPr>
              <a:t>Check</a:t>
            </a:r>
            <a:r>
              <a:rPr sz="1800" spc="-38" dirty="0">
                <a:latin typeface="+mn-lt"/>
                <a:cs typeface="Calibri"/>
              </a:rPr>
              <a:t> </a:t>
            </a:r>
            <a:r>
              <a:rPr sz="1800" dirty="0">
                <a:latin typeface="+mn-lt"/>
                <a:cs typeface="Calibri"/>
              </a:rPr>
              <a:t>To</a:t>
            </a:r>
            <a:r>
              <a:rPr sz="1800" spc="-26" dirty="0">
                <a:latin typeface="+mn-lt"/>
                <a:cs typeface="Calibri"/>
              </a:rPr>
              <a:t> </a:t>
            </a:r>
            <a:r>
              <a:rPr sz="1800" dirty="0">
                <a:latin typeface="+mn-lt"/>
                <a:cs typeface="Calibri"/>
              </a:rPr>
              <a:t>Time</a:t>
            </a:r>
            <a:r>
              <a:rPr sz="1800" spc="-38" dirty="0">
                <a:latin typeface="+mn-lt"/>
                <a:cs typeface="Calibri"/>
              </a:rPr>
              <a:t> </a:t>
            </a:r>
            <a:r>
              <a:rPr sz="1800" dirty="0">
                <a:latin typeface="+mn-lt"/>
                <a:cs typeface="Calibri"/>
              </a:rPr>
              <a:t>of</a:t>
            </a:r>
            <a:r>
              <a:rPr sz="1800" spc="-26" dirty="0">
                <a:latin typeface="+mn-lt"/>
                <a:cs typeface="Calibri"/>
              </a:rPr>
              <a:t> </a:t>
            </a:r>
            <a:r>
              <a:rPr sz="1800" dirty="0">
                <a:latin typeface="+mn-lt"/>
                <a:cs typeface="Calibri"/>
              </a:rPr>
              <a:t>Use</a:t>
            </a:r>
            <a:r>
              <a:rPr sz="2100" dirty="0">
                <a:latin typeface="+mn-lt"/>
                <a:cs typeface="Calibri"/>
              </a:rPr>
              <a:t>)</a:t>
            </a:r>
            <a:r>
              <a:rPr sz="2100" spc="-30" dirty="0">
                <a:latin typeface="+mn-lt"/>
                <a:cs typeface="Calibri"/>
              </a:rPr>
              <a:t> </a:t>
            </a:r>
            <a:r>
              <a:rPr sz="2100" spc="-8" dirty="0">
                <a:latin typeface="+mn-lt"/>
                <a:cs typeface="Calibri"/>
              </a:rPr>
              <a:t>problem:</a:t>
            </a:r>
            <a:endParaRPr sz="2100" dirty="0">
              <a:latin typeface="+mn-lt"/>
              <a:cs typeface="Calibri"/>
            </a:endParaRPr>
          </a:p>
          <a:p>
            <a:pPr marL="695325" lvl="1" indent="-285750">
              <a:spcBef>
                <a:spcPts val="184"/>
              </a:spcBef>
              <a:buFont typeface="Arial"/>
              <a:buChar char="•"/>
              <a:tabLst>
                <a:tab pos="695325" algn="l"/>
              </a:tabLst>
            </a:pPr>
            <a:r>
              <a:rPr sz="1800" dirty="0">
                <a:latin typeface="+mn-lt"/>
                <a:cs typeface="Calibri"/>
              </a:rPr>
              <a:t>authority</a:t>
            </a:r>
            <a:r>
              <a:rPr sz="1800" spc="-30" dirty="0">
                <a:latin typeface="+mn-lt"/>
                <a:cs typeface="Calibri"/>
              </a:rPr>
              <a:t> </a:t>
            </a:r>
            <a:r>
              <a:rPr sz="1800" dirty="0">
                <a:latin typeface="+mn-lt"/>
                <a:cs typeface="Calibri"/>
              </a:rPr>
              <a:t>checks</a:t>
            </a:r>
            <a:r>
              <a:rPr sz="1800" spc="-30" dirty="0">
                <a:latin typeface="+mn-lt"/>
                <a:cs typeface="Calibri"/>
              </a:rPr>
              <a:t> </a:t>
            </a:r>
            <a:r>
              <a:rPr sz="1800" dirty="0">
                <a:latin typeface="+mn-lt"/>
                <a:cs typeface="Calibri"/>
              </a:rPr>
              <a:t>access</a:t>
            </a:r>
            <a:r>
              <a:rPr sz="1800" spc="-30" dirty="0">
                <a:latin typeface="+mn-lt"/>
                <a:cs typeface="Calibri"/>
              </a:rPr>
              <a:t> </a:t>
            </a:r>
            <a:r>
              <a:rPr sz="1800" dirty="0">
                <a:latin typeface="+mn-lt"/>
                <a:cs typeface="Calibri"/>
              </a:rPr>
              <a:t>to</a:t>
            </a:r>
            <a:r>
              <a:rPr sz="1800" spc="-19" dirty="0">
                <a:latin typeface="+mn-lt"/>
                <a:cs typeface="Calibri"/>
              </a:rPr>
              <a:t> </a:t>
            </a:r>
            <a:r>
              <a:rPr sz="1800" dirty="0">
                <a:latin typeface="+mn-lt"/>
                <a:cs typeface="Calibri"/>
              </a:rPr>
              <a:t>an</a:t>
            </a:r>
            <a:r>
              <a:rPr sz="1800" spc="-23" dirty="0">
                <a:latin typeface="+mn-lt"/>
                <a:cs typeface="Calibri"/>
              </a:rPr>
              <a:t> </a:t>
            </a:r>
            <a:r>
              <a:rPr sz="1800" spc="-8" dirty="0">
                <a:latin typeface="+mn-lt"/>
                <a:cs typeface="Calibri"/>
              </a:rPr>
              <a:t>object</a:t>
            </a:r>
            <a:endParaRPr sz="1800" dirty="0">
              <a:latin typeface="+mn-lt"/>
              <a:cs typeface="Calibri"/>
            </a:endParaRPr>
          </a:p>
          <a:p>
            <a:pPr marL="695325" lvl="1" indent="-257175">
              <a:spcBef>
                <a:spcPts val="153"/>
              </a:spcBef>
              <a:buSzPct val="75000"/>
              <a:buFont typeface="Arial"/>
              <a:buChar char="•"/>
              <a:tabLst>
                <a:tab pos="695325" algn="l"/>
              </a:tabLst>
            </a:pPr>
            <a:r>
              <a:rPr sz="1800" i="1" spc="-8" dirty="0">
                <a:latin typeface="+mn-lt"/>
                <a:cs typeface="Calibri"/>
              </a:rPr>
              <a:t>unknowingly</a:t>
            </a:r>
            <a:r>
              <a:rPr sz="1800" i="1" spc="-34" dirty="0">
                <a:latin typeface="+mn-lt"/>
                <a:cs typeface="Calibri"/>
              </a:rPr>
              <a:t> </a:t>
            </a:r>
            <a:r>
              <a:rPr sz="1800" i="1" dirty="0">
                <a:latin typeface="+mn-lt"/>
                <a:cs typeface="Calibri"/>
              </a:rPr>
              <a:t>to</a:t>
            </a:r>
            <a:r>
              <a:rPr sz="1800" i="1" spc="-34" dirty="0">
                <a:latin typeface="+mn-lt"/>
                <a:cs typeface="Calibri"/>
              </a:rPr>
              <a:t> </a:t>
            </a:r>
            <a:r>
              <a:rPr sz="1800" i="1" dirty="0">
                <a:latin typeface="+mn-lt"/>
                <a:cs typeface="Calibri"/>
              </a:rPr>
              <a:t>him,</a:t>
            </a:r>
            <a:r>
              <a:rPr sz="1800" i="1" spc="-38" dirty="0">
                <a:latin typeface="+mn-lt"/>
                <a:cs typeface="Calibri"/>
              </a:rPr>
              <a:t> </a:t>
            </a:r>
            <a:r>
              <a:rPr sz="1800" i="1" dirty="0">
                <a:latin typeface="+mn-lt"/>
                <a:cs typeface="Calibri"/>
              </a:rPr>
              <a:t>attacker</a:t>
            </a:r>
            <a:r>
              <a:rPr sz="1800" i="1" spc="-41" dirty="0">
                <a:latin typeface="+mn-lt"/>
                <a:cs typeface="Calibri"/>
              </a:rPr>
              <a:t> </a:t>
            </a:r>
            <a:r>
              <a:rPr sz="1800" i="1" dirty="0">
                <a:latin typeface="+mn-lt"/>
                <a:cs typeface="Calibri"/>
              </a:rPr>
              <a:t>replaces</a:t>
            </a:r>
            <a:r>
              <a:rPr sz="1800" i="1" spc="-38" dirty="0">
                <a:latin typeface="+mn-lt"/>
                <a:cs typeface="Calibri"/>
              </a:rPr>
              <a:t> </a:t>
            </a:r>
            <a:r>
              <a:rPr sz="1800" i="1" dirty="0">
                <a:latin typeface="+mn-lt"/>
                <a:cs typeface="Calibri"/>
              </a:rPr>
              <a:t>object</a:t>
            </a:r>
            <a:r>
              <a:rPr sz="1800" i="1" spc="-38" dirty="0">
                <a:latin typeface="+mn-lt"/>
                <a:cs typeface="Calibri"/>
              </a:rPr>
              <a:t> </a:t>
            </a:r>
            <a:r>
              <a:rPr sz="1800" i="1" dirty="0">
                <a:latin typeface="+mn-lt"/>
                <a:cs typeface="Calibri"/>
              </a:rPr>
              <a:t>with</a:t>
            </a:r>
            <a:r>
              <a:rPr sz="1800" i="1" spc="-41" dirty="0">
                <a:latin typeface="+mn-lt"/>
                <a:cs typeface="Calibri"/>
              </a:rPr>
              <a:t> </a:t>
            </a:r>
            <a:r>
              <a:rPr sz="1800" i="1" dirty="0">
                <a:latin typeface="+mn-lt"/>
                <a:cs typeface="Calibri"/>
              </a:rPr>
              <a:t>another</a:t>
            </a:r>
            <a:r>
              <a:rPr sz="1800" i="1" spc="-38" dirty="0">
                <a:latin typeface="+mn-lt"/>
                <a:cs typeface="Calibri"/>
              </a:rPr>
              <a:t> </a:t>
            </a:r>
            <a:r>
              <a:rPr sz="1800" i="1" spc="-19" dirty="0">
                <a:latin typeface="+mn-lt"/>
                <a:cs typeface="Calibri"/>
              </a:rPr>
              <a:t>one</a:t>
            </a:r>
            <a:endParaRPr sz="1800" dirty="0">
              <a:latin typeface="+mn-lt"/>
              <a:cs typeface="Calibri"/>
            </a:endParaRPr>
          </a:p>
          <a:p>
            <a:pPr marL="695325" lvl="1" indent="-257175">
              <a:spcBef>
                <a:spcPts val="161"/>
              </a:spcBef>
              <a:buSzPct val="75000"/>
              <a:buFont typeface="Arial"/>
              <a:buChar char="•"/>
              <a:tabLst>
                <a:tab pos="695325" algn="l"/>
              </a:tabLst>
            </a:pPr>
            <a:r>
              <a:rPr sz="1800" dirty="0">
                <a:latin typeface="+mn-lt"/>
                <a:cs typeface="Calibri"/>
              </a:rPr>
              <a:t>privileged</a:t>
            </a:r>
            <a:r>
              <a:rPr sz="1800" spc="-38" dirty="0">
                <a:latin typeface="+mn-lt"/>
                <a:cs typeface="Calibri"/>
              </a:rPr>
              <a:t> </a:t>
            </a:r>
            <a:r>
              <a:rPr sz="1800" dirty="0">
                <a:latin typeface="+mn-lt"/>
                <a:cs typeface="Calibri"/>
              </a:rPr>
              <a:t>subject</a:t>
            </a:r>
            <a:r>
              <a:rPr sz="1800" spc="-53" dirty="0">
                <a:latin typeface="+mn-lt"/>
                <a:cs typeface="Calibri"/>
              </a:rPr>
              <a:t> </a:t>
            </a:r>
            <a:r>
              <a:rPr sz="1800" dirty="0">
                <a:latin typeface="+mn-lt"/>
                <a:cs typeface="Calibri"/>
              </a:rPr>
              <a:t>operates</a:t>
            </a:r>
            <a:r>
              <a:rPr sz="1800" spc="-53" dirty="0">
                <a:latin typeface="+mn-lt"/>
                <a:cs typeface="Calibri"/>
              </a:rPr>
              <a:t> </a:t>
            </a:r>
            <a:r>
              <a:rPr sz="1800" dirty="0">
                <a:latin typeface="+mn-lt"/>
                <a:cs typeface="Calibri"/>
              </a:rPr>
              <a:t>on</a:t>
            </a:r>
            <a:r>
              <a:rPr sz="1800" spc="-49" dirty="0">
                <a:latin typeface="+mn-lt"/>
                <a:cs typeface="Calibri"/>
              </a:rPr>
              <a:t> </a:t>
            </a:r>
            <a:r>
              <a:rPr sz="1800" dirty="0">
                <a:latin typeface="+mn-lt"/>
                <a:cs typeface="Calibri"/>
              </a:rPr>
              <a:t>attacker</a:t>
            </a:r>
            <a:r>
              <a:rPr sz="1800" spc="-56" dirty="0">
                <a:latin typeface="+mn-lt"/>
                <a:cs typeface="Calibri"/>
              </a:rPr>
              <a:t> </a:t>
            </a:r>
            <a:r>
              <a:rPr sz="1800" dirty="0">
                <a:latin typeface="+mn-lt"/>
                <a:cs typeface="Calibri"/>
              </a:rPr>
              <a:t>controlled</a:t>
            </a:r>
            <a:r>
              <a:rPr sz="1800" spc="-49" dirty="0">
                <a:latin typeface="+mn-lt"/>
                <a:cs typeface="Calibri"/>
              </a:rPr>
              <a:t> </a:t>
            </a:r>
            <a:r>
              <a:rPr sz="1800" spc="-8" dirty="0">
                <a:latin typeface="+mn-lt"/>
                <a:cs typeface="Calibri"/>
              </a:rPr>
              <a:t>object!</a:t>
            </a:r>
            <a:endParaRPr sz="1800" dirty="0">
              <a:latin typeface="+mn-lt"/>
              <a:cs typeface="Calibri"/>
            </a:endParaRPr>
          </a:p>
        </p:txBody>
      </p:sp>
      <p:sp>
        <p:nvSpPr>
          <p:cNvPr id="3" name="object 3"/>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Modeling</a:t>
            </a:r>
            <a:r>
              <a:rPr spc="-26" dirty="0">
                <a:latin typeface="+mj-lt"/>
              </a:rPr>
              <a:t> </a:t>
            </a:r>
            <a:r>
              <a:rPr dirty="0">
                <a:latin typeface="+mj-lt"/>
              </a:rPr>
              <a:t>Access</a:t>
            </a:r>
            <a:r>
              <a:rPr spc="-23" dirty="0">
                <a:latin typeface="+mj-lt"/>
              </a:rPr>
              <a:t> </a:t>
            </a:r>
            <a:r>
              <a:rPr spc="-8" dirty="0">
                <a:latin typeface="+mj-lt"/>
              </a:rPr>
              <a:t>Control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Modeling</a:t>
            </a:r>
            <a:r>
              <a:rPr spc="-26" dirty="0">
                <a:latin typeface="+mj-lt"/>
              </a:rPr>
              <a:t> </a:t>
            </a:r>
            <a:r>
              <a:rPr dirty="0">
                <a:latin typeface="+mj-lt"/>
              </a:rPr>
              <a:t>Access</a:t>
            </a:r>
            <a:r>
              <a:rPr spc="-23" dirty="0">
                <a:latin typeface="+mj-lt"/>
              </a:rPr>
              <a:t> </a:t>
            </a:r>
            <a:r>
              <a:rPr spc="-8" dirty="0">
                <a:latin typeface="+mj-lt"/>
              </a:rPr>
              <a:t>Control</a:t>
            </a:r>
          </a:p>
        </p:txBody>
      </p:sp>
      <p:sp>
        <p:nvSpPr>
          <p:cNvPr id="3" name="object 3"/>
          <p:cNvSpPr txBox="1"/>
          <p:nvPr/>
        </p:nvSpPr>
        <p:spPr>
          <a:xfrm>
            <a:off x="687705" y="1317424"/>
            <a:ext cx="6267495" cy="1760578"/>
          </a:xfrm>
          <a:prstGeom prst="rect">
            <a:avLst/>
          </a:prstGeom>
        </p:spPr>
        <p:txBody>
          <a:bodyPr vert="horz" wrap="square" lIns="0" tIns="36671" rIns="0" bIns="0" rtlCol="0">
            <a:spAutoFit/>
          </a:bodyPr>
          <a:lstStyle/>
          <a:p>
            <a:pPr marL="180022" indent="-170497">
              <a:spcBef>
                <a:spcPts val="289"/>
              </a:spcBef>
              <a:buFont typeface="Arial"/>
              <a:buChar char="•"/>
              <a:tabLst>
                <a:tab pos="180022" algn="l"/>
              </a:tabLst>
            </a:pPr>
            <a:r>
              <a:rPr sz="2400" spc="-15" dirty="0">
                <a:latin typeface="+mn-lt"/>
                <a:cs typeface="Calibri"/>
              </a:rPr>
              <a:t>Multi-</a:t>
            </a:r>
            <a:r>
              <a:rPr sz="2400" dirty="0">
                <a:latin typeface="+mn-lt"/>
                <a:cs typeface="Calibri"/>
              </a:rPr>
              <a:t>level</a:t>
            </a:r>
            <a:r>
              <a:rPr sz="2400" spc="-8" dirty="0">
                <a:latin typeface="+mn-lt"/>
                <a:cs typeface="Calibri"/>
              </a:rPr>
              <a:t> </a:t>
            </a:r>
            <a:r>
              <a:rPr sz="2400" dirty="0">
                <a:latin typeface="+mn-lt"/>
                <a:cs typeface="Calibri"/>
              </a:rPr>
              <a:t>security</a:t>
            </a:r>
            <a:r>
              <a:rPr sz="2400" spc="-8" dirty="0">
                <a:latin typeface="+mn-lt"/>
                <a:cs typeface="Calibri"/>
              </a:rPr>
              <a:t> (MLS)</a:t>
            </a:r>
            <a:endParaRPr lang="en-US" sz="2400" dirty="0">
              <a:latin typeface="+mn-lt"/>
              <a:cs typeface="Calibri"/>
            </a:endParaRPr>
          </a:p>
          <a:p>
            <a:pPr marL="362902" lvl="1" indent="-170497">
              <a:spcBef>
                <a:spcPts val="289"/>
              </a:spcBef>
              <a:buFont typeface="Arial"/>
              <a:buChar char="•"/>
              <a:tabLst>
                <a:tab pos="180022" algn="l"/>
              </a:tabLst>
            </a:pPr>
            <a:r>
              <a:rPr sz="1800" spc="-8" dirty="0">
                <a:latin typeface="+mn-lt"/>
                <a:cs typeface="Calibri"/>
              </a:rPr>
              <a:t>Bell-</a:t>
            </a:r>
            <a:r>
              <a:rPr sz="1800" dirty="0" err="1">
                <a:latin typeface="+mn-lt"/>
                <a:cs typeface="Calibri"/>
              </a:rPr>
              <a:t>LaPadula</a:t>
            </a:r>
            <a:r>
              <a:rPr sz="1800" spc="-60" dirty="0">
                <a:latin typeface="+mn-lt"/>
                <a:cs typeface="Calibri"/>
              </a:rPr>
              <a:t> </a:t>
            </a:r>
            <a:r>
              <a:rPr sz="1800" spc="-15" dirty="0">
                <a:latin typeface="+mn-lt"/>
                <a:cs typeface="Calibri"/>
              </a:rPr>
              <a:t>(BLP)</a:t>
            </a:r>
            <a:endParaRPr lang="en-US" sz="1800" spc="-15" dirty="0">
              <a:latin typeface="+mn-lt"/>
              <a:cs typeface="Calibri"/>
            </a:endParaRPr>
          </a:p>
          <a:p>
            <a:pPr marL="362902" lvl="1" indent="-170497">
              <a:spcBef>
                <a:spcPts val="289"/>
              </a:spcBef>
              <a:buFont typeface="Arial"/>
              <a:buChar char="•"/>
              <a:tabLst>
                <a:tab pos="180022" algn="l"/>
              </a:tabLst>
            </a:pPr>
            <a:r>
              <a:rPr sz="1800" dirty="0">
                <a:latin typeface="+mn-lt"/>
                <a:cs typeface="Calibri"/>
              </a:rPr>
              <a:t>Biba</a:t>
            </a:r>
            <a:r>
              <a:rPr sz="1800" spc="-8" dirty="0">
                <a:latin typeface="+mn-lt"/>
                <a:cs typeface="Calibri"/>
              </a:rPr>
              <a:t> Model</a:t>
            </a:r>
            <a:endParaRPr lang="en-US" sz="1800" spc="-8" dirty="0">
              <a:latin typeface="+mn-lt"/>
              <a:cs typeface="Calibri"/>
            </a:endParaRPr>
          </a:p>
          <a:p>
            <a:pPr marL="362902" lvl="1" indent="-170497">
              <a:spcBef>
                <a:spcPts val="289"/>
              </a:spcBef>
              <a:buFont typeface="Arial"/>
              <a:buChar char="•"/>
              <a:tabLst>
                <a:tab pos="180022" algn="l"/>
              </a:tabLst>
            </a:pPr>
            <a:endParaRPr lang="en-US" sz="1800" spc="-8" dirty="0">
              <a:latin typeface="+mn-lt"/>
              <a:cs typeface="Calibri"/>
            </a:endParaRPr>
          </a:p>
          <a:p>
            <a:pPr marL="180022" indent="-170497">
              <a:spcBef>
                <a:spcPts val="289"/>
              </a:spcBef>
              <a:buFont typeface="Arial"/>
              <a:buChar char="•"/>
              <a:tabLst>
                <a:tab pos="180022" algn="l"/>
              </a:tabLst>
            </a:pPr>
            <a:r>
              <a:rPr sz="2400" spc="-15" dirty="0">
                <a:latin typeface="+mn-lt"/>
                <a:cs typeface="Calibri"/>
              </a:rPr>
              <a:t>Chinese Wall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latin typeface="+mj-lt"/>
              </a:rPr>
              <a:t>Multi-</a:t>
            </a:r>
            <a:r>
              <a:rPr dirty="0">
                <a:latin typeface="+mj-lt"/>
              </a:rPr>
              <a:t>level</a:t>
            </a:r>
            <a:r>
              <a:rPr spc="8" dirty="0">
                <a:latin typeface="+mj-lt"/>
              </a:rPr>
              <a:t> </a:t>
            </a:r>
            <a:r>
              <a:rPr dirty="0">
                <a:latin typeface="+mj-lt"/>
              </a:rPr>
              <a:t>security </a:t>
            </a:r>
            <a:r>
              <a:rPr spc="-8" dirty="0">
                <a:latin typeface="+mj-lt"/>
              </a:rPr>
              <a:t>(MLS)</a:t>
            </a:r>
          </a:p>
        </p:txBody>
      </p:sp>
      <p:sp>
        <p:nvSpPr>
          <p:cNvPr id="3" name="object 3"/>
          <p:cNvSpPr txBox="1"/>
          <p:nvPr/>
        </p:nvSpPr>
        <p:spPr>
          <a:xfrm>
            <a:off x="687704" y="1344892"/>
            <a:ext cx="6597805" cy="852510"/>
          </a:xfrm>
          <a:prstGeom prst="rect">
            <a:avLst/>
          </a:prstGeom>
        </p:spPr>
        <p:txBody>
          <a:bodyPr vert="horz" wrap="square" lIns="0" tIns="45244" rIns="0" bIns="0" rtlCol="0">
            <a:spAutoFit/>
          </a:bodyPr>
          <a:lstStyle/>
          <a:p>
            <a:pPr marL="180022" marR="3810" indent="-170497">
              <a:lnSpc>
                <a:spcPct val="114000"/>
              </a:lnSpc>
              <a:spcBef>
                <a:spcPts val="356"/>
              </a:spcBef>
              <a:buFont typeface="Arial"/>
              <a:buChar char="•"/>
              <a:tabLst>
                <a:tab pos="180975" algn="l"/>
                <a:tab pos="739616" algn="l"/>
                <a:tab pos="1936433" algn="l"/>
                <a:tab pos="2316480" algn="l"/>
                <a:tab pos="2600801" algn="l"/>
                <a:tab pos="3819525" algn="l"/>
                <a:tab pos="4740593" algn="l"/>
                <a:tab pos="5127307" algn="l"/>
                <a:tab pos="5831205" algn="l"/>
                <a:tab pos="7275195" algn="l"/>
              </a:tabLst>
            </a:pPr>
            <a:r>
              <a:rPr sz="2400" spc="-19" dirty="0">
                <a:latin typeface="+mn-lt"/>
                <a:cs typeface="Calibri"/>
              </a:rPr>
              <a:t>The</a:t>
            </a:r>
            <a:r>
              <a:rPr sz="2400" dirty="0">
                <a:latin typeface="+mn-lt"/>
                <a:cs typeface="Calibri"/>
              </a:rPr>
              <a:t>	</a:t>
            </a:r>
            <a:r>
              <a:rPr sz="2400" spc="-8" dirty="0">
                <a:latin typeface="+mn-lt"/>
                <a:cs typeface="Calibri"/>
              </a:rPr>
              <a:t>capability</a:t>
            </a:r>
            <a:r>
              <a:rPr lang="en-US" sz="2400" spc="-8" dirty="0">
                <a:latin typeface="+mn-lt"/>
                <a:cs typeface="Calibri"/>
              </a:rPr>
              <a:t> </a:t>
            </a:r>
            <a:r>
              <a:rPr sz="2400" spc="-19" dirty="0">
                <a:latin typeface="+mn-lt"/>
                <a:cs typeface="Calibri"/>
              </a:rPr>
              <a:t>of</a:t>
            </a:r>
            <a:r>
              <a:rPr lang="en-US" sz="2400" spc="-19" dirty="0">
                <a:latin typeface="+mn-lt"/>
                <a:cs typeface="Calibri"/>
              </a:rPr>
              <a:t> </a:t>
            </a:r>
            <a:r>
              <a:rPr sz="2400" spc="-38" dirty="0">
                <a:latin typeface="+mn-lt"/>
                <a:cs typeface="Calibri"/>
              </a:rPr>
              <a:t>a</a:t>
            </a:r>
            <a:r>
              <a:rPr lang="en-US" sz="2400" spc="-38" dirty="0">
                <a:latin typeface="+mn-lt"/>
                <a:cs typeface="Calibri"/>
              </a:rPr>
              <a:t> </a:t>
            </a:r>
            <a:r>
              <a:rPr sz="2400" spc="-8" dirty="0">
                <a:latin typeface="+mn-lt"/>
                <a:cs typeface="Calibri"/>
              </a:rPr>
              <a:t>computer</a:t>
            </a:r>
            <a:r>
              <a:rPr lang="en-US" sz="2400" spc="-8" dirty="0">
                <a:latin typeface="+mn-lt"/>
                <a:cs typeface="Calibri"/>
              </a:rPr>
              <a:t> </a:t>
            </a:r>
            <a:r>
              <a:rPr sz="2400" spc="-8" dirty="0">
                <a:latin typeface="+mn-lt"/>
                <a:cs typeface="Calibri"/>
              </a:rPr>
              <a:t>system</a:t>
            </a:r>
            <a:r>
              <a:rPr lang="en-US" sz="2400" spc="-8" dirty="0">
                <a:latin typeface="+mn-lt"/>
                <a:cs typeface="Calibri"/>
              </a:rPr>
              <a:t> </a:t>
            </a:r>
            <a:r>
              <a:rPr sz="2400" spc="-19" dirty="0">
                <a:latin typeface="+mn-lt"/>
                <a:cs typeface="Calibri"/>
              </a:rPr>
              <a:t>to</a:t>
            </a:r>
            <a:r>
              <a:rPr lang="en-US" sz="2400" spc="-19" dirty="0">
                <a:latin typeface="+mn-lt"/>
                <a:cs typeface="Calibri"/>
              </a:rPr>
              <a:t> </a:t>
            </a:r>
            <a:r>
              <a:rPr sz="2400" spc="-15" dirty="0">
                <a:latin typeface="+mn-lt"/>
                <a:cs typeface="Calibri"/>
              </a:rPr>
              <a:t>carry</a:t>
            </a:r>
            <a:r>
              <a:rPr lang="en-US" sz="2400" spc="-15" dirty="0">
                <a:latin typeface="+mn-lt"/>
                <a:cs typeface="Calibri"/>
              </a:rPr>
              <a:t> </a:t>
            </a:r>
            <a:r>
              <a:rPr sz="2400" spc="-8" dirty="0">
                <a:latin typeface="+mn-lt"/>
                <a:cs typeface="Calibri"/>
              </a:rPr>
              <a:t>information</a:t>
            </a:r>
            <a:r>
              <a:rPr lang="en-US" sz="2400" spc="-8" dirty="0">
                <a:latin typeface="+mn-lt"/>
                <a:cs typeface="Calibri"/>
              </a:rPr>
              <a:t> </a:t>
            </a:r>
            <a:r>
              <a:rPr sz="2400" spc="-15" dirty="0">
                <a:latin typeface="+mn-lt"/>
                <a:cs typeface="Calibri"/>
              </a:rPr>
              <a:t>with </a:t>
            </a:r>
            <a:r>
              <a:rPr sz="2400" dirty="0">
                <a:latin typeface="+mn-lt"/>
                <a:cs typeface="Calibri"/>
              </a:rPr>
              <a:t>different</a:t>
            </a:r>
            <a:r>
              <a:rPr sz="2400" spc="-49" dirty="0">
                <a:latin typeface="+mn-lt"/>
                <a:cs typeface="Calibri"/>
              </a:rPr>
              <a:t> </a:t>
            </a:r>
            <a:r>
              <a:rPr sz="2400" spc="-8" dirty="0">
                <a:latin typeface="+mn-lt"/>
                <a:cs typeface="Calibri"/>
              </a:rPr>
              <a:t>sensitivities</a:t>
            </a:r>
            <a:endParaRPr sz="2400" dirty="0">
              <a:latin typeface="+mn-lt"/>
              <a:cs typeface="Calibri"/>
            </a:endParaRPr>
          </a:p>
        </p:txBody>
      </p:sp>
      <p:sp>
        <p:nvSpPr>
          <p:cNvPr id="4" name="object 4"/>
          <p:cNvSpPr txBox="1"/>
          <p:nvPr/>
        </p:nvSpPr>
        <p:spPr>
          <a:xfrm>
            <a:off x="687704" y="2336645"/>
            <a:ext cx="3789998" cy="784028"/>
          </a:xfrm>
          <a:prstGeom prst="rect">
            <a:avLst/>
          </a:prstGeom>
        </p:spPr>
        <p:txBody>
          <a:bodyPr vert="horz" wrap="square" lIns="0" tIns="72866" rIns="0" bIns="0" rtlCol="0">
            <a:spAutoFit/>
          </a:bodyPr>
          <a:lstStyle/>
          <a:p>
            <a:pPr marL="180022" indent="-170497">
              <a:spcBef>
                <a:spcPts val="574"/>
              </a:spcBef>
              <a:buFont typeface="Arial"/>
              <a:buChar char="•"/>
              <a:tabLst>
                <a:tab pos="180022" algn="l"/>
              </a:tabLst>
            </a:pPr>
            <a:r>
              <a:rPr sz="2100" spc="-8" dirty="0">
                <a:latin typeface="Calibri"/>
                <a:cs typeface="Calibri"/>
              </a:rPr>
              <a:t>Bell-</a:t>
            </a:r>
            <a:r>
              <a:rPr sz="2100" dirty="0">
                <a:latin typeface="Calibri"/>
                <a:cs typeface="Calibri"/>
              </a:rPr>
              <a:t>LaPadula</a:t>
            </a:r>
            <a:r>
              <a:rPr sz="2100" spc="-45" dirty="0">
                <a:latin typeface="Calibri"/>
                <a:cs typeface="Calibri"/>
              </a:rPr>
              <a:t> </a:t>
            </a:r>
            <a:r>
              <a:rPr sz="2100" dirty="0">
                <a:latin typeface="Calibri"/>
                <a:cs typeface="Calibri"/>
              </a:rPr>
              <a:t>(BLP)</a:t>
            </a:r>
            <a:r>
              <a:rPr sz="2100" spc="-49" dirty="0">
                <a:latin typeface="Calibri"/>
                <a:cs typeface="Calibri"/>
              </a:rPr>
              <a:t> </a:t>
            </a:r>
            <a:r>
              <a:rPr sz="2100" dirty="0">
                <a:latin typeface="Calibri"/>
                <a:cs typeface="Calibri"/>
              </a:rPr>
              <a:t>Model</a:t>
            </a:r>
            <a:r>
              <a:rPr sz="2100" spc="-56" dirty="0">
                <a:latin typeface="Calibri"/>
                <a:cs typeface="Calibri"/>
              </a:rPr>
              <a:t> </a:t>
            </a:r>
            <a:r>
              <a:rPr sz="2100" spc="-8" dirty="0">
                <a:latin typeface="Calibri"/>
                <a:cs typeface="Calibri"/>
              </a:rPr>
              <a:t>[1973]</a:t>
            </a:r>
            <a:endParaRPr sz="2100" dirty="0">
              <a:latin typeface="Calibri"/>
              <a:cs typeface="Calibri"/>
            </a:endParaRPr>
          </a:p>
          <a:p>
            <a:pPr marL="180022" indent="-170497">
              <a:spcBef>
                <a:spcPts val="495"/>
              </a:spcBef>
              <a:buFont typeface="Arial"/>
              <a:buChar char="•"/>
              <a:tabLst>
                <a:tab pos="180022" algn="l"/>
              </a:tabLst>
            </a:pPr>
            <a:r>
              <a:rPr sz="2100" dirty="0">
                <a:latin typeface="Calibri"/>
                <a:cs typeface="Calibri"/>
              </a:rPr>
              <a:t>Biba</a:t>
            </a:r>
            <a:r>
              <a:rPr sz="2100" spc="-30" dirty="0">
                <a:latin typeface="Calibri"/>
                <a:cs typeface="Calibri"/>
              </a:rPr>
              <a:t> </a:t>
            </a:r>
            <a:r>
              <a:rPr sz="2100" spc="-15" dirty="0">
                <a:latin typeface="Calibri"/>
                <a:cs typeface="Calibri"/>
              </a:rPr>
              <a:t>Model</a:t>
            </a:r>
            <a:endParaRPr sz="2100" dirty="0">
              <a:latin typeface="Calibri"/>
              <a:cs typeface="Calibri"/>
            </a:endParaRPr>
          </a:p>
        </p:txBody>
      </p:sp>
      <p:sp>
        <p:nvSpPr>
          <p:cNvPr id="5" name="object 5"/>
          <p:cNvSpPr txBox="1"/>
          <p:nvPr/>
        </p:nvSpPr>
        <p:spPr>
          <a:xfrm>
            <a:off x="6401562" y="3494437"/>
            <a:ext cx="1275873" cy="1102225"/>
          </a:xfrm>
          <a:prstGeom prst="rect">
            <a:avLst/>
          </a:prstGeom>
        </p:spPr>
        <p:txBody>
          <a:bodyPr vert="horz" wrap="square" lIns="0" tIns="9525" rIns="0" bIns="0" rtlCol="0">
            <a:spAutoFit/>
          </a:bodyPr>
          <a:lstStyle/>
          <a:p>
            <a:pPr marL="9525">
              <a:spcBef>
                <a:spcPts val="75"/>
              </a:spcBef>
            </a:pPr>
            <a:r>
              <a:rPr sz="1950" b="1" spc="-8" dirty="0">
                <a:latin typeface="Calibri"/>
                <a:cs typeface="Calibri"/>
              </a:rPr>
              <a:t>Confidential</a:t>
            </a:r>
            <a:endParaRPr sz="1950">
              <a:latin typeface="Calibri"/>
              <a:cs typeface="Calibri"/>
            </a:endParaRPr>
          </a:p>
          <a:p>
            <a:pPr>
              <a:spcBef>
                <a:spcPts val="1515"/>
              </a:spcBef>
            </a:pPr>
            <a:endParaRPr sz="1950">
              <a:latin typeface="Calibri"/>
              <a:cs typeface="Calibri"/>
            </a:endParaRPr>
          </a:p>
          <a:p>
            <a:pPr marL="16193"/>
            <a:r>
              <a:rPr sz="1950" b="1" spc="-8" dirty="0">
                <a:latin typeface="Calibri"/>
                <a:cs typeface="Calibri"/>
              </a:rPr>
              <a:t>Unclassified</a:t>
            </a:r>
            <a:endParaRPr sz="1950">
              <a:latin typeface="Calibri"/>
              <a:cs typeface="Calibri"/>
            </a:endParaRPr>
          </a:p>
        </p:txBody>
      </p:sp>
      <p:sp>
        <p:nvSpPr>
          <p:cNvPr id="6" name="object 6"/>
          <p:cNvSpPr txBox="1"/>
          <p:nvPr/>
        </p:nvSpPr>
        <p:spPr>
          <a:xfrm>
            <a:off x="6753605" y="2711958"/>
            <a:ext cx="664845" cy="309700"/>
          </a:xfrm>
          <a:prstGeom prst="rect">
            <a:avLst/>
          </a:prstGeom>
        </p:spPr>
        <p:txBody>
          <a:bodyPr vert="horz" wrap="square" lIns="0" tIns="9525" rIns="0" bIns="0" rtlCol="0">
            <a:spAutoFit/>
          </a:bodyPr>
          <a:lstStyle/>
          <a:p>
            <a:pPr marL="9525">
              <a:spcBef>
                <a:spcPts val="75"/>
              </a:spcBef>
            </a:pPr>
            <a:r>
              <a:rPr sz="1950" b="1" spc="-8" dirty="0">
                <a:latin typeface="Calibri"/>
                <a:cs typeface="Calibri"/>
              </a:rPr>
              <a:t>Secret</a:t>
            </a:r>
            <a:endParaRPr sz="1950" dirty="0">
              <a:latin typeface="Calibri"/>
              <a:cs typeface="Calibri"/>
            </a:endParaRPr>
          </a:p>
        </p:txBody>
      </p:sp>
      <p:sp>
        <p:nvSpPr>
          <p:cNvPr id="7" name="object 7"/>
          <p:cNvSpPr/>
          <p:nvPr/>
        </p:nvSpPr>
        <p:spPr>
          <a:xfrm>
            <a:off x="7084886" y="3863912"/>
            <a:ext cx="0" cy="463391"/>
          </a:xfrm>
          <a:custGeom>
            <a:avLst/>
            <a:gdLst/>
            <a:ahLst/>
            <a:cxnLst/>
            <a:rect l="l" t="t" r="r" b="b"/>
            <a:pathLst>
              <a:path h="617854">
                <a:moveTo>
                  <a:pt x="0" y="617537"/>
                </a:moveTo>
                <a:lnTo>
                  <a:pt x="0" y="0"/>
                </a:lnTo>
              </a:path>
            </a:pathLst>
          </a:custGeom>
          <a:ln w="50800">
            <a:solidFill>
              <a:srgbClr val="000000"/>
            </a:solidFill>
          </a:ln>
        </p:spPr>
        <p:txBody>
          <a:bodyPr wrap="square" lIns="0" tIns="0" rIns="0" bIns="0" rtlCol="0"/>
          <a:lstStyle/>
          <a:p>
            <a:endParaRPr sz="1050"/>
          </a:p>
        </p:txBody>
      </p:sp>
      <p:sp>
        <p:nvSpPr>
          <p:cNvPr id="8" name="object 8"/>
          <p:cNvSpPr/>
          <p:nvPr/>
        </p:nvSpPr>
        <p:spPr>
          <a:xfrm>
            <a:off x="7084886" y="3112961"/>
            <a:ext cx="0" cy="422910"/>
          </a:xfrm>
          <a:custGeom>
            <a:avLst/>
            <a:gdLst/>
            <a:ahLst/>
            <a:cxnLst/>
            <a:rect l="l" t="t" r="r" b="b"/>
            <a:pathLst>
              <a:path h="563879">
                <a:moveTo>
                  <a:pt x="0" y="563499"/>
                </a:moveTo>
                <a:lnTo>
                  <a:pt x="0" y="0"/>
                </a:lnTo>
              </a:path>
            </a:pathLst>
          </a:custGeom>
          <a:ln w="50800">
            <a:solidFill>
              <a:srgbClr val="000000"/>
            </a:solidFill>
          </a:ln>
        </p:spPr>
        <p:txBody>
          <a:bodyPr wrap="square" lIns="0" tIns="0" rIns="0" bIns="0" rtlCol="0"/>
          <a:lstStyle/>
          <a:p>
            <a:endParaRPr sz="1050"/>
          </a:p>
        </p:txBody>
      </p:sp>
      <p:sp>
        <p:nvSpPr>
          <p:cNvPr id="9" name="object 9"/>
          <p:cNvSpPr/>
          <p:nvPr/>
        </p:nvSpPr>
        <p:spPr>
          <a:xfrm>
            <a:off x="7084886" y="2248853"/>
            <a:ext cx="0" cy="545306"/>
          </a:xfrm>
          <a:custGeom>
            <a:avLst/>
            <a:gdLst/>
            <a:ahLst/>
            <a:cxnLst/>
            <a:rect l="l" t="t" r="r" b="b"/>
            <a:pathLst>
              <a:path h="727075">
                <a:moveTo>
                  <a:pt x="0" y="727074"/>
                </a:moveTo>
                <a:lnTo>
                  <a:pt x="0" y="0"/>
                </a:lnTo>
              </a:path>
            </a:pathLst>
          </a:custGeom>
          <a:ln w="50800">
            <a:solidFill>
              <a:srgbClr val="000000"/>
            </a:solidFill>
          </a:ln>
        </p:spPr>
        <p:txBody>
          <a:bodyPr wrap="square" lIns="0" tIns="0" rIns="0" bIns="0" rtlCol="0"/>
          <a:lstStyle/>
          <a:p>
            <a:endParaRPr sz="1050"/>
          </a:p>
        </p:txBody>
      </p:sp>
      <p:sp>
        <p:nvSpPr>
          <p:cNvPr id="10" name="object 10"/>
          <p:cNvSpPr/>
          <p:nvPr/>
        </p:nvSpPr>
        <p:spPr>
          <a:xfrm>
            <a:off x="8349996" y="1919668"/>
            <a:ext cx="64294" cy="2558891"/>
          </a:xfrm>
          <a:custGeom>
            <a:avLst/>
            <a:gdLst/>
            <a:ahLst/>
            <a:cxnLst/>
            <a:rect l="l" t="t" r="r" b="b"/>
            <a:pathLst>
              <a:path w="85725" h="3411854">
                <a:moveTo>
                  <a:pt x="57150" y="71374"/>
                </a:moveTo>
                <a:lnTo>
                  <a:pt x="28575" y="71374"/>
                </a:lnTo>
                <a:lnTo>
                  <a:pt x="28701" y="3411804"/>
                </a:lnTo>
                <a:lnTo>
                  <a:pt x="57276" y="3411804"/>
                </a:lnTo>
                <a:lnTo>
                  <a:pt x="57150" y="71374"/>
                </a:lnTo>
                <a:close/>
              </a:path>
              <a:path w="85725" h="3411854">
                <a:moveTo>
                  <a:pt x="42925" y="0"/>
                </a:moveTo>
                <a:lnTo>
                  <a:pt x="0" y="85725"/>
                </a:lnTo>
                <a:lnTo>
                  <a:pt x="28575" y="85725"/>
                </a:lnTo>
                <a:lnTo>
                  <a:pt x="28575" y="71374"/>
                </a:lnTo>
                <a:lnTo>
                  <a:pt x="78560" y="71374"/>
                </a:lnTo>
                <a:lnTo>
                  <a:pt x="42925" y="0"/>
                </a:lnTo>
                <a:close/>
              </a:path>
              <a:path w="85725" h="3411854">
                <a:moveTo>
                  <a:pt x="78560" y="71374"/>
                </a:moveTo>
                <a:lnTo>
                  <a:pt x="57150" y="71374"/>
                </a:lnTo>
                <a:lnTo>
                  <a:pt x="57150" y="85725"/>
                </a:lnTo>
                <a:lnTo>
                  <a:pt x="85725" y="85725"/>
                </a:lnTo>
                <a:lnTo>
                  <a:pt x="78560" y="71374"/>
                </a:lnTo>
                <a:close/>
              </a:path>
            </a:pathLst>
          </a:custGeom>
          <a:solidFill>
            <a:srgbClr val="FF0000"/>
          </a:solidFill>
        </p:spPr>
        <p:txBody>
          <a:bodyPr wrap="square" lIns="0" tIns="0" rIns="0" bIns="0" rtlCol="0"/>
          <a:lstStyle/>
          <a:p>
            <a:endParaRPr sz="1050"/>
          </a:p>
        </p:txBody>
      </p:sp>
      <p:sp>
        <p:nvSpPr>
          <p:cNvPr id="11" name="object 11"/>
          <p:cNvSpPr/>
          <p:nvPr/>
        </p:nvSpPr>
        <p:spPr>
          <a:xfrm>
            <a:off x="6046851" y="1919668"/>
            <a:ext cx="64294" cy="2558891"/>
          </a:xfrm>
          <a:custGeom>
            <a:avLst/>
            <a:gdLst/>
            <a:ahLst/>
            <a:cxnLst/>
            <a:rect l="l" t="t" r="r" b="b"/>
            <a:pathLst>
              <a:path w="85725" h="3411854">
                <a:moveTo>
                  <a:pt x="28575" y="3326079"/>
                </a:moveTo>
                <a:lnTo>
                  <a:pt x="0" y="3326079"/>
                </a:lnTo>
                <a:lnTo>
                  <a:pt x="42925" y="3411804"/>
                </a:lnTo>
                <a:lnTo>
                  <a:pt x="78591" y="3340366"/>
                </a:lnTo>
                <a:lnTo>
                  <a:pt x="28575" y="3340366"/>
                </a:lnTo>
                <a:lnTo>
                  <a:pt x="28575" y="3326079"/>
                </a:lnTo>
                <a:close/>
              </a:path>
              <a:path w="85725" h="3411854">
                <a:moveTo>
                  <a:pt x="57150" y="0"/>
                </a:moveTo>
                <a:lnTo>
                  <a:pt x="28575" y="0"/>
                </a:lnTo>
                <a:lnTo>
                  <a:pt x="28575" y="3340366"/>
                </a:lnTo>
                <a:lnTo>
                  <a:pt x="57150" y="3340366"/>
                </a:lnTo>
                <a:lnTo>
                  <a:pt x="57150" y="0"/>
                </a:lnTo>
                <a:close/>
              </a:path>
              <a:path w="85725" h="3411854">
                <a:moveTo>
                  <a:pt x="85725" y="3326079"/>
                </a:moveTo>
                <a:lnTo>
                  <a:pt x="57150" y="3326079"/>
                </a:lnTo>
                <a:lnTo>
                  <a:pt x="57150" y="3340366"/>
                </a:lnTo>
                <a:lnTo>
                  <a:pt x="78591" y="3340366"/>
                </a:lnTo>
                <a:lnTo>
                  <a:pt x="85725" y="3326079"/>
                </a:lnTo>
                <a:close/>
              </a:path>
            </a:pathLst>
          </a:custGeom>
          <a:solidFill>
            <a:srgbClr val="FF0000"/>
          </a:solidFill>
        </p:spPr>
        <p:txBody>
          <a:bodyPr wrap="square" lIns="0" tIns="0" rIns="0" bIns="0" rtlCol="0"/>
          <a:lstStyle/>
          <a:p>
            <a:endParaRPr sz="1050"/>
          </a:p>
        </p:txBody>
      </p:sp>
      <p:sp>
        <p:nvSpPr>
          <p:cNvPr id="12" name="object 12"/>
          <p:cNvSpPr txBox="1"/>
          <p:nvPr/>
        </p:nvSpPr>
        <p:spPr>
          <a:xfrm>
            <a:off x="5273230" y="3084386"/>
            <a:ext cx="795338" cy="217367"/>
          </a:xfrm>
          <a:prstGeom prst="rect">
            <a:avLst/>
          </a:prstGeom>
        </p:spPr>
        <p:txBody>
          <a:bodyPr vert="horz" wrap="square" lIns="0" tIns="9525" rIns="0" bIns="0" rtlCol="0">
            <a:spAutoFit/>
          </a:bodyPr>
          <a:lstStyle/>
          <a:p>
            <a:pPr marL="9525">
              <a:spcBef>
                <a:spcPts val="75"/>
              </a:spcBef>
            </a:pPr>
            <a:r>
              <a:rPr sz="1350" spc="-8" dirty="0">
                <a:solidFill>
                  <a:srgbClr val="FF0000"/>
                </a:solidFill>
                <a:latin typeface="Calibri"/>
                <a:cs typeface="Calibri"/>
              </a:rPr>
              <a:t>dominance</a:t>
            </a:r>
            <a:endParaRPr sz="1350">
              <a:latin typeface="Calibri"/>
              <a:cs typeface="Calibri"/>
            </a:endParaRPr>
          </a:p>
        </p:txBody>
      </p:sp>
      <p:sp>
        <p:nvSpPr>
          <p:cNvPr id="15" name="object 15"/>
          <p:cNvSpPr txBox="1">
            <a:spLocks noGrp="1"/>
          </p:cNvSpPr>
          <p:nvPr>
            <p:ph type="sldNum" sz="quarter" idx="7"/>
          </p:nvPr>
        </p:nvSpPr>
        <p:spPr>
          <a:xfrm>
            <a:off x="6354344" y="3587305"/>
            <a:ext cx="411525" cy="115416"/>
          </a:xfrm>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28</a:t>
            </a:fld>
            <a:endParaRPr spc="-19" dirty="0"/>
          </a:p>
        </p:txBody>
      </p:sp>
      <p:sp>
        <p:nvSpPr>
          <p:cNvPr id="13" name="object 13"/>
          <p:cNvSpPr txBox="1"/>
          <p:nvPr/>
        </p:nvSpPr>
        <p:spPr>
          <a:xfrm>
            <a:off x="7758970" y="3084386"/>
            <a:ext cx="608171" cy="217367"/>
          </a:xfrm>
          <a:prstGeom prst="rect">
            <a:avLst/>
          </a:prstGeom>
        </p:spPr>
        <p:txBody>
          <a:bodyPr vert="horz" wrap="square" lIns="0" tIns="9525" rIns="0" bIns="0" rtlCol="0">
            <a:spAutoFit/>
          </a:bodyPr>
          <a:lstStyle/>
          <a:p>
            <a:pPr marL="9525">
              <a:spcBef>
                <a:spcPts val="75"/>
              </a:spcBef>
            </a:pPr>
            <a:r>
              <a:rPr sz="1350" dirty="0">
                <a:solidFill>
                  <a:srgbClr val="FF0000"/>
                </a:solidFill>
                <a:latin typeface="Calibri"/>
                <a:cs typeface="Calibri"/>
              </a:rPr>
              <a:t>can</a:t>
            </a:r>
            <a:r>
              <a:rPr sz="1350" spc="-23" dirty="0">
                <a:solidFill>
                  <a:srgbClr val="FF0000"/>
                </a:solidFill>
                <a:latin typeface="Calibri"/>
                <a:cs typeface="Calibri"/>
              </a:rPr>
              <a:t> </a:t>
            </a:r>
            <a:r>
              <a:rPr sz="1350" spc="-15" dirty="0">
                <a:solidFill>
                  <a:srgbClr val="FF0000"/>
                </a:solidFill>
                <a:latin typeface="Calibri"/>
                <a:cs typeface="Calibri"/>
              </a:rPr>
              <a:t>flow</a:t>
            </a:r>
            <a:endParaRPr sz="1350">
              <a:latin typeface="Calibri"/>
              <a:cs typeface="Calibri"/>
            </a:endParaRPr>
          </a:p>
        </p:txBody>
      </p:sp>
      <p:sp>
        <p:nvSpPr>
          <p:cNvPr id="17" name="object 6">
            <a:extLst>
              <a:ext uri="{FF2B5EF4-FFF2-40B4-BE49-F238E27FC236}">
                <a16:creationId xmlns:a16="http://schemas.microsoft.com/office/drawing/2014/main" id="{1A397C85-66D8-48B7-0BC6-09D33A5D8D59}"/>
              </a:ext>
            </a:extLst>
          </p:cNvPr>
          <p:cNvSpPr txBox="1"/>
          <p:nvPr/>
        </p:nvSpPr>
        <p:spPr>
          <a:xfrm>
            <a:off x="6553363" y="1909320"/>
            <a:ext cx="1124072" cy="309700"/>
          </a:xfrm>
          <a:prstGeom prst="rect">
            <a:avLst/>
          </a:prstGeom>
        </p:spPr>
        <p:txBody>
          <a:bodyPr vert="horz" wrap="square" lIns="0" tIns="9525" rIns="0" bIns="0" rtlCol="0">
            <a:spAutoFit/>
          </a:bodyPr>
          <a:lstStyle/>
          <a:p>
            <a:pPr marL="9525">
              <a:spcBef>
                <a:spcPts val="75"/>
              </a:spcBef>
            </a:pPr>
            <a:r>
              <a:rPr lang="en-US" sz="1950" b="1" spc="-8" dirty="0">
                <a:latin typeface="Calibri"/>
                <a:cs typeface="Calibri"/>
              </a:rPr>
              <a:t>Top-</a:t>
            </a:r>
            <a:r>
              <a:rPr sz="1950" b="1" spc="-8" dirty="0">
                <a:latin typeface="Calibri"/>
                <a:cs typeface="Calibri"/>
              </a:rPr>
              <a:t>Secret</a:t>
            </a:r>
            <a:endParaRPr sz="1950" dirty="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Model</a:t>
            </a:r>
          </a:p>
        </p:txBody>
      </p:sp>
      <p:sp>
        <p:nvSpPr>
          <p:cNvPr id="3" name="object 3"/>
          <p:cNvSpPr txBox="1"/>
          <p:nvPr/>
        </p:nvSpPr>
        <p:spPr>
          <a:xfrm>
            <a:off x="687704" y="1280131"/>
            <a:ext cx="7886280" cy="3678925"/>
          </a:xfrm>
          <a:prstGeom prst="rect">
            <a:avLst/>
          </a:prstGeom>
        </p:spPr>
        <p:txBody>
          <a:bodyPr vert="horz" wrap="square" lIns="0" tIns="73819" rIns="0" bIns="0" rtlCol="0">
            <a:spAutoFit/>
          </a:bodyPr>
          <a:lstStyle/>
          <a:p>
            <a:pPr marL="180022" indent="-170497">
              <a:lnSpc>
                <a:spcPct val="114000"/>
              </a:lnSpc>
              <a:spcBef>
                <a:spcPts val="581"/>
              </a:spcBef>
              <a:buFont typeface="Arial"/>
              <a:buChar char="•"/>
              <a:tabLst>
                <a:tab pos="180022" algn="l"/>
              </a:tabLst>
            </a:pPr>
            <a:r>
              <a:rPr sz="2100" dirty="0">
                <a:latin typeface="+mn-lt"/>
                <a:cs typeface="Calibri"/>
              </a:rPr>
              <a:t>Aims</a:t>
            </a:r>
            <a:r>
              <a:rPr sz="2100" spc="-41" dirty="0">
                <a:latin typeface="+mn-lt"/>
                <a:cs typeface="Calibri"/>
              </a:rPr>
              <a:t> </a:t>
            </a:r>
            <a:r>
              <a:rPr sz="2100" dirty="0">
                <a:latin typeface="+mn-lt"/>
                <a:cs typeface="Calibri"/>
              </a:rPr>
              <a:t>to</a:t>
            </a:r>
            <a:r>
              <a:rPr sz="2100" spc="-56" dirty="0">
                <a:latin typeface="+mn-lt"/>
                <a:cs typeface="Calibri"/>
              </a:rPr>
              <a:t> </a:t>
            </a:r>
            <a:r>
              <a:rPr sz="2100" dirty="0">
                <a:latin typeface="+mn-lt"/>
                <a:cs typeface="Calibri"/>
              </a:rPr>
              <a:t>capture</a:t>
            </a:r>
            <a:r>
              <a:rPr sz="2100" spc="-53" dirty="0">
                <a:latin typeface="+mn-lt"/>
                <a:cs typeface="Calibri"/>
              </a:rPr>
              <a:t> </a:t>
            </a:r>
            <a:r>
              <a:rPr sz="2100" dirty="0">
                <a:latin typeface="+mn-lt"/>
                <a:cs typeface="Calibri"/>
              </a:rPr>
              <a:t>confidentiality</a:t>
            </a:r>
            <a:r>
              <a:rPr sz="2100" spc="-38" dirty="0">
                <a:latin typeface="+mn-lt"/>
                <a:cs typeface="Calibri"/>
              </a:rPr>
              <a:t> </a:t>
            </a:r>
            <a:r>
              <a:rPr sz="2100" dirty="0">
                <a:latin typeface="+mn-lt"/>
                <a:cs typeface="Calibri"/>
              </a:rPr>
              <a:t>(read)</a:t>
            </a:r>
            <a:r>
              <a:rPr sz="2100" spc="-56" dirty="0">
                <a:latin typeface="+mn-lt"/>
                <a:cs typeface="Calibri"/>
              </a:rPr>
              <a:t> </a:t>
            </a:r>
            <a:r>
              <a:rPr sz="2100" dirty="0">
                <a:latin typeface="+mn-lt"/>
                <a:cs typeface="Calibri"/>
              </a:rPr>
              <a:t>requirements</a:t>
            </a:r>
            <a:r>
              <a:rPr sz="2100" spc="-26" dirty="0">
                <a:latin typeface="+mn-lt"/>
                <a:cs typeface="Calibri"/>
              </a:rPr>
              <a:t> </a:t>
            </a:r>
            <a:r>
              <a:rPr sz="2100" spc="-15" dirty="0">
                <a:latin typeface="+mn-lt"/>
                <a:cs typeface="Calibri"/>
              </a:rPr>
              <a:t>only</a:t>
            </a:r>
            <a:endParaRPr sz="2100" dirty="0">
              <a:latin typeface="+mn-lt"/>
              <a:cs typeface="Calibri"/>
            </a:endParaRPr>
          </a:p>
          <a:p>
            <a:pPr marL="180022" marR="20003" indent="-170497">
              <a:lnSpc>
                <a:spcPct val="114000"/>
              </a:lnSpc>
              <a:spcBef>
                <a:spcPts val="795"/>
              </a:spcBef>
              <a:buFont typeface="Arial"/>
              <a:buChar char="•"/>
              <a:tabLst>
                <a:tab pos="180975" algn="l"/>
              </a:tabLst>
            </a:pPr>
            <a:r>
              <a:rPr sz="2100" dirty="0">
                <a:latin typeface="+mn-lt"/>
                <a:cs typeface="Calibri"/>
              </a:rPr>
              <a:t>The</a:t>
            </a:r>
            <a:r>
              <a:rPr sz="2100" spc="-41" dirty="0">
                <a:latin typeface="+mn-lt"/>
                <a:cs typeface="Calibri"/>
              </a:rPr>
              <a:t> </a:t>
            </a:r>
            <a:r>
              <a:rPr sz="2100" dirty="0">
                <a:latin typeface="+mn-lt"/>
                <a:cs typeface="Calibri"/>
              </a:rPr>
              <a:t>system</a:t>
            </a:r>
            <a:r>
              <a:rPr sz="2100" spc="-30" dirty="0">
                <a:latin typeface="+mn-lt"/>
                <a:cs typeface="Calibri"/>
              </a:rPr>
              <a:t> </a:t>
            </a:r>
            <a:r>
              <a:rPr sz="2100" dirty="0">
                <a:latin typeface="+mn-lt"/>
                <a:cs typeface="Calibri"/>
              </a:rPr>
              <a:t>is</a:t>
            </a:r>
            <a:r>
              <a:rPr sz="2100" spc="-45" dirty="0">
                <a:latin typeface="+mn-lt"/>
                <a:cs typeface="Calibri"/>
              </a:rPr>
              <a:t> </a:t>
            </a:r>
            <a:r>
              <a:rPr sz="2100" dirty="0">
                <a:latin typeface="+mn-lt"/>
                <a:cs typeface="Calibri"/>
              </a:rPr>
              <a:t>modelled</a:t>
            </a:r>
            <a:r>
              <a:rPr sz="2100" spc="-34" dirty="0">
                <a:latin typeface="+mn-lt"/>
                <a:cs typeface="Calibri"/>
              </a:rPr>
              <a:t> </a:t>
            </a:r>
            <a:r>
              <a:rPr sz="2100" dirty="0">
                <a:latin typeface="+mn-lt"/>
                <a:cs typeface="Calibri"/>
              </a:rPr>
              <a:t>as</a:t>
            </a:r>
            <a:r>
              <a:rPr sz="2100" spc="-41" dirty="0">
                <a:latin typeface="+mn-lt"/>
                <a:cs typeface="Calibri"/>
              </a:rPr>
              <a:t> </a:t>
            </a:r>
            <a:r>
              <a:rPr sz="2100" dirty="0">
                <a:latin typeface="+mn-lt"/>
                <a:cs typeface="Calibri"/>
              </a:rPr>
              <a:t>transitions</a:t>
            </a:r>
            <a:r>
              <a:rPr sz="2100" spc="-11" dirty="0">
                <a:latin typeface="+mn-lt"/>
                <a:cs typeface="Calibri"/>
              </a:rPr>
              <a:t> </a:t>
            </a:r>
            <a:r>
              <a:rPr sz="2100" dirty="0">
                <a:latin typeface="+mn-lt"/>
                <a:cs typeface="Calibri"/>
              </a:rPr>
              <a:t>through</a:t>
            </a:r>
            <a:r>
              <a:rPr sz="2100" spc="-26" dirty="0">
                <a:latin typeface="+mn-lt"/>
                <a:cs typeface="Calibri"/>
              </a:rPr>
              <a:t> </a:t>
            </a:r>
            <a:r>
              <a:rPr sz="2100" dirty="0">
                <a:latin typeface="+mn-lt"/>
                <a:cs typeface="Calibri"/>
              </a:rPr>
              <a:t>a</a:t>
            </a:r>
            <a:r>
              <a:rPr sz="2100" spc="-41" dirty="0">
                <a:latin typeface="+mn-lt"/>
                <a:cs typeface="Calibri"/>
              </a:rPr>
              <a:t> </a:t>
            </a:r>
            <a:r>
              <a:rPr sz="2100" dirty="0">
                <a:latin typeface="+mn-lt"/>
                <a:cs typeface="Calibri"/>
              </a:rPr>
              <a:t>set</a:t>
            </a:r>
            <a:r>
              <a:rPr sz="2100" spc="-45" dirty="0">
                <a:latin typeface="+mn-lt"/>
                <a:cs typeface="Calibri"/>
              </a:rPr>
              <a:t> </a:t>
            </a:r>
            <a:r>
              <a:rPr sz="2100" dirty="0">
                <a:latin typeface="+mn-lt"/>
                <a:cs typeface="Calibri"/>
              </a:rPr>
              <a:t>of</a:t>
            </a:r>
            <a:r>
              <a:rPr sz="2100" spc="-45" dirty="0">
                <a:latin typeface="+mn-lt"/>
                <a:cs typeface="Calibri"/>
              </a:rPr>
              <a:t> </a:t>
            </a:r>
            <a:r>
              <a:rPr sz="2100" dirty="0">
                <a:latin typeface="+mn-lt"/>
                <a:cs typeface="Calibri"/>
              </a:rPr>
              <a:t>states,</a:t>
            </a:r>
            <a:r>
              <a:rPr sz="2100" spc="-38" dirty="0">
                <a:latin typeface="+mn-lt"/>
                <a:cs typeface="Calibri"/>
              </a:rPr>
              <a:t> </a:t>
            </a:r>
            <a:r>
              <a:rPr sz="2100" spc="-8" dirty="0">
                <a:latin typeface="+mn-lt"/>
                <a:cs typeface="Calibri"/>
              </a:rPr>
              <a:t>starting </a:t>
            </a:r>
            <a:r>
              <a:rPr sz="2100" dirty="0">
                <a:latin typeface="+mn-lt"/>
                <a:cs typeface="Calibri"/>
              </a:rPr>
              <a:t>from</a:t>
            </a:r>
            <a:r>
              <a:rPr sz="2100" spc="-19" dirty="0">
                <a:latin typeface="+mn-lt"/>
                <a:cs typeface="Calibri"/>
              </a:rPr>
              <a:t> </a:t>
            </a:r>
            <a:r>
              <a:rPr sz="2100" dirty="0">
                <a:latin typeface="+mn-lt"/>
                <a:cs typeface="Calibri"/>
              </a:rPr>
              <a:t>an</a:t>
            </a:r>
            <a:r>
              <a:rPr sz="2100" spc="-30" dirty="0">
                <a:latin typeface="+mn-lt"/>
                <a:cs typeface="Calibri"/>
              </a:rPr>
              <a:t> </a:t>
            </a:r>
            <a:r>
              <a:rPr sz="2100" dirty="0">
                <a:latin typeface="+mn-lt"/>
                <a:cs typeface="Calibri"/>
              </a:rPr>
              <a:t>initial</a:t>
            </a:r>
            <a:r>
              <a:rPr sz="2100" spc="-26" dirty="0">
                <a:latin typeface="+mn-lt"/>
                <a:cs typeface="Calibri"/>
              </a:rPr>
              <a:t> </a:t>
            </a:r>
            <a:r>
              <a:rPr sz="2100" spc="-8" dirty="0">
                <a:latin typeface="+mn-lt"/>
                <a:cs typeface="Calibri"/>
              </a:rPr>
              <a:t>state.</a:t>
            </a:r>
            <a:endParaRPr sz="2100" dirty="0">
              <a:latin typeface="+mn-lt"/>
              <a:cs typeface="Calibri"/>
            </a:endParaRPr>
          </a:p>
          <a:p>
            <a:pPr marL="522923" lvl="1" indent="-170497">
              <a:lnSpc>
                <a:spcPct val="114000"/>
              </a:lnSpc>
              <a:spcBef>
                <a:spcPts val="146"/>
              </a:spcBef>
              <a:buFont typeface="Arial"/>
              <a:buChar char="•"/>
              <a:tabLst>
                <a:tab pos="522923" algn="l"/>
              </a:tabLst>
            </a:pPr>
            <a:r>
              <a:rPr sz="1800" dirty="0">
                <a:latin typeface="+mn-lt"/>
                <a:cs typeface="Calibri"/>
              </a:rPr>
              <a:t>State</a:t>
            </a:r>
            <a:r>
              <a:rPr sz="1800" spc="-23" dirty="0">
                <a:latin typeface="+mn-lt"/>
                <a:cs typeface="Calibri"/>
              </a:rPr>
              <a:t> </a:t>
            </a:r>
            <a:r>
              <a:rPr sz="1800" dirty="0">
                <a:latin typeface="+mn-lt"/>
                <a:cs typeface="Calibri"/>
              </a:rPr>
              <a:t>=</a:t>
            </a:r>
            <a:r>
              <a:rPr sz="1800" spc="-26" dirty="0">
                <a:latin typeface="+mn-lt"/>
                <a:cs typeface="Calibri"/>
              </a:rPr>
              <a:t> </a:t>
            </a:r>
            <a:r>
              <a:rPr sz="1800" dirty="0">
                <a:latin typeface="+mn-lt"/>
                <a:cs typeface="Calibri"/>
              </a:rPr>
              <a:t>Object,</a:t>
            </a:r>
            <a:r>
              <a:rPr sz="1800" spc="-15" dirty="0">
                <a:latin typeface="+mn-lt"/>
                <a:cs typeface="Calibri"/>
              </a:rPr>
              <a:t> </a:t>
            </a:r>
            <a:r>
              <a:rPr sz="1800" dirty="0">
                <a:latin typeface="+mn-lt"/>
                <a:cs typeface="Calibri"/>
              </a:rPr>
              <a:t>access</a:t>
            </a:r>
            <a:r>
              <a:rPr sz="1800" spc="-41" dirty="0">
                <a:latin typeface="+mn-lt"/>
                <a:cs typeface="Calibri"/>
              </a:rPr>
              <a:t> </a:t>
            </a:r>
            <a:r>
              <a:rPr sz="1800" dirty="0">
                <a:latin typeface="+mn-lt"/>
                <a:cs typeface="Calibri"/>
              </a:rPr>
              <a:t>matrix,</a:t>
            </a:r>
            <a:r>
              <a:rPr sz="1800" spc="-30" dirty="0">
                <a:latin typeface="+mn-lt"/>
                <a:cs typeface="Calibri"/>
              </a:rPr>
              <a:t> </a:t>
            </a:r>
            <a:r>
              <a:rPr sz="1800" dirty="0">
                <a:latin typeface="+mn-lt"/>
                <a:cs typeface="Calibri"/>
              </a:rPr>
              <a:t>current</a:t>
            </a:r>
            <a:r>
              <a:rPr sz="1800" spc="-30" dirty="0">
                <a:latin typeface="+mn-lt"/>
                <a:cs typeface="Calibri"/>
              </a:rPr>
              <a:t> </a:t>
            </a:r>
            <a:r>
              <a:rPr sz="1800" dirty="0">
                <a:latin typeface="+mn-lt"/>
                <a:cs typeface="Calibri"/>
              </a:rPr>
              <a:t>access</a:t>
            </a:r>
            <a:r>
              <a:rPr sz="1800" spc="-30" dirty="0">
                <a:latin typeface="+mn-lt"/>
                <a:cs typeface="Calibri"/>
              </a:rPr>
              <a:t> </a:t>
            </a:r>
            <a:r>
              <a:rPr sz="1800" spc="-8" dirty="0">
                <a:latin typeface="+mn-lt"/>
                <a:cs typeface="Calibri"/>
              </a:rPr>
              <a:t>information</a:t>
            </a:r>
            <a:endParaRPr sz="1800" dirty="0">
              <a:latin typeface="+mn-lt"/>
              <a:cs typeface="Calibri"/>
            </a:endParaRPr>
          </a:p>
          <a:p>
            <a:pPr marL="180022" marR="3810" indent="-170497">
              <a:lnSpc>
                <a:spcPct val="114000"/>
              </a:lnSpc>
              <a:spcBef>
                <a:spcPts val="773"/>
              </a:spcBef>
              <a:buFont typeface="Arial"/>
              <a:buChar char="•"/>
              <a:tabLst>
                <a:tab pos="180975" algn="l"/>
              </a:tabLst>
            </a:pPr>
            <a:r>
              <a:rPr sz="2100" dirty="0">
                <a:latin typeface="+mn-lt"/>
                <a:cs typeface="Calibri"/>
              </a:rPr>
              <a:t>State</a:t>
            </a:r>
            <a:r>
              <a:rPr sz="2100" spc="-41" dirty="0">
                <a:latin typeface="+mn-lt"/>
                <a:cs typeface="Calibri"/>
              </a:rPr>
              <a:t> </a:t>
            </a:r>
            <a:r>
              <a:rPr sz="2100" dirty="0">
                <a:latin typeface="+mn-lt"/>
                <a:cs typeface="Calibri"/>
              </a:rPr>
              <a:t>transition</a:t>
            </a:r>
            <a:r>
              <a:rPr sz="2100" spc="-19" dirty="0">
                <a:latin typeface="+mn-lt"/>
                <a:cs typeface="Calibri"/>
              </a:rPr>
              <a:t> </a:t>
            </a:r>
            <a:r>
              <a:rPr sz="2100" dirty="0">
                <a:latin typeface="+mn-lt"/>
                <a:cs typeface="Calibri"/>
              </a:rPr>
              <a:t>rules</a:t>
            </a:r>
            <a:r>
              <a:rPr sz="2100" spc="-38" dirty="0">
                <a:latin typeface="+mn-lt"/>
                <a:cs typeface="Calibri"/>
              </a:rPr>
              <a:t> </a:t>
            </a:r>
            <a:r>
              <a:rPr sz="2100" dirty="0">
                <a:latin typeface="+mn-lt"/>
                <a:cs typeface="Calibri"/>
              </a:rPr>
              <a:t>describe</a:t>
            </a:r>
            <a:r>
              <a:rPr sz="2100" spc="-26" dirty="0">
                <a:latin typeface="+mn-lt"/>
                <a:cs typeface="Calibri"/>
              </a:rPr>
              <a:t> </a:t>
            </a:r>
            <a:r>
              <a:rPr sz="2100" dirty="0">
                <a:latin typeface="+mn-lt"/>
                <a:cs typeface="Calibri"/>
              </a:rPr>
              <a:t>how</a:t>
            </a:r>
            <a:r>
              <a:rPr sz="2100" spc="-30" dirty="0">
                <a:latin typeface="+mn-lt"/>
                <a:cs typeface="Calibri"/>
              </a:rPr>
              <a:t> </a:t>
            </a:r>
            <a:r>
              <a:rPr sz="2100" dirty="0">
                <a:latin typeface="+mn-lt"/>
                <a:cs typeface="Calibri"/>
              </a:rPr>
              <a:t>a</a:t>
            </a:r>
            <a:r>
              <a:rPr sz="2100" spc="-41" dirty="0">
                <a:latin typeface="+mn-lt"/>
                <a:cs typeface="Calibri"/>
              </a:rPr>
              <a:t> </a:t>
            </a:r>
            <a:r>
              <a:rPr sz="2100" dirty="0">
                <a:latin typeface="+mn-lt"/>
                <a:cs typeface="Calibri"/>
              </a:rPr>
              <a:t>system</a:t>
            </a:r>
            <a:r>
              <a:rPr sz="2100" spc="-26" dirty="0">
                <a:latin typeface="+mn-lt"/>
                <a:cs typeface="Calibri"/>
              </a:rPr>
              <a:t> </a:t>
            </a:r>
            <a:r>
              <a:rPr sz="2100" dirty="0">
                <a:latin typeface="+mn-lt"/>
                <a:cs typeface="Calibri"/>
              </a:rPr>
              <a:t>can</a:t>
            </a:r>
            <a:r>
              <a:rPr sz="2100" spc="-45" dirty="0">
                <a:latin typeface="+mn-lt"/>
                <a:cs typeface="Calibri"/>
              </a:rPr>
              <a:t> </a:t>
            </a:r>
            <a:r>
              <a:rPr sz="2100" dirty="0">
                <a:latin typeface="+mn-lt"/>
                <a:cs typeface="Calibri"/>
              </a:rPr>
              <a:t>go</a:t>
            </a:r>
            <a:r>
              <a:rPr sz="2100" spc="-41" dirty="0">
                <a:latin typeface="+mn-lt"/>
                <a:cs typeface="Calibri"/>
              </a:rPr>
              <a:t> </a:t>
            </a:r>
            <a:r>
              <a:rPr sz="2100" dirty="0">
                <a:latin typeface="+mn-lt"/>
                <a:cs typeface="Calibri"/>
              </a:rPr>
              <a:t>from</a:t>
            </a:r>
            <a:r>
              <a:rPr sz="2100" spc="-38" dirty="0">
                <a:latin typeface="+mn-lt"/>
                <a:cs typeface="Calibri"/>
              </a:rPr>
              <a:t> </a:t>
            </a:r>
            <a:r>
              <a:rPr sz="2100" dirty="0">
                <a:latin typeface="+mn-lt"/>
                <a:cs typeface="Calibri"/>
              </a:rPr>
              <a:t>one</a:t>
            </a:r>
            <a:r>
              <a:rPr sz="2100" spc="-34" dirty="0">
                <a:latin typeface="+mn-lt"/>
                <a:cs typeface="Calibri"/>
              </a:rPr>
              <a:t> </a:t>
            </a:r>
            <a:r>
              <a:rPr sz="2100" dirty="0">
                <a:latin typeface="+mn-lt"/>
                <a:cs typeface="Calibri"/>
              </a:rPr>
              <a:t>state</a:t>
            </a:r>
            <a:r>
              <a:rPr sz="2100" spc="-41" dirty="0">
                <a:latin typeface="+mn-lt"/>
                <a:cs typeface="Calibri"/>
              </a:rPr>
              <a:t> </a:t>
            </a:r>
            <a:r>
              <a:rPr sz="2100" spc="-19" dirty="0">
                <a:latin typeface="+mn-lt"/>
                <a:cs typeface="Calibri"/>
              </a:rPr>
              <a:t>to </a:t>
            </a:r>
            <a:r>
              <a:rPr sz="2100" spc="-8" dirty="0">
                <a:latin typeface="+mn-lt"/>
                <a:cs typeface="Calibri"/>
              </a:rPr>
              <a:t>another</a:t>
            </a:r>
            <a:endParaRPr sz="2100" dirty="0">
              <a:latin typeface="+mn-lt"/>
              <a:cs typeface="Calibri"/>
            </a:endParaRPr>
          </a:p>
          <a:p>
            <a:pPr marL="180022" marR="661988" indent="-170497">
              <a:lnSpc>
                <a:spcPct val="114000"/>
              </a:lnSpc>
              <a:spcBef>
                <a:spcPts val="746"/>
              </a:spcBef>
              <a:buFont typeface="Arial"/>
              <a:buChar char="•"/>
              <a:tabLst>
                <a:tab pos="180975" algn="l"/>
              </a:tabLst>
            </a:pPr>
            <a:r>
              <a:rPr sz="2100" dirty="0">
                <a:latin typeface="+mn-lt"/>
                <a:cs typeface="Calibri"/>
              </a:rPr>
              <a:t>Each</a:t>
            </a:r>
            <a:r>
              <a:rPr sz="2100" spc="-34" dirty="0">
                <a:latin typeface="+mn-lt"/>
                <a:cs typeface="Calibri"/>
              </a:rPr>
              <a:t> </a:t>
            </a:r>
            <a:r>
              <a:rPr sz="2100" dirty="0">
                <a:latin typeface="+mn-lt"/>
                <a:cs typeface="Calibri"/>
              </a:rPr>
              <a:t>subject s</a:t>
            </a:r>
            <a:r>
              <a:rPr sz="2100" spc="-30" dirty="0">
                <a:latin typeface="+mn-lt"/>
                <a:cs typeface="Calibri"/>
              </a:rPr>
              <a:t> </a:t>
            </a:r>
            <a:r>
              <a:rPr sz="2100" dirty="0">
                <a:latin typeface="+mn-lt"/>
                <a:cs typeface="Calibri"/>
              </a:rPr>
              <a:t>has</a:t>
            </a:r>
            <a:r>
              <a:rPr sz="2100" spc="-11" dirty="0">
                <a:latin typeface="+mn-lt"/>
                <a:cs typeface="Calibri"/>
              </a:rPr>
              <a:t> </a:t>
            </a:r>
            <a:r>
              <a:rPr sz="2100" dirty="0">
                <a:latin typeface="+mn-lt"/>
                <a:cs typeface="Calibri"/>
              </a:rPr>
              <a:t>a</a:t>
            </a:r>
            <a:r>
              <a:rPr sz="2100" spc="-30" dirty="0">
                <a:latin typeface="+mn-lt"/>
                <a:cs typeface="Calibri"/>
              </a:rPr>
              <a:t> </a:t>
            </a:r>
            <a:r>
              <a:rPr sz="2100" dirty="0">
                <a:latin typeface="+mn-lt"/>
                <a:cs typeface="Calibri"/>
              </a:rPr>
              <a:t>maximal</a:t>
            </a:r>
            <a:r>
              <a:rPr sz="2100" spc="-26" dirty="0">
                <a:latin typeface="+mn-lt"/>
                <a:cs typeface="Calibri"/>
              </a:rPr>
              <a:t> </a:t>
            </a:r>
            <a:r>
              <a:rPr sz="2100" dirty="0">
                <a:latin typeface="+mn-lt"/>
                <a:cs typeface="Calibri"/>
              </a:rPr>
              <a:t>security</a:t>
            </a:r>
            <a:r>
              <a:rPr sz="2100" spc="-19" dirty="0">
                <a:latin typeface="+mn-lt"/>
                <a:cs typeface="Calibri"/>
              </a:rPr>
              <a:t> </a:t>
            </a:r>
            <a:r>
              <a:rPr sz="2100" dirty="0">
                <a:latin typeface="+mn-lt"/>
                <a:cs typeface="Calibri"/>
              </a:rPr>
              <a:t>level</a:t>
            </a:r>
            <a:r>
              <a:rPr sz="2100" spc="-34" dirty="0">
                <a:latin typeface="+mn-lt"/>
                <a:cs typeface="Calibri"/>
              </a:rPr>
              <a:t> </a:t>
            </a:r>
            <a:r>
              <a:rPr sz="2100" b="1" dirty="0">
                <a:latin typeface="+mn-lt"/>
                <a:cs typeface="Calibri"/>
              </a:rPr>
              <a:t>Lm(s)</a:t>
            </a:r>
            <a:r>
              <a:rPr sz="2100" dirty="0">
                <a:latin typeface="+mn-lt"/>
                <a:cs typeface="Calibri"/>
              </a:rPr>
              <a:t>,</a:t>
            </a:r>
            <a:r>
              <a:rPr sz="2100" spc="-26" dirty="0">
                <a:latin typeface="+mn-lt"/>
                <a:cs typeface="Calibri"/>
              </a:rPr>
              <a:t> </a:t>
            </a:r>
            <a:r>
              <a:rPr sz="2100" dirty="0">
                <a:latin typeface="+mn-lt"/>
                <a:cs typeface="Calibri"/>
              </a:rPr>
              <a:t>and</a:t>
            </a:r>
            <a:r>
              <a:rPr sz="2100" spc="-26" dirty="0">
                <a:latin typeface="+mn-lt"/>
                <a:cs typeface="Calibri"/>
              </a:rPr>
              <a:t> </a:t>
            </a:r>
            <a:r>
              <a:rPr sz="2100" dirty="0">
                <a:latin typeface="+mn-lt"/>
                <a:cs typeface="Calibri"/>
              </a:rPr>
              <a:t>a</a:t>
            </a:r>
            <a:r>
              <a:rPr sz="2100" spc="-30" dirty="0">
                <a:latin typeface="+mn-lt"/>
                <a:cs typeface="Calibri"/>
              </a:rPr>
              <a:t> </a:t>
            </a:r>
            <a:r>
              <a:rPr sz="2100" spc="-8" dirty="0">
                <a:latin typeface="+mn-lt"/>
                <a:cs typeface="Calibri"/>
              </a:rPr>
              <a:t>current </a:t>
            </a:r>
            <a:r>
              <a:rPr sz="2100" dirty="0">
                <a:latin typeface="+mn-lt"/>
                <a:cs typeface="Calibri"/>
              </a:rPr>
              <a:t>security</a:t>
            </a:r>
            <a:r>
              <a:rPr sz="2100" spc="-26" dirty="0">
                <a:latin typeface="+mn-lt"/>
                <a:cs typeface="Calibri"/>
              </a:rPr>
              <a:t> </a:t>
            </a:r>
            <a:r>
              <a:rPr sz="2100" dirty="0">
                <a:latin typeface="+mn-lt"/>
                <a:cs typeface="Calibri"/>
              </a:rPr>
              <a:t>level</a:t>
            </a:r>
            <a:r>
              <a:rPr sz="2100" spc="-38" dirty="0">
                <a:latin typeface="+mn-lt"/>
                <a:cs typeface="Calibri"/>
              </a:rPr>
              <a:t> </a:t>
            </a:r>
            <a:r>
              <a:rPr sz="2100" b="1" spc="-8" dirty="0">
                <a:latin typeface="+mn-lt"/>
                <a:cs typeface="Calibri"/>
              </a:rPr>
              <a:t>Lc(s)</a:t>
            </a:r>
            <a:endParaRPr sz="2100" dirty="0">
              <a:latin typeface="+mn-lt"/>
              <a:cs typeface="Calibri"/>
            </a:endParaRPr>
          </a:p>
          <a:p>
            <a:pPr marL="180022" indent="-170497">
              <a:lnSpc>
                <a:spcPct val="114000"/>
              </a:lnSpc>
              <a:spcBef>
                <a:spcPts val="458"/>
              </a:spcBef>
              <a:buFont typeface="Arial"/>
              <a:buChar char="•"/>
              <a:tabLst>
                <a:tab pos="180022" algn="l"/>
              </a:tabLst>
            </a:pPr>
            <a:r>
              <a:rPr sz="2100" dirty="0">
                <a:latin typeface="+mn-lt"/>
                <a:cs typeface="Calibri"/>
              </a:rPr>
              <a:t>Each</a:t>
            </a:r>
            <a:r>
              <a:rPr sz="2100" spc="-45" dirty="0">
                <a:latin typeface="+mn-lt"/>
                <a:cs typeface="Calibri"/>
              </a:rPr>
              <a:t> </a:t>
            </a:r>
            <a:r>
              <a:rPr sz="2100" dirty="0">
                <a:latin typeface="+mn-lt"/>
                <a:cs typeface="Calibri"/>
              </a:rPr>
              <a:t>object</a:t>
            </a:r>
            <a:r>
              <a:rPr sz="2100" spc="-34" dirty="0">
                <a:latin typeface="+mn-lt"/>
                <a:cs typeface="Calibri"/>
              </a:rPr>
              <a:t> </a:t>
            </a:r>
            <a:r>
              <a:rPr sz="2100" dirty="0">
                <a:latin typeface="+mn-lt"/>
                <a:cs typeface="Calibri"/>
              </a:rPr>
              <a:t>has</a:t>
            </a:r>
            <a:r>
              <a:rPr sz="2100" spc="-34" dirty="0">
                <a:latin typeface="+mn-lt"/>
                <a:cs typeface="Calibri"/>
              </a:rPr>
              <a:t> </a:t>
            </a:r>
            <a:r>
              <a:rPr sz="2100" dirty="0">
                <a:latin typeface="+mn-lt"/>
                <a:cs typeface="Calibri"/>
              </a:rPr>
              <a:t>a</a:t>
            </a:r>
            <a:r>
              <a:rPr sz="2100" spc="-45" dirty="0">
                <a:latin typeface="+mn-lt"/>
                <a:cs typeface="Calibri"/>
              </a:rPr>
              <a:t> </a:t>
            </a:r>
            <a:r>
              <a:rPr sz="2100" dirty="0">
                <a:latin typeface="+mn-lt"/>
                <a:cs typeface="Calibri"/>
              </a:rPr>
              <a:t>classification</a:t>
            </a:r>
            <a:r>
              <a:rPr sz="2100" spc="-34" dirty="0">
                <a:latin typeface="+mn-lt"/>
                <a:cs typeface="Calibri"/>
              </a:rPr>
              <a:t> </a:t>
            </a:r>
            <a:r>
              <a:rPr sz="2100" spc="-8" dirty="0">
                <a:latin typeface="+mn-lt"/>
                <a:cs typeface="Calibri"/>
              </a:rPr>
              <a:t>level</a:t>
            </a:r>
            <a:endParaRPr sz="2100" dirty="0">
              <a:latin typeface="+mn-lt"/>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6" name="object 2">
            <a:extLst>
              <a:ext uri="{FF2B5EF4-FFF2-40B4-BE49-F238E27FC236}">
                <a16:creationId xmlns:a16="http://schemas.microsoft.com/office/drawing/2014/main" id="{8C2582CD-9E00-9500-F365-2E01BA91FCEC}"/>
              </a:ext>
            </a:extLst>
          </p:cNvPr>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lang="en-US" dirty="0"/>
              <a:t>Today’s plan: Access Control</a:t>
            </a:r>
            <a:endParaRPr dirty="0"/>
          </a:p>
        </p:txBody>
      </p:sp>
      <p:sp>
        <p:nvSpPr>
          <p:cNvPr id="80" name="Google Shape;80;p1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000" dirty="0">
                <a:latin typeface="+mn-lt"/>
              </a:rPr>
              <a:t>Vocabulary </a:t>
            </a:r>
          </a:p>
          <a:p>
            <a:pPr marL="457200" lvl="0" indent="-342900" algn="l" rtl="0">
              <a:spcBef>
                <a:spcPts val="0"/>
              </a:spcBef>
              <a:spcAft>
                <a:spcPts val="0"/>
              </a:spcAft>
              <a:buSzPts val="1800"/>
              <a:buChar char="●"/>
            </a:pPr>
            <a:r>
              <a:rPr lang="en-US" sz="2000" dirty="0">
                <a:latin typeface="+mn-lt"/>
                <a:cs typeface="Calibri"/>
              </a:rPr>
              <a:t>Discretionary</a:t>
            </a:r>
            <a:r>
              <a:rPr lang="en-US" sz="2000" spc="90" dirty="0">
                <a:latin typeface="+mn-lt"/>
                <a:cs typeface="Calibri"/>
              </a:rPr>
              <a:t> </a:t>
            </a:r>
            <a:r>
              <a:rPr lang="en-US" sz="2000" dirty="0">
                <a:latin typeface="+mn-lt"/>
                <a:cs typeface="Calibri"/>
              </a:rPr>
              <a:t>access</a:t>
            </a:r>
            <a:r>
              <a:rPr lang="en-US" sz="2000" spc="98" dirty="0">
                <a:latin typeface="+mn-lt"/>
                <a:cs typeface="Calibri"/>
              </a:rPr>
              <a:t> </a:t>
            </a:r>
            <a:r>
              <a:rPr lang="en-US" sz="2000" dirty="0">
                <a:latin typeface="+mn-lt"/>
                <a:cs typeface="Calibri"/>
              </a:rPr>
              <a:t>controls</a:t>
            </a:r>
            <a:r>
              <a:rPr lang="en-US" sz="2000" spc="90" dirty="0">
                <a:latin typeface="+mn-lt"/>
                <a:cs typeface="Calibri"/>
              </a:rPr>
              <a:t> </a:t>
            </a:r>
            <a:r>
              <a:rPr lang="en-US" sz="2000" dirty="0">
                <a:latin typeface="+mn-lt"/>
                <a:cs typeface="Calibri"/>
              </a:rPr>
              <a:t>(DAC)</a:t>
            </a:r>
          </a:p>
          <a:p>
            <a:pPr marL="457200" lvl="0" indent="-342900" algn="l" rtl="0">
              <a:spcBef>
                <a:spcPts val="0"/>
              </a:spcBef>
              <a:spcAft>
                <a:spcPts val="0"/>
              </a:spcAft>
              <a:buSzPts val="1800"/>
              <a:buChar char="●"/>
            </a:pPr>
            <a:r>
              <a:rPr lang="en-US" sz="2000" dirty="0">
                <a:latin typeface="+mn-lt"/>
                <a:cs typeface="Calibri"/>
              </a:rPr>
              <a:t>Mandatory</a:t>
            </a:r>
            <a:r>
              <a:rPr lang="en-US" sz="2000" spc="56" dirty="0">
                <a:latin typeface="+mn-lt"/>
                <a:cs typeface="Calibri"/>
              </a:rPr>
              <a:t> </a:t>
            </a:r>
            <a:r>
              <a:rPr lang="en-US" sz="2000" dirty="0">
                <a:latin typeface="+mn-lt"/>
                <a:cs typeface="Calibri"/>
              </a:rPr>
              <a:t>access</a:t>
            </a:r>
            <a:r>
              <a:rPr lang="en-US" sz="2000" spc="45" dirty="0">
                <a:latin typeface="+mn-lt"/>
                <a:cs typeface="Calibri"/>
              </a:rPr>
              <a:t> </a:t>
            </a:r>
            <a:r>
              <a:rPr lang="en-US" sz="2000" dirty="0">
                <a:latin typeface="+mn-lt"/>
                <a:cs typeface="Calibri"/>
              </a:rPr>
              <a:t>controls</a:t>
            </a:r>
            <a:r>
              <a:rPr lang="en-US" sz="2000" spc="41" dirty="0">
                <a:latin typeface="+mn-lt"/>
                <a:cs typeface="Calibri"/>
              </a:rPr>
              <a:t> </a:t>
            </a:r>
            <a:r>
              <a:rPr lang="en-US" sz="2000" dirty="0">
                <a:latin typeface="+mn-lt"/>
                <a:cs typeface="Calibri"/>
              </a:rPr>
              <a:t>(MAC)</a:t>
            </a:r>
            <a:endParaRPr lang="en-US" sz="2000" dirty="0">
              <a:latin typeface="+mn-lt"/>
            </a:endParaRPr>
          </a:p>
          <a:p>
            <a:pPr marL="457200" lvl="0" indent="-342900" algn="l" rtl="0">
              <a:spcBef>
                <a:spcPts val="0"/>
              </a:spcBef>
              <a:spcAft>
                <a:spcPts val="0"/>
              </a:spcAft>
              <a:buSzPts val="1800"/>
              <a:buChar char="●"/>
            </a:pPr>
            <a:r>
              <a:rPr lang="en-US" sz="2000" spc="-8" dirty="0">
                <a:latin typeface="+mn-lt"/>
                <a:cs typeface="Calibri"/>
              </a:rPr>
              <a:t>Role-</a:t>
            </a:r>
            <a:r>
              <a:rPr lang="en-US" sz="2000" dirty="0">
                <a:latin typeface="+mn-lt"/>
                <a:cs typeface="Calibri"/>
              </a:rPr>
              <a:t>Based</a:t>
            </a:r>
            <a:r>
              <a:rPr lang="en-US" sz="2000" spc="109" dirty="0">
                <a:latin typeface="+mn-lt"/>
                <a:cs typeface="Calibri"/>
              </a:rPr>
              <a:t> </a:t>
            </a:r>
            <a:r>
              <a:rPr lang="en-US" sz="2000" dirty="0">
                <a:latin typeface="+mn-lt"/>
                <a:cs typeface="Calibri"/>
              </a:rPr>
              <a:t>Access</a:t>
            </a:r>
            <a:r>
              <a:rPr lang="en-US" sz="2000" spc="120" dirty="0">
                <a:latin typeface="+mn-lt"/>
                <a:cs typeface="Calibri"/>
              </a:rPr>
              <a:t> </a:t>
            </a:r>
            <a:r>
              <a:rPr lang="en-US" sz="2000" dirty="0">
                <a:latin typeface="+mn-lt"/>
                <a:cs typeface="Calibri"/>
              </a:rPr>
              <a:t>Control</a:t>
            </a:r>
            <a:r>
              <a:rPr lang="en-US" sz="2000" spc="101" dirty="0">
                <a:latin typeface="+mn-lt"/>
                <a:cs typeface="Calibri"/>
              </a:rPr>
              <a:t> </a:t>
            </a:r>
            <a:r>
              <a:rPr lang="en-US" sz="2000" dirty="0">
                <a:latin typeface="+mn-lt"/>
                <a:cs typeface="Calibri"/>
              </a:rPr>
              <a:t>(RBAC)</a:t>
            </a:r>
            <a:endParaRPr lang="en-US" sz="2000" dirty="0">
              <a:latin typeface="+mn-lt"/>
            </a:endParaRPr>
          </a:p>
          <a:p>
            <a:pPr marL="457200" lvl="0" indent="-342900" algn="l" rtl="0">
              <a:spcBef>
                <a:spcPts val="0"/>
              </a:spcBef>
              <a:spcAft>
                <a:spcPts val="0"/>
              </a:spcAft>
              <a:buSzPts val="1800"/>
              <a:buChar char="●"/>
            </a:pPr>
            <a:r>
              <a:rPr lang="en-US" sz="2000" dirty="0">
                <a:latin typeface="+mn-lt"/>
              </a:rPr>
              <a:t>Access control models </a:t>
            </a:r>
            <a:endParaRPr sz="2000" dirty="0">
              <a:latin typeface="+mn-lt"/>
            </a:endParaRPr>
          </a:p>
          <a:p>
            <a:pPr marL="457200" lvl="0" indent="-342900" algn="l" rtl="0">
              <a:spcBef>
                <a:spcPts val="0"/>
              </a:spcBef>
              <a:spcAft>
                <a:spcPts val="0"/>
              </a:spcAft>
              <a:buSzPts val="1800"/>
              <a:buChar char="●"/>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Model</a:t>
            </a:r>
          </a:p>
        </p:txBody>
      </p:sp>
      <p:sp>
        <p:nvSpPr>
          <p:cNvPr id="3" name="object 3"/>
          <p:cNvSpPr txBox="1"/>
          <p:nvPr/>
        </p:nvSpPr>
        <p:spPr>
          <a:xfrm>
            <a:off x="687705" y="1317424"/>
            <a:ext cx="7466171" cy="3096136"/>
          </a:xfrm>
          <a:prstGeom prst="rect">
            <a:avLst/>
          </a:prstGeom>
        </p:spPr>
        <p:txBody>
          <a:bodyPr vert="horz" wrap="square" lIns="0" tIns="36671" rIns="0" bIns="0" rtlCol="0">
            <a:spAutoFit/>
          </a:bodyPr>
          <a:lstStyle/>
          <a:p>
            <a:pPr marL="180022" indent="-170497">
              <a:lnSpc>
                <a:spcPct val="114000"/>
              </a:lnSpc>
              <a:spcBef>
                <a:spcPts val="289"/>
              </a:spcBef>
              <a:buFont typeface="Arial"/>
              <a:buChar char="•"/>
              <a:tabLst>
                <a:tab pos="180022" algn="l"/>
              </a:tabLst>
            </a:pPr>
            <a:r>
              <a:rPr sz="2400" dirty="0">
                <a:latin typeface="+mn-lt"/>
                <a:cs typeface="Calibri"/>
              </a:rPr>
              <a:t>A</a:t>
            </a:r>
            <a:r>
              <a:rPr sz="2400" spc="-15" dirty="0">
                <a:latin typeface="+mn-lt"/>
                <a:cs typeface="Calibri"/>
              </a:rPr>
              <a:t> </a:t>
            </a:r>
            <a:r>
              <a:rPr sz="2400" dirty="0">
                <a:latin typeface="+mn-lt"/>
                <a:cs typeface="Calibri"/>
              </a:rPr>
              <a:t>state</a:t>
            </a:r>
            <a:r>
              <a:rPr sz="2400" spc="-19" dirty="0">
                <a:latin typeface="+mn-lt"/>
                <a:cs typeface="Calibri"/>
              </a:rPr>
              <a:t> </a:t>
            </a:r>
            <a:r>
              <a:rPr sz="2400" dirty="0">
                <a:latin typeface="+mn-lt"/>
                <a:cs typeface="Calibri"/>
              </a:rPr>
              <a:t>is</a:t>
            </a:r>
            <a:r>
              <a:rPr sz="2400" spc="-23" dirty="0">
                <a:latin typeface="+mn-lt"/>
                <a:cs typeface="Calibri"/>
              </a:rPr>
              <a:t> </a:t>
            </a:r>
            <a:r>
              <a:rPr sz="2400" dirty="0">
                <a:latin typeface="+mn-lt"/>
                <a:cs typeface="Calibri"/>
              </a:rPr>
              <a:t>secure</a:t>
            </a:r>
            <a:r>
              <a:rPr sz="2400" spc="-11" dirty="0">
                <a:latin typeface="+mn-lt"/>
                <a:cs typeface="Calibri"/>
              </a:rPr>
              <a:t> </a:t>
            </a:r>
            <a:r>
              <a:rPr sz="2400" spc="-19" dirty="0">
                <a:latin typeface="+mn-lt"/>
                <a:cs typeface="Calibri"/>
              </a:rPr>
              <a:t>if:</a:t>
            </a:r>
            <a:endParaRPr sz="2400" dirty="0">
              <a:latin typeface="+mn-lt"/>
              <a:cs typeface="Calibri"/>
            </a:endParaRPr>
          </a:p>
          <a:p>
            <a:pPr marL="522923" lvl="1" indent="-170497">
              <a:lnSpc>
                <a:spcPct val="114000"/>
              </a:lnSpc>
              <a:spcBef>
                <a:spcPts val="184"/>
              </a:spcBef>
              <a:buFont typeface="Arial"/>
              <a:buChar char="•"/>
              <a:tabLst>
                <a:tab pos="522923" algn="l"/>
              </a:tabLst>
            </a:pPr>
            <a:r>
              <a:rPr sz="2000" dirty="0">
                <a:latin typeface="+mn-lt"/>
                <a:cs typeface="Calibri"/>
              </a:rPr>
              <a:t>Simple</a:t>
            </a:r>
            <a:r>
              <a:rPr sz="2000" spc="-23" dirty="0">
                <a:latin typeface="+mn-lt"/>
                <a:cs typeface="Calibri"/>
              </a:rPr>
              <a:t> </a:t>
            </a:r>
            <a:r>
              <a:rPr sz="2000" dirty="0">
                <a:latin typeface="+mn-lt"/>
                <a:cs typeface="Calibri"/>
              </a:rPr>
              <a:t>Security</a:t>
            </a:r>
            <a:r>
              <a:rPr sz="2000" spc="-34" dirty="0">
                <a:latin typeface="+mn-lt"/>
                <a:cs typeface="Calibri"/>
              </a:rPr>
              <a:t> </a:t>
            </a:r>
            <a:r>
              <a:rPr sz="2000" dirty="0">
                <a:latin typeface="+mn-lt"/>
                <a:cs typeface="Calibri"/>
              </a:rPr>
              <a:t>Property</a:t>
            </a:r>
            <a:r>
              <a:rPr sz="2000" spc="-23" dirty="0">
                <a:latin typeface="+mn-lt"/>
                <a:cs typeface="Calibri"/>
              </a:rPr>
              <a:t> </a:t>
            </a:r>
            <a:r>
              <a:rPr sz="2000" dirty="0">
                <a:latin typeface="+mn-lt"/>
                <a:cs typeface="Calibri"/>
              </a:rPr>
              <a:t>(SS):</a:t>
            </a:r>
            <a:r>
              <a:rPr sz="2000" spc="-41" dirty="0">
                <a:latin typeface="+mn-lt"/>
                <a:cs typeface="Calibri"/>
              </a:rPr>
              <a:t> </a:t>
            </a:r>
            <a:r>
              <a:rPr sz="2000" dirty="0">
                <a:latin typeface="+mn-lt"/>
                <a:cs typeface="Calibri"/>
              </a:rPr>
              <a:t>no</a:t>
            </a:r>
            <a:r>
              <a:rPr sz="2000" spc="-23" dirty="0">
                <a:latin typeface="+mn-lt"/>
                <a:cs typeface="Calibri"/>
              </a:rPr>
              <a:t> </a:t>
            </a:r>
            <a:r>
              <a:rPr sz="2000" dirty="0">
                <a:latin typeface="+mn-lt"/>
                <a:cs typeface="Calibri"/>
              </a:rPr>
              <a:t>subject</a:t>
            </a:r>
            <a:r>
              <a:rPr sz="2000" spc="-26" dirty="0">
                <a:latin typeface="+mn-lt"/>
                <a:cs typeface="Calibri"/>
              </a:rPr>
              <a:t> </a:t>
            </a:r>
            <a:r>
              <a:rPr sz="2000" dirty="0">
                <a:latin typeface="+mn-lt"/>
                <a:cs typeface="Calibri"/>
              </a:rPr>
              <a:t>may</a:t>
            </a:r>
            <a:r>
              <a:rPr sz="2000" spc="-23" dirty="0">
                <a:latin typeface="+mn-lt"/>
                <a:cs typeface="Calibri"/>
              </a:rPr>
              <a:t> </a:t>
            </a:r>
            <a:r>
              <a:rPr sz="2000" dirty="0">
                <a:latin typeface="+mn-lt"/>
                <a:cs typeface="Calibri"/>
              </a:rPr>
              <a:t>read</a:t>
            </a:r>
            <a:r>
              <a:rPr sz="2000" spc="-19" dirty="0">
                <a:latin typeface="+mn-lt"/>
                <a:cs typeface="Calibri"/>
              </a:rPr>
              <a:t> </a:t>
            </a:r>
            <a:r>
              <a:rPr sz="2000" dirty="0">
                <a:latin typeface="+mn-lt"/>
                <a:cs typeface="Calibri"/>
              </a:rPr>
              <a:t>data</a:t>
            </a:r>
            <a:r>
              <a:rPr sz="2000" spc="-23" dirty="0">
                <a:latin typeface="+mn-lt"/>
                <a:cs typeface="Calibri"/>
              </a:rPr>
              <a:t> </a:t>
            </a:r>
            <a:r>
              <a:rPr sz="2000" dirty="0">
                <a:latin typeface="+mn-lt"/>
                <a:cs typeface="Calibri"/>
              </a:rPr>
              <a:t>at</a:t>
            </a:r>
            <a:r>
              <a:rPr sz="2000" spc="-26" dirty="0">
                <a:latin typeface="+mn-lt"/>
                <a:cs typeface="Calibri"/>
              </a:rPr>
              <a:t> </a:t>
            </a:r>
            <a:r>
              <a:rPr sz="2000" dirty="0">
                <a:latin typeface="+mn-lt"/>
                <a:cs typeface="Calibri"/>
              </a:rPr>
              <a:t>a</a:t>
            </a:r>
            <a:r>
              <a:rPr sz="2000" spc="-19" dirty="0">
                <a:latin typeface="+mn-lt"/>
                <a:cs typeface="Calibri"/>
              </a:rPr>
              <a:t> </a:t>
            </a:r>
            <a:r>
              <a:rPr sz="2000" dirty="0">
                <a:latin typeface="+mn-lt"/>
                <a:cs typeface="Calibri"/>
              </a:rPr>
              <a:t>higher</a:t>
            </a:r>
            <a:r>
              <a:rPr sz="2000" spc="-23" dirty="0">
                <a:latin typeface="+mn-lt"/>
                <a:cs typeface="Calibri"/>
              </a:rPr>
              <a:t> </a:t>
            </a:r>
            <a:r>
              <a:rPr sz="2000" spc="-8" dirty="0">
                <a:latin typeface="+mn-lt"/>
                <a:cs typeface="Calibri"/>
              </a:rPr>
              <a:t>level</a:t>
            </a:r>
            <a:r>
              <a:rPr lang="en-US" sz="2000" spc="-8" dirty="0">
                <a:latin typeface="+mn-lt"/>
                <a:cs typeface="Calibri"/>
              </a:rPr>
              <a:t> (NO read up)</a:t>
            </a:r>
            <a:endParaRPr sz="2000" dirty="0">
              <a:latin typeface="+mn-lt"/>
              <a:cs typeface="Calibri"/>
            </a:endParaRPr>
          </a:p>
          <a:p>
            <a:pPr marL="522923" lvl="1" indent="-170497">
              <a:lnSpc>
                <a:spcPct val="114000"/>
              </a:lnSpc>
              <a:spcBef>
                <a:spcPts val="164"/>
              </a:spcBef>
              <a:buFont typeface="Arial"/>
              <a:buChar char="•"/>
              <a:tabLst>
                <a:tab pos="522923" algn="l"/>
              </a:tabLst>
            </a:pPr>
            <a:r>
              <a:rPr sz="2000" dirty="0">
                <a:latin typeface="+mn-lt"/>
                <a:cs typeface="Calibri"/>
              </a:rPr>
              <a:t>The</a:t>
            </a:r>
            <a:r>
              <a:rPr sz="2000" spc="-8" dirty="0">
                <a:latin typeface="+mn-lt"/>
                <a:cs typeface="Calibri"/>
              </a:rPr>
              <a:t> *(Star)-</a:t>
            </a:r>
            <a:r>
              <a:rPr sz="2000" dirty="0">
                <a:latin typeface="+mn-lt"/>
                <a:cs typeface="Calibri"/>
              </a:rPr>
              <a:t>Property</a:t>
            </a:r>
            <a:r>
              <a:rPr sz="2000" spc="-26" dirty="0">
                <a:latin typeface="+mn-lt"/>
                <a:cs typeface="Calibri"/>
              </a:rPr>
              <a:t> </a:t>
            </a:r>
            <a:r>
              <a:rPr sz="2000" dirty="0">
                <a:latin typeface="+mn-lt"/>
                <a:cs typeface="Calibri"/>
              </a:rPr>
              <a:t>(SP):</a:t>
            </a:r>
            <a:r>
              <a:rPr sz="2000" spc="-30" dirty="0">
                <a:latin typeface="+mn-lt"/>
                <a:cs typeface="Calibri"/>
              </a:rPr>
              <a:t> </a:t>
            </a:r>
            <a:r>
              <a:rPr sz="2000" dirty="0">
                <a:latin typeface="+mn-lt"/>
                <a:cs typeface="Calibri"/>
              </a:rPr>
              <a:t>no</a:t>
            </a:r>
            <a:r>
              <a:rPr sz="2000" spc="-11" dirty="0">
                <a:latin typeface="+mn-lt"/>
                <a:cs typeface="Calibri"/>
              </a:rPr>
              <a:t> </a:t>
            </a:r>
            <a:r>
              <a:rPr sz="2000" dirty="0">
                <a:latin typeface="+mn-lt"/>
                <a:cs typeface="Calibri"/>
              </a:rPr>
              <a:t>subject</a:t>
            </a:r>
            <a:r>
              <a:rPr sz="2000" spc="-15" dirty="0">
                <a:latin typeface="+mn-lt"/>
                <a:cs typeface="Calibri"/>
              </a:rPr>
              <a:t> </a:t>
            </a:r>
            <a:r>
              <a:rPr sz="2000" dirty="0">
                <a:latin typeface="+mn-lt"/>
                <a:cs typeface="Calibri"/>
              </a:rPr>
              <a:t>may</a:t>
            </a:r>
            <a:r>
              <a:rPr sz="2000" spc="-15" dirty="0">
                <a:latin typeface="+mn-lt"/>
                <a:cs typeface="Calibri"/>
              </a:rPr>
              <a:t> </a:t>
            </a:r>
            <a:r>
              <a:rPr sz="2000" dirty="0">
                <a:latin typeface="+mn-lt"/>
                <a:cs typeface="Calibri"/>
              </a:rPr>
              <a:t>write</a:t>
            </a:r>
            <a:r>
              <a:rPr sz="2000" spc="-23" dirty="0">
                <a:latin typeface="+mn-lt"/>
                <a:cs typeface="Calibri"/>
              </a:rPr>
              <a:t> </a:t>
            </a:r>
            <a:r>
              <a:rPr sz="2000" dirty="0">
                <a:latin typeface="+mn-lt"/>
                <a:cs typeface="Calibri"/>
              </a:rPr>
              <a:t>data</a:t>
            </a:r>
            <a:r>
              <a:rPr sz="2000" spc="-11" dirty="0">
                <a:latin typeface="+mn-lt"/>
                <a:cs typeface="Calibri"/>
              </a:rPr>
              <a:t> </a:t>
            </a:r>
            <a:r>
              <a:rPr sz="2000" dirty="0">
                <a:latin typeface="+mn-lt"/>
                <a:cs typeface="Calibri"/>
              </a:rPr>
              <a:t>at</a:t>
            </a:r>
            <a:r>
              <a:rPr sz="2000" spc="-15" dirty="0">
                <a:latin typeface="+mn-lt"/>
                <a:cs typeface="Calibri"/>
              </a:rPr>
              <a:t> </a:t>
            </a:r>
            <a:r>
              <a:rPr sz="2000" dirty="0">
                <a:latin typeface="+mn-lt"/>
                <a:cs typeface="Calibri"/>
              </a:rPr>
              <a:t>a</a:t>
            </a:r>
            <a:r>
              <a:rPr sz="2000" spc="-11" dirty="0">
                <a:latin typeface="+mn-lt"/>
                <a:cs typeface="Calibri"/>
              </a:rPr>
              <a:t> </a:t>
            </a:r>
            <a:r>
              <a:rPr sz="2000" dirty="0">
                <a:latin typeface="+mn-lt"/>
                <a:cs typeface="Calibri"/>
              </a:rPr>
              <a:t>lower</a:t>
            </a:r>
            <a:r>
              <a:rPr sz="2000" spc="-15" dirty="0">
                <a:latin typeface="+mn-lt"/>
                <a:cs typeface="Calibri"/>
              </a:rPr>
              <a:t> </a:t>
            </a:r>
            <a:r>
              <a:rPr sz="2000" spc="-8" dirty="0">
                <a:latin typeface="+mn-lt"/>
                <a:cs typeface="Calibri"/>
              </a:rPr>
              <a:t>level</a:t>
            </a:r>
            <a:r>
              <a:rPr lang="en-US" sz="2000" spc="-8" dirty="0">
                <a:latin typeface="+mn-lt"/>
                <a:cs typeface="Calibri"/>
              </a:rPr>
              <a:t> (NO write down)</a:t>
            </a:r>
            <a:endParaRPr sz="2000" dirty="0">
              <a:latin typeface="+mn-lt"/>
              <a:cs typeface="Calibri"/>
            </a:endParaRPr>
          </a:p>
          <a:p>
            <a:pPr marL="866775" lvl="2" indent="-171450">
              <a:lnSpc>
                <a:spcPct val="114000"/>
              </a:lnSpc>
              <a:spcBef>
                <a:spcPts val="210"/>
              </a:spcBef>
              <a:buFont typeface="Arial"/>
              <a:buChar char="•"/>
              <a:tabLst>
                <a:tab pos="866775" algn="l"/>
              </a:tabLst>
            </a:pPr>
            <a:r>
              <a:rPr sz="2000" dirty="0">
                <a:latin typeface="+mn-lt"/>
                <a:cs typeface="Calibri"/>
              </a:rPr>
              <a:t>(due</a:t>
            </a:r>
            <a:r>
              <a:rPr sz="2000" spc="-19" dirty="0">
                <a:latin typeface="+mn-lt"/>
                <a:cs typeface="Calibri"/>
              </a:rPr>
              <a:t> </a:t>
            </a:r>
            <a:r>
              <a:rPr sz="2000" dirty="0">
                <a:latin typeface="+mn-lt"/>
                <a:cs typeface="Calibri"/>
              </a:rPr>
              <a:t>to</a:t>
            </a:r>
            <a:r>
              <a:rPr sz="2000" spc="-23" dirty="0">
                <a:latin typeface="+mn-lt"/>
                <a:cs typeface="Calibri"/>
              </a:rPr>
              <a:t> </a:t>
            </a:r>
            <a:r>
              <a:rPr sz="2000" dirty="0">
                <a:latin typeface="+mn-lt"/>
                <a:cs typeface="Calibri"/>
              </a:rPr>
              <a:t>the</a:t>
            </a:r>
            <a:r>
              <a:rPr sz="2000" spc="-15" dirty="0">
                <a:latin typeface="+mn-lt"/>
                <a:cs typeface="Calibri"/>
              </a:rPr>
              <a:t> </a:t>
            </a:r>
            <a:r>
              <a:rPr sz="2000" dirty="0">
                <a:latin typeface="+mn-lt"/>
                <a:cs typeface="Calibri"/>
              </a:rPr>
              <a:t>fear</a:t>
            </a:r>
            <a:r>
              <a:rPr sz="2000" spc="-11" dirty="0">
                <a:latin typeface="+mn-lt"/>
                <a:cs typeface="Calibri"/>
              </a:rPr>
              <a:t> </a:t>
            </a:r>
            <a:r>
              <a:rPr sz="2000" dirty="0">
                <a:latin typeface="+mn-lt"/>
                <a:cs typeface="Calibri"/>
              </a:rPr>
              <a:t>of</a:t>
            </a:r>
            <a:r>
              <a:rPr sz="2000" spc="-23" dirty="0">
                <a:latin typeface="+mn-lt"/>
                <a:cs typeface="Calibri"/>
              </a:rPr>
              <a:t> </a:t>
            </a:r>
            <a:r>
              <a:rPr sz="2000" dirty="0">
                <a:latin typeface="+mn-lt"/>
                <a:cs typeface="Calibri"/>
              </a:rPr>
              <a:t>Trojan</a:t>
            </a:r>
            <a:r>
              <a:rPr sz="2000" spc="-15" dirty="0">
                <a:latin typeface="+mn-lt"/>
                <a:cs typeface="Calibri"/>
              </a:rPr>
              <a:t> </a:t>
            </a:r>
            <a:r>
              <a:rPr sz="2000" spc="-8" dirty="0">
                <a:latin typeface="+mn-lt"/>
                <a:cs typeface="Calibri"/>
              </a:rPr>
              <a:t>Horse)</a:t>
            </a:r>
            <a:endParaRPr sz="2400" dirty="0">
              <a:latin typeface="+mn-lt"/>
              <a:cs typeface="Calibri"/>
            </a:endParaRPr>
          </a:p>
          <a:p>
            <a:pPr marL="180022" indent="-170497">
              <a:lnSpc>
                <a:spcPct val="114000"/>
              </a:lnSpc>
              <a:buFont typeface="Arial"/>
              <a:buChar char="•"/>
              <a:tabLst>
                <a:tab pos="180022" algn="l"/>
              </a:tabLst>
            </a:pPr>
            <a:r>
              <a:rPr sz="2400" dirty="0">
                <a:latin typeface="+mn-lt"/>
                <a:cs typeface="Calibri"/>
              </a:rPr>
              <a:t>A</a:t>
            </a:r>
            <a:r>
              <a:rPr sz="2400" spc="-26" dirty="0">
                <a:latin typeface="+mn-lt"/>
                <a:cs typeface="Calibri"/>
              </a:rPr>
              <a:t> </a:t>
            </a:r>
            <a:r>
              <a:rPr sz="2400" dirty="0">
                <a:latin typeface="+mn-lt"/>
                <a:cs typeface="Calibri"/>
              </a:rPr>
              <a:t>system</a:t>
            </a:r>
            <a:r>
              <a:rPr sz="2400" spc="-26" dirty="0">
                <a:latin typeface="+mn-lt"/>
                <a:cs typeface="Calibri"/>
              </a:rPr>
              <a:t> </a:t>
            </a:r>
            <a:r>
              <a:rPr sz="2400" dirty="0">
                <a:latin typeface="+mn-lt"/>
                <a:cs typeface="Calibri"/>
              </a:rPr>
              <a:t>is</a:t>
            </a:r>
            <a:r>
              <a:rPr sz="2400" spc="-38" dirty="0">
                <a:latin typeface="+mn-lt"/>
                <a:cs typeface="Calibri"/>
              </a:rPr>
              <a:t> </a:t>
            </a:r>
            <a:r>
              <a:rPr sz="2400" dirty="0">
                <a:latin typeface="+mn-lt"/>
                <a:cs typeface="Calibri"/>
              </a:rPr>
              <a:t>secure</a:t>
            </a:r>
            <a:r>
              <a:rPr sz="2400" spc="-23" dirty="0">
                <a:latin typeface="+mn-lt"/>
                <a:cs typeface="Calibri"/>
              </a:rPr>
              <a:t> </a:t>
            </a:r>
            <a:r>
              <a:rPr sz="2400" dirty="0">
                <a:latin typeface="+mn-lt"/>
                <a:cs typeface="Calibri"/>
              </a:rPr>
              <a:t>if</a:t>
            </a:r>
            <a:r>
              <a:rPr sz="2400" spc="-34" dirty="0">
                <a:latin typeface="+mn-lt"/>
                <a:cs typeface="Calibri"/>
              </a:rPr>
              <a:t> </a:t>
            </a:r>
            <a:r>
              <a:rPr sz="2400" dirty="0">
                <a:latin typeface="+mn-lt"/>
                <a:cs typeface="Calibri"/>
              </a:rPr>
              <a:t>and</a:t>
            </a:r>
            <a:r>
              <a:rPr sz="2400" spc="-34" dirty="0">
                <a:latin typeface="+mn-lt"/>
                <a:cs typeface="Calibri"/>
              </a:rPr>
              <a:t> </a:t>
            </a:r>
            <a:r>
              <a:rPr sz="2400" dirty="0">
                <a:latin typeface="+mn-lt"/>
                <a:cs typeface="Calibri"/>
              </a:rPr>
              <a:t>only</a:t>
            </a:r>
            <a:r>
              <a:rPr sz="2400" spc="-30" dirty="0">
                <a:latin typeface="+mn-lt"/>
                <a:cs typeface="Calibri"/>
              </a:rPr>
              <a:t> </a:t>
            </a:r>
            <a:r>
              <a:rPr sz="2400" dirty="0">
                <a:latin typeface="+mn-lt"/>
                <a:cs typeface="Calibri"/>
              </a:rPr>
              <a:t>if</a:t>
            </a:r>
            <a:r>
              <a:rPr sz="2400" spc="-34" dirty="0">
                <a:latin typeface="+mn-lt"/>
                <a:cs typeface="Calibri"/>
              </a:rPr>
              <a:t> </a:t>
            </a:r>
            <a:r>
              <a:rPr sz="2400" dirty="0">
                <a:latin typeface="+mn-lt"/>
                <a:cs typeface="Calibri"/>
              </a:rPr>
              <a:t>every</a:t>
            </a:r>
            <a:r>
              <a:rPr sz="2400" spc="-38" dirty="0">
                <a:latin typeface="+mn-lt"/>
                <a:cs typeface="Calibri"/>
              </a:rPr>
              <a:t> </a:t>
            </a:r>
            <a:r>
              <a:rPr sz="2400" dirty="0">
                <a:latin typeface="+mn-lt"/>
                <a:cs typeface="Calibri"/>
              </a:rPr>
              <a:t>reachable</a:t>
            </a:r>
            <a:r>
              <a:rPr sz="2400" spc="-30" dirty="0">
                <a:latin typeface="+mn-lt"/>
                <a:cs typeface="Calibri"/>
              </a:rPr>
              <a:t> </a:t>
            </a:r>
            <a:r>
              <a:rPr sz="2400" dirty="0">
                <a:latin typeface="+mn-lt"/>
                <a:cs typeface="Calibri"/>
              </a:rPr>
              <a:t>state</a:t>
            </a:r>
            <a:r>
              <a:rPr sz="2400" spc="-34" dirty="0">
                <a:latin typeface="+mn-lt"/>
                <a:cs typeface="Calibri"/>
              </a:rPr>
              <a:t> </a:t>
            </a:r>
            <a:r>
              <a:rPr sz="2400" dirty="0">
                <a:latin typeface="+mn-lt"/>
                <a:cs typeface="Calibri"/>
              </a:rPr>
              <a:t>is</a:t>
            </a:r>
            <a:r>
              <a:rPr sz="2400" spc="-26" dirty="0">
                <a:latin typeface="+mn-lt"/>
                <a:cs typeface="Calibri"/>
              </a:rPr>
              <a:t> </a:t>
            </a:r>
            <a:r>
              <a:rPr sz="2400" spc="-8" dirty="0">
                <a:latin typeface="+mn-lt"/>
                <a:cs typeface="Calibri"/>
              </a:rPr>
              <a:t>secure.</a:t>
            </a:r>
            <a:endParaRPr sz="2400" dirty="0">
              <a:latin typeface="+mn-lt"/>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Model</a:t>
            </a:r>
          </a:p>
        </p:txBody>
      </p:sp>
      <p:pic>
        <p:nvPicPr>
          <p:cNvPr id="5" name="object 5"/>
          <p:cNvPicPr/>
          <p:nvPr/>
        </p:nvPicPr>
        <p:blipFill>
          <a:blip r:embed="rId2" cstate="print"/>
          <a:stretch>
            <a:fillRect/>
          </a:stretch>
        </p:blipFill>
        <p:spPr>
          <a:xfrm>
            <a:off x="612830" y="1776325"/>
            <a:ext cx="237389" cy="309638"/>
          </a:xfrm>
          <a:prstGeom prst="rect">
            <a:avLst/>
          </a:prstGeom>
        </p:spPr>
      </p:pic>
      <p:pic>
        <p:nvPicPr>
          <p:cNvPr id="6" name="object 6"/>
          <p:cNvPicPr/>
          <p:nvPr/>
        </p:nvPicPr>
        <p:blipFill>
          <a:blip r:embed="rId3" cstate="print"/>
          <a:stretch>
            <a:fillRect/>
          </a:stretch>
        </p:blipFill>
        <p:spPr>
          <a:xfrm>
            <a:off x="2959746" y="3872795"/>
            <a:ext cx="242454" cy="308264"/>
          </a:xfrm>
          <a:prstGeom prst="rect">
            <a:avLst/>
          </a:prstGeom>
        </p:spPr>
      </p:pic>
      <p:sp>
        <p:nvSpPr>
          <p:cNvPr id="7" name="object 7"/>
          <p:cNvSpPr txBox="1"/>
          <p:nvPr/>
        </p:nvSpPr>
        <p:spPr>
          <a:xfrm>
            <a:off x="1690878" y="2407071"/>
            <a:ext cx="180370" cy="449580"/>
          </a:xfrm>
          <a:prstGeom prst="rect">
            <a:avLst/>
          </a:prstGeom>
        </p:spPr>
        <p:txBody>
          <a:bodyPr vert="vert270" wrap="square" lIns="0" tIns="0" rIns="0" bIns="0" rtlCol="0">
            <a:spAutoFit/>
          </a:bodyPr>
          <a:lstStyle/>
          <a:p>
            <a:pPr marL="9525">
              <a:lnSpc>
                <a:spcPts val="1358"/>
              </a:lnSpc>
            </a:pPr>
            <a:r>
              <a:rPr sz="1350" spc="-8" dirty="0">
                <a:latin typeface="Calibri"/>
                <a:cs typeface="Calibri"/>
              </a:rPr>
              <a:t>writes</a:t>
            </a:r>
            <a:endParaRPr sz="1350" dirty="0">
              <a:latin typeface="Calibri"/>
              <a:cs typeface="Calibri"/>
            </a:endParaRPr>
          </a:p>
        </p:txBody>
      </p:sp>
      <p:sp>
        <p:nvSpPr>
          <p:cNvPr id="8" name="object 8"/>
          <p:cNvSpPr txBox="1"/>
          <p:nvPr/>
        </p:nvSpPr>
        <p:spPr>
          <a:xfrm>
            <a:off x="1161529" y="1653336"/>
            <a:ext cx="180370" cy="403384"/>
          </a:xfrm>
          <a:prstGeom prst="rect">
            <a:avLst/>
          </a:prstGeom>
        </p:spPr>
        <p:txBody>
          <a:bodyPr vert="vert" wrap="square" lIns="0" tIns="0" rIns="0" bIns="0" rtlCol="0">
            <a:spAutoFit/>
          </a:bodyPr>
          <a:lstStyle/>
          <a:p>
            <a:pPr marL="9525">
              <a:lnSpc>
                <a:spcPts val="1358"/>
              </a:lnSpc>
            </a:pPr>
            <a:r>
              <a:rPr sz="1350" spc="-8" dirty="0">
                <a:latin typeface="Calibri"/>
                <a:cs typeface="Calibri"/>
              </a:rPr>
              <a:t>reads</a:t>
            </a:r>
            <a:endParaRPr sz="1350" dirty="0">
              <a:latin typeface="Calibri"/>
              <a:cs typeface="Calibri"/>
            </a:endParaRPr>
          </a:p>
        </p:txBody>
      </p:sp>
      <p:pic>
        <p:nvPicPr>
          <p:cNvPr id="9" name="object 9"/>
          <p:cNvPicPr/>
          <p:nvPr/>
        </p:nvPicPr>
        <p:blipFill>
          <a:blip r:embed="rId4" cstate="print"/>
          <a:stretch>
            <a:fillRect/>
          </a:stretch>
        </p:blipFill>
        <p:spPr>
          <a:xfrm>
            <a:off x="5350995" y="1642777"/>
            <a:ext cx="190840" cy="246357"/>
          </a:xfrm>
          <a:prstGeom prst="rect">
            <a:avLst/>
          </a:prstGeom>
        </p:spPr>
      </p:pic>
      <p:pic>
        <p:nvPicPr>
          <p:cNvPr id="10" name="object 10"/>
          <p:cNvPicPr/>
          <p:nvPr/>
        </p:nvPicPr>
        <p:blipFill>
          <a:blip r:embed="rId4" cstate="print"/>
          <a:stretch>
            <a:fillRect/>
          </a:stretch>
        </p:blipFill>
        <p:spPr>
          <a:xfrm>
            <a:off x="5932782" y="1642777"/>
            <a:ext cx="190840" cy="246357"/>
          </a:xfrm>
          <a:prstGeom prst="rect">
            <a:avLst/>
          </a:prstGeom>
        </p:spPr>
      </p:pic>
      <p:pic>
        <p:nvPicPr>
          <p:cNvPr id="11" name="object 11"/>
          <p:cNvPicPr/>
          <p:nvPr/>
        </p:nvPicPr>
        <p:blipFill>
          <a:blip r:embed="rId4" cstate="print"/>
          <a:stretch>
            <a:fillRect/>
          </a:stretch>
        </p:blipFill>
        <p:spPr>
          <a:xfrm>
            <a:off x="6514569" y="1642777"/>
            <a:ext cx="190840" cy="246357"/>
          </a:xfrm>
          <a:prstGeom prst="rect">
            <a:avLst/>
          </a:prstGeom>
        </p:spPr>
      </p:pic>
      <p:pic>
        <p:nvPicPr>
          <p:cNvPr id="12" name="object 12"/>
          <p:cNvPicPr/>
          <p:nvPr/>
        </p:nvPicPr>
        <p:blipFill>
          <a:blip r:embed="rId4" cstate="print"/>
          <a:stretch>
            <a:fillRect/>
          </a:stretch>
        </p:blipFill>
        <p:spPr>
          <a:xfrm>
            <a:off x="7096356" y="1642777"/>
            <a:ext cx="190840" cy="246357"/>
          </a:xfrm>
          <a:prstGeom prst="rect">
            <a:avLst/>
          </a:prstGeom>
        </p:spPr>
      </p:pic>
      <p:pic>
        <p:nvPicPr>
          <p:cNvPr id="13" name="object 13"/>
          <p:cNvPicPr/>
          <p:nvPr/>
        </p:nvPicPr>
        <p:blipFill>
          <a:blip r:embed="rId4" cstate="print"/>
          <a:stretch>
            <a:fillRect/>
          </a:stretch>
        </p:blipFill>
        <p:spPr>
          <a:xfrm>
            <a:off x="5350995" y="2391442"/>
            <a:ext cx="190840" cy="246357"/>
          </a:xfrm>
          <a:prstGeom prst="rect">
            <a:avLst/>
          </a:prstGeom>
        </p:spPr>
      </p:pic>
      <p:pic>
        <p:nvPicPr>
          <p:cNvPr id="14" name="object 14"/>
          <p:cNvPicPr/>
          <p:nvPr/>
        </p:nvPicPr>
        <p:blipFill>
          <a:blip r:embed="rId4" cstate="print"/>
          <a:stretch>
            <a:fillRect/>
          </a:stretch>
        </p:blipFill>
        <p:spPr>
          <a:xfrm>
            <a:off x="5932782" y="2391442"/>
            <a:ext cx="190840" cy="246357"/>
          </a:xfrm>
          <a:prstGeom prst="rect">
            <a:avLst/>
          </a:prstGeom>
        </p:spPr>
      </p:pic>
      <p:pic>
        <p:nvPicPr>
          <p:cNvPr id="15" name="object 15"/>
          <p:cNvPicPr/>
          <p:nvPr/>
        </p:nvPicPr>
        <p:blipFill>
          <a:blip r:embed="rId4" cstate="print"/>
          <a:stretch>
            <a:fillRect/>
          </a:stretch>
        </p:blipFill>
        <p:spPr>
          <a:xfrm>
            <a:off x="6514569" y="2391442"/>
            <a:ext cx="190840" cy="246357"/>
          </a:xfrm>
          <a:prstGeom prst="rect">
            <a:avLst/>
          </a:prstGeom>
        </p:spPr>
      </p:pic>
      <p:pic>
        <p:nvPicPr>
          <p:cNvPr id="16" name="object 16"/>
          <p:cNvPicPr/>
          <p:nvPr/>
        </p:nvPicPr>
        <p:blipFill>
          <a:blip r:embed="rId4" cstate="print"/>
          <a:stretch>
            <a:fillRect/>
          </a:stretch>
        </p:blipFill>
        <p:spPr>
          <a:xfrm>
            <a:off x="7096356" y="2391442"/>
            <a:ext cx="190840" cy="246357"/>
          </a:xfrm>
          <a:prstGeom prst="rect">
            <a:avLst/>
          </a:prstGeom>
        </p:spPr>
      </p:pic>
      <p:pic>
        <p:nvPicPr>
          <p:cNvPr id="17" name="object 17"/>
          <p:cNvPicPr/>
          <p:nvPr/>
        </p:nvPicPr>
        <p:blipFill>
          <a:blip r:embed="rId4" cstate="print"/>
          <a:stretch>
            <a:fillRect/>
          </a:stretch>
        </p:blipFill>
        <p:spPr>
          <a:xfrm>
            <a:off x="5350995" y="3140107"/>
            <a:ext cx="190840" cy="246357"/>
          </a:xfrm>
          <a:prstGeom prst="rect">
            <a:avLst/>
          </a:prstGeom>
        </p:spPr>
      </p:pic>
      <p:pic>
        <p:nvPicPr>
          <p:cNvPr id="18" name="object 18"/>
          <p:cNvPicPr/>
          <p:nvPr/>
        </p:nvPicPr>
        <p:blipFill>
          <a:blip r:embed="rId4" cstate="print"/>
          <a:stretch>
            <a:fillRect/>
          </a:stretch>
        </p:blipFill>
        <p:spPr>
          <a:xfrm>
            <a:off x="5932782" y="3140107"/>
            <a:ext cx="190840" cy="246357"/>
          </a:xfrm>
          <a:prstGeom prst="rect">
            <a:avLst/>
          </a:prstGeom>
        </p:spPr>
      </p:pic>
      <p:pic>
        <p:nvPicPr>
          <p:cNvPr id="19" name="object 19"/>
          <p:cNvPicPr/>
          <p:nvPr/>
        </p:nvPicPr>
        <p:blipFill>
          <a:blip r:embed="rId4" cstate="print"/>
          <a:stretch>
            <a:fillRect/>
          </a:stretch>
        </p:blipFill>
        <p:spPr>
          <a:xfrm>
            <a:off x="6514569" y="3140107"/>
            <a:ext cx="190840" cy="246357"/>
          </a:xfrm>
          <a:prstGeom prst="rect">
            <a:avLst/>
          </a:prstGeom>
        </p:spPr>
      </p:pic>
      <p:pic>
        <p:nvPicPr>
          <p:cNvPr id="20" name="object 20"/>
          <p:cNvPicPr/>
          <p:nvPr/>
        </p:nvPicPr>
        <p:blipFill>
          <a:blip r:embed="rId4" cstate="print"/>
          <a:stretch>
            <a:fillRect/>
          </a:stretch>
        </p:blipFill>
        <p:spPr>
          <a:xfrm>
            <a:off x="7096356" y="3140107"/>
            <a:ext cx="190840" cy="246357"/>
          </a:xfrm>
          <a:prstGeom prst="rect">
            <a:avLst/>
          </a:prstGeom>
        </p:spPr>
      </p:pic>
      <p:pic>
        <p:nvPicPr>
          <p:cNvPr id="21" name="object 21"/>
          <p:cNvPicPr/>
          <p:nvPr/>
        </p:nvPicPr>
        <p:blipFill>
          <a:blip r:embed="rId4" cstate="print"/>
          <a:stretch>
            <a:fillRect/>
          </a:stretch>
        </p:blipFill>
        <p:spPr>
          <a:xfrm>
            <a:off x="5350995" y="3889915"/>
            <a:ext cx="190840" cy="246357"/>
          </a:xfrm>
          <a:prstGeom prst="rect">
            <a:avLst/>
          </a:prstGeom>
        </p:spPr>
      </p:pic>
      <p:pic>
        <p:nvPicPr>
          <p:cNvPr id="22" name="object 22"/>
          <p:cNvPicPr/>
          <p:nvPr/>
        </p:nvPicPr>
        <p:blipFill>
          <a:blip r:embed="rId4" cstate="print"/>
          <a:stretch>
            <a:fillRect/>
          </a:stretch>
        </p:blipFill>
        <p:spPr>
          <a:xfrm>
            <a:off x="5932782" y="3889915"/>
            <a:ext cx="190840" cy="246357"/>
          </a:xfrm>
          <a:prstGeom prst="rect">
            <a:avLst/>
          </a:prstGeom>
        </p:spPr>
      </p:pic>
      <p:pic>
        <p:nvPicPr>
          <p:cNvPr id="23" name="object 23"/>
          <p:cNvPicPr/>
          <p:nvPr/>
        </p:nvPicPr>
        <p:blipFill>
          <a:blip r:embed="rId4" cstate="print"/>
          <a:stretch>
            <a:fillRect/>
          </a:stretch>
        </p:blipFill>
        <p:spPr>
          <a:xfrm>
            <a:off x="6514569" y="3889915"/>
            <a:ext cx="190840" cy="246357"/>
          </a:xfrm>
          <a:prstGeom prst="rect">
            <a:avLst/>
          </a:prstGeom>
        </p:spPr>
      </p:pic>
      <p:pic>
        <p:nvPicPr>
          <p:cNvPr id="24" name="object 24"/>
          <p:cNvPicPr/>
          <p:nvPr/>
        </p:nvPicPr>
        <p:blipFill>
          <a:blip r:embed="rId4" cstate="print"/>
          <a:stretch>
            <a:fillRect/>
          </a:stretch>
        </p:blipFill>
        <p:spPr>
          <a:xfrm>
            <a:off x="7096356" y="3889915"/>
            <a:ext cx="190840" cy="246357"/>
          </a:xfrm>
          <a:prstGeom prst="rect">
            <a:avLst/>
          </a:prstGeom>
        </p:spPr>
      </p:pic>
      <p:sp>
        <p:nvSpPr>
          <p:cNvPr id="25" name="object 25"/>
          <p:cNvSpPr/>
          <p:nvPr/>
        </p:nvSpPr>
        <p:spPr>
          <a:xfrm>
            <a:off x="7814691" y="1637919"/>
            <a:ext cx="171450" cy="2519363"/>
          </a:xfrm>
          <a:custGeom>
            <a:avLst/>
            <a:gdLst/>
            <a:ahLst/>
            <a:cxnLst/>
            <a:rect l="l" t="t" r="r" b="b"/>
            <a:pathLst>
              <a:path w="228600" h="3359150">
                <a:moveTo>
                  <a:pt x="152400" y="190500"/>
                </a:moveTo>
                <a:lnTo>
                  <a:pt x="76200" y="190500"/>
                </a:lnTo>
                <a:lnTo>
                  <a:pt x="76200" y="3359023"/>
                </a:lnTo>
                <a:lnTo>
                  <a:pt x="152400" y="3359023"/>
                </a:lnTo>
                <a:lnTo>
                  <a:pt x="152400" y="190500"/>
                </a:lnTo>
                <a:close/>
              </a:path>
              <a:path w="228600" h="3359150">
                <a:moveTo>
                  <a:pt x="114300" y="0"/>
                </a:moveTo>
                <a:lnTo>
                  <a:pt x="0" y="228600"/>
                </a:lnTo>
                <a:lnTo>
                  <a:pt x="76200" y="228600"/>
                </a:lnTo>
                <a:lnTo>
                  <a:pt x="76200" y="190500"/>
                </a:lnTo>
                <a:lnTo>
                  <a:pt x="209550" y="190500"/>
                </a:lnTo>
                <a:lnTo>
                  <a:pt x="114300" y="0"/>
                </a:lnTo>
                <a:close/>
              </a:path>
              <a:path w="228600" h="3359150">
                <a:moveTo>
                  <a:pt x="209550" y="190500"/>
                </a:moveTo>
                <a:lnTo>
                  <a:pt x="152400" y="190500"/>
                </a:lnTo>
                <a:lnTo>
                  <a:pt x="152400" y="228600"/>
                </a:lnTo>
                <a:lnTo>
                  <a:pt x="228600" y="228600"/>
                </a:lnTo>
                <a:lnTo>
                  <a:pt x="209550" y="190500"/>
                </a:lnTo>
                <a:close/>
              </a:path>
            </a:pathLst>
          </a:custGeom>
          <a:solidFill>
            <a:srgbClr val="000000"/>
          </a:solidFill>
        </p:spPr>
        <p:txBody>
          <a:bodyPr wrap="square" lIns="0" tIns="0" rIns="0" bIns="0" rtlCol="0"/>
          <a:lstStyle/>
          <a:p>
            <a:endParaRPr sz="1050"/>
          </a:p>
        </p:txBody>
      </p:sp>
      <p:sp>
        <p:nvSpPr>
          <p:cNvPr id="26" name="object 26"/>
          <p:cNvSpPr/>
          <p:nvPr/>
        </p:nvSpPr>
        <p:spPr>
          <a:xfrm>
            <a:off x="363473" y="2107692"/>
            <a:ext cx="7292340" cy="1578769"/>
          </a:xfrm>
          <a:custGeom>
            <a:avLst/>
            <a:gdLst/>
            <a:ahLst/>
            <a:cxnLst/>
            <a:rect l="l" t="t" r="r" b="b"/>
            <a:pathLst>
              <a:path w="9723120" h="2105025">
                <a:moveTo>
                  <a:pt x="9601200" y="0"/>
                </a:moveTo>
                <a:lnTo>
                  <a:pt x="0" y="0"/>
                </a:lnTo>
              </a:path>
              <a:path w="9723120" h="2105025">
                <a:moveTo>
                  <a:pt x="9602089" y="1053084"/>
                </a:moveTo>
                <a:lnTo>
                  <a:pt x="124968" y="1053084"/>
                </a:lnTo>
              </a:path>
              <a:path w="9723120" h="2105025">
                <a:moveTo>
                  <a:pt x="9722866" y="2104644"/>
                </a:moveTo>
                <a:lnTo>
                  <a:pt x="248412" y="2104644"/>
                </a:lnTo>
              </a:path>
            </a:pathLst>
          </a:custGeom>
          <a:ln w="9525">
            <a:solidFill>
              <a:srgbClr val="000000"/>
            </a:solidFill>
            <a:prstDash val="sysDash"/>
          </a:ln>
        </p:spPr>
        <p:txBody>
          <a:bodyPr wrap="square" lIns="0" tIns="0" rIns="0" bIns="0" rtlCol="0"/>
          <a:lstStyle/>
          <a:p>
            <a:endParaRPr sz="1050"/>
          </a:p>
        </p:txBody>
      </p:sp>
      <p:sp>
        <p:nvSpPr>
          <p:cNvPr id="27" name="object 27"/>
          <p:cNvSpPr txBox="1"/>
          <p:nvPr/>
        </p:nvSpPr>
        <p:spPr>
          <a:xfrm>
            <a:off x="907732" y="1643071"/>
            <a:ext cx="180370" cy="449580"/>
          </a:xfrm>
          <a:prstGeom prst="rect">
            <a:avLst/>
          </a:prstGeom>
        </p:spPr>
        <p:txBody>
          <a:bodyPr vert="vert270" wrap="square" lIns="0" tIns="0" rIns="0" bIns="0" rtlCol="0">
            <a:spAutoFit/>
          </a:bodyPr>
          <a:lstStyle/>
          <a:p>
            <a:pPr marL="9525">
              <a:lnSpc>
                <a:spcPts val="1358"/>
              </a:lnSpc>
            </a:pPr>
            <a:r>
              <a:rPr sz="1350" spc="-8" dirty="0">
                <a:latin typeface="Calibri"/>
                <a:cs typeface="Calibri"/>
              </a:rPr>
              <a:t>writes</a:t>
            </a:r>
            <a:endParaRPr sz="1350">
              <a:latin typeface="Calibri"/>
              <a:cs typeface="Calibri"/>
            </a:endParaRPr>
          </a:p>
        </p:txBody>
      </p:sp>
      <p:sp>
        <p:nvSpPr>
          <p:cNvPr id="28" name="object 28"/>
          <p:cNvSpPr txBox="1"/>
          <p:nvPr/>
        </p:nvSpPr>
        <p:spPr>
          <a:xfrm>
            <a:off x="7979507" y="2178177"/>
            <a:ext cx="180370" cy="1194911"/>
          </a:xfrm>
          <a:prstGeom prst="rect">
            <a:avLst/>
          </a:prstGeom>
        </p:spPr>
        <p:txBody>
          <a:bodyPr vert="vert" wrap="square" lIns="0" tIns="0" rIns="0" bIns="0" rtlCol="0">
            <a:spAutoFit/>
          </a:bodyPr>
          <a:lstStyle/>
          <a:p>
            <a:pPr marL="9525">
              <a:lnSpc>
                <a:spcPts val="1358"/>
              </a:lnSpc>
            </a:pPr>
            <a:r>
              <a:rPr sz="1350" dirty="0">
                <a:latin typeface="Calibri"/>
                <a:cs typeface="Calibri"/>
              </a:rPr>
              <a:t>Information</a:t>
            </a:r>
            <a:r>
              <a:rPr sz="1350" spc="-45" dirty="0">
                <a:latin typeface="Calibri"/>
                <a:cs typeface="Calibri"/>
              </a:rPr>
              <a:t> </a:t>
            </a:r>
            <a:r>
              <a:rPr sz="1350" spc="-15" dirty="0">
                <a:latin typeface="Calibri"/>
                <a:cs typeface="Calibri"/>
              </a:rPr>
              <a:t>flow</a:t>
            </a:r>
            <a:endParaRPr sz="1350">
              <a:latin typeface="Calibri"/>
              <a:cs typeface="Calibri"/>
            </a:endParaRPr>
          </a:p>
        </p:txBody>
      </p:sp>
      <p:grpSp>
        <p:nvGrpSpPr>
          <p:cNvPr id="29" name="object 29"/>
          <p:cNvGrpSpPr/>
          <p:nvPr/>
        </p:nvGrpSpPr>
        <p:grpSpPr>
          <a:xfrm>
            <a:off x="1458639" y="2551487"/>
            <a:ext cx="942499" cy="1098233"/>
            <a:chOff x="1944852" y="3401983"/>
            <a:chExt cx="1256665" cy="1464310"/>
          </a:xfrm>
        </p:grpSpPr>
        <p:pic>
          <p:nvPicPr>
            <p:cNvPr id="30" name="object 30"/>
            <p:cNvPicPr/>
            <p:nvPr/>
          </p:nvPicPr>
          <p:blipFill>
            <a:blip r:embed="rId5" cstate="print"/>
            <a:stretch>
              <a:fillRect/>
            </a:stretch>
          </p:blipFill>
          <p:spPr>
            <a:xfrm>
              <a:off x="1944852" y="3401983"/>
              <a:ext cx="325694" cy="411018"/>
            </a:xfrm>
            <a:prstGeom prst="rect">
              <a:avLst/>
            </a:prstGeom>
          </p:spPr>
        </p:pic>
        <p:pic>
          <p:nvPicPr>
            <p:cNvPr id="31" name="object 31"/>
            <p:cNvPicPr/>
            <p:nvPr/>
          </p:nvPicPr>
          <p:blipFill>
            <a:blip r:embed="rId6" cstate="print"/>
            <a:stretch>
              <a:fillRect/>
            </a:stretch>
          </p:blipFill>
          <p:spPr>
            <a:xfrm>
              <a:off x="2887194" y="4455067"/>
              <a:ext cx="314036" cy="411018"/>
            </a:xfrm>
            <a:prstGeom prst="rect">
              <a:avLst/>
            </a:prstGeom>
          </p:spPr>
        </p:pic>
      </p:grpSp>
      <p:sp>
        <p:nvSpPr>
          <p:cNvPr id="32" name="object 32"/>
          <p:cNvSpPr txBox="1"/>
          <p:nvPr/>
        </p:nvSpPr>
        <p:spPr>
          <a:xfrm>
            <a:off x="1457896" y="4438345"/>
            <a:ext cx="601980"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Subjects</a:t>
            </a:r>
            <a:endParaRPr sz="1350">
              <a:latin typeface="Calibri"/>
              <a:cs typeface="Calibri"/>
            </a:endParaRPr>
          </a:p>
        </p:txBody>
      </p:sp>
      <p:sp>
        <p:nvSpPr>
          <p:cNvPr id="33" name="object 33"/>
          <p:cNvSpPr txBox="1"/>
          <p:nvPr/>
        </p:nvSpPr>
        <p:spPr>
          <a:xfrm>
            <a:off x="6144196" y="4364508"/>
            <a:ext cx="546259"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Objects</a:t>
            </a:r>
            <a:endParaRPr sz="1350">
              <a:latin typeface="Calibri"/>
              <a:cs typeface="Calibri"/>
            </a:endParaRPr>
          </a:p>
        </p:txBody>
      </p:sp>
      <p:sp>
        <p:nvSpPr>
          <p:cNvPr id="34" name="object 34"/>
          <p:cNvSpPr txBox="1"/>
          <p:nvPr/>
        </p:nvSpPr>
        <p:spPr>
          <a:xfrm>
            <a:off x="626212" y="2074164"/>
            <a:ext cx="181451"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TS</a:t>
            </a:r>
            <a:endParaRPr sz="1350">
              <a:latin typeface="Calibri"/>
              <a:cs typeface="Calibri"/>
            </a:endParaRPr>
          </a:p>
        </p:txBody>
      </p:sp>
      <p:sp>
        <p:nvSpPr>
          <p:cNvPr id="35" name="object 35"/>
          <p:cNvSpPr txBox="1"/>
          <p:nvPr/>
        </p:nvSpPr>
        <p:spPr>
          <a:xfrm>
            <a:off x="7474173" y="1629060"/>
            <a:ext cx="181451"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TS</a:t>
            </a:r>
            <a:endParaRPr sz="1350">
              <a:latin typeface="Calibri"/>
              <a:cs typeface="Calibri"/>
            </a:endParaRPr>
          </a:p>
        </p:txBody>
      </p:sp>
      <p:sp>
        <p:nvSpPr>
          <p:cNvPr id="36" name="object 36"/>
          <p:cNvSpPr txBox="1"/>
          <p:nvPr/>
        </p:nvSpPr>
        <p:spPr>
          <a:xfrm>
            <a:off x="1511617" y="2870359"/>
            <a:ext cx="98108"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S</a:t>
            </a:r>
            <a:endParaRPr sz="1350">
              <a:latin typeface="Calibri"/>
              <a:cs typeface="Calibri"/>
            </a:endParaRPr>
          </a:p>
        </p:txBody>
      </p:sp>
      <p:sp>
        <p:nvSpPr>
          <p:cNvPr id="37" name="object 37"/>
          <p:cNvSpPr txBox="1"/>
          <p:nvPr/>
        </p:nvSpPr>
        <p:spPr>
          <a:xfrm>
            <a:off x="7501128" y="2411159"/>
            <a:ext cx="98108"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S</a:t>
            </a:r>
            <a:endParaRPr sz="1350">
              <a:latin typeface="Calibri"/>
              <a:cs typeface="Calibri"/>
            </a:endParaRPr>
          </a:p>
        </p:txBody>
      </p:sp>
      <p:sp>
        <p:nvSpPr>
          <p:cNvPr id="38" name="object 38"/>
          <p:cNvSpPr txBox="1"/>
          <p:nvPr/>
        </p:nvSpPr>
        <p:spPr>
          <a:xfrm>
            <a:off x="7509128" y="3136487"/>
            <a:ext cx="110490"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C</a:t>
            </a:r>
            <a:endParaRPr sz="1350">
              <a:latin typeface="Calibri"/>
              <a:cs typeface="Calibri"/>
            </a:endParaRPr>
          </a:p>
        </p:txBody>
      </p:sp>
      <p:sp>
        <p:nvSpPr>
          <p:cNvPr id="39" name="object 39"/>
          <p:cNvSpPr txBox="1"/>
          <p:nvPr/>
        </p:nvSpPr>
        <p:spPr>
          <a:xfrm>
            <a:off x="2206751" y="3679412"/>
            <a:ext cx="110490"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C</a:t>
            </a:r>
            <a:endParaRPr sz="1350">
              <a:latin typeface="Calibri"/>
              <a:cs typeface="Calibri"/>
            </a:endParaRPr>
          </a:p>
        </p:txBody>
      </p:sp>
      <p:sp>
        <p:nvSpPr>
          <p:cNvPr id="40" name="object 40"/>
          <p:cNvSpPr txBox="1"/>
          <p:nvPr/>
        </p:nvSpPr>
        <p:spPr>
          <a:xfrm>
            <a:off x="3013901" y="4168826"/>
            <a:ext cx="129064"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U</a:t>
            </a:r>
            <a:endParaRPr sz="1350">
              <a:latin typeface="Calibri"/>
              <a:cs typeface="Calibri"/>
            </a:endParaRPr>
          </a:p>
        </p:txBody>
      </p:sp>
      <p:sp>
        <p:nvSpPr>
          <p:cNvPr id="41" name="object 41"/>
          <p:cNvSpPr txBox="1"/>
          <p:nvPr/>
        </p:nvSpPr>
        <p:spPr>
          <a:xfrm>
            <a:off x="7509129" y="3865436"/>
            <a:ext cx="129064"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U</a:t>
            </a:r>
            <a:endParaRPr sz="1350">
              <a:latin typeface="Calibri"/>
              <a:cs typeface="Calibri"/>
            </a:endParaRPr>
          </a:p>
        </p:txBody>
      </p:sp>
      <p:sp>
        <p:nvSpPr>
          <p:cNvPr id="42" name="object 42"/>
          <p:cNvSpPr txBox="1"/>
          <p:nvPr/>
        </p:nvSpPr>
        <p:spPr>
          <a:xfrm>
            <a:off x="2418111" y="3216315"/>
            <a:ext cx="180370" cy="449580"/>
          </a:xfrm>
          <a:prstGeom prst="rect">
            <a:avLst/>
          </a:prstGeom>
        </p:spPr>
        <p:txBody>
          <a:bodyPr vert="vert270" wrap="square" lIns="0" tIns="0" rIns="0" bIns="0" rtlCol="0">
            <a:spAutoFit/>
          </a:bodyPr>
          <a:lstStyle/>
          <a:p>
            <a:pPr marL="9525">
              <a:lnSpc>
                <a:spcPts val="1358"/>
              </a:lnSpc>
            </a:pPr>
            <a:r>
              <a:rPr sz="1350" spc="-8" dirty="0">
                <a:latin typeface="Calibri"/>
                <a:cs typeface="Calibri"/>
              </a:rPr>
              <a:t>writes</a:t>
            </a:r>
            <a:endParaRPr sz="1350">
              <a:latin typeface="Calibri"/>
              <a:cs typeface="Calibri"/>
            </a:endParaRPr>
          </a:p>
        </p:txBody>
      </p:sp>
      <p:sp>
        <p:nvSpPr>
          <p:cNvPr id="43" name="object 43"/>
          <p:cNvSpPr txBox="1"/>
          <p:nvPr/>
        </p:nvSpPr>
        <p:spPr>
          <a:xfrm>
            <a:off x="3199637" y="3739333"/>
            <a:ext cx="180370" cy="449580"/>
          </a:xfrm>
          <a:prstGeom prst="rect">
            <a:avLst/>
          </a:prstGeom>
        </p:spPr>
        <p:txBody>
          <a:bodyPr vert="vert270" wrap="square" lIns="0" tIns="0" rIns="0" bIns="0" rtlCol="0">
            <a:spAutoFit/>
          </a:bodyPr>
          <a:lstStyle/>
          <a:p>
            <a:pPr marL="9525">
              <a:lnSpc>
                <a:spcPts val="1358"/>
              </a:lnSpc>
            </a:pPr>
            <a:r>
              <a:rPr sz="1350" spc="-8" dirty="0">
                <a:latin typeface="Calibri"/>
                <a:cs typeface="Calibri"/>
              </a:rPr>
              <a:t>writes</a:t>
            </a:r>
            <a:endParaRPr sz="1350">
              <a:latin typeface="Calibri"/>
              <a:cs typeface="Calibri"/>
            </a:endParaRPr>
          </a:p>
        </p:txBody>
      </p:sp>
      <p:sp>
        <p:nvSpPr>
          <p:cNvPr id="44" name="object 44"/>
          <p:cNvSpPr txBox="1"/>
          <p:nvPr/>
        </p:nvSpPr>
        <p:spPr>
          <a:xfrm>
            <a:off x="3427356" y="3746034"/>
            <a:ext cx="180370" cy="403384"/>
          </a:xfrm>
          <a:prstGeom prst="rect">
            <a:avLst/>
          </a:prstGeom>
        </p:spPr>
        <p:txBody>
          <a:bodyPr vert="vert" wrap="square" lIns="0" tIns="0" rIns="0" bIns="0" rtlCol="0">
            <a:spAutoFit/>
          </a:bodyPr>
          <a:lstStyle/>
          <a:p>
            <a:pPr marL="9525">
              <a:lnSpc>
                <a:spcPts val="1358"/>
              </a:lnSpc>
            </a:pPr>
            <a:r>
              <a:rPr sz="1350" spc="-8" dirty="0">
                <a:latin typeface="Calibri"/>
                <a:cs typeface="Calibri"/>
              </a:rPr>
              <a:t>reads</a:t>
            </a:r>
            <a:endParaRPr sz="1350" dirty="0">
              <a:latin typeface="Calibri"/>
              <a:cs typeface="Calibri"/>
            </a:endParaRPr>
          </a:p>
        </p:txBody>
      </p:sp>
      <p:sp>
        <p:nvSpPr>
          <p:cNvPr id="45" name="object 45"/>
          <p:cNvSpPr txBox="1"/>
          <p:nvPr/>
        </p:nvSpPr>
        <p:spPr>
          <a:xfrm>
            <a:off x="2648309" y="3237222"/>
            <a:ext cx="180370" cy="403384"/>
          </a:xfrm>
          <a:prstGeom prst="rect">
            <a:avLst/>
          </a:prstGeom>
        </p:spPr>
        <p:txBody>
          <a:bodyPr vert="vert" wrap="square" lIns="0" tIns="0" rIns="0" bIns="0" rtlCol="0">
            <a:spAutoFit/>
          </a:bodyPr>
          <a:lstStyle/>
          <a:p>
            <a:pPr marL="9525">
              <a:lnSpc>
                <a:spcPts val="1358"/>
              </a:lnSpc>
            </a:pPr>
            <a:r>
              <a:rPr sz="1350" spc="-8" dirty="0">
                <a:latin typeface="Calibri"/>
                <a:cs typeface="Calibri"/>
              </a:rPr>
              <a:t>reads</a:t>
            </a:r>
            <a:endParaRPr sz="1350" dirty="0">
              <a:latin typeface="Calibri"/>
              <a:cs typeface="Calibri"/>
            </a:endParaRPr>
          </a:p>
        </p:txBody>
      </p:sp>
      <p:sp>
        <p:nvSpPr>
          <p:cNvPr id="46" name="object 46"/>
          <p:cNvSpPr txBox="1"/>
          <p:nvPr/>
        </p:nvSpPr>
        <p:spPr>
          <a:xfrm>
            <a:off x="1898932" y="2436107"/>
            <a:ext cx="180370" cy="403384"/>
          </a:xfrm>
          <a:prstGeom prst="rect">
            <a:avLst/>
          </a:prstGeom>
        </p:spPr>
        <p:txBody>
          <a:bodyPr vert="vert" wrap="square" lIns="0" tIns="0" rIns="0" bIns="0" rtlCol="0">
            <a:spAutoFit/>
          </a:bodyPr>
          <a:lstStyle/>
          <a:p>
            <a:pPr marL="9525">
              <a:lnSpc>
                <a:spcPts val="1358"/>
              </a:lnSpc>
            </a:pPr>
            <a:r>
              <a:rPr sz="1350" spc="-8" dirty="0">
                <a:latin typeface="Calibri"/>
                <a:cs typeface="Calibri"/>
              </a:rPr>
              <a:t>reads</a:t>
            </a:r>
            <a:endParaRPr sz="1350" dirty="0">
              <a:latin typeface="Calibri"/>
              <a:cs typeface="Calibri"/>
            </a:endParaRPr>
          </a:p>
        </p:txBody>
      </p:sp>
      <p:sp>
        <p:nvSpPr>
          <p:cNvPr id="47" name="TextBox 46">
            <a:extLst>
              <a:ext uri="{FF2B5EF4-FFF2-40B4-BE49-F238E27FC236}">
                <a16:creationId xmlns:a16="http://schemas.microsoft.com/office/drawing/2014/main" id="{0EAD3E7B-7720-0BCA-80E3-16B97C1A078F}"/>
              </a:ext>
            </a:extLst>
          </p:cNvPr>
          <p:cNvSpPr txBox="1"/>
          <p:nvPr/>
        </p:nvSpPr>
        <p:spPr>
          <a:xfrm>
            <a:off x="2929258" y="4689736"/>
            <a:ext cx="2805576" cy="338554"/>
          </a:xfrm>
          <a:prstGeom prst="rect">
            <a:avLst/>
          </a:prstGeom>
          <a:noFill/>
        </p:spPr>
        <p:txBody>
          <a:bodyPr wrap="none" rtlCol="0">
            <a:spAutoFit/>
          </a:bodyPr>
          <a:lstStyle/>
          <a:p>
            <a:r>
              <a:rPr lang="en-US" sz="1600" dirty="0">
                <a:solidFill>
                  <a:srgbClr val="FF0000"/>
                </a:solidFill>
              </a:rPr>
              <a:t>No Read Up, No Write Down</a:t>
            </a:r>
          </a:p>
        </p:txBody>
      </p:sp>
      <p:cxnSp>
        <p:nvCxnSpPr>
          <p:cNvPr id="49" name="Straight Arrow Connector 48">
            <a:extLst>
              <a:ext uri="{FF2B5EF4-FFF2-40B4-BE49-F238E27FC236}">
                <a16:creationId xmlns:a16="http://schemas.microsoft.com/office/drawing/2014/main" id="{1791BF2D-EE2C-4CAC-E7AB-4A553AFCBC2D}"/>
              </a:ext>
            </a:extLst>
          </p:cNvPr>
          <p:cNvCxnSpPr>
            <a:cxnSpLocks/>
            <a:stCxn id="8" idx="2"/>
          </p:cNvCxnSpPr>
          <p:nvPr/>
        </p:nvCxnSpPr>
        <p:spPr>
          <a:xfrm flipH="1">
            <a:off x="1205704" y="2056720"/>
            <a:ext cx="46010" cy="22505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3D52EB8-0627-788D-01C8-FB284811BDC6}"/>
              </a:ext>
            </a:extLst>
          </p:cNvPr>
          <p:cNvCxnSpPr>
            <a:cxnSpLocks/>
            <a:stCxn id="27" idx="0"/>
          </p:cNvCxnSpPr>
          <p:nvPr/>
        </p:nvCxnSpPr>
        <p:spPr>
          <a:xfrm flipV="1">
            <a:off x="997917" y="1507958"/>
            <a:ext cx="0" cy="1351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C5D7CAE-1F31-2307-F068-C4FBF4759AAF}"/>
              </a:ext>
            </a:extLst>
          </p:cNvPr>
          <p:cNvCxnSpPr>
            <a:cxnSpLocks/>
            <a:stCxn id="46" idx="2"/>
          </p:cNvCxnSpPr>
          <p:nvPr/>
        </p:nvCxnSpPr>
        <p:spPr>
          <a:xfrm flipH="1">
            <a:off x="1967606" y="2839491"/>
            <a:ext cx="21511" cy="14958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4C68B61C-6E08-C7EA-48C7-7C59A0F2FAEF}"/>
              </a:ext>
            </a:extLst>
          </p:cNvPr>
          <p:cNvCxnSpPr>
            <a:cxnSpLocks/>
            <a:stCxn id="45" idx="2"/>
          </p:cNvCxnSpPr>
          <p:nvPr/>
        </p:nvCxnSpPr>
        <p:spPr>
          <a:xfrm flipH="1">
            <a:off x="2726520" y="3640606"/>
            <a:ext cx="11974" cy="66669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7AD6C36-66D1-2F87-D432-F9A2C2CA27E2}"/>
              </a:ext>
            </a:extLst>
          </p:cNvPr>
          <p:cNvCxnSpPr>
            <a:cxnSpLocks/>
            <a:stCxn id="44" idx="2"/>
          </p:cNvCxnSpPr>
          <p:nvPr/>
        </p:nvCxnSpPr>
        <p:spPr>
          <a:xfrm>
            <a:off x="3517541" y="4149418"/>
            <a:ext cx="0" cy="21509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57FECA12-53EC-5210-4405-8228DD02840B}"/>
              </a:ext>
            </a:extLst>
          </p:cNvPr>
          <p:cNvCxnSpPr>
            <a:cxnSpLocks/>
            <a:stCxn id="7" idx="0"/>
          </p:cNvCxnSpPr>
          <p:nvPr/>
        </p:nvCxnSpPr>
        <p:spPr>
          <a:xfrm flipV="1">
            <a:off x="1781063" y="1507958"/>
            <a:ext cx="12676" cy="8991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0C31915-39DB-95A2-FA5A-74D9276F50DA}"/>
              </a:ext>
            </a:extLst>
          </p:cNvPr>
          <p:cNvCxnSpPr>
            <a:cxnSpLocks/>
            <a:stCxn id="42" idx="0"/>
          </p:cNvCxnSpPr>
          <p:nvPr/>
        </p:nvCxnSpPr>
        <p:spPr>
          <a:xfrm flipV="1">
            <a:off x="2508296" y="1507958"/>
            <a:ext cx="8316" cy="17083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4C3B3B6D-3CA5-3454-7F4F-2489C4CA8A28}"/>
              </a:ext>
            </a:extLst>
          </p:cNvPr>
          <p:cNvCxnSpPr>
            <a:cxnSpLocks/>
          </p:cNvCxnSpPr>
          <p:nvPr/>
        </p:nvCxnSpPr>
        <p:spPr>
          <a:xfrm flipH="1" flipV="1">
            <a:off x="3285376" y="1507958"/>
            <a:ext cx="4446" cy="22364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Problems</a:t>
            </a:r>
          </a:p>
        </p:txBody>
      </p:sp>
      <p:sp>
        <p:nvSpPr>
          <p:cNvPr id="3" name="object 3"/>
          <p:cNvSpPr txBox="1"/>
          <p:nvPr/>
        </p:nvSpPr>
        <p:spPr>
          <a:xfrm>
            <a:off x="687705" y="1317424"/>
            <a:ext cx="7616666" cy="2958342"/>
          </a:xfrm>
          <a:prstGeom prst="rect">
            <a:avLst/>
          </a:prstGeom>
        </p:spPr>
        <p:txBody>
          <a:bodyPr vert="horz" wrap="square" lIns="0" tIns="36671" rIns="0" bIns="0" rtlCol="0">
            <a:spAutoFit/>
          </a:bodyPr>
          <a:lstStyle/>
          <a:p>
            <a:pPr marL="180022" indent="-170497">
              <a:spcBef>
                <a:spcPts val="289"/>
              </a:spcBef>
              <a:buFont typeface="Arial"/>
              <a:buChar char="•"/>
              <a:tabLst>
                <a:tab pos="180022" algn="l"/>
              </a:tabLst>
            </a:pPr>
            <a:r>
              <a:rPr sz="2100" dirty="0">
                <a:latin typeface="Calibri"/>
                <a:cs typeface="Calibri"/>
              </a:rPr>
              <a:t>Consider</a:t>
            </a:r>
            <a:r>
              <a:rPr sz="2100" spc="-34" dirty="0">
                <a:latin typeface="Calibri"/>
                <a:cs typeface="Calibri"/>
              </a:rPr>
              <a:t> </a:t>
            </a:r>
            <a:r>
              <a:rPr sz="2100" dirty="0">
                <a:latin typeface="Calibri"/>
                <a:cs typeface="Calibri"/>
              </a:rPr>
              <a:t>a</a:t>
            </a:r>
            <a:r>
              <a:rPr sz="2100" spc="-49" dirty="0">
                <a:latin typeface="Calibri"/>
                <a:cs typeface="Calibri"/>
              </a:rPr>
              <a:t> </a:t>
            </a:r>
            <a:r>
              <a:rPr sz="2100" dirty="0">
                <a:latin typeface="Calibri"/>
                <a:cs typeface="Calibri"/>
              </a:rPr>
              <a:t>system</a:t>
            </a:r>
            <a:r>
              <a:rPr sz="2100" spc="-38" dirty="0">
                <a:latin typeface="Calibri"/>
                <a:cs typeface="Calibri"/>
              </a:rPr>
              <a:t> </a:t>
            </a:r>
            <a:r>
              <a:rPr sz="2100" dirty="0">
                <a:latin typeface="Calibri"/>
                <a:cs typeface="Calibri"/>
              </a:rPr>
              <a:t>with</a:t>
            </a:r>
            <a:r>
              <a:rPr sz="2100" spc="-45" dirty="0">
                <a:latin typeface="Calibri"/>
                <a:cs typeface="Calibri"/>
              </a:rPr>
              <a:t> </a:t>
            </a:r>
            <a:r>
              <a:rPr sz="2100" dirty="0">
                <a:latin typeface="Calibri"/>
                <a:cs typeface="Calibri"/>
              </a:rPr>
              <a:t>subjects</a:t>
            </a:r>
            <a:r>
              <a:rPr sz="2100" spc="-23" dirty="0">
                <a:latin typeface="Calibri"/>
                <a:cs typeface="Calibri"/>
              </a:rPr>
              <a:t> </a:t>
            </a:r>
            <a:r>
              <a:rPr sz="2100" dirty="0">
                <a:latin typeface="Calibri"/>
                <a:cs typeface="Calibri"/>
              </a:rPr>
              <a:t>s1,</a:t>
            </a:r>
            <a:r>
              <a:rPr sz="2100" spc="-38" dirty="0">
                <a:latin typeface="Calibri"/>
                <a:cs typeface="Calibri"/>
              </a:rPr>
              <a:t> </a:t>
            </a:r>
            <a:r>
              <a:rPr sz="2100" dirty="0">
                <a:latin typeface="Calibri"/>
                <a:cs typeface="Calibri"/>
              </a:rPr>
              <a:t>s2,</a:t>
            </a:r>
            <a:r>
              <a:rPr sz="2100" spc="-34" dirty="0">
                <a:latin typeface="Calibri"/>
                <a:cs typeface="Calibri"/>
              </a:rPr>
              <a:t> </a:t>
            </a:r>
            <a:r>
              <a:rPr sz="2100" dirty="0">
                <a:latin typeface="Calibri"/>
                <a:cs typeface="Calibri"/>
              </a:rPr>
              <a:t>and</a:t>
            </a:r>
            <a:r>
              <a:rPr sz="2100" spc="-49" dirty="0">
                <a:latin typeface="Calibri"/>
                <a:cs typeface="Calibri"/>
              </a:rPr>
              <a:t> </a:t>
            </a:r>
            <a:r>
              <a:rPr sz="2100" dirty="0">
                <a:latin typeface="Calibri"/>
                <a:cs typeface="Calibri"/>
              </a:rPr>
              <a:t>objects</a:t>
            </a:r>
            <a:r>
              <a:rPr sz="2100" spc="-30" dirty="0">
                <a:latin typeface="Calibri"/>
                <a:cs typeface="Calibri"/>
              </a:rPr>
              <a:t> </a:t>
            </a:r>
            <a:r>
              <a:rPr sz="2100" dirty="0">
                <a:latin typeface="Calibri"/>
                <a:cs typeface="Calibri"/>
              </a:rPr>
              <a:t>o1,</a:t>
            </a:r>
            <a:r>
              <a:rPr sz="2100" spc="-45" dirty="0">
                <a:latin typeface="Calibri"/>
                <a:cs typeface="Calibri"/>
              </a:rPr>
              <a:t> </a:t>
            </a:r>
            <a:r>
              <a:rPr sz="2100" spc="-19" dirty="0">
                <a:latin typeface="Calibri"/>
                <a:cs typeface="Calibri"/>
              </a:rPr>
              <a:t>o2</a:t>
            </a:r>
            <a:endParaRPr sz="2100" dirty="0">
              <a:latin typeface="Calibri"/>
              <a:cs typeface="Calibri"/>
            </a:endParaRPr>
          </a:p>
          <a:p>
            <a:pPr marL="170497" marR="4409123" lvl="1" indent="-170497" algn="r">
              <a:spcBef>
                <a:spcPts val="184"/>
              </a:spcBef>
              <a:buFont typeface="Arial"/>
              <a:buChar char="•"/>
              <a:tabLst>
                <a:tab pos="170497" algn="l"/>
              </a:tabLst>
            </a:pPr>
            <a:r>
              <a:rPr sz="1800" dirty="0">
                <a:latin typeface="Calibri"/>
                <a:cs typeface="Calibri"/>
              </a:rPr>
              <a:t>Lm(s1)</a:t>
            </a:r>
            <a:r>
              <a:rPr sz="1800" spc="-26" dirty="0">
                <a:latin typeface="Calibri"/>
                <a:cs typeface="Calibri"/>
              </a:rPr>
              <a:t> </a:t>
            </a:r>
            <a:r>
              <a:rPr sz="1800" dirty="0">
                <a:latin typeface="Calibri"/>
                <a:cs typeface="Calibri"/>
              </a:rPr>
              <a:t>=</a:t>
            </a:r>
            <a:r>
              <a:rPr sz="1800" spc="-19" dirty="0">
                <a:latin typeface="Calibri"/>
                <a:cs typeface="Calibri"/>
              </a:rPr>
              <a:t> </a:t>
            </a:r>
            <a:r>
              <a:rPr sz="1800" dirty="0">
                <a:latin typeface="Calibri"/>
                <a:cs typeface="Calibri"/>
              </a:rPr>
              <a:t>Lc(s1)</a:t>
            </a:r>
            <a:r>
              <a:rPr sz="1800" spc="-26" dirty="0">
                <a:latin typeface="Calibri"/>
                <a:cs typeface="Calibri"/>
              </a:rPr>
              <a:t> </a:t>
            </a:r>
            <a:r>
              <a:rPr sz="1800" dirty="0">
                <a:latin typeface="Calibri"/>
                <a:cs typeface="Calibri"/>
              </a:rPr>
              <a:t>=</a:t>
            </a:r>
            <a:r>
              <a:rPr sz="1800" spc="-15" dirty="0">
                <a:latin typeface="Calibri"/>
                <a:cs typeface="Calibri"/>
              </a:rPr>
              <a:t> </a:t>
            </a:r>
            <a:r>
              <a:rPr sz="1800" dirty="0">
                <a:latin typeface="Calibri"/>
                <a:cs typeface="Calibri"/>
              </a:rPr>
              <a:t>L(o1)</a:t>
            </a:r>
            <a:r>
              <a:rPr sz="1800" spc="-26" dirty="0">
                <a:latin typeface="Calibri"/>
                <a:cs typeface="Calibri"/>
              </a:rPr>
              <a:t> </a:t>
            </a:r>
            <a:r>
              <a:rPr sz="1800" dirty="0">
                <a:latin typeface="Calibri"/>
                <a:cs typeface="Calibri"/>
              </a:rPr>
              <a:t>=</a:t>
            </a:r>
            <a:r>
              <a:rPr lang="en-US" sz="1800" spc="-15" dirty="0">
                <a:latin typeface="Calibri"/>
                <a:cs typeface="Calibri"/>
              </a:rPr>
              <a:t> </a:t>
            </a:r>
            <a:r>
              <a:rPr sz="1800" spc="-15" dirty="0">
                <a:latin typeface="Calibri"/>
                <a:cs typeface="Calibri"/>
              </a:rPr>
              <a:t>high</a:t>
            </a:r>
            <a:endParaRPr sz="1800" dirty="0">
              <a:latin typeface="Calibri"/>
              <a:cs typeface="Calibri"/>
            </a:endParaRPr>
          </a:p>
          <a:p>
            <a:pPr marL="170497" marR="4472464" lvl="1" indent="-170497" algn="r">
              <a:spcBef>
                <a:spcPts val="164"/>
              </a:spcBef>
              <a:buFont typeface="Arial"/>
              <a:buChar char="•"/>
              <a:tabLst>
                <a:tab pos="170497" algn="l"/>
              </a:tabLst>
            </a:pPr>
            <a:r>
              <a:rPr sz="1800" dirty="0">
                <a:latin typeface="Calibri"/>
                <a:cs typeface="Calibri"/>
              </a:rPr>
              <a:t>Lm(s2)</a:t>
            </a:r>
            <a:r>
              <a:rPr sz="1800" spc="-26" dirty="0">
                <a:latin typeface="Calibri"/>
                <a:cs typeface="Calibri"/>
              </a:rPr>
              <a:t> </a:t>
            </a:r>
            <a:r>
              <a:rPr sz="1800" dirty="0">
                <a:latin typeface="Calibri"/>
                <a:cs typeface="Calibri"/>
              </a:rPr>
              <a:t>=</a:t>
            </a:r>
            <a:r>
              <a:rPr sz="1800" spc="-19" dirty="0">
                <a:latin typeface="Calibri"/>
                <a:cs typeface="Calibri"/>
              </a:rPr>
              <a:t> </a:t>
            </a:r>
            <a:r>
              <a:rPr sz="1800" dirty="0">
                <a:latin typeface="Calibri"/>
                <a:cs typeface="Calibri"/>
              </a:rPr>
              <a:t>Lc(s2)</a:t>
            </a:r>
            <a:r>
              <a:rPr sz="1800" spc="-26" dirty="0">
                <a:latin typeface="Calibri"/>
                <a:cs typeface="Calibri"/>
              </a:rPr>
              <a:t> </a:t>
            </a:r>
            <a:r>
              <a:rPr sz="1800" dirty="0">
                <a:latin typeface="Calibri"/>
                <a:cs typeface="Calibri"/>
              </a:rPr>
              <a:t>=</a:t>
            </a:r>
            <a:r>
              <a:rPr sz="1800" spc="-15" dirty="0">
                <a:latin typeface="Calibri"/>
                <a:cs typeface="Calibri"/>
              </a:rPr>
              <a:t> </a:t>
            </a:r>
            <a:r>
              <a:rPr sz="1800" dirty="0">
                <a:latin typeface="Calibri"/>
                <a:cs typeface="Calibri"/>
              </a:rPr>
              <a:t>L(o2)</a:t>
            </a:r>
            <a:r>
              <a:rPr sz="1800" spc="-26" dirty="0">
                <a:latin typeface="Calibri"/>
                <a:cs typeface="Calibri"/>
              </a:rPr>
              <a:t> </a:t>
            </a:r>
            <a:r>
              <a:rPr sz="1800" dirty="0">
                <a:latin typeface="Calibri"/>
                <a:cs typeface="Calibri"/>
              </a:rPr>
              <a:t>=</a:t>
            </a:r>
            <a:r>
              <a:rPr sz="1800" spc="-15" dirty="0">
                <a:latin typeface="Calibri"/>
                <a:cs typeface="Calibri"/>
              </a:rPr>
              <a:t> </a:t>
            </a:r>
            <a:r>
              <a:rPr sz="1800" spc="-19" dirty="0">
                <a:latin typeface="Calibri"/>
                <a:cs typeface="Calibri"/>
              </a:rPr>
              <a:t>low</a:t>
            </a:r>
            <a:endParaRPr sz="1800" dirty="0">
              <a:latin typeface="Calibri"/>
              <a:cs typeface="Calibri"/>
            </a:endParaRPr>
          </a:p>
          <a:p>
            <a:pPr marL="170497" marR="4384358" indent="-170497" algn="r">
              <a:spcBef>
                <a:spcPts val="472"/>
              </a:spcBef>
              <a:buFont typeface="Arial"/>
              <a:buChar char="•"/>
              <a:tabLst>
                <a:tab pos="170497" algn="l"/>
              </a:tabLst>
            </a:pPr>
            <a:r>
              <a:rPr sz="2100" dirty="0">
                <a:latin typeface="Calibri"/>
                <a:cs typeface="Calibri"/>
              </a:rPr>
              <a:t>And</a:t>
            </a:r>
            <a:r>
              <a:rPr sz="2100" spc="-19" dirty="0">
                <a:latin typeface="Calibri"/>
                <a:cs typeface="Calibri"/>
              </a:rPr>
              <a:t> </a:t>
            </a:r>
            <a:r>
              <a:rPr sz="2100" dirty="0">
                <a:latin typeface="Calibri"/>
                <a:cs typeface="Calibri"/>
              </a:rPr>
              <a:t>the</a:t>
            </a:r>
            <a:r>
              <a:rPr sz="2100" spc="-23" dirty="0">
                <a:latin typeface="Calibri"/>
                <a:cs typeface="Calibri"/>
              </a:rPr>
              <a:t> </a:t>
            </a:r>
            <a:r>
              <a:rPr sz="2100" dirty="0">
                <a:latin typeface="Calibri"/>
                <a:cs typeface="Calibri"/>
              </a:rPr>
              <a:t>following</a:t>
            </a:r>
            <a:r>
              <a:rPr sz="2100" spc="-26" dirty="0">
                <a:latin typeface="Calibri"/>
                <a:cs typeface="Calibri"/>
              </a:rPr>
              <a:t> </a:t>
            </a:r>
            <a:r>
              <a:rPr sz="2100" spc="-8" dirty="0">
                <a:latin typeface="Calibri"/>
                <a:cs typeface="Calibri"/>
              </a:rPr>
              <a:t>execution</a:t>
            </a:r>
            <a:endParaRPr sz="2100" dirty="0">
              <a:latin typeface="Calibri"/>
              <a:cs typeface="Calibri"/>
            </a:endParaRPr>
          </a:p>
          <a:p>
            <a:pPr marL="522923" marR="3810" lvl="1" indent="-170497">
              <a:lnSpc>
                <a:spcPts val="1943"/>
              </a:lnSpc>
              <a:spcBef>
                <a:spcPts val="431"/>
              </a:spcBef>
              <a:buFont typeface="Arial"/>
              <a:buChar char="•"/>
              <a:tabLst>
                <a:tab pos="523875" algn="l"/>
              </a:tabLst>
            </a:pPr>
            <a:r>
              <a:rPr sz="1800" dirty="0">
                <a:latin typeface="Calibri"/>
                <a:cs typeface="Calibri"/>
              </a:rPr>
              <a:t>s1</a:t>
            </a:r>
            <a:r>
              <a:rPr sz="1800" spc="-34" dirty="0">
                <a:latin typeface="Calibri"/>
                <a:cs typeface="Calibri"/>
              </a:rPr>
              <a:t> </a:t>
            </a:r>
            <a:r>
              <a:rPr sz="1800" dirty="0">
                <a:latin typeface="Calibri"/>
                <a:cs typeface="Calibri"/>
              </a:rPr>
              <a:t>gets</a:t>
            </a:r>
            <a:r>
              <a:rPr sz="1800" spc="-41" dirty="0">
                <a:latin typeface="Calibri"/>
                <a:cs typeface="Calibri"/>
              </a:rPr>
              <a:t> </a:t>
            </a:r>
            <a:r>
              <a:rPr sz="1800" dirty="0">
                <a:latin typeface="Calibri"/>
                <a:cs typeface="Calibri"/>
              </a:rPr>
              <a:t>access</a:t>
            </a:r>
            <a:r>
              <a:rPr sz="1800" spc="-34" dirty="0">
                <a:latin typeface="Calibri"/>
                <a:cs typeface="Calibri"/>
              </a:rPr>
              <a:t> </a:t>
            </a:r>
            <a:r>
              <a:rPr sz="1800" dirty="0">
                <a:latin typeface="Calibri"/>
                <a:cs typeface="Calibri"/>
              </a:rPr>
              <a:t>to</a:t>
            </a:r>
            <a:r>
              <a:rPr sz="1800" spc="-30" dirty="0">
                <a:latin typeface="Calibri"/>
                <a:cs typeface="Calibri"/>
              </a:rPr>
              <a:t> </a:t>
            </a:r>
            <a:r>
              <a:rPr sz="1800" dirty="0">
                <a:latin typeface="Calibri"/>
                <a:cs typeface="Calibri"/>
              </a:rPr>
              <a:t>o1,</a:t>
            </a:r>
            <a:r>
              <a:rPr sz="1800" spc="-34" dirty="0">
                <a:latin typeface="Calibri"/>
                <a:cs typeface="Calibri"/>
              </a:rPr>
              <a:t> </a:t>
            </a:r>
            <a:r>
              <a:rPr sz="1800" dirty="0">
                <a:latin typeface="Calibri"/>
                <a:cs typeface="Calibri"/>
              </a:rPr>
              <a:t>reads</a:t>
            </a:r>
            <a:r>
              <a:rPr sz="1800" spc="-34" dirty="0">
                <a:latin typeface="Calibri"/>
                <a:cs typeface="Calibri"/>
              </a:rPr>
              <a:t> </a:t>
            </a:r>
            <a:r>
              <a:rPr sz="1800" dirty="0">
                <a:latin typeface="Calibri"/>
                <a:cs typeface="Calibri"/>
              </a:rPr>
              <a:t>something,</a:t>
            </a:r>
            <a:r>
              <a:rPr sz="1800" spc="-26" dirty="0">
                <a:latin typeface="Calibri"/>
                <a:cs typeface="Calibri"/>
              </a:rPr>
              <a:t> </a:t>
            </a:r>
            <a:r>
              <a:rPr sz="1800" dirty="0">
                <a:latin typeface="Calibri"/>
                <a:cs typeface="Calibri"/>
              </a:rPr>
              <a:t>releases</a:t>
            </a:r>
            <a:r>
              <a:rPr sz="1800" spc="-38" dirty="0">
                <a:latin typeface="Calibri"/>
                <a:cs typeface="Calibri"/>
              </a:rPr>
              <a:t> </a:t>
            </a:r>
            <a:r>
              <a:rPr sz="1800" dirty="0">
                <a:latin typeface="Calibri"/>
                <a:cs typeface="Calibri"/>
              </a:rPr>
              <a:t>access,</a:t>
            </a:r>
            <a:r>
              <a:rPr sz="1800" spc="-38" dirty="0">
                <a:latin typeface="Calibri"/>
                <a:cs typeface="Calibri"/>
              </a:rPr>
              <a:t> </a:t>
            </a:r>
            <a:r>
              <a:rPr sz="1800" dirty="0">
                <a:latin typeface="Calibri"/>
                <a:cs typeface="Calibri"/>
              </a:rPr>
              <a:t>then</a:t>
            </a:r>
            <a:r>
              <a:rPr sz="1800" spc="-26" dirty="0">
                <a:latin typeface="Calibri"/>
                <a:cs typeface="Calibri"/>
              </a:rPr>
              <a:t> </a:t>
            </a:r>
            <a:r>
              <a:rPr sz="1800" dirty="0">
                <a:latin typeface="Calibri"/>
                <a:cs typeface="Calibri"/>
              </a:rPr>
              <a:t>changes</a:t>
            </a:r>
            <a:r>
              <a:rPr sz="1800" spc="-38" dirty="0">
                <a:latin typeface="Calibri"/>
                <a:cs typeface="Calibri"/>
              </a:rPr>
              <a:t> </a:t>
            </a:r>
            <a:r>
              <a:rPr sz="1800" spc="-8" dirty="0">
                <a:latin typeface="Calibri"/>
                <a:cs typeface="Calibri"/>
              </a:rPr>
              <a:t>current 	</a:t>
            </a:r>
            <a:r>
              <a:rPr sz="1800" dirty="0">
                <a:latin typeface="Calibri"/>
                <a:cs typeface="Calibri"/>
              </a:rPr>
              <a:t>level</a:t>
            </a:r>
            <a:r>
              <a:rPr sz="1800" spc="-11" dirty="0">
                <a:latin typeface="Calibri"/>
                <a:cs typeface="Calibri"/>
              </a:rPr>
              <a:t> </a:t>
            </a:r>
            <a:r>
              <a:rPr sz="1800" dirty="0">
                <a:latin typeface="Calibri"/>
                <a:cs typeface="Calibri"/>
              </a:rPr>
              <a:t>to</a:t>
            </a:r>
            <a:r>
              <a:rPr sz="1800" spc="-15" dirty="0">
                <a:latin typeface="Calibri"/>
                <a:cs typeface="Calibri"/>
              </a:rPr>
              <a:t> </a:t>
            </a:r>
            <a:r>
              <a:rPr sz="1800" dirty="0">
                <a:latin typeface="Calibri"/>
                <a:cs typeface="Calibri"/>
              </a:rPr>
              <a:t>low,</a:t>
            </a:r>
            <a:r>
              <a:rPr sz="1800" spc="-23" dirty="0">
                <a:latin typeface="Calibri"/>
                <a:cs typeface="Calibri"/>
              </a:rPr>
              <a:t> </a:t>
            </a:r>
            <a:r>
              <a:rPr sz="1800" dirty="0">
                <a:latin typeface="Calibri"/>
                <a:cs typeface="Calibri"/>
              </a:rPr>
              <a:t>gets</a:t>
            </a:r>
            <a:r>
              <a:rPr sz="1800" spc="-15" dirty="0">
                <a:latin typeface="Calibri"/>
                <a:cs typeface="Calibri"/>
              </a:rPr>
              <a:t> </a:t>
            </a:r>
            <a:r>
              <a:rPr sz="1800" dirty="0">
                <a:latin typeface="Calibri"/>
                <a:cs typeface="Calibri"/>
              </a:rPr>
              <a:t>write</a:t>
            </a:r>
            <a:r>
              <a:rPr sz="1800" spc="-26" dirty="0">
                <a:latin typeface="Calibri"/>
                <a:cs typeface="Calibri"/>
              </a:rPr>
              <a:t> </a:t>
            </a:r>
            <a:r>
              <a:rPr sz="1800" dirty="0">
                <a:latin typeface="Calibri"/>
                <a:cs typeface="Calibri"/>
              </a:rPr>
              <a:t>access</a:t>
            </a:r>
            <a:r>
              <a:rPr sz="1800" spc="-23" dirty="0">
                <a:latin typeface="Calibri"/>
                <a:cs typeface="Calibri"/>
              </a:rPr>
              <a:t> </a:t>
            </a:r>
            <a:r>
              <a:rPr sz="1800" dirty="0">
                <a:latin typeface="Calibri"/>
                <a:cs typeface="Calibri"/>
              </a:rPr>
              <a:t>to</a:t>
            </a:r>
            <a:r>
              <a:rPr sz="1800" spc="-15" dirty="0">
                <a:latin typeface="Calibri"/>
                <a:cs typeface="Calibri"/>
              </a:rPr>
              <a:t> </a:t>
            </a:r>
            <a:r>
              <a:rPr sz="1800" dirty="0">
                <a:latin typeface="Calibri"/>
                <a:cs typeface="Calibri"/>
              </a:rPr>
              <a:t>o2,</a:t>
            </a:r>
            <a:r>
              <a:rPr sz="1800" spc="-15" dirty="0">
                <a:latin typeface="Calibri"/>
                <a:cs typeface="Calibri"/>
              </a:rPr>
              <a:t> </a:t>
            </a:r>
            <a:r>
              <a:rPr sz="1800" dirty="0">
                <a:latin typeface="Calibri"/>
                <a:cs typeface="Calibri"/>
              </a:rPr>
              <a:t>writes</a:t>
            </a:r>
            <a:r>
              <a:rPr sz="1800" spc="-26" dirty="0">
                <a:latin typeface="Calibri"/>
                <a:cs typeface="Calibri"/>
              </a:rPr>
              <a:t> </a:t>
            </a:r>
            <a:r>
              <a:rPr sz="1800" dirty="0">
                <a:latin typeface="Calibri"/>
                <a:cs typeface="Calibri"/>
              </a:rPr>
              <a:t>to</a:t>
            </a:r>
            <a:r>
              <a:rPr sz="1800" spc="-30" dirty="0">
                <a:latin typeface="Calibri"/>
                <a:cs typeface="Calibri"/>
              </a:rPr>
              <a:t> </a:t>
            </a:r>
            <a:r>
              <a:rPr sz="1800" spc="-19" dirty="0">
                <a:latin typeface="Calibri"/>
                <a:cs typeface="Calibri"/>
              </a:rPr>
              <a:t>o2</a:t>
            </a:r>
            <a:endParaRPr sz="1800" dirty="0">
              <a:latin typeface="Calibri"/>
              <a:cs typeface="Calibri"/>
            </a:endParaRPr>
          </a:p>
          <a:p>
            <a:pPr marL="180022" indent="-170497">
              <a:spcBef>
                <a:spcPts val="446"/>
              </a:spcBef>
              <a:buFont typeface="Arial"/>
              <a:buChar char="•"/>
              <a:tabLst>
                <a:tab pos="180022" algn="l"/>
              </a:tabLst>
            </a:pPr>
            <a:r>
              <a:rPr sz="2100" dirty="0">
                <a:latin typeface="Calibri"/>
                <a:cs typeface="Calibri"/>
              </a:rPr>
              <a:t>Every</a:t>
            </a:r>
            <a:r>
              <a:rPr sz="2100" spc="-26" dirty="0">
                <a:latin typeface="Calibri"/>
                <a:cs typeface="Calibri"/>
              </a:rPr>
              <a:t> </a:t>
            </a:r>
            <a:r>
              <a:rPr sz="2100" dirty="0">
                <a:latin typeface="Calibri"/>
                <a:cs typeface="Calibri"/>
              </a:rPr>
              <a:t>state</a:t>
            </a:r>
            <a:r>
              <a:rPr sz="2100" spc="-23" dirty="0">
                <a:latin typeface="Calibri"/>
                <a:cs typeface="Calibri"/>
              </a:rPr>
              <a:t> </a:t>
            </a:r>
            <a:r>
              <a:rPr sz="2100" dirty="0">
                <a:latin typeface="Calibri"/>
                <a:cs typeface="Calibri"/>
              </a:rPr>
              <a:t>is</a:t>
            </a:r>
            <a:r>
              <a:rPr sz="2100" spc="-15" dirty="0">
                <a:latin typeface="Calibri"/>
                <a:cs typeface="Calibri"/>
              </a:rPr>
              <a:t> </a:t>
            </a:r>
            <a:r>
              <a:rPr sz="2100" dirty="0">
                <a:latin typeface="Calibri"/>
                <a:cs typeface="Calibri"/>
              </a:rPr>
              <a:t>secure,</a:t>
            </a:r>
            <a:r>
              <a:rPr sz="2100" spc="-8" dirty="0">
                <a:latin typeface="Calibri"/>
                <a:cs typeface="Calibri"/>
              </a:rPr>
              <a:t> </a:t>
            </a:r>
            <a:r>
              <a:rPr sz="2100" dirty="0">
                <a:latin typeface="Calibri"/>
                <a:cs typeface="Calibri"/>
              </a:rPr>
              <a:t>yet</a:t>
            </a:r>
            <a:r>
              <a:rPr sz="2100" spc="-26" dirty="0">
                <a:latin typeface="Calibri"/>
                <a:cs typeface="Calibri"/>
              </a:rPr>
              <a:t> </a:t>
            </a:r>
            <a:r>
              <a:rPr sz="2100" dirty="0">
                <a:latin typeface="Calibri"/>
                <a:cs typeface="Calibri"/>
              </a:rPr>
              <a:t>illegal</a:t>
            </a:r>
            <a:r>
              <a:rPr sz="2100" spc="-34" dirty="0">
                <a:latin typeface="Calibri"/>
                <a:cs typeface="Calibri"/>
              </a:rPr>
              <a:t> </a:t>
            </a:r>
            <a:r>
              <a:rPr sz="2100" dirty="0">
                <a:latin typeface="Calibri"/>
                <a:cs typeface="Calibri"/>
              </a:rPr>
              <a:t>information</a:t>
            </a:r>
            <a:r>
              <a:rPr sz="2100" spc="-15" dirty="0">
                <a:latin typeface="Calibri"/>
                <a:cs typeface="Calibri"/>
              </a:rPr>
              <a:t> </a:t>
            </a:r>
            <a:r>
              <a:rPr sz="2100" spc="-8" dirty="0">
                <a:latin typeface="Calibri"/>
                <a:cs typeface="Calibri"/>
              </a:rPr>
              <a:t>exists</a:t>
            </a:r>
            <a:endParaRPr sz="2100" dirty="0">
              <a:latin typeface="Calibri"/>
              <a:cs typeface="Calibri"/>
            </a:endParaRPr>
          </a:p>
          <a:p>
            <a:pPr marL="180022" marR="68580" indent="-170497">
              <a:lnSpc>
                <a:spcPts val="2265"/>
              </a:lnSpc>
              <a:spcBef>
                <a:spcPts val="784"/>
              </a:spcBef>
              <a:buFont typeface="Arial"/>
              <a:buChar char="•"/>
              <a:tabLst>
                <a:tab pos="180975" algn="l"/>
              </a:tabLst>
            </a:pPr>
            <a:r>
              <a:rPr sz="2100" dirty="0">
                <a:latin typeface="Calibri"/>
                <a:cs typeface="Calibri"/>
              </a:rPr>
              <a:t>Solution:</a:t>
            </a:r>
            <a:r>
              <a:rPr sz="2100" spc="-60" dirty="0">
                <a:latin typeface="Calibri"/>
                <a:cs typeface="Calibri"/>
              </a:rPr>
              <a:t> </a:t>
            </a:r>
            <a:r>
              <a:rPr sz="2100" b="1" dirty="0">
                <a:latin typeface="Calibri"/>
                <a:cs typeface="Calibri"/>
              </a:rPr>
              <a:t>tranquility</a:t>
            </a:r>
            <a:r>
              <a:rPr sz="2100" b="1" spc="-56" dirty="0">
                <a:latin typeface="Calibri"/>
                <a:cs typeface="Calibri"/>
              </a:rPr>
              <a:t> </a:t>
            </a:r>
            <a:r>
              <a:rPr sz="2100" dirty="0">
                <a:latin typeface="Calibri"/>
                <a:cs typeface="Calibri"/>
              </a:rPr>
              <a:t>principle:</a:t>
            </a:r>
            <a:r>
              <a:rPr sz="2100" spc="-68" dirty="0">
                <a:latin typeface="Calibri"/>
                <a:cs typeface="Calibri"/>
              </a:rPr>
              <a:t> </a:t>
            </a:r>
            <a:r>
              <a:rPr sz="2100" dirty="0">
                <a:latin typeface="Calibri"/>
                <a:cs typeface="Calibri"/>
              </a:rPr>
              <a:t>subject</a:t>
            </a:r>
            <a:r>
              <a:rPr sz="2100" spc="-56" dirty="0">
                <a:latin typeface="Calibri"/>
                <a:cs typeface="Calibri"/>
              </a:rPr>
              <a:t> </a:t>
            </a:r>
            <a:r>
              <a:rPr sz="2100" dirty="0">
                <a:latin typeface="Calibri"/>
                <a:cs typeface="Calibri"/>
              </a:rPr>
              <a:t>cannot</a:t>
            </a:r>
            <a:r>
              <a:rPr sz="2100" spc="-75" dirty="0">
                <a:latin typeface="Calibri"/>
                <a:cs typeface="Calibri"/>
              </a:rPr>
              <a:t> </a:t>
            </a:r>
            <a:r>
              <a:rPr sz="2100" dirty="0">
                <a:latin typeface="Calibri"/>
                <a:cs typeface="Calibri"/>
              </a:rPr>
              <a:t>change</a:t>
            </a:r>
            <a:r>
              <a:rPr sz="2100" spc="-71" dirty="0">
                <a:latin typeface="Calibri"/>
                <a:cs typeface="Calibri"/>
              </a:rPr>
              <a:t> </a:t>
            </a:r>
            <a:r>
              <a:rPr sz="2100" dirty="0">
                <a:latin typeface="Calibri"/>
                <a:cs typeface="Calibri"/>
              </a:rPr>
              <a:t>current</a:t>
            </a:r>
            <a:r>
              <a:rPr sz="2100" spc="-64" dirty="0">
                <a:latin typeface="Calibri"/>
                <a:cs typeface="Calibri"/>
              </a:rPr>
              <a:t> </a:t>
            </a:r>
            <a:r>
              <a:rPr sz="2100" spc="-8" dirty="0">
                <a:latin typeface="Calibri"/>
                <a:cs typeface="Calibri"/>
              </a:rPr>
              <a:t>levels, 	</a:t>
            </a:r>
            <a:r>
              <a:rPr sz="2100" dirty="0">
                <a:latin typeface="Calibri"/>
                <a:cs typeface="Calibri"/>
              </a:rPr>
              <a:t>or</a:t>
            </a:r>
            <a:r>
              <a:rPr sz="2100" spc="-38" dirty="0">
                <a:latin typeface="Calibri"/>
                <a:cs typeface="Calibri"/>
              </a:rPr>
              <a:t> </a:t>
            </a:r>
            <a:r>
              <a:rPr sz="2100" dirty="0">
                <a:latin typeface="Calibri"/>
                <a:cs typeface="Calibri"/>
              </a:rPr>
              <a:t>cannot</a:t>
            </a:r>
            <a:r>
              <a:rPr sz="2100" spc="-23" dirty="0">
                <a:latin typeface="Calibri"/>
                <a:cs typeface="Calibri"/>
              </a:rPr>
              <a:t> </a:t>
            </a:r>
            <a:r>
              <a:rPr sz="2100" dirty="0">
                <a:latin typeface="Calibri"/>
                <a:cs typeface="Calibri"/>
              </a:rPr>
              <a:t>drop</a:t>
            </a:r>
            <a:r>
              <a:rPr sz="2100" spc="-26" dirty="0">
                <a:latin typeface="Calibri"/>
                <a:cs typeface="Calibri"/>
              </a:rPr>
              <a:t> </a:t>
            </a:r>
            <a:r>
              <a:rPr sz="2100" dirty="0">
                <a:latin typeface="Calibri"/>
                <a:cs typeface="Calibri"/>
              </a:rPr>
              <a:t>to</a:t>
            </a:r>
            <a:r>
              <a:rPr sz="2100" spc="-34" dirty="0">
                <a:latin typeface="Calibri"/>
                <a:cs typeface="Calibri"/>
              </a:rPr>
              <a:t> </a:t>
            </a:r>
            <a:r>
              <a:rPr sz="2100" dirty="0">
                <a:latin typeface="Calibri"/>
                <a:cs typeface="Calibri"/>
              </a:rPr>
              <a:t>below</a:t>
            </a:r>
            <a:r>
              <a:rPr sz="2100" spc="-34" dirty="0">
                <a:latin typeface="Calibri"/>
                <a:cs typeface="Calibri"/>
              </a:rPr>
              <a:t> </a:t>
            </a:r>
            <a:r>
              <a:rPr sz="2100" dirty="0">
                <a:latin typeface="Calibri"/>
                <a:cs typeface="Calibri"/>
              </a:rPr>
              <a:t>the</a:t>
            </a:r>
            <a:r>
              <a:rPr sz="2100" spc="-30" dirty="0">
                <a:latin typeface="Calibri"/>
                <a:cs typeface="Calibri"/>
              </a:rPr>
              <a:t> </a:t>
            </a:r>
            <a:r>
              <a:rPr sz="2100" dirty="0">
                <a:latin typeface="Calibri"/>
                <a:cs typeface="Calibri"/>
              </a:rPr>
              <a:t>highest</a:t>
            </a:r>
            <a:r>
              <a:rPr sz="2100" spc="-19" dirty="0">
                <a:latin typeface="Calibri"/>
                <a:cs typeface="Calibri"/>
              </a:rPr>
              <a:t> </a:t>
            </a:r>
            <a:r>
              <a:rPr sz="2100" dirty="0">
                <a:latin typeface="Calibri"/>
                <a:cs typeface="Calibri"/>
              </a:rPr>
              <a:t>level</a:t>
            </a:r>
            <a:r>
              <a:rPr sz="2100" spc="-30" dirty="0">
                <a:latin typeface="Calibri"/>
                <a:cs typeface="Calibri"/>
              </a:rPr>
              <a:t> </a:t>
            </a:r>
            <a:r>
              <a:rPr sz="2100" dirty="0">
                <a:latin typeface="Calibri"/>
                <a:cs typeface="Calibri"/>
              </a:rPr>
              <a:t>read</a:t>
            </a:r>
            <a:r>
              <a:rPr sz="2100" spc="-38" dirty="0">
                <a:latin typeface="Calibri"/>
                <a:cs typeface="Calibri"/>
              </a:rPr>
              <a:t> </a:t>
            </a:r>
            <a:r>
              <a:rPr sz="2100" dirty="0">
                <a:latin typeface="Calibri"/>
                <a:cs typeface="Calibri"/>
              </a:rPr>
              <a:t>so</a:t>
            </a:r>
            <a:r>
              <a:rPr sz="2100" spc="-30" dirty="0">
                <a:latin typeface="Calibri"/>
                <a:cs typeface="Calibri"/>
              </a:rPr>
              <a:t> </a:t>
            </a:r>
            <a:r>
              <a:rPr sz="2100" spc="-19" dirty="0">
                <a:latin typeface="Calibri"/>
                <a:cs typeface="Calibri"/>
              </a:rPr>
              <a:t>far</a:t>
            </a:r>
            <a:endParaRPr sz="2100" dirty="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Problems</a:t>
            </a:r>
          </a:p>
        </p:txBody>
      </p:sp>
      <p:sp>
        <p:nvSpPr>
          <p:cNvPr id="3" name="object 3"/>
          <p:cNvSpPr txBox="1"/>
          <p:nvPr/>
        </p:nvSpPr>
        <p:spPr>
          <a:xfrm>
            <a:off x="687705" y="1344892"/>
            <a:ext cx="7287101" cy="2468785"/>
          </a:xfrm>
          <a:prstGeom prst="rect">
            <a:avLst/>
          </a:prstGeom>
        </p:spPr>
        <p:txBody>
          <a:bodyPr vert="horz" wrap="square" lIns="0" tIns="9049" rIns="0" bIns="0" rtlCol="0">
            <a:spAutoFit/>
          </a:bodyPr>
          <a:lstStyle/>
          <a:p>
            <a:pPr marL="180022" indent="-170497">
              <a:spcBef>
                <a:spcPts val="71"/>
              </a:spcBef>
              <a:buFont typeface="Arial"/>
              <a:buChar char="•"/>
              <a:tabLst>
                <a:tab pos="180022" algn="l"/>
              </a:tabLst>
            </a:pPr>
            <a:r>
              <a:rPr sz="2100" dirty="0">
                <a:latin typeface="Calibri"/>
                <a:cs typeface="Calibri"/>
              </a:rPr>
              <a:t>There</a:t>
            </a:r>
            <a:r>
              <a:rPr sz="2100" spc="-19" dirty="0">
                <a:latin typeface="Calibri"/>
                <a:cs typeface="Calibri"/>
              </a:rPr>
              <a:t> </a:t>
            </a:r>
            <a:r>
              <a:rPr sz="2100" dirty="0">
                <a:latin typeface="Calibri"/>
                <a:cs typeface="Calibri"/>
              </a:rPr>
              <a:t>is</a:t>
            </a:r>
            <a:r>
              <a:rPr sz="2100" spc="-11" dirty="0">
                <a:latin typeface="Calibri"/>
                <a:cs typeface="Calibri"/>
              </a:rPr>
              <a:t> </a:t>
            </a:r>
            <a:r>
              <a:rPr sz="2100" dirty="0">
                <a:latin typeface="Calibri"/>
                <a:cs typeface="Calibri"/>
              </a:rPr>
              <a:t>no</a:t>
            </a:r>
            <a:r>
              <a:rPr sz="2100" spc="-15" dirty="0">
                <a:latin typeface="Calibri"/>
                <a:cs typeface="Calibri"/>
              </a:rPr>
              <a:t> </a:t>
            </a:r>
            <a:r>
              <a:rPr sz="2100" dirty="0">
                <a:latin typeface="Calibri"/>
                <a:cs typeface="Calibri"/>
              </a:rPr>
              <a:t>ACK</a:t>
            </a:r>
            <a:r>
              <a:rPr sz="2100" spc="-19" dirty="0">
                <a:latin typeface="Calibri"/>
                <a:cs typeface="Calibri"/>
              </a:rPr>
              <a:t> </a:t>
            </a:r>
            <a:r>
              <a:rPr sz="2100" dirty="0">
                <a:latin typeface="Calibri"/>
                <a:cs typeface="Calibri"/>
              </a:rPr>
              <a:t>from</a:t>
            </a:r>
            <a:r>
              <a:rPr sz="2100" spc="-11" dirty="0">
                <a:latin typeface="Calibri"/>
                <a:cs typeface="Calibri"/>
              </a:rPr>
              <a:t> </a:t>
            </a:r>
            <a:r>
              <a:rPr sz="2100" dirty="0">
                <a:latin typeface="Calibri"/>
                <a:cs typeface="Calibri"/>
              </a:rPr>
              <a:t>High</a:t>
            </a:r>
            <a:r>
              <a:rPr sz="2100" spc="-23" dirty="0">
                <a:latin typeface="Calibri"/>
                <a:cs typeface="Calibri"/>
              </a:rPr>
              <a:t> </a:t>
            </a:r>
            <a:r>
              <a:rPr sz="2100" dirty="0">
                <a:latin typeface="Calibri"/>
                <a:cs typeface="Calibri"/>
              </a:rPr>
              <a:t>to</a:t>
            </a:r>
            <a:r>
              <a:rPr sz="2100" spc="-23" dirty="0">
                <a:latin typeface="Calibri"/>
                <a:cs typeface="Calibri"/>
              </a:rPr>
              <a:t> </a:t>
            </a:r>
            <a:r>
              <a:rPr sz="2100" spc="-19" dirty="0">
                <a:latin typeface="Calibri"/>
                <a:cs typeface="Calibri"/>
              </a:rPr>
              <a:t>Low</a:t>
            </a:r>
            <a:endParaRPr sz="2100" dirty="0">
              <a:latin typeface="Calibri"/>
              <a:cs typeface="Calibri"/>
            </a:endParaRPr>
          </a:p>
          <a:p>
            <a:pPr>
              <a:spcBef>
                <a:spcPts val="1245"/>
              </a:spcBef>
              <a:buFont typeface="Arial"/>
              <a:buChar char="•"/>
            </a:pPr>
            <a:endParaRPr sz="2100" dirty="0">
              <a:latin typeface="Calibri"/>
              <a:cs typeface="Calibri"/>
            </a:endParaRPr>
          </a:p>
          <a:p>
            <a:pPr marL="180022" marR="3810" indent="-170497">
              <a:lnSpc>
                <a:spcPts val="2265"/>
              </a:lnSpc>
              <a:spcBef>
                <a:spcPts val="4"/>
              </a:spcBef>
              <a:buFont typeface="Arial"/>
              <a:buChar char="•"/>
              <a:tabLst>
                <a:tab pos="180975" algn="l"/>
              </a:tabLst>
            </a:pPr>
            <a:r>
              <a:rPr sz="2100" dirty="0">
                <a:latin typeface="Calibri"/>
                <a:cs typeface="Calibri"/>
              </a:rPr>
              <a:t>Not</a:t>
            </a:r>
            <a:r>
              <a:rPr sz="2100" spc="-45" dirty="0">
                <a:latin typeface="Calibri"/>
                <a:cs typeface="Calibri"/>
              </a:rPr>
              <a:t> </a:t>
            </a:r>
            <a:r>
              <a:rPr sz="2100" dirty="0">
                <a:latin typeface="Calibri"/>
                <a:cs typeface="Calibri"/>
              </a:rPr>
              <a:t>all</a:t>
            </a:r>
            <a:r>
              <a:rPr sz="2100" spc="-56" dirty="0">
                <a:latin typeface="Calibri"/>
                <a:cs typeface="Calibri"/>
              </a:rPr>
              <a:t> </a:t>
            </a:r>
            <a:r>
              <a:rPr sz="2100" dirty="0">
                <a:latin typeface="Calibri"/>
                <a:cs typeface="Calibri"/>
              </a:rPr>
              <a:t>system</a:t>
            </a:r>
            <a:r>
              <a:rPr sz="2100" spc="-38" dirty="0">
                <a:latin typeface="Calibri"/>
                <a:cs typeface="Calibri"/>
              </a:rPr>
              <a:t> </a:t>
            </a:r>
            <a:r>
              <a:rPr sz="2100" dirty="0">
                <a:latin typeface="Calibri"/>
                <a:cs typeface="Calibri"/>
              </a:rPr>
              <a:t>components</a:t>
            </a:r>
            <a:r>
              <a:rPr sz="2100" spc="-30" dirty="0">
                <a:latin typeface="Calibri"/>
                <a:cs typeface="Calibri"/>
              </a:rPr>
              <a:t> </a:t>
            </a:r>
            <a:r>
              <a:rPr sz="2100" dirty="0">
                <a:latin typeface="Calibri"/>
                <a:cs typeface="Calibri"/>
              </a:rPr>
              <a:t>can</a:t>
            </a:r>
            <a:r>
              <a:rPr sz="2100" spc="-45" dirty="0">
                <a:latin typeface="Calibri"/>
                <a:cs typeface="Calibri"/>
              </a:rPr>
              <a:t> </a:t>
            </a:r>
            <a:r>
              <a:rPr sz="2100" dirty="0">
                <a:latin typeface="Calibri"/>
                <a:cs typeface="Calibri"/>
              </a:rPr>
              <a:t>be</a:t>
            </a:r>
            <a:r>
              <a:rPr sz="2100" spc="-45" dirty="0">
                <a:latin typeface="Calibri"/>
                <a:cs typeface="Calibri"/>
              </a:rPr>
              <a:t> </a:t>
            </a:r>
            <a:r>
              <a:rPr sz="2100" dirty="0">
                <a:latin typeface="Calibri"/>
                <a:cs typeface="Calibri"/>
              </a:rPr>
              <a:t>enforced</a:t>
            </a:r>
            <a:r>
              <a:rPr sz="2100" spc="-45" dirty="0">
                <a:latin typeface="Calibri"/>
                <a:cs typeface="Calibri"/>
              </a:rPr>
              <a:t> </a:t>
            </a:r>
            <a:r>
              <a:rPr sz="2100" dirty="0">
                <a:latin typeface="Calibri"/>
                <a:cs typeface="Calibri"/>
              </a:rPr>
              <a:t>by</a:t>
            </a:r>
            <a:r>
              <a:rPr sz="2100" spc="-45" dirty="0">
                <a:latin typeface="Calibri"/>
                <a:cs typeface="Calibri"/>
              </a:rPr>
              <a:t> </a:t>
            </a:r>
            <a:r>
              <a:rPr sz="2100" dirty="0">
                <a:latin typeface="Calibri"/>
                <a:cs typeface="Calibri"/>
              </a:rPr>
              <a:t>BLP,</a:t>
            </a:r>
            <a:r>
              <a:rPr sz="2100" spc="-45" dirty="0">
                <a:latin typeface="Calibri"/>
                <a:cs typeface="Calibri"/>
              </a:rPr>
              <a:t> </a:t>
            </a:r>
            <a:r>
              <a:rPr sz="2100" dirty="0">
                <a:latin typeface="Calibri"/>
                <a:cs typeface="Calibri"/>
              </a:rPr>
              <a:t>e.g.,</a:t>
            </a:r>
            <a:r>
              <a:rPr sz="2100" spc="-41" dirty="0">
                <a:latin typeface="Calibri"/>
                <a:cs typeface="Calibri"/>
              </a:rPr>
              <a:t> </a:t>
            </a:r>
            <a:r>
              <a:rPr sz="2100" spc="-8" dirty="0">
                <a:latin typeface="Calibri"/>
                <a:cs typeface="Calibri"/>
              </a:rPr>
              <a:t>memory 	</a:t>
            </a:r>
            <a:r>
              <a:rPr sz="2100" dirty="0">
                <a:latin typeface="Calibri"/>
                <a:cs typeface="Calibri"/>
              </a:rPr>
              <a:t>management</a:t>
            </a:r>
            <a:r>
              <a:rPr sz="2100" spc="-23" dirty="0">
                <a:latin typeface="Calibri"/>
                <a:cs typeface="Calibri"/>
              </a:rPr>
              <a:t> </a:t>
            </a:r>
            <a:r>
              <a:rPr sz="2100" dirty="0">
                <a:latin typeface="Calibri"/>
                <a:cs typeface="Calibri"/>
              </a:rPr>
              <a:t>must</a:t>
            </a:r>
            <a:r>
              <a:rPr sz="2100" spc="-8" dirty="0">
                <a:latin typeface="Calibri"/>
                <a:cs typeface="Calibri"/>
              </a:rPr>
              <a:t> </a:t>
            </a:r>
            <a:r>
              <a:rPr sz="2100" dirty="0">
                <a:latin typeface="Calibri"/>
                <a:cs typeface="Calibri"/>
              </a:rPr>
              <a:t>have</a:t>
            </a:r>
            <a:r>
              <a:rPr sz="2100" spc="-23" dirty="0">
                <a:latin typeface="Calibri"/>
                <a:cs typeface="Calibri"/>
              </a:rPr>
              <a:t> </a:t>
            </a:r>
            <a:r>
              <a:rPr sz="2100" dirty="0">
                <a:latin typeface="Calibri"/>
                <a:cs typeface="Calibri"/>
              </a:rPr>
              <a:t>access</a:t>
            </a:r>
            <a:r>
              <a:rPr sz="2100" spc="-15" dirty="0">
                <a:latin typeface="Calibri"/>
                <a:cs typeface="Calibri"/>
              </a:rPr>
              <a:t> </a:t>
            </a:r>
            <a:r>
              <a:rPr sz="2100" dirty="0">
                <a:latin typeface="Calibri"/>
                <a:cs typeface="Calibri"/>
              </a:rPr>
              <a:t>to</a:t>
            </a:r>
            <a:r>
              <a:rPr sz="2100" spc="-26" dirty="0">
                <a:latin typeface="Calibri"/>
                <a:cs typeface="Calibri"/>
              </a:rPr>
              <a:t> </a:t>
            </a:r>
            <a:r>
              <a:rPr sz="2100" dirty="0">
                <a:latin typeface="Calibri"/>
                <a:cs typeface="Calibri"/>
              </a:rPr>
              <a:t>all</a:t>
            </a:r>
            <a:r>
              <a:rPr sz="2100" spc="-23" dirty="0">
                <a:latin typeface="Calibri"/>
                <a:cs typeface="Calibri"/>
              </a:rPr>
              <a:t> </a:t>
            </a:r>
            <a:r>
              <a:rPr sz="2100" spc="-8" dirty="0">
                <a:latin typeface="Calibri"/>
                <a:cs typeface="Calibri"/>
              </a:rPr>
              <a:t>levels</a:t>
            </a:r>
            <a:endParaRPr sz="2100" dirty="0">
              <a:latin typeface="Calibri"/>
              <a:cs typeface="Calibri"/>
            </a:endParaRPr>
          </a:p>
          <a:p>
            <a:pPr marL="522923" lvl="1" indent="-170497">
              <a:spcBef>
                <a:spcPts val="153"/>
              </a:spcBef>
              <a:buFont typeface="Arial"/>
              <a:buChar char="•"/>
              <a:tabLst>
                <a:tab pos="522923" algn="l"/>
              </a:tabLst>
            </a:pPr>
            <a:r>
              <a:rPr sz="1800" dirty="0">
                <a:latin typeface="Calibri"/>
                <a:cs typeface="Calibri"/>
              </a:rPr>
              <a:t>Called</a:t>
            </a:r>
            <a:r>
              <a:rPr sz="1800" spc="-41" dirty="0">
                <a:latin typeface="Calibri"/>
                <a:cs typeface="Calibri"/>
              </a:rPr>
              <a:t> </a:t>
            </a:r>
            <a:r>
              <a:rPr sz="1800" i="1" dirty="0">
                <a:latin typeface="Calibri"/>
                <a:cs typeface="Calibri"/>
              </a:rPr>
              <a:t>“trusted</a:t>
            </a:r>
            <a:r>
              <a:rPr sz="1800" i="1" spc="-53" dirty="0">
                <a:latin typeface="Calibri"/>
                <a:cs typeface="Calibri"/>
              </a:rPr>
              <a:t> </a:t>
            </a:r>
            <a:r>
              <a:rPr sz="1800" i="1" spc="-8" dirty="0">
                <a:latin typeface="Calibri"/>
                <a:cs typeface="Calibri"/>
              </a:rPr>
              <a:t>subjects”</a:t>
            </a:r>
            <a:endParaRPr sz="1800" dirty="0">
              <a:latin typeface="Calibri"/>
              <a:cs typeface="Calibri"/>
            </a:endParaRPr>
          </a:p>
          <a:p>
            <a:pPr lvl="1">
              <a:spcBef>
                <a:spcPts val="1294"/>
              </a:spcBef>
              <a:buFont typeface="Arial"/>
              <a:buChar char="•"/>
            </a:pPr>
            <a:endParaRPr sz="1800" dirty="0">
              <a:latin typeface="Calibri"/>
              <a:cs typeface="Calibri"/>
            </a:endParaRPr>
          </a:p>
          <a:p>
            <a:pPr marL="180022" indent="-170497">
              <a:buFont typeface="Arial"/>
              <a:buChar char="•"/>
              <a:tabLst>
                <a:tab pos="180022" algn="l"/>
              </a:tabLst>
            </a:pPr>
            <a:r>
              <a:rPr sz="2100" dirty="0">
                <a:latin typeface="Calibri"/>
                <a:cs typeface="Calibri"/>
              </a:rPr>
              <a:t>Can</a:t>
            </a:r>
            <a:r>
              <a:rPr sz="2100" spc="-53" dirty="0">
                <a:latin typeface="Calibri"/>
                <a:cs typeface="Calibri"/>
              </a:rPr>
              <a:t> </a:t>
            </a:r>
            <a:r>
              <a:rPr sz="2100" dirty="0">
                <a:latin typeface="Calibri"/>
                <a:cs typeface="Calibri"/>
              </a:rPr>
              <a:t>overwrite</a:t>
            </a:r>
            <a:r>
              <a:rPr sz="2100" spc="-45" dirty="0">
                <a:latin typeface="Calibri"/>
                <a:cs typeface="Calibri"/>
              </a:rPr>
              <a:t> </a:t>
            </a:r>
            <a:r>
              <a:rPr sz="2100" dirty="0">
                <a:latin typeface="Calibri"/>
                <a:cs typeface="Calibri"/>
              </a:rPr>
              <a:t>high</a:t>
            </a:r>
            <a:r>
              <a:rPr sz="2100" spc="-34" dirty="0">
                <a:latin typeface="Calibri"/>
                <a:cs typeface="Calibri"/>
              </a:rPr>
              <a:t> </a:t>
            </a:r>
            <a:r>
              <a:rPr sz="2100" dirty="0">
                <a:latin typeface="Calibri"/>
                <a:cs typeface="Calibri"/>
              </a:rPr>
              <a:t>and</a:t>
            </a:r>
            <a:r>
              <a:rPr sz="2100" spc="-41" dirty="0">
                <a:latin typeface="Calibri"/>
                <a:cs typeface="Calibri"/>
              </a:rPr>
              <a:t> </a:t>
            </a:r>
            <a:r>
              <a:rPr sz="2100" dirty="0">
                <a:latin typeface="Calibri"/>
                <a:cs typeface="Calibri"/>
              </a:rPr>
              <a:t>more</a:t>
            </a:r>
            <a:r>
              <a:rPr sz="2100" spc="-41" dirty="0">
                <a:latin typeface="Calibri"/>
                <a:cs typeface="Calibri"/>
              </a:rPr>
              <a:t> </a:t>
            </a:r>
            <a:r>
              <a:rPr sz="2100" dirty="0">
                <a:latin typeface="Calibri"/>
                <a:cs typeface="Calibri"/>
              </a:rPr>
              <a:t>important</a:t>
            </a:r>
            <a:r>
              <a:rPr sz="2100" spc="-34" dirty="0">
                <a:latin typeface="Calibri"/>
                <a:cs typeface="Calibri"/>
              </a:rPr>
              <a:t> </a:t>
            </a:r>
            <a:r>
              <a:rPr sz="2100" spc="-8" dirty="0">
                <a:latin typeface="Calibri"/>
                <a:cs typeface="Calibri"/>
              </a:rPr>
              <a:t>files</a:t>
            </a:r>
            <a:endParaRPr sz="2100" dirty="0">
              <a:latin typeface="Calibri"/>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Problems</a:t>
            </a:r>
          </a:p>
        </p:txBody>
      </p:sp>
      <p:sp>
        <p:nvSpPr>
          <p:cNvPr id="3" name="object 3"/>
          <p:cNvSpPr txBox="1"/>
          <p:nvPr/>
        </p:nvSpPr>
        <p:spPr>
          <a:xfrm>
            <a:off x="687705" y="1344892"/>
            <a:ext cx="5808344" cy="332303"/>
          </a:xfrm>
          <a:prstGeom prst="rect">
            <a:avLst/>
          </a:prstGeom>
        </p:spPr>
        <p:txBody>
          <a:bodyPr vert="horz" wrap="square" lIns="0" tIns="9049" rIns="0" bIns="0" rtlCol="0">
            <a:spAutoFit/>
          </a:bodyPr>
          <a:lstStyle/>
          <a:p>
            <a:pPr marL="180022" indent="-170497">
              <a:spcBef>
                <a:spcPts val="71"/>
              </a:spcBef>
              <a:buFont typeface="Arial"/>
              <a:buChar char="•"/>
              <a:tabLst>
                <a:tab pos="180022" algn="l"/>
              </a:tabLst>
            </a:pPr>
            <a:r>
              <a:rPr sz="2100" dirty="0">
                <a:latin typeface="Calibri"/>
                <a:cs typeface="Calibri"/>
              </a:rPr>
              <a:t>Covert</a:t>
            </a:r>
            <a:r>
              <a:rPr sz="2100" spc="-49" dirty="0">
                <a:latin typeface="Calibri"/>
                <a:cs typeface="Calibri"/>
              </a:rPr>
              <a:t> </a:t>
            </a:r>
            <a:r>
              <a:rPr sz="2100" dirty="0">
                <a:latin typeface="Calibri"/>
                <a:cs typeface="Calibri"/>
              </a:rPr>
              <a:t>channels</a:t>
            </a:r>
            <a:r>
              <a:rPr sz="2100" spc="-19" dirty="0">
                <a:latin typeface="Calibri"/>
                <a:cs typeface="Calibri"/>
              </a:rPr>
              <a:t> </a:t>
            </a:r>
            <a:r>
              <a:rPr sz="2100" dirty="0">
                <a:latin typeface="Calibri"/>
                <a:cs typeface="Calibri"/>
              </a:rPr>
              <a:t>cannot</a:t>
            </a:r>
            <a:r>
              <a:rPr sz="2100" spc="-38" dirty="0">
                <a:latin typeface="Calibri"/>
                <a:cs typeface="Calibri"/>
              </a:rPr>
              <a:t> </a:t>
            </a:r>
            <a:r>
              <a:rPr sz="2100" dirty="0">
                <a:latin typeface="Calibri"/>
                <a:cs typeface="Calibri"/>
              </a:rPr>
              <a:t>be</a:t>
            </a:r>
            <a:r>
              <a:rPr sz="2100" spc="-38" dirty="0">
                <a:latin typeface="Calibri"/>
                <a:cs typeface="Calibri"/>
              </a:rPr>
              <a:t> </a:t>
            </a:r>
            <a:r>
              <a:rPr sz="2100" dirty="0">
                <a:latin typeface="Calibri"/>
                <a:cs typeface="Calibri"/>
              </a:rPr>
              <a:t>blocked</a:t>
            </a:r>
            <a:r>
              <a:rPr sz="2100" spc="-30" dirty="0">
                <a:latin typeface="Calibri"/>
                <a:cs typeface="Calibri"/>
              </a:rPr>
              <a:t> </a:t>
            </a:r>
            <a:r>
              <a:rPr sz="2100" dirty="0">
                <a:latin typeface="Calibri"/>
                <a:cs typeface="Calibri"/>
              </a:rPr>
              <a:t>by</a:t>
            </a:r>
            <a:r>
              <a:rPr sz="2100" spc="-41" dirty="0">
                <a:latin typeface="Calibri"/>
                <a:cs typeface="Calibri"/>
              </a:rPr>
              <a:t> </a:t>
            </a:r>
            <a:r>
              <a:rPr sz="2100" spc="-8" dirty="0">
                <a:latin typeface="Calibri"/>
                <a:cs typeface="Calibri"/>
              </a:rPr>
              <a:t>star-property</a:t>
            </a:r>
            <a:endParaRPr sz="2100">
              <a:latin typeface="Calibri"/>
              <a:cs typeface="Calibri"/>
            </a:endParaRPr>
          </a:p>
        </p:txBody>
      </p:sp>
      <p:sp>
        <p:nvSpPr>
          <p:cNvPr id="4" name="object 4"/>
          <p:cNvSpPr txBox="1"/>
          <p:nvPr/>
        </p:nvSpPr>
        <p:spPr>
          <a:xfrm>
            <a:off x="5651086" y="2979611"/>
            <a:ext cx="2008823"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Timing</a:t>
            </a:r>
            <a:r>
              <a:rPr sz="1350" spc="-19" dirty="0">
                <a:latin typeface="Calibri"/>
                <a:cs typeface="Calibri"/>
              </a:rPr>
              <a:t> </a:t>
            </a:r>
            <a:r>
              <a:rPr sz="1350" dirty="0">
                <a:latin typeface="Calibri"/>
                <a:cs typeface="Calibri"/>
              </a:rPr>
              <a:t>of</a:t>
            </a:r>
            <a:r>
              <a:rPr sz="1350" spc="-30" dirty="0">
                <a:latin typeface="Calibri"/>
                <a:cs typeface="Calibri"/>
              </a:rPr>
              <a:t> </a:t>
            </a:r>
            <a:r>
              <a:rPr sz="1350" dirty="0">
                <a:latin typeface="Calibri"/>
                <a:cs typeface="Calibri"/>
              </a:rPr>
              <a:t>packets</a:t>
            </a:r>
            <a:r>
              <a:rPr sz="1350" spc="-23" dirty="0">
                <a:latin typeface="Calibri"/>
                <a:cs typeface="Calibri"/>
              </a:rPr>
              <a:t> </a:t>
            </a:r>
            <a:r>
              <a:rPr sz="1350" dirty="0">
                <a:latin typeface="Calibri"/>
                <a:cs typeface="Calibri"/>
              </a:rPr>
              <a:t>being</a:t>
            </a:r>
            <a:r>
              <a:rPr sz="1350" spc="-15" dirty="0">
                <a:latin typeface="Calibri"/>
                <a:cs typeface="Calibri"/>
              </a:rPr>
              <a:t> sent</a:t>
            </a:r>
            <a:endParaRPr sz="1350">
              <a:latin typeface="Calibri"/>
              <a:cs typeface="Calibri"/>
            </a:endParaRPr>
          </a:p>
        </p:txBody>
      </p:sp>
      <p:sp>
        <p:nvSpPr>
          <p:cNvPr id="5" name="object 5"/>
          <p:cNvSpPr txBox="1"/>
          <p:nvPr/>
        </p:nvSpPr>
        <p:spPr>
          <a:xfrm>
            <a:off x="1682781" y="2238280"/>
            <a:ext cx="664845" cy="565315"/>
          </a:xfrm>
          <a:prstGeom prst="rect">
            <a:avLst/>
          </a:prstGeom>
        </p:spPr>
        <p:txBody>
          <a:bodyPr vert="horz" wrap="square" lIns="0" tIns="50006" rIns="0" bIns="0" rtlCol="0">
            <a:spAutoFit/>
          </a:bodyPr>
          <a:lstStyle/>
          <a:p>
            <a:pPr marL="9525" marR="3810" indent="127635">
              <a:lnSpc>
                <a:spcPts val="2040"/>
              </a:lnSpc>
              <a:spcBef>
                <a:spcPts val="394"/>
              </a:spcBef>
            </a:pPr>
            <a:r>
              <a:rPr sz="1950" b="1" spc="-19" dirty="0">
                <a:latin typeface="Calibri"/>
                <a:cs typeface="Calibri"/>
              </a:rPr>
              <a:t>Top </a:t>
            </a:r>
            <a:r>
              <a:rPr sz="1950" b="1" spc="-8" dirty="0">
                <a:latin typeface="Calibri"/>
                <a:cs typeface="Calibri"/>
              </a:rPr>
              <a:t>Secret</a:t>
            </a:r>
            <a:endParaRPr sz="1950">
              <a:latin typeface="Calibri"/>
              <a:cs typeface="Calibri"/>
            </a:endParaRPr>
          </a:p>
        </p:txBody>
      </p:sp>
      <p:sp>
        <p:nvSpPr>
          <p:cNvPr id="6" name="object 6"/>
          <p:cNvSpPr txBox="1"/>
          <p:nvPr/>
        </p:nvSpPr>
        <p:spPr>
          <a:xfrm>
            <a:off x="1415987" y="3746182"/>
            <a:ext cx="1123474" cy="565315"/>
          </a:xfrm>
          <a:prstGeom prst="rect">
            <a:avLst/>
          </a:prstGeom>
        </p:spPr>
        <p:txBody>
          <a:bodyPr vert="horz" wrap="square" lIns="0" tIns="50006" rIns="0" bIns="0" rtlCol="0">
            <a:spAutoFit/>
          </a:bodyPr>
          <a:lstStyle/>
          <a:p>
            <a:pPr marL="9525" marR="3810">
              <a:lnSpc>
                <a:spcPts val="2040"/>
              </a:lnSpc>
              <a:spcBef>
                <a:spcPts val="394"/>
              </a:spcBef>
            </a:pPr>
            <a:r>
              <a:rPr sz="1950" b="1" spc="-8" dirty="0">
                <a:latin typeface="Calibri"/>
                <a:cs typeface="Calibri"/>
              </a:rPr>
              <a:t>Unclassifie </a:t>
            </a:r>
            <a:r>
              <a:rPr sz="1950" b="1" spc="-38" dirty="0">
                <a:latin typeface="Calibri"/>
                <a:cs typeface="Calibri"/>
              </a:rPr>
              <a:t>d</a:t>
            </a:r>
            <a:endParaRPr sz="1950">
              <a:latin typeface="Calibri"/>
              <a:cs typeface="Calibri"/>
            </a:endParaRPr>
          </a:p>
        </p:txBody>
      </p:sp>
      <p:grpSp>
        <p:nvGrpSpPr>
          <p:cNvPr id="7" name="object 7"/>
          <p:cNvGrpSpPr/>
          <p:nvPr/>
        </p:nvGrpSpPr>
        <p:grpSpPr>
          <a:xfrm>
            <a:off x="4828985" y="2123504"/>
            <a:ext cx="1525429" cy="616744"/>
            <a:chOff x="6438646" y="2831338"/>
            <a:chExt cx="2033905" cy="822325"/>
          </a:xfrm>
        </p:grpSpPr>
        <p:sp>
          <p:nvSpPr>
            <p:cNvPr id="8" name="object 8"/>
            <p:cNvSpPr/>
            <p:nvPr/>
          </p:nvSpPr>
          <p:spPr>
            <a:xfrm>
              <a:off x="6444996" y="2837688"/>
              <a:ext cx="2021205" cy="809625"/>
            </a:xfrm>
            <a:custGeom>
              <a:avLst/>
              <a:gdLst/>
              <a:ahLst/>
              <a:cxnLst/>
              <a:rect l="l" t="t" r="r" b="b"/>
              <a:pathLst>
                <a:path w="2021204" h="809625">
                  <a:moveTo>
                    <a:pt x="1885950" y="0"/>
                  </a:moveTo>
                  <a:lnTo>
                    <a:pt x="134874" y="0"/>
                  </a:lnTo>
                  <a:lnTo>
                    <a:pt x="92220" y="6870"/>
                  </a:lnTo>
                  <a:lnTo>
                    <a:pt x="55193" y="26005"/>
                  </a:lnTo>
                  <a:lnTo>
                    <a:pt x="26005" y="55193"/>
                  </a:lnTo>
                  <a:lnTo>
                    <a:pt x="6870" y="92220"/>
                  </a:lnTo>
                  <a:lnTo>
                    <a:pt x="0" y="134874"/>
                  </a:lnTo>
                  <a:lnTo>
                    <a:pt x="0" y="674370"/>
                  </a:lnTo>
                  <a:lnTo>
                    <a:pt x="6870" y="717023"/>
                  </a:lnTo>
                  <a:lnTo>
                    <a:pt x="26005" y="754050"/>
                  </a:lnTo>
                  <a:lnTo>
                    <a:pt x="55193" y="783238"/>
                  </a:lnTo>
                  <a:lnTo>
                    <a:pt x="92220" y="802373"/>
                  </a:lnTo>
                  <a:lnTo>
                    <a:pt x="134874" y="809244"/>
                  </a:lnTo>
                  <a:lnTo>
                    <a:pt x="1885950" y="809244"/>
                  </a:lnTo>
                  <a:lnTo>
                    <a:pt x="1928603" y="802373"/>
                  </a:lnTo>
                  <a:lnTo>
                    <a:pt x="1965630" y="783238"/>
                  </a:lnTo>
                  <a:lnTo>
                    <a:pt x="1994818" y="754050"/>
                  </a:lnTo>
                  <a:lnTo>
                    <a:pt x="2013953" y="717023"/>
                  </a:lnTo>
                  <a:lnTo>
                    <a:pt x="2020824" y="674370"/>
                  </a:lnTo>
                  <a:lnTo>
                    <a:pt x="2020824" y="134874"/>
                  </a:lnTo>
                  <a:lnTo>
                    <a:pt x="2013953" y="92220"/>
                  </a:lnTo>
                  <a:lnTo>
                    <a:pt x="1994818" y="55193"/>
                  </a:lnTo>
                  <a:lnTo>
                    <a:pt x="1965630" y="26005"/>
                  </a:lnTo>
                  <a:lnTo>
                    <a:pt x="1928603" y="6870"/>
                  </a:lnTo>
                  <a:lnTo>
                    <a:pt x="1885950" y="0"/>
                  </a:lnTo>
                  <a:close/>
                </a:path>
              </a:pathLst>
            </a:custGeom>
            <a:solidFill>
              <a:srgbClr val="5B9BD4"/>
            </a:solidFill>
          </p:spPr>
          <p:txBody>
            <a:bodyPr wrap="square" lIns="0" tIns="0" rIns="0" bIns="0" rtlCol="0"/>
            <a:lstStyle/>
            <a:p>
              <a:endParaRPr sz="1050"/>
            </a:p>
          </p:txBody>
        </p:sp>
        <p:sp>
          <p:nvSpPr>
            <p:cNvPr id="9" name="object 9"/>
            <p:cNvSpPr/>
            <p:nvPr/>
          </p:nvSpPr>
          <p:spPr>
            <a:xfrm>
              <a:off x="6444996" y="2837688"/>
              <a:ext cx="2021205" cy="809625"/>
            </a:xfrm>
            <a:custGeom>
              <a:avLst/>
              <a:gdLst/>
              <a:ahLst/>
              <a:cxnLst/>
              <a:rect l="l" t="t" r="r" b="b"/>
              <a:pathLst>
                <a:path w="2021204" h="809625">
                  <a:moveTo>
                    <a:pt x="0" y="134874"/>
                  </a:moveTo>
                  <a:lnTo>
                    <a:pt x="6870" y="92220"/>
                  </a:lnTo>
                  <a:lnTo>
                    <a:pt x="26005" y="55193"/>
                  </a:lnTo>
                  <a:lnTo>
                    <a:pt x="55193" y="26005"/>
                  </a:lnTo>
                  <a:lnTo>
                    <a:pt x="92220" y="6870"/>
                  </a:lnTo>
                  <a:lnTo>
                    <a:pt x="134874" y="0"/>
                  </a:lnTo>
                  <a:lnTo>
                    <a:pt x="1885950" y="0"/>
                  </a:lnTo>
                  <a:lnTo>
                    <a:pt x="1928603" y="6870"/>
                  </a:lnTo>
                  <a:lnTo>
                    <a:pt x="1965630" y="26005"/>
                  </a:lnTo>
                  <a:lnTo>
                    <a:pt x="1994818" y="55193"/>
                  </a:lnTo>
                  <a:lnTo>
                    <a:pt x="2013953" y="92220"/>
                  </a:lnTo>
                  <a:lnTo>
                    <a:pt x="2020824" y="134874"/>
                  </a:lnTo>
                  <a:lnTo>
                    <a:pt x="2020824" y="674370"/>
                  </a:lnTo>
                  <a:lnTo>
                    <a:pt x="2013953" y="717023"/>
                  </a:lnTo>
                  <a:lnTo>
                    <a:pt x="1994818" y="754050"/>
                  </a:lnTo>
                  <a:lnTo>
                    <a:pt x="1965630" y="783238"/>
                  </a:lnTo>
                  <a:lnTo>
                    <a:pt x="1928603" y="802373"/>
                  </a:lnTo>
                  <a:lnTo>
                    <a:pt x="1885950" y="809244"/>
                  </a:lnTo>
                  <a:lnTo>
                    <a:pt x="134874" y="809244"/>
                  </a:lnTo>
                  <a:lnTo>
                    <a:pt x="92220" y="802373"/>
                  </a:lnTo>
                  <a:lnTo>
                    <a:pt x="55193" y="783238"/>
                  </a:lnTo>
                  <a:lnTo>
                    <a:pt x="26005" y="754050"/>
                  </a:lnTo>
                  <a:lnTo>
                    <a:pt x="6870" y="717023"/>
                  </a:lnTo>
                  <a:lnTo>
                    <a:pt x="0" y="674370"/>
                  </a:lnTo>
                  <a:lnTo>
                    <a:pt x="0" y="134874"/>
                  </a:lnTo>
                  <a:close/>
                </a:path>
              </a:pathLst>
            </a:custGeom>
            <a:ln w="12700">
              <a:solidFill>
                <a:srgbClr val="42709B"/>
              </a:solidFill>
            </a:ln>
          </p:spPr>
          <p:txBody>
            <a:bodyPr wrap="square" lIns="0" tIns="0" rIns="0" bIns="0" rtlCol="0"/>
            <a:lstStyle/>
            <a:p>
              <a:endParaRPr sz="1050"/>
            </a:p>
          </p:txBody>
        </p:sp>
      </p:grpSp>
      <p:sp>
        <p:nvSpPr>
          <p:cNvPr id="10" name="object 10"/>
          <p:cNvSpPr txBox="1"/>
          <p:nvPr/>
        </p:nvSpPr>
        <p:spPr>
          <a:xfrm>
            <a:off x="4955857" y="2205608"/>
            <a:ext cx="1269683" cy="420084"/>
          </a:xfrm>
          <a:prstGeom prst="rect">
            <a:avLst/>
          </a:prstGeom>
        </p:spPr>
        <p:txBody>
          <a:bodyPr vert="horz" wrap="square" lIns="0" tIns="7144" rIns="0" bIns="0" rtlCol="0">
            <a:spAutoFit/>
          </a:bodyPr>
          <a:lstStyle/>
          <a:p>
            <a:pPr marL="68580" marR="3810" indent="-59531">
              <a:lnSpc>
                <a:spcPct val="101099"/>
              </a:lnSpc>
              <a:spcBef>
                <a:spcPts val="56"/>
              </a:spcBef>
            </a:pPr>
            <a:r>
              <a:rPr sz="1350" dirty="0">
                <a:solidFill>
                  <a:srgbClr val="FFFFFF"/>
                </a:solidFill>
                <a:latin typeface="Calibri"/>
                <a:cs typeface="Calibri"/>
              </a:rPr>
              <a:t>High</a:t>
            </a:r>
            <a:r>
              <a:rPr sz="1350" spc="-19" dirty="0">
                <a:solidFill>
                  <a:srgbClr val="FFFFFF"/>
                </a:solidFill>
                <a:latin typeface="Calibri"/>
                <a:cs typeface="Calibri"/>
              </a:rPr>
              <a:t> </a:t>
            </a:r>
            <a:r>
              <a:rPr sz="1350" dirty="0">
                <a:solidFill>
                  <a:srgbClr val="FFFFFF"/>
                </a:solidFill>
                <a:latin typeface="Calibri"/>
                <a:cs typeface="Calibri"/>
              </a:rPr>
              <a:t>Trojan</a:t>
            </a:r>
            <a:r>
              <a:rPr sz="1350" spc="-30" dirty="0">
                <a:solidFill>
                  <a:srgbClr val="FFFFFF"/>
                </a:solidFill>
                <a:latin typeface="Calibri"/>
                <a:cs typeface="Calibri"/>
              </a:rPr>
              <a:t> </a:t>
            </a:r>
            <a:r>
              <a:rPr sz="1350" spc="-8" dirty="0">
                <a:solidFill>
                  <a:srgbClr val="FFFFFF"/>
                </a:solidFill>
                <a:latin typeface="Calibri"/>
                <a:cs typeface="Calibri"/>
              </a:rPr>
              <a:t>Horse </a:t>
            </a:r>
            <a:r>
              <a:rPr sz="1350" dirty="0">
                <a:solidFill>
                  <a:srgbClr val="FFFFFF"/>
                </a:solidFill>
                <a:latin typeface="Calibri"/>
                <a:cs typeface="Calibri"/>
              </a:rPr>
              <a:t>Infected</a:t>
            </a:r>
            <a:r>
              <a:rPr sz="1350" spc="-56" dirty="0">
                <a:solidFill>
                  <a:srgbClr val="FFFFFF"/>
                </a:solidFill>
                <a:latin typeface="Calibri"/>
                <a:cs typeface="Calibri"/>
              </a:rPr>
              <a:t> </a:t>
            </a:r>
            <a:r>
              <a:rPr sz="1350" spc="-8" dirty="0">
                <a:solidFill>
                  <a:srgbClr val="FFFFFF"/>
                </a:solidFill>
                <a:latin typeface="Calibri"/>
                <a:cs typeface="Calibri"/>
              </a:rPr>
              <a:t>Subject</a:t>
            </a:r>
            <a:endParaRPr sz="1350">
              <a:latin typeface="Calibri"/>
              <a:cs typeface="Calibri"/>
            </a:endParaRPr>
          </a:p>
        </p:txBody>
      </p:sp>
      <p:grpSp>
        <p:nvGrpSpPr>
          <p:cNvPr id="11" name="object 11"/>
          <p:cNvGrpSpPr/>
          <p:nvPr/>
        </p:nvGrpSpPr>
        <p:grpSpPr>
          <a:xfrm>
            <a:off x="4828985" y="3631121"/>
            <a:ext cx="1525429" cy="616744"/>
            <a:chOff x="6438646" y="4841494"/>
            <a:chExt cx="2033905" cy="822325"/>
          </a:xfrm>
        </p:grpSpPr>
        <p:sp>
          <p:nvSpPr>
            <p:cNvPr id="12" name="object 12"/>
            <p:cNvSpPr/>
            <p:nvPr/>
          </p:nvSpPr>
          <p:spPr>
            <a:xfrm>
              <a:off x="6444996" y="4847844"/>
              <a:ext cx="2021205" cy="809625"/>
            </a:xfrm>
            <a:custGeom>
              <a:avLst/>
              <a:gdLst/>
              <a:ahLst/>
              <a:cxnLst/>
              <a:rect l="l" t="t" r="r" b="b"/>
              <a:pathLst>
                <a:path w="2021204" h="809625">
                  <a:moveTo>
                    <a:pt x="1885950" y="0"/>
                  </a:moveTo>
                  <a:lnTo>
                    <a:pt x="134874" y="0"/>
                  </a:lnTo>
                  <a:lnTo>
                    <a:pt x="92220" y="6870"/>
                  </a:lnTo>
                  <a:lnTo>
                    <a:pt x="55193" y="26005"/>
                  </a:lnTo>
                  <a:lnTo>
                    <a:pt x="26005" y="55193"/>
                  </a:lnTo>
                  <a:lnTo>
                    <a:pt x="6870" y="92220"/>
                  </a:lnTo>
                  <a:lnTo>
                    <a:pt x="0" y="134873"/>
                  </a:lnTo>
                  <a:lnTo>
                    <a:pt x="0" y="674369"/>
                  </a:lnTo>
                  <a:lnTo>
                    <a:pt x="6870" y="716999"/>
                  </a:lnTo>
                  <a:lnTo>
                    <a:pt x="26005" y="754023"/>
                  </a:lnTo>
                  <a:lnTo>
                    <a:pt x="55193" y="783220"/>
                  </a:lnTo>
                  <a:lnTo>
                    <a:pt x="92220" y="802367"/>
                  </a:lnTo>
                  <a:lnTo>
                    <a:pt x="134874" y="809243"/>
                  </a:lnTo>
                  <a:lnTo>
                    <a:pt x="1885950" y="809243"/>
                  </a:lnTo>
                  <a:lnTo>
                    <a:pt x="1928603" y="802367"/>
                  </a:lnTo>
                  <a:lnTo>
                    <a:pt x="1965630" y="783220"/>
                  </a:lnTo>
                  <a:lnTo>
                    <a:pt x="1994818" y="754023"/>
                  </a:lnTo>
                  <a:lnTo>
                    <a:pt x="2013953" y="716999"/>
                  </a:lnTo>
                  <a:lnTo>
                    <a:pt x="2020824" y="674369"/>
                  </a:lnTo>
                  <a:lnTo>
                    <a:pt x="2020824" y="134873"/>
                  </a:lnTo>
                  <a:lnTo>
                    <a:pt x="2013953" y="92220"/>
                  </a:lnTo>
                  <a:lnTo>
                    <a:pt x="1994818" y="55193"/>
                  </a:lnTo>
                  <a:lnTo>
                    <a:pt x="1965630" y="26005"/>
                  </a:lnTo>
                  <a:lnTo>
                    <a:pt x="1928603" y="6870"/>
                  </a:lnTo>
                  <a:lnTo>
                    <a:pt x="1885950" y="0"/>
                  </a:lnTo>
                  <a:close/>
                </a:path>
              </a:pathLst>
            </a:custGeom>
            <a:solidFill>
              <a:srgbClr val="5B9BD4"/>
            </a:solidFill>
          </p:spPr>
          <p:txBody>
            <a:bodyPr wrap="square" lIns="0" tIns="0" rIns="0" bIns="0" rtlCol="0"/>
            <a:lstStyle/>
            <a:p>
              <a:endParaRPr sz="1050"/>
            </a:p>
          </p:txBody>
        </p:sp>
        <p:sp>
          <p:nvSpPr>
            <p:cNvPr id="13" name="object 13"/>
            <p:cNvSpPr/>
            <p:nvPr/>
          </p:nvSpPr>
          <p:spPr>
            <a:xfrm>
              <a:off x="6444996" y="4847844"/>
              <a:ext cx="2021205" cy="809625"/>
            </a:xfrm>
            <a:custGeom>
              <a:avLst/>
              <a:gdLst/>
              <a:ahLst/>
              <a:cxnLst/>
              <a:rect l="l" t="t" r="r" b="b"/>
              <a:pathLst>
                <a:path w="2021204" h="809625">
                  <a:moveTo>
                    <a:pt x="0" y="134873"/>
                  </a:moveTo>
                  <a:lnTo>
                    <a:pt x="6870" y="92220"/>
                  </a:lnTo>
                  <a:lnTo>
                    <a:pt x="26005" y="55193"/>
                  </a:lnTo>
                  <a:lnTo>
                    <a:pt x="55193" y="26005"/>
                  </a:lnTo>
                  <a:lnTo>
                    <a:pt x="92220" y="6870"/>
                  </a:lnTo>
                  <a:lnTo>
                    <a:pt x="134874" y="0"/>
                  </a:lnTo>
                  <a:lnTo>
                    <a:pt x="1885950" y="0"/>
                  </a:lnTo>
                  <a:lnTo>
                    <a:pt x="1928603" y="6870"/>
                  </a:lnTo>
                  <a:lnTo>
                    <a:pt x="1965630" y="26005"/>
                  </a:lnTo>
                  <a:lnTo>
                    <a:pt x="1994818" y="55193"/>
                  </a:lnTo>
                  <a:lnTo>
                    <a:pt x="2013953" y="92220"/>
                  </a:lnTo>
                  <a:lnTo>
                    <a:pt x="2020824" y="134873"/>
                  </a:lnTo>
                  <a:lnTo>
                    <a:pt x="2020824" y="674369"/>
                  </a:lnTo>
                  <a:lnTo>
                    <a:pt x="2013953" y="716999"/>
                  </a:lnTo>
                  <a:lnTo>
                    <a:pt x="1994818" y="754023"/>
                  </a:lnTo>
                  <a:lnTo>
                    <a:pt x="1965630" y="783220"/>
                  </a:lnTo>
                  <a:lnTo>
                    <a:pt x="1928603" y="802367"/>
                  </a:lnTo>
                  <a:lnTo>
                    <a:pt x="1885950" y="809243"/>
                  </a:lnTo>
                  <a:lnTo>
                    <a:pt x="134874" y="809243"/>
                  </a:lnTo>
                  <a:lnTo>
                    <a:pt x="92220" y="802367"/>
                  </a:lnTo>
                  <a:lnTo>
                    <a:pt x="55193" y="783220"/>
                  </a:lnTo>
                  <a:lnTo>
                    <a:pt x="26005" y="754023"/>
                  </a:lnTo>
                  <a:lnTo>
                    <a:pt x="6870" y="716999"/>
                  </a:lnTo>
                  <a:lnTo>
                    <a:pt x="0" y="674369"/>
                  </a:lnTo>
                  <a:lnTo>
                    <a:pt x="0" y="134873"/>
                  </a:lnTo>
                  <a:close/>
                </a:path>
              </a:pathLst>
            </a:custGeom>
            <a:ln w="12700">
              <a:solidFill>
                <a:srgbClr val="42709B"/>
              </a:solidFill>
            </a:ln>
          </p:spPr>
          <p:txBody>
            <a:bodyPr wrap="square" lIns="0" tIns="0" rIns="0" bIns="0" rtlCol="0"/>
            <a:lstStyle/>
            <a:p>
              <a:endParaRPr sz="1050"/>
            </a:p>
          </p:txBody>
        </p:sp>
      </p:grpSp>
      <p:sp>
        <p:nvSpPr>
          <p:cNvPr id="14" name="object 14"/>
          <p:cNvSpPr txBox="1"/>
          <p:nvPr/>
        </p:nvSpPr>
        <p:spPr>
          <a:xfrm>
            <a:off x="4971859" y="3713416"/>
            <a:ext cx="1238250" cy="420084"/>
          </a:xfrm>
          <a:prstGeom prst="rect">
            <a:avLst/>
          </a:prstGeom>
        </p:spPr>
        <p:txBody>
          <a:bodyPr vert="horz" wrap="square" lIns="0" tIns="7144" rIns="0" bIns="0" rtlCol="0">
            <a:spAutoFit/>
          </a:bodyPr>
          <a:lstStyle/>
          <a:p>
            <a:pPr marL="52864" marR="3810" indent="-43814">
              <a:lnSpc>
                <a:spcPct val="101099"/>
              </a:lnSpc>
              <a:spcBef>
                <a:spcPts val="56"/>
              </a:spcBef>
            </a:pPr>
            <a:r>
              <a:rPr sz="1350" dirty="0">
                <a:solidFill>
                  <a:srgbClr val="FFFFFF"/>
                </a:solidFill>
                <a:latin typeface="Calibri"/>
                <a:cs typeface="Calibri"/>
              </a:rPr>
              <a:t>Low</a:t>
            </a:r>
            <a:r>
              <a:rPr sz="1350" spc="-19" dirty="0">
                <a:solidFill>
                  <a:srgbClr val="FFFFFF"/>
                </a:solidFill>
                <a:latin typeface="Calibri"/>
                <a:cs typeface="Calibri"/>
              </a:rPr>
              <a:t> </a:t>
            </a:r>
            <a:r>
              <a:rPr sz="1350" dirty="0">
                <a:solidFill>
                  <a:srgbClr val="FFFFFF"/>
                </a:solidFill>
                <a:latin typeface="Calibri"/>
                <a:cs typeface="Calibri"/>
              </a:rPr>
              <a:t>Trojan</a:t>
            </a:r>
            <a:r>
              <a:rPr sz="1350" spc="-23" dirty="0">
                <a:solidFill>
                  <a:srgbClr val="FFFFFF"/>
                </a:solidFill>
                <a:latin typeface="Calibri"/>
                <a:cs typeface="Calibri"/>
              </a:rPr>
              <a:t> </a:t>
            </a:r>
            <a:r>
              <a:rPr sz="1350" spc="-8" dirty="0">
                <a:solidFill>
                  <a:srgbClr val="FFFFFF"/>
                </a:solidFill>
                <a:latin typeface="Calibri"/>
                <a:cs typeface="Calibri"/>
              </a:rPr>
              <a:t>Horse </a:t>
            </a:r>
            <a:r>
              <a:rPr sz="1350" dirty="0">
                <a:solidFill>
                  <a:srgbClr val="FFFFFF"/>
                </a:solidFill>
                <a:latin typeface="Calibri"/>
                <a:cs typeface="Calibri"/>
              </a:rPr>
              <a:t>Infected</a:t>
            </a:r>
            <a:r>
              <a:rPr sz="1350" spc="-56" dirty="0">
                <a:solidFill>
                  <a:srgbClr val="FFFFFF"/>
                </a:solidFill>
                <a:latin typeface="Calibri"/>
                <a:cs typeface="Calibri"/>
              </a:rPr>
              <a:t> </a:t>
            </a:r>
            <a:r>
              <a:rPr sz="1350" spc="-8" dirty="0">
                <a:solidFill>
                  <a:srgbClr val="FFFFFF"/>
                </a:solidFill>
                <a:latin typeface="Calibri"/>
                <a:cs typeface="Calibri"/>
              </a:rPr>
              <a:t>Subject</a:t>
            </a:r>
            <a:endParaRPr sz="1350">
              <a:latin typeface="Calibri"/>
              <a:cs typeface="Calibri"/>
            </a:endParaRPr>
          </a:p>
        </p:txBody>
      </p:sp>
      <p:sp>
        <p:nvSpPr>
          <p:cNvPr id="15" name="object 15"/>
          <p:cNvSpPr/>
          <p:nvPr/>
        </p:nvSpPr>
        <p:spPr>
          <a:xfrm>
            <a:off x="2580322" y="2388869"/>
            <a:ext cx="3054668" cy="1593533"/>
          </a:xfrm>
          <a:custGeom>
            <a:avLst/>
            <a:gdLst/>
            <a:ahLst/>
            <a:cxnLst/>
            <a:rect l="l" t="t" r="r" b="b"/>
            <a:pathLst>
              <a:path w="4072890" h="2124710">
                <a:moveTo>
                  <a:pt x="3004947" y="2067306"/>
                </a:moveTo>
                <a:lnTo>
                  <a:pt x="2966847" y="2048256"/>
                </a:lnTo>
                <a:lnTo>
                  <a:pt x="2890647" y="2010168"/>
                </a:lnTo>
                <a:lnTo>
                  <a:pt x="2890647" y="2048256"/>
                </a:lnTo>
                <a:lnTo>
                  <a:pt x="216408" y="2048256"/>
                </a:lnTo>
                <a:lnTo>
                  <a:pt x="216408" y="2010168"/>
                </a:lnTo>
                <a:lnTo>
                  <a:pt x="102108" y="2067306"/>
                </a:lnTo>
                <a:lnTo>
                  <a:pt x="216408" y="2124456"/>
                </a:lnTo>
                <a:lnTo>
                  <a:pt x="216408" y="2086356"/>
                </a:lnTo>
                <a:lnTo>
                  <a:pt x="2890647" y="2086356"/>
                </a:lnTo>
                <a:lnTo>
                  <a:pt x="2890647" y="2124456"/>
                </a:lnTo>
                <a:lnTo>
                  <a:pt x="2966847" y="2086356"/>
                </a:lnTo>
                <a:lnTo>
                  <a:pt x="3004947" y="2067306"/>
                </a:lnTo>
                <a:close/>
              </a:path>
              <a:path w="4072890" h="2124710">
                <a:moveTo>
                  <a:pt x="3005455" y="57150"/>
                </a:moveTo>
                <a:lnTo>
                  <a:pt x="2967355" y="38100"/>
                </a:lnTo>
                <a:lnTo>
                  <a:pt x="2891155" y="0"/>
                </a:lnTo>
                <a:lnTo>
                  <a:pt x="2891155" y="38100"/>
                </a:lnTo>
                <a:lnTo>
                  <a:pt x="114300" y="38100"/>
                </a:lnTo>
                <a:lnTo>
                  <a:pt x="114300" y="0"/>
                </a:lnTo>
                <a:lnTo>
                  <a:pt x="0" y="57150"/>
                </a:lnTo>
                <a:lnTo>
                  <a:pt x="114300" y="114300"/>
                </a:lnTo>
                <a:lnTo>
                  <a:pt x="114300" y="76200"/>
                </a:lnTo>
                <a:lnTo>
                  <a:pt x="2891155" y="76200"/>
                </a:lnTo>
                <a:lnTo>
                  <a:pt x="2891155" y="114300"/>
                </a:lnTo>
                <a:lnTo>
                  <a:pt x="2967355" y="76200"/>
                </a:lnTo>
                <a:lnTo>
                  <a:pt x="3005455" y="57150"/>
                </a:lnTo>
                <a:close/>
              </a:path>
              <a:path w="4072890" h="2124710">
                <a:moveTo>
                  <a:pt x="4034790" y="1376934"/>
                </a:moveTo>
                <a:lnTo>
                  <a:pt x="3996690" y="1376934"/>
                </a:lnTo>
                <a:lnTo>
                  <a:pt x="3996690" y="1415034"/>
                </a:lnTo>
                <a:lnTo>
                  <a:pt x="4034790" y="1415034"/>
                </a:lnTo>
                <a:lnTo>
                  <a:pt x="4034790" y="1376934"/>
                </a:lnTo>
                <a:close/>
              </a:path>
              <a:path w="4072890" h="2124710">
                <a:moveTo>
                  <a:pt x="4034790" y="1224534"/>
                </a:moveTo>
                <a:lnTo>
                  <a:pt x="3996690" y="1224534"/>
                </a:lnTo>
                <a:lnTo>
                  <a:pt x="3996690" y="1262634"/>
                </a:lnTo>
                <a:lnTo>
                  <a:pt x="4034790" y="1262634"/>
                </a:lnTo>
                <a:lnTo>
                  <a:pt x="4034790" y="1224534"/>
                </a:lnTo>
                <a:close/>
              </a:path>
              <a:path w="4072890" h="2124710">
                <a:moveTo>
                  <a:pt x="4034790" y="1072134"/>
                </a:moveTo>
                <a:lnTo>
                  <a:pt x="3996690" y="1072134"/>
                </a:lnTo>
                <a:lnTo>
                  <a:pt x="3996690" y="1110234"/>
                </a:lnTo>
                <a:lnTo>
                  <a:pt x="4034790" y="1110234"/>
                </a:lnTo>
                <a:lnTo>
                  <a:pt x="4034790" y="1072134"/>
                </a:lnTo>
                <a:close/>
              </a:path>
              <a:path w="4072890" h="2124710">
                <a:moveTo>
                  <a:pt x="4034790" y="919734"/>
                </a:moveTo>
                <a:lnTo>
                  <a:pt x="3996690" y="919734"/>
                </a:lnTo>
                <a:lnTo>
                  <a:pt x="3996690" y="957834"/>
                </a:lnTo>
                <a:lnTo>
                  <a:pt x="4034790" y="957834"/>
                </a:lnTo>
                <a:lnTo>
                  <a:pt x="4034790" y="919734"/>
                </a:lnTo>
                <a:close/>
              </a:path>
              <a:path w="4072890" h="2124710">
                <a:moveTo>
                  <a:pt x="4034790" y="767334"/>
                </a:moveTo>
                <a:lnTo>
                  <a:pt x="3996690" y="767334"/>
                </a:lnTo>
                <a:lnTo>
                  <a:pt x="3996690" y="805434"/>
                </a:lnTo>
                <a:lnTo>
                  <a:pt x="4034790" y="805434"/>
                </a:lnTo>
                <a:lnTo>
                  <a:pt x="4034790" y="767334"/>
                </a:lnTo>
                <a:close/>
              </a:path>
              <a:path w="4072890" h="2124710">
                <a:moveTo>
                  <a:pt x="4034790" y="614934"/>
                </a:moveTo>
                <a:lnTo>
                  <a:pt x="3996690" y="614934"/>
                </a:lnTo>
                <a:lnTo>
                  <a:pt x="3996690" y="653034"/>
                </a:lnTo>
                <a:lnTo>
                  <a:pt x="4034790" y="653034"/>
                </a:lnTo>
                <a:lnTo>
                  <a:pt x="4034790" y="614934"/>
                </a:lnTo>
                <a:close/>
              </a:path>
              <a:path w="4072890" h="2124710">
                <a:moveTo>
                  <a:pt x="4034790" y="462534"/>
                </a:moveTo>
                <a:lnTo>
                  <a:pt x="3996690" y="462534"/>
                </a:lnTo>
                <a:lnTo>
                  <a:pt x="3996690" y="500634"/>
                </a:lnTo>
                <a:lnTo>
                  <a:pt x="4034790" y="500634"/>
                </a:lnTo>
                <a:lnTo>
                  <a:pt x="4034790" y="462534"/>
                </a:lnTo>
                <a:close/>
              </a:path>
              <a:path w="4072890" h="2124710">
                <a:moveTo>
                  <a:pt x="4072890" y="1548257"/>
                </a:moveTo>
                <a:lnTo>
                  <a:pt x="4034790" y="1548257"/>
                </a:lnTo>
                <a:lnTo>
                  <a:pt x="4034790" y="1529334"/>
                </a:lnTo>
                <a:lnTo>
                  <a:pt x="3996690" y="1529334"/>
                </a:lnTo>
                <a:lnTo>
                  <a:pt x="3996690" y="1548257"/>
                </a:lnTo>
                <a:lnTo>
                  <a:pt x="3958590" y="1548257"/>
                </a:lnTo>
                <a:lnTo>
                  <a:pt x="4015740" y="1662557"/>
                </a:lnTo>
                <a:lnTo>
                  <a:pt x="4063365" y="1567307"/>
                </a:lnTo>
                <a:lnTo>
                  <a:pt x="4072890" y="1548257"/>
                </a:lnTo>
                <a:close/>
              </a:path>
            </a:pathLst>
          </a:custGeom>
          <a:solidFill>
            <a:srgbClr val="000000"/>
          </a:solidFill>
        </p:spPr>
        <p:txBody>
          <a:bodyPr wrap="square" lIns="0" tIns="0" rIns="0" bIns="0" rtlCol="0"/>
          <a:lstStyle/>
          <a:p>
            <a:endParaRPr sz="105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Biba </a:t>
            </a:r>
            <a:r>
              <a:rPr spc="-8" dirty="0">
                <a:latin typeface="+mj-lt"/>
              </a:rPr>
              <a:t>Model</a:t>
            </a:r>
          </a:p>
        </p:txBody>
      </p:sp>
      <p:sp>
        <p:nvSpPr>
          <p:cNvPr id="3" name="object 3"/>
          <p:cNvSpPr txBox="1"/>
          <p:nvPr/>
        </p:nvSpPr>
        <p:spPr>
          <a:xfrm>
            <a:off x="687704" y="1280131"/>
            <a:ext cx="7276148" cy="3447258"/>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dirty="0">
                <a:latin typeface="+mn-lt"/>
                <a:cs typeface="Calibri"/>
              </a:rPr>
              <a:t>Integrity</a:t>
            </a:r>
            <a:r>
              <a:rPr sz="2100" spc="-23" dirty="0">
                <a:latin typeface="+mn-lt"/>
                <a:cs typeface="Calibri"/>
              </a:rPr>
              <a:t> </a:t>
            </a:r>
            <a:r>
              <a:rPr sz="2100" dirty="0">
                <a:latin typeface="+mn-lt"/>
                <a:cs typeface="Calibri"/>
              </a:rPr>
              <a:t>is</a:t>
            </a:r>
            <a:r>
              <a:rPr sz="2100" spc="-15" dirty="0">
                <a:latin typeface="+mn-lt"/>
                <a:cs typeface="Calibri"/>
              </a:rPr>
              <a:t> </a:t>
            </a:r>
            <a:r>
              <a:rPr sz="2100" dirty="0">
                <a:latin typeface="+mn-lt"/>
                <a:cs typeface="Calibri"/>
              </a:rPr>
              <a:t>also</a:t>
            </a:r>
            <a:r>
              <a:rPr sz="2100" spc="-15" dirty="0">
                <a:latin typeface="+mn-lt"/>
                <a:cs typeface="Calibri"/>
              </a:rPr>
              <a:t> </a:t>
            </a:r>
            <a:r>
              <a:rPr sz="2100" dirty="0">
                <a:latin typeface="+mn-lt"/>
                <a:cs typeface="Calibri"/>
              </a:rPr>
              <a:t>very</a:t>
            </a:r>
            <a:r>
              <a:rPr sz="2100" spc="-15" dirty="0">
                <a:latin typeface="+mn-lt"/>
                <a:cs typeface="Calibri"/>
              </a:rPr>
              <a:t> </a:t>
            </a:r>
            <a:r>
              <a:rPr sz="2100" spc="-8" dirty="0">
                <a:latin typeface="+mn-lt"/>
                <a:cs typeface="Calibri"/>
              </a:rPr>
              <a:t>important</a:t>
            </a:r>
            <a:endParaRPr lang="en-US" sz="2100" spc="-8" dirty="0">
              <a:latin typeface="+mn-lt"/>
              <a:cs typeface="Calibri"/>
            </a:endParaRPr>
          </a:p>
          <a:p>
            <a:pPr marL="180022" indent="-170497">
              <a:spcBef>
                <a:spcPts val="581"/>
              </a:spcBef>
              <a:buFont typeface="Arial"/>
              <a:buChar char="•"/>
              <a:tabLst>
                <a:tab pos="180022" algn="l"/>
              </a:tabLst>
            </a:pPr>
            <a:endParaRPr sz="2100" dirty="0">
              <a:latin typeface="+mn-lt"/>
              <a:cs typeface="Calibri"/>
            </a:endParaRPr>
          </a:p>
          <a:p>
            <a:pPr marL="180022" marR="238601" indent="-170497">
              <a:lnSpc>
                <a:spcPts val="2265"/>
              </a:lnSpc>
              <a:spcBef>
                <a:spcPts val="795"/>
              </a:spcBef>
              <a:buFont typeface="Arial"/>
              <a:buChar char="•"/>
              <a:tabLst>
                <a:tab pos="180975" algn="l"/>
              </a:tabLst>
            </a:pPr>
            <a:r>
              <a:rPr sz="2100" dirty="0">
                <a:latin typeface="+mn-lt"/>
                <a:cs typeface="Calibri"/>
              </a:rPr>
              <a:t>Each</a:t>
            </a:r>
            <a:r>
              <a:rPr sz="2100" spc="-45" dirty="0">
                <a:latin typeface="+mn-lt"/>
                <a:cs typeface="Calibri"/>
              </a:rPr>
              <a:t> </a:t>
            </a:r>
            <a:r>
              <a:rPr sz="2100" dirty="0">
                <a:latin typeface="+mn-lt"/>
                <a:cs typeface="Calibri"/>
              </a:rPr>
              <a:t>subject</a:t>
            </a:r>
            <a:r>
              <a:rPr sz="2100" spc="-15" dirty="0">
                <a:latin typeface="+mn-lt"/>
                <a:cs typeface="Calibri"/>
              </a:rPr>
              <a:t> </a:t>
            </a:r>
            <a:r>
              <a:rPr sz="2100" dirty="0">
                <a:latin typeface="+mn-lt"/>
                <a:cs typeface="Calibri"/>
              </a:rPr>
              <a:t>(process)</a:t>
            </a:r>
            <a:r>
              <a:rPr sz="2100" spc="-30" dirty="0">
                <a:latin typeface="+mn-lt"/>
                <a:cs typeface="Calibri"/>
              </a:rPr>
              <a:t> </a:t>
            </a:r>
            <a:r>
              <a:rPr sz="2100" dirty="0">
                <a:latin typeface="+mn-lt"/>
                <a:cs typeface="Calibri"/>
              </a:rPr>
              <a:t>has</a:t>
            </a:r>
            <a:r>
              <a:rPr sz="2100" spc="-26" dirty="0">
                <a:latin typeface="+mn-lt"/>
                <a:cs typeface="Calibri"/>
              </a:rPr>
              <a:t> </a:t>
            </a:r>
            <a:r>
              <a:rPr sz="2100" dirty="0">
                <a:latin typeface="+mn-lt"/>
                <a:cs typeface="Calibri"/>
              </a:rPr>
              <a:t>an</a:t>
            </a:r>
            <a:r>
              <a:rPr sz="2100" spc="-41" dirty="0">
                <a:latin typeface="+mn-lt"/>
                <a:cs typeface="Calibri"/>
              </a:rPr>
              <a:t> </a:t>
            </a:r>
            <a:r>
              <a:rPr sz="2100" dirty="0">
                <a:latin typeface="+mn-lt"/>
                <a:cs typeface="Calibri"/>
              </a:rPr>
              <a:t>integrity</a:t>
            </a:r>
            <a:r>
              <a:rPr sz="2100" spc="-38" dirty="0">
                <a:latin typeface="+mn-lt"/>
                <a:cs typeface="Calibri"/>
              </a:rPr>
              <a:t> </a:t>
            </a:r>
            <a:r>
              <a:rPr sz="2100" dirty="0">
                <a:latin typeface="+mn-lt"/>
                <a:cs typeface="Calibri"/>
              </a:rPr>
              <a:t>level;</a:t>
            </a:r>
            <a:r>
              <a:rPr sz="2100" spc="-49" dirty="0">
                <a:latin typeface="+mn-lt"/>
                <a:cs typeface="Calibri"/>
              </a:rPr>
              <a:t> </a:t>
            </a:r>
            <a:r>
              <a:rPr lang="en-US" sz="2100" spc="-49" dirty="0">
                <a:latin typeface="+mn-lt"/>
                <a:cs typeface="Calibri"/>
              </a:rPr>
              <a:t>e</a:t>
            </a:r>
            <a:r>
              <a:rPr sz="2100" dirty="0">
                <a:latin typeface="+mn-lt"/>
                <a:cs typeface="Calibri"/>
              </a:rPr>
              <a:t>ach</a:t>
            </a:r>
            <a:r>
              <a:rPr sz="2100" spc="-45" dirty="0">
                <a:latin typeface="+mn-lt"/>
                <a:cs typeface="Calibri"/>
              </a:rPr>
              <a:t> </a:t>
            </a:r>
            <a:r>
              <a:rPr sz="2100" dirty="0">
                <a:latin typeface="+mn-lt"/>
                <a:cs typeface="Calibri"/>
              </a:rPr>
              <a:t>object</a:t>
            </a:r>
            <a:r>
              <a:rPr sz="2100" spc="-34" dirty="0">
                <a:latin typeface="+mn-lt"/>
                <a:cs typeface="Calibri"/>
              </a:rPr>
              <a:t> </a:t>
            </a:r>
            <a:r>
              <a:rPr sz="2100" dirty="0">
                <a:latin typeface="+mn-lt"/>
                <a:cs typeface="Calibri"/>
              </a:rPr>
              <a:t>has</a:t>
            </a:r>
            <a:r>
              <a:rPr sz="2100" spc="-30" dirty="0">
                <a:latin typeface="+mn-lt"/>
                <a:cs typeface="Calibri"/>
              </a:rPr>
              <a:t> </a:t>
            </a:r>
            <a:r>
              <a:rPr sz="2100" spc="-19" dirty="0">
                <a:latin typeface="+mn-lt"/>
                <a:cs typeface="Calibri"/>
              </a:rPr>
              <a:t>an </a:t>
            </a:r>
            <a:r>
              <a:rPr sz="2100" dirty="0">
                <a:latin typeface="+mn-lt"/>
                <a:cs typeface="Calibri"/>
              </a:rPr>
              <a:t>integrity</a:t>
            </a:r>
            <a:r>
              <a:rPr sz="2100" spc="-8" dirty="0">
                <a:latin typeface="+mn-lt"/>
                <a:cs typeface="Calibri"/>
              </a:rPr>
              <a:t> </a:t>
            </a:r>
            <a:r>
              <a:rPr sz="2100" dirty="0">
                <a:latin typeface="+mn-lt"/>
                <a:cs typeface="Calibri"/>
              </a:rPr>
              <a:t>level;</a:t>
            </a:r>
            <a:r>
              <a:rPr sz="2100" spc="-19" dirty="0">
                <a:latin typeface="+mn-lt"/>
                <a:cs typeface="Calibri"/>
              </a:rPr>
              <a:t> </a:t>
            </a:r>
            <a:r>
              <a:rPr sz="2100" dirty="0">
                <a:latin typeface="+mn-lt"/>
                <a:cs typeface="Calibri"/>
              </a:rPr>
              <a:t>Integrity</a:t>
            </a:r>
            <a:r>
              <a:rPr sz="2100" spc="-8" dirty="0">
                <a:latin typeface="+mn-lt"/>
                <a:cs typeface="Calibri"/>
              </a:rPr>
              <a:t> </a:t>
            </a:r>
            <a:r>
              <a:rPr sz="2100" dirty="0">
                <a:latin typeface="+mn-lt"/>
                <a:cs typeface="Calibri"/>
              </a:rPr>
              <a:t>levels</a:t>
            </a:r>
            <a:r>
              <a:rPr sz="2100" spc="-19" dirty="0">
                <a:latin typeface="+mn-lt"/>
                <a:cs typeface="Calibri"/>
              </a:rPr>
              <a:t> </a:t>
            </a:r>
            <a:r>
              <a:rPr sz="2100" dirty="0">
                <a:latin typeface="+mn-lt"/>
                <a:cs typeface="Calibri"/>
              </a:rPr>
              <a:t>are</a:t>
            </a:r>
            <a:r>
              <a:rPr sz="2100" spc="-11" dirty="0">
                <a:latin typeface="+mn-lt"/>
                <a:cs typeface="Calibri"/>
              </a:rPr>
              <a:t> </a:t>
            </a:r>
            <a:r>
              <a:rPr sz="2100" dirty="0">
                <a:latin typeface="+mn-lt"/>
                <a:cs typeface="Calibri"/>
              </a:rPr>
              <a:t>totally</a:t>
            </a:r>
            <a:r>
              <a:rPr sz="2100" spc="-19" dirty="0">
                <a:latin typeface="+mn-lt"/>
                <a:cs typeface="Calibri"/>
              </a:rPr>
              <a:t> </a:t>
            </a:r>
            <a:r>
              <a:rPr sz="2100" spc="-8" dirty="0">
                <a:latin typeface="+mn-lt"/>
                <a:cs typeface="Calibri"/>
              </a:rPr>
              <a:t>ordered</a:t>
            </a:r>
            <a:endParaRPr sz="2100" dirty="0">
              <a:latin typeface="+mn-lt"/>
              <a:cs typeface="Calibri"/>
            </a:endParaRPr>
          </a:p>
          <a:p>
            <a:pPr>
              <a:spcBef>
                <a:spcPts val="225"/>
              </a:spcBef>
              <a:buFont typeface="Arial"/>
              <a:buChar char="•"/>
            </a:pPr>
            <a:endParaRPr sz="2100" dirty="0">
              <a:latin typeface="+mn-lt"/>
              <a:cs typeface="Calibri"/>
            </a:endParaRPr>
          </a:p>
          <a:p>
            <a:pPr marL="180022" indent="-170497">
              <a:buFont typeface="Arial"/>
              <a:buChar char="•"/>
              <a:tabLst>
                <a:tab pos="180022" algn="l"/>
              </a:tabLst>
            </a:pPr>
            <a:r>
              <a:rPr sz="2100" dirty="0">
                <a:latin typeface="+mn-lt"/>
                <a:cs typeface="Calibri"/>
              </a:rPr>
              <a:t>NO</a:t>
            </a:r>
            <a:r>
              <a:rPr sz="2100" spc="-34" dirty="0">
                <a:latin typeface="+mn-lt"/>
                <a:cs typeface="Calibri"/>
              </a:rPr>
              <a:t> </a:t>
            </a:r>
            <a:r>
              <a:rPr sz="2100" dirty="0">
                <a:latin typeface="+mn-lt"/>
                <a:cs typeface="Calibri"/>
              </a:rPr>
              <a:t>read</a:t>
            </a:r>
            <a:r>
              <a:rPr sz="2100" spc="-30" dirty="0">
                <a:latin typeface="+mn-lt"/>
                <a:cs typeface="Calibri"/>
              </a:rPr>
              <a:t> </a:t>
            </a:r>
            <a:r>
              <a:rPr sz="2100" dirty="0">
                <a:latin typeface="+mn-lt"/>
                <a:cs typeface="Calibri"/>
              </a:rPr>
              <a:t>down;</a:t>
            </a:r>
            <a:r>
              <a:rPr sz="2100" spc="-19" dirty="0">
                <a:latin typeface="+mn-lt"/>
                <a:cs typeface="Calibri"/>
              </a:rPr>
              <a:t> </a:t>
            </a:r>
            <a:r>
              <a:rPr sz="2100" dirty="0">
                <a:latin typeface="+mn-lt"/>
                <a:cs typeface="Calibri"/>
              </a:rPr>
              <a:t>NO</a:t>
            </a:r>
            <a:r>
              <a:rPr sz="2100" spc="-34" dirty="0">
                <a:latin typeface="+mn-lt"/>
                <a:cs typeface="Calibri"/>
              </a:rPr>
              <a:t> </a:t>
            </a:r>
            <a:r>
              <a:rPr sz="2100" dirty="0">
                <a:latin typeface="+mn-lt"/>
                <a:cs typeface="Calibri"/>
              </a:rPr>
              <a:t>write</a:t>
            </a:r>
            <a:r>
              <a:rPr sz="2100" spc="-34" dirty="0">
                <a:latin typeface="+mn-lt"/>
                <a:cs typeface="Calibri"/>
              </a:rPr>
              <a:t> </a:t>
            </a:r>
            <a:r>
              <a:rPr sz="2100" spc="-19" dirty="0">
                <a:latin typeface="+mn-lt"/>
                <a:cs typeface="Calibri"/>
              </a:rPr>
              <a:t>up</a:t>
            </a:r>
            <a:endParaRPr sz="2100" dirty="0">
              <a:latin typeface="+mn-lt"/>
              <a:cs typeface="Calibri"/>
            </a:endParaRPr>
          </a:p>
          <a:p>
            <a:pPr marL="522923" lvl="1" indent="-170497">
              <a:spcBef>
                <a:spcPts val="176"/>
              </a:spcBef>
              <a:buFont typeface="Arial"/>
              <a:buChar char="•"/>
              <a:tabLst>
                <a:tab pos="522923" algn="l"/>
              </a:tabLst>
            </a:pPr>
            <a:r>
              <a:rPr sz="1800" dirty="0">
                <a:latin typeface="+mn-lt"/>
                <a:cs typeface="Calibri"/>
              </a:rPr>
              <a:t>BLP</a:t>
            </a:r>
            <a:r>
              <a:rPr sz="1800" spc="-34" dirty="0">
                <a:latin typeface="+mn-lt"/>
                <a:cs typeface="Calibri"/>
              </a:rPr>
              <a:t> </a:t>
            </a:r>
            <a:r>
              <a:rPr sz="1800" dirty="0">
                <a:latin typeface="+mn-lt"/>
                <a:cs typeface="Calibri"/>
              </a:rPr>
              <a:t>upside</a:t>
            </a:r>
            <a:r>
              <a:rPr sz="1800" spc="-30" dirty="0">
                <a:latin typeface="+mn-lt"/>
                <a:cs typeface="Calibri"/>
              </a:rPr>
              <a:t> </a:t>
            </a:r>
            <a:r>
              <a:rPr sz="1800" spc="-15" dirty="0">
                <a:latin typeface="+mn-lt"/>
                <a:cs typeface="Calibri"/>
              </a:rPr>
              <a:t>down</a:t>
            </a:r>
            <a:endParaRPr sz="1800" dirty="0">
              <a:latin typeface="+mn-lt"/>
              <a:cs typeface="Calibri"/>
            </a:endParaRPr>
          </a:p>
          <a:p>
            <a:pPr lvl="1">
              <a:spcBef>
                <a:spcPts val="885"/>
              </a:spcBef>
              <a:buFont typeface="Arial"/>
              <a:buChar char="•"/>
            </a:pPr>
            <a:endParaRPr sz="1800" dirty="0">
              <a:latin typeface="+mn-lt"/>
              <a:cs typeface="Calibri"/>
            </a:endParaRPr>
          </a:p>
          <a:p>
            <a:pPr marL="180022" marR="3810" indent="-170497">
              <a:lnSpc>
                <a:spcPts val="2265"/>
              </a:lnSpc>
              <a:spcBef>
                <a:spcPts val="4"/>
              </a:spcBef>
              <a:buFont typeface="Arial"/>
              <a:buChar char="•"/>
              <a:tabLst>
                <a:tab pos="180975" algn="l"/>
              </a:tabLst>
            </a:pPr>
            <a:r>
              <a:rPr sz="2100" dirty="0">
                <a:latin typeface="+mn-lt"/>
                <a:cs typeface="Calibri"/>
              </a:rPr>
              <a:t>The</a:t>
            </a:r>
            <a:r>
              <a:rPr sz="2100" spc="-26" dirty="0">
                <a:latin typeface="+mn-lt"/>
                <a:cs typeface="Calibri"/>
              </a:rPr>
              <a:t> </a:t>
            </a:r>
            <a:r>
              <a:rPr sz="2100" dirty="0">
                <a:latin typeface="+mn-lt"/>
                <a:cs typeface="Calibri"/>
              </a:rPr>
              <a:t>integrity</a:t>
            </a:r>
            <a:r>
              <a:rPr sz="2100" spc="-23" dirty="0">
                <a:latin typeface="+mn-lt"/>
                <a:cs typeface="Calibri"/>
              </a:rPr>
              <a:t> </a:t>
            </a:r>
            <a:r>
              <a:rPr sz="2100" dirty="0">
                <a:latin typeface="+mn-lt"/>
                <a:cs typeface="Calibri"/>
              </a:rPr>
              <a:t>of</a:t>
            </a:r>
            <a:r>
              <a:rPr sz="2100" spc="-30" dirty="0">
                <a:latin typeface="+mn-lt"/>
                <a:cs typeface="Calibri"/>
              </a:rPr>
              <a:t> </a:t>
            </a:r>
            <a:r>
              <a:rPr sz="2100" dirty="0">
                <a:latin typeface="+mn-lt"/>
                <a:cs typeface="Calibri"/>
              </a:rPr>
              <a:t>an</a:t>
            </a:r>
            <a:r>
              <a:rPr sz="2100" spc="-19" dirty="0">
                <a:latin typeface="+mn-lt"/>
                <a:cs typeface="Calibri"/>
              </a:rPr>
              <a:t> </a:t>
            </a:r>
            <a:r>
              <a:rPr sz="2100" dirty="0">
                <a:latin typeface="+mn-lt"/>
                <a:cs typeface="Calibri"/>
              </a:rPr>
              <a:t>object</a:t>
            </a:r>
            <a:r>
              <a:rPr sz="2100" spc="-15" dirty="0">
                <a:latin typeface="+mn-lt"/>
                <a:cs typeface="Calibri"/>
              </a:rPr>
              <a:t> </a:t>
            </a:r>
            <a:r>
              <a:rPr sz="2100" dirty="0">
                <a:latin typeface="+mn-lt"/>
                <a:cs typeface="Calibri"/>
              </a:rPr>
              <a:t>is</a:t>
            </a:r>
            <a:r>
              <a:rPr sz="2100" spc="-30" dirty="0">
                <a:latin typeface="+mn-lt"/>
                <a:cs typeface="Calibri"/>
              </a:rPr>
              <a:t> </a:t>
            </a:r>
            <a:r>
              <a:rPr sz="2100" dirty="0">
                <a:latin typeface="+mn-lt"/>
                <a:cs typeface="Calibri"/>
              </a:rPr>
              <a:t>the</a:t>
            </a:r>
            <a:r>
              <a:rPr sz="2100" spc="-19" dirty="0">
                <a:latin typeface="+mn-lt"/>
                <a:cs typeface="Calibri"/>
              </a:rPr>
              <a:t> </a:t>
            </a:r>
            <a:r>
              <a:rPr sz="2100" dirty="0">
                <a:latin typeface="+mn-lt"/>
                <a:cs typeface="Calibri"/>
              </a:rPr>
              <a:t>lowest</a:t>
            </a:r>
            <a:r>
              <a:rPr sz="2100" spc="-26" dirty="0">
                <a:latin typeface="+mn-lt"/>
                <a:cs typeface="Calibri"/>
              </a:rPr>
              <a:t> </a:t>
            </a:r>
            <a:r>
              <a:rPr sz="2100" dirty="0">
                <a:latin typeface="+mn-lt"/>
                <a:cs typeface="Calibri"/>
              </a:rPr>
              <a:t>level</a:t>
            </a:r>
            <a:r>
              <a:rPr sz="2100" spc="-38" dirty="0">
                <a:latin typeface="+mn-lt"/>
                <a:cs typeface="Calibri"/>
              </a:rPr>
              <a:t> </a:t>
            </a:r>
            <a:r>
              <a:rPr sz="2100" dirty="0">
                <a:latin typeface="+mn-lt"/>
                <a:cs typeface="Calibri"/>
              </a:rPr>
              <a:t>of</a:t>
            </a:r>
            <a:r>
              <a:rPr sz="2100" spc="-19" dirty="0">
                <a:latin typeface="+mn-lt"/>
                <a:cs typeface="Calibri"/>
              </a:rPr>
              <a:t> </a:t>
            </a:r>
            <a:r>
              <a:rPr sz="2100" dirty="0">
                <a:latin typeface="+mn-lt"/>
                <a:cs typeface="Calibri"/>
              </a:rPr>
              <a:t>all</a:t>
            </a:r>
            <a:r>
              <a:rPr sz="2100" spc="-34" dirty="0">
                <a:latin typeface="+mn-lt"/>
                <a:cs typeface="Calibri"/>
              </a:rPr>
              <a:t> </a:t>
            </a:r>
            <a:r>
              <a:rPr sz="2100" dirty="0">
                <a:latin typeface="+mn-lt"/>
                <a:cs typeface="Calibri"/>
              </a:rPr>
              <a:t>the</a:t>
            </a:r>
            <a:r>
              <a:rPr sz="2100" spc="-19" dirty="0">
                <a:latin typeface="+mn-lt"/>
                <a:cs typeface="Calibri"/>
              </a:rPr>
              <a:t> </a:t>
            </a:r>
            <a:r>
              <a:rPr sz="2100" dirty="0">
                <a:latin typeface="+mn-lt"/>
                <a:cs typeface="Calibri"/>
              </a:rPr>
              <a:t>objects</a:t>
            </a:r>
            <a:r>
              <a:rPr sz="2100" spc="-15" dirty="0">
                <a:latin typeface="+mn-lt"/>
                <a:cs typeface="Calibri"/>
              </a:rPr>
              <a:t> that </a:t>
            </a:r>
            <a:r>
              <a:rPr sz="2100" dirty="0">
                <a:latin typeface="+mn-lt"/>
                <a:cs typeface="Calibri"/>
              </a:rPr>
              <a:t>contributed</a:t>
            </a:r>
            <a:r>
              <a:rPr sz="2100" spc="-41" dirty="0">
                <a:latin typeface="+mn-lt"/>
                <a:cs typeface="Calibri"/>
              </a:rPr>
              <a:t> </a:t>
            </a:r>
            <a:r>
              <a:rPr sz="2100" dirty="0">
                <a:latin typeface="+mn-lt"/>
                <a:cs typeface="Calibri"/>
              </a:rPr>
              <a:t>to</a:t>
            </a:r>
            <a:r>
              <a:rPr sz="2100" spc="-68" dirty="0">
                <a:latin typeface="+mn-lt"/>
                <a:cs typeface="Calibri"/>
              </a:rPr>
              <a:t> </a:t>
            </a:r>
            <a:r>
              <a:rPr sz="2100" dirty="0">
                <a:latin typeface="+mn-lt"/>
                <a:cs typeface="Calibri"/>
              </a:rPr>
              <a:t>its</a:t>
            </a:r>
            <a:r>
              <a:rPr sz="2100" spc="-64" dirty="0">
                <a:latin typeface="+mn-lt"/>
                <a:cs typeface="Calibri"/>
              </a:rPr>
              <a:t> </a:t>
            </a:r>
            <a:r>
              <a:rPr sz="2100" spc="-8" dirty="0">
                <a:latin typeface="+mn-lt"/>
                <a:cs typeface="Calibri"/>
              </a:rPr>
              <a:t>creation</a:t>
            </a:r>
            <a:endParaRPr sz="2100" dirty="0">
              <a:latin typeface="+mn-lt"/>
              <a:cs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Biba </a:t>
            </a:r>
            <a:r>
              <a:rPr spc="-8" dirty="0">
                <a:latin typeface="+mj-lt"/>
              </a:rPr>
              <a:t>Model</a:t>
            </a:r>
          </a:p>
        </p:txBody>
      </p:sp>
      <p:pic>
        <p:nvPicPr>
          <p:cNvPr id="47" name="object 5">
            <a:extLst>
              <a:ext uri="{FF2B5EF4-FFF2-40B4-BE49-F238E27FC236}">
                <a16:creationId xmlns:a16="http://schemas.microsoft.com/office/drawing/2014/main" id="{6886CE13-0C05-7DA4-3C0B-7FD67059A522}"/>
              </a:ext>
            </a:extLst>
          </p:cNvPr>
          <p:cNvPicPr/>
          <p:nvPr/>
        </p:nvPicPr>
        <p:blipFill>
          <a:blip r:embed="rId2" cstate="print"/>
          <a:stretch>
            <a:fillRect/>
          </a:stretch>
        </p:blipFill>
        <p:spPr>
          <a:xfrm>
            <a:off x="612830" y="1776325"/>
            <a:ext cx="237389" cy="309638"/>
          </a:xfrm>
          <a:prstGeom prst="rect">
            <a:avLst/>
          </a:prstGeom>
        </p:spPr>
      </p:pic>
      <p:pic>
        <p:nvPicPr>
          <p:cNvPr id="48" name="object 6">
            <a:extLst>
              <a:ext uri="{FF2B5EF4-FFF2-40B4-BE49-F238E27FC236}">
                <a16:creationId xmlns:a16="http://schemas.microsoft.com/office/drawing/2014/main" id="{A917A5DF-A00C-1F37-08E1-CDA2AF90DF2A}"/>
              </a:ext>
            </a:extLst>
          </p:cNvPr>
          <p:cNvPicPr/>
          <p:nvPr/>
        </p:nvPicPr>
        <p:blipFill>
          <a:blip r:embed="rId3" cstate="print"/>
          <a:stretch>
            <a:fillRect/>
          </a:stretch>
        </p:blipFill>
        <p:spPr>
          <a:xfrm>
            <a:off x="2959746" y="3872795"/>
            <a:ext cx="242454" cy="308264"/>
          </a:xfrm>
          <a:prstGeom prst="rect">
            <a:avLst/>
          </a:prstGeom>
        </p:spPr>
      </p:pic>
      <p:sp>
        <p:nvSpPr>
          <p:cNvPr id="49" name="object 7">
            <a:extLst>
              <a:ext uri="{FF2B5EF4-FFF2-40B4-BE49-F238E27FC236}">
                <a16:creationId xmlns:a16="http://schemas.microsoft.com/office/drawing/2014/main" id="{A109624F-735C-7345-48FA-C7253DE62056}"/>
              </a:ext>
            </a:extLst>
          </p:cNvPr>
          <p:cNvSpPr txBox="1"/>
          <p:nvPr/>
        </p:nvSpPr>
        <p:spPr>
          <a:xfrm>
            <a:off x="1690878" y="2407071"/>
            <a:ext cx="180370" cy="449580"/>
          </a:xfrm>
          <a:prstGeom prst="rect">
            <a:avLst/>
          </a:prstGeom>
        </p:spPr>
        <p:txBody>
          <a:bodyPr vert="vert270" wrap="square" lIns="0" tIns="0" rIns="0" bIns="0" rtlCol="0">
            <a:spAutoFit/>
          </a:bodyPr>
          <a:lstStyle/>
          <a:p>
            <a:pPr marL="9525">
              <a:lnSpc>
                <a:spcPts val="1358"/>
              </a:lnSpc>
            </a:pPr>
            <a:r>
              <a:rPr lang="en-US" sz="1350" spc="-8" dirty="0">
                <a:latin typeface="Calibri"/>
                <a:cs typeface="Calibri"/>
              </a:rPr>
              <a:t>reads</a:t>
            </a:r>
            <a:endParaRPr sz="1350" dirty="0">
              <a:latin typeface="Calibri"/>
              <a:cs typeface="Calibri"/>
            </a:endParaRPr>
          </a:p>
        </p:txBody>
      </p:sp>
      <p:sp>
        <p:nvSpPr>
          <p:cNvPr id="50" name="object 8">
            <a:extLst>
              <a:ext uri="{FF2B5EF4-FFF2-40B4-BE49-F238E27FC236}">
                <a16:creationId xmlns:a16="http://schemas.microsoft.com/office/drawing/2014/main" id="{43BDC79C-E34E-F102-1138-E6F6B8F471F7}"/>
              </a:ext>
            </a:extLst>
          </p:cNvPr>
          <p:cNvSpPr txBox="1"/>
          <p:nvPr/>
        </p:nvSpPr>
        <p:spPr>
          <a:xfrm>
            <a:off x="1138228" y="1613120"/>
            <a:ext cx="180370" cy="461044"/>
          </a:xfrm>
          <a:prstGeom prst="rect">
            <a:avLst/>
          </a:prstGeom>
        </p:spPr>
        <p:txBody>
          <a:bodyPr vert="vert" wrap="square" lIns="0" tIns="0" rIns="0" bIns="0" rtlCol="0">
            <a:spAutoFit/>
          </a:bodyPr>
          <a:lstStyle/>
          <a:p>
            <a:pPr marL="9525">
              <a:lnSpc>
                <a:spcPts val="1358"/>
              </a:lnSpc>
            </a:pPr>
            <a:r>
              <a:rPr lang="en-US" sz="1350" spc="-8" dirty="0">
                <a:latin typeface="Calibri"/>
                <a:cs typeface="Calibri"/>
              </a:rPr>
              <a:t>writes</a:t>
            </a:r>
            <a:endParaRPr sz="1350" dirty="0">
              <a:latin typeface="Calibri"/>
              <a:cs typeface="Calibri"/>
            </a:endParaRPr>
          </a:p>
        </p:txBody>
      </p:sp>
      <p:pic>
        <p:nvPicPr>
          <p:cNvPr id="51" name="object 9">
            <a:extLst>
              <a:ext uri="{FF2B5EF4-FFF2-40B4-BE49-F238E27FC236}">
                <a16:creationId xmlns:a16="http://schemas.microsoft.com/office/drawing/2014/main" id="{06C7607A-4361-F9B7-E6F4-E44A51066B8D}"/>
              </a:ext>
            </a:extLst>
          </p:cNvPr>
          <p:cNvPicPr/>
          <p:nvPr/>
        </p:nvPicPr>
        <p:blipFill>
          <a:blip r:embed="rId4" cstate="print"/>
          <a:stretch>
            <a:fillRect/>
          </a:stretch>
        </p:blipFill>
        <p:spPr>
          <a:xfrm>
            <a:off x="5350995" y="1642777"/>
            <a:ext cx="190840" cy="246357"/>
          </a:xfrm>
          <a:prstGeom prst="rect">
            <a:avLst/>
          </a:prstGeom>
        </p:spPr>
      </p:pic>
      <p:pic>
        <p:nvPicPr>
          <p:cNvPr id="52" name="object 10">
            <a:extLst>
              <a:ext uri="{FF2B5EF4-FFF2-40B4-BE49-F238E27FC236}">
                <a16:creationId xmlns:a16="http://schemas.microsoft.com/office/drawing/2014/main" id="{75EDE5B3-E664-ED34-90AE-2CF021E94E72}"/>
              </a:ext>
            </a:extLst>
          </p:cNvPr>
          <p:cNvPicPr/>
          <p:nvPr/>
        </p:nvPicPr>
        <p:blipFill>
          <a:blip r:embed="rId4" cstate="print"/>
          <a:stretch>
            <a:fillRect/>
          </a:stretch>
        </p:blipFill>
        <p:spPr>
          <a:xfrm>
            <a:off x="5932782" y="1642777"/>
            <a:ext cx="190840" cy="246357"/>
          </a:xfrm>
          <a:prstGeom prst="rect">
            <a:avLst/>
          </a:prstGeom>
        </p:spPr>
      </p:pic>
      <p:pic>
        <p:nvPicPr>
          <p:cNvPr id="53" name="object 11">
            <a:extLst>
              <a:ext uri="{FF2B5EF4-FFF2-40B4-BE49-F238E27FC236}">
                <a16:creationId xmlns:a16="http://schemas.microsoft.com/office/drawing/2014/main" id="{523AB33A-6AA1-6314-C970-13F49BFC16D3}"/>
              </a:ext>
            </a:extLst>
          </p:cNvPr>
          <p:cNvPicPr/>
          <p:nvPr/>
        </p:nvPicPr>
        <p:blipFill>
          <a:blip r:embed="rId4" cstate="print"/>
          <a:stretch>
            <a:fillRect/>
          </a:stretch>
        </p:blipFill>
        <p:spPr>
          <a:xfrm>
            <a:off x="6514569" y="1642777"/>
            <a:ext cx="190840" cy="246357"/>
          </a:xfrm>
          <a:prstGeom prst="rect">
            <a:avLst/>
          </a:prstGeom>
        </p:spPr>
      </p:pic>
      <p:pic>
        <p:nvPicPr>
          <p:cNvPr id="54" name="object 12">
            <a:extLst>
              <a:ext uri="{FF2B5EF4-FFF2-40B4-BE49-F238E27FC236}">
                <a16:creationId xmlns:a16="http://schemas.microsoft.com/office/drawing/2014/main" id="{82167790-45CC-A78B-31A2-751D7D40EE95}"/>
              </a:ext>
            </a:extLst>
          </p:cNvPr>
          <p:cNvPicPr/>
          <p:nvPr/>
        </p:nvPicPr>
        <p:blipFill>
          <a:blip r:embed="rId4" cstate="print"/>
          <a:stretch>
            <a:fillRect/>
          </a:stretch>
        </p:blipFill>
        <p:spPr>
          <a:xfrm>
            <a:off x="7096356" y="1642777"/>
            <a:ext cx="190840" cy="246357"/>
          </a:xfrm>
          <a:prstGeom prst="rect">
            <a:avLst/>
          </a:prstGeom>
        </p:spPr>
      </p:pic>
      <p:pic>
        <p:nvPicPr>
          <p:cNvPr id="55" name="object 13">
            <a:extLst>
              <a:ext uri="{FF2B5EF4-FFF2-40B4-BE49-F238E27FC236}">
                <a16:creationId xmlns:a16="http://schemas.microsoft.com/office/drawing/2014/main" id="{3F62116E-0DBA-E238-BF51-973BE34B2983}"/>
              </a:ext>
            </a:extLst>
          </p:cNvPr>
          <p:cNvPicPr/>
          <p:nvPr/>
        </p:nvPicPr>
        <p:blipFill>
          <a:blip r:embed="rId4" cstate="print"/>
          <a:stretch>
            <a:fillRect/>
          </a:stretch>
        </p:blipFill>
        <p:spPr>
          <a:xfrm>
            <a:off x="5350995" y="2391442"/>
            <a:ext cx="190840" cy="246357"/>
          </a:xfrm>
          <a:prstGeom prst="rect">
            <a:avLst/>
          </a:prstGeom>
        </p:spPr>
      </p:pic>
      <p:pic>
        <p:nvPicPr>
          <p:cNvPr id="56" name="object 14">
            <a:extLst>
              <a:ext uri="{FF2B5EF4-FFF2-40B4-BE49-F238E27FC236}">
                <a16:creationId xmlns:a16="http://schemas.microsoft.com/office/drawing/2014/main" id="{BDD92F5D-E8E4-8624-1F14-9D9BECC1BE34}"/>
              </a:ext>
            </a:extLst>
          </p:cNvPr>
          <p:cNvPicPr/>
          <p:nvPr/>
        </p:nvPicPr>
        <p:blipFill>
          <a:blip r:embed="rId4" cstate="print"/>
          <a:stretch>
            <a:fillRect/>
          </a:stretch>
        </p:blipFill>
        <p:spPr>
          <a:xfrm>
            <a:off x="5932782" y="2391442"/>
            <a:ext cx="190840" cy="246357"/>
          </a:xfrm>
          <a:prstGeom prst="rect">
            <a:avLst/>
          </a:prstGeom>
        </p:spPr>
      </p:pic>
      <p:pic>
        <p:nvPicPr>
          <p:cNvPr id="57" name="object 15">
            <a:extLst>
              <a:ext uri="{FF2B5EF4-FFF2-40B4-BE49-F238E27FC236}">
                <a16:creationId xmlns:a16="http://schemas.microsoft.com/office/drawing/2014/main" id="{15A9B340-D632-34BD-D282-57FE7E0FC708}"/>
              </a:ext>
            </a:extLst>
          </p:cNvPr>
          <p:cNvPicPr/>
          <p:nvPr/>
        </p:nvPicPr>
        <p:blipFill>
          <a:blip r:embed="rId4" cstate="print"/>
          <a:stretch>
            <a:fillRect/>
          </a:stretch>
        </p:blipFill>
        <p:spPr>
          <a:xfrm>
            <a:off x="6514569" y="2391442"/>
            <a:ext cx="190840" cy="246357"/>
          </a:xfrm>
          <a:prstGeom prst="rect">
            <a:avLst/>
          </a:prstGeom>
        </p:spPr>
      </p:pic>
      <p:pic>
        <p:nvPicPr>
          <p:cNvPr id="58" name="object 16">
            <a:extLst>
              <a:ext uri="{FF2B5EF4-FFF2-40B4-BE49-F238E27FC236}">
                <a16:creationId xmlns:a16="http://schemas.microsoft.com/office/drawing/2014/main" id="{6CDDD1EA-396C-B616-328E-0941CAA43991}"/>
              </a:ext>
            </a:extLst>
          </p:cNvPr>
          <p:cNvPicPr/>
          <p:nvPr/>
        </p:nvPicPr>
        <p:blipFill>
          <a:blip r:embed="rId4" cstate="print"/>
          <a:stretch>
            <a:fillRect/>
          </a:stretch>
        </p:blipFill>
        <p:spPr>
          <a:xfrm>
            <a:off x="7096356" y="2391442"/>
            <a:ext cx="190840" cy="246357"/>
          </a:xfrm>
          <a:prstGeom prst="rect">
            <a:avLst/>
          </a:prstGeom>
        </p:spPr>
      </p:pic>
      <p:pic>
        <p:nvPicPr>
          <p:cNvPr id="59" name="object 17">
            <a:extLst>
              <a:ext uri="{FF2B5EF4-FFF2-40B4-BE49-F238E27FC236}">
                <a16:creationId xmlns:a16="http://schemas.microsoft.com/office/drawing/2014/main" id="{44BAC1B6-ACFA-7AAA-26B0-5DD063AFB656}"/>
              </a:ext>
            </a:extLst>
          </p:cNvPr>
          <p:cNvPicPr/>
          <p:nvPr/>
        </p:nvPicPr>
        <p:blipFill>
          <a:blip r:embed="rId4" cstate="print"/>
          <a:stretch>
            <a:fillRect/>
          </a:stretch>
        </p:blipFill>
        <p:spPr>
          <a:xfrm>
            <a:off x="5350995" y="3140107"/>
            <a:ext cx="190840" cy="246357"/>
          </a:xfrm>
          <a:prstGeom prst="rect">
            <a:avLst/>
          </a:prstGeom>
        </p:spPr>
      </p:pic>
      <p:pic>
        <p:nvPicPr>
          <p:cNvPr id="60" name="object 18">
            <a:extLst>
              <a:ext uri="{FF2B5EF4-FFF2-40B4-BE49-F238E27FC236}">
                <a16:creationId xmlns:a16="http://schemas.microsoft.com/office/drawing/2014/main" id="{C22E4A18-2358-4163-38A0-2E9F01C93776}"/>
              </a:ext>
            </a:extLst>
          </p:cNvPr>
          <p:cNvPicPr/>
          <p:nvPr/>
        </p:nvPicPr>
        <p:blipFill>
          <a:blip r:embed="rId4" cstate="print"/>
          <a:stretch>
            <a:fillRect/>
          </a:stretch>
        </p:blipFill>
        <p:spPr>
          <a:xfrm>
            <a:off x="5932782" y="3140107"/>
            <a:ext cx="190840" cy="246357"/>
          </a:xfrm>
          <a:prstGeom prst="rect">
            <a:avLst/>
          </a:prstGeom>
        </p:spPr>
      </p:pic>
      <p:pic>
        <p:nvPicPr>
          <p:cNvPr id="61" name="object 19">
            <a:extLst>
              <a:ext uri="{FF2B5EF4-FFF2-40B4-BE49-F238E27FC236}">
                <a16:creationId xmlns:a16="http://schemas.microsoft.com/office/drawing/2014/main" id="{0D2F18AE-1327-C660-69D8-41DE00929866}"/>
              </a:ext>
            </a:extLst>
          </p:cNvPr>
          <p:cNvPicPr/>
          <p:nvPr/>
        </p:nvPicPr>
        <p:blipFill>
          <a:blip r:embed="rId4" cstate="print"/>
          <a:stretch>
            <a:fillRect/>
          </a:stretch>
        </p:blipFill>
        <p:spPr>
          <a:xfrm>
            <a:off x="6514569" y="3140107"/>
            <a:ext cx="190840" cy="246357"/>
          </a:xfrm>
          <a:prstGeom prst="rect">
            <a:avLst/>
          </a:prstGeom>
        </p:spPr>
      </p:pic>
      <p:pic>
        <p:nvPicPr>
          <p:cNvPr id="62" name="object 20">
            <a:extLst>
              <a:ext uri="{FF2B5EF4-FFF2-40B4-BE49-F238E27FC236}">
                <a16:creationId xmlns:a16="http://schemas.microsoft.com/office/drawing/2014/main" id="{CD313309-0234-8BCB-4C99-2639617E2C7A}"/>
              </a:ext>
            </a:extLst>
          </p:cNvPr>
          <p:cNvPicPr/>
          <p:nvPr/>
        </p:nvPicPr>
        <p:blipFill>
          <a:blip r:embed="rId4" cstate="print"/>
          <a:stretch>
            <a:fillRect/>
          </a:stretch>
        </p:blipFill>
        <p:spPr>
          <a:xfrm>
            <a:off x="7096356" y="3140107"/>
            <a:ext cx="190840" cy="246357"/>
          </a:xfrm>
          <a:prstGeom prst="rect">
            <a:avLst/>
          </a:prstGeom>
        </p:spPr>
      </p:pic>
      <p:pic>
        <p:nvPicPr>
          <p:cNvPr id="63" name="object 21">
            <a:extLst>
              <a:ext uri="{FF2B5EF4-FFF2-40B4-BE49-F238E27FC236}">
                <a16:creationId xmlns:a16="http://schemas.microsoft.com/office/drawing/2014/main" id="{CBBDDDB1-1037-9C1C-EACF-B980C87F5E30}"/>
              </a:ext>
            </a:extLst>
          </p:cNvPr>
          <p:cNvPicPr/>
          <p:nvPr/>
        </p:nvPicPr>
        <p:blipFill>
          <a:blip r:embed="rId4" cstate="print"/>
          <a:stretch>
            <a:fillRect/>
          </a:stretch>
        </p:blipFill>
        <p:spPr>
          <a:xfrm>
            <a:off x="5350995" y="3889915"/>
            <a:ext cx="190840" cy="246357"/>
          </a:xfrm>
          <a:prstGeom prst="rect">
            <a:avLst/>
          </a:prstGeom>
        </p:spPr>
      </p:pic>
      <p:pic>
        <p:nvPicPr>
          <p:cNvPr id="64" name="object 22">
            <a:extLst>
              <a:ext uri="{FF2B5EF4-FFF2-40B4-BE49-F238E27FC236}">
                <a16:creationId xmlns:a16="http://schemas.microsoft.com/office/drawing/2014/main" id="{92B4C9AA-A496-53B0-4EB3-659E2DE81A77}"/>
              </a:ext>
            </a:extLst>
          </p:cNvPr>
          <p:cNvPicPr/>
          <p:nvPr/>
        </p:nvPicPr>
        <p:blipFill>
          <a:blip r:embed="rId4" cstate="print"/>
          <a:stretch>
            <a:fillRect/>
          </a:stretch>
        </p:blipFill>
        <p:spPr>
          <a:xfrm>
            <a:off x="5932782" y="3889915"/>
            <a:ext cx="190840" cy="246357"/>
          </a:xfrm>
          <a:prstGeom prst="rect">
            <a:avLst/>
          </a:prstGeom>
        </p:spPr>
      </p:pic>
      <p:pic>
        <p:nvPicPr>
          <p:cNvPr id="65" name="object 23">
            <a:extLst>
              <a:ext uri="{FF2B5EF4-FFF2-40B4-BE49-F238E27FC236}">
                <a16:creationId xmlns:a16="http://schemas.microsoft.com/office/drawing/2014/main" id="{583A98AE-CE81-BBD9-8766-47E18FC9C380}"/>
              </a:ext>
            </a:extLst>
          </p:cNvPr>
          <p:cNvPicPr/>
          <p:nvPr/>
        </p:nvPicPr>
        <p:blipFill>
          <a:blip r:embed="rId4" cstate="print"/>
          <a:stretch>
            <a:fillRect/>
          </a:stretch>
        </p:blipFill>
        <p:spPr>
          <a:xfrm>
            <a:off x="6514569" y="3889915"/>
            <a:ext cx="190840" cy="246357"/>
          </a:xfrm>
          <a:prstGeom prst="rect">
            <a:avLst/>
          </a:prstGeom>
        </p:spPr>
      </p:pic>
      <p:pic>
        <p:nvPicPr>
          <p:cNvPr id="66" name="object 24">
            <a:extLst>
              <a:ext uri="{FF2B5EF4-FFF2-40B4-BE49-F238E27FC236}">
                <a16:creationId xmlns:a16="http://schemas.microsoft.com/office/drawing/2014/main" id="{26BADA02-DE6A-060A-9D02-B30520B38267}"/>
              </a:ext>
            </a:extLst>
          </p:cNvPr>
          <p:cNvPicPr/>
          <p:nvPr/>
        </p:nvPicPr>
        <p:blipFill>
          <a:blip r:embed="rId4" cstate="print"/>
          <a:stretch>
            <a:fillRect/>
          </a:stretch>
        </p:blipFill>
        <p:spPr>
          <a:xfrm>
            <a:off x="7096356" y="3889915"/>
            <a:ext cx="190840" cy="246357"/>
          </a:xfrm>
          <a:prstGeom prst="rect">
            <a:avLst/>
          </a:prstGeom>
        </p:spPr>
      </p:pic>
      <p:sp>
        <p:nvSpPr>
          <p:cNvPr id="67" name="object 25">
            <a:extLst>
              <a:ext uri="{FF2B5EF4-FFF2-40B4-BE49-F238E27FC236}">
                <a16:creationId xmlns:a16="http://schemas.microsoft.com/office/drawing/2014/main" id="{26F7C5A3-E6A0-272E-E7BE-933389C1B72D}"/>
              </a:ext>
            </a:extLst>
          </p:cNvPr>
          <p:cNvSpPr/>
          <p:nvPr/>
        </p:nvSpPr>
        <p:spPr>
          <a:xfrm>
            <a:off x="7814691" y="1637919"/>
            <a:ext cx="171450" cy="2519363"/>
          </a:xfrm>
          <a:custGeom>
            <a:avLst/>
            <a:gdLst/>
            <a:ahLst/>
            <a:cxnLst/>
            <a:rect l="l" t="t" r="r" b="b"/>
            <a:pathLst>
              <a:path w="228600" h="3359150">
                <a:moveTo>
                  <a:pt x="152400" y="190500"/>
                </a:moveTo>
                <a:lnTo>
                  <a:pt x="76200" y="190500"/>
                </a:lnTo>
                <a:lnTo>
                  <a:pt x="76200" y="3359023"/>
                </a:lnTo>
                <a:lnTo>
                  <a:pt x="152400" y="3359023"/>
                </a:lnTo>
                <a:lnTo>
                  <a:pt x="152400" y="190500"/>
                </a:lnTo>
                <a:close/>
              </a:path>
              <a:path w="228600" h="3359150">
                <a:moveTo>
                  <a:pt x="114300" y="0"/>
                </a:moveTo>
                <a:lnTo>
                  <a:pt x="0" y="228600"/>
                </a:lnTo>
                <a:lnTo>
                  <a:pt x="76200" y="228600"/>
                </a:lnTo>
                <a:lnTo>
                  <a:pt x="76200" y="190500"/>
                </a:lnTo>
                <a:lnTo>
                  <a:pt x="209550" y="190500"/>
                </a:lnTo>
                <a:lnTo>
                  <a:pt x="114300" y="0"/>
                </a:lnTo>
                <a:close/>
              </a:path>
              <a:path w="228600" h="3359150">
                <a:moveTo>
                  <a:pt x="209550" y="190500"/>
                </a:moveTo>
                <a:lnTo>
                  <a:pt x="152400" y="190500"/>
                </a:lnTo>
                <a:lnTo>
                  <a:pt x="152400" y="228600"/>
                </a:lnTo>
                <a:lnTo>
                  <a:pt x="228600" y="228600"/>
                </a:lnTo>
                <a:lnTo>
                  <a:pt x="209550" y="190500"/>
                </a:lnTo>
                <a:close/>
              </a:path>
            </a:pathLst>
          </a:custGeom>
          <a:solidFill>
            <a:srgbClr val="000000"/>
          </a:solidFill>
        </p:spPr>
        <p:txBody>
          <a:bodyPr wrap="square" lIns="0" tIns="0" rIns="0" bIns="0" rtlCol="0"/>
          <a:lstStyle/>
          <a:p>
            <a:endParaRPr sz="1050"/>
          </a:p>
        </p:txBody>
      </p:sp>
      <p:sp>
        <p:nvSpPr>
          <p:cNvPr id="68" name="object 26">
            <a:extLst>
              <a:ext uri="{FF2B5EF4-FFF2-40B4-BE49-F238E27FC236}">
                <a16:creationId xmlns:a16="http://schemas.microsoft.com/office/drawing/2014/main" id="{4FF535DF-F220-31DB-8F77-72AFE9F040B2}"/>
              </a:ext>
            </a:extLst>
          </p:cNvPr>
          <p:cNvSpPr/>
          <p:nvPr/>
        </p:nvSpPr>
        <p:spPr>
          <a:xfrm>
            <a:off x="363473" y="2107692"/>
            <a:ext cx="7292340" cy="1578769"/>
          </a:xfrm>
          <a:custGeom>
            <a:avLst/>
            <a:gdLst/>
            <a:ahLst/>
            <a:cxnLst/>
            <a:rect l="l" t="t" r="r" b="b"/>
            <a:pathLst>
              <a:path w="9723120" h="2105025">
                <a:moveTo>
                  <a:pt x="9601200" y="0"/>
                </a:moveTo>
                <a:lnTo>
                  <a:pt x="0" y="0"/>
                </a:lnTo>
              </a:path>
              <a:path w="9723120" h="2105025">
                <a:moveTo>
                  <a:pt x="9602089" y="1053084"/>
                </a:moveTo>
                <a:lnTo>
                  <a:pt x="124968" y="1053084"/>
                </a:lnTo>
              </a:path>
              <a:path w="9723120" h="2105025">
                <a:moveTo>
                  <a:pt x="9722866" y="2104644"/>
                </a:moveTo>
                <a:lnTo>
                  <a:pt x="248412" y="2104644"/>
                </a:lnTo>
              </a:path>
            </a:pathLst>
          </a:custGeom>
          <a:ln w="9525">
            <a:solidFill>
              <a:srgbClr val="000000"/>
            </a:solidFill>
            <a:prstDash val="sysDash"/>
          </a:ln>
        </p:spPr>
        <p:txBody>
          <a:bodyPr wrap="square" lIns="0" tIns="0" rIns="0" bIns="0" rtlCol="0"/>
          <a:lstStyle/>
          <a:p>
            <a:endParaRPr sz="1050"/>
          </a:p>
        </p:txBody>
      </p:sp>
      <p:sp>
        <p:nvSpPr>
          <p:cNvPr id="69" name="object 27">
            <a:extLst>
              <a:ext uri="{FF2B5EF4-FFF2-40B4-BE49-F238E27FC236}">
                <a16:creationId xmlns:a16="http://schemas.microsoft.com/office/drawing/2014/main" id="{B584DD51-4D17-8F21-6B28-1093ABF15B5A}"/>
              </a:ext>
            </a:extLst>
          </p:cNvPr>
          <p:cNvSpPr txBox="1"/>
          <p:nvPr/>
        </p:nvSpPr>
        <p:spPr>
          <a:xfrm>
            <a:off x="907732" y="1643071"/>
            <a:ext cx="180370" cy="449580"/>
          </a:xfrm>
          <a:prstGeom prst="rect">
            <a:avLst/>
          </a:prstGeom>
        </p:spPr>
        <p:txBody>
          <a:bodyPr vert="vert270" wrap="square" lIns="0" tIns="0" rIns="0" bIns="0" rtlCol="0">
            <a:spAutoFit/>
          </a:bodyPr>
          <a:lstStyle/>
          <a:p>
            <a:pPr marL="9525">
              <a:lnSpc>
                <a:spcPts val="1358"/>
              </a:lnSpc>
            </a:pPr>
            <a:r>
              <a:rPr lang="en-US" sz="1350" spc="-8" dirty="0">
                <a:latin typeface="Calibri"/>
                <a:cs typeface="Calibri"/>
              </a:rPr>
              <a:t>reads</a:t>
            </a:r>
            <a:endParaRPr sz="1350" dirty="0">
              <a:latin typeface="Calibri"/>
              <a:cs typeface="Calibri"/>
            </a:endParaRPr>
          </a:p>
        </p:txBody>
      </p:sp>
      <p:sp>
        <p:nvSpPr>
          <p:cNvPr id="70" name="object 28">
            <a:extLst>
              <a:ext uri="{FF2B5EF4-FFF2-40B4-BE49-F238E27FC236}">
                <a16:creationId xmlns:a16="http://schemas.microsoft.com/office/drawing/2014/main" id="{ED99673B-F64B-23B5-0A4B-6060EE2464EC}"/>
              </a:ext>
            </a:extLst>
          </p:cNvPr>
          <p:cNvSpPr txBox="1"/>
          <p:nvPr/>
        </p:nvSpPr>
        <p:spPr>
          <a:xfrm>
            <a:off x="7979507" y="2178177"/>
            <a:ext cx="180370" cy="1194911"/>
          </a:xfrm>
          <a:prstGeom prst="rect">
            <a:avLst/>
          </a:prstGeom>
        </p:spPr>
        <p:txBody>
          <a:bodyPr vert="vert" wrap="square" lIns="0" tIns="0" rIns="0" bIns="0" rtlCol="0">
            <a:spAutoFit/>
          </a:bodyPr>
          <a:lstStyle/>
          <a:p>
            <a:pPr marL="9525">
              <a:lnSpc>
                <a:spcPts val="1358"/>
              </a:lnSpc>
            </a:pPr>
            <a:r>
              <a:rPr sz="1350" dirty="0">
                <a:latin typeface="Calibri"/>
                <a:cs typeface="Calibri"/>
              </a:rPr>
              <a:t>Information</a:t>
            </a:r>
            <a:r>
              <a:rPr sz="1350" spc="-45" dirty="0">
                <a:latin typeface="Calibri"/>
                <a:cs typeface="Calibri"/>
              </a:rPr>
              <a:t> </a:t>
            </a:r>
            <a:r>
              <a:rPr sz="1350" spc="-15" dirty="0">
                <a:latin typeface="Calibri"/>
                <a:cs typeface="Calibri"/>
              </a:rPr>
              <a:t>flow</a:t>
            </a:r>
            <a:endParaRPr sz="1350">
              <a:latin typeface="Calibri"/>
              <a:cs typeface="Calibri"/>
            </a:endParaRPr>
          </a:p>
        </p:txBody>
      </p:sp>
      <p:grpSp>
        <p:nvGrpSpPr>
          <p:cNvPr id="71" name="object 29">
            <a:extLst>
              <a:ext uri="{FF2B5EF4-FFF2-40B4-BE49-F238E27FC236}">
                <a16:creationId xmlns:a16="http://schemas.microsoft.com/office/drawing/2014/main" id="{D8FAE7DA-563B-2DE3-F4B2-028F5FD601ED}"/>
              </a:ext>
            </a:extLst>
          </p:cNvPr>
          <p:cNvGrpSpPr/>
          <p:nvPr/>
        </p:nvGrpSpPr>
        <p:grpSpPr>
          <a:xfrm>
            <a:off x="1458639" y="2551487"/>
            <a:ext cx="942499" cy="1098233"/>
            <a:chOff x="1944852" y="3401983"/>
            <a:chExt cx="1256665" cy="1464310"/>
          </a:xfrm>
        </p:grpSpPr>
        <p:pic>
          <p:nvPicPr>
            <p:cNvPr id="72" name="object 30">
              <a:extLst>
                <a:ext uri="{FF2B5EF4-FFF2-40B4-BE49-F238E27FC236}">
                  <a16:creationId xmlns:a16="http://schemas.microsoft.com/office/drawing/2014/main" id="{AB75E4CA-C449-8981-6E02-F7B7B57FA0D8}"/>
                </a:ext>
              </a:extLst>
            </p:cNvPr>
            <p:cNvPicPr/>
            <p:nvPr/>
          </p:nvPicPr>
          <p:blipFill>
            <a:blip r:embed="rId5" cstate="print"/>
            <a:stretch>
              <a:fillRect/>
            </a:stretch>
          </p:blipFill>
          <p:spPr>
            <a:xfrm>
              <a:off x="1944852" y="3401983"/>
              <a:ext cx="325694" cy="411018"/>
            </a:xfrm>
            <a:prstGeom prst="rect">
              <a:avLst/>
            </a:prstGeom>
          </p:spPr>
        </p:pic>
        <p:pic>
          <p:nvPicPr>
            <p:cNvPr id="73" name="object 31">
              <a:extLst>
                <a:ext uri="{FF2B5EF4-FFF2-40B4-BE49-F238E27FC236}">
                  <a16:creationId xmlns:a16="http://schemas.microsoft.com/office/drawing/2014/main" id="{9AF4508F-0B2B-D259-E419-24CDAE707CA3}"/>
                </a:ext>
              </a:extLst>
            </p:cNvPr>
            <p:cNvPicPr/>
            <p:nvPr/>
          </p:nvPicPr>
          <p:blipFill>
            <a:blip r:embed="rId6" cstate="print"/>
            <a:stretch>
              <a:fillRect/>
            </a:stretch>
          </p:blipFill>
          <p:spPr>
            <a:xfrm>
              <a:off x="2887194" y="4455067"/>
              <a:ext cx="314036" cy="411018"/>
            </a:xfrm>
            <a:prstGeom prst="rect">
              <a:avLst/>
            </a:prstGeom>
          </p:spPr>
        </p:pic>
      </p:grpSp>
      <p:sp>
        <p:nvSpPr>
          <p:cNvPr id="74" name="object 32">
            <a:extLst>
              <a:ext uri="{FF2B5EF4-FFF2-40B4-BE49-F238E27FC236}">
                <a16:creationId xmlns:a16="http://schemas.microsoft.com/office/drawing/2014/main" id="{2F4ADCB1-C334-4F97-E2F6-EA3419397BDD}"/>
              </a:ext>
            </a:extLst>
          </p:cNvPr>
          <p:cNvSpPr txBox="1"/>
          <p:nvPr/>
        </p:nvSpPr>
        <p:spPr>
          <a:xfrm>
            <a:off x="1457896" y="4438345"/>
            <a:ext cx="601980"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Subjects</a:t>
            </a:r>
            <a:endParaRPr sz="1350">
              <a:latin typeface="Calibri"/>
              <a:cs typeface="Calibri"/>
            </a:endParaRPr>
          </a:p>
        </p:txBody>
      </p:sp>
      <p:sp>
        <p:nvSpPr>
          <p:cNvPr id="75" name="object 33">
            <a:extLst>
              <a:ext uri="{FF2B5EF4-FFF2-40B4-BE49-F238E27FC236}">
                <a16:creationId xmlns:a16="http://schemas.microsoft.com/office/drawing/2014/main" id="{2DAA3088-8263-FAD2-0052-AB0B21A026BA}"/>
              </a:ext>
            </a:extLst>
          </p:cNvPr>
          <p:cNvSpPr txBox="1"/>
          <p:nvPr/>
        </p:nvSpPr>
        <p:spPr>
          <a:xfrm>
            <a:off x="6144196" y="4364508"/>
            <a:ext cx="546259"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Objects</a:t>
            </a:r>
            <a:endParaRPr sz="1350">
              <a:latin typeface="Calibri"/>
              <a:cs typeface="Calibri"/>
            </a:endParaRPr>
          </a:p>
        </p:txBody>
      </p:sp>
      <p:sp>
        <p:nvSpPr>
          <p:cNvPr id="76" name="object 34">
            <a:extLst>
              <a:ext uri="{FF2B5EF4-FFF2-40B4-BE49-F238E27FC236}">
                <a16:creationId xmlns:a16="http://schemas.microsoft.com/office/drawing/2014/main" id="{6560E254-0A57-1975-A557-DB991FCCF827}"/>
              </a:ext>
            </a:extLst>
          </p:cNvPr>
          <p:cNvSpPr txBox="1"/>
          <p:nvPr/>
        </p:nvSpPr>
        <p:spPr>
          <a:xfrm>
            <a:off x="626212" y="2074164"/>
            <a:ext cx="181451"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TS</a:t>
            </a:r>
            <a:endParaRPr sz="1350">
              <a:latin typeface="Calibri"/>
              <a:cs typeface="Calibri"/>
            </a:endParaRPr>
          </a:p>
        </p:txBody>
      </p:sp>
      <p:sp>
        <p:nvSpPr>
          <p:cNvPr id="77" name="object 35">
            <a:extLst>
              <a:ext uri="{FF2B5EF4-FFF2-40B4-BE49-F238E27FC236}">
                <a16:creationId xmlns:a16="http://schemas.microsoft.com/office/drawing/2014/main" id="{7A0E9EBE-C43C-8DD4-21A4-09A55D0B01F6}"/>
              </a:ext>
            </a:extLst>
          </p:cNvPr>
          <p:cNvSpPr txBox="1"/>
          <p:nvPr/>
        </p:nvSpPr>
        <p:spPr>
          <a:xfrm>
            <a:off x="7474173" y="1629060"/>
            <a:ext cx="181451"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TS</a:t>
            </a:r>
            <a:endParaRPr sz="1350">
              <a:latin typeface="Calibri"/>
              <a:cs typeface="Calibri"/>
            </a:endParaRPr>
          </a:p>
        </p:txBody>
      </p:sp>
      <p:sp>
        <p:nvSpPr>
          <p:cNvPr id="78" name="object 36">
            <a:extLst>
              <a:ext uri="{FF2B5EF4-FFF2-40B4-BE49-F238E27FC236}">
                <a16:creationId xmlns:a16="http://schemas.microsoft.com/office/drawing/2014/main" id="{FBED8C38-BEA3-6DFA-8BB4-371CC391E792}"/>
              </a:ext>
            </a:extLst>
          </p:cNvPr>
          <p:cNvSpPr txBox="1"/>
          <p:nvPr/>
        </p:nvSpPr>
        <p:spPr>
          <a:xfrm>
            <a:off x="1511617" y="2870359"/>
            <a:ext cx="98108"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S</a:t>
            </a:r>
            <a:endParaRPr sz="1350">
              <a:latin typeface="Calibri"/>
              <a:cs typeface="Calibri"/>
            </a:endParaRPr>
          </a:p>
        </p:txBody>
      </p:sp>
      <p:sp>
        <p:nvSpPr>
          <p:cNvPr id="79" name="object 37">
            <a:extLst>
              <a:ext uri="{FF2B5EF4-FFF2-40B4-BE49-F238E27FC236}">
                <a16:creationId xmlns:a16="http://schemas.microsoft.com/office/drawing/2014/main" id="{19C40D33-293F-06E6-2926-EA98E7EABFA3}"/>
              </a:ext>
            </a:extLst>
          </p:cNvPr>
          <p:cNvSpPr txBox="1"/>
          <p:nvPr/>
        </p:nvSpPr>
        <p:spPr>
          <a:xfrm>
            <a:off x="7501128" y="2411159"/>
            <a:ext cx="98108"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S</a:t>
            </a:r>
            <a:endParaRPr sz="1350">
              <a:latin typeface="Calibri"/>
              <a:cs typeface="Calibri"/>
            </a:endParaRPr>
          </a:p>
        </p:txBody>
      </p:sp>
      <p:sp>
        <p:nvSpPr>
          <p:cNvPr id="80" name="object 38">
            <a:extLst>
              <a:ext uri="{FF2B5EF4-FFF2-40B4-BE49-F238E27FC236}">
                <a16:creationId xmlns:a16="http://schemas.microsoft.com/office/drawing/2014/main" id="{A5081805-FC91-2AA8-9FC2-9A2860E51F33}"/>
              </a:ext>
            </a:extLst>
          </p:cNvPr>
          <p:cNvSpPr txBox="1"/>
          <p:nvPr/>
        </p:nvSpPr>
        <p:spPr>
          <a:xfrm>
            <a:off x="7509128" y="3136487"/>
            <a:ext cx="110490"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C</a:t>
            </a:r>
            <a:endParaRPr sz="1350">
              <a:latin typeface="Calibri"/>
              <a:cs typeface="Calibri"/>
            </a:endParaRPr>
          </a:p>
        </p:txBody>
      </p:sp>
      <p:sp>
        <p:nvSpPr>
          <p:cNvPr id="81" name="object 39">
            <a:extLst>
              <a:ext uri="{FF2B5EF4-FFF2-40B4-BE49-F238E27FC236}">
                <a16:creationId xmlns:a16="http://schemas.microsoft.com/office/drawing/2014/main" id="{7EEAE973-8B31-6BE3-51FB-2FCCB3E8B90B}"/>
              </a:ext>
            </a:extLst>
          </p:cNvPr>
          <p:cNvSpPr txBox="1"/>
          <p:nvPr/>
        </p:nvSpPr>
        <p:spPr>
          <a:xfrm>
            <a:off x="2206751" y="3679412"/>
            <a:ext cx="110490"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C</a:t>
            </a:r>
            <a:endParaRPr sz="1350">
              <a:latin typeface="Calibri"/>
              <a:cs typeface="Calibri"/>
            </a:endParaRPr>
          </a:p>
        </p:txBody>
      </p:sp>
      <p:sp>
        <p:nvSpPr>
          <p:cNvPr id="82" name="object 40">
            <a:extLst>
              <a:ext uri="{FF2B5EF4-FFF2-40B4-BE49-F238E27FC236}">
                <a16:creationId xmlns:a16="http://schemas.microsoft.com/office/drawing/2014/main" id="{CFFC5099-A293-78A2-0F17-022AA483A665}"/>
              </a:ext>
            </a:extLst>
          </p:cNvPr>
          <p:cNvSpPr txBox="1"/>
          <p:nvPr/>
        </p:nvSpPr>
        <p:spPr>
          <a:xfrm>
            <a:off x="3013901" y="4168826"/>
            <a:ext cx="129064"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U</a:t>
            </a:r>
            <a:endParaRPr sz="1350">
              <a:latin typeface="Calibri"/>
              <a:cs typeface="Calibri"/>
            </a:endParaRPr>
          </a:p>
        </p:txBody>
      </p:sp>
      <p:sp>
        <p:nvSpPr>
          <p:cNvPr id="83" name="object 41">
            <a:extLst>
              <a:ext uri="{FF2B5EF4-FFF2-40B4-BE49-F238E27FC236}">
                <a16:creationId xmlns:a16="http://schemas.microsoft.com/office/drawing/2014/main" id="{7BF4C6AA-E569-1072-FB8F-13E8E9A4AAE7}"/>
              </a:ext>
            </a:extLst>
          </p:cNvPr>
          <p:cNvSpPr txBox="1"/>
          <p:nvPr/>
        </p:nvSpPr>
        <p:spPr>
          <a:xfrm>
            <a:off x="7509129" y="3865436"/>
            <a:ext cx="129064"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U</a:t>
            </a:r>
            <a:endParaRPr sz="1350">
              <a:latin typeface="Calibri"/>
              <a:cs typeface="Calibri"/>
            </a:endParaRPr>
          </a:p>
        </p:txBody>
      </p:sp>
      <p:sp>
        <p:nvSpPr>
          <p:cNvPr id="84" name="object 42">
            <a:extLst>
              <a:ext uri="{FF2B5EF4-FFF2-40B4-BE49-F238E27FC236}">
                <a16:creationId xmlns:a16="http://schemas.microsoft.com/office/drawing/2014/main" id="{C40DDE73-2297-A65B-EA42-C6E435DEC6BD}"/>
              </a:ext>
            </a:extLst>
          </p:cNvPr>
          <p:cNvSpPr txBox="1"/>
          <p:nvPr/>
        </p:nvSpPr>
        <p:spPr>
          <a:xfrm>
            <a:off x="2418111" y="3216315"/>
            <a:ext cx="180370" cy="449580"/>
          </a:xfrm>
          <a:prstGeom prst="rect">
            <a:avLst/>
          </a:prstGeom>
        </p:spPr>
        <p:txBody>
          <a:bodyPr vert="vert270" wrap="square" lIns="0" tIns="0" rIns="0" bIns="0" rtlCol="0">
            <a:spAutoFit/>
          </a:bodyPr>
          <a:lstStyle/>
          <a:p>
            <a:pPr marL="9525">
              <a:lnSpc>
                <a:spcPts val="1358"/>
              </a:lnSpc>
            </a:pPr>
            <a:r>
              <a:rPr lang="en-US" sz="1350" spc="-8" dirty="0">
                <a:latin typeface="Calibri"/>
                <a:cs typeface="Calibri"/>
              </a:rPr>
              <a:t>reads</a:t>
            </a:r>
            <a:endParaRPr sz="1350" dirty="0">
              <a:latin typeface="Calibri"/>
              <a:cs typeface="Calibri"/>
            </a:endParaRPr>
          </a:p>
        </p:txBody>
      </p:sp>
      <p:sp>
        <p:nvSpPr>
          <p:cNvPr id="85" name="object 43">
            <a:extLst>
              <a:ext uri="{FF2B5EF4-FFF2-40B4-BE49-F238E27FC236}">
                <a16:creationId xmlns:a16="http://schemas.microsoft.com/office/drawing/2014/main" id="{EC3106B0-8DF1-D05C-699B-1C64B09BED15}"/>
              </a:ext>
            </a:extLst>
          </p:cNvPr>
          <p:cNvSpPr txBox="1"/>
          <p:nvPr/>
        </p:nvSpPr>
        <p:spPr>
          <a:xfrm>
            <a:off x="3199637" y="3739333"/>
            <a:ext cx="180370" cy="449580"/>
          </a:xfrm>
          <a:prstGeom prst="rect">
            <a:avLst/>
          </a:prstGeom>
        </p:spPr>
        <p:txBody>
          <a:bodyPr vert="vert270" wrap="square" lIns="0" tIns="0" rIns="0" bIns="0" rtlCol="0">
            <a:spAutoFit/>
          </a:bodyPr>
          <a:lstStyle/>
          <a:p>
            <a:pPr marL="9525">
              <a:lnSpc>
                <a:spcPts val="1358"/>
              </a:lnSpc>
            </a:pPr>
            <a:r>
              <a:rPr lang="en-US" sz="1350" spc="-8" dirty="0">
                <a:latin typeface="Calibri"/>
                <a:cs typeface="Calibri"/>
              </a:rPr>
              <a:t>reads</a:t>
            </a:r>
            <a:endParaRPr sz="1350" dirty="0">
              <a:latin typeface="Calibri"/>
              <a:cs typeface="Calibri"/>
            </a:endParaRPr>
          </a:p>
        </p:txBody>
      </p:sp>
      <p:sp>
        <p:nvSpPr>
          <p:cNvPr id="86" name="object 44">
            <a:extLst>
              <a:ext uri="{FF2B5EF4-FFF2-40B4-BE49-F238E27FC236}">
                <a16:creationId xmlns:a16="http://schemas.microsoft.com/office/drawing/2014/main" id="{EDFDA9F7-6BD0-C9E4-DB0F-AB2C9580286F}"/>
              </a:ext>
            </a:extLst>
          </p:cNvPr>
          <p:cNvSpPr txBox="1"/>
          <p:nvPr/>
        </p:nvSpPr>
        <p:spPr>
          <a:xfrm>
            <a:off x="3463384" y="3739333"/>
            <a:ext cx="180370" cy="485918"/>
          </a:xfrm>
          <a:prstGeom prst="rect">
            <a:avLst/>
          </a:prstGeom>
        </p:spPr>
        <p:txBody>
          <a:bodyPr vert="vert" wrap="square" lIns="0" tIns="0" rIns="0" bIns="0" rtlCol="0">
            <a:spAutoFit/>
          </a:bodyPr>
          <a:lstStyle/>
          <a:p>
            <a:pPr marL="9525">
              <a:lnSpc>
                <a:spcPts val="1358"/>
              </a:lnSpc>
            </a:pPr>
            <a:r>
              <a:rPr lang="en-US" sz="1350" spc="-8" dirty="0">
                <a:latin typeface="Calibri"/>
                <a:cs typeface="Calibri"/>
              </a:rPr>
              <a:t>writes</a:t>
            </a:r>
            <a:endParaRPr sz="1350" dirty="0">
              <a:latin typeface="Calibri"/>
              <a:cs typeface="Calibri"/>
            </a:endParaRPr>
          </a:p>
        </p:txBody>
      </p:sp>
      <p:sp>
        <p:nvSpPr>
          <p:cNvPr id="87" name="object 45">
            <a:extLst>
              <a:ext uri="{FF2B5EF4-FFF2-40B4-BE49-F238E27FC236}">
                <a16:creationId xmlns:a16="http://schemas.microsoft.com/office/drawing/2014/main" id="{48BA9B27-878B-2617-5DC8-0DBDEBFD8DC1}"/>
              </a:ext>
            </a:extLst>
          </p:cNvPr>
          <p:cNvSpPr txBox="1"/>
          <p:nvPr/>
        </p:nvSpPr>
        <p:spPr>
          <a:xfrm>
            <a:off x="2671114" y="3163443"/>
            <a:ext cx="180370" cy="477163"/>
          </a:xfrm>
          <a:prstGeom prst="rect">
            <a:avLst/>
          </a:prstGeom>
        </p:spPr>
        <p:txBody>
          <a:bodyPr vert="vert" wrap="square" lIns="0" tIns="0" rIns="0" bIns="0" rtlCol="0">
            <a:spAutoFit/>
          </a:bodyPr>
          <a:lstStyle/>
          <a:p>
            <a:pPr marL="9525">
              <a:lnSpc>
                <a:spcPts val="1358"/>
              </a:lnSpc>
            </a:pPr>
            <a:r>
              <a:rPr lang="en-US" sz="1350" spc="-8" dirty="0">
                <a:latin typeface="Calibri"/>
                <a:cs typeface="Calibri"/>
              </a:rPr>
              <a:t>writes</a:t>
            </a:r>
            <a:endParaRPr sz="1350" dirty="0">
              <a:latin typeface="Calibri"/>
              <a:cs typeface="Calibri"/>
            </a:endParaRPr>
          </a:p>
        </p:txBody>
      </p:sp>
      <p:sp>
        <p:nvSpPr>
          <p:cNvPr id="88" name="object 46">
            <a:extLst>
              <a:ext uri="{FF2B5EF4-FFF2-40B4-BE49-F238E27FC236}">
                <a16:creationId xmlns:a16="http://schemas.microsoft.com/office/drawing/2014/main" id="{531F02F4-6BC3-B442-1275-178A0F653F03}"/>
              </a:ext>
            </a:extLst>
          </p:cNvPr>
          <p:cNvSpPr txBox="1"/>
          <p:nvPr/>
        </p:nvSpPr>
        <p:spPr>
          <a:xfrm>
            <a:off x="1924946" y="2347498"/>
            <a:ext cx="180370" cy="491993"/>
          </a:xfrm>
          <a:prstGeom prst="rect">
            <a:avLst/>
          </a:prstGeom>
        </p:spPr>
        <p:txBody>
          <a:bodyPr vert="vert" wrap="square" lIns="0" tIns="0" rIns="0" bIns="0" rtlCol="0">
            <a:spAutoFit/>
          </a:bodyPr>
          <a:lstStyle/>
          <a:p>
            <a:pPr marL="9525">
              <a:lnSpc>
                <a:spcPts val="1358"/>
              </a:lnSpc>
            </a:pPr>
            <a:r>
              <a:rPr lang="en-US" sz="1350" spc="-8" dirty="0">
                <a:latin typeface="Calibri"/>
                <a:cs typeface="Calibri"/>
              </a:rPr>
              <a:t>writes</a:t>
            </a:r>
            <a:endParaRPr sz="1350" dirty="0">
              <a:latin typeface="Calibri"/>
              <a:cs typeface="Calibri"/>
            </a:endParaRPr>
          </a:p>
        </p:txBody>
      </p:sp>
      <p:sp>
        <p:nvSpPr>
          <p:cNvPr id="89" name="TextBox 88">
            <a:extLst>
              <a:ext uri="{FF2B5EF4-FFF2-40B4-BE49-F238E27FC236}">
                <a16:creationId xmlns:a16="http://schemas.microsoft.com/office/drawing/2014/main" id="{E7835C64-886E-8E56-B35B-023D5866F2BF}"/>
              </a:ext>
            </a:extLst>
          </p:cNvPr>
          <p:cNvSpPr txBox="1"/>
          <p:nvPr/>
        </p:nvSpPr>
        <p:spPr>
          <a:xfrm>
            <a:off x="2929258" y="4689736"/>
            <a:ext cx="2805576" cy="338554"/>
          </a:xfrm>
          <a:prstGeom prst="rect">
            <a:avLst/>
          </a:prstGeom>
          <a:noFill/>
        </p:spPr>
        <p:txBody>
          <a:bodyPr wrap="none" rtlCol="0">
            <a:spAutoFit/>
          </a:bodyPr>
          <a:lstStyle/>
          <a:p>
            <a:r>
              <a:rPr lang="en-US" sz="1600" dirty="0">
                <a:solidFill>
                  <a:srgbClr val="FF0000"/>
                </a:solidFill>
              </a:rPr>
              <a:t>No Read Down, No Write Up</a:t>
            </a:r>
          </a:p>
        </p:txBody>
      </p:sp>
      <p:cxnSp>
        <p:nvCxnSpPr>
          <p:cNvPr id="90" name="Straight Arrow Connector 89">
            <a:extLst>
              <a:ext uri="{FF2B5EF4-FFF2-40B4-BE49-F238E27FC236}">
                <a16:creationId xmlns:a16="http://schemas.microsoft.com/office/drawing/2014/main" id="{F67319A4-584A-83FB-7B7F-53A1A4519B51}"/>
              </a:ext>
            </a:extLst>
          </p:cNvPr>
          <p:cNvCxnSpPr>
            <a:cxnSpLocks/>
            <a:stCxn id="50" idx="2"/>
          </p:cNvCxnSpPr>
          <p:nvPr/>
        </p:nvCxnSpPr>
        <p:spPr>
          <a:xfrm flipH="1">
            <a:off x="1211596" y="2074164"/>
            <a:ext cx="16817" cy="22612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EB83BAF9-2622-C615-E297-41CA13CAB402}"/>
              </a:ext>
            </a:extLst>
          </p:cNvPr>
          <p:cNvCxnSpPr>
            <a:cxnSpLocks/>
            <a:stCxn id="69" idx="0"/>
          </p:cNvCxnSpPr>
          <p:nvPr/>
        </p:nvCxnSpPr>
        <p:spPr>
          <a:xfrm flipV="1">
            <a:off x="997917" y="1507958"/>
            <a:ext cx="0" cy="1351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95BF591-1D60-A076-688D-D37BEFEACCB9}"/>
              </a:ext>
            </a:extLst>
          </p:cNvPr>
          <p:cNvCxnSpPr>
            <a:cxnSpLocks/>
            <a:stCxn id="88" idx="2"/>
          </p:cNvCxnSpPr>
          <p:nvPr/>
        </p:nvCxnSpPr>
        <p:spPr>
          <a:xfrm flipH="1">
            <a:off x="2000475" y="2839491"/>
            <a:ext cx="14656" cy="14958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68500EC-2F14-958A-E54A-3980C5705A2A}"/>
              </a:ext>
            </a:extLst>
          </p:cNvPr>
          <p:cNvCxnSpPr>
            <a:cxnSpLocks/>
            <a:stCxn id="87" idx="2"/>
          </p:cNvCxnSpPr>
          <p:nvPr/>
        </p:nvCxnSpPr>
        <p:spPr>
          <a:xfrm flipH="1">
            <a:off x="2757548" y="3640606"/>
            <a:ext cx="3751" cy="6947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6C45968F-8E18-5BA8-CFEB-6E88F3A52591}"/>
              </a:ext>
            </a:extLst>
          </p:cNvPr>
          <p:cNvCxnSpPr>
            <a:cxnSpLocks/>
            <a:stCxn id="86" idx="2"/>
          </p:cNvCxnSpPr>
          <p:nvPr/>
        </p:nvCxnSpPr>
        <p:spPr>
          <a:xfrm>
            <a:off x="3553569" y="4225251"/>
            <a:ext cx="0" cy="16094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71AFD570-8EDE-1549-EC6E-90E79373B8BD}"/>
              </a:ext>
            </a:extLst>
          </p:cNvPr>
          <p:cNvCxnSpPr>
            <a:cxnSpLocks/>
            <a:stCxn id="49" idx="0"/>
          </p:cNvCxnSpPr>
          <p:nvPr/>
        </p:nvCxnSpPr>
        <p:spPr>
          <a:xfrm flipV="1">
            <a:off x="1781063" y="1507958"/>
            <a:ext cx="12676" cy="8991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AE9E904D-DC86-919B-C443-F818D4EE7A68}"/>
              </a:ext>
            </a:extLst>
          </p:cNvPr>
          <p:cNvCxnSpPr>
            <a:cxnSpLocks/>
            <a:stCxn id="84" idx="0"/>
          </p:cNvCxnSpPr>
          <p:nvPr/>
        </p:nvCxnSpPr>
        <p:spPr>
          <a:xfrm flipV="1">
            <a:off x="2508296" y="1507958"/>
            <a:ext cx="8316" cy="17083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86AC8BA8-E0A6-2D88-EDB2-FDAD9803020C}"/>
              </a:ext>
            </a:extLst>
          </p:cNvPr>
          <p:cNvCxnSpPr>
            <a:cxnSpLocks/>
          </p:cNvCxnSpPr>
          <p:nvPr/>
        </p:nvCxnSpPr>
        <p:spPr>
          <a:xfrm flipH="1" flipV="1">
            <a:off x="3285376" y="1507958"/>
            <a:ext cx="4446" cy="22364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Biba </a:t>
            </a:r>
            <a:r>
              <a:rPr spc="-8" dirty="0">
                <a:latin typeface="+mj-lt"/>
              </a:rPr>
              <a:t>Model</a:t>
            </a:r>
          </a:p>
        </p:txBody>
      </p:sp>
      <p:sp>
        <p:nvSpPr>
          <p:cNvPr id="3" name="object 3"/>
          <p:cNvSpPr txBox="1">
            <a:spLocks noGrp="1"/>
          </p:cNvSpPr>
          <p:nvPr>
            <p:ph type="body" idx="1"/>
          </p:nvPr>
        </p:nvSpPr>
        <p:spPr>
          <a:xfrm>
            <a:off x="694305" y="1308098"/>
            <a:ext cx="7896241" cy="2280913"/>
          </a:xfrm>
          <a:prstGeom prst="rect">
            <a:avLst/>
          </a:prstGeom>
        </p:spPr>
        <p:txBody>
          <a:bodyPr spcFirstLastPara="1" vert="horz" wrap="square" lIns="0" tIns="9049" rIns="0" bIns="0" rtlCol="0" anchor="t" anchorCtr="0">
            <a:spAutoFit/>
          </a:bodyPr>
          <a:lstStyle/>
          <a:p>
            <a:pPr marL="180022" indent="-170497">
              <a:lnSpc>
                <a:spcPct val="114000"/>
              </a:lnSpc>
              <a:spcBef>
                <a:spcPts val="71"/>
              </a:spcBef>
              <a:buFont typeface="Arial"/>
              <a:buChar char="•"/>
              <a:tabLst>
                <a:tab pos="180022" algn="l"/>
              </a:tabLst>
            </a:pPr>
            <a:r>
              <a:rPr sz="2400" dirty="0">
                <a:latin typeface="+mn-lt"/>
              </a:rPr>
              <a:t>Used</a:t>
            </a:r>
            <a:r>
              <a:rPr sz="2400" spc="-34" dirty="0">
                <a:latin typeface="+mn-lt"/>
              </a:rPr>
              <a:t> </a:t>
            </a:r>
            <a:r>
              <a:rPr sz="2400" dirty="0">
                <a:latin typeface="+mn-lt"/>
              </a:rPr>
              <a:t>by</a:t>
            </a:r>
            <a:r>
              <a:rPr sz="2400" spc="-30" dirty="0">
                <a:latin typeface="+mn-lt"/>
              </a:rPr>
              <a:t> </a:t>
            </a:r>
            <a:r>
              <a:rPr sz="2400" spc="-8" dirty="0">
                <a:latin typeface="+mn-lt"/>
              </a:rPr>
              <a:t>Windows</a:t>
            </a:r>
          </a:p>
          <a:p>
            <a:pPr>
              <a:lnSpc>
                <a:spcPct val="114000"/>
              </a:lnSpc>
              <a:spcBef>
                <a:spcPts val="1211"/>
              </a:spcBef>
              <a:buFont typeface="Arial"/>
              <a:buChar char="•"/>
            </a:pPr>
            <a:endParaRPr sz="2400" spc="-8" dirty="0">
              <a:latin typeface="+mn-lt"/>
            </a:endParaRPr>
          </a:p>
          <a:p>
            <a:pPr marL="180022" marR="3810" indent="-170497">
              <a:lnSpc>
                <a:spcPct val="114000"/>
              </a:lnSpc>
              <a:buFont typeface="Arial"/>
              <a:buChar char="•"/>
              <a:tabLst>
                <a:tab pos="180975" algn="l"/>
              </a:tabLst>
            </a:pPr>
            <a:r>
              <a:rPr sz="2400" dirty="0">
                <a:latin typeface="+mn-lt"/>
              </a:rPr>
              <a:t>E.g.,</a:t>
            </a:r>
            <a:r>
              <a:rPr sz="2400" spc="86" dirty="0">
                <a:latin typeface="+mn-lt"/>
              </a:rPr>
              <a:t> </a:t>
            </a:r>
            <a:r>
              <a:rPr lang="en-US" sz="2400" dirty="0">
                <a:latin typeface="+mn-lt"/>
              </a:rPr>
              <a:t>A b</a:t>
            </a:r>
            <a:r>
              <a:rPr sz="2400" dirty="0">
                <a:latin typeface="+mn-lt"/>
              </a:rPr>
              <a:t>rowser</a:t>
            </a:r>
            <a:r>
              <a:rPr sz="2400" spc="86" dirty="0">
                <a:latin typeface="+mn-lt"/>
              </a:rPr>
              <a:t> </a:t>
            </a:r>
            <a:r>
              <a:rPr sz="2400" dirty="0">
                <a:latin typeface="+mn-lt"/>
              </a:rPr>
              <a:t>can</a:t>
            </a:r>
            <a:r>
              <a:rPr sz="2400" spc="105" dirty="0">
                <a:latin typeface="+mn-lt"/>
              </a:rPr>
              <a:t> </a:t>
            </a:r>
            <a:r>
              <a:rPr sz="2400" dirty="0">
                <a:latin typeface="+mn-lt"/>
              </a:rPr>
              <a:t>download</a:t>
            </a:r>
            <a:r>
              <a:rPr sz="2400" spc="98" dirty="0">
                <a:latin typeface="+mn-lt"/>
              </a:rPr>
              <a:t> </a:t>
            </a:r>
            <a:r>
              <a:rPr sz="2400" dirty="0">
                <a:latin typeface="+mn-lt"/>
              </a:rPr>
              <a:t>a</a:t>
            </a:r>
            <a:r>
              <a:rPr sz="2400" spc="90" dirty="0">
                <a:latin typeface="+mn-lt"/>
              </a:rPr>
              <a:t> </a:t>
            </a:r>
            <a:r>
              <a:rPr sz="2400" dirty="0">
                <a:latin typeface="+mn-lt"/>
              </a:rPr>
              <a:t>file</a:t>
            </a:r>
            <a:r>
              <a:rPr sz="2400" spc="86" dirty="0">
                <a:latin typeface="+mn-lt"/>
              </a:rPr>
              <a:t> </a:t>
            </a:r>
            <a:r>
              <a:rPr sz="2400" dirty="0">
                <a:latin typeface="+mn-lt"/>
              </a:rPr>
              <a:t>(created</a:t>
            </a:r>
            <a:r>
              <a:rPr sz="2400" spc="83" dirty="0">
                <a:latin typeface="+mn-lt"/>
              </a:rPr>
              <a:t> </a:t>
            </a:r>
            <a:r>
              <a:rPr sz="2400" dirty="0">
                <a:latin typeface="+mn-lt"/>
              </a:rPr>
              <a:t>with</a:t>
            </a:r>
            <a:r>
              <a:rPr sz="2400" spc="98" dirty="0">
                <a:latin typeface="+mn-lt"/>
              </a:rPr>
              <a:t> </a:t>
            </a:r>
            <a:r>
              <a:rPr sz="2400" spc="-38" dirty="0">
                <a:latin typeface="+mn-lt"/>
              </a:rPr>
              <a:t>a </a:t>
            </a:r>
            <a:r>
              <a:rPr sz="2400" dirty="0">
                <a:latin typeface="+mn-lt"/>
              </a:rPr>
              <a:t>low</a:t>
            </a:r>
            <a:r>
              <a:rPr sz="2400" spc="45" dirty="0">
                <a:latin typeface="+mn-lt"/>
              </a:rPr>
              <a:t> </a:t>
            </a:r>
            <a:r>
              <a:rPr sz="2400" dirty="0">
                <a:latin typeface="+mn-lt"/>
              </a:rPr>
              <a:t>integrity</a:t>
            </a:r>
            <a:r>
              <a:rPr sz="2400" spc="41" dirty="0">
                <a:latin typeface="+mn-lt"/>
              </a:rPr>
              <a:t> </a:t>
            </a:r>
            <a:r>
              <a:rPr sz="2400" dirty="0">
                <a:latin typeface="+mn-lt"/>
              </a:rPr>
              <a:t>level)</a:t>
            </a:r>
            <a:r>
              <a:rPr sz="2400" spc="49" dirty="0">
                <a:latin typeface="+mn-lt"/>
              </a:rPr>
              <a:t> </a:t>
            </a:r>
            <a:r>
              <a:rPr sz="2400" dirty="0">
                <a:latin typeface="+mn-lt"/>
              </a:rPr>
              <a:t>and</a:t>
            </a:r>
            <a:r>
              <a:rPr sz="2400" spc="49" dirty="0">
                <a:latin typeface="+mn-lt"/>
              </a:rPr>
              <a:t> </a:t>
            </a:r>
            <a:r>
              <a:rPr sz="2400" dirty="0">
                <a:latin typeface="+mn-lt"/>
              </a:rPr>
              <a:t>read</a:t>
            </a:r>
            <a:r>
              <a:rPr sz="2400" spc="45" dirty="0">
                <a:latin typeface="+mn-lt"/>
              </a:rPr>
              <a:t> </a:t>
            </a:r>
            <a:r>
              <a:rPr sz="2400" dirty="0">
                <a:latin typeface="+mn-lt"/>
              </a:rPr>
              <a:t>everything</a:t>
            </a:r>
            <a:r>
              <a:rPr sz="2400" spc="38" dirty="0">
                <a:latin typeface="+mn-lt"/>
              </a:rPr>
              <a:t> </a:t>
            </a:r>
            <a:r>
              <a:rPr sz="2400" dirty="0">
                <a:latin typeface="+mn-lt"/>
              </a:rPr>
              <a:t>in</a:t>
            </a:r>
            <a:r>
              <a:rPr sz="2400" spc="41" dirty="0">
                <a:latin typeface="+mn-lt"/>
              </a:rPr>
              <a:t> </a:t>
            </a:r>
            <a:r>
              <a:rPr sz="2400" dirty="0">
                <a:latin typeface="+mn-lt"/>
              </a:rPr>
              <a:t>the</a:t>
            </a:r>
            <a:r>
              <a:rPr sz="2400" spc="41" dirty="0">
                <a:latin typeface="+mn-lt"/>
              </a:rPr>
              <a:t> </a:t>
            </a:r>
            <a:r>
              <a:rPr sz="2400" dirty="0">
                <a:latin typeface="+mn-lt"/>
              </a:rPr>
              <a:t>system.</a:t>
            </a:r>
            <a:r>
              <a:rPr sz="2400" spc="49" dirty="0">
                <a:latin typeface="+mn-lt"/>
              </a:rPr>
              <a:t> </a:t>
            </a:r>
            <a:r>
              <a:rPr sz="2400" dirty="0">
                <a:latin typeface="+mn-lt"/>
              </a:rPr>
              <a:t>It</a:t>
            </a:r>
            <a:r>
              <a:rPr sz="2400" spc="45" dirty="0">
                <a:latin typeface="+mn-lt"/>
              </a:rPr>
              <a:t> </a:t>
            </a:r>
            <a:r>
              <a:rPr sz="2400" dirty="0">
                <a:latin typeface="+mn-lt"/>
              </a:rPr>
              <a:t>cannot</a:t>
            </a:r>
            <a:r>
              <a:rPr sz="2400" spc="45" dirty="0">
                <a:latin typeface="+mn-lt"/>
              </a:rPr>
              <a:t> </a:t>
            </a:r>
            <a:r>
              <a:rPr sz="2400" spc="-8" dirty="0">
                <a:latin typeface="+mn-lt"/>
              </a:rPr>
              <a:t>write </a:t>
            </a:r>
            <a:r>
              <a:rPr sz="2400" dirty="0">
                <a:latin typeface="+mn-lt"/>
              </a:rPr>
              <a:t>to</a:t>
            </a:r>
            <a:r>
              <a:rPr sz="2400" spc="-11" dirty="0">
                <a:latin typeface="+mn-lt"/>
              </a:rPr>
              <a:t> </a:t>
            </a:r>
            <a:r>
              <a:rPr sz="2400" dirty="0">
                <a:latin typeface="+mn-lt"/>
              </a:rPr>
              <a:t>a</a:t>
            </a:r>
            <a:r>
              <a:rPr sz="2400" spc="-11" dirty="0">
                <a:latin typeface="+mn-lt"/>
              </a:rPr>
              <a:t> </a:t>
            </a:r>
            <a:r>
              <a:rPr sz="2400" dirty="0">
                <a:latin typeface="+mn-lt"/>
              </a:rPr>
              <a:t>higher</a:t>
            </a:r>
            <a:r>
              <a:rPr sz="2400" spc="-11" dirty="0">
                <a:latin typeface="+mn-lt"/>
              </a:rPr>
              <a:t> </a:t>
            </a:r>
            <a:r>
              <a:rPr sz="2400" dirty="0">
                <a:latin typeface="+mn-lt"/>
              </a:rPr>
              <a:t>level</a:t>
            </a:r>
            <a:r>
              <a:rPr sz="2400" spc="-19" dirty="0">
                <a:latin typeface="+mn-lt"/>
              </a:rPr>
              <a:t> </a:t>
            </a:r>
            <a:r>
              <a:rPr sz="2400" spc="-8" dirty="0">
                <a:latin typeface="+mn-lt"/>
              </a:rPr>
              <a:t>object.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653" y="230943"/>
            <a:ext cx="8706883" cy="593592"/>
          </a:xfrm>
          <a:prstGeom prst="rect">
            <a:avLst/>
          </a:prstGeom>
        </p:spPr>
        <p:txBody>
          <a:bodyPr spcFirstLastPara="1" vert="horz" wrap="square" lIns="0" tIns="67151" rIns="0" bIns="0" rtlCol="0" anchor="t" anchorCtr="0">
            <a:spAutoFit/>
          </a:bodyPr>
          <a:lstStyle/>
          <a:p>
            <a:pPr marL="9525" marR="3810">
              <a:lnSpc>
                <a:spcPts val="3563"/>
              </a:lnSpc>
              <a:spcBef>
                <a:spcPts val="529"/>
              </a:spcBef>
            </a:pPr>
            <a:r>
              <a:rPr dirty="0">
                <a:latin typeface="+mj-lt"/>
              </a:rPr>
              <a:t>Chinese</a:t>
            </a:r>
            <a:r>
              <a:rPr spc="-15" dirty="0">
                <a:latin typeface="+mj-lt"/>
              </a:rPr>
              <a:t> </a:t>
            </a:r>
            <a:r>
              <a:rPr dirty="0">
                <a:latin typeface="+mj-lt"/>
              </a:rPr>
              <a:t>Wall</a:t>
            </a:r>
            <a:r>
              <a:rPr spc="-26" dirty="0">
                <a:latin typeface="+mj-lt"/>
              </a:rPr>
              <a:t> </a:t>
            </a:r>
            <a:r>
              <a:rPr dirty="0">
                <a:latin typeface="+mj-lt"/>
              </a:rPr>
              <a:t>(Brewer</a:t>
            </a:r>
            <a:r>
              <a:rPr spc="-15" dirty="0">
                <a:latin typeface="+mj-lt"/>
              </a:rPr>
              <a:t> </a:t>
            </a:r>
            <a:r>
              <a:rPr dirty="0">
                <a:latin typeface="+mj-lt"/>
              </a:rPr>
              <a:t>and</a:t>
            </a:r>
            <a:r>
              <a:rPr spc="-19" dirty="0">
                <a:latin typeface="+mj-lt"/>
              </a:rPr>
              <a:t> </a:t>
            </a:r>
            <a:r>
              <a:rPr dirty="0">
                <a:latin typeface="+mj-lt"/>
              </a:rPr>
              <a:t>Nash</a:t>
            </a:r>
            <a:r>
              <a:rPr spc="-19" dirty="0">
                <a:latin typeface="+mj-lt"/>
              </a:rPr>
              <a:t> </a:t>
            </a:r>
            <a:r>
              <a:rPr spc="-8" dirty="0">
                <a:latin typeface="+mj-lt"/>
              </a:rPr>
              <a:t>model) [1989]</a:t>
            </a:r>
          </a:p>
        </p:txBody>
      </p:sp>
      <p:sp>
        <p:nvSpPr>
          <p:cNvPr id="3" name="object 3"/>
          <p:cNvSpPr/>
          <p:nvPr/>
        </p:nvSpPr>
        <p:spPr>
          <a:xfrm>
            <a:off x="816673" y="1760792"/>
            <a:ext cx="3255645" cy="2396966"/>
          </a:xfrm>
          <a:custGeom>
            <a:avLst/>
            <a:gdLst/>
            <a:ahLst/>
            <a:cxnLst/>
            <a:rect l="l" t="t" r="r" b="b"/>
            <a:pathLst>
              <a:path w="4340860" h="3195954">
                <a:moveTo>
                  <a:pt x="635508" y="1597914"/>
                </a:moveTo>
                <a:lnTo>
                  <a:pt x="637591" y="1548926"/>
                </a:lnTo>
                <a:lnTo>
                  <a:pt x="643728" y="1501096"/>
                </a:lnTo>
                <a:lnTo>
                  <a:pt x="653748" y="1454595"/>
                </a:lnTo>
                <a:lnTo>
                  <a:pt x="667481" y="1409593"/>
                </a:lnTo>
                <a:lnTo>
                  <a:pt x="684756" y="1366260"/>
                </a:lnTo>
                <a:lnTo>
                  <a:pt x="705403" y="1324766"/>
                </a:lnTo>
                <a:lnTo>
                  <a:pt x="729253" y="1285282"/>
                </a:lnTo>
                <a:lnTo>
                  <a:pt x="756133" y="1247978"/>
                </a:lnTo>
                <a:lnTo>
                  <a:pt x="785876" y="1213025"/>
                </a:lnTo>
                <a:lnTo>
                  <a:pt x="818309" y="1180592"/>
                </a:lnTo>
                <a:lnTo>
                  <a:pt x="853262" y="1150849"/>
                </a:lnTo>
                <a:lnTo>
                  <a:pt x="890566" y="1123969"/>
                </a:lnTo>
                <a:lnTo>
                  <a:pt x="930050" y="1100119"/>
                </a:lnTo>
                <a:lnTo>
                  <a:pt x="971544" y="1079472"/>
                </a:lnTo>
                <a:lnTo>
                  <a:pt x="1014877" y="1062197"/>
                </a:lnTo>
                <a:lnTo>
                  <a:pt x="1059879" y="1048464"/>
                </a:lnTo>
                <a:lnTo>
                  <a:pt x="1106380" y="1038444"/>
                </a:lnTo>
                <a:lnTo>
                  <a:pt x="1154210" y="1032307"/>
                </a:lnTo>
                <a:lnTo>
                  <a:pt x="1203198" y="1030224"/>
                </a:lnTo>
                <a:lnTo>
                  <a:pt x="1252185" y="1032307"/>
                </a:lnTo>
                <a:lnTo>
                  <a:pt x="1300015" y="1038444"/>
                </a:lnTo>
                <a:lnTo>
                  <a:pt x="1346516" y="1048464"/>
                </a:lnTo>
                <a:lnTo>
                  <a:pt x="1391518" y="1062197"/>
                </a:lnTo>
                <a:lnTo>
                  <a:pt x="1434851" y="1079472"/>
                </a:lnTo>
                <a:lnTo>
                  <a:pt x="1476345" y="1100119"/>
                </a:lnTo>
                <a:lnTo>
                  <a:pt x="1515829" y="1123969"/>
                </a:lnTo>
                <a:lnTo>
                  <a:pt x="1553133" y="1150849"/>
                </a:lnTo>
                <a:lnTo>
                  <a:pt x="1588086" y="1180592"/>
                </a:lnTo>
                <a:lnTo>
                  <a:pt x="1620519" y="1213025"/>
                </a:lnTo>
                <a:lnTo>
                  <a:pt x="1650262" y="1247978"/>
                </a:lnTo>
                <a:lnTo>
                  <a:pt x="1677142" y="1285282"/>
                </a:lnTo>
                <a:lnTo>
                  <a:pt x="1700992" y="1324766"/>
                </a:lnTo>
                <a:lnTo>
                  <a:pt x="1721639" y="1366260"/>
                </a:lnTo>
                <a:lnTo>
                  <a:pt x="1738914" y="1409593"/>
                </a:lnTo>
                <a:lnTo>
                  <a:pt x="1752647" y="1454595"/>
                </a:lnTo>
                <a:lnTo>
                  <a:pt x="1762667" y="1501096"/>
                </a:lnTo>
                <a:lnTo>
                  <a:pt x="1768804" y="1548926"/>
                </a:lnTo>
                <a:lnTo>
                  <a:pt x="1770888" y="1597914"/>
                </a:lnTo>
                <a:lnTo>
                  <a:pt x="1768804" y="1646901"/>
                </a:lnTo>
                <a:lnTo>
                  <a:pt x="1762667" y="1694731"/>
                </a:lnTo>
                <a:lnTo>
                  <a:pt x="1752647" y="1741232"/>
                </a:lnTo>
                <a:lnTo>
                  <a:pt x="1738914" y="1786234"/>
                </a:lnTo>
                <a:lnTo>
                  <a:pt x="1721639" y="1829567"/>
                </a:lnTo>
                <a:lnTo>
                  <a:pt x="1700992" y="1871061"/>
                </a:lnTo>
                <a:lnTo>
                  <a:pt x="1677142" y="1910545"/>
                </a:lnTo>
                <a:lnTo>
                  <a:pt x="1650262" y="1947849"/>
                </a:lnTo>
                <a:lnTo>
                  <a:pt x="1620519" y="1982802"/>
                </a:lnTo>
                <a:lnTo>
                  <a:pt x="1588086" y="2015235"/>
                </a:lnTo>
                <a:lnTo>
                  <a:pt x="1553133" y="2044978"/>
                </a:lnTo>
                <a:lnTo>
                  <a:pt x="1515829" y="2071858"/>
                </a:lnTo>
                <a:lnTo>
                  <a:pt x="1476345" y="2095708"/>
                </a:lnTo>
                <a:lnTo>
                  <a:pt x="1434851" y="2116355"/>
                </a:lnTo>
                <a:lnTo>
                  <a:pt x="1391518" y="2133630"/>
                </a:lnTo>
                <a:lnTo>
                  <a:pt x="1346516" y="2147363"/>
                </a:lnTo>
                <a:lnTo>
                  <a:pt x="1300015" y="2157383"/>
                </a:lnTo>
                <a:lnTo>
                  <a:pt x="1252185" y="2163520"/>
                </a:lnTo>
                <a:lnTo>
                  <a:pt x="1203198" y="2165604"/>
                </a:lnTo>
                <a:lnTo>
                  <a:pt x="1154210" y="2163520"/>
                </a:lnTo>
                <a:lnTo>
                  <a:pt x="1106380" y="2157383"/>
                </a:lnTo>
                <a:lnTo>
                  <a:pt x="1059879" y="2147363"/>
                </a:lnTo>
                <a:lnTo>
                  <a:pt x="1014877" y="2133630"/>
                </a:lnTo>
                <a:lnTo>
                  <a:pt x="971544" y="2116355"/>
                </a:lnTo>
                <a:lnTo>
                  <a:pt x="930050" y="2095708"/>
                </a:lnTo>
                <a:lnTo>
                  <a:pt x="890566" y="2071858"/>
                </a:lnTo>
                <a:lnTo>
                  <a:pt x="853262" y="2044978"/>
                </a:lnTo>
                <a:lnTo>
                  <a:pt x="818309" y="2015235"/>
                </a:lnTo>
                <a:lnTo>
                  <a:pt x="785876" y="1982802"/>
                </a:lnTo>
                <a:lnTo>
                  <a:pt x="756133" y="1947849"/>
                </a:lnTo>
                <a:lnTo>
                  <a:pt x="729253" y="1910545"/>
                </a:lnTo>
                <a:lnTo>
                  <a:pt x="705403" y="1871061"/>
                </a:lnTo>
                <a:lnTo>
                  <a:pt x="684756" y="1829567"/>
                </a:lnTo>
                <a:lnTo>
                  <a:pt x="667481" y="1786234"/>
                </a:lnTo>
                <a:lnTo>
                  <a:pt x="653748" y="1741232"/>
                </a:lnTo>
                <a:lnTo>
                  <a:pt x="643728" y="1694731"/>
                </a:lnTo>
                <a:lnTo>
                  <a:pt x="637591" y="1646901"/>
                </a:lnTo>
                <a:lnTo>
                  <a:pt x="635508" y="1597914"/>
                </a:lnTo>
                <a:close/>
              </a:path>
              <a:path w="4340860" h="3195954">
                <a:moveTo>
                  <a:pt x="2337816" y="1597914"/>
                </a:moveTo>
                <a:lnTo>
                  <a:pt x="2339899" y="1548926"/>
                </a:lnTo>
                <a:lnTo>
                  <a:pt x="2346036" y="1501096"/>
                </a:lnTo>
                <a:lnTo>
                  <a:pt x="2356056" y="1454595"/>
                </a:lnTo>
                <a:lnTo>
                  <a:pt x="2369789" y="1409593"/>
                </a:lnTo>
                <a:lnTo>
                  <a:pt x="2387064" y="1366260"/>
                </a:lnTo>
                <a:lnTo>
                  <a:pt x="2407711" y="1324766"/>
                </a:lnTo>
                <a:lnTo>
                  <a:pt x="2431561" y="1285282"/>
                </a:lnTo>
                <a:lnTo>
                  <a:pt x="2458441" y="1247978"/>
                </a:lnTo>
                <a:lnTo>
                  <a:pt x="2488184" y="1213025"/>
                </a:lnTo>
                <a:lnTo>
                  <a:pt x="2520617" y="1180592"/>
                </a:lnTo>
                <a:lnTo>
                  <a:pt x="2555570" y="1150849"/>
                </a:lnTo>
                <a:lnTo>
                  <a:pt x="2592874" y="1123969"/>
                </a:lnTo>
                <a:lnTo>
                  <a:pt x="2632358" y="1100119"/>
                </a:lnTo>
                <a:lnTo>
                  <a:pt x="2673852" y="1079472"/>
                </a:lnTo>
                <a:lnTo>
                  <a:pt x="2717185" y="1062197"/>
                </a:lnTo>
                <a:lnTo>
                  <a:pt x="2762187" y="1048464"/>
                </a:lnTo>
                <a:lnTo>
                  <a:pt x="2808688" y="1038444"/>
                </a:lnTo>
                <a:lnTo>
                  <a:pt x="2856518" y="1032307"/>
                </a:lnTo>
                <a:lnTo>
                  <a:pt x="2905505" y="1030224"/>
                </a:lnTo>
                <a:lnTo>
                  <a:pt x="2954493" y="1032307"/>
                </a:lnTo>
                <a:lnTo>
                  <a:pt x="3002323" y="1038444"/>
                </a:lnTo>
                <a:lnTo>
                  <a:pt x="3048824" y="1048464"/>
                </a:lnTo>
                <a:lnTo>
                  <a:pt x="3093826" y="1062197"/>
                </a:lnTo>
                <a:lnTo>
                  <a:pt x="3137159" y="1079472"/>
                </a:lnTo>
                <a:lnTo>
                  <a:pt x="3178653" y="1100119"/>
                </a:lnTo>
                <a:lnTo>
                  <a:pt x="3218137" y="1123969"/>
                </a:lnTo>
                <a:lnTo>
                  <a:pt x="3255441" y="1150849"/>
                </a:lnTo>
                <a:lnTo>
                  <a:pt x="3290394" y="1180592"/>
                </a:lnTo>
                <a:lnTo>
                  <a:pt x="3322827" y="1213025"/>
                </a:lnTo>
                <a:lnTo>
                  <a:pt x="3352570" y="1247978"/>
                </a:lnTo>
                <a:lnTo>
                  <a:pt x="3379450" y="1285282"/>
                </a:lnTo>
                <a:lnTo>
                  <a:pt x="3403300" y="1324766"/>
                </a:lnTo>
                <a:lnTo>
                  <a:pt x="3423947" y="1366260"/>
                </a:lnTo>
                <a:lnTo>
                  <a:pt x="3441222" y="1409593"/>
                </a:lnTo>
                <a:lnTo>
                  <a:pt x="3454955" y="1454595"/>
                </a:lnTo>
                <a:lnTo>
                  <a:pt x="3464975" y="1501096"/>
                </a:lnTo>
                <a:lnTo>
                  <a:pt x="3471112" y="1548926"/>
                </a:lnTo>
                <a:lnTo>
                  <a:pt x="3473196" y="1597914"/>
                </a:lnTo>
                <a:lnTo>
                  <a:pt x="3471112" y="1646901"/>
                </a:lnTo>
                <a:lnTo>
                  <a:pt x="3464975" y="1694731"/>
                </a:lnTo>
                <a:lnTo>
                  <a:pt x="3454955" y="1741232"/>
                </a:lnTo>
                <a:lnTo>
                  <a:pt x="3441222" y="1786234"/>
                </a:lnTo>
                <a:lnTo>
                  <a:pt x="3423947" y="1829567"/>
                </a:lnTo>
                <a:lnTo>
                  <a:pt x="3403300" y="1871061"/>
                </a:lnTo>
                <a:lnTo>
                  <a:pt x="3379450" y="1910545"/>
                </a:lnTo>
                <a:lnTo>
                  <a:pt x="3352570" y="1947849"/>
                </a:lnTo>
                <a:lnTo>
                  <a:pt x="3322827" y="1982802"/>
                </a:lnTo>
                <a:lnTo>
                  <a:pt x="3290394" y="2015235"/>
                </a:lnTo>
                <a:lnTo>
                  <a:pt x="3255441" y="2044978"/>
                </a:lnTo>
                <a:lnTo>
                  <a:pt x="3218137" y="2071858"/>
                </a:lnTo>
                <a:lnTo>
                  <a:pt x="3178653" y="2095708"/>
                </a:lnTo>
                <a:lnTo>
                  <a:pt x="3137159" y="2116355"/>
                </a:lnTo>
                <a:lnTo>
                  <a:pt x="3093826" y="2133630"/>
                </a:lnTo>
                <a:lnTo>
                  <a:pt x="3048824" y="2147363"/>
                </a:lnTo>
                <a:lnTo>
                  <a:pt x="3002323" y="2157383"/>
                </a:lnTo>
                <a:lnTo>
                  <a:pt x="2954493" y="2163520"/>
                </a:lnTo>
                <a:lnTo>
                  <a:pt x="2905505" y="2165604"/>
                </a:lnTo>
                <a:lnTo>
                  <a:pt x="2856518" y="2163520"/>
                </a:lnTo>
                <a:lnTo>
                  <a:pt x="2808688" y="2157383"/>
                </a:lnTo>
                <a:lnTo>
                  <a:pt x="2762187" y="2147363"/>
                </a:lnTo>
                <a:lnTo>
                  <a:pt x="2717185" y="2133630"/>
                </a:lnTo>
                <a:lnTo>
                  <a:pt x="2673852" y="2116355"/>
                </a:lnTo>
                <a:lnTo>
                  <a:pt x="2632358" y="2095708"/>
                </a:lnTo>
                <a:lnTo>
                  <a:pt x="2592874" y="2071858"/>
                </a:lnTo>
                <a:lnTo>
                  <a:pt x="2555570" y="2044978"/>
                </a:lnTo>
                <a:lnTo>
                  <a:pt x="2520617" y="2015235"/>
                </a:lnTo>
                <a:lnTo>
                  <a:pt x="2488184" y="1982802"/>
                </a:lnTo>
                <a:lnTo>
                  <a:pt x="2458441" y="1947849"/>
                </a:lnTo>
                <a:lnTo>
                  <a:pt x="2431561" y="1910545"/>
                </a:lnTo>
                <a:lnTo>
                  <a:pt x="2407711" y="1871061"/>
                </a:lnTo>
                <a:lnTo>
                  <a:pt x="2387064" y="1829567"/>
                </a:lnTo>
                <a:lnTo>
                  <a:pt x="2369789" y="1786234"/>
                </a:lnTo>
                <a:lnTo>
                  <a:pt x="2356056" y="1741232"/>
                </a:lnTo>
                <a:lnTo>
                  <a:pt x="2346036" y="1694731"/>
                </a:lnTo>
                <a:lnTo>
                  <a:pt x="2339899" y="1646901"/>
                </a:lnTo>
                <a:lnTo>
                  <a:pt x="2337816" y="1597914"/>
                </a:lnTo>
                <a:close/>
              </a:path>
              <a:path w="4340860" h="3195954">
                <a:moveTo>
                  <a:pt x="0" y="1597914"/>
                </a:moveTo>
                <a:lnTo>
                  <a:pt x="687" y="1557302"/>
                </a:lnTo>
                <a:lnTo>
                  <a:pt x="2738" y="1516941"/>
                </a:lnTo>
                <a:lnTo>
                  <a:pt x="6136" y="1476840"/>
                </a:lnTo>
                <a:lnTo>
                  <a:pt x="10865" y="1437013"/>
                </a:lnTo>
                <a:lnTo>
                  <a:pt x="16909" y="1397471"/>
                </a:lnTo>
                <a:lnTo>
                  <a:pt x="24252" y="1358226"/>
                </a:lnTo>
                <a:lnTo>
                  <a:pt x="32877" y="1319290"/>
                </a:lnTo>
                <a:lnTo>
                  <a:pt x="42768" y="1280676"/>
                </a:lnTo>
                <a:lnTo>
                  <a:pt x="53908" y="1242395"/>
                </a:lnTo>
                <a:lnTo>
                  <a:pt x="66282" y="1204459"/>
                </a:lnTo>
                <a:lnTo>
                  <a:pt x="79873" y="1166880"/>
                </a:lnTo>
                <a:lnTo>
                  <a:pt x="94665" y="1129670"/>
                </a:lnTo>
                <a:lnTo>
                  <a:pt x="110642" y="1092842"/>
                </a:lnTo>
                <a:lnTo>
                  <a:pt x="127787" y="1056406"/>
                </a:lnTo>
                <a:lnTo>
                  <a:pt x="146084" y="1020375"/>
                </a:lnTo>
                <a:lnTo>
                  <a:pt x="165517" y="984762"/>
                </a:lnTo>
                <a:lnTo>
                  <a:pt x="186069" y="949577"/>
                </a:lnTo>
                <a:lnTo>
                  <a:pt x="207725" y="914834"/>
                </a:lnTo>
                <a:lnTo>
                  <a:pt x="230467" y="880543"/>
                </a:lnTo>
                <a:lnTo>
                  <a:pt x="254281" y="846717"/>
                </a:lnTo>
                <a:lnTo>
                  <a:pt x="279148" y="813369"/>
                </a:lnTo>
                <a:lnTo>
                  <a:pt x="305054" y="780509"/>
                </a:lnTo>
                <a:lnTo>
                  <a:pt x="331982" y="748150"/>
                </a:lnTo>
                <a:lnTo>
                  <a:pt x="359915" y="716304"/>
                </a:lnTo>
                <a:lnTo>
                  <a:pt x="388838" y="684982"/>
                </a:lnTo>
                <a:lnTo>
                  <a:pt x="418734" y="654198"/>
                </a:lnTo>
                <a:lnTo>
                  <a:pt x="449586" y="623962"/>
                </a:lnTo>
                <a:lnTo>
                  <a:pt x="481379" y="594287"/>
                </a:lnTo>
                <a:lnTo>
                  <a:pt x="514097" y="565185"/>
                </a:lnTo>
                <a:lnTo>
                  <a:pt x="547722" y="536667"/>
                </a:lnTo>
                <a:lnTo>
                  <a:pt x="582239" y="508747"/>
                </a:lnTo>
                <a:lnTo>
                  <a:pt x="617631" y="481434"/>
                </a:lnTo>
                <a:lnTo>
                  <a:pt x="653882" y="454743"/>
                </a:lnTo>
                <a:lnTo>
                  <a:pt x="690977" y="428684"/>
                </a:lnTo>
                <a:lnTo>
                  <a:pt x="728898" y="403270"/>
                </a:lnTo>
                <a:lnTo>
                  <a:pt x="767629" y="378512"/>
                </a:lnTo>
                <a:lnTo>
                  <a:pt x="807154" y="354423"/>
                </a:lnTo>
                <a:lnTo>
                  <a:pt x="847457" y="331015"/>
                </a:lnTo>
                <a:lnTo>
                  <a:pt x="888522" y="308299"/>
                </a:lnTo>
                <a:lnTo>
                  <a:pt x="930332" y="286287"/>
                </a:lnTo>
                <a:lnTo>
                  <a:pt x="972871" y="264992"/>
                </a:lnTo>
                <a:lnTo>
                  <a:pt x="1016122" y="244426"/>
                </a:lnTo>
                <a:lnTo>
                  <a:pt x="1060070" y="224599"/>
                </a:lnTo>
                <a:lnTo>
                  <a:pt x="1104698" y="205526"/>
                </a:lnTo>
                <a:lnTo>
                  <a:pt x="1149990" y="187216"/>
                </a:lnTo>
                <a:lnTo>
                  <a:pt x="1195929" y="169683"/>
                </a:lnTo>
                <a:lnTo>
                  <a:pt x="1242500" y="152939"/>
                </a:lnTo>
                <a:lnTo>
                  <a:pt x="1289686" y="136995"/>
                </a:lnTo>
                <a:lnTo>
                  <a:pt x="1337470" y="121863"/>
                </a:lnTo>
                <a:lnTo>
                  <a:pt x="1385837" y="107555"/>
                </a:lnTo>
                <a:lnTo>
                  <a:pt x="1434770" y="94084"/>
                </a:lnTo>
                <a:lnTo>
                  <a:pt x="1484254" y="81460"/>
                </a:lnTo>
                <a:lnTo>
                  <a:pt x="1534270" y="69697"/>
                </a:lnTo>
                <a:lnTo>
                  <a:pt x="1584805" y="58807"/>
                </a:lnTo>
                <a:lnTo>
                  <a:pt x="1635840" y="48800"/>
                </a:lnTo>
                <a:lnTo>
                  <a:pt x="1687360" y="39690"/>
                </a:lnTo>
                <a:lnTo>
                  <a:pt x="1739349" y="31487"/>
                </a:lnTo>
                <a:lnTo>
                  <a:pt x="1791790" y="24205"/>
                </a:lnTo>
                <a:lnTo>
                  <a:pt x="1844667" y="17855"/>
                </a:lnTo>
                <a:lnTo>
                  <a:pt x="1897964" y="12449"/>
                </a:lnTo>
                <a:lnTo>
                  <a:pt x="1951665" y="7999"/>
                </a:lnTo>
                <a:lnTo>
                  <a:pt x="2005752" y="4517"/>
                </a:lnTo>
                <a:lnTo>
                  <a:pt x="2060211" y="2015"/>
                </a:lnTo>
                <a:lnTo>
                  <a:pt x="2115024" y="505"/>
                </a:lnTo>
                <a:lnTo>
                  <a:pt x="2170176" y="0"/>
                </a:lnTo>
                <a:lnTo>
                  <a:pt x="2225327" y="505"/>
                </a:lnTo>
                <a:lnTo>
                  <a:pt x="2280140" y="2015"/>
                </a:lnTo>
                <a:lnTo>
                  <a:pt x="2334599" y="4517"/>
                </a:lnTo>
                <a:lnTo>
                  <a:pt x="2388686" y="7999"/>
                </a:lnTo>
                <a:lnTo>
                  <a:pt x="2442387" y="12449"/>
                </a:lnTo>
                <a:lnTo>
                  <a:pt x="2495684" y="17855"/>
                </a:lnTo>
                <a:lnTo>
                  <a:pt x="2548561" y="24205"/>
                </a:lnTo>
                <a:lnTo>
                  <a:pt x="2601002" y="31487"/>
                </a:lnTo>
                <a:lnTo>
                  <a:pt x="2652991" y="39690"/>
                </a:lnTo>
                <a:lnTo>
                  <a:pt x="2704511" y="48800"/>
                </a:lnTo>
                <a:lnTo>
                  <a:pt x="2755546" y="58807"/>
                </a:lnTo>
                <a:lnTo>
                  <a:pt x="2806081" y="69697"/>
                </a:lnTo>
                <a:lnTo>
                  <a:pt x="2856097" y="81460"/>
                </a:lnTo>
                <a:lnTo>
                  <a:pt x="2905581" y="94084"/>
                </a:lnTo>
                <a:lnTo>
                  <a:pt x="2954514" y="107555"/>
                </a:lnTo>
                <a:lnTo>
                  <a:pt x="3002881" y="121863"/>
                </a:lnTo>
                <a:lnTo>
                  <a:pt x="3050665" y="136995"/>
                </a:lnTo>
                <a:lnTo>
                  <a:pt x="3097851" y="152939"/>
                </a:lnTo>
                <a:lnTo>
                  <a:pt x="3144422" y="169683"/>
                </a:lnTo>
                <a:lnTo>
                  <a:pt x="3190361" y="187216"/>
                </a:lnTo>
                <a:lnTo>
                  <a:pt x="3235653" y="205526"/>
                </a:lnTo>
                <a:lnTo>
                  <a:pt x="3280281" y="224599"/>
                </a:lnTo>
                <a:lnTo>
                  <a:pt x="3324229" y="244426"/>
                </a:lnTo>
                <a:lnTo>
                  <a:pt x="3367480" y="264992"/>
                </a:lnTo>
                <a:lnTo>
                  <a:pt x="3410019" y="286287"/>
                </a:lnTo>
                <a:lnTo>
                  <a:pt x="3451829" y="308299"/>
                </a:lnTo>
                <a:lnTo>
                  <a:pt x="3492894" y="331015"/>
                </a:lnTo>
                <a:lnTo>
                  <a:pt x="3533197" y="354423"/>
                </a:lnTo>
                <a:lnTo>
                  <a:pt x="3572722" y="378512"/>
                </a:lnTo>
                <a:lnTo>
                  <a:pt x="3611453" y="403270"/>
                </a:lnTo>
                <a:lnTo>
                  <a:pt x="3649374" y="428684"/>
                </a:lnTo>
                <a:lnTo>
                  <a:pt x="3686469" y="454743"/>
                </a:lnTo>
                <a:lnTo>
                  <a:pt x="3722720" y="481434"/>
                </a:lnTo>
                <a:lnTo>
                  <a:pt x="3758112" y="508747"/>
                </a:lnTo>
                <a:lnTo>
                  <a:pt x="3792629" y="536667"/>
                </a:lnTo>
                <a:lnTo>
                  <a:pt x="3826254" y="565185"/>
                </a:lnTo>
                <a:lnTo>
                  <a:pt x="3858972" y="594287"/>
                </a:lnTo>
                <a:lnTo>
                  <a:pt x="3890765" y="623962"/>
                </a:lnTo>
                <a:lnTo>
                  <a:pt x="3921617" y="654198"/>
                </a:lnTo>
                <a:lnTo>
                  <a:pt x="3951513" y="684982"/>
                </a:lnTo>
                <a:lnTo>
                  <a:pt x="3980436" y="716304"/>
                </a:lnTo>
                <a:lnTo>
                  <a:pt x="4008369" y="748150"/>
                </a:lnTo>
                <a:lnTo>
                  <a:pt x="4035297" y="780509"/>
                </a:lnTo>
                <a:lnTo>
                  <a:pt x="4061203" y="813369"/>
                </a:lnTo>
                <a:lnTo>
                  <a:pt x="4086070" y="846717"/>
                </a:lnTo>
                <a:lnTo>
                  <a:pt x="4109884" y="880543"/>
                </a:lnTo>
                <a:lnTo>
                  <a:pt x="4132626" y="914834"/>
                </a:lnTo>
                <a:lnTo>
                  <a:pt x="4154282" y="949577"/>
                </a:lnTo>
                <a:lnTo>
                  <a:pt x="4174834" y="984762"/>
                </a:lnTo>
                <a:lnTo>
                  <a:pt x="4194267" y="1020375"/>
                </a:lnTo>
                <a:lnTo>
                  <a:pt x="4212564" y="1056406"/>
                </a:lnTo>
                <a:lnTo>
                  <a:pt x="4229709" y="1092842"/>
                </a:lnTo>
                <a:lnTo>
                  <a:pt x="4245686" y="1129670"/>
                </a:lnTo>
                <a:lnTo>
                  <a:pt x="4260478" y="1166880"/>
                </a:lnTo>
                <a:lnTo>
                  <a:pt x="4274069" y="1204459"/>
                </a:lnTo>
                <a:lnTo>
                  <a:pt x="4286443" y="1242395"/>
                </a:lnTo>
                <a:lnTo>
                  <a:pt x="4297583" y="1280676"/>
                </a:lnTo>
                <a:lnTo>
                  <a:pt x="4307474" y="1319290"/>
                </a:lnTo>
                <a:lnTo>
                  <a:pt x="4316099" y="1358226"/>
                </a:lnTo>
                <a:lnTo>
                  <a:pt x="4323442" y="1397471"/>
                </a:lnTo>
                <a:lnTo>
                  <a:pt x="4329486" y="1437013"/>
                </a:lnTo>
                <a:lnTo>
                  <a:pt x="4334215" y="1476840"/>
                </a:lnTo>
                <a:lnTo>
                  <a:pt x="4337613" y="1516941"/>
                </a:lnTo>
                <a:lnTo>
                  <a:pt x="4339664" y="1557302"/>
                </a:lnTo>
                <a:lnTo>
                  <a:pt x="4340352" y="1597914"/>
                </a:lnTo>
                <a:lnTo>
                  <a:pt x="4339664" y="1638525"/>
                </a:lnTo>
                <a:lnTo>
                  <a:pt x="4337613" y="1678886"/>
                </a:lnTo>
                <a:lnTo>
                  <a:pt x="4334215" y="1718987"/>
                </a:lnTo>
                <a:lnTo>
                  <a:pt x="4329486" y="1758814"/>
                </a:lnTo>
                <a:lnTo>
                  <a:pt x="4323442" y="1798356"/>
                </a:lnTo>
                <a:lnTo>
                  <a:pt x="4316099" y="1837601"/>
                </a:lnTo>
                <a:lnTo>
                  <a:pt x="4307474" y="1876537"/>
                </a:lnTo>
                <a:lnTo>
                  <a:pt x="4297583" y="1915151"/>
                </a:lnTo>
                <a:lnTo>
                  <a:pt x="4286443" y="1953432"/>
                </a:lnTo>
                <a:lnTo>
                  <a:pt x="4274069" y="1991368"/>
                </a:lnTo>
                <a:lnTo>
                  <a:pt x="4260478" y="2028947"/>
                </a:lnTo>
                <a:lnTo>
                  <a:pt x="4245686" y="2066157"/>
                </a:lnTo>
                <a:lnTo>
                  <a:pt x="4229709" y="2102985"/>
                </a:lnTo>
                <a:lnTo>
                  <a:pt x="4212564" y="2139421"/>
                </a:lnTo>
                <a:lnTo>
                  <a:pt x="4194267" y="2175452"/>
                </a:lnTo>
                <a:lnTo>
                  <a:pt x="4174834" y="2211065"/>
                </a:lnTo>
                <a:lnTo>
                  <a:pt x="4154282" y="2246250"/>
                </a:lnTo>
                <a:lnTo>
                  <a:pt x="4132626" y="2280993"/>
                </a:lnTo>
                <a:lnTo>
                  <a:pt x="4109884" y="2315284"/>
                </a:lnTo>
                <a:lnTo>
                  <a:pt x="4086070" y="2349110"/>
                </a:lnTo>
                <a:lnTo>
                  <a:pt x="4061203" y="2382458"/>
                </a:lnTo>
                <a:lnTo>
                  <a:pt x="4035297" y="2415318"/>
                </a:lnTo>
                <a:lnTo>
                  <a:pt x="4008369" y="2447677"/>
                </a:lnTo>
                <a:lnTo>
                  <a:pt x="3980436" y="2479523"/>
                </a:lnTo>
                <a:lnTo>
                  <a:pt x="3951513" y="2510845"/>
                </a:lnTo>
                <a:lnTo>
                  <a:pt x="3921617" y="2541629"/>
                </a:lnTo>
                <a:lnTo>
                  <a:pt x="3890765" y="2571865"/>
                </a:lnTo>
                <a:lnTo>
                  <a:pt x="3858972" y="2601540"/>
                </a:lnTo>
                <a:lnTo>
                  <a:pt x="3826254" y="2630642"/>
                </a:lnTo>
                <a:lnTo>
                  <a:pt x="3792629" y="2659160"/>
                </a:lnTo>
                <a:lnTo>
                  <a:pt x="3758112" y="2687080"/>
                </a:lnTo>
                <a:lnTo>
                  <a:pt x="3722720" y="2714393"/>
                </a:lnTo>
                <a:lnTo>
                  <a:pt x="3686469" y="2741084"/>
                </a:lnTo>
                <a:lnTo>
                  <a:pt x="3649374" y="2767143"/>
                </a:lnTo>
                <a:lnTo>
                  <a:pt x="3611453" y="2792557"/>
                </a:lnTo>
                <a:lnTo>
                  <a:pt x="3572722" y="2817315"/>
                </a:lnTo>
                <a:lnTo>
                  <a:pt x="3533197" y="2841404"/>
                </a:lnTo>
                <a:lnTo>
                  <a:pt x="3492894" y="2864812"/>
                </a:lnTo>
                <a:lnTo>
                  <a:pt x="3451829" y="2887528"/>
                </a:lnTo>
                <a:lnTo>
                  <a:pt x="3410019" y="2909540"/>
                </a:lnTo>
                <a:lnTo>
                  <a:pt x="3367480" y="2930835"/>
                </a:lnTo>
                <a:lnTo>
                  <a:pt x="3324229" y="2951401"/>
                </a:lnTo>
                <a:lnTo>
                  <a:pt x="3280281" y="2971228"/>
                </a:lnTo>
                <a:lnTo>
                  <a:pt x="3235653" y="2990301"/>
                </a:lnTo>
                <a:lnTo>
                  <a:pt x="3190361" y="3008611"/>
                </a:lnTo>
                <a:lnTo>
                  <a:pt x="3144422" y="3026144"/>
                </a:lnTo>
                <a:lnTo>
                  <a:pt x="3097851" y="3042888"/>
                </a:lnTo>
                <a:lnTo>
                  <a:pt x="3050665" y="3058832"/>
                </a:lnTo>
                <a:lnTo>
                  <a:pt x="3002881" y="3073964"/>
                </a:lnTo>
                <a:lnTo>
                  <a:pt x="2954514" y="3088272"/>
                </a:lnTo>
                <a:lnTo>
                  <a:pt x="2905581" y="3101743"/>
                </a:lnTo>
                <a:lnTo>
                  <a:pt x="2856097" y="3114367"/>
                </a:lnTo>
                <a:lnTo>
                  <a:pt x="2806081" y="3126130"/>
                </a:lnTo>
                <a:lnTo>
                  <a:pt x="2755546" y="3137020"/>
                </a:lnTo>
                <a:lnTo>
                  <a:pt x="2704511" y="3147027"/>
                </a:lnTo>
                <a:lnTo>
                  <a:pt x="2652991" y="3156137"/>
                </a:lnTo>
                <a:lnTo>
                  <a:pt x="2601002" y="3164340"/>
                </a:lnTo>
                <a:lnTo>
                  <a:pt x="2548561" y="3171622"/>
                </a:lnTo>
                <a:lnTo>
                  <a:pt x="2495684" y="3177972"/>
                </a:lnTo>
                <a:lnTo>
                  <a:pt x="2442387" y="3183378"/>
                </a:lnTo>
                <a:lnTo>
                  <a:pt x="2388686" y="3187828"/>
                </a:lnTo>
                <a:lnTo>
                  <a:pt x="2334599" y="3191310"/>
                </a:lnTo>
                <a:lnTo>
                  <a:pt x="2280140" y="3193812"/>
                </a:lnTo>
                <a:lnTo>
                  <a:pt x="2225327" y="3195322"/>
                </a:lnTo>
                <a:lnTo>
                  <a:pt x="2170176" y="3195828"/>
                </a:lnTo>
                <a:lnTo>
                  <a:pt x="2115024" y="3195322"/>
                </a:lnTo>
                <a:lnTo>
                  <a:pt x="2060211" y="3193812"/>
                </a:lnTo>
                <a:lnTo>
                  <a:pt x="2005752" y="3191310"/>
                </a:lnTo>
                <a:lnTo>
                  <a:pt x="1951665" y="3187828"/>
                </a:lnTo>
                <a:lnTo>
                  <a:pt x="1897964" y="3183378"/>
                </a:lnTo>
                <a:lnTo>
                  <a:pt x="1844667" y="3177972"/>
                </a:lnTo>
                <a:lnTo>
                  <a:pt x="1791790" y="3171622"/>
                </a:lnTo>
                <a:lnTo>
                  <a:pt x="1739349" y="3164340"/>
                </a:lnTo>
                <a:lnTo>
                  <a:pt x="1687360" y="3156137"/>
                </a:lnTo>
                <a:lnTo>
                  <a:pt x="1635840" y="3147027"/>
                </a:lnTo>
                <a:lnTo>
                  <a:pt x="1584805" y="3137020"/>
                </a:lnTo>
                <a:lnTo>
                  <a:pt x="1534270" y="3126130"/>
                </a:lnTo>
                <a:lnTo>
                  <a:pt x="1484254" y="3114367"/>
                </a:lnTo>
                <a:lnTo>
                  <a:pt x="1434770" y="3101743"/>
                </a:lnTo>
                <a:lnTo>
                  <a:pt x="1385837" y="3088272"/>
                </a:lnTo>
                <a:lnTo>
                  <a:pt x="1337470" y="3073964"/>
                </a:lnTo>
                <a:lnTo>
                  <a:pt x="1289686" y="3058832"/>
                </a:lnTo>
                <a:lnTo>
                  <a:pt x="1242500" y="3042888"/>
                </a:lnTo>
                <a:lnTo>
                  <a:pt x="1195929" y="3026144"/>
                </a:lnTo>
                <a:lnTo>
                  <a:pt x="1149990" y="3008611"/>
                </a:lnTo>
                <a:lnTo>
                  <a:pt x="1104698" y="2990301"/>
                </a:lnTo>
                <a:lnTo>
                  <a:pt x="1060070" y="2971228"/>
                </a:lnTo>
                <a:lnTo>
                  <a:pt x="1016122" y="2951401"/>
                </a:lnTo>
                <a:lnTo>
                  <a:pt x="972871" y="2930835"/>
                </a:lnTo>
                <a:lnTo>
                  <a:pt x="930332" y="2909540"/>
                </a:lnTo>
                <a:lnTo>
                  <a:pt x="888522" y="2887528"/>
                </a:lnTo>
                <a:lnTo>
                  <a:pt x="847457" y="2864812"/>
                </a:lnTo>
                <a:lnTo>
                  <a:pt x="807154" y="2841404"/>
                </a:lnTo>
                <a:lnTo>
                  <a:pt x="767629" y="2817315"/>
                </a:lnTo>
                <a:lnTo>
                  <a:pt x="728898" y="2792557"/>
                </a:lnTo>
                <a:lnTo>
                  <a:pt x="690977" y="2767143"/>
                </a:lnTo>
                <a:lnTo>
                  <a:pt x="653882" y="2741084"/>
                </a:lnTo>
                <a:lnTo>
                  <a:pt x="617631" y="2714393"/>
                </a:lnTo>
                <a:lnTo>
                  <a:pt x="582239" y="2687080"/>
                </a:lnTo>
                <a:lnTo>
                  <a:pt x="547722" y="2659160"/>
                </a:lnTo>
                <a:lnTo>
                  <a:pt x="514097" y="2630642"/>
                </a:lnTo>
                <a:lnTo>
                  <a:pt x="481379" y="2601540"/>
                </a:lnTo>
                <a:lnTo>
                  <a:pt x="449586" y="2571865"/>
                </a:lnTo>
                <a:lnTo>
                  <a:pt x="418734" y="2541629"/>
                </a:lnTo>
                <a:lnTo>
                  <a:pt x="388838" y="2510845"/>
                </a:lnTo>
                <a:lnTo>
                  <a:pt x="359915" y="2479523"/>
                </a:lnTo>
                <a:lnTo>
                  <a:pt x="331982" y="2447677"/>
                </a:lnTo>
                <a:lnTo>
                  <a:pt x="305054" y="2415318"/>
                </a:lnTo>
                <a:lnTo>
                  <a:pt x="279148" y="2382458"/>
                </a:lnTo>
                <a:lnTo>
                  <a:pt x="254281" y="2349110"/>
                </a:lnTo>
                <a:lnTo>
                  <a:pt x="230467" y="2315284"/>
                </a:lnTo>
                <a:lnTo>
                  <a:pt x="207725" y="2280993"/>
                </a:lnTo>
                <a:lnTo>
                  <a:pt x="186069" y="2246250"/>
                </a:lnTo>
                <a:lnTo>
                  <a:pt x="165517" y="2211065"/>
                </a:lnTo>
                <a:lnTo>
                  <a:pt x="146084" y="2175452"/>
                </a:lnTo>
                <a:lnTo>
                  <a:pt x="127787" y="2139421"/>
                </a:lnTo>
                <a:lnTo>
                  <a:pt x="110642" y="2102985"/>
                </a:lnTo>
                <a:lnTo>
                  <a:pt x="94665" y="2066157"/>
                </a:lnTo>
                <a:lnTo>
                  <a:pt x="79873" y="2028947"/>
                </a:lnTo>
                <a:lnTo>
                  <a:pt x="66282" y="1991368"/>
                </a:lnTo>
                <a:lnTo>
                  <a:pt x="53908" y="1953432"/>
                </a:lnTo>
                <a:lnTo>
                  <a:pt x="42768" y="1915151"/>
                </a:lnTo>
                <a:lnTo>
                  <a:pt x="32877" y="1876537"/>
                </a:lnTo>
                <a:lnTo>
                  <a:pt x="24252" y="1837601"/>
                </a:lnTo>
                <a:lnTo>
                  <a:pt x="16909" y="1798356"/>
                </a:lnTo>
                <a:lnTo>
                  <a:pt x="10865" y="1758814"/>
                </a:lnTo>
                <a:lnTo>
                  <a:pt x="6136" y="1718987"/>
                </a:lnTo>
                <a:lnTo>
                  <a:pt x="2738" y="1678886"/>
                </a:lnTo>
                <a:lnTo>
                  <a:pt x="687" y="1638525"/>
                </a:lnTo>
                <a:lnTo>
                  <a:pt x="0" y="1597914"/>
                </a:lnTo>
                <a:close/>
              </a:path>
            </a:pathLst>
          </a:custGeom>
          <a:ln w="28575">
            <a:solidFill>
              <a:srgbClr val="000000"/>
            </a:solidFill>
          </a:ln>
        </p:spPr>
        <p:txBody>
          <a:bodyPr wrap="square" lIns="0" tIns="0" rIns="0" bIns="0" rtlCol="0"/>
          <a:lstStyle/>
          <a:p>
            <a:endParaRPr sz="1050"/>
          </a:p>
        </p:txBody>
      </p:sp>
      <p:sp>
        <p:nvSpPr>
          <p:cNvPr id="4" name="object 4"/>
          <p:cNvSpPr/>
          <p:nvPr/>
        </p:nvSpPr>
        <p:spPr>
          <a:xfrm>
            <a:off x="5073205" y="1760792"/>
            <a:ext cx="3255645" cy="2396966"/>
          </a:xfrm>
          <a:custGeom>
            <a:avLst/>
            <a:gdLst/>
            <a:ahLst/>
            <a:cxnLst/>
            <a:rect l="l" t="t" r="r" b="b"/>
            <a:pathLst>
              <a:path w="4340859" h="3195954">
                <a:moveTo>
                  <a:pt x="637031" y="1597914"/>
                </a:moveTo>
                <a:lnTo>
                  <a:pt x="639115" y="1548926"/>
                </a:lnTo>
                <a:lnTo>
                  <a:pt x="645252" y="1501096"/>
                </a:lnTo>
                <a:lnTo>
                  <a:pt x="655272" y="1454595"/>
                </a:lnTo>
                <a:lnTo>
                  <a:pt x="669005" y="1409593"/>
                </a:lnTo>
                <a:lnTo>
                  <a:pt x="686280" y="1366260"/>
                </a:lnTo>
                <a:lnTo>
                  <a:pt x="706927" y="1324766"/>
                </a:lnTo>
                <a:lnTo>
                  <a:pt x="730777" y="1285282"/>
                </a:lnTo>
                <a:lnTo>
                  <a:pt x="757657" y="1247978"/>
                </a:lnTo>
                <a:lnTo>
                  <a:pt x="787400" y="1213025"/>
                </a:lnTo>
                <a:lnTo>
                  <a:pt x="819833" y="1180592"/>
                </a:lnTo>
                <a:lnTo>
                  <a:pt x="854786" y="1150849"/>
                </a:lnTo>
                <a:lnTo>
                  <a:pt x="892090" y="1123969"/>
                </a:lnTo>
                <a:lnTo>
                  <a:pt x="931574" y="1100119"/>
                </a:lnTo>
                <a:lnTo>
                  <a:pt x="973068" y="1079472"/>
                </a:lnTo>
                <a:lnTo>
                  <a:pt x="1016401" y="1062197"/>
                </a:lnTo>
                <a:lnTo>
                  <a:pt x="1061403" y="1048464"/>
                </a:lnTo>
                <a:lnTo>
                  <a:pt x="1107904" y="1038444"/>
                </a:lnTo>
                <a:lnTo>
                  <a:pt x="1155734" y="1032307"/>
                </a:lnTo>
                <a:lnTo>
                  <a:pt x="1204722" y="1030224"/>
                </a:lnTo>
                <a:lnTo>
                  <a:pt x="1253709" y="1032307"/>
                </a:lnTo>
                <a:lnTo>
                  <a:pt x="1301539" y="1038444"/>
                </a:lnTo>
                <a:lnTo>
                  <a:pt x="1348040" y="1048464"/>
                </a:lnTo>
                <a:lnTo>
                  <a:pt x="1393042" y="1062197"/>
                </a:lnTo>
                <a:lnTo>
                  <a:pt x="1436375" y="1079472"/>
                </a:lnTo>
                <a:lnTo>
                  <a:pt x="1477869" y="1100119"/>
                </a:lnTo>
                <a:lnTo>
                  <a:pt x="1517353" y="1123969"/>
                </a:lnTo>
                <a:lnTo>
                  <a:pt x="1554657" y="1150849"/>
                </a:lnTo>
                <a:lnTo>
                  <a:pt x="1589610" y="1180592"/>
                </a:lnTo>
                <a:lnTo>
                  <a:pt x="1622043" y="1213025"/>
                </a:lnTo>
                <a:lnTo>
                  <a:pt x="1651786" y="1247978"/>
                </a:lnTo>
                <a:lnTo>
                  <a:pt x="1678666" y="1285282"/>
                </a:lnTo>
                <a:lnTo>
                  <a:pt x="1702516" y="1324766"/>
                </a:lnTo>
                <a:lnTo>
                  <a:pt x="1723163" y="1366260"/>
                </a:lnTo>
                <a:lnTo>
                  <a:pt x="1740438" y="1409593"/>
                </a:lnTo>
                <a:lnTo>
                  <a:pt x="1754171" y="1454595"/>
                </a:lnTo>
                <a:lnTo>
                  <a:pt x="1764191" y="1501096"/>
                </a:lnTo>
                <a:lnTo>
                  <a:pt x="1770328" y="1548926"/>
                </a:lnTo>
                <a:lnTo>
                  <a:pt x="1772411" y="1597914"/>
                </a:lnTo>
                <a:lnTo>
                  <a:pt x="1770328" y="1646901"/>
                </a:lnTo>
                <a:lnTo>
                  <a:pt x="1764191" y="1694731"/>
                </a:lnTo>
                <a:lnTo>
                  <a:pt x="1754171" y="1741232"/>
                </a:lnTo>
                <a:lnTo>
                  <a:pt x="1740438" y="1786234"/>
                </a:lnTo>
                <a:lnTo>
                  <a:pt x="1723163" y="1829567"/>
                </a:lnTo>
                <a:lnTo>
                  <a:pt x="1702516" y="1871061"/>
                </a:lnTo>
                <a:lnTo>
                  <a:pt x="1678666" y="1910545"/>
                </a:lnTo>
                <a:lnTo>
                  <a:pt x="1651786" y="1947849"/>
                </a:lnTo>
                <a:lnTo>
                  <a:pt x="1622043" y="1982802"/>
                </a:lnTo>
                <a:lnTo>
                  <a:pt x="1589610" y="2015235"/>
                </a:lnTo>
                <a:lnTo>
                  <a:pt x="1554657" y="2044978"/>
                </a:lnTo>
                <a:lnTo>
                  <a:pt x="1517353" y="2071858"/>
                </a:lnTo>
                <a:lnTo>
                  <a:pt x="1477869" y="2095708"/>
                </a:lnTo>
                <a:lnTo>
                  <a:pt x="1436375" y="2116355"/>
                </a:lnTo>
                <a:lnTo>
                  <a:pt x="1393042" y="2133630"/>
                </a:lnTo>
                <a:lnTo>
                  <a:pt x="1348040" y="2147363"/>
                </a:lnTo>
                <a:lnTo>
                  <a:pt x="1301539" y="2157383"/>
                </a:lnTo>
                <a:lnTo>
                  <a:pt x="1253709" y="2163520"/>
                </a:lnTo>
                <a:lnTo>
                  <a:pt x="1204722" y="2165604"/>
                </a:lnTo>
                <a:lnTo>
                  <a:pt x="1155734" y="2163520"/>
                </a:lnTo>
                <a:lnTo>
                  <a:pt x="1107904" y="2157383"/>
                </a:lnTo>
                <a:lnTo>
                  <a:pt x="1061403" y="2147363"/>
                </a:lnTo>
                <a:lnTo>
                  <a:pt x="1016401" y="2133630"/>
                </a:lnTo>
                <a:lnTo>
                  <a:pt x="973068" y="2116355"/>
                </a:lnTo>
                <a:lnTo>
                  <a:pt x="931574" y="2095708"/>
                </a:lnTo>
                <a:lnTo>
                  <a:pt x="892090" y="2071858"/>
                </a:lnTo>
                <a:lnTo>
                  <a:pt x="854786" y="2044978"/>
                </a:lnTo>
                <a:lnTo>
                  <a:pt x="819833" y="2015235"/>
                </a:lnTo>
                <a:lnTo>
                  <a:pt x="787400" y="1982802"/>
                </a:lnTo>
                <a:lnTo>
                  <a:pt x="757657" y="1947849"/>
                </a:lnTo>
                <a:lnTo>
                  <a:pt x="730777" y="1910545"/>
                </a:lnTo>
                <a:lnTo>
                  <a:pt x="706927" y="1871061"/>
                </a:lnTo>
                <a:lnTo>
                  <a:pt x="686280" y="1829567"/>
                </a:lnTo>
                <a:lnTo>
                  <a:pt x="669005" y="1786234"/>
                </a:lnTo>
                <a:lnTo>
                  <a:pt x="655272" y="1741232"/>
                </a:lnTo>
                <a:lnTo>
                  <a:pt x="645252" y="1694731"/>
                </a:lnTo>
                <a:lnTo>
                  <a:pt x="639115" y="1646901"/>
                </a:lnTo>
                <a:lnTo>
                  <a:pt x="637031" y="1597914"/>
                </a:lnTo>
                <a:close/>
              </a:path>
              <a:path w="4340859" h="3195954">
                <a:moveTo>
                  <a:pt x="2339340" y="1597914"/>
                </a:moveTo>
                <a:lnTo>
                  <a:pt x="2341423" y="1548926"/>
                </a:lnTo>
                <a:lnTo>
                  <a:pt x="2347560" y="1501096"/>
                </a:lnTo>
                <a:lnTo>
                  <a:pt x="2357580" y="1454595"/>
                </a:lnTo>
                <a:lnTo>
                  <a:pt x="2371313" y="1409593"/>
                </a:lnTo>
                <a:lnTo>
                  <a:pt x="2388588" y="1366260"/>
                </a:lnTo>
                <a:lnTo>
                  <a:pt x="2409235" y="1324766"/>
                </a:lnTo>
                <a:lnTo>
                  <a:pt x="2433085" y="1285282"/>
                </a:lnTo>
                <a:lnTo>
                  <a:pt x="2459965" y="1247978"/>
                </a:lnTo>
                <a:lnTo>
                  <a:pt x="2489708" y="1213025"/>
                </a:lnTo>
                <a:lnTo>
                  <a:pt x="2522141" y="1180592"/>
                </a:lnTo>
                <a:lnTo>
                  <a:pt x="2557094" y="1150849"/>
                </a:lnTo>
                <a:lnTo>
                  <a:pt x="2594398" y="1123969"/>
                </a:lnTo>
                <a:lnTo>
                  <a:pt x="2633882" y="1100119"/>
                </a:lnTo>
                <a:lnTo>
                  <a:pt x="2675376" y="1079472"/>
                </a:lnTo>
                <a:lnTo>
                  <a:pt x="2718709" y="1062197"/>
                </a:lnTo>
                <a:lnTo>
                  <a:pt x="2763711" y="1048464"/>
                </a:lnTo>
                <a:lnTo>
                  <a:pt x="2810212" y="1038444"/>
                </a:lnTo>
                <a:lnTo>
                  <a:pt x="2858042" y="1032307"/>
                </a:lnTo>
                <a:lnTo>
                  <a:pt x="2907029" y="1030224"/>
                </a:lnTo>
                <a:lnTo>
                  <a:pt x="2956017" y="1032307"/>
                </a:lnTo>
                <a:lnTo>
                  <a:pt x="3003847" y="1038444"/>
                </a:lnTo>
                <a:lnTo>
                  <a:pt x="3050348" y="1048464"/>
                </a:lnTo>
                <a:lnTo>
                  <a:pt x="3095350" y="1062197"/>
                </a:lnTo>
                <a:lnTo>
                  <a:pt x="3138683" y="1079472"/>
                </a:lnTo>
                <a:lnTo>
                  <a:pt x="3180177" y="1100119"/>
                </a:lnTo>
                <a:lnTo>
                  <a:pt x="3219661" y="1123969"/>
                </a:lnTo>
                <a:lnTo>
                  <a:pt x="3256965" y="1150849"/>
                </a:lnTo>
                <a:lnTo>
                  <a:pt x="3291918" y="1180592"/>
                </a:lnTo>
                <a:lnTo>
                  <a:pt x="3324351" y="1213025"/>
                </a:lnTo>
                <a:lnTo>
                  <a:pt x="3354094" y="1247978"/>
                </a:lnTo>
                <a:lnTo>
                  <a:pt x="3380974" y="1285282"/>
                </a:lnTo>
                <a:lnTo>
                  <a:pt x="3404824" y="1324766"/>
                </a:lnTo>
                <a:lnTo>
                  <a:pt x="3425471" y="1366260"/>
                </a:lnTo>
                <a:lnTo>
                  <a:pt x="3442746" y="1409593"/>
                </a:lnTo>
                <a:lnTo>
                  <a:pt x="3456479" y="1454595"/>
                </a:lnTo>
                <a:lnTo>
                  <a:pt x="3466499" y="1501096"/>
                </a:lnTo>
                <a:lnTo>
                  <a:pt x="3472636" y="1548926"/>
                </a:lnTo>
                <a:lnTo>
                  <a:pt x="3474720" y="1597914"/>
                </a:lnTo>
                <a:lnTo>
                  <a:pt x="3472636" y="1646901"/>
                </a:lnTo>
                <a:lnTo>
                  <a:pt x="3466499" y="1694731"/>
                </a:lnTo>
                <a:lnTo>
                  <a:pt x="3456479" y="1741232"/>
                </a:lnTo>
                <a:lnTo>
                  <a:pt x="3442746" y="1786234"/>
                </a:lnTo>
                <a:lnTo>
                  <a:pt x="3425471" y="1829567"/>
                </a:lnTo>
                <a:lnTo>
                  <a:pt x="3404824" y="1871061"/>
                </a:lnTo>
                <a:lnTo>
                  <a:pt x="3380974" y="1910545"/>
                </a:lnTo>
                <a:lnTo>
                  <a:pt x="3354094" y="1947849"/>
                </a:lnTo>
                <a:lnTo>
                  <a:pt x="3324351" y="1982802"/>
                </a:lnTo>
                <a:lnTo>
                  <a:pt x="3291918" y="2015235"/>
                </a:lnTo>
                <a:lnTo>
                  <a:pt x="3256965" y="2044978"/>
                </a:lnTo>
                <a:lnTo>
                  <a:pt x="3219661" y="2071858"/>
                </a:lnTo>
                <a:lnTo>
                  <a:pt x="3180177" y="2095708"/>
                </a:lnTo>
                <a:lnTo>
                  <a:pt x="3138683" y="2116355"/>
                </a:lnTo>
                <a:lnTo>
                  <a:pt x="3095350" y="2133630"/>
                </a:lnTo>
                <a:lnTo>
                  <a:pt x="3050348" y="2147363"/>
                </a:lnTo>
                <a:lnTo>
                  <a:pt x="3003847" y="2157383"/>
                </a:lnTo>
                <a:lnTo>
                  <a:pt x="2956017" y="2163520"/>
                </a:lnTo>
                <a:lnTo>
                  <a:pt x="2907029" y="2165604"/>
                </a:lnTo>
                <a:lnTo>
                  <a:pt x="2858042" y="2163520"/>
                </a:lnTo>
                <a:lnTo>
                  <a:pt x="2810212" y="2157383"/>
                </a:lnTo>
                <a:lnTo>
                  <a:pt x="2763711" y="2147363"/>
                </a:lnTo>
                <a:lnTo>
                  <a:pt x="2718709" y="2133630"/>
                </a:lnTo>
                <a:lnTo>
                  <a:pt x="2675376" y="2116355"/>
                </a:lnTo>
                <a:lnTo>
                  <a:pt x="2633882" y="2095708"/>
                </a:lnTo>
                <a:lnTo>
                  <a:pt x="2594398" y="2071858"/>
                </a:lnTo>
                <a:lnTo>
                  <a:pt x="2557094" y="2044978"/>
                </a:lnTo>
                <a:lnTo>
                  <a:pt x="2522141" y="2015235"/>
                </a:lnTo>
                <a:lnTo>
                  <a:pt x="2489708" y="1982802"/>
                </a:lnTo>
                <a:lnTo>
                  <a:pt x="2459965" y="1947849"/>
                </a:lnTo>
                <a:lnTo>
                  <a:pt x="2433085" y="1910545"/>
                </a:lnTo>
                <a:lnTo>
                  <a:pt x="2409235" y="1871061"/>
                </a:lnTo>
                <a:lnTo>
                  <a:pt x="2388588" y="1829567"/>
                </a:lnTo>
                <a:lnTo>
                  <a:pt x="2371313" y="1786234"/>
                </a:lnTo>
                <a:lnTo>
                  <a:pt x="2357580" y="1741232"/>
                </a:lnTo>
                <a:lnTo>
                  <a:pt x="2347560" y="1694731"/>
                </a:lnTo>
                <a:lnTo>
                  <a:pt x="2341423" y="1646901"/>
                </a:lnTo>
                <a:lnTo>
                  <a:pt x="2339340" y="1597914"/>
                </a:lnTo>
                <a:close/>
              </a:path>
              <a:path w="4340859" h="3195954">
                <a:moveTo>
                  <a:pt x="0" y="1597914"/>
                </a:moveTo>
                <a:lnTo>
                  <a:pt x="687" y="1557302"/>
                </a:lnTo>
                <a:lnTo>
                  <a:pt x="2738" y="1516941"/>
                </a:lnTo>
                <a:lnTo>
                  <a:pt x="6136" y="1476840"/>
                </a:lnTo>
                <a:lnTo>
                  <a:pt x="10865" y="1437013"/>
                </a:lnTo>
                <a:lnTo>
                  <a:pt x="16909" y="1397471"/>
                </a:lnTo>
                <a:lnTo>
                  <a:pt x="24252" y="1358226"/>
                </a:lnTo>
                <a:lnTo>
                  <a:pt x="32877" y="1319290"/>
                </a:lnTo>
                <a:lnTo>
                  <a:pt x="42768" y="1280676"/>
                </a:lnTo>
                <a:lnTo>
                  <a:pt x="53908" y="1242395"/>
                </a:lnTo>
                <a:lnTo>
                  <a:pt x="66282" y="1204459"/>
                </a:lnTo>
                <a:lnTo>
                  <a:pt x="79873" y="1166880"/>
                </a:lnTo>
                <a:lnTo>
                  <a:pt x="94665" y="1129670"/>
                </a:lnTo>
                <a:lnTo>
                  <a:pt x="110642" y="1092842"/>
                </a:lnTo>
                <a:lnTo>
                  <a:pt x="127787" y="1056406"/>
                </a:lnTo>
                <a:lnTo>
                  <a:pt x="146084" y="1020375"/>
                </a:lnTo>
                <a:lnTo>
                  <a:pt x="165517" y="984762"/>
                </a:lnTo>
                <a:lnTo>
                  <a:pt x="186069" y="949577"/>
                </a:lnTo>
                <a:lnTo>
                  <a:pt x="207725" y="914834"/>
                </a:lnTo>
                <a:lnTo>
                  <a:pt x="230467" y="880543"/>
                </a:lnTo>
                <a:lnTo>
                  <a:pt x="254281" y="846717"/>
                </a:lnTo>
                <a:lnTo>
                  <a:pt x="279148" y="813369"/>
                </a:lnTo>
                <a:lnTo>
                  <a:pt x="305054" y="780509"/>
                </a:lnTo>
                <a:lnTo>
                  <a:pt x="331982" y="748150"/>
                </a:lnTo>
                <a:lnTo>
                  <a:pt x="359915" y="716304"/>
                </a:lnTo>
                <a:lnTo>
                  <a:pt x="388838" y="684982"/>
                </a:lnTo>
                <a:lnTo>
                  <a:pt x="418734" y="654198"/>
                </a:lnTo>
                <a:lnTo>
                  <a:pt x="449586" y="623962"/>
                </a:lnTo>
                <a:lnTo>
                  <a:pt x="481379" y="594287"/>
                </a:lnTo>
                <a:lnTo>
                  <a:pt x="514097" y="565185"/>
                </a:lnTo>
                <a:lnTo>
                  <a:pt x="547722" y="536667"/>
                </a:lnTo>
                <a:lnTo>
                  <a:pt x="582239" y="508747"/>
                </a:lnTo>
                <a:lnTo>
                  <a:pt x="617631" y="481434"/>
                </a:lnTo>
                <a:lnTo>
                  <a:pt x="653882" y="454743"/>
                </a:lnTo>
                <a:lnTo>
                  <a:pt x="690977" y="428684"/>
                </a:lnTo>
                <a:lnTo>
                  <a:pt x="728898" y="403270"/>
                </a:lnTo>
                <a:lnTo>
                  <a:pt x="767629" y="378512"/>
                </a:lnTo>
                <a:lnTo>
                  <a:pt x="807154" y="354423"/>
                </a:lnTo>
                <a:lnTo>
                  <a:pt x="847457" y="331015"/>
                </a:lnTo>
                <a:lnTo>
                  <a:pt x="888522" y="308299"/>
                </a:lnTo>
                <a:lnTo>
                  <a:pt x="930332" y="286287"/>
                </a:lnTo>
                <a:lnTo>
                  <a:pt x="972871" y="264992"/>
                </a:lnTo>
                <a:lnTo>
                  <a:pt x="1016122" y="244426"/>
                </a:lnTo>
                <a:lnTo>
                  <a:pt x="1060070" y="224599"/>
                </a:lnTo>
                <a:lnTo>
                  <a:pt x="1104698" y="205526"/>
                </a:lnTo>
                <a:lnTo>
                  <a:pt x="1149990" y="187216"/>
                </a:lnTo>
                <a:lnTo>
                  <a:pt x="1195929" y="169683"/>
                </a:lnTo>
                <a:lnTo>
                  <a:pt x="1242500" y="152939"/>
                </a:lnTo>
                <a:lnTo>
                  <a:pt x="1289686" y="136995"/>
                </a:lnTo>
                <a:lnTo>
                  <a:pt x="1337470" y="121863"/>
                </a:lnTo>
                <a:lnTo>
                  <a:pt x="1385837" y="107555"/>
                </a:lnTo>
                <a:lnTo>
                  <a:pt x="1434770" y="94084"/>
                </a:lnTo>
                <a:lnTo>
                  <a:pt x="1484254" y="81460"/>
                </a:lnTo>
                <a:lnTo>
                  <a:pt x="1534270" y="69697"/>
                </a:lnTo>
                <a:lnTo>
                  <a:pt x="1584805" y="58807"/>
                </a:lnTo>
                <a:lnTo>
                  <a:pt x="1635840" y="48800"/>
                </a:lnTo>
                <a:lnTo>
                  <a:pt x="1687360" y="39690"/>
                </a:lnTo>
                <a:lnTo>
                  <a:pt x="1739349" y="31487"/>
                </a:lnTo>
                <a:lnTo>
                  <a:pt x="1791790" y="24205"/>
                </a:lnTo>
                <a:lnTo>
                  <a:pt x="1844667" y="17855"/>
                </a:lnTo>
                <a:lnTo>
                  <a:pt x="1897964" y="12449"/>
                </a:lnTo>
                <a:lnTo>
                  <a:pt x="1951665" y="7999"/>
                </a:lnTo>
                <a:lnTo>
                  <a:pt x="2005752" y="4517"/>
                </a:lnTo>
                <a:lnTo>
                  <a:pt x="2060211" y="2015"/>
                </a:lnTo>
                <a:lnTo>
                  <a:pt x="2115024" y="505"/>
                </a:lnTo>
                <a:lnTo>
                  <a:pt x="2170176" y="0"/>
                </a:lnTo>
                <a:lnTo>
                  <a:pt x="2225327" y="505"/>
                </a:lnTo>
                <a:lnTo>
                  <a:pt x="2280140" y="2015"/>
                </a:lnTo>
                <a:lnTo>
                  <a:pt x="2334599" y="4517"/>
                </a:lnTo>
                <a:lnTo>
                  <a:pt x="2388686" y="7999"/>
                </a:lnTo>
                <a:lnTo>
                  <a:pt x="2442387" y="12449"/>
                </a:lnTo>
                <a:lnTo>
                  <a:pt x="2495684" y="17855"/>
                </a:lnTo>
                <a:lnTo>
                  <a:pt x="2548561" y="24205"/>
                </a:lnTo>
                <a:lnTo>
                  <a:pt x="2601002" y="31487"/>
                </a:lnTo>
                <a:lnTo>
                  <a:pt x="2652991" y="39690"/>
                </a:lnTo>
                <a:lnTo>
                  <a:pt x="2704511" y="48800"/>
                </a:lnTo>
                <a:lnTo>
                  <a:pt x="2755546" y="58807"/>
                </a:lnTo>
                <a:lnTo>
                  <a:pt x="2806081" y="69697"/>
                </a:lnTo>
                <a:lnTo>
                  <a:pt x="2856097" y="81460"/>
                </a:lnTo>
                <a:lnTo>
                  <a:pt x="2905581" y="94084"/>
                </a:lnTo>
                <a:lnTo>
                  <a:pt x="2954514" y="107555"/>
                </a:lnTo>
                <a:lnTo>
                  <a:pt x="3002881" y="121863"/>
                </a:lnTo>
                <a:lnTo>
                  <a:pt x="3050665" y="136995"/>
                </a:lnTo>
                <a:lnTo>
                  <a:pt x="3097851" y="152939"/>
                </a:lnTo>
                <a:lnTo>
                  <a:pt x="3144422" y="169683"/>
                </a:lnTo>
                <a:lnTo>
                  <a:pt x="3190361" y="187216"/>
                </a:lnTo>
                <a:lnTo>
                  <a:pt x="3235653" y="205526"/>
                </a:lnTo>
                <a:lnTo>
                  <a:pt x="3280281" y="224599"/>
                </a:lnTo>
                <a:lnTo>
                  <a:pt x="3324229" y="244426"/>
                </a:lnTo>
                <a:lnTo>
                  <a:pt x="3367480" y="264992"/>
                </a:lnTo>
                <a:lnTo>
                  <a:pt x="3410019" y="286287"/>
                </a:lnTo>
                <a:lnTo>
                  <a:pt x="3451829" y="308299"/>
                </a:lnTo>
                <a:lnTo>
                  <a:pt x="3492894" y="331015"/>
                </a:lnTo>
                <a:lnTo>
                  <a:pt x="3533197" y="354423"/>
                </a:lnTo>
                <a:lnTo>
                  <a:pt x="3572722" y="378512"/>
                </a:lnTo>
                <a:lnTo>
                  <a:pt x="3611453" y="403270"/>
                </a:lnTo>
                <a:lnTo>
                  <a:pt x="3649374" y="428684"/>
                </a:lnTo>
                <a:lnTo>
                  <a:pt x="3686469" y="454743"/>
                </a:lnTo>
                <a:lnTo>
                  <a:pt x="3722720" y="481434"/>
                </a:lnTo>
                <a:lnTo>
                  <a:pt x="3758112" y="508747"/>
                </a:lnTo>
                <a:lnTo>
                  <a:pt x="3792629" y="536667"/>
                </a:lnTo>
                <a:lnTo>
                  <a:pt x="3826254" y="565185"/>
                </a:lnTo>
                <a:lnTo>
                  <a:pt x="3858972" y="594287"/>
                </a:lnTo>
                <a:lnTo>
                  <a:pt x="3890765" y="623962"/>
                </a:lnTo>
                <a:lnTo>
                  <a:pt x="3921617" y="654198"/>
                </a:lnTo>
                <a:lnTo>
                  <a:pt x="3951513" y="684982"/>
                </a:lnTo>
                <a:lnTo>
                  <a:pt x="3980436" y="716304"/>
                </a:lnTo>
                <a:lnTo>
                  <a:pt x="4008369" y="748150"/>
                </a:lnTo>
                <a:lnTo>
                  <a:pt x="4035297" y="780509"/>
                </a:lnTo>
                <a:lnTo>
                  <a:pt x="4061203" y="813369"/>
                </a:lnTo>
                <a:lnTo>
                  <a:pt x="4086070" y="846717"/>
                </a:lnTo>
                <a:lnTo>
                  <a:pt x="4109884" y="880543"/>
                </a:lnTo>
                <a:lnTo>
                  <a:pt x="4132626" y="914834"/>
                </a:lnTo>
                <a:lnTo>
                  <a:pt x="4154282" y="949577"/>
                </a:lnTo>
                <a:lnTo>
                  <a:pt x="4174834" y="984762"/>
                </a:lnTo>
                <a:lnTo>
                  <a:pt x="4194267" y="1020375"/>
                </a:lnTo>
                <a:lnTo>
                  <a:pt x="4212564" y="1056406"/>
                </a:lnTo>
                <a:lnTo>
                  <a:pt x="4229709" y="1092842"/>
                </a:lnTo>
                <a:lnTo>
                  <a:pt x="4245686" y="1129670"/>
                </a:lnTo>
                <a:lnTo>
                  <a:pt x="4260478" y="1166880"/>
                </a:lnTo>
                <a:lnTo>
                  <a:pt x="4274069" y="1204459"/>
                </a:lnTo>
                <a:lnTo>
                  <a:pt x="4286443" y="1242395"/>
                </a:lnTo>
                <a:lnTo>
                  <a:pt x="4297583" y="1280676"/>
                </a:lnTo>
                <a:lnTo>
                  <a:pt x="4307474" y="1319290"/>
                </a:lnTo>
                <a:lnTo>
                  <a:pt x="4316099" y="1358226"/>
                </a:lnTo>
                <a:lnTo>
                  <a:pt x="4323442" y="1397471"/>
                </a:lnTo>
                <a:lnTo>
                  <a:pt x="4329486" y="1437013"/>
                </a:lnTo>
                <a:lnTo>
                  <a:pt x="4334215" y="1476840"/>
                </a:lnTo>
                <a:lnTo>
                  <a:pt x="4337613" y="1516941"/>
                </a:lnTo>
                <a:lnTo>
                  <a:pt x="4339664" y="1557302"/>
                </a:lnTo>
                <a:lnTo>
                  <a:pt x="4340352" y="1597914"/>
                </a:lnTo>
                <a:lnTo>
                  <a:pt x="4339664" y="1638525"/>
                </a:lnTo>
                <a:lnTo>
                  <a:pt x="4337613" y="1678886"/>
                </a:lnTo>
                <a:lnTo>
                  <a:pt x="4334215" y="1718987"/>
                </a:lnTo>
                <a:lnTo>
                  <a:pt x="4329486" y="1758814"/>
                </a:lnTo>
                <a:lnTo>
                  <a:pt x="4323442" y="1798356"/>
                </a:lnTo>
                <a:lnTo>
                  <a:pt x="4316099" y="1837601"/>
                </a:lnTo>
                <a:lnTo>
                  <a:pt x="4307474" y="1876537"/>
                </a:lnTo>
                <a:lnTo>
                  <a:pt x="4297583" y="1915151"/>
                </a:lnTo>
                <a:lnTo>
                  <a:pt x="4286443" y="1953432"/>
                </a:lnTo>
                <a:lnTo>
                  <a:pt x="4274069" y="1991368"/>
                </a:lnTo>
                <a:lnTo>
                  <a:pt x="4260478" y="2028947"/>
                </a:lnTo>
                <a:lnTo>
                  <a:pt x="4245686" y="2066157"/>
                </a:lnTo>
                <a:lnTo>
                  <a:pt x="4229709" y="2102985"/>
                </a:lnTo>
                <a:lnTo>
                  <a:pt x="4212564" y="2139421"/>
                </a:lnTo>
                <a:lnTo>
                  <a:pt x="4194267" y="2175452"/>
                </a:lnTo>
                <a:lnTo>
                  <a:pt x="4174834" y="2211065"/>
                </a:lnTo>
                <a:lnTo>
                  <a:pt x="4154282" y="2246250"/>
                </a:lnTo>
                <a:lnTo>
                  <a:pt x="4132626" y="2280993"/>
                </a:lnTo>
                <a:lnTo>
                  <a:pt x="4109884" y="2315284"/>
                </a:lnTo>
                <a:lnTo>
                  <a:pt x="4086070" y="2349110"/>
                </a:lnTo>
                <a:lnTo>
                  <a:pt x="4061203" y="2382458"/>
                </a:lnTo>
                <a:lnTo>
                  <a:pt x="4035297" y="2415318"/>
                </a:lnTo>
                <a:lnTo>
                  <a:pt x="4008369" y="2447677"/>
                </a:lnTo>
                <a:lnTo>
                  <a:pt x="3980436" y="2479523"/>
                </a:lnTo>
                <a:lnTo>
                  <a:pt x="3951513" y="2510845"/>
                </a:lnTo>
                <a:lnTo>
                  <a:pt x="3921617" y="2541629"/>
                </a:lnTo>
                <a:lnTo>
                  <a:pt x="3890765" y="2571865"/>
                </a:lnTo>
                <a:lnTo>
                  <a:pt x="3858972" y="2601540"/>
                </a:lnTo>
                <a:lnTo>
                  <a:pt x="3826254" y="2630642"/>
                </a:lnTo>
                <a:lnTo>
                  <a:pt x="3792629" y="2659160"/>
                </a:lnTo>
                <a:lnTo>
                  <a:pt x="3758112" y="2687080"/>
                </a:lnTo>
                <a:lnTo>
                  <a:pt x="3722720" y="2714393"/>
                </a:lnTo>
                <a:lnTo>
                  <a:pt x="3686469" y="2741084"/>
                </a:lnTo>
                <a:lnTo>
                  <a:pt x="3649374" y="2767143"/>
                </a:lnTo>
                <a:lnTo>
                  <a:pt x="3611453" y="2792557"/>
                </a:lnTo>
                <a:lnTo>
                  <a:pt x="3572722" y="2817315"/>
                </a:lnTo>
                <a:lnTo>
                  <a:pt x="3533197" y="2841404"/>
                </a:lnTo>
                <a:lnTo>
                  <a:pt x="3492894" y="2864812"/>
                </a:lnTo>
                <a:lnTo>
                  <a:pt x="3451829" y="2887528"/>
                </a:lnTo>
                <a:lnTo>
                  <a:pt x="3410019" y="2909540"/>
                </a:lnTo>
                <a:lnTo>
                  <a:pt x="3367480" y="2930835"/>
                </a:lnTo>
                <a:lnTo>
                  <a:pt x="3324229" y="2951401"/>
                </a:lnTo>
                <a:lnTo>
                  <a:pt x="3280281" y="2971228"/>
                </a:lnTo>
                <a:lnTo>
                  <a:pt x="3235653" y="2990301"/>
                </a:lnTo>
                <a:lnTo>
                  <a:pt x="3190361" y="3008611"/>
                </a:lnTo>
                <a:lnTo>
                  <a:pt x="3144422" y="3026144"/>
                </a:lnTo>
                <a:lnTo>
                  <a:pt x="3097851" y="3042888"/>
                </a:lnTo>
                <a:lnTo>
                  <a:pt x="3050665" y="3058832"/>
                </a:lnTo>
                <a:lnTo>
                  <a:pt x="3002881" y="3073964"/>
                </a:lnTo>
                <a:lnTo>
                  <a:pt x="2954514" y="3088272"/>
                </a:lnTo>
                <a:lnTo>
                  <a:pt x="2905581" y="3101743"/>
                </a:lnTo>
                <a:lnTo>
                  <a:pt x="2856097" y="3114367"/>
                </a:lnTo>
                <a:lnTo>
                  <a:pt x="2806081" y="3126130"/>
                </a:lnTo>
                <a:lnTo>
                  <a:pt x="2755546" y="3137020"/>
                </a:lnTo>
                <a:lnTo>
                  <a:pt x="2704511" y="3147027"/>
                </a:lnTo>
                <a:lnTo>
                  <a:pt x="2652991" y="3156137"/>
                </a:lnTo>
                <a:lnTo>
                  <a:pt x="2601002" y="3164340"/>
                </a:lnTo>
                <a:lnTo>
                  <a:pt x="2548561" y="3171622"/>
                </a:lnTo>
                <a:lnTo>
                  <a:pt x="2495684" y="3177972"/>
                </a:lnTo>
                <a:lnTo>
                  <a:pt x="2442387" y="3183378"/>
                </a:lnTo>
                <a:lnTo>
                  <a:pt x="2388686" y="3187828"/>
                </a:lnTo>
                <a:lnTo>
                  <a:pt x="2334599" y="3191310"/>
                </a:lnTo>
                <a:lnTo>
                  <a:pt x="2280140" y="3193812"/>
                </a:lnTo>
                <a:lnTo>
                  <a:pt x="2225327" y="3195322"/>
                </a:lnTo>
                <a:lnTo>
                  <a:pt x="2170176" y="3195828"/>
                </a:lnTo>
                <a:lnTo>
                  <a:pt x="2115024" y="3195322"/>
                </a:lnTo>
                <a:lnTo>
                  <a:pt x="2060211" y="3193812"/>
                </a:lnTo>
                <a:lnTo>
                  <a:pt x="2005752" y="3191310"/>
                </a:lnTo>
                <a:lnTo>
                  <a:pt x="1951665" y="3187828"/>
                </a:lnTo>
                <a:lnTo>
                  <a:pt x="1897964" y="3183378"/>
                </a:lnTo>
                <a:lnTo>
                  <a:pt x="1844667" y="3177972"/>
                </a:lnTo>
                <a:lnTo>
                  <a:pt x="1791790" y="3171622"/>
                </a:lnTo>
                <a:lnTo>
                  <a:pt x="1739349" y="3164340"/>
                </a:lnTo>
                <a:lnTo>
                  <a:pt x="1687360" y="3156137"/>
                </a:lnTo>
                <a:lnTo>
                  <a:pt x="1635840" y="3147027"/>
                </a:lnTo>
                <a:lnTo>
                  <a:pt x="1584805" y="3137020"/>
                </a:lnTo>
                <a:lnTo>
                  <a:pt x="1534270" y="3126130"/>
                </a:lnTo>
                <a:lnTo>
                  <a:pt x="1484254" y="3114367"/>
                </a:lnTo>
                <a:lnTo>
                  <a:pt x="1434770" y="3101743"/>
                </a:lnTo>
                <a:lnTo>
                  <a:pt x="1385837" y="3088272"/>
                </a:lnTo>
                <a:lnTo>
                  <a:pt x="1337470" y="3073964"/>
                </a:lnTo>
                <a:lnTo>
                  <a:pt x="1289686" y="3058832"/>
                </a:lnTo>
                <a:lnTo>
                  <a:pt x="1242500" y="3042888"/>
                </a:lnTo>
                <a:lnTo>
                  <a:pt x="1195929" y="3026144"/>
                </a:lnTo>
                <a:lnTo>
                  <a:pt x="1149990" y="3008611"/>
                </a:lnTo>
                <a:lnTo>
                  <a:pt x="1104698" y="2990301"/>
                </a:lnTo>
                <a:lnTo>
                  <a:pt x="1060070" y="2971228"/>
                </a:lnTo>
                <a:lnTo>
                  <a:pt x="1016122" y="2951401"/>
                </a:lnTo>
                <a:lnTo>
                  <a:pt x="972871" y="2930835"/>
                </a:lnTo>
                <a:lnTo>
                  <a:pt x="930332" y="2909540"/>
                </a:lnTo>
                <a:lnTo>
                  <a:pt x="888522" y="2887528"/>
                </a:lnTo>
                <a:lnTo>
                  <a:pt x="847457" y="2864812"/>
                </a:lnTo>
                <a:lnTo>
                  <a:pt x="807154" y="2841404"/>
                </a:lnTo>
                <a:lnTo>
                  <a:pt x="767629" y="2817315"/>
                </a:lnTo>
                <a:lnTo>
                  <a:pt x="728898" y="2792557"/>
                </a:lnTo>
                <a:lnTo>
                  <a:pt x="690977" y="2767143"/>
                </a:lnTo>
                <a:lnTo>
                  <a:pt x="653882" y="2741084"/>
                </a:lnTo>
                <a:lnTo>
                  <a:pt x="617631" y="2714393"/>
                </a:lnTo>
                <a:lnTo>
                  <a:pt x="582239" y="2687080"/>
                </a:lnTo>
                <a:lnTo>
                  <a:pt x="547722" y="2659160"/>
                </a:lnTo>
                <a:lnTo>
                  <a:pt x="514097" y="2630642"/>
                </a:lnTo>
                <a:lnTo>
                  <a:pt x="481379" y="2601540"/>
                </a:lnTo>
                <a:lnTo>
                  <a:pt x="449586" y="2571865"/>
                </a:lnTo>
                <a:lnTo>
                  <a:pt x="418734" y="2541629"/>
                </a:lnTo>
                <a:lnTo>
                  <a:pt x="388838" y="2510845"/>
                </a:lnTo>
                <a:lnTo>
                  <a:pt x="359915" y="2479523"/>
                </a:lnTo>
                <a:lnTo>
                  <a:pt x="331982" y="2447677"/>
                </a:lnTo>
                <a:lnTo>
                  <a:pt x="305054" y="2415318"/>
                </a:lnTo>
                <a:lnTo>
                  <a:pt x="279148" y="2382458"/>
                </a:lnTo>
                <a:lnTo>
                  <a:pt x="254281" y="2349110"/>
                </a:lnTo>
                <a:lnTo>
                  <a:pt x="230467" y="2315284"/>
                </a:lnTo>
                <a:lnTo>
                  <a:pt x="207725" y="2280993"/>
                </a:lnTo>
                <a:lnTo>
                  <a:pt x="186069" y="2246250"/>
                </a:lnTo>
                <a:lnTo>
                  <a:pt x="165517" y="2211065"/>
                </a:lnTo>
                <a:lnTo>
                  <a:pt x="146084" y="2175452"/>
                </a:lnTo>
                <a:lnTo>
                  <a:pt x="127787" y="2139421"/>
                </a:lnTo>
                <a:lnTo>
                  <a:pt x="110642" y="2102985"/>
                </a:lnTo>
                <a:lnTo>
                  <a:pt x="94665" y="2066157"/>
                </a:lnTo>
                <a:lnTo>
                  <a:pt x="79873" y="2028947"/>
                </a:lnTo>
                <a:lnTo>
                  <a:pt x="66282" y="1991368"/>
                </a:lnTo>
                <a:lnTo>
                  <a:pt x="53908" y="1953432"/>
                </a:lnTo>
                <a:lnTo>
                  <a:pt x="42768" y="1915151"/>
                </a:lnTo>
                <a:lnTo>
                  <a:pt x="32877" y="1876537"/>
                </a:lnTo>
                <a:lnTo>
                  <a:pt x="24252" y="1837601"/>
                </a:lnTo>
                <a:lnTo>
                  <a:pt x="16909" y="1798356"/>
                </a:lnTo>
                <a:lnTo>
                  <a:pt x="10865" y="1758814"/>
                </a:lnTo>
                <a:lnTo>
                  <a:pt x="6136" y="1718987"/>
                </a:lnTo>
                <a:lnTo>
                  <a:pt x="2738" y="1678886"/>
                </a:lnTo>
                <a:lnTo>
                  <a:pt x="687" y="1638525"/>
                </a:lnTo>
                <a:lnTo>
                  <a:pt x="0" y="1597914"/>
                </a:lnTo>
                <a:close/>
              </a:path>
            </a:pathLst>
          </a:custGeom>
          <a:ln w="28575">
            <a:solidFill>
              <a:srgbClr val="000000"/>
            </a:solidFill>
          </a:ln>
        </p:spPr>
        <p:txBody>
          <a:bodyPr wrap="square" lIns="0" tIns="0" rIns="0" bIns="0" rtlCol="0"/>
          <a:lstStyle/>
          <a:p>
            <a:endParaRPr sz="1050"/>
          </a:p>
        </p:txBody>
      </p:sp>
      <p:sp>
        <p:nvSpPr>
          <p:cNvPr id="5" name="object 5"/>
          <p:cNvSpPr txBox="1"/>
          <p:nvPr/>
        </p:nvSpPr>
        <p:spPr>
          <a:xfrm>
            <a:off x="3026950" y="2918613"/>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O4</a:t>
            </a:r>
            <a:endParaRPr sz="1350">
              <a:latin typeface="Calibri"/>
              <a:cs typeface="Calibri"/>
            </a:endParaRPr>
          </a:p>
        </p:txBody>
      </p:sp>
      <p:sp>
        <p:nvSpPr>
          <p:cNvPr id="6" name="object 6"/>
          <p:cNvSpPr txBox="1"/>
          <p:nvPr/>
        </p:nvSpPr>
        <p:spPr>
          <a:xfrm>
            <a:off x="1510093" y="2690013"/>
            <a:ext cx="531019" cy="566181"/>
          </a:xfrm>
          <a:prstGeom prst="rect">
            <a:avLst/>
          </a:prstGeom>
        </p:spPr>
        <p:txBody>
          <a:bodyPr vert="horz" wrap="square" lIns="0" tIns="9525" rIns="0" bIns="0" rtlCol="0">
            <a:spAutoFit/>
          </a:bodyPr>
          <a:lstStyle/>
          <a:p>
            <a:pPr marL="28575">
              <a:spcBef>
                <a:spcPts val="75"/>
              </a:spcBef>
            </a:pPr>
            <a:r>
              <a:rPr sz="1350" dirty="0">
                <a:latin typeface="Calibri"/>
                <a:cs typeface="Calibri"/>
              </a:rPr>
              <a:t>O1</a:t>
            </a:r>
            <a:r>
              <a:rPr sz="1350" spc="274" dirty="0">
                <a:latin typeface="Calibri"/>
                <a:cs typeface="Calibri"/>
              </a:rPr>
              <a:t> </a:t>
            </a:r>
            <a:r>
              <a:rPr sz="2025" spc="-28" baseline="-21604" dirty="0">
                <a:latin typeface="Calibri"/>
                <a:cs typeface="Calibri"/>
              </a:rPr>
              <a:t>O2</a:t>
            </a:r>
            <a:endParaRPr sz="2025" baseline="-21604">
              <a:latin typeface="Calibri"/>
              <a:cs typeface="Calibri"/>
            </a:endParaRPr>
          </a:p>
          <a:p>
            <a:pPr marL="103823">
              <a:spcBef>
                <a:spcPts val="1061"/>
              </a:spcBef>
            </a:pPr>
            <a:r>
              <a:rPr sz="1350" spc="-19" dirty="0">
                <a:latin typeface="Calibri"/>
                <a:cs typeface="Calibri"/>
              </a:rPr>
              <a:t>O3</a:t>
            </a:r>
            <a:endParaRPr sz="1350">
              <a:latin typeface="Calibri"/>
              <a:cs typeface="Calibri"/>
            </a:endParaRPr>
          </a:p>
        </p:txBody>
      </p:sp>
      <p:sp>
        <p:nvSpPr>
          <p:cNvPr id="7" name="object 7"/>
          <p:cNvSpPr txBox="1"/>
          <p:nvPr/>
        </p:nvSpPr>
        <p:spPr>
          <a:xfrm>
            <a:off x="5989891" y="2966370"/>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O6</a:t>
            </a:r>
            <a:endParaRPr sz="1350">
              <a:latin typeface="Calibri"/>
              <a:cs typeface="Calibri"/>
            </a:endParaRPr>
          </a:p>
        </p:txBody>
      </p:sp>
      <p:sp>
        <p:nvSpPr>
          <p:cNvPr id="8" name="object 8"/>
          <p:cNvSpPr txBox="1"/>
          <p:nvPr/>
        </p:nvSpPr>
        <p:spPr>
          <a:xfrm>
            <a:off x="7084123" y="2689288"/>
            <a:ext cx="521018" cy="510589"/>
          </a:xfrm>
          <a:prstGeom prst="rect">
            <a:avLst/>
          </a:prstGeom>
        </p:spPr>
        <p:txBody>
          <a:bodyPr vert="horz" wrap="square" lIns="0" tIns="9525" rIns="0" bIns="0" rtlCol="0">
            <a:spAutoFit/>
          </a:bodyPr>
          <a:lstStyle/>
          <a:p>
            <a:pPr marL="42863">
              <a:lnSpc>
                <a:spcPts val="1376"/>
              </a:lnSpc>
              <a:spcBef>
                <a:spcPts val="75"/>
              </a:spcBef>
            </a:pPr>
            <a:r>
              <a:rPr sz="1350" spc="-19" dirty="0">
                <a:latin typeface="Calibri"/>
                <a:cs typeface="Calibri"/>
              </a:rPr>
              <a:t>O7</a:t>
            </a:r>
            <a:endParaRPr sz="1350">
              <a:latin typeface="Calibri"/>
              <a:cs typeface="Calibri"/>
            </a:endParaRPr>
          </a:p>
          <a:p>
            <a:pPr marL="310991">
              <a:lnSpc>
                <a:spcPts val="1136"/>
              </a:lnSpc>
            </a:pPr>
            <a:r>
              <a:rPr sz="1350" spc="-19" dirty="0">
                <a:latin typeface="Calibri"/>
                <a:cs typeface="Calibri"/>
              </a:rPr>
              <a:t>O8</a:t>
            </a:r>
            <a:endParaRPr sz="1350">
              <a:latin typeface="Calibri"/>
              <a:cs typeface="Calibri"/>
            </a:endParaRPr>
          </a:p>
          <a:p>
            <a:pPr marL="9525">
              <a:lnSpc>
                <a:spcPts val="1379"/>
              </a:lnSpc>
            </a:pPr>
            <a:r>
              <a:rPr sz="1350" spc="-19" dirty="0">
                <a:latin typeface="Calibri"/>
                <a:cs typeface="Calibri"/>
              </a:rPr>
              <a:t>O9</a:t>
            </a:r>
            <a:endParaRPr sz="1350">
              <a:latin typeface="Calibri"/>
              <a:cs typeface="Calibri"/>
            </a:endParaRPr>
          </a:p>
        </p:txBody>
      </p:sp>
      <p:sp>
        <p:nvSpPr>
          <p:cNvPr id="9" name="object 9"/>
          <p:cNvSpPr txBox="1"/>
          <p:nvPr/>
        </p:nvSpPr>
        <p:spPr>
          <a:xfrm>
            <a:off x="5714809" y="2673287"/>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O5</a:t>
            </a:r>
            <a:endParaRPr sz="1350">
              <a:latin typeface="Calibri"/>
              <a:cs typeface="Calibri"/>
            </a:endParaRPr>
          </a:p>
        </p:txBody>
      </p:sp>
      <p:sp>
        <p:nvSpPr>
          <p:cNvPr id="10" name="object 10"/>
          <p:cNvSpPr txBox="1"/>
          <p:nvPr/>
        </p:nvSpPr>
        <p:spPr>
          <a:xfrm>
            <a:off x="1524571" y="2077592"/>
            <a:ext cx="1048703" cy="425116"/>
          </a:xfrm>
          <a:prstGeom prst="rect">
            <a:avLst/>
          </a:prstGeom>
        </p:spPr>
        <p:txBody>
          <a:bodyPr vert="horz" wrap="square" lIns="0" tIns="9525" rIns="0" bIns="0" rtlCol="0">
            <a:spAutoFit/>
          </a:bodyPr>
          <a:lstStyle/>
          <a:p>
            <a:pPr marL="9525" marR="3810">
              <a:spcBef>
                <a:spcPts val="75"/>
              </a:spcBef>
            </a:pPr>
            <a:r>
              <a:rPr sz="1350" spc="-8" dirty="0">
                <a:latin typeface="Calibri"/>
                <a:cs typeface="Calibri"/>
              </a:rPr>
              <a:t>Company </a:t>
            </a:r>
            <a:r>
              <a:rPr sz="1350" dirty="0">
                <a:latin typeface="Calibri"/>
                <a:cs typeface="Calibri"/>
              </a:rPr>
              <a:t>Datasets</a:t>
            </a:r>
            <a:r>
              <a:rPr sz="1350" spc="-53" dirty="0">
                <a:latin typeface="Calibri"/>
                <a:cs typeface="Calibri"/>
              </a:rPr>
              <a:t> </a:t>
            </a:r>
            <a:r>
              <a:rPr sz="1350" spc="-8" dirty="0">
                <a:latin typeface="Calibri"/>
                <a:cs typeface="Calibri"/>
              </a:rPr>
              <a:t>(CD1)</a:t>
            </a:r>
            <a:endParaRPr sz="1350">
              <a:latin typeface="Calibri"/>
              <a:cs typeface="Calibri"/>
            </a:endParaRPr>
          </a:p>
        </p:txBody>
      </p:sp>
      <p:sp>
        <p:nvSpPr>
          <p:cNvPr id="11" name="object 11"/>
          <p:cNvSpPr txBox="1"/>
          <p:nvPr/>
        </p:nvSpPr>
        <p:spPr>
          <a:xfrm>
            <a:off x="2502122" y="3369659"/>
            <a:ext cx="1048703" cy="425116"/>
          </a:xfrm>
          <a:prstGeom prst="rect">
            <a:avLst/>
          </a:prstGeom>
        </p:spPr>
        <p:txBody>
          <a:bodyPr vert="horz" wrap="square" lIns="0" tIns="9525" rIns="0" bIns="0" rtlCol="0">
            <a:spAutoFit/>
          </a:bodyPr>
          <a:lstStyle/>
          <a:p>
            <a:pPr marL="9525">
              <a:spcBef>
                <a:spcPts val="75"/>
              </a:spcBef>
            </a:pPr>
            <a:r>
              <a:rPr sz="1350" spc="-8" dirty="0">
                <a:latin typeface="Calibri"/>
                <a:cs typeface="Calibri"/>
              </a:rPr>
              <a:t>Company</a:t>
            </a:r>
            <a:endParaRPr sz="1350">
              <a:latin typeface="Calibri"/>
              <a:cs typeface="Calibri"/>
            </a:endParaRPr>
          </a:p>
          <a:p>
            <a:pPr marL="9525"/>
            <a:r>
              <a:rPr sz="1350" dirty="0">
                <a:latin typeface="Calibri"/>
                <a:cs typeface="Calibri"/>
              </a:rPr>
              <a:t>Datasets</a:t>
            </a:r>
            <a:r>
              <a:rPr sz="1350" spc="-19" dirty="0">
                <a:latin typeface="Calibri"/>
                <a:cs typeface="Calibri"/>
              </a:rPr>
              <a:t> </a:t>
            </a:r>
            <a:r>
              <a:rPr sz="1350" spc="-15" dirty="0">
                <a:latin typeface="Calibri"/>
                <a:cs typeface="Calibri"/>
              </a:rPr>
              <a:t>(CD2)</a:t>
            </a:r>
            <a:endParaRPr sz="1350">
              <a:latin typeface="Calibri"/>
              <a:cs typeface="Calibri"/>
            </a:endParaRPr>
          </a:p>
        </p:txBody>
      </p:sp>
      <p:sp>
        <p:nvSpPr>
          <p:cNvPr id="12" name="object 12"/>
          <p:cNvSpPr txBox="1"/>
          <p:nvPr/>
        </p:nvSpPr>
        <p:spPr>
          <a:xfrm>
            <a:off x="5609463" y="2077592"/>
            <a:ext cx="1050131" cy="425116"/>
          </a:xfrm>
          <a:prstGeom prst="rect">
            <a:avLst/>
          </a:prstGeom>
        </p:spPr>
        <p:txBody>
          <a:bodyPr vert="horz" wrap="square" lIns="0" tIns="9525" rIns="0" bIns="0" rtlCol="0">
            <a:spAutoFit/>
          </a:bodyPr>
          <a:lstStyle/>
          <a:p>
            <a:pPr marL="9525" marR="3810">
              <a:spcBef>
                <a:spcPts val="75"/>
              </a:spcBef>
            </a:pPr>
            <a:r>
              <a:rPr sz="1350" spc="-8" dirty="0">
                <a:latin typeface="Calibri"/>
                <a:cs typeface="Calibri"/>
              </a:rPr>
              <a:t>Company </a:t>
            </a:r>
            <a:r>
              <a:rPr sz="1350" dirty="0">
                <a:latin typeface="Calibri"/>
                <a:cs typeface="Calibri"/>
              </a:rPr>
              <a:t>Datasets</a:t>
            </a:r>
            <a:r>
              <a:rPr sz="1350" spc="-30" dirty="0">
                <a:latin typeface="Calibri"/>
                <a:cs typeface="Calibri"/>
              </a:rPr>
              <a:t> </a:t>
            </a:r>
            <a:r>
              <a:rPr sz="1350" spc="-8" dirty="0">
                <a:latin typeface="Calibri"/>
                <a:cs typeface="Calibri"/>
              </a:rPr>
              <a:t>(CD3)</a:t>
            </a:r>
            <a:endParaRPr sz="1350">
              <a:latin typeface="Calibri"/>
              <a:cs typeface="Calibri"/>
            </a:endParaRPr>
          </a:p>
        </p:txBody>
      </p:sp>
      <p:sp>
        <p:nvSpPr>
          <p:cNvPr id="13" name="object 13"/>
          <p:cNvSpPr txBox="1"/>
          <p:nvPr/>
        </p:nvSpPr>
        <p:spPr>
          <a:xfrm>
            <a:off x="6759988" y="3369659"/>
            <a:ext cx="1048703" cy="425116"/>
          </a:xfrm>
          <a:prstGeom prst="rect">
            <a:avLst/>
          </a:prstGeom>
        </p:spPr>
        <p:txBody>
          <a:bodyPr vert="horz" wrap="square" lIns="0" tIns="9525" rIns="0" bIns="0" rtlCol="0">
            <a:spAutoFit/>
          </a:bodyPr>
          <a:lstStyle/>
          <a:p>
            <a:pPr marL="9525">
              <a:spcBef>
                <a:spcPts val="75"/>
              </a:spcBef>
            </a:pPr>
            <a:r>
              <a:rPr sz="1350" spc="-8" dirty="0">
                <a:latin typeface="Calibri"/>
                <a:cs typeface="Calibri"/>
              </a:rPr>
              <a:t>Company</a:t>
            </a:r>
            <a:endParaRPr sz="1350">
              <a:latin typeface="Calibri"/>
              <a:cs typeface="Calibri"/>
            </a:endParaRPr>
          </a:p>
          <a:p>
            <a:pPr marL="9525"/>
            <a:r>
              <a:rPr sz="1350" dirty="0">
                <a:latin typeface="Calibri"/>
                <a:cs typeface="Calibri"/>
              </a:rPr>
              <a:t>Datasets</a:t>
            </a:r>
            <a:r>
              <a:rPr sz="1350" spc="-19" dirty="0">
                <a:latin typeface="Calibri"/>
                <a:cs typeface="Calibri"/>
              </a:rPr>
              <a:t> </a:t>
            </a:r>
            <a:r>
              <a:rPr sz="1350" spc="-15" dirty="0">
                <a:latin typeface="Calibri"/>
                <a:cs typeface="Calibri"/>
              </a:rPr>
              <a:t>(CD4)</a:t>
            </a:r>
            <a:endParaRPr sz="1350">
              <a:latin typeface="Calibri"/>
              <a:cs typeface="Calibri"/>
            </a:endParaRPr>
          </a:p>
        </p:txBody>
      </p:sp>
      <p:sp>
        <p:nvSpPr>
          <p:cNvPr id="14" name="object 14"/>
          <p:cNvSpPr txBox="1"/>
          <p:nvPr/>
        </p:nvSpPr>
        <p:spPr>
          <a:xfrm>
            <a:off x="1365619" y="1474119"/>
            <a:ext cx="6719602" cy="217367"/>
          </a:xfrm>
          <a:prstGeom prst="rect">
            <a:avLst/>
          </a:prstGeom>
        </p:spPr>
        <p:txBody>
          <a:bodyPr vert="horz" wrap="square" lIns="0" tIns="9525" rIns="0" bIns="0" rtlCol="0">
            <a:spAutoFit/>
          </a:bodyPr>
          <a:lstStyle/>
          <a:p>
            <a:pPr marL="9525">
              <a:spcBef>
                <a:spcPts val="75"/>
              </a:spcBef>
              <a:tabLst>
                <a:tab pos="4265771" algn="l"/>
              </a:tabLst>
            </a:pPr>
            <a:r>
              <a:rPr sz="1350" dirty="0">
                <a:latin typeface="Calibri"/>
                <a:cs typeface="Calibri"/>
              </a:rPr>
              <a:t>Conflict</a:t>
            </a:r>
            <a:r>
              <a:rPr sz="1350" spc="-15" dirty="0">
                <a:latin typeface="Calibri"/>
                <a:cs typeface="Calibri"/>
              </a:rPr>
              <a:t> </a:t>
            </a:r>
            <a:r>
              <a:rPr lang="en-US" sz="1350" spc="-15" dirty="0">
                <a:latin typeface="Calibri"/>
                <a:cs typeface="Calibri"/>
              </a:rPr>
              <a:t>O</a:t>
            </a:r>
            <a:r>
              <a:rPr sz="1350" dirty="0">
                <a:latin typeface="Calibri"/>
                <a:cs typeface="Calibri"/>
              </a:rPr>
              <a:t>f</a:t>
            </a:r>
            <a:r>
              <a:rPr sz="1350" spc="-19" dirty="0">
                <a:latin typeface="Calibri"/>
                <a:cs typeface="Calibri"/>
              </a:rPr>
              <a:t> </a:t>
            </a:r>
            <a:r>
              <a:rPr sz="1350" dirty="0">
                <a:latin typeface="Calibri"/>
                <a:cs typeface="Calibri"/>
              </a:rPr>
              <a:t>Interest</a:t>
            </a:r>
            <a:r>
              <a:rPr sz="1350" spc="-26" dirty="0">
                <a:latin typeface="Calibri"/>
                <a:cs typeface="Calibri"/>
              </a:rPr>
              <a:t> </a:t>
            </a:r>
            <a:r>
              <a:rPr sz="1350" dirty="0">
                <a:latin typeface="Calibri"/>
                <a:cs typeface="Calibri"/>
              </a:rPr>
              <a:t>Classes</a:t>
            </a:r>
            <a:r>
              <a:rPr sz="1350" spc="-30" dirty="0">
                <a:latin typeface="Calibri"/>
                <a:cs typeface="Calibri"/>
              </a:rPr>
              <a:t> </a:t>
            </a:r>
            <a:r>
              <a:rPr sz="1350" spc="-8" dirty="0">
                <a:latin typeface="Calibri"/>
                <a:cs typeface="Calibri"/>
              </a:rPr>
              <a:t>(</a:t>
            </a:r>
            <a:r>
              <a:rPr lang="en-US" sz="1350" spc="-8" dirty="0">
                <a:latin typeface="Calibri"/>
                <a:cs typeface="Calibri"/>
              </a:rPr>
              <a:t>COI</a:t>
            </a:r>
            <a:r>
              <a:rPr sz="1350" spc="-8" dirty="0">
                <a:latin typeface="Calibri"/>
                <a:cs typeface="Calibri"/>
              </a:rPr>
              <a:t>)</a:t>
            </a:r>
            <a:r>
              <a:rPr sz="1350" dirty="0">
                <a:latin typeface="Calibri"/>
                <a:cs typeface="Calibri"/>
              </a:rPr>
              <a:t>	Conflict</a:t>
            </a:r>
            <a:r>
              <a:rPr sz="1350" spc="-34" dirty="0">
                <a:latin typeface="Calibri"/>
                <a:cs typeface="Calibri"/>
              </a:rPr>
              <a:t> </a:t>
            </a:r>
            <a:r>
              <a:rPr sz="1350" dirty="0">
                <a:latin typeface="Calibri"/>
                <a:cs typeface="Calibri"/>
              </a:rPr>
              <a:t>of</a:t>
            </a:r>
            <a:r>
              <a:rPr sz="1350" spc="-41" dirty="0">
                <a:latin typeface="Calibri"/>
                <a:cs typeface="Calibri"/>
              </a:rPr>
              <a:t> </a:t>
            </a:r>
            <a:r>
              <a:rPr sz="1350" dirty="0">
                <a:latin typeface="Calibri"/>
                <a:cs typeface="Calibri"/>
              </a:rPr>
              <a:t>Interest</a:t>
            </a:r>
            <a:r>
              <a:rPr sz="1350" spc="-45" dirty="0">
                <a:latin typeface="Calibri"/>
                <a:cs typeface="Calibri"/>
              </a:rPr>
              <a:t> </a:t>
            </a:r>
            <a:r>
              <a:rPr sz="1350" spc="-8" dirty="0">
                <a:latin typeface="Calibri"/>
                <a:cs typeface="Calibri"/>
              </a:rPr>
              <a:t>Classes</a:t>
            </a:r>
            <a:r>
              <a:rPr lang="en-US" sz="1350" spc="-8" dirty="0">
                <a:latin typeface="Calibri"/>
                <a:cs typeface="Calibri"/>
              </a:rPr>
              <a:t> COI</a:t>
            </a:r>
            <a:endParaRPr sz="1350" dirty="0">
              <a:latin typeface="Calibri"/>
              <a:cs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Chinese </a:t>
            </a:r>
            <a:r>
              <a:rPr spc="-15" dirty="0">
                <a:latin typeface="+mj-lt"/>
              </a:rPr>
              <a:t>Wall</a:t>
            </a:r>
          </a:p>
        </p:txBody>
      </p:sp>
      <p:sp>
        <p:nvSpPr>
          <p:cNvPr id="3" name="object 3"/>
          <p:cNvSpPr txBox="1"/>
          <p:nvPr/>
        </p:nvSpPr>
        <p:spPr>
          <a:xfrm>
            <a:off x="687704" y="1317424"/>
            <a:ext cx="7733348" cy="3555941"/>
          </a:xfrm>
          <a:prstGeom prst="rect">
            <a:avLst/>
          </a:prstGeom>
        </p:spPr>
        <p:txBody>
          <a:bodyPr vert="horz" wrap="square" lIns="0" tIns="36671" rIns="0" bIns="0" rtlCol="0">
            <a:spAutoFit/>
          </a:bodyPr>
          <a:lstStyle/>
          <a:p>
            <a:pPr marL="180022" indent="-170497">
              <a:lnSpc>
                <a:spcPct val="114000"/>
              </a:lnSpc>
              <a:spcBef>
                <a:spcPts val="289"/>
              </a:spcBef>
              <a:buFont typeface="Arial"/>
              <a:buChar char="•"/>
              <a:tabLst>
                <a:tab pos="180022" algn="l"/>
              </a:tabLst>
            </a:pPr>
            <a:r>
              <a:rPr sz="2100" dirty="0">
                <a:latin typeface="+mn-lt"/>
                <a:cs typeface="Calibri"/>
              </a:rPr>
              <a:t>S</a:t>
            </a:r>
            <a:r>
              <a:rPr sz="2100" spc="-15" dirty="0">
                <a:latin typeface="+mn-lt"/>
                <a:cs typeface="Calibri"/>
              </a:rPr>
              <a:t> </a:t>
            </a:r>
            <a:r>
              <a:rPr sz="2100" dirty="0">
                <a:latin typeface="+mn-lt"/>
                <a:cs typeface="Calibri"/>
              </a:rPr>
              <a:t>can</a:t>
            </a:r>
            <a:r>
              <a:rPr sz="2100" spc="-8" dirty="0">
                <a:latin typeface="+mn-lt"/>
                <a:cs typeface="Calibri"/>
              </a:rPr>
              <a:t> </a:t>
            </a:r>
            <a:r>
              <a:rPr sz="2100" dirty="0">
                <a:latin typeface="+mn-lt"/>
                <a:cs typeface="Calibri"/>
              </a:rPr>
              <a:t>read</a:t>
            </a:r>
            <a:r>
              <a:rPr sz="2100" spc="-15" dirty="0">
                <a:latin typeface="+mn-lt"/>
                <a:cs typeface="Calibri"/>
              </a:rPr>
              <a:t> </a:t>
            </a:r>
            <a:r>
              <a:rPr sz="2100" dirty="0">
                <a:latin typeface="+mn-lt"/>
                <a:cs typeface="Calibri"/>
              </a:rPr>
              <a:t>O</a:t>
            </a:r>
            <a:r>
              <a:rPr sz="2100" spc="-11" dirty="0">
                <a:latin typeface="+mn-lt"/>
                <a:cs typeface="Calibri"/>
              </a:rPr>
              <a:t> </a:t>
            </a:r>
            <a:r>
              <a:rPr sz="2100" dirty="0">
                <a:latin typeface="+mn-lt"/>
                <a:cs typeface="Calibri"/>
              </a:rPr>
              <a:t>only</a:t>
            </a:r>
            <a:r>
              <a:rPr sz="2100" spc="-11" dirty="0">
                <a:latin typeface="+mn-lt"/>
                <a:cs typeface="Calibri"/>
              </a:rPr>
              <a:t> </a:t>
            </a:r>
            <a:r>
              <a:rPr sz="2100" spc="-19" dirty="0">
                <a:latin typeface="+mn-lt"/>
                <a:cs typeface="Calibri"/>
              </a:rPr>
              <a:t>if</a:t>
            </a:r>
            <a:endParaRPr sz="2100" dirty="0">
              <a:latin typeface="+mn-lt"/>
              <a:cs typeface="Calibri"/>
            </a:endParaRPr>
          </a:p>
          <a:p>
            <a:pPr marL="522923" marR="60008" lvl="1" indent="-170497">
              <a:lnSpc>
                <a:spcPct val="114000"/>
              </a:lnSpc>
              <a:spcBef>
                <a:spcPts val="431"/>
              </a:spcBef>
              <a:buFont typeface="Arial"/>
              <a:buChar char="•"/>
              <a:tabLst>
                <a:tab pos="523875" algn="l"/>
              </a:tabLst>
            </a:pPr>
            <a:r>
              <a:rPr sz="1800" dirty="0">
                <a:latin typeface="+mn-lt"/>
                <a:cs typeface="Calibri"/>
              </a:rPr>
              <a:t>O</a:t>
            </a:r>
            <a:r>
              <a:rPr sz="1800" spc="-23" dirty="0">
                <a:latin typeface="+mn-lt"/>
                <a:cs typeface="Calibri"/>
              </a:rPr>
              <a:t> </a:t>
            </a:r>
            <a:r>
              <a:rPr sz="1800" dirty="0">
                <a:latin typeface="+mn-lt"/>
                <a:cs typeface="Calibri"/>
              </a:rPr>
              <a:t>is</a:t>
            </a:r>
            <a:r>
              <a:rPr sz="1800" spc="-19" dirty="0">
                <a:latin typeface="+mn-lt"/>
                <a:cs typeface="Calibri"/>
              </a:rPr>
              <a:t> </a:t>
            </a:r>
            <a:r>
              <a:rPr sz="1800" dirty="0">
                <a:latin typeface="+mn-lt"/>
                <a:cs typeface="Calibri"/>
              </a:rPr>
              <a:t>in</a:t>
            </a:r>
            <a:r>
              <a:rPr sz="1800" spc="-23" dirty="0">
                <a:latin typeface="+mn-lt"/>
                <a:cs typeface="Calibri"/>
              </a:rPr>
              <a:t> </a:t>
            </a:r>
            <a:r>
              <a:rPr sz="1800" dirty="0">
                <a:latin typeface="+mn-lt"/>
                <a:cs typeface="Calibri"/>
              </a:rPr>
              <a:t>the</a:t>
            </a:r>
            <a:r>
              <a:rPr sz="1800" spc="-23" dirty="0">
                <a:latin typeface="+mn-lt"/>
                <a:cs typeface="Calibri"/>
              </a:rPr>
              <a:t> </a:t>
            </a:r>
            <a:r>
              <a:rPr sz="1800" dirty="0">
                <a:latin typeface="+mn-lt"/>
                <a:cs typeface="Calibri"/>
              </a:rPr>
              <a:t>same</a:t>
            </a:r>
            <a:r>
              <a:rPr sz="1800" spc="-26" dirty="0">
                <a:latin typeface="+mn-lt"/>
                <a:cs typeface="Calibri"/>
              </a:rPr>
              <a:t> </a:t>
            </a:r>
            <a:r>
              <a:rPr sz="1800" dirty="0">
                <a:latin typeface="+mn-lt"/>
                <a:cs typeface="Calibri"/>
              </a:rPr>
              <a:t>company</a:t>
            </a:r>
            <a:r>
              <a:rPr sz="1800" spc="-23" dirty="0">
                <a:latin typeface="+mn-lt"/>
                <a:cs typeface="Calibri"/>
              </a:rPr>
              <a:t> </a:t>
            </a:r>
            <a:r>
              <a:rPr sz="1800" dirty="0">
                <a:latin typeface="+mn-lt"/>
                <a:cs typeface="Calibri"/>
              </a:rPr>
              <a:t>dataset</a:t>
            </a:r>
            <a:r>
              <a:rPr sz="1800" spc="-26" dirty="0">
                <a:latin typeface="+mn-lt"/>
                <a:cs typeface="Calibri"/>
              </a:rPr>
              <a:t> </a:t>
            </a:r>
            <a:r>
              <a:rPr sz="1800" dirty="0">
                <a:latin typeface="+mn-lt"/>
                <a:cs typeface="Calibri"/>
              </a:rPr>
              <a:t>as</a:t>
            </a:r>
            <a:r>
              <a:rPr sz="1800" spc="-23" dirty="0">
                <a:latin typeface="+mn-lt"/>
                <a:cs typeface="Calibri"/>
              </a:rPr>
              <a:t> </a:t>
            </a:r>
            <a:r>
              <a:rPr sz="1800" dirty="0">
                <a:latin typeface="+mn-lt"/>
                <a:cs typeface="Calibri"/>
              </a:rPr>
              <a:t>some</a:t>
            </a:r>
            <a:r>
              <a:rPr sz="1800" spc="-23" dirty="0">
                <a:latin typeface="+mn-lt"/>
                <a:cs typeface="Calibri"/>
              </a:rPr>
              <a:t> </a:t>
            </a:r>
            <a:r>
              <a:rPr sz="1800" dirty="0">
                <a:latin typeface="+mn-lt"/>
                <a:cs typeface="Calibri"/>
              </a:rPr>
              <a:t>object</a:t>
            </a:r>
            <a:r>
              <a:rPr sz="1800" spc="-23" dirty="0">
                <a:latin typeface="+mn-lt"/>
                <a:cs typeface="Calibri"/>
              </a:rPr>
              <a:t> </a:t>
            </a:r>
            <a:r>
              <a:rPr sz="1800" dirty="0">
                <a:latin typeface="+mn-lt"/>
                <a:cs typeface="Calibri"/>
              </a:rPr>
              <a:t>previously</a:t>
            </a:r>
            <a:r>
              <a:rPr sz="1800" spc="-15" dirty="0">
                <a:latin typeface="+mn-lt"/>
                <a:cs typeface="Calibri"/>
              </a:rPr>
              <a:t> </a:t>
            </a:r>
            <a:r>
              <a:rPr sz="1800" dirty="0">
                <a:latin typeface="+mn-lt"/>
                <a:cs typeface="Calibri"/>
              </a:rPr>
              <a:t>read</a:t>
            </a:r>
            <a:r>
              <a:rPr sz="1800" spc="-19" dirty="0">
                <a:latin typeface="+mn-lt"/>
                <a:cs typeface="Calibri"/>
              </a:rPr>
              <a:t> </a:t>
            </a:r>
            <a:r>
              <a:rPr sz="1800" dirty="0">
                <a:latin typeface="+mn-lt"/>
                <a:cs typeface="Calibri"/>
              </a:rPr>
              <a:t>by</a:t>
            </a:r>
            <a:r>
              <a:rPr sz="1800" spc="-26" dirty="0">
                <a:latin typeface="+mn-lt"/>
                <a:cs typeface="Calibri"/>
              </a:rPr>
              <a:t> </a:t>
            </a:r>
            <a:r>
              <a:rPr sz="1800" dirty="0">
                <a:latin typeface="+mn-lt"/>
                <a:cs typeface="Calibri"/>
              </a:rPr>
              <a:t>S</a:t>
            </a:r>
            <a:r>
              <a:rPr sz="1800" spc="-19" dirty="0">
                <a:latin typeface="+mn-lt"/>
                <a:cs typeface="Calibri"/>
              </a:rPr>
              <a:t> </a:t>
            </a:r>
            <a:r>
              <a:rPr sz="1800" dirty="0">
                <a:latin typeface="+mn-lt"/>
                <a:cs typeface="Calibri"/>
              </a:rPr>
              <a:t>(i.e.,</a:t>
            </a:r>
            <a:r>
              <a:rPr sz="1800" spc="-30" dirty="0">
                <a:latin typeface="+mn-lt"/>
                <a:cs typeface="Calibri"/>
              </a:rPr>
              <a:t> </a:t>
            </a:r>
            <a:r>
              <a:rPr sz="1800" spc="-38" dirty="0">
                <a:latin typeface="+mn-lt"/>
                <a:cs typeface="Calibri"/>
              </a:rPr>
              <a:t>O </a:t>
            </a:r>
            <a:r>
              <a:rPr sz="1800" dirty="0">
                <a:latin typeface="+mn-lt"/>
                <a:cs typeface="Calibri"/>
              </a:rPr>
              <a:t>is</a:t>
            </a:r>
            <a:r>
              <a:rPr sz="1800" spc="-23" dirty="0">
                <a:latin typeface="+mn-lt"/>
                <a:cs typeface="Calibri"/>
              </a:rPr>
              <a:t> </a:t>
            </a:r>
            <a:r>
              <a:rPr sz="1800" dirty="0">
                <a:latin typeface="+mn-lt"/>
                <a:cs typeface="Calibri"/>
              </a:rPr>
              <a:t>within</a:t>
            </a:r>
            <a:r>
              <a:rPr sz="1800" spc="-34" dirty="0">
                <a:latin typeface="+mn-lt"/>
                <a:cs typeface="Calibri"/>
              </a:rPr>
              <a:t> </a:t>
            </a:r>
            <a:r>
              <a:rPr sz="1800" dirty="0">
                <a:latin typeface="+mn-lt"/>
                <a:cs typeface="Calibri"/>
              </a:rPr>
              <a:t>the</a:t>
            </a:r>
            <a:r>
              <a:rPr sz="1800" spc="-15" dirty="0">
                <a:latin typeface="+mn-lt"/>
                <a:cs typeface="Calibri"/>
              </a:rPr>
              <a:t> </a:t>
            </a:r>
            <a:r>
              <a:rPr sz="1800" spc="-8" dirty="0">
                <a:latin typeface="+mn-lt"/>
                <a:cs typeface="Calibri"/>
              </a:rPr>
              <a:t>wall)</a:t>
            </a:r>
            <a:endParaRPr sz="1800" dirty="0">
              <a:latin typeface="+mn-lt"/>
              <a:cs typeface="Calibri"/>
            </a:endParaRPr>
          </a:p>
          <a:p>
            <a:pPr marL="352425">
              <a:lnSpc>
                <a:spcPct val="114000"/>
              </a:lnSpc>
              <a:spcBef>
                <a:spcPts val="135"/>
              </a:spcBef>
            </a:pPr>
            <a:r>
              <a:rPr sz="1800" spc="-19" dirty="0">
                <a:latin typeface="+mn-lt"/>
                <a:cs typeface="Calibri"/>
              </a:rPr>
              <a:t>or</a:t>
            </a:r>
            <a:endParaRPr sz="1800" dirty="0">
              <a:latin typeface="+mn-lt"/>
              <a:cs typeface="Calibri"/>
            </a:endParaRPr>
          </a:p>
          <a:p>
            <a:pPr marL="522923" marR="3810" lvl="1" indent="-170497">
              <a:lnSpc>
                <a:spcPct val="114000"/>
              </a:lnSpc>
              <a:spcBef>
                <a:spcPts val="401"/>
              </a:spcBef>
              <a:buFont typeface="Arial"/>
              <a:buChar char="•"/>
              <a:tabLst>
                <a:tab pos="523875" algn="l"/>
              </a:tabLst>
            </a:pPr>
            <a:r>
              <a:rPr sz="1800" dirty="0">
                <a:latin typeface="+mn-lt"/>
                <a:cs typeface="Calibri"/>
              </a:rPr>
              <a:t>O</a:t>
            </a:r>
            <a:r>
              <a:rPr sz="1800" spc="-23" dirty="0">
                <a:latin typeface="+mn-lt"/>
                <a:cs typeface="Calibri"/>
              </a:rPr>
              <a:t> </a:t>
            </a:r>
            <a:r>
              <a:rPr sz="1800" dirty="0">
                <a:latin typeface="+mn-lt"/>
                <a:cs typeface="Calibri"/>
              </a:rPr>
              <a:t>belongs</a:t>
            </a:r>
            <a:r>
              <a:rPr sz="1800" spc="-23" dirty="0">
                <a:latin typeface="+mn-lt"/>
                <a:cs typeface="Calibri"/>
              </a:rPr>
              <a:t> </a:t>
            </a:r>
            <a:r>
              <a:rPr sz="1800" dirty="0">
                <a:latin typeface="+mn-lt"/>
                <a:cs typeface="Calibri"/>
              </a:rPr>
              <a:t>to</a:t>
            </a:r>
            <a:r>
              <a:rPr sz="1800" spc="-26" dirty="0">
                <a:latin typeface="+mn-lt"/>
                <a:cs typeface="Calibri"/>
              </a:rPr>
              <a:t> </a:t>
            </a:r>
            <a:r>
              <a:rPr sz="1800" dirty="0">
                <a:latin typeface="+mn-lt"/>
                <a:cs typeface="Calibri"/>
              </a:rPr>
              <a:t>a</a:t>
            </a:r>
            <a:r>
              <a:rPr sz="1800" spc="-23" dirty="0">
                <a:latin typeface="+mn-lt"/>
                <a:cs typeface="Calibri"/>
              </a:rPr>
              <a:t> </a:t>
            </a:r>
            <a:r>
              <a:rPr sz="1800" dirty="0">
                <a:latin typeface="+mn-lt"/>
                <a:cs typeface="Calibri"/>
              </a:rPr>
              <a:t>conflict</a:t>
            </a:r>
            <a:r>
              <a:rPr sz="1800" spc="-34" dirty="0">
                <a:latin typeface="+mn-lt"/>
                <a:cs typeface="Calibri"/>
              </a:rPr>
              <a:t> </a:t>
            </a:r>
            <a:r>
              <a:rPr sz="1800" dirty="0">
                <a:latin typeface="+mn-lt"/>
                <a:cs typeface="Calibri"/>
              </a:rPr>
              <a:t>of</a:t>
            </a:r>
            <a:r>
              <a:rPr sz="1800" spc="-23" dirty="0">
                <a:latin typeface="+mn-lt"/>
                <a:cs typeface="Calibri"/>
              </a:rPr>
              <a:t> </a:t>
            </a:r>
            <a:r>
              <a:rPr sz="1800" dirty="0">
                <a:latin typeface="+mn-lt"/>
                <a:cs typeface="Calibri"/>
              </a:rPr>
              <a:t>interest</a:t>
            </a:r>
            <a:r>
              <a:rPr sz="1800" spc="-30" dirty="0">
                <a:latin typeface="+mn-lt"/>
                <a:cs typeface="Calibri"/>
              </a:rPr>
              <a:t> </a:t>
            </a:r>
            <a:r>
              <a:rPr sz="1800" dirty="0">
                <a:latin typeface="+mn-lt"/>
                <a:cs typeface="Calibri"/>
              </a:rPr>
              <a:t>class</a:t>
            </a:r>
            <a:r>
              <a:rPr sz="1800" spc="-34" dirty="0">
                <a:latin typeface="+mn-lt"/>
                <a:cs typeface="Calibri"/>
              </a:rPr>
              <a:t> </a:t>
            </a:r>
            <a:r>
              <a:rPr sz="1800" dirty="0">
                <a:latin typeface="+mn-lt"/>
                <a:cs typeface="Calibri"/>
              </a:rPr>
              <a:t>within</a:t>
            </a:r>
            <a:r>
              <a:rPr sz="1800" spc="-30" dirty="0">
                <a:latin typeface="+mn-lt"/>
                <a:cs typeface="Calibri"/>
              </a:rPr>
              <a:t> </a:t>
            </a:r>
            <a:r>
              <a:rPr sz="1800" dirty="0">
                <a:latin typeface="+mn-lt"/>
                <a:cs typeface="Calibri"/>
              </a:rPr>
              <a:t>which</a:t>
            </a:r>
            <a:r>
              <a:rPr sz="1800" spc="-30" dirty="0">
                <a:latin typeface="+mn-lt"/>
                <a:cs typeface="Calibri"/>
              </a:rPr>
              <a:t> </a:t>
            </a:r>
            <a:r>
              <a:rPr sz="1800" dirty="0">
                <a:latin typeface="+mn-lt"/>
                <a:cs typeface="Calibri"/>
              </a:rPr>
              <a:t>S</a:t>
            </a:r>
            <a:r>
              <a:rPr sz="1800" spc="-19" dirty="0">
                <a:latin typeface="+mn-lt"/>
                <a:cs typeface="Calibri"/>
              </a:rPr>
              <a:t> </a:t>
            </a:r>
            <a:r>
              <a:rPr sz="1800" dirty="0">
                <a:latin typeface="+mn-lt"/>
                <a:cs typeface="Calibri"/>
              </a:rPr>
              <a:t>has</a:t>
            </a:r>
            <a:r>
              <a:rPr sz="1800" spc="-23" dirty="0">
                <a:latin typeface="+mn-lt"/>
                <a:cs typeface="Calibri"/>
              </a:rPr>
              <a:t> </a:t>
            </a:r>
            <a:r>
              <a:rPr sz="1800" dirty="0">
                <a:latin typeface="+mn-lt"/>
                <a:cs typeface="Calibri"/>
              </a:rPr>
              <a:t>not</a:t>
            </a:r>
            <a:r>
              <a:rPr sz="1800" spc="-23" dirty="0">
                <a:latin typeface="+mn-lt"/>
                <a:cs typeface="Calibri"/>
              </a:rPr>
              <a:t> </a:t>
            </a:r>
            <a:r>
              <a:rPr sz="1800" dirty="0">
                <a:latin typeface="+mn-lt"/>
                <a:cs typeface="Calibri"/>
              </a:rPr>
              <a:t>read</a:t>
            </a:r>
            <a:r>
              <a:rPr sz="1800" spc="-30" dirty="0">
                <a:latin typeface="+mn-lt"/>
                <a:cs typeface="Calibri"/>
              </a:rPr>
              <a:t> </a:t>
            </a:r>
            <a:r>
              <a:rPr sz="1800" dirty="0">
                <a:latin typeface="+mn-lt"/>
                <a:cs typeface="Calibri"/>
              </a:rPr>
              <a:t>any</a:t>
            </a:r>
            <a:r>
              <a:rPr sz="1800" spc="-15" dirty="0">
                <a:latin typeface="+mn-lt"/>
                <a:cs typeface="Calibri"/>
              </a:rPr>
              <a:t> </a:t>
            </a:r>
            <a:r>
              <a:rPr sz="1800" spc="-8" dirty="0">
                <a:latin typeface="+mn-lt"/>
                <a:cs typeface="Calibri"/>
              </a:rPr>
              <a:t>object </a:t>
            </a:r>
            <a:r>
              <a:rPr sz="1800" dirty="0">
                <a:latin typeface="+mn-lt"/>
                <a:cs typeface="Calibri"/>
              </a:rPr>
              <a:t>(i.e.,</a:t>
            </a:r>
            <a:r>
              <a:rPr sz="1800" spc="-23" dirty="0">
                <a:latin typeface="+mn-lt"/>
                <a:cs typeface="Calibri"/>
              </a:rPr>
              <a:t> </a:t>
            </a:r>
            <a:r>
              <a:rPr sz="1800" dirty="0">
                <a:latin typeface="+mn-lt"/>
                <a:cs typeface="Calibri"/>
              </a:rPr>
              <a:t>O</a:t>
            </a:r>
            <a:r>
              <a:rPr sz="1800" spc="-11" dirty="0">
                <a:latin typeface="+mn-lt"/>
                <a:cs typeface="Calibri"/>
              </a:rPr>
              <a:t> </a:t>
            </a:r>
            <a:r>
              <a:rPr sz="1800" dirty="0">
                <a:latin typeface="+mn-lt"/>
                <a:cs typeface="Calibri"/>
              </a:rPr>
              <a:t>is</a:t>
            </a:r>
            <a:r>
              <a:rPr sz="1800" spc="-15" dirty="0">
                <a:latin typeface="+mn-lt"/>
                <a:cs typeface="Calibri"/>
              </a:rPr>
              <a:t> </a:t>
            </a:r>
            <a:r>
              <a:rPr sz="1800" dirty="0">
                <a:latin typeface="+mn-lt"/>
                <a:cs typeface="Calibri"/>
              </a:rPr>
              <a:t>in</a:t>
            </a:r>
            <a:r>
              <a:rPr sz="1800" spc="-11" dirty="0">
                <a:latin typeface="+mn-lt"/>
                <a:cs typeface="Calibri"/>
              </a:rPr>
              <a:t> </a:t>
            </a:r>
            <a:r>
              <a:rPr sz="1800" dirty="0">
                <a:latin typeface="+mn-lt"/>
                <a:cs typeface="Calibri"/>
              </a:rPr>
              <a:t>the</a:t>
            </a:r>
            <a:r>
              <a:rPr sz="1800" spc="-19" dirty="0">
                <a:latin typeface="+mn-lt"/>
                <a:cs typeface="Calibri"/>
              </a:rPr>
              <a:t> </a:t>
            </a:r>
            <a:r>
              <a:rPr sz="1800" spc="-8" dirty="0">
                <a:latin typeface="+mn-lt"/>
                <a:cs typeface="Calibri"/>
              </a:rPr>
              <a:t>open)</a:t>
            </a:r>
            <a:endParaRPr sz="1800" dirty="0">
              <a:latin typeface="+mn-lt"/>
              <a:cs typeface="Calibri"/>
            </a:endParaRPr>
          </a:p>
          <a:p>
            <a:pPr marL="180022" indent="-170497">
              <a:lnSpc>
                <a:spcPct val="114000"/>
              </a:lnSpc>
              <a:spcBef>
                <a:spcPts val="454"/>
              </a:spcBef>
              <a:buFont typeface="Arial"/>
              <a:buChar char="•"/>
              <a:tabLst>
                <a:tab pos="180022" algn="l"/>
              </a:tabLst>
            </a:pPr>
            <a:r>
              <a:rPr sz="2100" dirty="0">
                <a:latin typeface="+mn-lt"/>
                <a:cs typeface="Calibri"/>
              </a:rPr>
              <a:t>S</a:t>
            </a:r>
            <a:r>
              <a:rPr sz="2100" spc="-15" dirty="0">
                <a:latin typeface="+mn-lt"/>
                <a:cs typeface="Calibri"/>
              </a:rPr>
              <a:t> </a:t>
            </a:r>
            <a:r>
              <a:rPr sz="2100" dirty="0">
                <a:latin typeface="+mn-lt"/>
                <a:cs typeface="Calibri"/>
              </a:rPr>
              <a:t>can</a:t>
            </a:r>
            <a:r>
              <a:rPr sz="2100" spc="-4" dirty="0">
                <a:latin typeface="+mn-lt"/>
                <a:cs typeface="Calibri"/>
              </a:rPr>
              <a:t> </a:t>
            </a:r>
            <a:r>
              <a:rPr sz="2100" dirty="0">
                <a:latin typeface="+mn-lt"/>
                <a:cs typeface="Calibri"/>
              </a:rPr>
              <a:t>write</a:t>
            </a:r>
            <a:r>
              <a:rPr sz="2100" spc="-19" dirty="0">
                <a:latin typeface="+mn-lt"/>
                <a:cs typeface="Calibri"/>
              </a:rPr>
              <a:t> </a:t>
            </a:r>
            <a:r>
              <a:rPr sz="2100" dirty="0">
                <a:latin typeface="+mn-lt"/>
                <a:cs typeface="Calibri"/>
              </a:rPr>
              <a:t>O</a:t>
            </a:r>
            <a:r>
              <a:rPr sz="2100" spc="-15" dirty="0">
                <a:latin typeface="+mn-lt"/>
                <a:cs typeface="Calibri"/>
              </a:rPr>
              <a:t> </a:t>
            </a:r>
            <a:r>
              <a:rPr sz="2100" dirty="0">
                <a:latin typeface="+mn-lt"/>
                <a:cs typeface="Calibri"/>
              </a:rPr>
              <a:t>only</a:t>
            </a:r>
            <a:r>
              <a:rPr sz="2100" spc="-8" dirty="0">
                <a:latin typeface="+mn-lt"/>
                <a:cs typeface="Calibri"/>
              </a:rPr>
              <a:t> </a:t>
            </a:r>
            <a:r>
              <a:rPr sz="2100" spc="-19" dirty="0">
                <a:latin typeface="+mn-lt"/>
                <a:cs typeface="Calibri"/>
              </a:rPr>
              <a:t>if</a:t>
            </a:r>
            <a:endParaRPr lang="en-US" sz="1800" spc="-8" dirty="0">
              <a:latin typeface="+mn-lt"/>
              <a:cs typeface="Calibri"/>
            </a:endParaRPr>
          </a:p>
          <a:p>
            <a:pPr marL="522923" marR="152876" lvl="1" indent="-170497">
              <a:lnSpc>
                <a:spcPct val="114000"/>
              </a:lnSpc>
              <a:spcBef>
                <a:spcPts val="409"/>
              </a:spcBef>
              <a:buFont typeface="Arial"/>
              <a:buChar char="•"/>
              <a:tabLst>
                <a:tab pos="523875" algn="l"/>
              </a:tabLst>
            </a:pPr>
            <a:r>
              <a:rPr lang="en-US" sz="1800" dirty="0">
                <a:latin typeface="+mn-lt"/>
                <a:cs typeface="Calibri"/>
              </a:rPr>
              <a:t>S</a:t>
            </a:r>
            <a:r>
              <a:rPr lang="en-US" sz="1800" spc="-26" dirty="0">
                <a:latin typeface="+mn-lt"/>
                <a:cs typeface="Calibri"/>
              </a:rPr>
              <a:t> </a:t>
            </a:r>
            <a:r>
              <a:rPr lang="en-US" sz="1800" dirty="0">
                <a:latin typeface="+mn-lt"/>
                <a:cs typeface="Calibri"/>
              </a:rPr>
              <a:t>can</a:t>
            </a:r>
            <a:r>
              <a:rPr lang="en-US" sz="1800" spc="-19" dirty="0">
                <a:latin typeface="+mn-lt"/>
                <a:cs typeface="Calibri"/>
              </a:rPr>
              <a:t> </a:t>
            </a:r>
            <a:r>
              <a:rPr lang="en-US" sz="1800" dirty="0">
                <a:latin typeface="+mn-lt"/>
                <a:cs typeface="Calibri"/>
              </a:rPr>
              <a:t>read</a:t>
            </a:r>
            <a:r>
              <a:rPr lang="en-US" sz="1800" spc="-26" dirty="0">
                <a:latin typeface="+mn-lt"/>
                <a:cs typeface="Calibri"/>
              </a:rPr>
              <a:t> </a:t>
            </a:r>
            <a:r>
              <a:rPr lang="en-US" sz="1800" dirty="0">
                <a:latin typeface="+mn-lt"/>
                <a:cs typeface="Calibri"/>
              </a:rPr>
              <a:t>O</a:t>
            </a:r>
            <a:r>
              <a:rPr lang="en-US" sz="1800" spc="-19" dirty="0">
                <a:latin typeface="+mn-lt"/>
                <a:cs typeface="Calibri"/>
              </a:rPr>
              <a:t> and</a:t>
            </a:r>
            <a:endParaRPr lang="en-US" sz="1800" dirty="0">
              <a:latin typeface="+mn-lt"/>
              <a:cs typeface="Calibri"/>
            </a:endParaRPr>
          </a:p>
          <a:p>
            <a:pPr marL="522923" marR="152876" lvl="1" indent="-170497">
              <a:lnSpc>
                <a:spcPct val="114000"/>
              </a:lnSpc>
              <a:spcBef>
                <a:spcPts val="409"/>
              </a:spcBef>
              <a:buFont typeface="Arial"/>
              <a:buChar char="•"/>
              <a:tabLst>
                <a:tab pos="523875" algn="l"/>
              </a:tabLst>
            </a:pPr>
            <a:r>
              <a:rPr lang="en-US" sz="1800" dirty="0">
                <a:latin typeface="+mn-lt"/>
                <a:cs typeface="Calibri"/>
              </a:rPr>
              <a:t>S has never read an object O’ that is in a company dataset different from 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9525">
              <a:spcBef>
                <a:spcPts val="79"/>
              </a:spcBef>
            </a:pPr>
            <a:r>
              <a:rPr dirty="0"/>
              <a:t>Examples of Access Control</a:t>
            </a:r>
          </a:p>
        </p:txBody>
      </p:sp>
      <p:sp>
        <p:nvSpPr>
          <p:cNvPr id="5" name="Text Placeholder 4">
            <a:extLst>
              <a:ext uri="{FF2B5EF4-FFF2-40B4-BE49-F238E27FC236}">
                <a16:creationId xmlns:a16="http://schemas.microsoft.com/office/drawing/2014/main" id="{ED69F788-EE24-21E3-4A7E-C8F9A728653B}"/>
              </a:ext>
            </a:extLst>
          </p:cNvPr>
          <p:cNvSpPr>
            <a:spLocks noGrp="1"/>
          </p:cNvSpPr>
          <p:nvPr>
            <p:ph type="body" idx="1"/>
          </p:nvPr>
        </p:nvSpPr>
        <p:spPr/>
        <p:txBody>
          <a:bodyPr>
            <a:normAutofit/>
          </a:bodyPr>
          <a:lstStyle/>
          <a:p>
            <a:pPr>
              <a:lnSpc>
                <a:spcPct val="120000"/>
              </a:lnSpc>
              <a:tabLst>
                <a:tab pos="180022" algn="l"/>
              </a:tabLst>
            </a:pPr>
            <a:r>
              <a:rPr lang="en-US" sz="2000" dirty="0"/>
              <a:t>Social Networks: Access to personal information.</a:t>
            </a:r>
          </a:p>
          <a:p>
            <a:pPr>
              <a:lnSpc>
                <a:spcPct val="120000"/>
              </a:lnSpc>
              <a:tabLst>
                <a:tab pos="180022" algn="l"/>
              </a:tabLst>
            </a:pPr>
            <a:r>
              <a:rPr lang="en-US" sz="2000" dirty="0"/>
              <a:t>Web Browsers: Access only to a website (same origin policy).</a:t>
            </a:r>
          </a:p>
          <a:p>
            <a:pPr>
              <a:lnSpc>
                <a:spcPct val="120000"/>
              </a:lnSpc>
              <a:tabLst>
                <a:tab pos="180022" algn="l"/>
                <a:tab pos="1384459" algn="l"/>
                <a:tab pos="2462689" algn="l"/>
                <a:tab pos="3030855" algn="l"/>
                <a:tab pos="3619500" algn="l"/>
                <a:tab pos="4488180" algn="l"/>
                <a:tab pos="5674519" algn="l"/>
                <a:tab pos="6896576" algn="l"/>
              </a:tabLst>
            </a:pPr>
            <a:r>
              <a:rPr lang="en-US" sz="2000" dirty="0"/>
              <a:t>Operating Systems: One	user cannot arbitrarily access/kill another user’s files/processes.</a:t>
            </a:r>
          </a:p>
          <a:p>
            <a:pPr>
              <a:lnSpc>
                <a:spcPct val="120000"/>
              </a:lnSpc>
              <a:tabLst>
                <a:tab pos="180975" algn="l"/>
              </a:tabLst>
            </a:pPr>
            <a:r>
              <a:rPr lang="en-US" sz="2000" dirty="0"/>
              <a:t>Memory Protection: Code in one region, cannot access the data in another more privileged region.</a:t>
            </a:r>
          </a:p>
          <a:p>
            <a:pPr>
              <a:lnSpc>
                <a:spcPct val="120000"/>
              </a:lnSpc>
              <a:tabLst>
                <a:tab pos="180975" algn="l"/>
                <a:tab pos="1345406" algn="l"/>
                <a:tab pos="1633538" algn="l"/>
                <a:tab pos="1902143" algn="l"/>
                <a:tab pos="2766536" algn="l"/>
                <a:tab pos="3826193" algn="l"/>
                <a:tab pos="4447223" algn="l"/>
                <a:tab pos="5344478" algn="l"/>
                <a:tab pos="6681788" algn="l"/>
                <a:tab pos="6973253" algn="l"/>
                <a:tab pos="7486650" algn="l"/>
              </a:tabLst>
            </a:pPr>
            <a:r>
              <a:rPr lang="en-US" sz="2000" dirty="0"/>
              <a:t>Firewalls: If a packet matches with certain conditions, it will be dropped.</a:t>
            </a:r>
          </a:p>
          <a:p>
            <a:pPr>
              <a:lnSpc>
                <a:spcPct val="120000"/>
              </a:lnSpc>
            </a:pPr>
            <a:endParaRPr 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Chinese </a:t>
            </a:r>
            <a:r>
              <a:rPr spc="-15" dirty="0">
                <a:latin typeface="+mj-lt"/>
              </a:rPr>
              <a:t>Wall</a:t>
            </a:r>
          </a:p>
        </p:txBody>
      </p:sp>
      <p:sp>
        <p:nvSpPr>
          <p:cNvPr id="3" name="object 3"/>
          <p:cNvSpPr txBox="1"/>
          <p:nvPr/>
        </p:nvSpPr>
        <p:spPr>
          <a:xfrm>
            <a:off x="568020" y="3568210"/>
            <a:ext cx="8379464" cy="1553791"/>
          </a:xfrm>
          <a:prstGeom prst="rect">
            <a:avLst/>
          </a:prstGeom>
        </p:spPr>
        <p:txBody>
          <a:bodyPr vert="horz" wrap="square" lIns="0" tIns="45244" rIns="0" bIns="0" rtlCol="0">
            <a:spAutoFit/>
          </a:bodyPr>
          <a:lstStyle/>
          <a:p>
            <a:pPr marR="6668" lvl="1">
              <a:tabLst>
                <a:tab pos="180975" algn="l"/>
              </a:tabLst>
            </a:pPr>
            <a:r>
              <a:rPr b="1" dirty="0">
                <a:latin typeface="+mn-lt"/>
                <a:cs typeface="Calibri"/>
              </a:rPr>
              <a:t>Once</a:t>
            </a:r>
            <a:r>
              <a:rPr lang="en-US" b="1" spc="368" dirty="0">
                <a:latin typeface="+mn-lt"/>
                <a:cs typeface="Calibri"/>
              </a:rPr>
              <a:t> </a:t>
            </a:r>
            <a:r>
              <a:rPr b="1" dirty="0">
                <a:latin typeface="+mn-lt"/>
                <a:cs typeface="Calibri"/>
              </a:rPr>
              <a:t>a</a:t>
            </a:r>
            <a:r>
              <a:rPr b="1" spc="375" dirty="0">
                <a:latin typeface="+mn-lt"/>
                <a:cs typeface="Calibri"/>
              </a:rPr>
              <a:t> </a:t>
            </a:r>
            <a:r>
              <a:rPr b="1" dirty="0">
                <a:latin typeface="+mn-lt"/>
                <a:cs typeface="Calibri"/>
              </a:rPr>
              <a:t>subject</a:t>
            </a:r>
            <a:r>
              <a:rPr b="1" spc="379" dirty="0">
                <a:latin typeface="+mn-lt"/>
                <a:cs typeface="Calibri"/>
              </a:rPr>
              <a:t> </a:t>
            </a:r>
            <a:r>
              <a:rPr b="1" dirty="0">
                <a:latin typeface="+mn-lt"/>
                <a:cs typeface="Calibri"/>
              </a:rPr>
              <a:t>reads</a:t>
            </a:r>
            <a:r>
              <a:rPr b="1" spc="375" dirty="0">
                <a:latin typeface="+mn-lt"/>
                <a:cs typeface="Calibri"/>
              </a:rPr>
              <a:t> </a:t>
            </a:r>
            <a:r>
              <a:rPr b="1" dirty="0">
                <a:latin typeface="+mn-lt"/>
                <a:cs typeface="Calibri"/>
              </a:rPr>
              <a:t>two</a:t>
            </a:r>
            <a:r>
              <a:rPr b="1" spc="368" dirty="0">
                <a:latin typeface="+mn-lt"/>
                <a:cs typeface="Calibri"/>
              </a:rPr>
              <a:t> </a:t>
            </a:r>
            <a:r>
              <a:rPr b="1" dirty="0">
                <a:latin typeface="+mn-lt"/>
                <a:cs typeface="Calibri"/>
              </a:rPr>
              <a:t>objects</a:t>
            </a:r>
            <a:r>
              <a:rPr b="1" spc="368" dirty="0">
                <a:latin typeface="+mn-lt"/>
                <a:cs typeface="Calibri"/>
              </a:rPr>
              <a:t> </a:t>
            </a:r>
            <a:r>
              <a:rPr b="1" dirty="0">
                <a:latin typeface="+mn-lt"/>
                <a:cs typeface="Calibri"/>
              </a:rPr>
              <a:t>from</a:t>
            </a:r>
            <a:r>
              <a:rPr b="1" spc="371" dirty="0">
                <a:latin typeface="+mn-lt"/>
                <a:cs typeface="Calibri"/>
              </a:rPr>
              <a:t> </a:t>
            </a:r>
            <a:r>
              <a:rPr b="1" dirty="0">
                <a:latin typeface="+mn-lt"/>
                <a:cs typeface="Calibri"/>
              </a:rPr>
              <a:t>different</a:t>
            </a:r>
            <a:r>
              <a:rPr b="1" spc="353" dirty="0">
                <a:latin typeface="+mn-lt"/>
                <a:cs typeface="Calibri"/>
              </a:rPr>
              <a:t> </a:t>
            </a:r>
            <a:r>
              <a:rPr b="1" dirty="0">
                <a:latin typeface="+mn-lt"/>
                <a:cs typeface="Calibri"/>
              </a:rPr>
              <a:t>CDs,</a:t>
            </a:r>
            <a:r>
              <a:rPr b="1" spc="375" dirty="0">
                <a:latin typeface="+mn-lt"/>
                <a:cs typeface="Calibri"/>
              </a:rPr>
              <a:t> </a:t>
            </a:r>
            <a:r>
              <a:rPr b="1" dirty="0">
                <a:latin typeface="+mn-lt"/>
                <a:cs typeface="Calibri"/>
              </a:rPr>
              <a:t>that</a:t>
            </a:r>
            <a:r>
              <a:rPr b="1" spc="363" dirty="0">
                <a:latin typeface="+mn-lt"/>
                <a:cs typeface="Calibri"/>
              </a:rPr>
              <a:t> </a:t>
            </a:r>
            <a:r>
              <a:rPr b="1" spc="-8" dirty="0">
                <a:latin typeface="+mn-lt"/>
                <a:cs typeface="Calibri"/>
              </a:rPr>
              <a:t>subject </a:t>
            </a:r>
            <a:r>
              <a:rPr b="1" dirty="0">
                <a:latin typeface="+mn-lt"/>
                <a:cs typeface="Calibri"/>
              </a:rPr>
              <a:t>may</a:t>
            </a:r>
            <a:r>
              <a:rPr b="1" spc="-15" dirty="0">
                <a:latin typeface="+mn-lt"/>
                <a:cs typeface="Calibri"/>
              </a:rPr>
              <a:t> </a:t>
            </a:r>
            <a:r>
              <a:rPr b="1" dirty="0">
                <a:latin typeface="+mn-lt"/>
                <a:cs typeface="Calibri"/>
              </a:rPr>
              <a:t>never</a:t>
            </a:r>
            <a:r>
              <a:rPr b="1" spc="-8" dirty="0">
                <a:latin typeface="+mn-lt"/>
                <a:cs typeface="Calibri"/>
              </a:rPr>
              <a:t> </a:t>
            </a:r>
            <a:r>
              <a:rPr b="1" dirty="0">
                <a:latin typeface="+mn-lt"/>
                <a:cs typeface="Calibri"/>
              </a:rPr>
              <a:t>write</a:t>
            </a:r>
            <a:r>
              <a:rPr b="1" spc="-15" dirty="0">
                <a:latin typeface="+mn-lt"/>
                <a:cs typeface="Calibri"/>
              </a:rPr>
              <a:t> </a:t>
            </a:r>
            <a:r>
              <a:rPr b="1" dirty="0">
                <a:latin typeface="+mn-lt"/>
                <a:cs typeface="Calibri"/>
              </a:rPr>
              <a:t>any</a:t>
            </a:r>
            <a:r>
              <a:rPr b="1" spc="-4" dirty="0">
                <a:latin typeface="+mn-lt"/>
                <a:cs typeface="Calibri"/>
              </a:rPr>
              <a:t> </a:t>
            </a:r>
            <a:r>
              <a:rPr b="1" spc="-8" dirty="0">
                <a:latin typeface="+mn-lt"/>
                <a:cs typeface="Calibri"/>
              </a:rPr>
              <a:t>object.</a:t>
            </a:r>
            <a:endParaRPr lang="en-US" b="1" spc="-8" dirty="0">
              <a:latin typeface="+mn-lt"/>
              <a:cs typeface="Calibri"/>
            </a:endParaRPr>
          </a:p>
          <a:p>
            <a:pPr marR="6668" lvl="1">
              <a:tabLst>
                <a:tab pos="180975" algn="l"/>
              </a:tabLst>
            </a:pPr>
            <a:r>
              <a:rPr lang="en-US" dirty="0">
                <a:latin typeface="+mn-lt"/>
                <a:cs typeface="Calibri"/>
              </a:rPr>
              <a:t>Consider the following scenario: </a:t>
            </a:r>
            <a:endParaRPr dirty="0">
              <a:latin typeface="+mn-lt"/>
              <a:cs typeface="Calibri"/>
            </a:endParaRPr>
          </a:p>
          <a:p>
            <a:pPr marL="180022" indent="-170497">
              <a:buFont typeface="Arial"/>
              <a:buChar char="•"/>
              <a:tabLst>
                <a:tab pos="180022" algn="l"/>
              </a:tabLst>
            </a:pPr>
            <a:r>
              <a:rPr dirty="0">
                <a:latin typeface="+mn-lt"/>
                <a:cs typeface="Calibri"/>
              </a:rPr>
              <a:t>S1</a:t>
            </a:r>
            <a:r>
              <a:rPr spc="-23" dirty="0">
                <a:latin typeface="+mn-lt"/>
                <a:cs typeface="Calibri"/>
              </a:rPr>
              <a:t> </a:t>
            </a:r>
            <a:r>
              <a:rPr dirty="0">
                <a:latin typeface="+mn-lt"/>
                <a:cs typeface="Calibri"/>
              </a:rPr>
              <a:t>reads</a:t>
            </a:r>
            <a:r>
              <a:rPr spc="-26" dirty="0">
                <a:latin typeface="+mn-lt"/>
                <a:cs typeface="Calibri"/>
              </a:rPr>
              <a:t> </a:t>
            </a:r>
            <a:r>
              <a:rPr dirty="0">
                <a:latin typeface="+mn-lt"/>
                <a:cs typeface="Calibri"/>
              </a:rPr>
              <a:t>information</a:t>
            </a:r>
            <a:r>
              <a:rPr spc="-15" dirty="0">
                <a:latin typeface="+mn-lt"/>
                <a:cs typeface="Calibri"/>
              </a:rPr>
              <a:t> </a:t>
            </a:r>
            <a:r>
              <a:rPr dirty="0">
                <a:latin typeface="+mn-lt"/>
                <a:cs typeface="Calibri"/>
              </a:rPr>
              <a:t>from</a:t>
            </a:r>
            <a:r>
              <a:rPr spc="-26" dirty="0">
                <a:latin typeface="+mn-lt"/>
                <a:cs typeface="Calibri"/>
              </a:rPr>
              <a:t> </a:t>
            </a:r>
            <a:r>
              <a:rPr dirty="0">
                <a:latin typeface="+mn-lt"/>
                <a:cs typeface="Calibri"/>
              </a:rPr>
              <a:t>an</a:t>
            </a:r>
            <a:r>
              <a:rPr spc="-34" dirty="0">
                <a:latin typeface="+mn-lt"/>
                <a:cs typeface="Calibri"/>
              </a:rPr>
              <a:t> </a:t>
            </a:r>
            <a:r>
              <a:rPr dirty="0">
                <a:latin typeface="+mn-lt"/>
                <a:cs typeface="Calibri"/>
              </a:rPr>
              <a:t>object</a:t>
            </a:r>
            <a:r>
              <a:rPr spc="-23" dirty="0">
                <a:latin typeface="+mn-lt"/>
                <a:cs typeface="Calibri"/>
              </a:rPr>
              <a:t> </a:t>
            </a:r>
            <a:r>
              <a:rPr dirty="0">
                <a:latin typeface="+mn-lt"/>
                <a:cs typeface="Calibri"/>
              </a:rPr>
              <a:t>in</a:t>
            </a:r>
            <a:r>
              <a:rPr spc="-11" dirty="0">
                <a:latin typeface="+mn-lt"/>
                <a:cs typeface="Calibri"/>
              </a:rPr>
              <a:t> </a:t>
            </a:r>
            <a:r>
              <a:rPr spc="-15" dirty="0">
                <a:latin typeface="+mn-lt"/>
                <a:cs typeface="Calibri"/>
              </a:rPr>
              <a:t>CD1.</a:t>
            </a:r>
            <a:endParaRPr lang="en-US" spc="-15" dirty="0">
              <a:latin typeface="+mn-lt"/>
              <a:cs typeface="Calibri"/>
            </a:endParaRPr>
          </a:p>
          <a:p>
            <a:pPr marL="180022" indent="-170497">
              <a:buFont typeface="Arial"/>
              <a:buChar char="•"/>
              <a:tabLst>
                <a:tab pos="180022" algn="l"/>
              </a:tabLst>
            </a:pPr>
            <a:r>
              <a:rPr lang="en-US" dirty="0">
                <a:latin typeface="+mn-lt"/>
                <a:cs typeface="Calibri"/>
              </a:rPr>
              <a:t>S2</a:t>
            </a:r>
            <a:r>
              <a:rPr lang="en-US" spc="-26" dirty="0">
                <a:latin typeface="+mn-lt"/>
                <a:cs typeface="Calibri"/>
              </a:rPr>
              <a:t> </a:t>
            </a:r>
            <a:r>
              <a:rPr lang="en-US" dirty="0">
                <a:latin typeface="+mn-lt"/>
                <a:cs typeface="Calibri"/>
              </a:rPr>
              <a:t>reads</a:t>
            </a:r>
            <a:r>
              <a:rPr lang="en-US" spc="-30" dirty="0">
                <a:latin typeface="+mn-lt"/>
                <a:cs typeface="Calibri"/>
              </a:rPr>
              <a:t> </a:t>
            </a:r>
            <a:r>
              <a:rPr lang="en-US" dirty="0">
                <a:latin typeface="+mn-lt"/>
                <a:cs typeface="Calibri"/>
              </a:rPr>
              <a:t>information</a:t>
            </a:r>
            <a:r>
              <a:rPr lang="en-US" spc="-15" dirty="0">
                <a:latin typeface="+mn-lt"/>
                <a:cs typeface="Calibri"/>
              </a:rPr>
              <a:t> </a:t>
            </a:r>
            <a:r>
              <a:rPr lang="en-US" dirty="0">
                <a:latin typeface="+mn-lt"/>
                <a:cs typeface="Calibri"/>
              </a:rPr>
              <a:t>from</a:t>
            </a:r>
            <a:r>
              <a:rPr lang="en-US" spc="-26" dirty="0">
                <a:latin typeface="+mn-lt"/>
                <a:cs typeface="Calibri"/>
              </a:rPr>
              <a:t> </a:t>
            </a:r>
            <a:r>
              <a:rPr lang="en-US" dirty="0">
                <a:latin typeface="+mn-lt"/>
                <a:cs typeface="Calibri"/>
              </a:rPr>
              <a:t>an</a:t>
            </a:r>
            <a:r>
              <a:rPr lang="en-US" spc="-34" dirty="0">
                <a:latin typeface="+mn-lt"/>
                <a:cs typeface="Calibri"/>
              </a:rPr>
              <a:t> </a:t>
            </a:r>
            <a:r>
              <a:rPr lang="en-US" dirty="0">
                <a:latin typeface="+mn-lt"/>
                <a:cs typeface="Calibri"/>
              </a:rPr>
              <a:t>object</a:t>
            </a:r>
            <a:r>
              <a:rPr lang="en-US" spc="-23" dirty="0">
                <a:latin typeface="+mn-lt"/>
                <a:cs typeface="Calibri"/>
              </a:rPr>
              <a:t> </a:t>
            </a:r>
            <a:r>
              <a:rPr lang="en-US" dirty="0">
                <a:latin typeface="+mn-lt"/>
                <a:cs typeface="Calibri"/>
              </a:rPr>
              <a:t>in</a:t>
            </a:r>
            <a:r>
              <a:rPr lang="en-US" spc="-11" dirty="0">
                <a:latin typeface="+mn-lt"/>
                <a:cs typeface="Calibri"/>
              </a:rPr>
              <a:t> </a:t>
            </a:r>
            <a:r>
              <a:rPr lang="en-US" spc="-15" dirty="0">
                <a:latin typeface="+mn-lt"/>
                <a:cs typeface="Calibri"/>
              </a:rPr>
              <a:t>CD2.</a:t>
            </a:r>
            <a:endParaRPr dirty="0">
              <a:latin typeface="+mn-lt"/>
              <a:cs typeface="Calibri"/>
            </a:endParaRPr>
          </a:p>
          <a:p>
            <a:pPr marL="180022" indent="-170497">
              <a:buFont typeface="Arial"/>
              <a:buChar char="•"/>
              <a:tabLst>
                <a:tab pos="180022" algn="l"/>
              </a:tabLst>
            </a:pPr>
            <a:r>
              <a:rPr dirty="0">
                <a:latin typeface="+mn-lt"/>
                <a:cs typeface="Calibri"/>
              </a:rPr>
              <a:t>S1</a:t>
            </a:r>
            <a:r>
              <a:rPr spc="-30" dirty="0">
                <a:latin typeface="+mn-lt"/>
                <a:cs typeface="Calibri"/>
              </a:rPr>
              <a:t> </a:t>
            </a:r>
            <a:r>
              <a:rPr dirty="0">
                <a:latin typeface="+mn-lt"/>
                <a:cs typeface="Calibri"/>
              </a:rPr>
              <a:t>writes</a:t>
            </a:r>
            <a:r>
              <a:rPr spc="-30" dirty="0">
                <a:latin typeface="+mn-lt"/>
                <a:cs typeface="Calibri"/>
              </a:rPr>
              <a:t> </a:t>
            </a:r>
            <a:r>
              <a:rPr dirty="0">
                <a:latin typeface="+mn-lt"/>
                <a:cs typeface="Calibri"/>
              </a:rPr>
              <a:t>that</a:t>
            </a:r>
            <a:r>
              <a:rPr spc="-30" dirty="0">
                <a:latin typeface="+mn-lt"/>
                <a:cs typeface="Calibri"/>
              </a:rPr>
              <a:t> </a:t>
            </a:r>
            <a:r>
              <a:rPr spc="-8" dirty="0">
                <a:latin typeface="+mn-lt"/>
                <a:cs typeface="Calibri"/>
              </a:rPr>
              <a:t>information</a:t>
            </a:r>
            <a:r>
              <a:rPr spc="-19" dirty="0">
                <a:latin typeface="+mn-lt"/>
                <a:cs typeface="Calibri"/>
              </a:rPr>
              <a:t> </a:t>
            </a:r>
            <a:r>
              <a:rPr dirty="0">
                <a:latin typeface="+mn-lt"/>
                <a:cs typeface="Calibri"/>
              </a:rPr>
              <a:t>to</a:t>
            </a:r>
            <a:r>
              <a:rPr spc="-34" dirty="0">
                <a:latin typeface="+mn-lt"/>
                <a:cs typeface="Calibri"/>
              </a:rPr>
              <a:t> </a:t>
            </a:r>
            <a:r>
              <a:rPr dirty="0">
                <a:latin typeface="+mn-lt"/>
                <a:cs typeface="Calibri"/>
              </a:rPr>
              <a:t>object</a:t>
            </a:r>
            <a:r>
              <a:rPr spc="-23" dirty="0">
                <a:latin typeface="+mn-lt"/>
                <a:cs typeface="Calibri"/>
              </a:rPr>
              <a:t> </a:t>
            </a:r>
            <a:r>
              <a:rPr dirty="0">
                <a:latin typeface="+mn-lt"/>
                <a:cs typeface="Calibri"/>
              </a:rPr>
              <a:t>O6</a:t>
            </a:r>
            <a:r>
              <a:rPr spc="-30" dirty="0">
                <a:latin typeface="+mn-lt"/>
                <a:cs typeface="Calibri"/>
              </a:rPr>
              <a:t> </a:t>
            </a:r>
            <a:r>
              <a:rPr dirty="0">
                <a:latin typeface="+mn-lt"/>
                <a:cs typeface="Calibri"/>
              </a:rPr>
              <a:t>in</a:t>
            </a:r>
            <a:r>
              <a:rPr spc="-34" dirty="0">
                <a:latin typeface="+mn-lt"/>
                <a:cs typeface="Calibri"/>
              </a:rPr>
              <a:t> </a:t>
            </a:r>
            <a:r>
              <a:rPr spc="-15" dirty="0">
                <a:latin typeface="+mn-lt"/>
                <a:cs typeface="Calibri"/>
              </a:rPr>
              <a:t>CD</a:t>
            </a:r>
            <a:r>
              <a:rPr lang="en-US" spc="-15" dirty="0">
                <a:latin typeface="+mn-lt"/>
                <a:cs typeface="Calibri"/>
              </a:rPr>
              <a:t>3</a:t>
            </a:r>
            <a:r>
              <a:rPr spc="-15" dirty="0">
                <a:latin typeface="+mn-lt"/>
                <a:cs typeface="Calibri"/>
              </a:rPr>
              <a:t>.</a:t>
            </a:r>
            <a:endParaRPr dirty="0">
              <a:latin typeface="+mn-lt"/>
              <a:cs typeface="Calibri"/>
            </a:endParaRPr>
          </a:p>
          <a:p>
            <a:pPr marL="180022" indent="-170497">
              <a:buFont typeface="Arial"/>
              <a:buChar char="•"/>
              <a:tabLst>
                <a:tab pos="180022" algn="l"/>
              </a:tabLst>
            </a:pPr>
            <a:r>
              <a:rPr dirty="0">
                <a:latin typeface="+mn-lt"/>
                <a:cs typeface="Calibri"/>
              </a:rPr>
              <a:t>S2</a:t>
            </a:r>
            <a:r>
              <a:rPr spc="-26" dirty="0">
                <a:latin typeface="+mn-lt"/>
                <a:cs typeface="Calibri"/>
              </a:rPr>
              <a:t> </a:t>
            </a:r>
            <a:r>
              <a:rPr dirty="0">
                <a:latin typeface="+mn-lt"/>
                <a:cs typeface="Calibri"/>
              </a:rPr>
              <a:t>reads</a:t>
            </a:r>
            <a:r>
              <a:rPr spc="-30" dirty="0">
                <a:latin typeface="+mn-lt"/>
                <a:cs typeface="Calibri"/>
              </a:rPr>
              <a:t> </a:t>
            </a:r>
            <a:r>
              <a:rPr dirty="0">
                <a:latin typeface="+mn-lt"/>
                <a:cs typeface="Calibri"/>
              </a:rPr>
              <a:t>that</a:t>
            </a:r>
            <a:r>
              <a:rPr spc="-26" dirty="0">
                <a:latin typeface="+mn-lt"/>
                <a:cs typeface="Calibri"/>
              </a:rPr>
              <a:t> </a:t>
            </a:r>
            <a:r>
              <a:rPr dirty="0">
                <a:latin typeface="+mn-lt"/>
                <a:cs typeface="Calibri"/>
              </a:rPr>
              <a:t>information</a:t>
            </a:r>
            <a:r>
              <a:rPr spc="-15" dirty="0">
                <a:latin typeface="+mn-lt"/>
                <a:cs typeface="Calibri"/>
              </a:rPr>
              <a:t> </a:t>
            </a:r>
            <a:r>
              <a:rPr dirty="0">
                <a:latin typeface="+mn-lt"/>
                <a:cs typeface="Calibri"/>
              </a:rPr>
              <a:t>from</a:t>
            </a:r>
            <a:r>
              <a:rPr spc="-34" dirty="0">
                <a:latin typeface="+mn-lt"/>
                <a:cs typeface="Calibri"/>
              </a:rPr>
              <a:t> </a:t>
            </a:r>
            <a:r>
              <a:rPr spc="-19" dirty="0">
                <a:latin typeface="+mn-lt"/>
                <a:cs typeface="Calibri"/>
              </a:rPr>
              <a:t>O6.</a:t>
            </a:r>
            <a:endParaRPr dirty="0">
              <a:latin typeface="+mn-lt"/>
              <a:cs typeface="Calibri"/>
            </a:endParaRPr>
          </a:p>
          <a:p>
            <a:pPr marL="9525" marR="3810">
              <a:tabLst>
                <a:tab pos="180975" algn="l"/>
              </a:tabLst>
            </a:pPr>
            <a:r>
              <a:rPr lang="en-US" dirty="0">
                <a:latin typeface="+mn-lt"/>
                <a:cs typeface="Calibri"/>
              </a:rPr>
              <a:t>Without the security condition, </a:t>
            </a:r>
            <a:r>
              <a:rPr dirty="0">
                <a:latin typeface="+mn-lt"/>
                <a:cs typeface="Calibri"/>
              </a:rPr>
              <a:t>S2</a:t>
            </a:r>
            <a:r>
              <a:rPr spc="143" dirty="0">
                <a:latin typeface="+mn-lt"/>
                <a:cs typeface="Calibri"/>
              </a:rPr>
              <a:t> </a:t>
            </a:r>
            <a:r>
              <a:rPr dirty="0">
                <a:latin typeface="+mn-lt"/>
                <a:cs typeface="Calibri"/>
              </a:rPr>
              <a:t>would</a:t>
            </a:r>
            <a:r>
              <a:rPr spc="150" dirty="0">
                <a:latin typeface="+mn-lt"/>
                <a:cs typeface="Calibri"/>
              </a:rPr>
              <a:t> </a:t>
            </a:r>
            <a:r>
              <a:rPr dirty="0">
                <a:latin typeface="+mn-lt"/>
                <a:cs typeface="Calibri"/>
              </a:rPr>
              <a:t>have</a:t>
            </a:r>
            <a:r>
              <a:rPr spc="146" dirty="0">
                <a:latin typeface="+mn-lt"/>
                <a:cs typeface="Calibri"/>
              </a:rPr>
              <a:t> </a:t>
            </a:r>
            <a:r>
              <a:rPr dirty="0">
                <a:latin typeface="+mn-lt"/>
                <a:cs typeface="Calibri"/>
              </a:rPr>
              <a:t>read</a:t>
            </a:r>
            <a:r>
              <a:rPr spc="146" dirty="0">
                <a:latin typeface="+mn-lt"/>
                <a:cs typeface="Calibri"/>
              </a:rPr>
              <a:t> </a:t>
            </a:r>
            <a:r>
              <a:rPr spc="-8" dirty="0">
                <a:latin typeface="+mn-lt"/>
                <a:cs typeface="Calibri"/>
              </a:rPr>
              <a:t>information </a:t>
            </a:r>
            <a:r>
              <a:rPr dirty="0">
                <a:latin typeface="+mn-lt"/>
                <a:cs typeface="Calibri"/>
              </a:rPr>
              <a:t>pertaining</a:t>
            </a:r>
            <a:r>
              <a:rPr lang="en-US" spc="368" dirty="0">
                <a:latin typeface="+mn-lt"/>
                <a:cs typeface="Calibri"/>
              </a:rPr>
              <a:t> </a:t>
            </a:r>
            <a:r>
              <a:rPr dirty="0">
                <a:latin typeface="+mn-lt"/>
                <a:cs typeface="Calibri"/>
              </a:rPr>
              <a:t>to</a:t>
            </a:r>
            <a:r>
              <a:rPr lang="en-US" spc="368" dirty="0">
                <a:latin typeface="+mn-lt"/>
                <a:cs typeface="Calibri"/>
              </a:rPr>
              <a:t> </a:t>
            </a:r>
            <a:r>
              <a:rPr dirty="0">
                <a:latin typeface="+mn-lt"/>
                <a:cs typeface="Calibri"/>
              </a:rPr>
              <a:t>both</a:t>
            </a:r>
            <a:r>
              <a:rPr lang="en-US" spc="368" dirty="0">
                <a:latin typeface="+mn-lt"/>
                <a:cs typeface="Calibri"/>
              </a:rPr>
              <a:t> </a:t>
            </a:r>
            <a:r>
              <a:rPr dirty="0">
                <a:latin typeface="+mn-lt"/>
                <a:cs typeface="Calibri"/>
              </a:rPr>
              <a:t>CD1</a:t>
            </a:r>
            <a:r>
              <a:rPr spc="363" dirty="0">
                <a:latin typeface="+mn-lt"/>
                <a:cs typeface="Calibri"/>
              </a:rPr>
              <a:t> </a:t>
            </a:r>
            <a:r>
              <a:rPr dirty="0">
                <a:latin typeface="+mn-lt"/>
                <a:cs typeface="Calibri"/>
              </a:rPr>
              <a:t>and</a:t>
            </a:r>
            <a:r>
              <a:rPr spc="371" dirty="0">
                <a:latin typeface="+mn-lt"/>
                <a:cs typeface="Calibri"/>
              </a:rPr>
              <a:t> </a:t>
            </a:r>
            <a:r>
              <a:rPr dirty="0">
                <a:latin typeface="+mn-lt"/>
                <a:cs typeface="Calibri"/>
              </a:rPr>
              <a:t>CD2</a:t>
            </a:r>
            <a:r>
              <a:rPr spc="363" dirty="0">
                <a:latin typeface="+mn-lt"/>
                <a:cs typeface="Calibri"/>
              </a:rPr>
              <a:t> </a:t>
            </a:r>
            <a:endParaRPr dirty="0">
              <a:latin typeface="+mn-lt"/>
              <a:cs typeface="Calibri"/>
            </a:endParaRPr>
          </a:p>
        </p:txBody>
      </p:sp>
      <p:sp>
        <p:nvSpPr>
          <p:cNvPr id="4" name="object 3">
            <a:extLst>
              <a:ext uri="{FF2B5EF4-FFF2-40B4-BE49-F238E27FC236}">
                <a16:creationId xmlns:a16="http://schemas.microsoft.com/office/drawing/2014/main" id="{4DA03778-C6EA-BBC4-7801-5361E6FDA44C}"/>
              </a:ext>
            </a:extLst>
          </p:cNvPr>
          <p:cNvSpPr/>
          <p:nvPr/>
        </p:nvSpPr>
        <p:spPr>
          <a:xfrm>
            <a:off x="568020" y="1171244"/>
            <a:ext cx="3255645" cy="2396966"/>
          </a:xfrm>
          <a:custGeom>
            <a:avLst/>
            <a:gdLst/>
            <a:ahLst/>
            <a:cxnLst/>
            <a:rect l="l" t="t" r="r" b="b"/>
            <a:pathLst>
              <a:path w="4340860" h="3195954">
                <a:moveTo>
                  <a:pt x="635508" y="1597914"/>
                </a:moveTo>
                <a:lnTo>
                  <a:pt x="637591" y="1548926"/>
                </a:lnTo>
                <a:lnTo>
                  <a:pt x="643728" y="1501096"/>
                </a:lnTo>
                <a:lnTo>
                  <a:pt x="653748" y="1454595"/>
                </a:lnTo>
                <a:lnTo>
                  <a:pt x="667481" y="1409593"/>
                </a:lnTo>
                <a:lnTo>
                  <a:pt x="684756" y="1366260"/>
                </a:lnTo>
                <a:lnTo>
                  <a:pt x="705403" y="1324766"/>
                </a:lnTo>
                <a:lnTo>
                  <a:pt x="729253" y="1285282"/>
                </a:lnTo>
                <a:lnTo>
                  <a:pt x="756133" y="1247978"/>
                </a:lnTo>
                <a:lnTo>
                  <a:pt x="785876" y="1213025"/>
                </a:lnTo>
                <a:lnTo>
                  <a:pt x="818309" y="1180592"/>
                </a:lnTo>
                <a:lnTo>
                  <a:pt x="853262" y="1150849"/>
                </a:lnTo>
                <a:lnTo>
                  <a:pt x="890566" y="1123969"/>
                </a:lnTo>
                <a:lnTo>
                  <a:pt x="930050" y="1100119"/>
                </a:lnTo>
                <a:lnTo>
                  <a:pt x="971544" y="1079472"/>
                </a:lnTo>
                <a:lnTo>
                  <a:pt x="1014877" y="1062197"/>
                </a:lnTo>
                <a:lnTo>
                  <a:pt x="1059879" y="1048464"/>
                </a:lnTo>
                <a:lnTo>
                  <a:pt x="1106380" y="1038444"/>
                </a:lnTo>
                <a:lnTo>
                  <a:pt x="1154210" y="1032307"/>
                </a:lnTo>
                <a:lnTo>
                  <a:pt x="1203198" y="1030224"/>
                </a:lnTo>
                <a:lnTo>
                  <a:pt x="1252185" y="1032307"/>
                </a:lnTo>
                <a:lnTo>
                  <a:pt x="1300015" y="1038444"/>
                </a:lnTo>
                <a:lnTo>
                  <a:pt x="1346516" y="1048464"/>
                </a:lnTo>
                <a:lnTo>
                  <a:pt x="1391518" y="1062197"/>
                </a:lnTo>
                <a:lnTo>
                  <a:pt x="1434851" y="1079472"/>
                </a:lnTo>
                <a:lnTo>
                  <a:pt x="1476345" y="1100119"/>
                </a:lnTo>
                <a:lnTo>
                  <a:pt x="1515829" y="1123969"/>
                </a:lnTo>
                <a:lnTo>
                  <a:pt x="1553133" y="1150849"/>
                </a:lnTo>
                <a:lnTo>
                  <a:pt x="1588086" y="1180592"/>
                </a:lnTo>
                <a:lnTo>
                  <a:pt x="1620519" y="1213025"/>
                </a:lnTo>
                <a:lnTo>
                  <a:pt x="1650262" y="1247978"/>
                </a:lnTo>
                <a:lnTo>
                  <a:pt x="1677142" y="1285282"/>
                </a:lnTo>
                <a:lnTo>
                  <a:pt x="1700992" y="1324766"/>
                </a:lnTo>
                <a:lnTo>
                  <a:pt x="1721639" y="1366260"/>
                </a:lnTo>
                <a:lnTo>
                  <a:pt x="1738914" y="1409593"/>
                </a:lnTo>
                <a:lnTo>
                  <a:pt x="1752647" y="1454595"/>
                </a:lnTo>
                <a:lnTo>
                  <a:pt x="1762667" y="1501096"/>
                </a:lnTo>
                <a:lnTo>
                  <a:pt x="1768804" y="1548926"/>
                </a:lnTo>
                <a:lnTo>
                  <a:pt x="1770888" y="1597914"/>
                </a:lnTo>
                <a:lnTo>
                  <a:pt x="1768804" y="1646901"/>
                </a:lnTo>
                <a:lnTo>
                  <a:pt x="1762667" y="1694731"/>
                </a:lnTo>
                <a:lnTo>
                  <a:pt x="1752647" y="1741232"/>
                </a:lnTo>
                <a:lnTo>
                  <a:pt x="1738914" y="1786234"/>
                </a:lnTo>
                <a:lnTo>
                  <a:pt x="1721639" y="1829567"/>
                </a:lnTo>
                <a:lnTo>
                  <a:pt x="1700992" y="1871061"/>
                </a:lnTo>
                <a:lnTo>
                  <a:pt x="1677142" y="1910545"/>
                </a:lnTo>
                <a:lnTo>
                  <a:pt x="1650262" y="1947849"/>
                </a:lnTo>
                <a:lnTo>
                  <a:pt x="1620519" y="1982802"/>
                </a:lnTo>
                <a:lnTo>
                  <a:pt x="1588086" y="2015235"/>
                </a:lnTo>
                <a:lnTo>
                  <a:pt x="1553133" y="2044978"/>
                </a:lnTo>
                <a:lnTo>
                  <a:pt x="1515829" y="2071858"/>
                </a:lnTo>
                <a:lnTo>
                  <a:pt x="1476345" y="2095708"/>
                </a:lnTo>
                <a:lnTo>
                  <a:pt x="1434851" y="2116355"/>
                </a:lnTo>
                <a:lnTo>
                  <a:pt x="1391518" y="2133630"/>
                </a:lnTo>
                <a:lnTo>
                  <a:pt x="1346516" y="2147363"/>
                </a:lnTo>
                <a:lnTo>
                  <a:pt x="1300015" y="2157383"/>
                </a:lnTo>
                <a:lnTo>
                  <a:pt x="1252185" y="2163520"/>
                </a:lnTo>
                <a:lnTo>
                  <a:pt x="1203198" y="2165604"/>
                </a:lnTo>
                <a:lnTo>
                  <a:pt x="1154210" y="2163520"/>
                </a:lnTo>
                <a:lnTo>
                  <a:pt x="1106380" y="2157383"/>
                </a:lnTo>
                <a:lnTo>
                  <a:pt x="1059879" y="2147363"/>
                </a:lnTo>
                <a:lnTo>
                  <a:pt x="1014877" y="2133630"/>
                </a:lnTo>
                <a:lnTo>
                  <a:pt x="971544" y="2116355"/>
                </a:lnTo>
                <a:lnTo>
                  <a:pt x="930050" y="2095708"/>
                </a:lnTo>
                <a:lnTo>
                  <a:pt x="890566" y="2071858"/>
                </a:lnTo>
                <a:lnTo>
                  <a:pt x="853262" y="2044978"/>
                </a:lnTo>
                <a:lnTo>
                  <a:pt x="818309" y="2015235"/>
                </a:lnTo>
                <a:lnTo>
                  <a:pt x="785876" y="1982802"/>
                </a:lnTo>
                <a:lnTo>
                  <a:pt x="756133" y="1947849"/>
                </a:lnTo>
                <a:lnTo>
                  <a:pt x="729253" y="1910545"/>
                </a:lnTo>
                <a:lnTo>
                  <a:pt x="705403" y="1871061"/>
                </a:lnTo>
                <a:lnTo>
                  <a:pt x="684756" y="1829567"/>
                </a:lnTo>
                <a:lnTo>
                  <a:pt x="667481" y="1786234"/>
                </a:lnTo>
                <a:lnTo>
                  <a:pt x="653748" y="1741232"/>
                </a:lnTo>
                <a:lnTo>
                  <a:pt x="643728" y="1694731"/>
                </a:lnTo>
                <a:lnTo>
                  <a:pt x="637591" y="1646901"/>
                </a:lnTo>
                <a:lnTo>
                  <a:pt x="635508" y="1597914"/>
                </a:lnTo>
                <a:close/>
              </a:path>
              <a:path w="4340860" h="3195954">
                <a:moveTo>
                  <a:pt x="2337816" y="1597914"/>
                </a:moveTo>
                <a:lnTo>
                  <a:pt x="2339899" y="1548926"/>
                </a:lnTo>
                <a:lnTo>
                  <a:pt x="2346036" y="1501096"/>
                </a:lnTo>
                <a:lnTo>
                  <a:pt x="2356056" y="1454595"/>
                </a:lnTo>
                <a:lnTo>
                  <a:pt x="2369789" y="1409593"/>
                </a:lnTo>
                <a:lnTo>
                  <a:pt x="2387064" y="1366260"/>
                </a:lnTo>
                <a:lnTo>
                  <a:pt x="2407711" y="1324766"/>
                </a:lnTo>
                <a:lnTo>
                  <a:pt x="2431561" y="1285282"/>
                </a:lnTo>
                <a:lnTo>
                  <a:pt x="2458441" y="1247978"/>
                </a:lnTo>
                <a:lnTo>
                  <a:pt x="2488184" y="1213025"/>
                </a:lnTo>
                <a:lnTo>
                  <a:pt x="2520617" y="1180592"/>
                </a:lnTo>
                <a:lnTo>
                  <a:pt x="2555570" y="1150849"/>
                </a:lnTo>
                <a:lnTo>
                  <a:pt x="2592874" y="1123969"/>
                </a:lnTo>
                <a:lnTo>
                  <a:pt x="2632358" y="1100119"/>
                </a:lnTo>
                <a:lnTo>
                  <a:pt x="2673852" y="1079472"/>
                </a:lnTo>
                <a:lnTo>
                  <a:pt x="2717185" y="1062197"/>
                </a:lnTo>
                <a:lnTo>
                  <a:pt x="2762187" y="1048464"/>
                </a:lnTo>
                <a:lnTo>
                  <a:pt x="2808688" y="1038444"/>
                </a:lnTo>
                <a:lnTo>
                  <a:pt x="2856518" y="1032307"/>
                </a:lnTo>
                <a:lnTo>
                  <a:pt x="2905505" y="1030224"/>
                </a:lnTo>
                <a:lnTo>
                  <a:pt x="2954493" y="1032307"/>
                </a:lnTo>
                <a:lnTo>
                  <a:pt x="3002323" y="1038444"/>
                </a:lnTo>
                <a:lnTo>
                  <a:pt x="3048824" y="1048464"/>
                </a:lnTo>
                <a:lnTo>
                  <a:pt x="3093826" y="1062197"/>
                </a:lnTo>
                <a:lnTo>
                  <a:pt x="3137159" y="1079472"/>
                </a:lnTo>
                <a:lnTo>
                  <a:pt x="3178653" y="1100119"/>
                </a:lnTo>
                <a:lnTo>
                  <a:pt x="3218137" y="1123969"/>
                </a:lnTo>
                <a:lnTo>
                  <a:pt x="3255441" y="1150849"/>
                </a:lnTo>
                <a:lnTo>
                  <a:pt x="3290394" y="1180592"/>
                </a:lnTo>
                <a:lnTo>
                  <a:pt x="3322827" y="1213025"/>
                </a:lnTo>
                <a:lnTo>
                  <a:pt x="3352570" y="1247978"/>
                </a:lnTo>
                <a:lnTo>
                  <a:pt x="3379450" y="1285282"/>
                </a:lnTo>
                <a:lnTo>
                  <a:pt x="3403300" y="1324766"/>
                </a:lnTo>
                <a:lnTo>
                  <a:pt x="3423947" y="1366260"/>
                </a:lnTo>
                <a:lnTo>
                  <a:pt x="3441222" y="1409593"/>
                </a:lnTo>
                <a:lnTo>
                  <a:pt x="3454955" y="1454595"/>
                </a:lnTo>
                <a:lnTo>
                  <a:pt x="3464975" y="1501096"/>
                </a:lnTo>
                <a:lnTo>
                  <a:pt x="3471112" y="1548926"/>
                </a:lnTo>
                <a:lnTo>
                  <a:pt x="3473196" y="1597914"/>
                </a:lnTo>
                <a:lnTo>
                  <a:pt x="3471112" y="1646901"/>
                </a:lnTo>
                <a:lnTo>
                  <a:pt x="3464975" y="1694731"/>
                </a:lnTo>
                <a:lnTo>
                  <a:pt x="3454955" y="1741232"/>
                </a:lnTo>
                <a:lnTo>
                  <a:pt x="3441222" y="1786234"/>
                </a:lnTo>
                <a:lnTo>
                  <a:pt x="3423947" y="1829567"/>
                </a:lnTo>
                <a:lnTo>
                  <a:pt x="3403300" y="1871061"/>
                </a:lnTo>
                <a:lnTo>
                  <a:pt x="3379450" y="1910545"/>
                </a:lnTo>
                <a:lnTo>
                  <a:pt x="3352570" y="1947849"/>
                </a:lnTo>
                <a:lnTo>
                  <a:pt x="3322827" y="1982802"/>
                </a:lnTo>
                <a:lnTo>
                  <a:pt x="3290394" y="2015235"/>
                </a:lnTo>
                <a:lnTo>
                  <a:pt x="3255441" y="2044978"/>
                </a:lnTo>
                <a:lnTo>
                  <a:pt x="3218137" y="2071858"/>
                </a:lnTo>
                <a:lnTo>
                  <a:pt x="3178653" y="2095708"/>
                </a:lnTo>
                <a:lnTo>
                  <a:pt x="3137159" y="2116355"/>
                </a:lnTo>
                <a:lnTo>
                  <a:pt x="3093826" y="2133630"/>
                </a:lnTo>
                <a:lnTo>
                  <a:pt x="3048824" y="2147363"/>
                </a:lnTo>
                <a:lnTo>
                  <a:pt x="3002323" y="2157383"/>
                </a:lnTo>
                <a:lnTo>
                  <a:pt x="2954493" y="2163520"/>
                </a:lnTo>
                <a:lnTo>
                  <a:pt x="2905505" y="2165604"/>
                </a:lnTo>
                <a:lnTo>
                  <a:pt x="2856518" y="2163520"/>
                </a:lnTo>
                <a:lnTo>
                  <a:pt x="2808688" y="2157383"/>
                </a:lnTo>
                <a:lnTo>
                  <a:pt x="2762187" y="2147363"/>
                </a:lnTo>
                <a:lnTo>
                  <a:pt x="2717185" y="2133630"/>
                </a:lnTo>
                <a:lnTo>
                  <a:pt x="2673852" y="2116355"/>
                </a:lnTo>
                <a:lnTo>
                  <a:pt x="2632358" y="2095708"/>
                </a:lnTo>
                <a:lnTo>
                  <a:pt x="2592874" y="2071858"/>
                </a:lnTo>
                <a:lnTo>
                  <a:pt x="2555570" y="2044978"/>
                </a:lnTo>
                <a:lnTo>
                  <a:pt x="2520617" y="2015235"/>
                </a:lnTo>
                <a:lnTo>
                  <a:pt x="2488184" y="1982802"/>
                </a:lnTo>
                <a:lnTo>
                  <a:pt x="2458441" y="1947849"/>
                </a:lnTo>
                <a:lnTo>
                  <a:pt x="2431561" y="1910545"/>
                </a:lnTo>
                <a:lnTo>
                  <a:pt x="2407711" y="1871061"/>
                </a:lnTo>
                <a:lnTo>
                  <a:pt x="2387064" y="1829567"/>
                </a:lnTo>
                <a:lnTo>
                  <a:pt x="2369789" y="1786234"/>
                </a:lnTo>
                <a:lnTo>
                  <a:pt x="2356056" y="1741232"/>
                </a:lnTo>
                <a:lnTo>
                  <a:pt x="2346036" y="1694731"/>
                </a:lnTo>
                <a:lnTo>
                  <a:pt x="2339899" y="1646901"/>
                </a:lnTo>
                <a:lnTo>
                  <a:pt x="2337816" y="1597914"/>
                </a:lnTo>
                <a:close/>
              </a:path>
              <a:path w="4340860" h="3195954">
                <a:moveTo>
                  <a:pt x="0" y="1597914"/>
                </a:moveTo>
                <a:lnTo>
                  <a:pt x="687" y="1557302"/>
                </a:lnTo>
                <a:lnTo>
                  <a:pt x="2738" y="1516941"/>
                </a:lnTo>
                <a:lnTo>
                  <a:pt x="6136" y="1476840"/>
                </a:lnTo>
                <a:lnTo>
                  <a:pt x="10865" y="1437013"/>
                </a:lnTo>
                <a:lnTo>
                  <a:pt x="16909" y="1397471"/>
                </a:lnTo>
                <a:lnTo>
                  <a:pt x="24252" y="1358226"/>
                </a:lnTo>
                <a:lnTo>
                  <a:pt x="32877" y="1319290"/>
                </a:lnTo>
                <a:lnTo>
                  <a:pt x="42768" y="1280676"/>
                </a:lnTo>
                <a:lnTo>
                  <a:pt x="53908" y="1242395"/>
                </a:lnTo>
                <a:lnTo>
                  <a:pt x="66282" y="1204459"/>
                </a:lnTo>
                <a:lnTo>
                  <a:pt x="79873" y="1166880"/>
                </a:lnTo>
                <a:lnTo>
                  <a:pt x="94665" y="1129670"/>
                </a:lnTo>
                <a:lnTo>
                  <a:pt x="110642" y="1092842"/>
                </a:lnTo>
                <a:lnTo>
                  <a:pt x="127787" y="1056406"/>
                </a:lnTo>
                <a:lnTo>
                  <a:pt x="146084" y="1020375"/>
                </a:lnTo>
                <a:lnTo>
                  <a:pt x="165517" y="984762"/>
                </a:lnTo>
                <a:lnTo>
                  <a:pt x="186069" y="949577"/>
                </a:lnTo>
                <a:lnTo>
                  <a:pt x="207725" y="914834"/>
                </a:lnTo>
                <a:lnTo>
                  <a:pt x="230467" y="880543"/>
                </a:lnTo>
                <a:lnTo>
                  <a:pt x="254281" y="846717"/>
                </a:lnTo>
                <a:lnTo>
                  <a:pt x="279148" y="813369"/>
                </a:lnTo>
                <a:lnTo>
                  <a:pt x="305054" y="780509"/>
                </a:lnTo>
                <a:lnTo>
                  <a:pt x="331982" y="748150"/>
                </a:lnTo>
                <a:lnTo>
                  <a:pt x="359915" y="716304"/>
                </a:lnTo>
                <a:lnTo>
                  <a:pt x="388838" y="684982"/>
                </a:lnTo>
                <a:lnTo>
                  <a:pt x="418734" y="654198"/>
                </a:lnTo>
                <a:lnTo>
                  <a:pt x="449586" y="623962"/>
                </a:lnTo>
                <a:lnTo>
                  <a:pt x="481379" y="594287"/>
                </a:lnTo>
                <a:lnTo>
                  <a:pt x="514097" y="565185"/>
                </a:lnTo>
                <a:lnTo>
                  <a:pt x="547722" y="536667"/>
                </a:lnTo>
                <a:lnTo>
                  <a:pt x="582239" y="508747"/>
                </a:lnTo>
                <a:lnTo>
                  <a:pt x="617631" y="481434"/>
                </a:lnTo>
                <a:lnTo>
                  <a:pt x="653882" y="454743"/>
                </a:lnTo>
                <a:lnTo>
                  <a:pt x="690977" y="428684"/>
                </a:lnTo>
                <a:lnTo>
                  <a:pt x="728898" y="403270"/>
                </a:lnTo>
                <a:lnTo>
                  <a:pt x="767629" y="378512"/>
                </a:lnTo>
                <a:lnTo>
                  <a:pt x="807154" y="354423"/>
                </a:lnTo>
                <a:lnTo>
                  <a:pt x="847457" y="331015"/>
                </a:lnTo>
                <a:lnTo>
                  <a:pt x="888522" y="308299"/>
                </a:lnTo>
                <a:lnTo>
                  <a:pt x="930332" y="286287"/>
                </a:lnTo>
                <a:lnTo>
                  <a:pt x="972871" y="264992"/>
                </a:lnTo>
                <a:lnTo>
                  <a:pt x="1016122" y="244426"/>
                </a:lnTo>
                <a:lnTo>
                  <a:pt x="1060070" y="224599"/>
                </a:lnTo>
                <a:lnTo>
                  <a:pt x="1104698" y="205526"/>
                </a:lnTo>
                <a:lnTo>
                  <a:pt x="1149990" y="187216"/>
                </a:lnTo>
                <a:lnTo>
                  <a:pt x="1195929" y="169683"/>
                </a:lnTo>
                <a:lnTo>
                  <a:pt x="1242500" y="152939"/>
                </a:lnTo>
                <a:lnTo>
                  <a:pt x="1289686" y="136995"/>
                </a:lnTo>
                <a:lnTo>
                  <a:pt x="1337470" y="121863"/>
                </a:lnTo>
                <a:lnTo>
                  <a:pt x="1385837" y="107555"/>
                </a:lnTo>
                <a:lnTo>
                  <a:pt x="1434770" y="94084"/>
                </a:lnTo>
                <a:lnTo>
                  <a:pt x="1484254" y="81460"/>
                </a:lnTo>
                <a:lnTo>
                  <a:pt x="1534270" y="69697"/>
                </a:lnTo>
                <a:lnTo>
                  <a:pt x="1584805" y="58807"/>
                </a:lnTo>
                <a:lnTo>
                  <a:pt x="1635840" y="48800"/>
                </a:lnTo>
                <a:lnTo>
                  <a:pt x="1687360" y="39690"/>
                </a:lnTo>
                <a:lnTo>
                  <a:pt x="1739349" y="31487"/>
                </a:lnTo>
                <a:lnTo>
                  <a:pt x="1791790" y="24205"/>
                </a:lnTo>
                <a:lnTo>
                  <a:pt x="1844667" y="17855"/>
                </a:lnTo>
                <a:lnTo>
                  <a:pt x="1897964" y="12449"/>
                </a:lnTo>
                <a:lnTo>
                  <a:pt x="1951665" y="7999"/>
                </a:lnTo>
                <a:lnTo>
                  <a:pt x="2005752" y="4517"/>
                </a:lnTo>
                <a:lnTo>
                  <a:pt x="2060211" y="2015"/>
                </a:lnTo>
                <a:lnTo>
                  <a:pt x="2115024" y="505"/>
                </a:lnTo>
                <a:lnTo>
                  <a:pt x="2170176" y="0"/>
                </a:lnTo>
                <a:lnTo>
                  <a:pt x="2225327" y="505"/>
                </a:lnTo>
                <a:lnTo>
                  <a:pt x="2280140" y="2015"/>
                </a:lnTo>
                <a:lnTo>
                  <a:pt x="2334599" y="4517"/>
                </a:lnTo>
                <a:lnTo>
                  <a:pt x="2388686" y="7999"/>
                </a:lnTo>
                <a:lnTo>
                  <a:pt x="2442387" y="12449"/>
                </a:lnTo>
                <a:lnTo>
                  <a:pt x="2495684" y="17855"/>
                </a:lnTo>
                <a:lnTo>
                  <a:pt x="2548561" y="24205"/>
                </a:lnTo>
                <a:lnTo>
                  <a:pt x="2601002" y="31487"/>
                </a:lnTo>
                <a:lnTo>
                  <a:pt x="2652991" y="39690"/>
                </a:lnTo>
                <a:lnTo>
                  <a:pt x="2704511" y="48800"/>
                </a:lnTo>
                <a:lnTo>
                  <a:pt x="2755546" y="58807"/>
                </a:lnTo>
                <a:lnTo>
                  <a:pt x="2806081" y="69697"/>
                </a:lnTo>
                <a:lnTo>
                  <a:pt x="2856097" y="81460"/>
                </a:lnTo>
                <a:lnTo>
                  <a:pt x="2905581" y="94084"/>
                </a:lnTo>
                <a:lnTo>
                  <a:pt x="2954514" y="107555"/>
                </a:lnTo>
                <a:lnTo>
                  <a:pt x="3002881" y="121863"/>
                </a:lnTo>
                <a:lnTo>
                  <a:pt x="3050665" y="136995"/>
                </a:lnTo>
                <a:lnTo>
                  <a:pt x="3097851" y="152939"/>
                </a:lnTo>
                <a:lnTo>
                  <a:pt x="3144422" y="169683"/>
                </a:lnTo>
                <a:lnTo>
                  <a:pt x="3190361" y="187216"/>
                </a:lnTo>
                <a:lnTo>
                  <a:pt x="3235653" y="205526"/>
                </a:lnTo>
                <a:lnTo>
                  <a:pt x="3280281" y="224599"/>
                </a:lnTo>
                <a:lnTo>
                  <a:pt x="3324229" y="244426"/>
                </a:lnTo>
                <a:lnTo>
                  <a:pt x="3367480" y="264992"/>
                </a:lnTo>
                <a:lnTo>
                  <a:pt x="3410019" y="286287"/>
                </a:lnTo>
                <a:lnTo>
                  <a:pt x="3451829" y="308299"/>
                </a:lnTo>
                <a:lnTo>
                  <a:pt x="3492894" y="331015"/>
                </a:lnTo>
                <a:lnTo>
                  <a:pt x="3533197" y="354423"/>
                </a:lnTo>
                <a:lnTo>
                  <a:pt x="3572722" y="378512"/>
                </a:lnTo>
                <a:lnTo>
                  <a:pt x="3611453" y="403270"/>
                </a:lnTo>
                <a:lnTo>
                  <a:pt x="3649374" y="428684"/>
                </a:lnTo>
                <a:lnTo>
                  <a:pt x="3686469" y="454743"/>
                </a:lnTo>
                <a:lnTo>
                  <a:pt x="3722720" y="481434"/>
                </a:lnTo>
                <a:lnTo>
                  <a:pt x="3758112" y="508747"/>
                </a:lnTo>
                <a:lnTo>
                  <a:pt x="3792629" y="536667"/>
                </a:lnTo>
                <a:lnTo>
                  <a:pt x="3826254" y="565185"/>
                </a:lnTo>
                <a:lnTo>
                  <a:pt x="3858972" y="594287"/>
                </a:lnTo>
                <a:lnTo>
                  <a:pt x="3890765" y="623962"/>
                </a:lnTo>
                <a:lnTo>
                  <a:pt x="3921617" y="654198"/>
                </a:lnTo>
                <a:lnTo>
                  <a:pt x="3951513" y="684982"/>
                </a:lnTo>
                <a:lnTo>
                  <a:pt x="3980436" y="716304"/>
                </a:lnTo>
                <a:lnTo>
                  <a:pt x="4008369" y="748150"/>
                </a:lnTo>
                <a:lnTo>
                  <a:pt x="4035297" y="780509"/>
                </a:lnTo>
                <a:lnTo>
                  <a:pt x="4061203" y="813369"/>
                </a:lnTo>
                <a:lnTo>
                  <a:pt x="4086070" y="846717"/>
                </a:lnTo>
                <a:lnTo>
                  <a:pt x="4109884" y="880543"/>
                </a:lnTo>
                <a:lnTo>
                  <a:pt x="4132626" y="914834"/>
                </a:lnTo>
                <a:lnTo>
                  <a:pt x="4154282" y="949577"/>
                </a:lnTo>
                <a:lnTo>
                  <a:pt x="4174834" y="984762"/>
                </a:lnTo>
                <a:lnTo>
                  <a:pt x="4194267" y="1020375"/>
                </a:lnTo>
                <a:lnTo>
                  <a:pt x="4212564" y="1056406"/>
                </a:lnTo>
                <a:lnTo>
                  <a:pt x="4229709" y="1092842"/>
                </a:lnTo>
                <a:lnTo>
                  <a:pt x="4245686" y="1129670"/>
                </a:lnTo>
                <a:lnTo>
                  <a:pt x="4260478" y="1166880"/>
                </a:lnTo>
                <a:lnTo>
                  <a:pt x="4274069" y="1204459"/>
                </a:lnTo>
                <a:lnTo>
                  <a:pt x="4286443" y="1242395"/>
                </a:lnTo>
                <a:lnTo>
                  <a:pt x="4297583" y="1280676"/>
                </a:lnTo>
                <a:lnTo>
                  <a:pt x="4307474" y="1319290"/>
                </a:lnTo>
                <a:lnTo>
                  <a:pt x="4316099" y="1358226"/>
                </a:lnTo>
                <a:lnTo>
                  <a:pt x="4323442" y="1397471"/>
                </a:lnTo>
                <a:lnTo>
                  <a:pt x="4329486" y="1437013"/>
                </a:lnTo>
                <a:lnTo>
                  <a:pt x="4334215" y="1476840"/>
                </a:lnTo>
                <a:lnTo>
                  <a:pt x="4337613" y="1516941"/>
                </a:lnTo>
                <a:lnTo>
                  <a:pt x="4339664" y="1557302"/>
                </a:lnTo>
                <a:lnTo>
                  <a:pt x="4340352" y="1597914"/>
                </a:lnTo>
                <a:lnTo>
                  <a:pt x="4339664" y="1638525"/>
                </a:lnTo>
                <a:lnTo>
                  <a:pt x="4337613" y="1678886"/>
                </a:lnTo>
                <a:lnTo>
                  <a:pt x="4334215" y="1718987"/>
                </a:lnTo>
                <a:lnTo>
                  <a:pt x="4329486" y="1758814"/>
                </a:lnTo>
                <a:lnTo>
                  <a:pt x="4323442" y="1798356"/>
                </a:lnTo>
                <a:lnTo>
                  <a:pt x="4316099" y="1837601"/>
                </a:lnTo>
                <a:lnTo>
                  <a:pt x="4307474" y="1876537"/>
                </a:lnTo>
                <a:lnTo>
                  <a:pt x="4297583" y="1915151"/>
                </a:lnTo>
                <a:lnTo>
                  <a:pt x="4286443" y="1953432"/>
                </a:lnTo>
                <a:lnTo>
                  <a:pt x="4274069" y="1991368"/>
                </a:lnTo>
                <a:lnTo>
                  <a:pt x="4260478" y="2028947"/>
                </a:lnTo>
                <a:lnTo>
                  <a:pt x="4245686" y="2066157"/>
                </a:lnTo>
                <a:lnTo>
                  <a:pt x="4229709" y="2102985"/>
                </a:lnTo>
                <a:lnTo>
                  <a:pt x="4212564" y="2139421"/>
                </a:lnTo>
                <a:lnTo>
                  <a:pt x="4194267" y="2175452"/>
                </a:lnTo>
                <a:lnTo>
                  <a:pt x="4174834" y="2211065"/>
                </a:lnTo>
                <a:lnTo>
                  <a:pt x="4154282" y="2246250"/>
                </a:lnTo>
                <a:lnTo>
                  <a:pt x="4132626" y="2280993"/>
                </a:lnTo>
                <a:lnTo>
                  <a:pt x="4109884" y="2315284"/>
                </a:lnTo>
                <a:lnTo>
                  <a:pt x="4086070" y="2349110"/>
                </a:lnTo>
                <a:lnTo>
                  <a:pt x="4061203" y="2382458"/>
                </a:lnTo>
                <a:lnTo>
                  <a:pt x="4035297" y="2415318"/>
                </a:lnTo>
                <a:lnTo>
                  <a:pt x="4008369" y="2447677"/>
                </a:lnTo>
                <a:lnTo>
                  <a:pt x="3980436" y="2479523"/>
                </a:lnTo>
                <a:lnTo>
                  <a:pt x="3951513" y="2510845"/>
                </a:lnTo>
                <a:lnTo>
                  <a:pt x="3921617" y="2541629"/>
                </a:lnTo>
                <a:lnTo>
                  <a:pt x="3890765" y="2571865"/>
                </a:lnTo>
                <a:lnTo>
                  <a:pt x="3858972" y="2601540"/>
                </a:lnTo>
                <a:lnTo>
                  <a:pt x="3826254" y="2630642"/>
                </a:lnTo>
                <a:lnTo>
                  <a:pt x="3792629" y="2659160"/>
                </a:lnTo>
                <a:lnTo>
                  <a:pt x="3758112" y="2687080"/>
                </a:lnTo>
                <a:lnTo>
                  <a:pt x="3722720" y="2714393"/>
                </a:lnTo>
                <a:lnTo>
                  <a:pt x="3686469" y="2741084"/>
                </a:lnTo>
                <a:lnTo>
                  <a:pt x="3649374" y="2767143"/>
                </a:lnTo>
                <a:lnTo>
                  <a:pt x="3611453" y="2792557"/>
                </a:lnTo>
                <a:lnTo>
                  <a:pt x="3572722" y="2817315"/>
                </a:lnTo>
                <a:lnTo>
                  <a:pt x="3533197" y="2841404"/>
                </a:lnTo>
                <a:lnTo>
                  <a:pt x="3492894" y="2864812"/>
                </a:lnTo>
                <a:lnTo>
                  <a:pt x="3451829" y="2887528"/>
                </a:lnTo>
                <a:lnTo>
                  <a:pt x="3410019" y="2909540"/>
                </a:lnTo>
                <a:lnTo>
                  <a:pt x="3367480" y="2930835"/>
                </a:lnTo>
                <a:lnTo>
                  <a:pt x="3324229" y="2951401"/>
                </a:lnTo>
                <a:lnTo>
                  <a:pt x="3280281" y="2971228"/>
                </a:lnTo>
                <a:lnTo>
                  <a:pt x="3235653" y="2990301"/>
                </a:lnTo>
                <a:lnTo>
                  <a:pt x="3190361" y="3008611"/>
                </a:lnTo>
                <a:lnTo>
                  <a:pt x="3144422" y="3026144"/>
                </a:lnTo>
                <a:lnTo>
                  <a:pt x="3097851" y="3042888"/>
                </a:lnTo>
                <a:lnTo>
                  <a:pt x="3050665" y="3058832"/>
                </a:lnTo>
                <a:lnTo>
                  <a:pt x="3002881" y="3073964"/>
                </a:lnTo>
                <a:lnTo>
                  <a:pt x="2954514" y="3088272"/>
                </a:lnTo>
                <a:lnTo>
                  <a:pt x="2905581" y="3101743"/>
                </a:lnTo>
                <a:lnTo>
                  <a:pt x="2856097" y="3114367"/>
                </a:lnTo>
                <a:lnTo>
                  <a:pt x="2806081" y="3126130"/>
                </a:lnTo>
                <a:lnTo>
                  <a:pt x="2755546" y="3137020"/>
                </a:lnTo>
                <a:lnTo>
                  <a:pt x="2704511" y="3147027"/>
                </a:lnTo>
                <a:lnTo>
                  <a:pt x="2652991" y="3156137"/>
                </a:lnTo>
                <a:lnTo>
                  <a:pt x="2601002" y="3164340"/>
                </a:lnTo>
                <a:lnTo>
                  <a:pt x="2548561" y="3171622"/>
                </a:lnTo>
                <a:lnTo>
                  <a:pt x="2495684" y="3177972"/>
                </a:lnTo>
                <a:lnTo>
                  <a:pt x="2442387" y="3183378"/>
                </a:lnTo>
                <a:lnTo>
                  <a:pt x="2388686" y="3187828"/>
                </a:lnTo>
                <a:lnTo>
                  <a:pt x="2334599" y="3191310"/>
                </a:lnTo>
                <a:lnTo>
                  <a:pt x="2280140" y="3193812"/>
                </a:lnTo>
                <a:lnTo>
                  <a:pt x="2225327" y="3195322"/>
                </a:lnTo>
                <a:lnTo>
                  <a:pt x="2170176" y="3195828"/>
                </a:lnTo>
                <a:lnTo>
                  <a:pt x="2115024" y="3195322"/>
                </a:lnTo>
                <a:lnTo>
                  <a:pt x="2060211" y="3193812"/>
                </a:lnTo>
                <a:lnTo>
                  <a:pt x="2005752" y="3191310"/>
                </a:lnTo>
                <a:lnTo>
                  <a:pt x="1951665" y="3187828"/>
                </a:lnTo>
                <a:lnTo>
                  <a:pt x="1897964" y="3183378"/>
                </a:lnTo>
                <a:lnTo>
                  <a:pt x="1844667" y="3177972"/>
                </a:lnTo>
                <a:lnTo>
                  <a:pt x="1791790" y="3171622"/>
                </a:lnTo>
                <a:lnTo>
                  <a:pt x="1739349" y="3164340"/>
                </a:lnTo>
                <a:lnTo>
                  <a:pt x="1687360" y="3156137"/>
                </a:lnTo>
                <a:lnTo>
                  <a:pt x="1635840" y="3147027"/>
                </a:lnTo>
                <a:lnTo>
                  <a:pt x="1584805" y="3137020"/>
                </a:lnTo>
                <a:lnTo>
                  <a:pt x="1534270" y="3126130"/>
                </a:lnTo>
                <a:lnTo>
                  <a:pt x="1484254" y="3114367"/>
                </a:lnTo>
                <a:lnTo>
                  <a:pt x="1434770" y="3101743"/>
                </a:lnTo>
                <a:lnTo>
                  <a:pt x="1385837" y="3088272"/>
                </a:lnTo>
                <a:lnTo>
                  <a:pt x="1337470" y="3073964"/>
                </a:lnTo>
                <a:lnTo>
                  <a:pt x="1289686" y="3058832"/>
                </a:lnTo>
                <a:lnTo>
                  <a:pt x="1242500" y="3042888"/>
                </a:lnTo>
                <a:lnTo>
                  <a:pt x="1195929" y="3026144"/>
                </a:lnTo>
                <a:lnTo>
                  <a:pt x="1149990" y="3008611"/>
                </a:lnTo>
                <a:lnTo>
                  <a:pt x="1104698" y="2990301"/>
                </a:lnTo>
                <a:lnTo>
                  <a:pt x="1060070" y="2971228"/>
                </a:lnTo>
                <a:lnTo>
                  <a:pt x="1016122" y="2951401"/>
                </a:lnTo>
                <a:lnTo>
                  <a:pt x="972871" y="2930835"/>
                </a:lnTo>
                <a:lnTo>
                  <a:pt x="930332" y="2909540"/>
                </a:lnTo>
                <a:lnTo>
                  <a:pt x="888522" y="2887528"/>
                </a:lnTo>
                <a:lnTo>
                  <a:pt x="847457" y="2864812"/>
                </a:lnTo>
                <a:lnTo>
                  <a:pt x="807154" y="2841404"/>
                </a:lnTo>
                <a:lnTo>
                  <a:pt x="767629" y="2817315"/>
                </a:lnTo>
                <a:lnTo>
                  <a:pt x="728898" y="2792557"/>
                </a:lnTo>
                <a:lnTo>
                  <a:pt x="690977" y="2767143"/>
                </a:lnTo>
                <a:lnTo>
                  <a:pt x="653882" y="2741084"/>
                </a:lnTo>
                <a:lnTo>
                  <a:pt x="617631" y="2714393"/>
                </a:lnTo>
                <a:lnTo>
                  <a:pt x="582239" y="2687080"/>
                </a:lnTo>
                <a:lnTo>
                  <a:pt x="547722" y="2659160"/>
                </a:lnTo>
                <a:lnTo>
                  <a:pt x="514097" y="2630642"/>
                </a:lnTo>
                <a:lnTo>
                  <a:pt x="481379" y="2601540"/>
                </a:lnTo>
                <a:lnTo>
                  <a:pt x="449586" y="2571865"/>
                </a:lnTo>
                <a:lnTo>
                  <a:pt x="418734" y="2541629"/>
                </a:lnTo>
                <a:lnTo>
                  <a:pt x="388838" y="2510845"/>
                </a:lnTo>
                <a:lnTo>
                  <a:pt x="359915" y="2479523"/>
                </a:lnTo>
                <a:lnTo>
                  <a:pt x="331982" y="2447677"/>
                </a:lnTo>
                <a:lnTo>
                  <a:pt x="305054" y="2415318"/>
                </a:lnTo>
                <a:lnTo>
                  <a:pt x="279148" y="2382458"/>
                </a:lnTo>
                <a:lnTo>
                  <a:pt x="254281" y="2349110"/>
                </a:lnTo>
                <a:lnTo>
                  <a:pt x="230467" y="2315284"/>
                </a:lnTo>
                <a:lnTo>
                  <a:pt x="207725" y="2280993"/>
                </a:lnTo>
                <a:lnTo>
                  <a:pt x="186069" y="2246250"/>
                </a:lnTo>
                <a:lnTo>
                  <a:pt x="165517" y="2211065"/>
                </a:lnTo>
                <a:lnTo>
                  <a:pt x="146084" y="2175452"/>
                </a:lnTo>
                <a:lnTo>
                  <a:pt x="127787" y="2139421"/>
                </a:lnTo>
                <a:lnTo>
                  <a:pt x="110642" y="2102985"/>
                </a:lnTo>
                <a:lnTo>
                  <a:pt x="94665" y="2066157"/>
                </a:lnTo>
                <a:lnTo>
                  <a:pt x="79873" y="2028947"/>
                </a:lnTo>
                <a:lnTo>
                  <a:pt x="66282" y="1991368"/>
                </a:lnTo>
                <a:lnTo>
                  <a:pt x="53908" y="1953432"/>
                </a:lnTo>
                <a:lnTo>
                  <a:pt x="42768" y="1915151"/>
                </a:lnTo>
                <a:lnTo>
                  <a:pt x="32877" y="1876537"/>
                </a:lnTo>
                <a:lnTo>
                  <a:pt x="24252" y="1837601"/>
                </a:lnTo>
                <a:lnTo>
                  <a:pt x="16909" y="1798356"/>
                </a:lnTo>
                <a:lnTo>
                  <a:pt x="10865" y="1758814"/>
                </a:lnTo>
                <a:lnTo>
                  <a:pt x="6136" y="1718987"/>
                </a:lnTo>
                <a:lnTo>
                  <a:pt x="2738" y="1678886"/>
                </a:lnTo>
                <a:lnTo>
                  <a:pt x="687" y="1638525"/>
                </a:lnTo>
                <a:lnTo>
                  <a:pt x="0" y="1597914"/>
                </a:lnTo>
                <a:close/>
              </a:path>
            </a:pathLst>
          </a:custGeom>
          <a:ln w="28575">
            <a:solidFill>
              <a:srgbClr val="000000"/>
            </a:solidFill>
          </a:ln>
        </p:spPr>
        <p:txBody>
          <a:bodyPr wrap="square" lIns="0" tIns="0" rIns="0" bIns="0" rtlCol="0"/>
          <a:lstStyle/>
          <a:p>
            <a:endParaRPr sz="1050"/>
          </a:p>
        </p:txBody>
      </p:sp>
      <p:sp>
        <p:nvSpPr>
          <p:cNvPr id="6" name="object 4">
            <a:extLst>
              <a:ext uri="{FF2B5EF4-FFF2-40B4-BE49-F238E27FC236}">
                <a16:creationId xmlns:a16="http://schemas.microsoft.com/office/drawing/2014/main" id="{A8267070-3C4B-F3A3-66CD-8A462D06F82F}"/>
              </a:ext>
            </a:extLst>
          </p:cNvPr>
          <p:cNvSpPr/>
          <p:nvPr/>
        </p:nvSpPr>
        <p:spPr>
          <a:xfrm>
            <a:off x="4824552" y="1171244"/>
            <a:ext cx="3255645" cy="2396966"/>
          </a:xfrm>
          <a:custGeom>
            <a:avLst/>
            <a:gdLst/>
            <a:ahLst/>
            <a:cxnLst/>
            <a:rect l="l" t="t" r="r" b="b"/>
            <a:pathLst>
              <a:path w="4340859" h="3195954">
                <a:moveTo>
                  <a:pt x="637031" y="1597914"/>
                </a:moveTo>
                <a:lnTo>
                  <a:pt x="639115" y="1548926"/>
                </a:lnTo>
                <a:lnTo>
                  <a:pt x="645252" y="1501096"/>
                </a:lnTo>
                <a:lnTo>
                  <a:pt x="655272" y="1454595"/>
                </a:lnTo>
                <a:lnTo>
                  <a:pt x="669005" y="1409593"/>
                </a:lnTo>
                <a:lnTo>
                  <a:pt x="686280" y="1366260"/>
                </a:lnTo>
                <a:lnTo>
                  <a:pt x="706927" y="1324766"/>
                </a:lnTo>
                <a:lnTo>
                  <a:pt x="730777" y="1285282"/>
                </a:lnTo>
                <a:lnTo>
                  <a:pt x="757657" y="1247978"/>
                </a:lnTo>
                <a:lnTo>
                  <a:pt x="787400" y="1213025"/>
                </a:lnTo>
                <a:lnTo>
                  <a:pt x="819833" y="1180592"/>
                </a:lnTo>
                <a:lnTo>
                  <a:pt x="854786" y="1150849"/>
                </a:lnTo>
                <a:lnTo>
                  <a:pt x="892090" y="1123969"/>
                </a:lnTo>
                <a:lnTo>
                  <a:pt x="931574" y="1100119"/>
                </a:lnTo>
                <a:lnTo>
                  <a:pt x="973068" y="1079472"/>
                </a:lnTo>
                <a:lnTo>
                  <a:pt x="1016401" y="1062197"/>
                </a:lnTo>
                <a:lnTo>
                  <a:pt x="1061403" y="1048464"/>
                </a:lnTo>
                <a:lnTo>
                  <a:pt x="1107904" y="1038444"/>
                </a:lnTo>
                <a:lnTo>
                  <a:pt x="1155734" y="1032307"/>
                </a:lnTo>
                <a:lnTo>
                  <a:pt x="1204722" y="1030224"/>
                </a:lnTo>
                <a:lnTo>
                  <a:pt x="1253709" y="1032307"/>
                </a:lnTo>
                <a:lnTo>
                  <a:pt x="1301539" y="1038444"/>
                </a:lnTo>
                <a:lnTo>
                  <a:pt x="1348040" y="1048464"/>
                </a:lnTo>
                <a:lnTo>
                  <a:pt x="1393042" y="1062197"/>
                </a:lnTo>
                <a:lnTo>
                  <a:pt x="1436375" y="1079472"/>
                </a:lnTo>
                <a:lnTo>
                  <a:pt x="1477869" y="1100119"/>
                </a:lnTo>
                <a:lnTo>
                  <a:pt x="1517353" y="1123969"/>
                </a:lnTo>
                <a:lnTo>
                  <a:pt x="1554657" y="1150849"/>
                </a:lnTo>
                <a:lnTo>
                  <a:pt x="1589610" y="1180592"/>
                </a:lnTo>
                <a:lnTo>
                  <a:pt x="1622043" y="1213025"/>
                </a:lnTo>
                <a:lnTo>
                  <a:pt x="1651786" y="1247978"/>
                </a:lnTo>
                <a:lnTo>
                  <a:pt x="1678666" y="1285282"/>
                </a:lnTo>
                <a:lnTo>
                  <a:pt x="1702516" y="1324766"/>
                </a:lnTo>
                <a:lnTo>
                  <a:pt x="1723163" y="1366260"/>
                </a:lnTo>
                <a:lnTo>
                  <a:pt x="1740438" y="1409593"/>
                </a:lnTo>
                <a:lnTo>
                  <a:pt x="1754171" y="1454595"/>
                </a:lnTo>
                <a:lnTo>
                  <a:pt x="1764191" y="1501096"/>
                </a:lnTo>
                <a:lnTo>
                  <a:pt x="1770328" y="1548926"/>
                </a:lnTo>
                <a:lnTo>
                  <a:pt x="1772411" y="1597914"/>
                </a:lnTo>
                <a:lnTo>
                  <a:pt x="1770328" y="1646901"/>
                </a:lnTo>
                <a:lnTo>
                  <a:pt x="1764191" y="1694731"/>
                </a:lnTo>
                <a:lnTo>
                  <a:pt x="1754171" y="1741232"/>
                </a:lnTo>
                <a:lnTo>
                  <a:pt x="1740438" y="1786234"/>
                </a:lnTo>
                <a:lnTo>
                  <a:pt x="1723163" y="1829567"/>
                </a:lnTo>
                <a:lnTo>
                  <a:pt x="1702516" y="1871061"/>
                </a:lnTo>
                <a:lnTo>
                  <a:pt x="1678666" y="1910545"/>
                </a:lnTo>
                <a:lnTo>
                  <a:pt x="1651786" y="1947849"/>
                </a:lnTo>
                <a:lnTo>
                  <a:pt x="1622043" y="1982802"/>
                </a:lnTo>
                <a:lnTo>
                  <a:pt x="1589610" y="2015235"/>
                </a:lnTo>
                <a:lnTo>
                  <a:pt x="1554657" y="2044978"/>
                </a:lnTo>
                <a:lnTo>
                  <a:pt x="1517353" y="2071858"/>
                </a:lnTo>
                <a:lnTo>
                  <a:pt x="1477869" y="2095708"/>
                </a:lnTo>
                <a:lnTo>
                  <a:pt x="1436375" y="2116355"/>
                </a:lnTo>
                <a:lnTo>
                  <a:pt x="1393042" y="2133630"/>
                </a:lnTo>
                <a:lnTo>
                  <a:pt x="1348040" y="2147363"/>
                </a:lnTo>
                <a:lnTo>
                  <a:pt x="1301539" y="2157383"/>
                </a:lnTo>
                <a:lnTo>
                  <a:pt x="1253709" y="2163520"/>
                </a:lnTo>
                <a:lnTo>
                  <a:pt x="1204722" y="2165604"/>
                </a:lnTo>
                <a:lnTo>
                  <a:pt x="1155734" y="2163520"/>
                </a:lnTo>
                <a:lnTo>
                  <a:pt x="1107904" y="2157383"/>
                </a:lnTo>
                <a:lnTo>
                  <a:pt x="1061403" y="2147363"/>
                </a:lnTo>
                <a:lnTo>
                  <a:pt x="1016401" y="2133630"/>
                </a:lnTo>
                <a:lnTo>
                  <a:pt x="973068" y="2116355"/>
                </a:lnTo>
                <a:lnTo>
                  <a:pt x="931574" y="2095708"/>
                </a:lnTo>
                <a:lnTo>
                  <a:pt x="892090" y="2071858"/>
                </a:lnTo>
                <a:lnTo>
                  <a:pt x="854786" y="2044978"/>
                </a:lnTo>
                <a:lnTo>
                  <a:pt x="819833" y="2015235"/>
                </a:lnTo>
                <a:lnTo>
                  <a:pt x="787400" y="1982802"/>
                </a:lnTo>
                <a:lnTo>
                  <a:pt x="757657" y="1947849"/>
                </a:lnTo>
                <a:lnTo>
                  <a:pt x="730777" y="1910545"/>
                </a:lnTo>
                <a:lnTo>
                  <a:pt x="706927" y="1871061"/>
                </a:lnTo>
                <a:lnTo>
                  <a:pt x="686280" y="1829567"/>
                </a:lnTo>
                <a:lnTo>
                  <a:pt x="669005" y="1786234"/>
                </a:lnTo>
                <a:lnTo>
                  <a:pt x="655272" y="1741232"/>
                </a:lnTo>
                <a:lnTo>
                  <a:pt x="645252" y="1694731"/>
                </a:lnTo>
                <a:lnTo>
                  <a:pt x="639115" y="1646901"/>
                </a:lnTo>
                <a:lnTo>
                  <a:pt x="637031" y="1597914"/>
                </a:lnTo>
                <a:close/>
              </a:path>
              <a:path w="4340859" h="3195954">
                <a:moveTo>
                  <a:pt x="2339340" y="1597914"/>
                </a:moveTo>
                <a:lnTo>
                  <a:pt x="2341423" y="1548926"/>
                </a:lnTo>
                <a:lnTo>
                  <a:pt x="2347560" y="1501096"/>
                </a:lnTo>
                <a:lnTo>
                  <a:pt x="2357580" y="1454595"/>
                </a:lnTo>
                <a:lnTo>
                  <a:pt x="2371313" y="1409593"/>
                </a:lnTo>
                <a:lnTo>
                  <a:pt x="2388588" y="1366260"/>
                </a:lnTo>
                <a:lnTo>
                  <a:pt x="2409235" y="1324766"/>
                </a:lnTo>
                <a:lnTo>
                  <a:pt x="2433085" y="1285282"/>
                </a:lnTo>
                <a:lnTo>
                  <a:pt x="2459965" y="1247978"/>
                </a:lnTo>
                <a:lnTo>
                  <a:pt x="2489708" y="1213025"/>
                </a:lnTo>
                <a:lnTo>
                  <a:pt x="2522141" y="1180592"/>
                </a:lnTo>
                <a:lnTo>
                  <a:pt x="2557094" y="1150849"/>
                </a:lnTo>
                <a:lnTo>
                  <a:pt x="2594398" y="1123969"/>
                </a:lnTo>
                <a:lnTo>
                  <a:pt x="2633882" y="1100119"/>
                </a:lnTo>
                <a:lnTo>
                  <a:pt x="2675376" y="1079472"/>
                </a:lnTo>
                <a:lnTo>
                  <a:pt x="2718709" y="1062197"/>
                </a:lnTo>
                <a:lnTo>
                  <a:pt x="2763711" y="1048464"/>
                </a:lnTo>
                <a:lnTo>
                  <a:pt x="2810212" y="1038444"/>
                </a:lnTo>
                <a:lnTo>
                  <a:pt x="2858042" y="1032307"/>
                </a:lnTo>
                <a:lnTo>
                  <a:pt x="2907029" y="1030224"/>
                </a:lnTo>
                <a:lnTo>
                  <a:pt x="2956017" y="1032307"/>
                </a:lnTo>
                <a:lnTo>
                  <a:pt x="3003847" y="1038444"/>
                </a:lnTo>
                <a:lnTo>
                  <a:pt x="3050348" y="1048464"/>
                </a:lnTo>
                <a:lnTo>
                  <a:pt x="3095350" y="1062197"/>
                </a:lnTo>
                <a:lnTo>
                  <a:pt x="3138683" y="1079472"/>
                </a:lnTo>
                <a:lnTo>
                  <a:pt x="3180177" y="1100119"/>
                </a:lnTo>
                <a:lnTo>
                  <a:pt x="3219661" y="1123969"/>
                </a:lnTo>
                <a:lnTo>
                  <a:pt x="3256965" y="1150849"/>
                </a:lnTo>
                <a:lnTo>
                  <a:pt x="3291918" y="1180592"/>
                </a:lnTo>
                <a:lnTo>
                  <a:pt x="3324351" y="1213025"/>
                </a:lnTo>
                <a:lnTo>
                  <a:pt x="3354094" y="1247978"/>
                </a:lnTo>
                <a:lnTo>
                  <a:pt x="3380974" y="1285282"/>
                </a:lnTo>
                <a:lnTo>
                  <a:pt x="3404824" y="1324766"/>
                </a:lnTo>
                <a:lnTo>
                  <a:pt x="3425471" y="1366260"/>
                </a:lnTo>
                <a:lnTo>
                  <a:pt x="3442746" y="1409593"/>
                </a:lnTo>
                <a:lnTo>
                  <a:pt x="3456479" y="1454595"/>
                </a:lnTo>
                <a:lnTo>
                  <a:pt x="3466499" y="1501096"/>
                </a:lnTo>
                <a:lnTo>
                  <a:pt x="3472636" y="1548926"/>
                </a:lnTo>
                <a:lnTo>
                  <a:pt x="3474720" y="1597914"/>
                </a:lnTo>
                <a:lnTo>
                  <a:pt x="3472636" y="1646901"/>
                </a:lnTo>
                <a:lnTo>
                  <a:pt x="3466499" y="1694731"/>
                </a:lnTo>
                <a:lnTo>
                  <a:pt x="3456479" y="1741232"/>
                </a:lnTo>
                <a:lnTo>
                  <a:pt x="3442746" y="1786234"/>
                </a:lnTo>
                <a:lnTo>
                  <a:pt x="3425471" y="1829567"/>
                </a:lnTo>
                <a:lnTo>
                  <a:pt x="3404824" y="1871061"/>
                </a:lnTo>
                <a:lnTo>
                  <a:pt x="3380974" y="1910545"/>
                </a:lnTo>
                <a:lnTo>
                  <a:pt x="3354094" y="1947849"/>
                </a:lnTo>
                <a:lnTo>
                  <a:pt x="3324351" y="1982802"/>
                </a:lnTo>
                <a:lnTo>
                  <a:pt x="3291918" y="2015235"/>
                </a:lnTo>
                <a:lnTo>
                  <a:pt x="3256965" y="2044978"/>
                </a:lnTo>
                <a:lnTo>
                  <a:pt x="3219661" y="2071858"/>
                </a:lnTo>
                <a:lnTo>
                  <a:pt x="3180177" y="2095708"/>
                </a:lnTo>
                <a:lnTo>
                  <a:pt x="3138683" y="2116355"/>
                </a:lnTo>
                <a:lnTo>
                  <a:pt x="3095350" y="2133630"/>
                </a:lnTo>
                <a:lnTo>
                  <a:pt x="3050348" y="2147363"/>
                </a:lnTo>
                <a:lnTo>
                  <a:pt x="3003847" y="2157383"/>
                </a:lnTo>
                <a:lnTo>
                  <a:pt x="2956017" y="2163520"/>
                </a:lnTo>
                <a:lnTo>
                  <a:pt x="2907029" y="2165604"/>
                </a:lnTo>
                <a:lnTo>
                  <a:pt x="2858042" y="2163520"/>
                </a:lnTo>
                <a:lnTo>
                  <a:pt x="2810212" y="2157383"/>
                </a:lnTo>
                <a:lnTo>
                  <a:pt x="2763711" y="2147363"/>
                </a:lnTo>
                <a:lnTo>
                  <a:pt x="2718709" y="2133630"/>
                </a:lnTo>
                <a:lnTo>
                  <a:pt x="2675376" y="2116355"/>
                </a:lnTo>
                <a:lnTo>
                  <a:pt x="2633882" y="2095708"/>
                </a:lnTo>
                <a:lnTo>
                  <a:pt x="2594398" y="2071858"/>
                </a:lnTo>
                <a:lnTo>
                  <a:pt x="2557094" y="2044978"/>
                </a:lnTo>
                <a:lnTo>
                  <a:pt x="2522141" y="2015235"/>
                </a:lnTo>
                <a:lnTo>
                  <a:pt x="2489708" y="1982802"/>
                </a:lnTo>
                <a:lnTo>
                  <a:pt x="2459965" y="1947849"/>
                </a:lnTo>
                <a:lnTo>
                  <a:pt x="2433085" y="1910545"/>
                </a:lnTo>
                <a:lnTo>
                  <a:pt x="2409235" y="1871061"/>
                </a:lnTo>
                <a:lnTo>
                  <a:pt x="2388588" y="1829567"/>
                </a:lnTo>
                <a:lnTo>
                  <a:pt x="2371313" y="1786234"/>
                </a:lnTo>
                <a:lnTo>
                  <a:pt x="2357580" y="1741232"/>
                </a:lnTo>
                <a:lnTo>
                  <a:pt x="2347560" y="1694731"/>
                </a:lnTo>
                <a:lnTo>
                  <a:pt x="2341423" y="1646901"/>
                </a:lnTo>
                <a:lnTo>
                  <a:pt x="2339340" y="1597914"/>
                </a:lnTo>
                <a:close/>
              </a:path>
              <a:path w="4340859" h="3195954">
                <a:moveTo>
                  <a:pt x="0" y="1597914"/>
                </a:moveTo>
                <a:lnTo>
                  <a:pt x="687" y="1557302"/>
                </a:lnTo>
                <a:lnTo>
                  <a:pt x="2738" y="1516941"/>
                </a:lnTo>
                <a:lnTo>
                  <a:pt x="6136" y="1476840"/>
                </a:lnTo>
                <a:lnTo>
                  <a:pt x="10865" y="1437013"/>
                </a:lnTo>
                <a:lnTo>
                  <a:pt x="16909" y="1397471"/>
                </a:lnTo>
                <a:lnTo>
                  <a:pt x="24252" y="1358226"/>
                </a:lnTo>
                <a:lnTo>
                  <a:pt x="32877" y="1319290"/>
                </a:lnTo>
                <a:lnTo>
                  <a:pt x="42768" y="1280676"/>
                </a:lnTo>
                <a:lnTo>
                  <a:pt x="53908" y="1242395"/>
                </a:lnTo>
                <a:lnTo>
                  <a:pt x="66282" y="1204459"/>
                </a:lnTo>
                <a:lnTo>
                  <a:pt x="79873" y="1166880"/>
                </a:lnTo>
                <a:lnTo>
                  <a:pt x="94665" y="1129670"/>
                </a:lnTo>
                <a:lnTo>
                  <a:pt x="110642" y="1092842"/>
                </a:lnTo>
                <a:lnTo>
                  <a:pt x="127787" y="1056406"/>
                </a:lnTo>
                <a:lnTo>
                  <a:pt x="146084" y="1020375"/>
                </a:lnTo>
                <a:lnTo>
                  <a:pt x="165517" y="984762"/>
                </a:lnTo>
                <a:lnTo>
                  <a:pt x="186069" y="949577"/>
                </a:lnTo>
                <a:lnTo>
                  <a:pt x="207725" y="914834"/>
                </a:lnTo>
                <a:lnTo>
                  <a:pt x="230467" y="880543"/>
                </a:lnTo>
                <a:lnTo>
                  <a:pt x="254281" y="846717"/>
                </a:lnTo>
                <a:lnTo>
                  <a:pt x="279148" y="813369"/>
                </a:lnTo>
                <a:lnTo>
                  <a:pt x="305054" y="780509"/>
                </a:lnTo>
                <a:lnTo>
                  <a:pt x="331982" y="748150"/>
                </a:lnTo>
                <a:lnTo>
                  <a:pt x="359915" y="716304"/>
                </a:lnTo>
                <a:lnTo>
                  <a:pt x="388838" y="684982"/>
                </a:lnTo>
                <a:lnTo>
                  <a:pt x="418734" y="654198"/>
                </a:lnTo>
                <a:lnTo>
                  <a:pt x="449586" y="623962"/>
                </a:lnTo>
                <a:lnTo>
                  <a:pt x="481379" y="594287"/>
                </a:lnTo>
                <a:lnTo>
                  <a:pt x="514097" y="565185"/>
                </a:lnTo>
                <a:lnTo>
                  <a:pt x="547722" y="536667"/>
                </a:lnTo>
                <a:lnTo>
                  <a:pt x="582239" y="508747"/>
                </a:lnTo>
                <a:lnTo>
                  <a:pt x="617631" y="481434"/>
                </a:lnTo>
                <a:lnTo>
                  <a:pt x="653882" y="454743"/>
                </a:lnTo>
                <a:lnTo>
                  <a:pt x="690977" y="428684"/>
                </a:lnTo>
                <a:lnTo>
                  <a:pt x="728898" y="403270"/>
                </a:lnTo>
                <a:lnTo>
                  <a:pt x="767629" y="378512"/>
                </a:lnTo>
                <a:lnTo>
                  <a:pt x="807154" y="354423"/>
                </a:lnTo>
                <a:lnTo>
                  <a:pt x="847457" y="331015"/>
                </a:lnTo>
                <a:lnTo>
                  <a:pt x="888522" y="308299"/>
                </a:lnTo>
                <a:lnTo>
                  <a:pt x="930332" y="286287"/>
                </a:lnTo>
                <a:lnTo>
                  <a:pt x="972871" y="264992"/>
                </a:lnTo>
                <a:lnTo>
                  <a:pt x="1016122" y="244426"/>
                </a:lnTo>
                <a:lnTo>
                  <a:pt x="1060070" y="224599"/>
                </a:lnTo>
                <a:lnTo>
                  <a:pt x="1104698" y="205526"/>
                </a:lnTo>
                <a:lnTo>
                  <a:pt x="1149990" y="187216"/>
                </a:lnTo>
                <a:lnTo>
                  <a:pt x="1195929" y="169683"/>
                </a:lnTo>
                <a:lnTo>
                  <a:pt x="1242500" y="152939"/>
                </a:lnTo>
                <a:lnTo>
                  <a:pt x="1289686" y="136995"/>
                </a:lnTo>
                <a:lnTo>
                  <a:pt x="1337470" y="121863"/>
                </a:lnTo>
                <a:lnTo>
                  <a:pt x="1385837" y="107555"/>
                </a:lnTo>
                <a:lnTo>
                  <a:pt x="1434770" y="94084"/>
                </a:lnTo>
                <a:lnTo>
                  <a:pt x="1484254" y="81460"/>
                </a:lnTo>
                <a:lnTo>
                  <a:pt x="1534270" y="69697"/>
                </a:lnTo>
                <a:lnTo>
                  <a:pt x="1584805" y="58807"/>
                </a:lnTo>
                <a:lnTo>
                  <a:pt x="1635840" y="48800"/>
                </a:lnTo>
                <a:lnTo>
                  <a:pt x="1687360" y="39690"/>
                </a:lnTo>
                <a:lnTo>
                  <a:pt x="1739349" y="31487"/>
                </a:lnTo>
                <a:lnTo>
                  <a:pt x="1791790" y="24205"/>
                </a:lnTo>
                <a:lnTo>
                  <a:pt x="1844667" y="17855"/>
                </a:lnTo>
                <a:lnTo>
                  <a:pt x="1897964" y="12449"/>
                </a:lnTo>
                <a:lnTo>
                  <a:pt x="1951665" y="7999"/>
                </a:lnTo>
                <a:lnTo>
                  <a:pt x="2005752" y="4517"/>
                </a:lnTo>
                <a:lnTo>
                  <a:pt x="2060211" y="2015"/>
                </a:lnTo>
                <a:lnTo>
                  <a:pt x="2115024" y="505"/>
                </a:lnTo>
                <a:lnTo>
                  <a:pt x="2170176" y="0"/>
                </a:lnTo>
                <a:lnTo>
                  <a:pt x="2225327" y="505"/>
                </a:lnTo>
                <a:lnTo>
                  <a:pt x="2280140" y="2015"/>
                </a:lnTo>
                <a:lnTo>
                  <a:pt x="2334599" y="4517"/>
                </a:lnTo>
                <a:lnTo>
                  <a:pt x="2388686" y="7999"/>
                </a:lnTo>
                <a:lnTo>
                  <a:pt x="2442387" y="12449"/>
                </a:lnTo>
                <a:lnTo>
                  <a:pt x="2495684" y="17855"/>
                </a:lnTo>
                <a:lnTo>
                  <a:pt x="2548561" y="24205"/>
                </a:lnTo>
                <a:lnTo>
                  <a:pt x="2601002" y="31487"/>
                </a:lnTo>
                <a:lnTo>
                  <a:pt x="2652991" y="39690"/>
                </a:lnTo>
                <a:lnTo>
                  <a:pt x="2704511" y="48800"/>
                </a:lnTo>
                <a:lnTo>
                  <a:pt x="2755546" y="58807"/>
                </a:lnTo>
                <a:lnTo>
                  <a:pt x="2806081" y="69697"/>
                </a:lnTo>
                <a:lnTo>
                  <a:pt x="2856097" y="81460"/>
                </a:lnTo>
                <a:lnTo>
                  <a:pt x="2905581" y="94084"/>
                </a:lnTo>
                <a:lnTo>
                  <a:pt x="2954514" y="107555"/>
                </a:lnTo>
                <a:lnTo>
                  <a:pt x="3002881" y="121863"/>
                </a:lnTo>
                <a:lnTo>
                  <a:pt x="3050665" y="136995"/>
                </a:lnTo>
                <a:lnTo>
                  <a:pt x="3097851" y="152939"/>
                </a:lnTo>
                <a:lnTo>
                  <a:pt x="3144422" y="169683"/>
                </a:lnTo>
                <a:lnTo>
                  <a:pt x="3190361" y="187216"/>
                </a:lnTo>
                <a:lnTo>
                  <a:pt x="3235653" y="205526"/>
                </a:lnTo>
                <a:lnTo>
                  <a:pt x="3280281" y="224599"/>
                </a:lnTo>
                <a:lnTo>
                  <a:pt x="3324229" y="244426"/>
                </a:lnTo>
                <a:lnTo>
                  <a:pt x="3367480" y="264992"/>
                </a:lnTo>
                <a:lnTo>
                  <a:pt x="3410019" y="286287"/>
                </a:lnTo>
                <a:lnTo>
                  <a:pt x="3451829" y="308299"/>
                </a:lnTo>
                <a:lnTo>
                  <a:pt x="3492894" y="331015"/>
                </a:lnTo>
                <a:lnTo>
                  <a:pt x="3533197" y="354423"/>
                </a:lnTo>
                <a:lnTo>
                  <a:pt x="3572722" y="378512"/>
                </a:lnTo>
                <a:lnTo>
                  <a:pt x="3611453" y="403270"/>
                </a:lnTo>
                <a:lnTo>
                  <a:pt x="3649374" y="428684"/>
                </a:lnTo>
                <a:lnTo>
                  <a:pt x="3686469" y="454743"/>
                </a:lnTo>
                <a:lnTo>
                  <a:pt x="3722720" y="481434"/>
                </a:lnTo>
                <a:lnTo>
                  <a:pt x="3758112" y="508747"/>
                </a:lnTo>
                <a:lnTo>
                  <a:pt x="3792629" y="536667"/>
                </a:lnTo>
                <a:lnTo>
                  <a:pt x="3826254" y="565185"/>
                </a:lnTo>
                <a:lnTo>
                  <a:pt x="3858972" y="594287"/>
                </a:lnTo>
                <a:lnTo>
                  <a:pt x="3890765" y="623962"/>
                </a:lnTo>
                <a:lnTo>
                  <a:pt x="3921617" y="654198"/>
                </a:lnTo>
                <a:lnTo>
                  <a:pt x="3951513" y="684982"/>
                </a:lnTo>
                <a:lnTo>
                  <a:pt x="3980436" y="716304"/>
                </a:lnTo>
                <a:lnTo>
                  <a:pt x="4008369" y="748150"/>
                </a:lnTo>
                <a:lnTo>
                  <a:pt x="4035297" y="780509"/>
                </a:lnTo>
                <a:lnTo>
                  <a:pt x="4061203" y="813369"/>
                </a:lnTo>
                <a:lnTo>
                  <a:pt x="4086070" y="846717"/>
                </a:lnTo>
                <a:lnTo>
                  <a:pt x="4109884" y="880543"/>
                </a:lnTo>
                <a:lnTo>
                  <a:pt x="4132626" y="914834"/>
                </a:lnTo>
                <a:lnTo>
                  <a:pt x="4154282" y="949577"/>
                </a:lnTo>
                <a:lnTo>
                  <a:pt x="4174834" y="984762"/>
                </a:lnTo>
                <a:lnTo>
                  <a:pt x="4194267" y="1020375"/>
                </a:lnTo>
                <a:lnTo>
                  <a:pt x="4212564" y="1056406"/>
                </a:lnTo>
                <a:lnTo>
                  <a:pt x="4229709" y="1092842"/>
                </a:lnTo>
                <a:lnTo>
                  <a:pt x="4245686" y="1129670"/>
                </a:lnTo>
                <a:lnTo>
                  <a:pt x="4260478" y="1166880"/>
                </a:lnTo>
                <a:lnTo>
                  <a:pt x="4274069" y="1204459"/>
                </a:lnTo>
                <a:lnTo>
                  <a:pt x="4286443" y="1242395"/>
                </a:lnTo>
                <a:lnTo>
                  <a:pt x="4297583" y="1280676"/>
                </a:lnTo>
                <a:lnTo>
                  <a:pt x="4307474" y="1319290"/>
                </a:lnTo>
                <a:lnTo>
                  <a:pt x="4316099" y="1358226"/>
                </a:lnTo>
                <a:lnTo>
                  <a:pt x="4323442" y="1397471"/>
                </a:lnTo>
                <a:lnTo>
                  <a:pt x="4329486" y="1437013"/>
                </a:lnTo>
                <a:lnTo>
                  <a:pt x="4334215" y="1476840"/>
                </a:lnTo>
                <a:lnTo>
                  <a:pt x="4337613" y="1516941"/>
                </a:lnTo>
                <a:lnTo>
                  <a:pt x="4339664" y="1557302"/>
                </a:lnTo>
                <a:lnTo>
                  <a:pt x="4340352" y="1597914"/>
                </a:lnTo>
                <a:lnTo>
                  <a:pt x="4339664" y="1638525"/>
                </a:lnTo>
                <a:lnTo>
                  <a:pt x="4337613" y="1678886"/>
                </a:lnTo>
                <a:lnTo>
                  <a:pt x="4334215" y="1718987"/>
                </a:lnTo>
                <a:lnTo>
                  <a:pt x="4329486" y="1758814"/>
                </a:lnTo>
                <a:lnTo>
                  <a:pt x="4323442" y="1798356"/>
                </a:lnTo>
                <a:lnTo>
                  <a:pt x="4316099" y="1837601"/>
                </a:lnTo>
                <a:lnTo>
                  <a:pt x="4307474" y="1876537"/>
                </a:lnTo>
                <a:lnTo>
                  <a:pt x="4297583" y="1915151"/>
                </a:lnTo>
                <a:lnTo>
                  <a:pt x="4286443" y="1953432"/>
                </a:lnTo>
                <a:lnTo>
                  <a:pt x="4274069" y="1991368"/>
                </a:lnTo>
                <a:lnTo>
                  <a:pt x="4260478" y="2028947"/>
                </a:lnTo>
                <a:lnTo>
                  <a:pt x="4245686" y="2066157"/>
                </a:lnTo>
                <a:lnTo>
                  <a:pt x="4229709" y="2102985"/>
                </a:lnTo>
                <a:lnTo>
                  <a:pt x="4212564" y="2139421"/>
                </a:lnTo>
                <a:lnTo>
                  <a:pt x="4194267" y="2175452"/>
                </a:lnTo>
                <a:lnTo>
                  <a:pt x="4174834" y="2211065"/>
                </a:lnTo>
                <a:lnTo>
                  <a:pt x="4154282" y="2246250"/>
                </a:lnTo>
                <a:lnTo>
                  <a:pt x="4132626" y="2280993"/>
                </a:lnTo>
                <a:lnTo>
                  <a:pt x="4109884" y="2315284"/>
                </a:lnTo>
                <a:lnTo>
                  <a:pt x="4086070" y="2349110"/>
                </a:lnTo>
                <a:lnTo>
                  <a:pt x="4061203" y="2382458"/>
                </a:lnTo>
                <a:lnTo>
                  <a:pt x="4035297" y="2415318"/>
                </a:lnTo>
                <a:lnTo>
                  <a:pt x="4008369" y="2447677"/>
                </a:lnTo>
                <a:lnTo>
                  <a:pt x="3980436" y="2479523"/>
                </a:lnTo>
                <a:lnTo>
                  <a:pt x="3951513" y="2510845"/>
                </a:lnTo>
                <a:lnTo>
                  <a:pt x="3921617" y="2541629"/>
                </a:lnTo>
                <a:lnTo>
                  <a:pt x="3890765" y="2571865"/>
                </a:lnTo>
                <a:lnTo>
                  <a:pt x="3858972" y="2601540"/>
                </a:lnTo>
                <a:lnTo>
                  <a:pt x="3826254" y="2630642"/>
                </a:lnTo>
                <a:lnTo>
                  <a:pt x="3792629" y="2659160"/>
                </a:lnTo>
                <a:lnTo>
                  <a:pt x="3758112" y="2687080"/>
                </a:lnTo>
                <a:lnTo>
                  <a:pt x="3722720" y="2714393"/>
                </a:lnTo>
                <a:lnTo>
                  <a:pt x="3686469" y="2741084"/>
                </a:lnTo>
                <a:lnTo>
                  <a:pt x="3649374" y="2767143"/>
                </a:lnTo>
                <a:lnTo>
                  <a:pt x="3611453" y="2792557"/>
                </a:lnTo>
                <a:lnTo>
                  <a:pt x="3572722" y="2817315"/>
                </a:lnTo>
                <a:lnTo>
                  <a:pt x="3533197" y="2841404"/>
                </a:lnTo>
                <a:lnTo>
                  <a:pt x="3492894" y="2864812"/>
                </a:lnTo>
                <a:lnTo>
                  <a:pt x="3451829" y="2887528"/>
                </a:lnTo>
                <a:lnTo>
                  <a:pt x="3410019" y="2909540"/>
                </a:lnTo>
                <a:lnTo>
                  <a:pt x="3367480" y="2930835"/>
                </a:lnTo>
                <a:lnTo>
                  <a:pt x="3324229" y="2951401"/>
                </a:lnTo>
                <a:lnTo>
                  <a:pt x="3280281" y="2971228"/>
                </a:lnTo>
                <a:lnTo>
                  <a:pt x="3235653" y="2990301"/>
                </a:lnTo>
                <a:lnTo>
                  <a:pt x="3190361" y="3008611"/>
                </a:lnTo>
                <a:lnTo>
                  <a:pt x="3144422" y="3026144"/>
                </a:lnTo>
                <a:lnTo>
                  <a:pt x="3097851" y="3042888"/>
                </a:lnTo>
                <a:lnTo>
                  <a:pt x="3050665" y="3058832"/>
                </a:lnTo>
                <a:lnTo>
                  <a:pt x="3002881" y="3073964"/>
                </a:lnTo>
                <a:lnTo>
                  <a:pt x="2954514" y="3088272"/>
                </a:lnTo>
                <a:lnTo>
                  <a:pt x="2905581" y="3101743"/>
                </a:lnTo>
                <a:lnTo>
                  <a:pt x="2856097" y="3114367"/>
                </a:lnTo>
                <a:lnTo>
                  <a:pt x="2806081" y="3126130"/>
                </a:lnTo>
                <a:lnTo>
                  <a:pt x="2755546" y="3137020"/>
                </a:lnTo>
                <a:lnTo>
                  <a:pt x="2704511" y="3147027"/>
                </a:lnTo>
                <a:lnTo>
                  <a:pt x="2652991" y="3156137"/>
                </a:lnTo>
                <a:lnTo>
                  <a:pt x="2601002" y="3164340"/>
                </a:lnTo>
                <a:lnTo>
                  <a:pt x="2548561" y="3171622"/>
                </a:lnTo>
                <a:lnTo>
                  <a:pt x="2495684" y="3177972"/>
                </a:lnTo>
                <a:lnTo>
                  <a:pt x="2442387" y="3183378"/>
                </a:lnTo>
                <a:lnTo>
                  <a:pt x="2388686" y="3187828"/>
                </a:lnTo>
                <a:lnTo>
                  <a:pt x="2334599" y="3191310"/>
                </a:lnTo>
                <a:lnTo>
                  <a:pt x="2280140" y="3193812"/>
                </a:lnTo>
                <a:lnTo>
                  <a:pt x="2225327" y="3195322"/>
                </a:lnTo>
                <a:lnTo>
                  <a:pt x="2170176" y="3195828"/>
                </a:lnTo>
                <a:lnTo>
                  <a:pt x="2115024" y="3195322"/>
                </a:lnTo>
                <a:lnTo>
                  <a:pt x="2060211" y="3193812"/>
                </a:lnTo>
                <a:lnTo>
                  <a:pt x="2005752" y="3191310"/>
                </a:lnTo>
                <a:lnTo>
                  <a:pt x="1951665" y="3187828"/>
                </a:lnTo>
                <a:lnTo>
                  <a:pt x="1897964" y="3183378"/>
                </a:lnTo>
                <a:lnTo>
                  <a:pt x="1844667" y="3177972"/>
                </a:lnTo>
                <a:lnTo>
                  <a:pt x="1791790" y="3171622"/>
                </a:lnTo>
                <a:lnTo>
                  <a:pt x="1739349" y="3164340"/>
                </a:lnTo>
                <a:lnTo>
                  <a:pt x="1687360" y="3156137"/>
                </a:lnTo>
                <a:lnTo>
                  <a:pt x="1635840" y="3147027"/>
                </a:lnTo>
                <a:lnTo>
                  <a:pt x="1584805" y="3137020"/>
                </a:lnTo>
                <a:lnTo>
                  <a:pt x="1534270" y="3126130"/>
                </a:lnTo>
                <a:lnTo>
                  <a:pt x="1484254" y="3114367"/>
                </a:lnTo>
                <a:lnTo>
                  <a:pt x="1434770" y="3101743"/>
                </a:lnTo>
                <a:lnTo>
                  <a:pt x="1385837" y="3088272"/>
                </a:lnTo>
                <a:lnTo>
                  <a:pt x="1337470" y="3073964"/>
                </a:lnTo>
                <a:lnTo>
                  <a:pt x="1289686" y="3058832"/>
                </a:lnTo>
                <a:lnTo>
                  <a:pt x="1242500" y="3042888"/>
                </a:lnTo>
                <a:lnTo>
                  <a:pt x="1195929" y="3026144"/>
                </a:lnTo>
                <a:lnTo>
                  <a:pt x="1149990" y="3008611"/>
                </a:lnTo>
                <a:lnTo>
                  <a:pt x="1104698" y="2990301"/>
                </a:lnTo>
                <a:lnTo>
                  <a:pt x="1060070" y="2971228"/>
                </a:lnTo>
                <a:lnTo>
                  <a:pt x="1016122" y="2951401"/>
                </a:lnTo>
                <a:lnTo>
                  <a:pt x="972871" y="2930835"/>
                </a:lnTo>
                <a:lnTo>
                  <a:pt x="930332" y="2909540"/>
                </a:lnTo>
                <a:lnTo>
                  <a:pt x="888522" y="2887528"/>
                </a:lnTo>
                <a:lnTo>
                  <a:pt x="847457" y="2864812"/>
                </a:lnTo>
                <a:lnTo>
                  <a:pt x="807154" y="2841404"/>
                </a:lnTo>
                <a:lnTo>
                  <a:pt x="767629" y="2817315"/>
                </a:lnTo>
                <a:lnTo>
                  <a:pt x="728898" y="2792557"/>
                </a:lnTo>
                <a:lnTo>
                  <a:pt x="690977" y="2767143"/>
                </a:lnTo>
                <a:lnTo>
                  <a:pt x="653882" y="2741084"/>
                </a:lnTo>
                <a:lnTo>
                  <a:pt x="617631" y="2714393"/>
                </a:lnTo>
                <a:lnTo>
                  <a:pt x="582239" y="2687080"/>
                </a:lnTo>
                <a:lnTo>
                  <a:pt x="547722" y="2659160"/>
                </a:lnTo>
                <a:lnTo>
                  <a:pt x="514097" y="2630642"/>
                </a:lnTo>
                <a:lnTo>
                  <a:pt x="481379" y="2601540"/>
                </a:lnTo>
                <a:lnTo>
                  <a:pt x="449586" y="2571865"/>
                </a:lnTo>
                <a:lnTo>
                  <a:pt x="418734" y="2541629"/>
                </a:lnTo>
                <a:lnTo>
                  <a:pt x="388838" y="2510845"/>
                </a:lnTo>
                <a:lnTo>
                  <a:pt x="359915" y="2479523"/>
                </a:lnTo>
                <a:lnTo>
                  <a:pt x="331982" y="2447677"/>
                </a:lnTo>
                <a:lnTo>
                  <a:pt x="305054" y="2415318"/>
                </a:lnTo>
                <a:lnTo>
                  <a:pt x="279148" y="2382458"/>
                </a:lnTo>
                <a:lnTo>
                  <a:pt x="254281" y="2349110"/>
                </a:lnTo>
                <a:lnTo>
                  <a:pt x="230467" y="2315284"/>
                </a:lnTo>
                <a:lnTo>
                  <a:pt x="207725" y="2280993"/>
                </a:lnTo>
                <a:lnTo>
                  <a:pt x="186069" y="2246250"/>
                </a:lnTo>
                <a:lnTo>
                  <a:pt x="165517" y="2211065"/>
                </a:lnTo>
                <a:lnTo>
                  <a:pt x="146084" y="2175452"/>
                </a:lnTo>
                <a:lnTo>
                  <a:pt x="127787" y="2139421"/>
                </a:lnTo>
                <a:lnTo>
                  <a:pt x="110642" y="2102985"/>
                </a:lnTo>
                <a:lnTo>
                  <a:pt x="94665" y="2066157"/>
                </a:lnTo>
                <a:lnTo>
                  <a:pt x="79873" y="2028947"/>
                </a:lnTo>
                <a:lnTo>
                  <a:pt x="66282" y="1991368"/>
                </a:lnTo>
                <a:lnTo>
                  <a:pt x="53908" y="1953432"/>
                </a:lnTo>
                <a:lnTo>
                  <a:pt x="42768" y="1915151"/>
                </a:lnTo>
                <a:lnTo>
                  <a:pt x="32877" y="1876537"/>
                </a:lnTo>
                <a:lnTo>
                  <a:pt x="24252" y="1837601"/>
                </a:lnTo>
                <a:lnTo>
                  <a:pt x="16909" y="1798356"/>
                </a:lnTo>
                <a:lnTo>
                  <a:pt x="10865" y="1758814"/>
                </a:lnTo>
                <a:lnTo>
                  <a:pt x="6136" y="1718987"/>
                </a:lnTo>
                <a:lnTo>
                  <a:pt x="2738" y="1678886"/>
                </a:lnTo>
                <a:lnTo>
                  <a:pt x="687" y="1638525"/>
                </a:lnTo>
                <a:lnTo>
                  <a:pt x="0" y="1597914"/>
                </a:lnTo>
                <a:close/>
              </a:path>
            </a:pathLst>
          </a:custGeom>
          <a:ln w="28575">
            <a:solidFill>
              <a:srgbClr val="000000"/>
            </a:solidFill>
          </a:ln>
        </p:spPr>
        <p:txBody>
          <a:bodyPr wrap="square" lIns="0" tIns="0" rIns="0" bIns="0" rtlCol="0"/>
          <a:lstStyle/>
          <a:p>
            <a:endParaRPr sz="1050"/>
          </a:p>
        </p:txBody>
      </p:sp>
      <p:sp>
        <p:nvSpPr>
          <p:cNvPr id="7" name="object 5">
            <a:extLst>
              <a:ext uri="{FF2B5EF4-FFF2-40B4-BE49-F238E27FC236}">
                <a16:creationId xmlns:a16="http://schemas.microsoft.com/office/drawing/2014/main" id="{1962B5F0-9078-7FDE-D303-2AB856552FBA}"/>
              </a:ext>
            </a:extLst>
          </p:cNvPr>
          <p:cNvSpPr txBox="1"/>
          <p:nvPr/>
        </p:nvSpPr>
        <p:spPr>
          <a:xfrm>
            <a:off x="2778297" y="2329065"/>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O4</a:t>
            </a:r>
            <a:endParaRPr sz="1350">
              <a:latin typeface="Calibri"/>
              <a:cs typeface="Calibri"/>
            </a:endParaRPr>
          </a:p>
        </p:txBody>
      </p:sp>
      <p:sp>
        <p:nvSpPr>
          <p:cNvPr id="8" name="object 6">
            <a:extLst>
              <a:ext uri="{FF2B5EF4-FFF2-40B4-BE49-F238E27FC236}">
                <a16:creationId xmlns:a16="http://schemas.microsoft.com/office/drawing/2014/main" id="{A6A604C5-EC5A-9277-E8C2-C6D45CA47556}"/>
              </a:ext>
            </a:extLst>
          </p:cNvPr>
          <p:cNvSpPr txBox="1"/>
          <p:nvPr/>
        </p:nvSpPr>
        <p:spPr>
          <a:xfrm>
            <a:off x="1261440" y="2100465"/>
            <a:ext cx="531019" cy="566181"/>
          </a:xfrm>
          <a:prstGeom prst="rect">
            <a:avLst/>
          </a:prstGeom>
        </p:spPr>
        <p:txBody>
          <a:bodyPr vert="horz" wrap="square" lIns="0" tIns="9525" rIns="0" bIns="0" rtlCol="0">
            <a:spAutoFit/>
          </a:bodyPr>
          <a:lstStyle/>
          <a:p>
            <a:pPr marL="28575">
              <a:spcBef>
                <a:spcPts val="75"/>
              </a:spcBef>
            </a:pPr>
            <a:r>
              <a:rPr sz="1350" dirty="0">
                <a:latin typeface="Calibri"/>
                <a:cs typeface="Calibri"/>
              </a:rPr>
              <a:t>O1</a:t>
            </a:r>
            <a:r>
              <a:rPr sz="1350" spc="274" dirty="0">
                <a:latin typeface="Calibri"/>
                <a:cs typeface="Calibri"/>
              </a:rPr>
              <a:t> </a:t>
            </a:r>
            <a:r>
              <a:rPr sz="2025" spc="-28" baseline="-21604" dirty="0">
                <a:latin typeface="Calibri"/>
                <a:cs typeface="Calibri"/>
              </a:rPr>
              <a:t>O2</a:t>
            </a:r>
            <a:endParaRPr sz="2025" baseline="-21604">
              <a:latin typeface="Calibri"/>
              <a:cs typeface="Calibri"/>
            </a:endParaRPr>
          </a:p>
          <a:p>
            <a:pPr marL="103823">
              <a:spcBef>
                <a:spcPts val="1061"/>
              </a:spcBef>
            </a:pPr>
            <a:r>
              <a:rPr sz="1350" spc="-19" dirty="0">
                <a:latin typeface="Calibri"/>
                <a:cs typeface="Calibri"/>
              </a:rPr>
              <a:t>O3</a:t>
            </a:r>
            <a:endParaRPr sz="1350">
              <a:latin typeface="Calibri"/>
              <a:cs typeface="Calibri"/>
            </a:endParaRPr>
          </a:p>
        </p:txBody>
      </p:sp>
      <p:sp>
        <p:nvSpPr>
          <p:cNvPr id="9" name="object 7">
            <a:extLst>
              <a:ext uri="{FF2B5EF4-FFF2-40B4-BE49-F238E27FC236}">
                <a16:creationId xmlns:a16="http://schemas.microsoft.com/office/drawing/2014/main" id="{224865DB-E884-75E7-527C-9967B1BA3A0A}"/>
              </a:ext>
            </a:extLst>
          </p:cNvPr>
          <p:cNvSpPr txBox="1"/>
          <p:nvPr/>
        </p:nvSpPr>
        <p:spPr>
          <a:xfrm>
            <a:off x="5741238" y="2376822"/>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O6</a:t>
            </a:r>
            <a:endParaRPr sz="1350">
              <a:latin typeface="Calibri"/>
              <a:cs typeface="Calibri"/>
            </a:endParaRPr>
          </a:p>
        </p:txBody>
      </p:sp>
      <p:sp>
        <p:nvSpPr>
          <p:cNvPr id="10" name="object 8">
            <a:extLst>
              <a:ext uri="{FF2B5EF4-FFF2-40B4-BE49-F238E27FC236}">
                <a16:creationId xmlns:a16="http://schemas.microsoft.com/office/drawing/2014/main" id="{652B4B6B-DC72-5857-23ED-85CA72F7C1C1}"/>
              </a:ext>
            </a:extLst>
          </p:cNvPr>
          <p:cNvSpPr txBox="1"/>
          <p:nvPr/>
        </p:nvSpPr>
        <p:spPr>
          <a:xfrm>
            <a:off x="6835470" y="2099740"/>
            <a:ext cx="521018" cy="510589"/>
          </a:xfrm>
          <a:prstGeom prst="rect">
            <a:avLst/>
          </a:prstGeom>
        </p:spPr>
        <p:txBody>
          <a:bodyPr vert="horz" wrap="square" lIns="0" tIns="9525" rIns="0" bIns="0" rtlCol="0">
            <a:spAutoFit/>
          </a:bodyPr>
          <a:lstStyle/>
          <a:p>
            <a:pPr marL="42863">
              <a:lnSpc>
                <a:spcPts val="1376"/>
              </a:lnSpc>
              <a:spcBef>
                <a:spcPts val="75"/>
              </a:spcBef>
            </a:pPr>
            <a:r>
              <a:rPr sz="1350" spc="-19" dirty="0">
                <a:latin typeface="Calibri"/>
                <a:cs typeface="Calibri"/>
              </a:rPr>
              <a:t>O7</a:t>
            </a:r>
            <a:endParaRPr sz="1350">
              <a:latin typeface="Calibri"/>
              <a:cs typeface="Calibri"/>
            </a:endParaRPr>
          </a:p>
          <a:p>
            <a:pPr marL="310991">
              <a:lnSpc>
                <a:spcPts val="1136"/>
              </a:lnSpc>
            </a:pPr>
            <a:r>
              <a:rPr sz="1350" spc="-19" dirty="0">
                <a:latin typeface="Calibri"/>
                <a:cs typeface="Calibri"/>
              </a:rPr>
              <a:t>O8</a:t>
            </a:r>
            <a:endParaRPr sz="1350">
              <a:latin typeface="Calibri"/>
              <a:cs typeface="Calibri"/>
            </a:endParaRPr>
          </a:p>
          <a:p>
            <a:pPr marL="9525">
              <a:lnSpc>
                <a:spcPts val="1379"/>
              </a:lnSpc>
            </a:pPr>
            <a:r>
              <a:rPr sz="1350" spc="-19" dirty="0">
                <a:latin typeface="Calibri"/>
                <a:cs typeface="Calibri"/>
              </a:rPr>
              <a:t>O9</a:t>
            </a:r>
            <a:endParaRPr sz="1350">
              <a:latin typeface="Calibri"/>
              <a:cs typeface="Calibri"/>
            </a:endParaRPr>
          </a:p>
        </p:txBody>
      </p:sp>
      <p:sp>
        <p:nvSpPr>
          <p:cNvPr id="11" name="object 9">
            <a:extLst>
              <a:ext uri="{FF2B5EF4-FFF2-40B4-BE49-F238E27FC236}">
                <a16:creationId xmlns:a16="http://schemas.microsoft.com/office/drawing/2014/main" id="{57FB77BF-1231-6D42-83DC-BC76259B503A}"/>
              </a:ext>
            </a:extLst>
          </p:cNvPr>
          <p:cNvSpPr txBox="1"/>
          <p:nvPr/>
        </p:nvSpPr>
        <p:spPr>
          <a:xfrm>
            <a:off x="5466156" y="2083739"/>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O5</a:t>
            </a:r>
            <a:endParaRPr sz="1350">
              <a:latin typeface="Calibri"/>
              <a:cs typeface="Calibri"/>
            </a:endParaRPr>
          </a:p>
        </p:txBody>
      </p:sp>
      <p:sp>
        <p:nvSpPr>
          <p:cNvPr id="12" name="object 10">
            <a:extLst>
              <a:ext uri="{FF2B5EF4-FFF2-40B4-BE49-F238E27FC236}">
                <a16:creationId xmlns:a16="http://schemas.microsoft.com/office/drawing/2014/main" id="{E76EC4C7-F255-2F6F-A2EA-7DA4D28F7E40}"/>
              </a:ext>
            </a:extLst>
          </p:cNvPr>
          <p:cNvSpPr txBox="1"/>
          <p:nvPr/>
        </p:nvSpPr>
        <p:spPr>
          <a:xfrm>
            <a:off x="1275918" y="1488044"/>
            <a:ext cx="1048703" cy="425116"/>
          </a:xfrm>
          <a:prstGeom prst="rect">
            <a:avLst/>
          </a:prstGeom>
        </p:spPr>
        <p:txBody>
          <a:bodyPr vert="horz" wrap="square" lIns="0" tIns="9525" rIns="0" bIns="0" rtlCol="0">
            <a:spAutoFit/>
          </a:bodyPr>
          <a:lstStyle/>
          <a:p>
            <a:pPr marL="9525" marR="3810">
              <a:spcBef>
                <a:spcPts val="75"/>
              </a:spcBef>
            </a:pPr>
            <a:r>
              <a:rPr sz="1350" spc="-8" dirty="0">
                <a:latin typeface="Calibri"/>
                <a:cs typeface="Calibri"/>
              </a:rPr>
              <a:t>Company </a:t>
            </a:r>
            <a:r>
              <a:rPr sz="1350" dirty="0">
                <a:latin typeface="Calibri"/>
                <a:cs typeface="Calibri"/>
              </a:rPr>
              <a:t>Datasets</a:t>
            </a:r>
            <a:r>
              <a:rPr sz="1350" spc="-53" dirty="0">
                <a:latin typeface="Calibri"/>
                <a:cs typeface="Calibri"/>
              </a:rPr>
              <a:t> </a:t>
            </a:r>
            <a:r>
              <a:rPr sz="1350" spc="-8" dirty="0">
                <a:latin typeface="Calibri"/>
                <a:cs typeface="Calibri"/>
              </a:rPr>
              <a:t>(CD1)</a:t>
            </a:r>
            <a:endParaRPr sz="1350">
              <a:latin typeface="Calibri"/>
              <a:cs typeface="Calibri"/>
            </a:endParaRPr>
          </a:p>
        </p:txBody>
      </p:sp>
      <p:sp>
        <p:nvSpPr>
          <p:cNvPr id="13" name="object 11">
            <a:extLst>
              <a:ext uri="{FF2B5EF4-FFF2-40B4-BE49-F238E27FC236}">
                <a16:creationId xmlns:a16="http://schemas.microsoft.com/office/drawing/2014/main" id="{AE5FEB85-48D5-A79D-A745-BBBB27059E8C}"/>
              </a:ext>
            </a:extLst>
          </p:cNvPr>
          <p:cNvSpPr txBox="1"/>
          <p:nvPr/>
        </p:nvSpPr>
        <p:spPr>
          <a:xfrm>
            <a:off x="2253469" y="2780111"/>
            <a:ext cx="1048703" cy="425116"/>
          </a:xfrm>
          <a:prstGeom prst="rect">
            <a:avLst/>
          </a:prstGeom>
        </p:spPr>
        <p:txBody>
          <a:bodyPr vert="horz" wrap="square" lIns="0" tIns="9525" rIns="0" bIns="0" rtlCol="0">
            <a:spAutoFit/>
          </a:bodyPr>
          <a:lstStyle/>
          <a:p>
            <a:pPr marL="9525">
              <a:spcBef>
                <a:spcPts val="75"/>
              </a:spcBef>
            </a:pPr>
            <a:r>
              <a:rPr sz="1350" spc="-8" dirty="0">
                <a:latin typeface="Calibri"/>
                <a:cs typeface="Calibri"/>
              </a:rPr>
              <a:t>Company</a:t>
            </a:r>
            <a:endParaRPr sz="1350">
              <a:latin typeface="Calibri"/>
              <a:cs typeface="Calibri"/>
            </a:endParaRPr>
          </a:p>
          <a:p>
            <a:pPr marL="9525"/>
            <a:r>
              <a:rPr sz="1350" dirty="0">
                <a:latin typeface="Calibri"/>
                <a:cs typeface="Calibri"/>
              </a:rPr>
              <a:t>Datasets</a:t>
            </a:r>
            <a:r>
              <a:rPr sz="1350" spc="-19" dirty="0">
                <a:latin typeface="Calibri"/>
                <a:cs typeface="Calibri"/>
              </a:rPr>
              <a:t> </a:t>
            </a:r>
            <a:r>
              <a:rPr sz="1350" spc="-15" dirty="0">
                <a:latin typeface="Calibri"/>
                <a:cs typeface="Calibri"/>
              </a:rPr>
              <a:t>(CD2)</a:t>
            </a:r>
            <a:endParaRPr sz="1350">
              <a:latin typeface="Calibri"/>
              <a:cs typeface="Calibri"/>
            </a:endParaRPr>
          </a:p>
        </p:txBody>
      </p:sp>
      <p:sp>
        <p:nvSpPr>
          <p:cNvPr id="14" name="object 12">
            <a:extLst>
              <a:ext uri="{FF2B5EF4-FFF2-40B4-BE49-F238E27FC236}">
                <a16:creationId xmlns:a16="http://schemas.microsoft.com/office/drawing/2014/main" id="{2819841F-97AE-7A83-4711-C47747421FB3}"/>
              </a:ext>
            </a:extLst>
          </p:cNvPr>
          <p:cNvSpPr txBox="1"/>
          <p:nvPr/>
        </p:nvSpPr>
        <p:spPr>
          <a:xfrm>
            <a:off x="5360810" y="1488044"/>
            <a:ext cx="1050131" cy="425116"/>
          </a:xfrm>
          <a:prstGeom prst="rect">
            <a:avLst/>
          </a:prstGeom>
        </p:spPr>
        <p:txBody>
          <a:bodyPr vert="horz" wrap="square" lIns="0" tIns="9525" rIns="0" bIns="0" rtlCol="0">
            <a:spAutoFit/>
          </a:bodyPr>
          <a:lstStyle/>
          <a:p>
            <a:pPr marL="9525" marR="3810">
              <a:spcBef>
                <a:spcPts val="75"/>
              </a:spcBef>
            </a:pPr>
            <a:r>
              <a:rPr sz="1350" spc="-8" dirty="0">
                <a:latin typeface="Calibri"/>
                <a:cs typeface="Calibri"/>
              </a:rPr>
              <a:t>Company </a:t>
            </a:r>
            <a:r>
              <a:rPr sz="1350" dirty="0">
                <a:latin typeface="Calibri"/>
                <a:cs typeface="Calibri"/>
              </a:rPr>
              <a:t>Datasets</a:t>
            </a:r>
            <a:r>
              <a:rPr sz="1350" spc="-30" dirty="0">
                <a:latin typeface="Calibri"/>
                <a:cs typeface="Calibri"/>
              </a:rPr>
              <a:t> </a:t>
            </a:r>
            <a:r>
              <a:rPr sz="1350" spc="-8" dirty="0">
                <a:latin typeface="Calibri"/>
                <a:cs typeface="Calibri"/>
              </a:rPr>
              <a:t>(CD3)</a:t>
            </a:r>
            <a:endParaRPr sz="1350">
              <a:latin typeface="Calibri"/>
              <a:cs typeface="Calibri"/>
            </a:endParaRPr>
          </a:p>
        </p:txBody>
      </p:sp>
      <p:sp>
        <p:nvSpPr>
          <p:cNvPr id="15" name="object 13">
            <a:extLst>
              <a:ext uri="{FF2B5EF4-FFF2-40B4-BE49-F238E27FC236}">
                <a16:creationId xmlns:a16="http://schemas.microsoft.com/office/drawing/2014/main" id="{3A01EF92-5418-2AE2-CBE4-7F7DF014B744}"/>
              </a:ext>
            </a:extLst>
          </p:cNvPr>
          <p:cNvSpPr txBox="1"/>
          <p:nvPr/>
        </p:nvSpPr>
        <p:spPr>
          <a:xfrm>
            <a:off x="6511335" y="2780111"/>
            <a:ext cx="1048703" cy="425116"/>
          </a:xfrm>
          <a:prstGeom prst="rect">
            <a:avLst/>
          </a:prstGeom>
        </p:spPr>
        <p:txBody>
          <a:bodyPr vert="horz" wrap="square" lIns="0" tIns="9525" rIns="0" bIns="0" rtlCol="0">
            <a:spAutoFit/>
          </a:bodyPr>
          <a:lstStyle/>
          <a:p>
            <a:pPr marL="9525">
              <a:spcBef>
                <a:spcPts val="75"/>
              </a:spcBef>
            </a:pPr>
            <a:r>
              <a:rPr sz="1350" spc="-8" dirty="0">
                <a:latin typeface="Calibri"/>
                <a:cs typeface="Calibri"/>
              </a:rPr>
              <a:t>Company</a:t>
            </a:r>
            <a:endParaRPr sz="1350">
              <a:latin typeface="Calibri"/>
              <a:cs typeface="Calibri"/>
            </a:endParaRPr>
          </a:p>
          <a:p>
            <a:pPr marL="9525"/>
            <a:r>
              <a:rPr sz="1350" dirty="0">
                <a:latin typeface="Calibri"/>
                <a:cs typeface="Calibri"/>
              </a:rPr>
              <a:t>Datasets</a:t>
            </a:r>
            <a:r>
              <a:rPr sz="1350" spc="-19" dirty="0">
                <a:latin typeface="Calibri"/>
                <a:cs typeface="Calibri"/>
              </a:rPr>
              <a:t> </a:t>
            </a:r>
            <a:r>
              <a:rPr sz="1350" spc="-15" dirty="0">
                <a:latin typeface="Calibri"/>
                <a:cs typeface="Calibri"/>
              </a:rPr>
              <a:t>(CD4)</a:t>
            </a:r>
            <a:endParaRPr sz="1350">
              <a:latin typeface="Calibri"/>
              <a:cs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810B8-CCB1-D529-8E7B-7C77B8B210B0}"/>
              </a:ext>
            </a:extLst>
          </p:cNvPr>
          <p:cNvSpPr>
            <a:spLocks noGrp="1"/>
          </p:cNvSpPr>
          <p:nvPr>
            <p:ph type="title"/>
          </p:nvPr>
        </p:nvSpPr>
        <p:spPr/>
        <p:txBody>
          <a:bodyPr/>
          <a:lstStyle/>
          <a:p>
            <a:r>
              <a:rPr lang="en-US" sz="3600" spc="-8" dirty="0"/>
              <a:t>Role-</a:t>
            </a:r>
            <a:r>
              <a:rPr lang="en-US" sz="3600" dirty="0"/>
              <a:t>Based</a:t>
            </a:r>
            <a:r>
              <a:rPr lang="en-US" sz="3600" spc="-41" dirty="0"/>
              <a:t> </a:t>
            </a:r>
            <a:r>
              <a:rPr lang="en-US" sz="3600" dirty="0"/>
              <a:t>Access</a:t>
            </a:r>
            <a:r>
              <a:rPr lang="en-US" sz="3600" spc="-23" dirty="0"/>
              <a:t> </a:t>
            </a:r>
            <a:r>
              <a:rPr lang="en-US" sz="3600" spc="-8" dirty="0"/>
              <a:t>Control</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t>Role-</a:t>
            </a:r>
            <a:r>
              <a:rPr dirty="0"/>
              <a:t>Based</a:t>
            </a:r>
            <a:r>
              <a:rPr spc="-19" dirty="0"/>
              <a:t> </a:t>
            </a:r>
            <a:r>
              <a:rPr dirty="0"/>
              <a:t>Access</a:t>
            </a:r>
            <a:r>
              <a:rPr spc="-8" dirty="0"/>
              <a:t> Control</a:t>
            </a:r>
          </a:p>
        </p:txBody>
      </p:sp>
      <p:sp>
        <p:nvSpPr>
          <p:cNvPr id="3" name="object 3"/>
          <p:cNvSpPr txBox="1"/>
          <p:nvPr/>
        </p:nvSpPr>
        <p:spPr>
          <a:xfrm>
            <a:off x="687704" y="1280131"/>
            <a:ext cx="7180898" cy="1090203"/>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dirty="0">
                <a:latin typeface="Calibri"/>
                <a:cs typeface="Calibri"/>
              </a:rPr>
              <a:t>In</a:t>
            </a:r>
            <a:r>
              <a:rPr sz="2100" spc="-23" dirty="0">
                <a:latin typeface="Calibri"/>
                <a:cs typeface="Calibri"/>
              </a:rPr>
              <a:t> </a:t>
            </a:r>
            <a:r>
              <a:rPr sz="2100" dirty="0">
                <a:latin typeface="Calibri"/>
                <a:cs typeface="Calibri"/>
              </a:rPr>
              <a:t>the</a:t>
            </a:r>
            <a:r>
              <a:rPr sz="2100" spc="-15" dirty="0">
                <a:latin typeface="Calibri"/>
                <a:cs typeface="Calibri"/>
              </a:rPr>
              <a:t> </a:t>
            </a:r>
            <a:r>
              <a:rPr sz="2100" dirty="0">
                <a:latin typeface="Calibri"/>
                <a:cs typeface="Calibri"/>
              </a:rPr>
              <a:t>real</a:t>
            </a:r>
            <a:r>
              <a:rPr sz="2100" spc="-26" dirty="0">
                <a:latin typeface="Calibri"/>
                <a:cs typeface="Calibri"/>
              </a:rPr>
              <a:t> </a:t>
            </a:r>
            <a:r>
              <a:rPr sz="2100" dirty="0">
                <a:latin typeface="Calibri"/>
                <a:cs typeface="Calibri"/>
              </a:rPr>
              <a:t>world,</a:t>
            </a:r>
            <a:r>
              <a:rPr sz="2100" spc="-15" dirty="0">
                <a:latin typeface="Calibri"/>
                <a:cs typeface="Calibri"/>
              </a:rPr>
              <a:t> </a:t>
            </a:r>
            <a:r>
              <a:rPr sz="2100" dirty="0">
                <a:latin typeface="Calibri"/>
                <a:cs typeface="Calibri"/>
              </a:rPr>
              <a:t>security</a:t>
            </a:r>
            <a:r>
              <a:rPr sz="2100" spc="-8" dirty="0">
                <a:latin typeface="Calibri"/>
                <a:cs typeface="Calibri"/>
              </a:rPr>
              <a:t> </a:t>
            </a:r>
            <a:r>
              <a:rPr sz="2100" dirty="0">
                <a:latin typeface="Calibri"/>
                <a:cs typeface="Calibri"/>
              </a:rPr>
              <a:t>policies</a:t>
            </a:r>
            <a:r>
              <a:rPr sz="2100" spc="-8" dirty="0">
                <a:latin typeface="Calibri"/>
                <a:cs typeface="Calibri"/>
              </a:rPr>
              <a:t> </a:t>
            </a:r>
            <a:r>
              <a:rPr sz="2100" dirty="0">
                <a:latin typeface="Calibri"/>
                <a:cs typeface="Calibri"/>
              </a:rPr>
              <a:t>are</a:t>
            </a:r>
            <a:r>
              <a:rPr sz="2100" spc="-26" dirty="0">
                <a:latin typeface="Calibri"/>
                <a:cs typeface="Calibri"/>
              </a:rPr>
              <a:t> </a:t>
            </a:r>
            <a:r>
              <a:rPr sz="2100" spc="-8" dirty="0">
                <a:latin typeface="Calibri"/>
                <a:cs typeface="Calibri"/>
              </a:rPr>
              <a:t>dynamic.</a:t>
            </a:r>
            <a:endParaRPr sz="2100">
              <a:latin typeface="Calibri"/>
              <a:cs typeface="Calibri"/>
            </a:endParaRPr>
          </a:p>
          <a:p>
            <a:pPr marL="180022" marR="3810" indent="-170497">
              <a:lnSpc>
                <a:spcPts val="2265"/>
              </a:lnSpc>
              <a:spcBef>
                <a:spcPts val="795"/>
              </a:spcBef>
              <a:buFont typeface="Arial"/>
              <a:buChar char="•"/>
              <a:tabLst>
                <a:tab pos="180975" algn="l"/>
              </a:tabLst>
            </a:pPr>
            <a:r>
              <a:rPr sz="2100" dirty="0">
                <a:latin typeface="Calibri"/>
                <a:cs typeface="Calibri"/>
              </a:rPr>
              <a:t>E.g.,</a:t>
            </a:r>
            <a:r>
              <a:rPr sz="2100" spc="-38" dirty="0">
                <a:latin typeface="Calibri"/>
                <a:cs typeface="Calibri"/>
              </a:rPr>
              <a:t> </a:t>
            </a:r>
            <a:r>
              <a:rPr sz="2100" dirty="0">
                <a:latin typeface="Calibri"/>
                <a:cs typeface="Calibri"/>
              </a:rPr>
              <a:t>a</a:t>
            </a:r>
            <a:r>
              <a:rPr sz="2100" spc="-38" dirty="0">
                <a:latin typeface="Calibri"/>
                <a:cs typeface="Calibri"/>
              </a:rPr>
              <a:t> </a:t>
            </a:r>
            <a:r>
              <a:rPr sz="2100" dirty="0">
                <a:latin typeface="Calibri"/>
                <a:cs typeface="Calibri"/>
              </a:rPr>
              <a:t>user</a:t>
            </a:r>
            <a:r>
              <a:rPr sz="2100" spc="-34" dirty="0">
                <a:latin typeface="Calibri"/>
                <a:cs typeface="Calibri"/>
              </a:rPr>
              <a:t> </a:t>
            </a:r>
            <a:r>
              <a:rPr sz="2100" dirty="0">
                <a:latin typeface="Calibri"/>
                <a:cs typeface="Calibri"/>
              </a:rPr>
              <a:t>promotes</a:t>
            </a:r>
            <a:r>
              <a:rPr sz="2100" spc="-30" dirty="0">
                <a:latin typeface="Calibri"/>
                <a:cs typeface="Calibri"/>
              </a:rPr>
              <a:t> </a:t>
            </a:r>
            <a:r>
              <a:rPr sz="2100" dirty="0">
                <a:latin typeface="Calibri"/>
                <a:cs typeface="Calibri"/>
              </a:rPr>
              <a:t>at</a:t>
            </a:r>
            <a:r>
              <a:rPr sz="2100" spc="-38" dirty="0">
                <a:latin typeface="Calibri"/>
                <a:cs typeface="Calibri"/>
              </a:rPr>
              <a:t> </a:t>
            </a:r>
            <a:r>
              <a:rPr sz="2100" dirty="0">
                <a:latin typeface="Calibri"/>
                <a:cs typeface="Calibri"/>
              </a:rPr>
              <a:t>his</a:t>
            </a:r>
            <a:r>
              <a:rPr sz="2100" spc="-26" dirty="0">
                <a:latin typeface="Calibri"/>
                <a:cs typeface="Calibri"/>
              </a:rPr>
              <a:t> </a:t>
            </a:r>
            <a:r>
              <a:rPr sz="2100" dirty="0">
                <a:latin typeface="Calibri"/>
                <a:cs typeface="Calibri"/>
              </a:rPr>
              <a:t>job,</a:t>
            </a:r>
            <a:r>
              <a:rPr sz="2100" spc="-30" dirty="0">
                <a:latin typeface="Calibri"/>
                <a:cs typeface="Calibri"/>
              </a:rPr>
              <a:t> </a:t>
            </a:r>
            <a:r>
              <a:rPr sz="2100" dirty="0">
                <a:latin typeface="Calibri"/>
                <a:cs typeface="Calibri"/>
              </a:rPr>
              <a:t>therefore</a:t>
            </a:r>
            <a:r>
              <a:rPr sz="2100" spc="-30" dirty="0">
                <a:latin typeface="Calibri"/>
                <a:cs typeface="Calibri"/>
              </a:rPr>
              <a:t> </a:t>
            </a:r>
            <a:r>
              <a:rPr sz="2100" dirty="0">
                <a:latin typeface="Calibri"/>
                <a:cs typeface="Calibri"/>
              </a:rPr>
              <a:t>his</a:t>
            </a:r>
            <a:r>
              <a:rPr sz="2100" spc="-23" dirty="0">
                <a:latin typeface="Calibri"/>
                <a:cs typeface="Calibri"/>
              </a:rPr>
              <a:t> </a:t>
            </a:r>
            <a:r>
              <a:rPr sz="2100" dirty="0">
                <a:latin typeface="Calibri"/>
                <a:cs typeface="Calibri"/>
              </a:rPr>
              <a:t>rights</a:t>
            </a:r>
            <a:r>
              <a:rPr sz="2100" spc="-34" dirty="0">
                <a:latin typeface="Calibri"/>
                <a:cs typeface="Calibri"/>
              </a:rPr>
              <a:t> </a:t>
            </a:r>
            <a:r>
              <a:rPr sz="2100" dirty="0">
                <a:latin typeface="Calibri"/>
                <a:cs typeface="Calibri"/>
              </a:rPr>
              <a:t>must</a:t>
            </a:r>
            <a:r>
              <a:rPr sz="2100" spc="-26" dirty="0">
                <a:latin typeface="Calibri"/>
                <a:cs typeface="Calibri"/>
              </a:rPr>
              <a:t> </a:t>
            </a:r>
            <a:r>
              <a:rPr sz="2100" spc="-8" dirty="0">
                <a:latin typeface="Calibri"/>
                <a:cs typeface="Calibri"/>
              </a:rPr>
              <a:t>change 	</a:t>
            </a:r>
            <a:r>
              <a:rPr sz="2100" dirty="0">
                <a:latin typeface="Calibri"/>
                <a:cs typeface="Calibri"/>
              </a:rPr>
              <a:t>(deleted,</a:t>
            </a:r>
            <a:r>
              <a:rPr sz="2100" spc="-45" dirty="0">
                <a:latin typeface="Calibri"/>
                <a:cs typeface="Calibri"/>
              </a:rPr>
              <a:t> </a:t>
            </a:r>
            <a:r>
              <a:rPr sz="2100" dirty="0">
                <a:latin typeface="Calibri"/>
                <a:cs typeface="Calibri"/>
              </a:rPr>
              <a:t>added,</a:t>
            </a:r>
            <a:r>
              <a:rPr sz="2100" spc="-34" dirty="0">
                <a:latin typeface="Calibri"/>
                <a:cs typeface="Calibri"/>
              </a:rPr>
              <a:t> </a:t>
            </a:r>
            <a:r>
              <a:rPr sz="2100" spc="-8" dirty="0">
                <a:latin typeface="Calibri"/>
                <a:cs typeface="Calibri"/>
              </a:rPr>
              <a:t>etc.)</a:t>
            </a:r>
            <a:endParaRPr sz="2100">
              <a:latin typeface="Calibri"/>
              <a:cs typeface="Calibri"/>
            </a:endParaRPr>
          </a:p>
        </p:txBody>
      </p:sp>
      <p:sp>
        <p:nvSpPr>
          <p:cNvPr id="4" name="object 4"/>
          <p:cNvSpPr txBox="1"/>
          <p:nvPr/>
        </p:nvSpPr>
        <p:spPr>
          <a:xfrm>
            <a:off x="998410" y="2643188"/>
            <a:ext cx="2853214" cy="575638"/>
          </a:xfrm>
          <a:prstGeom prst="rect">
            <a:avLst/>
          </a:prstGeom>
          <a:ln w="28575">
            <a:solidFill>
              <a:srgbClr val="000000"/>
            </a:solidFill>
          </a:ln>
        </p:spPr>
        <p:txBody>
          <a:bodyPr vert="horz" wrap="square" lIns="0" tIns="21431" rIns="0" bIns="0" rtlCol="0">
            <a:spAutoFit/>
          </a:bodyPr>
          <a:lstStyle/>
          <a:p>
            <a:pPr marL="874395" marR="96679" indent="-772001">
              <a:spcBef>
                <a:spcPts val="169"/>
              </a:spcBef>
            </a:pPr>
            <a:r>
              <a:rPr sz="1800" dirty="0">
                <a:latin typeface="Calibri"/>
                <a:cs typeface="Calibri"/>
              </a:rPr>
              <a:t>Discretionary</a:t>
            </a:r>
            <a:r>
              <a:rPr sz="1800" spc="-49" dirty="0">
                <a:latin typeface="Calibri"/>
                <a:cs typeface="Calibri"/>
              </a:rPr>
              <a:t> </a:t>
            </a:r>
            <a:r>
              <a:rPr sz="1800" dirty="0">
                <a:latin typeface="Calibri"/>
                <a:cs typeface="Calibri"/>
              </a:rPr>
              <a:t>Access</a:t>
            </a:r>
            <a:r>
              <a:rPr sz="1800" spc="-53" dirty="0">
                <a:latin typeface="Calibri"/>
                <a:cs typeface="Calibri"/>
              </a:rPr>
              <a:t> </a:t>
            </a:r>
            <a:r>
              <a:rPr sz="1800" spc="-8" dirty="0">
                <a:latin typeface="Calibri"/>
                <a:cs typeface="Calibri"/>
              </a:rPr>
              <a:t>Control </a:t>
            </a:r>
            <a:r>
              <a:rPr sz="1800" dirty="0">
                <a:latin typeface="Calibri"/>
                <a:cs typeface="Calibri"/>
              </a:rPr>
              <a:t>(DAC),</a:t>
            </a:r>
            <a:r>
              <a:rPr sz="1800" spc="-49" dirty="0">
                <a:latin typeface="Calibri"/>
                <a:cs typeface="Calibri"/>
              </a:rPr>
              <a:t> </a:t>
            </a:r>
            <a:r>
              <a:rPr sz="1800" spc="-15" dirty="0">
                <a:latin typeface="Calibri"/>
                <a:cs typeface="Calibri"/>
              </a:rPr>
              <a:t>1970</a:t>
            </a:r>
            <a:endParaRPr sz="1800">
              <a:latin typeface="Calibri"/>
              <a:cs typeface="Calibri"/>
            </a:endParaRPr>
          </a:p>
        </p:txBody>
      </p:sp>
      <p:sp>
        <p:nvSpPr>
          <p:cNvPr id="5" name="object 5"/>
          <p:cNvSpPr txBox="1"/>
          <p:nvPr/>
        </p:nvSpPr>
        <p:spPr>
          <a:xfrm>
            <a:off x="5509832" y="2643188"/>
            <a:ext cx="2636996" cy="575638"/>
          </a:xfrm>
          <a:prstGeom prst="rect">
            <a:avLst/>
          </a:prstGeom>
          <a:ln w="28575">
            <a:solidFill>
              <a:srgbClr val="000000"/>
            </a:solidFill>
          </a:ln>
        </p:spPr>
        <p:txBody>
          <a:bodyPr vert="horz" wrap="square" lIns="0" tIns="21431" rIns="0" bIns="0" rtlCol="0">
            <a:spAutoFit/>
          </a:bodyPr>
          <a:lstStyle/>
          <a:p>
            <a:pPr marL="739139" marR="88583" indent="-644843">
              <a:spcBef>
                <a:spcPts val="169"/>
              </a:spcBef>
            </a:pPr>
            <a:r>
              <a:rPr sz="1800" dirty="0">
                <a:latin typeface="Calibri"/>
                <a:cs typeface="Calibri"/>
              </a:rPr>
              <a:t>Mandatory</a:t>
            </a:r>
            <a:r>
              <a:rPr sz="1800" spc="-15" dirty="0">
                <a:latin typeface="Calibri"/>
                <a:cs typeface="Calibri"/>
              </a:rPr>
              <a:t> </a:t>
            </a:r>
            <a:r>
              <a:rPr sz="1800" dirty="0">
                <a:latin typeface="Calibri"/>
                <a:cs typeface="Calibri"/>
              </a:rPr>
              <a:t>Access</a:t>
            </a:r>
            <a:r>
              <a:rPr sz="1800" spc="-34" dirty="0">
                <a:latin typeface="Calibri"/>
                <a:cs typeface="Calibri"/>
              </a:rPr>
              <a:t> </a:t>
            </a:r>
            <a:r>
              <a:rPr sz="1800" spc="-8" dirty="0">
                <a:latin typeface="Calibri"/>
                <a:cs typeface="Calibri"/>
              </a:rPr>
              <a:t>Control </a:t>
            </a:r>
            <a:r>
              <a:rPr sz="1800" dirty="0">
                <a:latin typeface="Calibri"/>
                <a:cs typeface="Calibri"/>
              </a:rPr>
              <a:t>(MAC),</a:t>
            </a:r>
            <a:r>
              <a:rPr sz="1800" spc="-49" dirty="0">
                <a:latin typeface="Calibri"/>
                <a:cs typeface="Calibri"/>
              </a:rPr>
              <a:t> </a:t>
            </a:r>
            <a:r>
              <a:rPr sz="1800" spc="-15" dirty="0">
                <a:latin typeface="Calibri"/>
                <a:cs typeface="Calibri"/>
              </a:rPr>
              <a:t>1970</a:t>
            </a:r>
            <a:endParaRPr sz="1800">
              <a:latin typeface="Calibri"/>
              <a:cs typeface="Calibri"/>
            </a:endParaRPr>
          </a:p>
        </p:txBody>
      </p:sp>
      <p:sp>
        <p:nvSpPr>
          <p:cNvPr id="6" name="object 6"/>
          <p:cNvSpPr/>
          <p:nvPr/>
        </p:nvSpPr>
        <p:spPr>
          <a:xfrm>
            <a:off x="3363277" y="3674173"/>
            <a:ext cx="2633663" cy="622935"/>
          </a:xfrm>
          <a:custGeom>
            <a:avLst/>
            <a:gdLst/>
            <a:ahLst/>
            <a:cxnLst/>
            <a:rect l="l" t="t" r="r" b="b"/>
            <a:pathLst>
              <a:path w="3511550" h="830579">
                <a:moveTo>
                  <a:pt x="0" y="830579"/>
                </a:moveTo>
                <a:lnTo>
                  <a:pt x="3511296" y="830579"/>
                </a:lnTo>
                <a:lnTo>
                  <a:pt x="3511296" y="0"/>
                </a:lnTo>
                <a:lnTo>
                  <a:pt x="0" y="0"/>
                </a:lnTo>
                <a:lnTo>
                  <a:pt x="0" y="830579"/>
                </a:lnTo>
                <a:close/>
              </a:path>
            </a:pathLst>
          </a:custGeom>
          <a:ln w="28575">
            <a:solidFill>
              <a:srgbClr val="000000"/>
            </a:solidFill>
          </a:ln>
        </p:spPr>
        <p:txBody>
          <a:bodyPr wrap="square" lIns="0" tIns="0" rIns="0" bIns="0" rtlCol="0"/>
          <a:lstStyle/>
          <a:p>
            <a:endParaRPr sz="1050"/>
          </a:p>
        </p:txBody>
      </p:sp>
      <p:sp>
        <p:nvSpPr>
          <p:cNvPr id="7" name="object 7"/>
          <p:cNvSpPr txBox="1"/>
          <p:nvPr/>
        </p:nvSpPr>
        <p:spPr>
          <a:xfrm>
            <a:off x="3373993" y="3686460"/>
            <a:ext cx="2612231" cy="563616"/>
          </a:xfrm>
          <a:prstGeom prst="rect">
            <a:avLst/>
          </a:prstGeom>
        </p:spPr>
        <p:txBody>
          <a:bodyPr vert="horz" wrap="square" lIns="0" tIns="9525" rIns="0" bIns="0" rtlCol="0">
            <a:spAutoFit/>
          </a:bodyPr>
          <a:lstStyle/>
          <a:p>
            <a:pPr marL="700564" marR="84296" indent="-610552">
              <a:spcBef>
                <a:spcPts val="75"/>
              </a:spcBef>
            </a:pPr>
            <a:r>
              <a:rPr sz="1800" dirty="0">
                <a:latin typeface="Calibri"/>
                <a:cs typeface="Calibri"/>
              </a:rPr>
              <a:t>Role</a:t>
            </a:r>
            <a:r>
              <a:rPr sz="1800" spc="-34" dirty="0">
                <a:latin typeface="Calibri"/>
                <a:cs typeface="Calibri"/>
              </a:rPr>
              <a:t> </a:t>
            </a:r>
            <a:r>
              <a:rPr sz="1800" dirty="0">
                <a:latin typeface="Calibri"/>
                <a:cs typeface="Calibri"/>
              </a:rPr>
              <a:t>Based</a:t>
            </a:r>
            <a:r>
              <a:rPr sz="1800" spc="-34" dirty="0">
                <a:latin typeface="Calibri"/>
                <a:cs typeface="Calibri"/>
              </a:rPr>
              <a:t> </a:t>
            </a:r>
            <a:r>
              <a:rPr sz="1800" dirty="0">
                <a:latin typeface="Calibri"/>
                <a:cs typeface="Calibri"/>
              </a:rPr>
              <a:t>Access</a:t>
            </a:r>
            <a:r>
              <a:rPr sz="1800" spc="-41" dirty="0">
                <a:latin typeface="Calibri"/>
                <a:cs typeface="Calibri"/>
              </a:rPr>
              <a:t> </a:t>
            </a:r>
            <a:r>
              <a:rPr sz="1800" spc="-8" dirty="0">
                <a:latin typeface="Calibri"/>
                <a:cs typeface="Calibri"/>
              </a:rPr>
              <a:t>Control </a:t>
            </a:r>
            <a:r>
              <a:rPr sz="1800" dirty="0">
                <a:latin typeface="Calibri"/>
                <a:cs typeface="Calibri"/>
              </a:rPr>
              <a:t>(RBAC),</a:t>
            </a:r>
            <a:r>
              <a:rPr sz="1800" spc="-34" dirty="0">
                <a:latin typeface="Calibri"/>
                <a:cs typeface="Calibri"/>
              </a:rPr>
              <a:t> </a:t>
            </a:r>
            <a:r>
              <a:rPr sz="1800" spc="-15" dirty="0">
                <a:latin typeface="Calibri"/>
                <a:cs typeface="Calibri"/>
              </a:rPr>
              <a:t>1995</a:t>
            </a:r>
            <a:endParaRPr sz="1800">
              <a:latin typeface="Calibri"/>
              <a:cs typeface="Calibri"/>
            </a:endParaRPr>
          </a:p>
        </p:txBody>
      </p:sp>
      <p:sp>
        <p:nvSpPr>
          <p:cNvPr id="8" name="object 8"/>
          <p:cNvSpPr/>
          <p:nvPr/>
        </p:nvSpPr>
        <p:spPr>
          <a:xfrm>
            <a:off x="2422970" y="3255549"/>
            <a:ext cx="4406741" cy="439103"/>
          </a:xfrm>
          <a:custGeom>
            <a:avLst/>
            <a:gdLst/>
            <a:ahLst/>
            <a:cxnLst/>
            <a:rect l="l" t="t" r="r" b="b"/>
            <a:pathLst>
              <a:path w="5875655" h="585470">
                <a:moveTo>
                  <a:pt x="5875528" y="28194"/>
                </a:moveTo>
                <a:lnTo>
                  <a:pt x="5870194" y="0"/>
                </a:lnTo>
                <a:lnTo>
                  <a:pt x="3090926" y="527964"/>
                </a:lnTo>
                <a:lnTo>
                  <a:pt x="3085592" y="499872"/>
                </a:lnTo>
                <a:lnTo>
                  <a:pt x="3009569" y="557898"/>
                </a:lnTo>
                <a:lnTo>
                  <a:pt x="2933065" y="500507"/>
                </a:lnTo>
                <a:lnTo>
                  <a:pt x="2927934" y="528713"/>
                </a:lnTo>
                <a:lnTo>
                  <a:pt x="5080" y="0"/>
                </a:lnTo>
                <a:lnTo>
                  <a:pt x="0" y="28194"/>
                </a:lnTo>
                <a:lnTo>
                  <a:pt x="2922816" y="556768"/>
                </a:lnTo>
                <a:lnTo>
                  <a:pt x="2917698" y="584962"/>
                </a:lnTo>
                <a:lnTo>
                  <a:pt x="3005429" y="559308"/>
                </a:lnTo>
                <a:lnTo>
                  <a:pt x="3009582" y="558101"/>
                </a:lnTo>
                <a:lnTo>
                  <a:pt x="3101594" y="584073"/>
                </a:lnTo>
                <a:lnTo>
                  <a:pt x="3096755" y="558673"/>
                </a:lnTo>
                <a:lnTo>
                  <a:pt x="3096260" y="556031"/>
                </a:lnTo>
                <a:lnTo>
                  <a:pt x="5875528" y="28194"/>
                </a:lnTo>
                <a:close/>
              </a:path>
            </a:pathLst>
          </a:custGeom>
          <a:solidFill>
            <a:srgbClr val="000000"/>
          </a:solidFill>
        </p:spPr>
        <p:txBody>
          <a:bodyPr wrap="square" lIns="0" tIns="0" rIns="0" bIns="0" rtlCol="0"/>
          <a:lstStyle/>
          <a:p>
            <a:endParaRPr sz="105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t>Role-</a:t>
            </a:r>
            <a:r>
              <a:rPr dirty="0"/>
              <a:t>Based</a:t>
            </a:r>
            <a:r>
              <a:rPr spc="-19" dirty="0"/>
              <a:t> </a:t>
            </a:r>
            <a:r>
              <a:rPr dirty="0"/>
              <a:t>Access</a:t>
            </a:r>
            <a:r>
              <a:rPr spc="-8" dirty="0"/>
              <a:t> Control</a:t>
            </a:r>
          </a:p>
        </p:txBody>
      </p:sp>
      <p:sp>
        <p:nvSpPr>
          <p:cNvPr id="3" name="object 3"/>
          <p:cNvSpPr txBox="1"/>
          <p:nvPr/>
        </p:nvSpPr>
        <p:spPr>
          <a:xfrm>
            <a:off x="687705" y="1317424"/>
            <a:ext cx="4117181" cy="1642597"/>
          </a:xfrm>
          <a:prstGeom prst="rect">
            <a:avLst/>
          </a:prstGeom>
        </p:spPr>
        <p:txBody>
          <a:bodyPr vert="horz" wrap="square" lIns="0" tIns="36671" rIns="0" bIns="0" rtlCol="0">
            <a:spAutoFit/>
          </a:bodyPr>
          <a:lstStyle/>
          <a:p>
            <a:pPr marL="180022" indent="-170497">
              <a:spcBef>
                <a:spcPts val="289"/>
              </a:spcBef>
              <a:buFont typeface="Arial"/>
              <a:buChar char="•"/>
              <a:tabLst>
                <a:tab pos="180022" algn="l"/>
              </a:tabLst>
            </a:pPr>
            <a:r>
              <a:rPr sz="2100" dirty="0">
                <a:latin typeface="Calibri"/>
                <a:cs typeface="Calibri"/>
              </a:rPr>
              <a:t>Can</a:t>
            </a:r>
            <a:r>
              <a:rPr sz="2100" spc="-19" dirty="0">
                <a:latin typeface="Calibri"/>
                <a:cs typeface="Calibri"/>
              </a:rPr>
              <a:t> </a:t>
            </a:r>
            <a:r>
              <a:rPr sz="2100" dirty="0">
                <a:latin typeface="Calibri"/>
                <a:cs typeface="Calibri"/>
              </a:rPr>
              <a:t>be</a:t>
            </a:r>
            <a:r>
              <a:rPr sz="2100" spc="-15" dirty="0">
                <a:latin typeface="Calibri"/>
                <a:cs typeface="Calibri"/>
              </a:rPr>
              <a:t> </a:t>
            </a:r>
            <a:r>
              <a:rPr sz="2100" dirty="0">
                <a:latin typeface="Calibri"/>
                <a:cs typeface="Calibri"/>
              </a:rPr>
              <a:t>configured</a:t>
            </a:r>
            <a:r>
              <a:rPr sz="2100" spc="-4" dirty="0">
                <a:latin typeface="Calibri"/>
                <a:cs typeface="Calibri"/>
              </a:rPr>
              <a:t> </a:t>
            </a:r>
            <a:r>
              <a:rPr sz="2100" dirty="0">
                <a:latin typeface="Calibri"/>
                <a:cs typeface="Calibri"/>
              </a:rPr>
              <a:t>to</a:t>
            </a:r>
            <a:r>
              <a:rPr sz="2100" spc="-19" dirty="0">
                <a:latin typeface="Calibri"/>
                <a:cs typeface="Calibri"/>
              </a:rPr>
              <a:t> </a:t>
            </a:r>
            <a:r>
              <a:rPr sz="2100" dirty="0">
                <a:latin typeface="Calibri"/>
                <a:cs typeface="Calibri"/>
              </a:rPr>
              <a:t>do</a:t>
            </a:r>
            <a:r>
              <a:rPr sz="2100" spc="-11" dirty="0">
                <a:latin typeface="Calibri"/>
                <a:cs typeface="Calibri"/>
              </a:rPr>
              <a:t> </a:t>
            </a:r>
            <a:r>
              <a:rPr sz="2100" spc="-19" dirty="0">
                <a:latin typeface="Calibri"/>
                <a:cs typeface="Calibri"/>
              </a:rPr>
              <a:t>MAC</a:t>
            </a:r>
            <a:endParaRPr sz="2100">
              <a:latin typeface="Calibri"/>
              <a:cs typeface="Calibri"/>
            </a:endParaRPr>
          </a:p>
          <a:p>
            <a:pPr marL="522923" lvl="1" indent="-170497">
              <a:spcBef>
                <a:spcPts val="184"/>
              </a:spcBef>
              <a:buFont typeface="Arial"/>
              <a:buChar char="•"/>
              <a:tabLst>
                <a:tab pos="522923" algn="l"/>
              </a:tabLst>
            </a:pPr>
            <a:r>
              <a:rPr sz="1800" dirty="0">
                <a:latin typeface="Calibri"/>
                <a:cs typeface="Calibri"/>
              </a:rPr>
              <a:t>roles</a:t>
            </a:r>
            <a:r>
              <a:rPr sz="1800" spc="-53" dirty="0">
                <a:latin typeface="Calibri"/>
                <a:cs typeface="Calibri"/>
              </a:rPr>
              <a:t> </a:t>
            </a:r>
            <a:r>
              <a:rPr sz="1800" dirty="0">
                <a:latin typeface="Calibri"/>
                <a:cs typeface="Calibri"/>
              </a:rPr>
              <a:t>simulate</a:t>
            </a:r>
            <a:r>
              <a:rPr sz="1800" spc="-56" dirty="0">
                <a:latin typeface="Calibri"/>
                <a:cs typeface="Calibri"/>
              </a:rPr>
              <a:t> </a:t>
            </a:r>
            <a:r>
              <a:rPr sz="1800" dirty="0">
                <a:latin typeface="Calibri"/>
                <a:cs typeface="Calibri"/>
              </a:rPr>
              <a:t>clearances</a:t>
            </a:r>
            <a:r>
              <a:rPr sz="1800" spc="-53" dirty="0">
                <a:latin typeface="Calibri"/>
                <a:cs typeface="Calibri"/>
              </a:rPr>
              <a:t> </a:t>
            </a:r>
            <a:r>
              <a:rPr sz="1800" dirty="0">
                <a:latin typeface="Calibri"/>
                <a:cs typeface="Calibri"/>
              </a:rPr>
              <a:t>(ESORICS</a:t>
            </a:r>
            <a:r>
              <a:rPr sz="1800" spc="-60" dirty="0">
                <a:latin typeface="Calibri"/>
                <a:cs typeface="Calibri"/>
              </a:rPr>
              <a:t> </a:t>
            </a:r>
            <a:r>
              <a:rPr sz="1800" spc="-19" dirty="0">
                <a:latin typeface="Calibri"/>
                <a:cs typeface="Calibri"/>
              </a:rPr>
              <a:t>96)</a:t>
            </a:r>
            <a:endParaRPr sz="1800">
              <a:latin typeface="Calibri"/>
              <a:cs typeface="Calibri"/>
            </a:endParaRPr>
          </a:p>
          <a:p>
            <a:pPr lvl="1">
              <a:spcBef>
                <a:spcPts val="600"/>
              </a:spcBef>
              <a:buFont typeface="Arial"/>
              <a:buChar char="•"/>
            </a:pPr>
            <a:endParaRPr sz="1800">
              <a:latin typeface="Calibri"/>
              <a:cs typeface="Calibri"/>
            </a:endParaRPr>
          </a:p>
          <a:p>
            <a:pPr marL="180022" indent="-170497">
              <a:buFont typeface="Arial"/>
              <a:buChar char="•"/>
              <a:tabLst>
                <a:tab pos="180022" algn="l"/>
              </a:tabLst>
            </a:pPr>
            <a:r>
              <a:rPr sz="2100" dirty="0">
                <a:latin typeface="Calibri"/>
                <a:cs typeface="Calibri"/>
              </a:rPr>
              <a:t>Can</a:t>
            </a:r>
            <a:r>
              <a:rPr sz="2100" spc="-19" dirty="0">
                <a:latin typeface="Calibri"/>
                <a:cs typeface="Calibri"/>
              </a:rPr>
              <a:t> </a:t>
            </a:r>
            <a:r>
              <a:rPr sz="2100" dirty="0">
                <a:latin typeface="Calibri"/>
                <a:cs typeface="Calibri"/>
              </a:rPr>
              <a:t>be</a:t>
            </a:r>
            <a:r>
              <a:rPr sz="2100" spc="-15" dirty="0">
                <a:latin typeface="Calibri"/>
                <a:cs typeface="Calibri"/>
              </a:rPr>
              <a:t> </a:t>
            </a:r>
            <a:r>
              <a:rPr sz="2100" dirty="0">
                <a:latin typeface="Calibri"/>
                <a:cs typeface="Calibri"/>
              </a:rPr>
              <a:t>configured</a:t>
            </a:r>
            <a:r>
              <a:rPr sz="2100" spc="-4" dirty="0">
                <a:latin typeface="Calibri"/>
                <a:cs typeface="Calibri"/>
              </a:rPr>
              <a:t> </a:t>
            </a:r>
            <a:r>
              <a:rPr sz="2100" dirty="0">
                <a:latin typeface="Calibri"/>
                <a:cs typeface="Calibri"/>
              </a:rPr>
              <a:t>to</a:t>
            </a:r>
            <a:r>
              <a:rPr sz="2100" spc="-19" dirty="0">
                <a:latin typeface="Calibri"/>
                <a:cs typeface="Calibri"/>
              </a:rPr>
              <a:t> </a:t>
            </a:r>
            <a:r>
              <a:rPr sz="2100" dirty="0">
                <a:latin typeface="Calibri"/>
                <a:cs typeface="Calibri"/>
              </a:rPr>
              <a:t>do</a:t>
            </a:r>
            <a:r>
              <a:rPr sz="2100" spc="-11" dirty="0">
                <a:latin typeface="Calibri"/>
                <a:cs typeface="Calibri"/>
              </a:rPr>
              <a:t> </a:t>
            </a:r>
            <a:r>
              <a:rPr sz="2100" spc="-19" dirty="0">
                <a:latin typeface="Calibri"/>
                <a:cs typeface="Calibri"/>
              </a:rPr>
              <a:t>DAC</a:t>
            </a:r>
            <a:endParaRPr sz="2100">
              <a:latin typeface="Calibri"/>
              <a:cs typeface="Calibri"/>
            </a:endParaRPr>
          </a:p>
          <a:p>
            <a:pPr marL="522923" lvl="1" indent="-170497">
              <a:spcBef>
                <a:spcPts val="184"/>
              </a:spcBef>
              <a:buFont typeface="Arial"/>
              <a:buChar char="•"/>
              <a:tabLst>
                <a:tab pos="522923" algn="l"/>
              </a:tabLst>
            </a:pPr>
            <a:r>
              <a:rPr sz="1800" dirty="0">
                <a:latin typeface="Calibri"/>
                <a:cs typeface="Calibri"/>
              </a:rPr>
              <a:t>roles</a:t>
            </a:r>
            <a:r>
              <a:rPr sz="1800" spc="-41" dirty="0">
                <a:latin typeface="Calibri"/>
                <a:cs typeface="Calibri"/>
              </a:rPr>
              <a:t> </a:t>
            </a:r>
            <a:r>
              <a:rPr sz="1800" dirty="0">
                <a:latin typeface="Calibri"/>
                <a:cs typeface="Calibri"/>
              </a:rPr>
              <a:t>simulate</a:t>
            </a:r>
            <a:r>
              <a:rPr sz="1800" spc="-53" dirty="0">
                <a:latin typeface="Calibri"/>
                <a:cs typeface="Calibri"/>
              </a:rPr>
              <a:t> </a:t>
            </a:r>
            <a:r>
              <a:rPr sz="1800" dirty="0">
                <a:latin typeface="Calibri"/>
                <a:cs typeface="Calibri"/>
              </a:rPr>
              <a:t>identity</a:t>
            </a:r>
            <a:r>
              <a:rPr sz="1800" spc="-45" dirty="0">
                <a:latin typeface="Calibri"/>
                <a:cs typeface="Calibri"/>
              </a:rPr>
              <a:t> </a:t>
            </a:r>
            <a:r>
              <a:rPr sz="1800" spc="-8" dirty="0">
                <a:latin typeface="Calibri"/>
                <a:cs typeface="Calibri"/>
              </a:rPr>
              <a:t>(RBAC98)</a:t>
            </a:r>
            <a:endParaRPr sz="1800">
              <a:latin typeface="Calibri"/>
              <a:cs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t>Role-</a:t>
            </a:r>
            <a:r>
              <a:rPr dirty="0"/>
              <a:t>Based</a:t>
            </a:r>
            <a:r>
              <a:rPr spc="-19" dirty="0"/>
              <a:t> </a:t>
            </a:r>
            <a:r>
              <a:rPr dirty="0"/>
              <a:t>Access</a:t>
            </a:r>
            <a:r>
              <a:rPr spc="-8" dirty="0"/>
              <a:t> Control</a:t>
            </a:r>
          </a:p>
        </p:txBody>
      </p:sp>
      <p:sp>
        <p:nvSpPr>
          <p:cNvPr id="3" name="object 3"/>
          <p:cNvSpPr txBox="1"/>
          <p:nvPr/>
        </p:nvSpPr>
        <p:spPr>
          <a:xfrm>
            <a:off x="687705" y="1317424"/>
            <a:ext cx="5238274" cy="2319705"/>
          </a:xfrm>
          <a:prstGeom prst="rect">
            <a:avLst/>
          </a:prstGeom>
        </p:spPr>
        <p:txBody>
          <a:bodyPr vert="horz" wrap="square" lIns="0" tIns="36671" rIns="0" bIns="0" rtlCol="0">
            <a:spAutoFit/>
          </a:bodyPr>
          <a:lstStyle/>
          <a:p>
            <a:pPr marL="241459" indent="-231934">
              <a:spcBef>
                <a:spcPts val="289"/>
              </a:spcBef>
              <a:buFont typeface="Arial"/>
              <a:buChar char="•"/>
              <a:tabLst>
                <a:tab pos="241459" algn="l"/>
              </a:tabLst>
            </a:pPr>
            <a:r>
              <a:rPr sz="2100" dirty="0">
                <a:latin typeface="Calibri"/>
                <a:cs typeface="Calibri"/>
              </a:rPr>
              <a:t>Changes</a:t>
            </a:r>
            <a:r>
              <a:rPr sz="2100" spc="-19" dirty="0">
                <a:latin typeface="Calibri"/>
                <a:cs typeface="Calibri"/>
              </a:rPr>
              <a:t> </a:t>
            </a:r>
            <a:r>
              <a:rPr sz="2100" dirty="0">
                <a:latin typeface="Calibri"/>
                <a:cs typeface="Calibri"/>
              </a:rPr>
              <a:t>the</a:t>
            </a:r>
            <a:r>
              <a:rPr sz="2100" spc="-23" dirty="0">
                <a:latin typeface="Calibri"/>
                <a:cs typeface="Calibri"/>
              </a:rPr>
              <a:t> </a:t>
            </a:r>
            <a:r>
              <a:rPr sz="2100" dirty="0">
                <a:latin typeface="Calibri"/>
                <a:cs typeface="Calibri"/>
              </a:rPr>
              <a:t>underlying</a:t>
            </a:r>
            <a:r>
              <a:rPr sz="2100" spc="4" dirty="0">
                <a:latin typeface="Calibri"/>
                <a:cs typeface="Calibri"/>
              </a:rPr>
              <a:t> </a:t>
            </a:r>
            <a:r>
              <a:rPr sz="2100" spc="-19" dirty="0">
                <a:latin typeface="Calibri"/>
                <a:cs typeface="Calibri"/>
              </a:rPr>
              <a:t>subject-</a:t>
            </a:r>
            <a:r>
              <a:rPr sz="2100" spc="-15" dirty="0">
                <a:latin typeface="Calibri"/>
                <a:cs typeface="Calibri"/>
              </a:rPr>
              <a:t>-</a:t>
            </a:r>
            <a:r>
              <a:rPr sz="2100" dirty="0">
                <a:latin typeface="Calibri"/>
                <a:cs typeface="Calibri"/>
              </a:rPr>
              <a:t>object</a:t>
            </a:r>
            <a:r>
              <a:rPr sz="2100" spc="11" dirty="0">
                <a:latin typeface="Calibri"/>
                <a:cs typeface="Calibri"/>
              </a:rPr>
              <a:t> </a:t>
            </a:r>
            <a:r>
              <a:rPr sz="2100" spc="-8" dirty="0">
                <a:latin typeface="Calibri"/>
                <a:cs typeface="Calibri"/>
              </a:rPr>
              <a:t>model</a:t>
            </a:r>
            <a:endParaRPr sz="2100">
              <a:latin typeface="Calibri"/>
              <a:cs typeface="Calibri"/>
            </a:endParaRPr>
          </a:p>
          <a:p>
            <a:pPr marL="522923" lvl="1" indent="-170497">
              <a:spcBef>
                <a:spcPts val="184"/>
              </a:spcBef>
              <a:buFont typeface="Arial"/>
              <a:buChar char="•"/>
              <a:tabLst>
                <a:tab pos="522923" algn="l"/>
              </a:tabLst>
            </a:pPr>
            <a:r>
              <a:rPr sz="1800" dirty="0">
                <a:latin typeface="Calibri"/>
                <a:cs typeface="Calibri"/>
              </a:rPr>
              <a:t>a</a:t>
            </a:r>
            <a:r>
              <a:rPr sz="1800" spc="-23" dirty="0">
                <a:latin typeface="Calibri"/>
                <a:cs typeface="Calibri"/>
              </a:rPr>
              <a:t> </a:t>
            </a:r>
            <a:r>
              <a:rPr sz="1800" dirty="0">
                <a:latin typeface="Calibri"/>
                <a:cs typeface="Calibri"/>
              </a:rPr>
              <a:t>policy</a:t>
            </a:r>
            <a:r>
              <a:rPr sz="1800" spc="-34" dirty="0">
                <a:latin typeface="Calibri"/>
                <a:cs typeface="Calibri"/>
              </a:rPr>
              <a:t> </a:t>
            </a:r>
            <a:r>
              <a:rPr sz="1800" dirty="0">
                <a:latin typeface="Calibri"/>
                <a:cs typeface="Calibri"/>
              </a:rPr>
              <a:t>is</a:t>
            </a:r>
            <a:r>
              <a:rPr sz="1800" spc="-23" dirty="0">
                <a:latin typeface="Calibri"/>
                <a:cs typeface="Calibri"/>
              </a:rPr>
              <a:t> </a:t>
            </a:r>
            <a:r>
              <a:rPr sz="1800" dirty="0">
                <a:latin typeface="Calibri"/>
                <a:cs typeface="Calibri"/>
              </a:rPr>
              <a:t>a</a:t>
            </a:r>
            <a:r>
              <a:rPr sz="1800" spc="-23" dirty="0">
                <a:latin typeface="Calibri"/>
                <a:cs typeface="Calibri"/>
              </a:rPr>
              <a:t> </a:t>
            </a:r>
            <a:r>
              <a:rPr sz="1800" dirty="0">
                <a:latin typeface="Calibri"/>
                <a:cs typeface="Calibri"/>
              </a:rPr>
              <a:t>relation</a:t>
            </a:r>
            <a:r>
              <a:rPr sz="1800" spc="-30" dirty="0">
                <a:latin typeface="Calibri"/>
                <a:cs typeface="Calibri"/>
              </a:rPr>
              <a:t> </a:t>
            </a:r>
            <a:r>
              <a:rPr sz="1800" dirty="0">
                <a:latin typeface="Calibri"/>
                <a:cs typeface="Calibri"/>
              </a:rPr>
              <a:t>on</a:t>
            </a:r>
            <a:r>
              <a:rPr sz="1800" spc="-26" dirty="0">
                <a:latin typeface="Calibri"/>
                <a:cs typeface="Calibri"/>
              </a:rPr>
              <a:t> </a:t>
            </a:r>
            <a:r>
              <a:rPr sz="1800" dirty="0">
                <a:latin typeface="Calibri"/>
                <a:cs typeface="Calibri"/>
              </a:rPr>
              <a:t>roles,</a:t>
            </a:r>
            <a:r>
              <a:rPr sz="1800" spc="-15" dirty="0">
                <a:latin typeface="Calibri"/>
                <a:cs typeface="Calibri"/>
              </a:rPr>
              <a:t> </a:t>
            </a:r>
            <a:r>
              <a:rPr sz="1800" dirty="0">
                <a:latin typeface="Calibri"/>
                <a:cs typeface="Calibri"/>
              </a:rPr>
              <a:t>objects,</a:t>
            </a:r>
            <a:r>
              <a:rPr sz="1800" spc="-30" dirty="0">
                <a:latin typeface="Calibri"/>
                <a:cs typeface="Calibri"/>
              </a:rPr>
              <a:t> </a:t>
            </a:r>
            <a:r>
              <a:rPr sz="1800" dirty="0">
                <a:latin typeface="Calibri"/>
                <a:cs typeface="Calibri"/>
              </a:rPr>
              <a:t>and</a:t>
            </a:r>
            <a:r>
              <a:rPr sz="1800" spc="-19" dirty="0">
                <a:latin typeface="Calibri"/>
                <a:cs typeface="Calibri"/>
              </a:rPr>
              <a:t> </a:t>
            </a:r>
            <a:r>
              <a:rPr sz="1800" spc="-8" dirty="0">
                <a:latin typeface="Calibri"/>
                <a:cs typeface="Calibri"/>
              </a:rPr>
              <a:t>rights</a:t>
            </a:r>
            <a:endParaRPr sz="1800">
              <a:latin typeface="Calibri"/>
              <a:cs typeface="Calibri"/>
            </a:endParaRPr>
          </a:p>
          <a:p>
            <a:pPr lvl="1">
              <a:spcBef>
                <a:spcPts val="600"/>
              </a:spcBef>
              <a:buFont typeface="Arial"/>
              <a:buChar char="•"/>
            </a:pPr>
            <a:endParaRPr sz="1800">
              <a:latin typeface="Calibri"/>
              <a:cs typeface="Calibri"/>
            </a:endParaRPr>
          </a:p>
          <a:p>
            <a:pPr marL="180022" indent="-170497">
              <a:buFont typeface="Arial"/>
              <a:buChar char="•"/>
              <a:tabLst>
                <a:tab pos="180022" algn="l"/>
              </a:tabLst>
            </a:pPr>
            <a:r>
              <a:rPr sz="2100" dirty="0">
                <a:latin typeface="Calibri"/>
                <a:cs typeface="Calibri"/>
              </a:rPr>
              <a:t>Subjects</a:t>
            </a:r>
            <a:r>
              <a:rPr sz="2100" spc="-15" dirty="0">
                <a:latin typeface="Calibri"/>
                <a:cs typeface="Calibri"/>
              </a:rPr>
              <a:t> </a:t>
            </a:r>
            <a:r>
              <a:rPr sz="2100" dirty="0">
                <a:latin typeface="Calibri"/>
                <a:cs typeface="Calibri"/>
              </a:rPr>
              <a:t>are</a:t>
            </a:r>
            <a:r>
              <a:rPr sz="2100" spc="-53" dirty="0">
                <a:latin typeface="Calibri"/>
                <a:cs typeface="Calibri"/>
              </a:rPr>
              <a:t> </a:t>
            </a:r>
            <a:r>
              <a:rPr sz="2100" dirty="0">
                <a:latin typeface="Calibri"/>
                <a:cs typeface="Calibri"/>
              </a:rPr>
              <a:t>now</a:t>
            </a:r>
            <a:r>
              <a:rPr sz="2100" spc="-30" dirty="0">
                <a:latin typeface="Calibri"/>
                <a:cs typeface="Calibri"/>
              </a:rPr>
              <a:t> </a:t>
            </a:r>
            <a:r>
              <a:rPr sz="2100" dirty="0">
                <a:latin typeface="Calibri"/>
                <a:cs typeface="Calibri"/>
              </a:rPr>
              <a:t>assigned</a:t>
            </a:r>
            <a:r>
              <a:rPr sz="2100" spc="-34" dirty="0">
                <a:latin typeface="Calibri"/>
                <a:cs typeface="Calibri"/>
              </a:rPr>
              <a:t> </a:t>
            </a:r>
            <a:r>
              <a:rPr sz="2100" dirty="0">
                <a:latin typeface="Calibri"/>
                <a:cs typeface="Calibri"/>
              </a:rPr>
              <a:t>to</a:t>
            </a:r>
            <a:r>
              <a:rPr sz="2100" spc="-41" dirty="0">
                <a:latin typeface="Calibri"/>
                <a:cs typeface="Calibri"/>
              </a:rPr>
              <a:t> </a:t>
            </a:r>
            <a:r>
              <a:rPr sz="2100" spc="-8" dirty="0">
                <a:latin typeface="Calibri"/>
                <a:cs typeface="Calibri"/>
              </a:rPr>
              <a:t>roles;</a:t>
            </a:r>
            <a:endParaRPr sz="2100">
              <a:latin typeface="Calibri"/>
              <a:cs typeface="Calibri"/>
            </a:endParaRPr>
          </a:p>
          <a:p>
            <a:pPr marL="522923" lvl="1" indent="-170497">
              <a:spcBef>
                <a:spcPts val="184"/>
              </a:spcBef>
              <a:buFont typeface="Arial"/>
              <a:buChar char="•"/>
              <a:tabLst>
                <a:tab pos="522923" algn="l"/>
              </a:tabLst>
            </a:pPr>
            <a:r>
              <a:rPr sz="1800" i="1" dirty="0">
                <a:latin typeface="Calibri"/>
                <a:cs typeface="Calibri"/>
              </a:rPr>
              <a:t>role</a:t>
            </a:r>
            <a:r>
              <a:rPr sz="1800" i="1" spc="-38" dirty="0">
                <a:latin typeface="Calibri"/>
                <a:cs typeface="Calibri"/>
              </a:rPr>
              <a:t> </a:t>
            </a:r>
            <a:r>
              <a:rPr sz="1800" i="1" spc="-8" dirty="0">
                <a:latin typeface="Calibri"/>
                <a:cs typeface="Calibri"/>
              </a:rPr>
              <a:t>assignment</a:t>
            </a:r>
            <a:endParaRPr sz="1800">
              <a:latin typeface="Calibri"/>
              <a:cs typeface="Calibri"/>
            </a:endParaRPr>
          </a:p>
          <a:p>
            <a:pPr lvl="1">
              <a:spcBef>
                <a:spcPts val="600"/>
              </a:spcBef>
              <a:buFont typeface="Arial"/>
              <a:buChar char="•"/>
            </a:pPr>
            <a:endParaRPr sz="1800">
              <a:latin typeface="Calibri"/>
              <a:cs typeface="Calibri"/>
            </a:endParaRPr>
          </a:p>
          <a:p>
            <a:pPr marL="241459" indent="-231934">
              <a:buFont typeface="Arial"/>
              <a:buChar char="•"/>
              <a:tabLst>
                <a:tab pos="241459" algn="l"/>
              </a:tabLst>
            </a:pPr>
            <a:r>
              <a:rPr sz="2100" dirty="0">
                <a:latin typeface="Calibri"/>
                <a:cs typeface="Calibri"/>
              </a:rPr>
              <a:t>Roles</a:t>
            </a:r>
            <a:r>
              <a:rPr sz="2100" spc="-15" dirty="0">
                <a:latin typeface="Calibri"/>
                <a:cs typeface="Calibri"/>
              </a:rPr>
              <a:t> </a:t>
            </a:r>
            <a:r>
              <a:rPr sz="2100" dirty="0">
                <a:latin typeface="Calibri"/>
                <a:cs typeface="Calibri"/>
              </a:rPr>
              <a:t>are</a:t>
            </a:r>
            <a:r>
              <a:rPr sz="2100" spc="-11" dirty="0">
                <a:latin typeface="Calibri"/>
                <a:cs typeface="Calibri"/>
              </a:rPr>
              <a:t> </a:t>
            </a:r>
            <a:r>
              <a:rPr sz="2100" spc="-8" dirty="0">
                <a:latin typeface="Calibri"/>
                <a:cs typeface="Calibri"/>
              </a:rPr>
              <a:t>hierarchical</a:t>
            </a:r>
            <a:endParaRPr sz="2100">
              <a:latin typeface="Calibri"/>
              <a:cs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t>Role-</a:t>
            </a:r>
            <a:r>
              <a:rPr dirty="0"/>
              <a:t>Based</a:t>
            </a:r>
            <a:r>
              <a:rPr spc="-19" dirty="0"/>
              <a:t> </a:t>
            </a:r>
            <a:r>
              <a:rPr dirty="0"/>
              <a:t>Access</a:t>
            </a:r>
            <a:r>
              <a:rPr spc="-8" dirty="0"/>
              <a:t> Control</a:t>
            </a:r>
          </a:p>
        </p:txBody>
      </p:sp>
      <p:sp>
        <p:nvSpPr>
          <p:cNvPr id="3" name="object 3"/>
          <p:cNvSpPr/>
          <p:nvPr/>
        </p:nvSpPr>
        <p:spPr>
          <a:xfrm>
            <a:off x="1004125" y="1365313"/>
            <a:ext cx="1343025" cy="1342073"/>
          </a:xfrm>
          <a:custGeom>
            <a:avLst/>
            <a:gdLst/>
            <a:ahLst/>
            <a:cxnLst/>
            <a:rect l="l" t="t" r="r" b="b"/>
            <a:pathLst>
              <a:path w="1790700" h="1789429">
                <a:moveTo>
                  <a:pt x="0" y="894588"/>
                </a:moveTo>
                <a:lnTo>
                  <a:pt x="1240" y="847080"/>
                </a:lnTo>
                <a:lnTo>
                  <a:pt x="4922" y="800218"/>
                </a:lnTo>
                <a:lnTo>
                  <a:pt x="10982" y="754064"/>
                </a:lnTo>
                <a:lnTo>
                  <a:pt x="19360" y="708679"/>
                </a:lnTo>
                <a:lnTo>
                  <a:pt x="29992" y="664124"/>
                </a:lnTo>
                <a:lnTo>
                  <a:pt x="42817" y="620463"/>
                </a:lnTo>
                <a:lnTo>
                  <a:pt x="57774" y="577756"/>
                </a:lnTo>
                <a:lnTo>
                  <a:pt x="74801" y="536065"/>
                </a:lnTo>
                <a:lnTo>
                  <a:pt x="93835" y="495453"/>
                </a:lnTo>
                <a:lnTo>
                  <a:pt x="114815" y="455982"/>
                </a:lnTo>
                <a:lnTo>
                  <a:pt x="137679" y="417712"/>
                </a:lnTo>
                <a:lnTo>
                  <a:pt x="162365" y="380706"/>
                </a:lnTo>
                <a:lnTo>
                  <a:pt x="188811" y="345026"/>
                </a:lnTo>
                <a:lnTo>
                  <a:pt x="216956" y="310734"/>
                </a:lnTo>
                <a:lnTo>
                  <a:pt x="246738" y="277891"/>
                </a:lnTo>
                <a:lnTo>
                  <a:pt x="278094" y="246559"/>
                </a:lnTo>
                <a:lnTo>
                  <a:pt x="310963" y="216801"/>
                </a:lnTo>
                <a:lnTo>
                  <a:pt x="345283" y="188677"/>
                </a:lnTo>
                <a:lnTo>
                  <a:pt x="380992" y="162251"/>
                </a:lnTo>
                <a:lnTo>
                  <a:pt x="418029" y="137583"/>
                </a:lnTo>
                <a:lnTo>
                  <a:pt x="456331" y="114736"/>
                </a:lnTo>
                <a:lnTo>
                  <a:pt x="495837" y="93771"/>
                </a:lnTo>
                <a:lnTo>
                  <a:pt x="536485" y="74750"/>
                </a:lnTo>
                <a:lnTo>
                  <a:pt x="578212" y="57735"/>
                </a:lnTo>
                <a:lnTo>
                  <a:pt x="620958" y="42789"/>
                </a:lnTo>
                <a:lnTo>
                  <a:pt x="664660" y="29972"/>
                </a:lnTo>
                <a:lnTo>
                  <a:pt x="709257" y="19347"/>
                </a:lnTo>
                <a:lnTo>
                  <a:pt x="754686" y="10975"/>
                </a:lnTo>
                <a:lnTo>
                  <a:pt x="800885" y="4919"/>
                </a:lnTo>
                <a:lnTo>
                  <a:pt x="847794" y="1240"/>
                </a:lnTo>
                <a:lnTo>
                  <a:pt x="895349" y="0"/>
                </a:lnTo>
                <a:lnTo>
                  <a:pt x="942905" y="1240"/>
                </a:lnTo>
                <a:lnTo>
                  <a:pt x="989814" y="4919"/>
                </a:lnTo>
                <a:lnTo>
                  <a:pt x="1036013" y="10975"/>
                </a:lnTo>
                <a:lnTo>
                  <a:pt x="1081442" y="19347"/>
                </a:lnTo>
                <a:lnTo>
                  <a:pt x="1126039" y="29972"/>
                </a:lnTo>
                <a:lnTo>
                  <a:pt x="1169741" y="42789"/>
                </a:lnTo>
                <a:lnTo>
                  <a:pt x="1212487" y="57735"/>
                </a:lnTo>
                <a:lnTo>
                  <a:pt x="1254214" y="74750"/>
                </a:lnTo>
                <a:lnTo>
                  <a:pt x="1294862" y="93771"/>
                </a:lnTo>
                <a:lnTo>
                  <a:pt x="1334368" y="114736"/>
                </a:lnTo>
                <a:lnTo>
                  <a:pt x="1372670" y="137583"/>
                </a:lnTo>
                <a:lnTo>
                  <a:pt x="1409707" y="162251"/>
                </a:lnTo>
                <a:lnTo>
                  <a:pt x="1445416" y="188677"/>
                </a:lnTo>
                <a:lnTo>
                  <a:pt x="1479736" y="216801"/>
                </a:lnTo>
                <a:lnTo>
                  <a:pt x="1512605" y="246559"/>
                </a:lnTo>
                <a:lnTo>
                  <a:pt x="1543961" y="277891"/>
                </a:lnTo>
                <a:lnTo>
                  <a:pt x="1573743" y="310734"/>
                </a:lnTo>
                <a:lnTo>
                  <a:pt x="1601888" y="345026"/>
                </a:lnTo>
                <a:lnTo>
                  <a:pt x="1628334" y="380706"/>
                </a:lnTo>
                <a:lnTo>
                  <a:pt x="1653020" y="417712"/>
                </a:lnTo>
                <a:lnTo>
                  <a:pt x="1675884" y="455982"/>
                </a:lnTo>
                <a:lnTo>
                  <a:pt x="1696864" y="495453"/>
                </a:lnTo>
                <a:lnTo>
                  <a:pt x="1715898" y="536065"/>
                </a:lnTo>
                <a:lnTo>
                  <a:pt x="1732925" y="577756"/>
                </a:lnTo>
                <a:lnTo>
                  <a:pt x="1747882" y="620463"/>
                </a:lnTo>
                <a:lnTo>
                  <a:pt x="1760707" y="664124"/>
                </a:lnTo>
                <a:lnTo>
                  <a:pt x="1771339" y="708679"/>
                </a:lnTo>
                <a:lnTo>
                  <a:pt x="1779717" y="754064"/>
                </a:lnTo>
                <a:lnTo>
                  <a:pt x="1785777" y="800218"/>
                </a:lnTo>
                <a:lnTo>
                  <a:pt x="1789459" y="847080"/>
                </a:lnTo>
                <a:lnTo>
                  <a:pt x="1790700" y="894588"/>
                </a:lnTo>
                <a:lnTo>
                  <a:pt x="1789459" y="942095"/>
                </a:lnTo>
                <a:lnTo>
                  <a:pt x="1785777" y="988957"/>
                </a:lnTo>
                <a:lnTo>
                  <a:pt x="1779717" y="1035111"/>
                </a:lnTo>
                <a:lnTo>
                  <a:pt x="1771339" y="1080496"/>
                </a:lnTo>
                <a:lnTo>
                  <a:pt x="1760707" y="1125051"/>
                </a:lnTo>
                <a:lnTo>
                  <a:pt x="1747882" y="1168712"/>
                </a:lnTo>
                <a:lnTo>
                  <a:pt x="1732925" y="1211419"/>
                </a:lnTo>
                <a:lnTo>
                  <a:pt x="1715898" y="1253110"/>
                </a:lnTo>
                <a:lnTo>
                  <a:pt x="1696864" y="1293722"/>
                </a:lnTo>
                <a:lnTo>
                  <a:pt x="1675884" y="1333193"/>
                </a:lnTo>
                <a:lnTo>
                  <a:pt x="1653020" y="1371463"/>
                </a:lnTo>
                <a:lnTo>
                  <a:pt x="1628334" y="1408469"/>
                </a:lnTo>
                <a:lnTo>
                  <a:pt x="1601888" y="1444149"/>
                </a:lnTo>
                <a:lnTo>
                  <a:pt x="1573743" y="1478441"/>
                </a:lnTo>
                <a:lnTo>
                  <a:pt x="1543961" y="1511284"/>
                </a:lnTo>
                <a:lnTo>
                  <a:pt x="1512605" y="1542616"/>
                </a:lnTo>
                <a:lnTo>
                  <a:pt x="1479736" y="1572374"/>
                </a:lnTo>
                <a:lnTo>
                  <a:pt x="1445416" y="1600498"/>
                </a:lnTo>
                <a:lnTo>
                  <a:pt x="1409707" y="1626924"/>
                </a:lnTo>
                <a:lnTo>
                  <a:pt x="1372670" y="1651592"/>
                </a:lnTo>
                <a:lnTo>
                  <a:pt x="1334368" y="1674439"/>
                </a:lnTo>
                <a:lnTo>
                  <a:pt x="1294862" y="1695404"/>
                </a:lnTo>
                <a:lnTo>
                  <a:pt x="1254214" y="1714425"/>
                </a:lnTo>
                <a:lnTo>
                  <a:pt x="1212487" y="1731440"/>
                </a:lnTo>
                <a:lnTo>
                  <a:pt x="1169741" y="1746386"/>
                </a:lnTo>
                <a:lnTo>
                  <a:pt x="1126039" y="1759203"/>
                </a:lnTo>
                <a:lnTo>
                  <a:pt x="1081442" y="1769828"/>
                </a:lnTo>
                <a:lnTo>
                  <a:pt x="1036013" y="1778200"/>
                </a:lnTo>
                <a:lnTo>
                  <a:pt x="989814" y="1784256"/>
                </a:lnTo>
                <a:lnTo>
                  <a:pt x="942905" y="1787935"/>
                </a:lnTo>
                <a:lnTo>
                  <a:pt x="895349" y="1789176"/>
                </a:lnTo>
                <a:lnTo>
                  <a:pt x="847794" y="1787935"/>
                </a:lnTo>
                <a:lnTo>
                  <a:pt x="800885" y="1784256"/>
                </a:lnTo>
                <a:lnTo>
                  <a:pt x="754686" y="1778200"/>
                </a:lnTo>
                <a:lnTo>
                  <a:pt x="709257" y="1769828"/>
                </a:lnTo>
                <a:lnTo>
                  <a:pt x="664660" y="1759203"/>
                </a:lnTo>
                <a:lnTo>
                  <a:pt x="620958" y="1746386"/>
                </a:lnTo>
                <a:lnTo>
                  <a:pt x="578212" y="1731440"/>
                </a:lnTo>
                <a:lnTo>
                  <a:pt x="536485" y="1714425"/>
                </a:lnTo>
                <a:lnTo>
                  <a:pt x="495837" y="1695404"/>
                </a:lnTo>
                <a:lnTo>
                  <a:pt x="456331" y="1674439"/>
                </a:lnTo>
                <a:lnTo>
                  <a:pt x="418029" y="1651592"/>
                </a:lnTo>
                <a:lnTo>
                  <a:pt x="380992" y="1626924"/>
                </a:lnTo>
                <a:lnTo>
                  <a:pt x="345283" y="1600498"/>
                </a:lnTo>
                <a:lnTo>
                  <a:pt x="310963" y="1572374"/>
                </a:lnTo>
                <a:lnTo>
                  <a:pt x="278094" y="1542616"/>
                </a:lnTo>
                <a:lnTo>
                  <a:pt x="246738" y="1511284"/>
                </a:lnTo>
                <a:lnTo>
                  <a:pt x="216956" y="1478441"/>
                </a:lnTo>
                <a:lnTo>
                  <a:pt x="188811" y="1444149"/>
                </a:lnTo>
                <a:lnTo>
                  <a:pt x="162365" y="1408469"/>
                </a:lnTo>
                <a:lnTo>
                  <a:pt x="137679" y="1371463"/>
                </a:lnTo>
                <a:lnTo>
                  <a:pt x="114815" y="1333193"/>
                </a:lnTo>
                <a:lnTo>
                  <a:pt x="93835" y="1293722"/>
                </a:lnTo>
                <a:lnTo>
                  <a:pt x="74801" y="1253110"/>
                </a:lnTo>
                <a:lnTo>
                  <a:pt x="57774" y="1211419"/>
                </a:lnTo>
                <a:lnTo>
                  <a:pt x="42817" y="1168712"/>
                </a:lnTo>
                <a:lnTo>
                  <a:pt x="29992" y="1125051"/>
                </a:lnTo>
                <a:lnTo>
                  <a:pt x="19360" y="1080496"/>
                </a:lnTo>
                <a:lnTo>
                  <a:pt x="10982" y="1035111"/>
                </a:lnTo>
                <a:lnTo>
                  <a:pt x="4922" y="988957"/>
                </a:lnTo>
                <a:lnTo>
                  <a:pt x="1240" y="942095"/>
                </a:lnTo>
                <a:lnTo>
                  <a:pt x="0" y="894588"/>
                </a:lnTo>
                <a:close/>
              </a:path>
            </a:pathLst>
          </a:custGeom>
          <a:ln w="28575">
            <a:solidFill>
              <a:srgbClr val="000000"/>
            </a:solidFill>
          </a:ln>
        </p:spPr>
        <p:txBody>
          <a:bodyPr wrap="square" lIns="0" tIns="0" rIns="0" bIns="0" rtlCol="0"/>
          <a:lstStyle/>
          <a:p>
            <a:endParaRPr sz="1050"/>
          </a:p>
        </p:txBody>
      </p:sp>
      <p:sp>
        <p:nvSpPr>
          <p:cNvPr id="4" name="object 4"/>
          <p:cNvSpPr txBox="1"/>
          <p:nvPr/>
        </p:nvSpPr>
        <p:spPr>
          <a:xfrm>
            <a:off x="1469708" y="1914810"/>
            <a:ext cx="408146"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Users</a:t>
            </a:r>
            <a:endParaRPr sz="1350">
              <a:latin typeface="Calibri"/>
              <a:cs typeface="Calibri"/>
            </a:endParaRPr>
          </a:p>
        </p:txBody>
      </p:sp>
      <p:sp>
        <p:nvSpPr>
          <p:cNvPr id="5" name="object 5"/>
          <p:cNvSpPr/>
          <p:nvPr/>
        </p:nvSpPr>
        <p:spPr>
          <a:xfrm>
            <a:off x="3998786" y="1365313"/>
            <a:ext cx="1343025" cy="1342073"/>
          </a:xfrm>
          <a:custGeom>
            <a:avLst/>
            <a:gdLst/>
            <a:ahLst/>
            <a:cxnLst/>
            <a:rect l="l" t="t" r="r" b="b"/>
            <a:pathLst>
              <a:path w="1790700" h="1789429">
                <a:moveTo>
                  <a:pt x="0" y="894588"/>
                </a:moveTo>
                <a:lnTo>
                  <a:pt x="1240" y="847080"/>
                </a:lnTo>
                <a:lnTo>
                  <a:pt x="4922" y="800218"/>
                </a:lnTo>
                <a:lnTo>
                  <a:pt x="10982" y="754064"/>
                </a:lnTo>
                <a:lnTo>
                  <a:pt x="19360" y="708679"/>
                </a:lnTo>
                <a:lnTo>
                  <a:pt x="29992" y="664124"/>
                </a:lnTo>
                <a:lnTo>
                  <a:pt x="42817" y="620463"/>
                </a:lnTo>
                <a:lnTo>
                  <a:pt x="57774" y="577756"/>
                </a:lnTo>
                <a:lnTo>
                  <a:pt x="74801" y="536065"/>
                </a:lnTo>
                <a:lnTo>
                  <a:pt x="93835" y="495453"/>
                </a:lnTo>
                <a:lnTo>
                  <a:pt x="114815" y="455982"/>
                </a:lnTo>
                <a:lnTo>
                  <a:pt x="137679" y="417712"/>
                </a:lnTo>
                <a:lnTo>
                  <a:pt x="162365" y="380706"/>
                </a:lnTo>
                <a:lnTo>
                  <a:pt x="188811" y="345026"/>
                </a:lnTo>
                <a:lnTo>
                  <a:pt x="216956" y="310734"/>
                </a:lnTo>
                <a:lnTo>
                  <a:pt x="246738" y="277891"/>
                </a:lnTo>
                <a:lnTo>
                  <a:pt x="278094" y="246559"/>
                </a:lnTo>
                <a:lnTo>
                  <a:pt x="310963" y="216801"/>
                </a:lnTo>
                <a:lnTo>
                  <a:pt x="345283" y="188677"/>
                </a:lnTo>
                <a:lnTo>
                  <a:pt x="380992" y="162251"/>
                </a:lnTo>
                <a:lnTo>
                  <a:pt x="418029" y="137583"/>
                </a:lnTo>
                <a:lnTo>
                  <a:pt x="456331" y="114736"/>
                </a:lnTo>
                <a:lnTo>
                  <a:pt x="495837" y="93771"/>
                </a:lnTo>
                <a:lnTo>
                  <a:pt x="536485" y="74750"/>
                </a:lnTo>
                <a:lnTo>
                  <a:pt x="578212" y="57735"/>
                </a:lnTo>
                <a:lnTo>
                  <a:pt x="620958" y="42789"/>
                </a:lnTo>
                <a:lnTo>
                  <a:pt x="664660" y="29972"/>
                </a:lnTo>
                <a:lnTo>
                  <a:pt x="709257" y="19347"/>
                </a:lnTo>
                <a:lnTo>
                  <a:pt x="754686" y="10975"/>
                </a:lnTo>
                <a:lnTo>
                  <a:pt x="800885" y="4919"/>
                </a:lnTo>
                <a:lnTo>
                  <a:pt x="847794" y="1240"/>
                </a:lnTo>
                <a:lnTo>
                  <a:pt x="895350" y="0"/>
                </a:lnTo>
                <a:lnTo>
                  <a:pt x="942905" y="1240"/>
                </a:lnTo>
                <a:lnTo>
                  <a:pt x="989814" y="4919"/>
                </a:lnTo>
                <a:lnTo>
                  <a:pt x="1036013" y="10975"/>
                </a:lnTo>
                <a:lnTo>
                  <a:pt x="1081442" y="19347"/>
                </a:lnTo>
                <a:lnTo>
                  <a:pt x="1126039" y="29972"/>
                </a:lnTo>
                <a:lnTo>
                  <a:pt x="1169741" y="42789"/>
                </a:lnTo>
                <a:lnTo>
                  <a:pt x="1212487" y="57735"/>
                </a:lnTo>
                <a:lnTo>
                  <a:pt x="1254214" y="74750"/>
                </a:lnTo>
                <a:lnTo>
                  <a:pt x="1294862" y="93771"/>
                </a:lnTo>
                <a:lnTo>
                  <a:pt x="1334368" y="114736"/>
                </a:lnTo>
                <a:lnTo>
                  <a:pt x="1372670" y="137583"/>
                </a:lnTo>
                <a:lnTo>
                  <a:pt x="1409707" y="162251"/>
                </a:lnTo>
                <a:lnTo>
                  <a:pt x="1445416" y="188677"/>
                </a:lnTo>
                <a:lnTo>
                  <a:pt x="1479736" y="216801"/>
                </a:lnTo>
                <a:lnTo>
                  <a:pt x="1512605" y="246559"/>
                </a:lnTo>
                <a:lnTo>
                  <a:pt x="1543961" y="277891"/>
                </a:lnTo>
                <a:lnTo>
                  <a:pt x="1573743" y="310734"/>
                </a:lnTo>
                <a:lnTo>
                  <a:pt x="1601888" y="345026"/>
                </a:lnTo>
                <a:lnTo>
                  <a:pt x="1628334" y="380706"/>
                </a:lnTo>
                <a:lnTo>
                  <a:pt x="1653020" y="417712"/>
                </a:lnTo>
                <a:lnTo>
                  <a:pt x="1675884" y="455982"/>
                </a:lnTo>
                <a:lnTo>
                  <a:pt x="1696864" y="495453"/>
                </a:lnTo>
                <a:lnTo>
                  <a:pt x="1715898" y="536065"/>
                </a:lnTo>
                <a:lnTo>
                  <a:pt x="1732925" y="577756"/>
                </a:lnTo>
                <a:lnTo>
                  <a:pt x="1747882" y="620463"/>
                </a:lnTo>
                <a:lnTo>
                  <a:pt x="1760707" y="664124"/>
                </a:lnTo>
                <a:lnTo>
                  <a:pt x="1771339" y="708679"/>
                </a:lnTo>
                <a:lnTo>
                  <a:pt x="1779717" y="754064"/>
                </a:lnTo>
                <a:lnTo>
                  <a:pt x="1785777" y="800218"/>
                </a:lnTo>
                <a:lnTo>
                  <a:pt x="1789459" y="847080"/>
                </a:lnTo>
                <a:lnTo>
                  <a:pt x="1790700" y="894588"/>
                </a:lnTo>
                <a:lnTo>
                  <a:pt x="1789459" y="942095"/>
                </a:lnTo>
                <a:lnTo>
                  <a:pt x="1785777" y="988957"/>
                </a:lnTo>
                <a:lnTo>
                  <a:pt x="1779717" y="1035111"/>
                </a:lnTo>
                <a:lnTo>
                  <a:pt x="1771339" y="1080496"/>
                </a:lnTo>
                <a:lnTo>
                  <a:pt x="1760707" y="1125051"/>
                </a:lnTo>
                <a:lnTo>
                  <a:pt x="1747882" y="1168712"/>
                </a:lnTo>
                <a:lnTo>
                  <a:pt x="1732925" y="1211419"/>
                </a:lnTo>
                <a:lnTo>
                  <a:pt x="1715898" y="1253110"/>
                </a:lnTo>
                <a:lnTo>
                  <a:pt x="1696864" y="1293722"/>
                </a:lnTo>
                <a:lnTo>
                  <a:pt x="1675884" y="1333193"/>
                </a:lnTo>
                <a:lnTo>
                  <a:pt x="1653020" y="1371463"/>
                </a:lnTo>
                <a:lnTo>
                  <a:pt x="1628334" y="1408469"/>
                </a:lnTo>
                <a:lnTo>
                  <a:pt x="1601888" y="1444149"/>
                </a:lnTo>
                <a:lnTo>
                  <a:pt x="1573743" y="1478441"/>
                </a:lnTo>
                <a:lnTo>
                  <a:pt x="1543961" y="1511284"/>
                </a:lnTo>
                <a:lnTo>
                  <a:pt x="1512605" y="1542616"/>
                </a:lnTo>
                <a:lnTo>
                  <a:pt x="1479736" y="1572374"/>
                </a:lnTo>
                <a:lnTo>
                  <a:pt x="1445416" y="1600498"/>
                </a:lnTo>
                <a:lnTo>
                  <a:pt x="1409707" y="1626924"/>
                </a:lnTo>
                <a:lnTo>
                  <a:pt x="1372670" y="1651592"/>
                </a:lnTo>
                <a:lnTo>
                  <a:pt x="1334368" y="1674439"/>
                </a:lnTo>
                <a:lnTo>
                  <a:pt x="1294862" y="1695404"/>
                </a:lnTo>
                <a:lnTo>
                  <a:pt x="1254214" y="1714425"/>
                </a:lnTo>
                <a:lnTo>
                  <a:pt x="1212487" y="1731440"/>
                </a:lnTo>
                <a:lnTo>
                  <a:pt x="1169741" y="1746386"/>
                </a:lnTo>
                <a:lnTo>
                  <a:pt x="1126039" y="1759203"/>
                </a:lnTo>
                <a:lnTo>
                  <a:pt x="1081442" y="1769828"/>
                </a:lnTo>
                <a:lnTo>
                  <a:pt x="1036013" y="1778200"/>
                </a:lnTo>
                <a:lnTo>
                  <a:pt x="989814" y="1784256"/>
                </a:lnTo>
                <a:lnTo>
                  <a:pt x="942905" y="1787935"/>
                </a:lnTo>
                <a:lnTo>
                  <a:pt x="895350" y="1789176"/>
                </a:lnTo>
                <a:lnTo>
                  <a:pt x="847794" y="1787935"/>
                </a:lnTo>
                <a:lnTo>
                  <a:pt x="800885" y="1784256"/>
                </a:lnTo>
                <a:lnTo>
                  <a:pt x="754686" y="1778200"/>
                </a:lnTo>
                <a:lnTo>
                  <a:pt x="709257" y="1769828"/>
                </a:lnTo>
                <a:lnTo>
                  <a:pt x="664660" y="1759203"/>
                </a:lnTo>
                <a:lnTo>
                  <a:pt x="620958" y="1746386"/>
                </a:lnTo>
                <a:lnTo>
                  <a:pt x="578212" y="1731440"/>
                </a:lnTo>
                <a:lnTo>
                  <a:pt x="536485" y="1714425"/>
                </a:lnTo>
                <a:lnTo>
                  <a:pt x="495837" y="1695404"/>
                </a:lnTo>
                <a:lnTo>
                  <a:pt x="456331" y="1674439"/>
                </a:lnTo>
                <a:lnTo>
                  <a:pt x="418029" y="1651592"/>
                </a:lnTo>
                <a:lnTo>
                  <a:pt x="380992" y="1626924"/>
                </a:lnTo>
                <a:lnTo>
                  <a:pt x="345283" y="1600498"/>
                </a:lnTo>
                <a:lnTo>
                  <a:pt x="310963" y="1572374"/>
                </a:lnTo>
                <a:lnTo>
                  <a:pt x="278094" y="1542616"/>
                </a:lnTo>
                <a:lnTo>
                  <a:pt x="246738" y="1511284"/>
                </a:lnTo>
                <a:lnTo>
                  <a:pt x="216956" y="1478441"/>
                </a:lnTo>
                <a:lnTo>
                  <a:pt x="188811" y="1444149"/>
                </a:lnTo>
                <a:lnTo>
                  <a:pt x="162365" y="1408469"/>
                </a:lnTo>
                <a:lnTo>
                  <a:pt x="137679" y="1371463"/>
                </a:lnTo>
                <a:lnTo>
                  <a:pt x="114815" y="1333193"/>
                </a:lnTo>
                <a:lnTo>
                  <a:pt x="93835" y="1293722"/>
                </a:lnTo>
                <a:lnTo>
                  <a:pt x="74801" y="1253110"/>
                </a:lnTo>
                <a:lnTo>
                  <a:pt x="57774" y="1211419"/>
                </a:lnTo>
                <a:lnTo>
                  <a:pt x="42817" y="1168712"/>
                </a:lnTo>
                <a:lnTo>
                  <a:pt x="29992" y="1125051"/>
                </a:lnTo>
                <a:lnTo>
                  <a:pt x="19360" y="1080496"/>
                </a:lnTo>
                <a:lnTo>
                  <a:pt x="10982" y="1035111"/>
                </a:lnTo>
                <a:lnTo>
                  <a:pt x="4922" y="988957"/>
                </a:lnTo>
                <a:lnTo>
                  <a:pt x="1240" y="942095"/>
                </a:lnTo>
                <a:lnTo>
                  <a:pt x="0" y="894588"/>
                </a:lnTo>
                <a:close/>
              </a:path>
            </a:pathLst>
          </a:custGeom>
          <a:ln w="28575">
            <a:solidFill>
              <a:srgbClr val="000000"/>
            </a:solidFill>
          </a:ln>
        </p:spPr>
        <p:txBody>
          <a:bodyPr wrap="square" lIns="0" tIns="0" rIns="0" bIns="0" rtlCol="0"/>
          <a:lstStyle/>
          <a:p>
            <a:endParaRPr sz="1050"/>
          </a:p>
        </p:txBody>
      </p:sp>
      <p:sp>
        <p:nvSpPr>
          <p:cNvPr id="6" name="object 6"/>
          <p:cNvSpPr txBox="1"/>
          <p:nvPr/>
        </p:nvSpPr>
        <p:spPr>
          <a:xfrm>
            <a:off x="4472844" y="1914810"/>
            <a:ext cx="393383"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Roles</a:t>
            </a:r>
            <a:endParaRPr sz="1350">
              <a:latin typeface="Calibri"/>
              <a:cs typeface="Calibri"/>
            </a:endParaRPr>
          </a:p>
        </p:txBody>
      </p:sp>
      <p:sp>
        <p:nvSpPr>
          <p:cNvPr id="7" name="object 7"/>
          <p:cNvSpPr/>
          <p:nvPr/>
        </p:nvSpPr>
        <p:spPr>
          <a:xfrm>
            <a:off x="6821995" y="1365313"/>
            <a:ext cx="1514475" cy="1342073"/>
          </a:xfrm>
          <a:custGeom>
            <a:avLst/>
            <a:gdLst/>
            <a:ahLst/>
            <a:cxnLst/>
            <a:rect l="l" t="t" r="r" b="b"/>
            <a:pathLst>
              <a:path w="2019300" h="1789429">
                <a:moveTo>
                  <a:pt x="0" y="894588"/>
                </a:moveTo>
                <a:lnTo>
                  <a:pt x="1235" y="849942"/>
                </a:lnTo>
                <a:lnTo>
                  <a:pt x="4903" y="805862"/>
                </a:lnTo>
                <a:lnTo>
                  <a:pt x="10946" y="762400"/>
                </a:lnTo>
                <a:lnTo>
                  <a:pt x="19305" y="719607"/>
                </a:lnTo>
                <a:lnTo>
                  <a:pt x="29924" y="677534"/>
                </a:lnTo>
                <a:lnTo>
                  <a:pt x="42744" y="636232"/>
                </a:lnTo>
                <a:lnTo>
                  <a:pt x="57707" y="595753"/>
                </a:lnTo>
                <a:lnTo>
                  <a:pt x="74756" y="556148"/>
                </a:lnTo>
                <a:lnTo>
                  <a:pt x="93832" y="517468"/>
                </a:lnTo>
                <a:lnTo>
                  <a:pt x="114878" y="479764"/>
                </a:lnTo>
                <a:lnTo>
                  <a:pt x="137837" y="443088"/>
                </a:lnTo>
                <a:lnTo>
                  <a:pt x="162650" y="407491"/>
                </a:lnTo>
                <a:lnTo>
                  <a:pt x="189259" y="373025"/>
                </a:lnTo>
                <a:lnTo>
                  <a:pt x="217607" y="339740"/>
                </a:lnTo>
                <a:lnTo>
                  <a:pt x="247635" y="307687"/>
                </a:lnTo>
                <a:lnTo>
                  <a:pt x="279287" y="276919"/>
                </a:lnTo>
                <a:lnTo>
                  <a:pt x="312504" y="247486"/>
                </a:lnTo>
                <a:lnTo>
                  <a:pt x="347228" y="219439"/>
                </a:lnTo>
                <a:lnTo>
                  <a:pt x="383401" y="192831"/>
                </a:lnTo>
                <a:lnTo>
                  <a:pt x="420966" y="167712"/>
                </a:lnTo>
                <a:lnTo>
                  <a:pt x="459866" y="144133"/>
                </a:lnTo>
                <a:lnTo>
                  <a:pt x="500041" y="122145"/>
                </a:lnTo>
                <a:lnTo>
                  <a:pt x="541434" y="101801"/>
                </a:lnTo>
                <a:lnTo>
                  <a:pt x="583988" y="83151"/>
                </a:lnTo>
                <a:lnTo>
                  <a:pt x="627644" y="66246"/>
                </a:lnTo>
                <a:lnTo>
                  <a:pt x="672346" y="51138"/>
                </a:lnTo>
                <a:lnTo>
                  <a:pt x="718034" y="37879"/>
                </a:lnTo>
                <a:lnTo>
                  <a:pt x="764651" y="26518"/>
                </a:lnTo>
                <a:lnTo>
                  <a:pt x="812139" y="17108"/>
                </a:lnTo>
                <a:lnTo>
                  <a:pt x="860441" y="9700"/>
                </a:lnTo>
                <a:lnTo>
                  <a:pt x="909499" y="4345"/>
                </a:lnTo>
                <a:lnTo>
                  <a:pt x="959254" y="1094"/>
                </a:lnTo>
                <a:lnTo>
                  <a:pt x="1009650" y="0"/>
                </a:lnTo>
                <a:lnTo>
                  <a:pt x="1060045" y="1094"/>
                </a:lnTo>
                <a:lnTo>
                  <a:pt x="1109800" y="4345"/>
                </a:lnTo>
                <a:lnTo>
                  <a:pt x="1158858" y="9700"/>
                </a:lnTo>
                <a:lnTo>
                  <a:pt x="1207160" y="17108"/>
                </a:lnTo>
                <a:lnTo>
                  <a:pt x="1254648" y="26518"/>
                </a:lnTo>
                <a:lnTo>
                  <a:pt x="1301265" y="37879"/>
                </a:lnTo>
                <a:lnTo>
                  <a:pt x="1346953" y="51138"/>
                </a:lnTo>
                <a:lnTo>
                  <a:pt x="1391655" y="66246"/>
                </a:lnTo>
                <a:lnTo>
                  <a:pt x="1435311" y="83151"/>
                </a:lnTo>
                <a:lnTo>
                  <a:pt x="1477865" y="101801"/>
                </a:lnTo>
                <a:lnTo>
                  <a:pt x="1519258" y="122145"/>
                </a:lnTo>
                <a:lnTo>
                  <a:pt x="1559433" y="144133"/>
                </a:lnTo>
                <a:lnTo>
                  <a:pt x="1598333" y="167712"/>
                </a:lnTo>
                <a:lnTo>
                  <a:pt x="1635898" y="192831"/>
                </a:lnTo>
                <a:lnTo>
                  <a:pt x="1672071" y="219439"/>
                </a:lnTo>
                <a:lnTo>
                  <a:pt x="1706795" y="247486"/>
                </a:lnTo>
                <a:lnTo>
                  <a:pt x="1740012" y="276919"/>
                </a:lnTo>
                <a:lnTo>
                  <a:pt x="1771664" y="307687"/>
                </a:lnTo>
                <a:lnTo>
                  <a:pt x="1801692" y="339740"/>
                </a:lnTo>
                <a:lnTo>
                  <a:pt x="1830040" y="373025"/>
                </a:lnTo>
                <a:lnTo>
                  <a:pt x="1856649" y="407491"/>
                </a:lnTo>
                <a:lnTo>
                  <a:pt x="1881462" y="443088"/>
                </a:lnTo>
                <a:lnTo>
                  <a:pt x="1904421" y="479764"/>
                </a:lnTo>
                <a:lnTo>
                  <a:pt x="1925467" y="517468"/>
                </a:lnTo>
                <a:lnTo>
                  <a:pt x="1944543" y="556148"/>
                </a:lnTo>
                <a:lnTo>
                  <a:pt x="1961592" y="595753"/>
                </a:lnTo>
                <a:lnTo>
                  <a:pt x="1976555" y="636232"/>
                </a:lnTo>
                <a:lnTo>
                  <a:pt x="1989375" y="677534"/>
                </a:lnTo>
                <a:lnTo>
                  <a:pt x="1999994" y="719607"/>
                </a:lnTo>
                <a:lnTo>
                  <a:pt x="2008353" y="762400"/>
                </a:lnTo>
                <a:lnTo>
                  <a:pt x="2014396" y="805862"/>
                </a:lnTo>
                <a:lnTo>
                  <a:pt x="2018064" y="849942"/>
                </a:lnTo>
                <a:lnTo>
                  <a:pt x="2019300" y="894588"/>
                </a:lnTo>
                <a:lnTo>
                  <a:pt x="2018064" y="939233"/>
                </a:lnTo>
                <a:lnTo>
                  <a:pt x="2014396" y="983313"/>
                </a:lnTo>
                <a:lnTo>
                  <a:pt x="2008353" y="1026775"/>
                </a:lnTo>
                <a:lnTo>
                  <a:pt x="1999994" y="1069568"/>
                </a:lnTo>
                <a:lnTo>
                  <a:pt x="1989375" y="1111641"/>
                </a:lnTo>
                <a:lnTo>
                  <a:pt x="1976555" y="1152943"/>
                </a:lnTo>
                <a:lnTo>
                  <a:pt x="1961592" y="1193422"/>
                </a:lnTo>
                <a:lnTo>
                  <a:pt x="1944543" y="1233027"/>
                </a:lnTo>
                <a:lnTo>
                  <a:pt x="1925467" y="1271707"/>
                </a:lnTo>
                <a:lnTo>
                  <a:pt x="1904421" y="1309411"/>
                </a:lnTo>
                <a:lnTo>
                  <a:pt x="1881462" y="1346087"/>
                </a:lnTo>
                <a:lnTo>
                  <a:pt x="1856649" y="1381684"/>
                </a:lnTo>
                <a:lnTo>
                  <a:pt x="1830040" y="1416150"/>
                </a:lnTo>
                <a:lnTo>
                  <a:pt x="1801692" y="1449435"/>
                </a:lnTo>
                <a:lnTo>
                  <a:pt x="1771664" y="1481488"/>
                </a:lnTo>
                <a:lnTo>
                  <a:pt x="1740012" y="1512256"/>
                </a:lnTo>
                <a:lnTo>
                  <a:pt x="1706795" y="1541689"/>
                </a:lnTo>
                <a:lnTo>
                  <a:pt x="1672071" y="1569736"/>
                </a:lnTo>
                <a:lnTo>
                  <a:pt x="1635898" y="1596344"/>
                </a:lnTo>
                <a:lnTo>
                  <a:pt x="1598333" y="1621463"/>
                </a:lnTo>
                <a:lnTo>
                  <a:pt x="1559433" y="1645042"/>
                </a:lnTo>
                <a:lnTo>
                  <a:pt x="1519258" y="1667030"/>
                </a:lnTo>
                <a:lnTo>
                  <a:pt x="1477865" y="1687374"/>
                </a:lnTo>
                <a:lnTo>
                  <a:pt x="1435311" y="1706024"/>
                </a:lnTo>
                <a:lnTo>
                  <a:pt x="1391655" y="1722929"/>
                </a:lnTo>
                <a:lnTo>
                  <a:pt x="1346953" y="1738037"/>
                </a:lnTo>
                <a:lnTo>
                  <a:pt x="1301265" y="1751296"/>
                </a:lnTo>
                <a:lnTo>
                  <a:pt x="1254648" y="1762657"/>
                </a:lnTo>
                <a:lnTo>
                  <a:pt x="1207160" y="1772067"/>
                </a:lnTo>
                <a:lnTo>
                  <a:pt x="1158858" y="1779475"/>
                </a:lnTo>
                <a:lnTo>
                  <a:pt x="1109800" y="1784830"/>
                </a:lnTo>
                <a:lnTo>
                  <a:pt x="1060045" y="1788081"/>
                </a:lnTo>
                <a:lnTo>
                  <a:pt x="1009650" y="1789176"/>
                </a:lnTo>
                <a:lnTo>
                  <a:pt x="959254" y="1788081"/>
                </a:lnTo>
                <a:lnTo>
                  <a:pt x="909499" y="1784830"/>
                </a:lnTo>
                <a:lnTo>
                  <a:pt x="860441" y="1779475"/>
                </a:lnTo>
                <a:lnTo>
                  <a:pt x="812139" y="1772067"/>
                </a:lnTo>
                <a:lnTo>
                  <a:pt x="764651" y="1762657"/>
                </a:lnTo>
                <a:lnTo>
                  <a:pt x="718034" y="1751296"/>
                </a:lnTo>
                <a:lnTo>
                  <a:pt x="672346" y="1738037"/>
                </a:lnTo>
                <a:lnTo>
                  <a:pt x="627644" y="1722929"/>
                </a:lnTo>
                <a:lnTo>
                  <a:pt x="583988" y="1706024"/>
                </a:lnTo>
                <a:lnTo>
                  <a:pt x="541434" y="1687374"/>
                </a:lnTo>
                <a:lnTo>
                  <a:pt x="500041" y="1667030"/>
                </a:lnTo>
                <a:lnTo>
                  <a:pt x="459866" y="1645042"/>
                </a:lnTo>
                <a:lnTo>
                  <a:pt x="420966" y="1621463"/>
                </a:lnTo>
                <a:lnTo>
                  <a:pt x="383401" y="1596344"/>
                </a:lnTo>
                <a:lnTo>
                  <a:pt x="347228" y="1569736"/>
                </a:lnTo>
                <a:lnTo>
                  <a:pt x="312504" y="1541689"/>
                </a:lnTo>
                <a:lnTo>
                  <a:pt x="279287" y="1512256"/>
                </a:lnTo>
                <a:lnTo>
                  <a:pt x="247635" y="1481488"/>
                </a:lnTo>
                <a:lnTo>
                  <a:pt x="217607" y="1449435"/>
                </a:lnTo>
                <a:lnTo>
                  <a:pt x="189259" y="1416150"/>
                </a:lnTo>
                <a:lnTo>
                  <a:pt x="162650" y="1381684"/>
                </a:lnTo>
                <a:lnTo>
                  <a:pt x="137837" y="1346087"/>
                </a:lnTo>
                <a:lnTo>
                  <a:pt x="114878" y="1309411"/>
                </a:lnTo>
                <a:lnTo>
                  <a:pt x="93832" y="1271707"/>
                </a:lnTo>
                <a:lnTo>
                  <a:pt x="74756" y="1233027"/>
                </a:lnTo>
                <a:lnTo>
                  <a:pt x="57707" y="1193422"/>
                </a:lnTo>
                <a:lnTo>
                  <a:pt x="42744" y="1152943"/>
                </a:lnTo>
                <a:lnTo>
                  <a:pt x="29924" y="1111641"/>
                </a:lnTo>
                <a:lnTo>
                  <a:pt x="19305" y="1069568"/>
                </a:lnTo>
                <a:lnTo>
                  <a:pt x="10946" y="1026775"/>
                </a:lnTo>
                <a:lnTo>
                  <a:pt x="4903" y="983313"/>
                </a:lnTo>
                <a:lnTo>
                  <a:pt x="1235" y="939233"/>
                </a:lnTo>
                <a:lnTo>
                  <a:pt x="0" y="894588"/>
                </a:lnTo>
                <a:close/>
              </a:path>
            </a:pathLst>
          </a:custGeom>
          <a:ln w="28575">
            <a:solidFill>
              <a:srgbClr val="000000"/>
            </a:solidFill>
          </a:ln>
        </p:spPr>
        <p:txBody>
          <a:bodyPr wrap="square" lIns="0" tIns="0" rIns="0" bIns="0" rtlCol="0"/>
          <a:lstStyle/>
          <a:p>
            <a:endParaRPr sz="1050"/>
          </a:p>
        </p:txBody>
      </p:sp>
      <p:sp>
        <p:nvSpPr>
          <p:cNvPr id="8" name="object 8"/>
          <p:cNvSpPr txBox="1"/>
          <p:nvPr/>
        </p:nvSpPr>
        <p:spPr>
          <a:xfrm>
            <a:off x="7154132" y="1503140"/>
            <a:ext cx="849630" cy="1048364"/>
          </a:xfrm>
          <a:prstGeom prst="rect">
            <a:avLst/>
          </a:prstGeom>
        </p:spPr>
        <p:txBody>
          <a:bodyPr vert="horz" wrap="square" lIns="0" tIns="9525" rIns="0" bIns="0" rtlCol="0">
            <a:spAutoFit/>
          </a:bodyPr>
          <a:lstStyle/>
          <a:p>
            <a:pPr marL="9525" marR="3810" algn="ctr">
              <a:spcBef>
                <a:spcPts val="75"/>
              </a:spcBef>
            </a:pPr>
            <a:r>
              <a:rPr sz="1350" spc="-8" dirty="0">
                <a:latin typeface="Calibri"/>
                <a:cs typeface="Calibri"/>
              </a:rPr>
              <a:t>Permissions </a:t>
            </a:r>
            <a:r>
              <a:rPr sz="1350" dirty="0">
                <a:latin typeface="Calibri"/>
                <a:cs typeface="Calibri"/>
              </a:rPr>
              <a:t>(e.g.,</a:t>
            </a:r>
            <a:r>
              <a:rPr sz="1350" spc="-8" dirty="0">
                <a:latin typeface="Calibri"/>
                <a:cs typeface="Calibri"/>
              </a:rPr>
              <a:t> read, write, append, execute)</a:t>
            </a:r>
            <a:endParaRPr sz="1350">
              <a:latin typeface="Calibri"/>
              <a:cs typeface="Calibri"/>
            </a:endParaRPr>
          </a:p>
        </p:txBody>
      </p:sp>
      <p:sp>
        <p:nvSpPr>
          <p:cNvPr id="9" name="object 9"/>
          <p:cNvSpPr/>
          <p:nvPr/>
        </p:nvSpPr>
        <p:spPr>
          <a:xfrm>
            <a:off x="2100263" y="3095815"/>
            <a:ext cx="1343025" cy="1343025"/>
          </a:xfrm>
          <a:custGeom>
            <a:avLst/>
            <a:gdLst/>
            <a:ahLst/>
            <a:cxnLst/>
            <a:rect l="l" t="t" r="r" b="b"/>
            <a:pathLst>
              <a:path w="1790700" h="1790700">
                <a:moveTo>
                  <a:pt x="0" y="895350"/>
                </a:moveTo>
                <a:lnTo>
                  <a:pt x="1240" y="847794"/>
                </a:lnTo>
                <a:lnTo>
                  <a:pt x="4922" y="800885"/>
                </a:lnTo>
                <a:lnTo>
                  <a:pt x="10982" y="754686"/>
                </a:lnTo>
                <a:lnTo>
                  <a:pt x="19360" y="709257"/>
                </a:lnTo>
                <a:lnTo>
                  <a:pt x="29992" y="664660"/>
                </a:lnTo>
                <a:lnTo>
                  <a:pt x="42817" y="620958"/>
                </a:lnTo>
                <a:lnTo>
                  <a:pt x="57774" y="578212"/>
                </a:lnTo>
                <a:lnTo>
                  <a:pt x="74801" y="536485"/>
                </a:lnTo>
                <a:lnTo>
                  <a:pt x="93835" y="495837"/>
                </a:lnTo>
                <a:lnTo>
                  <a:pt x="114815" y="456331"/>
                </a:lnTo>
                <a:lnTo>
                  <a:pt x="137679" y="418029"/>
                </a:lnTo>
                <a:lnTo>
                  <a:pt x="162365" y="380992"/>
                </a:lnTo>
                <a:lnTo>
                  <a:pt x="188811" y="345283"/>
                </a:lnTo>
                <a:lnTo>
                  <a:pt x="216956" y="310963"/>
                </a:lnTo>
                <a:lnTo>
                  <a:pt x="246738" y="278094"/>
                </a:lnTo>
                <a:lnTo>
                  <a:pt x="278094" y="246738"/>
                </a:lnTo>
                <a:lnTo>
                  <a:pt x="310963" y="216956"/>
                </a:lnTo>
                <a:lnTo>
                  <a:pt x="345283" y="188811"/>
                </a:lnTo>
                <a:lnTo>
                  <a:pt x="380992" y="162365"/>
                </a:lnTo>
                <a:lnTo>
                  <a:pt x="418029" y="137679"/>
                </a:lnTo>
                <a:lnTo>
                  <a:pt x="456331" y="114815"/>
                </a:lnTo>
                <a:lnTo>
                  <a:pt x="495837" y="93835"/>
                </a:lnTo>
                <a:lnTo>
                  <a:pt x="536485" y="74801"/>
                </a:lnTo>
                <a:lnTo>
                  <a:pt x="578212" y="57774"/>
                </a:lnTo>
                <a:lnTo>
                  <a:pt x="620958" y="42817"/>
                </a:lnTo>
                <a:lnTo>
                  <a:pt x="664660" y="29992"/>
                </a:lnTo>
                <a:lnTo>
                  <a:pt x="709257" y="19360"/>
                </a:lnTo>
                <a:lnTo>
                  <a:pt x="754686" y="10982"/>
                </a:lnTo>
                <a:lnTo>
                  <a:pt x="800885" y="4922"/>
                </a:lnTo>
                <a:lnTo>
                  <a:pt x="847794" y="1240"/>
                </a:lnTo>
                <a:lnTo>
                  <a:pt x="895350" y="0"/>
                </a:lnTo>
                <a:lnTo>
                  <a:pt x="942905" y="1240"/>
                </a:lnTo>
                <a:lnTo>
                  <a:pt x="989814" y="4922"/>
                </a:lnTo>
                <a:lnTo>
                  <a:pt x="1036013" y="10982"/>
                </a:lnTo>
                <a:lnTo>
                  <a:pt x="1081442" y="19360"/>
                </a:lnTo>
                <a:lnTo>
                  <a:pt x="1126039" y="29992"/>
                </a:lnTo>
                <a:lnTo>
                  <a:pt x="1169741" y="42817"/>
                </a:lnTo>
                <a:lnTo>
                  <a:pt x="1212487" y="57774"/>
                </a:lnTo>
                <a:lnTo>
                  <a:pt x="1254214" y="74801"/>
                </a:lnTo>
                <a:lnTo>
                  <a:pt x="1294862" y="93835"/>
                </a:lnTo>
                <a:lnTo>
                  <a:pt x="1334368" y="114815"/>
                </a:lnTo>
                <a:lnTo>
                  <a:pt x="1372670" y="137679"/>
                </a:lnTo>
                <a:lnTo>
                  <a:pt x="1409707" y="162365"/>
                </a:lnTo>
                <a:lnTo>
                  <a:pt x="1445416" y="188811"/>
                </a:lnTo>
                <a:lnTo>
                  <a:pt x="1479736" y="216956"/>
                </a:lnTo>
                <a:lnTo>
                  <a:pt x="1512605" y="246738"/>
                </a:lnTo>
                <a:lnTo>
                  <a:pt x="1543961" y="278094"/>
                </a:lnTo>
                <a:lnTo>
                  <a:pt x="1573743" y="310963"/>
                </a:lnTo>
                <a:lnTo>
                  <a:pt x="1601888" y="345283"/>
                </a:lnTo>
                <a:lnTo>
                  <a:pt x="1628334" y="380992"/>
                </a:lnTo>
                <a:lnTo>
                  <a:pt x="1653020" y="418029"/>
                </a:lnTo>
                <a:lnTo>
                  <a:pt x="1675884" y="456331"/>
                </a:lnTo>
                <a:lnTo>
                  <a:pt x="1696864" y="495837"/>
                </a:lnTo>
                <a:lnTo>
                  <a:pt x="1715898" y="536485"/>
                </a:lnTo>
                <a:lnTo>
                  <a:pt x="1732925" y="578212"/>
                </a:lnTo>
                <a:lnTo>
                  <a:pt x="1747882" y="620958"/>
                </a:lnTo>
                <a:lnTo>
                  <a:pt x="1760707" y="664660"/>
                </a:lnTo>
                <a:lnTo>
                  <a:pt x="1771339" y="709257"/>
                </a:lnTo>
                <a:lnTo>
                  <a:pt x="1779717" y="754686"/>
                </a:lnTo>
                <a:lnTo>
                  <a:pt x="1785777" y="800885"/>
                </a:lnTo>
                <a:lnTo>
                  <a:pt x="1789459" y="847794"/>
                </a:lnTo>
                <a:lnTo>
                  <a:pt x="1790700" y="895350"/>
                </a:lnTo>
                <a:lnTo>
                  <a:pt x="1789459" y="942905"/>
                </a:lnTo>
                <a:lnTo>
                  <a:pt x="1785777" y="989814"/>
                </a:lnTo>
                <a:lnTo>
                  <a:pt x="1779717" y="1036013"/>
                </a:lnTo>
                <a:lnTo>
                  <a:pt x="1771339" y="1081442"/>
                </a:lnTo>
                <a:lnTo>
                  <a:pt x="1760707" y="1126039"/>
                </a:lnTo>
                <a:lnTo>
                  <a:pt x="1747882" y="1169741"/>
                </a:lnTo>
                <a:lnTo>
                  <a:pt x="1732925" y="1212487"/>
                </a:lnTo>
                <a:lnTo>
                  <a:pt x="1715898" y="1254214"/>
                </a:lnTo>
                <a:lnTo>
                  <a:pt x="1696864" y="1294862"/>
                </a:lnTo>
                <a:lnTo>
                  <a:pt x="1675884" y="1334368"/>
                </a:lnTo>
                <a:lnTo>
                  <a:pt x="1653020" y="1372670"/>
                </a:lnTo>
                <a:lnTo>
                  <a:pt x="1628334" y="1409707"/>
                </a:lnTo>
                <a:lnTo>
                  <a:pt x="1601888" y="1445416"/>
                </a:lnTo>
                <a:lnTo>
                  <a:pt x="1573743" y="1479736"/>
                </a:lnTo>
                <a:lnTo>
                  <a:pt x="1543961" y="1512605"/>
                </a:lnTo>
                <a:lnTo>
                  <a:pt x="1512605" y="1543961"/>
                </a:lnTo>
                <a:lnTo>
                  <a:pt x="1479736" y="1573743"/>
                </a:lnTo>
                <a:lnTo>
                  <a:pt x="1445416" y="1601888"/>
                </a:lnTo>
                <a:lnTo>
                  <a:pt x="1409707" y="1628334"/>
                </a:lnTo>
                <a:lnTo>
                  <a:pt x="1372670" y="1653020"/>
                </a:lnTo>
                <a:lnTo>
                  <a:pt x="1334368" y="1675884"/>
                </a:lnTo>
                <a:lnTo>
                  <a:pt x="1294862" y="1696864"/>
                </a:lnTo>
                <a:lnTo>
                  <a:pt x="1254214" y="1715898"/>
                </a:lnTo>
                <a:lnTo>
                  <a:pt x="1212487" y="1732925"/>
                </a:lnTo>
                <a:lnTo>
                  <a:pt x="1169741" y="1747882"/>
                </a:lnTo>
                <a:lnTo>
                  <a:pt x="1126039" y="1760707"/>
                </a:lnTo>
                <a:lnTo>
                  <a:pt x="1081442" y="1771339"/>
                </a:lnTo>
                <a:lnTo>
                  <a:pt x="1036013" y="1779717"/>
                </a:lnTo>
                <a:lnTo>
                  <a:pt x="989814" y="1785777"/>
                </a:lnTo>
                <a:lnTo>
                  <a:pt x="942905" y="1789459"/>
                </a:lnTo>
                <a:lnTo>
                  <a:pt x="895350" y="1790700"/>
                </a:lnTo>
                <a:lnTo>
                  <a:pt x="847794" y="1789459"/>
                </a:lnTo>
                <a:lnTo>
                  <a:pt x="800885" y="1785777"/>
                </a:lnTo>
                <a:lnTo>
                  <a:pt x="754686" y="1779717"/>
                </a:lnTo>
                <a:lnTo>
                  <a:pt x="709257" y="1771339"/>
                </a:lnTo>
                <a:lnTo>
                  <a:pt x="664660" y="1760707"/>
                </a:lnTo>
                <a:lnTo>
                  <a:pt x="620958" y="1747882"/>
                </a:lnTo>
                <a:lnTo>
                  <a:pt x="578212" y="1732925"/>
                </a:lnTo>
                <a:lnTo>
                  <a:pt x="536485" y="1715898"/>
                </a:lnTo>
                <a:lnTo>
                  <a:pt x="495837" y="1696864"/>
                </a:lnTo>
                <a:lnTo>
                  <a:pt x="456331" y="1675884"/>
                </a:lnTo>
                <a:lnTo>
                  <a:pt x="418029" y="1653020"/>
                </a:lnTo>
                <a:lnTo>
                  <a:pt x="380992" y="1628334"/>
                </a:lnTo>
                <a:lnTo>
                  <a:pt x="345283" y="1601888"/>
                </a:lnTo>
                <a:lnTo>
                  <a:pt x="310963" y="1573743"/>
                </a:lnTo>
                <a:lnTo>
                  <a:pt x="278094" y="1543961"/>
                </a:lnTo>
                <a:lnTo>
                  <a:pt x="246738" y="1512605"/>
                </a:lnTo>
                <a:lnTo>
                  <a:pt x="216956" y="1479736"/>
                </a:lnTo>
                <a:lnTo>
                  <a:pt x="188811" y="1445416"/>
                </a:lnTo>
                <a:lnTo>
                  <a:pt x="162365" y="1409707"/>
                </a:lnTo>
                <a:lnTo>
                  <a:pt x="137679" y="1372670"/>
                </a:lnTo>
                <a:lnTo>
                  <a:pt x="114815" y="1334368"/>
                </a:lnTo>
                <a:lnTo>
                  <a:pt x="93835" y="1294862"/>
                </a:lnTo>
                <a:lnTo>
                  <a:pt x="74801" y="1254214"/>
                </a:lnTo>
                <a:lnTo>
                  <a:pt x="57774" y="1212487"/>
                </a:lnTo>
                <a:lnTo>
                  <a:pt x="42817" y="1169741"/>
                </a:lnTo>
                <a:lnTo>
                  <a:pt x="29992" y="1126039"/>
                </a:lnTo>
                <a:lnTo>
                  <a:pt x="19360" y="1081442"/>
                </a:lnTo>
                <a:lnTo>
                  <a:pt x="10982" y="1036013"/>
                </a:lnTo>
                <a:lnTo>
                  <a:pt x="4922" y="989814"/>
                </a:lnTo>
                <a:lnTo>
                  <a:pt x="1240" y="942905"/>
                </a:lnTo>
                <a:lnTo>
                  <a:pt x="0" y="895350"/>
                </a:lnTo>
                <a:close/>
              </a:path>
            </a:pathLst>
          </a:custGeom>
          <a:ln w="28575">
            <a:solidFill>
              <a:srgbClr val="000000"/>
            </a:solidFill>
          </a:ln>
        </p:spPr>
        <p:txBody>
          <a:bodyPr wrap="square" lIns="0" tIns="0" rIns="0" bIns="0" rtlCol="0"/>
          <a:lstStyle/>
          <a:p>
            <a:endParaRPr sz="1050"/>
          </a:p>
        </p:txBody>
      </p:sp>
      <p:sp>
        <p:nvSpPr>
          <p:cNvPr id="10" name="object 10"/>
          <p:cNvSpPr txBox="1"/>
          <p:nvPr/>
        </p:nvSpPr>
        <p:spPr>
          <a:xfrm>
            <a:off x="3504532" y="3645123"/>
            <a:ext cx="604838"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Sessions</a:t>
            </a:r>
            <a:endParaRPr sz="1350">
              <a:latin typeface="Calibri"/>
              <a:cs typeface="Calibri"/>
            </a:endParaRPr>
          </a:p>
        </p:txBody>
      </p:sp>
      <p:grpSp>
        <p:nvGrpSpPr>
          <p:cNvPr id="11" name="object 11"/>
          <p:cNvGrpSpPr/>
          <p:nvPr/>
        </p:nvGrpSpPr>
        <p:grpSpPr>
          <a:xfrm>
            <a:off x="2677859" y="3240214"/>
            <a:ext cx="179070" cy="1013460"/>
            <a:chOff x="3570478" y="4320285"/>
            <a:chExt cx="238760" cy="1351280"/>
          </a:xfrm>
        </p:grpSpPr>
        <p:pic>
          <p:nvPicPr>
            <p:cNvPr id="12" name="object 12"/>
            <p:cNvPicPr/>
            <p:nvPr/>
          </p:nvPicPr>
          <p:blipFill>
            <a:blip r:embed="rId2" cstate="print"/>
            <a:stretch>
              <a:fillRect/>
            </a:stretch>
          </p:blipFill>
          <p:spPr>
            <a:xfrm>
              <a:off x="3575050" y="4600701"/>
              <a:ext cx="233679" cy="235204"/>
            </a:xfrm>
            <a:prstGeom prst="rect">
              <a:avLst/>
            </a:prstGeom>
          </p:spPr>
        </p:pic>
        <p:pic>
          <p:nvPicPr>
            <p:cNvPr id="13" name="object 13"/>
            <p:cNvPicPr/>
            <p:nvPr/>
          </p:nvPicPr>
          <p:blipFill>
            <a:blip r:embed="rId3" cstate="print"/>
            <a:stretch>
              <a:fillRect/>
            </a:stretch>
          </p:blipFill>
          <p:spPr>
            <a:xfrm>
              <a:off x="3575050" y="4320285"/>
              <a:ext cx="233679" cy="233680"/>
            </a:xfrm>
            <a:prstGeom prst="rect">
              <a:avLst/>
            </a:prstGeom>
          </p:spPr>
        </p:pic>
        <p:pic>
          <p:nvPicPr>
            <p:cNvPr id="14" name="object 14"/>
            <p:cNvPicPr/>
            <p:nvPr/>
          </p:nvPicPr>
          <p:blipFill>
            <a:blip r:embed="rId4" cstate="print"/>
            <a:stretch>
              <a:fillRect/>
            </a:stretch>
          </p:blipFill>
          <p:spPr>
            <a:xfrm>
              <a:off x="3570478" y="5435853"/>
              <a:ext cx="235204" cy="235204"/>
            </a:xfrm>
            <a:prstGeom prst="rect">
              <a:avLst/>
            </a:prstGeom>
          </p:spPr>
        </p:pic>
      </p:grpSp>
      <p:sp>
        <p:nvSpPr>
          <p:cNvPr id="15" name="object 15"/>
          <p:cNvSpPr txBox="1"/>
          <p:nvPr/>
        </p:nvSpPr>
        <p:spPr>
          <a:xfrm>
            <a:off x="2649760" y="3651980"/>
            <a:ext cx="230029" cy="378950"/>
          </a:xfrm>
          <a:prstGeom prst="rect">
            <a:avLst/>
          </a:prstGeom>
        </p:spPr>
        <p:txBody>
          <a:bodyPr vert="horz" wrap="square" lIns="0" tIns="9525" rIns="0" bIns="0" rtlCol="0">
            <a:spAutoFit/>
          </a:bodyPr>
          <a:lstStyle/>
          <a:p>
            <a:pPr marL="9525">
              <a:spcBef>
                <a:spcPts val="75"/>
              </a:spcBef>
            </a:pPr>
            <a:r>
              <a:rPr sz="2400" spc="-38" dirty="0">
                <a:latin typeface="Calibri"/>
                <a:cs typeface="Calibri"/>
              </a:rPr>
              <a:t>…</a:t>
            </a:r>
            <a:endParaRPr sz="2400">
              <a:latin typeface="Calibri"/>
              <a:cs typeface="Calibri"/>
            </a:endParaRPr>
          </a:p>
        </p:txBody>
      </p:sp>
      <p:sp>
        <p:nvSpPr>
          <p:cNvPr id="16" name="object 16"/>
          <p:cNvSpPr/>
          <p:nvPr/>
        </p:nvSpPr>
        <p:spPr>
          <a:xfrm>
            <a:off x="1675066" y="1993391"/>
            <a:ext cx="5148263" cy="1629728"/>
          </a:xfrm>
          <a:custGeom>
            <a:avLst/>
            <a:gdLst/>
            <a:ahLst/>
            <a:cxnLst/>
            <a:rect l="l" t="t" r="r" b="b"/>
            <a:pathLst>
              <a:path w="6864350" h="2172970">
                <a:moveTo>
                  <a:pt x="1458849" y="2170938"/>
                </a:moveTo>
                <a:lnTo>
                  <a:pt x="1438579" y="2124456"/>
                </a:lnTo>
                <a:lnTo>
                  <a:pt x="1407795" y="2053844"/>
                </a:lnTo>
                <a:lnTo>
                  <a:pt x="1383385" y="2083028"/>
                </a:lnTo>
                <a:lnTo>
                  <a:pt x="99910" y="1010399"/>
                </a:lnTo>
                <a:lnTo>
                  <a:pt x="110096" y="998220"/>
                </a:lnTo>
                <a:lnTo>
                  <a:pt x="124333" y="981202"/>
                </a:lnTo>
                <a:lnTo>
                  <a:pt x="0" y="951738"/>
                </a:lnTo>
                <a:lnTo>
                  <a:pt x="51054" y="1068832"/>
                </a:lnTo>
                <a:lnTo>
                  <a:pt x="75450" y="1039660"/>
                </a:lnTo>
                <a:lnTo>
                  <a:pt x="1358976" y="2112226"/>
                </a:lnTo>
                <a:lnTo>
                  <a:pt x="1334516" y="2141474"/>
                </a:lnTo>
                <a:lnTo>
                  <a:pt x="1458849" y="2170938"/>
                </a:lnTo>
                <a:close/>
              </a:path>
              <a:path w="6864350" h="2172970">
                <a:moveTo>
                  <a:pt x="3098673" y="57150"/>
                </a:moveTo>
                <a:lnTo>
                  <a:pt x="3060573" y="38100"/>
                </a:lnTo>
                <a:lnTo>
                  <a:pt x="2984373" y="0"/>
                </a:lnTo>
                <a:lnTo>
                  <a:pt x="2984373" y="38100"/>
                </a:lnTo>
                <a:lnTo>
                  <a:pt x="1010412" y="38100"/>
                </a:lnTo>
                <a:lnTo>
                  <a:pt x="1010412" y="0"/>
                </a:lnTo>
                <a:lnTo>
                  <a:pt x="896112" y="57150"/>
                </a:lnTo>
                <a:lnTo>
                  <a:pt x="1010412" y="114300"/>
                </a:lnTo>
                <a:lnTo>
                  <a:pt x="1010412" y="76200"/>
                </a:lnTo>
                <a:lnTo>
                  <a:pt x="2984373" y="76200"/>
                </a:lnTo>
                <a:lnTo>
                  <a:pt x="2984373" y="114300"/>
                </a:lnTo>
                <a:lnTo>
                  <a:pt x="3060573" y="76200"/>
                </a:lnTo>
                <a:lnTo>
                  <a:pt x="3098673" y="57150"/>
                </a:lnTo>
                <a:close/>
              </a:path>
              <a:path w="6864350" h="2172970">
                <a:moveTo>
                  <a:pt x="3993769" y="951738"/>
                </a:moveTo>
                <a:lnTo>
                  <a:pt x="3866007" y="949833"/>
                </a:lnTo>
                <a:lnTo>
                  <a:pt x="3882491" y="984135"/>
                </a:lnTo>
                <a:lnTo>
                  <a:pt x="1554759" y="2104263"/>
                </a:lnTo>
                <a:lnTo>
                  <a:pt x="1538224" y="2069846"/>
                </a:lnTo>
                <a:lnTo>
                  <a:pt x="1459992" y="2170938"/>
                </a:lnTo>
                <a:lnTo>
                  <a:pt x="1587754" y="2172843"/>
                </a:lnTo>
                <a:lnTo>
                  <a:pt x="1575231" y="2146808"/>
                </a:lnTo>
                <a:lnTo>
                  <a:pt x="1571256" y="2138553"/>
                </a:lnTo>
                <a:lnTo>
                  <a:pt x="3898989" y="1018425"/>
                </a:lnTo>
                <a:lnTo>
                  <a:pt x="3915537" y="1052830"/>
                </a:lnTo>
                <a:lnTo>
                  <a:pt x="3975087" y="975868"/>
                </a:lnTo>
                <a:lnTo>
                  <a:pt x="3993769" y="951738"/>
                </a:lnTo>
                <a:close/>
              </a:path>
              <a:path w="6864350" h="2172970">
                <a:moveTo>
                  <a:pt x="6863842" y="57150"/>
                </a:moveTo>
                <a:lnTo>
                  <a:pt x="6825742" y="38100"/>
                </a:lnTo>
                <a:lnTo>
                  <a:pt x="6749542" y="0"/>
                </a:lnTo>
                <a:lnTo>
                  <a:pt x="6749542" y="38100"/>
                </a:lnTo>
                <a:lnTo>
                  <a:pt x="5003292" y="38100"/>
                </a:lnTo>
                <a:lnTo>
                  <a:pt x="5003292" y="0"/>
                </a:lnTo>
                <a:lnTo>
                  <a:pt x="4888992" y="57150"/>
                </a:lnTo>
                <a:lnTo>
                  <a:pt x="5003292" y="114300"/>
                </a:lnTo>
                <a:lnTo>
                  <a:pt x="5003292" y="76200"/>
                </a:lnTo>
                <a:lnTo>
                  <a:pt x="6749542" y="76200"/>
                </a:lnTo>
                <a:lnTo>
                  <a:pt x="6749542" y="114300"/>
                </a:lnTo>
                <a:lnTo>
                  <a:pt x="6825742" y="76200"/>
                </a:lnTo>
                <a:lnTo>
                  <a:pt x="6863842" y="57150"/>
                </a:lnTo>
                <a:close/>
              </a:path>
            </a:pathLst>
          </a:custGeom>
          <a:solidFill>
            <a:srgbClr val="000000"/>
          </a:solidFill>
        </p:spPr>
        <p:txBody>
          <a:bodyPr wrap="square" lIns="0" tIns="0" rIns="0" bIns="0" rtlCol="0"/>
          <a:lstStyle/>
          <a:p>
            <a:endParaRPr sz="105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Roles</a:t>
            </a:r>
            <a:r>
              <a:rPr spc="-26" dirty="0"/>
              <a:t> </a:t>
            </a:r>
            <a:r>
              <a:rPr dirty="0"/>
              <a:t>as</a:t>
            </a:r>
            <a:r>
              <a:rPr spc="-23" dirty="0"/>
              <a:t> </a:t>
            </a:r>
            <a:r>
              <a:rPr spc="-8" dirty="0"/>
              <a:t>policy</a:t>
            </a:r>
          </a:p>
        </p:txBody>
      </p:sp>
      <p:sp>
        <p:nvSpPr>
          <p:cNvPr id="5" name="object 5"/>
          <p:cNvSpPr txBox="1">
            <a:spLocks noGrp="1"/>
          </p:cNvSpPr>
          <p:nvPr>
            <p:ph type="sldNum" sz="quarter" idx="7"/>
          </p:nvPr>
        </p:nvSpPr>
        <p:spPr>
          <a:xfrm>
            <a:off x="6354344" y="3587305"/>
            <a:ext cx="411525" cy="115416"/>
          </a:xfrm>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46</a:t>
            </a:fld>
            <a:endParaRPr spc="-19" dirty="0"/>
          </a:p>
        </p:txBody>
      </p:sp>
      <p:sp>
        <p:nvSpPr>
          <p:cNvPr id="3" name="object 3"/>
          <p:cNvSpPr txBox="1"/>
          <p:nvPr/>
        </p:nvSpPr>
        <p:spPr>
          <a:xfrm>
            <a:off x="687705" y="1317424"/>
            <a:ext cx="7473791" cy="2432557"/>
          </a:xfrm>
          <a:prstGeom prst="rect">
            <a:avLst/>
          </a:prstGeom>
        </p:spPr>
        <p:txBody>
          <a:bodyPr vert="horz" wrap="square" lIns="0" tIns="36671" rIns="0" bIns="0" rtlCol="0">
            <a:spAutoFit/>
          </a:bodyPr>
          <a:lstStyle/>
          <a:p>
            <a:pPr marL="180022" indent="-170497">
              <a:spcBef>
                <a:spcPts val="289"/>
              </a:spcBef>
              <a:buFont typeface="Arial"/>
              <a:buChar char="•"/>
              <a:tabLst>
                <a:tab pos="180022" algn="l"/>
              </a:tabLst>
            </a:pPr>
            <a:r>
              <a:rPr sz="2100" dirty="0">
                <a:latin typeface="Calibri"/>
                <a:cs typeface="Calibri"/>
              </a:rPr>
              <a:t>A</a:t>
            </a:r>
            <a:r>
              <a:rPr sz="2100" spc="-19" dirty="0">
                <a:latin typeface="Calibri"/>
                <a:cs typeface="Calibri"/>
              </a:rPr>
              <a:t> </a:t>
            </a:r>
            <a:r>
              <a:rPr sz="2100" dirty="0">
                <a:latin typeface="Calibri"/>
                <a:cs typeface="Calibri"/>
              </a:rPr>
              <a:t>role</a:t>
            </a:r>
            <a:r>
              <a:rPr sz="2100" spc="-23" dirty="0">
                <a:latin typeface="Calibri"/>
                <a:cs typeface="Calibri"/>
              </a:rPr>
              <a:t> </a:t>
            </a:r>
            <a:r>
              <a:rPr sz="2100" dirty="0">
                <a:latin typeface="Calibri"/>
                <a:cs typeface="Calibri"/>
              </a:rPr>
              <a:t>brings</a:t>
            </a:r>
            <a:r>
              <a:rPr sz="2100" spc="-15" dirty="0">
                <a:latin typeface="Calibri"/>
                <a:cs typeface="Calibri"/>
              </a:rPr>
              <a:t> </a:t>
            </a:r>
            <a:r>
              <a:rPr sz="2100" spc="-8" dirty="0">
                <a:latin typeface="Calibri"/>
                <a:cs typeface="Calibri"/>
              </a:rPr>
              <a:t>together</a:t>
            </a:r>
            <a:endParaRPr sz="2100">
              <a:latin typeface="Calibri"/>
              <a:cs typeface="Calibri"/>
            </a:endParaRPr>
          </a:p>
          <a:p>
            <a:pPr marL="522923" lvl="1" indent="-170497">
              <a:spcBef>
                <a:spcPts val="184"/>
              </a:spcBef>
              <a:buFont typeface="Arial"/>
              <a:buChar char="•"/>
              <a:tabLst>
                <a:tab pos="522923" algn="l"/>
              </a:tabLst>
            </a:pPr>
            <a:r>
              <a:rPr sz="1800" dirty="0">
                <a:latin typeface="Calibri"/>
                <a:cs typeface="Calibri"/>
              </a:rPr>
              <a:t>a</a:t>
            </a:r>
            <a:r>
              <a:rPr sz="1800" spc="-30" dirty="0">
                <a:latin typeface="Calibri"/>
                <a:cs typeface="Calibri"/>
              </a:rPr>
              <a:t> </a:t>
            </a:r>
            <a:r>
              <a:rPr sz="1800" dirty="0">
                <a:latin typeface="Calibri"/>
                <a:cs typeface="Calibri"/>
              </a:rPr>
              <a:t>collection</a:t>
            </a:r>
            <a:r>
              <a:rPr sz="1800" spc="-45" dirty="0">
                <a:latin typeface="Calibri"/>
                <a:cs typeface="Calibri"/>
              </a:rPr>
              <a:t> </a:t>
            </a:r>
            <a:r>
              <a:rPr sz="1800" dirty="0">
                <a:latin typeface="Calibri"/>
                <a:cs typeface="Calibri"/>
              </a:rPr>
              <a:t>of</a:t>
            </a:r>
            <a:r>
              <a:rPr sz="1800" spc="-30" dirty="0">
                <a:latin typeface="Calibri"/>
                <a:cs typeface="Calibri"/>
              </a:rPr>
              <a:t> </a:t>
            </a:r>
            <a:r>
              <a:rPr sz="1800" dirty="0">
                <a:latin typeface="Calibri"/>
                <a:cs typeface="Calibri"/>
              </a:rPr>
              <a:t>users</a:t>
            </a:r>
            <a:r>
              <a:rPr sz="1800" spc="-26" dirty="0">
                <a:latin typeface="Calibri"/>
                <a:cs typeface="Calibri"/>
              </a:rPr>
              <a:t> </a:t>
            </a:r>
            <a:r>
              <a:rPr sz="1800" spc="-19" dirty="0">
                <a:latin typeface="Calibri"/>
                <a:cs typeface="Calibri"/>
              </a:rPr>
              <a:t>and</a:t>
            </a:r>
            <a:endParaRPr sz="1800">
              <a:latin typeface="Calibri"/>
              <a:cs typeface="Calibri"/>
            </a:endParaRPr>
          </a:p>
          <a:p>
            <a:pPr marL="522923" lvl="1" indent="-170497">
              <a:spcBef>
                <a:spcPts val="164"/>
              </a:spcBef>
              <a:buFont typeface="Arial"/>
              <a:buChar char="•"/>
              <a:tabLst>
                <a:tab pos="522923" algn="l"/>
              </a:tabLst>
            </a:pPr>
            <a:r>
              <a:rPr sz="1800" dirty="0">
                <a:latin typeface="Calibri"/>
                <a:cs typeface="Calibri"/>
              </a:rPr>
              <a:t>a</a:t>
            </a:r>
            <a:r>
              <a:rPr sz="1800" spc="-19" dirty="0">
                <a:latin typeface="Calibri"/>
                <a:cs typeface="Calibri"/>
              </a:rPr>
              <a:t> </a:t>
            </a:r>
            <a:r>
              <a:rPr sz="1800" dirty="0">
                <a:latin typeface="Calibri"/>
                <a:cs typeface="Calibri"/>
              </a:rPr>
              <a:t>collection</a:t>
            </a:r>
            <a:r>
              <a:rPr sz="1800" spc="-38" dirty="0">
                <a:latin typeface="Calibri"/>
                <a:cs typeface="Calibri"/>
              </a:rPr>
              <a:t> </a:t>
            </a:r>
            <a:r>
              <a:rPr sz="1800" dirty="0">
                <a:latin typeface="Calibri"/>
                <a:cs typeface="Calibri"/>
              </a:rPr>
              <a:t>of</a:t>
            </a:r>
            <a:r>
              <a:rPr sz="1800" spc="-19" dirty="0">
                <a:latin typeface="Calibri"/>
                <a:cs typeface="Calibri"/>
              </a:rPr>
              <a:t> </a:t>
            </a:r>
            <a:r>
              <a:rPr sz="1800" spc="-8" dirty="0">
                <a:latin typeface="Calibri"/>
                <a:cs typeface="Calibri"/>
              </a:rPr>
              <a:t>permissions</a:t>
            </a:r>
            <a:endParaRPr sz="1800">
              <a:latin typeface="Calibri"/>
              <a:cs typeface="Calibri"/>
            </a:endParaRPr>
          </a:p>
          <a:p>
            <a:pPr marL="180022" indent="-170497">
              <a:spcBef>
                <a:spcPts val="472"/>
              </a:spcBef>
              <a:buFont typeface="Arial"/>
              <a:buChar char="•"/>
              <a:tabLst>
                <a:tab pos="180022" algn="l"/>
              </a:tabLst>
            </a:pPr>
            <a:r>
              <a:rPr sz="2100" dirty="0">
                <a:latin typeface="Calibri"/>
                <a:cs typeface="Calibri"/>
              </a:rPr>
              <a:t>These</a:t>
            </a:r>
            <a:r>
              <a:rPr sz="2100" spc="-15" dirty="0">
                <a:latin typeface="Calibri"/>
                <a:cs typeface="Calibri"/>
              </a:rPr>
              <a:t> </a:t>
            </a:r>
            <a:r>
              <a:rPr sz="2100" dirty="0">
                <a:latin typeface="Calibri"/>
                <a:cs typeface="Calibri"/>
              </a:rPr>
              <a:t>collections</a:t>
            </a:r>
            <a:r>
              <a:rPr sz="2100" spc="4" dirty="0">
                <a:latin typeface="Calibri"/>
                <a:cs typeface="Calibri"/>
              </a:rPr>
              <a:t> </a:t>
            </a:r>
            <a:r>
              <a:rPr sz="2100" dirty="0">
                <a:latin typeface="Calibri"/>
                <a:cs typeface="Calibri"/>
              </a:rPr>
              <a:t>will</a:t>
            </a:r>
            <a:r>
              <a:rPr sz="2100" spc="-11" dirty="0">
                <a:latin typeface="Calibri"/>
                <a:cs typeface="Calibri"/>
              </a:rPr>
              <a:t> </a:t>
            </a:r>
            <a:r>
              <a:rPr sz="2100" dirty="0">
                <a:latin typeface="Calibri"/>
                <a:cs typeface="Calibri"/>
              </a:rPr>
              <a:t>vary</a:t>
            </a:r>
            <a:r>
              <a:rPr sz="2100" spc="-11" dirty="0">
                <a:latin typeface="Calibri"/>
                <a:cs typeface="Calibri"/>
              </a:rPr>
              <a:t> </a:t>
            </a:r>
            <a:r>
              <a:rPr sz="2100" dirty="0">
                <a:latin typeface="Calibri"/>
                <a:cs typeface="Calibri"/>
              </a:rPr>
              <a:t>over</a:t>
            </a:r>
            <a:r>
              <a:rPr sz="2100" spc="-23" dirty="0">
                <a:latin typeface="Calibri"/>
                <a:cs typeface="Calibri"/>
              </a:rPr>
              <a:t> </a:t>
            </a:r>
            <a:r>
              <a:rPr sz="2100" spc="-15" dirty="0">
                <a:latin typeface="Calibri"/>
                <a:cs typeface="Calibri"/>
              </a:rPr>
              <a:t>time</a:t>
            </a:r>
            <a:endParaRPr sz="2100">
              <a:latin typeface="Calibri"/>
              <a:cs typeface="Calibri"/>
            </a:endParaRPr>
          </a:p>
          <a:p>
            <a:pPr marL="180022" indent="-170497">
              <a:spcBef>
                <a:spcPts val="495"/>
              </a:spcBef>
              <a:buFont typeface="Arial"/>
              <a:buChar char="•"/>
              <a:tabLst>
                <a:tab pos="180022" algn="l"/>
              </a:tabLst>
            </a:pPr>
            <a:r>
              <a:rPr sz="2100" dirty="0">
                <a:latin typeface="Calibri"/>
                <a:cs typeface="Calibri"/>
              </a:rPr>
              <a:t>A</a:t>
            </a:r>
            <a:r>
              <a:rPr sz="2100" spc="-23" dirty="0">
                <a:latin typeface="Calibri"/>
                <a:cs typeface="Calibri"/>
              </a:rPr>
              <a:t> </a:t>
            </a:r>
            <a:r>
              <a:rPr sz="2100" dirty="0">
                <a:latin typeface="Calibri"/>
                <a:cs typeface="Calibri"/>
              </a:rPr>
              <a:t>user</a:t>
            </a:r>
            <a:r>
              <a:rPr sz="2100" spc="-23" dirty="0">
                <a:latin typeface="Calibri"/>
                <a:cs typeface="Calibri"/>
              </a:rPr>
              <a:t> </a:t>
            </a:r>
            <a:r>
              <a:rPr sz="2100" dirty="0">
                <a:latin typeface="Calibri"/>
                <a:cs typeface="Calibri"/>
              </a:rPr>
              <a:t>can</a:t>
            </a:r>
            <a:r>
              <a:rPr sz="2100" spc="-26" dirty="0">
                <a:latin typeface="Calibri"/>
                <a:cs typeface="Calibri"/>
              </a:rPr>
              <a:t> </a:t>
            </a:r>
            <a:r>
              <a:rPr sz="2100" dirty="0">
                <a:latin typeface="Calibri"/>
                <a:cs typeface="Calibri"/>
              </a:rPr>
              <a:t>be</a:t>
            </a:r>
            <a:r>
              <a:rPr sz="2100" spc="-26" dirty="0">
                <a:latin typeface="Calibri"/>
                <a:cs typeface="Calibri"/>
              </a:rPr>
              <a:t> </a:t>
            </a:r>
            <a:r>
              <a:rPr sz="2100" dirty="0">
                <a:latin typeface="Calibri"/>
                <a:cs typeface="Calibri"/>
              </a:rPr>
              <a:t>a</a:t>
            </a:r>
            <a:r>
              <a:rPr sz="2100" spc="-26" dirty="0">
                <a:latin typeface="Calibri"/>
                <a:cs typeface="Calibri"/>
              </a:rPr>
              <a:t> </a:t>
            </a:r>
            <a:r>
              <a:rPr sz="2100" dirty="0">
                <a:latin typeface="Calibri"/>
                <a:cs typeface="Calibri"/>
              </a:rPr>
              <a:t>member</a:t>
            </a:r>
            <a:r>
              <a:rPr sz="2100" spc="-34" dirty="0">
                <a:latin typeface="Calibri"/>
                <a:cs typeface="Calibri"/>
              </a:rPr>
              <a:t> </a:t>
            </a:r>
            <a:r>
              <a:rPr sz="2100" dirty="0">
                <a:latin typeface="Calibri"/>
                <a:cs typeface="Calibri"/>
              </a:rPr>
              <a:t>of</a:t>
            </a:r>
            <a:r>
              <a:rPr sz="2100" spc="-30" dirty="0">
                <a:latin typeface="Calibri"/>
                <a:cs typeface="Calibri"/>
              </a:rPr>
              <a:t> </a:t>
            </a:r>
            <a:r>
              <a:rPr sz="2100" dirty="0">
                <a:latin typeface="Calibri"/>
                <a:cs typeface="Calibri"/>
              </a:rPr>
              <a:t>many</a:t>
            </a:r>
            <a:r>
              <a:rPr sz="2100" spc="-26" dirty="0">
                <a:latin typeface="Calibri"/>
                <a:cs typeface="Calibri"/>
              </a:rPr>
              <a:t> </a:t>
            </a:r>
            <a:r>
              <a:rPr sz="2100" spc="-8" dirty="0">
                <a:latin typeface="Calibri"/>
                <a:cs typeface="Calibri"/>
              </a:rPr>
              <a:t>roles</a:t>
            </a:r>
            <a:endParaRPr sz="2100">
              <a:latin typeface="Calibri"/>
              <a:cs typeface="Calibri"/>
            </a:endParaRPr>
          </a:p>
          <a:p>
            <a:pPr marL="180022" marR="3810" indent="-170497">
              <a:lnSpc>
                <a:spcPts val="2265"/>
              </a:lnSpc>
              <a:spcBef>
                <a:spcPts val="795"/>
              </a:spcBef>
              <a:buFont typeface="Arial"/>
              <a:buChar char="•"/>
              <a:tabLst>
                <a:tab pos="180975" algn="l"/>
              </a:tabLst>
            </a:pPr>
            <a:r>
              <a:rPr sz="2100" dirty="0">
                <a:latin typeface="Calibri"/>
                <a:cs typeface="Calibri"/>
              </a:rPr>
              <a:t>Each</a:t>
            </a:r>
            <a:r>
              <a:rPr sz="2100" spc="-30" dirty="0">
                <a:latin typeface="Calibri"/>
                <a:cs typeface="Calibri"/>
              </a:rPr>
              <a:t> </a:t>
            </a:r>
            <a:r>
              <a:rPr sz="2100" dirty="0">
                <a:latin typeface="Calibri"/>
                <a:cs typeface="Calibri"/>
              </a:rPr>
              <a:t>role</a:t>
            </a:r>
            <a:r>
              <a:rPr sz="2100" spc="-34" dirty="0">
                <a:latin typeface="Calibri"/>
                <a:cs typeface="Calibri"/>
              </a:rPr>
              <a:t> </a:t>
            </a:r>
            <a:r>
              <a:rPr sz="2100" dirty="0">
                <a:latin typeface="Calibri"/>
                <a:cs typeface="Calibri"/>
              </a:rPr>
              <a:t>can</a:t>
            </a:r>
            <a:r>
              <a:rPr sz="2100" spc="-19" dirty="0">
                <a:latin typeface="Calibri"/>
                <a:cs typeface="Calibri"/>
              </a:rPr>
              <a:t> </a:t>
            </a:r>
            <a:r>
              <a:rPr sz="2100" dirty="0">
                <a:latin typeface="Calibri"/>
                <a:cs typeface="Calibri"/>
              </a:rPr>
              <a:t>have</a:t>
            </a:r>
            <a:r>
              <a:rPr sz="2100" spc="-30" dirty="0">
                <a:latin typeface="Calibri"/>
                <a:cs typeface="Calibri"/>
              </a:rPr>
              <a:t> </a:t>
            </a:r>
            <a:r>
              <a:rPr sz="2100" dirty="0">
                <a:latin typeface="Calibri"/>
                <a:cs typeface="Calibri"/>
              </a:rPr>
              <a:t>many</a:t>
            </a:r>
            <a:r>
              <a:rPr sz="2100" spc="-23" dirty="0">
                <a:latin typeface="Calibri"/>
                <a:cs typeface="Calibri"/>
              </a:rPr>
              <a:t> </a:t>
            </a:r>
            <a:r>
              <a:rPr sz="2100" dirty="0">
                <a:latin typeface="Calibri"/>
                <a:cs typeface="Calibri"/>
              </a:rPr>
              <a:t>users</a:t>
            </a:r>
            <a:r>
              <a:rPr sz="2100" spc="-11" dirty="0">
                <a:latin typeface="Calibri"/>
                <a:cs typeface="Calibri"/>
              </a:rPr>
              <a:t> </a:t>
            </a:r>
            <a:r>
              <a:rPr sz="2100" dirty="0">
                <a:latin typeface="Calibri"/>
                <a:cs typeface="Calibri"/>
              </a:rPr>
              <a:t>as</a:t>
            </a:r>
            <a:r>
              <a:rPr sz="2100" spc="-15" dirty="0">
                <a:latin typeface="Calibri"/>
                <a:cs typeface="Calibri"/>
              </a:rPr>
              <a:t> </a:t>
            </a:r>
            <a:r>
              <a:rPr sz="2100" dirty="0">
                <a:latin typeface="Calibri"/>
                <a:cs typeface="Calibri"/>
              </a:rPr>
              <a:t>Each</a:t>
            </a:r>
            <a:r>
              <a:rPr sz="2100" spc="-30" dirty="0">
                <a:latin typeface="Calibri"/>
                <a:cs typeface="Calibri"/>
              </a:rPr>
              <a:t> </a:t>
            </a:r>
            <a:r>
              <a:rPr sz="2100" dirty="0">
                <a:latin typeface="Calibri"/>
                <a:cs typeface="Calibri"/>
              </a:rPr>
              <a:t>role</a:t>
            </a:r>
            <a:r>
              <a:rPr sz="2100" spc="-34" dirty="0">
                <a:latin typeface="Calibri"/>
                <a:cs typeface="Calibri"/>
              </a:rPr>
              <a:t> </a:t>
            </a:r>
            <a:r>
              <a:rPr sz="2100" dirty="0">
                <a:latin typeface="Calibri"/>
                <a:cs typeface="Calibri"/>
              </a:rPr>
              <a:t>can</a:t>
            </a:r>
            <a:r>
              <a:rPr sz="2100" spc="-30" dirty="0">
                <a:latin typeface="Calibri"/>
                <a:cs typeface="Calibri"/>
              </a:rPr>
              <a:t> </a:t>
            </a:r>
            <a:r>
              <a:rPr sz="2100" dirty="0">
                <a:latin typeface="Calibri"/>
                <a:cs typeface="Calibri"/>
              </a:rPr>
              <a:t>have</a:t>
            </a:r>
            <a:r>
              <a:rPr sz="2100" spc="-26" dirty="0">
                <a:latin typeface="Calibri"/>
                <a:cs typeface="Calibri"/>
              </a:rPr>
              <a:t> </a:t>
            </a:r>
            <a:r>
              <a:rPr sz="2100" dirty="0">
                <a:latin typeface="Calibri"/>
                <a:cs typeface="Calibri"/>
              </a:rPr>
              <a:t>many</a:t>
            </a:r>
            <a:r>
              <a:rPr sz="2100" spc="-19" dirty="0">
                <a:latin typeface="Calibri"/>
                <a:cs typeface="Calibri"/>
              </a:rPr>
              <a:t> </a:t>
            </a:r>
            <a:r>
              <a:rPr sz="2100" dirty="0">
                <a:latin typeface="Calibri"/>
                <a:cs typeface="Calibri"/>
              </a:rPr>
              <a:t>users</a:t>
            </a:r>
            <a:r>
              <a:rPr sz="2100" spc="-11" dirty="0">
                <a:latin typeface="Calibri"/>
                <a:cs typeface="Calibri"/>
              </a:rPr>
              <a:t> </a:t>
            </a:r>
            <a:r>
              <a:rPr sz="2100" spc="-19" dirty="0">
                <a:latin typeface="Calibri"/>
                <a:cs typeface="Calibri"/>
              </a:rPr>
              <a:t>as 	</a:t>
            </a:r>
            <a:r>
              <a:rPr sz="2100" spc="-8" dirty="0">
                <a:latin typeface="Calibri"/>
                <a:cs typeface="Calibri"/>
              </a:rPr>
              <a:t>members</a:t>
            </a:r>
            <a:endParaRPr sz="2100">
              <a:latin typeface="Calibri"/>
              <a:cs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RBAC</a:t>
            </a:r>
            <a:r>
              <a:rPr spc="-11" dirty="0"/>
              <a:t> </a:t>
            </a:r>
            <a:r>
              <a:rPr spc="-8" dirty="0"/>
              <a:t>Shortcomings</a:t>
            </a:r>
          </a:p>
        </p:txBody>
      </p:sp>
      <p:sp>
        <p:nvSpPr>
          <p:cNvPr id="5" name="object 5"/>
          <p:cNvSpPr txBox="1">
            <a:spLocks noGrp="1"/>
          </p:cNvSpPr>
          <p:nvPr>
            <p:ph type="sldNum" sz="quarter" idx="7"/>
          </p:nvPr>
        </p:nvSpPr>
        <p:spPr>
          <a:xfrm>
            <a:off x="6354344" y="3587305"/>
            <a:ext cx="411525" cy="115416"/>
          </a:xfrm>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47</a:t>
            </a:fld>
            <a:endParaRPr spc="-19" dirty="0"/>
          </a:p>
        </p:txBody>
      </p:sp>
      <p:sp>
        <p:nvSpPr>
          <p:cNvPr id="3" name="object 3"/>
          <p:cNvSpPr txBox="1"/>
          <p:nvPr/>
        </p:nvSpPr>
        <p:spPr>
          <a:xfrm>
            <a:off x="687704" y="1280131"/>
            <a:ext cx="6954203" cy="1559562"/>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dirty="0">
                <a:latin typeface="Calibri"/>
                <a:cs typeface="Calibri"/>
              </a:rPr>
              <a:t>Role</a:t>
            </a:r>
            <a:r>
              <a:rPr sz="2100" spc="-34" dirty="0">
                <a:latin typeface="Calibri"/>
                <a:cs typeface="Calibri"/>
              </a:rPr>
              <a:t> </a:t>
            </a:r>
            <a:r>
              <a:rPr sz="2100" dirty="0">
                <a:latin typeface="Calibri"/>
                <a:cs typeface="Calibri"/>
              </a:rPr>
              <a:t>granularity</a:t>
            </a:r>
            <a:r>
              <a:rPr sz="2100" spc="-30" dirty="0">
                <a:latin typeface="Calibri"/>
                <a:cs typeface="Calibri"/>
              </a:rPr>
              <a:t> </a:t>
            </a:r>
            <a:r>
              <a:rPr sz="2100" dirty="0">
                <a:latin typeface="Calibri"/>
                <a:cs typeface="Calibri"/>
              </a:rPr>
              <a:t>is</a:t>
            </a:r>
            <a:r>
              <a:rPr sz="2100" spc="-26" dirty="0">
                <a:latin typeface="Calibri"/>
                <a:cs typeface="Calibri"/>
              </a:rPr>
              <a:t> </a:t>
            </a:r>
            <a:r>
              <a:rPr sz="2100" dirty="0">
                <a:latin typeface="Calibri"/>
                <a:cs typeface="Calibri"/>
              </a:rPr>
              <a:t>not</a:t>
            </a:r>
            <a:r>
              <a:rPr sz="2100" spc="-26" dirty="0">
                <a:latin typeface="Calibri"/>
                <a:cs typeface="Calibri"/>
              </a:rPr>
              <a:t> </a:t>
            </a:r>
            <a:r>
              <a:rPr sz="2100" dirty="0">
                <a:latin typeface="Calibri"/>
                <a:cs typeface="Calibri"/>
              </a:rPr>
              <a:t>adequate</a:t>
            </a:r>
            <a:r>
              <a:rPr sz="2100" spc="-26" dirty="0">
                <a:latin typeface="Calibri"/>
                <a:cs typeface="Calibri"/>
              </a:rPr>
              <a:t> </a:t>
            </a:r>
            <a:r>
              <a:rPr sz="2100" dirty="0">
                <a:latin typeface="Calibri"/>
                <a:cs typeface="Calibri"/>
              </a:rPr>
              <a:t>leading</a:t>
            </a:r>
            <a:r>
              <a:rPr sz="2100" spc="-34" dirty="0">
                <a:latin typeface="Calibri"/>
                <a:cs typeface="Calibri"/>
              </a:rPr>
              <a:t> </a:t>
            </a:r>
            <a:r>
              <a:rPr sz="2100" dirty="0">
                <a:latin typeface="Calibri"/>
                <a:cs typeface="Calibri"/>
              </a:rPr>
              <a:t>to</a:t>
            </a:r>
            <a:r>
              <a:rPr sz="2100" spc="-38" dirty="0">
                <a:latin typeface="Calibri"/>
                <a:cs typeface="Calibri"/>
              </a:rPr>
              <a:t> </a:t>
            </a:r>
            <a:r>
              <a:rPr sz="2100" dirty="0">
                <a:latin typeface="Calibri"/>
                <a:cs typeface="Calibri"/>
              </a:rPr>
              <a:t>role</a:t>
            </a:r>
            <a:r>
              <a:rPr sz="2100" spc="-38" dirty="0">
                <a:latin typeface="Calibri"/>
                <a:cs typeface="Calibri"/>
              </a:rPr>
              <a:t> </a:t>
            </a:r>
            <a:r>
              <a:rPr sz="2100" spc="-8" dirty="0">
                <a:latin typeface="Calibri"/>
                <a:cs typeface="Calibri"/>
              </a:rPr>
              <a:t>explosion</a:t>
            </a:r>
            <a:endParaRPr sz="2100">
              <a:latin typeface="Calibri"/>
              <a:cs typeface="Calibri"/>
            </a:endParaRPr>
          </a:p>
          <a:p>
            <a:pPr marL="180022" indent="-170497">
              <a:spcBef>
                <a:spcPts val="506"/>
              </a:spcBef>
              <a:buFont typeface="Arial"/>
              <a:buChar char="•"/>
              <a:tabLst>
                <a:tab pos="180022" algn="l"/>
              </a:tabLst>
            </a:pPr>
            <a:r>
              <a:rPr sz="2100" dirty="0">
                <a:latin typeface="Calibri"/>
                <a:cs typeface="Calibri"/>
              </a:rPr>
              <a:t>Role</a:t>
            </a:r>
            <a:r>
              <a:rPr sz="2100" spc="-38" dirty="0">
                <a:latin typeface="Calibri"/>
                <a:cs typeface="Calibri"/>
              </a:rPr>
              <a:t> </a:t>
            </a:r>
            <a:r>
              <a:rPr sz="2100" dirty="0">
                <a:latin typeface="Calibri"/>
                <a:cs typeface="Calibri"/>
              </a:rPr>
              <a:t>design</a:t>
            </a:r>
            <a:r>
              <a:rPr sz="2100" spc="-34" dirty="0">
                <a:latin typeface="Calibri"/>
                <a:cs typeface="Calibri"/>
              </a:rPr>
              <a:t> </a:t>
            </a:r>
            <a:r>
              <a:rPr sz="2100" dirty="0">
                <a:latin typeface="Calibri"/>
                <a:cs typeface="Calibri"/>
              </a:rPr>
              <a:t>and</a:t>
            </a:r>
            <a:r>
              <a:rPr sz="2100" spc="-34" dirty="0">
                <a:latin typeface="Calibri"/>
                <a:cs typeface="Calibri"/>
              </a:rPr>
              <a:t> </a:t>
            </a:r>
            <a:r>
              <a:rPr sz="2100" dirty="0">
                <a:latin typeface="Calibri"/>
                <a:cs typeface="Calibri"/>
              </a:rPr>
              <a:t>engineering</a:t>
            </a:r>
            <a:r>
              <a:rPr sz="2100" spc="-30" dirty="0">
                <a:latin typeface="Calibri"/>
                <a:cs typeface="Calibri"/>
              </a:rPr>
              <a:t> </a:t>
            </a:r>
            <a:r>
              <a:rPr sz="2100" dirty="0">
                <a:latin typeface="Calibri"/>
                <a:cs typeface="Calibri"/>
              </a:rPr>
              <a:t>is</a:t>
            </a:r>
            <a:r>
              <a:rPr sz="2100" spc="-41" dirty="0">
                <a:latin typeface="Calibri"/>
                <a:cs typeface="Calibri"/>
              </a:rPr>
              <a:t> </a:t>
            </a:r>
            <a:r>
              <a:rPr sz="2100" dirty="0">
                <a:latin typeface="Calibri"/>
                <a:cs typeface="Calibri"/>
              </a:rPr>
              <a:t>difficult</a:t>
            </a:r>
            <a:r>
              <a:rPr sz="2100" spc="-26" dirty="0">
                <a:latin typeface="Calibri"/>
                <a:cs typeface="Calibri"/>
              </a:rPr>
              <a:t> </a:t>
            </a:r>
            <a:r>
              <a:rPr sz="2100" dirty="0">
                <a:latin typeface="Calibri"/>
                <a:cs typeface="Calibri"/>
              </a:rPr>
              <a:t>and</a:t>
            </a:r>
            <a:r>
              <a:rPr sz="2100" spc="-34" dirty="0">
                <a:latin typeface="Calibri"/>
                <a:cs typeface="Calibri"/>
              </a:rPr>
              <a:t> </a:t>
            </a:r>
            <a:r>
              <a:rPr sz="2100" spc="-8" dirty="0">
                <a:latin typeface="Calibri"/>
                <a:cs typeface="Calibri"/>
              </a:rPr>
              <a:t>expensive</a:t>
            </a:r>
            <a:endParaRPr sz="2100">
              <a:latin typeface="Calibri"/>
              <a:cs typeface="Calibri"/>
            </a:endParaRPr>
          </a:p>
          <a:p>
            <a:pPr marL="180022" indent="-170497">
              <a:spcBef>
                <a:spcPts val="495"/>
              </a:spcBef>
              <a:buFont typeface="Arial"/>
              <a:buChar char="•"/>
              <a:tabLst>
                <a:tab pos="180022" algn="l"/>
              </a:tabLst>
            </a:pPr>
            <a:r>
              <a:rPr sz="2100" dirty="0">
                <a:latin typeface="Calibri"/>
                <a:cs typeface="Calibri"/>
              </a:rPr>
              <a:t>Assignment</a:t>
            </a:r>
            <a:r>
              <a:rPr sz="2100" spc="-23" dirty="0">
                <a:latin typeface="Calibri"/>
                <a:cs typeface="Calibri"/>
              </a:rPr>
              <a:t> </a:t>
            </a:r>
            <a:r>
              <a:rPr sz="2100" dirty="0">
                <a:latin typeface="Calibri"/>
                <a:cs typeface="Calibri"/>
              </a:rPr>
              <a:t>of</a:t>
            </a:r>
            <a:r>
              <a:rPr sz="2100" spc="-38" dirty="0">
                <a:latin typeface="Calibri"/>
                <a:cs typeface="Calibri"/>
              </a:rPr>
              <a:t> </a:t>
            </a:r>
            <a:r>
              <a:rPr sz="2100" spc="-8" dirty="0">
                <a:latin typeface="Calibri"/>
                <a:cs typeface="Calibri"/>
              </a:rPr>
              <a:t>users/permissions</a:t>
            </a:r>
            <a:r>
              <a:rPr sz="2100" spc="8" dirty="0">
                <a:latin typeface="Calibri"/>
                <a:cs typeface="Calibri"/>
              </a:rPr>
              <a:t> </a:t>
            </a:r>
            <a:r>
              <a:rPr sz="2100" dirty="0">
                <a:latin typeface="Calibri"/>
                <a:cs typeface="Calibri"/>
              </a:rPr>
              <a:t>to</a:t>
            </a:r>
            <a:r>
              <a:rPr sz="2100" spc="-41" dirty="0">
                <a:latin typeface="Calibri"/>
                <a:cs typeface="Calibri"/>
              </a:rPr>
              <a:t> </a:t>
            </a:r>
            <a:r>
              <a:rPr sz="2100" dirty="0">
                <a:latin typeface="Calibri"/>
                <a:cs typeface="Calibri"/>
              </a:rPr>
              <a:t>roles</a:t>
            </a:r>
            <a:r>
              <a:rPr sz="2100" spc="-38" dirty="0">
                <a:latin typeface="Calibri"/>
                <a:cs typeface="Calibri"/>
              </a:rPr>
              <a:t> </a:t>
            </a:r>
            <a:r>
              <a:rPr sz="2100" dirty="0">
                <a:latin typeface="Calibri"/>
                <a:cs typeface="Calibri"/>
              </a:rPr>
              <a:t>is</a:t>
            </a:r>
            <a:r>
              <a:rPr sz="2100" spc="-41" dirty="0">
                <a:latin typeface="Calibri"/>
                <a:cs typeface="Calibri"/>
              </a:rPr>
              <a:t> </a:t>
            </a:r>
            <a:r>
              <a:rPr sz="2100" spc="-8" dirty="0">
                <a:latin typeface="Calibri"/>
                <a:cs typeface="Calibri"/>
              </a:rPr>
              <a:t>cumbersome</a:t>
            </a:r>
            <a:endParaRPr sz="2100">
              <a:latin typeface="Calibri"/>
              <a:cs typeface="Calibri"/>
            </a:endParaRPr>
          </a:p>
          <a:p>
            <a:pPr marL="180022" indent="-170497">
              <a:spcBef>
                <a:spcPts val="499"/>
              </a:spcBef>
              <a:buFont typeface="Arial"/>
              <a:buChar char="•"/>
              <a:tabLst>
                <a:tab pos="180022" algn="l"/>
              </a:tabLst>
            </a:pPr>
            <a:r>
              <a:rPr sz="2100" dirty="0">
                <a:latin typeface="Calibri"/>
                <a:cs typeface="Calibri"/>
              </a:rPr>
              <a:t>Adjustment</a:t>
            </a:r>
            <a:r>
              <a:rPr sz="2100" spc="-8" dirty="0">
                <a:latin typeface="Calibri"/>
                <a:cs typeface="Calibri"/>
              </a:rPr>
              <a:t> </a:t>
            </a:r>
            <a:r>
              <a:rPr sz="2100" dirty="0">
                <a:latin typeface="Calibri"/>
                <a:cs typeface="Calibri"/>
              </a:rPr>
              <a:t>based</a:t>
            </a:r>
            <a:r>
              <a:rPr sz="2100" spc="-45" dirty="0">
                <a:latin typeface="Calibri"/>
                <a:cs typeface="Calibri"/>
              </a:rPr>
              <a:t> </a:t>
            </a:r>
            <a:r>
              <a:rPr sz="2100" dirty="0">
                <a:latin typeface="Calibri"/>
                <a:cs typeface="Calibri"/>
              </a:rPr>
              <a:t>on</a:t>
            </a:r>
            <a:r>
              <a:rPr sz="2100" spc="-45" dirty="0">
                <a:latin typeface="Calibri"/>
                <a:cs typeface="Calibri"/>
              </a:rPr>
              <a:t> </a:t>
            </a:r>
            <a:r>
              <a:rPr sz="2100" dirty="0">
                <a:latin typeface="Calibri"/>
                <a:cs typeface="Calibri"/>
              </a:rPr>
              <a:t>local/global</a:t>
            </a:r>
            <a:r>
              <a:rPr sz="2100" spc="-53" dirty="0">
                <a:latin typeface="Calibri"/>
                <a:cs typeface="Calibri"/>
              </a:rPr>
              <a:t> </a:t>
            </a:r>
            <a:r>
              <a:rPr sz="2100" dirty="0">
                <a:latin typeface="Calibri"/>
                <a:cs typeface="Calibri"/>
              </a:rPr>
              <a:t>situational</a:t>
            </a:r>
            <a:r>
              <a:rPr sz="2100" spc="-26" dirty="0">
                <a:latin typeface="Calibri"/>
                <a:cs typeface="Calibri"/>
              </a:rPr>
              <a:t> </a:t>
            </a:r>
            <a:r>
              <a:rPr sz="2100" dirty="0">
                <a:latin typeface="Calibri"/>
                <a:cs typeface="Calibri"/>
              </a:rPr>
              <a:t>factors</a:t>
            </a:r>
            <a:r>
              <a:rPr sz="2100" spc="-53" dirty="0">
                <a:latin typeface="Calibri"/>
                <a:cs typeface="Calibri"/>
              </a:rPr>
              <a:t> </a:t>
            </a:r>
            <a:r>
              <a:rPr sz="2100" dirty="0">
                <a:latin typeface="Calibri"/>
                <a:cs typeface="Calibri"/>
              </a:rPr>
              <a:t>is</a:t>
            </a:r>
            <a:r>
              <a:rPr sz="2100" spc="-45" dirty="0">
                <a:latin typeface="Calibri"/>
                <a:cs typeface="Calibri"/>
              </a:rPr>
              <a:t> </a:t>
            </a:r>
            <a:r>
              <a:rPr sz="2100" spc="-8" dirty="0">
                <a:latin typeface="Calibri"/>
                <a:cs typeface="Calibri"/>
              </a:rPr>
              <a:t>difficult</a:t>
            </a:r>
            <a:endParaRPr sz="2100">
              <a:latin typeface="Calibri"/>
              <a:cs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3133" y="2656199"/>
            <a:ext cx="5096351" cy="714939"/>
          </a:xfrm>
          <a:prstGeom prst="rect">
            <a:avLst/>
          </a:prstGeom>
        </p:spPr>
        <p:txBody>
          <a:bodyPr spcFirstLastPara="1" vert="horz" wrap="square" lIns="0" tIns="9525" rIns="0" bIns="0" rtlCol="0" anchor="t" anchorCtr="0">
            <a:spAutoFit/>
          </a:bodyPr>
          <a:lstStyle/>
          <a:p>
            <a:pPr marL="9525">
              <a:spcBef>
                <a:spcPts val="75"/>
              </a:spcBef>
            </a:pPr>
            <a:r>
              <a:rPr sz="4500" dirty="0"/>
              <a:t>Future</a:t>
            </a:r>
            <a:r>
              <a:rPr sz="4500" spc="-45" dirty="0"/>
              <a:t> </a:t>
            </a:r>
            <a:r>
              <a:rPr sz="4500" dirty="0"/>
              <a:t>Access</a:t>
            </a:r>
            <a:r>
              <a:rPr sz="4500" spc="-26" dirty="0"/>
              <a:t> </a:t>
            </a:r>
            <a:r>
              <a:rPr sz="4500" spc="-8" dirty="0"/>
              <a:t>Control</a:t>
            </a:r>
            <a:endParaRPr sz="4500"/>
          </a:p>
        </p:txBody>
      </p:sp>
      <p:sp>
        <p:nvSpPr>
          <p:cNvPr id="4" name="object 4"/>
          <p:cNvSpPr txBox="1">
            <a:spLocks noGrp="1"/>
          </p:cNvSpPr>
          <p:nvPr>
            <p:ph type="sldNum" sz="quarter" idx="7"/>
          </p:nvPr>
        </p:nvSpPr>
        <p:spPr>
          <a:xfrm>
            <a:off x="6226064" y="3571323"/>
            <a:ext cx="137517" cy="230832"/>
          </a:xfrm>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48</a:t>
            </a:fld>
            <a:endParaRPr spc="-19"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8089754" cy="530754"/>
          </a:xfrm>
          <a:prstGeom prst="rect">
            <a:avLst/>
          </a:prstGeom>
        </p:spPr>
        <p:txBody>
          <a:bodyPr spcFirstLastPara="1" vert="horz" wrap="square" lIns="0" tIns="10001" rIns="0" bIns="0" rtlCol="0" anchor="t" anchorCtr="0">
            <a:spAutoFit/>
          </a:bodyPr>
          <a:lstStyle/>
          <a:p>
            <a:pPr marL="9525">
              <a:spcBef>
                <a:spcPts val="79"/>
              </a:spcBef>
            </a:pPr>
            <a:r>
              <a:rPr spc="-15" dirty="0"/>
              <a:t>Attribute-</a:t>
            </a:r>
            <a:r>
              <a:rPr dirty="0"/>
              <a:t>Based</a:t>
            </a:r>
            <a:r>
              <a:rPr spc="-38" dirty="0"/>
              <a:t> </a:t>
            </a:r>
            <a:r>
              <a:rPr dirty="0"/>
              <a:t>Access</a:t>
            </a:r>
            <a:r>
              <a:rPr spc="-23" dirty="0"/>
              <a:t> </a:t>
            </a:r>
            <a:r>
              <a:rPr dirty="0"/>
              <a:t>Control</a:t>
            </a:r>
            <a:r>
              <a:rPr spc="-26" dirty="0"/>
              <a:t> </a:t>
            </a:r>
            <a:r>
              <a:rPr spc="-8" dirty="0"/>
              <a:t>(ABAC)</a:t>
            </a:r>
          </a:p>
        </p:txBody>
      </p:sp>
      <p:sp>
        <p:nvSpPr>
          <p:cNvPr id="3" name="object 3"/>
          <p:cNvSpPr txBox="1"/>
          <p:nvPr/>
        </p:nvSpPr>
        <p:spPr>
          <a:xfrm>
            <a:off x="687705" y="1324318"/>
            <a:ext cx="5292566" cy="3271954"/>
          </a:xfrm>
          <a:prstGeom prst="rect">
            <a:avLst/>
          </a:prstGeom>
        </p:spPr>
        <p:txBody>
          <a:bodyPr vert="horz" wrap="square" lIns="0" tIns="10001" rIns="0" bIns="0" rtlCol="0">
            <a:spAutoFit/>
          </a:bodyPr>
          <a:lstStyle/>
          <a:p>
            <a:pPr marL="180975" indent="-171450">
              <a:lnSpc>
                <a:spcPts val="2336"/>
              </a:lnSpc>
              <a:spcBef>
                <a:spcPts val="79"/>
              </a:spcBef>
              <a:buFont typeface="Arial"/>
              <a:buChar char="•"/>
              <a:tabLst>
                <a:tab pos="180975" algn="l"/>
              </a:tabLst>
            </a:pPr>
            <a:r>
              <a:rPr sz="1950" dirty="0">
                <a:latin typeface="Calibri"/>
                <a:cs typeface="Calibri"/>
              </a:rPr>
              <a:t>Attributes</a:t>
            </a:r>
            <a:r>
              <a:rPr sz="1950" spc="-45" dirty="0">
                <a:latin typeface="Calibri"/>
                <a:cs typeface="Calibri"/>
              </a:rPr>
              <a:t> </a:t>
            </a:r>
            <a:r>
              <a:rPr sz="1950" dirty="0">
                <a:latin typeface="Calibri"/>
                <a:cs typeface="Calibri"/>
              </a:rPr>
              <a:t>are</a:t>
            </a:r>
            <a:r>
              <a:rPr sz="1950" spc="-8" dirty="0">
                <a:latin typeface="Calibri"/>
                <a:cs typeface="Calibri"/>
              </a:rPr>
              <a:t> </a:t>
            </a:r>
            <a:r>
              <a:rPr sz="1950" dirty="0">
                <a:latin typeface="Calibri"/>
                <a:cs typeface="Calibri"/>
              </a:rPr>
              <a:t>name:value</a:t>
            </a:r>
            <a:r>
              <a:rPr sz="1950" spc="-30" dirty="0">
                <a:latin typeface="Calibri"/>
                <a:cs typeface="Calibri"/>
              </a:rPr>
              <a:t> </a:t>
            </a:r>
            <a:r>
              <a:rPr sz="1950" spc="-8" dirty="0">
                <a:latin typeface="Calibri"/>
                <a:cs typeface="Calibri"/>
              </a:rPr>
              <a:t>pairs</a:t>
            </a:r>
            <a:endParaRPr sz="1950">
              <a:latin typeface="Calibri"/>
              <a:cs typeface="Calibri"/>
            </a:endParaRPr>
          </a:p>
          <a:p>
            <a:pPr marL="523875" lvl="1" indent="-171450">
              <a:lnSpc>
                <a:spcPts val="1965"/>
              </a:lnSpc>
              <a:buFont typeface="Arial"/>
              <a:buChar char="•"/>
              <a:tabLst>
                <a:tab pos="523875" algn="l"/>
              </a:tabLst>
            </a:pPr>
            <a:r>
              <a:rPr sz="1650" dirty="0">
                <a:latin typeface="Calibri"/>
                <a:cs typeface="Calibri"/>
              </a:rPr>
              <a:t>possibly</a:t>
            </a:r>
            <a:r>
              <a:rPr sz="1650" spc="-34" dirty="0">
                <a:latin typeface="Calibri"/>
                <a:cs typeface="Calibri"/>
              </a:rPr>
              <a:t> </a:t>
            </a:r>
            <a:r>
              <a:rPr sz="1650" spc="-8" dirty="0">
                <a:latin typeface="Calibri"/>
                <a:cs typeface="Calibri"/>
              </a:rPr>
              <a:t>chained</a:t>
            </a:r>
            <a:endParaRPr sz="1650">
              <a:latin typeface="Calibri"/>
              <a:cs typeface="Calibri"/>
            </a:endParaRPr>
          </a:p>
          <a:p>
            <a:pPr marL="523875" lvl="1" indent="-171450">
              <a:lnSpc>
                <a:spcPts val="1965"/>
              </a:lnSpc>
              <a:buFont typeface="Arial"/>
              <a:buChar char="•"/>
              <a:tabLst>
                <a:tab pos="523875" algn="l"/>
              </a:tabLst>
            </a:pPr>
            <a:r>
              <a:rPr sz="1650" dirty="0">
                <a:latin typeface="Calibri"/>
                <a:cs typeface="Calibri"/>
              </a:rPr>
              <a:t>values</a:t>
            </a:r>
            <a:r>
              <a:rPr sz="1650" spc="-45" dirty="0">
                <a:latin typeface="Calibri"/>
                <a:cs typeface="Calibri"/>
              </a:rPr>
              <a:t> </a:t>
            </a:r>
            <a:r>
              <a:rPr sz="1650" dirty="0">
                <a:latin typeface="Calibri"/>
                <a:cs typeface="Calibri"/>
              </a:rPr>
              <a:t>can</a:t>
            </a:r>
            <a:r>
              <a:rPr sz="1650" spc="-30" dirty="0">
                <a:latin typeface="Calibri"/>
                <a:cs typeface="Calibri"/>
              </a:rPr>
              <a:t> </a:t>
            </a:r>
            <a:r>
              <a:rPr sz="1650" dirty="0">
                <a:latin typeface="Calibri"/>
                <a:cs typeface="Calibri"/>
              </a:rPr>
              <a:t>be</a:t>
            </a:r>
            <a:r>
              <a:rPr sz="1650" spc="-26" dirty="0">
                <a:latin typeface="Calibri"/>
                <a:cs typeface="Calibri"/>
              </a:rPr>
              <a:t> </a:t>
            </a:r>
            <a:r>
              <a:rPr sz="1650" dirty="0">
                <a:latin typeface="Calibri"/>
                <a:cs typeface="Calibri"/>
              </a:rPr>
              <a:t>complex</a:t>
            </a:r>
            <a:r>
              <a:rPr sz="1650" spc="-26" dirty="0">
                <a:latin typeface="Calibri"/>
                <a:cs typeface="Calibri"/>
              </a:rPr>
              <a:t> </a:t>
            </a:r>
            <a:r>
              <a:rPr sz="1650" dirty="0">
                <a:latin typeface="Calibri"/>
                <a:cs typeface="Calibri"/>
              </a:rPr>
              <a:t>data</a:t>
            </a:r>
            <a:r>
              <a:rPr sz="1650" spc="-30" dirty="0">
                <a:latin typeface="Calibri"/>
                <a:cs typeface="Calibri"/>
              </a:rPr>
              <a:t> </a:t>
            </a:r>
            <a:r>
              <a:rPr sz="1650" spc="-8" dirty="0">
                <a:latin typeface="Calibri"/>
                <a:cs typeface="Calibri"/>
              </a:rPr>
              <a:t>structures</a:t>
            </a:r>
            <a:endParaRPr sz="1650">
              <a:latin typeface="Calibri"/>
              <a:cs typeface="Calibri"/>
            </a:endParaRPr>
          </a:p>
          <a:p>
            <a:pPr marL="180975" indent="-171450">
              <a:lnSpc>
                <a:spcPts val="2333"/>
              </a:lnSpc>
              <a:spcBef>
                <a:spcPts val="278"/>
              </a:spcBef>
              <a:buFont typeface="Arial"/>
              <a:buChar char="•"/>
              <a:tabLst>
                <a:tab pos="180975" algn="l"/>
              </a:tabLst>
            </a:pPr>
            <a:r>
              <a:rPr sz="1950" dirty="0">
                <a:latin typeface="Calibri"/>
                <a:cs typeface="Calibri"/>
              </a:rPr>
              <a:t>Associated</a:t>
            </a:r>
            <a:r>
              <a:rPr sz="1950" spc="-56" dirty="0">
                <a:latin typeface="Calibri"/>
                <a:cs typeface="Calibri"/>
              </a:rPr>
              <a:t> </a:t>
            </a:r>
            <a:r>
              <a:rPr sz="1950" spc="-15" dirty="0">
                <a:latin typeface="Calibri"/>
                <a:cs typeface="Calibri"/>
              </a:rPr>
              <a:t>with</a:t>
            </a:r>
            <a:endParaRPr sz="1950">
              <a:latin typeface="Calibri"/>
              <a:cs typeface="Calibri"/>
            </a:endParaRPr>
          </a:p>
          <a:p>
            <a:pPr marL="523875" lvl="1" indent="-171450">
              <a:lnSpc>
                <a:spcPts val="1965"/>
              </a:lnSpc>
              <a:buFont typeface="Arial"/>
              <a:buChar char="•"/>
              <a:tabLst>
                <a:tab pos="523875" algn="l"/>
              </a:tabLst>
            </a:pPr>
            <a:r>
              <a:rPr sz="1650" spc="-8" dirty="0">
                <a:latin typeface="Calibri"/>
                <a:cs typeface="Calibri"/>
              </a:rPr>
              <a:t>users</a:t>
            </a:r>
            <a:endParaRPr sz="1650">
              <a:latin typeface="Calibri"/>
              <a:cs typeface="Calibri"/>
            </a:endParaRPr>
          </a:p>
          <a:p>
            <a:pPr marL="523875" lvl="1" indent="-171450">
              <a:lnSpc>
                <a:spcPts val="1961"/>
              </a:lnSpc>
              <a:buFont typeface="Arial"/>
              <a:buChar char="•"/>
              <a:tabLst>
                <a:tab pos="523875" algn="l"/>
              </a:tabLst>
            </a:pPr>
            <a:r>
              <a:rPr sz="1650" spc="-8" dirty="0">
                <a:latin typeface="Calibri"/>
                <a:cs typeface="Calibri"/>
              </a:rPr>
              <a:t>subjects</a:t>
            </a:r>
            <a:endParaRPr sz="1650">
              <a:latin typeface="Calibri"/>
              <a:cs typeface="Calibri"/>
            </a:endParaRPr>
          </a:p>
          <a:p>
            <a:pPr marL="523875" lvl="1" indent="-171450">
              <a:lnSpc>
                <a:spcPts val="1958"/>
              </a:lnSpc>
              <a:buFont typeface="Arial"/>
              <a:buChar char="•"/>
              <a:tabLst>
                <a:tab pos="523875" algn="l"/>
              </a:tabLst>
            </a:pPr>
            <a:r>
              <a:rPr sz="1650" spc="-8" dirty="0">
                <a:latin typeface="Calibri"/>
                <a:cs typeface="Calibri"/>
              </a:rPr>
              <a:t>objects</a:t>
            </a:r>
            <a:endParaRPr sz="1650">
              <a:latin typeface="Calibri"/>
              <a:cs typeface="Calibri"/>
            </a:endParaRPr>
          </a:p>
          <a:p>
            <a:pPr marL="523875" lvl="1" indent="-171450">
              <a:lnSpc>
                <a:spcPts val="1965"/>
              </a:lnSpc>
              <a:buFont typeface="Arial"/>
              <a:buChar char="•"/>
              <a:tabLst>
                <a:tab pos="523875" algn="l"/>
              </a:tabLst>
            </a:pPr>
            <a:r>
              <a:rPr sz="1650" spc="-8" dirty="0">
                <a:latin typeface="Calibri"/>
                <a:cs typeface="Calibri"/>
              </a:rPr>
              <a:t>contexts</a:t>
            </a:r>
            <a:endParaRPr sz="1650">
              <a:latin typeface="Calibri"/>
              <a:cs typeface="Calibri"/>
            </a:endParaRPr>
          </a:p>
          <a:p>
            <a:pPr marL="180975" indent="-171450">
              <a:lnSpc>
                <a:spcPts val="2333"/>
              </a:lnSpc>
              <a:spcBef>
                <a:spcPts val="278"/>
              </a:spcBef>
              <a:buFont typeface="Arial"/>
              <a:buChar char="•"/>
              <a:tabLst>
                <a:tab pos="180975" algn="l"/>
              </a:tabLst>
            </a:pPr>
            <a:r>
              <a:rPr sz="1950" dirty="0">
                <a:latin typeface="Calibri"/>
                <a:cs typeface="Calibri"/>
              </a:rPr>
              <a:t>Converted</a:t>
            </a:r>
            <a:r>
              <a:rPr sz="1950" spc="-34" dirty="0">
                <a:latin typeface="Calibri"/>
                <a:cs typeface="Calibri"/>
              </a:rPr>
              <a:t> </a:t>
            </a:r>
            <a:r>
              <a:rPr sz="1950" dirty="0">
                <a:latin typeface="Calibri"/>
                <a:cs typeface="Calibri"/>
              </a:rPr>
              <a:t>by</a:t>
            </a:r>
            <a:r>
              <a:rPr sz="1950" spc="-30" dirty="0">
                <a:latin typeface="Calibri"/>
                <a:cs typeface="Calibri"/>
              </a:rPr>
              <a:t> </a:t>
            </a:r>
            <a:r>
              <a:rPr sz="1950" dirty="0">
                <a:latin typeface="Calibri"/>
                <a:cs typeface="Calibri"/>
              </a:rPr>
              <a:t>policies</a:t>
            </a:r>
            <a:r>
              <a:rPr sz="1950" spc="-23" dirty="0">
                <a:latin typeface="Calibri"/>
                <a:cs typeface="Calibri"/>
              </a:rPr>
              <a:t> </a:t>
            </a:r>
            <a:r>
              <a:rPr sz="1950" dirty="0">
                <a:latin typeface="Calibri"/>
                <a:cs typeface="Calibri"/>
              </a:rPr>
              <a:t>into</a:t>
            </a:r>
            <a:r>
              <a:rPr sz="1950" spc="-23" dirty="0">
                <a:latin typeface="Calibri"/>
                <a:cs typeface="Calibri"/>
              </a:rPr>
              <a:t> </a:t>
            </a:r>
            <a:r>
              <a:rPr sz="1950" dirty="0">
                <a:latin typeface="Calibri"/>
                <a:cs typeface="Calibri"/>
              </a:rPr>
              <a:t>rights</a:t>
            </a:r>
            <a:r>
              <a:rPr sz="1950" spc="-34" dirty="0">
                <a:latin typeface="Calibri"/>
                <a:cs typeface="Calibri"/>
              </a:rPr>
              <a:t> </a:t>
            </a:r>
            <a:r>
              <a:rPr sz="1950" dirty="0">
                <a:latin typeface="Calibri"/>
                <a:cs typeface="Calibri"/>
              </a:rPr>
              <a:t>just</a:t>
            </a:r>
            <a:r>
              <a:rPr sz="1950" spc="-23" dirty="0">
                <a:latin typeface="Calibri"/>
                <a:cs typeface="Calibri"/>
              </a:rPr>
              <a:t> </a:t>
            </a:r>
            <a:r>
              <a:rPr sz="1950" dirty="0">
                <a:latin typeface="Calibri"/>
                <a:cs typeface="Calibri"/>
              </a:rPr>
              <a:t>in</a:t>
            </a:r>
            <a:r>
              <a:rPr sz="1950" spc="-23" dirty="0">
                <a:latin typeface="Calibri"/>
                <a:cs typeface="Calibri"/>
              </a:rPr>
              <a:t> </a:t>
            </a:r>
            <a:r>
              <a:rPr sz="1950" spc="-15" dirty="0">
                <a:latin typeface="Calibri"/>
                <a:cs typeface="Calibri"/>
              </a:rPr>
              <a:t>time</a:t>
            </a:r>
            <a:endParaRPr sz="1950">
              <a:latin typeface="Calibri"/>
              <a:cs typeface="Calibri"/>
            </a:endParaRPr>
          </a:p>
          <a:p>
            <a:pPr marL="523875" lvl="1" indent="-171450">
              <a:lnSpc>
                <a:spcPts val="1965"/>
              </a:lnSpc>
              <a:buFont typeface="Arial"/>
              <a:buChar char="•"/>
              <a:tabLst>
                <a:tab pos="523875" algn="l"/>
              </a:tabLst>
            </a:pPr>
            <a:r>
              <a:rPr sz="1650" dirty="0">
                <a:latin typeface="Calibri"/>
                <a:cs typeface="Calibri"/>
              </a:rPr>
              <a:t>policies</a:t>
            </a:r>
            <a:r>
              <a:rPr sz="1650" spc="-53" dirty="0">
                <a:latin typeface="Calibri"/>
                <a:cs typeface="Calibri"/>
              </a:rPr>
              <a:t> </a:t>
            </a:r>
            <a:r>
              <a:rPr sz="1650" dirty="0">
                <a:latin typeface="Calibri"/>
                <a:cs typeface="Calibri"/>
              </a:rPr>
              <a:t>specified</a:t>
            </a:r>
            <a:r>
              <a:rPr sz="1650" spc="-49" dirty="0">
                <a:latin typeface="Calibri"/>
                <a:cs typeface="Calibri"/>
              </a:rPr>
              <a:t> </a:t>
            </a:r>
            <a:r>
              <a:rPr sz="1650" dirty="0">
                <a:latin typeface="Calibri"/>
                <a:cs typeface="Calibri"/>
              </a:rPr>
              <a:t>by</a:t>
            </a:r>
            <a:r>
              <a:rPr sz="1650" spc="-45" dirty="0">
                <a:latin typeface="Calibri"/>
                <a:cs typeface="Calibri"/>
              </a:rPr>
              <a:t> </a:t>
            </a:r>
            <a:r>
              <a:rPr sz="1650" dirty="0">
                <a:latin typeface="Calibri"/>
                <a:cs typeface="Calibri"/>
              </a:rPr>
              <a:t>security</a:t>
            </a:r>
            <a:r>
              <a:rPr sz="1650" spc="-49" dirty="0">
                <a:latin typeface="Calibri"/>
                <a:cs typeface="Calibri"/>
              </a:rPr>
              <a:t> </a:t>
            </a:r>
            <a:r>
              <a:rPr sz="1650" spc="-8" dirty="0">
                <a:latin typeface="Calibri"/>
                <a:cs typeface="Calibri"/>
              </a:rPr>
              <a:t>architects</a:t>
            </a:r>
            <a:endParaRPr sz="1650">
              <a:latin typeface="Calibri"/>
              <a:cs typeface="Calibri"/>
            </a:endParaRPr>
          </a:p>
          <a:p>
            <a:pPr marL="523875" lvl="1" indent="-171450">
              <a:lnSpc>
                <a:spcPts val="1961"/>
              </a:lnSpc>
              <a:buFont typeface="Arial"/>
              <a:buChar char="•"/>
              <a:tabLst>
                <a:tab pos="523875" algn="l"/>
              </a:tabLst>
            </a:pPr>
            <a:r>
              <a:rPr sz="1650" dirty="0">
                <a:latin typeface="Calibri"/>
                <a:cs typeface="Calibri"/>
              </a:rPr>
              <a:t>attributes</a:t>
            </a:r>
            <a:r>
              <a:rPr sz="1650" spc="-30" dirty="0">
                <a:latin typeface="Calibri"/>
                <a:cs typeface="Calibri"/>
              </a:rPr>
              <a:t> </a:t>
            </a:r>
            <a:r>
              <a:rPr sz="1650" dirty="0">
                <a:latin typeface="Calibri"/>
                <a:cs typeface="Calibri"/>
              </a:rPr>
              <a:t>maintained</a:t>
            </a:r>
            <a:r>
              <a:rPr sz="1650" spc="-45" dirty="0">
                <a:latin typeface="Calibri"/>
                <a:cs typeface="Calibri"/>
              </a:rPr>
              <a:t> </a:t>
            </a:r>
            <a:r>
              <a:rPr sz="1650" dirty="0">
                <a:latin typeface="Calibri"/>
                <a:cs typeface="Calibri"/>
              </a:rPr>
              <a:t>by</a:t>
            </a:r>
            <a:r>
              <a:rPr sz="1650" spc="-26" dirty="0">
                <a:latin typeface="Calibri"/>
                <a:cs typeface="Calibri"/>
              </a:rPr>
              <a:t> </a:t>
            </a:r>
            <a:r>
              <a:rPr sz="1650" dirty="0">
                <a:latin typeface="Calibri"/>
                <a:cs typeface="Calibri"/>
              </a:rPr>
              <a:t>security</a:t>
            </a:r>
            <a:r>
              <a:rPr sz="1650" spc="-38" dirty="0">
                <a:latin typeface="Calibri"/>
                <a:cs typeface="Calibri"/>
              </a:rPr>
              <a:t> </a:t>
            </a:r>
            <a:r>
              <a:rPr sz="1650" spc="-8" dirty="0">
                <a:latin typeface="Calibri"/>
                <a:cs typeface="Calibri"/>
              </a:rPr>
              <a:t>administrators</a:t>
            </a:r>
            <a:endParaRPr sz="1650">
              <a:latin typeface="Calibri"/>
              <a:cs typeface="Calibri"/>
            </a:endParaRPr>
          </a:p>
          <a:p>
            <a:pPr marL="523875" lvl="1" indent="-171450">
              <a:lnSpc>
                <a:spcPts val="1973"/>
              </a:lnSpc>
              <a:buFont typeface="Arial"/>
              <a:buChar char="•"/>
              <a:tabLst>
                <a:tab pos="523875" algn="l"/>
              </a:tabLst>
            </a:pPr>
            <a:r>
              <a:rPr sz="1650" dirty="0">
                <a:latin typeface="Calibri"/>
                <a:cs typeface="Calibri"/>
              </a:rPr>
              <a:t>ordinary</a:t>
            </a:r>
            <a:r>
              <a:rPr sz="1650" spc="-38" dirty="0">
                <a:latin typeface="Calibri"/>
                <a:cs typeface="Calibri"/>
              </a:rPr>
              <a:t> </a:t>
            </a:r>
            <a:r>
              <a:rPr sz="1650" dirty="0">
                <a:latin typeface="Calibri"/>
                <a:cs typeface="Calibri"/>
              </a:rPr>
              <a:t>users</a:t>
            </a:r>
            <a:r>
              <a:rPr sz="1650" spc="-26" dirty="0">
                <a:latin typeface="Calibri"/>
                <a:cs typeface="Calibri"/>
              </a:rPr>
              <a:t> </a:t>
            </a:r>
            <a:r>
              <a:rPr sz="1650" dirty="0">
                <a:latin typeface="Calibri"/>
                <a:cs typeface="Calibri"/>
              </a:rPr>
              <a:t>morph</a:t>
            </a:r>
            <a:r>
              <a:rPr sz="1650" spc="-30" dirty="0">
                <a:latin typeface="Calibri"/>
                <a:cs typeface="Calibri"/>
              </a:rPr>
              <a:t> </a:t>
            </a:r>
            <a:r>
              <a:rPr sz="1650" dirty="0">
                <a:latin typeface="Calibri"/>
                <a:cs typeface="Calibri"/>
              </a:rPr>
              <a:t>into</a:t>
            </a:r>
            <a:r>
              <a:rPr sz="1650" spc="-26" dirty="0">
                <a:latin typeface="Calibri"/>
                <a:cs typeface="Calibri"/>
              </a:rPr>
              <a:t> </a:t>
            </a:r>
            <a:r>
              <a:rPr sz="1650" dirty="0">
                <a:latin typeface="Calibri"/>
                <a:cs typeface="Calibri"/>
              </a:rPr>
              <a:t>architects</a:t>
            </a:r>
            <a:r>
              <a:rPr sz="1650" spc="-23" dirty="0">
                <a:latin typeface="Calibri"/>
                <a:cs typeface="Calibri"/>
              </a:rPr>
              <a:t> </a:t>
            </a:r>
            <a:r>
              <a:rPr sz="1650" dirty="0">
                <a:latin typeface="Calibri"/>
                <a:cs typeface="Calibri"/>
              </a:rPr>
              <a:t>and</a:t>
            </a:r>
            <a:r>
              <a:rPr sz="1650" spc="-26" dirty="0">
                <a:latin typeface="Calibri"/>
                <a:cs typeface="Calibri"/>
              </a:rPr>
              <a:t> </a:t>
            </a:r>
            <a:r>
              <a:rPr sz="1650" spc="-8" dirty="0">
                <a:latin typeface="Calibri"/>
                <a:cs typeface="Calibri"/>
              </a:rPr>
              <a:t>administrators</a:t>
            </a:r>
            <a:endParaRPr sz="165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dirty="0">
                <a:solidFill>
                  <a:srgbClr val="FF0000"/>
                </a:solidFill>
              </a:rPr>
              <a:t>PEI</a:t>
            </a:r>
            <a:r>
              <a:rPr spc="4" dirty="0">
                <a:solidFill>
                  <a:srgbClr val="FF0000"/>
                </a:solidFill>
              </a:rPr>
              <a:t> </a:t>
            </a:r>
            <a:r>
              <a:rPr dirty="0"/>
              <a:t>Model</a:t>
            </a:r>
            <a:endParaRPr spc="-19" dirty="0"/>
          </a:p>
        </p:txBody>
      </p:sp>
      <p:sp>
        <p:nvSpPr>
          <p:cNvPr id="3" name="object 3"/>
          <p:cNvSpPr/>
          <p:nvPr/>
        </p:nvSpPr>
        <p:spPr>
          <a:xfrm>
            <a:off x="2067384" y="1468356"/>
            <a:ext cx="2556034" cy="1153478"/>
          </a:xfrm>
          <a:custGeom>
            <a:avLst/>
            <a:gdLst/>
            <a:ahLst/>
            <a:cxnLst/>
            <a:rect l="l" t="t" r="r" b="b"/>
            <a:pathLst>
              <a:path w="3408045" h="1537970">
                <a:moveTo>
                  <a:pt x="0" y="101092"/>
                </a:moveTo>
                <a:lnTo>
                  <a:pt x="7937" y="61722"/>
                </a:lnTo>
                <a:lnTo>
                  <a:pt x="29591" y="29590"/>
                </a:lnTo>
                <a:lnTo>
                  <a:pt x="61722" y="7937"/>
                </a:lnTo>
                <a:lnTo>
                  <a:pt x="101092" y="0"/>
                </a:lnTo>
                <a:lnTo>
                  <a:pt x="3306572" y="0"/>
                </a:lnTo>
                <a:lnTo>
                  <a:pt x="3345942" y="7937"/>
                </a:lnTo>
                <a:lnTo>
                  <a:pt x="3378073" y="29590"/>
                </a:lnTo>
                <a:lnTo>
                  <a:pt x="3399726" y="61722"/>
                </a:lnTo>
                <a:lnTo>
                  <a:pt x="3407664" y="101092"/>
                </a:lnTo>
                <a:lnTo>
                  <a:pt x="3407664" y="505460"/>
                </a:lnTo>
                <a:lnTo>
                  <a:pt x="3399726" y="544830"/>
                </a:lnTo>
                <a:lnTo>
                  <a:pt x="3378073" y="576961"/>
                </a:lnTo>
                <a:lnTo>
                  <a:pt x="3345942" y="598614"/>
                </a:lnTo>
                <a:lnTo>
                  <a:pt x="3306572" y="606552"/>
                </a:lnTo>
                <a:lnTo>
                  <a:pt x="101092" y="606552"/>
                </a:lnTo>
                <a:lnTo>
                  <a:pt x="61722" y="598614"/>
                </a:lnTo>
                <a:lnTo>
                  <a:pt x="29591" y="576961"/>
                </a:lnTo>
                <a:lnTo>
                  <a:pt x="7937" y="544830"/>
                </a:lnTo>
                <a:lnTo>
                  <a:pt x="0" y="505460"/>
                </a:lnTo>
                <a:lnTo>
                  <a:pt x="0" y="101092"/>
                </a:lnTo>
                <a:close/>
              </a:path>
              <a:path w="3408045" h="1537970">
                <a:moveTo>
                  <a:pt x="0" y="1032256"/>
                </a:moveTo>
                <a:lnTo>
                  <a:pt x="7937" y="992886"/>
                </a:lnTo>
                <a:lnTo>
                  <a:pt x="29591" y="960755"/>
                </a:lnTo>
                <a:lnTo>
                  <a:pt x="61722" y="939101"/>
                </a:lnTo>
                <a:lnTo>
                  <a:pt x="101092" y="931164"/>
                </a:lnTo>
                <a:lnTo>
                  <a:pt x="3306572" y="931164"/>
                </a:lnTo>
                <a:lnTo>
                  <a:pt x="3345942" y="939101"/>
                </a:lnTo>
                <a:lnTo>
                  <a:pt x="3378073" y="960755"/>
                </a:lnTo>
                <a:lnTo>
                  <a:pt x="3399726" y="992886"/>
                </a:lnTo>
                <a:lnTo>
                  <a:pt x="3407664" y="1032256"/>
                </a:lnTo>
                <a:lnTo>
                  <a:pt x="3407664" y="1436624"/>
                </a:lnTo>
                <a:lnTo>
                  <a:pt x="3399726" y="1475994"/>
                </a:lnTo>
                <a:lnTo>
                  <a:pt x="3378073" y="1508125"/>
                </a:lnTo>
                <a:lnTo>
                  <a:pt x="3345942" y="1529778"/>
                </a:lnTo>
                <a:lnTo>
                  <a:pt x="3306572" y="1537716"/>
                </a:lnTo>
                <a:lnTo>
                  <a:pt x="101092" y="1537716"/>
                </a:lnTo>
                <a:lnTo>
                  <a:pt x="61722" y="1529778"/>
                </a:lnTo>
                <a:lnTo>
                  <a:pt x="29591" y="1508125"/>
                </a:lnTo>
                <a:lnTo>
                  <a:pt x="7937" y="1475994"/>
                </a:lnTo>
                <a:lnTo>
                  <a:pt x="0" y="1436624"/>
                </a:lnTo>
                <a:lnTo>
                  <a:pt x="0" y="1032256"/>
                </a:lnTo>
                <a:close/>
              </a:path>
            </a:pathLst>
          </a:custGeom>
          <a:ln w="28575">
            <a:solidFill>
              <a:srgbClr val="000000"/>
            </a:solidFill>
          </a:ln>
        </p:spPr>
        <p:txBody>
          <a:bodyPr wrap="square" lIns="0" tIns="0" rIns="0" bIns="0" rtlCol="0"/>
          <a:lstStyle/>
          <a:p>
            <a:endParaRPr sz="1050"/>
          </a:p>
        </p:txBody>
      </p:sp>
      <p:sp>
        <p:nvSpPr>
          <p:cNvPr id="4" name="object 4"/>
          <p:cNvSpPr txBox="1"/>
          <p:nvPr/>
        </p:nvSpPr>
        <p:spPr>
          <a:xfrm>
            <a:off x="2856435" y="2273029"/>
            <a:ext cx="975836" cy="217367"/>
          </a:xfrm>
          <a:prstGeom prst="rect">
            <a:avLst/>
          </a:prstGeom>
        </p:spPr>
        <p:txBody>
          <a:bodyPr vert="horz" wrap="square" lIns="0" tIns="9525" rIns="0" bIns="0" rtlCol="0">
            <a:spAutoFit/>
          </a:bodyPr>
          <a:lstStyle/>
          <a:p>
            <a:pPr marL="9525">
              <a:spcBef>
                <a:spcPts val="75"/>
              </a:spcBef>
            </a:pPr>
            <a:r>
              <a:rPr sz="1350" dirty="0">
                <a:solidFill>
                  <a:srgbClr val="FF0000"/>
                </a:solidFill>
                <a:latin typeface="Calibri"/>
                <a:cs typeface="Calibri"/>
              </a:rPr>
              <a:t>P</a:t>
            </a:r>
            <a:r>
              <a:rPr sz="1350" dirty="0">
                <a:latin typeface="Calibri"/>
                <a:cs typeface="Calibri"/>
              </a:rPr>
              <a:t>olicy</a:t>
            </a:r>
            <a:r>
              <a:rPr sz="1350" spc="-30" dirty="0">
                <a:latin typeface="Calibri"/>
                <a:cs typeface="Calibri"/>
              </a:rPr>
              <a:t> </a:t>
            </a:r>
            <a:r>
              <a:rPr sz="1350" spc="-8" dirty="0">
                <a:latin typeface="Calibri"/>
                <a:cs typeface="Calibri"/>
              </a:rPr>
              <a:t>models</a:t>
            </a:r>
            <a:endParaRPr sz="1350">
              <a:latin typeface="Calibri"/>
              <a:cs typeface="Calibri"/>
            </a:endParaRPr>
          </a:p>
        </p:txBody>
      </p:sp>
      <p:sp>
        <p:nvSpPr>
          <p:cNvPr id="5" name="object 5"/>
          <p:cNvSpPr txBox="1"/>
          <p:nvPr/>
        </p:nvSpPr>
        <p:spPr>
          <a:xfrm>
            <a:off x="4976508" y="1570940"/>
            <a:ext cx="2687955" cy="1617751"/>
          </a:xfrm>
          <a:prstGeom prst="rect">
            <a:avLst/>
          </a:prstGeom>
        </p:spPr>
        <p:txBody>
          <a:bodyPr vert="horz" wrap="square" lIns="0" tIns="9525" rIns="0" bIns="0" rtlCol="0">
            <a:spAutoFit/>
          </a:bodyPr>
          <a:lstStyle/>
          <a:p>
            <a:pPr marL="9525">
              <a:spcBef>
                <a:spcPts val="75"/>
              </a:spcBef>
            </a:pPr>
            <a:r>
              <a:rPr sz="1350" dirty="0">
                <a:latin typeface="Calibri"/>
                <a:cs typeface="Calibri"/>
              </a:rPr>
              <a:t>Necessarily</a:t>
            </a:r>
            <a:r>
              <a:rPr sz="1350" spc="-56" dirty="0">
                <a:latin typeface="Calibri"/>
                <a:cs typeface="Calibri"/>
              </a:rPr>
              <a:t> </a:t>
            </a:r>
            <a:r>
              <a:rPr sz="1350" spc="-8" dirty="0">
                <a:latin typeface="Calibri"/>
                <a:cs typeface="Calibri"/>
              </a:rPr>
              <a:t>Informal</a:t>
            </a:r>
            <a:endParaRPr sz="1350" dirty="0">
              <a:latin typeface="Calibri"/>
              <a:cs typeface="Calibri"/>
            </a:endParaRPr>
          </a:p>
          <a:p>
            <a:pPr>
              <a:lnSpc>
                <a:spcPct val="100000"/>
              </a:lnSpc>
            </a:pPr>
            <a:endParaRPr sz="1350" dirty="0">
              <a:latin typeface="Calibri"/>
              <a:cs typeface="Calibri"/>
            </a:endParaRPr>
          </a:p>
          <a:p>
            <a:pPr>
              <a:spcBef>
                <a:spcPts val="585"/>
              </a:spcBef>
            </a:pPr>
            <a:endParaRPr sz="1350" dirty="0">
              <a:latin typeface="Calibri"/>
              <a:cs typeface="Calibri"/>
            </a:endParaRPr>
          </a:p>
          <a:p>
            <a:pPr marL="9525">
              <a:spcBef>
                <a:spcPts val="4"/>
              </a:spcBef>
            </a:pPr>
            <a:r>
              <a:rPr sz="1350" spc="-8" dirty="0">
                <a:latin typeface="Calibri"/>
                <a:cs typeface="Calibri"/>
              </a:rPr>
              <a:t>Formal/quasi-formal</a:t>
            </a:r>
            <a:endParaRPr sz="1350" dirty="0">
              <a:latin typeface="Calibri"/>
              <a:cs typeface="Calibri"/>
            </a:endParaRPr>
          </a:p>
          <a:p>
            <a:pPr>
              <a:lnSpc>
                <a:spcPct val="100000"/>
              </a:lnSpc>
            </a:pPr>
            <a:endParaRPr sz="1350" dirty="0">
              <a:latin typeface="Calibri"/>
              <a:cs typeface="Calibri"/>
            </a:endParaRPr>
          </a:p>
          <a:p>
            <a:pPr>
              <a:spcBef>
                <a:spcPts val="589"/>
              </a:spcBef>
            </a:pPr>
            <a:endParaRPr sz="1350" dirty="0">
              <a:latin typeface="Calibri"/>
              <a:cs typeface="Calibri"/>
            </a:endParaRPr>
          </a:p>
          <a:p>
            <a:pPr marL="9525"/>
            <a:r>
              <a:rPr sz="1350" dirty="0">
                <a:latin typeface="Calibri"/>
                <a:cs typeface="Calibri"/>
              </a:rPr>
              <a:t>System</a:t>
            </a:r>
            <a:r>
              <a:rPr sz="1350" spc="-41" dirty="0">
                <a:latin typeface="Calibri"/>
                <a:cs typeface="Calibri"/>
              </a:rPr>
              <a:t> </a:t>
            </a:r>
            <a:r>
              <a:rPr sz="1350" dirty="0">
                <a:latin typeface="Calibri"/>
                <a:cs typeface="Calibri"/>
              </a:rPr>
              <a:t>block</a:t>
            </a:r>
            <a:r>
              <a:rPr sz="1350" spc="-26" dirty="0">
                <a:latin typeface="Calibri"/>
                <a:cs typeface="Calibri"/>
              </a:rPr>
              <a:t> </a:t>
            </a:r>
            <a:r>
              <a:rPr sz="1350" dirty="0">
                <a:latin typeface="Calibri"/>
                <a:cs typeface="Calibri"/>
              </a:rPr>
              <a:t>diagrams,</a:t>
            </a:r>
            <a:r>
              <a:rPr sz="1350" spc="-30" dirty="0">
                <a:latin typeface="Calibri"/>
                <a:cs typeface="Calibri"/>
              </a:rPr>
              <a:t> </a:t>
            </a:r>
            <a:r>
              <a:rPr sz="1350" dirty="0">
                <a:latin typeface="Calibri"/>
                <a:cs typeface="Calibri"/>
              </a:rPr>
              <a:t>Protocol</a:t>
            </a:r>
            <a:r>
              <a:rPr sz="1350" spc="-34" dirty="0">
                <a:latin typeface="Calibri"/>
                <a:cs typeface="Calibri"/>
              </a:rPr>
              <a:t> </a:t>
            </a:r>
            <a:r>
              <a:rPr sz="1350" spc="-8" dirty="0">
                <a:latin typeface="Calibri"/>
                <a:cs typeface="Calibri"/>
              </a:rPr>
              <a:t>flows</a:t>
            </a:r>
            <a:endParaRPr sz="1350" dirty="0">
              <a:latin typeface="Calibri"/>
              <a:cs typeface="Calibri"/>
            </a:endParaRPr>
          </a:p>
        </p:txBody>
      </p:sp>
      <p:sp>
        <p:nvSpPr>
          <p:cNvPr id="6" name="object 6"/>
          <p:cNvSpPr txBox="1"/>
          <p:nvPr/>
        </p:nvSpPr>
        <p:spPr>
          <a:xfrm>
            <a:off x="4976508" y="3668631"/>
            <a:ext cx="922020"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Pseudo-</a:t>
            </a:r>
            <a:r>
              <a:rPr sz="1350" spc="-15" dirty="0">
                <a:latin typeface="Calibri"/>
                <a:cs typeface="Calibri"/>
              </a:rPr>
              <a:t>code</a:t>
            </a:r>
            <a:endParaRPr sz="1350">
              <a:latin typeface="Calibri"/>
              <a:cs typeface="Calibri"/>
            </a:endParaRPr>
          </a:p>
        </p:txBody>
      </p:sp>
      <p:sp>
        <p:nvSpPr>
          <p:cNvPr id="7" name="object 7"/>
          <p:cNvSpPr txBox="1"/>
          <p:nvPr/>
        </p:nvSpPr>
        <p:spPr>
          <a:xfrm>
            <a:off x="4976508" y="4367862"/>
            <a:ext cx="837248"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Actual</a:t>
            </a:r>
            <a:r>
              <a:rPr sz="1350" spc="-19" dirty="0">
                <a:latin typeface="Calibri"/>
                <a:cs typeface="Calibri"/>
              </a:rPr>
              <a:t> </a:t>
            </a:r>
            <a:r>
              <a:rPr sz="1350" spc="-15" dirty="0">
                <a:latin typeface="Calibri"/>
                <a:cs typeface="Calibri"/>
              </a:rPr>
              <a:t>code</a:t>
            </a:r>
            <a:endParaRPr sz="1350">
              <a:latin typeface="Calibri"/>
              <a:cs typeface="Calibri"/>
            </a:endParaRPr>
          </a:p>
        </p:txBody>
      </p:sp>
      <p:sp>
        <p:nvSpPr>
          <p:cNvPr id="8" name="object 8"/>
          <p:cNvSpPr/>
          <p:nvPr/>
        </p:nvSpPr>
        <p:spPr>
          <a:xfrm>
            <a:off x="1807922" y="2837670"/>
            <a:ext cx="159068" cy="1182053"/>
          </a:xfrm>
          <a:custGeom>
            <a:avLst/>
            <a:gdLst/>
            <a:ahLst/>
            <a:cxnLst/>
            <a:rect l="l" t="t" r="r" b="b"/>
            <a:pathLst>
              <a:path w="212089" h="1576070">
                <a:moveTo>
                  <a:pt x="211835" y="1575815"/>
                </a:moveTo>
                <a:lnTo>
                  <a:pt x="170586" y="1574432"/>
                </a:lnTo>
                <a:lnTo>
                  <a:pt x="136921" y="1570656"/>
                </a:lnTo>
                <a:lnTo>
                  <a:pt x="114234" y="1565046"/>
                </a:lnTo>
                <a:lnTo>
                  <a:pt x="105917" y="1558162"/>
                </a:lnTo>
                <a:lnTo>
                  <a:pt x="105917" y="805560"/>
                </a:lnTo>
                <a:lnTo>
                  <a:pt x="97601" y="798677"/>
                </a:lnTo>
                <a:lnTo>
                  <a:pt x="74914" y="793067"/>
                </a:lnTo>
                <a:lnTo>
                  <a:pt x="41249" y="789291"/>
                </a:lnTo>
                <a:lnTo>
                  <a:pt x="0" y="787907"/>
                </a:lnTo>
                <a:lnTo>
                  <a:pt x="41249" y="786524"/>
                </a:lnTo>
                <a:lnTo>
                  <a:pt x="74914" y="782748"/>
                </a:lnTo>
                <a:lnTo>
                  <a:pt x="97601" y="777138"/>
                </a:lnTo>
                <a:lnTo>
                  <a:pt x="105917" y="770254"/>
                </a:lnTo>
                <a:lnTo>
                  <a:pt x="105917" y="17652"/>
                </a:lnTo>
                <a:lnTo>
                  <a:pt x="114234" y="10769"/>
                </a:lnTo>
                <a:lnTo>
                  <a:pt x="136921" y="5159"/>
                </a:lnTo>
                <a:lnTo>
                  <a:pt x="170586" y="1383"/>
                </a:lnTo>
                <a:lnTo>
                  <a:pt x="211835" y="0"/>
                </a:lnTo>
              </a:path>
            </a:pathLst>
          </a:custGeom>
          <a:ln w="28575">
            <a:solidFill>
              <a:srgbClr val="000000"/>
            </a:solidFill>
          </a:ln>
        </p:spPr>
        <p:txBody>
          <a:bodyPr wrap="square" lIns="0" tIns="0" rIns="0" bIns="0" rtlCol="0"/>
          <a:lstStyle/>
          <a:p>
            <a:endParaRPr sz="1050"/>
          </a:p>
        </p:txBody>
      </p:sp>
      <p:grpSp>
        <p:nvGrpSpPr>
          <p:cNvPr id="9" name="object 9"/>
          <p:cNvGrpSpPr/>
          <p:nvPr/>
        </p:nvGrpSpPr>
        <p:grpSpPr>
          <a:xfrm>
            <a:off x="1797207" y="1923271"/>
            <a:ext cx="2837021" cy="2805589"/>
            <a:chOff x="2142934" y="2084070"/>
            <a:chExt cx="3782695" cy="3740785"/>
          </a:xfrm>
        </p:grpSpPr>
        <p:sp>
          <p:nvSpPr>
            <p:cNvPr id="10" name="object 10"/>
            <p:cNvSpPr/>
            <p:nvPr/>
          </p:nvSpPr>
          <p:spPr>
            <a:xfrm>
              <a:off x="2503170" y="3339846"/>
              <a:ext cx="3408045" cy="2470785"/>
            </a:xfrm>
            <a:custGeom>
              <a:avLst/>
              <a:gdLst/>
              <a:ahLst/>
              <a:cxnLst/>
              <a:rect l="l" t="t" r="r" b="b"/>
              <a:pathLst>
                <a:path w="3408045" h="2470785">
                  <a:moveTo>
                    <a:pt x="0" y="101091"/>
                  </a:moveTo>
                  <a:lnTo>
                    <a:pt x="7937" y="61722"/>
                  </a:lnTo>
                  <a:lnTo>
                    <a:pt x="29591" y="29591"/>
                  </a:lnTo>
                  <a:lnTo>
                    <a:pt x="61722" y="7937"/>
                  </a:lnTo>
                  <a:lnTo>
                    <a:pt x="101092" y="0"/>
                  </a:lnTo>
                  <a:lnTo>
                    <a:pt x="3306572" y="0"/>
                  </a:lnTo>
                  <a:lnTo>
                    <a:pt x="3345942" y="7937"/>
                  </a:lnTo>
                  <a:lnTo>
                    <a:pt x="3378073" y="29590"/>
                  </a:lnTo>
                  <a:lnTo>
                    <a:pt x="3399726" y="61721"/>
                  </a:lnTo>
                  <a:lnTo>
                    <a:pt x="3407664" y="101091"/>
                  </a:lnTo>
                  <a:lnTo>
                    <a:pt x="3407664" y="505459"/>
                  </a:lnTo>
                  <a:lnTo>
                    <a:pt x="3399726" y="544829"/>
                  </a:lnTo>
                  <a:lnTo>
                    <a:pt x="3378073" y="576960"/>
                  </a:lnTo>
                  <a:lnTo>
                    <a:pt x="3345942" y="598614"/>
                  </a:lnTo>
                  <a:lnTo>
                    <a:pt x="3306572" y="606551"/>
                  </a:lnTo>
                  <a:lnTo>
                    <a:pt x="101092" y="606551"/>
                  </a:lnTo>
                  <a:lnTo>
                    <a:pt x="61722" y="598614"/>
                  </a:lnTo>
                  <a:lnTo>
                    <a:pt x="29591" y="576960"/>
                  </a:lnTo>
                  <a:lnTo>
                    <a:pt x="7937" y="544829"/>
                  </a:lnTo>
                  <a:lnTo>
                    <a:pt x="0" y="505459"/>
                  </a:lnTo>
                  <a:lnTo>
                    <a:pt x="0" y="101091"/>
                  </a:lnTo>
                  <a:close/>
                </a:path>
                <a:path w="3408045" h="2470785">
                  <a:moveTo>
                    <a:pt x="0" y="1033779"/>
                  </a:moveTo>
                  <a:lnTo>
                    <a:pt x="7937" y="994409"/>
                  </a:lnTo>
                  <a:lnTo>
                    <a:pt x="29591" y="962278"/>
                  </a:lnTo>
                  <a:lnTo>
                    <a:pt x="61722" y="940625"/>
                  </a:lnTo>
                  <a:lnTo>
                    <a:pt x="101092" y="932687"/>
                  </a:lnTo>
                  <a:lnTo>
                    <a:pt x="3306572" y="932687"/>
                  </a:lnTo>
                  <a:lnTo>
                    <a:pt x="3345942" y="940625"/>
                  </a:lnTo>
                  <a:lnTo>
                    <a:pt x="3378073" y="962278"/>
                  </a:lnTo>
                  <a:lnTo>
                    <a:pt x="3399726" y="994409"/>
                  </a:lnTo>
                  <a:lnTo>
                    <a:pt x="3407664" y="1033779"/>
                  </a:lnTo>
                  <a:lnTo>
                    <a:pt x="3407664" y="1438147"/>
                  </a:lnTo>
                  <a:lnTo>
                    <a:pt x="3399726" y="1477517"/>
                  </a:lnTo>
                  <a:lnTo>
                    <a:pt x="3378073" y="1509648"/>
                  </a:lnTo>
                  <a:lnTo>
                    <a:pt x="3345942" y="1531302"/>
                  </a:lnTo>
                  <a:lnTo>
                    <a:pt x="3306572" y="1539239"/>
                  </a:lnTo>
                  <a:lnTo>
                    <a:pt x="101092" y="1539239"/>
                  </a:lnTo>
                  <a:lnTo>
                    <a:pt x="61722" y="1531302"/>
                  </a:lnTo>
                  <a:lnTo>
                    <a:pt x="29591" y="1509648"/>
                  </a:lnTo>
                  <a:lnTo>
                    <a:pt x="7937" y="1477517"/>
                  </a:lnTo>
                  <a:lnTo>
                    <a:pt x="0" y="1438147"/>
                  </a:lnTo>
                  <a:lnTo>
                    <a:pt x="0" y="1033779"/>
                  </a:lnTo>
                  <a:close/>
                </a:path>
                <a:path w="3408045" h="2470785">
                  <a:moveTo>
                    <a:pt x="0" y="1964943"/>
                  </a:moveTo>
                  <a:lnTo>
                    <a:pt x="7937" y="1925574"/>
                  </a:lnTo>
                  <a:lnTo>
                    <a:pt x="29591" y="1893443"/>
                  </a:lnTo>
                  <a:lnTo>
                    <a:pt x="61722" y="1871789"/>
                  </a:lnTo>
                  <a:lnTo>
                    <a:pt x="101092" y="1863852"/>
                  </a:lnTo>
                  <a:lnTo>
                    <a:pt x="3306572" y="1863852"/>
                  </a:lnTo>
                  <a:lnTo>
                    <a:pt x="3345942" y="1871789"/>
                  </a:lnTo>
                  <a:lnTo>
                    <a:pt x="3378073" y="1893442"/>
                  </a:lnTo>
                  <a:lnTo>
                    <a:pt x="3399726" y="1925574"/>
                  </a:lnTo>
                  <a:lnTo>
                    <a:pt x="3407664" y="1964943"/>
                  </a:lnTo>
                  <a:lnTo>
                    <a:pt x="3407664" y="2369312"/>
                  </a:lnTo>
                  <a:lnTo>
                    <a:pt x="3399726" y="2408660"/>
                  </a:lnTo>
                  <a:lnTo>
                    <a:pt x="3378073" y="2440793"/>
                  </a:lnTo>
                  <a:lnTo>
                    <a:pt x="3345942" y="2462459"/>
                  </a:lnTo>
                  <a:lnTo>
                    <a:pt x="3306572" y="2470404"/>
                  </a:lnTo>
                  <a:lnTo>
                    <a:pt x="101092" y="2470404"/>
                  </a:lnTo>
                  <a:lnTo>
                    <a:pt x="61722" y="2462459"/>
                  </a:lnTo>
                  <a:lnTo>
                    <a:pt x="29591" y="2440793"/>
                  </a:lnTo>
                  <a:lnTo>
                    <a:pt x="7937" y="2408660"/>
                  </a:lnTo>
                  <a:lnTo>
                    <a:pt x="0" y="2369312"/>
                  </a:lnTo>
                  <a:lnTo>
                    <a:pt x="0" y="1964943"/>
                  </a:lnTo>
                  <a:close/>
                </a:path>
              </a:pathLst>
            </a:custGeom>
            <a:ln w="28575">
              <a:solidFill>
                <a:srgbClr val="000000"/>
              </a:solidFill>
            </a:ln>
          </p:spPr>
          <p:txBody>
            <a:bodyPr wrap="square" lIns="0" tIns="0" rIns="0" bIns="0" rtlCol="0"/>
            <a:lstStyle/>
            <a:p>
              <a:endParaRPr sz="1050"/>
            </a:p>
          </p:txBody>
        </p:sp>
        <p:sp>
          <p:nvSpPr>
            <p:cNvPr id="11" name="object 11"/>
            <p:cNvSpPr/>
            <p:nvPr/>
          </p:nvSpPr>
          <p:spPr>
            <a:xfrm>
              <a:off x="4164076" y="2084069"/>
              <a:ext cx="85725" cy="3120390"/>
            </a:xfrm>
            <a:custGeom>
              <a:avLst/>
              <a:gdLst/>
              <a:ahLst/>
              <a:cxnLst/>
              <a:rect l="l" t="t" r="r" b="b"/>
              <a:pathLst>
                <a:path w="85725" h="3120390">
                  <a:moveTo>
                    <a:pt x="85725" y="2880741"/>
                  </a:moveTo>
                  <a:lnTo>
                    <a:pt x="78549" y="2866390"/>
                  </a:lnTo>
                  <a:lnTo>
                    <a:pt x="42926" y="2795016"/>
                  </a:lnTo>
                  <a:lnTo>
                    <a:pt x="0" y="2880741"/>
                  </a:lnTo>
                  <a:lnTo>
                    <a:pt x="28575" y="2880741"/>
                  </a:lnTo>
                  <a:lnTo>
                    <a:pt x="28575" y="3034157"/>
                  </a:lnTo>
                  <a:lnTo>
                    <a:pt x="0" y="3034157"/>
                  </a:lnTo>
                  <a:lnTo>
                    <a:pt x="42926" y="3119882"/>
                  </a:lnTo>
                  <a:lnTo>
                    <a:pt x="78549" y="3048508"/>
                  </a:lnTo>
                  <a:lnTo>
                    <a:pt x="85725" y="3034157"/>
                  </a:lnTo>
                  <a:lnTo>
                    <a:pt x="57150" y="3034157"/>
                  </a:lnTo>
                  <a:lnTo>
                    <a:pt x="57150" y="2880741"/>
                  </a:lnTo>
                  <a:lnTo>
                    <a:pt x="85725" y="2880741"/>
                  </a:lnTo>
                  <a:close/>
                </a:path>
                <a:path w="85725" h="3120390">
                  <a:moveTo>
                    <a:pt x="85725" y="1948053"/>
                  </a:moveTo>
                  <a:lnTo>
                    <a:pt x="78549" y="1933702"/>
                  </a:lnTo>
                  <a:lnTo>
                    <a:pt x="42926" y="1862328"/>
                  </a:lnTo>
                  <a:lnTo>
                    <a:pt x="0" y="1948053"/>
                  </a:lnTo>
                  <a:lnTo>
                    <a:pt x="28575" y="1948053"/>
                  </a:lnTo>
                  <a:lnTo>
                    <a:pt x="28575" y="2102993"/>
                  </a:lnTo>
                  <a:lnTo>
                    <a:pt x="0" y="2102993"/>
                  </a:lnTo>
                  <a:lnTo>
                    <a:pt x="42926" y="2188718"/>
                  </a:lnTo>
                  <a:lnTo>
                    <a:pt x="78549" y="2117344"/>
                  </a:lnTo>
                  <a:lnTo>
                    <a:pt x="85725" y="2102993"/>
                  </a:lnTo>
                  <a:lnTo>
                    <a:pt x="57150" y="2102993"/>
                  </a:lnTo>
                  <a:lnTo>
                    <a:pt x="57150" y="1948053"/>
                  </a:lnTo>
                  <a:lnTo>
                    <a:pt x="85725" y="1948053"/>
                  </a:lnTo>
                  <a:close/>
                </a:path>
                <a:path w="85725" h="3120390">
                  <a:moveTo>
                    <a:pt x="85725" y="1016889"/>
                  </a:moveTo>
                  <a:lnTo>
                    <a:pt x="78549" y="1002538"/>
                  </a:lnTo>
                  <a:lnTo>
                    <a:pt x="42926" y="931164"/>
                  </a:lnTo>
                  <a:lnTo>
                    <a:pt x="0" y="1016889"/>
                  </a:lnTo>
                  <a:lnTo>
                    <a:pt x="28575" y="1016889"/>
                  </a:lnTo>
                  <a:lnTo>
                    <a:pt x="28575" y="1169162"/>
                  </a:lnTo>
                  <a:lnTo>
                    <a:pt x="0" y="1169162"/>
                  </a:lnTo>
                  <a:lnTo>
                    <a:pt x="42926" y="1254887"/>
                  </a:lnTo>
                  <a:lnTo>
                    <a:pt x="78613" y="1183386"/>
                  </a:lnTo>
                  <a:lnTo>
                    <a:pt x="85725" y="1169162"/>
                  </a:lnTo>
                  <a:lnTo>
                    <a:pt x="57150" y="1169162"/>
                  </a:lnTo>
                  <a:lnTo>
                    <a:pt x="57150" y="1016889"/>
                  </a:lnTo>
                  <a:lnTo>
                    <a:pt x="85725" y="1016889"/>
                  </a:lnTo>
                  <a:close/>
                </a:path>
                <a:path w="85725" h="3120390">
                  <a:moveTo>
                    <a:pt x="85725" y="85725"/>
                  </a:moveTo>
                  <a:lnTo>
                    <a:pt x="78549" y="71374"/>
                  </a:lnTo>
                  <a:lnTo>
                    <a:pt x="42926" y="0"/>
                  </a:lnTo>
                  <a:lnTo>
                    <a:pt x="0" y="85725"/>
                  </a:lnTo>
                  <a:lnTo>
                    <a:pt x="28575" y="85725"/>
                  </a:lnTo>
                  <a:lnTo>
                    <a:pt x="28575" y="239141"/>
                  </a:lnTo>
                  <a:lnTo>
                    <a:pt x="0" y="239141"/>
                  </a:lnTo>
                  <a:lnTo>
                    <a:pt x="42926" y="324866"/>
                  </a:lnTo>
                  <a:lnTo>
                    <a:pt x="78549" y="253492"/>
                  </a:lnTo>
                  <a:lnTo>
                    <a:pt x="85725" y="239141"/>
                  </a:lnTo>
                  <a:lnTo>
                    <a:pt x="57150" y="239141"/>
                  </a:lnTo>
                  <a:lnTo>
                    <a:pt x="57150" y="85725"/>
                  </a:lnTo>
                  <a:lnTo>
                    <a:pt x="85725" y="85725"/>
                  </a:lnTo>
                  <a:close/>
                </a:path>
              </a:pathLst>
            </a:custGeom>
            <a:solidFill>
              <a:srgbClr val="000000"/>
            </a:solidFill>
          </p:spPr>
          <p:txBody>
            <a:bodyPr wrap="square" lIns="0" tIns="0" rIns="0" bIns="0" rtlCol="0"/>
            <a:lstStyle/>
            <a:p>
              <a:endParaRPr sz="1050"/>
            </a:p>
          </p:txBody>
        </p:sp>
        <p:sp>
          <p:nvSpPr>
            <p:cNvPr id="12" name="object 12"/>
            <p:cNvSpPr/>
            <p:nvPr/>
          </p:nvSpPr>
          <p:spPr>
            <a:xfrm>
              <a:off x="2157222" y="2320290"/>
              <a:ext cx="212090" cy="798830"/>
            </a:xfrm>
            <a:custGeom>
              <a:avLst/>
              <a:gdLst/>
              <a:ahLst/>
              <a:cxnLst/>
              <a:rect l="l" t="t" r="r" b="b"/>
              <a:pathLst>
                <a:path w="212089" h="798830">
                  <a:moveTo>
                    <a:pt x="211835" y="798576"/>
                  </a:moveTo>
                  <a:lnTo>
                    <a:pt x="170586" y="797192"/>
                  </a:lnTo>
                  <a:lnTo>
                    <a:pt x="136921" y="793416"/>
                  </a:lnTo>
                  <a:lnTo>
                    <a:pt x="114234" y="787806"/>
                  </a:lnTo>
                  <a:lnTo>
                    <a:pt x="105917" y="780923"/>
                  </a:lnTo>
                  <a:lnTo>
                    <a:pt x="105917" y="416940"/>
                  </a:lnTo>
                  <a:lnTo>
                    <a:pt x="97601" y="410057"/>
                  </a:lnTo>
                  <a:lnTo>
                    <a:pt x="74914" y="404447"/>
                  </a:lnTo>
                  <a:lnTo>
                    <a:pt x="41249" y="400671"/>
                  </a:lnTo>
                  <a:lnTo>
                    <a:pt x="0" y="399288"/>
                  </a:lnTo>
                  <a:lnTo>
                    <a:pt x="41249" y="397904"/>
                  </a:lnTo>
                  <a:lnTo>
                    <a:pt x="74914" y="394128"/>
                  </a:lnTo>
                  <a:lnTo>
                    <a:pt x="97601" y="388518"/>
                  </a:lnTo>
                  <a:lnTo>
                    <a:pt x="105917" y="381635"/>
                  </a:lnTo>
                  <a:lnTo>
                    <a:pt x="105917" y="17652"/>
                  </a:lnTo>
                  <a:lnTo>
                    <a:pt x="114234" y="10769"/>
                  </a:lnTo>
                  <a:lnTo>
                    <a:pt x="136921" y="5159"/>
                  </a:lnTo>
                  <a:lnTo>
                    <a:pt x="170586" y="1383"/>
                  </a:lnTo>
                  <a:lnTo>
                    <a:pt x="211835" y="0"/>
                  </a:lnTo>
                </a:path>
              </a:pathLst>
            </a:custGeom>
            <a:ln w="28574">
              <a:solidFill>
                <a:srgbClr val="000000"/>
              </a:solidFill>
            </a:ln>
          </p:spPr>
          <p:txBody>
            <a:bodyPr wrap="square" lIns="0" tIns="0" rIns="0" bIns="0" rtlCol="0"/>
            <a:lstStyle/>
            <a:p>
              <a:endParaRPr sz="1050"/>
            </a:p>
          </p:txBody>
        </p:sp>
      </p:grpSp>
      <p:sp>
        <p:nvSpPr>
          <p:cNvPr id="13" name="object 13"/>
          <p:cNvSpPr txBox="1"/>
          <p:nvPr/>
        </p:nvSpPr>
        <p:spPr>
          <a:xfrm>
            <a:off x="1303860" y="2970639"/>
            <a:ext cx="3139440" cy="1628010"/>
          </a:xfrm>
          <a:prstGeom prst="rect">
            <a:avLst/>
          </a:prstGeom>
        </p:spPr>
        <p:txBody>
          <a:bodyPr vert="horz" wrap="square" lIns="0" tIns="9525" rIns="0" bIns="0" rtlCol="0">
            <a:spAutoFit/>
          </a:bodyPr>
          <a:lstStyle/>
          <a:p>
            <a:pPr marL="941546" algn="ctr">
              <a:spcBef>
                <a:spcPts val="75"/>
              </a:spcBef>
            </a:pPr>
            <a:r>
              <a:rPr sz="1350" dirty="0">
                <a:solidFill>
                  <a:srgbClr val="FF0000"/>
                </a:solidFill>
                <a:latin typeface="Calibri"/>
                <a:cs typeface="Calibri"/>
              </a:rPr>
              <a:t>E</a:t>
            </a:r>
            <a:r>
              <a:rPr sz="1350" dirty="0">
                <a:latin typeface="Calibri"/>
                <a:cs typeface="Calibri"/>
              </a:rPr>
              <a:t>nforcement</a:t>
            </a:r>
            <a:r>
              <a:rPr sz="1350" spc="-56" dirty="0">
                <a:latin typeface="Calibri"/>
                <a:cs typeface="Calibri"/>
              </a:rPr>
              <a:t> </a:t>
            </a:r>
            <a:r>
              <a:rPr sz="1350" spc="-8" dirty="0">
                <a:latin typeface="Calibri"/>
                <a:cs typeface="Calibri"/>
              </a:rPr>
              <a:t>models</a:t>
            </a:r>
            <a:endParaRPr sz="1350">
              <a:latin typeface="Calibri"/>
              <a:cs typeface="Calibri"/>
            </a:endParaRPr>
          </a:p>
          <a:p>
            <a:pPr marL="9525">
              <a:spcBef>
                <a:spcPts val="998"/>
              </a:spcBef>
            </a:pPr>
            <a:r>
              <a:rPr sz="1350" spc="-19" dirty="0">
                <a:latin typeface="Calibri"/>
                <a:cs typeface="Calibri"/>
              </a:rPr>
              <a:t>How</a:t>
            </a:r>
            <a:endParaRPr sz="1350">
              <a:latin typeface="Calibri"/>
              <a:cs typeface="Calibri"/>
            </a:endParaRPr>
          </a:p>
          <a:p>
            <a:pPr marL="941546" algn="ctr">
              <a:spcBef>
                <a:spcPts val="1271"/>
              </a:spcBef>
            </a:pPr>
            <a:r>
              <a:rPr sz="1350" dirty="0">
                <a:solidFill>
                  <a:srgbClr val="FF0000"/>
                </a:solidFill>
                <a:latin typeface="Calibri"/>
                <a:cs typeface="Calibri"/>
              </a:rPr>
              <a:t>I</a:t>
            </a:r>
            <a:r>
              <a:rPr sz="1350" dirty="0">
                <a:latin typeface="Calibri"/>
                <a:cs typeface="Calibri"/>
              </a:rPr>
              <a:t>mplementation</a:t>
            </a:r>
            <a:r>
              <a:rPr sz="1350" spc="-60" dirty="0">
                <a:latin typeface="Calibri"/>
                <a:cs typeface="Calibri"/>
              </a:rPr>
              <a:t> </a:t>
            </a:r>
            <a:r>
              <a:rPr sz="1350" spc="-8" dirty="0">
                <a:latin typeface="Calibri"/>
                <a:cs typeface="Calibri"/>
              </a:rPr>
              <a:t>models</a:t>
            </a:r>
            <a:endParaRPr sz="1350">
              <a:latin typeface="Calibri"/>
              <a:cs typeface="Calibri"/>
            </a:endParaRPr>
          </a:p>
          <a:p>
            <a:pPr>
              <a:lnSpc>
                <a:spcPct val="100000"/>
              </a:lnSpc>
            </a:pPr>
            <a:endParaRPr sz="1350">
              <a:latin typeface="Calibri"/>
              <a:cs typeface="Calibri"/>
            </a:endParaRPr>
          </a:p>
          <a:p>
            <a:pPr>
              <a:spcBef>
                <a:spcPts val="585"/>
              </a:spcBef>
            </a:pPr>
            <a:endParaRPr sz="1350">
              <a:latin typeface="Calibri"/>
              <a:cs typeface="Calibri"/>
            </a:endParaRPr>
          </a:p>
          <a:p>
            <a:pPr marL="941070" algn="ctr">
              <a:spcBef>
                <a:spcPts val="4"/>
              </a:spcBef>
            </a:pPr>
            <a:r>
              <a:rPr sz="1350" dirty="0">
                <a:latin typeface="Calibri"/>
                <a:cs typeface="Calibri"/>
              </a:rPr>
              <a:t>Trusted</a:t>
            </a:r>
            <a:r>
              <a:rPr sz="1350" spc="-71" dirty="0">
                <a:latin typeface="Calibri"/>
                <a:cs typeface="Calibri"/>
              </a:rPr>
              <a:t> </a:t>
            </a:r>
            <a:r>
              <a:rPr sz="1350" dirty="0">
                <a:latin typeface="Calibri"/>
                <a:cs typeface="Calibri"/>
              </a:rPr>
              <a:t>Computing</a:t>
            </a:r>
            <a:r>
              <a:rPr sz="1350" spc="-60" dirty="0">
                <a:latin typeface="Calibri"/>
                <a:cs typeface="Calibri"/>
              </a:rPr>
              <a:t> </a:t>
            </a:r>
            <a:r>
              <a:rPr sz="1350" spc="-8" dirty="0">
                <a:latin typeface="Calibri"/>
                <a:cs typeface="Calibri"/>
              </a:rPr>
              <a:t>Technology</a:t>
            </a:r>
            <a:endParaRPr sz="1350">
              <a:latin typeface="Calibri"/>
              <a:cs typeface="Calibri"/>
            </a:endParaRPr>
          </a:p>
        </p:txBody>
      </p:sp>
      <p:sp>
        <p:nvSpPr>
          <p:cNvPr id="14" name="object 14"/>
          <p:cNvSpPr txBox="1"/>
          <p:nvPr/>
        </p:nvSpPr>
        <p:spPr>
          <a:xfrm>
            <a:off x="861188" y="1682559"/>
            <a:ext cx="940368" cy="201978"/>
          </a:xfrm>
          <a:prstGeom prst="rect">
            <a:avLst/>
          </a:prstGeom>
        </p:spPr>
        <p:txBody>
          <a:bodyPr vert="horz" wrap="square" lIns="0" tIns="9525" rIns="0" bIns="0" rtlCol="0">
            <a:spAutoFit/>
          </a:bodyPr>
          <a:lstStyle/>
          <a:p>
            <a:pPr marL="9525">
              <a:lnSpc>
                <a:spcPts val="1538"/>
              </a:lnSpc>
            </a:pPr>
            <a:r>
              <a:rPr lang="en-US" sz="1350" b="1" dirty="0">
                <a:solidFill>
                  <a:srgbClr val="FF0000"/>
                </a:solidFill>
                <a:latin typeface="Calibri"/>
                <a:cs typeface="Calibri"/>
              </a:rPr>
              <a:t>This</a:t>
            </a:r>
            <a:r>
              <a:rPr lang="en-US" sz="1350" b="1" spc="-15" dirty="0">
                <a:solidFill>
                  <a:srgbClr val="FF0000"/>
                </a:solidFill>
                <a:latin typeface="Calibri"/>
                <a:cs typeface="Calibri"/>
              </a:rPr>
              <a:t> </a:t>
            </a:r>
            <a:r>
              <a:rPr lang="en-US" sz="1350" b="1" spc="-8" dirty="0">
                <a:solidFill>
                  <a:srgbClr val="FF0000"/>
                </a:solidFill>
                <a:latin typeface="Calibri"/>
                <a:cs typeface="Calibri"/>
              </a:rPr>
              <a:t>lecture</a:t>
            </a:r>
            <a:endParaRPr lang="en-US" sz="1350" dirty="0">
              <a:latin typeface="Calibri"/>
              <a:cs typeface="Calibri"/>
            </a:endParaRPr>
          </a:p>
        </p:txBody>
      </p:sp>
      <p:sp>
        <p:nvSpPr>
          <p:cNvPr id="15" name="object 15"/>
          <p:cNvSpPr txBox="1"/>
          <p:nvPr/>
        </p:nvSpPr>
        <p:spPr>
          <a:xfrm>
            <a:off x="1242328" y="2250835"/>
            <a:ext cx="401003" cy="217367"/>
          </a:xfrm>
          <a:prstGeom prst="rect">
            <a:avLst/>
          </a:prstGeom>
        </p:spPr>
        <p:txBody>
          <a:bodyPr vert="horz" wrap="square" lIns="0" tIns="9525" rIns="0" bIns="0" rtlCol="0">
            <a:spAutoFit/>
          </a:bodyPr>
          <a:lstStyle/>
          <a:p>
            <a:pPr marL="9525">
              <a:spcBef>
                <a:spcPts val="75"/>
              </a:spcBef>
            </a:pPr>
            <a:r>
              <a:rPr sz="1350" spc="-15" dirty="0">
                <a:latin typeface="Calibri"/>
                <a:cs typeface="Calibri"/>
              </a:rPr>
              <a:t>What</a:t>
            </a:r>
            <a:endParaRPr sz="1350">
              <a:latin typeface="Calibri"/>
              <a:cs typeface="Calibri"/>
            </a:endParaRPr>
          </a:p>
        </p:txBody>
      </p:sp>
      <p:sp>
        <p:nvSpPr>
          <p:cNvPr id="16" name="object 16"/>
          <p:cNvSpPr/>
          <p:nvPr/>
        </p:nvSpPr>
        <p:spPr>
          <a:xfrm>
            <a:off x="1672572" y="1872882"/>
            <a:ext cx="394335" cy="294323"/>
          </a:xfrm>
          <a:custGeom>
            <a:avLst/>
            <a:gdLst/>
            <a:ahLst/>
            <a:cxnLst/>
            <a:rect l="l" t="t" r="r" b="b"/>
            <a:pathLst>
              <a:path w="525780" h="392430">
                <a:moveTo>
                  <a:pt x="422275" y="339781"/>
                </a:moveTo>
                <a:lnTo>
                  <a:pt x="399795" y="370459"/>
                </a:lnTo>
                <a:lnTo>
                  <a:pt x="525780" y="391922"/>
                </a:lnTo>
                <a:lnTo>
                  <a:pt x="504761" y="351027"/>
                </a:lnTo>
                <a:lnTo>
                  <a:pt x="437642" y="351027"/>
                </a:lnTo>
                <a:lnTo>
                  <a:pt x="422275" y="339781"/>
                </a:lnTo>
                <a:close/>
              </a:path>
              <a:path w="525780" h="392430">
                <a:moveTo>
                  <a:pt x="444826" y="309007"/>
                </a:moveTo>
                <a:lnTo>
                  <a:pt x="422275" y="339781"/>
                </a:lnTo>
                <a:lnTo>
                  <a:pt x="437642" y="351027"/>
                </a:lnTo>
                <a:lnTo>
                  <a:pt x="460247" y="320293"/>
                </a:lnTo>
                <a:lnTo>
                  <a:pt x="444826" y="309007"/>
                </a:lnTo>
                <a:close/>
              </a:path>
              <a:path w="525780" h="392430">
                <a:moveTo>
                  <a:pt x="467359" y="278257"/>
                </a:moveTo>
                <a:lnTo>
                  <a:pt x="444826" y="309007"/>
                </a:lnTo>
                <a:lnTo>
                  <a:pt x="460247" y="320293"/>
                </a:lnTo>
                <a:lnTo>
                  <a:pt x="437642" y="351027"/>
                </a:lnTo>
                <a:lnTo>
                  <a:pt x="504761" y="351027"/>
                </a:lnTo>
                <a:lnTo>
                  <a:pt x="467359" y="278257"/>
                </a:lnTo>
                <a:close/>
              </a:path>
              <a:path w="525780" h="392430">
                <a:moveTo>
                  <a:pt x="22606" y="0"/>
                </a:moveTo>
                <a:lnTo>
                  <a:pt x="0" y="30734"/>
                </a:lnTo>
                <a:lnTo>
                  <a:pt x="422275" y="339781"/>
                </a:lnTo>
                <a:lnTo>
                  <a:pt x="444826" y="309007"/>
                </a:lnTo>
                <a:lnTo>
                  <a:pt x="22606" y="0"/>
                </a:lnTo>
                <a:close/>
              </a:path>
            </a:pathLst>
          </a:custGeom>
          <a:solidFill>
            <a:srgbClr val="FF0000"/>
          </a:solidFill>
        </p:spPr>
        <p:txBody>
          <a:bodyPr wrap="square" lIns="0" tIns="0" rIns="0" bIns="0" rtlCol="0"/>
          <a:lstStyle/>
          <a:p>
            <a:endParaRPr sz="1050"/>
          </a:p>
        </p:txBody>
      </p:sp>
      <p:sp>
        <p:nvSpPr>
          <p:cNvPr id="23" name="TextBox 22">
            <a:extLst>
              <a:ext uri="{FF2B5EF4-FFF2-40B4-BE49-F238E27FC236}">
                <a16:creationId xmlns:a16="http://schemas.microsoft.com/office/drawing/2014/main" id="{8FEAA28F-00F6-7897-D76A-FCD529440FB5}"/>
              </a:ext>
            </a:extLst>
          </p:cNvPr>
          <p:cNvSpPr txBox="1"/>
          <p:nvPr/>
        </p:nvSpPr>
        <p:spPr>
          <a:xfrm>
            <a:off x="2476095" y="1565116"/>
            <a:ext cx="2147323" cy="284693"/>
          </a:xfrm>
          <a:prstGeom prst="rect">
            <a:avLst/>
          </a:prstGeom>
          <a:noFill/>
        </p:spPr>
        <p:txBody>
          <a:bodyPr wrap="square">
            <a:spAutoFit/>
          </a:bodyPr>
          <a:lstStyle/>
          <a:p>
            <a:pPr>
              <a:lnSpc>
                <a:spcPts val="1538"/>
              </a:lnSpc>
              <a:spcBef>
                <a:spcPts val="75"/>
              </a:spcBef>
            </a:pPr>
            <a:r>
              <a:rPr lang="en-US" sz="1400" dirty="0">
                <a:latin typeface="Calibri"/>
                <a:cs typeface="Calibri"/>
              </a:rPr>
              <a:t>Security</a:t>
            </a:r>
            <a:r>
              <a:rPr lang="en-US" sz="1400" spc="-30" dirty="0">
                <a:latin typeface="Calibri"/>
                <a:cs typeface="Calibri"/>
              </a:rPr>
              <a:t> </a:t>
            </a:r>
            <a:r>
              <a:rPr lang="en-US" sz="1400" dirty="0">
                <a:latin typeface="Calibri"/>
                <a:cs typeface="Calibri"/>
              </a:rPr>
              <a:t>and</a:t>
            </a:r>
            <a:r>
              <a:rPr lang="en-US" sz="1400" spc="-23" dirty="0">
                <a:latin typeface="Calibri"/>
                <a:cs typeface="Calibri"/>
              </a:rPr>
              <a:t> </a:t>
            </a:r>
            <a:r>
              <a:rPr lang="en-US" sz="1400" dirty="0">
                <a:latin typeface="Calibri"/>
                <a:cs typeface="Calibri"/>
              </a:rPr>
              <a:t>system</a:t>
            </a:r>
            <a:r>
              <a:rPr lang="en-US" sz="1400" spc="-45" dirty="0">
                <a:latin typeface="Calibri"/>
                <a:cs typeface="Calibri"/>
              </a:rPr>
              <a:t> </a:t>
            </a:r>
            <a:r>
              <a:rPr lang="en-US" sz="1400" spc="-8" dirty="0">
                <a:latin typeface="Calibri"/>
                <a:cs typeface="Calibri"/>
              </a:rPr>
              <a:t>goals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479006" y="153563"/>
            <a:ext cx="5664994" cy="5143500"/>
            <a:chOff x="4639055" y="0"/>
            <a:chExt cx="7553325" cy="6858000"/>
          </a:xfrm>
        </p:grpSpPr>
        <p:sp>
          <p:nvSpPr>
            <p:cNvPr id="3" name="object 3"/>
            <p:cNvSpPr/>
            <p:nvPr/>
          </p:nvSpPr>
          <p:spPr>
            <a:xfrm>
              <a:off x="4639055" y="0"/>
              <a:ext cx="7553325" cy="6858000"/>
            </a:xfrm>
            <a:custGeom>
              <a:avLst/>
              <a:gdLst/>
              <a:ahLst/>
              <a:cxnLst/>
              <a:rect l="l" t="t" r="r" b="b"/>
              <a:pathLst>
                <a:path w="7553325" h="6858000">
                  <a:moveTo>
                    <a:pt x="7552944" y="0"/>
                  </a:moveTo>
                  <a:lnTo>
                    <a:pt x="0" y="0"/>
                  </a:lnTo>
                  <a:lnTo>
                    <a:pt x="0" y="6858000"/>
                  </a:lnTo>
                  <a:lnTo>
                    <a:pt x="7552944" y="6858000"/>
                  </a:lnTo>
                  <a:lnTo>
                    <a:pt x="7552944" y="0"/>
                  </a:lnTo>
                  <a:close/>
                </a:path>
              </a:pathLst>
            </a:custGeom>
            <a:solidFill>
              <a:srgbClr val="C7C9C9"/>
            </a:solidFill>
          </p:spPr>
          <p:txBody>
            <a:bodyPr wrap="square" lIns="0" tIns="0" rIns="0" bIns="0" rtlCol="0"/>
            <a:lstStyle/>
            <a:p>
              <a:endParaRPr sz="1050"/>
            </a:p>
          </p:txBody>
        </p:sp>
        <p:pic>
          <p:nvPicPr>
            <p:cNvPr id="4" name="object 4"/>
            <p:cNvPicPr/>
            <p:nvPr/>
          </p:nvPicPr>
          <p:blipFill>
            <a:blip r:embed="rId2" cstate="print"/>
            <a:stretch>
              <a:fillRect/>
            </a:stretch>
          </p:blipFill>
          <p:spPr>
            <a:xfrm>
              <a:off x="5059679" y="512063"/>
              <a:ext cx="6707124" cy="5864352"/>
            </a:xfrm>
            <a:prstGeom prst="rect">
              <a:avLst/>
            </a:prstGeom>
          </p:spPr>
        </p:pic>
        <p:sp>
          <p:nvSpPr>
            <p:cNvPr id="5" name="object 5"/>
            <p:cNvSpPr/>
            <p:nvPr/>
          </p:nvSpPr>
          <p:spPr>
            <a:xfrm>
              <a:off x="5123687" y="557783"/>
              <a:ext cx="6583680" cy="5739765"/>
            </a:xfrm>
            <a:custGeom>
              <a:avLst/>
              <a:gdLst/>
              <a:ahLst/>
              <a:cxnLst/>
              <a:rect l="l" t="t" r="r" b="b"/>
              <a:pathLst>
                <a:path w="6583680" h="5739765">
                  <a:moveTo>
                    <a:pt x="6583679" y="0"/>
                  </a:moveTo>
                  <a:lnTo>
                    <a:pt x="0" y="0"/>
                  </a:lnTo>
                  <a:lnTo>
                    <a:pt x="0" y="5739384"/>
                  </a:lnTo>
                  <a:lnTo>
                    <a:pt x="6583679" y="5739384"/>
                  </a:lnTo>
                  <a:lnTo>
                    <a:pt x="6583679" y="0"/>
                  </a:lnTo>
                  <a:close/>
                </a:path>
              </a:pathLst>
            </a:custGeom>
            <a:solidFill>
              <a:srgbClr val="FFFFFF"/>
            </a:solidFill>
          </p:spPr>
          <p:txBody>
            <a:bodyPr wrap="square" lIns="0" tIns="0" rIns="0" bIns="0" rtlCol="0"/>
            <a:lstStyle/>
            <a:p>
              <a:endParaRPr sz="1050"/>
            </a:p>
          </p:txBody>
        </p:sp>
        <p:sp>
          <p:nvSpPr>
            <p:cNvPr id="6" name="object 6"/>
            <p:cNvSpPr/>
            <p:nvPr/>
          </p:nvSpPr>
          <p:spPr>
            <a:xfrm>
              <a:off x="5123687" y="557783"/>
              <a:ext cx="6583680" cy="5739765"/>
            </a:xfrm>
            <a:custGeom>
              <a:avLst/>
              <a:gdLst/>
              <a:ahLst/>
              <a:cxnLst/>
              <a:rect l="l" t="t" r="r" b="b"/>
              <a:pathLst>
                <a:path w="6583680" h="5739765">
                  <a:moveTo>
                    <a:pt x="0" y="5739384"/>
                  </a:moveTo>
                  <a:lnTo>
                    <a:pt x="6583679" y="5739384"/>
                  </a:lnTo>
                  <a:lnTo>
                    <a:pt x="6583679" y="0"/>
                  </a:lnTo>
                  <a:lnTo>
                    <a:pt x="0" y="0"/>
                  </a:lnTo>
                  <a:lnTo>
                    <a:pt x="0" y="5739384"/>
                  </a:lnTo>
                  <a:close/>
                </a:path>
              </a:pathLst>
            </a:custGeom>
            <a:ln w="9525">
              <a:solidFill>
                <a:srgbClr val="C7C9C9"/>
              </a:solidFill>
            </a:ln>
          </p:spPr>
          <p:txBody>
            <a:bodyPr wrap="square" lIns="0" tIns="0" rIns="0" bIns="0" rtlCol="0"/>
            <a:lstStyle/>
            <a:p>
              <a:endParaRPr sz="1050"/>
            </a:p>
          </p:txBody>
        </p:sp>
        <p:pic>
          <p:nvPicPr>
            <p:cNvPr id="7" name="object 7"/>
            <p:cNvPicPr/>
            <p:nvPr/>
          </p:nvPicPr>
          <p:blipFill>
            <a:blip r:embed="rId3" cstate="print"/>
            <a:stretch>
              <a:fillRect/>
            </a:stretch>
          </p:blipFill>
          <p:spPr>
            <a:xfrm>
              <a:off x="5149595" y="1427988"/>
              <a:ext cx="6557772" cy="3981958"/>
            </a:xfrm>
            <a:prstGeom prst="rect">
              <a:avLst/>
            </a:prstGeom>
          </p:spPr>
        </p:pic>
      </p:grpSp>
      <p:sp>
        <p:nvSpPr>
          <p:cNvPr id="8" name="object 8"/>
          <p:cNvSpPr txBox="1">
            <a:spLocks noGrp="1"/>
          </p:cNvSpPr>
          <p:nvPr>
            <p:ph type="title"/>
          </p:nvPr>
        </p:nvSpPr>
        <p:spPr>
          <a:xfrm>
            <a:off x="545744" y="540734"/>
            <a:ext cx="2426970" cy="1055257"/>
          </a:xfrm>
          <a:prstGeom prst="rect">
            <a:avLst/>
          </a:prstGeom>
        </p:spPr>
        <p:txBody>
          <a:bodyPr spcFirstLastPara="1" vert="horz" wrap="square" lIns="0" tIns="67151" rIns="0" bIns="0" rtlCol="0" anchor="t" anchorCtr="0">
            <a:spAutoFit/>
          </a:bodyPr>
          <a:lstStyle/>
          <a:p>
            <a:pPr marL="9525" marR="3810">
              <a:lnSpc>
                <a:spcPts val="3563"/>
              </a:lnSpc>
              <a:spcBef>
                <a:spcPts val="529"/>
              </a:spcBef>
            </a:pPr>
            <a:r>
              <a:rPr dirty="0"/>
              <a:t>Usage</a:t>
            </a:r>
            <a:r>
              <a:rPr spc="-83" dirty="0"/>
              <a:t> </a:t>
            </a:r>
            <a:r>
              <a:rPr spc="-8" dirty="0"/>
              <a:t>Control (UCON)</a:t>
            </a:r>
          </a:p>
        </p:txBody>
      </p:sp>
      <p:sp>
        <p:nvSpPr>
          <p:cNvPr id="9" name="object 9"/>
          <p:cNvSpPr txBox="1"/>
          <p:nvPr/>
        </p:nvSpPr>
        <p:spPr>
          <a:xfrm>
            <a:off x="545744" y="1818609"/>
            <a:ext cx="2460308" cy="863698"/>
          </a:xfrm>
          <a:prstGeom prst="rect">
            <a:avLst/>
          </a:prstGeom>
        </p:spPr>
        <p:txBody>
          <a:bodyPr vert="horz" wrap="square" lIns="0" tIns="32385" rIns="0" bIns="0" rtlCol="0">
            <a:spAutoFit/>
          </a:bodyPr>
          <a:lstStyle/>
          <a:p>
            <a:pPr marL="180975" marR="3810" indent="-171450">
              <a:lnSpc>
                <a:spcPct val="90000"/>
              </a:lnSpc>
              <a:spcBef>
                <a:spcPts val="255"/>
              </a:spcBef>
              <a:buFont typeface="Arial"/>
              <a:buChar char="•"/>
              <a:tabLst>
                <a:tab pos="180975" algn="l"/>
              </a:tabLst>
            </a:pPr>
            <a:r>
              <a:rPr sz="1500" dirty="0">
                <a:latin typeface="Calibri"/>
                <a:cs typeface="Calibri"/>
              </a:rPr>
              <a:t>Unified</a:t>
            </a:r>
            <a:r>
              <a:rPr sz="1500" spc="-19" dirty="0">
                <a:latin typeface="Calibri"/>
                <a:cs typeface="Calibri"/>
              </a:rPr>
              <a:t> </a:t>
            </a:r>
            <a:r>
              <a:rPr sz="1500" dirty="0">
                <a:latin typeface="Calibri"/>
                <a:cs typeface="Calibri"/>
              </a:rPr>
              <a:t>framework</a:t>
            </a:r>
            <a:r>
              <a:rPr sz="1500" spc="-8" dirty="0">
                <a:latin typeface="Calibri"/>
                <a:cs typeface="Calibri"/>
              </a:rPr>
              <a:t> </a:t>
            </a:r>
            <a:r>
              <a:rPr sz="1500" dirty="0">
                <a:latin typeface="Calibri"/>
                <a:cs typeface="Calibri"/>
              </a:rPr>
              <a:t>for</a:t>
            </a:r>
            <a:r>
              <a:rPr sz="1500" spc="-26" dirty="0">
                <a:latin typeface="Calibri"/>
                <a:cs typeface="Calibri"/>
              </a:rPr>
              <a:t> </a:t>
            </a:r>
            <a:r>
              <a:rPr sz="1500" spc="-8" dirty="0">
                <a:latin typeface="Calibri"/>
                <a:cs typeface="Calibri"/>
              </a:rPr>
              <a:t>access </a:t>
            </a:r>
            <a:r>
              <a:rPr sz="1500" dirty="0">
                <a:latin typeface="Calibri"/>
                <a:cs typeface="Calibri"/>
              </a:rPr>
              <a:t>control,</a:t>
            </a:r>
            <a:r>
              <a:rPr sz="1500" spc="-34" dirty="0">
                <a:latin typeface="Calibri"/>
                <a:cs typeface="Calibri"/>
              </a:rPr>
              <a:t> </a:t>
            </a:r>
            <a:r>
              <a:rPr sz="1500" dirty="0">
                <a:latin typeface="Calibri"/>
                <a:cs typeface="Calibri"/>
              </a:rPr>
              <a:t>trust</a:t>
            </a:r>
            <a:r>
              <a:rPr sz="1500" spc="-26" dirty="0">
                <a:latin typeface="Calibri"/>
                <a:cs typeface="Calibri"/>
              </a:rPr>
              <a:t> </a:t>
            </a:r>
            <a:r>
              <a:rPr sz="1500" spc="-8" dirty="0">
                <a:latin typeface="Calibri"/>
                <a:cs typeface="Calibri"/>
              </a:rPr>
              <a:t>management </a:t>
            </a:r>
            <a:r>
              <a:rPr sz="1500" dirty="0">
                <a:latin typeface="Calibri"/>
                <a:cs typeface="Calibri"/>
              </a:rPr>
              <a:t>and</a:t>
            </a:r>
            <a:r>
              <a:rPr sz="1500" spc="-26" dirty="0">
                <a:latin typeface="Calibri"/>
                <a:cs typeface="Calibri"/>
              </a:rPr>
              <a:t> </a:t>
            </a:r>
            <a:r>
              <a:rPr sz="1500" dirty="0">
                <a:latin typeface="Calibri"/>
                <a:cs typeface="Calibri"/>
              </a:rPr>
              <a:t>digital</a:t>
            </a:r>
            <a:r>
              <a:rPr sz="1500" spc="-26" dirty="0">
                <a:latin typeface="Calibri"/>
                <a:cs typeface="Calibri"/>
              </a:rPr>
              <a:t> </a:t>
            </a:r>
            <a:r>
              <a:rPr sz="1500" spc="-8" dirty="0">
                <a:latin typeface="Calibri"/>
                <a:cs typeface="Calibri"/>
              </a:rPr>
              <a:t>rights management</a:t>
            </a:r>
            <a:endParaRPr sz="1500">
              <a:latin typeface="Calibri"/>
              <a:cs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8592" y="1866576"/>
            <a:ext cx="4248626" cy="714939"/>
          </a:xfrm>
          <a:prstGeom prst="rect">
            <a:avLst/>
          </a:prstGeom>
        </p:spPr>
        <p:txBody>
          <a:bodyPr spcFirstLastPara="1" vert="horz" wrap="square" lIns="0" tIns="9525" rIns="0" bIns="0" rtlCol="0" anchor="t" anchorCtr="0">
            <a:spAutoFit/>
          </a:bodyPr>
          <a:lstStyle/>
          <a:p>
            <a:pPr marL="9525">
              <a:spcBef>
                <a:spcPts val="75"/>
              </a:spcBef>
            </a:pPr>
            <a:r>
              <a:rPr sz="4500" dirty="0"/>
              <a:t>Social </a:t>
            </a:r>
            <a:r>
              <a:rPr sz="4500" spc="-8" dirty="0"/>
              <a:t>engineering</a:t>
            </a:r>
            <a:endParaRPr sz="45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Example</a:t>
            </a:r>
            <a:r>
              <a:rPr spc="-26" dirty="0"/>
              <a:t> </a:t>
            </a:r>
            <a:r>
              <a:rPr dirty="0"/>
              <a:t>- Usable</a:t>
            </a:r>
            <a:r>
              <a:rPr spc="-4" dirty="0"/>
              <a:t> </a:t>
            </a:r>
            <a:r>
              <a:rPr spc="-8" dirty="0"/>
              <a:t>Security</a:t>
            </a:r>
          </a:p>
        </p:txBody>
      </p:sp>
      <p:sp>
        <p:nvSpPr>
          <p:cNvPr id="3" name="object 3"/>
          <p:cNvSpPr txBox="1">
            <a:spLocks noGrp="1"/>
          </p:cNvSpPr>
          <p:nvPr>
            <p:ph sz="half" idx="2"/>
          </p:nvPr>
        </p:nvSpPr>
        <p:spPr>
          <a:xfrm>
            <a:off x="515779" y="989809"/>
            <a:ext cx="2672834" cy="4738926"/>
          </a:xfrm>
          <a:prstGeom prst="rect">
            <a:avLst/>
          </a:prstGeom>
        </p:spPr>
        <p:txBody>
          <a:bodyPr spcFirstLastPara="1" vert="horz" wrap="square" lIns="0" tIns="73343" rIns="0" bIns="0" rtlCol="0" anchor="t" anchorCtr="0">
            <a:spAutoFit/>
          </a:bodyPr>
          <a:lstStyle/>
          <a:p>
            <a:pPr marL="180022" marR="46196" indent="-170497">
              <a:lnSpc>
                <a:spcPct val="80000"/>
              </a:lnSpc>
              <a:spcBef>
                <a:spcPts val="578"/>
              </a:spcBef>
              <a:buFont typeface="Arial"/>
              <a:buChar char="•"/>
              <a:tabLst>
                <a:tab pos="180975" algn="l"/>
              </a:tabLst>
            </a:pPr>
            <a:r>
              <a:rPr dirty="0"/>
              <a:t>Description</a:t>
            </a:r>
            <a:r>
              <a:rPr spc="-30" dirty="0"/>
              <a:t> </a:t>
            </a:r>
            <a:r>
              <a:rPr dirty="0"/>
              <a:t>“Usability</a:t>
            </a:r>
            <a:r>
              <a:rPr spc="-53" dirty="0"/>
              <a:t> </a:t>
            </a:r>
            <a:r>
              <a:rPr dirty="0"/>
              <a:t>is</a:t>
            </a:r>
            <a:r>
              <a:rPr spc="-56" dirty="0"/>
              <a:t> </a:t>
            </a:r>
            <a:r>
              <a:rPr dirty="0"/>
              <a:t>one</a:t>
            </a:r>
            <a:r>
              <a:rPr spc="-53" dirty="0"/>
              <a:t> </a:t>
            </a:r>
            <a:r>
              <a:rPr spc="-19" dirty="0"/>
              <a:t>of 	</a:t>
            </a:r>
            <a:r>
              <a:rPr dirty="0"/>
              <a:t>the</a:t>
            </a:r>
            <a:r>
              <a:rPr spc="-53" dirty="0"/>
              <a:t> </a:t>
            </a:r>
            <a:r>
              <a:rPr dirty="0"/>
              <a:t>most</a:t>
            </a:r>
            <a:r>
              <a:rPr spc="-45" dirty="0"/>
              <a:t> </a:t>
            </a:r>
            <a:r>
              <a:rPr dirty="0"/>
              <a:t>important</a:t>
            </a:r>
            <a:r>
              <a:rPr spc="-30" dirty="0"/>
              <a:t> </a:t>
            </a:r>
            <a:r>
              <a:rPr dirty="0"/>
              <a:t>and</a:t>
            </a:r>
            <a:r>
              <a:rPr spc="-49" dirty="0"/>
              <a:t> </a:t>
            </a:r>
            <a:r>
              <a:rPr spc="-19" dirty="0"/>
              <a:t>yet 	</a:t>
            </a:r>
            <a:r>
              <a:rPr dirty="0"/>
              <a:t>hardest</a:t>
            </a:r>
            <a:r>
              <a:rPr spc="-79" dirty="0"/>
              <a:t> </a:t>
            </a:r>
            <a:r>
              <a:rPr dirty="0"/>
              <a:t>design</a:t>
            </a:r>
            <a:r>
              <a:rPr spc="-75" dirty="0"/>
              <a:t> </a:t>
            </a:r>
            <a:r>
              <a:rPr dirty="0"/>
              <a:t>problems</a:t>
            </a:r>
            <a:r>
              <a:rPr spc="-71" dirty="0"/>
              <a:t> </a:t>
            </a:r>
            <a:r>
              <a:rPr spc="-19" dirty="0"/>
              <a:t>in</a:t>
            </a:r>
          </a:p>
          <a:p>
            <a:pPr marL="180975" marR="21907">
              <a:lnSpc>
                <a:spcPct val="80000"/>
              </a:lnSpc>
            </a:pPr>
            <a:r>
              <a:rPr dirty="0"/>
              <a:t>many</a:t>
            </a:r>
            <a:r>
              <a:rPr spc="-53" dirty="0"/>
              <a:t> </a:t>
            </a:r>
            <a:r>
              <a:rPr dirty="0"/>
              <a:t>secure</a:t>
            </a:r>
            <a:r>
              <a:rPr spc="-53" dirty="0"/>
              <a:t> </a:t>
            </a:r>
            <a:r>
              <a:rPr dirty="0"/>
              <a:t>systems.”</a:t>
            </a:r>
            <a:r>
              <a:rPr spc="-23" dirty="0"/>
              <a:t> </a:t>
            </a:r>
            <a:r>
              <a:rPr i="1" dirty="0">
                <a:latin typeface="Calibri"/>
                <a:cs typeface="Calibri"/>
              </a:rPr>
              <a:t>by</a:t>
            </a:r>
            <a:r>
              <a:rPr i="1" spc="-56" dirty="0"/>
              <a:t> </a:t>
            </a:r>
            <a:r>
              <a:rPr i="1" spc="-15" dirty="0"/>
              <a:t>Ross </a:t>
            </a:r>
            <a:r>
              <a:rPr i="1" spc="-8" dirty="0"/>
              <a:t>Anderson</a:t>
            </a:r>
          </a:p>
          <a:p>
            <a:pPr>
              <a:lnSpc>
                <a:spcPct val="100000"/>
              </a:lnSpc>
              <a:spcBef>
                <a:spcPts val="956"/>
              </a:spcBef>
            </a:pPr>
            <a:endParaRPr i="1" spc="-8" dirty="0"/>
          </a:p>
          <a:p>
            <a:pPr marL="180022" marR="3810" indent="-170497">
              <a:lnSpc>
                <a:spcPct val="80000"/>
              </a:lnSpc>
              <a:buFont typeface="Arial"/>
              <a:buChar char="•"/>
              <a:tabLst>
                <a:tab pos="180975" algn="l"/>
              </a:tabLst>
            </a:pPr>
            <a:r>
              <a:rPr dirty="0"/>
              <a:t>Technology</a:t>
            </a:r>
            <a:r>
              <a:rPr spc="-41" dirty="0"/>
              <a:t> </a:t>
            </a:r>
            <a:r>
              <a:rPr dirty="0"/>
              <a:t>writer</a:t>
            </a:r>
            <a:r>
              <a:rPr spc="-49" dirty="0"/>
              <a:t> </a:t>
            </a:r>
            <a:r>
              <a:rPr dirty="0"/>
              <a:t>David</a:t>
            </a:r>
            <a:r>
              <a:rPr spc="-45" dirty="0"/>
              <a:t> </a:t>
            </a:r>
            <a:r>
              <a:rPr spc="-8" dirty="0"/>
              <a:t>Pogue 	</a:t>
            </a:r>
            <a:r>
              <a:rPr dirty="0"/>
              <a:t>calculated</a:t>
            </a:r>
            <a:r>
              <a:rPr spc="-38" dirty="0"/>
              <a:t> </a:t>
            </a:r>
            <a:r>
              <a:rPr dirty="0"/>
              <a:t>we</a:t>
            </a:r>
            <a:r>
              <a:rPr spc="-30" dirty="0"/>
              <a:t> </a:t>
            </a:r>
            <a:r>
              <a:rPr dirty="0"/>
              <a:t>spend</a:t>
            </a:r>
            <a:r>
              <a:rPr spc="-19" dirty="0"/>
              <a:t> </a:t>
            </a:r>
            <a:r>
              <a:rPr dirty="0"/>
              <a:t>17</a:t>
            </a:r>
            <a:r>
              <a:rPr spc="-23" dirty="0"/>
              <a:t> </a:t>
            </a:r>
            <a:r>
              <a:rPr spc="-15" dirty="0"/>
              <a:t>man- 	</a:t>
            </a:r>
            <a:r>
              <a:rPr dirty="0"/>
              <a:t>years</a:t>
            </a:r>
            <a:r>
              <a:rPr spc="-23" dirty="0"/>
              <a:t> </a:t>
            </a:r>
            <a:r>
              <a:rPr dirty="0"/>
              <a:t>every</a:t>
            </a:r>
            <a:r>
              <a:rPr spc="-23" dirty="0"/>
              <a:t> </a:t>
            </a:r>
            <a:r>
              <a:rPr dirty="0"/>
              <a:t>day</a:t>
            </a:r>
            <a:r>
              <a:rPr spc="-23" dirty="0"/>
              <a:t> </a:t>
            </a:r>
            <a:r>
              <a:rPr dirty="0"/>
              <a:t>on</a:t>
            </a:r>
            <a:r>
              <a:rPr spc="-19" dirty="0"/>
              <a:t> </a:t>
            </a:r>
            <a:r>
              <a:rPr spc="-8" dirty="0"/>
              <a:t>CAPTCHAs 	</a:t>
            </a:r>
            <a:r>
              <a:rPr dirty="0"/>
              <a:t>(Scientific</a:t>
            </a:r>
            <a:r>
              <a:rPr spc="-75" dirty="0"/>
              <a:t> </a:t>
            </a:r>
            <a:r>
              <a:rPr dirty="0"/>
              <a:t>American,</a:t>
            </a:r>
            <a:r>
              <a:rPr spc="-68" dirty="0"/>
              <a:t> </a:t>
            </a:r>
            <a:r>
              <a:rPr spc="-8" dirty="0"/>
              <a:t>March 	</a:t>
            </a:r>
            <a:r>
              <a:rPr spc="-15" dirty="0"/>
              <a:t>2012)</a:t>
            </a:r>
          </a:p>
        </p:txBody>
      </p:sp>
      <p:sp>
        <p:nvSpPr>
          <p:cNvPr id="4" name="object 4"/>
          <p:cNvSpPr txBox="1"/>
          <p:nvPr/>
        </p:nvSpPr>
        <p:spPr>
          <a:xfrm>
            <a:off x="4688681" y="1317424"/>
            <a:ext cx="1099185" cy="662841"/>
          </a:xfrm>
          <a:prstGeom prst="rect">
            <a:avLst/>
          </a:prstGeom>
        </p:spPr>
        <p:txBody>
          <a:bodyPr vert="horz" wrap="square" lIns="0" tIns="36671" rIns="0" bIns="0" rtlCol="0">
            <a:spAutoFit/>
          </a:bodyPr>
          <a:lstStyle/>
          <a:p>
            <a:pPr marL="180022" indent="-170497">
              <a:spcBef>
                <a:spcPts val="289"/>
              </a:spcBef>
              <a:buFont typeface="Arial"/>
              <a:buChar char="•"/>
              <a:tabLst>
                <a:tab pos="180022" algn="l"/>
              </a:tabLst>
            </a:pPr>
            <a:r>
              <a:rPr sz="2100" spc="-8" dirty="0">
                <a:latin typeface="Calibri"/>
                <a:cs typeface="Calibri"/>
              </a:rPr>
              <a:t>Phishing</a:t>
            </a:r>
            <a:endParaRPr sz="2100">
              <a:latin typeface="Calibri"/>
              <a:cs typeface="Calibri"/>
            </a:endParaRPr>
          </a:p>
          <a:p>
            <a:pPr marL="522923" lvl="1" indent="-170497">
              <a:spcBef>
                <a:spcPts val="184"/>
              </a:spcBef>
              <a:buFont typeface="Arial"/>
              <a:buChar char="•"/>
              <a:tabLst>
                <a:tab pos="522923" algn="l"/>
              </a:tabLst>
            </a:pPr>
            <a:r>
              <a:rPr sz="1800" spc="-15" dirty="0">
                <a:latin typeface="Calibri"/>
                <a:cs typeface="Calibri"/>
              </a:rPr>
              <a:t>1996</a:t>
            </a:r>
            <a:endParaRPr sz="1800">
              <a:latin typeface="Calibri"/>
              <a:cs typeface="Calibri"/>
            </a:endParaRPr>
          </a:p>
        </p:txBody>
      </p:sp>
      <p:sp>
        <p:nvSpPr>
          <p:cNvPr id="5" name="object 5"/>
          <p:cNvSpPr txBox="1"/>
          <p:nvPr/>
        </p:nvSpPr>
        <p:spPr>
          <a:xfrm>
            <a:off x="4688682" y="2407025"/>
            <a:ext cx="3619024" cy="1496082"/>
          </a:xfrm>
          <a:prstGeom prst="rect">
            <a:avLst/>
          </a:prstGeom>
        </p:spPr>
        <p:txBody>
          <a:bodyPr vert="horz" wrap="square" lIns="0" tIns="41433" rIns="0" bIns="0" rtlCol="0">
            <a:spAutoFit/>
          </a:bodyPr>
          <a:lstStyle/>
          <a:p>
            <a:pPr marL="180022" marR="3810" indent="-170497">
              <a:lnSpc>
                <a:spcPct val="90000"/>
              </a:lnSpc>
              <a:spcBef>
                <a:spcPts val="326"/>
              </a:spcBef>
              <a:buFont typeface="Arial"/>
              <a:buChar char="•"/>
              <a:tabLst>
                <a:tab pos="180975" algn="l"/>
              </a:tabLst>
            </a:pPr>
            <a:r>
              <a:rPr sz="2100" dirty="0">
                <a:latin typeface="Calibri"/>
                <a:cs typeface="Calibri"/>
              </a:rPr>
              <a:t>“Given</a:t>
            </a:r>
            <a:r>
              <a:rPr sz="2100" spc="-19" dirty="0">
                <a:latin typeface="Calibri"/>
                <a:cs typeface="Calibri"/>
              </a:rPr>
              <a:t> </a:t>
            </a:r>
            <a:r>
              <a:rPr sz="2100" dirty="0">
                <a:latin typeface="Calibri"/>
                <a:cs typeface="Calibri"/>
              </a:rPr>
              <a:t>a</a:t>
            </a:r>
            <a:r>
              <a:rPr sz="2100" spc="-30" dirty="0">
                <a:latin typeface="Calibri"/>
                <a:cs typeface="Calibri"/>
              </a:rPr>
              <a:t> </a:t>
            </a:r>
            <a:r>
              <a:rPr sz="2100" dirty="0">
                <a:latin typeface="Calibri"/>
                <a:cs typeface="Calibri"/>
              </a:rPr>
              <a:t>choice</a:t>
            </a:r>
            <a:r>
              <a:rPr sz="2100" spc="-11" dirty="0">
                <a:latin typeface="Calibri"/>
                <a:cs typeface="Calibri"/>
              </a:rPr>
              <a:t> </a:t>
            </a:r>
            <a:r>
              <a:rPr sz="2100" spc="-8" dirty="0">
                <a:latin typeface="Calibri"/>
                <a:cs typeface="Calibri"/>
              </a:rPr>
              <a:t>between 	</a:t>
            </a:r>
            <a:r>
              <a:rPr sz="2100" dirty="0">
                <a:latin typeface="Calibri"/>
                <a:cs typeface="Calibri"/>
              </a:rPr>
              <a:t>dancing</a:t>
            </a:r>
            <a:r>
              <a:rPr sz="2100" spc="-38" dirty="0">
                <a:latin typeface="Calibri"/>
                <a:cs typeface="Calibri"/>
              </a:rPr>
              <a:t> </a:t>
            </a:r>
            <a:r>
              <a:rPr sz="2100" dirty="0">
                <a:latin typeface="Calibri"/>
                <a:cs typeface="Calibri"/>
              </a:rPr>
              <a:t>pigs</a:t>
            </a:r>
            <a:r>
              <a:rPr sz="2100" spc="-38" dirty="0">
                <a:latin typeface="Calibri"/>
                <a:cs typeface="Calibri"/>
              </a:rPr>
              <a:t> </a:t>
            </a:r>
            <a:r>
              <a:rPr sz="2100" dirty="0">
                <a:latin typeface="Calibri"/>
                <a:cs typeface="Calibri"/>
              </a:rPr>
              <a:t>and</a:t>
            </a:r>
            <a:r>
              <a:rPr sz="2100" spc="-45" dirty="0">
                <a:latin typeface="Calibri"/>
                <a:cs typeface="Calibri"/>
              </a:rPr>
              <a:t> </a:t>
            </a:r>
            <a:r>
              <a:rPr sz="2100" dirty="0">
                <a:latin typeface="Calibri"/>
                <a:cs typeface="Calibri"/>
              </a:rPr>
              <a:t>security,</a:t>
            </a:r>
            <a:r>
              <a:rPr sz="2100" spc="-38" dirty="0">
                <a:latin typeface="Calibri"/>
                <a:cs typeface="Calibri"/>
              </a:rPr>
              <a:t> </a:t>
            </a:r>
            <a:r>
              <a:rPr sz="2100" spc="-8" dirty="0">
                <a:latin typeface="Calibri"/>
                <a:cs typeface="Calibri"/>
              </a:rPr>
              <a:t>users 	</a:t>
            </a:r>
            <a:r>
              <a:rPr sz="2100" dirty="0">
                <a:latin typeface="Calibri"/>
                <a:cs typeface="Calibri"/>
              </a:rPr>
              <a:t>will</a:t>
            </a:r>
            <a:r>
              <a:rPr sz="2100" spc="-49" dirty="0">
                <a:latin typeface="Calibri"/>
                <a:cs typeface="Calibri"/>
              </a:rPr>
              <a:t> </a:t>
            </a:r>
            <a:r>
              <a:rPr sz="2100" dirty="0">
                <a:latin typeface="Calibri"/>
                <a:cs typeface="Calibri"/>
              </a:rPr>
              <a:t>pick</a:t>
            </a:r>
            <a:r>
              <a:rPr sz="2100" spc="-11" dirty="0">
                <a:latin typeface="Calibri"/>
                <a:cs typeface="Calibri"/>
              </a:rPr>
              <a:t> </a:t>
            </a:r>
            <a:r>
              <a:rPr sz="2100" dirty="0">
                <a:latin typeface="Calibri"/>
                <a:cs typeface="Calibri"/>
              </a:rPr>
              <a:t>dancing</a:t>
            </a:r>
            <a:r>
              <a:rPr sz="2100" spc="-23" dirty="0">
                <a:latin typeface="Calibri"/>
                <a:cs typeface="Calibri"/>
              </a:rPr>
              <a:t> </a:t>
            </a:r>
            <a:r>
              <a:rPr sz="2100" dirty="0">
                <a:latin typeface="Calibri"/>
                <a:cs typeface="Calibri"/>
              </a:rPr>
              <a:t>pigs</a:t>
            </a:r>
            <a:r>
              <a:rPr sz="2100" spc="-15" dirty="0">
                <a:latin typeface="Calibri"/>
                <a:cs typeface="Calibri"/>
              </a:rPr>
              <a:t> </a:t>
            </a:r>
            <a:r>
              <a:rPr sz="2100" spc="-8" dirty="0">
                <a:latin typeface="Calibri"/>
                <a:cs typeface="Calibri"/>
              </a:rPr>
              <a:t>every 	</a:t>
            </a:r>
            <a:r>
              <a:rPr sz="2100" dirty="0">
                <a:latin typeface="Calibri"/>
                <a:cs typeface="Calibri"/>
              </a:rPr>
              <a:t>time.”</a:t>
            </a:r>
            <a:r>
              <a:rPr sz="2100" spc="-26" dirty="0">
                <a:latin typeface="Calibri"/>
                <a:cs typeface="Calibri"/>
              </a:rPr>
              <a:t> </a:t>
            </a:r>
            <a:r>
              <a:rPr sz="2100" i="1" dirty="0">
                <a:latin typeface="Calibri"/>
                <a:cs typeface="Calibri"/>
              </a:rPr>
              <a:t>by</a:t>
            </a:r>
            <a:r>
              <a:rPr sz="2100" i="1" spc="-41" dirty="0">
                <a:latin typeface="Calibri"/>
                <a:cs typeface="Calibri"/>
              </a:rPr>
              <a:t> </a:t>
            </a:r>
            <a:r>
              <a:rPr sz="2100" i="1" dirty="0">
                <a:latin typeface="Calibri"/>
                <a:cs typeface="Calibri"/>
              </a:rPr>
              <a:t>Edward</a:t>
            </a:r>
            <a:r>
              <a:rPr sz="2100" i="1" spc="-41" dirty="0">
                <a:latin typeface="Calibri"/>
                <a:cs typeface="Calibri"/>
              </a:rPr>
              <a:t> </a:t>
            </a:r>
            <a:r>
              <a:rPr sz="2100" i="1" dirty="0">
                <a:latin typeface="Calibri"/>
                <a:cs typeface="Calibri"/>
              </a:rPr>
              <a:t>Felten</a:t>
            </a:r>
            <a:r>
              <a:rPr sz="2100" i="1" spc="-34" dirty="0">
                <a:latin typeface="Calibri"/>
                <a:cs typeface="Calibri"/>
              </a:rPr>
              <a:t> </a:t>
            </a:r>
            <a:r>
              <a:rPr sz="2100" i="1" spc="-19" dirty="0">
                <a:latin typeface="Calibri"/>
                <a:cs typeface="Calibri"/>
              </a:rPr>
              <a:t>and 	</a:t>
            </a:r>
            <a:r>
              <a:rPr sz="2100" i="1" dirty="0">
                <a:latin typeface="Calibri"/>
                <a:cs typeface="Calibri"/>
              </a:rPr>
              <a:t>Gary</a:t>
            </a:r>
            <a:r>
              <a:rPr sz="2100" i="1" spc="-34" dirty="0">
                <a:latin typeface="Calibri"/>
                <a:cs typeface="Calibri"/>
              </a:rPr>
              <a:t> </a:t>
            </a:r>
            <a:r>
              <a:rPr sz="2100" i="1" spc="-8" dirty="0">
                <a:latin typeface="Calibri"/>
                <a:cs typeface="Calibri"/>
              </a:rPr>
              <a:t>McGraw</a:t>
            </a:r>
            <a:endParaRPr sz="2100">
              <a:latin typeface="Calibri"/>
              <a:cs typeface="Calibri"/>
            </a:endParaRPr>
          </a:p>
        </p:txBody>
      </p:sp>
      <p:pic>
        <p:nvPicPr>
          <p:cNvPr id="6" name="object 6"/>
          <p:cNvPicPr/>
          <p:nvPr/>
        </p:nvPicPr>
        <p:blipFill>
          <a:blip r:embed="rId2" cstate="print"/>
          <a:stretch>
            <a:fillRect/>
          </a:stretch>
        </p:blipFill>
        <p:spPr>
          <a:xfrm>
            <a:off x="6129909" y="813816"/>
            <a:ext cx="2492599" cy="1428750"/>
          </a:xfrm>
          <a:prstGeom prst="rect">
            <a:avLst/>
          </a:prstGeom>
        </p:spPr>
      </p:pic>
      <p:sp>
        <p:nvSpPr>
          <p:cNvPr id="7" name="object 7"/>
          <p:cNvSpPr txBox="1">
            <a:spLocks noGrp="1"/>
          </p:cNvSpPr>
          <p:nvPr>
            <p:ph type="ftr" sz="quarter" idx="4294967295"/>
          </p:nvPr>
        </p:nvSpPr>
        <p:spPr>
          <a:xfrm>
            <a:off x="687705" y="4848739"/>
            <a:ext cx="764381" cy="242823"/>
          </a:xfrm>
          <a:prstGeom prst="rect">
            <a:avLst/>
          </a:prstGeom>
        </p:spPr>
        <p:txBody>
          <a:bodyPr vert="horz" wrap="square" lIns="0" tIns="0" rIns="0" bIns="0" rtlCol="0">
            <a:spAutoFit/>
          </a:bodyPr>
          <a:lstStyle/>
          <a:p>
            <a:pPr marL="9525">
              <a:lnSpc>
                <a:spcPts val="930"/>
              </a:lnSpc>
            </a:pPr>
            <a:r>
              <a:rPr dirty="0"/>
              <a:t>©</a:t>
            </a:r>
            <a:r>
              <a:rPr spc="-8" dirty="0"/>
              <a:t> </a:t>
            </a:r>
            <a:r>
              <a:rPr dirty="0"/>
              <a:t>Mihai</a:t>
            </a:r>
            <a:r>
              <a:rPr spc="-15" dirty="0"/>
              <a:t> </a:t>
            </a:r>
            <a:r>
              <a:rPr spc="-8" dirty="0"/>
              <a:t>Chiroiu</a:t>
            </a:r>
          </a:p>
        </p:txBody>
      </p:sp>
      <p:sp>
        <p:nvSpPr>
          <p:cNvPr id="8" name="object 8"/>
          <p:cNvSpPr txBox="1">
            <a:spLocks noGrp="1"/>
          </p:cNvSpPr>
          <p:nvPr>
            <p:ph type="sldNum" sz="quarter" idx="7"/>
          </p:nvPr>
        </p:nvSpPr>
        <p:spPr>
          <a:xfrm>
            <a:off x="6354344" y="3587305"/>
            <a:ext cx="411525" cy="115416"/>
          </a:xfrm>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52</a:t>
            </a:fld>
            <a:endParaRPr spc="-19"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Security</a:t>
            </a:r>
            <a:r>
              <a:rPr spc="-23" dirty="0"/>
              <a:t> </a:t>
            </a:r>
            <a:r>
              <a:rPr dirty="0"/>
              <a:t>and</a:t>
            </a:r>
            <a:r>
              <a:rPr spc="-8" dirty="0"/>
              <a:t> humans</a:t>
            </a:r>
          </a:p>
        </p:txBody>
      </p:sp>
      <p:sp>
        <p:nvSpPr>
          <p:cNvPr id="5" name="object 5"/>
          <p:cNvSpPr txBox="1">
            <a:spLocks noGrp="1"/>
          </p:cNvSpPr>
          <p:nvPr>
            <p:ph type="sldNum" sz="quarter" idx="7"/>
          </p:nvPr>
        </p:nvSpPr>
        <p:spPr>
          <a:xfrm>
            <a:off x="6354344" y="3587305"/>
            <a:ext cx="411525" cy="115416"/>
          </a:xfrm>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53</a:t>
            </a:fld>
            <a:endParaRPr spc="-19" dirty="0"/>
          </a:p>
        </p:txBody>
      </p:sp>
      <p:sp>
        <p:nvSpPr>
          <p:cNvPr id="3" name="object 3"/>
          <p:cNvSpPr txBox="1"/>
          <p:nvPr/>
        </p:nvSpPr>
        <p:spPr>
          <a:xfrm>
            <a:off x="687705" y="1280131"/>
            <a:ext cx="7693819" cy="2454679"/>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dirty="0">
                <a:latin typeface="Calibri"/>
                <a:cs typeface="Calibri"/>
              </a:rPr>
              <a:t>Security</a:t>
            </a:r>
            <a:r>
              <a:rPr sz="2100" spc="-15" dirty="0">
                <a:latin typeface="Calibri"/>
                <a:cs typeface="Calibri"/>
              </a:rPr>
              <a:t> </a:t>
            </a:r>
            <a:r>
              <a:rPr sz="2100" dirty="0">
                <a:latin typeface="Calibri"/>
                <a:cs typeface="Calibri"/>
              </a:rPr>
              <a:t>policies</a:t>
            </a:r>
            <a:r>
              <a:rPr sz="2100" spc="-23" dirty="0">
                <a:latin typeface="Calibri"/>
                <a:cs typeface="Calibri"/>
              </a:rPr>
              <a:t> </a:t>
            </a:r>
            <a:r>
              <a:rPr sz="2100" dirty="0">
                <a:latin typeface="Calibri"/>
                <a:cs typeface="Calibri"/>
              </a:rPr>
              <a:t>must be</a:t>
            </a:r>
            <a:r>
              <a:rPr sz="2100" spc="-23" dirty="0">
                <a:latin typeface="Calibri"/>
                <a:cs typeface="Calibri"/>
              </a:rPr>
              <a:t> </a:t>
            </a:r>
            <a:r>
              <a:rPr sz="2100" dirty="0">
                <a:latin typeface="Calibri"/>
                <a:cs typeface="Calibri"/>
              </a:rPr>
              <a:t>in</a:t>
            </a:r>
            <a:r>
              <a:rPr sz="2100" spc="-23" dirty="0">
                <a:latin typeface="Calibri"/>
                <a:cs typeface="Calibri"/>
              </a:rPr>
              <a:t> </a:t>
            </a:r>
            <a:r>
              <a:rPr sz="2100" spc="-8" dirty="0">
                <a:latin typeface="Calibri"/>
                <a:cs typeface="Calibri"/>
              </a:rPr>
              <a:t>place</a:t>
            </a:r>
            <a:endParaRPr sz="2100">
              <a:latin typeface="Calibri"/>
              <a:cs typeface="Calibri"/>
            </a:endParaRPr>
          </a:p>
          <a:p>
            <a:pPr marL="1381125">
              <a:spcBef>
                <a:spcPts val="506"/>
              </a:spcBef>
            </a:pPr>
            <a:r>
              <a:rPr sz="2100" dirty="0">
                <a:latin typeface="Calibri"/>
                <a:cs typeface="Calibri"/>
              </a:rPr>
              <a:t>…and</a:t>
            </a:r>
            <a:r>
              <a:rPr sz="2100" spc="-26" dirty="0">
                <a:latin typeface="Calibri"/>
                <a:cs typeface="Calibri"/>
              </a:rPr>
              <a:t> </a:t>
            </a:r>
            <a:r>
              <a:rPr sz="2100" dirty="0">
                <a:latin typeface="Calibri"/>
                <a:cs typeface="Calibri"/>
              </a:rPr>
              <a:t>must</a:t>
            </a:r>
            <a:r>
              <a:rPr sz="2100" spc="-30" dirty="0">
                <a:latin typeface="Calibri"/>
                <a:cs typeface="Calibri"/>
              </a:rPr>
              <a:t> </a:t>
            </a:r>
            <a:r>
              <a:rPr sz="2100" dirty="0">
                <a:latin typeface="Calibri"/>
                <a:cs typeface="Calibri"/>
              </a:rPr>
              <a:t>be</a:t>
            </a:r>
            <a:r>
              <a:rPr sz="2100" spc="-38" dirty="0">
                <a:latin typeface="Calibri"/>
                <a:cs typeface="Calibri"/>
              </a:rPr>
              <a:t> </a:t>
            </a:r>
            <a:r>
              <a:rPr sz="2100" spc="-8" dirty="0">
                <a:latin typeface="Calibri"/>
                <a:cs typeface="Calibri"/>
              </a:rPr>
              <a:t>followed.</a:t>
            </a:r>
            <a:endParaRPr sz="2100">
              <a:latin typeface="Calibri"/>
              <a:cs typeface="Calibri"/>
            </a:endParaRPr>
          </a:p>
          <a:p>
            <a:pPr>
              <a:spcBef>
                <a:spcPts val="949"/>
              </a:spcBef>
            </a:pPr>
            <a:endParaRPr sz="2100">
              <a:latin typeface="Calibri"/>
              <a:cs typeface="Calibri"/>
            </a:endParaRPr>
          </a:p>
          <a:p>
            <a:pPr marL="180022" indent="-170497">
              <a:buFont typeface="Arial"/>
              <a:buChar char="•"/>
              <a:tabLst>
                <a:tab pos="180022" algn="l"/>
              </a:tabLst>
            </a:pPr>
            <a:r>
              <a:rPr sz="2100" dirty="0">
                <a:latin typeface="Calibri"/>
                <a:cs typeface="Calibri"/>
              </a:rPr>
              <a:t>Regardless</a:t>
            </a:r>
            <a:r>
              <a:rPr sz="2100" spc="-49" dirty="0">
                <a:latin typeface="Calibri"/>
                <a:cs typeface="Calibri"/>
              </a:rPr>
              <a:t> </a:t>
            </a:r>
            <a:r>
              <a:rPr sz="2100" dirty="0">
                <a:latin typeface="Calibri"/>
                <a:cs typeface="Calibri"/>
              </a:rPr>
              <a:t>of</a:t>
            </a:r>
            <a:r>
              <a:rPr sz="2100" spc="-53" dirty="0">
                <a:latin typeface="Calibri"/>
                <a:cs typeface="Calibri"/>
              </a:rPr>
              <a:t> </a:t>
            </a:r>
            <a:r>
              <a:rPr sz="2100" dirty="0">
                <a:latin typeface="Calibri"/>
                <a:cs typeface="Calibri"/>
              </a:rPr>
              <a:t>how</a:t>
            </a:r>
            <a:r>
              <a:rPr sz="2100" spc="-49" dirty="0">
                <a:latin typeface="Calibri"/>
                <a:cs typeface="Calibri"/>
              </a:rPr>
              <a:t> </a:t>
            </a:r>
            <a:r>
              <a:rPr sz="2100" dirty="0">
                <a:latin typeface="Calibri"/>
                <a:cs typeface="Calibri"/>
              </a:rPr>
              <a:t>strong</a:t>
            </a:r>
            <a:r>
              <a:rPr sz="2100" spc="-34" dirty="0">
                <a:latin typeface="Calibri"/>
                <a:cs typeface="Calibri"/>
              </a:rPr>
              <a:t> </a:t>
            </a:r>
            <a:r>
              <a:rPr sz="2100" dirty="0">
                <a:latin typeface="Calibri"/>
                <a:cs typeface="Calibri"/>
              </a:rPr>
              <a:t>(and</a:t>
            </a:r>
            <a:r>
              <a:rPr sz="2100" spc="-56" dirty="0">
                <a:latin typeface="Calibri"/>
                <a:cs typeface="Calibri"/>
              </a:rPr>
              <a:t> </a:t>
            </a:r>
            <a:r>
              <a:rPr sz="2100" dirty="0">
                <a:latin typeface="Calibri"/>
                <a:cs typeface="Calibri"/>
              </a:rPr>
              <a:t>expensive)</a:t>
            </a:r>
            <a:r>
              <a:rPr sz="2100" spc="-34" dirty="0">
                <a:latin typeface="Calibri"/>
                <a:cs typeface="Calibri"/>
              </a:rPr>
              <a:t> </a:t>
            </a:r>
            <a:r>
              <a:rPr sz="2100" dirty="0">
                <a:latin typeface="Calibri"/>
                <a:cs typeface="Calibri"/>
              </a:rPr>
              <a:t>your</a:t>
            </a:r>
            <a:r>
              <a:rPr sz="2100" spc="-49" dirty="0">
                <a:latin typeface="Calibri"/>
                <a:cs typeface="Calibri"/>
              </a:rPr>
              <a:t> </a:t>
            </a:r>
            <a:r>
              <a:rPr sz="2100" dirty="0">
                <a:latin typeface="Calibri"/>
                <a:cs typeface="Calibri"/>
              </a:rPr>
              <a:t>secure</a:t>
            </a:r>
            <a:r>
              <a:rPr sz="2100" spc="-45" dirty="0">
                <a:latin typeface="Calibri"/>
                <a:cs typeface="Calibri"/>
              </a:rPr>
              <a:t> </a:t>
            </a:r>
            <a:r>
              <a:rPr sz="2100" dirty="0">
                <a:latin typeface="Calibri"/>
                <a:cs typeface="Calibri"/>
              </a:rPr>
              <a:t>deployment</a:t>
            </a:r>
            <a:r>
              <a:rPr sz="2100" spc="-34" dirty="0">
                <a:latin typeface="Calibri"/>
                <a:cs typeface="Calibri"/>
              </a:rPr>
              <a:t> </a:t>
            </a:r>
            <a:r>
              <a:rPr sz="2100" spc="-19" dirty="0">
                <a:latin typeface="Calibri"/>
                <a:cs typeface="Calibri"/>
              </a:rPr>
              <a:t>is:</a:t>
            </a:r>
            <a:endParaRPr sz="2100">
              <a:latin typeface="Calibri"/>
              <a:cs typeface="Calibri"/>
            </a:endParaRPr>
          </a:p>
          <a:p>
            <a:pPr marL="575310" lvl="1" indent="-222885">
              <a:spcBef>
                <a:spcPts val="184"/>
              </a:spcBef>
              <a:buFont typeface="Arial"/>
              <a:buChar char="•"/>
              <a:tabLst>
                <a:tab pos="575310" algn="l"/>
              </a:tabLst>
            </a:pPr>
            <a:r>
              <a:rPr sz="1800" dirty="0">
                <a:latin typeface="Calibri"/>
                <a:cs typeface="Calibri"/>
              </a:rPr>
              <a:t>Humans</a:t>
            </a:r>
            <a:r>
              <a:rPr sz="1800" spc="-34" dirty="0">
                <a:latin typeface="Calibri"/>
                <a:cs typeface="Calibri"/>
              </a:rPr>
              <a:t> </a:t>
            </a:r>
            <a:r>
              <a:rPr sz="1800" dirty="0">
                <a:latin typeface="Calibri"/>
                <a:cs typeface="Calibri"/>
              </a:rPr>
              <a:t>can</a:t>
            </a:r>
            <a:r>
              <a:rPr sz="1800" spc="-23" dirty="0">
                <a:latin typeface="Calibri"/>
                <a:cs typeface="Calibri"/>
              </a:rPr>
              <a:t> </a:t>
            </a:r>
            <a:r>
              <a:rPr sz="1800" dirty="0">
                <a:latin typeface="Calibri"/>
                <a:cs typeface="Calibri"/>
              </a:rPr>
              <a:t>still</a:t>
            </a:r>
            <a:r>
              <a:rPr sz="1800" spc="-34" dirty="0">
                <a:latin typeface="Calibri"/>
                <a:cs typeface="Calibri"/>
              </a:rPr>
              <a:t> </a:t>
            </a:r>
            <a:r>
              <a:rPr sz="1800" dirty="0">
                <a:latin typeface="Calibri"/>
                <a:cs typeface="Calibri"/>
              </a:rPr>
              <a:t>write</a:t>
            </a:r>
            <a:r>
              <a:rPr sz="1800" spc="-38" dirty="0">
                <a:latin typeface="Calibri"/>
                <a:cs typeface="Calibri"/>
              </a:rPr>
              <a:t> </a:t>
            </a:r>
            <a:r>
              <a:rPr sz="1800" dirty="0">
                <a:latin typeface="Calibri"/>
                <a:cs typeface="Calibri"/>
              </a:rPr>
              <a:t>their</a:t>
            </a:r>
            <a:r>
              <a:rPr sz="1800" spc="-19" dirty="0">
                <a:latin typeface="Calibri"/>
                <a:cs typeface="Calibri"/>
              </a:rPr>
              <a:t> </a:t>
            </a:r>
            <a:r>
              <a:rPr sz="1800" dirty="0">
                <a:latin typeface="Calibri"/>
                <a:cs typeface="Calibri"/>
              </a:rPr>
              <a:t>passwords</a:t>
            </a:r>
            <a:r>
              <a:rPr sz="1800" spc="-23" dirty="0">
                <a:latin typeface="Calibri"/>
                <a:cs typeface="Calibri"/>
              </a:rPr>
              <a:t> </a:t>
            </a:r>
            <a:r>
              <a:rPr sz="1800" dirty="0">
                <a:latin typeface="Calibri"/>
                <a:cs typeface="Calibri"/>
              </a:rPr>
              <a:t>on</a:t>
            </a:r>
            <a:r>
              <a:rPr sz="1800" spc="-23" dirty="0">
                <a:latin typeface="Calibri"/>
                <a:cs typeface="Calibri"/>
              </a:rPr>
              <a:t> </a:t>
            </a:r>
            <a:r>
              <a:rPr sz="1800" spc="-8" dirty="0">
                <a:latin typeface="Calibri"/>
                <a:cs typeface="Calibri"/>
              </a:rPr>
              <a:t>post-</a:t>
            </a:r>
            <a:r>
              <a:rPr sz="1800" dirty="0">
                <a:latin typeface="Calibri"/>
                <a:cs typeface="Calibri"/>
              </a:rPr>
              <a:t>it</a:t>
            </a:r>
            <a:r>
              <a:rPr sz="1800" spc="-26" dirty="0">
                <a:latin typeface="Calibri"/>
                <a:cs typeface="Calibri"/>
              </a:rPr>
              <a:t> </a:t>
            </a:r>
            <a:r>
              <a:rPr sz="1800" spc="-8" dirty="0">
                <a:latin typeface="Calibri"/>
                <a:cs typeface="Calibri"/>
              </a:rPr>
              <a:t>notes</a:t>
            </a:r>
            <a:endParaRPr sz="1800">
              <a:latin typeface="Calibri"/>
              <a:cs typeface="Calibri"/>
            </a:endParaRPr>
          </a:p>
          <a:p>
            <a:pPr marL="575310" lvl="1" indent="-222885">
              <a:spcBef>
                <a:spcPts val="161"/>
              </a:spcBef>
              <a:buFont typeface="Arial"/>
              <a:buChar char="•"/>
              <a:tabLst>
                <a:tab pos="575310" algn="l"/>
              </a:tabLst>
            </a:pPr>
            <a:r>
              <a:rPr sz="1800" dirty="0">
                <a:latin typeface="Calibri"/>
                <a:cs typeface="Calibri"/>
              </a:rPr>
              <a:t>Humans</a:t>
            </a:r>
            <a:r>
              <a:rPr sz="1800" spc="-38" dirty="0">
                <a:latin typeface="Calibri"/>
                <a:cs typeface="Calibri"/>
              </a:rPr>
              <a:t> </a:t>
            </a:r>
            <a:r>
              <a:rPr sz="1800" dirty="0">
                <a:latin typeface="Calibri"/>
                <a:cs typeface="Calibri"/>
              </a:rPr>
              <a:t>can</a:t>
            </a:r>
            <a:r>
              <a:rPr sz="1800" spc="-30" dirty="0">
                <a:latin typeface="Calibri"/>
                <a:cs typeface="Calibri"/>
              </a:rPr>
              <a:t> </a:t>
            </a:r>
            <a:r>
              <a:rPr sz="1800" dirty="0">
                <a:latin typeface="Calibri"/>
                <a:cs typeface="Calibri"/>
              </a:rPr>
              <a:t>still</a:t>
            </a:r>
            <a:r>
              <a:rPr sz="1800" spc="-38" dirty="0">
                <a:latin typeface="Calibri"/>
                <a:cs typeface="Calibri"/>
              </a:rPr>
              <a:t> </a:t>
            </a:r>
            <a:r>
              <a:rPr sz="1800" dirty="0">
                <a:latin typeface="Calibri"/>
                <a:cs typeface="Calibri"/>
              </a:rPr>
              <a:t>give</a:t>
            </a:r>
            <a:r>
              <a:rPr sz="1800" spc="-26" dirty="0">
                <a:latin typeface="Calibri"/>
                <a:cs typeface="Calibri"/>
              </a:rPr>
              <a:t> </a:t>
            </a:r>
            <a:r>
              <a:rPr sz="1800" dirty="0">
                <a:latin typeface="Calibri"/>
                <a:cs typeface="Calibri"/>
              </a:rPr>
              <a:t>their</a:t>
            </a:r>
            <a:r>
              <a:rPr sz="1800" spc="-34" dirty="0">
                <a:latin typeface="Calibri"/>
                <a:cs typeface="Calibri"/>
              </a:rPr>
              <a:t> </a:t>
            </a:r>
            <a:r>
              <a:rPr sz="1800" dirty="0">
                <a:latin typeface="Calibri"/>
                <a:cs typeface="Calibri"/>
              </a:rPr>
              <a:t>passwords</a:t>
            </a:r>
            <a:r>
              <a:rPr sz="1800" spc="-38" dirty="0">
                <a:latin typeface="Calibri"/>
                <a:cs typeface="Calibri"/>
              </a:rPr>
              <a:t> </a:t>
            </a:r>
            <a:r>
              <a:rPr sz="1800" dirty="0">
                <a:latin typeface="Calibri"/>
                <a:cs typeface="Calibri"/>
              </a:rPr>
              <a:t>to</a:t>
            </a:r>
            <a:r>
              <a:rPr sz="1800" spc="-30" dirty="0">
                <a:latin typeface="Calibri"/>
                <a:cs typeface="Calibri"/>
              </a:rPr>
              <a:t> </a:t>
            </a:r>
            <a:r>
              <a:rPr sz="1800" dirty="0">
                <a:latin typeface="Calibri"/>
                <a:cs typeface="Calibri"/>
              </a:rPr>
              <a:t>anyone</a:t>
            </a:r>
            <a:r>
              <a:rPr sz="1800" spc="-26" dirty="0">
                <a:latin typeface="Calibri"/>
                <a:cs typeface="Calibri"/>
              </a:rPr>
              <a:t> </a:t>
            </a:r>
            <a:r>
              <a:rPr sz="1800" dirty="0">
                <a:latin typeface="Calibri"/>
                <a:cs typeface="Calibri"/>
              </a:rPr>
              <a:t>they</a:t>
            </a:r>
            <a:r>
              <a:rPr sz="1800" spc="-34" dirty="0">
                <a:latin typeface="Calibri"/>
                <a:cs typeface="Calibri"/>
              </a:rPr>
              <a:t> </a:t>
            </a:r>
            <a:r>
              <a:rPr sz="1800" spc="-8" dirty="0">
                <a:latin typeface="Calibri"/>
                <a:cs typeface="Calibri"/>
              </a:rPr>
              <a:t>trust</a:t>
            </a:r>
            <a:endParaRPr sz="1800">
              <a:latin typeface="Calibri"/>
              <a:cs typeface="Calibri"/>
            </a:endParaRPr>
          </a:p>
          <a:p>
            <a:pPr marL="575310" lvl="1" indent="-222885">
              <a:spcBef>
                <a:spcPts val="153"/>
              </a:spcBef>
              <a:buFont typeface="Arial"/>
              <a:buChar char="•"/>
              <a:tabLst>
                <a:tab pos="575310" algn="l"/>
              </a:tabLst>
            </a:pPr>
            <a:r>
              <a:rPr sz="1800" dirty="0">
                <a:latin typeface="Calibri"/>
                <a:cs typeface="Calibri"/>
              </a:rPr>
              <a:t>Humans</a:t>
            </a:r>
            <a:r>
              <a:rPr sz="1800" spc="-30" dirty="0">
                <a:latin typeface="Calibri"/>
                <a:cs typeface="Calibri"/>
              </a:rPr>
              <a:t> </a:t>
            </a:r>
            <a:r>
              <a:rPr sz="1800" dirty="0">
                <a:latin typeface="Calibri"/>
                <a:cs typeface="Calibri"/>
              </a:rPr>
              <a:t>can</a:t>
            </a:r>
            <a:r>
              <a:rPr sz="1800" spc="-15" dirty="0">
                <a:latin typeface="Calibri"/>
                <a:cs typeface="Calibri"/>
              </a:rPr>
              <a:t> </a:t>
            </a:r>
            <a:r>
              <a:rPr sz="1800" dirty="0">
                <a:latin typeface="Calibri"/>
                <a:cs typeface="Calibri"/>
              </a:rPr>
              <a:t>still</a:t>
            </a:r>
            <a:r>
              <a:rPr sz="1800" spc="-26" dirty="0">
                <a:latin typeface="Calibri"/>
                <a:cs typeface="Calibri"/>
              </a:rPr>
              <a:t> </a:t>
            </a:r>
            <a:r>
              <a:rPr sz="1800" dirty="0">
                <a:latin typeface="Calibri"/>
                <a:cs typeface="Calibri"/>
              </a:rPr>
              <a:t>open</a:t>
            </a:r>
            <a:r>
              <a:rPr sz="1800" spc="-15" dirty="0">
                <a:latin typeface="Calibri"/>
                <a:cs typeface="Calibri"/>
              </a:rPr>
              <a:t> </a:t>
            </a:r>
            <a:r>
              <a:rPr sz="1800" dirty="0">
                <a:latin typeface="Calibri"/>
                <a:cs typeface="Calibri"/>
              </a:rPr>
              <a:t>tempting</a:t>
            </a:r>
            <a:r>
              <a:rPr sz="1800" spc="-26" dirty="0">
                <a:latin typeface="Calibri"/>
                <a:cs typeface="Calibri"/>
              </a:rPr>
              <a:t> </a:t>
            </a:r>
            <a:r>
              <a:rPr sz="1800" spc="-8" dirty="0">
                <a:latin typeface="Calibri"/>
                <a:cs typeface="Calibri"/>
              </a:rPr>
              <a:t>attachments…</a:t>
            </a:r>
            <a:endParaRPr sz="1800">
              <a:latin typeface="Calibri"/>
              <a:cs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Social</a:t>
            </a:r>
            <a:r>
              <a:rPr spc="-79" dirty="0"/>
              <a:t> </a:t>
            </a:r>
            <a:r>
              <a:rPr spc="-8" dirty="0"/>
              <a:t>engineering</a:t>
            </a:r>
          </a:p>
        </p:txBody>
      </p:sp>
      <p:sp>
        <p:nvSpPr>
          <p:cNvPr id="5" name="object 5"/>
          <p:cNvSpPr txBox="1">
            <a:spLocks noGrp="1"/>
          </p:cNvSpPr>
          <p:nvPr>
            <p:ph type="sldNum" sz="quarter" idx="7"/>
          </p:nvPr>
        </p:nvSpPr>
        <p:spPr>
          <a:xfrm>
            <a:off x="6354344" y="3587305"/>
            <a:ext cx="411525" cy="115416"/>
          </a:xfrm>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54</a:t>
            </a:fld>
            <a:endParaRPr spc="-19" dirty="0"/>
          </a:p>
        </p:txBody>
      </p:sp>
      <p:sp>
        <p:nvSpPr>
          <p:cNvPr id="3" name="object 3"/>
          <p:cNvSpPr txBox="1"/>
          <p:nvPr/>
        </p:nvSpPr>
        <p:spPr>
          <a:xfrm>
            <a:off x="687704" y="1280131"/>
            <a:ext cx="6489383" cy="3185648"/>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spc="-23" dirty="0">
                <a:latin typeface="Calibri"/>
                <a:cs typeface="Calibri"/>
              </a:rPr>
              <a:t>Non-</a:t>
            </a:r>
            <a:r>
              <a:rPr sz="2100" dirty="0">
                <a:latin typeface="Calibri"/>
                <a:cs typeface="Calibri"/>
              </a:rPr>
              <a:t>technical</a:t>
            </a:r>
            <a:r>
              <a:rPr sz="2100" spc="-15" dirty="0">
                <a:latin typeface="Calibri"/>
                <a:cs typeface="Calibri"/>
              </a:rPr>
              <a:t> </a:t>
            </a:r>
            <a:r>
              <a:rPr sz="2100" spc="-8" dirty="0">
                <a:latin typeface="Calibri"/>
                <a:cs typeface="Calibri"/>
              </a:rPr>
              <a:t>intrusion</a:t>
            </a:r>
            <a:endParaRPr sz="2100">
              <a:latin typeface="Calibri"/>
              <a:cs typeface="Calibri"/>
            </a:endParaRPr>
          </a:p>
          <a:p>
            <a:pPr marL="180022" indent="-170497">
              <a:spcBef>
                <a:spcPts val="506"/>
              </a:spcBef>
              <a:buFont typeface="Arial"/>
              <a:buChar char="•"/>
              <a:tabLst>
                <a:tab pos="180022" algn="l"/>
              </a:tabLst>
            </a:pPr>
            <a:r>
              <a:rPr sz="2100" dirty="0">
                <a:latin typeface="Calibri"/>
                <a:cs typeface="Calibri"/>
              </a:rPr>
              <a:t>Involves</a:t>
            </a:r>
            <a:r>
              <a:rPr sz="2100" spc="-45" dirty="0">
                <a:latin typeface="Calibri"/>
                <a:cs typeface="Calibri"/>
              </a:rPr>
              <a:t> </a:t>
            </a:r>
            <a:r>
              <a:rPr sz="2100" dirty="0">
                <a:latin typeface="Calibri"/>
                <a:cs typeface="Calibri"/>
              </a:rPr>
              <a:t>tricking</a:t>
            </a:r>
            <a:r>
              <a:rPr sz="2100" spc="-41" dirty="0">
                <a:latin typeface="Calibri"/>
                <a:cs typeface="Calibri"/>
              </a:rPr>
              <a:t> </a:t>
            </a:r>
            <a:r>
              <a:rPr sz="2100" dirty="0">
                <a:latin typeface="Calibri"/>
                <a:cs typeface="Calibri"/>
              </a:rPr>
              <a:t>people</a:t>
            </a:r>
            <a:r>
              <a:rPr sz="2100" spc="-26" dirty="0">
                <a:latin typeface="Calibri"/>
                <a:cs typeface="Calibri"/>
              </a:rPr>
              <a:t> </a:t>
            </a:r>
            <a:r>
              <a:rPr sz="2100" dirty="0">
                <a:latin typeface="Calibri"/>
                <a:cs typeface="Calibri"/>
              </a:rPr>
              <a:t>to</a:t>
            </a:r>
            <a:r>
              <a:rPr sz="2100" spc="-53" dirty="0">
                <a:latin typeface="Calibri"/>
                <a:cs typeface="Calibri"/>
              </a:rPr>
              <a:t> </a:t>
            </a:r>
            <a:r>
              <a:rPr sz="2100" dirty="0">
                <a:latin typeface="Calibri"/>
                <a:cs typeface="Calibri"/>
              </a:rPr>
              <a:t>break</a:t>
            </a:r>
            <a:r>
              <a:rPr sz="2100" spc="-45" dirty="0">
                <a:latin typeface="Calibri"/>
                <a:cs typeface="Calibri"/>
              </a:rPr>
              <a:t> </a:t>
            </a:r>
            <a:r>
              <a:rPr sz="2100" dirty="0">
                <a:latin typeface="Calibri"/>
                <a:cs typeface="Calibri"/>
              </a:rPr>
              <a:t>security</a:t>
            </a:r>
            <a:r>
              <a:rPr sz="2100" spc="-38" dirty="0">
                <a:latin typeface="Calibri"/>
                <a:cs typeface="Calibri"/>
              </a:rPr>
              <a:t> </a:t>
            </a:r>
            <a:r>
              <a:rPr sz="2100" spc="-8" dirty="0">
                <a:latin typeface="Calibri"/>
                <a:cs typeface="Calibri"/>
              </a:rPr>
              <a:t>policies</a:t>
            </a:r>
            <a:endParaRPr sz="2100">
              <a:latin typeface="Calibri"/>
              <a:cs typeface="Calibri"/>
            </a:endParaRPr>
          </a:p>
          <a:p>
            <a:pPr marL="522923" lvl="1" indent="-170497">
              <a:spcBef>
                <a:spcPts val="176"/>
              </a:spcBef>
              <a:buFont typeface="Arial"/>
              <a:buChar char="•"/>
              <a:tabLst>
                <a:tab pos="522923" algn="l"/>
              </a:tabLst>
            </a:pPr>
            <a:r>
              <a:rPr sz="1800" spc="-8" dirty="0">
                <a:latin typeface="Calibri"/>
                <a:cs typeface="Calibri"/>
              </a:rPr>
              <a:t>Manipulation</a:t>
            </a:r>
            <a:endParaRPr sz="1800">
              <a:latin typeface="Calibri"/>
              <a:cs typeface="Calibri"/>
            </a:endParaRPr>
          </a:p>
          <a:p>
            <a:pPr marL="180022" indent="-170497">
              <a:spcBef>
                <a:spcPts val="484"/>
              </a:spcBef>
              <a:buFont typeface="Arial"/>
              <a:buChar char="•"/>
              <a:tabLst>
                <a:tab pos="180022" algn="l"/>
              </a:tabLst>
            </a:pPr>
            <a:r>
              <a:rPr sz="2100" dirty="0">
                <a:latin typeface="Calibri"/>
                <a:cs typeface="Calibri"/>
              </a:rPr>
              <a:t>Relies</a:t>
            </a:r>
            <a:r>
              <a:rPr sz="2100" spc="-23" dirty="0">
                <a:latin typeface="Calibri"/>
                <a:cs typeface="Calibri"/>
              </a:rPr>
              <a:t> </a:t>
            </a:r>
            <a:r>
              <a:rPr sz="2100" dirty="0">
                <a:latin typeface="Calibri"/>
                <a:cs typeface="Calibri"/>
              </a:rPr>
              <a:t>on</a:t>
            </a:r>
            <a:r>
              <a:rPr sz="2100" spc="-15" dirty="0">
                <a:latin typeface="Calibri"/>
                <a:cs typeface="Calibri"/>
              </a:rPr>
              <a:t> </a:t>
            </a:r>
            <a:r>
              <a:rPr sz="2100" dirty="0">
                <a:latin typeface="Calibri"/>
                <a:cs typeface="Calibri"/>
              </a:rPr>
              <a:t>false</a:t>
            </a:r>
            <a:r>
              <a:rPr sz="2100" spc="-26" dirty="0">
                <a:latin typeface="Calibri"/>
                <a:cs typeface="Calibri"/>
              </a:rPr>
              <a:t> </a:t>
            </a:r>
            <a:r>
              <a:rPr sz="2100" spc="-8" dirty="0">
                <a:latin typeface="Calibri"/>
                <a:cs typeface="Calibri"/>
              </a:rPr>
              <a:t>confidence</a:t>
            </a:r>
            <a:endParaRPr sz="2100">
              <a:latin typeface="Calibri"/>
              <a:cs typeface="Calibri"/>
            </a:endParaRPr>
          </a:p>
          <a:p>
            <a:pPr marL="522923" lvl="1" indent="-170497">
              <a:spcBef>
                <a:spcPts val="172"/>
              </a:spcBef>
              <a:buFont typeface="Arial"/>
              <a:buChar char="•"/>
              <a:tabLst>
                <a:tab pos="522923" algn="l"/>
              </a:tabLst>
            </a:pPr>
            <a:r>
              <a:rPr sz="1800" dirty="0">
                <a:latin typeface="Calibri"/>
                <a:cs typeface="Calibri"/>
              </a:rPr>
              <a:t>Everyone</a:t>
            </a:r>
            <a:r>
              <a:rPr sz="1800" spc="-45" dirty="0">
                <a:latin typeface="Calibri"/>
                <a:cs typeface="Calibri"/>
              </a:rPr>
              <a:t> </a:t>
            </a:r>
            <a:r>
              <a:rPr sz="1800" dirty="0">
                <a:latin typeface="Calibri"/>
                <a:cs typeface="Calibri"/>
              </a:rPr>
              <a:t>trusts</a:t>
            </a:r>
            <a:r>
              <a:rPr sz="1800" spc="-45" dirty="0">
                <a:latin typeface="Calibri"/>
                <a:cs typeface="Calibri"/>
              </a:rPr>
              <a:t> </a:t>
            </a:r>
            <a:r>
              <a:rPr sz="1800" spc="-8" dirty="0">
                <a:latin typeface="Calibri"/>
                <a:cs typeface="Calibri"/>
              </a:rPr>
              <a:t>someone</a:t>
            </a:r>
            <a:endParaRPr sz="1800">
              <a:latin typeface="Calibri"/>
              <a:cs typeface="Calibri"/>
            </a:endParaRPr>
          </a:p>
          <a:p>
            <a:pPr marL="522923" lvl="1" indent="-170497">
              <a:spcBef>
                <a:spcPts val="164"/>
              </a:spcBef>
              <a:buFont typeface="Arial"/>
              <a:buChar char="•"/>
              <a:tabLst>
                <a:tab pos="522923" algn="l"/>
              </a:tabLst>
            </a:pPr>
            <a:r>
              <a:rPr sz="1800" dirty="0">
                <a:latin typeface="Calibri"/>
                <a:cs typeface="Calibri"/>
              </a:rPr>
              <a:t>Authority</a:t>
            </a:r>
            <a:r>
              <a:rPr sz="1800" spc="-38" dirty="0">
                <a:latin typeface="Calibri"/>
                <a:cs typeface="Calibri"/>
              </a:rPr>
              <a:t> </a:t>
            </a:r>
            <a:r>
              <a:rPr sz="1800" dirty="0">
                <a:latin typeface="Calibri"/>
                <a:cs typeface="Calibri"/>
              </a:rPr>
              <a:t>is</a:t>
            </a:r>
            <a:r>
              <a:rPr sz="1800" spc="-45" dirty="0">
                <a:latin typeface="Calibri"/>
                <a:cs typeface="Calibri"/>
              </a:rPr>
              <a:t> </a:t>
            </a:r>
            <a:r>
              <a:rPr sz="1800" dirty="0">
                <a:latin typeface="Calibri"/>
                <a:cs typeface="Calibri"/>
              </a:rPr>
              <a:t>usually</a:t>
            </a:r>
            <a:r>
              <a:rPr sz="1800" spc="-30" dirty="0">
                <a:latin typeface="Calibri"/>
                <a:cs typeface="Calibri"/>
              </a:rPr>
              <a:t> </a:t>
            </a:r>
            <a:r>
              <a:rPr sz="1800" dirty="0">
                <a:latin typeface="Calibri"/>
                <a:cs typeface="Calibri"/>
              </a:rPr>
              <a:t>trusted</a:t>
            </a:r>
            <a:r>
              <a:rPr sz="1800" spc="-38" dirty="0">
                <a:latin typeface="Calibri"/>
                <a:cs typeface="Calibri"/>
              </a:rPr>
              <a:t> </a:t>
            </a:r>
            <a:r>
              <a:rPr sz="1800" dirty="0">
                <a:latin typeface="Calibri"/>
                <a:cs typeface="Calibri"/>
              </a:rPr>
              <a:t>by</a:t>
            </a:r>
            <a:r>
              <a:rPr sz="1800" spc="-30" dirty="0">
                <a:latin typeface="Calibri"/>
                <a:cs typeface="Calibri"/>
              </a:rPr>
              <a:t> </a:t>
            </a:r>
            <a:r>
              <a:rPr sz="1800" spc="-8" dirty="0">
                <a:latin typeface="Calibri"/>
                <a:cs typeface="Calibri"/>
              </a:rPr>
              <a:t>default</a:t>
            </a:r>
            <a:endParaRPr sz="1800">
              <a:latin typeface="Calibri"/>
              <a:cs typeface="Calibri"/>
            </a:endParaRPr>
          </a:p>
          <a:p>
            <a:pPr marL="522923" lvl="1" indent="-170497">
              <a:spcBef>
                <a:spcPts val="161"/>
              </a:spcBef>
              <a:buFont typeface="Arial"/>
              <a:buChar char="•"/>
              <a:tabLst>
                <a:tab pos="522923" algn="l"/>
              </a:tabLst>
            </a:pPr>
            <a:r>
              <a:rPr sz="1800" spc="-15" dirty="0">
                <a:latin typeface="Calibri"/>
                <a:cs typeface="Calibri"/>
              </a:rPr>
              <a:t>Non-</a:t>
            </a:r>
            <a:r>
              <a:rPr sz="1800" dirty="0">
                <a:latin typeface="Calibri"/>
                <a:cs typeface="Calibri"/>
              </a:rPr>
              <a:t>technical</a:t>
            </a:r>
            <a:r>
              <a:rPr sz="1800" spc="-19" dirty="0">
                <a:latin typeface="Calibri"/>
                <a:cs typeface="Calibri"/>
              </a:rPr>
              <a:t> </a:t>
            </a:r>
            <a:r>
              <a:rPr sz="1800" dirty="0">
                <a:latin typeface="Calibri"/>
                <a:cs typeface="Calibri"/>
              </a:rPr>
              <a:t>people</a:t>
            </a:r>
            <a:r>
              <a:rPr sz="1800" spc="-4" dirty="0">
                <a:latin typeface="Calibri"/>
                <a:cs typeface="Calibri"/>
              </a:rPr>
              <a:t> </a:t>
            </a:r>
            <a:r>
              <a:rPr sz="1800" dirty="0">
                <a:latin typeface="Calibri"/>
                <a:cs typeface="Calibri"/>
              </a:rPr>
              <a:t>don’t</a:t>
            </a:r>
            <a:r>
              <a:rPr sz="1800" spc="-8" dirty="0">
                <a:latin typeface="Calibri"/>
                <a:cs typeface="Calibri"/>
              </a:rPr>
              <a:t> </a:t>
            </a:r>
            <a:r>
              <a:rPr sz="1800" dirty="0">
                <a:latin typeface="Calibri"/>
                <a:cs typeface="Calibri"/>
              </a:rPr>
              <a:t>want</a:t>
            </a:r>
            <a:r>
              <a:rPr sz="1800" spc="-15" dirty="0">
                <a:latin typeface="Calibri"/>
                <a:cs typeface="Calibri"/>
              </a:rPr>
              <a:t> </a:t>
            </a:r>
            <a:r>
              <a:rPr sz="1800" dirty="0">
                <a:latin typeface="Calibri"/>
                <a:cs typeface="Calibri"/>
              </a:rPr>
              <a:t>to</a:t>
            </a:r>
            <a:r>
              <a:rPr sz="1800" spc="-23" dirty="0">
                <a:latin typeface="Calibri"/>
                <a:cs typeface="Calibri"/>
              </a:rPr>
              <a:t> </a:t>
            </a:r>
            <a:r>
              <a:rPr sz="1800" dirty="0">
                <a:latin typeface="Calibri"/>
                <a:cs typeface="Calibri"/>
              </a:rPr>
              <a:t>admit</a:t>
            </a:r>
            <a:r>
              <a:rPr sz="1800" spc="-23" dirty="0">
                <a:latin typeface="Calibri"/>
                <a:cs typeface="Calibri"/>
              </a:rPr>
              <a:t> </a:t>
            </a:r>
            <a:r>
              <a:rPr sz="1800" dirty="0">
                <a:latin typeface="Calibri"/>
                <a:cs typeface="Calibri"/>
              </a:rPr>
              <a:t>their</a:t>
            </a:r>
            <a:r>
              <a:rPr sz="1800" spc="-15" dirty="0">
                <a:latin typeface="Calibri"/>
                <a:cs typeface="Calibri"/>
              </a:rPr>
              <a:t> </a:t>
            </a:r>
            <a:r>
              <a:rPr sz="1800" dirty="0">
                <a:latin typeface="Calibri"/>
                <a:cs typeface="Calibri"/>
              </a:rPr>
              <a:t>lack</a:t>
            </a:r>
            <a:r>
              <a:rPr sz="1800" spc="-19" dirty="0">
                <a:latin typeface="Calibri"/>
                <a:cs typeface="Calibri"/>
              </a:rPr>
              <a:t> </a:t>
            </a:r>
            <a:r>
              <a:rPr sz="1800" dirty="0">
                <a:latin typeface="Calibri"/>
                <a:cs typeface="Calibri"/>
              </a:rPr>
              <a:t>of</a:t>
            </a:r>
            <a:r>
              <a:rPr sz="1800" spc="-11" dirty="0">
                <a:latin typeface="Calibri"/>
                <a:cs typeface="Calibri"/>
              </a:rPr>
              <a:t> </a:t>
            </a:r>
            <a:r>
              <a:rPr sz="1800" spc="-8" dirty="0">
                <a:latin typeface="Calibri"/>
                <a:cs typeface="Calibri"/>
              </a:rPr>
              <a:t>expertise</a:t>
            </a:r>
            <a:endParaRPr sz="1800">
              <a:latin typeface="Calibri"/>
              <a:cs typeface="Calibri"/>
            </a:endParaRPr>
          </a:p>
          <a:p>
            <a:pPr marL="866775" lvl="2" indent="-171450">
              <a:spcBef>
                <a:spcPts val="210"/>
              </a:spcBef>
              <a:buFont typeface="Arial"/>
              <a:buChar char="•"/>
              <a:tabLst>
                <a:tab pos="866775" algn="l"/>
              </a:tabLst>
            </a:pPr>
            <a:r>
              <a:rPr sz="1500" dirty="0">
                <a:latin typeface="Calibri"/>
                <a:cs typeface="Calibri"/>
              </a:rPr>
              <a:t>They</a:t>
            </a:r>
            <a:r>
              <a:rPr sz="1500" spc="-19" dirty="0">
                <a:latin typeface="Calibri"/>
                <a:cs typeface="Calibri"/>
              </a:rPr>
              <a:t> </a:t>
            </a:r>
            <a:r>
              <a:rPr sz="1500" dirty="0">
                <a:latin typeface="Calibri"/>
                <a:cs typeface="Calibri"/>
              </a:rPr>
              <a:t>ask</a:t>
            </a:r>
            <a:r>
              <a:rPr sz="1500" spc="-15" dirty="0">
                <a:latin typeface="Calibri"/>
                <a:cs typeface="Calibri"/>
              </a:rPr>
              <a:t> </a:t>
            </a:r>
            <a:r>
              <a:rPr sz="1500" dirty="0">
                <a:latin typeface="Calibri"/>
                <a:cs typeface="Calibri"/>
              </a:rPr>
              <a:t>fewer</a:t>
            </a:r>
            <a:r>
              <a:rPr sz="1500" spc="-11" dirty="0">
                <a:latin typeface="Calibri"/>
                <a:cs typeface="Calibri"/>
              </a:rPr>
              <a:t> </a:t>
            </a:r>
            <a:r>
              <a:rPr sz="1500" spc="-8" dirty="0">
                <a:latin typeface="Calibri"/>
                <a:cs typeface="Calibri"/>
              </a:rPr>
              <a:t>questions.</a:t>
            </a:r>
            <a:endParaRPr sz="1500">
              <a:latin typeface="Calibri"/>
              <a:cs typeface="Calibri"/>
            </a:endParaRPr>
          </a:p>
          <a:p>
            <a:pPr marL="522923" lvl="1" indent="-170497">
              <a:spcBef>
                <a:spcPts val="143"/>
              </a:spcBef>
              <a:buFont typeface="Arial"/>
              <a:buChar char="•"/>
              <a:tabLst>
                <a:tab pos="522923" algn="l"/>
              </a:tabLst>
            </a:pPr>
            <a:r>
              <a:rPr sz="1800" dirty="0">
                <a:latin typeface="Calibri"/>
                <a:cs typeface="Calibri"/>
              </a:rPr>
              <a:t>Most</a:t>
            </a:r>
            <a:r>
              <a:rPr sz="1800" spc="-34" dirty="0">
                <a:latin typeface="Calibri"/>
                <a:cs typeface="Calibri"/>
              </a:rPr>
              <a:t> </a:t>
            </a:r>
            <a:r>
              <a:rPr sz="1800" dirty="0">
                <a:latin typeface="Calibri"/>
                <a:cs typeface="Calibri"/>
              </a:rPr>
              <a:t>people</a:t>
            </a:r>
            <a:r>
              <a:rPr sz="1800" spc="-26" dirty="0">
                <a:latin typeface="Calibri"/>
                <a:cs typeface="Calibri"/>
              </a:rPr>
              <a:t> </a:t>
            </a:r>
            <a:r>
              <a:rPr sz="1800" dirty="0">
                <a:latin typeface="Calibri"/>
                <a:cs typeface="Calibri"/>
              </a:rPr>
              <a:t>are</a:t>
            </a:r>
            <a:r>
              <a:rPr sz="1800" spc="-34" dirty="0">
                <a:latin typeface="Calibri"/>
                <a:cs typeface="Calibri"/>
              </a:rPr>
              <a:t> </a:t>
            </a:r>
            <a:r>
              <a:rPr sz="1800" dirty="0">
                <a:latin typeface="Calibri"/>
                <a:cs typeface="Calibri"/>
              </a:rPr>
              <a:t>eager</a:t>
            </a:r>
            <a:r>
              <a:rPr sz="1800" spc="-34" dirty="0">
                <a:latin typeface="Calibri"/>
                <a:cs typeface="Calibri"/>
              </a:rPr>
              <a:t> </a:t>
            </a:r>
            <a:r>
              <a:rPr sz="1800" dirty="0">
                <a:latin typeface="Calibri"/>
                <a:cs typeface="Calibri"/>
              </a:rPr>
              <a:t>to</a:t>
            </a:r>
            <a:r>
              <a:rPr sz="1800" spc="-30" dirty="0">
                <a:latin typeface="Calibri"/>
                <a:cs typeface="Calibri"/>
              </a:rPr>
              <a:t> </a:t>
            </a:r>
            <a:r>
              <a:rPr sz="1800" spc="-8" dirty="0">
                <a:latin typeface="Calibri"/>
                <a:cs typeface="Calibri"/>
              </a:rPr>
              <a:t>help.</a:t>
            </a:r>
            <a:endParaRPr sz="1800">
              <a:latin typeface="Calibri"/>
              <a:cs typeface="Calibri"/>
            </a:endParaRPr>
          </a:p>
          <a:p>
            <a:pPr marL="866775" lvl="2" indent="-171450">
              <a:spcBef>
                <a:spcPts val="210"/>
              </a:spcBef>
              <a:buFont typeface="Arial"/>
              <a:buChar char="•"/>
              <a:tabLst>
                <a:tab pos="866775" algn="l"/>
              </a:tabLst>
            </a:pPr>
            <a:r>
              <a:rPr sz="1500" dirty="0">
                <a:latin typeface="Calibri"/>
                <a:cs typeface="Calibri"/>
              </a:rPr>
              <a:t>When</a:t>
            </a:r>
            <a:r>
              <a:rPr sz="1500" spc="-38" dirty="0">
                <a:latin typeface="Calibri"/>
                <a:cs typeface="Calibri"/>
              </a:rPr>
              <a:t> </a:t>
            </a:r>
            <a:r>
              <a:rPr sz="1500" dirty="0">
                <a:latin typeface="Calibri"/>
                <a:cs typeface="Calibri"/>
              </a:rPr>
              <a:t>the</a:t>
            </a:r>
            <a:r>
              <a:rPr sz="1500" spc="-26" dirty="0">
                <a:latin typeface="Calibri"/>
                <a:cs typeface="Calibri"/>
              </a:rPr>
              <a:t> </a:t>
            </a:r>
            <a:r>
              <a:rPr sz="1500" dirty="0">
                <a:latin typeface="Calibri"/>
                <a:cs typeface="Calibri"/>
              </a:rPr>
              <a:t>attacker</a:t>
            </a:r>
            <a:r>
              <a:rPr sz="1500" spc="-11" dirty="0">
                <a:latin typeface="Calibri"/>
                <a:cs typeface="Calibri"/>
              </a:rPr>
              <a:t> </a:t>
            </a:r>
            <a:r>
              <a:rPr sz="1500" dirty="0">
                <a:latin typeface="Calibri"/>
                <a:cs typeface="Calibri"/>
              </a:rPr>
              <a:t>poses</a:t>
            </a:r>
            <a:r>
              <a:rPr sz="1500" spc="-23" dirty="0">
                <a:latin typeface="Calibri"/>
                <a:cs typeface="Calibri"/>
              </a:rPr>
              <a:t> </a:t>
            </a:r>
            <a:r>
              <a:rPr sz="1500" dirty="0">
                <a:latin typeface="Calibri"/>
                <a:cs typeface="Calibri"/>
              </a:rPr>
              <a:t>as</a:t>
            </a:r>
            <a:r>
              <a:rPr sz="1500" spc="-19" dirty="0">
                <a:latin typeface="Calibri"/>
                <a:cs typeface="Calibri"/>
              </a:rPr>
              <a:t> </a:t>
            </a:r>
            <a:r>
              <a:rPr sz="1500" dirty="0">
                <a:latin typeface="Calibri"/>
                <a:cs typeface="Calibri"/>
              </a:rPr>
              <a:t>a</a:t>
            </a:r>
            <a:r>
              <a:rPr sz="1500" spc="-30" dirty="0">
                <a:latin typeface="Calibri"/>
                <a:cs typeface="Calibri"/>
              </a:rPr>
              <a:t> </a:t>
            </a:r>
            <a:r>
              <a:rPr sz="1500" dirty="0">
                <a:latin typeface="Calibri"/>
                <a:cs typeface="Calibri"/>
              </a:rPr>
              <a:t>fellow</a:t>
            </a:r>
            <a:r>
              <a:rPr sz="1500" spc="-19" dirty="0">
                <a:latin typeface="Calibri"/>
                <a:cs typeface="Calibri"/>
              </a:rPr>
              <a:t> </a:t>
            </a:r>
            <a:r>
              <a:rPr sz="1500" dirty="0">
                <a:latin typeface="Calibri"/>
                <a:cs typeface="Calibri"/>
              </a:rPr>
              <a:t>employee</a:t>
            </a:r>
            <a:r>
              <a:rPr sz="1500" spc="-30" dirty="0">
                <a:latin typeface="Calibri"/>
                <a:cs typeface="Calibri"/>
              </a:rPr>
              <a:t> </a:t>
            </a:r>
            <a:r>
              <a:rPr sz="1500" dirty="0">
                <a:latin typeface="Calibri"/>
                <a:cs typeface="Calibri"/>
              </a:rPr>
              <a:t>in</a:t>
            </a:r>
            <a:r>
              <a:rPr sz="1500" spc="-23" dirty="0">
                <a:latin typeface="Calibri"/>
                <a:cs typeface="Calibri"/>
              </a:rPr>
              <a:t> </a:t>
            </a:r>
            <a:r>
              <a:rPr sz="1500" spc="-8" dirty="0">
                <a:latin typeface="Calibri"/>
                <a:cs typeface="Calibri"/>
              </a:rPr>
              <a:t>need.</a:t>
            </a:r>
            <a:endParaRPr sz="1500">
              <a:latin typeface="Calibri"/>
              <a:cs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817494" y="2566035"/>
            <a:ext cx="3324987" cy="2168270"/>
          </a:xfrm>
          <a:prstGeom prst="rect">
            <a:avLst/>
          </a:prstGeom>
        </p:spPr>
      </p:pic>
      <p:sp>
        <p:nvSpPr>
          <p:cNvPr id="3" name="object 3"/>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Social</a:t>
            </a:r>
            <a:r>
              <a:rPr spc="-79" dirty="0"/>
              <a:t> </a:t>
            </a:r>
            <a:r>
              <a:rPr spc="-8" dirty="0"/>
              <a:t>engineering</a:t>
            </a:r>
          </a:p>
        </p:txBody>
      </p:sp>
      <p:sp>
        <p:nvSpPr>
          <p:cNvPr id="6" name="object 6"/>
          <p:cNvSpPr txBox="1">
            <a:spLocks noGrp="1"/>
          </p:cNvSpPr>
          <p:nvPr>
            <p:ph type="sldNum" sz="quarter" idx="7"/>
          </p:nvPr>
        </p:nvSpPr>
        <p:spPr>
          <a:xfrm>
            <a:off x="6354344" y="3587305"/>
            <a:ext cx="411525" cy="115416"/>
          </a:xfrm>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55</a:t>
            </a:fld>
            <a:endParaRPr spc="-19" dirty="0"/>
          </a:p>
        </p:txBody>
      </p:sp>
      <p:sp>
        <p:nvSpPr>
          <p:cNvPr id="4" name="object 4"/>
          <p:cNvSpPr txBox="1"/>
          <p:nvPr/>
        </p:nvSpPr>
        <p:spPr>
          <a:xfrm>
            <a:off x="687704" y="1280131"/>
            <a:ext cx="7413308" cy="1172276"/>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dirty="0">
                <a:latin typeface="Calibri"/>
                <a:cs typeface="Calibri"/>
              </a:rPr>
              <a:t>People</a:t>
            </a:r>
            <a:r>
              <a:rPr sz="2100" spc="-11" dirty="0">
                <a:latin typeface="Calibri"/>
                <a:cs typeface="Calibri"/>
              </a:rPr>
              <a:t> </a:t>
            </a:r>
            <a:r>
              <a:rPr sz="2100" dirty="0">
                <a:latin typeface="Calibri"/>
                <a:cs typeface="Calibri"/>
              </a:rPr>
              <a:t>are</a:t>
            </a:r>
            <a:r>
              <a:rPr sz="2100" spc="-11" dirty="0">
                <a:latin typeface="Calibri"/>
                <a:cs typeface="Calibri"/>
              </a:rPr>
              <a:t> </a:t>
            </a:r>
            <a:r>
              <a:rPr sz="2100" dirty="0">
                <a:latin typeface="Calibri"/>
                <a:cs typeface="Calibri"/>
              </a:rPr>
              <a:t>not</a:t>
            </a:r>
            <a:r>
              <a:rPr sz="2100" spc="-8" dirty="0">
                <a:latin typeface="Calibri"/>
                <a:cs typeface="Calibri"/>
              </a:rPr>
              <a:t> </a:t>
            </a:r>
            <a:r>
              <a:rPr sz="2100" dirty="0">
                <a:latin typeface="Calibri"/>
                <a:cs typeface="Calibri"/>
              </a:rPr>
              <a:t>aware</a:t>
            </a:r>
            <a:r>
              <a:rPr sz="2100" spc="-34" dirty="0">
                <a:latin typeface="Calibri"/>
                <a:cs typeface="Calibri"/>
              </a:rPr>
              <a:t> </a:t>
            </a:r>
            <a:r>
              <a:rPr sz="2100" dirty="0">
                <a:latin typeface="Calibri"/>
                <a:cs typeface="Calibri"/>
              </a:rPr>
              <a:t>of</a:t>
            </a:r>
            <a:r>
              <a:rPr sz="2100" spc="-15" dirty="0">
                <a:latin typeface="Calibri"/>
                <a:cs typeface="Calibri"/>
              </a:rPr>
              <a:t> </a:t>
            </a:r>
            <a:r>
              <a:rPr sz="2100" dirty="0">
                <a:latin typeface="Calibri"/>
                <a:cs typeface="Calibri"/>
              </a:rPr>
              <a:t>the</a:t>
            </a:r>
            <a:r>
              <a:rPr sz="2100" spc="-8" dirty="0">
                <a:latin typeface="Calibri"/>
                <a:cs typeface="Calibri"/>
              </a:rPr>
              <a:t> </a:t>
            </a:r>
            <a:r>
              <a:rPr sz="2100" dirty="0">
                <a:latin typeface="Calibri"/>
                <a:cs typeface="Calibri"/>
              </a:rPr>
              <a:t>value</a:t>
            </a:r>
            <a:r>
              <a:rPr sz="2100" spc="-15" dirty="0">
                <a:latin typeface="Calibri"/>
                <a:cs typeface="Calibri"/>
              </a:rPr>
              <a:t> </a:t>
            </a:r>
            <a:r>
              <a:rPr sz="2100" dirty="0">
                <a:latin typeface="Calibri"/>
                <a:cs typeface="Calibri"/>
              </a:rPr>
              <a:t>of</a:t>
            </a:r>
            <a:r>
              <a:rPr sz="2100" spc="-15" dirty="0">
                <a:latin typeface="Calibri"/>
                <a:cs typeface="Calibri"/>
              </a:rPr>
              <a:t> </a:t>
            </a:r>
            <a:r>
              <a:rPr sz="2100" dirty="0">
                <a:latin typeface="Calibri"/>
                <a:cs typeface="Calibri"/>
              </a:rPr>
              <a:t>the</a:t>
            </a:r>
            <a:r>
              <a:rPr sz="2100" spc="-11" dirty="0">
                <a:latin typeface="Calibri"/>
                <a:cs typeface="Calibri"/>
              </a:rPr>
              <a:t> </a:t>
            </a:r>
            <a:r>
              <a:rPr sz="2100" dirty="0">
                <a:latin typeface="Calibri"/>
                <a:cs typeface="Calibri"/>
              </a:rPr>
              <a:t>information</a:t>
            </a:r>
            <a:r>
              <a:rPr sz="2100" spc="-8" dirty="0">
                <a:latin typeface="Calibri"/>
                <a:cs typeface="Calibri"/>
              </a:rPr>
              <a:t> </a:t>
            </a:r>
            <a:r>
              <a:rPr sz="2100" dirty="0">
                <a:latin typeface="Calibri"/>
                <a:cs typeface="Calibri"/>
              </a:rPr>
              <a:t>they</a:t>
            </a:r>
            <a:r>
              <a:rPr sz="2100" spc="-15" dirty="0">
                <a:latin typeface="Calibri"/>
                <a:cs typeface="Calibri"/>
              </a:rPr>
              <a:t> </a:t>
            </a:r>
            <a:r>
              <a:rPr sz="2100" spc="-8" dirty="0">
                <a:latin typeface="Calibri"/>
                <a:cs typeface="Calibri"/>
              </a:rPr>
              <a:t>possess.</a:t>
            </a:r>
            <a:endParaRPr sz="2100">
              <a:latin typeface="Calibri"/>
              <a:cs typeface="Calibri"/>
            </a:endParaRPr>
          </a:p>
          <a:p>
            <a:pPr marL="180022" indent="-170497">
              <a:spcBef>
                <a:spcPts val="506"/>
              </a:spcBef>
              <a:buFont typeface="Arial"/>
              <a:buChar char="•"/>
              <a:tabLst>
                <a:tab pos="180022" algn="l"/>
              </a:tabLst>
            </a:pPr>
            <a:r>
              <a:rPr sz="2100" dirty="0">
                <a:latin typeface="Calibri"/>
                <a:cs typeface="Calibri"/>
              </a:rPr>
              <a:t>Vanity,</a:t>
            </a:r>
            <a:r>
              <a:rPr sz="2100" spc="-15" dirty="0">
                <a:latin typeface="Calibri"/>
                <a:cs typeface="Calibri"/>
              </a:rPr>
              <a:t> </a:t>
            </a:r>
            <a:r>
              <a:rPr sz="2100" dirty="0">
                <a:latin typeface="Calibri"/>
                <a:cs typeface="Calibri"/>
              </a:rPr>
              <a:t>authority,</a:t>
            </a:r>
            <a:r>
              <a:rPr sz="2100" spc="-26" dirty="0">
                <a:latin typeface="Calibri"/>
                <a:cs typeface="Calibri"/>
              </a:rPr>
              <a:t> </a:t>
            </a:r>
            <a:r>
              <a:rPr sz="2100" spc="-8" dirty="0">
                <a:latin typeface="Calibri"/>
                <a:cs typeface="Calibri"/>
              </a:rPr>
              <a:t>eavesdropping</a:t>
            </a:r>
            <a:r>
              <a:rPr sz="2100" spc="-15" dirty="0">
                <a:latin typeface="Calibri"/>
                <a:cs typeface="Calibri"/>
              </a:rPr>
              <a:t> </a:t>
            </a:r>
            <a:r>
              <a:rPr sz="2100" dirty="0">
                <a:latin typeface="Calibri"/>
                <a:cs typeface="Calibri"/>
              </a:rPr>
              <a:t>–</a:t>
            </a:r>
            <a:r>
              <a:rPr sz="2100" spc="-19" dirty="0">
                <a:latin typeface="Calibri"/>
                <a:cs typeface="Calibri"/>
              </a:rPr>
              <a:t> </a:t>
            </a:r>
            <a:r>
              <a:rPr sz="2100" dirty="0">
                <a:latin typeface="Calibri"/>
                <a:cs typeface="Calibri"/>
              </a:rPr>
              <a:t>they</a:t>
            </a:r>
            <a:r>
              <a:rPr sz="2100" spc="-26" dirty="0">
                <a:latin typeface="Calibri"/>
                <a:cs typeface="Calibri"/>
              </a:rPr>
              <a:t> </a:t>
            </a:r>
            <a:r>
              <a:rPr sz="2100" dirty="0">
                <a:latin typeface="Calibri"/>
                <a:cs typeface="Calibri"/>
              </a:rPr>
              <a:t>all</a:t>
            </a:r>
            <a:r>
              <a:rPr sz="2100" spc="-34" dirty="0">
                <a:latin typeface="Calibri"/>
                <a:cs typeface="Calibri"/>
              </a:rPr>
              <a:t> </a:t>
            </a:r>
            <a:r>
              <a:rPr sz="2100" spc="-8" dirty="0">
                <a:latin typeface="Calibri"/>
                <a:cs typeface="Calibri"/>
              </a:rPr>
              <a:t>work.</a:t>
            </a:r>
            <a:endParaRPr sz="2100">
              <a:latin typeface="Calibri"/>
              <a:cs typeface="Calibri"/>
            </a:endParaRPr>
          </a:p>
          <a:p>
            <a:pPr marL="180022" indent="-170497">
              <a:spcBef>
                <a:spcPts val="495"/>
              </a:spcBef>
              <a:buFont typeface="Arial"/>
              <a:buChar char="•"/>
              <a:tabLst>
                <a:tab pos="180022" algn="l"/>
              </a:tabLst>
            </a:pPr>
            <a:r>
              <a:rPr sz="2100" dirty="0">
                <a:latin typeface="Calibri"/>
                <a:cs typeface="Calibri"/>
              </a:rPr>
              <a:t>When</a:t>
            </a:r>
            <a:r>
              <a:rPr sz="2100" spc="-53" dirty="0">
                <a:latin typeface="Calibri"/>
                <a:cs typeface="Calibri"/>
              </a:rPr>
              <a:t> </a:t>
            </a:r>
            <a:r>
              <a:rPr sz="2100" dirty="0">
                <a:latin typeface="Calibri"/>
                <a:cs typeface="Calibri"/>
              </a:rPr>
              <a:t>successful,</a:t>
            </a:r>
            <a:r>
              <a:rPr sz="2100" spc="-30" dirty="0">
                <a:latin typeface="Calibri"/>
                <a:cs typeface="Calibri"/>
              </a:rPr>
              <a:t> </a:t>
            </a:r>
            <a:r>
              <a:rPr sz="2100" dirty="0">
                <a:latin typeface="Calibri"/>
                <a:cs typeface="Calibri"/>
              </a:rPr>
              <a:t>social</a:t>
            </a:r>
            <a:r>
              <a:rPr sz="2100" spc="-56" dirty="0">
                <a:latin typeface="Calibri"/>
                <a:cs typeface="Calibri"/>
              </a:rPr>
              <a:t> </a:t>
            </a:r>
            <a:r>
              <a:rPr sz="2100" dirty="0">
                <a:latin typeface="Calibri"/>
                <a:cs typeface="Calibri"/>
              </a:rPr>
              <a:t>engineering</a:t>
            </a:r>
            <a:r>
              <a:rPr sz="2100" spc="-53" dirty="0">
                <a:latin typeface="Calibri"/>
                <a:cs typeface="Calibri"/>
              </a:rPr>
              <a:t> </a:t>
            </a:r>
            <a:r>
              <a:rPr sz="2100" dirty="0">
                <a:latin typeface="Calibri"/>
                <a:cs typeface="Calibri"/>
              </a:rPr>
              <a:t>bypasses</a:t>
            </a:r>
            <a:r>
              <a:rPr sz="2100" spc="-38" dirty="0">
                <a:latin typeface="Calibri"/>
                <a:cs typeface="Calibri"/>
              </a:rPr>
              <a:t> </a:t>
            </a:r>
            <a:r>
              <a:rPr sz="2100" dirty="0">
                <a:latin typeface="Calibri"/>
                <a:cs typeface="Calibri"/>
              </a:rPr>
              <a:t>ANY</a:t>
            </a:r>
            <a:r>
              <a:rPr sz="2100" spc="-49" dirty="0">
                <a:latin typeface="Calibri"/>
                <a:cs typeface="Calibri"/>
              </a:rPr>
              <a:t> </a:t>
            </a:r>
            <a:r>
              <a:rPr sz="2100" dirty="0">
                <a:latin typeface="Calibri"/>
                <a:cs typeface="Calibri"/>
              </a:rPr>
              <a:t>kind</a:t>
            </a:r>
            <a:r>
              <a:rPr sz="2100" spc="-38" dirty="0">
                <a:latin typeface="Calibri"/>
                <a:cs typeface="Calibri"/>
              </a:rPr>
              <a:t> </a:t>
            </a:r>
            <a:r>
              <a:rPr sz="2100" dirty="0">
                <a:latin typeface="Calibri"/>
                <a:cs typeface="Calibri"/>
              </a:rPr>
              <a:t>of</a:t>
            </a:r>
            <a:r>
              <a:rPr sz="2100" spc="-64" dirty="0">
                <a:latin typeface="Calibri"/>
                <a:cs typeface="Calibri"/>
              </a:rPr>
              <a:t> </a:t>
            </a:r>
            <a:r>
              <a:rPr sz="2100" spc="-8" dirty="0">
                <a:latin typeface="Calibri"/>
                <a:cs typeface="Calibri"/>
              </a:rPr>
              <a:t>security.</a:t>
            </a:r>
            <a:endParaRPr sz="2100">
              <a:latin typeface="Calibri"/>
              <a:cs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Types</a:t>
            </a:r>
            <a:r>
              <a:rPr spc="-19" dirty="0"/>
              <a:t> </a:t>
            </a:r>
            <a:r>
              <a:rPr dirty="0"/>
              <a:t>of</a:t>
            </a:r>
            <a:r>
              <a:rPr spc="-8" dirty="0"/>
              <a:t> phishing</a:t>
            </a:r>
          </a:p>
        </p:txBody>
      </p:sp>
      <p:sp>
        <p:nvSpPr>
          <p:cNvPr id="3" name="object 3"/>
          <p:cNvSpPr txBox="1"/>
          <p:nvPr/>
        </p:nvSpPr>
        <p:spPr>
          <a:xfrm>
            <a:off x="773429" y="1414769"/>
            <a:ext cx="5971223" cy="2864567"/>
          </a:xfrm>
          <a:prstGeom prst="rect">
            <a:avLst/>
          </a:prstGeom>
        </p:spPr>
        <p:txBody>
          <a:bodyPr vert="horz" wrap="square" lIns="0" tIns="35243" rIns="0" bIns="0" rtlCol="0">
            <a:spAutoFit/>
          </a:bodyPr>
          <a:lstStyle/>
          <a:p>
            <a:pPr marL="266700" indent="-257175">
              <a:spcBef>
                <a:spcPts val="278"/>
              </a:spcBef>
              <a:buSzPct val="64285"/>
              <a:buFont typeface="Arial"/>
              <a:buChar char="•"/>
              <a:tabLst>
                <a:tab pos="266700" algn="l"/>
              </a:tabLst>
            </a:pPr>
            <a:r>
              <a:rPr sz="2100" dirty="0">
                <a:latin typeface="Calibri"/>
                <a:cs typeface="Calibri"/>
              </a:rPr>
              <a:t>By</a:t>
            </a:r>
            <a:r>
              <a:rPr sz="2100" spc="-19" dirty="0">
                <a:latin typeface="Calibri"/>
                <a:cs typeface="Calibri"/>
              </a:rPr>
              <a:t> </a:t>
            </a:r>
            <a:r>
              <a:rPr sz="2100" dirty="0">
                <a:latin typeface="Calibri"/>
                <a:cs typeface="Calibri"/>
              </a:rPr>
              <a:t>used </a:t>
            </a:r>
            <a:r>
              <a:rPr sz="2100" spc="-8" dirty="0">
                <a:latin typeface="Calibri"/>
                <a:cs typeface="Calibri"/>
              </a:rPr>
              <a:t>technology</a:t>
            </a:r>
            <a:endParaRPr sz="2100">
              <a:latin typeface="Calibri"/>
              <a:cs typeface="Calibri"/>
            </a:endParaRPr>
          </a:p>
          <a:p>
            <a:pPr marL="609600" lvl="1" indent="-257175">
              <a:spcBef>
                <a:spcPts val="176"/>
              </a:spcBef>
              <a:buSzPct val="75000"/>
              <a:buFont typeface="Arial"/>
              <a:buChar char="•"/>
              <a:tabLst>
                <a:tab pos="609600" algn="l"/>
              </a:tabLst>
            </a:pPr>
            <a:r>
              <a:rPr sz="1800" dirty="0">
                <a:latin typeface="Calibri"/>
                <a:cs typeface="Calibri"/>
              </a:rPr>
              <a:t>Smishing</a:t>
            </a:r>
            <a:r>
              <a:rPr sz="1800" spc="-11" dirty="0">
                <a:latin typeface="Calibri"/>
                <a:cs typeface="Calibri"/>
              </a:rPr>
              <a:t> </a:t>
            </a:r>
            <a:r>
              <a:rPr sz="1800" spc="-15" dirty="0">
                <a:latin typeface="Calibri"/>
                <a:cs typeface="Calibri"/>
              </a:rPr>
              <a:t>(SMS)</a:t>
            </a:r>
            <a:endParaRPr sz="1800">
              <a:latin typeface="Calibri"/>
              <a:cs typeface="Calibri"/>
            </a:endParaRPr>
          </a:p>
          <a:p>
            <a:pPr marL="609600" lvl="1" indent="-257175">
              <a:spcBef>
                <a:spcPts val="161"/>
              </a:spcBef>
              <a:buSzPct val="75000"/>
              <a:buFont typeface="Arial"/>
              <a:buChar char="•"/>
              <a:tabLst>
                <a:tab pos="609600" algn="l"/>
              </a:tabLst>
            </a:pPr>
            <a:r>
              <a:rPr sz="1800" dirty="0">
                <a:latin typeface="Calibri"/>
                <a:cs typeface="Calibri"/>
              </a:rPr>
              <a:t>Vishing</a:t>
            </a:r>
            <a:r>
              <a:rPr sz="1800" spc="-15" dirty="0">
                <a:latin typeface="Calibri"/>
                <a:cs typeface="Calibri"/>
              </a:rPr>
              <a:t> </a:t>
            </a:r>
            <a:r>
              <a:rPr sz="1800" spc="-8" dirty="0">
                <a:latin typeface="Calibri"/>
                <a:cs typeface="Calibri"/>
              </a:rPr>
              <a:t>(Voice)</a:t>
            </a:r>
            <a:endParaRPr sz="1800">
              <a:latin typeface="Calibri"/>
              <a:cs typeface="Calibri"/>
            </a:endParaRPr>
          </a:p>
          <a:p>
            <a:pPr marL="609600" lvl="1" indent="-257175">
              <a:spcBef>
                <a:spcPts val="164"/>
              </a:spcBef>
              <a:buSzPct val="75000"/>
              <a:buFont typeface="Arial"/>
              <a:buChar char="•"/>
              <a:tabLst>
                <a:tab pos="609600" algn="l"/>
              </a:tabLst>
            </a:pPr>
            <a:r>
              <a:rPr sz="1800" dirty="0">
                <a:latin typeface="Calibri"/>
                <a:cs typeface="Calibri"/>
              </a:rPr>
              <a:t>Email</a:t>
            </a:r>
            <a:r>
              <a:rPr sz="1800" spc="-8" dirty="0">
                <a:latin typeface="Calibri"/>
                <a:cs typeface="Calibri"/>
              </a:rPr>
              <a:t> phishing</a:t>
            </a:r>
            <a:endParaRPr sz="1800">
              <a:latin typeface="Calibri"/>
              <a:cs typeface="Calibri"/>
            </a:endParaRPr>
          </a:p>
          <a:p>
            <a:pPr marL="609600" lvl="1" indent="-257175">
              <a:spcBef>
                <a:spcPts val="153"/>
              </a:spcBef>
              <a:buSzPct val="75000"/>
              <a:buFont typeface="Arial"/>
              <a:buChar char="•"/>
              <a:tabLst>
                <a:tab pos="609600" algn="l"/>
              </a:tabLst>
            </a:pPr>
            <a:r>
              <a:rPr sz="1800" dirty="0">
                <a:latin typeface="Calibri"/>
                <a:cs typeface="Calibri"/>
              </a:rPr>
              <a:t>Angler</a:t>
            </a:r>
            <a:r>
              <a:rPr sz="1800" spc="-26" dirty="0">
                <a:latin typeface="Calibri"/>
                <a:cs typeface="Calibri"/>
              </a:rPr>
              <a:t> </a:t>
            </a:r>
            <a:r>
              <a:rPr sz="1800" dirty="0">
                <a:latin typeface="Calibri"/>
                <a:cs typeface="Calibri"/>
              </a:rPr>
              <a:t>phishing</a:t>
            </a:r>
            <a:r>
              <a:rPr sz="1800" spc="-26" dirty="0">
                <a:latin typeface="Calibri"/>
                <a:cs typeface="Calibri"/>
              </a:rPr>
              <a:t> </a:t>
            </a:r>
            <a:r>
              <a:rPr sz="1800" dirty="0">
                <a:latin typeface="Calibri"/>
                <a:cs typeface="Calibri"/>
              </a:rPr>
              <a:t>(via</a:t>
            </a:r>
            <a:r>
              <a:rPr sz="1800" spc="-23" dirty="0">
                <a:latin typeface="Calibri"/>
                <a:cs typeface="Calibri"/>
              </a:rPr>
              <a:t> </a:t>
            </a:r>
            <a:r>
              <a:rPr sz="1800" dirty="0">
                <a:latin typeface="Calibri"/>
                <a:cs typeface="Calibri"/>
              </a:rPr>
              <a:t>social</a:t>
            </a:r>
            <a:r>
              <a:rPr sz="1800" spc="-30" dirty="0">
                <a:latin typeface="Calibri"/>
                <a:cs typeface="Calibri"/>
              </a:rPr>
              <a:t> </a:t>
            </a:r>
            <a:r>
              <a:rPr sz="1800" spc="-8" dirty="0">
                <a:latin typeface="Calibri"/>
                <a:cs typeface="Calibri"/>
              </a:rPr>
              <a:t>networks)</a:t>
            </a:r>
            <a:endParaRPr sz="1800">
              <a:latin typeface="Calibri"/>
              <a:cs typeface="Calibri"/>
            </a:endParaRPr>
          </a:p>
          <a:p>
            <a:pPr marL="266700" indent="-257175">
              <a:spcBef>
                <a:spcPts val="484"/>
              </a:spcBef>
              <a:buSzPct val="64285"/>
              <a:buFont typeface="Arial"/>
              <a:buChar char="•"/>
              <a:tabLst>
                <a:tab pos="266700" algn="l"/>
              </a:tabLst>
            </a:pPr>
            <a:r>
              <a:rPr sz="2100" dirty="0">
                <a:latin typeface="Calibri"/>
                <a:cs typeface="Calibri"/>
              </a:rPr>
              <a:t>By</a:t>
            </a:r>
            <a:r>
              <a:rPr sz="2100" spc="-26" dirty="0">
                <a:latin typeface="Calibri"/>
                <a:cs typeface="Calibri"/>
              </a:rPr>
              <a:t> </a:t>
            </a:r>
            <a:r>
              <a:rPr sz="2100" spc="-8" dirty="0">
                <a:latin typeface="Calibri"/>
                <a:cs typeface="Calibri"/>
              </a:rPr>
              <a:t>target</a:t>
            </a:r>
            <a:endParaRPr sz="2100">
              <a:latin typeface="Calibri"/>
              <a:cs typeface="Calibri"/>
            </a:endParaRPr>
          </a:p>
          <a:p>
            <a:pPr marL="609600" lvl="1" indent="-257175">
              <a:spcBef>
                <a:spcPts val="172"/>
              </a:spcBef>
              <a:buSzPct val="75000"/>
              <a:buFont typeface="Arial"/>
              <a:buChar char="•"/>
              <a:tabLst>
                <a:tab pos="609600" algn="l"/>
              </a:tabLst>
            </a:pPr>
            <a:r>
              <a:rPr sz="1800" dirty="0">
                <a:latin typeface="Calibri"/>
                <a:cs typeface="Calibri"/>
              </a:rPr>
              <a:t>Watering</a:t>
            </a:r>
            <a:r>
              <a:rPr sz="1800" spc="-38" dirty="0">
                <a:latin typeface="Calibri"/>
                <a:cs typeface="Calibri"/>
              </a:rPr>
              <a:t> </a:t>
            </a:r>
            <a:r>
              <a:rPr sz="1800" dirty="0">
                <a:latin typeface="Calibri"/>
                <a:cs typeface="Calibri"/>
              </a:rPr>
              <a:t>Hole</a:t>
            </a:r>
            <a:r>
              <a:rPr sz="1800" spc="-23" dirty="0">
                <a:latin typeface="Calibri"/>
                <a:cs typeface="Calibri"/>
              </a:rPr>
              <a:t> </a:t>
            </a:r>
            <a:r>
              <a:rPr sz="1800" dirty="0">
                <a:latin typeface="Calibri"/>
                <a:cs typeface="Calibri"/>
              </a:rPr>
              <a:t>Phishing</a:t>
            </a:r>
            <a:r>
              <a:rPr sz="1800" spc="-23" dirty="0">
                <a:latin typeface="Calibri"/>
                <a:cs typeface="Calibri"/>
              </a:rPr>
              <a:t> </a:t>
            </a:r>
            <a:r>
              <a:rPr sz="1800" dirty="0">
                <a:latin typeface="Calibri"/>
                <a:cs typeface="Calibri"/>
              </a:rPr>
              <a:t>(people</a:t>
            </a:r>
            <a:r>
              <a:rPr sz="1800" spc="-19" dirty="0">
                <a:latin typeface="Calibri"/>
                <a:cs typeface="Calibri"/>
              </a:rPr>
              <a:t> </a:t>
            </a:r>
            <a:r>
              <a:rPr sz="1800" dirty="0">
                <a:latin typeface="Calibri"/>
                <a:cs typeface="Calibri"/>
              </a:rPr>
              <a:t>visiting</a:t>
            </a:r>
            <a:r>
              <a:rPr sz="1800" spc="-41" dirty="0">
                <a:latin typeface="Calibri"/>
                <a:cs typeface="Calibri"/>
              </a:rPr>
              <a:t> </a:t>
            </a:r>
            <a:r>
              <a:rPr sz="1800" dirty="0">
                <a:latin typeface="Calibri"/>
                <a:cs typeface="Calibri"/>
              </a:rPr>
              <a:t>a</a:t>
            </a:r>
            <a:r>
              <a:rPr sz="1800" spc="-23" dirty="0">
                <a:latin typeface="Calibri"/>
                <a:cs typeface="Calibri"/>
              </a:rPr>
              <a:t> </a:t>
            </a:r>
            <a:r>
              <a:rPr sz="1800" dirty="0">
                <a:latin typeface="Calibri"/>
                <a:cs typeface="Calibri"/>
              </a:rPr>
              <a:t>certain</a:t>
            </a:r>
            <a:r>
              <a:rPr sz="1800" spc="-41" dirty="0">
                <a:latin typeface="Calibri"/>
                <a:cs typeface="Calibri"/>
              </a:rPr>
              <a:t> </a:t>
            </a:r>
            <a:r>
              <a:rPr sz="1800" spc="-8" dirty="0">
                <a:latin typeface="Calibri"/>
                <a:cs typeface="Calibri"/>
              </a:rPr>
              <a:t>website)</a:t>
            </a:r>
            <a:endParaRPr sz="1800">
              <a:latin typeface="Calibri"/>
              <a:cs typeface="Calibri"/>
            </a:endParaRPr>
          </a:p>
          <a:p>
            <a:pPr marL="609600" lvl="1" indent="-257175">
              <a:spcBef>
                <a:spcPts val="165"/>
              </a:spcBef>
              <a:buSzPct val="75000"/>
              <a:buFont typeface="Arial"/>
              <a:buChar char="•"/>
              <a:tabLst>
                <a:tab pos="609600" algn="l"/>
              </a:tabLst>
            </a:pPr>
            <a:r>
              <a:rPr sz="1800" dirty="0">
                <a:latin typeface="Calibri"/>
                <a:cs typeface="Calibri"/>
              </a:rPr>
              <a:t>Spear</a:t>
            </a:r>
            <a:r>
              <a:rPr sz="1800" spc="-23" dirty="0">
                <a:latin typeface="Calibri"/>
                <a:cs typeface="Calibri"/>
              </a:rPr>
              <a:t> </a:t>
            </a:r>
            <a:r>
              <a:rPr sz="1800" dirty="0">
                <a:latin typeface="Calibri"/>
                <a:cs typeface="Calibri"/>
              </a:rPr>
              <a:t>phishing</a:t>
            </a:r>
            <a:r>
              <a:rPr sz="1800" spc="-23" dirty="0">
                <a:latin typeface="Calibri"/>
                <a:cs typeface="Calibri"/>
              </a:rPr>
              <a:t> </a:t>
            </a:r>
            <a:r>
              <a:rPr sz="1800" dirty="0">
                <a:latin typeface="Calibri"/>
                <a:cs typeface="Calibri"/>
              </a:rPr>
              <a:t>(a</a:t>
            </a:r>
            <a:r>
              <a:rPr sz="1800" spc="-19" dirty="0">
                <a:latin typeface="Calibri"/>
                <a:cs typeface="Calibri"/>
              </a:rPr>
              <a:t> </a:t>
            </a:r>
            <a:r>
              <a:rPr sz="1800" dirty="0">
                <a:latin typeface="Calibri"/>
                <a:cs typeface="Calibri"/>
              </a:rPr>
              <a:t>specific</a:t>
            </a:r>
            <a:r>
              <a:rPr sz="1800" spc="-23" dirty="0">
                <a:latin typeface="Calibri"/>
                <a:cs typeface="Calibri"/>
              </a:rPr>
              <a:t> </a:t>
            </a:r>
            <a:r>
              <a:rPr sz="1800" spc="-8" dirty="0">
                <a:latin typeface="Calibri"/>
                <a:cs typeface="Calibri"/>
              </a:rPr>
              <a:t>organization)</a:t>
            </a:r>
            <a:endParaRPr sz="1800">
              <a:latin typeface="Calibri"/>
              <a:cs typeface="Calibri"/>
            </a:endParaRPr>
          </a:p>
          <a:p>
            <a:pPr marL="609600" lvl="1" indent="-257175">
              <a:spcBef>
                <a:spcPts val="161"/>
              </a:spcBef>
              <a:buSzPct val="75000"/>
              <a:buFont typeface="Arial"/>
              <a:buChar char="•"/>
              <a:tabLst>
                <a:tab pos="609600" algn="l"/>
              </a:tabLst>
            </a:pPr>
            <a:r>
              <a:rPr sz="1800" dirty="0">
                <a:latin typeface="Calibri"/>
                <a:cs typeface="Calibri"/>
              </a:rPr>
              <a:t>Whaling</a:t>
            </a:r>
            <a:r>
              <a:rPr sz="1800" spc="-19" dirty="0">
                <a:latin typeface="Calibri"/>
                <a:cs typeface="Calibri"/>
              </a:rPr>
              <a:t> </a:t>
            </a:r>
            <a:r>
              <a:rPr sz="1800" spc="-8" dirty="0">
                <a:latin typeface="Calibri"/>
                <a:cs typeface="Calibri"/>
              </a:rPr>
              <a:t>(C-</a:t>
            </a:r>
            <a:r>
              <a:rPr sz="1800" dirty="0">
                <a:latin typeface="Calibri"/>
                <a:cs typeface="Calibri"/>
              </a:rPr>
              <a:t>level</a:t>
            </a:r>
            <a:r>
              <a:rPr sz="1800" spc="-26" dirty="0">
                <a:latin typeface="Calibri"/>
                <a:cs typeface="Calibri"/>
              </a:rPr>
              <a:t> </a:t>
            </a:r>
            <a:r>
              <a:rPr sz="1800" dirty="0">
                <a:latin typeface="Calibri"/>
                <a:cs typeface="Calibri"/>
              </a:rPr>
              <a:t>from</a:t>
            </a:r>
            <a:r>
              <a:rPr sz="1800" spc="-30" dirty="0">
                <a:latin typeface="Calibri"/>
                <a:cs typeface="Calibri"/>
              </a:rPr>
              <a:t> </a:t>
            </a:r>
            <a:r>
              <a:rPr sz="1800" dirty="0">
                <a:latin typeface="Calibri"/>
                <a:cs typeface="Calibri"/>
              </a:rPr>
              <a:t>a</a:t>
            </a:r>
            <a:r>
              <a:rPr sz="1800" spc="-19" dirty="0">
                <a:latin typeface="Calibri"/>
                <a:cs typeface="Calibri"/>
              </a:rPr>
              <a:t> </a:t>
            </a:r>
            <a:r>
              <a:rPr sz="1800" dirty="0">
                <a:latin typeface="Calibri"/>
                <a:cs typeface="Calibri"/>
              </a:rPr>
              <a:t>specific</a:t>
            </a:r>
            <a:r>
              <a:rPr sz="1800" spc="-23" dirty="0">
                <a:latin typeface="Calibri"/>
                <a:cs typeface="Calibri"/>
              </a:rPr>
              <a:t> </a:t>
            </a:r>
            <a:r>
              <a:rPr sz="1800" spc="-8" dirty="0">
                <a:latin typeface="Calibri"/>
                <a:cs typeface="Calibri"/>
              </a:rPr>
              <a:t>organization)</a:t>
            </a:r>
            <a:endParaRPr sz="1800">
              <a:latin typeface="Calibri"/>
              <a:cs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t>Resources</a:t>
            </a:r>
          </a:p>
        </p:txBody>
      </p:sp>
      <p:sp>
        <p:nvSpPr>
          <p:cNvPr id="3" name="object 3"/>
          <p:cNvSpPr txBox="1"/>
          <p:nvPr/>
        </p:nvSpPr>
        <p:spPr>
          <a:xfrm>
            <a:off x="687704" y="1282861"/>
            <a:ext cx="7266623" cy="1379704"/>
          </a:xfrm>
          <a:prstGeom prst="rect">
            <a:avLst/>
          </a:prstGeom>
        </p:spPr>
        <p:txBody>
          <a:bodyPr vert="horz" wrap="square" lIns="0" tIns="78581" rIns="0" bIns="0" rtlCol="0">
            <a:spAutoFit/>
          </a:bodyPr>
          <a:lstStyle/>
          <a:p>
            <a:pPr marL="315754" indent="-306229">
              <a:spcBef>
                <a:spcPts val="619"/>
              </a:spcBef>
              <a:buAutoNum type="arabicPlain"/>
              <a:tabLst>
                <a:tab pos="315754" algn="l"/>
              </a:tabLst>
            </a:pPr>
            <a:r>
              <a:rPr sz="1800" u="sng" spc="-8" dirty="0">
                <a:solidFill>
                  <a:srgbClr val="0462C1"/>
                </a:solidFill>
                <a:uFill>
                  <a:solidFill>
                    <a:srgbClr val="0462C1"/>
                  </a:solidFill>
                </a:uFill>
                <a:latin typeface="Calibri"/>
                <a:cs typeface="Calibri"/>
                <a:hlinkClick r:id="rId2"/>
              </a:rPr>
              <a:t>http://www.profsandhu.com/confrnc/asiaccs/asiaccs06-pei.pdf</a:t>
            </a:r>
            <a:endParaRPr sz="1800" dirty="0">
              <a:latin typeface="Calibri"/>
              <a:cs typeface="Calibri"/>
            </a:endParaRPr>
          </a:p>
          <a:p>
            <a:pPr marL="316230" indent="-306705">
              <a:spcBef>
                <a:spcPts val="540"/>
              </a:spcBef>
              <a:buAutoNum type="arabicPlain"/>
              <a:tabLst>
                <a:tab pos="316230" algn="l"/>
              </a:tabLst>
            </a:pPr>
            <a:r>
              <a:rPr sz="1800" u="sng" spc="-8" dirty="0">
                <a:solidFill>
                  <a:srgbClr val="0462C1"/>
                </a:solidFill>
                <a:uFill>
                  <a:solidFill>
                    <a:srgbClr val="0462C1"/>
                  </a:solidFill>
                </a:uFill>
                <a:latin typeface="Calibri"/>
                <a:cs typeface="Calibri"/>
                <a:hlinkClick r:id="rId3"/>
              </a:rPr>
              <a:t>http://www.cs.cornell.edu/courses/cs5430/2011sp/NL.accessControl.html</a:t>
            </a:r>
            <a:endParaRPr sz="1800" dirty="0">
              <a:latin typeface="Calibri"/>
              <a:cs typeface="Calibri"/>
            </a:endParaRPr>
          </a:p>
          <a:p>
            <a:pPr marL="316230" indent="-306705">
              <a:spcBef>
                <a:spcPts val="533"/>
              </a:spcBef>
              <a:buAutoNum type="arabicPlain"/>
              <a:tabLst>
                <a:tab pos="316230" algn="l"/>
              </a:tabLst>
            </a:pPr>
            <a:r>
              <a:rPr sz="1800" u="sng" spc="-8" dirty="0">
                <a:solidFill>
                  <a:srgbClr val="0462C1"/>
                </a:solidFill>
                <a:uFill>
                  <a:solidFill>
                    <a:srgbClr val="0462C1"/>
                  </a:solidFill>
                </a:uFill>
                <a:latin typeface="Calibri"/>
                <a:cs typeface="Calibri"/>
                <a:hlinkClick r:id="rId4"/>
              </a:rPr>
              <a:t>http://cnitarot.github.io/courses/cs526_Spring_2015/s2014_526_ac.pdf</a:t>
            </a:r>
            <a:endParaRPr sz="1800" dirty="0">
              <a:latin typeface="Calibri"/>
              <a:cs typeface="Calibri"/>
            </a:endParaRPr>
          </a:p>
          <a:p>
            <a:pPr marL="315754" indent="-306229">
              <a:spcBef>
                <a:spcPts val="533"/>
              </a:spcBef>
              <a:buAutoNum type="arabicPlain"/>
              <a:tabLst>
                <a:tab pos="315754" algn="l"/>
              </a:tabLst>
            </a:pPr>
            <a:r>
              <a:rPr sz="1800" u="sng" spc="-8" dirty="0">
                <a:solidFill>
                  <a:srgbClr val="0462C1"/>
                </a:solidFill>
                <a:uFill>
                  <a:solidFill>
                    <a:srgbClr val="0462C1"/>
                  </a:solidFill>
                </a:uFill>
                <a:latin typeface="Calibri"/>
                <a:cs typeface="Calibri"/>
                <a:hlinkClick r:id="rId5"/>
              </a:rPr>
              <a:t>https://people.cs.rutgers.edu/~pxk/419/notes/access.html</a:t>
            </a:r>
            <a:endParaRPr sz="1800" dirty="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spc="-8" dirty="0"/>
              <a:t>Vocabulary</a:t>
            </a:r>
          </a:p>
        </p:txBody>
      </p:sp>
      <p:sp>
        <p:nvSpPr>
          <p:cNvPr id="4" name="Text Placeholder 3">
            <a:extLst>
              <a:ext uri="{FF2B5EF4-FFF2-40B4-BE49-F238E27FC236}">
                <a16:creationId xmlns:a16="http://schemas.microsoft.com/office/drawing/2014/main" id="{67FB5AB1-4EFF-FFC0-CD5B-EB709BA9DED1}"/>
              </a:ext>
            </a:extLst>
          </p:cNvPr>
          <p:cNvSpPr>
            <a:spLocks noGrp="1"/>
          </p:cNvSpPr>
          <p:nvPr>
            <p:ph type="body" idx="1"/>
          </p:nvPr>
        </p:nvSpPr>
        <p:spPr/>
        <p:txBody>
          <a:bodyPr/>
          <a:lstStyle/>
          <a:p>
            <a:pPr>
              <a:lnSpc>
                <a:spcPct val="114000"/>
              </a:lnSpc>
              <a:tabLst>
                <a:tab pos="180022" algn="l"/>
              </a:tabLst>
            </a:pPr>
            <a:r>
              <a:rPr lang="en-US" sz="2400" dirty="0">
                <a:latin typeface="+mn-lt"/>
              </a:rPr>
              <a:t>Basic abstractions:</a:t>
            </a:r>
          </a:p>
          <a:p>
            <a:pPr marL="522923" lvl="1" indent="-170497">
              <a:lnSpc>
                <a:spcPct val="114000"/>
              </a:lnSpc>
              <a:spcBef>
                <a:spcPts val="184"/>
              </a:spcBef>
              <a:buFont typeface="Arial"/>
              <a:buChar char="•"/>
              <a:tabLst>
                <a:tab pos="522923" algn="l"/>
              </a:tabLst>
            </a:pPr>
            <a:r>
              <a:rPr lang="en-US" sz="1800" b="1" spc="-8" dirty="0">
                <a:latin typeface="+mn-lt"/>
                <a:cs typeface="Calibri"/>
              </a:rPr>
              <a:t>User</a:t>
            </a:r>
            <a:r>
              <a:rPr lang="en-US" sz="1800" spc="-8" dirty="0">
                <a:latin typeface="+mn-lt"/>
                <a:cs typeface="Calibri"/>
              </a:rPr>
              <a:t>: human</a:t>
            </a:r>
          </a:p>
          <a:p>
            <a:pPr marL="522923" lvl="1" indent="-170497">
              <a:lnSpc>
                <a:spcPct val="114000"/>
              </a:lnSpc>
              <a:spcBef>
                <a:spcPts val="184"/>
              </a:spcBef>
              <a:buFont typeface="Arial"/>
              <a:buChar char="•"/>
              <a:tabLst>
                <a:tab pos="522923" algn="l"/>
              </a:tabLst>
            </a:pPr>
            <a:r>
              <a:rPr lang="en-US" sz="1800" b="1" spc="-8" dirty="0">
                <a:latin typeface="+mn-lt"/>
                <a:cs typeface="Calibri"/>
              </a:rPr>
              <a:t>Object</a:t>
            </a:r>
            <a:r>
              <a:rPr lang="en-US" sz="1800" spc="-8" dirty="0">
                <a:latin typeface="+mn-lt"/>
                <a:cs typeface="Calibri"/>
              </a:rPr>
              <a:t>: a piece of data or a resource </a:t>
            </a:r>
            <a:r>
              <a:rPr lang="en-US" sz="1800" dirty="0">
                <a:latin typeface="+mn-lt"/>
              </a:rPr>
              <a:t>(e.g.,</a:t>
            </a:r>
            <a:r>
              <a:rPr lang="en-US" sz="1800" spc="191" dirty="0">
                <a:latin typeface="+mn-lt"/>
              </a:rPr>
              <a:t> </a:t>
            </a:r>
            <a:r>
              <a:rPr lang="en-US" sz="1800" dirty="0">
                <a:latin typeface="+mn-lt"/>
              </a:rPr>
              <a:t>a</a:t>
            </a:r>
            <a:r>
              <a:rPr lang="en-US" sz="1800" spc="191" dirty="0">
                <a:latin typeface="+mn-lt"/>
              </a:rPr>
              <a:t> </a:t>
            </a:r>
            <a:r>
              <a:rPr lang="en-US" sz="1800" dirty="0">
                <a:latin typeface="+mn-lt"/>
              </a:rPr>
              <a:t>file</a:t>
            </a:r>
            <a:r>
              <a:rPr lang="en-US" sz="1800" spc="191" dirty="0">
                <a:latin typeface="+mn-lt"/>
              </a:rPr>
              <a:t> </a:t>
            </a:r>
            <a:r>
              <a:rPr lang="en-US" sz="1800" dirty="0">
                <a:latin typeface="+mn-lt"/>
              </a:rPr>
              <a:t>or</a:t>
            </a:r>
            <a:r>
              <a:rPr lang="en-US" sz="1800" spc="195" dirty="0">
                <a:latin typeface="+mn-lt"/>
              </a:rPr>
              <a:t> </a:t>
            </a:r>
            <a:r>
              <a:rPr lang="en-US" sz="1800" dirty="0">
                <a:latin typeface="+mn-lt"/>
              </a:rPr>
              <a:t>a</a:t>
            </a:r>
            <a:r>
              <a:rPr lang="en-US" sz="1800" spc="188" dirty="0">
                <a:latin typeface="+mn-lt"/>
              </a:rPr>
              <a:t> </a:t>
            </a:r>
            <a:r>
              <a:rPr lang="en-US" sz="1800" dirty="0">
                <a:latin typeface="+mn-lt"/>
              </a:rPr>
              <a:t>network</a:t>
            </a:r>
            <a:r>
              <a:rPr lang="en-US" sz="1800" spc="195" dirty="0">
                <a:latin typeface="+mn-lt"/>
              </a:rPr>
              <a:t> </a:t>
            </a:r>
            <a:r>
              <a:rPr lang="en-US" sz="1800" dirty="0">
                <a:latin typeface="+mn-lt"/>
              </a:rPr>
              <a:t>packet).</a:t>
            </a:r>
            <a:endParaRPr lang="en-US" sz="1800" dirty="0">
              <a:latin typeface="+mn-lt"/>
              <a:cs typeface="Calibri"/>
            </a:endParaRPr>
          </a:p>
          <a:p>
            <a:pPr marL="522923" lvl="1" indent="-170497">
              <a:lnSpc>
                <a:spcPct val="114000"/>
              </a:lnSpc>
              <a:spcBef>
                <a:spcPts val="184"/>
              </a:spcBef>
              <a:buFont typeface="Arial"/>
              <a:buChar char="•"/>
              <a:tabLst>
                <a:tab pos="522923" algn="l"/>
              </a:tabLst>
            </a:pPr>
            <a:r>
              <a:rPr lang="en-US" sz="1800" b="1" spc="-8" dirty="0">
                <a:latin typeface="+mn-lt"/>
                <a:cs typeface="Calibri"/>
              </a:rPr>
              <a:t>Subject</a:t>
            </a:r>
            <a:r>
              <a:rPr lang="en-US" sz="1800" spc="-8" dirty="0">
                <a:latin typeface="+mn-lt"/>
                <a:cs typeface="Calibri"/>
              </a:rPr>
              <a:t>: </a:t>
            </a:r>
            <a:r>
              <a:rPr lang="en-US" sz="1800" dirty="0">
                <a:latin typeface="+mn-lt"/>
              </a:rPr>
              <a:t>an</a:t>
            </a:r>
            <a:r>
              <a:rPr lang="en-US" sz="1800" spc="68" dirty="0">
                <a:latin typeface="+mn-lt"/>
              </a:rPr>
              <a:t> </a:t>
            </a:r>
            <a:r>
              <a:rPr lang="en-US" sz="1800" dirty="0">
                <a:latin typeface="+mn-lt"/>
              </a:rPr>
              <a:t>entity</a:t>
            </a:r>
            <a:r>
              <a:rPr lang="en-US" sz="1800" spc="75" dirty="0">
                <a:latin typeface="+mn-lt"/>
              </a:rPr>
              <a:t> </a:t>
            </a:r>
            <a:r>
              <a:rPr lang="en-US" sz="1800" dirty="0">
                <a:latin typeface="+mn-lt"/>
              </a:rPr>
              <a:t>who</a:t>
            </a:r>
            <a:r>
              <a:rPr lang="en-US" sz="1800" spc="83" dirty="0">
                <a:latin typeface="+mn-lt"/>
              </a:rPr>
              <a:t> </a:t>
            </a:r>
            <a:r>
              <a:rPr lang="en-US" sz="1800" dirty="0">
                <a:latin typeface="+mn-lt"/>
              </a:rPr>
              <a:t>wishes</a:t>
            </a:r>
            <a:r>
              <a:rPr lang="en-US" sz="1800" spc="83" dirty="0">
                <a:latin typeface="+mn-lt"/>
              </a:rPr>
              <a:t> </a:t>
            </a:r>
            <a:r>
              <a:rPr lang="en-US" sz="1800" dirty="0">
                <a:latin typeface="+mn-lt"/>
              </a:rPr>
              <a:t>to</a:t>
            </a:r>
            <a:r>
              <a:rPr lang="en-US" sz="1800" spc="71" dirty="0">
                <a:latin typeface="+mn-lt"/>
              </a:rPr>
              <a:t> </a:t>
            </a:r>
            <a:r>
              <a:rPr lang="en-US" sz="1800" dirty="0">
                <a:latin typeface="+mn-lt"/>
              </a:rPr>
              <a:t>access</a:t>
            </a:r>
            <a:r>
              <a:rPr lang="en-US" sz="1800" spc="79" dirty="0">
                <a:latin typeface="+mn-lt"/>
              </a:rPr>
              <a:t> </a:t>
            </a:r>
            <a:r>
              <a:rPr lang="en-US" sz="1800" dirty="0">
                <a:latin typeface="+mn-lt"/>
              </a:rPr>
              <a:t>a</a:t>
            </a:r>
            <a:r>
              <a:rPr lang="en-US" sz="1800" spc="75" dirty="0">
                <a:latin typeface="+mn-lt"/>
              </a:rPr>
              <a:t> </a:t>
            </a:r>
            <a:r>
              <a:rPr lang="en-US" sz="1800" dirty="0">
                <a:latin typeface="+mn-lt"/>
              </a:rPr>
              <a:t>certain</a:t>
            </a:r>
            <a:r>
              <a:rPr lang="en-US" sz="1800" spc="75" dirty="0">
                <a:latin typeface="+mn-lt"/>
              </a:rPr>
              <a:t> </a:t>
            </a:r>
            <a:r>
              <a:rPr lang="en-US" sz="1800" b="1" dirty="0">
                <a:latin typeface="+mn-lt"/>
                <a:cs typeface="Calibri"/>
              </a:rPr>
              <a:t>object </a:t>
            </a:r>
            <a:r>
              <a:rPr lang="en-US" sz="1800" dirty="0">
                <a:latin typeface="+mn-lt"/>
                <a:cs typeface="Calibri"/>
              </a:rPr>
              <a:t>(e.g., </a:t>
            </a:r>
            <a:r>
              <a:rPr lang="en-US" sz="1800" dirty="0">
                <a:solidFill>
                  <a:srgbClr val="000000"/>
                </a:solidFill>
                <a:latin typeface="+mn-lt"/>
              </a:rPr>
              <a:t>a process executing on behalf of a user)</a:t>
            </a:r>
            <a:endParaRPr lang="en-US" sz="1800" dirty="0">
              <a:latin typeface="+mn-lt"/>
              <a:cs typeface="Calibri"/>
            </a:endParaRPr>
          </a:p>
          <a:p>
            <a:pPr marL="522923" lvl="1" indent="-170497">
              <a:lnSpc>
                <a:spcPct val="114000"/>
              </a:lnSpc>
              <a:spcBef>
                <a:spcPts val="150"/>
              </a:spcBef>
              <a:buFont typeface="Arial"/>
              <a:buChar char="•"/>
              <a:tabLst>
                <a:tab pos="522923" algn="l"/>
              </a:tabLst>
            </a:pPr>
            <a:r>
              <a:rPr lang="en-US" sz="1800" b="1" spc="-8" dirty="0">
                <a:latin typeface="+mn-lt"/>
                <a:cs typeface="Calibri"/>
              </a:rPr>
              <a:t>Rights (</a:t>
            </a:r>
            <a:r>
              <a:rPr lang="en-US" sz="1800" b="1" spc="-8" dirty="0">
                <a:latin typeface="+mn-lt"/>
              </a:rPr>
              <a:t>permissions</a:t>
            </a:r>
            <a:r>
              <a:rPr lang="en-US" sz="1800" b="1" spc="-8" dirty="0">
                <a:latin typeface="+mn-lt"/>
                <a:cs typeface="Calibri"/>
              </a:rPr>
              <a:t>)</a:t>
            </a:r>
            <a:r>
              <a:rPr lang="en-US" sz="1800" spc="-8" dirty="0">
                <a:latin typeface="+mn-lt"/>
                <a:cs typeface="Calibri"/>
              </a:rPr>
              <a:t>: different modes of access</a:t>
            </a:r>
            <a:r>
              <a:rPr lang="en-US" sz="1800" dirty="0">
                <a:latin typeface="+mn-lt"/>
                <a:cs typeface="Calibri"/>
              </a:rPr>
              <a:t> </a:t>
            </a:r>
            <a:r>
              <a:rPr lang="en-US" sz="1800" dirty="0">
                <a:latin typeface="+mn-lt"/>
              </a:rPr>
              <a:t>(e.g.,</a:t>
            </a:r>
            <a:r>
              <a:rPr lang="en-US" sz="1800" spc="-26" dirty="0">
                <a:latin typeface="+mn-lt"/>
              </a:rPr>
              <a:t> </a:t>
            </a:r>
            <a:r>
              <a:rPr lang="en-US" sz="1800" dirty="0">
                <a:latin typeface="+mn-lt"/>
              </a:rPr>
              <a:t>reading,</a:t>
            </a:r>
            <a:r>
              <a:rPr lang="en-US" sz="1800" spc="-34" dirty="0">
                <a:latin typeface="+mn-lt"/>
              </a:rPr>
              <a:t> </a:t>
            </a:r>
            <a:r>
              <a:rPr lang="en-US" sz="1800" dirty="0">
                <a:latin typeface="+mn-lt"/>
              </a:rPr>
              <a:t>writing)</a:t>
            </a:r>
          </a:p>
        </p:txBody>
      </p:sp>
      <p:sp>
        <p:nvSpPr>
          <p:cNvPr id="5" name="object 5"/>
          <p:cNvSpPr txBox="1">
            <a:spLocks noGrp="1"/>
          </p:cNvSpPr>
          <p:nvPr>
            <p:ph type="sldNum" idx="12"/>
          </p:nvPr>
        </p:nvSpPr>
        <p:spPr>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6</a:t>
            </a:fld>
            <a:endParaRPr spc="-19"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Vocabulary</a:t>
            </a:r>
            <a:r>
              <a:rPr spc="-23" dirty="0"/>
              <a:t> </a:t>
            </a:r>
            <a:r>
              <a:rPr dirty="0"/>
              <a:t>– Users</a:t>
            </a:r>
            <a:r>
              <a:rPr spc="-8" dirty="0"/>
              <a:t> </a:t>
            </a:r>
            <a:r>
              <a:rPr dirty="0"/>
              <a:t>and</a:t>
            </a:r>
            <a:r>
              <a:rPr spc="-8" dirty="0"/>
              <a:t> Principals</a:t>
            </a:r>
          </a:p>
        </p:txBody>
      </p:sp>
      <p:grpSp>
        <p:nvGrpSpPr>
          <p:cNvPr id="3" name="object 3"/>
          <p:cNvGrpSpPr/>
          <p:nvPr/>
        </p:nvGrpSpPr>
        <p:grpSpPr>
          <a:xfrm>
            <a:off x="3421951" y="1650301"/>
            <a:ext cx="2300288" cy="1843088"/>
            <a:chOff x="4562602" y="2200401"/>
            <a:chExt cx="3067050" cy="2457450"/>
          </a:xfrm>
        </p:grpSpPr>
        <p:pic>
          <p:nvPicPr>
            <p:cNvPr id="4" name="object 4"/>
            <p:cNvPicPr/>
            <p:nvPr/>
          </p:nvPicPr>
          <p:blipFill>
            <a:blip r:embed="rId2" cstate="print"/>
            <a:stretch>
              <a:fillRect/>
            </a:stretch>
          </p:blipFill>
          <p:spPr>
            <a:xfrm>
              <a:off x="4562602" y="3306825"/>
              <a:ext cx="242824" cy="244348"/>
            </a:xfrm>
            <a:prstGeom prst="rect">
              <a:avLst/>
            </a:prstGeom>
          </p:spPr>
        </p:pic>
        <p:pic>
          <p:nvPicPr>
            <p:cNvPr id="5" name="object 5"/>
            <p:cNvPicPr/>
            <p:nvPr/>
          </p:nvPicPr>
          <p:blipFill>
            <a:blip r:embed="rId3" cstate="print"/>
            <a:stretch>
              <a:fillRect/>
            </a:stretch>
          </p:blipFill>
          <p:spPr>
            <a:xfrm>
              <a:off x="7386574" y="2200401"/>
              <a:ext cx="242824" cy="242824"/>
            </a:xfrm>
            <a:prstGeom prst="rect">
              <a:avLst/>
            </a:prstGeom>
          </p:spPr>
        </p:pic>
        <p:pic>
          <p:nvPicPr>
            <p:cNvPr id="6" name="object 6"/>
            <p:cNvPicPr/>
            <p:nvPr/>
          </p:nvPicPr>
          <p:blipFill>
            <a:blip r:embed="rId3" cstate="print"/>
            <a:stretch>
              <a:fillRect/>
            </a:stretch>
          </p:blipFill>
          <p:spPr>
            <a:xfrm>
              <a:off x="7386574" y="4414773"/>
              <a:ext cx="242824" cy="242824"/>
            </a:xfrm>
            <a:prstGeom prst="rect">
              <a:avLst/>
            </a:prstGeom>
          </p:spPr>
        </p:pic>
        <p:pic>
          <p:nvPicPr>
            <p:cNvPr id="7" name="object 7"/>
            <p:cNvPicPr/>
            <p:nvPr/>
          </p:nvPicPr>
          <p:blipFill>
            <a:blip r:embed="rId4" cstate="print"/>
            <a:stretch>
              <a:fillRect/>
            </a:stretch>
          </p:blipFill>
          <p:spPr>
            <a:xfrm>
              <a:off x="7386574" y="3675633"/>
              <a:ext cx="242824" cy="244348"/>
            </a:xfrm>
            <a:prstGeom prst="rect">
              <a:avLst/>
            </a:prstGeom>
          </p:spPr>
        </p:pic>
        <p:pic>
          <p:nvPicPr>
            <p:cNvPr id="8" name="object 8"/>
            <p:cNvPicPr/>
            <p:nvPr/>
          </p:nvPicPr>
          <p:blipFill>
            <a:blip r:embed="rId4" cstate="print"/>
            <a:stretch>
              <a:fillRect/>
            </a:stretch>
          </p:blipFill>
          <p:spPr>
            <a:xfrm>
              <a:off x="7386574" y="2938017"/>
              <a:ext cx="242824" cy="244348"/>
            </a:xfrm>
            <a:prstGeom prst="rect">
              <a:avLst/>
            </a:prstGeom>
          </p:spPr>
        </p:pic>
        <p:sp>
          <p:nvSpPr>
            <p:cNvPr id="9" name="object 9"/>
            <p:cNvSpPr/>
            <p:nvPr/>
          </p:nvSpPr>
          <p:spPr>
            <a:xfrm>
              <a:off x="4794250" y="2317622"/>
              <a:ext cx="2598420" cy="2225040"/>
            </a:xfrm>
            <a:custGeom>
              <a:avLst/>
              <a:gdLst/>
              <a:ahLst/>
              <a:cxnLst/>
              <a:rect l="l" t="t" r="r" b="b"/>
              <a:pathLst>
                <a:path w="2598420" h="2225040">
                  <a:moveTo>
                    <a:pt x="2597912" y="5715"/>
                  </a:moveTo>
                  <a:lnTo>
                    <a:pt x="2502154" y="0"/>
                  </a:lnTo>
                  <a:lnTo>
                    <a:pt x="2513380" y="26200"/>
                  </a:lnTo>
                  <a:lnTo>
                    <a:pt x="0" y="1099566"/>
                  </a:lnTo>
                  <a:lnTo>
                    <a:pt x="5448" y="1112456"/>
                  </a:lnTo>
                  <a:lnTo>
                    <a:pt x="0" y="1125220"/>
                  </a:lnTo>
                  <a:lnTo>
                    <a:pt x="2513419" y="2198611"/>
                  </a:lnTo>
                  <a:lnTo>
                    <a:pt x="2502154" y="2224913"/>
                  </a:lnTo>
                  <a:lnTo>
                    <a:pt x="2597912" y="2219198"/>
                  </a:lnTo>
                  <a:lnTo>
                    <a:pt x="2585212" y="2204212"/>
                  </a:lnTo>
                  <a:lnTo>
                    <a:pt x="2535936" y="2146046"/>
                  </a:lnTo>
                  <a:lnTo>
                    <a:pt x="2524683" y="2172309"/>
                  </a:lnTo>
                  <a:lnTo>
                    <a:pt x="110477" y="1141463"/>
                  </a:lnTo>
                  <a:lnTo>
                    <a:pt x="2510993" y="1483258"/>
                  </a:lnTo>
                  <a:lnTo>
                    <a:pt x="2506980" y="1511554"/>
                  </a:lnTo>
                  <a:lnTo>
                    <a:pt x="2585402" y="1485265"/>
                  </a:lnTo>
                  <a:lnTo>
                    <a:pt x="2597912" y="1481074"/>
                  </a:lnTo>
                  <a:lnTo>
                    <a:pt x="2519045" y="1426591"/>
                  </a:lnTo>
                  <a:lnTo>
                    <a:pt x="2515019" y="1454937"/>
                  </a:lnTo>
                  <a:lnTo>
                    <a:pt x="107543" y="1112278"/>
                  </a:lnTo>
                  <a:lnTo>
                    <a:pt x="2515031" y="769607"/>
                  </a:lnTo>
                  <a:lnTo>
                    <a:pt x="2519045" y="797814"/>
                  </a:lnTo>
                  <a:lnTo>
                    <a:pt x="2597912" y="743331"/>
                  </a:lnTo>
                  <a:lnTo>
                    <a:pt x="2585732" y="739267"/>
                  </a:lnTo>
                  <a:lnTo>
                    <a:pt x="2506980" y="712978"/>
                  </a:lnTo>
                  <a:lnTo>
                    <a:pt x="2510993" y="741286"/>
                  </a:lnTo>
                  <a:lnTo>
                    <a:pt x="112217" y="1082713"/>
                  </a:lnTo>
                  <a:lnTo>
                    <a:pt x="2524671" y="52489"/>
                  </a:lnTo>
                  <a:lnTo>
                    <a:pt x="2535936" y="78740"/>
                  </a:lnTo>
                  <a:lnTo>
                    <a:pt x="2585301" y="20574"/>
                  </a:lnTo>
                  <a:lnTo>
                    <a:pt x="2597912" y="5715"/>
                  </a:lnTo>
                  <a:close/>
                </a:path>
              </a:pathLst>
            </a:custGeom>
            <a:solidFill>
              <a:srgbClr val="000000"/>
            </a:solidFill>
          </p:spPr>
          <p:txBody>
            <a:bodyPr wrap="square" lIns="0" tIns="0" rIns="0" bIns="0" rtlCol="0"/>
            <a:lstStyle/>
            <a:p>
              <a:endParaRPr sz="1050"/>
            </a:p>
          </p:txBody>
        </p:sp>
      </p:grpSp>
      <p:sp>
        <p:nvSpPr>
          <p:cNvPr id="10" name="object 10"/>
          <p:cNvSpPr txBox="1"/>
          <p:nvPr/>
        </p:nvSpPr>
        <p:spPr>
          <a:xfrm>
            <a:off x="1832533" y="2432732"/>
            <a:ext cx="1676286" cy="286617"/>
          </a:xfrm>
          <a:prstGeom prst="rect">
            <a:avLst/>
          </a:prstGeom>
        </p:spPr>
        <p:txBody>
          <a:bodyPr vert="horz" wrap="square" lIns="0" tIns="9525" rIns="0" bIns="0" rtlCol="0">
            <a:spAutoFit/>
          </a:bodyPr>
          <a:lstStyle/>
          <a:p>
            <a:pPr>
              <a:spcBef>
                <a:spcPts val="75"/>
              </a:spcBef>
            </a:pPr>
            <a:r>
              <a:rPr sz="1800" dirty="0">
                <a:latin typeface="Calibri"/>
                <a:cs typeface="Calibri"/>
              </a:rPr>
              <a:t>Real</a:t>
            </a:r>
            <a:r>
              <a:rPr sz="1800" spc="-23" dirty="0">
                <a:latin typeface="Calibri"/>
                <a:cs typeface="Calibri"/>
              </a:rPr>
              <a:t> </a:t>
            </a:r>
            <a:r>
              <a:rPr sz="1800" dirty="0">
                <a:latin typeface="Calibri"/>
                <a:cs typeface="Calibri"/>
              </a:rPr>
              <a:t>World</a:t>
            </a:r>
            <a:r>
              <a:rPr sz="1800" spc="-8" dirty="0">
                <a:latin typeface="Calibri"/>
                <a:cs typeface="Calibri"/>
              </a:rPr>
              <a:t> </a:t>
            </a:r>
            <a:r>
              <a:rPr sz="1800" b="1" spc="-15" dirty="0">
                <a:latin typeface="Calibri"/>
                <a:cs typeface="Calibri"/>
              </a:rPr>
              <a:t>User</a:t>
            </a:r>
            <a:endParaRPr sz="1800" dirty="0">
              <a:latin typeface="Calibri"/>
              <a:cs typeface="Calibri"/>
            </a:endParaRPr>
          </a:p>
        </p:txBody>
      </p:sp>
      <p:sp>
        <p:nvSpPr>
          <p:cNvPr id="14" name="TextBox 13">
            <a:extLst>
              <a:ext uri="{FF2B5EF4-FFF2-40B4-BE49-F238E27FC236}">
                <a16:creationId xmlns:a16="http://schemas.microsoft.com/office/drawing/2014/main" id="{F18CC5FD-3683-9D1A-68B7-E1EA38A6206E}"/>
              </a:ext>
            </a:extLst>
          </p:cNvPr>
          <p:cNvSpPr txBox="1"/>
          <p:nvPr/>
        </p:nvSpPr>
        <p:spPr>
          <a:xfrm>
            <a:off x="1832533" y="4027732"/>
            <a:ext cx="4655408" cy="338554"/>
          </a:xfrm>
          <a:prstGeom prst="rect">
            <a:avLst/>
          </a:prstGeom>
          <a:noFill/>
        </p:spPr>
        <p:txBody>
          <a:bodyPr wrap="square">
            <a:spAutoFit/>
          </a:bodyPr>
          <a:lstStyle/>
          <a:p>
            <a:pPr marL="180022" indent="-170497">
              <a:spcBef>
                <a:spcPts val="1193"/>
              </a:spcBef>
              <a:buFont typeface="Arial"/>
              <a:buChar char="•"/>
              <a:tabLst>
                <a:tab pos="180022" algn="l"/>
              </a:tabLst>
            </a:pPr>
            <a:r>
              <a:rPr lang="en-US" sz="1600" dirty="0">
                <a:latin typeface="Calibri"/>
                <a:cs typeface="Calibri"/>
              </a:rPr>
              <a:t>A</a:t>
            </a:r>
            <a:r>
              <a:rPr lang="en-US" sz="1600" spc="-34" dirty="0">
                <a:latin typeface="Calibri"/>
                <a:cs typeface="Calibri"/>
              </a:rPr>
              <a:t> </a:t>
            </a:r>
            <a:r>
              <a:rPr lang="en-US" sz="1600" dirty="0">
                <a:latin typeface="Calibri"/>
                <a:cs typeface="Calibri"/>
              </a:rPr>
              <a:t>Principal</a:t>
            </a:r>
            <a:r>
              <a:rPr lang="en-US" sz="1600" spc="-30" dirty="0">
                <a:latin typeface="Calibri"/>
                <a:cs typeface="Calibri"/>
              </a:rPr>
              <a:t> </a:t>
            </a:r>
            <a:r>
              <a:rPr lang="en-US" sz="1600" dirty="0">
                <a:latin typeface="Calibri"/>
                <a:cs typeface="Calibri"/>
              </a:rPr>
              <a:t>is</a:t>
            </a:r>
            <a:r>
              <a:rPr lang="en-US" sz="1600" spc="-45" dirty="0">
                <a:latin typeface="Calibri"/>
                <a:cs typeface="Calibri"/>
              </a:rPr>
              <a:t> </a:t>
            </a:r>
            <a:r>
              <a:rPr lang="en-US" sz="1600" dirty="0">
                <a:latin typeface="Calibri"/>
                <a:cs typeface="Calibri"/>
              </a:rPr>
              <a:t>an</a:t>
            </a:r>
            <a:r>
              <a:rPr lang="en-US" sz="1600" spc="-38" dirty="0">
                <a:latin typeface="Calibri"/>
                <a:cs typeface="Calibri"/>
              </a:rPr>
              <a:t> </a:t>
            </a:r>
            <a:r>
              <a:rPr lang="en-US" sz="1600" dirty="0">
                <a:latin typeface="Calibri"/>
                <a:cs typeface="Calibri"/>
              </a:rPr>
              <a:t>User</a:t>
            </a:r>
            <a:r>
              <a:rPr lang="en-US" sz="1600" spc="-41" dirty="0">
                <a:latin typeface="Calibri"/>
                <a:cs typeface="Calibri"/>
              </a:rPr>
              <a:t> </a:t>
            </a:r>
            <a:r>
              <a:rPr lang="en-US" sz="1600" dirty="0">
                <a:latin typeface="Calibri"/>
                <a:cs typeface="Calibri"/>
              </a:rPr>
              <a:t>authenticated</a:t>
            </a:r>
            <a:r>
              <a:rPr lang="en-US" sz="1600" spc="-19" dirty="0">
                <a:latin typeface="Calibri"/>
                <a:cs typeface="Calibri"/>
              </a:rPr>
              <a:t> </a:t>
            </a:r>
            <a:r>
              <a:rPr lang="en-US" sz="1600" dirty="0">
                <a:latin typeface="Calibri"/>
                <a:cs typeface="Calibri"/>
              </a:rPr>
              <a:t>in</a:t>
            </a:r>
            <a:r>
              <a:rPr lang="en-US" sz="1600" spc="-41" dirty="0">
                <a:latin typeface="Calibri"/>
                <a:cs typeface="Calibri"/>
              </a:rPr>
              <a:t> </a:t>
            </a:r>
            <a:r>
              <a:rPr lang="en-US" sz="1600" dirty="0">
                <a:latin typeface="Calibri"/>
                <a:cs typeface="Calibri"/>
              </a:rPr>
              <a:t>a</a:t>
            </a:r>
            <a:r>
              <a:rPr lang="en-US" sz="1600" spc="-41" dirty="0">
                <a:latin typeface="Calibri"/>
                <a:cs typeface="Calibri"/>
              </a:rPr>
              <a:t> </a:t>
            </a:r>
            <a:r>
              <a:rPr lang="en-US" sz="1600" spc="-8" dirty="0">
                <a:latin typeface="Calibri"/>
                <a:cs typeface="Calibri"/>
              </a:rPr>
              <a:t>context</a:t>
            </a:r>
            <a:endParaRPr lang="en-US" sz="160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Vocabulary</a:t>
            </a:r>
            <a:r>
              <a:rPr spc="-23" dirty="0"/>
              <a:t> </a:t>
            </a:r>
            <a:r>
              <a:rPr dirty="0"/>
              <a:t>– Users</a:t>
            </a:r>
            <a:r>
              <a:rPr spc="-8" dirty="0"/>
              <a:t> </a:t>
            </a:r>
            <a:r>
              <a:rPr dirty="0"/>
              <a:t>and</a:t>
            </a:r>
            <a:r>
              <a:rPr spc="-8" dirty="0"/>
              <a:t> Principals</a:t>
            </a:r>
          </a:p>
        </p:txBody>
      </p:sp>
      <p:sp>
        <p:nvSpPr>
          <p:cNvPr id="3" name="object 3"/>
          <p:cNvSpPr txBox="1"/>
          <p:nvPr/>
        </p:nvSpPr>
        <p:spPr>
          <a:xfrm>
            <a:off x="1720055" y="4233091"/>
            <a:ext cx="5041582" cy="332303"/>
          </a:xfrm>
          <a:prstGeom prst="rect">
            <a:avLst/>
          </a:prstGeom>
        </p:spPr>
        <p:txBody>
          <a:bodyPr vert="horz" wrap="square" lIns="0" tIns="9049" rIns="0" bIns="0" rtlCol="0">
            <a:spAutoFit/>
          </a:bodyPr>
          <a:lstStyle/>
          <a:p>
            <a:pPr marL="9525">
              <a:spcBef>
                <a:spcPts val="71"/>
              </a:spcBef>
            </a:pPr>
            <a:r>
              <a:rPr sz="2100" b="1" i="1" dirty="0">
                <a:latin typeface="Calibri"/>
                <a:cs typeface="Calibri"/>
              </a:rPr>
              <a:t>Example</a:t>
            </a:r>
            <a:r>
              <a:rPr sz="2100" dirty="0">
                <a:latin typeface="Calibri"/>
                <a:cs typeface="Calibri"/>
              </a:rPr>
              <a:t>:</a:t>
            </a:r>
            <a:r>
              <a:rPr sz="2100" spc="-45" dirty="0">
                <a:latin typeface="Calibri"/>
                <a:cs typeface="Calibri"/>
              </a:rPr>
              <a:t> </a:t>
            </a:r>
            <a:r>
              <a:rPr sz="2100" dirty="0">
                <a:latin typeface="Calibri"/>
                <a:cs typeface="Calibri"/>
              </a:rPr>
              <a:t>the</a:t>
            </a:r>
            <a:r>
              <a:rPr sz="2100" spc="-49" dirty="0">
                <a:latin typeface="Calibri"/>
                <a:cs typeface="Calibri"/>
              </a:rPr>
              <a:t> </a:t>
            </a:r>
            <a:r>
              <a:rPr sz="2100" dirty="0">
                <a:latin typeface="Calibri"/>
                <a:cs typeface="Calibri"/>
              </a:rPr>
              <a:t>user</a:t>
            </a:r>
            <a:r>
              <a:rPr sz="2100" spc="-45" dirty="0">
                <a:latin typeface="Calibri"/>
                <a:cs typeface="Calibri"/>
              </a:rPr>
              <a:t> </a:t>
            </a:r>
            <a:r>
              <a:rPr sz="2100" dirty="0">
                <a:latin typeface="Calibri"/>
                <a:cs typeface="Calibri"/>
              </a:rPr>
              <a:t>generates</a:t>
            </a:r>
            <a:r>
              <a:rPr sz="2100" spc="-56" dirty="0">
                <a:latin typeface="Calibri"/>
                <a:cs typeface="Calibri"/>
              </a:rPr>
              <a:t> </a:t>
            </a:r>
            <a:r>
              <a:rPr sz="2100" dirty="0">
                <a:latin typeface="Calibri"/>
                <a:cs typeface="Calibri"/>
              </a:rPr>
              <a:t>multiple</a:t>
            </a:r>
            <a:r>
              <a:rPr sz="2100" spc="-41" dirty="0">
                <a:latin typeface="Calibri"/>
                <a:cs typeface="Calibri"/>
              </a:rPr>
              <a:t> </a:t>
            </a:r>
            <a:r>
              <a:rPr sz="2100" dirty="0">
                <a:latin typeface="Calibri"/>
                <a:cs typeface="Calibri"/>
              </a:rPr>
              <a:t>API</a:t>
            </a:r>
            <a:r>
              <a:rPr sz="2100" spc="-45" dirty="0">
                <a:latin typeface="Calibri"/>
                <a:cs typeface="Calibri"/>
              </a:rPr>
              <a:t> </a:t>
            </a:r>
            <a:r>
              <a:rPr sz="2100" spc="-15" dirty="0">
                <a:latin typeface="Calibri"/>
                <a:cs typeface="Calibri"/>
              </a:rPr>
              <a:t>keys</a:t>
            </a:r>
            <a:endParaRPr sz="2100" dirty="0">
              <a:latin typeface="Calibri"/>
              <a:cs typeface="Calibri"/>
            </a:endParaRPr>
          </a:p>
        </p:txBody>
      </p:sp>
      <p:grpSp>
        <p:nvGrpSpPr>
          <p:cNvPr id="4" name="object 4"/>
          <p:cNvGrpSpPr/>
          <p:nvPr/>
        </p:nvGrpSpPr>
        <p:grpSpPr>
          <a:xfrm>
            <a:off x="3421951" y="1650301"/>
            <a:ext cx="2300288" cy="1843088"/>
            <a:chOff x="4562602" y="2200401"/>
            <a:chExt cx="3067050" cy="2457450"/>
          </a:xfrm>
        </p:grpSpPr>
        <p:pic>
          <p:nvPicPr>
            <p:cNvPr id="5" name="object 5"/>
            <p:cNvPicPr/>
            <p:nvPr/>
          </p:nvPicPr>
          <p:blipFill>
            <a:blip r:embed="rId2" cstate="print"/>
            <a:stretch>
              <a:fillRect/>
            </a:stretch>
          </p:blipFill>
          <p:spPr>
            <a:xfrm>
              <a:off x="4562602" y="3306825"/>
              <a:ext cx="242824" cy="244348"/>
            </a:xfrm>
            <a:prstGeom prst="rect">
              <a:avLst/>
            </a:prstGeom>
          </p:spPr>
        </p:pic>
        <p:pic>
          <p:nvPicPr>
            <p:cNvPr id="6" name="object 6"/>
            <p:cNvPicPr/>
            <p:nvPr/>
          </p:nvPicPr>
          <p:blipFill>
            <a:blip r:embed="rId3" cstate="print"/>
            <a:stretch>
              <a:fillRect/>
            </a:stretch>
          </p:blipFill>
          <p:spPr>
            <a:xfrm>
              <a:off x="7386574" y="2200401"/>
              <a:ext cx="242824" cy="242824"/>
            </a:xfrm>
            <a:prstGeom prst="rect">
              <a:avLst/>
            </a:prstGeom>
          </p:spPr>
        </p:pic>
        <p:pic>
          <p:nvPicPr>
            <p:cNvPr id="7" name="object 7"/>
            <p:cNvPicPr/>
            <p:nvPr/>
          </p:nvPicPr>
          <p:blipFill>
            <a:blip r:embed="rId3" cstate="print"/>
            <a:stretch>
              <a:fillRect/>
            </a:stretch>
          </p:blipFill>
          <p:spPr>
            <a:xfrm>
              <a:off x="7386574" y="4414773"/>
              <a:ext cx="242824" cy="242824"/>
            </a:xfrm>
            <a:prstGeom prst="rect">
              <a:avLst/>
            </a:prstGeom>
          </p:spPr>
        </p:pic>
        <p:pic>
          <p:nvPicPr>
            <p:cNvPr id="8" name="object 8"/>
            <p:cNvPicPr/>
            <p:nvPr/>
          </p:nvPicPr>
          <p:blipFill>
            <a:blip r:embed="rId4" cstate="print"/>
            <a:stretch>
              <a:fillRect/>
            </a:stretch>
          </p:blipFill>
          <p:spPr>
            <a:xfrm>
              <a:off x="7386574" y="3675633"/>
              <a:ext cx="242824" cy="244348"/>
            </a:xfrm>
            <a:prstGeom prst="rect">
              <a:avLst/>
            </a:prstGeom>
          </p:spPr>
        </p:pic>
        <p:pic>
          <p:nvPicPr>
            <p:cNvPr id="9" name="object 9"/>
            <p:cNvPicPr/>
            <p:nvPr/>
          </p:nvPicPr>
          <p:blipFill>
            <a:blip r:embed="rId4" cstate="print"/>
            <a:stretch>
              <a:fillRect/>
            </a:stretch>
          </p:blipFill>
          <p:spPr>
            <a:xfrm>
              <a:off x="7386574" y="2938017"/>
              <a:ext cx="242824" cy="244348"/>
            </a:xfrm>
            <a:prstGeom prst="rect">
              <a:avLst/>
            </a:prstGeom>
          </p:spPr>
        </p:pic>
        <p:sp>
          <p:nvSpPr>
            <p:cNvPr id="10" name="object 10"/>
            <p:cNvSpPr/>
            <p:nvPr/>
          </p:nvSpPr>
          <p:spPr>
            <a:xfrm>
              <a:off x="4794250" y="2317622"/>
              <a:ext cx="2598420" cy="2225040"/>
            </a:xfrm>
            <a:custGeom>
              <a:avLst/>
              <a:gdLst/>
              <a:ahLst/>
              <a:cxnLst/>
              <a:rect l="l" t="t" r="r" b="b"/>
              <a:pathLst>
                <a:path w="2598420" h="2225040">
                  <a:moveTo>
                    <a:pt x="2597912" y="5715"/>
                  </a:moveTo>
                  <a:lnTo>
                    <a:pt x="2502154" y="0"/>
                  </a:lnTo>
                  <a:lnTo>
                    <a:pt x="2513380" y="26200"/>
                  </a:lnTo>
                  <a:lnTo>
                    <a:pt x="0" y="1099566"/>
                  </a:lnTo>
                  <a:lnTo>
                    <a:pt x="5448" y="1112456"/>
                  </a:lnTo>
                  <a:lnTo>
                    <a:pt x="0" y="1125220"/>
                  </a:lnTo>
                  <a:lnTo>
                    <a:pt x="2513419" y="2198611"/>
                  </a:lnTo>
                  <a:lnTo>
                    <a:pt x="2502154" y="2224913"/>
                  </a:lnTo>
                  <a:lnTo>
                    <a:pt x="2597912" y="2219198"/>
                  </a:lnTo>
                  <a:lnTo>
                    <a:pt x="2585212" y="2204212"/>
                  </a:lnTo>
                  <a:lnTo>
                    <a:pt x="2535936" y="2146046"/>
                  </a:lnTo>
                  <a:lnTo>
                    <a:pt x="2524683" y="2172309"/>
                  </a:lnTo>
                  <a:lnTo>
                    <a:pt x="110477" y="1141463"/>
                  </a:lnTo>
                  <a:lnTo>
                    <a:pt x="2510993" y="1483258"/>
                  </a:lnTo>
                  <a:lnTo>
                    <a:pt x="2506980" y="1511554"/>
                  </a:lnTo>
                  <a:lnTo>
                    <a:pt x="2585402" y="1485265"/>
                  </a:lnTo>
                  <a:lnTo>
                    <a:pt x="2597912" y="1481074"/>
                  </a:lnTo>
                  <a:lnTo>
                    <a:pt x="2519045" y="1426591"/>
                  </a:lnTo>
                  <a:lnTo>
                    <a:pt x="2515019" y="1454937"/>
                  </a:lnTo>
                  <a:lnTo>
                    <a:pt x="107543" y="1112278"/>
                  </a:lnTo>
                  <a:lnTo>
                    <a:pt x="2515031" y="769607"/>
                  </a:lnTo>
                  <a:lnTo>
                    <a:pt x="2519045" y="797814"/>
                  </a:lnTo>
                  <a:lnTo>
                    <a:pt x="2597912" y="743331"/>
                  </a:lnTo>
                  <a:lnTo>
                    <a:pt x="2585732" y="739267"/>
                  </a:lnTo>
                  <a:lnTo>
                    <a:pt x="2506980" y="712978"/>
                  </a:lnTo>
                  <a:lnTo>
                    <a:pt x="2510993" y="741286"/>
                  </a:lnTo>
                  <a:lnTo>
                    <a:pt x="112217" y="1082713"/>
                  </a:lnTo>
                  <a:lnTo>
                    <a:pt x="2524671" y="52489"/>
                  </a:lnTo>
                  <a:lnTo>
                    <a:pt x="2535936" y="78740"/>
                  </a:lnTo>
                  <a:lnTo>
                    <a:pt x="2585301" y="20574"/>
                  </a:lnTo>
                  <a:lnTo>
                    <a:pt x="2597912" y="5715"/>
                  </a:lnTo>
                  <a:close/>
                </a:path>
              </a:pathLst>
            </a:custGeom>
            <a:solidFill>
              <a:srgbClr val="000000"/>
            </a:solidFill>
          </p:spPr>
          <p:txBody>
            <a:bodyPr wrap="square" lIns="0" tIns="0" rIns="0" bIns="0" rtlCol="0"/>
            <a:lstStyle/>
            <a:p>
              <a:endParaRPr sz="1050"/>
            </a:p>
          </p:txBody>
        </p:sp>
      </p:grpSp>
      <p:sp>
        <p:nvSpPr>
          <p:cNvPr id="11" name="object 11"/>
          <p:cNvSpPr txBox="1"/>
          <p:nvPr/>
        </p:nvSpPr>
        <p:spPr>
          <a:xfrm>
            <a:off x="2775346" y="2428440"/>
            <a:ext cx="456724" cy="286617"/>
          </a:xfrm>
          <a:prstGeom prst="rect">
            <a:avLst/>
          </a:prstGeom>
        </p:spPr>
        <p:txBody>
          <a:bodyPr vert="horz" wrap="square" lIns="0" tIns="9525" rIns="0" bIns="0" rtlCol="0">
            <a:spAutoFit/>
          </a:bodyPr>
          <a:lstStyle/>
          <a:p>
            <a:pPr marL="9525">
              <a:spcBef>
                <a:spcPts val="75"/>
              </a:spcBef>
            </a:pPr>
            <a:r>
              <a:rPr sz="1800" b="1" spc="-15" dirty="0">
                <a:latin typeface="Calibri"/>
                <a:cs typeface="Calibri"/>
              </a:rPr>
              <a:t>User</a:t>
            </a:r>
            <a:endParaRPr sz="1800" dirty="0">
              <a:latin typeface="Calibri"/>
              <a:cs typeface="Calibri"/>
            </a:endParaRPr>
          </a:p>
        </p:txBody>
      </p:sp>
      <p:sp>
        <p:nvSpPr>
          <p:cNvPr id="12" name="object 12"/>
          <p:cNvSpPr txBox="1"/>
          <p:nvPr/>
        </p:nvSpPr>
        <p:spPr>
          <a:xfrm>
            <a:off x="2787515" y="2756725"/>
            <a:ext cx="550545" cy="286617"/>
          </a:xfrm>
          <a:prstGeom prst="rect">
            <a:avLst/>
          </a:prstGeom>
        </p:spPr>
        <p:txBody>
          <a:bodyPr vert="horz" wrap="square" lIns="0" tIns="9525" rIns="0" bIns="0" rtlCol="0">
            <a:spAutoFit/>
          </a:bodyPr>
          <a:lstStyle/>
          <a:p>
            <a:pPr marL="9525">
              <a:spcBef>
                <a:spcPts val="75"/>
              </a:spcBef>
            </a:pPr>
            <a:r>
              <a:rPr lang="en-US" sz="1800" spc="-8" dirty="0">
                <a:latin typeface="Calibri"/>
                <a:cs typeface="Calibri"/>
              </a:rPr>
              <a:t>Jian</a:t>
            </a:r>
            <a:endParaRPr sz="1800" dirty="0">
              <a:latin typeface="Calibri"/>
              <a:cs typeface="Calibri"/>
            </a:endParaRPr>
          </a:p>
        </p:txBody>
      </p:sp>
      <p:sp>
        <p:nvSpPr>
          <p:cNvPr id="13" name="object 13"/>
          <p:cNvSpPr txBox="1"/>
          <p:nvPr/>
        </p:nvSpPr>
        <p:spPr>
          <a:xfrm>
            <a:off x="5540294" y="3142323"/>
            <a:ext cx="2442686" cy="359714"/>
          </a:xfrm>
          <a:prstGeom prst="rect">
            <a:avLst/>
          </a:prstGeom>
        </p:spPr>
        <p:txBody>
          <a:bodyPr vert="horz" wrap="square" lIns="0" tIns="81915" rIns="0" bIns="0" rtlCol="0">
            <a:spAutoFit/>
          </a:bodyPr>
          <a:lstStyle/>
          <a:p>
            <a:pPr marL="388619" algn="ctr">
              <a:spcBef>
                <a:spcPts val="645"/>
              </a:spcBef>
            </a:pPr>
            <a:r>
              <a:rPr lang="en-US" sz="1800" dirty="0" err="1">
                <a:latin typeface="Calibri"/>
                <a:cs typeface="Calibri"/>
              </a:rPr>
              <a:t>Jian</a:t>
            </a:r>
            <a:r>
              <a:rPr sz="1800" dirty="0" err="1">
                <a:latin typeface="Calibri"/>
                <a:cs typeface="Calibri"/>
              </a:rPr>
              <a:t>.Unclassified</a:t>
            </a:r>
            <a:r>
              <a:rPr sz="1800" spc="-90" dirty="0">
                <a:latin typeface="Calibri"/>
                <a:cs typeface="Calibri"/>
              </a:rPr>
              <a:t> </a:t>
            </a:r>
            <a:r>
              <a:rPr sz="1800" spc="-19" dirty="0">
                <a:latin typeface="Calibri"/>
                <a:cs typeface="Calibri"/>
              </a:rPr>
              <a:t>(U)</a:t>
            </a:r>
            <a:endParaRPr sz="1800" dirty="0">
              <a:latin typeface="Calibri"/>
              <a:cs typeface="Calibri"/>
            </a:endParaRPr>
          </a:p>
        </p:txBody>
      </p:sp>
      <p:sp>
        <p:nvSpPr>
          <p:cNvPr id="14" name="object 14"/>
          <p:cNvSpPr txBox="1"/>
          <p:nvPr/>
        </p:nvSpPr>
        <p:spPr>
          <a:xfrm>
            <a:off x="5992559" y="1578349"/>
            <a:ext cx="1970246" cy="832920"/>
          </a:xfrm>
          <a:prstGeom prst="rect">
            <a:avLst/>
          </a:prstGeom>
        </p:spPr>
        <p:txBody>
          <a:bodyPr vert="horz" wrap="square" lIns="0" tIns="9525" rIns="0" bIns="0" rtlCol="0">
            <a:spAutoFit/>
          </a:bodyPr>
          <a:lstStyle/>
          <a:p>
            <a:pPr marL="9525">
              <a:spcBef>
                <a:spcPts val="75"/>
              </a:spcBef>
            </a:pPr>
            <a:r>
              <a:rPr lang="en-US" sz="1800" dirty="0" err="1">
                <a:latin typeface="Calibri"/>
                <a:cs typeface="Calibri"/>
              </a:rPr>
              <a:t>Jian</a:t>
            </a:r>
            <a:r>
              <a:rPr sz="1800" spc="-8" dirty="0" err="1">
                <a:latin typeface="Calibri"/>
                <a:cs typeface="Calibri"/>
              </a:rPr>
              <a:t>.</a:t>
            </a:r>
            <a:r>
              <a:rPr lang="en-US" sz="1800" spc="-8" dirty="0" err="1">
                <a:latin typeface="Calibri"/>
                <a:cs typeface="Calibri"/>
              </a:rPr>
              <a:t>T</a:t>
            </a:r>
            <a:r>
              <a:rPr sz="1800" spc="-8" dirty="0" err="1">
                <a:latin typeface="Calibri"/>
                <a:cs typeface="Calibri"/>
              </a:rPr>
              <a:t>op</a:t>
            </a:r>
            <a:r>
              <a:rPr sz="1800" spc="-8" dirty="0">
                <a:latin typeface="Calibri"/>
                <a:cs typeface="Calibri"/>
              </a:rPr>
              <a:t>-</a:t>
            </a:r>
            <a:r>
              <a:rPr lang="en-US" sz="1800" spc="-8" dirty="0">
                <a:latin typeface="Calibri"/>
                <a:cs typeface="Calibri"/>
              </a:rPr>
              <a:t>S</a:t>
            </a:r>
            <a:r>
              <a:rPr sz="1800" dirty="0">
                <a:latin typeface="Calibri"/>
                <a:cs typeface="Calibri"/>
              </a:rPr>
              <a:t>ecret</a:t>
            </a:r>
            <a:r>
              <a:rPr sz="1800" spc="-23" dirty="0">
                <a:latin typeface="Calibri"/>
                <a:cs typeface="Calibri"/>
              </a:rPr>
              <a:t> </a:t>
            </a:r>
            <a:r>
              <a:rPr sz="1800" spc="-15" dirty="0">
                <a:latin typeface="Calibri"/>
                <a:cs typeface="Calibri"/>
              </a:rPr>
              <a:t>(TS)</a:t>
            </a:r>
            <a:endParaRPr sz="1800" dirty="0">
              <a:latin typeface="Calibri"/>
              <a:cs typeface="Calibri"/>
            </a:endParaRPr>
          </a:p>
          <a:p>
            <a:pPr marL="9525">
              <a:spcBef>
                <a:spcPts val="2100"/>
              </a:spcBef>
            </a:pPr>
            <a:r>
              <a:rPr lang="en-US" sz="1800" dirty="0" err="1">
                <a:latin typeface="Calibri"/>
                <a:cs typeface="Calibri"/>
              </a:rPr>
              <a:t>Jian</a:t>
            </a:r>
            <a:r>
              <a:rPr sz="1800" dirty="0" err="1">
                <a:latin typeface="Calibri"/>
                <a:cs typeface="Calibri"/>
              </a:rPr>
              <a:t>.</a:t>
            </a:r>
            <a:r>
              <a:rPr lang="en-US" sz="1800" dirty="0" err="1">
                <a:latin typeface="Calibri"/>
                <a:cs typeface="Calibri"/>
              </a:rPr>
              <a:t>S</a:t>
            </a:r>
            <a:r>
              <a:rPr sz="1800" dirty="0" err="1">
                <a:latin typeface="Calibri"/>
                <a:cs typeface="Calibri"/>
              </a:rPr>
              <a:t>ecret</a:t>
            </a:r>
            <a:r>
              <a:rPr sz="1800" spc="-90" dirty="0">
                <a:latin typeface="Calibri"/>
                <a:cs typeface="Calibri"/>
              </a:rPr>
              <a:t> </a:t>
            </a:r>
            <a:r>
              <a:rPr sz="1800" spc="-19" dirty="0">
                <a:latin typeface="Calibri"/>
                <a:cs typeface="Calibri"/>
              </a:rPr>
              <a:t>(S)</a:t>
            </a:r>
            <a:endParaRPr sz="1800" dirty="0">
              <a:latin typeface="Calibri"/>
              <a:cs typeface="Calibri"/>
            </a:endParaRPr>
          </a:p>
        </p:txBody>
      </p:sp>
      <p:sp>
        <p:nvSpPr>
          <p:cNvPr id="15" name="object 15"/>
          <p:cNvSpPr txBox="1"/>
          <p:nvPr/>
        </p:nvSpPr>
        <p:spPr>
          <a:xfrm>
            <a:off x="5992558" y="2686146"/>
            <a:ext cx="2050733" cy="286617"/>
          </a:xfrm>
          <a:prstGeom prst="rect">
            <a:avLst/>
          </a:prstGeom>
        </p:spPr>
        <p:txBody>
          <a:bodyPr vert="horz" wrap="square" lIns="0" tIns="9525" rIns="0" bIns="0" rtlCol="0">
            <a:spAutoFit/>
          </a:bodyPr>
          <a:lstStyle/>
          <a:p>
            <a:pPr marL="9525">
              <a:spcBef>
                <a:spcPts val="75"/>
              </a:spcBef>
            </a:pPr>
            <a:r>
              <a:rPr lang="en-US" sz="1800" dirty="0" err="1">
                <a:latin typeface="Calibri"/>
                <a:cs typeface="Calibri"/>
              </a:rPr>
              <a:t>Jian</a:t>
            </a:r>
            <a:r>
              <a:rPr sz="1800" dirty="0" err="1">
                <a:latin typeface="Calibri"/>
                <a:cs typeface="Calibri"/>
              </a:rPr>
              <a:t>.Confidential</a:t>
            </a:r>
            <a:r>
              <a:rPr sz="1800" spc="-8" dirty="0">
                <a:latin typeface="Calibri"/>
                <a:cs typeface="Calibri"/>
              </a:rPr>
              <a:t> </a:t>
            </a:r>
            <a:r>
              <a:rPr sz="1800" spc="-19" dirty="0">
                <a:latin typeface="Calibri"/>
                <a:cs typeface="Calibri"/>
              </a:rPr>
              <a:t>(C)</a:t>
            </a:r>
            <a:endParaRPr sz="1800" dirty="0">
              <a:latin typeface="Calibri"/>
              <a:cs typeface="Calibri"/>
            </a:endParaRPr>
          </a:p>
        </p:txBody>
      </p:sp>
      <p:sp>
        <p:nvSpPr>
          <p:cNvPr id="16" name="object 11">
            <a:extLst>
              <a:ext uri="{FF2B5EF4-FFF2-40B4-BE49-F238E27FC236}">
                <a16:creationId xmlns:a16="http://schemas.microsoft.com/office/drawing/2014/main" id="{A1A870AD-F9B3-F8CC-A89D-D5F4589DE6AB}"/>
              </a:ext>
            </a:extLst>
          </p:cNvPr>
          <p:cNvSpPr txBox="1"/>
          <p:nvPr/>
        </p:nvSpPr>
        <p:spPr>
          <a:xfrm>
            <a:off x="5052204" y="3577675"/>
            <a:ext cx="1103089" cy="286617"/>
          </a:xfrm>
          <a:prstGeom prst="rect">
            <a:avLst/>
          </a:prstGeom>
        </p:spPr>
        <p:txBody>
          <a:bodyPr vert="horz" wrap="square" lIns="0" tIns="9525" rIns="0" bIns="0" rtlCol="0">
            <a:spAutoFit/>
          </a:bodyPr>
          <a:lstStyle/>
          <a:p>
            <a:pPr marL="9525">
              <a:spcBef>
                <a:spcPts val="75"/>
              </a:spcBef>
            </a:pPr>
            <a:r>
              <a:rPr lang="en-US" sz="1800" b="1" spc="-15" dirty="0">
                <a:latin typeface="Calibri"/>
                <a:cs typeface="Calibri"/>
              </a:rPr>
              <a:t>Principals</a:t>
            </a:r>
            <a:endParaRPr sz="1800"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Vocabulary</a:t>
            </a:r>
            <a:r>
              <a:rPr spc="-26" dirty="0"/>
              <a:t> </a:t>
            </a:r>
            <a:r>
              <a:rPr dirty="0"/>
              <a:t>–</a:t>
            </a:r>
            <a:r>
              <a:rPr spc="-4" dirty="0"/>
              <a:t> </a:t>
            </a:r>
            <a:r>
              <a:rPr dirty="0"/>
              <a:t>Principals</a:t>
            </a:r>
            <a:r>
              <a:rPr spc="-8" dirty="0"/>
              <a:t> </a:t>
            </a:r>
            <a:r>
              <a:rPr dirty="0"/>
              <a:t>and</a:t>
            </a:r>
            <a:r>
              <a:rPr spc="-11" dirty="0"/>
              <a:t> </a:t>
            </a:r>
            <a:r>
              <a:rPr spc="-8" dirty="0"/>
              <a:t>subjects</a:t>
            </a:r>
          </a:p>
        </p:txBody>
      </p:sp>
      <p:grpSp>
        <p:nvGrpSpPr>
          <p:cNvPr id="3" name="object 3"/>
          <p:cNvGrpSpPr/>
          <p:nvPr/>
        </p:nvGrpSpPr>
        <p:grpSpPr>
          <a:xfrm>
            <a:off x="3421951" y="1650301"/>
            <a:ext cx="2300288" cy="1843088"/>
            <a:chOff x="4562602" y="2200401"/>
            <a:chExt cx="3067050" cy="2457450"/>
          </a:xfrm>
        </p:grpSpPr>
        <p:pic>
          <p:nvPicPr>
            <p:cNvPr id="4" name="object 4"/>
            <p:cNvPicPr/>
            <p:nvPr/>
          </p:nvPicPr>
          <p:blipFill>
            <a:blip r:embed="rId2" cstate="print"/>
            <a:stretch>
              <a:fillRect/>
            </a:stretch>
          </p:blipFill>
          <p:spPr>
            <a:xfrm>
              <a:off x="4562602" y="3306825"/>
              <a:ext cx="242824" cy="244348"/>
            </a:xfrm>
            <a:prstGeom prst="rect">
              <a:avLst/>
            </a:prstGeom>
          </p:spPr>
        </p:pic>
        <p:pic>
          <p:nvPicPr>
            <p:cNvPr id="5" name="object 5"/>
            <p:cNvPicPr/>
            <p:nvPr/>
          </p:nvPicPr>
          <p:blipFill>
            <a:blip r:embed="rId3" cstate="print"/>
            <a:stretch>
              <a:fillRect/>
            </a:stretch>
          </p:blipFill>
          <p:spPr>
            <a:xfrm>
              <a:off x="7386574" y="2200401"/>
              <a:ext cx="242824" cy="242824"/>
            </a:xfrm>
            <a:prstGeom prst="rect">
              <a:avLst/>
            </a:prstGeom>
          </p:spPr>
        </p:pic>
        <p:pic>
          <p:nvPicPr>
            <p:cNvPr id="6" name="object 6"/>
            <p:cNvPicPr/>
            <p:nvPr/>
          </p:nvPicPr>
          <p:blipFill>
            <a:blip r:embed="rId3" cstate="print"/>
            <a:stretch>
              <a:fillRect/>
            </a:stretch>
          </p:blipFill>
          <p:spPr>
            <a:xfrm>
              <a:off x="7386574" y="4414773"/>
              <a:ext cx="242824" cy="242824"/>
            </a:xfrm>
            <a:prstGeom prst="rect">
              <a:avLst/>
            </a:prstGeom>
          </p:spPr>
        </p:pic>
        <p:pic>
          <p:nvPicPr>
            <p:cNvPr id="7" name="object 7"/>
            <p:cNvPicPr/>
            <p:nvPr/>
          </p:nvPicPr>
          <p:blipFill>
            <a:blip r:embed="rId4" cstate="print"/>
            <a:stretch>
              <a:fillRect/>
            </a:stretch>
          </p:blipFill>
          <p:spPr>
            <a:xfrm>
              <a:off x="7386574" y="3675633"/>
              <a:ext cx="242824" cy="244348"/>
            </a:xfrm>
            <a:prstGeom prst="rect">
              <a:avLst/>
            </a:prstGeom>
          </p:spPr>
        </p:pic>
        <p:pic>
          <p:nvPicPr>
            <p:cNvPr id="8" name="object 8"/>
            <p:cNvPicPr/>
            <p:nvPr/>
          </p:nvPicPr>
          <p:blipFill>
            <a:blip r:embed="rId4" cstate="print"/>
            <a:stretch>
              <a:fillRect/>
            </a:stretch>
          </p:blipFill>
          <p:spPr>
            <a:xfrm>
              <a:off x="7386574" y="2938017"/>
              <a:ext cx="242824" cy="244348"/>
            </a:xfrm>
            <a:prstGeom prst="rect">
              <a:avLst/>
            </a:prstGeom>
          </p:spPr>
        </p:pic>
        <p:sp>
          <p:nvSpPr>
            <p:cNvPr id="9" name="object 9"/>
            <p:cNvSpPr/>
            <p:nvPr/>
          </p:nvSpPr>
          <p:spPr>
            <a:xfrm>
              <a:off x="4794250" y="2317622"/>
              <a:ext cx="2598420" cy="2225040"/>
            </a:xfrm>
            <a:custGeom>
              <a:avLst/>
              <a:gdLst/>
              <a:ahLst/>
              <a:cxnLst/>
              <a:rect l="l" t="t" r="r" b="b"/>
              <a:pathLst>
                <a:path w="2598420" h="2225040">
                  <a:moveTo>
                    <a:pt x="2597912" y="5715"/>
                  </a:moveTo>
                  <a:lnTo>
                    <a:pt x="2502154" y="0"/>
                  </a:lnTo>
                  <a:lnTo>
                    <a:pt x="2513380" y="26200"/>
                  </a:lnTo>
                  <a:lnTo>
                    <a:pt x="0" y="1099566"/>
                  </a:lnTo>
                  <a:lnTo>
                    <a:pt x="5448" y="1112456"/>
                  </a:lnTo>
                  <a:lnTo>
                    <a:pt x="0" y="1125220"/>
                  </a:lnTo>
                  <a:lnTo>
                    <a:pt x="2513419" y="2198611"/>
                  </a:lnTo>
                  <a:lnTo>
                    <a:pt x="2502154" y="2224913"/>
                  </a:lnTo>
                  <a:lnTo>
                    <a:pt x="2597912" y="2219198"/>
                  </a:lnTo>
                  <a:lnTo>
                    <a:pt x="2585212" y="2204212"/>
                  </a:lnTo>
                  <a:lnTo>
                    <a:pt x="2535936" y="2146046"/>
                  </a:lnTo>
                  <a:lnTo>
                    <a:pt x="2524683" y="2172309"/>
                  </a:lnTo>
                  <a:lnTo>
                    <a:pt x="110477" y="1141463"/>
                  </a:lnTo>
                  <a:lnTo>
                    <a:pt x="2510993" y="1483258"/>
                  </a:lnTo>
                  <a:lnTo>
                    <a:pt x="2506980" y="1511554"/>
                  </a:lnTo>
                  <a:lnTo>
                    <a:pt x="2585402" y="1485265"/>
                  </a:lnTo>
                  <a:lnTo>
                    <a:pt x="2597912" y="1481074"/>
                  </a:lnTo>
                  <a:lnTo>
                    <a:pt x="2519045" y="1426591"/>
                  </a:lnTo>
                  <a:lnTo>
                    <a:pt x="2515019" y="1454937"/>
                  </a:lnTo>
                  <a:lnTo>
                    <a:pt x="107543" y="1112278"/>
                  </a:lnTo>
                  <a:lnTo>
                    <a:pt x="2515031" y="769607"/>
                  </a:lnTo>
                  <a:lnTo>
                    <a:pt x="2519045" y="797814"/>
                  </a:lnTo>
                  <a:lnTo>
                    <a:pt x="2597912" y="743331"/>
                  </a:lnTo>
                  <a:lnTo>
                    <a:pt x="2585732" y="739267"/>
                  </a:lnTo>
                  <a:lnTo>
                    <a:pt x="2506980" y="712978"/>
                  </a:lnTo>
                  <a:lnTo>
                    <a:pt x="2510993" y="741286"/>
                  </a:lnTo>
                  <a:lnTo>
                    <a:pt x="112217" y="1082713"/>
                  </a:lnTo>
                  <a:lnTo>
                    <a:pt x="2524671" y="52489"/>
                  </a:lnTo>
                  <a:lnTo>
                    <a:pt x="2535936" y="78740"/>
                  </a:lnTo>
                  <a:lnTo>
                    <a:pt x="2585301" y="20574"/>
                  </a:lnTo>
                  <a:lnTo>
                    <a:pt x="2597912" y="5715"/>
                  </a:lnTo>
                  <a:close/>
                </a:path>
              </a:pathLst>
            </a:custGeom>
            <a:solidFill>
              <a:srgbClr val="000000"/>
            </a:solidFill>
          </p:spPr>
          <p:txBody>
            <a:bodyPr wrap="square" lIns="0" tIns="0" rIns="0" bIns="0" rtlCol="0"/>
            <a:lstStyle/>
            <a:p>
              <a:endParaRPr sz="1050"/>
            </a:p>
          </p:txBody>
        </p:sp>
      </p:grpSp>
      <p:sp>
        <p:nvSpPr>
          <p:cNvPr id="10" name="object 10"/>
          <p:cNvSpPr txBox="1"/>
          <p:nvPr/>
        </p:nvSpPr>
        <p:spPr>
          <a:xfrm>
            <a:off x="2484529" y="2470560"/>
            <a:ext cx="843915" cy="286617"/>
          </a:xfrm>
          <a:prstGeom prst="rect">
            <a:avLst/>
          </a:prstGeom>
        </p:spPr>
        <p:txBody>
          <a:bodyPr vert="horz" wrap="square" lIns="0" tIns="9525" rIns="0" bIns="0" rtlCol="0">
            <a:spAutoFit/>
          </a:bodyPr>
          <a:lstStyle/>
          <a:p>
            <a:pPr marL="9525">
              <a:spcBef>
                <a:spcPts val="75"/>
              </a:spcBef>
            </a:pPr>
            <a:r>
              <a:rPr sz="1800" b="1" spc="-8" dirty="0">
                <a:latin typeface="Calibri"/>
                <a:cs typeface="Calibri"/>
              </a:rPr>
              <a:t>Principal</a:t>
            </a:r>
            <a:endParaRPr sz="1800" dirty="0">
              <a:latin typeface="Calibri"/>
              <a:cs typeface="Calibri"/>
            </a:endParaRPr>
          </a:p>
        </p:txBody>
      </p:sp>
      <p:sp>
        <p:nvSpPr>
          <p:cNvPr id="11" name="object 11"/>
          <p:cNvSpPr txBox="1"/>
          <p:nvPr/>
        </p:nvSpPr>
        <p:spPr>
          <a:xfrm>
            <a:off x="1500892" y="4209186"/>
            <a:ext cx="6085046" cy="414537"/>
          </a:xfrm>
          <a:prstGeom prst="rect">
            <a:avLst/>
          </a:prstGeom>
        </p:spPr>
        <p:txBody>
          <a:bodyPr vert="horz" wrap="square" lIns="0" tIns="90488" rIns="0" bIns="0" rtlCol="0">
            <a:spAutoFit/>
          </a:bodyPr>
          <a:lstStyle/>
          <a:p>
            <a:pPr marL="9525">
              <a:spcBef>
                <a:spcPts val="739"/>
              </a:spcBef>
            </a:pPr>
            <a:r>
              <a:rPr sz="2100" dirty="0">
                <a:latin typeface="Calibri"/>
                <a:cs typeface="Calibri"/>
              </a:rPr>
              <a:t>A</a:t>
            </a:r>
            <a:r>
              <a:rPr sz="2100" spc="-26" dirty="0">
                <a:latin typeface="Calibri"/>
                <a:cs typeface="Calibri"/>
              </a:rPr>
              <a:t> </a:t>
            </a:r>
            <a:r>
              <a:rPr sz="2100" dirty="0">
                <a:latin typeface="Calibri"/>
                <a:cs typeface="Calibri"/>
              </a:rPr>
              <a:t>subject</a:t>
            </a:r>
            <a:r>
              <a:rPr sz="2100" spc="-15" dirty="0">
                <a:latin typeface="Calibri"/>
                <a:cs typeface="Calibri"/>
              </a:rPr>
              <a:t> </a:t>
            </a:r>
            <a:r>
              <a:rPr sz="2100" dirty="0">
                <a:latin typeface="Calibri"/>
                <a:cs typeface="Calibri"/>
              </a:rPr>
              <a:t>is</a:t>
            </a:r>
            <a:r>
              <a:rPr sz="2100" spc="-34" dirty="0">
                <a:latin typeface="Calibri"/>
                <a:cs typeface="Calibri"/>
              </a:rPr>
              <a:t> </a:t>
            </a:r>
            <a:r>
              <a:rPr sz="2100" dirty="0">
                <a:latin typeface="Calibri"/>
                <a:cs typeface="Calibri"/>
              </a:rPr>
              <a:t>a</a:t>
            </a:r>
            <a:r>
              <a:rPr sz="2100" spc="-26" dirty="0">
                <a:latin typeface="Calibri"/>
                <a:cs typeface="Calibri"/>
              </a:rPr>
              <a:t> </a:t>
            </a:r>
            <a:r>
              <a:rPr sz="2100" dirty="0">
                <a:latin typeface="Calibri"/>
                <a:cs typeface="Calibri"/>
              </a:rPr>
              <a:t>program</a:t>
            </a:r>
            <a:r>
              <a:rPr sz="2100" spc="-38" dirty="0">
                <a:latin typeface="Calibri"/>
                <a:cs typeface="Calibri"/>
              </a:rPr>
              <a:t> </a:t>
            </a:r>
            <a:r>
              <a:rPr sz="2100" dirty="0">
                <a:latin typeface="Calibri"/>
                <a:cs typeface="Calibri"/>
              </a:rPr>
              <a:t>executing</a:t>
            </a:r>
            <a:r>
              <a:rPr sz="2100" spc="-23" dirty="0">
                <a:latin typeface="Calibri"/>
                <a:cs typeface="Calibri"/>
              </a:rPr>
              <a:t> </a:t>
            </a:r>
            <a:r>
              <a:rPr sz="2100" dirty="0">
                <a:latin typeface="Calibri"/>
                <a:cs typeface="Calibri"/>
              </a:rPr>
              <a:t>on</a:t>
            </a:r>
            <a:r>
              <a:rPr sz="2100" spc="-26" dirty="0">
                <a:latin typeface="Calibri"/>
                <a:cs typeface="Calibri"/>
              </a:rPr>
              <a:t> </a:t>
            </a:r>
            <a:r>
              <a:rPr sz="2100" dirty="0">
                <a:latin typeface="Calibri"/>
                <a:cs typeface="Calibri"/>
              </a:rPr>
              <a:t>behalf</a:t>
            </a:r>
            <a:r>
              <a:rPr sz="2100" spc="-26" dirty="0">
                <a:latin typeface="Calibri"/>
                <a:cs typeface="Calibri"/>
              </a:rPr>
              <a:t> </a:t>
            </a:r>
            <a:r>
              <a:rPr sz="2100" dirty="0">
                <a:latin typeface="Calibri"/>
                <a:cs typeface="Calibri"/>
              </a:rPr>
              <a:t>of</a:t>
            </a:r>
            <a:r>
              <a:rPr sz="2100" spc="-34" dirty="0">
                <a:latin typeface="Calibri"/>
                <a:cs typeface="Calibri"/>
              </a:rPr>
              <a:t> </a:t>
            </a:r>
            <a:r>
              <a:rPr sz="2100" dirty="0">
                <a:latin typeface="Calibri"/>
                <a:cs typeface="Calibri"/>
              </a:rPr>
              <a:t>a</a:t>
            </a:r>
            <a:r>
              <a:rPr sz="2100" spc="-26" dirty="0">
                <a:latin typeface="Calibri"/>
                <a:cs typeface="Calibri"/>
              </a:rPr>
              <a:t> </a:t>
            </a:r>
            <a:r>
              <a:rPr sz="2100" spc="-8" dirty="0">
                <a:latin typeface="Calibri"/>
                <a:cs typeface="Calibri"/>
              </a:rPr>
              <a:t>principal</a:t>
            </a:r>
            <a:endParaRPr sz="2100" dirty="0">
              <a:latin typeface="Calibri"/>
              <a:cs typeface="Calibri"/>
            </a:endParaRPr>
          </a:p>
        </p:txBody>
      </p:sp>
      <p:sp>
        <p:nvSpPr>
          <p:cNvPr id="12" name="object 12"/>
          <p:cNvSpPr txBox="1"/>
          <p:nvPr/>
        </p:nvSpPr>
        <p:spPr>
          <a:xfrm>
            <a:off x="2562729" y="2877802"/>
            <a:ext cx="717708" cy="286617"/>
          </a:xfrm>
          <a:prstGeom prst="rect">
            <a:avLst/>
          </a:prstGeom>
        </p:spPr>
        <p:txBody>
          <a:bodyPr vert="horz" wrap="square" lIns="0" tIns="9525" rIns="0" bIns="0" rtlCol="0">
            <a:spAutoFit/>
          </a:bodyPr>
          <a:lstStyle/>
          <a:p>
            <a:pPr marL="9525" marR="3810">
              <a:spcBef>
                <a:spcPts val="75"/>
              </a:spcBef>
            </a:pPr>
            <a:r>
              <a:rPr lang="en-US" sz="1800" spc="-8" dirty="0" err="1">
                <a:latin typeface="Calibri"/>
                <a:cs typeface="Calibri"/>
              </a:rPr>
              <a:t>Jian</a:t>
            </a:r>
            <a:r>
              <a:rPr sz="1800" spc="-8" dirty="0" err="1">
                <a:latin typeface="Calibri"/>
                <a:cs typeface="Calibri"/>
              </a:rPr>
              <a:t>.T</a:t>
            </a:r>
            <a:r>
              <a:rPr sz="1800" spc="-38" dirty="0" err="1">
                <a:latin typeface="Calibri"/>
                <a:cs typeface="Calibri"/>
              </a:rPr>
              <a:t>S</a:t>
            </a:r>
            <a:endParaRPr sz="1800" dirty="0">
              <a:latin typeface="Calibri"/>
              <a:cs typeface="Calibri"/>
            </a:endParaRPr>
          </a:p>
        </p:txBody>
      </p:sp>
      <p:sp>
        <p:nvSpPr>
          <p:cNvPr id="13" name="object 13"/>
          <p:cNvSpPr txBox="1"/>
          <p:nvPr/>
        </p:nvSpPr>
        <p:spPr>
          <a:xfrm>
            <a:off x="5856478" y="1551218"/>
            <a:ext cx="759143" cy="286617"/>
          </a:xfrm>
          <a:prstGeom prst="rect">
            <a:avLst/>
          </a:prstGeom>
        </p:spPr>
        <p:txBody>
          <a:bodyPr vert="horz" wrap="square" lIns="0" tIns="9525" rIns="0" bIns="0" rtlCol="0">
            <a:spAutoFit/>
          </a:bodyPr>
          <a:lstStyle/>
          <a:p>
            <a:pPr marL="9525">
              <a:spcBef>
                <a:spcPts val="75"/>
              </a:spcBef>
            </a:pPr>
            <a:r>
              <a:rPr sz="1800" spc="-8" dirty="0">
                <a:latin typeface="Calibri"/>
                <a:cs typeface="Calibri"/>
              </a:rPr>
              <a:t>Chrome</a:t>
            </a:r>
            <a:endParaRPr sz="1800" dirty="0">
              <a:latin typeface="Calibri"/>
              <a:cs typeface="Calibri"/>
            </a:endParaRPr>
          </a:p>
        </p:txBody>
      </p:sp>
      <p:sp>
        <p:nvSpPr>
          <p:cNvPr id="14" name="object 14"/>
          <p:cNvSpPr txBox="1"/>
          <p:nvPr/>
        </p:nvSpPr>
        <p:spPr>
          <a:xfrm>
            <a:off x="5859752" y="2122842"/>
            <a:ext cx="1881053" cy="286617"/>
          </a:xfrm>
          <a:prstGeom prst="rect">
            <a:avLst/>
          </a:prstGeom>
        </p:spPr>
        <p:txBody>
          <a:bodyPr vert="horz" wrap="square" lIns="0" tIns="9525" rIns="0" bIns="0" rtlCol="0">
            <a:spAutoFit/>
          </a:bodyPr>
          <a:lstStyle/>
          <a:p>
            <a:pPr marL="9525">
              <a:spcBef>
                <a:spcPts val="75"/>
              </a:spcBef>
            </a:pPr>
            <a:r>
              <a:rPr sz="1800" spc="-8" dirty="0">
                <a:latin typeface="Calibri"/>
                <a:cs typeface="Calibri"/>
              </a:rPr>
              <a:t>PowerPoin</a:t>
            </a:r>
            <a:r>
              <a:rPr sz="1800" spc="-38" dirty="0">
                <a:latin typeface="Calibri"/>
                <a:cs typeface="Calibri"/>
              </a:rPr>
              <a:t>t</a:t>
            </a:r>
            <a:endParaRPr lang="en-US" sz="1800" spc="-38" dirty="0">
              <a:latin typeface="Calibri"/>
              <a:cs typeface="Calibri"/>
            </a:endParaRPr>
          </a:p>
        </p:txBody>
      </p:sp>
      <p:sp>
        <p:nvSpPr>
          <p:cNvPr id="15" name="object 15"/>
          <p:cNvSpPr txBox="1"/>
          <p:nvPr/>
        </p:nvSpPr>
        <p:spPr>
          <a:xfrm>
            <a:off x="5856478" y="3263847"/>
            <a:ext cx="1673732" cy="286617"/>
          </a:xfrm>
          <a:prstGeom prst="rect">
            <a:avLst/>
          </a:prstGeom>
        </p:spPr>
        <p:txBody>
          <a:bodyPr vert="horz" wrap="square" lIns="0" tIns="9525" rIns="0" bIns="0" rtlCol="0">
            <a:spAutoFit/>
          </a:bodyPr>
          <a:lstStyle/>
          <a:p>
            <a:pPr marL="9525">
              <a:spcBef>
                <a:spcPts val="75"/>
              </a:spcBef>
            </a:pPr>
            <a:r>
              <a:rPr lang="en-US" sz="1800" spc="-8" dirty="0">
                <a:latin typeface="Calibri"/>
                <a:cs typeface="Calibri"/>
              </a:rPr>
              <a:t>Adobe reader</a:t>
            </a:r>
            <a:endParaRPr sz="1800" dirty="0">
              <a:latin typeface="Calibri"/>
              <a:cs typeface="Calibri"/>
            </a:endParaRPr>
          </a:p>
        </p:txBody>
      </p:sp>
      <p:sp>
        <p:nvSpPr>
          <p:cNvPr id="19" name="TextBox 18">
            <a:extLst>
              <a:ext uri="{FF2B5EF4-FFF2-40B4-BE49-F238E27FC236}">
                <a16:creationId xmlns:a16="http://schemas.microsoft.com/office/drawing/2014/main" id="{F98E266B-3449-B1EF-8348-26FC88C05267}"/>
              </a:ext>
            </a:extLst>
          </p:cNvPr>
          <p:cNvSpPr txBox="1"/>
          <p:nvPr/>
        </p:nvSpPr>
        <p:spPr>
          <a:xfrm>
            <a:off x="5760916" y="2662338"/>
            <a:ext cx="1413118" cy="369332"/>
          </a:xfrm>
          <a:prstGeom prst="rect">
            <a:avLst/>
          </a:prstGeom>
          <a:noFill/>
        </p:spPr>
        <p:txBody>
          <a:bodyPr wrap="square">
            <a:spAutoFit/>
          </a:bodyPr>
          <a:lstStyle/>
          <a:p>
            <a:pPr marL="9525">
              <a:spcBef>
                <a:spcPts val="139"/>
              </a:spcBef>
            </a:pPr>
            <a:r>
              <a:rPr lang="en-US" sz="1800" spc="-8" dirty="0">
                <a:latin typeface="Calibri"/>
                <a:cs typeface="Calibri"/>
              </a:rPr>
              <a:t>Thunderbird</a:t>
            </a:r>
          </a:p>
        </p:txBody>
      </p:sp>
      <p:sp>
        <p:nvSpPr>
          <p:cNvPr id="23" name="TextBox 22">
            <a:extLst>
              <a:ext uri="{FF2B5EF4-FFF2-40B4-BE49-F238E27FC236}">
                <a16:creationId xmlns:a16="http://schemas.microsoft.com/office/drawing/2014/main" id="{7AB80438-8675-9BFF-32F1-EF779C705B70}"/>
              </a:ext>
            </a:extLst>
          </p:cNvPr>
          <p:cNvSpPr txBox="1"/>
          <p:nvPr/>
        </p:nvSpPr>
        <p:spPr>
          <a:xfrm>
            <a:off x="5235114" y="3603500"/>
            <a:ext cx="841109" cy="307777"/>
          </a:xfrm>
          <a:prstGeom prst="rect">
            <a:avLst/>
          </a:prstGeom>
          <a:noFill/>
        </p:spPr>
        <p:txBody>
          <a:bodyPr wrap="square">
            <a:spAutoFit/>
          </a:bodyPr>
          <a:lstStyle/>
          <a:p>
            <a:r>
              <a:rPr lang="en-US" sz="1400" b="1" spc="-8" dirty="0">
                <a:latin typeface="Calibri"/>
                <a:cs typeface="Calibri"/>
              </a:rPr>
              <a:t>Subjects</a:t>
            </a:r>
            <a:endParaRPr lang="en-US" dirty="0"/>
          </a:p>
        </p:txBody>
      </p:sp>
    </p:spTree>
  </p:cSld>
  <p:clrMapOvr>
    <a:masterClrMapping/>
  </p:clrMapOvr>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422</TotalTime>
  <Words>3870</Words>
  <Application>Microsoft Macintosh PowerPoint</Application>
  <PresentationFormat>On-screen Show (16:9)</PresentationFormat>
  <Paragraphs>496</Paragraphs>
  <Slides>57</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Times</vt:lpstr>
      <vt:lpstr>Arial</vt:lpstr>
      <vt:lpstr>Calibri</vt:lpstr>
      <vt:lpstr>Consolas</vt:lpstr>
      <vt:lpstr>Helvetica</vt:lpstr>
      <vt:lpstr>Times New Roman</vt:lpstr>
      <vt:lpstr>Wingdings</vt:lpstr>
      <vt:lpstr>CS 161</vt:lpstr>
      <vt:lpstr>Announcements</vt:lpstr>
      <vt:lpstr>Access Control</vt:lpstr>
      <vt:lpstr>Today’s plan: Access Control</vt:lpstr>
      <vt:lpstr>Examples of Access Control</vt:lpstr>
      <vt:lpstr>PEI Model</vt:lpstr>
      <vt:lpstr>Vocabulary</vt:lpstr>
      <vt:lpstr>Vocabulary – Users and Principals</vt:lpstr>
      <vt:lpstr>Vocabulary – Users and Principals</vt:lpstr>
      <vt:lpstr>Vocabulary – Principals and subjects</vt:lpstr>
      <vt:lpstr>Vocabulary</vt:lpstr>
      <vt:lpstr>Vocabulary - Objects</vt:lpstr>
      <vt:lpstr>Access Control Models</vt:lpstr>
      <vt:lpstr>Access Control Enforcement</vt:lpstr>
      <vt:lpstr>Discretionary Access Controls</vt:lpstr>
      <vt:lpstr>DAC</vt:lpstr>
      <vt:lpstr>DAC Implementation</vt:lpstr>
      <vt:lpstr>Access Control – Representation</vt:lpstr>
      <vt:lpstr>Access Control Lists (ACL)</vt:lpstr>
      <vt:lpstr>Capabilities</vt:lpstr>
      <vt:lpstr>ACL vs. Capabilities</vt:lpstr>
      <vt:lpstr>ACL vs. Capabilities Example</vt:lpstr>
      <vt:lpstr>DAC Problems</vt:lpstr>
      <vt:lpstr>Trojan Horse attack</vt:lpstr>
      <vt:lpstr>Buggy software can become Trojan Horses</vt:lpstr>
      <vt:lpstr>Mandatory Access Control</vt:lpstr>
      <vt:lpstr>Modeling Access Control</vt:lpstr>
      <vt:lpstr>Modeling Access Control</vt:lpstr>
      <vt:lpstr>Multi-level security (MLS)</vt:lpstr>
      <vt:lpstr>BLP Model</vt:lpstr>
      <vt:lpstr>BLP Model</vt:lpstr>
      <vt:lpstr>BLP Model</vt:lpstr>
      <vt:lpstr>BLP Problems</vt:lpstr>
      <vt:lpstr>BLP Problems</vt:lpstr>
      <vt:lpstr>BLP Problems</vt:lpstr>
      <vt:lpstr>Biba Model</vt:lpstr>
      <vt:lpstr>Biba Model</vt:lpstr>
      <vt:lpstr>Biba Model</vt:lpstr>
      <vt:lpstr>Chinese Wall (Brewer and Nash model) [1989]</vt:lpstr>
      <vt:lpstr>Chinese Wall</vt:lpstr>
      <vt:lpstr>Chinese Wall</vt:lpstr>
      <vt:lpstr>Role-Based Access Control</vt:lpstr>
      <vt:lpstr>Role-Based Access Control</vt:lpstr>
      <vt:lpstr>Role-Based Access Control</vt:lpstr>
      <vt:lpstr>Role-Based Access Control</vt:lpstr>
      <vt:lpstr>Role-Based Access Control</vt:lpstr>
      <vt:lpstr>Roles as policy</vt:lpstr>
      <vt:lpstr>RBAC Shortcomings</vt:lpstr>
      <vt:lpstr>Future Access Control</vt:lpstr>
      <vt:lpstr>Attribute-Based Access Control (ABAC)</vt:lpstr>
      <vt:lpstr>Usage Control (UCON)</vt:lpstr>
      <vt:lpstr>Social engineering</vt:lpstr>
      <vt:lpstr>Example - Usable Security</vt:lpstr>
      <vt:lpstr>Security and humans</vt:lpstr>
      <vt:lpstr>Social engineering</vt:lpstr>
      <vt:lpstr>Social engineering</vt:lpstr>
      <vt:lpstr>Types of phishing</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Jian Xiang</cp:lastModifiedBy>
  <cp:revision>77</cp:revision>
  <dcterms:modified xsi:type="dcterms:W3CDTF">2023-09-24T21:25:10Z</dcterms:modified>
</cp:coreProperties>
</file>