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rdist.root.org/2009/05/17/the-debian-pgp-disaster-that-almost-was/" TargetMode="External"/><Relationship Id="rId3" Type="http://schemas.openxmlformats.org/officeDocument/2006/relationships/hyperlink" Target="https://rdist.root.org/2010/11/19/dsa-requirements-for-random-k-value/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hromium.org/chromium-os/u2f-ecdsa-vulnerability" TargetMode="Externa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says this is a random key, but it’s really a fixed key (and a random input as part of the input to the fixed </a:t>
            </a:r>
            <a:r>
              <a:rPr lang="en"/>
              <a:t>Feistel</a:t>
            </a:r>
            <a:r>
              <a:rPr lang="en"/>
              <a:t> network)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68c2993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68c2993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https://rdist.root.org/2009/05/17/the-debian-pgp-disaster-that-almost-was/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Computer Science 161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Fall 2022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1" name="Google Shape;141;p26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is random.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i="1" lang="en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i="1" lang="en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i="1" lang="en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i="1" lang="en"/>
              <a:t>M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i="1" lang="en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i="1" lang="en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i="1" lang="en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baseline="30000" lang="en"/>
              <a:t>-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baseline="30000" lang="en">
                <a:solidFill>
                  <a:srgbClr val="9900FF"/>
                </a:solidFill>
              </a:rPr>
              <a:t>-</a:t>
            </a:r>
            <a:r>
              <a:rPr baseline="30000" i="1" lang="en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i="1" lang="en"/>
              <a:t>M</a:t>
            </a:r>
            <a:r>
              <a:rPr lang="en"/>
              <a:t> × </a:t>
            </a:r>
            <a:r>
              <a:rPr i="1" lang="en"/>
              <a:t>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i="1" lang="en"/>
              <a:t>g</a:t>
            </a:r>
            <a:r>
              <a:rPr baseline="30000" lang="en"/>
              <a:t>-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i="1" lang="en"/>
              <a:t>g</a:t>
            </a:r>
            <a:r>
              <a:rPr baseline="30000" i="1" lang="en"/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, hard to recover </a:t>
            </a:r>
            <a:r>
              <a:rPr i="1" lang="en"/>
              <a:t>g</a:t>
            </a:r>
            <a:r>
              <a:rPr baseline="30000" i="1" lang="en"/>
              <a:t>ab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i="1" lang="en">
                <a:solidFill>
                  <a:srgbClr val="0000FF"/>
                </a:solidFill>
              </a:rPr>
              <a:t>B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i="1" lang="en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i="1" lang="en"/>
              <a:t>M × </a:t>
            </a:r>
            <a:r>
              <a:rPr i="1" lang="en">
                <a:solidFill>
                  <a:srgbClr val="00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i="1" lang="en"/>
              <a:t>p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i="1" lang="en"/>
              <a:t>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i="1" lang="en"/>
              <a:t>M</a:t>
            </a:r>
            <a:endParaRPr i="1"/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ElGamal encryption IND-CPA secure?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</a:t>
            </a:r>
            <a:r>
              <a:rPr lang="en"/>
              <a:t>The adversary can send </a:t>
            </a:r>
            <a:r>
              <a:rPr i="1" lang="en"/>
              <a:t>M</a:t>
            </a:r>
            <a:r>
              <a:rPr lang="en" sz="900"/>
              <a:t>0</a:t>
            </a:r>
            <a:r>
              <a:rPr lang="en"/>
              <a:t> = 0, </a:t>
            </a:r>
            <a:r>
              <a:rPr i="1" lang="en"/>
              <a:t>M</a:t>
            </a:r>
            <a:r>
              <a:rPr lang="en" sz="900"/>
              <a:t>1</a:t>
            </a:r>
            <a:r>
              <a:rPr lang="en"/>
              <a:t> ≠ 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padding and other modifications are needed to make it semantically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Malleability: The adversary can tamper with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adversary can manipulate </a:t>
            </a:r>
            <a:r>
              <a:rPr i="1" lang="en"/>
              <a:t>C</a:t>
            </a:r>
            <a:r>
              <a:rPr lang="en" sz="900"/>
              <a:t>1</a:t>
            </a:r>
            <a:r>
              <a:rPr i="1" lang="en"/>
              <a:t>’</a:t>
            </a:r>
            <a:r>
              <a:rPr lang="en"/>
              <a:t> =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900"/>
              <a:t>2</a:t>
            </a:r>
            <a:r>
              <a:rPr i="1" lang="en"/>
              <a:t>’</a:t>
            </a:r>
            <a:r>
              <a:rPr lang="en"/>
              <a:t> = 2 ×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= 2 × </a:t>
            </a:r>
            <a:r>
              <a:rPr i="1" lang="en"/>
              <a:t>M × g</a:t>
            </a:r>
            <a:r>
              <a:rPr baseline="30000" i="1" lang="en">
                <a:solidFill>
                  <a:srgbClr val="9900FF"/>
                </a:solidFill>
              </a:rPr>
              <a:t>b</a:t>
            </a:r>
            <a:r>
              <a:rPr baseline="30000" i="1" lang="en">
                <a:solidFill>
                  <a:srgbClr val="FF9900"/>
                </a:solidFill>
              </a:rPr>
              <a:t>r</a:t>
            </a:r>
            <a:r>
              <a:rPr lang="en"/>
              <a:t> to make it look like 2 × </a:t>
            </a:r>
            <a:r>
              <a:rPr i="1" lang="en"/>
              <a:t>M</a:t>
            </a:r>
            <a:r>
              <a:rPr lang="en"/>
              <a:t> was encrypted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2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Randomly pick two large primes,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q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Done by picking random numbers and then using a test to see if the number is (probably) prime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N</a:t>
            </a:r>
            <a:r>
              <a:rPr lang="en"/>
              <a:t> = </a:t>
            </a:r>
            <a:r>
              <a:rPr i="1" lang="en"/>
              <a:t>pq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N</a:t>
            </a:r>
            <a:r>
              <a:rPr lang="en"/>
              <a:t> is usually between 2048 bits and 4096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Requirement: </a:t>
            </a:r>
            <a:r>
              <a:rPr i="1" lang="en"/>
              <a:t>e</a:t>
            </a:r>
            <a:r>
              <a:rPr lang="en"/>
              <a:t> is relatively prime to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Requirement: 2 &lt; </a:t>
            </a:r>
            <a:r>
              <a:rPr i="1" lang="en"/>
              <a:t>e</a:t>
            </a:r>
            <a:r>
              <a:rPr lang="en"/>
              <a:t> &lt;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d</a:t>
            </a:r>
            <a:r>
              <a:rPr lang="en"/>
              <a:t> = </a:t>
            </a:r>
            <a:r>
              <a:rPr i="1" lang="en"/>
              <a:t>e</a:t>
            </a:r>
            <a:r>
              <a:rPr baseline="30000" lang="en"/>
              <a:t>-1</a:t>
            </a:r>
            <a:r>
              <a:rPr lang="en"/>
              <a:t>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Algorithm: Extended Euclid’s algorithm (CS 70, but out of scope)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Public key</a:t>
            </a:r>
            <a:r>
              <a:rPr lang="en"/>
              <a:t>: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Private key:</a:t>
            </a:r>
            <a:r>
              <a:rPr lang="en"/>
              <a:t> </a:t>
            </a:r>
            <a:r>
              <a:rPr i="1" lang="en"/>
              <a:t>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i="1" lang="en"/>
              <a:t>d</a:t>
            </a:r>
            <a:r>
              <a:rPr lang="en"/>
              <a:t>, </a:t>
            </a:r>
            <a:r>
              <a:rPr i="1" lang="en"/>
              <a:t>C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i="1" lang="en"/>
              <a:t>C</a:t>
            </a:r>
            <a:r>
              <a:rPr baseline="30000" i="1" lang="en"/>
              <a:t>d</a:t>
            </a:r>
            <a:r>
              <a:rPr lang="en"/>
              <a:t> = (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lang="en"/>
              <a:t>)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endParaRPr baseline="30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Theorem: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Euler’s theorem: </a:t>
            </a:r>
            <a:r>
              <a:rPr i="1" lang="en"/>
              <a:t>a</a:t>
            </a:r>
            <a:r>
              <a:rPr baseline="30000" i="1" lang="en"/>
              <a:t>φ</a:t>
            </a:r>
            <a:r>
              <a:rPr baseline="30000" lang="en"/>
              <a:t>(</a:t>
            </a:r>
            <a:r>
              <a:rPr baseline="30000" i="1" lang="en"/>
              <a:t>N</a:t>
            </a:r>
            <a:r>
              <a:rPr baseline="30000" lang="en"/>
              <a:t>)</a:t>
            </a:r>
            <a:r>
              <a:rPr lang="en"/>
              <a:t> ≡ 1 mod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is the totient function of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N</a:t>
            </a:r>
            <a:r>
              <a:rPr lang="en"/>
              <a:t> is prime, </a:t>
            </a: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= </a:t>
            </a:r>
            <a:r>
              <a:rPr i="1" lang="en"/>
              <a:t>N</a:t>
            </a:r>
            <a:r>
              <a:rPr lang="en"/>
              <a:t> - 1 (Fermat’s little theorem)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semi-prime </a:t>
            </a:r>
            <a:r>
              <a:rPr i="1" lang="en"/>
              <a:t>pq</a:t>
            </a:r>
            <a:r>
              <a:rPr lang="en"/>
              <a:t>, where </a:t>
            </a:r>
            <a:r>
              <a:rPr i="1" lang="en"/>
              <a:t>p</a:t>
            </a:r>
            <a:r>
              <a:rPr lang="en"/>
              <a:t> and </a:t>
            </a:r>
            <a:r>
              <a:rPr i="1" lang="en"/>
              <a:t>q</a:t>
            </a:r>
            <a:r>
              <a:rPr lang="en"/>
              <a:t> are prime, </a:t>
            </a: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pq</a:t>
            </a:r>
            <a:r>
              <a:rPr lang="en"/>
              <a:t>) =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all out-of-scope CS 70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Notice: </a:t>
            </a:r>
            <a:r>
              <a:rPr i="1" lang="en"/>
              <a:t>ed</a:t>
            </a:r>
            <a:r>
              <a:rPr lang="en"/>
              <a:t> ≡ 1 mod (</a:t>
            </a:r>
            <a:r>
              <a:rPr i="1" lang="en"/>
              <a:t>p</a:t>
            </a:r>
            <a:r>
              <a:rPr lang="en"/>
              <a:t> - 1)(</a:t>
            </a:r>
            <a:r>
              <a:rPr i="1" lang="en"/>
              <a:t>q</a:t>
            </a:r>
            <a:r>
              <a:rPr lang="en"/>
              <a:t> - 1) so </a:t>
            </a:r>
            <a:r>
              <a:rPr i="1" lang="en"/>
              <a:t>ed</a:t>
            </a:r>
            <a:r>
              <a:rPr lang="en"/>
              <a:t> ≡ 1 mod </a:t>
            </a:r>
            <a:r>
              <a:rPr i="1" lang="en"/>
              <a:t>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</a:t>
            </a:r>
            <a:r>
              <a:rPr i="1" lang="en"/>
              <a:t>ed</a:t>
            </a:r>
            <a:r>
              <a:rPr lang="en"/>
              <a:t> = </a:t>
            </a:r>
            <a:r>
              <a:rPr i="1" lang="en"/>
              <a:t>kφ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+ 1 for some integer </a:t>
            </a:r>
            <a:r>
              <a:rPr i="1"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(1) can be written as </a:t>
            </a:r>
            <a:r>
              <a:rPr i="1" lang="en"/>
              <a:t>M</a:t>
            </a:r>
            <a:r>
              <a:rPr baseline="30000" i="1" lang="en"/>
              <a:t>kφ</a:t>
            </a:r>
            <a:r>
              <a:rPr baseline="30000" lang="en"/>
              <a:t>(</a:t>
            </a:r>
            <a:r>
              <a:rPr baseline="30000" i="1" lang="en"/>
              <a:t>N</a:t>
            </a:r>
            <a:r>
              <a:rPr baseline="30000" lang="en"/>
              <a:t>) + 1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</a:t>
            </a:r>
            <a:r>
              <a:rPr baseline="30000" i="1" lang="en"/>
              <a:t>kφ</a:t>
            </a:r>
            <a:r>
              <a:rPr baseline="30000" lang="en"/>
              <a:t>(</a:t>
            </a:r>
            <a:r>
              <a:rPr baseline="30000" i="1" lang="en"/>
              <a:t>N</a:t>
            </a:r>
            <a:r>
              <a:rPr baseline="30000" lang="en"/>
              <a:t>)</a:t>
            </a:r>
            <a:r>
              <a:rPr i="1" lang="en"/>
              <a:t>M</a:t>
            </a:r>
            <a:r>
              <a:rPr baseline="30000" lang="en"/>
              <a:t>1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</a:t>
            </a:r>
            <a:r>
              <a:rPr i="1" lang="en"/>
              <a:t>M</a:t>
            </a:r>
            <a:r>
              <a:rPr baseline="30000" lang="en"/>
              <a:t>1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 by Euler’s theorem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M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randomness requires sampling a physical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Slow, expensive, and biased (low entropy)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PRNG: An algorithm that uses a little bit of true randomness to generate a lot of random-looking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Seed(entropy): Initialize internal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Reseed(entropy): Add additional entropy to the internal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Generate(n): Generate n bits of pseudorandom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Computationally indistinguishable from truly random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CTR-DRBG: Use a block cipher in CTR mode to generate pseudorandom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HMAC-DRBG: Use repeated applications of HMAC to generate pseudorandom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UUIDs</a:t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RSA problem</a:t>
            </a:r>
            <a:r>
              <a:rPr lang="en"/>
              <a:t>: Given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C</a:t>
            </a:r>
            <a:r>
              <a:rPr lang="en"/>
              <a:t> =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, it is hard to find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 (if you can factor </a:t>
            </a:r>
            <a:r>
              <a:rPr i="1" lang="en"/>
              <a:t>N</a:t>
            </a:r>
            <a:r>
              <a:rPr lang="en"/>
              <a:t>, you can recover </a:t>
            </a:r>
            <a:r>
              <a:rPr i="1" lang="en"/>
              <a:t>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i="1" lang="en"/>
              <a:t>N</a:t>
            </a:r>
            <a:r>
              <a:rPr lang="en"/>
              <a:t>, but unknown whether there is an easier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 (if you don’t have a massive quantum computer, that is)</a:t>
            </a:r>
            <a:endParaRPr/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</a:t>
            </a:r>
            <a:r>
              <a:rPr lang="en"/>
              <a:t> It’s deterministic. No randomness was used at any point!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baseline="30000" i="1" lang="en"/>
              <a:t>e</a:t>
            </a:r>
            <a:r>
              <a:rPr baseline="30000" i="1" lang="en" sz="900"/>
              <a:t>a</a:t>
            </a:r>
            <a:r>
              <a:rPr lang="en"/>
              <a:t> mod </a:t>
            </a:r>
            <a:r>
              <a:rPr i="1" lang="en"/>
              <a:t>N</a:t>
            </a:r>
            <a:r>
              <a:rPr i="1" lang="en" sz="900"/>
              <a:t>a</a:t>
            </a:r>
            <a:r>
              <a:rPr lang="en"/>
              <a:t>,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baseline="30000" i="1" lang="en" sz="900"/>
              <a:t>b</a:t>
            </a:r>
            <a:r>
              <a:rPr lang="en"/>
              <a:t> mod </a:t>
            </a:r>
            <a:r>
              <a:rPr i="1" lang="en"/>
              <a:t>n</a:t>
            </a:r>
            <a:r>
              <a:rPr i="1" lang="en" sz="900"/>
              <a:t>b</a:t>
            </a:r>
            <a:r>
              <a:rPr lang="en"/>
              <a:t>, </a:t>
            </a:r>
            <a:r>
              <a:rPr i="1" lang="en"/>
              <a:t>m</a:t>
            </a:r>
            <a:r>
              <a:rPr baseline="30000" i="1" lang="en"/>
              <a:t>e</a:t>
            </a:r>
            <a:r>
              <a:rPr baseline="30000" i="1" lang="en" sz="900"/>
              <a:t>c</a:t>
            </a:r>
            <a:r>
              <a:rPr lang="en"/>
              <a:t> mod </a:t>
            </a:r>
            <a:r>
              <a:rPr i="1" lang="en"/>
              <a:t>N</a:t>
            </a:r>
            <a:r>
              <a:rPr i="1" lang="en" sz="900"/>
              <a:t>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i="1" lang="en"/>
              <a:t>m</a:t>
            </a:r>
            <a:r>
              <a:rPr lang="en"/>
              <a:t> and </a:t>
            </a:r>
            <a:r>
              <a:rPr i="1" lang="en"/>
              <a:t>e</a:t>
            </a:r>
            <a:r>
              <a:rPr lang="en"/>
              <a:t> leaks information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1" name="Google Shape;221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Optimal asymmetric encryption padding</a:t>
            </a:r>
            <a:r>
              <a:rPr lang="en"/>
              <a:t> (</a:t>
            </a:r>
            <a:r>
              <a:rPr b="1" lang="en"/>
              <a:t>OAEP</a:t>
            </a:r>
            <a:r>
              <a:rPr lang="en"/>
              <a:t>)</a:t>
            </a:r>
            <a:r>
              <a:rPr lang="en"/>
              <a:t>: A variation of RSA that introduces randomness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29" name="Google Shape;22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i="1" lang="en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i="1" lang="en"/>
              <a:t>G</a:t>
            </a:r>
            <a:r>
              <a:rPr lang="en"/>
              <a:t> and </a:t>
            </a:r>
            <a:r>
              <a:rPr i="1" lang="en"/>
              <a:t>H</a:t>
            </a:r>
            <a:r>
              <a:rPr lang="en"/>
              <a:t> are hash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M</a:t>
            </a:r>
            <a:r>
              <a:rPr lang="en"/>
              <a:t> can only be </a:t>
            </a:r>
            <a:r>
              <a:rPr i="1" lang="en"/>
              <a:t>n</a:t>
            </a:r>
            <a:r>
              <a:rPr lang="en"/>
              <a:t> - </a:t>
            </a:r>
            <a:r>
              <a:rPr i="1" lang="en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i="1" lang="en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G</a:t>
            </a:r>
            <a:r>
              <a:rPr lang="en"/>
              <a:t> produces a (</a:t>
            </a:r>
            <a:r>
              <a:rPr i="1" lang="en"/>
              <a:t>n</a:t>
            </a:r>
            <a:r>
              <a:rPr lang="en"/>
              <a:t> - </a:t>
            </a:r>
            <a:r>
              <a:rPr i="1" lang="en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i="1" lang="en"/>
              <a:t>H</a:t>
            </a:r>
            <a:r>
              <a:rPr lang="en"/>
              <a:t> produces a </a:t>
            </a:r>
            <a:r>
              <a:rPr i="1" lang="en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i="1" lang="en"/>
              <a:t>M</a:t>
            </a:r>
            <a:r>
              <a:rPr lang="en"/>
              <a:t> with </a:t>
            </a:r>
            <a:r>
              <a:rPr i="1" lang="en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i="1" lang="en"/>
              <a:t>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X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|| 00...0 ⊕ </a:t>
            </a:r>
            <a:r>
              <a:rPr i="1" lang="en"/>
              <a:t>G</a:t>
            </a:r>
            <a:r>
              <a:rPr lang="en"/>
              <a:t>(</a:t>
            </a:r>
            <a:r>
              <a:rPr i="1" lang="en"/>
              <a:t>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Y</a:t>
            </a:r>
            <a:r>
              <a:rPr lang="en"/>
              <a:t> = </a:t>
            </a:r>
            <a:r>
              <a:rPr i="1" lang="en"/>
              <a:t>r</a:t>
            </a:r>
            <a:r>
              <a:rPr lang="en"/>
              <a:t> ⊕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i="1" lang="en"/>
              <a:t>X</a:t>
            </a:r>
            <a:r>
              <a:rPr lang="en"/>
              <a:t> || </a:t>
            </a:r>
            <a:r>
              <a:rPr i="1" lang="en"/>
              <a:t>Y</a:t>
            </a:r>
            <a:endParaRPr/>
          </a:p>
        </p:txBody>
      </p:sp>
      <p:sp>
        <p:nvSpPr>
          <p:cNvPr id="236" name="Google Shape;23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r</a:t>
            </a:r>
            <a:r>
              <a:rPr lang="en"/>
              <a:t> = </a:t>
            </a:r>
            <a:r>
              <a:rPr i="1" lang="en"/>
              <a:t>Y</a:t>
            </a:r>
            <a:r>
              <a:rPr lang="en"/>
              <a:t> ⊕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X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i="1" lang="en"/>
              <a:t>M</a:t>
            </a:r>
            <a:r>
              <a:rPr lang="en"/>
              <a:t> || 00...0 = </a:t>
            </a:r>
            <a:r>
              <a:rPr i="1" lang="en"/>
              <a:t>X</a:t>
            </a:r>
            <a:r>
              <a:rPr lang="en"/>
              <a:t> ⊕ </a:t>
            </a:r>
            <a:r>
              <a:rPr i="1" lang="en"/>
              <a:t>G</a:t>
            </a:r>
            <a:r>
              <a:rPr lang="en"/>
              <a:t>(</a:t>
            </a:r>
            <a:r>
              <a:rPr i="1" lang="en"/>
              <a:t>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i="1" lang="en"/>
              <a:t>M</a:t>
            </a:r>
            <a:r>
              <a:rPr lang="en"/>
              <a:t> || 00...0 actually ends in </a:t>
            </a:r>
            <a:r>
              <a:rPr i="1" lang="en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i="1" lang="en"/>
              <a:t>G</a:t>
            </a:r>
            <a:r>
              <a:rPr lang="en"/>
              <a:t> and </a:t>
            </a:r>
            <a:r>
              <a:rPr i="1" lang="en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b="1" lang="en"/>
              <a:t>Feistel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i="1" lang="en"/>
              <a:t>G</a:t>
            </a:r>
            <a:r>
              <a:rPr lang="en"/>
              <a:t> and </a:t>
            </a:r>
            <a:r>
              <a:rPr i="1" lang="en"/>
              <a:t>H</a:t>
            </a:r>
            <a:r>
              <a:rPr lang="en"/>
              <a:t> depend on a key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Hybrid encryption</a:t>
            </a:r>
            <a:r>
              <a:rPr lang="en"/>
              <a:t>: Encrypt data under a randomly generated key </a:t>
            </a:r>
            <a:r>
              <a:rPr i="1" lang="en"/>
              <a:t>K</a:t>
            </a:r>
            <a:r>
              <a:rPr lang="en"/>
              <a:t> using symmetric encryption, and encrypt </a:t>
            </a:r>
            <a:r>
              <a:rPr i="1" lang="en"/>
              <a:t>K</a:t>
            </a:r>
            <a:r>
              <a:rPr lang="en"/>
              <a:t> using asymmetric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/>
                <a:gridCol w="3241925"/>
                <a:gridCol w="3539225"/>
              </a:tblGrid>
              <a:tr h="37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44"/>
          <p:cNvSpPr txBox="1"/>
          <p:nvPr>
            <p:ph idx="4294967295" type="body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chooses </a:t>
            </a:r>
            <a:r>
              <a:rPr i="1" lang="en">
                <a:solidFill>
                  <a:srgbClr val="E69138"/>
                </a:solidFill>
              </a:rPr>
              <a:t>a</a:t>
            </a:r>
            <a:r>
              <a:rPr lang="en"/>
              <a:t> and sends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to Bob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chooses </a:t>
            </a:r>
            <a:r>
              <a:rPr i="1" lang="en">
                <a:solidFill>
                  <a:srgbClr val="1155CC"/>
                </a:solidFill>
              </a:rPr>
              <a:t>b</a:t>
            </a:r>
            <a:r>
              <a:rPr lang="en"/>
              <a:t> and sends 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r>
              <a:rPr lang="en"/>
              <a:t> to Alice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Their shared secret is (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)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= (</a:t>
            </a:r>
            <a:r>
              <a:rPr i="1" lang="en"/>
              <a:t>g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)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lang="en"/>
              <a:t> = </a:t>
            </a:r>
            <a:r>
              <a:rPr i="1" lang="en"/>
              <a:t>g</a:t>
            </a:r>
            <a:r>
              <a:rPr baseline="30000" i="1" lang="en">
                <a:solidFill>
                  <a:srgbClr val="E69138"/>
                </a:solidFill>
              </a:rPr>
              <a:t>a</a:t>
            </a:r>
            <a:r>
              <a:rPr baseline="30000" i="1" lang="en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i="1" lang="en"/>
              <a:t>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provides forwards secrecy: Nothing is saved or can be recorded that can ever recover the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can be performed over other mathematical groups, such as elliptic-curve Diffie-Hellman (ECDH)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Not</a:t>
            </a:r>
            <a:r>
              <a:rPr lang="en"/>
              <a:t> secure against MITM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parties must be online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provide authenticity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owner of the private key can sign messages with the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verify the signature with the public key</a:t>
            </a:r>
            <a:endParaRPr/>
          </a:p>
        </p:txBody>
      </p:sp>
      <p:sp>
        <p:nvSpPr>
          <p:cNvPr id="290" name="Google Shape;29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2325" y="2571750"/>
            <a:ext cx="1613150" cy="16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650" y="2479438"/>
            <a:ext cx="2164300" cy="18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200" y="2479450"/>
            <a:ext cx="1798800" cy="19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: Generate a public/private keypair, where </a:t>
            </a:r>
            <a:r>
              <a:rPr i="1" lang="en"/>
              <a:t>PK</a:t>
            </a:r>
            <a:r>
              <a:rPr lang="en"/>
              <a:t> is the verify (public) key, and </a:t>
            </a:r>
            <a:r>
              <a:rPr i="1" lang="en"/>
              <a:t>SK</a:t>
            </a:r>
            <a:r>
              <a:rPr lang="en"/>
              <a:t> is the signing (secret)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i="1" lang="en"/>
              <a:t>SK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→ </a:t>
            </a:r>
            <a:r>
              <a:rPr i="1" lang="en"/>
              <a:t>sig</a:t>
            </a:r>
            <a:r>
              <a:rPr lang="en"/>
              <a:t>: Sign the message </a:t>
            </a:r>
            <a:r>
              <a:rPr i="1" lang="en"/>
              <a:t>M</a:t>
            </a:r>
            <a:r>
              <a:rPr lang="en"/>
              <a:t> using the signing key </a:t>
            </a:r>
            <a:r>
              <a:rPr i="1" lang="en"/>
              <a:t>SK</a:t>
            </a:r>
            <a:r>
              <a:rPr lang="en"/>
              <a:t> to produce the signature </a:t>
            </a:r>
            <a:r>
              <a:rPr i="1" lang="en"/>
              <a:t>sig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</a:t>
            </a:r>
            <a:r>
              <a:rPr i="1" lang="en"/>
              <a:t>sig</a:t>
            </a:r>
            <a:r>
              <a:rPr lang="en"/>
              <a:t>) → {0, 1}: Verify the signature </a:t>
            </a:r>
            <a:r>
              <a:rPr i="1" lang="en"/>
              <a:t>sig</a:t>
            </a:r>
            <a:r>
              <a:rPr lang="en"/>
              <a:t> on message </a:t>
            </a:r>
            <a:r>
              <a:rPr i="1" lang="en"/>
              <a:t>M</a:t>
            </a:r>
            <a:r>
              <a:rPr lang="en"/>
              <a:t> using the verify key </a:t>
            </a:r>
            <a:r>
              <a:rPr i="1" lang="en"/>
              <a:t>PK</a:t>
            </a:r>
            <a:r>
              <a:rPr lang="en"/>
              <a:t> and output 1 if valid and 0 if invalid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Sign(</a:t>
            </a:r>
            <a:r>
              <a:rPr i="1" lang="en"/>
              <a:t>SK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)) = 1 for all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 ← KeyGen() and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Signing/verifying should be 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00" name="Google Shape;3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i="1" lang="en"/>
              <a:t>M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i="1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i="1" lang="en"/>
              <a:t>and authenticity</a:t>
            </a:r>
            <a:r>
              <a:rPr lang="en"/>
              <a:t> for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i="1" lang="en"/>
              <a:t>M</a:t>
            </a:r>
            <a:r>
              <a:rPr lang="en"/>
              <a:t>), so you know that </a:t>
            </a:r>
            <a:r>
              <a:rPr i="1" lang="en"/>
              <a:t>M</a:t>
            </a:r>
            <a:r>
              <a:rPr lang="en"/>
              <a:t> is </a:t>
            </a:r>
            <a:r>
              <a:rPr lang="en"/>
              <a:t>authentically</a:t>
            </a:r>
            <a:r>
              <a:rPr lang="en"/>
              <a:t> endorsed by the private key holder</a:t>
            </a:r>
            <a:endParaRPr/>
          </a:p>
        </p:txBody>
      </p:sp>
      <p:sp>
        <p:nvSpPr>
          <p:cNvPr id="307" name="Google Shape;30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9"/>
          <p:cNvPicPr preferRelativeResize="0"/>
          <p:nvPr/>
        </p:nvPicPr>
        <p:blipFill rotWithShape="1">
          <a:blip r:embed="rId3">
            <a:alphaModFix/>
          </a:blip>
          <a:srcRect b="10233" l="0" r="0" t="0"/>
          <a:stretch/>
        </p:blipFill>
        <p:spPr>
          <a:xfrm rot="-125366">
            <a:off x="1412265" y="2960707"/>
            <a:ext cx="5100267" cy="216673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9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i="1" lang="en"/>
              <a:t>e</a:t>
            </a:r>
            <a:r>
              <a:rPr lang="en"/>
              <a:t> first or using </a:t>
            </a:r>
            <a:r>
              <a:rPr i="1" lang="en"/>
              <a:t>d</a:t>
            </a:r>
            <a:r>
              <a:rPr lang="en"/>
              <a:t>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i="1" lang="en"/>
              <a:t>d</a:t>
            </a:r>
            <a:r>
              <a:rPr lang="en"/>
              <a:t>, then anyone can “decrypt” using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x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, can’t recover </a:t>
            </a:r>
            <a:r>
              <a:rPr i="1" lang="en"/>
              <a:t>d</a:t>
            </a:r>
            <a:r>
              <a:rPr lang="en"/>
              <a:t> because of discrete-log problem, so </a:t>
            </a:r>
            <a:r>
              <a:rPr i="1" lang="en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22" name="Google Shape;3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Public key</a:t>
            </a:r>
            <a:r>
              <a:rPr lang="en"/>
              <a:t>: </a:t>
            </a:r>
            <a:r>
              <a:rPr i="1" lang="en"/>
              <a:t>N</a:t>
            </a:r>
            <a:r>
              <a:rPr lang="en"/>
              <a:t> and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Private key:</a:t>
            </a:r>
            <a:r>
              <a:rPr lang="en"/>
              <a:t> </a:t>
            </a:r>
            <a:r>
              <a:rPr i="1" lang="en"/>
              <a:t>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i="1" lang="en"/>
              <a:t>d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i="1" lang="en"/>
              <a:t>e</a:t>
            </a:r>
            <a:r>
              <a:rPr lang="en"/>
              <a:t>, 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, </a:t>
            </a:r>
            <a:r>
              <a:rPr i="1" lang="en"/>
              <a:t>sig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i="1" lang="en"/>
              <a:t>H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 ≡ </a:t>
            </a:r>
            <a:r>
              <a:rPr i="1" lang="en"/>
              <a:t>sig</a:t>
            </a:r>
            <a:r>
              <a:rPr baseline="30000" i="1" lang="en"/>
              <a:t>e</a:t>
            </a:r>
            <a:r>
              <a:rPr lang="en"/>
              <a:t> mod </a:t>
            </a:r>
            <a:r>
              <a:rPr i="1" lang="en"/>
              <a:t>N</a:t>
            </a:r>
            <a:endParaRPr baseline="30000"/>
          </a:p>
        </p:txBody>
      </p:sp>
      <p:sp>
        <p:nvSpPr>
          <p:cNvPr id="329" name="Google Shape;3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≡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i="1" lang="en"/>
              <a:t>e</a:t>
            </a:r>
            <a:r>
              <a:rPr lang="en"/>
              <a:t> first or using </a:t>
            </a:r>
            <a:r>
              <a:rPr i="1" lang="en"/>
              <a:t>d</a:t>
            </a:r>
            <a:r>
              <a:rPr lang="en"/>
              <a:t> first!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i="1" lang="en"/>
              <a:t>d</a:t>
            </a:r>
            <a:r>
              <a:rPr lang="en"/>
              <a:t>, then anyone can “decrypt” using </a:t>
            </a:r>
            <a:r>
              <a:rPr i="1" lang="en"/>
              <a:t>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i="1" lang="en"/>
              <a:t>x</a:t>
            </a:r>
            <a:r>
              <a:rPr lang="en"/>
              <a:t> and </a:t>
            </a:r>
            <a:r>
              <a:rPr i="1" lang="en"/>
              <a:t>x</a:t>
            </a:r>
            <a:r>
              <a:rPr baseline="30000" i="1" lang="en"/>
              <a:t>d</a:t>
            </a:r>
            <a:r>
              <a:rPr lang="en"/>
              <a:t> mod </a:t>
            </a:r>
            <a:r>
              <a:rPr i="1" lang="en"/>
              <a:t>N</a:t>
            </a:r>
            <a:r>
              <a:rPr lang="en"/>
              <a:t>, can’t recover </a:t>
            </a:r>
            <a:r>
              <a:rPr i="1" lang="en"/>
              <a:t>d</a:t>
            </a:r>
            <a:r>
              <a:rPr lang="en"/>
              <a:t> because of discrete-log problem, so </a:t>
            </a:r>
            <a:r>
              <a:rPr i="1" lang="en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36" name="Google Shape;33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i="1" lang="en"/>
              <a:t>k</a:t>
            </a:r>
            <a:r>
              <a:rPr lang="en"/>
              <a:t> and does some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i="1" lang="en"/>
              <a:t>k</a:t>
            </a:r>
            <a:r>
              <a:rPr lang="en"/>
              <a:t> is not Alice’s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i="1" lang="en"/>
              <a:t>k</a:t>
            </a:r>
            <a:r>
              <a:rPr lang="en"/>
              <a:t> is sometimes called a nonce but it is not: it must be </a:t>
            </a:r>
            <a:r>
              <a:rPr i="1" lang="en"/>
              <a:t>random</a:t>
            </a:r>
            <a:r>
              <a:rPr lang="en"/>
              <a:t> and never reused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i="1" lang="en"/>
              <a:t>k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k</a:t>
            </a:r>
            <a:r>
              <a:rPr lang="en"/>
              <a:t> must be random and secret for each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i="1" lang="en"/>
              <a:t>k</a:t>
            </a:r>
            <a:r>
              <a:rPr lang="en"/>
              <a:t> can also learn Alice’s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i="1" lang="en"/>
              <a:t>k</a:t>
            </a:r>
            <a:r>
              <a:rPr lang="en"/>
              <a:t> on two signatures, an attacker can learn </a:t>
            </a:r>
            <a:r>
              <a:rPr i="1" lang="en"/>
              <a:t>k</a:t>
            </a:r>
            <a:r>
              <a:rPr lang="en"/>
              <a:t> (and use </a:t>
            </a:r>
            <a:r>
              <a:rPr i="1" lang="en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i="1" lang="en"/>
              <a:t>removing</a:t>
            </a:r>
            <a:r>
              <a:rPr lang="en"/>
              <a:t> Linux from a device”)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i="1" lang="en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356" name="Google Shape;35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351">
            <a:off x="3459462" y="3210775"/>
            <a:ext cx="222508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i="1" lang="en"/>
              <a:t>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i="1" lang="en"/>
              <a:t>k</a:t>
            </a:r>
            <a:r>
              <a:rPr lang="en"/>
              <a:t>, the attacker can learn </a:t>
            </a:r>
            <a:r>
              <a:rPr i="1" lang="en"/>
              <a:t>k</a:t>
            </a:r>
            <a:r>
              <a:rPr lang="en"/>
              <a:t> and the private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i="1" lang="en"/>
              <a:t>k</a:t>
            </a:r>
            <a:r>
              <a:rPr lang="en"/>
              <a:t>, a bug caused </a:t>
            </a:r>
            <a:r>
              <a:rPr i="1" lang="en"/>
              <a:t>k</a:t>
            </a:r>
            <a:r>
              <a:rPr lang="en"/>
              <a:t> to be 32 bits long!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i="1" lang="en"/>
              <a:t>k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cryptography: Two keys; one undoes the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encryption: One key encrypts, the other decrypts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properties similar to symmetric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ElGamal: Based on Diffie-Hellman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public key is </a:t>
            </a:r>
            <a:r>
              <a:rPr i="1" lang="en"/>
              <a:t>g</a:t>
            </a:r>
            <a:r>
              <a:rPr baseline="30000" i="1" lang="en"/>
              <a:t>b</a:t>
            </a:r>
            <a:r>
              <a:rPr lang="en"/>
              <a:t>, and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 is </a:t>
            </a:r>
            <a:r>
              <a:rPr i="1" lang="en"/>
              <a:t>g</a:t>
            </a:r>
            <a:r>
              <a:rPr baseline="30000" i="1" lang="en"/>
              <a:t>r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Produce a pair </a:t>
            </a:r>
            <a:r>
              <a:rPr i="1" lang="en"/>
              <a:t>e</a:t>
            </a:r>
            <a:r>
              <a:rPr lang="en"/>
              <a:t> and </a:t>
            </a:r>
            <a:r>
              <a:rPr i="1" lang="en"/>
              <a:t>d</a:t>
            </a:r>
            <a:r>
              <a:rPr lang="en"/>
              <a:t> such that </a:t>
            </a:r>
            <a:r>
              <a:rPr i="1" lang="en"/>
              <a:t>M</a:t>
            </a:r>
            <a:r>
              <a:rPr baseline="30000" i="1" lang="en"/>
              <a:t>ed</a:t>
            </a:r>
            <a:r>
              <a:rPr lang="en"/>
              <a:t> = </a:t>
            </a:r>
            <a:r>
              <a:rPr i="1" lang="en"/>
              <a:t>M</a:t>
            </a:r>
            <a:r>
              <a:rPr lang="en"/>
              <a:t> mod </a:t>
            </a:r>
            <a:r>
              <a:rPr i="1" lang="en"/>
              <a:t>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encryption: Encrypt a symmetric key, and use the symmetric key to encrypt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signatures: Integrity and authenticity for asymmetric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Same as RSA encryption, but encrypt the hash with the </a:t>
            </a:r>
            <a:r>
              <a:rPr i="1" lang="en"/>
              <a:t>private</a:t>
            </a:r>
            <a:r>
              <a:rPr lang="en"/>
              <a:t> key</a:t>
            </a:r>
            <a:endParaRPr/>
          </a:p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public-key schemes, each person has two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Public key</a:t>
            </a:r>
            <a:r>
              <a:rPr lang="en"/>
              <a:t>: Known to everybody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Private key</a:t>
            </a:r>
            <a:r>
              <a:rPr lang="en"/>
              <a:t>: Only known by that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Keys come in pairs: every public key corresponds to one private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number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Modular arithmetic, factoring, discrete logarithm 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(uses XORs and bit-shifts)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(messages are bit 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No longer need to assume that Alice and Bob already share a secret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Much slower than symmetric-key cryptography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theory calculations are much slower than XORs and bit-shifts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22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11055" l="0" r="0" t="0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fmla="val 4246" name="adj1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: Generate a public/private keypair, where </a:t>
            </a:r>
            <a:r>
              <a:rPr i="1" lang="en"/>
              <a:t>PK</a:t>
            </a:r>
            <a:r>
              <a:rPr lang="en"/>
              <a:t> is the public key, and </a:t>
            </a:r>
            <a:r>
              <a:rPr i="1" lang="en"/>
              <a:t>SK</a:t>
            </a:r>
            <a:r>
              <a:rPr lang="en"/>
              <a:t> is the private (secret)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→ </a:t>
            </a:r>
            <a:r>
              <a:rPr i="1" lang="en"/>
              <a:t>C</a:t>
            </a:r>
            <a:r>
              <a:rPr lang="en"/>
              <a:t>: Encrypt a plaintext </a:t>
            </a:r>
            <a:r>
              <a:rPr i="1" lang="en"/>
              <a:t>M</a:t>
            </a:r>
            <a:r>
              <a:rPr lang="en"/>
              <a:t> using public key </a:t>
            </a:r>
            <a:r>
              <a:rPr i="1" lang="en"/>
              <a:t>PK</a:t>
            </a:r>
            <a:r>
              <a:rPr lang="en"/>
              <a:t> to produce ciphertext </a:t>
            </a:r>
            <a:r>
              <a:rPr i="1" lang="en"/>
              <a:t>C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Dec(</a:t>
            </a:r>
            <a:r>
              <a:rPr i="1" lang="en"/>
              <a:t>SK</a:t>
            </a:r>
            <a:r>
              <a:rPr lang="en"/>
              <a:t>, </a:t>
            </a:r>
            <a:r>
              <a:rPr i="1" lang="en"/>
              <a:t>C</a:t>
            </a:r>
            <a:r>
              <a:rPr lang="en"/>
              <a:t>) → </a:t>
            </a:r>
            <a:r>
              <a:rPr i="1" lang="en"/>
              <a:t>M</a:t>
            </a:r>
            <a:r>
              <a:rPr lang="en"/>
              <a:t>: Decrypt a ciphertext </a:t>
            </a:r>
            <a:r>
              <a:rPr i="1" lang="en"/>
              <a:t>C</a:t>
            </a:r>
            <a:r>
              <a:rPr lang="en"/>
              <a:t> using secret key </a:t>
            </a:r>
            <a:r>
              <a:rPr i="1" lang="en"/>
              <a:t>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Correctness</a:t>
            </a:r>
            <a:r>
              <a:rPr lang="en"/>
              <a:t>: Decrypting a ciphertext should result in the message that was originally encrypted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Dec(</a:t>
            </a:r>
            <a:r>
              <a:rPr i="1" lang="en"/>
              <a:t>SK</a:t>
            </a:r>
            <a:r>
              <a:rPr lang="en"/>
              <a:t>, Enc(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)) = </a:t>
            </a:r>
            <a:r>
              <a:rPr i="1" lang="en"/>
              <a:t>M</a:t>
            </a:r>
            <a:r>
              <a:rPr lang="en"/>
              <a:t> for all </a:t>
            </a:r>
            <a:r>
              <a:rPr i="1" lang="en"/>
              <a:t>PK</a:t>
            </a:r>
            <a:r>
              <a:rPr lang="en"/>
              <a:t>, </a:t>
            </a:r>
            <a:r>
              <a:rPr i="1" lang="en"/>
              <a:t>SK</a:t>
            </a:r>
            <a:r>
              <a:rPr lang="en"/>
              <a:t> ← KeyGen() and </a:t>
            </a:r>
            <a:r>
              <a:rPr i="1" lang="en"/>
              <a:t>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Efficiency</a:t>
            </a:r>
            <a:r>
              <a:rPr lang="en"/>
              <a:t>: Encryption/decryption should be 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</a:t>
            </a:r>
            <a:r>
              <a:rPr lang="en"/>
              <a:t>: Similar to IND-CPA, but Alice (the challenger) just gives Eve (the adversary) the public key, and Eve doesn’t request encryptions, except for the pair </a:t>
            </a:r>
            <a:r>
              <a:rPr i="1" lang="en"/>
              <a:t>M</a:t>
            </a:r>
            <a:r>
              <a:rPr lang="en" sz="900"/>
              <a:t>0</a:t>
            </a:r>
            <a:r>
              <a:rPr lang="en"/>
              <a:t>, </a:t>
            </a:r>
            <a:r>
              <a:rPr i="1" lang="en"/>
              <a:t>M</a:t>
            </a:r>
            <a:r>
              <a:rPr lang="en" sz="900"/>
              <a:t>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worry about this game (it’s called “semantic security”)</a:t>
            </a:r>
            <a:endParaRPr/>
          </a:p>
        </p:txBody>
      </p:sp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