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21"/>
  </p:notesMasterIdLst>
  <p:sldIdLst>
    <p:sldId id="305" r:id="rId2"/>
    <p:sldId id="257" r:id="rId3"/>
    <p:sldId id="308" r:id="rId4"/>
    <p:sldId id="309" r:id="rId5"/>
    <p:sldId id="310" r:id="rId6"/>
    <p:sldId id="311" r:id="rId7"/>
    <p:sldId id="312" r:id="rId8"/>
    <p:sldId id="344" r:id="rId9"/>
    <p:sldId id="297" r:id="rId10"/>
    <p:sldId id="301" r:id="rId11"/>
    <p:sldId id="340" r:id="rId12"/>
    <p:sldId id="315" r:id="rId13"/>
    <p:sldId id="345" r:id="rId14"/>
    <p:sldId id="346" r:id="rId15"/>
    <p:sldId id="347" r:id="rId16"/>
    <p:sldId id="348" r:id="rId17"/>
    <p:sldId id="349" r:id="rId18"/>
    <p:sldId id="350" r:id="rId19"/>
    <p:sldId id="351"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CEA8F33-B4B0-F642-882A-257DF611C20E}">
          <p14:sldIdLst>
            <p14:sldId id="305"/>
            <p14:sldId id="257"/>
            <p14:sldId id="308"/>
            <p14:sldId id="309"/>
            <p14:sldId id="310"/>
            <p14:sldId id="311"/>
            <p14:sldId id="312"/>
          </p14:sldIdLst>
        </p14:section>
        <p14:section name="Review" id="{643DB6CA-A710-8044-901E-D4A1D5F5FDA3}">
          <p14:sldIdLst>
            <p14:sldId id="344"/>
            <p14:sldId id="297"/>
            <p14:sldId id="301"/>
            <p14:sldId id="340"/>
            <p14:sldId id="315"/>
            <p14:sldId id="345"/>
            <p14:sldId id="346"/>
            <p14:sldId id="347"/>
            <p14:sldId id="348"/>
            <p14:sldId id="349"/>
            <p14:sldId id="350"/>
            <p14:sldId id="35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1D31E4-1F9E-42FA-9A50-5AD11F926841}">
  <a:tblStyle styleId="{551D31E4-1F9E-42FA-9A50-5AD11F9268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49"/>
    <p:restoredTop sz="91871"/>
  </p:normalViewPr>
  <p:slideViewPr>
    <p:cSldViewPr snapToGrid="0">
      <p:cViewPr varScale="1">
        <p:scale>
          <a:sx n="285" d="100"/>
          <a:sy n="285" d="100"/>
        </p:scale>
        <p:origin x="1272" y="184"/>
      </p:cViewPr>
      <p:guideLst>
        <p:guide orient="horz" pos="1620"/>
        <p:guide pos="2880"/>
      </p:guideLst>
    </p:cSldViewPr>
  </p:slideViewPr>
  <p:outlineViewPr>
    <p:cViewPr>
      <p:scale>
        <a:sx n="33" d="100"/>
        <a:sy n="33" d="100"/>
      </p:scale>
      <p:origin x="0" y="0"/>
    </p:cViewPr>
  </p:outlin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1a655f80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1a655f80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Questions about miners?</a:t>
            </a:r>
          </a:p>
          <a:p>
            <a:pPr marL="0" lvl="0" indent="0" algn="l" rtl="0">
              <a:spcBef>
                <a:spcPts val="0"/>
              </a:spcBef>
              <a:spcAft>
                <a:spcPts val="0"/>
              </a:spcAft>
              <a:buNone/>
            </a:pPr>
            <a:endParaRPr lang="en-US" dirty="0"/>
          </a:p>
          <a:p>
            <a:pPr algn="l" fontAlgn="base"/>
            <a:r>
              <a:rPr lang="en-US" b="0" i="0" dirty="0">
                <a:solidFill>
                  <a:srgbClr val="333333"/>
                </a:solidFill>
                <a:effectLst/>
                <a:latin typeface="Times New Roman" panose="02020603050405020304" pitchFamily="18" charset="0"/>
              </a:rPr>
              <a:t>The word “mining” is somewhat misleading. By evoking the extraction of precious metals, it focuses our attention on the reward for mining, the new bitcoins in each block. Although mining is incentivized by this reward, the primary purpose of mining is not the reward or the generation of new coins. If you view mining only as the process by which coins are created, you are mistaking the means (incentives) as a goal of the process. Mining is the main process of the decentralized clearinghouse, by which transactions are validated and cleared. Mining secures the bitcoin system and enables the emergence of network-wide consensus without a central authority.</a:t>
            </a:r>
          </a:p>
          <a:p>
            <a:br>
              <a:rPr lang="en-US" dirty="0"/>
            </a:br>
            <a:r>
              <a:rPr lang="en-US" dirty="0"/>
              <a:t>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c5f6ed27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c5f6ed27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808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126b610265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126b610265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152fc3a8986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152fc3a8986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152fc3a8986_0_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152fc3a8986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students if they can produce the decryption equation before showing it to them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0754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0DBCB224-7C1A-D73E-1414-5DDFBD170B7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4" r:id="rId3"/>
    <p:sldLayoutId id="2147483657" r:id="rId4"/>
    <p:sldLayoutId id="2147483658" r:id="rId5"/>
    <p:sldLayoutId id="2147483660" r:id="rId6"/>
    <p:sldLayoutId id="2147483661" r:id="rId7"/>
    <p:sldLayoutId id="2147483664"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8"/>
          <p:cNvPicPr preferRelativeResize="0"/>
          <p:nvPr/>
        </p:nvPicPr>
        <p:blipFill rotWithShape="1">
          <a:blip r:embed="rId3">
            <a:alphaModFix/>
          </a:blip>
          <a:srcRect l="72190" t="33595" r="11724" b="44093"/>
          <a:stretch/>
        </p:blipFill>
        <p:spPr>
          <a:xfrm>
            <a:off x="0" y="1138650"/>
            <a:ext cx="9144000" cy="4004850"/>
          </a:xfrm>
          <a:prstGeom prst="rect">
            <a:avLst/>
          </a:prstGeom>
          <a:noFill/>
          <a:ln>
            <a:noFill/>
          </a:ln>
        </p:spPr>
      </p:pic>
      <p:sp>
        <p:nvSpPr>
          <p:cNvPr id="80" name="Google Shape;80;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Announcements</a:t>
            </a:r>
            <a:endParaRPr dirty="0"/>
          </a:p>
        </p:txBody>
      </p:sp>
      <p:sp>
        <p:nvSpPr>
          <p:cNvPr id="81" name="Google Shape;81;p18"/>
          <p:cNvSpPr txBox="1">
            <a:spLocks noGrp="1"/>
          </p:cNvSpPr>
          <p:nvPr>
            <p:ph type="body" idx="1"/>
          </p:nvPr>
        </p:nvSpPr>
        <p:spPr>
          <a:xfrm>
            <a:off x="389202" y="1258275"/>
            <a:ext cx="6933915"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Midterm Oct.3</a:t>
            </a:r>
            <a:r>
              <a:rPr lang="en" baseline="30000" dirty="0"/>
              <a:t>rd</a:t>
            </a:r>
            <a:r>
              <a:rPr lang="en" dirty="0"/>
              <a:t> </a:t>
            </a:r>
            <a:r>
              <a:rPr lang="en" sz="2000" dirty="0"/>
              <a:t>(Tuesday) </a:t>
            </a:r>
          </a:p>
          <a:p>
            <a:pPr lvl="1" indent="-342900">
              <a:buSzPts val="1800"/>
              <a:buChar char="●"/>
            </a:pPr>
            <a:r>
              <a:rPr lang="en" sz="1600" dirty="0"/>
              <a:t>9:30-11:30 am</a:t>
            </a:r>
          </a:p>
          <a:p>
            <a:pPr lvl="1" indent="-342900">
              <a:buSzPts val="1800"/>
              <a:buChar char="●"/>
            </a:pPr>
            <a:r>
              <a:rPr lang="en" sz="1600" dirty="0"/>
              <a:t>Late submission: 50% penalty</a:t>
            </a:r>
          </a:p>
          <a:p>
            <a:pPr lvl="1" indent="-342900">
              <a:buSzPts val="1800"/>
              <a:buChar char="●"/>
            </a:pPr>
            <a:r>
              <a:rPr lang="en-US" sz="1600" dirty="0"/>
              <a:t>Download and submit</a:t>
            </a:r>
            <a:r>
              <a:rPr lang="en" sz="1600" dirty="0"/>
              <a:t> at Canvas, like the assignments</a:t>
            </a:r>
          </a:p>
          <a:p>
            <a:pPr lvl="1" indent="-342900">
              <a:buSzPts val="1800"/>
              <a:buChar char="●"/>
            </a:pPr>
            <a:r>
              <a:rPr lang="en" sz="1600" dirty="0"/>
              <a:t>Answering questions: </a:t>
            </a:r>
          </a:p>
          <a:p>
            <a:pPr lvl="2" indent="-342900">
              <a:buSzPts val="1800"/>
              <a:buChar char="●"/>
            </a:pPr>
            <a:r>
              <a:rPr lang="en" sz="1600" dirty="0"/>
              <a:t>Try to stick with the key points. You don’t need more a couple of sentences if you really know the answers</a:t>
            </a:r>
          </a:p>
          <a:p>
            <a:pPr lvl="2" indent="-342900">
              <a:buSzPts val="1800"/>
              <a:buChar char="●"/>
            </a:pPr>
            <a:r>
              <a:rPr lang="en" sz="1600" dirty="0"/>
              <a:t>Bullets of key points are much clearer</a:t>
            </a:r>
          </a:p>
          <a:p>
            <a:pPr lvl="1" indent="-342900">
              <a:buSzPts val="1800"/>
              <a:buChar char="●"/>
            </a:pPr>
            <a:endParaRPr lang="en" sz="1600" dirty="0"/>
          </a:p>
          <a:p>
            <a:pPr marL="457200" lvl="0" indent="-342900" algn="l" rtl="0">
              <a:spcBef>
                <a:spcPts val="0"/>
              </a:spcBef>
              <a:spcAft>
                <a:spcPts val="0"/>
              </a:spcAft>
              <a:buSzPts val="1800"/>
              <a:buChar char="●"/>
            </a:pPr>
            <a:endParaRPr sz="2000" dirty="0"/>
          </a:p>
        </p:txBody>
      </p:sp>
      <p:sp>
        <p:nvSpPr>
          <p:cNvPr id="82" name="Google Shape;8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Symmetric-Key Encryption: Definition</a:t>
            </a:r>
            <a:endParaRPr/>
          </a:p>
        </p:txBody>
      </p:sp>
      <p:sp>
        <p:nvSpPr>
          <p:cNvPr id="571" name="Google Shape;571;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400" dirty="0"/>
              <a:t>A symmetric-key encryption scheme has three algorithms:</a:t>
            </a:r>
            <a:endParaRPr sz="2400" dirty="0"/>
          </a:p>
          <a:p>
            <a:pPr marL="914400" lvl="1" indent="-317500" algn="l" rtl="0">
              <a:spcBef>
                <a:spcPts val="0"/>
              </a:spcBef>
              <a:spcAft>
                <a:spcPts val="0"/>
              </a:spcAft>
              <a:buSzPts val="1400"/>
              <a:buChar char="○"/>
            </a:pPr>
            <a:r>
              <a:rPr lang="en" sz="1600" dirty="0" err="1"/>
              <a:t>KeyGen</a:t>
            </a:r>
            <a:r>
              <a:rPr lang="en" sz="1600" dirty="0"/>
              <a:t>() → </a:t>
            </a:r>
            <a:r>
              <a:rPr lang="en" sz="1600" i="1" dirty="0"/>
              <a:t>K</a:t>
            </a:r>
            <a:r>
              <a:rPr lang="en" sz="1600" dirty="0"/>
              <a:t>: Generate a key </a:t>
            </a:r>
            <a:r>
              <a:rPr lang="en" sz="1600" i="1" dirty="0"/>
              <a:t>K</a:t>
            </a:r>
            <a:endParaRPr sz="1600" i="1" dirty="0"/>
          </a:p>
          <a:p>
            <a:pPr marL="914400" lvl="1" indent="-317500" algn="l" rtl="0">
              <a:spcBef>
                <a:spcPts val="0"/>
              </a:spcBef>
              <a:spcAft>
                <a:spcPts val="0"/>
              </a:spcAft>
              <a:buSzPts val="1400"/>
              <a:buChar char="○"/>
            </a:pPr>
            <a:r>
              <a:rPr lang="en" sz="1600" dirty="0"/>
              <a:t>Enc(</a:t>
            </a:r>
            <a:r>
              <a:rPr lang="en" sz="1600" i="1" dirty="0"/>
              <a:t>K</a:t>
            </a:r>
            <a:r>
              <a:rPr lang="en" sz="1600" dirty="0"/>
              <a:t>, </a:t>
            </a:r>
            <a:r>
              <a:rPr lang="en" sz="1600" i="1" dirty="0"/>
              <a:t>M</a:t>
            </a:r>
            <a:r>
              <a:rPr lang="en" sz="1600" dirty="0"/>
              <a:t>) → </a:t>
            </a:r>
            <a:r>
              <a:rPr lang="en" sz="1600" i="1" dirty="0"/>
              <a:t>C</a:t>
            </a:r>
            <a:r>
              <a:rPr lang="en" sz="1600" dirty="0"/>
              <a:t>: Encrypt a </a:t>
            </a:r>
            <a:r>
              <a:rPr lang="en" sz="1600" b="1" dirty="0"/>
              <a:t>plaintext</a:t>
            </a:r>
            <a:r>
              <a:rPr lang="en" sz="1600" dirty="0"/>
              <a:t> </a:t>
            </a:r>
            <a:r>
              <a:rPr lang="en" sz="1600" i="1" dirty="0"/>
              <a:t>M</a:t>
            </a:r>
            <a:r>
              <a:rPr lang="en" sz="1600" dirty="0"/>
              <a:t> using the key </a:t>
            </a:r>
            <a:r>
              <a:rPr lang="en" sz="1600" i="1" dirty="0"/>
              <a:t>K</a:t>
            </a:r>
            <a:r>
              <a:rPr lang="en" sz="1600" dirty="0"/>
              <a:t> to produce </a:t>
            </a:r>
            <a:r>
              <a:rPr lang="en" sz="1600" b="1" dirty="0"/>
              <a:t>ciphertext</a:t>
            </a:r>
            <a:r>
              <a:rPr lang="en" sz="1600" dirty="0"/>
              <a:t> </a:t>
            </a:r>
            <a:r>
              <a:rPr lang="en" sz="1600" i="1" dirty="0"/>
              <a:t>C</a:t>
            </a:r>
            <a:endParaRPr sz="1600" dirty="0"/>
          </a:p>
          <a:p>
            <a:pPr marL="914400" lvl="1" indent="-317500" algn="l" rtl="0">
              <a:spcBef>
                <a:spcPts val="0"/>
              </a:spcBef>
              <a:spcAft>
                <a:spcPts val="0"/>
              </a:spcAft>
              <a:buSzPts val="1400"/>
              <a:buChar char="○"/>
            </a:pPr>
            <a:r>
              <a:rPr lang="en" sz="1600" dirty="0"/>
              <a:t>Dec(</a:t>
            </a:r>
            <a:r>
              <a:rPr lang="en" sz="1600" i="1" dirty="0"/>
              <a:t>K</a:t>
            </a:r>
            <a:r>
              <a:rPr lang="en" sz="1600" dirty="0"/>
              <a:t>, </a:t>
            </a:r>
            <a:r>
              <a:rPr lang="en" sz="1600" i="1" dirty="0"/>
              <a:t>C</a:t>
            </a:r>
            <a:r>
              <a:rPr lang="en" sz="1600" dirty="0"/>
              <a:t>) → </a:t>
            </a:r>
            <a:r>
              <a:rPr lang="en" sz="1600" i="1" dirty="0"/>
              <a:t>M</a:t>
            </a:r>
            <a:r>
              <a:rPr lang="en" sz="1600" dirty="0"/>
              <a:t>: Decrypt a ciphertext </a:t>
            </a:r>
            <a:r>
              <a:rPr lang="en" sz="1600" i="1" dirty="0"/>
              <a:t>C</a:t>
            </a:r>
            <a:r>
              <a:rPr lang="en" sz="1600" dirty="0"/>
              <a:t> using the key </a:t>
            </a:r>
            <a:r>
              <a:rPr lang="en" sz="1600" i="1" dirty="0"/>
              <a:t>K</a:t>
            </a:r>
            <a:endParaRPr sz="1600" dirty="0"/>
          </a:p>
        </p:txBody>
      </p:sp>
      <p:sp>
        <p:nvSpPr>
          <p:cNvPr id="572" name="Google Shape;572;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573" name="Google Shape;573;p62"/>
          <p:cNvSpPr/>
          <p:nvPr/>
        </p:nvSpPr>
        <p:spPr>
          <a:xfrm>
            <a:off x="5469450" y="3294975"/>
            <a:ext cx="3235200" cy="1439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2"/>
          <p:cNvSpPr/>
          <p:nvPr/>
        </p:nvSpPr>
        <p:spPr>
          <a:xfrm>
            <a:off x="275550" y="3294975"/>
            <a:ext cx="3235200" cy="1439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62"/>
          <p:cNvSpPr/>
          <p:nvPr/>
        </p:nvSpPr>
        <p:spPr>
          <a:xfrm>
            <a:off x="399100" y="4171700"/>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Plaintext</a:t>
            </a:r>
            <a:endParaRPr/>
          </a:p>
        </p:txBody>
      </p:sp>
      <p:sp>
        <p:nvSpPr>
          <p:cNvPr id="576" name="Google Shape;576;p62"/>
          <p:cNvSpPr/>
          <p:nvPr/>
        </p:nvSpPr>
        <p:spPr>
          <a:xfrm>
            <a:off x="2454050" y="3390650"/>
            <a:ext cx="548700" cy="47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Key</a:t>
            </a:r>
            <a:endParaRPr dirty="0"/>
          </a:p>
        </p:txBody>
      </p:sp>
      <p:sp>
        <p:nvSpPr>
          <p:cNvPr id="577" name="Google Shape;577;p62"/>
          <p:cNvSpPr/>
          <p:nvPr/>
        </p:nvSpPr>
        <p:spPr>
          <a:xfrm>
            <a:off x="2160800" y="4171700"/>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Encryption Algorithm</a:t>
            </a:r>
            <a:endParaRPr/>
          </a:p>
        </p:txBody>
      </p:sp>
      <p:cxnSp>
        <p:nvCxnSpPr>
          <p:cNvPr id="578" name="Google Shape;578;p62"/>
          <p:cNvCxnSpPr>
            <a:stCxn id="576" idx="2"/>
            <a:endCxn id="577" idx="0"/>
          </p:cNvCxnSpPr>
          <p:nvPr/>
        </p:nvCxnSpPr>
        <p:spPr>
          <a:xfrm>
            <a:off x="2728400" y="3860750"/>
            <a:ext cx="0" cy="311100"/>
          </a:xfrm>
          <a:prstGeom prst="straightConnector1">
            <a:avLst/>
          </a:prstGeom>
          <a:noFill/>
          <a:ln w="9525" cap="flat" cmpd="sng">
            <a:solidFill>
              <a:schemeClr val="dk2"/>
            </a:solidFill>
            <a:prstDash val="solid"/>
            <a:round/>
            <a:headEnd type="none" w="med" len="med"/>
            <a:tailEnd type="triangle" w="med" len="med"/>
          </a:ln>
        </p:spPr>
      </p:cxnSp>
      <p:cxnSp>
        <p:nvCxnSpPr>
          <p:cNvPr id="579" name="Google Shape;579;p62"/>
          <p:cNvCxnSpPr>
            <a:endCxn id="577" idx="1"/>
          </p:cNvCxnSpPr>
          <p:nvPr/>
        </p:nvCxnSpPr>
        <p:spPr>
          <a:xfrm>
            <a:off x="1534400" y="4406750"/>
            <a:ext cx="626400" cy="0"/>
          </a:xfrm>
          <a:prstGeom prst="straightConnector1">
            <a:avLst/>
          </a:prstGeom>
          <a:noFill/>
          <a:ln w="9525" cap="flat" cmpd="sng">
            <a:solidFill>
              <a:schemeClr val="dk2"/>
            </a:solidFill>
            <a:prstDash val="solid"/>
            <a:round/>
            <a:headEnd type="none" w="med" len="med"/>
            <a:tailEnd type="triangle" w="med" len="med"/>
          </a:ln>
        </p:spPr>
      </p:cxnSp>
      <p:sp>
        <p:nvSpPr>
          <p:cNvPr id="580" name="Google Shape;580;p62"/>
          <p:cNvSpPr/>
          <p:nvPr/>
        </p:nvSpPr>
        <p:spPr>
          <a:xfrm>
            <a:off x="3922500" y="4171700"/>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Ciphertext</a:t>
            </a:r>
            <a:endParaRPr/>
          </a:p>
        </p:txBody>
      </p:sp>
      <p:cxnSp>
        <p:nvCxnSpPr>
          <p:cNvPr id="581" name="Google Shape;581;p62"/>
          <p:cNvCxnSpPr>
            <a:stCxn id="577" idx="3"/>
            <a:endCxn id="580" idx="1"/>
          </p:cNvCxnSpPr>
          <p:nvPr/>
        </p:nvCxnSpPr>
        <p:spPr>
          <a:xfrm>
            <a:off x="3296000" y="4406750"/>
            <a:ext cx="626400" cy="0"/>
          </a:xfrm>
          <a:prstGeom prst="straightConnector1">
            <a:avLst/>
          </a:prstGeom>
          <a:noFill/>
          <a:ln w="9525" cap="flat" cmpd="sng">
            <a:solidFill>
              <a:schemeClr val="dk2"/>
            </a:solidFill>
            <a:prstDash val="solid"/>
            <a:round/>
            <a:headEnd type="none" w="med" len="med"/>
            <a:tailEnd type="triangle" w="med" len="med"/>
          </a:ln>
        </p:spPr>
      </p:cxnSp>
      <p:cxnSp>
        <p:nvCxnSpPr>
          <p:cNvPr id="582" name="Google Shape;582;p62"/>
          <p:cNvCxnSpPr>
            <a:stCxn id="580" idx="3"/>
            <a:endCxn id="583" idx="1"/>
          </p:cNvCxnSpPr>
          <p:nvPr/>
        </p:nvCxnSpPr>
        <p:spPr>
          <a:xfrm>
            <a:off x="5057700" y="4406750"/>
            <a:ext cx="626400" cy="0"/>
          </a:xfrm>
          <a:prstGeom prst="straightConnector1">
            <a:avLst/>
          </a:prstGeom>
          <a:noFill/>
          <a:ln w="9525" cap="flat" cmpd="sng">
            <a:solidFill>
              <a:schemeClr val="dk2"/>
            </a:solidFill>
            <a:prstDash val="solid"/>
            <a:round/>
            <a:headEnd type="none" w="med" len="med"/>
            <a:tailEnd type="triangle" w="med" len="med"/>
          </a:ln>
        </p:spPr>
      </p:cxnSp>
      <p:sp>
        <p:nvSpPr>
          <p:cNvPr id="584" name="Google Shape;584;p62"/>
          <p:cNvSpPr/>
          <p:nvPr/>
        </p:nvSpPr>
        <p:spPr>
          <a:xfrm>
            <a:off x="5977450" y="3390725"/>
            <a:ext cx="548700" cy="47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Key</a:t>
            </a:r>
            <a:endParaRPr/>
          </a:p>
        </p:txBody>
      </p:sp>
      <p:sp>
        <p:nvSpPr>
          <p:cNvPr id="583" name="Google Shape;583;p62"/>
          <p:cNvSpPr/>
          <p:nvPr/>
        </p:nvSpPr>
        <p:spPr>
          <a:xfrm>
            <a:off x="5684200" y="4171775"/>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Decryption Algorithm</a:t>
            </a:r>
            <a:endParaRPr/>
          </a:p>
        </p:txBody>
      </p:sp>
      <p:cxnSp>
        <p:nvCxnSpPr>
          <p:cNvPr id="585" name="Google Shape;585;p62"/>
          <p:cNvCxnSpPr>
            <a:stCxn id="584" idx="2"/>
            <a:endCxn id="583" idx="0"/>
          </p:cNvCxnSpPr>
          <p:nvPr/>
        </p:nvCxnSpPr>
        <p:spPr>
          <a:xfrm>
            <a:off x="6251800" y="3860825"/>
            <a:ext cx="0" cy="311100"/>
          </a:xfrm>
          <a:prstGeom prst="straightConnector1">
            <a:avLst/>
          </a:prstGeom>
          <a:noFill/>
          <a:ln w="9525" cap="flat" cmpd="sng">
            <a:solidFill>
              <a:schemeClr val="dk2"/>
            </a:solidFill>
            <a:prstDash val="solid"/>
            <a:round/>
            <a:headEnd type="none" w="med" len="med"/>
            <a:tailEnd type="triangle" w="med" len="med"/>
          </a:ln>
        </p:spPr>
      </p:cxnSp>
      <p:sp>
        <p:nvSpPr>
          <p:cNvPr id="586" name="Google Shape;586;p62"/>
          <p:cNvSpPr/>
          <p:nvPr/>
        </p:nvSpPr>
        <p:spPr>
          <a:xfrm>
            <a:off x="7445900" y="4171700"/>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Plaintext</a:t>
            </a:r>
            <a:endParaRPr/>
          </a:p>
        </p:txBody>
      </p:sp>
      <p:cxnSp>
        <p:nvCxnSpPr>
          <p:cNvPr id="587" name="Google Shape;587;p62"/>
          <p:cNvCxnSpPr>
            <a:stCxn id="583" idx="3"/>
            <a:endCxn id="586" idx="1"/>
          </p:cNvCxnSpPr>
          <p:nvPr/>
        </p:nvCxnSpPr>
        <p:spPr>
          <a:xfrm>
            <a:off x="6819400" y="4406825"/>
            <a:ext cx="626400" cy="0"/>
          </a:xfrm>
          <a:prstGeom prst="straightConnector1">
            <a:avLst/>
          </a:prstGeom>
          <a:noFill/>
          <a:ln w="9525" cap="flat" cmpd="sng">
            <a:solidFill>
              <a:schemeClr val="dk2"/>
            </a:solidFill>
            <a:prstDash val="solid"/>
            <a:round/>
            <a:headEnd type="none" w="med" len="med"/>
            <a:tailEnd type="triangle" w="med" len="med"/>
          </a:ln>
        </p:spPr>
      </p:cxnSp>
      <p:sp>
        <p:nvSpPr>
          <p:cNvPr id="588" name="Google Shape;588;p62"/>
          <p:cNvSpPr txBox="1"/>
          <p:nvPr/>
        </p:nvSpPr>
        <p:spPr>
          <a:xfrm>
            <a:off x="275550" y="3294975"/>
            <a:ext cx="76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Alice</a:t>
            </a:r>
            <a:endParaRPr/>
          </a:p>
        </p:txBody>
      </p:sp>
      <p:sp>
        <p:nvSpPr>
          <p:cNvPr id="589" name="Google Shape;589;p62"/>
          <p:cNvSpPr txBox="1"/>
          <p:nvPr/>
        </p:nvSpPr>
        <p:spPr>
          <a:xfrm>
            <a:off x="7939350" y="3294975"/>
            <a:ext cx="7653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Bob</a:t>
            </a:r>
            <a:endParaRPr/>
          </a:p>
        </p:txBody>
      </p:sp>
      <p:sp>
        <p:nvSpPr>
          <p:cNvPr id="590" name="Google Shape;590;p62"/>
          <p:cNvSpPr txBox="1"/>
          <p:nvPr/>
        </p:nvSpPr>
        <p:spPr>
          <a:xfrm>
            <a:off x="3510750" y="3294975"/>
            <a:ext cx="195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Insecure Channel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1">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 grpId="0" animBg="1"/>
      <p:bldP spid="580" grpId="0" animBg="1"/>
      <p:bldP spid="584" grpId="0" animBg="1"/>
      <p:bldP spid="58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10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One-Time Pad</a:t>
            </a:r>
            <a:endParaRPr/>
          </a:p>
        </p:txBody>
      </p:sp>
      <p:sp>
        <p:nvSpPr>
          <p:cNvPr id="1085" name="Google Shape;1085;p101"/>
          <p:cNvSpPr txBox="1">
            <a:spLocks noGrp="1"/>
          </p:cNvSpPr>
          <p:nvPr>
            <p:ph type="body" idx="1"/>
          </p:nvPr>
        </p:nvSpPr>
        <p:spPr>
          <a:xfrm>
            <a:off x="226207" y="1107025"/>
            <a:ext cx="8583255" cy="394979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err="1"/>
              <a:t>KeyGen</a:t>
            </a:r>
            <a:r>
              <a:rPr lang="en" dirty="0"/>
              <a:t>()</a:t>
            </a:r>
            <a:endParaRPr dirty="0"/>
          </a:p>
          <a:p>
            <a:pPr marL="914400" lvl="1" indent="-317500" algn="l" rtl="0">
              <a:spcBef>
                <a:spcPts val="0"/>
              </a:spcBef>
              <a:spcAft>
                <a:spcPts val="0"/>
              </a:spcAft>
              <a:buSzPts val="1400"/>
              <a:buChar char="○"/>
            </a:pPr>
            <a:r>
              <a:rPr lang="en" sz="1600" dirty="0"/>
              <a:t>Randomly generate an </a:t>
            </a:r>
            <a:r>
              <a:rPr lang="en" sz="1600" i="1" dirty="0"/>
              <a:t>n</a:t>
            </a:r>
            <a:r>
              <a:rPr lang="en" sz="1600" dirty="0"/>
              <a:t>-bit key</a:t>
            </a:r>
            <a:endParaRPr sz="1600" b="1" dirty="0"/>
          </a:p>
          <a:p>
            <a:pPr marL="457200" lvl="0" indent="-342900" algn="l" rtl="0">
              <a:spcBef>
                <a:spcPts val="0"/>
              </a:spcBef>
              <a:spcAft>
                <a:spcPts val="0"/>
              </a:spcAft>
              <a:buSzPts val="1800"/>
              <a:buChar char="●"/>
            </a:pPr>
            <a:r>
              <a:rPr lang="en" dirty="0"/>
              <a:t>Enc(</a:t>
            </a:r>
            <a:r>
              <a:rPr lang="en" i="1" dirty="0"/>
              <a:t>K</a:t>
            </a:r>
            <a:r>
              <a:rPr lang="en" dirty="0"/>
              <a:t>, </a:t>
            </a:r>
            <a:r>
              <a:rPr lang="en" i="1" dirty="0"/>
              <a:t>M</a:t>
            </a:r>
            <a:r>
              <a:rPr lang="en" dirty="0"/>
              <a:t>) = </a:t>
            </a:r>
            <a:r>
              <a:rPr lang="en" i="1" dirty="0"/>
              <a:t>K</a:t>
            </a:r>
            <a:r>
              <a:rPr lang="en" dirty="0"/>
              <a:t> ⊕ </a:t>
            </a:r>
            <a:r>
              <a:rPr lang="en" i="1" dirty="0"/>
              <a:t>M</a:t>
            </a:r>
            <a:endParaRPr i="1" dirty="0"/>
          </a:p>
          <a:p>
            <a:pPr lvl="1"/>
            <a:r>
              <a:rPr lang="en" sz="1600" dirty="0"/>
              <a:t>Ci = Ki ⊕ Mi</a:t>
            </a:r>
            <a:endParaRPr sz="1600" dirty="0"/>
          </a:p>
          <a:p>
            <a:pPr marL="457200" lvl="0" indent="-342900" algn="l" rtl="0">
              <a:spcBef>
                <a:spcPts val="0"/>
              </a:spcBef>
              <a:spcAft>
                <a:spcPts val="0"/>
              </a:spcAft>
              <a:buSzPts val="1800"/>
              <a:buChar char="●"/>
            </a:pPr>
            <a:r>
              <a:rPr lang="en" dirty="0"/>
              <a:t>Dec(</a:t>
            </a:r>
            <a:r>
              <a:rPr lang="en" i="1" dirty="0"/>
              <a:t>K</a:t>
            </a:r>
            <a:r>
              <a:rPr lang="en" dirty="0"/>
              <a:t>, </a:t>
            </a:r>
            <a:r>
              <a:rPr lang="en" i="1" dirty="0"/>
              <a:t>C</a:t>
            </a:r>
            <a:r>
              <a:rPr lang="en" dirty="0"/>
              <a:t>) = </a:t>
            </a:r>
            <a:r>
              <a:rPr lang="en" i="1" dirty="0"/>
              <a:t>K</a:t>
            </a:r>
            <a:r>
              <a:rPr lang="en" dirty="0"/>
              <a:t> ⊕ </a:t>
            </a:r>
            <a:r>
              <a:rPr lang="en" i="1" dirty="0"/>
              <a:t>C</a:t>
            </a:r>
            <a:endParaRPr sz="1800" dirty="0"/>
          </a:p>
          <a:p>
            <a:pPr lvl="1"/>
            <a:r>
              <a:rPr lang="en" sz="1600" dirty="0"/>
              <a:t>Mi = Ki ⊕ Ci</a:t>
            </a:r>
          </a:p>
          <a:p>
            <a:r>
              <a:rPr lang="en-US" dirty="0"/>
              <a:t>Alice and Bob use a different key (or pad) for each encryption </a:t>
            </a:r>
          </a:p>
          <a:p>
            <a:pPr lvl="1"/>
            <a:r>
              <a:rPr lang="en-US" sz="1600" dirty="0"/>
              <a:t>(this is the “one-time” in one-time pad).</a:t>
            </a:r>
          </a:p>
          <a:p>
            <a:r>
              <a:rPr lang="en-US" dirty="0"/>
              <a:t>Security</a:t>
            </a:r>
            <a:endParaRPr lang="en" sz="2400" b="1" dirty="0"/>
          </a:p>
          <a:p>
            <a:pPr lvl="1"/>
            <a:r>
              <a:rPr lang="en-US" sz="1600" dirty="0"/>
              <a:t>What if we reuse the same key for different messages?  Do we still have IND-CPA? </a:t>
            </a:r>
          </a:p>
          <a:p>
            <a:r>
              <a:rPr lang="en-US" sz="2000" dirty="0"/>
              <a:t>What is IND-CPA secure? What is the IND-CPA game?</a:t>
            </a:r>
          </a:p>
        </p:txBody>
      </p:sp>
      <p:sp>
        <p:nvSpPr>
          <p:cNvPr id="1086" name="Google Shape;1086;p1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8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8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8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8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8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8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8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8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Block Cipher</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fontScale="92500" lnSpcReduction="10000"/>
          </a:bodyPr>
          <a:lstStyle/>
          <a:p>
            <a:r>
              <a:rPr lang="en-US" sz="2000" dirty="0"/>
              <a:t>How does block ciphers work? </a:t>
            </a:r>
          </a:p>
          <a:p>
            <a:pPr lvl="1"/>
            <a:r>
              <a:rPr lang="en-US" sz="1600" dirty="0"/>
              <a:t>Why it is called block ciphers? </a:t>
            </a:r>
          </a:p>
          <a:p>
            <a:pPr lvl="1"/>
            <a:r>
              <a:rPr lang="en-US" sz="1600" dirty="0"/>
              <a:t>Why do we need operating modes? </a:t>
            </a:r>
          </a:p>
          <a:p>
            <a:pPr lvl="1"/>
            <a:r>
              <a:rPr lang="en-US" sz="1600" dirty="0"/>
              <a:t>Where do we use the key? </a:t>
            </a:r>
          </a:p>
          <a:p>
            <a:r>
              <a:rPr lang="en-US" sz="2000" dirty="0"/>
              <a:t>Analyzing Modes</a:t>
            </a:r>
          </a:p>
          <a:p>
            <a:pPr lvl="1"/>
            <a:r>
              <a:rPr lang="en-US" sz="1600" dirty="0"/>
              <a:t>Giving a new operating mode, analyzing the formulas used for encryption and description</a:t>
            </a:r>
          </a:p>
          <a:p>
            <a:pPr lvl="1"/>
            <a:r>
              <a:rPr lang="en-US" sz="1600" dirty="0"/>
              <a:t>Analyze the performance implication</a:t>
            </a:r>
          </a:p>
          <a:p>
            <a:pPr lvl="1"/>
            <a:r>
              <a:rPr lang="en-US" sz="1600" dirty="0"/>
              <a:t>Analyze if the mode is IND-CPA secure: why some modes are secure and others are not</a:t>
            </a:r>
          </a:p>
          <a:p>
            <a:r>
              <a:rPr lang="en-US" sz="2000" dirty="0"/>
              <a:t>Security</a:t>
            </a:r>
          </a:p>
          <a:p>
            <a:pPr lvl="1"/>
            <a:r>
              <a:rPr lang="en-US" sz="1600" dirty="0"/>
              <a:t>What are IV and nonce? </a:t>
            </a:r>
          </a:p>
          <a:p>
            <a:pPr lvl="1"/>
            <a:r>
              <a:rPr lang="en-US" sz="1600" dirty="0"/>
              <a:t>Where do we use them? </a:t>
            </a:r>
          </a:p>
          <a:p>
            <a:pPr lvl="1"/>
            <a:r>
              <a:rPr lang="en-US" sz="1600" dirty="0"/>
              <a:t>Why do we need them? </a:t>
            </a:r>
          </a:p>
          <a:p>
            <a:pPr lvl="1"/>
            <a:r>
              <a:rPr lang="en-US" sz="1600" dirty="0"/>
              <a:t>Does block cipher provide integrity?</a:t>
            </a:r>
          </a:p>
        </p:txBody>
      </p:sp>
    </p:spTree>
    <p:extLst>
      <p:ext uri="{BB962C8B-B14F-4D97-AF65-F5344CB8AC3E}">
        <p14:creationId xmlns:p14="http://schemas.microsoft.com/office/powerpoint/2010/main" val="2834943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Hash</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What are the basic properties of hash functions?</a:t>
            </a:r>
          </a:p>
          <a:p>
            <a:pPr lvl="1"/>
            <a:r>
              <a:rPr lang="en-US" sz="1600" dirty="0"/>
              <a:t>What is one way function? </a:t>
            </a:r>
          </a:p>
          <a:p>
            <a:pPr lvl="1"/>
            <a:r>
              <a:rPr lang="en-US" sz="1600" dirty="0"/>
              <a:t>What is collision resistant? </a:t>
            </a:r>
          </a:p>
          <a:p>
            <a:endParaRPr lang="en-US" sz="2000" dirty="0"/>
          </a:p>
          <a:p>
            <a:r>
              <a:rPr lang="en-US" sz="2000" dirty="0"/>
              <a:t>What can length extension attacks do?</a:t>
            </a:r>
          </a:p>
          <a:p>
            <a:pPr marL="114300" indent="0">
              <a:buNone/>
            </a:pPr>
            <a:endParaRPr lang="en-US" sz="2000" dirty="0"/>
          </a:p>
          <a:p>
            <a:r>
              <a:rPr lang="en-US" sz="2000" dirty="0"/>
              <a:t>Security</a:t>
            </a:r>
          </a:p>
          <a:p>
            <a:pPr lvl="1"/>
            <a:r>
              <a:rPr lang="en-US" sz="1600" dirty="0"/>
              <a:t>Do hash provide integrity? </a:t>
            </a:r>
          </a:p>
          <a:p>
            <a:pPr lvl="1"/>
            <a:r>
              <a:rPr lang="en-US" sz="1600" dirty="0"/>
              <a:t>How can we use hash for integrity? </a:t>
            </a:r>
          </a:p>
          <a:p>
            <a:pPr lvl="1"/>
            <a:endParaRPr lang="en-US" sz="1600" dirty="0"/>
          </a:p>
        </p:txBody>
      </p:sp>
    </p:spTree>
    <p:extLst>
      <p:ext uri="{BB962C8B-B14F-4D97-AF65-F5344CB8AC3E}">
        <p14:creationId xmlns:p14="http://schemas.microsoft.com/office/powerpoint/2010/main" val="2100061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MAC</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lnSpcReduction="10000"/>
          </a:bodyPr>
          <a:lstStyle/>
          <a:p>
            <a:r>
              <a:rPr lang="en-US" sz="2000" dirty="0"/>
              <a:t>Why do we want MAC?</a:t>
            </a:r>
          </a:p>
          <a:p>
            <a:pPr lvl="1"/>
            <a:r>
              <a:rPr lang="en-US" sz="1600" dirty="0"/>
              <a:t>Why is it different from hash? </a:t>
            </a:r>
          </a:p>
          <a:p>
            <a:endParaRPr lang="en-US" sz="2000" dirty="0"/>
          </a:p>
          <a:p>
            <a:r>
              <a:rPr lang="en-US" sz="2000" dirty="0"/>
              <a:t>How does HMAC work? </a:t>
            </a:r>
          </a:p>
          <a:p>
            <a:pPr lvl="1"/>
            <a:r>
              <a:rPr lang="en-US" sz="1600" dirty="0"/>
              <a:t>What are the inputs? </a:t>
            </a:r>
          </a:p>
          <a:p>
            <a:pPr marL="114300" indent="0">
              <a:buNone/>
            </a:pPr>
            <a:endParaRPr lang="en-US" sz="2000" dirty="0"/>
          </a:p>
          <a:p>
            <a:r>
              <a:rPr lang="en-US" sz="2000" dirty="0"/>
              <a:t>Security</a:t>
            </a:r>
          </a:p>
          <a:p>
            <a:pPr lvl="1"/>
            <a:r>
              <a:rPr lang="en-US" sz="1600" dirty="0"/>
              <a:t>Do MACs provide integrity?</a:t>
            </a:r>
          </a:p>
          <a:p>
            <a:pPr lvl="1"/>
            <a:r>
              <a:rPr lang="en-US" sz="1600" dirty="0"/>
              <a:t>Do MACs provide confidentiality? </a:t>
            </a:r>
          </a:p>
          <a:p>
            <a:pPr lvl="1"/>
            <a:r>
              <a:rPr lang="en-US" sz="1600" dirty="0"/>
              <a:t>How do we get both confidentiality and integrity? </a:t>
            </a:r>
          </a:p>
          <a:p>
            <a:pPr lvl="2"/>
            <a:r>
              <a:rPr lang="en-US" sz="1600" dirty="0"/>
              <a:t>What is Encrypt-then-MAC?</a:t>
            </a:r>
          </a:p>
          <a:p>
            <a:pPr lvl="2"/>
            <a:r>
              <a:rPr lang="en-US" sz="1600" dirty="0"/>
              <a:t>What is MAC-then-encrypt?</a:t>
            </a:r>
          </a:p>
        </p:txBody>
      </p:sp>
    </p:spTree>
    <p:extLst>
      <p:ext uri="{BB962C8B-B14F-4D97-AF65-F5344CB8AC3E}">
        <p14:creationId xmlns:p14="http://schemas.microsoft.com/office/powerpoint/2010/main" val="2968475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PRNG</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Where do we need random numbers? </a:t>
            </a:r>
            <a:endParaRPr lang="en-US" sz="1600" dirty="0"/>
          </a:p>
          <a:p>
            <a:endParaRPr lang="en-US" sz="2000" dirty="0"/>
          </a:p>
          <a:p>
            <a:r>
              <a:rPr lang="en-US" sz="2000" dirty="0"/>
              <a:t>PRNG</a:t>
            </a:r>
          </a:p>
          <a:p>
            <a:pPr lvl="1"/>
            <a:r>
              <a:rPr lang="en-US" sz="1600" dirty="0"/>
              <a:t>Why is it called Pseudorandom? </a:t>
            </a:r>
          </a:p>
          <a:p>
            <a:pPr lvl="1"/>
            <a:r>
              <a:rPr lang="en-US" sz="1600" dirty="0"/>
              <a:t>What is rollback resistance? </a:t>
            </a:r>
          </a:p>
          <a:p>
            <a:pPr lvl="1"/>
            <a:r>
              <a:rPr lang="en-US" sz="1600" dirty="0"/>
              <a:t>What can the attacker do if the PRNG is not rollback resistant?</a:t>
            </a:r>
          </a:p>
        </p:txBody>
      </p:sp>
    </p:spTree>
    <p:extLst>
      <p:ext uri="{BB962C8B-B14F-4D97-AF65-F5344CB8AC3E}">
        <p14:creationId xmlns:p14="http://schemas.microsoft.com/office/powerpoint/2010/main" val="3893940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Diffie-Hellman Key Exchange</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Why do we want it? </a:t>
            </a:r>
          </a:p>
          <a:p>
            <a:pPr marL="596900" lvl="1" indent="0">
              <a:buNone/>
            </a:pPr>
            <a:endParaRPr lang="en-US" sz="1600" dirty="0"/>
          </a:p>
          <a:p>
            <a:r>
              <a:rPr lang="en-US" sz="2000" dirty="0"/>
              <a:t>How does it work? </a:t>
            </a:r>
          </a:p>
          <a:p>
            <a:pPr lvl="1"/>
            <a:r>
              <a:rPr lang="en-US" sz="1600" dirty="0"/>
              <a:t>What variables are public? What variables are private? </a:t>
            </a:r>
          </a:p>
          <a:p>
            <a:pPr lvl="1"/>
            <a:r>
              <a:rPr lang="en-US" sz="1600" dirty="0"/>
              <a:t>What is the information being sent between Alice and Bob? Formula? </a:t>
            </a:r>
          </a:p>
          <a:p>
            <a:pPr lvl="1"/>
            <a:r>
              <a:rPr lang="en-US" sz="1600" dirty="0"/>
              <a:t>What is the secret being shared? Formula? </a:t>
            </a:r>
          </a:p>
          <a:p>
            <a:pPr marL="114300" indent="0">
              <a:buNone/>
            </a:pPr>
            <a:endParaRPr lang="en-US" sz="2000" dirty="0"/>
          </a:p>
          <a:p>
            <a:r>
              <a:rPr lang="en-US" sz="2000" dirty="0"/>
              <a:t>Security</a:t>
            </a:r>
          </a:p>
          <a:p>
            <a:pPr lvl="1"/>
            <a:r>
              <a:rPr lang="en-US" sz="1600" dirty="0"/>
              <a:t>What’s the security issue with it? </a:t>
            </a:r>
          </a:p>
        </p:txBody>
      </p:sp>
    </p:spTree>
    <p:extLst>
      <p:ext uri="{BB962C8B-B14F-4D97-AF65-F5344CB8AC3E}">
        <p14:creationId xmlns:p14="http://schemas.microsoft.com/office/powerpoint/2010/main" val="3918053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Public-Key Encryption</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lnSpcReduction="10000"/>
          </a:bodyPr>
          <a:lstStyle/>
          <a:p>
            <a:r>
              <a:rPr lang="en-US" sz="2000" dirty="0"/>
              <a:t>Why do we want Asymmetric-key encryption? </a:t>
            </a:r>
          </a:p>
          <a:p>
            <a:pPr lvl="1"/>
            <a:r>
              <a:rPr lang="en-US" sz="1600" dirty="0"/>
              <a:t>What are the major benefits? </a:t>
            </a:r>
          </a:p>
          <a:p>
            <a:pPr lvl="1"/>
            <a:r>
              <a:rPr lang="en-US" sz="1600" dirty="0"/>
              <a:t>What is the major issue? </a:t>
            </a:r>
          </a:p>
          <a:p>
            <a:pPr marL="114300" indent="0">
              <a:buNone/>
            </a:pPr>
            <a:endParaRPr lang="en-US" sz="2000" dirty="0"/>
          </a:p>
          <a:p>
            <a:r>
              <a:rPr lang="en-US" sz="2000" dirty="0"/>
              <a:t>How does RSA encryption work?</a:t>
            </a:r>
          </a:p>
          <a:p>
            <a:pPr lvl="1"/>
            <a:r>
              <a:rPr lang="en-US" sz="1600" dirty="0"/>
              <a:t>What variables are the public key? </a:t>
            </a:r>
          </a:p>
          <a:p>
            <a:pPr lvl="1"/>
            <a:r>
              <a:rPr lang="en-US" sz="1600" dirty="0"/>
              <a:t>What variables are the private key?</a:t>
            </a:r>
          </a:p>
          <a:p>
            <a:pPr lvl="1"/>
            <a:r>
              <a:rPr lang="en-US" sz="1600" dirty="0"/>
              <a:t>How do we do encryption? Formula?</a:t>
            </a:r>
          </a:p>
          <a:p>
            <a:pPr lvl="1"/>
            <a:r>
              <a:rPr lang="en-US" sz="1600" dirty="0"/>
              <a:t>How do we do decryption? Formula? </a:t>
            </a:r>
          </a:p>
          <a:p>
            <a:pPr marL="114300" indent="0">
              <a:buNone/>
            </a:pPr>
            <a:endParaRPr lang="en-US" sz="2000" dirty="0"/>
          </a:p>
          <a:p>
            <a:r>
              <a:rPr lang="en-US" sz="2000" dirty="0"/>
              <a:t>Security</a:t>
            </a:r>
          </a:p>
          <a:p>
            <a:pPr lvl="1"/>
            <a:r>
              <a:rPr lang="en-US" sz="1600" dirty="0"/>
              <a:t>Can it defend against MITM attack?</a:t>
            </a:r>
          </a:p>
        </p:txBody>
      </p:sp>
    </p:spTree>
    <p:extLst>
      <p:ext uri="{BB962C8B-B14F-4D97-AF65-F5344CB8AC3E}">
        <p14:creationId xmlns:p14="http://schemas.microsoft.com/office/powerpoint/2010/main" val="617013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Digital Signature</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Why do we need signature? </a:t>
            </a:r>
          </a:p>
          <a:p>
            <a:pPr lvl="1"/>
            <a:r>
              <a:rPr lang="en-US" sz="1600" dirty="0"/>
              <a:t>What key is used for digital signature? </a:t>
            </a:r>
          </a:p>
          <a:p>
            <a:pPr lvl="1"/>
            <a:r>
              <a:rPr lang="en-US" sz="1600" dirty="0"/>
              <a:t>Why do we sign the hash instead of the plaintext?</a:t>
            </a:r>
          </a:p>
          <a:p>
            <a:pPr marL="114300" indent="0">
              <a:buNone/>
            </a:pPr>
            <a:endParaRPr lang="en-US" sz="2000" dirty="0"/>
          </a:p>
          <a:p>
            <a:r>
              <a:rPr lang="en-US" sz="2000" dirty="0"/>
              <a:t>How does RSA signature work?</a:t>
            </a:r>
          </a:p>
          <a:p>
            <a:pPr lvl="1"/>
            <a:r>
              <a:rPr lang="en-US" sz="1600" dirty="0"/>
              <a:t>How do we sign a message? Formula?</a:t>
            </a:r>
          </a:p>
          <a:p>
            <a:pPr lvl="1"/>
            <a:r>
              <a:rPr lang="en-US" sz="1600" dirty="0"/>
              <a:t>How do we verify a signature? Formula? </a:t>
            </a:r>
          </a:p>
          <a:p>
            <a:pPr marL="114300" indent="0">
              <a:buNone/>
            </a:pPr>
            <a:endParaRPr lang="en-US" sz="2000" dirty="0"/>
          </a:p>
          <a:p>
            <a:r>
              <a:rPr lang="en-US" sz="2000" dirty="0"/>
              <a:t>Security</a:t>
            </a:r>
          </a:p>
          <a:p>
            <a:pPr lvl="1"/>
            <a:r>
              <a:rPr lang="en-US" sz="1600" dirty="0"/>
              <a:t>How can we combine public-key encryption and digital signature?</a:t>
            </a:r>
          </a:p>
          <a:p>
            <a:pPr lvl="1"/>
            <a:r>
              <a:rPr lang="en-US" sz="1600" dirty="0"/>
              <a:t>Can we provide confidentiality and integrity together?</a:t>
            </a:r>
          </a:p>
        </p:txBody>
      </p:sp>
    </p:spTree>
    <p:extLst>
      <p:ext uri="{BB962C8B-B14F-4D97-AF65-F5344CB8AC3E}">
        <p14:creationId xmlns:p14="http://schemas.microsoft.com/office/powerpoint/2010/main" val="590031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Certificate</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Why do we need certificate? </a:t>
            </a:r>
          </a:p>
          <a:p>
            <a:pPr marL="114300" indent="0">
              <a:buNone/>
            </a:pPr>
            <a:endParaRPr lang="en-US" sz="2000" dirty="0"/>
          </a:p>
          <a:p>
            <a:r>
              <a:rPr lang="en-US" sz="2000" dirty="0"/>
              <a:t>What does a certificate contain? </a:t>
            </a:r>
            <a:endParaRPr lang="en-US" sz="1600" dirty="0"/>
          </a:p>
          <a:p>
            <a:pPr marL="114300" indent="0">
              <a:buNone/>
            </a:pPr>
            <a:endParaRPr lang="en-US" sz="2000" dirty="0"/>
          </a:p>
          <a:p>
            <a:r>
              <a:rPr lang="en-US" sz="2000" dirty="0"/>
              <a:t>What are Certificate Authorities? </a:t>
            </a:r>
          </a:p>
          <a:p>
            <a:pPr lvl="1"/>
            <a:r>
              <a:rPr lang="en-US" sz="1600" dirty="0"/>
              <a:t>Why do we need them? </a:t>
            </a:r>
            <a:endParaRPr lang="en-US" sz="1200" dirty="0"/>
          </a:p>
        </p:txBody>
      </p:sp>
    </p:spTree>
    <p:extLst>
      <p:ext uri="{BB962C8B-B14F-4D97-AF65-F5344CB8AC3E}">
        <p14:creationId xmlns:p14="http://schemas.microsoft.com/office/powerpoint/2010/main" val="35586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6" name="object 2">
            <a:extLst>
              <a:ext uri="{FF2B5EF4-FFF2-40B4-BE49-F238E27FC236}">
                <a16:creationId xmlns:a16="http://schemas.microsoft.com/office/drawing/2014/main" id="{8C2582CD-9E00-9500-F365-2E01BA91FCEC}"/>
              </a:ext>
            </a:extLst>
          </p:cNvPr>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Today’s plan: Midterm Review</a:t>
            </a:r>
            <a:endParaRPr dirty="0"/>
          </a:p>
        </p:txBody>
      </p:sp>
      <p:sp>
        <p:nvSpPr>
          <p:cNvPr id="80" name="Google Shape;80;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000" dirty="0">
                <a:latin typeface="+mn-lt"/>
              </a:rPr>
              <a:t>Assignment #2 Review</a:t>
            </a:r>
          </a:p>
          <a:p>
            <a:pPr marL="457200" lvl="0" indent="-342900" algn="l" rtl="0">
              <a:spcBef>
                <a:spcPts val="0"/>
              </a:spcBef>
              <a:spcAft>
                <a:spcPts val="0"/>
              </a:spcAft>
              <a:buSzPts val="1800"/>
              <a:buChar char="●"/>
            </a:pPr>
            <a:endParaRPr lang="en-US" sz="2000" dirty="0">
              <a:latin typeface="+mn-lt"/>
              <a:cs typeface="Calibri"/>
            </a:endParaRPr>
          </a:p>
          <a:p>
            <a:pPr marL="457200" lvl="0" indent="-342900" algn="l" rtl="0">
              <a:spcBef>
                <a:spcPts val="0"/>
              </a:spcBef>
              <a:spcAft>
                <a:spcPts val="0"/>
              </a:spcAft>
              <a:buSzPts val="1800"/>
              <a:buChar char="●"/>
            </a:pPr>
            <a:r>
              <a:rPr lang="en-US" sz="2000" dirty="0">
                <a:latin typeface="+mn-lt"/>
                <a:cs typeface="Calibri"/>
              </a:rPr>
              <a:t>Key Concepts Review</a:t>
            </a:r>
            <a:endParaRPr sz="2000" dirty="0">
              <a:latin typeface="+mn-lt"/>
            </a:endParaRPr>
          </a:p>
          <a:p>
            <a:pPr marL="457200" lvl="0" indent="-342900" algn="l" rtl="0">
              <a:spcBef>
                <a:spcPts val="0"/>
              </a:spcBef>
              <a:spcAft>
                <a:spcPts val="0"/>
              </a:spcAft>
              <a:buSzPts val="1800"/>
              <a:buChar char="●"/>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Assignment #2 (</a:t>
            </a:r>
            <a:r>
              <a:rPr lang="en-US" dirty="0">
                <a:latin typeface="+mn-lt"/>
              </a:rPr>
              <a:t>Question 1</a:t>
            </a:r>
            <a:r>
              <a:rPr lang="en-US" dirty="0"/>
              <a:t>)</a:t>
            </a:r>
            <a:endParaRPr dirty="0"/>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p:txBody>
          <a:bodyPr>
            <a:normAutofit/>
          </a:bodyPr>
          <a:lstStyle/>
          <a:p>
            <a:pPr>
              <a:lnSpc>
                <a:spcPct val="120000"/>
              </a:lnSpc>
              <a:tabLst>
                <a:tab pos="180022" algn="l"/>
              </a:tabLst>
            </a:pPr>
            <a:r>
              <a:rPr lang="en-US" sz="1800" dirty="0">
                <a:effectLst/>
                <a:latin typeface="+mn-lt"/>
                <a:ea typeface="SimSun" panose="02010600030101010101" pitchFamily="2" charset="-122"/>
              </a:rPr>
              <a:t>The DES (Data Encryption Standard) was a symmetric encryption algorithm designed in 1976. It was the government standard until 2001. It has a block size of 64 bits, and key size of 56 bits. If Eve wants to brute-force attack DES, i.e., try all possible keys, how much time does Eve need? Assume that she can try 10</a:t>
            </a:r>
            <a:r>
              <a:rPr lang="en-US" sz="1800" baseline="30000" dirty="0">
                <a:effectLst/>
                <a:latin typeface="+mn-lt"/>
                <a:ea typeface="SimSun" panose="02010600030101010101" pitchFamily="2" charset="-122"/>
              </a:rPr>
              <a:t>10</a:t>
            </a:r>
            <a:r>
              <a:rPr lang="en-US" sz="1800" dirty="0">
                <a:effectLst/>
                <a:latin typeface="+mn-lt"/>
                <a:ea typeface="SimSun" panose="02010600030101010101" pitchFamily="2" charset="-122"/>
              </a:rPr>
              <a:t> keys per second with her personal computer. </a:t>
            </a:r>
            <a:endParaRPr lang="en-US" dirty="0">
              <a:latin typeface="+mn-lt"/>
            </a:endParaRPr>
          </a:p>
          <a:p>
            <a:pPr>
              <a:lnSpc>
                <a:spcPct val="120000"/>
              </a:lnSpc>
              <a:tabLst>
                <a:tab pos="180022" algn="l"/>
              </a:tabLst>
            </a:pPr>
            <a:endParaRPr lang="en-US" dirty="0">
              <a:effectLst/>
              <a:latin typeface="+mn-lt"/>
              <a:ea typeface="SimSun" panose="02010600030101010101" pitchFamily="2" charset="-122"/>
            </a:endParaRPr>
          </a:p>
          <a:p>
            <a:pPr lvl="0">
              <a:lnSpc>
                <a:spcPct val="120000"/>
              </a:lnSpc>
              <a:buFont typeface="Wingdings" pitchFamily="2" charset="2"/>
              <a:buChar char="Ø"/>
              <a:tabLst>
                <a:tab pos="180022" algn="l"/>
              </a:tabLst>
            </a:pPr>
            <a:r>
              <a:rPr lang="en-US" sz="1800" dirty="0">
                <a:effectLst/>
                <a:latin typeface="+mn-lt"/>
                <a:ea typeface="SimSun" panose="02010600030101010101" pitchFamily="2" charset="-122"/>
              </a:rPr>
              <a:t>Eve needs to try 2</a:t>
            </a:r>
            <a:r>
              <a:rPr lang="en-US" sz="1800" baseline="30000" dirty="0">
                <a:effectLst/>
                <a:latin typeface="+mn-lt"/>
                <a:ea typeface="SimSun" panose="02010600030101010101" pitchFamily="2" charset="-122"/>
              </a:rPr>
              <a:t>56</a:t>
            </a:r>
            <a:r>
              <a:rPr lang="en-US" sz="1800" dirty="0">
                <a:effectLst/>
                <a:latin typeface="+mn-lt"/>
                <a:ea typeface="SimSun" panose="02010600030101010101" pitchFamily="2" charset="-122"/>
              </a:rPr>
              <a:t> = 2</a:t>
            </a:r>
            <a:r>
              <a:rPr lang="en-US" sz="1800" baseline="30000" dirty="0">
                <a:effectLst/>
                <a:latin typeface="+mn-lt"/>
                <a:ea typeface="SimSun" panose="02010600030101010101" pitchFamily="2" charset="-122"/>
              </a:rPr>
              <a:t>(10×5.6)</a:t>
            </a:r>
            <a:r>
              <a:rPr lang="en-US" sz="1800" dirty="0">
                <a:effectLst/>
                <a:latin typeface="+mn-lt"/>
                <a:ea typeface="SimSun" panose="02010600030101010101" pitchFamily="2" charset="-122"/>
              </a:rPr>
              <a:t>=10</a:t>
            </a:r>
            <a:r>
              <a:rPr lang="en-US" sz="1800" baseline="30000" dirty="0">
                <a:effectLst/>
                <a:latin typeface="+mn-lt"/>
                <a:ea typeface="SimSun" panose="02010600030101010101" pitchFamily="2" charset="-122"/>
              </a:rPr>
              <a:t>(3×5.6)</a:t>
            </a:r>
            <a:r>
              <a:rPr lang="en-US" sz="1800" dirty="0">
                <a:effectLst/>
                <a:latin typeface="+mn-lt"/>
                <a:ea typeface="SimSun" panose="02010600030101010101" pitchFamily="2" charset="-122"/>
              </a:rPr>
              <a:t>=10</a:t>
            </a:r>
            <a:r>
              <a:rPr lang="en-US" sz="1800" baseline="30000" dirty="0">
                <a:effectLst/>
                <a:latin typeface="+mn-lt"/>
                <a:ea typeface="SimSun" panose="02010600030101010101" pitchFamily="2" charset="-122"/>
              </a:rPr>
              <a:t>(16.8)</a:t>
            </a:r>
            <a:r>
              <a:rPr lang="en-US" sz="1800" dirty="0">
                <a:effectLst/>
                <a:latin typeface="+mn-lt"/>
                <a:ea typeface="SimSun" panose="02010600030101010101" pitchFamily="2" charset="-122"/>
              </a:rPr>
              <a:t> = 6.3×10</a:t>
            </a:r>
            <a:r>
              <a:rPr lang="en-US" sz="1800" baseline="30000" dirty="0">
                <a:effectLst/>
                <a:latin typeface="+mn-lt"/>
                <a:ea typeface="SimSun" panose="02010600030101010101" pitchFamily="2" charset="-122"/>
              </a:rPr>
              <a:t>16</a:t>
            </a:r>
            <a:r>
              <a:rPr lang="en-US" sz="1800" dirty="0">
                <a:effectLst/>
                <a:latin typeface="+mn-lt"/>
                <a:ea typeface="SimSun" panose="02010600030101010101" pitchFamily="2" charset="-122"/>
              </a:rPr>
              <a:t> keys. The needed time is 6.3×10</a:t>
            </a:r>
            <a:r>
              <a:rPr lang="en-US" sz="1800" baseline="30000" dirty="0">
                <a:effectLst/>
                <a:latin typeface="+mn-lt"/>
                <a:ea typeface="SimSun" panose="02010600030101010101" pitchFamily="2" charset="-122"/>
              </a:rPr>
              <a:t>16</a:t>
            </a:r>
            <a:r>
              <a:rPr lang="en-US" sz="1800" dirty="0">
                <a:effectLst/>
                <a:latin typeface="+mn-lt"/>
                <a:ea typeface="SimSun" panose="02010600030101010101" pitchFamily="2" charset="-122"/>
              </a:rPr>
              <a:t> / (10</a:t>
            </a:r>
            <a:r>
              <a:rPr lang="en-US" sz="1800" baseline="30000" dirty="0">
                <a:effectLst/>
                <a:latin typeface="+mn-lt"/>
                <a:ea typeface="SimSun" panose="02010600030101010101" pitchFamily="2" charset="-122"/>
              </a:rPr>
              <a:t>10</a:t>
            </a:r>
            <a:r>
              <a:rPr lang="en-US" sz="1800" dirty="0">
                <a:effectLst/>
                <a:latin typeface="+mn-lt"/>
                <a:ea typeface="SimSun" panose="02010600030101010101" pitchFamily="2" charset="-122"/>
              </a:rPr>
              <a:t>)= 6.3×10</a:t>
            </a:r>
            <a:r>
              <a:rPr lang="en-US" sz="1800" baseline="30000" dirty="0">
                <a:effectLst/>
                <a:latin typeface="+mn-lt"/>
                <a:ea typeface="SimSun" panose="02010600030101010101" pitchFamily="2" charset="-122"/>
              </a:rPr>
              <a:t>6</a:t>
            </a:r>
            <a:r>
              <a:rPr lang="en-US" sz="1800" dirty="0">
                <a:effectLst/>
                <a:latin typeface="+mn-lt"/>
                <a:ea typeface="SimSun" panose="02010600030101010101" pitchFamily="2" charset="-122"/>
              </a:rPr>
              <a:t> seconds, roughly 73 days. </a:t>
            </a:r>
            <a:endParaRPr lang="en-US" sz="1600" dirty="0">
              <a:latin typeface="+mn-lt"/>
              <a:ea typeface="SimSun" panose="02010600030101010101" pitchFamily="2" charset="-122"/>
            </a:endParaRPr>
          </a:p>
          <a:p>
            <a:pPr lvl="0">
              <a:lnSpc>
                <a:spcPct val="120000"/>
              </a:lnSpc>
              <a:buFont typeface="Wingdings" pitchFamily="2" charset="2"/>
              <a:buChar char="Ø"/>
              <a:tabLst>
                <a:tab pos="180022" algn="l"/>
              </a:tabLst>
            </a:pPr>
            <a:endParaRPr lang="en-US" sz="1600" dirty="0">
              <a:latin typeface="+mn-lt"/>
              <a:ea typeface="SimSun" panose="02010600030101010101" pitchFamily="2" charset="-122"/>
            </a:endParaRPr>
          </a:p>
        </p:txBody>
      </p:sp>
    </p:spTree>
    <p:extLst>
      <p:ext uri="{BB962C8B-B14F-4D97-AF65-F5344CB8AC3E}">
        <p14:creationId xmlns:p14="http://schemas.microsoft.com/office/powerpoint/2010/main" val="1430390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Assignment #2 (</a:t>
            </a:r>
            <a:r>
              <a:rPr lang="en-US" dirty="0">
                <a:latin typeface="+mn-lt"/>
              </a:rPr>
              <a:t>Question 2</a:t>
            </a:r>
            <a:r>
              <a:rPr lang="en-US" dirty="0"/>
              <a:t>)</a:t>
            </a:r>
            <a:endParaRPr dirty="0"/>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a:xfrm>
            <a:off x="171450" y="3352800"/>
            <a:ext cx="8451850" cy="1651000"/>
          </a:xfrm>
        </p:spPr>
        <p:txBody>
          <a:bodyPr>
            <a:normAutofit fontScale="92500" lnSpcReduction="10000"/>
          </a:bodyPr>
          <a:lstStyle/>
          <a:p>
            <a:pPr marL="0" marR="0" indent="0" algn="just">
              <a:lnSpc>
                <a:spcPct val="115000"/>
              </a:lnSpc>
              <a:spcBef>
                <a:spcPts val="0"/>
              </a:spcBef>
              <a:spcAft>
                <a:spcPts val="0"/>
              </a:spcAft>
              <a:buNone/>
            </a:pPr>
            <a:r>
              <a:rPr lang="en-US" sz="1800" dirty="0">
                <a:effectLst/>
                <a:latin typeface="+mn-lt"/>
                <a:ea typeface="SimSun" panose="02010600030101010101" pitchFamily="2" charset="-122"/>
              </a:rPr>
              <a:t>Q 2.1 and 2.2: Eve can trick Alice to encrypt M</a:t>
            </a:r>
            <a:r>
              <a:rPr lang="en-US" sz="1800" baseline="-25000" dirty="0">
                <a:effectLst/>
                <a:latin typeface="+mn-lt"/>
                <a:ea typeface="SimSun" panose="02010600030101010101" pitchFamily="2" charset="-122"/>
              </a:rPr>
              <a:t>0</a:t>
            </a:r>
            <a:r>
              <a:rPr lang="en-US" sz="1800" dirty="0">
                <a:effectLst/>
                <a:latin typeface="+mn-lt"/>
                <a:ea typeface="SimSun" panose="02010600030101010101" pitchFamily="2" charset="-122"/>
              </a:rPr>
              <a:t>, if the return ciphertext C</a:t>
            </a:r>
            <a:r>
              <a:rPr lang="en-US" sz="1800" baseline="-25000" dirty="0">
                <a:effectLst/>
                <a:latin typeface="+mn-lt"/>
                <a:ea typeface="SimSun" panose="02010600030101010101" pitchFamily="2" charset="-122"/>
              </a:rPr>
              <a:t>0 </a:t>
            </a:r>
            <a:r>
              <a:rPr lang="en-US" sz="1800" dirty="0">
                <a:effectLst/>
                <a:latin typeface="+mn-lt"/>
                <a:ea typeface="SimSun" panose="02010600030101010101" pitchFamily="2" charset="-122"/>
              </a:rPr>
              <a:t>is the same as C, then the b = 0, otherwise, b = 1. </a:t>
            </a:r>
          </a:p>
          <a:p>
            <a:pPr marL="0" marR="0" indent="0" algn="just">
              <a:lnSpc>
                <a:spcPct val="115000"/>
              </a:lnSpc>
              <a:spcBef>
                <a:spcPts val="0"/>
              </a:spcBef>
              <a:spcAft>
                <a:spcPts val="0"/>
              </a:spcAft>
              <a:buNone/>
            </a:pPr>
            <a:r>
              <a:rPr lang="en-US" sz="1800" dirty="0">
                <a:effectLst/>
                <a:latin typeface="+mn-lt"/>
                <a:ea typeface="SimSun" panose="02010600030101010101" pitchFamily="2" charset="-122"/>
              </a:rPr>
              <a:t> </a:t>
            </a:r>
          </a:p>
          <a:p>
            <a:pPr marL="0" marR="0" indent="0" algn="just">
              <a:lnSpc>
                <a:spcPct val="115000"/>
              </a:lnSpc>
              <a:spcBef>
                <a:spcPts val="0"/>
              </a:spcBef>
              <a:spcAft>
                <a:spcPts val="0"/>
              </a:spcAft>
              <a:buNone/>
            </a:pPr>
            <a:r>
              <a:rPr lang="en-US" sz="1800" dirty="0">
                <a:effectLst/>
                <a:latin typeface="+mn-lt"/>
                <a:ea typeface="SimSun" panose="02010600030101010101" pitchFamily="2" charset="-122"/>
              </a:rPr>
              <a:t>Q 2.3: Eve can trick Alice to encrypt a message that is all 0, the return ciphertext C</a:t>
            </a:r>
            <a:r>
              <a:rPr lang="en-US" sz="1800" baseline="-25000" dirty="0">
                <a:effectLst/>
                <a:latin typeface="+mn-lt"/>
                <a:ea typeface="SimSun" panose="02010600030101010101" pitchFamily="2" charset="-122"/>
              </a:rPr>
              <a:t>0 </a:t>
            </a:r>
            <a:r>
              <a:rPr lang="en-US" sz="1800" dirty="0">
                <a:effectLst/>
                <a:latin typeface="+mn-lt"/>
                <a:ea typeface="SimSun" panose="02010600030101010101" pitchFamily="2" charset="-122"/>
              </a:rPr>
              <a:t>is the key used by Alice. Then Eve can decrypt all other ciphertext with the key. </a:t>
            </a:r>
          </a:p>
        </p:txBody>
      </p:sp>
      <p:pic>
        <p:nvPicPr>
          <p:cNvPr id="3" name="Picture 2">
            <a:extLst>
              <a:ext uri="{FF2B5EF4-FFF2-40B4-BE49-F238E27FC236}">
                <a16:creationId xmlns:a16="http://schemas.microsoft.com/office/drawing/2014/main" id="{439EAB2A-F7C0-2DD3-ECA9-E48D7333885C}"/>
              </a:ext>
            </a:extLst>
          </p:cNvPr>
          <p:cNvPicPr>
            <a:picLocks noChangeAspect="1"/>
          </p:cNvPicPr>
          <p:nvPr/>
        </p:nvPicPr>
        <p:blipFill>
          <a:blip r:embed="rId2"/>
          <a:stretch>
            <a:fillRect/>
          </a:stretch>
        </p:blipFill>
        <p:spPr>
          <a:xfrm>
            <a:off x="1461599" y="806842"/>
            <a:ext cx="6613185" cy="2540000"/>
          </a:xfrm>
          <a:prstGeom prst="rect">
            <a:avLst/>
          </a:prstGeom>
        </p:spPr>
      </p:pic>
    </p:spTree>
    <p:extLst>
      <p:ext uri="{BB962C8B-B14F-4D97-AF65-F5344CB8AC3E}">
        <p14:creationId xmlns:p14="http://schemas.microsoft.com/office/powerpoint/2010/main" val="1115746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Assignment #2 (</a:t>
            </a:r>
            <a:r>
              <a:rPr lang="en-US" dirty="0">
                <a:latin typeface="+mn-lt"/>
              </a:rPr>
              <a:t>Question 3</a:t>
            </a:r>
            <a:r>
              <a:rPr lang="en-US" dirty="0"/>
              <a:t>)</a:t>
            </a:r>
            <a:endParaRPr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a:xfrm>
                <a:off x="6165850" y="1026231"/>
                <a:ext cx="2857227" cy="2054537"/>
              </a:xfrm>
            </p:spPr>
            <p:txBody>
              <a:bodyPr>
                <a:noAutofit/>
              </a:bodyPr>
              <a:lstStyle/>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Encryption: </a:t>
                </a:r>
              </a:p>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C</a:t>
                </a:r>
                <a:r>
                  <a:rPr lang="en-US" sz="1400" baseline="-25000" dirty="0">
                    <a:effectLst/>
                    <a:latin typeface="+mn-lt"/>
                    <a:ea typeface="SimSun" panose="02010600030101010101" pitchFamily="2" charset="-122"/>
                  </a:rPr>
                  <a:t>1</a:t>
                </a:r>
                <a:r>
                  <a:rPr lang="en-US" sz="1400" dirty="0">
                    <a:effectLst/>
                    <a:latin typeface="+mn-lt"/>
                    <a:ea typeface="SimSun" panose="02010600030101010101" pitchFamily="2" charset="-122"/>
                  </a:rPr>
                  <a:t>= IV </a:t>
                </a:r>
                <a14:m>
                  <m:oMath xmlns:m="http://schemas.openxmlformats.org/officeDocument/2006/math">
                    <m:r>
                      <a:rPr lang="en-US" sz="1400" i="1">
                        <a:effectLst/>
                        <a:latin typeface="Cambria Math" panose="02040503050406030204" pitchFamily="18" charset="0"/>
                        <a:ea typeface="SimSun" panose="02010600030101010101" pitchFamily="2" charset="-122"/>
                      </a:rPr>
                      <m:t>⊕</m:t>
                    </m:r>
                  </m:oMath>
                </a14:m>
                <a:r>
                  <a:rPr lang="en-US" sz="1400" dirty="0">
                    <a:effectLst/>
                    <a:latin typeface="+mn-lt"/>
                    <a:ea typeface="SimSun" panose="02010600030101010101" pitchFamily="2" charset="-122"/>
                  </a:rPr>
                  <a:t> M</a:t>
                </a:r>
                <a:r>
                  <a:rPr lang="en-US" sz="1400" baseline="-25000" dirty="0">
                    <a:effectLst/>
                    <a:latin typeface="+mn-lt"/>
                    <a:ea typeface="SimSun" panose="02010600030101010101" pitchFamily="2" charset="-122"/>
                  </a:rPr>
                  <a:t>1</a:t>
                </a:r>
                <a:r>
                  <a:rPr lang="en-US" sz="1400" dirty="0">
                    <a:effectLst/>
                    <a:latin typeface="+mn-lt"/>
                    <a:ea typeface="SimSun" panose="02010600030101010101" pitchFamily="2" charset="-122"/>
                  </a:rPr>
                  <a:t> </a:t>
                </a:r>
                <a14:m>
                  <m:oMath xmlns:m="http://schemas.openxmlformats.org/officeDocument/2006/math">
                    <m:r>
                      <a:rPr lang="en-US" sz="1400" i="1">
                        <a:effectLst/>
                        <a:latin typeface="Cambria Math" panose="02040503050406030204" pitchFamily="18" charset="0"/>
                        <a:ea typeface="SimSun" panose="02010600030101010101" pitchFamily="2" charset="-122"/>
                      </a:rPr>
                      <m:t>⊕</m:t>
                    </m:r>
                  </m:oMath>
                </a14:m>
                <a:r>
                  <a:rPr lang="en-US" sz="1400" dirty="0">
                    <a:effectLst/>
                    <a:latin typeface="+mn-lt"/>
                    <a:ea typeface="SimSun" panose="02010600030101010101" pitchFamily="2" charset="-122"/>
                  </a:rPr>
                  <a:t> Enc(k, k) </a:t>
                </a:r>
              </a:p>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Ci = Enc(k, C</a:t>
                </a:r>
                <a:r>
                  <a:rPr lang="en-US" sz="1400" baseline="-25000" dirty="0">
                    <a:effectLst/>
                    <a:latin typeface="+mn-lt"/>
                    <a:ea typeface="SimSun" panose="02010600030101010101" pitchFamily="2" charset="-122"/>
                  </a:rPr>
                  <a:t>i-1</a:t>
                </a:r>
                <a:r>
                  <a:rPr lang="en-US" sz="1400" dirty="0">
                    <a:effectLst/>
                    <a:latin typeface="+mn-lt"/>
                    <a:ea typeface="SimSun" panose="02010600030101010101" pitchFamily="2" charset="-122"/>
                  </a:rPr>
                  <a:t>) </a:t>
                </a:r>
                <a14:m>
                  <m:oMath xmlns:m="http://schemas.openxmlformats.org/officeDocument/2006/math">
                    <m:r>
                      <a:rPr lang="en-US" sz="1400" i="1">
                        <a:effectLst/>
                        <a:latin typeface="Cambria Math" panose="02040503050406030204" pitchFamily="18" charset="0"/>
                        <a:ea typeface="SimSun" panose="02010600030101010101" pitchFamily="2" charset="-122"/>
                      </a:rPr>
                      <m:t>⊕</m:t>
                    </m:r>
                  </m:oMath>
                </a14:m>
                <a:r>
                  <a:rPr lang="en-US" sz="1400" dirty="0">
                    <a:effectLst/>
                    <a:latin typeface="+mn-lt"/>
                    <a:ea typeface="SimSun" panose="02010600030101010101" pitchFamily="2" charset="-122"/>
                  </a:rPr>
                  <a:t> M</a:t>
                </a:r>
                <a:r>
                  <a:rPr lang="en-US" sz="1400" baseline="-25000" dirty="0">
                    <a:effectLst/>
                    <a:latin typeface="+mn-lt"/>
                    <a:ea typeface="SimSun" panose="02010600030101010101" pitchFamily="2" charset="-122"/>
                  </a:rPr>
                  <a:t>i</a:t>
                </a:r>
              </a:p>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C = (IV, C</a:t>
                </a:r>
                <a:r>
                  <a:rPr lang="en-US" sz="1400" baseline="-25000" dirty="0">
                    <a:effectLst/>
                    <a:latin typeface="+mn-lt"/>
                    <a:ea typeface="SimSun" panose="02010600030101010101" pitchFamily="2" charset="-122"/>
                  </a:rPr>
                  <a:t>1</a:t>
                </a:r>
                <a:r>
                  <a:rPr lang="en-US" sz="1400" dirty="0">
                    <a:effectLst/>
                    <a:latin typeface="+mn-lt"/>
                    <a:ea typeface="SimSun" panose="02010600030101010101" pitchFamily="2" charset="-122"/>
                  </a:rPr>
                  <a:t>, …, </a:t>
                </a:r>
                <a:r>
                  <a:rPr lang="en-US" sz="1400" dirty="0" err="1">
                    <a:effectLst/>
                    <a:latin typeface="+mn-lt"/>
                    <a:ea typeface="SimSun" panose="02010600030101010101" pitchFamily="2" charset="-122"/>
                  </a:rPr>
                  <a:t>C</a:t>
                </a:r>
                <a:r>
                  <a:rPr lang="en-US" sz="1400" baseline="-25000" dirty="0" err="1">
                    <a:effectLst/>
                    <a:latin typeface="+mn-lt"/>
                    <a:ea typeface="SimSun" panose="02010600030101010101" pitchFamily="2" charset="-122"/>
                  </a:rPr>
                  <a:t>j</a:t>
                </a:r>
                <a:r>
                  <a:rPr lang="en-US" sz="1400" dirty="0">
                    <a:effectLst/>
                    <a:latin typeface="+mn-lt"/>
                    <a:ea typeface="SimSun" panose="02010600030101010101" pitchFamily="2" charset="-122"/>
                  </a:rPr>
                  <a:t>)</a:t>
                </a:r>
              </a:p>
              <a:p>
                <a:pPr marL="0" marR="0" indent="0" algn="just">
                  <a:lnSpc>
                    <a:spcPct val="115000"/>
                  </a:lnSpc>
                  <a:spcBef>
                    <a:spcPts val="0"/>
                  </a:spcBef>
                  <a:spcAft>
                    <a:spcPts val="0"/>
                  </a:spcAft>
                  <a:buNone/>
                </a:pPr>
                <a:endParaRPr lang="en-US" sz="1400" dirty="0">
                  <a:effectLst/>
                  <a:latin typeface="+mn-lt"/>
                  <a:ea typeface="SimSun" panose="02010600030101010101" pitchFamily="2" charset="-122"/>
                </a:endParaRPr>
              </a:p>
              <a:p>
                <a:pPr marL="0" marR="0" indent="0" algn="just">
                  <a:lnSpc>
                    <a:spcPct val="115000"/>
                  </a:lnSpc>
                  <a:spcBef>
                    <a:spcPts val="0"/>
                  </a:spcBef>
                  <a:spcAft>
                    <a:spcPts val="0"/>
                  </a:spcAft>
                  <a:buNone/>
                </a:pPr>
                <a:r>
                  <a:rPr lang="en-US" sz="1400" dirty="0">
                    <a:latin typeface="+mn-lt"/>
                    <a:ea typeface="SimSun" panose="02010600030101010101" pitchFamily="2" charset="-122"/>
                  </a:rPr>
                  <a:t>Decryption</a:t>
                </a:r>
                <a:r>
                  <a:rPr lang="en-US" sz="1400" dirty="0">
                    <a:effectLst/>
                    <a:latin typeface="+mn-lt"/>
                    <a:ea typeface="SimSun" panose="02010600030101010101" pitchFamily="2" charset="-122"/>
                  </a:rPr>
                  <a:t>:</a:t>
                </a:r>
              </a:p>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M</a:t>
                </a:r>
                <a:r>
                  <a:rPr lang="en-US" sz="1400" baseline="-25000" dirty="0">
                    <a:effectLst/>
                    <a:latin typeface="+mn-lt"/>
                    <a:ea typeface="SimSun" panose="02010600030101010101" pitchFamily="2" charset="-122"/>
                  </a:rPr>
                  <a:t>1</a:t>
                </a:r>
                <a:r>
                  <a:rPr lang="en-US" sz="1400" dirty="0">
                    <a:effectLst/>
                    <a:latin typeface="+mn-lt"/>
                    <a:ea typeface="SimSun" panose="02010600030101010101" pitchFamily="2" charset="-122"/>
                  </a:rPr>
                  <a:t>= IV </a:t>
                </a:r>
                <a14:m>
                  <m:oMath xmlns:m="http://schemas.openxmlformats.org/officeDocument/2006/math">
                    <m:r>
                      <a:rPr lang="en-US" sz="1400" i="1">
                        <a:effectLst/>
                        <a:latin typeface="Cambria Math" panose="02040503050406030204" pitchFamily="18" charset="0"/>
                        <a:ea typeface="SimSun" panose="02010600030101010101" pitchFamily="2" charset="-122"/>
                      </a:rPr>
                      <m:t>⊕</m:t>
                    </m:r>
                  </m:oMath>
                </a14:m>
                <a:r>
                  <a:rPr lang="en-US" sz="1400" dirty="0">
                    <a:effectLst/>
                    <a:latin typeface="+mn-lt"/>
                    <a:ea typeface="SimSun" panose="02010600030101010101" pitchFamily="2" charset="-122"/>
                  </a:rPr>
                  <a:t> C</a:t>
                </a:r>
                <a:r>
                  <a:rPr lang="en-US" sz="1400" baseline="-25000" dirty="0">
                    <a:effectLst/>
                    <a:latin typeface="+mn-lt"/>
                    <a:ea typeface="SimSun" panose="02010600030101010101" pitchFamily="2" charset="-122"/>
                  </a:rPr>
                  <a:t>1</a:t>
                </a:r>
                <a:r>
                  <a:rPr lang="en-US" sz="1400" dirty="0">
                    <a:effectLst/>
                    <a:latin typeface="+mn-lt"/>
                    <a:ea typeface="SimSun" panose="02010600030101010101" pitchFamily="2" charset="-122"/>
                  </a:rPr>
                  <a:t> </a:t>
                </a:r>
                <a14:m>
                  <m:oMath xmlns:m="http://schemas.openxmlformats.org/officeDocument/2006/math">
                    <m:r>
                      <a:rPr lang="en-US" sz="1400" i="1">
                        <a:effectLst/>
                        <a:latin typeface="Cambria Math" panose="02040503050406030204" pitchFamily="18" charset="0"/>
                        <a:ea typeface="SimSun" panose="02010600030101010101" pitchFamily="2" charset="-122"/>
                      </a:rPr>
                      <m:t>⊕</m:t>
                    </m:r>
                  </m:oMath>
                </a14:m>
                <a:r>
                  <a:rPr lang="en-US" sz="1400" dirty="0">
                    <a:effectLst/>
                    <a:latin typeface="+mn-lt"/>
                    <a:ea typeface="SimSun" panose="02010600030101010101" pitchFamily="2" charset="-122"/>
                  </a:rPr>
                  <a:t> Enc(k, k) </a:t>
                </a:r>
              </a:p>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Mi = Enc(k, C</a:t>
                </a:r>
                <a:r>
                  <a:rPr lang="en-US" sz="1400" baseline="-25000" dirty="0">
                    <a:effectLst/>
                    <a:latin typeface="+mn-lt"/>
                    <a:ea typeface="SimSun" panose="02010600030101010101" pitchFamily="2" charset="-122"/>
                  </a:rPr>
                  <a:t>i-1</a:t>
                </a:r>
                <a:r>
                  <a:rPr lang="en-US" sz="1400" dirty="0">
                    <a:effectLst/>
                    <a:latin typeface="+mn-lt"/>
                    <a:ea typeface="SimSun" panose="02010600030101010101" pitchFamily="2" charset="-122"/>
                  </a:rPr>
                  <a:t>) </a:t>
                </a:r>
                <a14:m>
                  <m:oMath xmlns:m="http://schemas.openxmlformats.org/officeDocument/2006/math">
                    <m:r>
                      <a:rPr lang="en-US" sz="1400" i="1">
                        <a:effectLst/>
                        <a:latin typeface="Cambria Math" panose="02040503050406030204" pitchFamily="18" charset="0"/>
                        <a:ea typeface="SimSun" panose="02010600030101010101" pitchFamily="2" charset="-122"/>
                      </a:rPr>
                      <m:t>⊕</m:t>
                    </m:r>
                  </m:oMath>
                </a14:m>
                <a:r>
                  <a:rPr lang="en-US" sz="1400" dirty="0">
                    <a:effectLst/>
                    <a:latin typeface="+mn-lt"/>
                    <a:ea typeface="SimSun" panose="02010600030101010101" pitchFamily="2" charset="-122"/>
                  </a:rPr>
                  <a:t> C</a:t>
                </a:r>
                <a:r>
                  <a:rPr lang="en-US" sz="1400" baseline="-25000" dirty="0">
                    <a:effectLst/>
                    <a:latin typeface="+mn-lt"/>
                    <a:ea typeface="SimSun" panose="02010600030101010101" pitchFamily="2" charset="-122"/>
                  </a:rPr>
                  <a:t>i</a:t>
                </a:r>
                <a:endParaRPr lang="en-US" sz="1400" dirty="0">
                  <a:effectLst/>
                  <a:latin typeface="+mn-lt"/>
                  <a:ea typeface="SimSun" panose="02010600030101010101" pitchFamily="2" charset="-122"/>
                </a:endParaRPr>
              </a:p>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 </a:t>
                </a:r>
              </a:p>
              <a:p>
                <a:pPr marL="0" marR="0" indent="0" algn="just">
                  <a:lnSpc>
                    <a:spcPct val="115000"/>
                  </a:lnSpc>
                  <a:spcBef>
                    <a:spcPts val="0"/>
                  </a:spcBef>
                  <a:spcAft>
                    <a:spcPts val="0"/>
                  </a:spcAft>
                  <a:buNone/>
                </a:pPr>
                <a:endParaRPr lang="en-US" sz="1400" dirty="0">
                  <a:effectLst/>
                  <a:latin typeface="+mn-lt"/>
                  <a:ea typeface="SimSun" panose="02010600030101010101" pitchFamily="2" charset="-122"/>
                </a:endParaRPr>
              </a:p>
            </p:txBody>
          </p:sp>
        </mc:Choice>
        <mc:Fallback xmlns="">
          <p:sp>
            <p:nvSpPr>
              <p:cNvPr id="5" name="Text Placeholder 4">
                <a:extLst>
                  <a:ext uri="{FF2B5EF4-FFF2-40B4-BE49-F238E27FC236}">
                    <a16:creationId xmlns:a16="http://schemas.microsoft.com/office/drawing/2014/main" id="{ED69F788-EE24-21E3-4A7E-C8F9A728653B}"/>
                  </a:ext>
                </a:extLst>
              </p:cNvPr>
              <p:cNvSpPr>
                <a:spLocks noGrp="1" noRot="1" noChangeAspect="1" noMove="1" noResize="1" noEditPoints="1" noAdjustHandles="1" noChangeArrowheads="1" noChangeShapeType="1" noTextEdit="1"/>
              </p:cNvSpPr>
              <p:nvPr>
                <p:ph type="body" idx="1"/>
              </p:nvPr>
            </p:nvSpPr>
            <p:spPr>
              <a:xfrm>
                <a:off x="6165850" y="1026231"/>
                <a:ext cx="2857227" cy="2054537"/>
              </a:xfrm>
              <a:blipFill>
                <a:blip r:embed="rId2"/>
                <a:stretch>
                  <a:fillRect l="-885" b="-429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B65542D-25EB-4160-23CD-ACAB44451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9" y="778348"/>
            <a:ext cx="5943600" cy="215011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D4DE544-D9E9-A93A-43AE-0215283789A2}"/>
                  </a:ext>
                </a:extLst>
              </p:cNvPr>
              <p:cNvSpPr txBox="1"/>
              <p:nvPr/>
            </p:nvSpPr>
            <p:spPr>
              <a:xfrm>
                <a:off x="139427" y="3089981"/>
                <a:ext cx="8902700" cy="2054537"/>
              </a:xfrm>
              <a:prstGeom prst="rect">
                <a:avLst/>
              </a:prstGeom>
              <a:noFill/>
            </p:spPr>
            <p:txBody>
              <a:bodyPr wrap="square">
                <a:spAutoFit/>
              </a:bodyPr>
              <a:lstStyle/>
              <a:p>
                <a:pPr marL="0" marR="0" algn="just">
                  <a:lnSpc>
                    <a:spcPct val="115000"/>
                  </a:lnSpc>
                  <a:spcBef>
                    <a:spcPts val="0"/>
                  </a:spcBef>
                  <a:spcAft>
                    <a:spcPts val="0"/>
                  </a:spcAft>
                </a:pPr>
                <a:r>
                  <a:rPr lang="en-US" sz="1400" dirty="0">
                    <a:effectLst/>
                    <a:latin typeface="+mn-lt"/>
                    <a:ea typeface="SimSun" panose="02010600030101010101" pitchFamily="2" charset="-122"/>
                  </a:rPr>
                  <a:t>Not IND-CPA secure. For example, for two messages with the same first block, we can tell if they are the same by XOR out the IV and reveal the value of Enc(k, k) </a:t>
                </a:r>
                <a:r>
                  <a:rPr lang="en-US" sz="1400" dirty="0">
                    <a:effectLst/>
                    <a:latin typeface="+mn-lt"/>
                    <a:ea typeface="SimSun" panose="02010600030101010101" pitchFamily="2" charset="-122"/>
                    <a:cs typeface="Cambria Math" panose="02040503050406030204" pitchFamily="18" charset="0"/>
                  </a:rPr>
                  <a:t>⊕</a:t>
                </a:r>
                <a:r>
                  <a:rPr lang="en-US" sz="1400" dirty="0">
                    <a:effectLst/>
                    <a:latin typeface="+mn-lt"/>
                    <a:ea typeface="SimSun" panose="02010600030101010101" pitchFamily="2" charset="-122"/>
                  </a:rPr>
                  <a:t> M</a:t>
                </a:r>
                <a:r>
                  <a:rPr lang="en-US" sz="1400" baseline="-25000" dirty="0">
                    <a:effectLst/>
                    <a:latin typeface="+mn-lt"/>
                    <a:ea typeface="SimSun" panose="02010600030101010101" pitchFamily="2" charset="-122"/>
                  </a:rPr>
                  <a:t>1</a:t>
                </a:r>
                <a:r>
                  <a:rPr lang="en-US" sz="1400" dirty="0">
                    <a:effectLst/>
                    <a:latin typeface="+mn-lt"/>
                    <a:ea typeface="SimSun" panose="02010600030101010101" pitchFamily="2" charset="-122"/>
                  </a:rPr>
                  <a:t>, which is deterministic. The following scheme gives Eve probability of 1 of knowing which message was encrypted by Alice: </a:t>
                </a:r>
              </a:p>
              <a:p>
                <a:pPr marL="342900" marR="0" lvl="0" indent="-342900" algn="just">
                  <a:lnSpc>
                    <a:spcPct val="115000"/>
                  </a:lnSpc>
                  <a:spcBef>
                    <a:spcPts val="0"/>
                  </a:spcBef>
                  <a:spcAft>
                    <a:spcPts val="0"/>
                  </a:spcAft>
                  <a:buFont typeface="+mj-lt"/>
                  <a:buAutoNum type="arabicPeriod"/>
                </a:pPr>
                <a:r>
                  <a:rPr lang="en-US" sz="1400" dirty="0">
                    <a:effectLst/>
                    <a:latin typeface="+mn-lt"/>
                    <a:ea typeface="SimSun" panose="02010600030101010101" pitchFamily="2" charset="-122"/>
                  </a:rPr>
                  <a:t>Eve can send Ma and Mb to Alice for encryption. The two messages have different first block. </a:t>
                </a:r>
              </a:p>
              <a:p>
                <a:pPr marL="342900" marR="0" lvl="0" indent="-342900" algn="just">
                  <a:lnSpc>
                    <a:spcPct val="115000"/>
                  </a:lnSpc>
                  <a:spcBef>
                    <a:spcPts val="0"/>
                  </a:spcBef>
                  <a:spcAft>
                    <a:spcPts val="0"/>
                  </a:spcAft>
                  <a:buFont typeface="+mj-lt"/>
                  <a:buAutoNum type="arabicPeriod"/>
                </a:pPr>
                <a:r>
                  <a:rPr lang="en-US" sz="1400" dirty="0">
                    <a:effectLst/>
                    <a:latin typeface="+mn-lt"/>
                    <a:ea typeface="SimSun" panose="02010600030101010101" pitchFamily="2" charset="-122"/>
                  </a:rPr>
                  <a:t>Alice randomly chooses and encrypts Mx into </a:t>
                </a:r>
                <a:r>
                  <a:rPr lang="en-US" sz="1400" dirty="0" err="1">
                    <a:effectLst/>
                    <a:latin typeface="+mn-lt"/>
                    <a:ea typeface="SimSun" panose="02010600030101010101" pitchFamily="2" charset="-122"/>
                  </a:rPr>
                  <a:t>Cx</a:t>
                </a:r>
                <a:r>
                  <a:rPr lang="en-US" sz="1400" dirty="0">
                    <a:effectLst/>
                    <a:latin typeface="+mn-lt"/>
                    <a:ea typeface="SimSun" panose="02010600030101010101" pitchFamily="2" charset="-122"/>
                  </a:rPr>
                  <a:t> (x = a or x = b), and sends </a:t>
                </a:r>
                <a:r>
                  <a:rPr lang="en-US" sz="1400" dirty="0" err="1">
                    <a:effectLst/>
                    <a:latin typeface="+mn-lt"/>
                    <a:ea typeface="SimSun" panose="02010600030101010101" pitchFamily="2" charset="-122"/>
                  </a:rPr>
                  <a:t>Cx</a:t>
                </a:r>
                <a:r>
                  <a:rPr lang="en-US" sz="1400" dirty="0">
                    <a:effectLst/>
                    <a:latin typeface="+mn-lt"/>
                    <a:ea typeface="SimSun" panose="02010600030101010101" pitchFamily="2" charset="-122"/>
                  </a:rPr>
                  <a:t> to Eve. </a:t>
                </a:r>
              </a:p>
              <a:p>
                <a:pPr marL="342900" marR="0" lvl="0" indent="-342900" algn="just">
                  <a:lnSpc>
                    <a:spcPct val="115000"/>
                  </a:lnSpc>
                  <a:spcBef>
                    <a:spcPts val="0"/>
                  </a:spcBef>
                  <a:spcAft>
                    <a:spcPts val="0"/>
                  </a:spcAft>
                  <a:buFont typeface="+mj-lt"/>
                  <a:buAutoNum type="arabicPeriod"/>
                </a:pPr>
                <a:r>
                  <a:rPr lang="en-US" sz="1400" dirty="0">
                    <a:effectLst/>
                    <a:latin typeface="+mn-lt"/>
                    <a:ea typeface="SimSun" panose="02010600030101010101" pitchFamily="2" charset="-122"/>
                  </a:rPr>
                  <a:t>Eve sends Ma to Alice for encryption. Alice sends back Ca, the ciphertext of Ma. </a:t>
                </a:r>
              </a:p>
              <a:p>
                <a:pPr marL="342900" marR="0" lvl="0" indent="-342900" algn="just">
                  <a:lnSpc>
                    <a:spcPct val="115000"/>
                  </a:lnSpc>
                  <a:spcBef>
                    <a:spcPts val="0"/>
                  </a:spcBef>
                  <a:spcAft>
                    <a:spcPts val="0"/>
                  </a:spcAft>
                  <a:buFont typeface="+mj-lt"/>
                  <a:buAutoNum type="arabicPeriod"/>
                </a:pPr>
                <a:r>
                  <a:rPr lang="en-US" sz="1400" dirty="0">
                    <a:effectLst/>
                    <a:latin typeface="+mn-lt"/>
                    <a:ea typeface="SimSun" panose="02010600030101010101" pitchFamily="2" charset="-122"/>
                  </a:rPr>
                  <a:t>Do </a:t>
                </a:r>
                <a:r>
                  <a:rPr lang="en-US" sz="1400" dirty="0" err="1">
                    <a:effectLst/>
                    <a:latin typeface="+mn-lt"/>
                    <a:ea typeface="SimSun" panose="02010600030101010101" pitchFamily="2" charset="-122"/>
                  </a:rPr>
                  <a:t>Cx</a:t>
                </a:r>
                <a:r>
                  <a:rPr lang="en-US" sz="1400" dirty="0">
                    <a:effectLst/>
                    <a:latin typeface="+mn-lt"/>
                    <a:ea typeface="SimSun" panose="02010600030101010101" pitchFamily="2" charset="-122"/>
                  </a:rPr>
                  <a:t> </a:t>
                </a:r>
                <a14:m>
                  <m:oMath xmlns:m="http://schemas.openxmlformats.org/officeDocument/2006/math">
                    <m:r>
                      <a:rPr lang="en-US" sz="1400" i="1">
                        <a:effectLst/>
                        <a:latin typeface="Cambria Math" panose="02040503050406030204" pitchFamily="18" charset="0"/>
                        <a:ea typeface="SimSun" panose="02010600030101010101" pitchFamily="2" charset="-122"/>
                      </a:rPr>
                      <m:t>⊕</m:t>
                    </m:r>
                  </m:oMath>
                </a14:m>
                <a:r>
                  <a:rPr lang="en-US" sz="1400" dirty="0">
                    <a:effectLst/>
                    <a:latin typeface="+mn-lt"/>
                    <a:ea typeface="SimSun" panose="02010600030101010101" pitchFamily="2" charset="-122"/>
                  </a:rPr>
                  <a:t> </a:t>
                </a:r>
                <a:r>
                  <a:rPr lang="en-US" sz="1400" dirty="0" err="1">
                    <a:effectLst/>
                    <a:latin typeface="+mn-lt"/>
                    <a:ea typeface="SimSun" panose="02010600030101010101" pitchFamily="2" charset="-122"/>
                  </a:rPr>
                  <a:t>IVx</a:t>
                </a:r>
                <a:r>
                  <a:rPr lang="en-US" sz="1400" dirty="0">
                    <a:effectLst/>
                    <a:latin typeface="+mn-lt"/>
                    <a:ea typeface="SimSun" panose="02010600030101010101" pitchFamily="2" charset="-122"/>
                  </a:rPr>
                  <a:t> and Ca </a:t>
                </a:r>
                <a14:m>
                  <m:oMath xmlns:m="http://schemas.openxmlformats.org/officeDocument/2006/math">
                    <m:r>
                      <a:rPr lang="en-US" sz="1400" i="1">
                        <a:effectLst/>
                        <a:latin typeface="Cambria Math" panose="02040503050406030204" pitchFamily="18" charset="0"/>
                        <a:ea typeface="SimSun" panose="02010600030101010101" pitchFamily="2" charset="-122"/>
                      </a:rPr>
                      <m:t>⊕</m:t>
                    </m:r>
                  </m:oMath>
                </a14:m>
                <a:r>
                  <a:rPr lang="en-US" sz="1400" dirty="0">
                    <a:effectLst/>
                    <a:latin typeface="+mn-lt"/>
                    <a:ea typeface="SimSun" panose="02010600030101010101" pitchFamily="2" charset="-122"/>
                  </a:rPr>
                  <a:t> </a:t>
                </a:r>
                <a:r>
                  <a:rPr lang="en-US" sz="1400" dirty="0" err="1">
                    <a:effectLst/>
                    <a:latin typeface="+mn-lt"/>
                    <a:ea typeface="SimSun" panose="02010600030101010101" pitchFamily="2" charset="-122"/>
                  </a:rPr>
                  <a:t>IVa</a:t>
                </a:r>
                <a:r>
                  <a:rPr lang="en-US" sz="1400" dirty="0">
                    <a:effectLst/>
                    <a:latin typeface="+mn-lt"/>
                    <a:ea typeface="SimSun" panose="02010600030101010101" pitchFamily="2" charset="-122"/>
                  </a:rPr>
                  <a:t>, if the two results have the same value for the first block, then we know x = a, otherwise x = b. </a:t>
                </a:r>
              </a:p>
            </p:txBody>
          </p:sp>
        </mc:Choice>
        <mc:Fallback xmlns="">
          <p:sp>
            <p:nvSpPr>
              <p:cNvPr id="7" name="TextBox 6">
                <a:extLst>
                  <a:ext uri="{FF2B5EF4-FFF2-40B4-BE49-F238E27FC236}">
                    <a16:creationId xmlns:a16="http://schemas.microsoft.com/office/drawing/2014/main" id="{2D4DE544-D9E9-A93A-43AE-0215283789A2}"/>
                  </a:ext>
                </a:extLst>
              </p:cNvPr>
              <p:cNvSpPr txBox="1">
                <a:spLocks noRot="1" noChangeAspect="1" noMove="1" noResize="1" noEditPoints="1" noAdjustHandles="1" noChangeArrowheads="1" noChangeShapeType="1" noTextEdit="1"/>
              </p:cNvSpPr>
              <p:nvPr/>
            </p:nvSpPr>
            <p:spPr>
              <a:xfrm>
                <a:off x="139427" y="3089981"/>
                <a:ext cx="8902700" cy="2054537"/>
              </a:xfrm>
              <a:prstGeom prst="rect">
                <a:avLst/>
              </a:prstGeom>
              <a:blipFill>
                <a:blip r:embed="rId4"/>
                <a:stretch>
                  <a:fillRect l="-285" t="-613" r="-285" b="-1840"/>
                </a:stretch>
              </a:blipFill>
            </p:spPr>
            <p:txBody>
              <a:bodyPr/>
              <a:lstStyle/>
              <a:p>
                <a:r>
                  <a:rPr lang="en-US">
                    <a:noFill/>
                  </a:rPr>
                  <a:t> </a:t>
                </a:r>
              </a:p>
            </p:txBody>
          </p:sp>
        </mc:Fallback>
      </mc:AlternateContent>
    </p:spTree>
    <p:extLst>
      <p:ext uri="{BB962C8B-B14F-4D97-AF65-F5344CB8AC3E}">
        <p14:creationId xmlns:p14="http://schemas.microsoft.com/office/powerpoint/2010/main" val="146969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Assignment #2 (</a:t>
            </a:r>
            <a:r>
              <a:rPr lang="en-US" dirty="0">
                <a:latin typeface="+mn-lt"/>
              </a:rPr>
              <a:t>Question 4</a:t>
            </a:r>
            <a:r>
              <a:rPr lang="en-US" dirty="0"/>
              <a:t>)</a:t>
            </a:r>
            <a:endParaRPr dirty="0"/>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p:txBody>
          <a:bodyPr>
            <a:normAutofit/>
          </a:bodyPr>
          <a:lstStyle/>
          <a:p>
            <a:pPr>
              <a:lnSpc>
                <a:spcPct val="120000"/>
              </a:lnSpc>
              <a:tabLst>
                <a:tab pos="180022" algn="l"/>
              </a:tabLst>
            </a:pPr>
            <a:r>
              <a:rPr lang="en-US" dirty="0">
                <a:effectLst/>
                <a:latin typeface="+mn-lt"/>
                <a:ea typeface="Times New Roman" panose="02020603050405020304" pitchFamily="18" charset="0"/>
              </a:rPr>
              <a:t>Ciphertext c = c</a:t>
            </a:r>
            <a:r>
              <a:rPr lang="en-US" baseline="-25000" dirty="0">
                <a:effectLst/>
                <a:latin typeface="+mn-lt"/>
                <a:ea typeface="Times New Roman" panose="02020603050405020304" pitchFamily="18" charset="0"/>
              </a:rPr>
              <a:t>1</a:t>
            </a:r>
            <a:r>
              <a:rPr lang="en-US" dirty="0">
                <a:effectLst/>
                <a:latin typeface="+mn-lt"/>
                <a:ea typeface="Times New Roman" panose="02020603050405020304" pitchFamily="18" charset="0"/>
              </a:rPr>
              <a:t> || c</a:t>
            </a:r>
            <a:r>
              <a:rPr lang="en-US" baseline="-25000" dirty="0">
                <a:effectLst/>
                <a:latin typeface="+mn-lt"/>
                <a:ea typeface="Times New Roman" panose="02020603050405020304" pitchFamily="18" charset="0"/>
              </a:rPr>
              <a:t>2</a:t>
            </a:r>
            <a:r>
              <a:rPr lang="en-US" dirty="0">
                <a:effectLst/>
                <a:latin typeface="+mn-lt"/>
                <a:ea typeface="Times New Roman" panose="02020603050405020304" pitchFamily="18" charset="0"/>
              </a:rPr>
              <a:t> where c</a:t>
            </a:r>
            <a:r>
              <a:rPr lang="en-US" baseline="-25000" dirty="0">
                <a:effectLst/>
                <a:latin typeface="+mn-lt"/>
                <a:ea typeface="Times New Roman" panose="02020603050405020304" pitchFamily="18" charset="0"/>
              </a:rPr>
              <a:t>1</a:t>
            </a:r>
            <a:r>
              <a:rPr lang="en-US" dirty="0">
                <a:effectLst/>
                <a:latin typeface="+mn-lt"/>
                <a:ea typeface="Times New Roman" panose="02020603050405020304" pitchFamily="18" charset="0"/>
              </a:rPr>
              <a:t> = Enc(K, m) and c</a:t>
            </a:r>
            <a:r>
              <a:rPr lang="en-US" baseline="-25000" dirty="0">
                <a:effectLst/>
                <a:latin typeface="+mn-lt"/>
                <a:ea typeface="Times New Roman" panose="02020603050405020304" pitchFamily="18" charset="0"/>
              </a:rPr>
              <a:t>2</a:t>
            </a:r>
            <a:r>
              <a:rPr lang="en-US" dirty="0">
                <a:effectLst/>
                <a:latin typeface="+mn-lt"/>
                <a:ea typeface="Times New Roman" panose="02020603050405020304" pitchFamily="18" charset="0"/>
              </a:rPr>
              <a:t> = Hash(c</a:t>
            </a:r>
            <a:r>
              <a:rPr lang="en-US" baseline="-25000" dirty="0">
                <a:effectLst/>
                <a:latin typeface="+mn-lt"/>
                <a:ea typeface="Times New Roman" panose="02020603050405020304" pitchFamily="18" charset="0"/>
              </a:rPr>
              <a:t>1</a:t>
            </a:r>
            <a:r>
              <a:rPr lang="en-US" dirty="0">
                <a:effectLst/>
                <a:latin typeface="+mn-lt"/>
                <a:ea typeface="Times New Roman" panose="02020603050405020304" pitchFamily="18" charset="0"/>
              </a:rPr>
              <a:t>)</a:t>
            </a:r>
          </a:p>
          <a:p>
            <a:pPr>
              <a:lnSpc>
                <a:spcPct val="120000"/>
              </a:lnSpc>
              <a:tabLst>
                <a:tab pos="180022" algn="l"/>
              </a:tabLst>
            </a:pPr>
            <a:endParaRPr lang="en-US" dirty="0">
              <a:effectLst/>
              <a:latin typeface="+mn-lt"/>
              <a:ea typeface="SimSun" panose="02010600030101010101" pitchFamily="2" charset="-122"/>
            </a:endParaRPr>
          </a:p>
          <a:p>
            <a:pPr marL="742950" lvl="1" indent="-285750" algn="just">
              <a:buFont typeface="Wingdings" pitchFamily="2" charset="2"/>
              <a:buChar char="Ø"/>
            </a:pPr>
            <a:r>
              <a:rPr lang="en-US" sz="1800" dirty="0">
                <a:effectLst/>
                <a:latin typeface="+mn-lt"/>
                <a:ea typeface="SimSun" panose="02010600030101010101" pitchFamily="2" charset="-122"/>
              </a:rPr>
              <a:t>Q 4.1: It provides confidentiality </a:t>
            </a:r>
          </a:p>
          <a:p>
            <a:pPr marL="742950" lvl="1" indent="-285750" algn="just">
              <a:buFont typeface="Wingdings" pitchFamily="2" charset="2"/>
              <a:buChar char="Ø"/>
            </a:pPr>
            <a:endParaRPr lang="en-US" sz="1800" dirty="0">
              <a:effectLst/>
              <a:latin typeface="+mn-lt"/>
              <a:ea typeface="SimSun" panose="02010600030101010101" pitchFamily="2" charset="-122"/>
            </a:endParaRPr>
          </a:p>
          <a:p>
            <a:pPr marL="742950" lvl="1" indent="-285750" algn="just">
              <a:buFont typeface="Wingdings" pitchFamily="2" charset="2"/>
              <a:buChar char="Ø"/>
            </a:pPr>
            <a:r>
              <a:rPr lang="en-US" sz="1800" dirty="0">
                <a:effectLst/>
                <a:latin typeface="+mn-lt"/>
                <a:ea typeface="SimSun" panose="02010600030101010101" pitchFamily="2" charset="-122"/>
              </a:rPr>
              <a:t>Q 4.2: No integrity, since SHA-256 may suffer from length extension attack. </a:t>
            </a:r>
          </a:p>
          <a:p>
            <a:pPr marL="457200" lvl="1" indent="0" algn="just">
              <a:buNone/>
            </a:pPr>
            <a:r>
              <a:rPr lang="en-US" sz="1800" dirty="0">
                <a:effectLst/>
                <a:latin typeface="+mn-lt"/>
                <a:ea typeface="SimSun" panose="02010600030101010101" pitchFamily="2" charset="-122"/>
              </a:rPr>
              <a:t> </a:t>
            </a:r>
          </a:p>
          <a:p>
            <a:pPr marL="742950" lvl="1" indent="-285750" algn="just">
              <a:buFont typeface="Wingdings" pitchFamily="2" charset="2"/>
              <a:buChar char="Ø"/>
            </a:pPr>
            <a:r>
              <a:rPr lang="en-US" sz="1800" dirty="0">
                <a:effectLst/>
                <a:latin typeface="+mn-lt"/>
                <a:ea typeface="SimSun" panose="02010600030101010101" pitchFamily="2" charset="-122"/>
              </a:rPr>
              <a:t>Q 4.3: Ciphertext c = c</a:t>
            </a:r>
            <a:r>
              <a:rPr lang="en-US" sz="1800" baseline="-25000" dirty="0">
                <a:effectLst/>
                <a:latin typeface="+mn-lt"/>
                <a:ea typeface="SimSun" panose="02010600030101010101" pitchFamily="2" charset="-122"/>
              </a:rPr>
              <a:t>1</a:t>
            </a:r>
            <a:r>
              <a:rPr lang="en-US" sz="1800" dirty="0">
                <a:effectLst/>
                <a:latin typeface="+mn-lt"/>
                <a:ea typeface="SimSun" panose="02010600030101010101" pitchFamily="2" charset="-122"/>
              </a:rPr>
              <a:t> || c</a:t>
            </a:r>
            <a:r>
              <a:rPr lang="en-US" sz="1800" baseline="-25000" dirty="0">
                <a:effectLst/>
                <a:latin typeface="+mn-lt"/>
                <a:ea typeface="SimSun" panose="02010600030101010101" pitchFamily="2" charset="-122"/>
              </a:rPr>
              <a:t>2</a:t>
            </a:r>
            <a:r>
              <a:rPr lang="en-US" sz="1800" dirty="0">
                <a:effectLst/>
                <a:latin typeface="+mn-lt"/>
                <a:ea typeface="SimSun" panose="02010600030101010101" pitchFamily="2" charset="-122"/>
              </a:rPr>
              <a:t> where c</a:t>
            </a:r>
            <a:r>
              <a:rPr lang="en-US" sz="1800" baseline="-25000" dirty="0">
                <a:effectLst/>
                <a:latin typeface="+mn-lt"/>
                <a:ea typeface="SimSun" panose="02010600030101010101" pitchFamily="2" charset="-122"/>
              </a:rPr>
              <a:t>1</a:t>
            </a:r>
            <a:r>
              <a:rPr lang="en-US" sz="1800" dirty="0">
                <a:effectLst/>
                <a:latin typeface="+mn-lt"/>
                <a:ea typeface="SimSun" panose="02010600030101010101" pitchFamily="2" charset="-122"/>
              </a:rPr>
              <a:t> = Enc(K, m) and c</a:t>
            </a:r>
            <a:r>
              <a:rPr lang="en-US" sz="1800" baseline="-25000" dirty="0">
                <a:effectLst/>
                <a:latin typeface="+mn-lt"/>
                <a:ea typeface="SimSun" panose="02010600030101010101" pitchFamily="2" charset="-122"/>
              </a:rPr>
              <a:t>2</a:t>
            </a:r>
            <a:r>
              <a:rPr lang="en-US" sz="1800" dirty="0">
                <a:effectLst/>
                <a:latin typeface="+mn-lt"/>
                <a:ea typeface="SimSun" panose="02010600030101010101" pitchFamily="2" charset="-122"/>
              </a:rPr>
              <a:t> = MAC(K, c</a:t>
            </a:r>
            <a:r>
              <a:rPr lang="en-US" sz="1800" baseline="-25000" dirty="0">
                <a:effectLst/>
                <a:latin typeface="+mn-lt"/>
                <a:ea typeface="SimSun" panose="02010600030101010101" pitchFamily="2" charset="-122"/>
              </a:rPr>
              <a:t>1</a:t>
            </a:r>
            <a:r>
              <a:rPr lang="en-US" sz="1800" dirty="0">
                <a:effectLst/>
                <a:latin typeface="+mn-lt"/>
                <a:ea typeface="SimSun" panose="02010600030101010101" pitchFamily="2" charset="-122"/>
              </a:rPr>
              <a:t>)</a:t>
            </a:r>
          </a:p>
          <a:p>
            <a:pPr lvl="0">
              <a:lnSpc>
                <a:spcPct val="120000"/>
              </a:lnSpc>
              <a:buFont typeface="Wingdings" pitchFamily="2" charset="2"/>
              <a:buChar char="Ø"/>
              <a:tabLst>
                <a:tab pos="180022" algn="l"/>
              </a:tabLst>
            </a:pPr>
            <a:endParaRPr lang="en-US" dirty="0">
              <a:latin typeface="+mn-lt"/>
              <a:ea typeface="SimSun" panose="02010600030101010101" pitchFamily="2" charset="-122"/>
            </a:endParaRPr>
          </a:p>
          <a:p>
            <a:pPr lvl="0">
              <a:lnSpc>
                <a:spcPct val="120000"/>
              </a:lnSpc>
              <a:buFont typeface="Wingdings" pitchFamily="2" charset="2"/>
              <a:buChar char="Ø"/>
              <a:tabLst>
                <a:tab pos="180022" algn="l"/>
              </a:tabLst>
            </a:pPr>
            <a:endParaRPr lang="en-US" dirty="0">
              <a:latin typeface="+mn-lt"/>
              <a:ea typeface="SimSun" panose="02010600030101010101" pitchFamily="2" charset="-122"/>
            </a:endParaRPr>
          </a:p>
        </p:txBody>
      </p:sp>
    </p:spTree>
    <p:extLst>
      <p:ext uri="{BB962C8B-B14F-4D97-AF65-F5344CB8AC3E}">
        <p14:creationId xmlns:p14="http://schemas.microsoft.com/office/powerpoint/2010/main" val="65657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Assignment #2 (</a:t>
            </a:r>
            <a:r>
              <a:rPr lang="en-US" dirty="0">
                <a:latin typeface="+mn-lt"/>
              </a:rPr>
              <a:t>Question 5</a:t>
            </a:r>
            <a:r>
              <a:rPr lang="en-US" dirty="0"/>
              <a:t>)</a:t>
            </a:r>
            <a:endParaRPr dirty="0"/>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a:xfrm>
            <a:off x="198500" y="1246825"/>
            <a:ext cx="8996300" cy="3765600"/>
          </a:xfrm>
        </p:spPr>
        <p:txBody>
          <a:bodyPr>
            <a:noAutofit/>
          </a:bodyPr>
          <a:lstStyle/>
          <a:p>
            <a:pPr marL="0" marR="0" indent="0" algn="just">
              <a:lnSpc>
                <a:spcPct val="115000"/>
              </a:lnSpc>
              <a:spcBef>
                <a:spcPts val="0"/>
              </a:spcBef>
              <a:spcAft>
                <a:spcPts val="0"/>
              </a:spcAft>
              <a:buNone/>
            </a:pPr>
            <a:r>
              <a:rPr lang="en-US" dirty="0">
                <a:effectLst/>
                <a:latin typeface="+mn-lt"/>
                <a:ea typeface="SimSun" panose="02010600030101010101" pitchFamily="2" charset="-122"/>
              </a:rPr>
              <a:t>Eve is an eavesdropper between Alice and Bob. </a:t>
            </a:r>
          </a:p>
          <a:p>
            <a:pPr marL="342900" marR="0" lvl="0" indent="-342900">
              <a:lnSpc>
                <a:spcPct val="115000"/>
              </a:lnSpc>
              <a:spcBef>
                <a:spcPts val="0"/>
              </a:spcBef>
              <a:spcAft>
                <a:spcPts val="0"/>
              </a:spcAft>
              <a:buFont typeface="+mj-lt"/>
              <a:buAutoNum type="arabicPeriod"/>
            </a:pPr>
            <a:r>
              <a:rPr lang="en-US" sz="1600" dirty="0">
                <a:effectLst/>
                <a:latin typeface="+mn-lt"/>
                <a:ea typeface="SimSun" panose="02010600030101010101" pitchFamily="2" charset="-122"/>
              </a:rPr>
              <a:t>Alice and Bob each seed a PRNG with different random inputs. </a:t>
            </a:r>
            <a:endParaRPr lang="en-US" sz="1600" dirty="0">
              <a:effectLst/>
              <a:latin typeface="+mn-lt"/>
              <a:ea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600" dirty="0">
                <a:effectLst/>
                <a:latin typeface="+mn-lt"/>
                <a:ea typeface="SimSun" panose="02010600030101010101" pitchFamily="2" charset="-122"/>
              </a:rPr>
              <a:t>Alice uses her PRNG from the previous step to generate a, and Bob uses his PRNG from the previous step to generate b. </a:t>
            </a:r>
            <a:endParaRPr lang="en-US" sz="1600" dirty="0">
              <a:effectLst/>
              <a:latin typeface="+mn-lt"/>
              <a:ea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600" dirty="0">
                <a:effectLst/>
                <a:latin typeface="+mn-lt"/>
                <a:ea typeface="SimSun" panose="02010600030101010101" pitchFamily="2" charset="-122"/>
              </a:rPr>
              <a:t>Alice and Bob perform a Diffie-Hellman key exchange using their generated secrets (a and b). Recall that, in Diffie-Hellman, neither a nor b are directly sent over the channel. </a:t>
            </a:r>
            <a:endParaRPr lang="en-US" sz="1600" dirty="0">
              <a:effectLst/>
              <a:latin typeface="+mn-lt"/>
              <a:ea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600" dirty="0">
                <a:effectLst/>
                <a:latin typeface="+mn-lt"/>
                <a:ea typeface="SimSun" panose="02010600030101010101" pitchFamily="2" charset="-122"/>
              </a:rPr>
              <a:t>Alice and Bob, without reseeding, each use their PRNG to generate some pseudorandom output. </a:t>
            </a:r>
            <a:endParaRPr lang="en-US" sz="1600" dirty="0">
              <a:effectLst/>
              <a:latin typeface="+mn-lt"/>
              <a:ea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600" dirty="0">
                <a:effectLst/>
                <a:latin typeface="+mn-lt"/>
                <a:ea typeface="SimSun" panose="02010600030101010101" pitchFamily="2" charset="-122"/>
              </a:rPr>
              <a:t>Eve learns both Alice’s and Bob’s pseudorandom outputs. </a:t>
            </a:r>
            <a:endParaRPr lang="en-US" sz="1600" dirty="0">
              <a:effectLst/>
              <a:latin typeface="+mn-lt"/>
              <a:ea typeface="Times New Roman" panose="02020603050405020304" pitchFamily="18" charset="0"/>
            </a:endParaRPr>
          </a:p>
          <a:p>
            <a:pPr lvl="0">
              <a:lnSpc>
                <a:spcPct val="120000"/>
              </a:lnSpc>
              <a:buFont typeface="Wingdings" pitchFamily="2" charset="2"/>
              <a:buChar char="Ø"/>
              <a:tabLst>
                <a:tab pos="180022" algn="l"/>
              </a:tabLst>
            </a:pPr>
            <a:endParaRPr lang="en-US" sz="1600" dirty="0">
              <a:latin typeface="+mn-lt"/>
              <a:ea typeface="SimSun" panose="02010600030101010101" pitchFamily="2" charset="-122"/>
            </a:endParaRPr>
          </a:p>
          <a:p>
            <a:pPr>
              <a:lnSpc>
                <a:spcPct val="120000"/>
              </a:lnSpc>
              <a:buFont typeface="Wingdings" pitchFamily="2" charset="2"/>
              <a:buChar char="Ø"/>
              <a:tabLst>
                <a:tab pos="180022" algn="l"/>
              </a:tabLst>
            </a:pPr>
            <a:r>
              <a:rPr lang="en-US" sz="1600" dirty="0">
                <a:latin typeface="+mn-lt"/>
                <a:ea typeface="SimSun" panose="02010600030101010101" pitchFamily="2" charset="-122"/>
              </a:rPr>
              <a:t>Q 5.1: </a:t>
            </a:r>
            <a:r>
              <a:rPr lang="en-US" sz="1600" dirty="0">
                <a:effectLst/>
                <a:latin typeface="+mn-lt"/>
                <a:ea typeface="SimSun" panose="02010600030101010101" pitchFamily="2" charset="-122"/>
              </a:rPr>
              <a:t>Yes. Eve may learn about a and b, thus the shared secret g</a:t>
            </a:r>
            <a:r>
              <a:rPr lang="en-US" sz="1600" baseline="30000" dirty="0">
                <a:effectLst/>
                <a:latin typeface="+mn-lt"/>
                <a:ea typeface="SimSun" panose="02010600030101010101" pitchFamily="2" charset="-122"/>
              </a:rPr>
              <a:t>ab</a:t>
            </a:r>
            <a:r>
              <a:rPr lang="en-US" sz="1600" dirty="0">
                <a:effectLst/>
                <a:latin typeface="+mn-lt"/>
                <a:ea typeface="SimSun" panose="02010600030101010101" pitchFamily="2" charset="-122"/>
              </a:rPr>
              <a:t> mod p. </a:t>
            </a:r>
          </a:p>
          <a:p>
            <a:pPr>
              <a:lnSpc>
                <a:spcPct val="120000"/>
              </a:lnSpc>
              <a:buFont typeface="Wingdings" pitchFamily="2" charset="2"/>
              <a:buChar char="Ø"/>
              <a:tabLst>
                <a:tab pos="180022" algn="l"/>
              </a:tabLst>
            </a:pPr>
            <a:r>
              <a:rPr lang="en-US" sz="1600" dirty="0">
                <a:latin typeface="+mn-lt"/>
                <a:ea typeface="SimSun" panose="02010600030101010101" pitchFamily="2" charset="-122"/>
              </a:rPr>
              <a:t>Q 5.2: </a:t>
            </a:r>
            <a:r>
              <a:rPr lang="en-US" sz="1600" dirty="0">
                <a:effectLst/>
                <a:latin typeface="+mn-lt"/>
                <a:ea typeface="SimSun" panose="02010600030101010101" pitchFamily="2" charset="-122"/>
              </a:rPr>
              <a:t>Yes. Eve may learn about b, thus the shared secret g</a:t>
            </a:r>
            <a:r>
              <a:rPr lang="en-US" sz="1600" baseline="30000" dirty="0">
                <a:effectLst/>
                <a:latin typeface="+mn-lt"/>
                <a:ea typeface="SimSun" panose="02010600030101010101" pitchFamily="2" charset="-122"/>
              </a:rPr>
              <a:t>ab</a:t>
            </a:r>
            <a:r>
              <a:rPr lang="en-US" sz="1600" dirty="0">
                <a:effectLst/>
                <a:latin typeface="+mn-lt"/>
                <a:ea typeface="SimSun" panose="02010600030101010101" pitchFamily="2" charset="-122"/>
              </a:rPr>
              <a:t> mod p by (g</a:t>
            </a:r>
            <a:r>
              <a:rPr lang="en-US" sz="1600" baseline="30000" dirty="0">
                <a:effectLst/>
                <a:latin typeface="+mn-lt"/>
                <a:ea typeface="SimSun" panose="02010600030101010101" pitchFamily="2" charset="-122"/>
              </a:rPr>
              <a:t>a</a:t>
            </a:r>
            <a:r>
              <a:rPr lang="en-US" sz="1600" dirty="0">
                <a:effectLst/>
                <a:latin typeface="+mn-lt"/>
                <a:ea typeface="SimSun" panose="02010600030101010101" pitchFamily="2" charset="-122"/>
              </a:rPr>
              <a:t> mod p)</a:t>
            </a:r>
            <a:r>
              <a:rPr lang="en-US" sz="1600" baseline="30000" dirty="0">
                <a:effectLst/>
                <a:latin typeface="+mn-lt"/>
                <a:ea typeface="SimSun" panose="02010600030101010101" pitchFamily="2" charset="-122"/>
              </a:rPr>
              <a:t>b</a:t>
            </a:r>
            <a:r>
              <a:rPr lang="en-US" sz="1600" dirty="0">
                <a:effectLst/>
                <a:latin typeface="+mn-lt"/>
                <a:ea typeface="SimSun" panose="02010600030101010101" pitchFamily="2" charset="-122"/>
              </a:rPr>
              <a:t> mod p.</a:t>
            </a:r>
          </a:p>
          <a:p>
            <a:pPr>
              <a:lnSpc>
                <a:spcPct val="120000"/>
              </a:lnSpc>
              <a:buFont typeface="Wingdings" pitchFamily="2" charset="2"/>
              <a:buChar char="Ø"/>
              <a:tabLst>
                <a:tab pos="180022" algn="l"/>
              </a:tabLst>
            </a:pPr>
            <a:r>
              <a:rPr lang="en-US" sz="1600" dirty="0">
                <a:effectLst/>
                <a:latin typeface="+mn-lt"/>
                <a:ea typeface="SimSun" panose="02010600030101010101" pitchFamily="2" charset="-122"/>
              </a:rPr>
              <a:t>Q 5.3: g</a:t>
            </a:r>
            <a:r>
              <a:rPr lang="en-US" sz="1600" baseline="30000" dirty="0">
                <a:latin typeface="+mn-lt"/>
                <a:ea typeface="SimSun" panose="02010600030101010101" pitchFamily="2" charset="-122"/>
              </a:rPr>
              <a:t>am</a:t>
            </a:r>
            <a:r>
              <a:rPr lang="en-US" sz="1600" dirty="0">
                <a:effectLst/>
                <a:latin typeface="+mn-lt"/>
                <a:ea typeface="SimSun" panose="02010600030101010101" pitchFamily="2" charset="-122"/>
              </a:rPr>
              <a:t> mod p = </a:t>
            </a:r>
            <a:r>
              <a:rPr lang="en-US" sz="1600" dirty="0" err="1">
                <a:effectLst/>
                <a:latin typeface="+mn-lt"/>
                <a:ea typeface="SimSun" panose="02010600030101010101" pitchFamily="2" charset="-122"/>
              </a:rPr>
              <a:t>g</a:t>
            </a:r>
            <a:r>
              <a:rPr lang="en-US" sz="1600" baseline="30000" dirty="0" err="1">
                <a:effectLst/>
                <a:latin typeface="+mn-lt"/>
                <a:ea typeface="SimSun" panose="02010600030101010101" pitchFamily="2" charset="-122"/>
              </a:rPr>
              <a:t>bm</a:t>
            </a:r>
            <a:r>
              <a:rPr lang="en-US" sz="1600" dirty="0">
                <a:effectLst/>
                <a:latin typeface="+mn-lt"/>
                <a:ea typeface="SimSun" panose="02010600030101010101" pitchFamily="2" charset="-122"/>
              </a:rPr>
              <a:t> mod p , there are many such m values</a:t>
            </a:r>
          </a:p>
          <a:p>
            <a:pPr lvl="0">
              <a:lnSpc>
                <a:spcPct val="120000"/>
              </a:lnSpc>
              <a:buFont typeface="Wingdings" pitchFamily="2" charset="2"/>
              <a:buChar char="Ø"/>
              <a:tabLst>
                <a:tab pos="180022" algn="l"/>
              </a:tabLst>
            </a:pPr>
            <a:endParaRPr lang="en-US" sz="1600" dirty="0">
              <a:latin typeface="+mn-lt"/>
              <a:ea typeface="SimSun" panose="02010600030101010101" pitchFamily="2" charset="-122"/>
            </a:endParaRPr>
          </a:p>
          <a:p>
            <a:pPr lvl="0">
              <a:lnSpc>
                <a:spcPct val="120000"/>
              </a:lnSpc>
              <a:buFont typeface="Wingdings" pitchFamily="2" charset="2"/>
              <a:buChar char="Ø"/>
              <a:tabLst>
                <a:tab pos="180022" algn="l"/>
              </a:tabLst>
            </a:pPr>
            <a:endParaRPr lang="en-US" sz="1600" dirty="0">
              <a:latin typeface="+mn-lt"/>
              <a:ea typeface="SimSun" panose="02010600030101010101" pitchFamily="2" charset="-122"/>
            </a:endParaRPr>
          </a:p>
        </p:txBody>
      </p:sp>
    </p:spTree>
    <p:extLst>
      <p:ext uri="{BB962C8B-B14F-4D97-AF65-F5344CB8AC3E}">
        <p14:creationId xmlns:p14="http://schemas.microsoft.com/office/powerpoint/2010/main" val="3305376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Security Principles </a:t>
            </a:r>
            <a:endParaRPr dirty="0"/>
          </a:p>
        </p:txBody>
      </p:sp>
      <p:sp>
        <p:nvSpPr>
          <p:cNvPr id="72" name="Google Shape;72;p1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What are the security principles?</a:t>
            </a:r>
          </a:p>
          <a:p>
            <a:pPr marL="457200" lvl="0" indent="-342900" algn="l" rtl="0">
              <a:spcBef>
                <a:spcPts val="0"/>
              </a:spcBef>
              <a:spcAft>
                <a:spcPts val="0"/>
              </a:spcAft>
              <a:buSzPts val="1800"/>
              <a:buChar char="●"/>
            </a:pPr>
            <a:endParaRPr lang="en-US" sz="2400" b="1" dirty="0"/>
          </a:p>
          <a:p>
            <a:pPr marL="457200" lvl="0" indent="-342900" algn="l" rtl="0">
              <a:spcBef>
                <a:spcPts val="0"/>
              </a:spcBef>
              <a:spcAft>
                <a:spcPts val="0"/>
              </a:spcAft>
              <a:buSzPts val="1800"/>
              <a:buChar char="●"/>
            </a:pPr>
            <a:r>
              <a:rPr lang="en-US" sz="2400" dirty="0"/>
              <a:t>Identify security examples being used </a:t>
            </a:r>
          </a:p>
          <a:p>
            <a:pPr marL="457200" lvl="0" indent="-342900" algn="l" rtl="0">
              <a:spcBef>
                <a:spcPts val="0"/>
              </a:spcBef>
              <a:spcAft>
                <a:spcPts val="0"/>
              </a:spcAft>
              <a:buSzPts val="1800"/>
              <a:buChar char="●"/>
            </a:pPr>
            <a:endParaRPr lang="en-US" sz="2400" b="1" dirty="0"/>
          </a:p>
          <a:p>
            <a:pPr marL="457200" lvl="0" indent="-342900" algn="l" rtl="0">
              <a:spcBef>
                <a:spcPts val="0"/>
              </a:spcBef>
              <a:spcAft>
                <a:spcPts val="0"/>
              </a:spcAft>
              <a:buSzPts val="1800"/>
              <a:buChar char="●"/>
            </a:pPr>
            <a:r>
              <a:rPr lang="en-US" sz="2400" dirty="0"/>
              <a:t>Give real life examples of security principles</a:t>
            </a:r>
            <a:endParaRPr lang="en-US" sz="2000" dirty="0"/>
          </a:p>
          <a:p>
            <a:pPr marL="457200" lvl="0" indent="-342900" algn="l" rtl="0">
              <a:spcBef>
                <a:spcPts val="0"/>
              </a:spcBef>
              <a:spcAft>
                <a:spcPts val="0"/>
              </a:spcAft>
              <a:buSzPts val="1800"/>
              <a:buChar char="●"/>
            </a:pPr>
            <a:endParaRPr lang="en-US" dirty="0"/>
          </a:p>
        </p:txBody>
      </p:sp>
      <p:sp>
        <p:nvSpPr>
          <p:cNvPr id="73" name="Google Shape;7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400967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538" name="Google Shape;538;p58"/>
          <p:cNvGraphicFramePr/>
          <p:nvPr/>
        </p:nvGraphicFramePr>
        <p:xfrm>
          <a:off x="311700" y="1310650"/>
          <a:ext cx="8520600" cy="2387525"/>
        </p:xfrm>
        <a:graphic>
          <a:graphicData uri="http://schemas.openxmlformats.org/drawingml/2006/table">
            <a:tbl>
              <a:tblPr>
                <a:noFill/>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dirty="0"/>
                        <a:t>Symmetric-key</a:t>
                      </a:r>
                      <a:endParaRPr sz="1600" dirty="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One-time pads</a:t>
                      </a:r>
                      <a:endParaRPr sz="1600" dirty="0"/>
                    </a:p>
                    <a:p>
                      <a:pPr marL="457200" lvl="0" indent="-330200" algn="l" rtl="0">
                        <a:spcBef>
                          <a:spcPts val="0"/>
                        </a:spcBef>
                        <a:spcAft>
                          <a:spcPts val="0"/>
                        </a:spcAft>
                        <a:buSzPts val="1600"/>
                        <a:buChar char="●"/>
                      </a:pPr>
                      <a:r>
                        <a:rPr lang="en" sz="1600" dirty="0"/>
                        <a:t>Block ciphers with chaining modes (e.g. AES-CBC)</a:t>
                      </a:r>
                    </a:p>
                    <a:p>
                      <a:pPr marL="457200" lvl="0" indent="-330200" algn="l" rtl="0">
                        <a:spcBef>
                          <a:spcPts val="0"/>
                        </a:spcBef>
                        <a:spcAft>
                          <a:spcPts val="0"/>
                        </a:spcAft>
                        <a:buClr>
                          <a:schemeClr val="dk1"/>
                        </a:buClr>
                        <a:buSzPts val="1600"/>
                        <a:buChar char="●"/>
                      </a:pPr>
                      <a:r>
                        <a:rPr lang="en-US" sz="1600" dirty="0">
                          <a:solidFill>
                            <a:schemeClr val="dk1"/>
                          </a:solidFill>
                        </a:rPr>
                        <a:t>Stream ciphers</a:t>
                      </a:r>
                      <a:endParaRPr lang="en-US" sz="1600" dirty="0"/>
                    </a:p>
                  </a:txBody>
                  <a:tcPr marL="91425" marR="91425" marT="91425" marB="91425"/>
                </a:tc>
                <a:tc>
                  <a:txBody>
                    <a:bodyPr/>
                    <a:lstStyle/>
                    <a:p>
                      <a:pPr marL="457200" lvl="0" indent="-330200" algn="l" rtl="0">
                        <a:spcBef>
                          <a:spcPts val="0"/>
                        </a:spcBef>
                        <a:spcAft>
                          <a:spcPts val="0"/>
                        </a:spcAft>
                        <a:buSzPts val="1600"/>
                        <a:buChar char="●"/>
                      </a:pPr>
                      <a:r>
                        <a:rPr lang="en" sz="1600" dirty="0"/>
                        <a:t>RSA encryption</a:t>
                      </a:r>
                      <a:endParaRPr sz="1600" dirty="0"/>
                    </a:p>
                    <a:p>
                      <a:pPr marL="457200" lvl="0" indent="-330200" algn="l" rtl="0">
                        <a:spcBef>
                          <a:spcPts val="0"/>
                        </a:spcBef>
                        <a:spcAft>
                          <a:spcPts val="0"/>
                        </a:spcAft>
                        <a:buSzPts val="1600"/>
                        <a:buChar char="●"/>
                      </a:pPr>
                      <a:r>
                        <a:rPr lang="en" sz="1600" dirty="0" err="1"/>
                        <a:t>ElGamal</a:t>
                      </a:r>
                      <a:r>
                        <a:rPr lang="en" sz="1600" dirty="0"/>
                        <a:t> encryption</a:t>
                      </a:r>
                      <a:endParaRPr sz="1600" dirty="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Digital signatures (e.g. RSA signatures)</a:t>
                      </a:r>
                      <a:endParaRPr sz="1600" dirty="0"/>
                    </a:p>
                  </a:txBody>
                  <a:tcPr marL="91425" marR="91425" marT="91425" marB="91425"/>
                </a:tc>
                <a:extLst>
                  <a:ext uri="{0D108BD9-81ED-4DB2-BD59-A6C34878D82A}">
                    <a16:rowId xmlns:a16="http://schemas.microsoft.com/office/drawing/2014/main" val="10002"/>
                  </a:ext>
                </a:extLst>
              </a:tr>
            </a:tbl>
          </a:graphicData>
        </a:graphic>
      </p:graphicFrame>
      <p:sp>
        <p:nvSpPr>
          <p:cNvPr id="539" name="Google Shape;539;p58"/>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Hash functions</a:t>
            </a:r>
            <a:endParaRPr sz="1600"/>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540" name="Google Shape;540;p58"/>
          <p:cNvSpPr txBox="1"/>
          <p:nvPr/>
        </p:nvSpPr>
        <p:spPr>
          <a:xfrm>
            <a:off x="5175399" y="3844625"/>
            <a:ext cx="3518091" cy="750945"/>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dirty="0">
                <a:solidFill>
                  <a:schemeClr val="dk1"/>
                </a:solidFill>
              </a:rPr>
              <a:t>Key management (certificates)</a:t>
            </a:r>
            <a:endParaRPr sz="1600" dirty="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dirty="0">
                <a:solidFill>
                  <a:schemeClr val="dk1"/>
                </a:solidFill>
              </a:rPr>
              <a:t>Password management</a:t>
            </a:r>
            <a:endParaRPr sz="1600" dirty="0">
              <a:solidFill>
                <a:schemeClr val="dk1"/>
              </a:solidFill>
            </a:endParaRPr>
          </a:p>
        </p:txBody>
      </p:sp>
      <p:sp>
        <p:nvSpPr>
          <p:cNvPr id="541" name="Google Shape;541;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1581</Words>
  <Application>Microsoft Macintosh PowerPoint</Application>
  <PresentationFormat>On-screen Show (16:9)</PresentationFormat>
  <Paragraphs>200</Paragraphs>
  <Slides>19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Cambria Math</vt:lpstr>
      <vt:lpstr>Times New Roman</vt:lpstr>
      <vt:lpstr>Wingdings</vt:lpstr>
      <vt:lpstr>CS 161</vt:lpstr>
      <vt:lpstr>Announcements</vt:lpstr>
      <vt:lpstr>Today’s plan: Midterm Review</vt:lpstr>
      <vt:lpstr>Assignment #2 (Question 1)</vt:lpstr>
      <vt:lpstr>Assignment #2 (Question 2)</vt:lpstr>
      <vt:lpstr>Assignment #2 (Question 3)</vt:lpstr>
      <vt:lpstr>Assignment #2 (Question 4)</vt:lpstr>
      <vt:lpstr>Assignment #2 (Question 5)</vt:lpstr>
      <vt:lpstr>Security Principles </vt:lpstr>
      <vt:lpstr>Cryptography Roadmap</vt:lpstr>
      <vt:lpstr>Symmetric-Key Encryption: Definition</vt:lpstr>
      <vt:lpstr>One-Time Pad</vt:lpstr>
      <vt:lpstr>Block Cipher</vt:lpstr>
      <vt:lpstr>Hash</vt:lpstr>
      <vt:lpstr>MAC</vt:lpstr>
      <vt:lpstr>PRNG</vt:lpstr>
      <vt:lpstr>Diffie-Hellman Key Exchange</vt:lpstr>
      <vt:lpstr>Public-Key Encryption</vt:lpstr>
      <vt:lpstr>Digital Signature</vt:lpstr>
      <vt:lpstr>Certificate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74</cp:revision>
  <dcterms:modified xsi:type="dcterms:W3CDTF">2023-09-27T19:10:32Z</dcterms:modified>
</cp:coreProperties>
</file>