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48" r:id="rId1"/>
  </p:sldMasterIdLst>
  <p:notesMasterIdLst>
    <p:notesMasterId r:id="rId27"/>
  </p:notesMasterIdLst>
  <p:sldIdLst>
    <p:sldId id="284" r:id="rId2"/>
    <p:sldId id="285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92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7" r:id="rId21"/>
    <p:sldId id="288" r:id="rId22"/>
    <p:sldId id="289" r:id="rId23"/>
    <p:sldId id="290" r:id="rId24"/>
    <p:sldId id="283" r:id="rId25"/>
    <p:sldId id="291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64" y="111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FF5E0B-D9AD-02D1-3A90-252056FA89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76ED95-3C37-A154-2C6B-77F307BE56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90AAE97-D988-8C31-3BE3-D6657484BF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B1F22D9-AEEB-CC03-ADD7-9561B87268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3253A09-5D79-A8AD-5504-78F271F403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61D340C-F03F-50D1-684C-017BAEB8E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351325-EF7A-6040-BE97-7453E787B8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B668FAE-643D-74A4-2FE8-56A751673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C45990-951A-1549-A4C4-C2F6D55F2E0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4CA75B7-81C3-A456-5A31-040A882F5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5394459-9505-AC24-7635-E9E642E9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65691D9-A15B-00DC-F01D-589178C15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383EA8-6D89-F043-B5AD-EFB2015AF1D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2D32FEE-8461-223A-A5BD-E75106526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68C604C-42B6-66A9-828D-B750848FC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103C838-8443-A036-76A5-72B31CBFF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315CDC-1FD5-B340-9C41-96E37627D167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54F346-17DE-EE0E-EF5B-33CE25F1E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654742A-8BA2-39AF-21E8-8299A9ED0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425A91D-C736-D677-AFAF-B002A57CE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C15E58-B084-8449-9B77-A62C47F1DC78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8E885C9-13E7-3CA6-F309-3726BD93D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FE69CFD-A9E1-4D95-1124-107B01166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5A277D5-2FFB-08C5-37F6-7372396B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68E594-503C-2A4A-80FA-9365916A0575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B1CC5FE-CED7-2F8C-93AF-02E11118C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16B0399-C3AB-A145-CE5D-8508695A3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C1F1289-C78E-B91F-E8E9-9375CBD92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B3E97-447E-0845-9EC6-104D29F4878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051586-8574-65DD-17F0-9C47B6E6C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BB6F923-75EB-EC05-D465-C5D43663F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C9A5D0B-B9FD-9387-E308-A5F44FFDA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BC9E1B-2210-BC46-BEE5-7F8161FD935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701A30-9764-B209-2C9E-7D674C4EC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4B0569B-8C9C-2C9E-88C1-12C1F14C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33E32B4-DA31-FB6B-C25C-B6AA99809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6275A7-1CC8-BD45-B3E2-D2A00980446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B1C9BAD-C6F5-31FC-893A-D87F9FC13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65AC8F6-DA10-9987-79C9-DA0D0BE22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A2954B6-4EE6-F476-CA92-EBAB9156D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3AE845-BF77-9245-8532-4BB7C644292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452365-3C02-D52A-C646-0A1835427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32344EF-339B-91EA-52A9-DF74790C4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36FF903-F652-214D-0AB6-E7D1DAF67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A4846D-D315-D148-B78B-265CE4498994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4D754E8-358F-2038-88D8-3005C6BE7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790FB79-C205-0DBE-7350-28881F7A1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52C754C-E7DF-6943-3402-063B6AE52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45890-A4C8-A24D-8A47-50C4431C62C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52BB441-1C94-99D2-1B5B-AC65CE701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972F0E5-92FD-B88A-9B82-4C6DE7D9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4602BDA-F3B6-9957-8799-594193B8C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FDF49-A855-004C-A54A-C1F1B0C60A6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22638B9-11A3-F32F-7FEA-71DAE78D5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6DEBEA1-3D99-B4F4-F26C-5DE169E64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306DEBB-7A0A-4591-656B-B744D0B88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1F5F47-6EA2-E442-9C91-3AC46FF2DF9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4A3CC73-B32C-D594-DCBA-3EAE83F78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D970C92-D66A-057F-CF1D-5DFB454D2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BD6E05C-59A9-9807-E9FD-2D79685C4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D88BB8-BC46-BE4C-8DC5-7C17631BF99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EC84AD3-C2F5-9F43-113F-7AF9BE012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D3A5DB-8E81-6DC6-C71E-91C427877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FA865D0-731E-3975-B0E5-B369603D3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453374-37FE-CB4F-9046-54B636ABF55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332BBE-86C1-1D95-C324-5BEC5EE65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5CC52CE-5F3D-8F42-70E2-DA46C8351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15B690D-B153-A31B-8AD4-2098E35A5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5C7E0B-F305-9143-A045-52B8528926CB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9C29808-2D58-0C92-475A-9D7CA29BD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B32F100-FD0E-5DFF-7408-DB732B4D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24272FD-EED6-82CA-A529-F117EDCFE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DA1410-23BC-5A4B-88DE-00C35436C2E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FB78DCE-E1CE-4B4C-3F26-3DE743671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92A6246-C8C3-138D-DBFC-9C5AF848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8378F7-B865-0F44-43B1-B24116F9F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DF01B6-164E-1844-BC46-1942B89E03CE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575077-37AE-7061-94F6-E05B35A8F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CBFC81-E035-7B2A-3ACB-2A050275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C68394-A1B4-43E7-7828-DFB09F3FA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BF7B96-718A-AA51-B9CA-B1B5E36B5A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5C60D3-D0FD-D713-F0FD-6EF0C23CC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951C4-A15D-5F4B-9524-F9E9AE65E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2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F0F0CD-47FD-4DEB-A6DE-FE918FEB81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94EB06-FEBC-4D86-27E0-3D9E195E3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9ADD8-904F-D433-1F20-4C150FA1F5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17573-3E56-9446-82BD-CA5EC5A2C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3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FB687-FBA8-F699-7A46-6EBB7B32E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2D41D5-6ECE-D2F2-A322-01C1B2C43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41019-9FF7-8F57-2E79-7996122DC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7BDEB-7324-B246-84F1-C2BF9487A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8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9ABA4-78EF-D14A-EB1F-D2AED5DE4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B38CC-B85E-C4B4-A3A6-0B3E33AC5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40BBF-2C7F-9C11-FF2F-8A960DB0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60F76-850E-D242-A330-2CBBF02C4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41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F67D84-2398-9F9B-40F2-BF07D3BFC3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92B335-B567-A46B-D97F-E5EB10A77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AA6A36-F550-D5BA-63EB-56C7285F1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EA071-7EFB-8542-BE4D-B4D8DC7F82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6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D99A4B-79B8-3B3B-9448-EE4957EA6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9FF71F-71C9-A461-FFAF-85F9D90C9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5A8859-E214-5B14-F17D-E16E051B2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FD599-717F-4F48-8D95-721D047307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9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F11AA-E732-43AE-6B04-01226E7E6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6B6F5-109E-38ED-DB7F-727662A6DA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E1607-9160-C480-7789-6AEFD9638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D75B6-D2D5-D745-8029-134DF16C3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42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3CD19-4162-4EA4-BF0A-84D221128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2868E5-A91B-ECF5-6BED-A63ACD685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56E7D89-074F-0B42-51DA-1ACC46CEC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53647-8C83-6F4D-B29B-CED2DA77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7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CDC404-D0E0-F8C7-582F-8DD53F552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6E5F91-4EF5-A4F8-7D00-F0751FF05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B57DEC-6069-1827-2B9A-0EF3C787F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F8058-93B9-9C49-BF1A-E18F69D83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6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83EE3E-90B4-D824-7BCE-A9225BBBA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4327AA-3B0C-71EF-153E-E64975500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EC793E-BD16-E280-D97D-B55DD54B57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58B77-B04F-E44F-99CD-DFDDFF22E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D0972-4423-124A-1B5C-BED06DA4B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5B60A-4349-B41B-1CFC-92EFBB16F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FB03-2BC2-1968-5335-7925C540B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300EB-D908-3F46-958D-902AF924A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0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977E3-76F7-53FF-1748-289C98AB7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B9BBE-61B5-8B87-1FC3-8F4E650242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44AB4-C46B-3A84-9B48-06C523361C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8EBFE-3A25-FB46-A50A-41D4F75D18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AA7D30-4CB5-385A-1D28-CC15C8B6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AD836DC-C532-6FE0-B99D-ADA881BD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9CF541-CFEC-3C89-5D29-9B5FB6F328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D948953-8AD9-C809-F072-03016FD601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CB9234A-162B-9AA1-82A9-96DF635C28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42586C8-4AB3-E44B-AC50-71E46F5DD5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FE49702C-9742-C565-6AC8-255A230D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CAF1C-48FF-C043-94C1-2C5B57194D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E5CA5B6-13DC-46E4-7729-212DF85A5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1: Introduction to Crypto Systems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38C1C79-66F8-5A96-29FE-F228D154E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background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plaintext message is usually represented as M or P (plaintext), the encryption result is usually represented as C (ciphertext).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 usually has the same length as M or even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</a:t>
            </a:r>
            <a:r>
              <a:rPr lang="en-US" altLang="en-US" sz="2000"/>
              <a:t>key</a:t>
            </a:r>
            <a:r>
              <a:rPr lang="en-US" altLang="en-US"/>
              <a:t>(M) = C, D</a:t>
            </a:r>
            <a:r>
              <a:rPr lang="en-US" altLang="en-US" sz="2000"/>
              <a:t>key</a:t>
            </a:r>
            <a:r>
              <a:rPr lang="en-US" altLang="en-US"/>
              <a:t>(C) =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</a:t>
            </a:r>
            <a:r>
              <a:rPr lang="en-US" altLang="en-US" sz="2000"/>
              <a:t>key</a:t>
            </a:r>
            <a:r>
              <a:rPr lang="en-US" altLang="en-US"/>
              <a:t>(E</a:t>
            </a:r>
            <a:r>
              <a:rPr lang="en-US" altLang="en-US" sz="2000"/>
              <a:t>key</a:t>
            </a:r>
            <a:r>
              <a:rPr lang="en-US" altLang="en-US"/>
              <a:t>(M)) =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you apply the encryption and decryption algorithm to some random sequence?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8BCC1D34-BBC2-76E2-11CE-B7F66EAB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5CF6E-0847-024F-9D3F-DC5A1EBF42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4383C5-CF7E-2D6A-DDC9-B01961236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 2: Building blocks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C091366-BB20-30B7-2177-CAFAD2438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 are hundreds of security related protocols. Fortunately, only a limited number of building blocks are involved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secure blocks are put together in a wrong way, the final protocols may be insecure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to organize these blocks shows the skills of the researchers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0A64EC3-AF45-2B35-381E-C47EE2E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68D113-2E34-E941-9E17-2304A6D5A4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84271D6-340D-7C49-CF7D-5B133E5BF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functions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E1851FF-1CE1-1B1C-BF48-2E451F0C9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One way function is easy to calculate in one direction, but not the other.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x</a:t>
            </a:r>
            <a:r>
              <a:rPr lang="en-US" altLang="en-US" sz="2400"/>
              <a:t>, easy to get </a:t>
            </a:r>
            <a:r>
              <a:rPr lang="en-US" altLang="en-US" sz="2400" i="1"/>
              <a:t>f(x)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, even </a:t>
            </a:r>
            <a:r>
              <a:rPr lang="en-US" altLang="en-US" sz="2400" i="1"/>
              <a:t>f()</a:t>
            </a:r>
            <a:r>
              <a:rPr lang="en-US" altLang="en-US" sz="2400"/>
              <a:t> is known, still not easy to get a </a:t>
            </a:r>
            <a:r>
              <a:rPr lang="en-US" altLang="en-US" sz="2400" i="1"/>
              <a:t>x </a:t>
            </a:r>
            <a:r>
              <a:rPr lang="en-US" altLang="en-US" sz="2400"/>
              <a:t>that satisfies f(x)</a:t>
            </a:r>
          </a:p>
          <a:p>
            <a:pPr lvl="1" eaLnBrk="1" hangingPunct="1"/>
            <a:r>
              <a:rPr lang="en-US" altLang="en-US" sz="2400"/>
              <a:t>Think about the fingerprint of a person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6E61BA-3D78-7C85-7E62-6A7A81AB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86E91B5-D3D5-F349-BA30-5FFA86C1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Trap door one way function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x</a:t>
            </a:r>
            <a:r>
              <a:rPr lang="en-US" altLang="en-US" sz="2400"/>
              <a:t>, easy to calculate </a:t>
            </a:r>
            <a:r>
              <a:rPr lang="en-US" altLang="en-US" sz="2400" i="1"/>
              <a:t>f(x)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, difficult to get </a:t>
            </a:r>
            <a:r>
              <a:rPr lang="en-US" altLang="en-US" sz="2400" i="1"/>
              <a:t>x</a:t>
            </a:r>
          </a:p>
          <a:p>
            <a:pPr lvl="1" eaLnBrk="1" hangingPunct="1"/>
            <a:r>
              <a:rPr lang="en-US" altLang="en-US" sz="2400"/>
              <a:t>Given </a:t>
            </a:r>
            <a:r>
              <a:rPr lang="en-US" altLang="en-US" sz="2400" i="1"/>
              <a:t>f(x)</a:t>
            </a:r>
            <a:r>
              <a:rPr lang="en-US" altLang="en-US" sz="2400"/>
              <a:t> and a secret </a:t>
            </a:r>
            <a:r>
              <a:rPr lang="en-US" altLang="en-US" sz="2400" i="1"/>
              <a:t>y</a:t>
            </a:r>
            <a:r>
              <a:rPr lang="en-US" altLang="en-US" sz="2400"/>
              <a:t>, easy to recover </a:t>
            </a:r>
            <a:r>
              <a:rPr lang="en-US" altLang="en-US" sz="2400" i="1"/>
              <a:t>x</a:t>
            </a:r>
          </a:p>
          <a:p>
            <a:pPr lvl="1" eaLnBrk="1" hangingPunct="1"/>
            <a:r>
              <a:rPr lang="en-US" altLang="en-US" sz="2400"/>
              <a:t>Think about asymmetric encryption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653B14FD-70D4-5B0F-F26E-B205F9CC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1A508-BF3C-DD45-9A6E-6A294F92579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BEF9036-4FB9-F9AB-1513-A5E3B28A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B2D5F-6E47-0C4F-9A05-BC412F07D0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F4FB8FE-670A-7BF9-AC5D-E34287530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hash function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1803EC9-DB15-923C-5A4D-EC4A8D6E0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Map a variable-length input string to a fixed length string: fingerprint the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Easy to get </a:t>
            </a:r>
            <a:r>
              <a:rPr lang="en-US" altLang="en-US" sz="2400" i="1"/>
              <a:t>Hash(x)</a:t>
            </a:r>
            <a:r>
              <a:rPr lang="en-US" altLang="en-US" sz="2400"/>
              <a:t> when giving </a:t>
            </a:r>
            <a:r>
              <a:rPr lang="en-US" altLang="en-US" sz="2400" i="1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Almost impossible to find a </a:t>
            </a:r>
            <a:r>
              <a:rPr lang="en-US" altLang="en-US" sz="2400" i="1"/>
              <a:t>x</a:t>
            </a:r>
            <a:r>
              <a:rPr lang="en-US" altLang="en-US" sz="2400"/>
              <a:t> that satisfies </a:t>
            </a:r>
            <a:r>
              <a:rPr lang="en-US" altLang="en-US" sz="2400" i="1"/>
              <a:t>Hash(x)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Almost impossible to find two files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x’</a:t>
            </a:r>
            <a:r>
              <a:rPr lang="en-US" altLang="en-US" sz="2400"/>
              <a:t> to have the same hash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Minor change in </a:t>
            </a:r>
            <a:r>
              <a:rPr lang="en-US" altLang="en-US" sz="2400" i="1"/>
              <a:t>x</a:t>
            </a:r>
            <a:r>
              <a:rPr lang="en-US" altLang="en-US" sz="2400"/>
              <a:t>, large changes in </a:t>
            </a:r>
            <a:r>
              <a:rPr lang="en-US" altLang="en-US" sz="2400" i="1"/>
              <a:t>Hash(x)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Since the hash value is shorter, we have conflict: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can easily rule out files, but cannot guarantee this is the origin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Still good enough in courts, like DNA tests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414CA0AA-E66F-E309-726A-D0C342E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F7562-6844-164D-824D-4A9626A973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861C1E4-AA30-AAAE-612D-E7253A544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1: one way hash function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DE5AAEC-5299-CB22-E63D-E914A829D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Usage of hash function</a:t>
            </a:r>
          </a:p>
          <a:p>
            <a:pPr lvl="1" eaLnBrk="1" hangingPunct="1"/>
            <a:r>
              <a:rPr lang="en-US" altLang="en-US" sz="2400"/>
              <a:t>Timestamp a file and prove that you are the creator (can be used to timestamp the homework)</a:t>
            </a:r>
          </a:p>
          <a:p>
            <a:pPr lvl="1" eaLnBrk="1" hangingPunct="1"/>
            <a:r>
              <a:rPr lang="en-US" altLang="en-US" sz="2400"/>
              <a:t>Hash values of the downloaded files</a:t>
            </a:r>
          </a:p>
          <a:p>
            <a:pPr lvl="1" eaLnBrk="1" hangingPunct="1"/>
            <a:r>
              <a:rPr lang="en-US" altLang="en-US" sz="2400"/>
              <a:t>A commitment that cannot be easily changed</a:t>
            </a:r>
          </a:p>
          <a:p>
            <a:pPr lvl="1" eaLnBrk="1" hangingPunct="1"/>
            <a:r>
              <a:rPr lang="en-US" altLang="en-US" sz="2400"/>
              <a:t>Verify the integrity of the files in a file system</a:t>
            </a:r>
          </a:p>
          <a:p>
            <a:pPr lvl="2" eaLnBrk="1" hangingPunct="1"/>
            <a:r>
              <a:rPr lang="en-US" altLang="en-US" sz="2000"/>
              <a:t>Security problems: how and where to save the hash values</a:t>
            </a:r>
          </a:p>
          <a:p>
            <a:pPr lvl="2" eaLnBrk="1" hangingPunct="1"/>
            <a:r>
              <a:rPr lang="en-US" altLang="en-US" sz="2000"/>
              <a:t>Use a secret key</a:t>
            </a:r>
            <a:r>
              <a:rPr lang="en-US" altLang="en-US" sz="2000" i="1"/>
              <a:t> k, </a:t>
            </a:r>
            <a:r>
              <a:rPr lang="en-US" altLang="en-US" sz="2000"/>
              <a:t>do not store </a:t>
            </a:r>
            <a:r>
              <a:rPr lang="en-US" altLang="en-US" sz="2000" i="1"/>
              <a:t>k</a:t>
            </a:r>
            <a:r>
              <a:rPr lang="en-US" altLang="en-US" sz="2000"/>
              <a:t> on the computer</a:t>
            </a:r>
            <a:r>
              <a:rPr lang="en-US" altLang="en-US" sz="2000" i="1"/>
              <a:t>, </a:t>
            </a:r>
            <a:r>
              <a:rPr lang="en-US" altLang="en-US" sz="2000"/>
              <a:t>use</a:t>
            </a:r>
            <a:r>
              <a:rPr lang="en-US" altLang="en-US" sz="2000" i="1"/>
              <a:t> Hash(x, k)</a:t>
            </a:r>
            <a:r>
              <a:rPr lang="en-US" altLang="en-US" sz="2000"/>
              <a:t> to prevent change on the computer: usually called MAC code (message authentication code)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6F0B9CDE-0731-C2AE-30DD-604FC5B8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46EDF-2B78-CA40-8A2B-D5A1EB1600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FC4272B-5D26-82C1-7BF8-6D0E5A91E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2: communication using symmetric crypto algorithms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BE70788-74FD-8F1E-3CA2-3A7D1794B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Steps: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(1) Alice and Bob agree on a key </a:t>
            </a:r>
            <a:r>
              <a:rPr lang="en-US" altLang="en-US" sz="2400" i="1"/>
              <a:t>k</a:t>
            </a:r>
            <a:r>
              <a:rPr lang="en-US" altLang="en-US" sz="2400"/>
              <a:t> and an encryption algorithm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(2) Alice calculates E_</a:t>
            </a:r>
            <a:r>
              <a:rPr lang="en-US" altLang="en-US" sz="2400" i="1"/>
              <a:t>k </a:t>
            </a:r>
            <a:r>
              <a:rPr lang="en-US" altLang="en-US" sz="2400"/>
              <a:t>(message) and sends the cipher text to Bob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(3) Bob decrypts the message and gets the plaintext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to determine the key: must in a secret 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How to convince other people it is from Alice instead of Bob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Number of keys increases fast, not scalable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7BC042C3-A75F-9271-F96A-831E932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BD9E3-E867-2141-881D-67366DF802C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962015C-A801-DFAD-4B9E-29389A58A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3: communication using asymmetric crypto algorithms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4D4D9A1-D991-3C28-5D70-AB86E1484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First appeared in 1976, proposed by Diffie and Hellman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Two keys: public key and private key, it is almost impossible to get private key from public key.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A certain kind of trap door one way functions: private key is the secret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/>
              <a:t>Steps: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000"/>
              <a:t>Alice and Bob agree on a public key encryption algorithm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Both"/>
            </a:pPr>
            <a:r>
              <a:rPr lang="en-US" altLang="en-US" sz="2000"/>
              <a:t>Bob sends his public key to Alice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(3)  Alice calculates E_pubB</a:t>
            </a:r>
            <a:r>
              <a:rPr lang="en-US" altLang="en-US" sz="2000" i="1"/>
              <a:t> </a:t>
            </a:r>
            <a:r>
              <a:rPr lang="en-US" altLang="en-US" sz="2000"/>
              <a:t>(message) and sends the cipher text to Bob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(4)  Bob decrypts the message with the private key and gets the plaintext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2AA4656-6CF7-5219-9D57-501B102E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52A529-CB14-A44B-990F-7A2DC866A4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10799CD-BD4E-F57D-3296-64D6A90CE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Block 3: communication using asymmetric crypto algorithms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E2AABE7-2E1B-6EC3-58D7-E2338F29D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Solve the problem in symmetric crypto methods: the key can be transferred in public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More scalable, easy for multicast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New problems: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How can we make sure it is Bob’s public key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altLang="en-US" sz="2000"/>
              <a:t>Trusted Third Party</a:t>
            </a:r>
          </a:p>
          <a:p>
            <a:pPr marL="1295400" lvl="2" indent="-381000" eaLnBrk="1" hangingPunct="1">
              <a:lnSpc>
                <a:spcPct val="80000"/>
              </a:lnSpc>
            </a:pPr>
            <a:r>
              <a:rPr lang="en-US" altLang="en-US" sz="2000"/>
              <a:t>Certificate for the public key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How to guarantee the sender’s identity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2800"/>
              <a:t>Some story about public key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NSA says it is unnecessary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altLang="en-US" sz="2400"/>
              <a:t>But claims credit for 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790E760E-84F5-0EEF-8126-E21DE8F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9BA3A-D46E-C946-B347-0C29139076B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03FD0B2-B258-996E-46CB-55C885B99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crypto systems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DAB3653-2C75-1A5B-3D70-99B9F9F4F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Symmetric methods are fast, easy to implement, but require special attention during key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Asymmetric methods are slow, but more secure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Careful about the forward search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Hybrid: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Using asymmetric method to distribute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Using symmetric method to encrypt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A5D165F2-45F5-FE43-7CE2-A2E23A73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F1AC2-D6EE-B346-8A39-4AFFB5ACA3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1C370E-0F98-C345-0148-CE75D8B94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Communication using hybrid crypto systems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4F96230-3853-8F32-81D8-5B245B921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Bob sends Alice his public key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Alice encrypts the session key with this public key and sends to Bob</a:t>
            </a:r>
          </a:p>
          <a:p>
            <a:pPr marL="990600" lvl="1" indent="-533400" eaLnBrk="1" hangingPunct="1">
              <a:buFontTx/>
              <a:buAutoNum type="arabicParenBoth"/>
            </a:pPr>
            <a:r>
              <a:rPr lang="en-US" altLang="en-US"/>
              <a:t>Both Alice and Bob know the session key and can use it for data traffic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/>
              <a:t>Open question: why should B trust A’s capabilities to generate keys?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C9E63B5-186E-B216-3154-3FBBB65E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F7BE4-5C03-5748-8CDE-93A4188480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962FB6-9761-204A-06F8-41F6535C2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ED93F4A-C7E9-F90E-3C95-6A82BFA2B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functionality can the encryption algorithms provide:</a:t>
            </a:r>
          </a:p>
          <a:p>
            <a:pPr lvl="1" eaLnBrk="1" hangingPunct="1"/>
            <a:r>
              <a:rPr lang="en-US" altLang="en-US"/>
              <a:t>Confidentiality</a:t>
            </a:r>
          </a:p>
          <a:p>
            <a:pPr lvl="1" eaLnBrk="1" hangingPunct="1"/>
            <a:r>
              <a:rPr lang="en-US" altLang="en-US"/>
              <a:t>Authentication</a:t>
            </a:r>
          </a:p>
          <a:p>
            <a:pPr lvl="1" eaLnBrk="1" hangingPunct="1"/>
            <a:r>
              <a:rPr lang="en-US" altLang="en-US"/>
              <a:t>Integrity</a:t>
            </a:r>
          </a:p>
          <a:p>
            <a:pPr lvl="1" eaLnBrk="1" hangingPunct="1"/>
            <a:r>
              <a:rPr lang="en-US" altLang="en-US"/>
              <a:t>Non-repudiation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B913322E-097C-4871-230E-B4757780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E4F3C7-932E-6246-9FAC-598CEB627F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7D39894-6BB9-8C72-912C-A4BED95CC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Merkle’s puzzle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0B7A0FE-2B62-955C-3ADB-907ED25A1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the life of an eavesdropper difficult</a:t>
            </a:r>
          </a:p>
          <a:p>
            <a:pPr lvl="1" eaLnBrk="1" hangingPunct="1"/>
            <a:r>
              <a:rPr lang="en-US" altLang="en-US"/>
              <a:t>The receiver can randomly choose one message</a:t>
            </a:r>
          </a:p>
          <a:p>
            <a:pPr lvl="1" eaLnBrk="1" hangingPunct="1"/>
            <a:r>
              <a:rPr lang="en-US" altLang="en-US"/>
              <a:t>The eavesdropper has to try almost all of them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5549E4E-F79E-B01A-DC10-B7A0688D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35FF0-1984-9443-8AE2-E3E47EB39CC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C3C51E5-614C-0A7D-783C-AEB4F3299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4: Digital signature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A89FAB-B870-9C22-DA46-2A2535B7C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Signature by symmetric encryption:</a:t>
            </a:r>
          </a:p>
          <a:p>
            <a:pPr lvl="1" eaLnBrk="1" hangingPunct="1"/>
            <a:r>
              <a:rPr lang="en-US" altLang="en-US" sz="2400"/>
              <a:t>TTP will get involved</a:t>
            </a:r>
          </a:p>
          <a:p>
            <a:pPr lvl="1" eaLnBrk="1" hangingPunct="1"/>
            <a:r>
              <a:rPr lang="en-US" altLang="en-US" sz="2400"/>
              <a:t>Who should store the encrypted messages?</a:t>
            </a:r>
          </a:p>
          <a:p>
            <a:pPr lvl="1" eaLnBrk="1" hangingPunct="1"/>
            <a:r>
              <a:rPr lang="en-US" altLang="en-US" sz="2400"/>
              <a:t>How to send to a third party: through TTP again</a:t>
            </a:r>
          </a:p>
          <a:p>
            <a:pPr eaLnBrk="1" hangingPunct="1"/>
            <a:r>
              <a:rPr lang="en-US" altLang="en-US" sz="2800"/>
              <a:t>Signature with asymmetric encryption</a:t>
            </a:r>
          </a:p>
          <a:p>
            <a:pPr lvl="1" eaLnBrk="1" hangingPunct="1"/>
            <a:r>
              <a:rPr lang="en-US" altLang="en-US" sz="2400"/>
              <a:t>Using the private key for signature</a:t>
            </a:r>
          </a:p>
          <a:p>
            <a:pPr lvl="1" eaLnBrk="1" hangingPunct="1"/>
            <a:r>
              <a:rPr lang="en-US" altLang="en-US" sz="2400"/>
              <a:t>If the signature is like “I owe Bob $100”, a timestamp should also be included in the signature to avoid replay attack.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E6D9B419-C705-C672-D48F-E4894B18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67B6FA-0113-0B42-AE90-39D7A8A3271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79D3949-5A49-267A-CA23-CF9EAA7A6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5D2CB2A-B7E2-24E9-6B1F-E386CB390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Never ever sign a random message or something you cannot see the plaintext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D8C33968-CCED-C430-C4F9-BFE0BFA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6AB890-5821-E94C-838D-20A04552BFD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C84FB13-E765-1C61-7EB4-84C8AD66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5: Random number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9256FBC-3D18-F4BC-2B7D-8BC7552C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 random numbers:</a:t>
            </a:r>
          </a:p>
          <a:p>
            <a:pPr lvl="1" eaLnBrk="1" hangingPunct="1"/>
            <a:r>
              <a:rPr lang="en-US" altLang="en-US"/>
              <a:t>Usually will repeat after a long sequence</a:t>
            </a:r>
          </a:p>
          <a:p>
            <a:pPr lvl="1" eaLnBrk="1" hangingPunct="1"/>
            <a:r>
              <a:rPr lang="en-US" altLang="en-US"/>
              <a:t>Must long enough</a:t>
            </a:r>
          </a:p>
          <a:p>
            <a:pPr eaLnBrk="1" hangingPunct="1"/>
            <a:r>
              <a:rPr lang="en-US" altLang="en-US"/>
              <a:t>Real random numbers:</a:t>
            </a:r>
          </a:p>
          <a:p>
            <a:pPr lvl="1" eaLnBrk="1" hangingPunct="1"/>
            <a:r>
              <a:rPr lang="en-US" altLang="en-US"/>
              <a:t>Lava lamp</a:t>
            </a:r>
          </a:p>
          <a:p>
            <a:pPr lvl="1" eaLnBrk="1" hangingPunct="1"/>
            <a:r>
              <a:rPr lang="en-US" altLang="en-US"/>
              <a:t>Earthquake strength or interval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1991FD5D-4ADF-9CD0-450B-D3468967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7BBFE-98DE-0541-B315-1073F39933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F50B9E8-1DB9-54CF-C809-95D1E03BC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Dual encryption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DDB387F-4273-7D5D-6792-90D5F15B4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Let’s assume that everyone in the network has a public-private key pair. Alice wants to send a message to Bob and convince that it is from Alice.</a:t>
            </a:r>
          </a:p>
          <a:p>
            <a:pPr eaLnBrk="1" hangingPunct="1"/>
            <a:r>
              <a:rPr lang="en-US" altLang="en-US"/>
              <a:t>Two possible format: which is better??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17C4A6DE-51B8-CABC-0A92-C811182B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4219B-9E61-DC4F-8F45-E6DB25E7160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B6CD03-19CD-D462-8871-822949FB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Dual encryption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203D36-8248-D2F0-0F48-19DFF891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Answer:</a:t>
            </a:r>
          </a:p>
          <a:p>
            <a:pPr lvl="1" eaLnBrk="1" hangingPunct="1"/>
            <a:r>
              <a:rPr lang="en-US" altLang="en-US"/>
              <a:t>Alice should first sign the message, then use Bob’s public key to encrypt the packet</a:t>
            </a:r>
          </a:p>
          <a:p>
            <a:pPr lvl="2" eaLnBrk="1" hangingPunct="1"/>
            <a:r>
              <a:rPr lang="en-US" altLang="en-US"/>
              <a:t>Reason 1: If Alice’s private key is the outer layer, everyone with Alice’s public key will be able to decrypt it.</a:t>
            </a:r>
          </a:p>
          <a:p>
            <a:pPr lvl="2" eaLnBrk="1" hangingPunct="1"/>
            <a:r>
              <a:rPr lang="en-US" altLang="en-US"/>
              <a:t>Reason 2: never sign a random string that you do not know what it is (Example of RSA)</a:t>
            </a:r>
          </a:p>
          <a:p>
            <a:pPr lvl="1" eaLnBrk="1" hangingPunct="1"/>
            <a:r>
              <a:rPr lang="en-US" altLang="en-US"/>
              <a:t>Two pair of public-private keys for everyone: one for encryption, one for digital signature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15E70BF-C59B-9DD5-E99C-D6DF3C8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015BCA-5F8C-BF48-A994-8CF72B9EE7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751F5ED-71D4-581A-847A-818556767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67D7C8B-F750-7FAA-80F5-521AE8F0C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kinds of cryptographic algorithms</a:t>
            </a:r>
          </a:p>
          <a:p>
            <a:pPr lvl="1" eaLnBrk="1" hangingPunct="1"/>
            <a:r>
              <a:rPr lang="en-US" altLang="en-US" sz="2400"/>
              <a:t>Keep the method secret</a:t>
            </a:r>
          </a:p>
          <a:p>
            <a:pPr lvl="2" eaLnBrk="1" hangingPunct="1"/>
            <a:r>
              <a:rPr lang="en-US" altLang="en-US" sz="2000"/>
              <a:t>Good: safe for low security requirement</a:t>
            </a:r>
          </a:p>
          <a:p>
            <a:pPr lvl="2" eaLnBrk="1" hangingPunct="1"/>
            <a:r>
              <a:rPr lang="en-US" altLang="en-US" sz="2000"/>
              <a:t>Bad: user group dynamics, proof of correctness, how to communicate with outsider, reverse engineering</a:t>
            </a:r>
          </a:p>
          <a:p>
            <a:pPr lvl="1" eaLnBrk="1" hangingPunct="1"/>
            <a:r>
              <a:rPr lang="en-US" altLang="en-US" sz="2400"/>
              <a:t>Make the algorithm public but keep the key secret</a:t>
            </a:r>
          </a:p>
          <a:p>
            <a:pPr lvl="2" eaLnBrk="1" hangingPunct="1"/>
            <a:r>
              <a:rPr lang="en-US" altLang="en-US" sz="2000"/>
              <a:t>Now the encryption/decryption algorithms need the key as a parameter</a:t>
            </a:r>
          </a:p>
          <a:p>
            <a:pPr lvl="2" eaLnBrk="1" hangingPunct="1"/>
            <a:r>
              <a:rPr lang="en-US" altLang="en-US" sz="2000"/>
              <a:t>Safety depends on the key only</a:t>
            </a:r>
          </a:p>
          <a:p>
            <a:pPr lvl="2" eaLnBrk="1" hangingPunct="1"/>
            <a:r>
              <a:rPr lang="en-US" altLang="en-US" sz="2000"/>
              <a:t>Good: safety analysis can be conducted, have standard implementation (user can setup the key)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6C40C1E-21DE-4A5D-E935-763E8818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6BD6AB-9050-0A44-B32A-498CABB7E3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E46AFC4-30A9-A605-3C2B-E9D77F16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D9A433C-3274-14A2-BB02-246F44C3C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algorithms (secret key algorithm)</a:t>
            </a:r>
          </a:p>
          <a:p>
            <a:pPr lvl="1" eaLnBrk="1" hangingPunct="1"/>
            <a:r>
              <a:rPr lang="en-US" altLang="en-US"/>
              <a:t>The encryption and decryption key can be calculated from each other easily (most of the time they are the same).</a:t>
            </a:r>
          </a:p>
          <a:p>
            <a:pPr lvl="1" eaLnBrk="1" hangingPunct="1"/>
            <a:r>
              <a:rPr lang="en-US" altLang="en-US"/>
              <a:t>Block algorithms and stream algorithms</a:t>
            </a:r>
          </a:p>
          <a:p>
            <a:pPr lvl="2" eaLnBrk="1" hangingPunct="1"/>
            <a:r>
              <a:rPr lang="en-US" altLang="en-US"/>
              <a:t>DES and XOR operation</a:t>
            </a:r>
          </a:p>
          <a:p>
            <a:pPr lvl="1" eaLnBrk="1" hangingPunct="1"/>
            <a:r>
              <a:rPr lang="en-US" altLang="en-US"/>
              <a:t>Good: efficient and fast, easy to deploy</a:t>
            </a:r>
          </a:p>
          <a:p>
            <a:pPr lvl="1" eaLnBrk="1" hangingPunct="1"/>
            <a:r>
              <a:rPr lang="en-US" altLang="en-US"/>
              <a:t>Bad: key pre-distribution, scalability, broadcast or multicast, proof to third party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3567D1D1-7B4F-7C40-97C6-2D2C6CA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8F3D8-A518-0B41-B031-91553AAC1E0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34C4072-6635-3BC7-8685-AFFE5C1BA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468072-E27E-9925-B3D1-AFDFBAEA6C8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Public-key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First appear in 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Two keys: public key and private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Private key cannot be derived from public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Everyone can send a packet to Alice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Only Alice has the private key to recover the packet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Alice uses the private key to encrypt a message, can be viewed as a digital signature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Strong, scalable, easy for broadcast and multicast, but relatively slow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1BFA74E4-3C51-3971-4BE4-18884D73A4D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365760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82400" imgH="5270500" progId="Equation.3">
                  <p:embed/>
                </p:oleObj>
              </mc:Choice>
              <mc:Fallback>
                <p:oleObj name="Equation" r:id="rId3" imgW="242824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57600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5FC8FF9-35F4-D77E-B943-93CA0405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B42654-4CB4-FF4A-B4BB-9779423FA58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E0732A6-7973-EADC-3AD6-D8918E587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EBDB3D-485E-8656-107D-8FF389241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Attack to encryption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Cipher-text only attack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The amount of traffic matters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Known plaintext attack: try to get the key or a method to decrypt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Chosen plaintext attack: try to get the key or a method to decrypt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It is not difficult to have the 2</a:t>
            </a:r>
            <a:r>
              <a:rPr lang="en-US" altLang="en-US" sz="2400" baseline="30000"/>
              <a:t>nd</a:t>
            </a:r>
            <a:r>
              <a:rPr lang="en-US" altLang="en-US" sz="2400"/>
              <a:t> or 3</a:t>
            </a:r>
            <a:r>
              <a:rPr lang="en-US" altLang="en-US" sz="2400" baseline="30000"/>
              <a:t>rd</a:t>
            </a:r>
            <a:r>
              <a:rPr lang="en-US" altLang="en-US" sz="2400"/>
              <a:t> type of attack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Key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Keep the cost to break the system higher than the gain of the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E571269-0A58-B3E9-B8F9-7D6947B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9B3AF-8463-5B46-99AD-E9C9A0F099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76158CC-BAD7-F17B-1F86-2FE645423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E1FC48D-0000-6442-362B-897B1C2CD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 always break an encryption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One time pad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Brute-force attack: Try every possible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Make it impossible in practical world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How much energy required to flip a bit in the memory, and how much memory we are generating per year. Real example at NASA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How much aluminum is needed to store 1TB data, and how much aluminum do we have on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0D136023-19F7-6211-C592-6F2EC8F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9421D-05C7-8748-B617-AF5989682F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902EB8F-869F-1759-C8B8-0E65289AC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(cnt’d)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9C9A45-0851-6667-AA39-8CB05E67D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Several traditional encryption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Substitution ciphers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Replace a character in the plaintext with another character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Replace a multi-char group with another multi-char group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Example: Caesar cipher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Try to figure out the length of the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Transposition ciphers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Shuffle the order of characters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frequency of characters does not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XOR and one-time pad: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Many good properties of XOR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If the random bits repeat in cycle, it is dangerous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Synchronization at both side is always a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A38BBCC5-CDEB-26BB-C883-5F4143DD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FAB86-D3C6-244D-AB44-1E4485505C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BB4A25C-2770-38DA-E819-C3C04516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8C1EB26-2E69-8E0B-8C96-5BC55C967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1566</Words>
  <Application>Microsoft Macintosh PowerPoint</Application>
  <PresentationFormat>On-screen Show (4:3)</PresentationFormat>
  <Paragraphs>213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Default Design</vt:lpstr>
      <vt:lpstr>Equation</vt:lpstr>
      <vt:lpstr>Chap 1: Introduction to Crypto Systems</vt:lpstr>
      <vt:lpstr>PowerPoint Presentation</vt:lpstr>
      <vt:lpstr>Introduction</vt:lpstr>
      <vt:lpstr>Introduction (cnt’d)</vt:lpstr>
      <vt:lpstr>Introduction (cnt’d)</vt:lpstr>
      <vt:lpstr>Introduction (cnt’d)</vt:lpstr>
      <vt:lpstr>Introduction (cnt’d)</vt:lpstr>
      <vt:lpstr>Introduction (cnt’d)</vt:lpstr>
      <vt:lpstr>PowerPoint Presentation</vt:lpstr>
      <vt:lpstr>Chap 2: Building blocks</vt:lpstr>
      <vt:lpstr>Block 1: one way functions</vt:lpstr>
      <vt:lpstr>PowerPoint Presentation</vt:lpstr>
      <vt:lpstr>Block 1: one way hash function</vt:lpstr>
      <vt:lpstr>Block 1: one way hash function</vt:lpstr>
      <vt:lpstr>Block 2: communication using symmetric crypto algorithms</vt:lpstr>
      <vt:lpstr>Block 3: communication using asymmetric crypto algorithms</vt:lpstr>
      <vt:lpstr>Block 3: communication using asymmetric crypto algorithms</vt:lpstr>
      <vt:lpstr>Hybrid crypto systems</vt:lpstr>
      <vt:lpstr>Communication using hybrid crypto systems</vt:lpstr>
      <vt:lpstr>Merkle’s puzzle</vt:lpstr>
      <vt:lpstr>Block 4: Digital signature</vt:lpstr>
      <vt:lpstr>PowerPoint Presentation</vt:lpstr>
      <vt:lpstr>Block 5: Random number</vt:lpstr>
      <vt:lpstr>Dual encryption</vt:lpstr>
      <vt:lpstr>Dual encryption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800  Cryptography</dc:title>
  <dc:creator>Weichao Wang</dc:creator>
  <cp:lastModifiedBy>Jian Xiang</cp:lastModifiedBy>
  <cp:revision>184</cp:revision>
  <dcterms:created xsi:type="dcterms:W3CDTF">2005-08-20T15:21:16Z</dcterms:created>
  <dcterms:modified xsi:type="dcterms:W3CDTF">2023-08-20T00:24:07Z</dcterms:modified>
</cp:coreProperties>
</file>