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showSpecialPlsOnTitleSld="0">
  <p:sldMasterIdLst>
    <p:sldMasterId id="214748366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AAD097F-238A-478B-90DB-54F8A3212A9A}">
  <a:tblStyle styleId="{BAAD097F-238A-478B-90DB-54F8A3212A9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80" Type="http://schemas.openxmlformats.org/officeDocument/2006/relationships/slide" Target="slides/slide74.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slide" Target="slides/slide69.xml"/><Relationship Id="rId30" Type="http://schemas.openxmlformats.org/officeDocument/2006/relationships/slide" Target="slides/slide24.xml"/><Relationship Id="rId74" Type="http://schemas.openxmlformats.org/officeDocument/2006/relationships/slide" Target="slides/slide68.xml"/><Relationship Id="rId33" Type="http://schemas.openxmlformats.org/officeDocument/2006/relationships/slide" Target="slides/slide27.xml"/><Relationship Id="rId77" Type="http://schemas.openxmlformats.org/officeDocument/2006/relationships/slide" Target="slides/slide71.xml"/><Relationship Id="rId32" Type="http://schemas.openxmlformats.org/officeDocument/2006/relationships/slide" Target="slides/slide26.xml"/><Relationship Id="rId76" Type="http://schemas.openxmlformats.org/officeDocument/2006/relationships/slide" Target="slides/slide70.xml"/><Relationship Id="rId35" Type="http://schemas.openxmlformats.org/officeDocument/2006/relationships/slide" Target="slides/slide29.xml"/><Relationship Id="rId79" Type="http://schemas.openxmlformats.org/officeDocument/2006/relationships/slide" Target="slides/slide73.xml"/><Relationship Id="rId34" Type="http://schemas.openxmlformats.org/officeDocument/2006/relationships/slide" Target="slides/slide28.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ilitary.com/history/operation-ivy-bells.html" TargetMode="Externa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g16f16c788ae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9" name="Google Shape;139;g16f16c788ae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16f16c788ae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16f16c788ae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16f16c788ae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16f16c788ae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16f16c788ae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3" name="Google Shape;183;g16f16c788ae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16f16c788ae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16f16c788ae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16f16c788ae_0_4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16f16c788ae_0_4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16f16c788ae_0_4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g16f16c788ae_0_4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16f16c788ae_0_4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16f16c788ae_0_4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16f16c788ae_0_4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16f16c788ae_0_4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16f16c788ae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16f16c788ae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e5f962436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e5f962436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16f16c788ae_0_5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16f16c788ae_0_5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7" name="Shape 327"/>
        <p:cNvGrpSpPr/>
        <p:nvPr/>
      </p:nvGrpSpPr>
      <p:grpSpPr>
        <a:xfrm>
          <a:off x="0" y="0"/>
          <a:ext cx="0" cy="0"/>
          <a:chOff x="0" y="0"/>
          <a:chExt cx="0" cy="0"/>
        </a:xfrm>
      </p:grpSpPr>
      <p:sp>
        <p:nvSpPr>
          <p:cNvPr id="328" name="Google Shape;328;g16f16c788ae_0_5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9" name="Google Shape;329;g16f16c788ae_0_5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g16f16c788ae_0_5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0" name="Google Shape;350;g16f16c788ae_0_5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8" name="Shape 368"/>
        <p:cNvGrpSpPr/>
        <p:nvPr/>
      </p:nvGrpSpPr>
      <p:grpSpPr>
        <a:xfrm>
          <a:off x="0" y="0"/>
          <a:ext cx="0" cy="0"/>
          <a:chOff x="0" y="0"/>
          <a:chExt cx="0" cy="0"/>
        </a:xfrm>
      </p:grpSpPr>
      <p:sp>
        <p:nvSpPr>
          <p:cNvPr id="369" name="Google Shape;369;g16f16c788ae_0_5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0" name="Google Shape;370;g16f16c788ae_0_5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Nick made this a white slide, but should it be?</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16f16c788ae_0_5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16f16c788ae_0_5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6f16c788ae_0_6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6f16c788ae_0_6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16f16c788ae_0_6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16f16c788ae_0_6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g16f16c788ae_0_6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4" name="Google Shape;434;g16f16c788ae_0_6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g16f16c788ae_0_6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0" name="Google Shape;470;g16f16c788ae_0_6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7" name="Shape 507"/>
        <p:cNvGrpSpPr/>
        <p:nvPr/>
      </p:nvGrpSpPr>
      <p:grpSpPr>
        <a:xfrm>
          <a:off x="0" y="0"/>
          <a:ext cx="0" cy="0"/>
          <a:chOff x="0" y="0"/>
          <a:chExt cx="0" cy="0"/>
        </a:xfrm>
      </p:grpSpPr>
      <p:sp>
        <p:nvSpPr>
          <p:cNvPr id="508" name="Google Shape;508;g16f16c788ae_0_7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9" name="Google Shape;509;g16f16c788ae_0_7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e5f962436a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e5f962436a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5" name="Shape 555"/>
        <p:cNvGrpSpPr/>
        <p:nvPr/>
      </p:nvGrpSpPr>
      <p:grpSpPr>
        <a:xfrm>
          <a:off x="0" y="0"/>
          <a:ext cx="0" cy="0"/>
          <a:chOff x="0" y="0"/>
          <a:chExt cx="0" cy="0"/>
        </a:xfrm>
      </p:grpSpPr>
      <p:sp>
        <p:nvSpPr>
          <p:cNvPr id="556" name="Google Shape;556;g16f16c788ae_0_7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7" name="Google Shape;557;g16f16c788ae_0_7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Ask: Why take different routes? What might happen?</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2" name="Shape 562"/>
        <p:cNvGrpSpPr/>
        <p:nvPr/>
      </p:nvGrpSpPr>
      <p:grpSpPr>
        <a:xfrm>
          <a:off x="0" y="0"/>
          <a:ext cx="0" cy="0"/>
          <a:chOff x="0" y="0"/>
          <a:chExt cx="0" cy="0"/>
        </a:xfrm>
      </p:grpSpPr>
      <p:sp>
        <p:nvSpPr>
          <p:cNvPr id="563" name="Google Shape;563;g16f16c788ae_0_7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4" name="Google Shape;564;g16f16c788ae_0_7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Notice: Source address, destination address, header checksum, fragment offset, and data</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16f16c788ae_0_7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16f16c788ae_0_7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7" name="Shape 577"/>
        <p:cNvGrpSpPr/>
        <p:nvPr/>
      </p:nvGrpSpPr>
      <p:grpSpPr>
        <a:xfrm>
          <a:off x="0" y="0"/>
          <a:ext cx="0" cy="0"/>
          <a:chOff x="0" y="0"/>
          <a:chExt cx="0" cy="0"/>
        </a:xfrm>
      </p:grpSpPr>
      <p:sp>
        <p:nvSpPr>
          <p:cNvPr id="578" name="Google Shape;578;g16f16c788ae_0_7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9" name="Google Shape;579;g16f16c788ae_0_7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4" name="Shape 584"/>
        <p:cNvGrpSpPr/>
        <p:nvPr/>
      </p:nvGrpSpPr>
      <p:grpSpPr>
        <a:xfrm>
          <a:off x="0" y="0"/>
          <a:ext cx="0" cy="0"/>
          <a:chOff x="0" y="0"/>
          <a:chExt cx="0" cy="0"/>
        </a:xfrm>
      </p:grpSpPr>
      <p:sp>
        <p:nvSpPr>
          <p:cNvPr id="585" name="Google Shape;585;g16f16c788ae_0_7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6" name="Google Shape;586;g16f16c788ae_0_7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5" name="Shape 625"/>
        <p:cNvGrpSpPr/>
        <p:nvPr/>
      </p:nvGrpSpPr>
      <p:grpSpPr>
        <a:xfrm>
          <a:off x="0" y="0"/>
          <a:ext cx="0" cy="0"/>
          <a:chOff x="0" y="0"/>
          <a:chExt cx="0" cy="0"/>
        </a:xfrm>
      </p:grpSpPr>
      <p:sp>
        <p:nvSpPr>
          <p:cNvPr id="626" name="Google Shape;626;g16f16c788ae_0_8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7" name="Google Shape;627;g16f16c788ae_0_8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2" name="Shape 642"/>
        <p:cNvGrpSpPr/>
        <p:nvPr/>
      </p:nvGrpSpPr>
      <p:grpSpPr>
        <a:xfrm>
          <a:off x="0" y="0"/>
          <a:ext cx="0" cy="0"/>
          <a:chOff x="0" y="0"/>
          <a:chExt cx="0" cy="0"/>
        </a:xfrm>
      </p:grpSpPr>
      <p:sp>
        <p:nvSpPr>
          <p:cNvPr id="643" name="Google Shape;643;g16f16c788ae_0_8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4" name="Google Shape;644;g16f16c788ae_0_8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16f16c788ae_0_8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16f16c788ae_0_8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g16f16c788ae_0_8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75" name="Google Shape;675;g16f16c788ae_0_8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g16f16c788ae_0_8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2" name="Google Shape;682;g16f16c788ae_0_8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e5f962436a_0_1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e5f962436a_0_1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7" name="Shape 697"/>
        <p:cNvGrpSpPr/>
        <p:nvPr/>
      </p:nvGrpSpPr>
      <p:grpSpPr>
        <a:xfrm>
          <a:off x="0" y="0"/>
          <a:ext cx="0" cy="0"/>
          <a:chOff x="0" y="0"/>
          <a:chExt cx="0" cy="0"/>
        </a:xfrm>
      </p:grpSpPr>
      <p:sp>
        <p:nvSpPr>
          <p:cNvPr id="698" name="Google Shape;698;g16f16c788ae_0_9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9" name="Google Shape;699;g16f16c788ae_0_9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5" name="Shape 715"/>
        <p:cNvGrpSpPr/>
        <p:nvPr/>
      </p:nvGrpSpPr>
      <p:grpSpPr>
        <a:xfrm>
          <a:off x="0" y="0"/>
          <a:ext cx="0" cy="0"/>
          <a:chOff x="0" y="0"/>
          <a:chExt cx="0" cy="0"/>
        </a:xfrm>
      </p:grpSpPr>
      <p:sp>
        <p:nvSpPr>
          <p:cNvPr id="716" name="Google Shape;716;g16f16c788ae_0_9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7" name="Google Shape;717;g16f16c788ae_0_9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g16f16c788ae_0_9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38" name="Google Shape;738;g16f16c788ae_0_9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8" name="Shape 758"/>
        <p:cNvGrpSpPr/>
        <p:nvPr/>
      </p:nvGrpSpPr>
      <p:grpSpPr>
        <a:xfrm>
          <a:off x="0" y="0"/>
          <a:ext cx="0" cy="0"/>
          <a:chOff x="0" y="0"/>
          <a:chExt cx="0" cy="0"/>
        </a:xfrm>
      </p:grpSpPr>
      <p:sp>
        <p:nvSpPr>
          <p:cNvPr id="759" name="Google Shape;759;g16f16c788ae_0_9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0" name="Google Shape;760;g16f16c788ae_0_9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9" name="Shape 779"/>
        <p:cNvGrpSpPr/>
        <p:nvPr/>
      </p:nvGrpSpPr>
      <p:grpSpPr>
        <a:xfrm>
          <a:off x="0" y="0"/>
          <a:ext cx="0" cy="0"/>
          <a:chOff x="0" y="0"/>
          <a:chExt cx="0" cy="0"/>
        </a:xfrm>
      </p:grpSpPr>
      <p:sp>
        <p:nvSpPr>
          <p:cNvPr id="780" name="Google Shape;780;g16f16c788ae_0_9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1" name="Google Shape;781;g16f16c788ae_0_9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3" name="Shape 803"/>
        <p:cNvGrpSpPr/>
        <p:nvPr/>
      </p:nvGrpSpPr>
      <p:grpSpPr>
        <a:xfrm>
          <a:off x="0" y="0"/>
          <a:ext cx="0" cy="0"/>
          <a:chOff x="0" y="0"/>
          <a:chExt cx="0" cy="0"/>
        </a:xfrm>
      </p:grpSpPr>
      <p:sp>
        <p:nvSpPr>
          <p:cNvPr id="804" name="Google Shape;804;g16f16c788ae_0_10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5" name="Google Shape;805;g16f16c788ae_0_10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3" name="Shape 823"/>
        <p:cNvGrpSpPr/>
        <p:nvPr/>
      </p:nvGrpSpPr>
      <p:grpSpPr>
        <a:xfrm>
          <a:off x="0" y="0"/>
          <a:ext cx="0" cy="0"/>
          <a:chOff x="0" y="0"/>
          <a:chExt cx="0" cy="0"/>
        </a:xfrm>
      </p:grpSpPr>
      <p:sp>
        <p:nvSpPr>
          <p:cNvPr id="824" name="Google Shape;824;g16f16c788ae_0_10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5" name="Google Shape;825;g16f16c788ae_0_10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2" name="Shape 842"/>
        <p:cNvGrpSpPr/>
        <p:nvPr/>
      </p:nvGrpSpPr>
      <p:grpSpPr>
        <a:xfrm>
          <a:off x="0" y="0"/>
          <a:ext cx="0" cy="0"/>
          <a:chOff x="0" y="0"/>
          <a:chExt cx="0" cy="0"/>
        </a:xfrm>
      </p:grpSpPr>
      <p:sp>
        <p:nvSpPr>
          <p:cNvPr id="843" name="Google Shape;843;g16f16c788ae_0_10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4" name="Google Shape;844;g16f16c788ae_0_10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0" name="Shape 860"/>
        <p:cNvGrpSpPr/>
        <p:nvPr/>
      </p:nvGrpSpPr>
      <p:grpSpPr>
        <a:xfrm>
          <a:off x="0" y="0"/>
          <a:ext cx="0" cy="0"/>
          <a:chOff x="0" y="0"/>
          <a:chExt cx="0" cy="0"/>
        </a:xfrm>
      </p:grpSpPr>
      <p:sp>
        <p:nvSpPr>
          <p:cNvPr id="861" name="Google Shape;861;g16f16c788ae_0_10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2" name="Google Shape;862;g16f16c788ae_0_10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7" name="Shape 877"/>
        <p:cNvGrpSpPr/>
        <p:nvPr/>
      </p:nvGrpSpPr>
      <p:grpSpPr>
        <a:xfrm>
          <a:off x="0" y="0"/>
          <a:ext cx="0" cy="0"/>
          <a:chOff x="0" y="0"/>
          <a:chExt cx="0" cy="0"/>
        </a:xfrm>
      </p:grpSpPr>
      <p:sp>
        <p:nvSpPr>
          <p:cNvPr id="878" name="Google Shape;878;g16f16c788ae_0_10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79" name="Google Shape;879;g16f16c788ae_0_10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16f16c788ae_0_3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16f16c788ae_0_3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1" name="Shape 911"/>
        <p:cNvGrpSpPr/>
        <p:nvPr/>
      </p:nvGrpSpPr>
      <p:grpSpPr>
        <a:xfrm>
          <a:off x="0" y="0"/>
          <a:ext cx="0" cy="0"/>
          <a:chOff x="0" y="0"/>
          <a:chExt cx="0" cy="0"/>
        </a:xfrm>
      </p:grpSpPr>
      <p:sp>
        <p:nvSpPr>
          <p:cNvPr id="912" name="Google Shape;912;g16f16c788ae_0_1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3" name="Google Shape;913;g16f16c788ae_0_1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g16f207837e6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0" name="Google Shape;930;g16f207837e6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5" name="Shape 935"/>
        <p:cNvGrpSpPr/>
        <p:nvPr/>
      </p:nvGrpSpPr>
      <p:grpSpPr>
        <a:xfrm>
          <a:off x="0" y="0"/>
          <a:ext cx="0" cy="0"/>
          <a:chOff x="0" y="0"/>
          <a:chExt cx="0" cy="0"/>
        </a:xfrm>
      </p:grpSpPr>
      <p:sp>
        <p:nvSpPr>
          <p:cNvPr id="936" name="Google Shape;936;g16f207837e6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7" name="Google Shape;937;g16f207837e6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2" name="Shape 942"/>
        <p:cNvGrpSpPr/>
        <p:nvPr/>
      </p:nvGrpSpPr>
      <p:grpSpPr>
        <a:xfrm>
          <a:off x="0" y="0"/>
          <a:ext cx="0" cy="0"/>
          <a:chOff x="0" y="0"/>
          <a:chExt cx="0" cy="0"/>
        </a:xfrm>
      </p:grpSpPr>
      <p:sp>
        <p:nvSpPr>
          <p:cNvPr id="943" name="Google Shape;943;g16f207837e6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4" name="Google Shape;944;g16f207837e6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0" name="Shape 950"/>
        <p:cNvGrpSpPr/>
        <p:nvPr/>
      </p:nvGrpSpPr>
      <p:grpSpPr>
        <a:xfrm>
          <a:off x="0" y="0"/>
          <a:ext cx="0" cy="0"/>
          <a:chOff x="0" y="0"/>
          <a:chExt cx="0" cy="0"/>
        </a:xfrm>
      </p:grpSpPr>
      <p:sp>
        <p:nvSpPr>
          <p:cNvPr id="951" name="Google Shape;951;g16f207837e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2" name="Google Shape;952;g16f207837e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7" name="Shape 957"/>
        <p:cNvGrpSpPr/>
        <p:nvPr/>
      </p:nvGrpSpPr>
      <p:grpSpPr>
        <a:xfrm>
          <a:off x="0" y="0"/>
          <a:ext cx="0" cy="0"/>
          <a:chOff x="0" y="0"/>
          <a:chExt cx="0" cy="0"/>
        </a:xfrm>
      </p:grpSpPr>
      <p:sp>
        <p:nvSpPr>
          <p:cNvPr id="958" name="Google Shape;958;g16f207837e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9" name="Google Shape;959;g16f207837e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66" name="Shape 966"/>
        <p:cNvGrpSpPr/>
        <p:nvPr/>
      </p:nvGrpSpPr>
      <p:grpSpPr>
        <a:xfrm>
          <a:off x="0" y="0"/>
          <a:ext cx="0" cy="0"/>
          <a:chOff x="0" y="0"/>
          <a:chExt cx="0" cy="0"/>
        </a:xfrm>
      </p:grpSpPr>
      <p:sp>
        <p:nvSpPr>
          <p:cNvPr id="967" name="Google Shape;967;g16f207837e6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68" name="Google Shape;968;g16f207837e6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u="sng">
                <a:solidFill>
                  <a:schemeClr val="hlink"/>
                </a:solidFill>
                <a:hlinkClick r:id="rId2"/>
              </a:rPr>
              <a:t>https://www.military.com/history/operation-ivy-bells.html</a:t>
            </a:r>
            <a:r>
              <a:rPr lang="en"/>
              <a:t>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5" name="Shape 975"/>
        <p:cNvGrpSpPr/>
        <p:nvPr/>
      </p:nvGrpSpPr>
      <p:grpSpPr>
        <a:xfrm>
          <a:off x="0" y="0"/>
          <a:ext cx="0" cy="0"/>
          <a:chOff x="0" y="0"/>
          <a:chExt cx="0" cy="0"/>
        </a:xfrm>
      </p:grpSpPr>
      <p:sp>
        <p:nvSpPr>
          <p:cNvPr id="976" name="Google Shape;976;g16f207837e6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7" name="Google Shape;977;g16f207837e6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5" name="Shape 995"/>
        <p:cNvGrpSpPr/>
        <p:nvPr/>
      </p:nvGrpSpPr>
      <p:grpSpPr>
        <a:xfrm>
          <a:off x="0" y="0"/>
          <a:ext cx="0" cy="0"/>
          <a:chOff x="0" y="0"/>
          <a:chExt cx="0" cy="0"/>
        </a:xfrm>
      </p:grpSpPr>
      <p:sp>
        <p:nvSpPr>
          <p:cNvPr id="996" name="Google Shape;996;g16f207837e6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7" name="Google Shape;997;g16f207837e6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4" name="Shape 1004"/>
        <p:cNvGrpSpPr/>
        <p:nvPr/>
      </p:nvGrpSpPr>
      <p:grpSpPr>
        <a:xfrm>
          <a:off x="0" y="0"/>
          <a:ext cx="0" cy="0"/>
          <a:chOff x="0" y="0"/>
          <a:chExt cx="0" cy="0"/>
        </a:xfrm>
      </p:grpSpPr>
      <p:sp>
        <p:nvSpPr>
          <p:cNvPr id="1005" name="Google Shape;1005;g16f207837e6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6" name="Google Shape;1006;g16f207837e6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 name="Shape 103"/>
        <p:cNvGrpSpPr/>
        <p:nvPr/>
      </p:nvGrpSpPr>
      <p:grpSpPr>
        <a:xfrm>
          <a:off x="0" y="0"/>
          <a:ext cx="0" cy="0"/>
          <a:chOff x="0" y="0"/>
          <a:chExt cx="0" cy="0"/>
        </a:xfrm>
      </p:grpSpPr>
      <p:sp>
        <p:nvSpPr>
          <p:cNvPr id="104" name="Google Shape;104;g16f16c788ae_0_3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5" name="Google Shape;105;g16f16c788ae_0_3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2" name="Shape 1022"/>
        <p:cNvGrpSpPr/>
        <p:nvPr/>
      </p:nvGrpSpPr>
      <p:grpSpPr>
        <a:xfrm>
          <a:off x="0" y="0"/>
          <a:ext cx="0" cy="0"/>
          <a:chOff x="0" y="0"/>
          <a:chExt cx="0" cy="0"/>
        </a:xfrm>
      </p:grpSpPr>
      <p:sp>
        <p:nvSpPr>
          <p:cNvPr id="1023" name="Google Shape;1023;g16f207837e6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4" name="Google Shape;1024;g16f207837e6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16f207837e6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16f207837e6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5" name="Shape 1035"/>
        <p:cNvGrpSpPr/>
        <p:nvPr/>
      </p:nvGrpSpPr>
      <p:grpSpPr>
        <a:xfrm>
          <a:off x="0" y="0"/>
          <a:ext cx="0" cy="0"/>
          <a:chOff x="0" y="0"/>
          <a:chExt cx="0" cy="0"/>
        </a:xfrm>
      </p:grpSpPr>
      <p:sp>
        <p:nvSpPr>
          <p:cNvPr id="1036" name="Google Shape;1036;g16f207837e6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7" name="Google Shape;1037;g16f207837e6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1" name="Shape 1071"/>
        <p:cNvGrpSpPr/>
        <p:nvPr/>
      </p:nvGrpSpPr>
      <p:grpSpPr>
        <a:xfrm>
          <a:off x="0" y="0"/>
          <a:ext cx="0" cy="0"/>
          <a:chOff x="0" y="0"/>
          <a:chExt cx="0" cy="0"/>
        </a:xfrm>
      </p:grpSpPr>
      <p:sp>
        <p:nvSpPr>
          <p:cNvPr id="1072" name="Google Shape;1072;g16f207837e6_0_1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3" name="Google Shape;1073;g16f207837e6_0_1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8" name="Shape 1078"/>
        <p:cNvGrpSpPr/>
        <p:nvPr/>
      </p:nvGrpSpPr>
      <p:grpSpPr>
        <a:xfrm>
          <a:off x="0" y="0"/>
          <a:ext cx="0" cy="0"/>
          <a:chOff x="0" y="0"/>
          <a:chExt cx="0" cy="0"/>
        </a:xfrm>
      </p:grpSpPr>
      <p:sp>
        <p:nvSpPr>
          <p:cNvPr id="1079" name="Google Shape;1079;g16f207837e6_0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0" name="Google Shape;1080;g16f207837e6_0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5" name="Shape 1095"/>
        <p:cNvGrpSpPr/>
        <p:nvPr/>
      </p:nvGrpSpPr>
      <p:grpSpPr>
        <a:xfrm>
          <a:off x="0" y="0"/>
          <a:ext cx="0" cy="0"/>
          <a:chOff x="0" y="0"/>
          <a:chExt cx="0" cy="0"/>
        </a:xfrm>
      </p:grpSpPr>
      <p:sp>
        <p:nvSpPr>
          <p:cNvPr id="1096" name="Google Shape;1096;g16f207837e6_0_1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7" name="Google Shape;1097;g16f207837e6_0_1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6" name="Shape 1116"/>
        <p:cNvGrpSpPr/>
        <p:nvPr/>
      </p:nvGrpSpPr>
      <p:grpSpPr>
        <a:xfrm>
          <a:off x="0" y="0"/>
          <a:ext cx="0" cy="0"/>
          <a:chOff x="0" y="0"/>
          <a:chExt cx="0" cy="0"/>
        </a:xfrm>
      </p:grpSpPr>
      <p:sp>
        <p:nvSpPr>
          <p:cNvPr id="1117" name="Google Shape;1117;g16f207837e6_0_1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18" name="Google Shape;1118;g16f207837e6_0_1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4" name="Shape 1134"/>
        <p:cNvGrpSpPr/>
        <p:nvPr/>
      </p:nvGrpSpPr>
      <p:grpSpPr>
        <a:xfrm>
          <a:off x="0" y="0"/>
          <a:ext cx="0" cy="0"/>
          <a:chOff x="0" y="0"/>
          <a:chExt cx="0" cy="0"/>
        </a:xfrm>
      </p:grpSpPr>
      <p:sp>
        <p:nvSpPr>
          <p:cNvPr id="1135" name="Google Shape;1135;g16f207837e6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6" name="Google Shape;1136;g16f207837e6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0" name="Shape 1150"/>
        <p:cNvGrpSpPr/>
        <p:nvPr/>
      </p:nvGrpSpPr>
      <p:grpSpPr>
        <a:xfrm>
          <a:off x="0" y="0"/>
          <a:ext cx="0" cy="0"/>
          <a:chOff x="0" y="0"/>
          <a:chExt cx="0" cy="0"/>
        </a:xfrm>
      </p:grpSpPr>
      <p:sp>
        <p:nvSpPr>
          <p:cNvPr id="1151" name="Google Shape;1151;g16f207837e6_0_2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2" name="Google Shape;1152;g16f207837e6_0_2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Nick’s slide from FA21</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7" name="Shape 1157"/>
        <p:cNvGrpSpPr/>
        <p:nvPr/>
      </p:nvGrpSpPr>
      <p:grpSpPr>
        <a:xfrm>
          <a:off x="0" y="0"/>
          <a:ext cx="0" cy="0"/>
          <a:chOff x="0" y="0"/>
          <a:chExt cx="0" cy="0"/>
        </a:xfrm>
      </p:grpSpPr>
      <p:sp>
        <p:nvSpPr>
          <p:cNvPr id="1158" name="Google Shape;1158;g16f207837e6_0_2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59" name="Google Shape;1159;g16f207837e6_0_2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 name="Shape 110"/>
        <p:cNvGrpSpPr/>
        <p:nvPr/>
      </p:nvGrpSpPr>
      <p:grpSpPr>
        <a:xfrm>
          <a:off x="0" y="0"/>
          <a:ext cx="0" cy="0"/>
          <a:chOff x="0" y="0"/>
          <a:chExt cx="0" cy="0"/>
        </a:xfrm>
      </p:grpSpPr>
      <p:sp>
        <p:nvSpPr>
          <p:cNvPr id="111" name="Google Shape;111;g16f16c788ae_0_3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2" name="Google Shape;112;g16f16c788ae_0_3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4" name="Shape 1174"/>
        <p:cNvGrpSpPr/>
        <p:nvPr/>
      </p:nvGrpSpPr>
      <p:grpSpPr>
        <a:xfrm>
          <a:off x="0" y="0"/>
          <a:ext cx="0" cy="0"/>
          <a:chOff x="0" y="0"/>
          <a:chExt cx="0" cy="0"/>
        </a:xfrm>
      </p:grpSpPr>
      <p:sp>
        <p:nvSpPr>
          <p:cNvPr id="1175" name="Google Shape;1175;g16f207837e6_0_2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6" name="Google Shape;1176;g16f207837e6_0_2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5" name="Shape 1195"/>
        <p:cNvGrpSpPr/>
        <p:nvPr/>
      </p:nvGrpSpPr>
      <p:grpSpPr>
        <a:xfrm>
          <a:off x="0" y="0"/>
          <a:ext cx="0" cy="0"/>
          <a:chOff x="0" y="0"/>
          <a:chExt cx="0" cy="0"/>
        </a:xfrm>
      </p:grpSpPr>
      <p:sp>
        <p:nvSpPr>
          <p:cNvPr id="1196" name="Google Shape;1196;g16f207837e6_0_2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7" name="Google Shape;1197;g16f207837e6_0_2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3" name="Shape 1213"/>
        <p:cNvGrpSpPr/>
        <p:nvPr/>
      </p:nvGrpSpPr>
      <p:grpSpPr>
        <a:xfrm>
          <a:off x="0" y="0"/>
          <a:ext cx="0" cy="0"/>
          <a:chOff x="0" y="0"/>
          <a:chExt cx="0" cy="0"/>
        </a:xfrm>
      </p:grpSpPr>
      <p:sp>
        <p:nvSpPr>
          <p:cNvPr id="1214" name="Google Shape;1214;g16f207837e6_0_2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15" name="Google Shape;1215;g16f207837e6_0_2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9" name="Shape 1229"/>
        <p:cNvGrpSpPr/>
        <p:nvPr/>
      </p:nvGrpSpPr>
      <p:grpSpPr>
        <a:xfrm>
          <a:off x="0" y="0"/>
          <a:ext cx="0" cy="0"/>
          <a:chOff x="0" y="0"/>
          <a:chExt cx="0" cy="0"/>
        </a:xfrm>
      </p:grpSpPr>
      <p:sp>
        <p:nvSpPr>
          <p:cNvPr id="1230" name="Google Shape;1230;g16f207837e6_0_2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1" name="Google Shape;1231;g16f207837e6_0_2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6" name="Shape 1236"/>
        <p:cNvGrpSpPr/>
        <p:nvPr/>
      </p:nvGrpSpPr>
      <p:grpSpPr>
        <a:xfrm>
          <a:off x="0" y="0"/>
          <a:ext cx="0" cy="0"/>
          <a:chOff x="0" y="0"/>
          <a:chExt cx="0" cy="0"/>
        </a:xfrm>
      </p:grpSpPr>
      <p:sp>
        <p:nvSpPr>
          <p:cNvPr id="1237" name="Google Shape;1237;g16f207837e6_0_2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8" name="Google Shape;1238;g16f207837e6_0_2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TODO Nick slide from FA21</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16f16c788ae_0_3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16f16c788ae_0_3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16f16c788ae_0_3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16f16c788ae_0_3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2"/>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13" name="Google Shape;13;p2"/>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400"/>
              <a:buNone/>
              <a:defRPr sz="2400"/>
            </a:lvl1pPr>
            <a:lvl2pPr lvl="1" rtl="0" algn="ctr">
              <a:lnSpc>
                <a:spcPct val="100000"/>
              </a:lnSpc>
              <a:spcBef>
                <a:spcPts val="0"/>
              </a:spcBef>
              <a:spcAft>
                <a:spcPts val="0"/>
              </a:spcAft>
              <a:buSzPts val="2400"/>
              <a:buNone/>
              <a:defRPr sz="2400"/>
            </a:lvl2pPr>
            <a:lvl3pPr lvl="2" rtl="0" algn="ctr">
              <a:lnSpc>
                <a:spcPct val="100000"/>
              </a:lnSpc>
              <a:spcBef>
                <a:spcPts val="0"/>
              </a:spcBef>
              <a:spcAft>
                <a:spcPts val="0"/>
              </a:spcAft>
              <a:buSzPts val="2400"/>
              <a:buNone/>
              <a:defRPr sz="2400"/>
            </a:lvl3pPr>
            <a:lvl4pPr lvl="3" rtl="0" algn="ctr">
              <a:lnSpc>
                <a:spcPct val="100000"/>
              </a:lnSpc>
              <a:spcBef>
                <a:spcPts val="0"/>
              </a:spcBef>
              <a:spcAft>
                <a:spcPts val="0"/>
              </a:spcAft>
              <a:buSzPts val="2400"/>
              <a:buNone/>
              <a:defRPr sz="2400"/>
            </a:lvl4pPr>
            <a:lvl5pPr lvl="4" rtl="0" algn="ctr">
              <a:lnSpc>
                <a:spcPct val="100000"/>
              </a:lnSpc>
              <a:spcBef>
                <a:spcPts val="0"/>
              </a:spcBef>
              <a:spcAft>
                <a:spcPts val="0"/>
              </a:spcAft>
              <a:buSzPts val="2400"/>
              <a:buNone/>
              <a:defRPr sz="2400"/>
            </a:lvl5pPr>
            <a:lvl6pPr lvl="5" rtl="0" algn="ctr">
              <a:lnSpc>
                <a:spcPct val="100000"/>
              </a:lnSpc>
              <a:spcBef>
                <a:spcPts val="0"/>
              </a:spcBef>
              <a:spcAft>
                <a:spcPts val="0"/>
              </a:spcAft>
              <a:buSzPts val="2400"/>
              <a:buNone/>
              <a:defRPr sz="2400"/>
            </a:lvl6pPr>
            <a:lvl7pPr lvl="6" rtl="0" algn="ctr">
              <a:lnSpc>
                <a:spcPct val="100000"/>
              </a:lnSpc>
              <a:spcBef>
                <a:spcPts val="0"/>
              </a:spcBef>
              <a:spcAft>
                <a:spcPts val="0"/>
              </a:spcAft>
              <a:buSzPts val="2400"/>
              <a:buNone/>
              <a:defRPr sz="2400"/>
            </a:lvl7pPr>
            <a:lvl8pPr lvl="7" rtl="0" algn="ctr">
              <a:lnSpc>
                <a:spcPct val="100000"/>
              </a:lnSpc>
              <a:spcBef>
                <a:spcPts val="0"/>
              </a:spcBef>
              <a:spcAft>
                <a:spcPts val="0"/>
              </a:spcAft>
              <a:buSzPts val="2400"/>
              <a:buNone/>
              <a:defRPr sz="2400"/>
            </a:lvl8pPr>
            <a:lvl9pPr lvl="8" rtl="0" algn="ctr">
              <a:lnSpc>
                <a:spcPct val="100000"/>
              </a:lnSpc>
              <a:spcBef>
                <a:spcPts val="0"/>
              </a:spcBef>
              <a:spcAft>
                <a:spcPts val="0"/>
              </a:spcAft>
              <a:buSzPts val="2400"/>
              <a:buNone/>
              <a:defRPr sz="2400"/>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 Optional">
  <p:cSld name="TITLE_AND_TWO_COLUMNS_1">
    <p:bg>
      <p:bgPr>
        <a:solidFill>
          <a:srgbClr val="A4C2F4"/>
        </a:solidFill>
      </p:bgPr>
    </p:bg>
    <p:spTree>
      <p:nvGrpSpPr>
        <p:cNvPr id="45" name="Shape 45"/>
        <p:cNvGrpSpPr/>
        <p:nvPr/>
      </p:nvGrpSpPr>
      <p:grpSpPr>
        <a:xfrm>
          <a:off x="0" y="0"/>
          <a:ext cx="0" cy="0"/>
          <a:chOff x="0" y="0"/>
          <a:chExt cx="0" cy="0"/>
        </a:xfrm>
      </p:grpSpPr>
      <p:sp>
        <p:nvSpPr>
          <p:cNvPr id="46" name="Google Shape;46;p11"/>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8" name="Google Shape;48;p11"/>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9" name="Google Shape;49;p11"/>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 Optional">
  <p:cSld name="TITLE_ONLY_1">
    <p:bg>
      <p:bgPr>
        <a:solidFill>
          <a:srgbClr val="A4C2F4"/>
        </a:solidFill>
      </p:bgPr>
    </p:bg>
    <p:spTree>
      <p:nvGrpSpPr>
        <p:cNvPr id="50" name="Shape 50"/>
        <p:cNvGrpSpPr/>
        <p:nvPr/>
      </p:nvGrpSpPr>
      <p:grpSpPr>
        <a:xfrm>
          <a:off x="0" y="0"/>
          <a:ext cx="0" cy="0"/>
          <a:chOff x="0" y="0"/>
          <a:chExt cx="0" cy="0"/>
        </a:xfrm>
      </p:grpSpPr>
      <p:sp>
        <p:nvSpPr>
          <p:cNvPr id="51" name="Google Shape;51;p12"/>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 Optional">
  <p:cSld name="ONE_COLUMN_TEXT_1">
    <p:bg>
      <p:bgPr>
        <a:solidFill>
          <a:srgbClr val="A4C2F4"/>
        </a:solidFill>
      </p:bgPr>
    </p:bg>
    <p:spTree>
      <p:nvGrpSpPr>
        <p:cNvPr id="53" name="Shape 53"/>
        <p:cNvGrpSpPr/>
        <p:nvPr/>
      </p:nvGrpSpPr>
      <p:grpSpPr>
        <a:xfrm>
          <a:off x="0" y="0"/>
          <a:ext cx="0" cy="0"/>
          <a:chOff x="0" y="0"/>
          <a:chExt cx="0" cy="0"/>
        </a:xfrm>
      </p:grpSpPr>
      <p:sp>
        <p:nvSpPr>
          <p:cNvPr id="54" name="Google Shape;54;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55" name="Google Shape;55;p13"/>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6" name="Google Shape;56;p1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 Optional">
  <p:cSld name="CUSTOM_1">
    <p:bg>
      <p:bgPr>
        <a:solidFill>
          <a:srgbClr val="A4C2F4"/>
        </a:solidFill>
      </p:bgPr>
    </p:bg>
    <p:spTree>
      <p:nvGrpSpPr>
        <p:cNvPr id="57" name="Shape 57"/>
        <p:cNvGrpSpPr/>
        <p:nvPr/>
      </p:nvGrpSpPr>
      <p:grpSpPr>
        <a:xfrm>
          <a:off x="0" y="0"/>
          <a:ext cx="0" cy="0"/>
          <a:chOff x="0" y="0"/>
          <a:chExt cx="0" cy="0"/>
        </a:xfrm>
      </p:grpSpPr>
      <p:sp>
        <p:nvSpPr>
          <p:cNvPr id="58" name="Google Shape;58;p1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9" name="Google Shape;59;p14"/>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60" name="Google Shape;60;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alf body">
  <p:cSld name="TITLE_AND_BODY_2">
    <p:spTree>
      <p:nvGrpSpPr>
        <p:cNvPr id="61" name="Shape 61"/>
        <p:cNvGrpSpPr/>
        <p:nvPr/>
      </p:nvGrpSpPr>
      <p:grpSpPr>
        <a:xfrm>
          <a:off x="0" y="0"/>
          <a:ext cx="0" cy="0"/>
          <a:chOff x="0" y="0"/>
          <a:chExt cx="0" cy="0"/>
        </a:xfrm>
      </p:grpSpPr>
      <p:sp>
        <p:nvSpPr>
          <p:cNvPr id="62" name="Google Shape;62;p1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4" name="Google Shape;64;p15"/>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half body - Optional">
  <p:cSld name="ONE_COLUMN_TEXT_1_1">
    <p:bg>
      <p:bgPr>
        <a:solidFill>
          <a:srgbClr val="A4C2F4"/>
        </a:solidFill>
      </p:bgPr>
    </p:bg>
    <p:spTree>
      <p:nvGrpSpPr>
        <p:cNvPr id="65" name="Shape 65"/>
        <p:cNvGrpSpPr/>
        <p:nvPr/>
      </p:nvGrpSpPr>
      <p:grpSpPr>
        <a:xfrm>
          <a:off x="0" y="0"/>
          <a:ext cx="0" cy="0"/>
          <a:chOff x="0" y="0"/>
          <a:chExt cx="0" cy="0"/>
        </a:xfrm>
      </p:grpSpPr>
      <p:sp>
        <p:nvSpPr>
          <p:cNvPr id="66" name="Google Shape;66;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67" name="Google Shape;67;p1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8" name="Google Shape;68;p16"/>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 name="Google Shape;20;p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1" name="Google Shape;21;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25" name="Google Shape;25;p5"/>
          <p:cNvSpPr txBox="1"/>
          <p:nvPr>
            <p:ph idx="1" type="body"/>
          </p:nvPr>
        </p:nvSpPr>
        <p:spPr>
          <a:xfrm>
            <a:off x="198500"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26" name="Google Shape;26;p5"/>
          <p:cNvSpPr txBox="1"/>
          <p:nvPr>
            <p:ph idx="2" type="body"/>
          </p:nvPr>
        </p:nvSpPr>
        <p:spPr>
          <a:xfrm>
            <a:off x="4588175" y="1246825"/>
            <a:ext cx="41310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9" name="Google Shape;29;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32" name="Google Shape;32;p7"/>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3" name="Google Shape;33;p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USTOM">
    <p:spTree>
      <p:nvGrpSpPr>
        <p:cNvPr id="34" name="Shape 34"/>
        <p:cNvGrpSpPr/>
        <p:nvPr/>
      </p:nvGrpSpPr>
      <p:grpSpPr>
        <a:xfrm>
          <a:off x="0" y="0"/>
          <a:ext cx="0" cy="0"/>
          <a:chOff x="0" y="0"/>
          <a:chExt cx="0" cy="0"/>
        </a:xfrm>
      </p:grpSpPr>
      <p:sp>
        <p:nvSpPr>
          <p:cNvPr id="35" name="Google Shape;35;p8"/>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36" name="Google Shape;36;p8"/>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lvl1pPr indent="-317500" lvl="0" marL="457200" rtl="0" algn="ctr">
              <a:spcBef>
                <a:spcPts val="0"/>
              </a:spcBef>
              <a:spcAft>
                <a:spcPts val="0"/>
              </a:spcAft>
              <a:buSzPts val="1400"/>
              <a:buChar char="●"/>
              <a:defRPr sz="1400"/>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 Optional">
  <p:cSld name="SECTION_HEADER_1">
    <p:bg>
      <p:bgPr>
        <a:solidFill>
          <a:srgbClr val="A4C2F4"/>
        </a:solidFill>
      </p:bgPr>
    </p:bg>
    <p:spTree>
      <p:nvGrpSpPr>
        <p:cNvPr id="38" name="Shape 38"/>
        <p:cNvGrpSpPr/>
        <p:nvPr/>
      </p:nvGrpSpPr>
      <p:grpSpPr>
        <a:xfrm>
          <a:off x="0" y="0"/>
          <a:ext cx="0" cy="0"/>
          <a:chOff x="0" y="0"/>
          <a:chExt cx="0" cy="0"/>
        </a:xfrm>
      </p:grpSpPr>
      <p:sp>
        <p:nvSpPr>
          <p:cNvPr id="39" name="Google Shape;39;p9"/>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 Optional">
  <p:cSld name="TITLE_AND_BODY_1">
    <p:bg>
      <p:bgPr>
        <a:solidFill>
          <a:srgbClr val="A4C2F4"/>
        </a:solidFill>
      </p:bgPr>
    </p:bg>
    <p:spTree>
      <p:nvGrpSpPr>
        <p:cNvPr id="41" name="Shape 41"/>
        <p:cNvGrpSpPr/>
        <p:nvPr/>
      </p:nvGrpSpPr>
      <p:grpSpPr>
        <a:xfrm>
          <a:off x="0" y="0"/>
          <a:ext cx="0" cy="0"/>
          <a:chOff x="0" y="0"/>
          <a:chExt cx="0" cy="0"/>
        </a:xfrm>
      </p:grpSpPr>
      <p:sp>
        <p:nvSpPr>
          <p:cNvPr id="42" name="Google Shape;42;p10"/>
          <p:cNvSpPr txBox="1"/>
          <p:nvPr>
            <p:ph type="title"/>
          </p:nvPr>
        </p:nvSpPr>
        <p:spPr>
          <a:xfrm>
            <a:off x="102700" y="27087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44" name="Google Shape;44;p1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6"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02700" y="27087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198500" y="124682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Char char="●"/>
              <a:defRPr sz="1800">
                <a:solidFill>
                  <a:schemeClr val="dk1"/>
                </a:solidFill>
              </a:defRPr>
            </a:lvl1pPr>
            <a:lvl2pPr indent="-317500" lvl="1" marL="914400" rtl="0">
              <a:lnSpc>
                <a:spcPct val="115000"/>
              </a:lnSpc>
              <a:spcBef>
                <a:spcPts val="0"/>
              </a:spcBef>
              <a:spcAft>
                <a:spcPts val="0"/>
              </a:spcAft>
              <a:buClr>
                <a:schemeClr val="dk1"/>
              </a:buClr>
              <a:buSzPts val="1400"/>
              <a:buChar char="○"/>
              <a:defRPr>
                <a:solidFill>
                  <a:schemeClr val="dk1"/>
                </a:solidFill>
              </a:defRPr>
            </a:lvl2pPr>
            <a:lvl3pPr indent="-317500" lvl="2" marL="1371600" rtl="0">
              <a:lnSpc>
                <a:spcPct val="115000"/>
              </a:lnSpc>
              <a:spcBef>
                <a:spcPts val="0"/>
              </a:spcBef>
              <a:spcAft>
                <a:spcPts val="0"/>
              </a:spcAft>
              <a:buClr>
                <a:schemeClr val="dk1"/>
              </a:buClr>
              <a:buSzPts val="1400"/>
              <a:buChar char="■"/>
              <a:defRPr>
                <a:solidFill>
                  <a:schemeClr val="dk1"/>
                </a:solidFill>
              </a:defRPr>
            </a:lvl3pPr>
            <a:lvl4pPr indent="-317500" lvl="3" marL="1828800" rtl="0">
              <a:lnSpc>
                <a:spcPct val="115000"/>
              </a:lnSpc>
              <a:spcBef>
                <a:spcPts val="0"/>
              </a:spcBef>
              <a:spcAft>
                <a:spcPts val="0"/>
              </a:spcAft>
              <a:buClr>
                <a:schemeClr val="dk1"/>
              </a:buClr>
              <a:buSzPts val="1400"/>
              <a:buChar char="●"/>
              <a:defRPr>
                <a:solidFill>
                  <a:schemeClr val="dk1"/>
                </a:solidFill>
              </a:defRPr>
            </a:lvl4pPr>
            <a:lvl5pPr indent="-317500" lvl="4" marL="2286000" rtl="0">
              <a:lnSpc>
                <a:spcPct val="115000"/>
              </a:lnSpc>
              <a:spcBef>
                <a:spcPts val="0"/>
              </a:spcBef>
              <a:spcAft>
                <a:spcPts val="0"/>
              </a:spcAft>
              <a:buClr>
                <a:schemeClr val="dk1"/>
              </a:buClr>
              <a:buSzPts val="1400"/>
              <a:buChar char="○"/>
              <a:defRPr>
                <a:solidFill>
                  <a:schemeClr val="dk1"/>
                </a:solidFill>
              </a:defRPr>
            </a:lvl5pPr>
            <a:lvl6pPr indent="-317500" lvl="5" marL="2743200" rtl="0">
              <a:lnSpc>
                <a:spcPct val="115000"/>
              </a:lnSpc>
              <a:spcBef>
                <a:spcPts val="0"/>
              </a:spcBef>
              <a:spcAft>
                <a:spcPts val="0"/>
              </a:spcAft>
              <a:buClr>
                <a:schemeClr val="dk1"/>
              </a:buClr>
              <a:buSzPts val="1400"/>
              <a:buChar char="■"/>
              <a:defRPr>
                <a:solidFill>
                  <a:schemeClr val="dk1"/>
                </a:solidFill>
              </a:defRPr>
            </a:lvl6pPr>
            <a:lvl7pPr indent="-317500" lvl="6" marL="3200400" rtl="0">
              <a:lnSpc>
                <a:spcPct val="115000"/>
              </a:lnSpc>
              <a:spcBef>
                <a:spcPts val="0"/>
              </a:spcBef>
              <a:spcAft>
                <a:spcPts val="0"/>
              </a:spcAft>
              <a:buClr>
                <a:schemeClr val="dk1"/>
              </a:buClr>
              <a:buSzPts val="1400"/>
              <a:buChar char="●"/>
              <a:defRPr>
                <a:solidFill>
                  <a:schemeClr val="dk1"/>
                </a:solidFill>
              </a:defRPr>
            </a:lvl7pPr>
            <a:lvl8pPr indent="-317500" lvl="7" marL="3657600" rtl="0">
              <a:lnSpc>
                <a:spcPct val="115000"/>
              </a:lnSpc>
              <a:spcBef>
                <a:spcPts val="0"/>
              </a:spcBef>
              <a:spcAft>
                <a:spcPts val="0"/>
              </a:spcAft>
              <a:buClr>
                <a:schemeClr val="dk1"/>
              </a:buClr>
              <a:buSzPts val="1400"/>
              <a:buChar char="○"/>
              <a:defRPr>
                <a:solidFill>
                  <a:schemeClr val="dk1"/>
                </a:solidFill>
              </a:defRPr>
            </a:lvl8pPr>
            <a:lvl9pPr indent="-317500" lvl="8" marL="4114800" rtl="0">
              <a:lnSpc>
                <a:spcPct val="115000"/>
              </a:lnSpc>
              <a:spcBef>
                <a:spcPts val="0"/>
              </a:spcBef>
              <a:spcAft>
                <a:spcPts val="0"/>
              </a:spcAft>
              <a:buClr>
                <a:schemeClr val="dk1"/>
              </a:buClr>
              <a:buSzPts val="1400"/>
              <a:buChar char="■"/>
              <a:defRPr>
                <a:solidFill>
                  <a:schemeClr val="dk1"/>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2"/>
                </a:solidFill>
              </a:defRPr>
            </a:lvl1pPr>
            <a:lvl2pPr lvl="1" rtl="0" algn="r">
              <a:buNone/>
              <a:defRPr sz="1000">
                <a:solidFill>
                  <a:schemeClr val="dk2"/>
                </a:solidFill>
              </a:defRPr>
            </a:lvl2pPr>
            <a:lvl3pPr lvl="2" rtl="0" algn="r">
              <a:buNone/>
              <a:defRPr sz="1000">
                <a:solidFill>
                  <a:schemeClr val="dk2"/>
                </a:solidFill>
              </a:defRPr>
            </a:lvl3pPr>
            <a:lvl4pPr lvl="3" rtl="0" algn="r">
              <a:buNone/>
              <a:defRPr sz="1000">
                <a:solidFill>
                  <a:schemeClr val="dk2"/>
                </a:solidFill>
              </a:defRPr>
            </a:lvl4pPr>
            <a:lvl5pPr lvl="4" rtl="0" algn="r">
              <a:buNone/>
              <a:defRPr sz="1000">
                <a:solidFill>
                  <a:schemeClr val="dk2"/>
                </a:solidFill>
              </a:defRPr>
            </a:lvl5pPr>
            <a:lvl6pPr lvl="5" rtl="0" algn="r">
              <a:buNone/>
              <a:defRPr sz="1000">
                <a:solidFill>
                  <a:schemeClr val="dk2"/>
                </a:solidFill>
              </a:defRPr>
            </a:lvl6pPr>
            <a:lvl7pPr lvl="6" rtl="0" algn="r">
              <a:buNone/>
              <a:defRPr sz="1000">
                <a:solidFill>
                  <a:schemeClr val="dk2"/>
                </a:solidFill>
              </a:defRPr>
            </a:lvl7pPr>
            <a:lvl8pPr lvl="7" rtl="0" algn="r">
              <a:buNone/>
              <a:defRPr sz="1000">
                <a:solidFill>
                  <a:schemeClr val="dk2"/>
                </a:solidFill>
              </a:defRPr>
            </a:lvl8pPr>
            <a:lvl9pPr lvl="8" rtl="0" algn="r">
              <a:buNone/>
              <a:defRPr sz="1000">
                <a:solidFill>
                  <a:schemeClr val="dk2"/>
                </a:solidFill>
              </a:defRPr>
            </a:lvl9pPr>
          </a:lstStyle>
          <a:p>
            <a:pPr indent="0" lvl="0" marL="0" rtl="0" algn="r">
              <a:spcBef>
                <a:spcPts val="0"/>
              </a:spcBef>
              <a:spcAft>
                <a:spcPts val="0"/>
              </a:spcAft>
              <a:buNone/>
            </a:pPr>
            <a:r>
              <a:rPr lang="en"/>
              <a:t>#</a:t>
            </a:r>
            <a:endParaRPr/>
          </a:p>
        </p:txBody>
      </p:sp>
      <p:sp>
        <p:nvSpPr>
          <p:cNvPr id="9" name="Google Shape;9;p1"/>
          <p:cNvSpPr/>
          <p:nvPr/>
        </p:nvSpPr>
        <p:spPr>
          <a:xfrm>
            <a:off x="0" y="1017725"/>
            <a:ext cx="9144000" cy="111600"/>
          </a:xfrm>
          <a:prstGeom prst="rect">
            <a:avLst/>
          </a:prstGeom>
          <a:gradFill>
            <a:gsLst>
              <a:gs pos="0">
                <a:schemeClr val="dk1"/>
              </a:gs>
              <a:gs pos="100000">
                <a:srgbClr val="E85C54"/>
              </a:gs>
            </a:gsLst>
            <a:lin ang="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600">
                <a:solidFill>
                  <a:schemeClr val="lt1"/>
                </a:solidFill>
              </a:rPr>
              <a:t>Computer Science 161</a:t>
            </a:r>
            <a:endParaRPr b="1" sz="600">
              <a:solidFill>
                <a:schemeClr val="lt1"/>
              </a:solidFill>
            </a:endParaRPr>
          </a:p>
        </p:txBody>
      </p:sp>
      <p:sp>
        <p:nvSpPr>
          <p:cNvPr id="10" name="Google Shape;10;p1"/>
          <p:cNvSpPr/>
          <p:nvPr/>
        </p:nvSpPr>
        <p:spPr>
          <a:xfrm>
            <a:off x="7628700" y="1017725"/>
            <a:ext cx="1515300" cy="111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600">
                <a:solidFill>
                  <a:srgbClr val="FFFFFF"/>
                </a:solidFill>
              </a:rPr>
              <a:t>Fall 2022</a:t>
            </a:r>
            <a:endParaRPr b="1" sz="600">
              <a:solidFill>
                <a:srgbClr val="FFFFFF"/>
              </a:solidFill>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6.jp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3.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6.jpg"/><Relationship Id="rId5"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1.xml"/><Relationship Id="rId3" Type="http://schemas.openxmlformats.org/officeDocument/2006/relationships/image" Target="../media/image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5.xml"/><Relationship Id="rId3" Type="http://schemas.openxmlformats.org/officeDocument/2006/relationships/image" Target="../media/image4.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27.xml"/><Relationship Id="rId3" Type="http://schemas.openxmlformats.org/officeDocument/2006/relationships/image" Target="../media/image4.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 Id="rId3" Type="http://schemas.openxmlformats.org/officeDocument/2006/relationships/image" Target="../media/image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9.xml"/><Relationship Id="rId3"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4.xml"/><Relationship Id="rId3" Type="http://schemas.openxmlformats.org/officeDocument/2006/relationships/image" Target="../media/image4.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6.xml"/><Relationship Id="rId3" Type="http://schemas.openxmlformats.org/officeDocument/2006/relationships/image" Target="../media/image4.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14.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5.xml"/><Relationship Id="rId3" Type="http://schemas.openxmlformats.org/officeDocument/2006/relationships/image" Target="../media/image8.png"/><Relationship Id="rId4" Type="http://schemas.openxmlformats.org/officeDocument/2006/relationships/image" Target="../media/image9.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6.xml"/><Relationship Id="rId3" Type="http://schemas.openxmlformats.org/officeDocument/2006/relationships/image" Target="../media/image5.png"/><Relationship Id="rId4" Type="http://schemas.openxmlformats.org/officeDocument/2006/relationships/image" Target="../media/image13.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 Id="rId3" Type="http://schemas.openxmlformats.org/officeDocument/2006/relationships/image" Target="../media/image4.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58.xml"/><Relationship Id="rId3" Type="http://schemas.openxmlformats.org/officeDocument/2006/relationships/image" Target="../media/image11.png"/><Relationship Id="rId4" Type="http://schemas.openxmlformats.org/officeDocument/2006/relationships/image" Target="../media/image10.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9.xml"/><Relationship Id="rId3" Type="http://schemas.openxmlformats.org/officeDocument/2006/relationships/image" Target="../media/image1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62.xml"/><Relationship Id="rId3" Type="http://schemas.openxmlformats.org/officeDocument/2006/relationships/image" Target="../media/image4.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9.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7"/>
          <p:cNvSpPr txBox="1"/>
          <p:nvPr/>
        </p:nvSpPr>
        <p:spPr>
          <a:xfrm>
            <a:off x="311700" y="1429000"/>
            <a:ext cx="8520600" cy="1410900"/>
          </a:xfrm>
          <a:prstGeom prst="rect">
            <a:avLst/>
          </a:prstGeom>
          <a:noFill/>
          <a:ln>
            <a:noFill/>
          </a:ln>
        </p:spPr>
        <p:txBody>
          <a:bodyPr anchorCtr="0" anchor="b" bIns="91425" lIns="91425" spcFirstLastPara="1" rIns="91425" wrap="square" tIns="91425">
            <a:normAutofit/>
          </a:bodyPr>
          <a:lstStyle/>
          <a:p>
            <a:pPr indent="0" lvl="0" marL="0" rtl="0" algn="ctr">
              <a:spcBef>
                <a:spcPts val="0"/>
              </a:spcBef>
              <a:spcAft>
                <a:spcPts val="0"/>
              </a:spcAft>
              <a:buNone/>
            </a:pPr>
            <a:r>
              <a:t/>
            </a:r>
            <a:endParaRPr sz="3600">
              <a:solidFill>
                <a:srgbClr val="000000"/>
              </a:solidFill>
            </a:endParaRPr>
          </a:p>
        </p:txBody>
      </p:sp>
      <p:sp>
        <p:nvSpPr>
          <p:cNvPr id="74" name="Google Shape;74;p17"/>
          <p:cNvSpPr txBox="1"/>
          <p:nvPr>
            <p:ph type="ctrTitle"/>
          </p:nvPr>
        </p:nvSpPr>
        <p:spPr>
          <a:xfrm>
            <a:off x="311700" y="1429000"/>
            <a:ext cx="8520600" cy="14109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Intro to </a:t>
            </a:r>
            <a:r>
              <a:rPr lang="en"/>
              <a:t>Networking and ARP</a:t>
            </a:r>
            <a:endParaRPr/>
          </a:p>
        </p:txBody>
      </p:sp>
      <p:sp>
        <p:nvSpPr>
          <p:cNvPr id="75" name="Google Shape;75;p17"/>
          <p:cNvSpPr txBox="1"/>
          <p:nvPr>
            <p:ph idx="1" type="subTitle"/>
          </p:nvPr>
        </p:nvSpPr>
        <p:spPr>
          <a:xfrm>
            <a:off x="311700" y="2917900"/>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
              <a:t>CS 161 Fall 2022 - Lecture 16</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2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142" name="Google Shape;142;p26"/>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143" name="Google Shape;143;p26"/>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144" name="Google Shape;144;p26"/>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145" name="Google Shape;145;p26"/>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sp>
        <p:nvSpPr>
          <p:cNvPr id="146" name="Google Shape;146;p26"/>
          <p:cNvSpPr txBox="1"/>
          <p:nvPr/>
        </p:nvSpPr>
        <p:spPr>
          <a:xfrm>
            <a:off x="2562500" y="193315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147" name="Google Shape;147;p2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14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2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grpSp>
        <p:nvGrpSpPr>
          <p:cNvPr id="153" name="Google Shape;153;p27"/>
          <p:cNvGrpSpPr/>
          <p:nvPr/>
        </p:nvGrpSpPr>
        <p:grpSpPr>
          <a:xfrm>
            <a:off x="1500288" y="1189450"/>
            <a:ext cx="818624" cy="1232425"/>
            <a:chOff x="1500288" y="1189450"/>
            <a:chExt cx="818624" cy="1232425"/>
          </a:xfrm>
        </p:grpSpPr>
        <p:pic>
          <p:nvPicPr>
            <p:cNvPr id="154" name="Google Shape;154;p27"/>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155" name="Google Shape;155;p27"/>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grpSp>
      <p:pic>
        <p:nvPicPr>
          <p:cNvPr id="156" name="Google Shape;156;p27"/>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grpSp>
        <p:nvGrpSpPr>
          <p:cNvPr id="157" name="Google Shape;157;p27"/>
          <p:cNvGrpSpPr/>
          <p:nvPr/>
        </p:nvGrpSpPr>
        <p:grpSpPr>
          <a:xfrm>
            <a:off x="6852438" y="1189450"/>
            <a:ext cx="818624" cy="1232425"/>
            <a:chOff x="6852438" y="1189450"/>
            <a:chExt cx="818624" cy="1232425"/>
          </a:xfrm>
        </p:grpSpPr>
        <p:pic>
          <p:nvPicPr>
            <p:cNvPr id="158" name="Google Shape;158;p27"/>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159" name="Google Shape;159;p27"/>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grpSp>
      <p:pic>
        <p:nvPicPr>
          <p:cNvPr id="160" name="Google Shape;160;p27"/>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sp>
        <p:nvSpPr>
          <p:cNvPr id="161" name="Google Shape;161;p27"/>
          <p:cNvSpPr/>
          <p:nvPr/>
        </p:nvSpPr>
        <p:spPr>
          <a:xfrm>
            <a:off x="2729750" y="2711550"/>
            <a:ext cx="1487700" cy="832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a:solidFill>
                  <a:schemeClr val="dk1"/>
                </a:solidFill>
              </a:rPr>
              <a:t>Send to: Bob</a:t>
            </a:r>
            <a:endParaRPr>
              <a:solidFill>
                <a:schemeClr val="dk1"/>
              </a:solidFill>
            </a:endParaRPr>
          </a:p>
          <a:p>
            <a:pPr indent="0" lvl="0" marL="0" rtl="0" algn="l">
              <a:spcBef>
                <a:spcPts val="0"/>
              </a:spcBef>
              <a:spcAft>
                <a:spcPts val="0"/>
              </a:spcAft>
              <a:buNone/>
            </a:pPr>
            <a:r>
              <a:t/>
            </a:r>
            <a:endParaRPr/>
          </a:p>
        </p:txBody>
      </p:sp>
      <p:sp>
        <p:nvSpPr>
          <p:cNvPr id="162" name="Google Shape;162;p27"/>
          <p:cNvSpPr txBox="1"/>
          <p:nvPr/>
        </p:nvSpPr>
        <p:spPr>
          <a:xfrm>
            <a:off x="2867300" y="307615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163" name="Google Shape;163;p2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2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169" name="Google Shape;169;p28"/>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170" name="Google Shape;170;p28"/>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171" name="Google Shape;171;p28"/>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172" name="Google Shape;172;p28"/>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pic>
        <p:nvPicPr>
          <p:cNvPr id="173" name="Google Shape;173;p28"/>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174" name="Google Shape;174;p28"/>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175" name="Google Shape;175;p28"/>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176" name="Google Shape;176;p28"/>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sp>
        <p:nvSpPr>
          <p:cNvPr id="177" name="Google Shape;177;p28"/>
          <p:cNvSpPr/>
          <p:nvPr/>
        </p:nvSpPr>
        <p:spPr>
          <a:xfrm>
            <a:off x="2741225" y="3619225"/>
            <a:ext cx="1689300" cy="12987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Mail to: 123 Bob St</a:t>
            </a:r>
            <a:endParaRPr/>
          </a:p>
        </p:txBody>
      </p:sp>
      <p:sp>
        <p:nvSpPr>
          <p:cNvPr id="178" name="Google Shape;178;p28"/>
          <p:cNvSpPr/>
          <p:nvPr/>
        </p:nvSpPr>
        <p:spPr>
          <a:xfrm>
            <a:off x="2832650" y="4012500"/>
            <a:ext cx="1487700" cy="832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Send to: Bob</a:t>
            </a:r>
            <a:endParaRPr>
              <a:solidFill>
                <a:schemeClr val="dk1"/>
              </a:solidFill>
            </a:endParaRPr>
          </a:p>
          <a:p>
            <a:pPr indent="0" lvl="0" marL="0" rtl="0" algn="l">
              <a:spcBef>
                <a:spcPts val="0"/>
              </a:spcBef>
              <a:spcAft>
                <a:spcPts val="0"/>
              </a:spcAft>
              <a:buNone/>
            </a:pPr>
            <a:r>
              <a:t/>
            </a:r>
            <a:endParaRPr/>
          </a:p>
        </p:txBody>
      </p:sp>
      <p:sp>
        <p:nvSpPr>
          <p:cNvPr id="179" name="Google Shape;179;p28"/>
          <p:cNvSpPr txBox="1"/>
          <p:nvPr/>
        </p:nvSpPr>
        <p:spPr>
          <a:xfrm>
            <a:off x="2970200" y="437710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180" name="Google Shape;180;p2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2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186" name="Google Shape;186;p29"/>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187" name="Google Shape;187;p29"/>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188" name="Google Shape;188;p29"/>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189" name="Google Shape;189;p29"/>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pic>
        <p:nvPicPr>
          <p:cNvPr id="190" name="Google Shape;190;p29"/>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191" name="Google Shape;191;p29"/>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192" name="Google Shape;192;p29"/>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193" name="Google Shape;193;p29"/>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sp>
        <p:nvSpPr>
          <p:cNvPr id="194" name="Google Shape;194;p29"/>
          <p:cNvSpPr/>
          <p:nvPr/>
        </p:nvSpPr>
        <p:spPr>
          <a:xfrm>
            <a:off x="4834800" y="3707475"/>
            <a:ext cx="1689300" cy="12987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t>Mail to: 123 Bob St</a:t>
            </a:r>
            <a:endParaRPr/>
          </a:p>
        </p:txBody>
      </p:sp>
      <p:sp>
        <p:nvSpPr>
          <p:cNvPr id="195" name="Google Shape;195;p29"/>
          <p:cNvSpPr/>
          <p:nvPr/>
        </p:nvSpPr>
        <p:spPr>
          <a:xfrm>
            <a:off x="4926225" y="4100750"/>
            <a:ext cx="1487700" cy="832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Send to: Bob</a:t>
            </a:r>
            <a:endParaRPr>
              <a:solidFill>
                <a:schemeClr val="dk1"/>
              </a:solidFill>
            </a:endParaRPr>
          </a:p>
          <a:p>
            <a:pPr indent="0" lvl="0" marL="0" rtl="0" algn="l">
              <a:spcBef>
                <a:spcPts val="0"/>
              </a:spcBef>
              <a:spcAft>
                <a:spcPts val="0"/>
              </a:spcAft>
              <a:buNone/>
            </a:pPr>
            <a:r>
              <a:t/>
            </a:r>
            <a:endParaRPr/>
          </a:p>
        </p:txBody>
      </p:sp>
      <p:sp>
        <p:nvSpPr>
          <p:cNvPr id="196" name="Google Shape;196;p29"/>
          <p:cNvSpPr txBox="1"/>
          <p:nvPr/>
        </p:nvSpPr>
        <p:spPr>
          <a:xfrm>
            <a:off x="5063775" y="446535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197" name="Google Shape;197;p2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sp>
        <p:nvSpPr>
          <p:cNvPr id="202" name="Google Shape;202;p3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203" name="Google Shape;203;p30"/>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204" name="Google Shape;204;p30"/>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205" name="Google Shape;205;p30"/>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206" name="Google Shape;206;p30"/>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pic>
        <p:nvPicPr>
          <p:cNvPr id="207" name="Google Shape;207;p30"/>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208" name="Google Shape;208;p30"/>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209" name="Google Shape;209;p30"/>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210" name="Google Shape;210;p30"/>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sp>
        <p:nvSpPr>
          <p:cNvPr id="211" name="Google Shape;211;p30"/>
          <p:cNvSpPr/>
          <p:nvPr/>
        </p:nvSpPr>
        <p:spPr>
          <a:xfrm>
            <a:off x="5078625" y="2805350"/>
            <a:ext cx="1487700" cy="832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dk1"/>
                </a:solidFill>
              </a:rPr>
              <a:t>Send to: Bob</a:t>
            </a:r>
            <a:endParaRPr>
              <a:solidFill>
                <a:schemeClr val="dk1"/>
              </a:solidFill>
            </a:endParaRPr>
          </a:p>
          <a:p>
            <a:pPr indent="0" lvl="0" marL="0" rtl="0" algn="l">
              <a:spcBef>
                <a:spcPts val="0"/>
              </a:spcBef>
              <a:spcAft>
                <a:spcPts val="0"/>
              </a:spcAft>
              <a:buNone/>
            </a:pPr>
            <a:r>
              <a:t/>
            </a:r>
            <a:endParaRPr/>
          </a:p>
        </p:txBody>
      </p:sp>
      <p:sp>
        <p:nvSpPr>
          <p:cNvPr id="212" name="Google Shape;212;p30"/>
          <p:cNvSpPr txBox="1"/>
          <p:nvPr/>
        </p:nvSpPr>
        <p:spPr>
          <a:xfrm>
            <a:off x="5216175" y="3169950"/>
            <a:ext cx="1172400" cy="400200"/>
          </a:xfrm>
          <a:prstGeom prst="rect">
            <a:avLst/>
          </a:prstGeom>
          <a:solidFill>
            <a:schemeClr val="lt1"/>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213" name="Google Shape;213;p3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219" name="Google Shape;219;p31"/>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220" name="Google Shape;220;p31"/>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221" name="Google Shape;221;p31"/>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222" name="Google Shape;222;p31"/>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pic>
        <p:nvPicPr>
          <p:cNvPr id="223" name="Google Shape;223;p31"/>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224" name="Google Shape;224;p31"/>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225" name="Google Shape;225;p31"/>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226" name="Google Shape;226;p31"/>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sp>
        <p:nvSpPr>
          <p:cNvPr id="227" name="Google Shape;227;p31"/>
          <p:cNvSpPr txBox="1"/>
          <p:nvPr/>
        </p:nvSpPr>
        <p:spPr>
          <a:xfrm>
            <a:off x="5493100" y="1761375"/>
            <a:ext cx="1172400" cy="400200"/>
          </a:xfrm>
          <a:prstGeom prst="rect">
            <a:avLst/>
          </a:prstGeom>
          <a:no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a:t>I am hungry.</a:t>
            </a:r>
            <a:endParaRPr/>
          </a:p>
        </p:txBody>
      </p:sp>
      <p:sp>
        <p:nvSpPr>
          <p:cNvPr id="228" name="Google Shape;228;p3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3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Sending Mail</a:t>
            </a:r>
            <a:endParaRPr/>
          </a:p>
        </p:txBody>
      </p:sp>
      <p:pic>
        <p:nvPicPr>
          <p:cNvPr id="234" name="Google Shape;234;p32"/>
          <p:cNvPicPr preferRelativeResize="0"/>
          <p:nvPr/>
        </p:nvPicPr>
        <p:blipFill>
          <a:blip r:embed="rId3">
            <a:alphaModFix/>
          </a:blip>
          <a:stretch>
            <a:fillRect/>
          </a:stretch>
        </p:blipFill>
        <p:spPr>
          <a:xfrm>
            <a:off x="1500288" y="1589600"/>
            <a:ext cx="818624" cy="832275"/>
          </a:xfrm>
          <a:prstGeom prst="rect">
            <a:avLst/>
          </a:prstGeom>
          <a:noFill/>
          <a:ln cap="flat" cmpd="sng" w="9525">
            <a:solidFill>
              <a:schemeClr val="dk2"/>
            </a:solidFill>
            <a:prstDash val="solid"/>
            <a:round/>
            <a:headEnd len="sm" w="sm" type="none"/>
            <a:tailEnd len="sm" w="sm" type="none"/>
          </a:ln>
        </p:spPr>
      </p:pic>
      <p:sp>
        <p:nvSpPr>
          <p:cNvPr id="235" name="Google Shape;235;p32"/>
          <p:cNvSpPr txBox="1"/>
          <p:nvPr/>
        </p:nvSpPr>
        <p:spPr>
          <a:xfrm>
            <a:off x="154375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Alice</a:t>
            </a:r>
            <a:endParaRPr/>
          </a:p>
        </p:txBody>
      </p:sp>
      <p:pic>
        <p:nvPicPr>
          <p:cNvPr id="236" name="Google Shape;236;p32"/>
          <p:cNvPicPr preferRelativeResize="0"/>
          <p:nvPr/>
        </p:nvPicPr>
        <p:blipFill>
          <a:blip r:embed="rId4">
            <a:alphaModFix/>
          </a:blip>
          <a:stretch>
            <a:fillRect/>
          </a:stretch>
        </p:blipFill>
        <p:spPr>
          <a:xfrm>
            <a:off x="1323399" y="2794738"/>
            <a:ext cx="1172401" cy="832272"/>
          </a:xfrm>
          <a:prstGeom prst="rect">
            <a:avLst/>
          </a:prstGeom>
          <a:noFill/>
          <a:ln cap="flat" cmpd="sng" w="9525">
            <a:solidFill>
              <a:schemeClr val="dk2"/>
            </a:solidFill>
            <a:prstDash val="solid"/>
            <a:round/>
            <a:headEnd len="sm" w="sm" type="none"/>
            <a:tailEnd len="sm" w="sm" type="none"/>
          </a:ln>
        </p:spPr>
      </p:pic>
      <p:pic>
        <p:nvPicPr>
          <p:cNvPr id="237" name="Google Shape;237;p32"/>
          <p:cNvPicPr preferRelativeResize="0"/>
          <p:nvPr/>
        </p:nvPicPr>
        <p:blipFill>
          <a:blip r:embed="rId5">
            <a:alphaModFix/>
          </a:blip>
          <a:stretch>
            <a:fillRect/>
          </a:stretch>
        </p:blipFill>
        <p:spPr>
          <a:xfrm>
            <a:off x="1296050" y="3999876"/>
            <a:ext cx="1227096" cy="832275"/>
          </a:xfrm>
          <a:prstGeom prst="rect">
            <a:avLst/>
          </a:prstGeom>
          <a:noFill/>
          <a:ln cap="flat" cmpd="sng" w="9525">
            <a:solidFill>
              <a:schemeClr val="dk2"/>
            </a:solidFill>
            <a:prstDash val="solid"/>
            <a:round/>
            <a:headEnd len="sm" w="sm" type="none"/>
            <a:tailEnd len="sm" w="sm" type="none"/>
          </a:ln>
        </p:spPr>
      </p:pic>
      <p:cxnSp>
        <p:nvCxnSpPr>
          <p:cNvPr id="238" name="Google Shape;238;p32"/>
          <p:cNvCxnSpPr>
            <a:stCxn id="234" idx="2"/>
            <a:endCxn id="236" idx="0"/>
          </p:cNvCxnSpPr>
          <p:nvPr/>
        </p:nvCxnSpPr>
        <p:spPr>
          <a:xfrm>
            <a:off x="1909599" y="2421875"/>
            <a:ext cx="0" cy="372900"/>
          </a:xfrm>
          <a:prstGeom prst="straightConnector1">
            <a:avLst/>
          </a:prstGeom>
          <a:noFill/>
          <a:ln cap="flat" cmpd="sng" w="9525">
            <a:solidFill>
              <a:schemeClr val="dk2"/>
            </a:solidFill>
            <a:prstDash val="solid"/>
            <a:round/>
            <a:headEnd len="med" w="med" type="none"/>
            <a:tailEnd len="med" w="med" type="none"/>
          </a:ln>
        </p:spPr>
      </p:cxnSp>
      <p:cxnSp>
        <p:nvCxnSpPr>
          <p:cNvPr id="239" name="Google Shape;239;p32"/>
          <p:cNvCxnSpPr>
            <a:stCxn id="236" idx="2"/>
            <a:endCxn id="237" idx="0"/>
          </p:cNvCxnSpPr>
          <p:nvPr/>
        </p:nvCxnSpPr>
        <p:spPr>
          <a:xfrm>
            <a:off x="1909599" y="3627010"/>
            <a:ext cx="0" cy="372900"/>
          </a:xfrm>
          <a:prstGeom prst="straightConnector1">
            <a:avLst/>
          </a:prstGeom>
          <a:noFill/>
          <a:ln cap="flat" cmpd="sng" w="9525">
            <a:solidFill>
              <a:schemeClr val="dk2"/>
            </a:solidFill>
            <a:prstDash val="solid"/>
            <a:round/>
            <a:headEnd len="med" w="med" type="none"/>
            <a:tailEnd len="med" w="med" type="none"/>
          </a:ln>
        </p:spPr>
      </p:cxnSp>
      <p:cxnSp>
        <p:nvCxnSpPr>
          <p:cNvPr id="240" name="Google Shape;240;p32"/>
          <p:cNvCxnSpPr/>
          <p:nvPr/>
        </p:nvCxnSpPr>
        <p:spPr>
          <a:xfrm>
            <a:off x="2772763" y="1961475"/>
            <a:ext cx="3598500" cy="0"/>
          </a:xfrm>
          <a:prstGeom prst="straightConnector1">
            <a:avLst/>
          </a:prstGeom>
          <a:noFill/>
          <a:ln cap="flat" cmpd="sng" w="9525">
            <a:solidFill>
              <a:schemeClr val="dk2"/>
            </a:solidFill>
            <a:prstDash val="solid"/>
            <a:round/>
            <a:headEnd len="med" w="med" type="triangle"/>
            <a:tailEnd len="med" w="med" type="triangle"/>
          </a:ln>
        </p:spPr>
      </p:cxnSp>
      <p:cxnSp>
        <p:nvCxnSpPr>
          <p:cNvPr id="241" name="Google Shape;241;p32"/>
          <p:cNvCxnSpPr/>
          <p:nvPr/>
        </p:nvCxnSpPr>
        <p:spPr>
          <a:xfrm>
            <a:off x="2772750" y="3166613"/>
            <a:ext cx="3598500" cy="0"/>
          </a:xfrm>
          <a:prstGeom prst="straightConnector1">
            <a:avLst/>
          </a:prstGeom>
          <a:noFill/>
          <a:ln cap="flat" cmpd="sng" w="9525">
            <a:solidFill>
              <a:schemeClr val="dk2"/>
            </a:solidFill>
            <a:prstDash val="solid"/>
            <a:round/>
            <a:headEnd len="med" w="med" type="triangle"/>
            <a:tailEnd len="med" w="med" type="triangle"/>
          </a:ln>
        </p:spPr>
      </p:cxnSp>
      <p:cxnSp>
        <p:nvCxnSpPr>
          <p:cNvPr id="242" name="Google Shape;242;p32"/>
          <p:cNvCxnSpPr/>
          <p:nvPr/>
        </p:nvCxnSpPr>
        <p:spPr>
          <a:xfrm>
            <a:off x="2772738" y="4405650"/>
            <a:ext cx="3598500" cy="0"/>
          </a:xfrm>
          <a:prstGeom prst="straightConnector1">
            <a:avLst/>
          </a:prstGeom>
          <a:noFill/>
          <a:ln cap="flat" cmpd="sng" w="9525">
            <a:solidFill>
              <a:schemeClr val="dk2"/>
            </a:solidFill>
            <a:prstDash val="solid"/>
            <a:round/>
            <a:headEnd len="med" w="med" type="triangle"/>
            <a:tailEnd len="med" w="med" type="triangle"/>
          </a:ln>
        </p:spPr>
      </p:cxnSp>
      <p:pic>
        <p:nvPicPr>
          <p:cNvPr id="243" name="Google Shape;243;p32"/>
          <p:cNvPicPr preferRelativeResize="0"/>
          <p:nvPr/>
        </p:nvPicPr>
        <p:blipFill>
          <a:blip r:embed="rId3">
            <a:alphaModFix/>
          </a:blip>
          <a:stretch>
            <a:fillRect/>
          </a:stretch>
        </p:blipFill>
        <p:spPr>
          <a:xfrm>
            <a:off x="6852438" y="1589600"/>
            <a:ext cx="818624" cy="832275"/>
          </a:xfrm>
          <a:prstGeom prst="rect">
            <a:avLst/>
          </a:prstGeom>
          <a:noFill/>
          <a:ln cap="flat" cmpd="sng" w="9525">
            <a:solidFill>
              <a:schemeClr val="dk2"/>
            </a:solidFill>
            <a:prstDash val="solid"/>
            <a:round/>
            <a:headEnd len="sm" w="sm" type="none"/>
            <a:tailEnd len="sm" w="sm" type="none"/>
          </a:ln>
        </p:spPr>
      </p:pic>
      <p:sp>
        <p:nvSpPr>
          <p:cNvPr id="244" name="Google Shape;244;p32"/>
          <p:cNvSpPr txBox="1"/>
          <p:nvPr/>
        </p:nvSpPr>
        <p:spPr>
          <a:xfrm>
            <a:off x="6895900" y="1189450"/>
            <a:ext cx="7317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a:t>Bob</a:t>
            </a:r>
            <a:endParaRPr/>
          </a:p>
        </p:txBody>
      </p:sp>
      <p:pic>
        <p:nvPicPr>
          <p:cNvPr id="245" name="Google Shape;245;p32"/>
          <p:cNvPicPr preferRelativeResize="0"/>
          <p:nvPr/>
        </p:nvPicPr>
        <p:blipFill>
          <a:blip r:embed="rId4">
            <a:alphaModFix/>
          </a:blip>
          <a:stretch>
            <a:fillRect/>
          </a:stretch>
        </p:blipFill>
        <p:spPr>
          <a:xfrm>
            <a:off x="6675549" y="2794738"/>
            <a:ext cx="1172401" cy="832272"/>
          </a:xfrm>
          <a:prstGeom prst="rect">
            <a:avLst/>
          </a:prstGeom>
          <a:noFill/>
          <a:ln cap="flat" cmpd="sng" w="9525">
            <a:solidFill>
              <a:schemeClr val="dk2"/>
            </a:solidFill>
            <a:prstDash val="solid"/>
            <a:round/>
            <a:headEnd len="sm" w="sm" type="none"/>
            <a:tailEnd len="sm" w="sm" type="none"/>
          </a:ln>
        </p:spPr>
      </p:pic>
      <p:pic>
        <p:nvPicPr>
          <p:cNvPr id="246" name="Google Shape;246;p32"/>
          <p:cNvPicPr preferRelativeResize="0"/>
          <p:nvPr/>
        </p:nvPicPr>
        <p:blipFill>
          <a:blip r:embed="rId5">
            <a:alphaModFix/>
          </a:blip>
          <a:stretch>
            <a:fillRect/>
          </a:stretch>
        </p:blipFill>
        <p:spPr>
          <a:xfrm>
            <a:off x="6648200" y="3999876"/>
            <a:ext cx="1227096" cy="832275"/>
          </a:xfrm>
          <a:prstGeom prst="rect">
            <a:avLst/>
          </a:prstGeom>
          <a:noFill/>
          <a:ln cap="flat" cmpd="sng" w="9525">
            <a:solidFill>
              <a:schemeClr val="dk2"/>
            </a:solidFill>
            <a:prstDash val="solid"/>
            <a:round/>
            <a:headEnd len="sm" w="sm" type="none"/>
            <a:tailEnd len="sm" w="sm" type="none"/>
          </a:ln>
        </p:spPr>
      </p:pic>
      <p:cxnSp>
        <p:nvCxnSpPr>
          <p:cNvPr id="247" name="Google Shape;247;p32"/>
          <p:cNvCxnSpPr>
            <a:stCxn id="243" idx="2"/>
            <a:endCxn id="245" idx="0"/>
          </p:cNvCxnSpPr>
          <p:nvPr/>
        </p:nvCxnSpPr>
        <p:spPr>
          <a:xfrm>
            <a:off x="7261749" y="2421875"/>
            <a:ext cx="0" cy="372900"/>
          </a:xfrm>
          <a:prstGeom prst="straightConnector1">
            <a:avLst/>
          </a:prstGeom>
          <a:noFill/>
          <a:ln cap="flat" cmpd="sng" w="9525">
            <a:solidFill>
              <a:schemeClr val="dk2"/>
            </a:solidFill>
            <a:prstDash val="solid"/>
            <a:round/>
            <a:headEnd len="med" w="med" type="none"/>
            <a:tailEnd len="med" w="med" type="none"/>
          </a:ln>
        </p:spPr>
      </p:cxnSp>
      <p:sp>
        <p:nvSpPr>
          <p:cNvPr id="248" name="Google Shape;248;p32"/>
          <p:cNvSpPr txBox="1"/>
          <p:nvPr/>
        </p:nvSpPr>
        <p:spPr>
          <a:xfrm>
            <a:off x="3469175" y="1018075"/>
            <a:ext cx="2986500" cy="831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Each layer communicates with each other, relying on abstractions below them!</a:t>
            </a:r>
            <a:endParaRPr/>
          </a:p>
        </p:txBody>
      </p:sp>
      <p:cxnSp>
        <p:nvCxnSpPr>
          <p:cNvPr id="249" name="Google Shape;249;p32"/>
          <p:cNvCxnSpPr>
            <a:stCxn id="245" idx="2"/>
            <a:endCxn id="246" idx="0"/>
          </p:cNvCxnSpPr>
          <p:nvPr/>
        </p:nvCxnSpPr>
        <p:spPr>
          <a:xfrm>
            <a:off x="7261749" y="3627010"/>
            <a:ext cx="0" cy="372900"/>
          </a:xfrm>
          <a:prstGeom prst="straightConnector1">
            <a:avLst/>
          </a:prstGeom>
          <a:noFill/>
          <a:ln cap="flat" cmpd="sng" w="9525">
            <a:solidFill>
              <a:schemeClr val="dk2"/>
            </a:solidFill>
            <a:prstDash val="solid"/>
            <a:round/>
            <a:headEnd len="med" w="med" type="none"/>
            <a:tailEnd len="med" w="med" type="none"/>
          </a:ln>
        </p:spPr>
      </p:cxnSp>
      <p:sp>
        <p:nvSpPr>
          <p:cNvPr id="250" name="Google Shape;250;p32"/>
          <p:cNvSpPr txBox="1"/>
          <p:nvPr/>
        </p:nvSpPr>
        <p:spPr>
          <a:xfrm>
            <a:off x="35300" y="1684425"/>
            <a:ext cx="113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Relies upon</a:t>
            </a:r>
            <a:r>
              <a:rPr lang="en" sz="800"/>
              <a:t>: Sending messages to people</a:t>
            </a:r>
            <a:endParaRPr sz="800"/>
          </a:p>
        </p:txBody>
      </p:sp>
      <p:sp>
        <p:nvSpPr>
          <p:cNvPr id="251" name="Google Shape;251;p32"/>
          <p:cNvSpPr txBox="1"/>
          <p:nvPr/>
        </p:nvSpPr>
        <p:spPr>
          <a:xfrm>
            <a:off x="35300" y="2810675"/>
            <a:ext cx="11370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Sending messages to people</a:t>
            </a:r>
            <a:endParaRPr sz="800"/>
          </a:p>
          <a:p>
            <a:pPr indent="0" lvl="0" marL="0" rtl="0" algn="l">
              <a:spcBef>
                <a:spcPts val="0"/>
              </a:spcBef>
              <a:spcAft>
                <a:spcPts val="0"/>
              </a:spcAft>
              <a:buNone/>
            </a:pPr>
            <a:r>
              <a:rPr b="1" lang="en" sz="800"/>
              <a:t>Relies upon</a:t>
            </a:r>
            <a:r>
              <a:rPr lang="en" sz="800"/>
              <a:t>: Sending messages to addresses</a:t>
            </a:r>
            <a:endParaRPr sz="800"/>
          </a:p>
        </p:txBody>
      </p:sp>
      <p:sp>
        <p:nvSpPr>
          <p:cNvPr id="252" name="Google Shape;252;p32"/>
          <p:cNvSpPr txBox="1"/>
          <p:nvPr/>
        </p:nvSpPr>
        <p:spPr>
          <a:xfrm>
            <a:off x="35300" y="4128588"/>
            <a:ext cx="11370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Sending messages to addresses</a:t>
            </a:r>
            <a:endParaRPr sz="800"/>
          </a:p>
        </p:txBody>
      </p:sp>
      <p:sp>
        <p:nvSpPr>
          <p:cNvPr id="253" name="Google Shape;253;p3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OSI Model</a:t>
            </a:r>
            <a:endParaRPr/>
          </a:p>
        </p:txBody>
      </p:sp>
      <p:sp>
        <p:nvSpPr>
          <p:cNvPr id="259" name="Google Shape;259;p33"/>
          <p:cNvSpPr/>
          <p:nvPr/>
        </p:nvSpPr>
        <p:spPr>
          <a:xfrm>
            <a:off x="6684025" y="1838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Application</a:t>
            </a:r>
            <a:endParaRPr b="1"/>
          </a:p>
        </p:txBody>
      </p:sp>
      <p:sp>
        <p:nvSpPr>
          <p:cNvPr id="260" name="Google Shape;260;p33"/>
          <p:cNvSpPr/>
          <p:nvPr/>
        </p:nvSpPr>
        <p:spPr>
          <a:xfrm>
            <a:off x="6684025" y="22931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Transport</a:t>
            </a:r>
            <a:endParaRPr b="1"/>
          </a:p>
        </p:txBody>
      </p:sp>
      <p:sp>
        <p:nvSpPr>
          <p:cNvPr id="261" name="Google Shape;261;p33"/>
          <p:cNvSpPr/>
          <p:nvPr/>
        </p:nvSpPr>
        <p:spPr>
          <a:xfrm>
            <a:off x="6684025" y="2747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 Network</a:t>
            </a:r>
            <a:endParaRPr b="1"/>
          </a:p>
        </p:txBody>
      </p:sp>
      <p:sp>
        <p:nvSpPr>
          <p:cNvPr id="262" name="Google Shape;262;p33"/>
          <p:cNvSpPr/>
          <p:nvPr/>
        </p:nvSpPr>
        <p:spPr>
          <a:xfrm>
            <a:off x="6684025" y="32021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Link</a:t>
            </a:r>
            <a:endParaRPr b="1"/>
          </a:p>
        </p:txBody>
      </p:sp>
      <p:sp>
        <p:nvSpPr>
          <p:cNvPr id="263" name="Google Shape;263;p33"/>
          <p:cNvSpPr/>
          <p:nvPr/>
        </p:nvSpPr>
        <p:spPr>
          <a:xfrm>
            <a:off x="6684025" y="36566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Physical</a:t>
            </a:r>
            <a:endParaRPr b="1"/>
          </a:p>
        </p:txBody>
      </p:sp>
      <p:sp>
        <p:nvSpPr>
          <p:cNvPr id="264" name="Google Shape;264;p33"/>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1</a:t>
            </a:r>
            <a:endParaRPr>
              <a:solidFill>
                <a:srgbClr val="666666"/>
              </a:solidFill>
            </a:endParaRPr>
          </a:p>
        </p:txBody>
      </p:sp>
      <p:sp>
        <p:nvSpPr>
          <p:cNvPr id="265" name="Google Shape;265;p33"/>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2</a:t>
            </a:r>
            <a:endParaRPr>
              <a:solidFill>
                <a:srgbClr val="666666"/>
              </a:solidFill>
            </a:endParaRPr>
          </a:p>
        </p:txBody>
      </p:sp>
      <p:sp>
        <p:nvSpPr>
          <p:cNvPr id="266" name="Google Shape;266;p33"/>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3</a:t>
            </a:r>
            <a:endParaRPr>
              <a:solidFill>
                <a:srgbClr val="666666"/>
              </a:solidFill>
            </a:endParaRPr>
          </a:p>
        </p:txBody>
      </p:sp>
      <p:sp>
        <p:nvSpPr>
          <p:cNvPr id="267" name="Google Shape;267;p33"/>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4</a:t>
            </a:r>
            <a:endParaRPr>
              <a:solidFill>
                <a:srgbClr val="666666"/>
              </a:solidFill>
            </a:endParaRPr>
          </a:p>
        </p:txBody>
      </p:sp>
      <p:sp>
        <p:nvSpPr>
          <p:cNvPr id="268" name="Google Shape;268;p33"/>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7</a:t>
            </a:r>
            <a:endParaRPr>
              <a:solidFill>
                <a:srgbClr val="666666"/>
              </a:solidFill>
            </a:endParaRPr>
          </a:p>
        </p:txBody>
      </p:sp>
      <p:sp>
        <p:nvSpPr>
          <p:cNvPr id="269" name="Google Shape;269;p3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OSI model: </a:t>
            </a:r>
            <a:r>
              <a:rPr lang="en"/>
              <a:t>Open Systems Interconnection model, a layered model of Internet communication</a:t>
            </a:r>
            <a:endParaRPr/>
          </a:p>
          <a:p>
            <a:pPr indent="-317500" lvl="1" marL="914400" rtl="0" algn="l">
              <a:spcBef>
                <a:spcPts val="0"/>
              </a:spcBef>
              <a:spcAft>
                <a:spcPts val="0"/>
              </a:spcAft>
              <a:buSzPts val="1400"/>
              <a:buChar char="○"/>
            </a:pPr>
            <a:r>
              <a:rPr lang="en"/>
              <a:t>Originally divided into 7 layers</a:t>
            </a:r>
            <a:endParaRPr/>
          </a:p>
          <a:p>
            <a:pPr indent="-317500" lvl="2" marL="1371600" rtl="0" algn="l">
              <a:spcBef>
                <a:spcPts val="0"/>
              </a:spcBef>
              <a:spcAft>
                <a:spcPts val="0"/>
              </a:spcAft>
              <a:buSzPts val="1400"/>
              <a:buChar char="■"/>
            </a:pPr>
            <a:r>
              <a:rPr lang="en"/>
              <a:t>But layers 5 and 6 aren’t used in the real world, so we ignore them</a:t>
            </a:r>
            <a:endParaRPr/>
          </a:p>
          <a:p>
            <a:pPr indent="-317500" lvl="2" marL="1371600" rtl="0" algn="l">
              <a:spcBef>
                <a:spcPts val="0"/>
              </a:spcBef>
              <a:spcAft>
                <a:spcPts val="0"/>
              </a:spcAft>
              <a:buSzPts val="1400"/>
              <a:buChar char="■"/>
            </a:pPr>
            <a:r>
              <a:rPr lang="en"/>
              <a:t>And we’ll talk about layer 4.5 for encryption later</a:t>
            </a:r>
            <a:endParaRPr/>
          </a:p>
          <a:p>
            <a:pPr indent="-342900" lvl="0" marL="457200" rtl="0" algn="l">
              <a:spcBef>
                <a:spcPts val="0"/>
              </a:spcBef>
              <a:spcAft>
                <a:spcPts val="0"/>
              </a:spcAft>
              <a:buSzPts val="1800"/>
              <a:buChar char="●"/>
            </a:pPr>
            <a:r>
              <a:rPr lang="en"/>
              <a:t>Same reliance upon abstraction</a:t>
            </a:r>
            <a:endParaRPr/>
          </a:p>
          <a:p>
            <a:pPr indent="-317500" lvl="1" marL="914400" rtl="0" algn="l">
              <a:spcBef>
                <a:spcPts val="0"/>
              </a:spcBef>
              <a:spcAft>
                <a:spcPts val="0"/>
              </a:spcAft>
              <a:buSzPts val="1400"/>
              <a:buChar char="○"/>
            </a:pPr>
            <a:r>
              <a:rPr lang="en"/>
              <a:t>A layer can be implemented in different ways without affecting other layers</a:t>
            </a:r>
            <a:endParaRPr/>
          </a:p>
          <a:p>
            <a:pPr indent="-317500" lvl="1" marL="914400" rtl="0" algn="l">
              <a:spcBef>
                <a:spcPts val="0"/>
              </a:spcBef>
              <a:spcAft>
                <a:spcPts val="0"/>
              </a:spcAft>
              <a:buSzPts val="1400"/>
              <a:buChar char="○"/>
            </a:pPr>
            <a:r>
              <a:rPr lang="en"/>
              <a:t>A layer’s protocol can be substituted with another protocol without affecting other layers</a:t>
            </a:r>
            <a:endParaRPr/>
          </a:p>
        </p:txBody>
      </p:sp>
      <p:sp>
        <p:nvSpPr>
          <p:cNvPr id="270" name="Google Shape;270;p3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69">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34"/>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Provides</a:t>
            </a:r>
            <a:r>
              <a:rPr lang="en"/>
              <a:t>: Sending bits from one device to another</a:t>
            </a:r>
            <a:endParaRPr/>
          </a:p>
          <a:p>
            <a:pPr indent="-317500" lvl="1" marL="914400" rtl="0" algn="l">
              <a:spcBef>
                <a:spcPts val="0"/>
              </a:spcBef>
              <a:spcAft>
                <a:spcPts val="0"/>
              </a:spcAft>
              <a:buSzPts val="1400"/>
              <a:buChar char="○"/>
            </a:pPr>
            <a:r>
              <a:rPr lang="en"/>
              <a:t>Encodes bits to send them over a physical link</a:t>
            </a:r>
            <a:endParaRPr/>
          </a:p>
          <a:p>
            <a:pPr indent="-317500" lvl="2" marL="1371600" rtl="0" algn="l">
              <a:spcBef>
                <a:spcPts val="0"/>
              </a:spcBef>
              <a:spcAft>
                <a:spcPts val="0"/>
              </a:spcAft>
              <a:buSzPts val="1400"/>
              <a:buChar char="■"/>
            </a:pPr>
            <a:r>
              <a:rPr lang="en"/>
              <a:t>Patterns of voltage levels</a:t>
            </a:r>
            <a:endParaRPr/>
          </a:p>
          <a:p>
            <a:pPr indent="-317500" lvl="2" marL="1371600" rtl="0" algn="l">
              <a:spcBef>
                <a:spcPts val="0"/>
              </a:spcBef>
              <a:spcAft>
                <a:spcPts val="0"/>
              </a:spcAft>
              <a:buSzPts val="1400"/>
              <a:buChar char="■"/>
            </a:pPr>
            <a:r>
              <a:rPr lang="en"/>
              <a:t>Photon intensities</a:t>
            </a:r>
            <a:endParaRPr/>
          </a:p>
          <a:p>
            <a:pPr indent="-317500" lvl="2" marL="1371600" rtl="0" algn="l">
              <a:spcBef>
                <a:spcPts val="0"/>
              </a:spcBef>
              <a:spcAft>
                <a:spcPts val="0"/>
              </a:spcAft>
              <a:buSzPts val="1400"/>
              <a:buChar char="■"/>
            </a:pPr>
            <a:r>
              <a:rPr lang="en"/>
              <a:t>RF modulation</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Wi-Fi radios (IEEE 802.11)</a:t>
            </a:r>
            <a:endParaRPr/>
          </a:p>
          <a:p>
            <a:pPr indent="-317500" lvl="1" marL="914400" rtl="0" algn="l">
              <a:spcBef>
                <a:spcPts val="0"/>
              </a:spcBef>
              <a:spcAft>
                <a:spcPts val="0"/>
              </a:spcAft>
              <a:buSzPts val="1400"/>
              <a:buChar char="○"/>
            </a:pPr>
            <a:r>
              <a:rPr lang="en"/>
              <a:t>Ethernet voltages (IEEE 802.3)</a:t>
            </a:r>
            <a:endParaRPr/>
          </a:p>
        </p:txBody>
      </p:sp>
      <p:sp>
        <p:nvSpPr>
          <p:cNvPr id="276" name="Google Shape;276;p3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1: Physical Layer</a:t>
            </a:r>
            <a:endParaRPr/>
          </a:p>
        </p:txBody>
      </p:sp>
      <p:sp>
        <p:nvSpPr>
          <p:cNvPr id="277" name="Google Shape;277;p34"/>
          <p:cNvSpPr/>
          <p:nvPr/>
        </p:nvSpPr>
        <p:spPr>
          <a:xfrm>
            <a:off x="6684025" y="36566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Physical</a:t>
            </a:r>
            <a:endParaRPr b="1"/>
          </a:p>
        </p:txBody>
      </p:sp>
      <p:sp>
        <p:nvSpPr>
          <p:cNvPr id="278" name="Google Shape;278;p34"/>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1</a:t>
            </a:r>
            <a:endParaRPr>
              <a:solidFill>
                <a:srgbClr val="666666"/>
              </a:solidFill>
            </a:endParaRPr>
          </a:p>
        </p:txBody>
      </p:sp>
      <p:sp>
        <p:nvSpPr>
          <p:cNvPr id="279" name="Google Shape;279;p34"/>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280" name="Google Shape;280;p34"/>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281" name="Google Shape;281;p34"/>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282" name="Google Shape;282;p34"/>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283" name="Google Shape;283;p34"/>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284" name="Google Shape;284;p34"/>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285" name="Google Shape;285;p34"/>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286" name="Google Shape;286;p34"/>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287" name="Google Shape;287;p3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3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1: Physical Layer</a:t>
            </a:r>
            <a:endParaRPr/>
          </a:p>
        </p:txBody>
      </p:sp>
      <p:sp>
        <p:nvSpPr>
          <p:cNvPr id="293" name="Google Shape;293;p35"/>
          <p:cNvSpPr/>
          <p:nvPr/>
        </p:nvSpPr>
        <p:spPr>
          <a:xfrm>
            <a:off x="6684025" y="36566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Physical</a:t>
            </a:r>
            <a:endParaRPr b="1"/>
          </a:p>
        </p:txBody>
      </p:sp>
      <p:sp>
        <p:nvSpPr>
          <p:cNvPr id="294" name="Google Shape;294;p35"/>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1</a:t>
            </a:r>
            <a:endParaRPr>
              <a:solidFill>
                <a:srgbClr val="666666"/>
              </a:solidFill>
            </a:endParaRPr>
          </a:p>
        </p:txBody>
      </p:sp>
      <p:sp>
        <p:nvSpPr>
          <p:cNvPr id="295" name="Google Shape;295;p35"/>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296" name="Google Shape;296;p35"/>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297" name="Google Shape;297;p35"/>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298" name="Google Shape;298;p35"/>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299" name="Google Shape;299;p35"/>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300" name="Google Shape;300;p35"/>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301" name="Google Shape;301;p35"/>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302" name="Google Shape;302;p35"/>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303" name="Google Shape;303;p35"/>
          <p:cNvSpPr/>
          <p:nvPr/>
        </p:nvSpPr>
        <p:spPr>
          <a:xfrm>
            <a:off x="905150" y="28192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304" name="Google Shape;304;p35"/>
          <p:cNvSpPr/>
          <p:nvPr/>
        </p:nvSpPr>
        <p:spPr>
          <a:xfrm>
            <a:off x="4454450" y="28192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cxnSp>
        <p:nvCxnSpPr>
          <p:cNvPr id="305" name="Google Shape;305;p35"/>
          <p:cNvCxnSpPr>
            <a:stCxn id="303" idx="6"/>
            <a:endCxn id="304" idx="2"/>
          </p:cNvCxnSpPr>
          <p:nvPr/>
        </p:nvCxnSpPr>
        <p:spPr>
          <a:xfrm>
            <a:off x="1411550" y="3072475"/>
            <a:ext cx="3042900" cy="0"/>
          </a:xfrm>
          <a:prstGeom prst="straightConnector1">
            <a:avLst/>
          </a:prstGeom>
          <a:noFill/>
          <a:ln cap="flat" cmpd="sng" w="9525">
            <a:solidFill>
              <a:schemeClr val="dk2"/>
            </a:solidFill>
            <a:prstDash val="solid"/>
            <a:round/>
            <a:headEnd len="med" w="med" type="triangle"/>
            <a:tailEnd len="med" w="med" type="triangle"/>
          </a:ln>
        </p:spPr>
      </p:cxnSp>
      <p:sp>
        <p:nvSpPr>
          <p:cNvPr id="306" name="Google Shape;306;p35"/>
          <p:cNvSpPr txBox="1"/>
          <p:nvPr/>
        </p:nvSpPr>
        <p:spPr>
          <a:xfrm>
            <a:off x="2233850" y="2733775"/>
            <a:ext cx="1398300" cy="3387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lang="en" sz="1000"/>
              <a:t>01110111…01</a:t>
            </a:r>
            <a:endParaRPr sz="1000"/>
          </a:p>
        </p:txBody>
      </p:sp>
      <p:sp>
        <p:nvSpPr>
          <p:cNvPr id="307" name="Google Shape;307;p35"/>
          <p:cNvSpPr txBox="1"/>
          <p:nvPr/>
        </p:nvSpPr>
        <p:spPr>
          <a:xfrm>
            <a:off x="1654125" y="1577350"/>
            <a:ext cx="2986500" cy="831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Physical layer: “How do I transmit this sequence of 0’s and 1’s from A to B?”</a:t>
            </a:r>
            <a:endParaRPr/>
          </a:p>
        </p:txBody>
      </p:sp>
      <p:sp>
        <p:nvSpPr>
          <p:cNvPr id="308" name="Google Shape;308;p35"/>
          <p:cNvSpPr txBox="1"/>
          <p:nvPr/>
        </p:nvSpPr>
        <p:spPr>
          <a:xfrm>
            <a:off x="660000" y="3777000"/>
            <a:ext cx="44286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Next: How do we talk to more than one device?</a:t>
            </a:r>
            <a:endParaRPr/>
          </a:p>
        </p:txBody>
      </p:sp>
      <p:sp>
        <p:nvSpPr>
          <p:cNvPr id="309" name="Google Shape;309;p3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0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1" name="Google Shape;81;p1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SQL Injection</a:t>
            </a:r>
            <a:endParaRPr/>
          </a:p>
        </p:txBody>
      </p:sp>
      <p:sp>
        <p:nvSpPr>
          <p:cNvPr id="82" name="Google Shape;82;p1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Web servers interact with databases to store data</a:t>
            </a:r>
            <a:endParaRPr/>
          </a:p>
          <a:p>
            <a:pPr indent="-317500" lvl="1" marL="914400" rtl="0" algn="l">
              <a:spcBef>
                <a:spcPts val="0"/>
              </a:spcBef>
              <a:spcAft>
                <a:spcPts val="0"/>
              </a:spcAft>
              <a:buSzPts val="1400"/>
              <a:buChar char="○"/>
            </a:pPr>
            <a:r>
              <a:rPr lang="en"/>
              <a:t>Web servers use SQL to interact with databases</a:t>
            </a:r>
            <a:endParaRPr/>
          </a:p>
          <a:p>
            <a:pPr indent="-342900" lvl="0" marL="457200" rtl="0" algn="l">
              <a:spcBef>
                <a:spcPts val="0"/>
              </a:spcBef>
              <a:spcAft>
                <a:spcPts val="0"/>
              </a:spcAft>
              <a:buSzPts val="1800"/>
              <a:buChar char="●"/>
            </a:pPr>
            <a:r>
              <a:rPr lang="en"/>
              <a:t>SQL injection: Untrusted input is used as parsed SQL</a:t>
            </a:r>
            <a:endParaRPr/>
          </a:p>
          <a:p>
            <a:pPr indent="-317500" lvl="1" marL="914400" rtl="0" algn="l">
              <a:spcBef>
                <a:spcPts val="0"/>
              </a:spcBef>
              <a:spcAft>
                <a:spcPts val="0"/>
              </a:spcAft>
              <a:buSzPts val="1400"/>
              <a:buChar char="○"/>
            </a:pPr>
            <a:r>
              <a:rPr lang="en"/>
              <a:t>The attacker can construct their own queries to run on the SQL server!</a:t>
            </a:r>
            <a:endParaRPr/>
          </a:p>
          <a:p>
            <a:pPr indent="-317500" lvl="1" marL="914400" rtl="0" algn="l">
              <a:spcBef>
                <a:spcPts val="0"/>
              </a:spcBef>
              <a:spcAft>
                <a:spcPts val="0"/>
              </a:spcAft>
              <a:buSzPts val="1400"/>
              <a:buChar char="○"/>
            </a:pPr>
            <a:r>
              <a:rPr lang="en"/>
              <a:t>Blind SQL injection: SQLi with little to no feedback from the SQL query</a:t>
            </a:r>
            <a:endParaRPr/>
          </a:p>
          <a:p>
            <a:pPr indent="-317500" lvl="1" marL="914400" rtl="0" algn="l">
              <a:spcBef>
                <a:spcPts val="0"/>
              </a:spcBef>
              <a:spcAft>
                <a:spcPts val="0"/>
              </a:spcAft>
              <a:buSzPts val="1400"/>
              <a:buChar char="○"/>
            </a:pPr>
            <a:r>
              <a:rPr lang="en"/>
              <a:t>Defense: Input sanitization</a:t>
            </a:r>
            <a:endParaRPr/>
          </a:p>
          <a:p>
            <a:pPr indent="-317500" lvl="2" marL="1371600" rtl="0" algn="l">
              <a:spcBef>
                <a:spcPts val="0"/>
              </a:spcBef>
              <a:spcAft>
                <a:spcPts val="0"/>
              </a:spcAft>
              <a:buSzPts val="1400"/>
              <a:buChar char="■"/>
            </a:pPr>
            <a:r>
              <a:rPr lang="en"/>
              <a:t>Difficult to implement correctly</a:t>
            </a:r>
            <a:endParaRPr/>
          </a:p>
          <a:p>
            <a:pPr indent="-317500" lvl="1" marL="914400" rtl="0" algn="l">
              <a:spcBef>
                <a:spcPts val="0"/>
              </a:spcBef>
              <a:spcAft>
                <a:spcPts val="0"/>
              </a:spcAft>
              <a:buSzPts val="1400"/>
              <a:buChar char="○"/>
            </a:pPr>
            <a:r>
              <a:rPr lang="en"/>
              <a:t>Defense: Prepared statements</a:t>
            </a:r>
            <a:endParaRPr/>
          </a:p>
          <a:p>
            <a:pPr indent="-317500" lvl="2" marL="1371600" rtl="0" algn="l">
              <a:spcBef>
                <a:spcPts val="0"/>
              </a:spcBef>
              <a:spcAft>
                <a:spcPts val="0"/>
              </a:spcAft>
              <a:buSzPts val="1400"/>
              <a:buChar char="■"/>
            </a:pPr>
            <a:r>
              <a:rPr lang="en"/>
              <a:t>Data only ever treated as data; bulletproof!</a:t>
            </a:r>
            <a:endParaRPr/>
          </a:p>
          <a:p>
            <a:pPr indent="-342900" lvl="0" marL="457200" rtl="0" algn="l">
              <a:spcBef>
                <a:spcPts val="0"/>
              </a:spcBef>
              <a:spcAft>
                <a:spcPts val="0"/>
              </a:spcAft>
              <a:buSzPts val="1800"/>
              <a:buChar char="●"/>
            </a:pPr>
            <a:r>
              <a:rPr lang="en"/>
              <a:t>Command injection: Untrusted input is used as any parsed language</a:t>
            </a:r>
            <a:endParaRPr/>
          </a:p>
          <a:p>
            <a:pPr indent="-317500" lvl="1" marL="914400" rtl="0" algn="l">
              <a:spcBef>
                <a:spcPts val="0"/>
              </a:spcBef>
              <a:spcAft>
                <a:spcPts val="0"/>
              </a:spcAft>
              <a:buSzPts val="1400"/>
              <a:buChar char="○"/>
            </a:pPr>
            <a:r>
              <a:rPr lang="en"/>
              <a:t>Defense: Keep it simple and use safe API calls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3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2: Link Layer</a:t>
            </a:r>
            <a:endParaRPr/>
          </a:p>
        </p:txBody>
      </p:sp>
      <p:sp>
        <p:nvSpPr>
          <p:cNvPr id="315" name="Google Shape;315;p36"/>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Provides</a:t>
            </a:r>
            <a:r>
              <a:rPr lang="en"/>
              <a:t>: Sending frames directly from one device to another</a:t>
            </a:r>
            <a:endParaRPr/>
          </a:p>
          <a:p>
            <a:pPr indent="-317500" lvl="1" marL="914400" rtl="0" algn="l">
              <a:spcBef>
                <a:spcPts val="0"/>
              </a:spcBef>
              <a:spcAft>
                <a:spcPts val="0"/>
              </a:spcAft>
              <a:buSzPts val="1400"/>
              <a:buChar char="○"/>
            </a:pPr>
            <a:r>
              <a:rPr b="1" lang="en"/>
              <a:t>Relies upon</a:t>
            </a:r>
            <a:r>
              <a:rPr lang="en"/>
              <a:t>: Sending bits from one device to another</a:t>
            </a:r>
            <a:endParaRPr/>
          </a:p>
          <a:p>
            <a:pPr indent="-317500" lvl="1" marL="914400" rtl="0" algn="l">
              <a:spcBef>
                <a:spcPts val="0"/>
              </a:spcBef>
              <a:spcAft>
                <a:spcPts val="0"/>
              </a:spcAft>
              <a:buSzPts val="1400"/>
              <a:buChar char="○"/>
            </a:pPr>
            <a:r>
              <a:rPr lang="en"/>
              <a:t>Encodes messages into groups of bits called “frames”</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Ethernet frames (IEEE 802.3)</a:t>
            </a:r>
            <a:endParaRPr/>
          </a:p>
        </p:txBody>
      </p:sp>
      <p:sp>
        <p:nvSpPr>
          <p:cNvPr id="316" name="Google Shape;316;p36"/>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317" name="Google Shape;317;p36"/>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318" name="Google Shape;318;p36"/>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319" name="Google Shape;319;p36"/>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320" name="Google Shape;320;p36"/>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321" name="Google Shape;321;p36"/>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322" name="Google Shape;322;p36"/>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323" name="Google Shape;323;p36"/>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324" name="Google Shape;324;p36"/>
          <p:cNvSpPr/>
          <p:nvPr/>
        </p:nvSpPr>
        <p:spPr>
          <a:xfrm>
            <a:off x="6684025" y="32021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Link</a:t>
            </a:r>
            <a:endParaRPr b="1"/>
          </a:p>
        </p:txBody>
      </p:sp>
      <p:sp>
        <p:nvSpPr>
          <p:cNvPr id="325" name="Google Shape;325;p36"/>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2</a:t>
            </a:r>
            <a:endParaRPr>
              <a:solidFill>
                <a:srgbClr val="666666"/>
              </a:solidFill>
            </a:endParaRPr>
          </a:p>
        </p:txBody>
      </p:sp>
      <p:sp>
        <p:nvSpPr>
          <p:cNvPr id="326" name="Google Shape;326;p3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1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0" name="Shape 330"/>
        <p:cNvGrpSpPr/>
        <p:nvPr/>
      </p:nvGrpSpPr>
      <p:grpSpPr>
        <a:xfrm>
          <a:off x="0" y="0"/>
          <a:ext cx="0" cy="0"/>
          <a:chOff x="0" y="0"/>
          <a:chExt cx="0" cy="0"/>
        </a:xfrm>
      </p:grpSpPr>
      <p:sp>
        <p:nvSpPr>
          <p:cNvPr id="331" name="Google Shape;331;p3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2: Link Layer</a:t>
            </a:r>
            <a:endParaRPr/>
          </a:p>
        </p:txBody>
      </p:sp>
      <p:sp>
        <p:nvSpPr>
          <p:cNvPr id="332" name="Google Shape;332;p37"/>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Local area network</a:t>
            </a:r>
            <a:r>
              <a:rPr lang="en"/>
              <a:t> (</a:t>
            </a:r>
            <a:r>
              <a:rPr b="1" lang="en"/>
              <a:t>LAN</a:t>
            </a:r>
            <a:r>
              <a:rPr lang="en"/>
              <a:t>): A set of computers on a shared network that can directly address one another</a:t>
            </a:r>
            <a:endParaRPr/>
          </a:p>
          <a:p>
            <a:pPr indent="-317500" lvl="1" marL="914400" rtl="0" algn="l">
              <a:spcBef>
                <a:spcPts val="0"/>
              </a:spcBef>
              <a:spcAft>
                <a:spcPts val="0"/>
              </a:spcAft>
              <a:buSzPts val="1400"/>
              <a:buChar char="○"/>
            </a:pPr>
            <a:r>
              <a:rPr lang="en"/>
              <a:t>Consists of multiple physical links</a:t>
            </a:r>
            <a:endParaRPr/>
          </a:p>
          <a:p>
            <a:pPr indent="-342900" lvl="0" marL="457200" rtl="0" algn="l">
              <a:spcBef>
                <a:spcPts val="0"/>
              </a:spcBef>
              <a:spcAft>
                <a:spcPts val="0"/>
              </a:spcAft>
              <a:buSzPts val="1800"/>
              <a:buChar char="●"/>
            </a:pPr>
            <a:r>
              <a:rPr lang="en"/>
              <a:t>Frames must consist of at least 3 things:</a:t>
            </a:r>
            <a:endParaRPr/>
          </a:p>
          <a:p>
            <a:pPr indent="-317500" lvl="1" marL="914400" rtl="0" algn="l">
              <a:spcBef>
                <a:spcPts val="0"/>
              </a:spcBef>
              <a:spcAft>
                <a:spcPts val="0"/>
              </a:spcAft>
              <a:buSzPts val="1400"/>
              <a:buChar char="○"/>
            </a:pPr>
            <a:r>
              <a:rPr lang="en"/>
              <a:t>Source (“Who is this message coming from?”)</a:t>
            </a:r>
            <a:endParaRPr/>
          </a:p>
          <a:p>
            <a:pPr indent="-317500" lvl="1" marL="914400" rtl="0" algn="l">
              <a:spcBef>
                <a:spcPts val="0"/>
              </a:spcBef>
              <a:spcAft>
                <a:spcPts val="0"/>
              </a:spcAft>
              <a:buSzPts val="1400"/>
              <a:buChar char="○"/>
            </a:pPr>
            <a:r>
              <a:rPr lang="en"/>
              <a:t>Destination (“Who is this message going to?”)</a:t>
            </a:r>
            <a:endParaRPr/>
          </a:p>
          <a:p>
            <a:pPr indent="-317500" lvl="1" marL="914400" rtl="0" algn="l">
              <a:spcBef>
                <a:spcPts val="0"/>
              </a:spcBef>
              <a:spcAft>
                <a:spcPts val="0"/>
              </a:spcAft>
              <a:buSzPts val="1400"/>
              <a:buChar char="○"/>
            </a:pPr>
            <a:r>
              <a:rPr lang="en"/>
              <a:t>Data (“What does this message say?”)</a:t>
            </a:r>
            <a:endParaRPr/>
          </a:p>
        </p:txBody>
      </p:sp>
      <p:pic>
        <p:nvPicPr>
          <p:cNvPr id="333" name="Google Shape;333;p37"/>
          <p:cNvPicPr preferRelativeResize="0"/>
          <p:nvPr/>
        </p:nvPicPr>
        <p:blipFill rotWithShape="1">
          <a:blip r:embed="rId3">
            <a:alphaModFix/>
          </a:blip>
          <a:srcRect b="46006" l="6239" r="80041" t="7148"/>
          <a:stretch/>
        </p:blipFill>
        <p:spPr>
          <a:xfrm>
            <a:off x="5611975" y="2325372"/>
            <a:ext cx="570140" cy="572700"/>
          </a:xfrm>
          <a:prstGeom prst="rect">
            <a:avLst/>
          </a:prstGeom>
          <a:noFill/>
          <a:ln>
            <a:noFill/>
          </a:ln>
        </p:spPr>
      </p:pic>
      <p:cxnSp>
        <p:nvCxnSpPr>
          <p:cNvPr id="334" name="Google Shape;334;p37"/>
          <p:cNvCxnSpPr>
            <a:stCxn id="333" idx="2"/>
          </p:cNvCxnSpPr>
          <p:nvPr/>
        </p:nvCxnSpPr>
        <p:spPr>
          <a:xfrm>
            <a:off x="5897045" y="2898072"/>
            <a:ext cx="0" cy="447600"/>
          </a:xfrm>
          <a:prstGeom prst="straightConnector1">
            <a:avLst/>
          </a:prstGeom>
          <a:noFill/>
          <a:ln cap="flat" cmpd="sng" w="38100">
            <a:solidFill>
              <a:schemeClr val="dk1"/>
            </a:solidFill>
            <a:prstDash val="solid"/>
            <a:round/>
            <a:headEnd len="med" w="med" type="none"/>
            <a:tailEnd len="med" w="med" type="none"/>
          </a:ln>
        </p:spPr>
      </p:cxnSp>
      <p:pic>
        <p:nvPicPr>
          <p:cNvPr id="335" name="Google Shape;335;p37"/>
          <p:cNvPicPr preferRelativeResize="0"/>
          <p:nvPr/>
        </p:nvPicPr>
        <p:blipFill rotWithShape="1">
          <a:blip r:embed="rId3">
            <a:alphaModFix/>
          </a:blip>
          <a:srcRect b="46006" l="6239" r="80041" t="7148"/>
          <a:stretch/>
        </p:blipFill>
        <p:spPr>
          <a:xfrm>
            <a:off x="6506800" y="2325372"/>
            <a:ext cx="570140" cy="572700"/>
          </a:xfrm>
          <a:prstGeom prst="rect">
            <a:avLst/>
          </a:prstGeom>
          <a:noFill/>
          <a:ln>
            <a:noFill/>
          </a:ln>
        </p:spPr>
      </p:pic>
      <p:cxnSp>
        <p:nvCxnSpPr>
          <p:cNvPr id="336" name="Google Shape;336;p37"/>
          <p:cNvCxnSpPr>
            <a:stCxn id="335" idx="2"/>
          </p:cNvCxnSpPr>
          <p:nvPr/>
        </p:nvCxnSpPr>
        <p:spPr>
          <a:xfrm>
            <a:off x="6791870" y="2898072"/>
            <a:ext cx="0" cy="447600"/>
          </a:xfrm>
          <a:prstGeom prst="straightConnector1">
            <a:avLst/>
          </a:prstGeom>
          <a:noFill/>
          <a:ln cap="flat" cmpd="sng" w="38100">
            <a:solidFill>
              <a:schemeClr val="dk1"/>
            </a:solidFill>
            <a:prstDash val="solid"/>
            <a:round/>
            <a:headEnd len="med" w="med" type="none"/>
            <a:tailEnd len="med" w="med" type="none"/>
          </a:ln>
        </p:spPr>
      </p:cxnSp>
      <p:pic>
        <p:nvPicPr>
          <p:cNvPr id="337" name="Google Shape;337;p37"/>
          <p:cNvPicPr preferRelativeResize="0"/>
          <p:nvPr/>
        </p:nvPicPr>
        <p:blipFill rotWithShape="1">
          <a:blip r:embed="rId3">
            <a:alphaModFix/>
          </a:blip>
          <a:srcRect b="46006" l="6239" r="80041" t="7148"/>
          <a:stretch/>
        </p:blipFill>
        <p:spPr>
          <a:xfrm>
            <a:off x="7401625" y="2325372"/>
            <a:ext cx="570140" cy="572700"/>
          </a:xfrm>
          <a:prstGeom prst="rect">
            <a:avLst/>
          </a:prstGeom>
          <a:noFill/>
          <a:ln>
            <a:noFill/>
          </a:ln>
        </p:spPr>
      </p:pic>
      <p:cxnSp>
        <p:nvCxnSpPr>
          <p:cNvPr id="338" name="Google Shape;338;p37"/>
          <p:cNvCxnSpPr>
            <a:stCxn id="337" idx="2"/>
          </p:cNvCxnSpPr>
          <p:nvPr/>
        </p:nvCxnSpPr>
        <p:spPr>
          <a:xfrm>
            <a:off x="7686695" y="2898072"/>
            <a:ext cx="0" cy="447600"/>
          </a:xfrm>
          <a:prstGeom prst="straightConnector1">
            <a:avLst/>
          </a:prstGeom>
          <a:noFill/>
          <a:ln cap="flat" cmpd="sng" w="38100">
            <a:solidFill>
              <a:schemeClr val="dk1"/>
            </a:solidFill>
            <a:prstDash val="solid"/>
            <a:round/>
            <a:headEnd len="med" w="med" type="none"/>
            <a:tailEnd len="med" w="med" type="none"/>
          </a:ln>
        </p:spPr>
      </p:cxnSp>
      <p:pic>
        <p:nvPicPr>
          <p:cNvPr id="339" name="Google Shape;339;p37"/>
          <p:cNvPicPr preferRelativeResize="0"/>
          <p:nvPr/>
        </p:nvPicPr>
        <p:blipFill rotWithShape="1">
          <a:blip r:embed="rId3">
            <a:alphaModFix/>
          </a:blip>
          <a:srcRect b="46006" l="6239" r="80041" t="7148"/>
          <a:stretch/>
        </p:blipFill>
        <p:spPr>
          <a:xfrm>
            <a:off x="8296450" y="2325372"/>
            <a:ext cx="570140" cy="572700"/>
          </a:xfrm>
          <a:prstGeom prst="rect">
            <a:avLst/>
          </a:prstGeom>
          <a:noFill/>
          <a:ln>
            <a:noFill/>
          </a:ln>
        </p:spPr>
      </p:pic>
      <p:cxnSp>
        <p:nvCxnSpPr>
          <p:cNvPr id="340" name="Google Shape;340;p37"/>
          <p:cNvCxnSpPr>
            <a:stCxn id="339" idx="2"/>
          </p:cNvCxnSpPr>
          <p:nvPr/>
        </p:nvCxnSpPr>
        <p:spPr>
          <a:xfrm>
            <a:off x="8581520" y="2898072"/>
            <a:ext cx="0" cy="447600"/>
          </a:xfrm>
          <a:prstGeom prst="straightConnector1">
            <a:avLst/>
          </a:prstGeom>
          <a:noFill/>
          <a:ln cap="flat" cmpd="sng" w="38100">
            <a:solidFill>
              <a:schemeClr val="dk1"/>
            </a:solidFill>
            <a:prstDash val="solid"/>
            <a:round/>
            <a:headEnd len="med" w="med" type="none"/>
            <a:tailEnd len="med" w="med" type="none"/>
          </a:ln>
        </p:spPr>
      </p:cxnSp>
      <p:cxnSp>
        <p:nvCxnSpPr>
          <p:cNvPr id="341" name="Google Shape;341;p37"/>
          <p:cNvCxnSpPr/>
          <p:nvPr/>
        </p:nvCxnSpPr>
        <p:spPr>
          <a:xfrm>
            <a:off x="5904738" y="3326800"/>
            <a:ext cx="2669100" cy="0"/>
          </a:xfrm>
          <a:prstGeom prst="straightConnector1">
            <a:avLst/>
          </a:prstGeom>
          <a:noFill/>
          <a:ln cap="flat" cmpd="sng" w="38100">
            <a:solidFill>
              <a:schemeClr val="dk1"/>
            </a:solidFill>
            <a:prstDash val="solid"/>
            <a:round/>
            <a:headEnd len="med" w="med" type="none"/>
            <a:tailEnd len="med" w="med" type="none"/>
          </a:ln>
        </p:spPr>
      </p:cxnSp>
      <p:sp>
        <p:nvSpPr>
          <p:cNvPr id="342" name="Google Shape;342;p37"/>
          <p:cNvSpPr txBox="1"/>
          <p:nvPr/>
        </p:nvSpPr>
        <p:spPr>
          <a:xfrm>
            <a:off x="5447100" y="1593775"/>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Destination</a:t>
            </a:r>
            <a:r>
              <a:rPr lang="en" sz="800"/>
              <a:t>: C</a:t>
            </a:r>
            <a:endParaRPr sz="800"/>
          </a:p>
          <a:p>
            <a:pPr indent="0" lvl="0" marL="0" rtl="0" algn="l">
              <a:spcBef>
                <a:spcPts val="0"/>
              </a:spcBef>
              <a:spcAft>
                <a:spcPts val="0"/>
              </a:spcAft>
              <a:buNone/>
            </a:pPr>
            <a:r>
              <a:rPr lang="en" sz="800"/>
              <a:t>“Hello, this is A…”</a:t>
            </a:r>
            <a:endParaRPr sz="800"/>
          </a:p>
        </p:txBody>
      </p:sp>
      <p:sp>
        <p:nvSpPr>
          <p:cNvPr id="343" name="Google Shape;343;p37"/>
          <p:cNvSpPr txBox="1"/>
          <p:nvPr/>
        </p:nvSpPr>
        <p:spPr>
          <a:xfrm>
            <a:off x="5767900" y="23917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344" name="Google Shape;344;p37"/>
          <p:cNvSpPr txBox="1"/>
          <p:nvPr/>
        </p:nvSpPr>
        <p:spPr>
          <a:xfrm>
            <a:off x="6662725" y="23917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345" name="Google Shape;345;p37"/>
          <p:cNvSpPr txBox="1"/>
          <p:nvPr/>
        </p:nvSpPr>
        <p:spPr>
          <a:xfrm>
            <a:off x="8452375" y="23917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346" name="Google Shape;346;p37"/>
          <p:cNvSpPr txBox="1"/>
          <p:nvPr/>
        </p:nvSpPr>
        <p:spPr>
          <a:xfrm>
            <a:off x="7557550" y="23917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sp>
        <p:nvSpPr>
          <p:cNvPr id="347" name="Google Shape;347;p3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3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2: Link Layer</a:t>
            </a:r>
            <a:endParaRPr/>
          </a:p>
        </p:txBody>
      </p:sp>
      <p:sp>
        <p:nvSpPr>
          <p:cNvPr id="353" name="Google Shape;353;p38"/>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 reality, computers aren’t all connected to the same wire</a:t>
            </a:r>
            <a:endParaRPr/>
          </a:p>
          <a:p>
            <a:pPr indent="-317500" lvl="1" marL="914400" rtl="0" algn="l">
              <a:spcBef>
                <a:spcPts val="0"/>
              </a:spcBef>
              <a:spcAft>
                <a:spcPts val="0"/>
              </a:spcAft>
              <a:buSzPts val="1400"/>
              <a:buChar char="○"/>
            </a:pPr>
            <a:r>
              <a:rPr lang="en"/>
              <a:t>Instead, local networks are a set of point-to-point links</a:t>
            </a:r>
            <a:endParaRPr/>
          </a:p>
          <a:p>
            <a:pPr indent="-342900" lvl="0" marL="457200" rtl="0" algn="l">
              <a:spcBef>
                <a:spcPts val="0"/>
              </a:spcBef>
              <a:spcAft>
                <a:spcPts val="0"/>
              </a:spcAft>
              <a:buSzPts val="1800"/>
              <a:buChar char="●"/>
            </a:pPr>
            <a:r>
              <a:rPr lang="en"/>
              <a:t>However, Layer 2 still allows direct addressing between any two devices</a:t>
            </a:r>
            <a:endParaRPr/>
          </a:p>
          <a:p>
            <a:pPr indent="-317500" lvl="1" marL="914400" rtl="0" algn="l">
              <a:spcBef>
                <a:spcPts val="0"/>
              </a:spcBef>
              <a:spcAft>
                <a:spcPts val="0"/>
              </a:spcAft>
              <a:buSzPts val="1400"/>
              <a:buChar char="○"/>
            </a:pPr>
            <a:r>
              <a:rPr lang="en"/>
              <a:t>Enabled by transmitting a frame across multiple physical links until it reaches its destination</a:t>
            </a:r>
            <a:endParaRPr/>
          </a:p>
          <a:p>
            <a:pPr indent="-317500" lvl="1" marL="914400" rtl="0" algn="l">
              <a:spcBef>
                <a:spcPts val="0"/>
              </a:spcBef>
              <a:spcAft>
                <a:spcPts val="0"/>
              </a:spcAft>
              <a:buSzPts val="1400"/>
              <a:buChar char="○"/>
            </a:pPr>
            <a:r>
              <a:rPr lang="en"/>
              <a:t>Provides an </a:t>
            </a:r>
            <a:r>
              <a:rPr b="1" lang="en"/>
              <a:t>abstraction</a:t>
            </a:r>
            <a:r>
              <a:rPr lang="en"/>
              <a:t> of a “everything is connected to one wire”</a:t>
            </a:r>
            <a:endParaRPr/>
          </a:p>
        </p:txBody>
      </p:sp>
      <p:sp>
        <p:nvSpPr>
          <p:cNvPr id="354" name="Google Shape;354;p38"/>
          <p:cNvSpPr txBox="1"/>
          <p:nvPr/>
        </p:nvSpPr>
        <p:spPr>
          <a:xfrm>
            <a:off x="5504475" y="2171725"/>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a:t>
            </a:r>
            <a:r>
              <a:rPr lang="en" sz="800"/>
              <a:t>: C</a:t>
            </a:r>
            <a:endParaRPr sz="800"/>
          </a:p>
          <a:p>
            <a:pPr indent="0" lvl="0" marL="0" rtl="0" algn="l">
              <a:spcBef>
                <a:spcPts val="0"/>
              </a:spcBef>
              <a:spcAft>
                <a:spcPts val="0"/>
              </a:spcAft>
              <a:buNone/>
            </a:pPr>
            <a:r>
              <a:rPr lang="en" sz="800"/>
              <a:t>“Hello, this is A…”</a:t>
            </a:r>
            <a:endParaRPr sz="800"/>
          </a:p>
        </p:txBody>
      </p:sp>
      <p:sp>
        <p:nvSpPr>
          <p:cNvPr id="355" name="Google Shape;355;p38"/>
          <p:cNvSpPr/>
          <p:nvPr/>
        </p:nvSpPr>
        <p:spPr>
          <a:xfrm>
            <a:off x="5448225" y="28063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a:t>
            </a:r>
            <a:endParaRPr/>
          </a:p>
        </p:txBody>
      </p:sp>
      <p:sp>
        <p:nvSpPr>
          <p:cNvPr id="356" name="Google Shape;356;p38"/>
          <p:cNvSpPr/>
          <p:nvPr/>
        </p:nvSpPr>
        <p:spPr>
          <a:xfrm>
            <a:off x="7055825" y="238362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a:t>
            </a:r>
            <a:endParaRPr/>
          </a:p>
        </p:txBody>
      </p:sp>
      <p:sp>
        <p:nvSpPr>
          <p:cNvPr id="357" name="Google Shape;357;p38"/>
          <p:cNvSpPr/>
          <p:nvPr/>
        </p:nvSpPr>
        <p:spPr>
          <a:xfrm>
            <a:off x="6052700" y="39078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a:t>
            </a:r>
            <a:endParaRPr/>
          </a:p>
        </p:txBody>
      </p:sp>
      <p:sp>
        <p:nvSpPr>
          <p:cNvPr id="358" name="Google Shape;358;p38"/>
          <p:cNvSpPr/>
          <p:nvPr/>
        </p:nvSpPr>
        <p:spPr>
          <a:xfrm>
            <a:off x="7598075" y="3572375"/>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t>
            </a:r>
            <a:endParaRPr/>
          </a:p>
        </p:txBody>
      </p:sp>
      <p:sp>
        <p:nvSpPr>
          <p:cNvPr id="359" name="Google Shape;359;p38"/>
          <p:cNvSpPr/>
          <p:nvPr/>
        </p:nvSpPr>
        <p:spPr>
          <a:xfrm>
            <a:off x="8431125" y="2859450"/>
            <a:ext cx="506400" cy="506400"/>
          </a:xfrm>
          <a:prstGeom prst="ellipse">
            <a:avLst/>
          </a:prstGeom>
          <a:solidFill>
            <a:schemeClr val="lt1"/>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a:t>
            </a:r>
            <a:endParaRPr/>
          </a:p>
        </p:txBody>
      </p:sp>
      <p:cxnSp>
        <p:nvCxnSpPr>
          <p:cNvPr id="360" name="Google Shape;360;p38"/>
          <p:cNvCxnSpPr>
            <a:stCxn id="355" idx="6"/>
            <a:endCxn id="356" idx="2"/>
          </p:cNvCxnSpPr>
          <p:nvPr/>
        </p:nvCxnSpPr>
        <p:spPr>
          <a:xfrm flipH="1" rot="10800000">
            <a:off x="5954625" y="2636875"/>
            <a:ext cx="1101300" cy="422700"/>
          </a:xfrm>
          <a:prstGeom prst="straightConnector1">
            <a:avLst/>
          </a:prstGeom>
          <a:noFill/>
          <a:ln cap="flat" cmpd="sng" w="9525">
            <a:solidFill>
              <a:schemeClr val="dk2"/>
            </a:solidFill>
            <a:prstDash val="solid"/>
            <a:round/>
            <a:headEnd len="med" w="med" type="triangle"/>
            <a:tailEnd len="med" w="med" type="triangle"/>
          </a:ln>
        </p:spPr>
      </p:cxnSp>
      <p:cxnSp>
        <p:nvCxnSpPr>
          <p:cNvPr id="361" name="Google Shape;361;p38"/>
          <p:cNvCxnSpPr>
            <a:stCxn id="355" idx="5"/>
            <a:endCxn id="357" idx="1"/>
          </p:cNvCxnSpPr>
          <p:nvPr/>
        </p:nvCxnSpPr>
        <p:spPr>
          <a:xfrm>
            <a:off x="5880464" y="3238614"/>
            <a:ext cx="246300" cy="743400"/>
          </a:xfrm>
          <a:prstGeom prst="straightConnector1">
            <a:avLst/>
          </a:prstGeom>
          <a:noFill/>
          <a:ln cap="flat" cmpd="sng" w="9525">
            <a:solidFill>
              <a:schemeClr val="dk2"/>
            </a:solidFill>
            <a:prstDash val="solid"/>
            <a:round/>
            <a:headEnd len="med" w="med" type="triangle"/>
            <a:tailEnd len="med" w="med" type="triangle"/>
          </a:ln>
        </p:spPr>
      </p:cxnSp>
      <p:cxnSp>
        <p:nvCxnSpPr>
          <p:cNvPr id="362" name="Google Shape;362;p38"/>
          <p:cNvCxnSpPr>
            <a:stCxn id="357" idx="6"/>
            <a:endCxn id="358" idx="2"/>
          </p:cNvCxnSpPr>
          <p:nvPr/>
        </p:nvCxnSpPr>
        <p:spPr>
          <a:xfrm flipH="1" rot="10800000">
            <a:off x="6559100" y="3825675"/>
            <a:ext cx="1038900" cy="335400"/>
          </a:xfrm>
          <a:prstGeom prst="straightConnector1">
            <a:avLst/>
          </a:prstGeom>
          <a:noFill/>
          <a:ln cap="flat" cmpd="sng" w="9525">
            <a:solidFill>
              <a:schemeClr val="dk2"/>
            </a:solidFill>
            <a:prstDash val="solid"/>
            <a:round/>
            <a:headEnd len="med" w="med" type="triangle"/>
            <a:tailEnd len="med" w="med" type="triangle"/>
          </a:ln>
        </p:spPr>
      </p:cxnSp>
      <p:cxnSp>
        <p:nvCxnSpPr>
          <p:cNvPr id="363" name="Google Shape;363;p38"/>
          <p:cNvCxnSpPr>
            <a:stCxn id="356" idx="4"/>
            <a:endCxn id="357" idx="7"/>
          </p:cNvCxnSpPr>
          <p:nvPr/>
        </p:nvCxnSpPr>
        <p:spPr>
          <a:xfrm flipH="1">
            <a:off x="6484925" y="2890025"/>
            <a:ext cx="824100" cy="1092000"/>
          </a:xfrm>
          <a:prstGeom prst="straightConnector1">
            <a:avLst/>
          </a:prstGeom>
          <a:noFill/>
          <a:ln cap="flat" cmpd="sng" w="9525">
            <a:solidFill>
              <a:schemeClr val="dk2"/>
            </a:solidFill>
            <a:prstDash val="solid"/>
            <a:round/>
            <a:headEnd len="med" w="med" type="triangle"/>
            <a:tailEnd len="med" w="med" type="triangle"/>
          </a:ln>
        </p:spPr>
      </p:cxnSp>
      <p:cxnSp>
        <p:nvCxnSpPr>
          <p:cNvPr id="364" name="Google Shape;364;p38"/>
          <p:cNvCxnSpPr>
            <a:stCxn id="356" idx="5"/>
            <a:endCxn id="358" idx="0"/>
          </p:cNvCxnSpPr>
          <p:nvPr/>
        </p:nvCxnSpPr>
        <p:spPr>
          <a:xfrm>
            <a:off x="7488064" y="2815864"/>
            <a:ext cx="363300" cy="756600"/>
          </a:xfrm>
          <a:prstGeom prst="straightConnector1">
            <a:avLst/>
          </a:prstGeom>
          <a:noFill/>
          <a:ln cap="flat" cmpd="sng" w="9525">
            <a:solidFill>
              <a:schemeClr val="dk2"/>
            </a:solidFill>
            <a:prstDash val="solid"/>
            <a:round/>
            <a:headEnd len="med" w="med" type="triangle"/>
            <a:tailEnd len="med" w="med" type="triangle"/>
          </a:ln>
        </p:spPr>
      </p:cxnSp>
      <p:cxnSp>
        <p:nvCxnSpPr>
          <p:cNvPr id="365" name="Google Shape;365;p38"/>
          <p:cNvCxnSpPr>
            <a:endCxn id="359" idx="2"/>
          </p:cNvCxnSpPr>
          <p:nvPr/>
        </p:nvCxnSpPr>
        <p:spPr>
          <a:xfrm>
            <a:off x="7562325" y="2636850"/>
            <a:ext cx="868800" cy="475800"/>
          </a:xfrm>
          <a:prstGeom prst="straightConnector1">
            <a:avLst/>
          </a:prstGeom>
          <a:noFill/>
          <a:ln cap="flat" cmpd="sng" w="9525">
            <a:solidFill>
              <a:schemeClr val="dk2"/>
            </a:solidFill>
            <a:prstDash val="solid"/>
            <a:round/>
            <a:headEnd len="med" w="med" type="triangle"/>
            <a:tailEnd len="med" w="med" type="triangle"/>
          </a:ln>
        </p:spPr>
      </p:cxnSp>
      <p:cxnSp>
        <p:nvCxnSpPr>
          <p:cNvPr id="366" name="Google Shape;366;p38"/>
          <p:cNvCxnSpPr>
            <a:stCxn id="358" idx="7"/>
            <a:endCxn id="359" idx="3"/>
          </p:cNvCxnSpPr>
          <p:nvPr/>
        </p:nvCxnSpPr>
        <p:spPr>
          <a:xfrm flipH="1" rot="10800000">
            <a:off x="8030314" y="3291636"/>
            <a:ext cx="474900" cy="354900"/>
          </a:xfrm>
          <a:prstGeom prst="straightConnector1">
            <a:avLst/>
          </a:prstGeom>
          <a:noFill/>
          <a:ln cap="flat" cmpd="sng" w="9525">
            <a:solidFill>
              <a:schemeClr val="dk2"/>
            </a:solidFill>
            <a:prstDash val="solid"/>
            <a:round/>
            <a:headEnd len="med" w="med" type="triangle"/>
            <a:tailEnd len="med" w="med" type="triangle"/>
          </a:ln>
        </p:spPr>
      </p:cxnSp>
      <p:sp>
        <p:nvSpPr>
          <p:cNvPr id="367" name="Google Shape;367;p3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5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1" name="Shape 371"/>
        <p:cNvGrpSpPr/>
        <p:nvPr/>
      </p:nvGrpSpPr>
      <p:grpSpPr>
        <a:xfrm>
          <a:off x="0" y="0"/>
          <a:ext cx="0" cy="0"/>
          <a:chOff x="0" y="0"/>
          <a:chExt cx="0" cy="0"/>
        </a:xfrm>
      </p:grpSpPr>
      <p:sp>
        <p:nvSpPr>
          <p:cNvPr id="372" name="Google Shape;372;p3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Ethernet and MAC Addresses</a:t>
            </a:r>
            <a:endParaRPr/>
          </a:p>
        </p:txBody>
      </p:sp>
      <p:graphicFrame>
        <p:nvGraphicFramePr>
          <p:cNvPr id="373" name="Google Shape;373;p39"/>
          <p:cNvGraphicFramePr/>
          <p:nvPr/>
        </p:nvGraphicFramePr>
        <p:xfrm>
          <a:off x="1857375" y="1674275"/>
          <a:ext cx="3000000" cy="3000000"/>
        </p:xfrm>
        <a:graphic>
          <a:graphicData uri="http://schemas.openxmlformats.org/drawingml/2006/table">
            <a:tbl>
              <a:tblPr>
                <a:noFill/>
                <a:tableStyleId>{BAAD097F-238A-478B-90DB-54F8A3212A9A}</a:tableStyleId>
              </a:tblPr>
              <a:tblGrid>
                <a:gridCol w="904875"/>
                <a:gridCol w="904875"/>
                <a:gridCol w="904875"/>
                <a:gridCol w="904875"/>
                <a:gridCol w="904875"/>
                <a:gridCol w="904875"/>
              </a:tblGrid>
              <a:tr h="381000">
                <a:tc gridSpan="6">
                  <a:txBody>
                    <a:bodyPr/>
                    <a:lstStyle/>
                    <a:p>
                      <a:pPr indent="0" lvl="0" marL="0" rtl="0" algn="ctr">
                        <a:spcBef>
                          <a:spcPts val="0"/>
                        </a:spcBef>
                        <a:spcAft>
                          <a:spcPts val="0"/>
                        </a:spcAft>
                        <a:buNone/>
                      </a:pPr>
                      <a:r>
                        <a:rPr b="1" lang="en"/>
                        <a:t>Source MAC Address (6 bytes)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r>
              <a:tr h="381000">
                <a:tc gridSpan="6">
                  <a:txBody>
                    <a:bodyPr/>
                    <a:lstStyle/>
                    <a:p>
                      <a:pPr indent="0" lvl="0" marL="0" rtl="0" algn="ctr">
                        <a:spcBef>
                          <a:spcPts val="0"/>
                        </a:spcBef>
                        <a:spcAft>
                          <a:spcPts val="0"/>
                        </a:spcAft>
                        <a:buClr>
                          <a:schemeClr val="dk1"/>
                        </a:buClr>
                        <a:buSzPts val="1100"/>
                        <a:buFont typeface="Arial"/>
                        <a:buNone/>
                      </a:pPr>
                      <a:r>
                        <a:rPr b="1" lang="en">
                          <a:solidFill>
                            <a:schemeClr val="dk1"/>
                          </a:solidFill>
                        </a:rPr>
                        <a:t>Destination MAC Address (6 bytes)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r>
              <a:tr h="381000">
                <a:tc gridSpan="4">
                  <a:txBody>
                    <a:bodyPr/>
                    <a:lstStyle/>
                    <a:p>
                      <a:pPr indent="0" lvl="0" marL="0" rtl="0" algn="ctr">
                        <a:spcBef>
                          <a:spcPts val="0"/>
                        </a:spcBef>
                        <a:spcAft>
                          <a:spcPts val="0"/>
                        </a:spcAft>
                        <a:buNone/>
                      </a:pPr>
                      <a:r>
                        <a:rPr b="1" lang="en"/>
                        <a:t>VLAN Tag (4 bytes)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gridSpan="2">
                  <a:txBody>
                    <a:bodyPr/>
                    <a:lstStyle/>
                    <a:p>
                      <a:pPr indent="0" lvl="0" marL="0" rtl="0" algn="ctr">
                        <a:spcBef>
                          <a:spcPts val="0"/>
                        </a:spcBef>
                        <a:spcAft>
                          <a:spcPts val="0"/>
                        </a:spcAft>
                        <a:buNone/>
                      </a:pPr>
                      <a:r>
                        <a:rPr b="1" lang="en"/>
                        <a:t>Type (2 bytes)</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r>
              <a:tr h="1509525">
                <a:tc gridSpan="6">
                  <a:txBody>
                    <a:bodyPr/>
                    <a:lstStyle/>
                    <a:p>
                      <a:pPr indent="0" lvl="0" marL="0" rtl="0" algn="ctr">
                        <a:spcBef>
                          <a:spcPts val="0"/>
                        </a:spcBef>
                        <a:spcAft>
                          <a:spcPts val="0"/>
                        </a:spcAft>
                        <a:buNone/>
                      </a:pPr>
                      <a:r>
                        <a:rPr b="1" lang="en"/>
                        <a:t>Data (variable-length)</a:t>
                      </a:r>
                      <a:endParaRPr b="1"/>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c hMerge="1"/>
                <a:tc hMerge="1"/>
                <a:tc hMerge="1"/>
                <a:tc hMerge="1"/>
                <a:tc hMerge="1"/>
              </a:tr>
            </a:tbl>
          </a:graphicData>
        </a:graphic>
      </p:graphicFrame>
      <p:sp>
        <p:nvSpPr>
          <p:cNvPr id="374" name="Google Shape;374;p39"/>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Ethernet header</a:t>
            </a:r>
            <a:endParaRPr/>
          </a:p>
        </p:txBody>
      </p:sp>
      <p:sp>
        <p:nvSpPr>
          <p:cNvPr id="375" name="Google Shape;375;p3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4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Ethernet and MAC Addresses</a:t>
            </a:r>
            <a:endParaRPr/>
          </a:p>
        </p:txBody>
      </p:sp>
      <p:sp>
        <p:nvSpPr>
          <p:cNvPr id="381" name="Google Shape;381;p4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Ethernet</a:t>
            </a:r>
            <a:r>
              <a:rPr lang="en"/>
              <a:t>: A common layer 2 protocol that most endpoint devices use</a:t>
            </a:r>
            <a:endParaRPr/>
          </a:p>
          <a:p>
            <a:pPr indent="-342900" lvl="0" marL="457200" rtl="0" algn="l">
              <a:spcBef>
                <a:spcPts val="0"/>
              </a:spcBef>
              <a:spcAft>
                <a:spcPts val="0"/>
              </a:spcAft>
              <a:buSzPts val="1800"/>
              <a:buChar char="●"/>
            </a:pPr>
            <a:r>
              <a:rPr b="1" lang="en"/>
              <a:t>MAC address</a:t>
            </a:r>
            <a:r>
              <a:rPr lang="en"/>
              <a:t>: A 6-byte address that identifies a piece of network equipment (e.g. your phone’s Wi-Fi controller)</a:t>
            </a:r>
            <a:endParaRPr/>
          </a:p>
          <a:p>
            <a:pPr indent="-317500" lvl="1" marL="914400" rtl="0" algn="l">
              <a:spcBef>
                <a:spcPts val="0"/>
              </a:spcBef>
              <a:spcAft>
                <a:spcPts val="0"/>
              </a:spcAft>
              <a:buSzPts val="1400"/>
              <a:buChar char="○"/>
            </a:pPr>
            <a:r>
              <a:rPr lang="en"/>
              <a:t>Stands for </a:t>
            </a:r>
            <a:r>
              <a:rPr b="1" lang="en"/>
              <a:t>Media Access Control</a:t>
            </a:r>
            <a:r>
              <a:rPr lang="en"/>
              <a:t>, not message authentication code</a:t>
            </a:r>
            <a:endParaRPr/>
          </a:p>
          <a:p>
            <a:pPr indent="-317500" lvl="1" marL="914400" rtl="0" algn="l">
              <a:spcBef>
                <a:spcPts val="0"/>
              </a:spcBef>
              <a:spcAft>
                <a:spcPts val="0"/>
              </a:spcAft>
              <a:buSzPts val="1400"/>
              <a:buChar char="○"/>
            </a:pPr>
            <a:r>
              <a:rPr lang="en"/>
              <a:t>Typically represented as 6 hex bytes: </a:t>
            </a:r>
            <a:r>
              <a:rPr b="1" lang="en"/>
              <a:t>13:37:ca:fe:f0:0d</a:t>
            </a:r>
            <a:endParaRPr/>
          </a:p>
          <a:p>
            <a:pPr indent="-317500" lvl="1" marL="914400" rtl="0" algn="l">
              <a:spcBef>
                <a:spcPts val="0"/>
              </a:spcBef>
              <a:spcAft>
                <a:spcPts val="0"/>
              </a:spcAft>
              <a:buSzPts val="1400"/>
              <a:buChar char="○"/>
            </a:pPr>
            <a:r>
              <a:rPr lang="en"/>
              <a:t>The first 3 bytes are assigned to manufacturers (i.e. who made the equipment)</a:t>
            </a:r>
            <a:endParaRPr/>
          </a:p>
          <a:p>
            <a:pPr indent="-317500" lvl="2" marL="1371600" rtl="0" algn="l">
              <a:spcBef>
                <a:spcPts val="0"/>
              </a:spcBef>
              <a:spcAft>
                <a:spcPts val="0"/>
              </a:spcAft>
              <a:buSzPts val="1400"/>
              <a:buChar char="■"/>
            </a:pPr>
            <a:r>
              <a:rPr lang="en"/>
              <a:t>This is useful in identifying a device</a:t>
            </a:r>
            <a:endParaRPr/>
          </a:p>
          <a:p>
            <a:pPr indent="-317500" lvl="1" marL="914400" rtl="0" algn="l">
              <a:spcBef>
                <a:spcPts val="0"/>
              </a:spcBef>
              <a:spcAft>
                <a:spcPts val="0"/>
              </a:spcAft>
              <a:buSzPts val="1400"/>
              <a:buChar char="○"/>
            </a:pPr>
            <a:r>
              <a:rPr lang="en"/>
              <a:t>The last 3 bytes are device-specific</a:t>
            </a:r>
            <a:endParaRPr/>
          </a:p>
        </p:txBody>
      </p:sp>
      <p:sp>
        <p:nvSpPr>
          <p:cNvPr id="382" name="Google Shape;382;p4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4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2: Link Layer</a:t>
            </a:r>
            <a:endParaRPr/>
          </a:p>
        </p:txBody>
      </p:sp>
      <p:sp>
        <p:nvSpPr>
          <p:cNvPr id="388" name="Google Shape;388;p41"/>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389" name="Google Shape;389;p41"/>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390" name="Google Shape;390;p41"/>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391" name="Google Shape;391;p41"/>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392" name="Google Shape;392;p41"/>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393" name="Google Shape;393;p41"/>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394" name="Google Shape;394;p41"/>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395" name="Google Shape;395;p41"/>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396" name="Google Shape;396;p41"/>
          <p:cNvSpPr/>
          <p:nvPr/>
        </p:nvSpPr>
        <p:spPr>
          <a:xfrm>
            <a:off x="6684025" y="32021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Link</a:t>
            </a:r>
            <a:endParaRPr b="1"/>
          </a:p>
        </p:txBody>
      </p:sp>
      <p:sp>
        <p:nvSpPr>
          <p:cNvPr id="397" name="Google Shape;397;p41"/>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2</a:t>
            </a:r>
            <a:endParaRPr>
              <a:solidFill>
                <a:srgbClr val="666666"/>
              </a:solidFill>
            </a:endParaRPr>
          </a:p>
        </p:txBody>
      </p:sp>
      <p:sp>
        <p:nvSpPr>
          <p:cNvPr id="398" name="Google Shape;398;p41"/>
          <p:cNvSpPr txBox="1"/>
          <p:nvPr/>
        </p:nvSpPr>
        <p:spPr>
          <a:xfrm>
            <a:off x="920625" y="2163288"/>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a:t>
            </a:r>
            <a:r>
              <a:rPr lang="en" sz="800"/>
              <a:t>: C</a:t>
            </a:r>
            <a:endParaRPr sz="800"/>
          </a:p>
          <a:p>
            <a:pPr indent="0" lvl="0" marL="0" rtl="0" algn="l">
              <a:spcBef>
                <a:spcPts val="0"/>
              </a:spcBef>
              <a:spcAft>
                <a:spcPts val="0"/>
              </a:spcAft>
              <a:buNone/>
            </a:pPr>
            <a:r>
              <a:rPr lang="en" sz="800"/>
              <a:t>“Hello, this is A…”</a:t>
            </a:r>
            <a:endParaRPr sz="800"/>
          </a:p>
        </p:txBody>
      </p:sp>
      <p:sp>
        <p:nvSpPr>
          <p:cNvPr id="399" name="Google Shape;399;p41"/>
          <p:cNvSpPr txBox="1"/>
          <p:nvPr/>
        </p:nvSpPr>
        <p:spPr>
          <a:xfrm>
            <a:off x="2018975" y="1160600"/>
            <a:ext cx="3915600" cy="831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Link layer: “How do I transmit this frame from A to C, making sure that no one else thinks the message is for them?”</a:t>
            </a:r>
            <a:endParaRPr/>
          </a:p>
        </p:txBody>
      </p:sp>
      <p:sp>
        <p:nvSpPr>
          <p:cNvPr id="400" name="Google Shape;400;p41"/>
          <p:cNvSpPr txBox="1"/>
          <p:nvPr/>
        </p:nvSpPr>
        <p:spPr>
          <a:xfrm>
            <a:off x="2255425" y="4566350"/>
            <a:ext cx="44286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Next: How do we address every device in existence?</a:t>
            </a:r>
            <a:endParaRPr/>
          </a:p>
        </p:txBody>
      </p:sp>
      <p:pic>
        <p:nvPicPr>
          <p:cNvPr id="401" name="Google Shape;401;p41"/>
          <p:cNvPicPr preferRelativeResize="0"/>
          <p:nvPr/>
        </p:nvPicPr>
        <p:blipFill rotWithShape="1">
          <a:blip r:embed="rId3">
            <a:alphaModFix/>
          </a:blip>
          <a:srcRect b="46006" l="6239" r="80041" t="7148"/>
          <a:stretch/>
        </p:blipFill>
        <p:spPr>
          <a:xfrm>
            <a:off x="1237750" y="2883272"/>
            <a:ext cx="570140" cy="572700"/>
          </a:xfrm>
          <a:prstGeom prst="rect">
            <a:avLst/>
          </a:prstGeom>
          <a:noFill/>
          <a:ln>
            <a:noFill/>
          </a:ln>
        </p:spPr>
      </p:pic>
      <p:cxnSp>
        <p:nvCxnSpPr>
          <p:cNvPr id="402" name="Google Shape;402;p41"/>
          <p:cNvCxnSpPr>
            <a:stCxn id="401" idx="2"/>
          </p:cNvCxnSpPr>
          <p:nvPr/>
        </p:nvCxnSpPr>
        <p:spPr>
          <a:xfrm>
            <a:off x="1522820" y="3455972"/>
            <a:ext cx="0" cy="447600"/>
          </a:xfrm>
          <a:prstGeom prst="straightConnector1">
            <a:avLst/>
          </a:prstGeom>
          <a:noFill/>
          <a:ln cap="flat" cmpd="sng" w="38100">
            <a:solidFill>
              <a:schemeClr val="dk1"/>
            </a:solidFill>
            <a:prstDash val="solid"/>
            <a:round/>
            <a:headEnd len="med" w="med" type="none"/>
            <a:tailEnd len="med" w="med" type="none"/>
          </a:ln>
        </p:spPr>
      </p:cxnSp>
      <p:pic>
        <p:nvPicPr>
          <p:cNvPr id="403" name="Google Shape;403;p41"/>
          <p:cNvPicPr preferRelativeResize="0"/>
          <p:nvPr/>
        </p:nvPicPr>
        <p:blipFill rotWithShape="1">
          <a:blip r:embed="rId3">
            <a:alphaModFix/>
          </a:blip>
          <a:srcRect b="46006" l="6239" r="80041" t="7148"/>
          <a:stretch/>
        </p:blipFill>
        <p:spPr>
          <a:xfrm>
            <a:off x="2132575" y="2883272"/>
            <a:ext cx="570140" cy="572700"/>
          </a:xfrm>
          <a:prstGeom prst="rect">
            <a:avLst/>
          </a:prstGeom>
          <a:noFill/>
          <a:ln>
            <a:noFill/>
          </a:ln>
        </p:spPr>
      </p:pic>
      <p:cxnSp>
        <p:nvCxnSpPr>
          <p:cNvPr id="404" name="Google Shape;404;p41"/>
          <p:cNvCxnSpPr>
            <a:stCxn id="403" idx="2"/>
          </p:cNvCxnSpPr>
          <p:nvPr/>
        </p:nvCxnSpPr>
        <p:spPr>
          <a:xfrm>
            <a:off x="2417645" y="3455972"/>
            <a:ext cx="0" cy="447600"/>
          </a:xfrm>
          <a:prstGeom prst="straightConnector1">
            <a:avLst/>
          </a:prstGeom>
          <a:noFill/>
          <a:ln cap="flat" cmpd="sng" w="38100">
            <a:solidFill>
              <a:schemeClr val="dk1"/>
            </a:solidFill>
            <a:prstDash val="solid"/>
            <a:round/>
            <a:headEnd len="med" w="med" type="none"/>
            <a:tailEnd len="med" w="med" type="none"/>
          </a:ln>
        </p:spPr>
      </p:cxnSp>
      <p:pic>
        <p:nvPicPr>
          <p:cNvPr id="405" name="Google Shape;405;p41"/>
          <p:cNvPicPr preferRelativeResize="0"/>
          <p:nvPr/>
        </p:nvPicPr>
        <p:blipFill rotWithShape="1">
          <a:blip r:embed="rId3">
            <a:alphaModFix/>
          </a:blip>
          <a:srcRect b="46006" l="6239" r="80041" t="7148"/>
          <a:stretch/>
        </p:blipFill>
        <p:spPr>
          <a:xfrm>
            <a:off x="3027400" y="2883272"/>
            <a:ext cx="570140" cy="572700"/>
          </a:xfrm>
          <a:prstGeom prst="rect">
            <a:avLst/>
          </a:prstGeom>
          <a:noFill/>
          <a:ln>
            <a:noFill/>
          </a:ln>
        </p:spPr>
      </p:pic>
      <p:cxnSp>
        <p:nvCxnSpPr>
          <p:cNvPr id="406" name="Google Shape;406;p41"/>
          <p:cNvCxnSpPr>
            <a:stCxn id="405" idx="2"/>
          </p:cNvCxnSpPr>
          <p:nvPr/>
        </p:nvCxnSpPr>
        <p:spPr>
          <a:xfrm>
            <a:off x="3312470" y="3455972"/>
            <a:ext cx="0" cy="447600"/>
          </a:xfrm>
          <a:prstGeom prst="straightConnector1">
            <a:avLst/>
          </a:prstGeom>
          <a:noFill/>
          <a:ln cap="flat" cmpd="sng" w="38100">
            <a:solidFill>
              <a:schemeClr val="dk1"/>
            </a:solidFill>
            <a:prstDash val="solid"/>
            <a:round/>
            <a:headEnd len="med" w="med" type="none"/>
            <a:tailEnd len="med" w="med" type="none"/>
          </a:ln>
        </p:spPr>
      </p:cxnSp>
      <p:pic>
        <p:nvPicPr>
          <p:cNvPr id="407" name="Google Shape;407;p41"/>
          <p:cNvPicPr preferRelativeResize="0"/>
          <p:nvPr/>
        </p:nvPicPr>
        <p:blipFill rotWithShape="1">
          <a:blip r:embed="rId3">
            <a:alphaModFix/>
          </a:blip>
          <a:srcRect b="46006" l="6239" r="80041" t="7148"/>
          <a:stretch/>
        </p:blipFill>
        <p:spPr>
          <a:xfrm>
            <a:off x="3922225" y="2883272"/>
            <a:ext cx="570140" cy="572700"/>
          </a:xfrm>
          <a:prstGeom prst="rect">
            <a:avLst/>
          </a:prstGeom>
          <a:noFill/>
          <a:ln>
            <a:noFill/>
          </a:ln>
        </p:spPr>
      </p:pic>
      <p:cxnSp>
        <p:nvCxnSpPr>
          <p:cNvPr id="408" name="Google Shape;408;p41"/>
          <p:cNvCxnSpPr>
            <a:stCxn id="407" idx="2"/>
          </p:cNvCxnSpPr>
          <p:nvPr/>
        </p:nvCxnSpPr>
        <p:spPr>
          <a:xfrm>
            <a:off x="4207295" y="3455972"/>
            <a:ext cx="0" cy="447600"/>
          </a:xfrm>
          <a:prstGeom prst="straightConnector1">
            <a:avLst/>
          </a:prstGeom>
          <a:noFill/>
          <a:ln cap="flat" cmpd="sng" w="38100">
            <a:solidFill>
              <a:schemeClr val="dk1"/>
            </a:solidFill>
            <a:prstDash val="solid"/>
            <a:round/>
            <a:headEnd len="med" w="med" type="none"/>
            <a:tailEnd len="med" w="med" type="none"/>
          </a:ln>
        </p:spPr>
      </p:cxnSp>
      <p:cxnSp>
        <p:nvCxnSpPr>
          <p:cNvPr id="409" name="Google Shape;409;p41"/>
          <p:cNvCxnSpPr/>
          <p:nvPr/>
        </p:nvCxnSpPr>
        <p:spPr>
          <a:xfrm>
            <a:off x="1530513" y="3884700"/>
            <a:ext cx="2669100" cy="0"/>
          </a:xfrm>
          <a:prstGeom prst="straightConnector1">
            <a:avLst/>
          </a:prstGeom>
          <a:noFill/>
          <a:ln cap="flat" cmpd="sng" w="38100">
            <a:solidFill>
              <a:schemeClr val="dk1"/>
            </a:solidFill>
            <a:prstDash val="solid"/>
            <a:round/>
            <a:headEnd len="med" w="med" type="none"/>
            <a:tailEnd len="med" w="med" type="none"/>
          </a:ln>
        </p:spPr>
      </p:cxnSp>
      <p:sp>
        <p:nvSpPr>
          <p:cNvPr id="410" name="Google Shape;410;p41"/>
          <p:cNvSpPr txBox="1"/>
          <p:nvPr/>
        </p:nvSpPr>
        <p:spPr>
          <a:xfrm>
            <a:off x="1393675" y="29496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411" name="Google Shape;411;p41"/>
          <p:cNvSpPr txBox="1"/>
          <p:nvPr/>
        </p:nvSpPr>
        <p:spPr>
          <a:xfrm>
            <a:off x="2288500" y="29496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412" name="Google Shape;412;p41"/>
          <p:cNvSpPr txBox="1"/>
          <p:nvPr/>
        </p:nvSpPr>
        <p:spPr>
          <a:xfrm>
            <a:off x="4078150" y="29496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413" name="Google Shape;413;p41"/>
          <p:cNvSpPr txBox="1"/>
          <p:nvPr/>
        </p:nvSpPr>
        <p:spPr>
          <a:xfrm>
            <a:off x="3183325" y="29496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sp>
        <p:nvSpPr>
          <p:cNvPr id="414" name="Google Shape;414;p4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4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sp>
        <p:nvSpPr>
          <p:cNvPr id="420" name="Google Shape;420;p42"/>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421" name="Google Shape;421;p42"/>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Provides</a:t>
            </a:r>
            <a:r>
              <a:rPr lang="en"/>
              <a:t>: Sending packets from any device to any other device</a:t>
            </a:r>
            <a:endParaRPr/>
          </a:p>
          <a:p>
            <a:pPr indent="-317500" lvl="1" marL="914400" rtl="0" algn="l">
              <a:spcBef>
                <a:spcPts val="0"/>
              </a:spcBef>
              <a:spcAft>
                <a:spcPts val="0"/>
              </a:spcAft>
              <a:buSzPts val="1400"/>
              <a:buChar char="○"/>
            </a:pPr>
            <a:r>
              <a:rPr b="1" lang="en"/>
              <a:t>Relies upon</a:t>
            </a:r>
            <a:r>
              <a:rPr lang="en"/>
              <a:t>: Sending frames directly from one device to another </a:t>
            </a:r>
            <a:endParaRPr/>
          </a:p>
          <a:p>
            <a:pPr indent="-317500" lvl="1" marL="914400" rtl="0" algn="l">
              <a:spcBef>
                <a:spcPts val="0"/>
              </a:spcBef>
              <a:spcAft>
                <a:spcPts val="0"/>
              </a:spcAft>
              <a:buSzPts val="1400"/>
              <a:buChar char="○"/>
            </a:pPr>
            <a:r>
              <a:rPr lang="en"/>
              <a:t>Encodes messages into groups of bits called “packets”</a:t>
            </a:r>
            <a:endParaRPr/>
          </a:p>
          <a:p>
            <a:pPr indent="-317500" lvl="1" marL="914400" rtl="0" algn="l">
              <a:spcBef>
                <a:spcPts val="0"/>
              </a:spcBef>
              <a:spcAft>
                <a:spcPts val="0"/>
              </a:spcAft>
              <a:buSzPts val="1400"/>
              <a:buChar char="○"/>
            </a:pPr>
            <a:r>
              <a:rPr lang="en"/>
              <a:t>Bridges multiple LANs to provide global addressing</a:t>
            </a:r>
            <a:endParaRPr b="1"/>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lang="en"/>
              <a:t>Internet Protocol (IP)</a:t>
            </a:r>
            <a:endParaRPr/>
          </a:p>
        </p:txBody>
      </p:sp>
      <p:sp>
        <p:nvSpPr>
          <p:cNvPr id="422" name="Google Shape;422;p42"/>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423" name="Google Shape;423;p42"/>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424" name="Google Shape;424;p42"/>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425" name="Google Shape;425;p42"/>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426" name="Google Shape;426;p42"/>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427" name="Google Shape;427;p42"/>
          <p:cNvSpPr/>
          <p:nvPr/>
        </p:nvSpPr>
        <p:spPr>
          <a:xfrm>
            <a:off x="6684025" y="2747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 Network</a:t>
            </a:r>
            <a:endParaRPr b="1"/>
          </a:p>
        </p:txBody>
      </p:sp>
      <p:sp>
        <p:nvSpPr>
          <p:cNvPr id="428" name="Google Shape;428;p42"/>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3</a:t>
            </a:r>
            <a:endParaRPr>
              <a:solidFill>
                <a:srgbClr val="666666"/>
              </a:solidFill>
            </a:endParaRPr>
          </a:p>
        </p:txBody>
      </p:sp>
      <p:sp>
        <p:nvSpPr>
          <p:cNvPr id="429" name="Google Shape;429;p42"/>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430" name="Google Shape;430;p42"/>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431" name="Google Shape;431;p4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2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4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sp>
        <p:nvSpPr>
          <p:cNvPr id="437" name="Google Shape;437;p4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Recall the ideal layer 2 model: All devices can directly address all other devices</a:t>
            </a:r>
            <a:endParaRPr/>
          </a:p>
          <a:p>
            <a:pPr indent="-317500" lvl="1" marL="914400" rtl="0" algn="l">
              <a:spcBef>
                <a:spcPts val="0"/>
              </a:spcBef>
              <a:spcAft>
                <a:spcPts val="0"/>
              </a:spcAft>
              <a:buSzPts val="1400"/>
              <a:buChar char="○"/>
            </a:pPr>
            <a:r>
              <a:rPr lang="en"/>
              <a:t>This would not scale to the size of the Internet!</a:t>
            </a:r>
            <a:endParaRPr/>
          </a:p>
          <a:p>
            <a:pPr indent="-342900" lvl="0" marL="457200" rtl="0" algn="l">
              <a:spcBef>
                <a:spcPts val="0"/>
              </a:spcBef>
              <a:spcAft>
                <a:spcPts val="0"/>
              </a:spcAft>
              <a:buSzPts val="1800"/>
              <a:buChar char="●"/>
            </a:pPr>
            <a:r>
              <a:rPr lang="en"/>
              <a:t>Instead, allow packets to be </a:t>
            </a:r>
            <a:r>
              <a:rPr b="1" lang="en"/>
              <a:t>routed</a:t>
            </a:r>
            <a:r>
              <a:rPr lang="en"/>
              <a:t> across different devices to reach the destination</a:t>
            </a:r>
            <a:endParaRPr/>
          </a:p>
          <a:p>
            <a:pPr indent="-317500" lvl="1" marL="914400" rtl="0" algn="l">
              <a:spcBef>
                <a:spcPts val="0"/>
              </a:spcBef>
              <a:spcAft>
                <a:spcPts val="0"/>
              </a:spcAft>
              <a:buSzPts val="1400"/>
              <a:buChar char="○"/>
            </a:pPr>
            <a:r>
              <a:rPr lang="en"/>
              <a:t>Each hop is allowed to use its own physical and link layers!</a:t>
            </a:r>
            <a:endParaRPr/>
          </a:p>
          <a:p>
            <a:pPr indent="-342900" lvl="0" marL="457200" rtl="0" algn="l">
              <a:spcBef>
                <a:spcPts val="0"/>
              </a:spcBef>
              <a:spcAft>
                <a:spcPts val="0"/>
              </a:spcAft>
              <a:buSzPts val="1800"/>
              <a:buChar char="●"/>
            </a:pPr>
            <a:r>
              <a:rPr lang="en"/>
              <a:t>Basic model:</a:t>
            </a:r>
            <a:endParaRPr/>
          </a:p>
          <a:p>
            <a:pPr indent="-317500" lvl="1" marL="914400" rtl="0" algn="l">
              <a:spcBef>
                <a:spcPts val="0"/>
              </a:spcBef>
              <a:spcAft>
                <a:spcPts val="0"/>
              </a:spcAft>
              <a:buSzPts val="1400"/>
              <a:buChar char="○"/>
            </a:pPr>
            <a:r>
              <a:rPr lang="en"/>
              <a:t>Is the destination of the packet directly connected to my LAN?</a:t>
            </a:r>
            <a:endParaRPr/>
          </a:p>
          <a:p>
            <a:pPr indent="-317500" lvl="2" marL="1371600" rtl="0" algn="l">
              <a:spcBef>
                <a:spcPts val="0"/>
              </a:spcBef>
              <a:spcAft>
                <a:spcPts val="0"/>
              </a:spcAft>
              <a:buSzPts val="1400"/>
              <a:buChar char="■"/>
            </a:pPr>
            <a:r>
              <a:rPr lang="en"/>
              <a:t>Pass it off to Layer 2</a:t>
            </a:r>
            <a:endParaRPr/>
          </a:p>
          <a:p>
            <a:pPr indent="-317500" lvl="1" marL="914400" rtl="0" algn="l">
              <a:spcBef>
                <a:spcPts val="0"/>
              </a:spcBef>
              <a:spcAft>
                <a:spcPts val="0"/>
              </a:spcAft>
              <a:buSzPts val="1400"/>
              <a:buChar char="○"/>
            </a:pPr>
            <a:r>
              <a:rPr lang="en"/>
              <a:t>Otherwise, </a:t>
            </a:r>
            <a:r>
              <a:rPr b="1" lang="en"/>
              <a:t>route</a:t>
            </a:r>
            <a:r>
              <a:rPr lang="en"/>
              <a:t> the packet closer to the destination</a:t>
            </a:r>
            <a:endParaRPr/>
          </a:p>
        </p:txBody>
      </p:sp>
      <p:pic>
        <p:nvPicPr>
          <p:cNvPr id="438" name="Google Shape;438;p43"/>
          <p:cNvPicPr preferRelativeResize="0"/>
          <p:nvPr/>
        </p:nvPicPr>
        <p:blipFill rotWithShape="1">
          <a:blip r:embed="rId3">
            <a:alphaModFix/>
          </a:blip>
          <a:srcRect b="46006" l="6239" r="80041" t="7148"/>
          <a:stretch/>
        </p:blipFill>
        <p:spPr>
          <a:xfrm>
            <a:off x="5611975" y="1334772"/>
            <a:ext cx="570140" cy="572700"/>
          </a:xfrm>
          <a:prstGeom prst="rect">
            <a:avLst/>
          </a:prstGeom>
          <a:noFill/>
          <a:ln>
            <a:noFill/>
          </a:ln>
        </p:spPr>
      </p:pic>
      <p:cxnSp>
        <p:nvCxnSpPr>
          <p:cNvPr id="439" name="Google Shape;439;p43"/>
          <p:cNvCxnSpPr>
            <a:stCxn id="438" idx="2"/>
          </p:cNvCxnSpPr>
          <p:nvPr/>
        </p:nvCxnSpPr>
        <p:spPr>
          <a:xfrm>
            <a:off x="5897045" y="1907472"/>
            <a:ext cx="0" cy="447600"/>
          </a:xfrm>
          <a:prstGeom prst="straightConnector1">
            <a:avLst/>
          </a:prstGeom>
          <a:noFill/>
          <a:ln cap="flat" cmpd="sng" w="38100">
            <a:solidFill>
              <a:schemeClr val="dk1"/>
            </a:solidFill>
            <a:prstDash val="solid"/>
            <a:round/>
            <a:headEnd len="med" w="med" type="none"/>
            <a:tailEnd len="med" w="med" type="none"/>
          </a:ln>
        </p:spPr>
      </p:cxnSp>
      <p:pic>
        <p:nvPicPr>
          <p:cNvPr id="440" name="Google Shape;440;p43"/>
          <p:cNvPicPr preferRelativeResize="0"/>
          <p:nvPr/>
        </p:nvPicPr>
        <p:blipFill rotWithShape="1">
          <a:blip r:embed="rId3">
            <a:alphaModFix/>
          </a:blip>
          <a:srcRect b="46006" l="6239" r="80041" t="7148"/>
          <a:stretch/>
        </p:blipFill>
        <p:spPr>
          <a:xfrm>
            <a:off x="6506800" y="1334772"/>
            <a:ext cx="570140" cy="572700"/>
          </a:xfrm>
          <a:prstGeom prst="rect">
            <a:avLst/>
          </a:prstGeom>
          <a:noFill/>
          <a:ln>
            <a:noFill/>
          </a:ln>
        </p:spPr>
      </p:pic>
      <p:cxnSp>
        <p:nvCxnSpPr>
          <p:cNvPr id="441" name="Google Shape;441;p43"/>
          <p:cNvCxnSpPr>
            <a:stCxn id="440" idx="2"/>
          </p:cNvCxnSpPr>
          <p:nvPr/>
        </p:nvCxnSpPr>
        <p:spPr>
          <a:xfrm>
            <a:off x="6791870" y="1907472"/>
            <a:ext cx="0" cy="447600"/>
          </a:xfrm>
          <a:prstGeom prst="straightConnector1">
            <a:avLst/>
          </a:prstGeom>
          <a:noFill/>
          <a:ln cap="flat" cmpd="sng" w="38100">
            <a:solidFill>
              <a:schemeClr val="dk1"/>
            </a:solidFill>
            <a:prstDash val="solid"/>
            <a:round/>
            <a:headEnd len="med" w="med" type="none"/>
            <a:tailEnd len="med" w="med" type="none"/>
          </a:ln>
        </p:spPr>
      </p:cxnSp>
      <p:pic>
        <p:nvPicPr>
          <p:cNvPr id="442" name="Google Shape;442;p43"/>
          <p:cNvPicPr preferRelativeResize="0"/>
          <p:nvPr/>
        </p:nvPicPr>
        <p:blipFill rotWithShape="1">
          <a:blip r:embed="rId3">
            <a:alphaModFix/>
          </a:blip>
          <a:srcRect b="46006" l="6239" r="80041" t="7148"/>
          <a:stretch/>
        </p:blipFill>
        <p:spPr>
          <a:xfrm>
            <a:off x="7401625" y="1334772"/>
            <a:ext cx="570140" cy="572700"/>
          </a:xfrm>
          <a:prstGeom prst="rect">
            <a:avLst/>
          </a:prstGeom>
          <a:noFill/>
          <a:ln>
            <a:noFill/>
          </a:ln>
        </p:spPr>
      </p:pic>
      <p:cxnSp>
        <p:nvCxnSpPr>
          <p:cNvPr id="443" name="Google Shape;443;p43"/>
          <p:cNvCxnSpPr>
            <a:stCxn id="442" idx="2"/>
          </p:cNvCxnSpPr>
          <p:nvPr/>
        </p:nvCxnSpPr>
        <p:spPr>
          <a:xfrm>
            <a:off x="7686695" y="1907472"/>
            <a:ext cx="0" cy="447600"/>
          </a:xfrm>
          <a:prstGeom prst="straightConnector1">
            <a:avLst/>
          </a:prstGeom>
          <a:noFill/>
          <a:ln cap="flat" cmpd="sng" w="38100">
            <a:solidFill>
              <a:schemeClr val="dk1"/>
            </a:solidFill>
            <a:prstDash val="solid"/>
            <a:round/>
            <a:headEnd len="med" w="med" type="none"/>
            <a:tailEnd len="med" w="med" type="none"/>
          </a:ln>
        </p:spPr>
      </p:cxnSp>
      <p:pic>
        <p:nvPicPr>
          <p:cNvPr id="444" name="Google Shape;444;p43"/>
          <p:cNvPicPr preferRelativeResize="0"/>
          <p:nvPr/>
        </p:nvPicPr>
        <p:blipFill rotWithShape="1">
          <a:blip r:embed="rId3">
            <a:alphaModFix/>
          </a:blip>
          <a:srcRect b="46006" l="6239" r="80041" t="7148"/>
          <a:stretch/>
        </p:blipFill>
        <p:spPr>
          <a:xfrm>
            <a:off x="8296450" y="1334772"/>
            <a:ext cx="570140" cy="572700"/>
          </a:xfrm>
          <a:prstGeom prst="rect">
            <a:avLst/>
          </a:prstGeom>
          <a:noFill/>
          <a:ln>
            <a:noFill/>
          </a:ln>
        </p:spPr>
      </p:pic>
      <p:cxnSp>
        <p:nvCxnSpPr>
          <p:cNvPr id="445" name="Google Shape;445;p43"/>
          <p:cNvCxnSpPr>
            <a:stCxn id="444" idx="2"/>
          </p:cNvCxnSpPr>
          <p:nvPr/>
        </p:nvCxnSpPr>
        <p:spPr>
          <a:xfrm>
            <a:off x="8581520" y="1907472"/>
            <a:ext cx="0" cy="447600"/>
          </a:xfrm>
          <a:prstGeom prst="straightConnector1">
            <a:avLst/>
          </a:prstGeom>
          <a:noFill/>
          <a:ln cap="flat" cmpd="sng" w="38100">
            <a:solidFill>
              <a:schemeClr val="dk1"/>
            </a:solidFill>
            <a:prstDash val="solid"/>
            <a:round/>
            <a:headEnd len="med" w="med" type="none"/>
            <a:tailEnd len="med" w="med" type="none"/>
          </a:ln>
        </p:spPr>
      </p:cxnSp>
      <p:cxnSp>
        <p:nvCxnSpPr>
          <p:cNvPr id="446" name="Google Shape;446;p43"/>
          <p:cNvCxnSpPr/>
          <p:nvPr/>
        </p:nvCxnSpPr>
        <p:spPr>
          <a:xfrm>
            <a:off x="5904738" y="2336200"/>
            <a:ext cx="2669100" cy="0"/>
          </a:xfrm>
          <a:prstGeom prst="straightConnector1">
            <a:avLst/>
          </a:prstGeom>
          <a:noFill/>
          <a:ln cap="flat" cmpd="sng" w="38100">
            <a:solidFill>
              <a:schemeClr val="dk1"/>
            </a:solidFill>
            <a:prstDash val="solid"/>
            <a:round/>
            <a:headEnd len="med" w="med" type="none"/>
            <a:tailEnd len="med" w="med" type="none"/>
          </a:ln>
        </p:spPr>
      </p:cxnSp>
      <p:sp>
        <p:nvSpPr>
          <p:cNvPr id="447" name="Google Shape;447;p43"/>
          <p:cNvSpPr txBox="1"/>
          <p:nvPr/>
        </p:nvSpPr>
        <p:spPr>
          <a:xfrm>
            <a:off x="5767900"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448" name="Google Shape;448;p43"/>
          <p:cNvSpPr txBox="1"/>
          <p:nvPr/>
        </p:nvSpPr>
        <p:spPr>
          <a:xfrm>
            <a:off x="6662725"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449" name="Google Shape;449;p43"/>
          <p:cNvSpPr txBox="1"/>
          <p:nvPr/>
        </p:nvSpPr>
        <p:spPr>
          <a:xfrm>
            <a:off x="8452375"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450" name="Google Shape;450;p43"/>
          <p:cNvSpPr txBox="1"/>
          <p:nvPr/>
        </p:nvSpPr>
        <p:spPr>
          <a:xfrm>
            <a:off x="7557550"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451" name="Google Shape;451;p43"/>
          <p:cNvPicPr preferRelativeResize="0"/>
          <p:nvPr/>
        </p:nvPicPr>
        <p:blipFill rotWithShape="1">
          <a:blip r:embed="rId3">
            <a:alphaModFix/>
          </a:blip>
          <a:srcRect b="46006" l="6239" r="80041" t="7148"/>
          <a:stretch/>
        </p:blipFill>
        <p:spPr>
          <a:xfrm>
            <a:off x="5611988" y="4210072"/>
            <a:ext cx="570140" cy="572700"/>
          </a:xfrm>
          <a:prstGeom prst="rect">
            <a:avLst/>
          </a:prstGeom>
          <a:noFill/>
          <a:ln>
            <a:noFill/>
          </a:ln>
        </p:spPr>
      </p:pic>
      <p:cxnSp>
        <p:nvCxnSpPr>
          <p:cNvPr id="452" name="Google Shape;452;p43"/>
          <p:cNvCxnSpPr>
            <a:endCxn id="451" idx="0"/>
          </p:cNvCxnSpPr>
          <p:nvPr/>
        </p:nvCxnSpPr>
        <p:spPr>
          <a:xfrm>
            <a:off x="5897057" y="3762472"/>
            <a:ext cx="0" cy="447600"/>
          </a:xfrm>
          <a:prstGeom prst="straightConnector1">
            <a:avLst/>
          </a:prstGeom>
          <a:noFill/>
          <a:ln cap="flat" cmpd="sng" w="38100">
            <a:solidFill>
              <a:schemeClr val="dk1"/>
            </a:solidFill>
            <a:prstDash val="solid"/>
            <a:round/>
            <a:headEnd len="med" w="med" type="none"/>
            <a:tailEnd len="med" w="med" type="none"/>
          </a:ln>
        </p:spPr>
      </p:cxnSp>
      <p:sp>
        <p:nvSpPr>
          <p:cNvPr id="453" name="Google Shape;453;p43"/>
          <p:cNvSpPr txBox="1"/>
          <p:nvPr/>
        </p:nvSpPr>
        <p:spPr>
          <a:xfrm>
            <a:off x="5767913" y="42764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454" name="Google Shape;454;p43"/>
          <p:cNvPicPr preferRelativeResize="0"/>
          <p:nvPr/>
        </p:nvPicPr>
        <p:blipFill rotWithShape="1">
          <a:blip r:embed="rId3">
            <a:alphaModFix/>
          </a:blip>
          <a:srcRect b="46006" l="6239" r="80041" t="7148"/>
          <a:stretch/>
        </p:blipFill>
        <p:spPr>
          <a:xfrm>
            <a:off x="6506800" y="4210085"/>
            <a:ext cx="570140" cy="572700"/>
          </a:xfrm>
          <a:prstGeom prst="rect">
            <a:avLst/>
          </a:prstGeom>
          <a:noFill/>
          <a:ln>
            <a:noFill/>
          </a:ln>
        </p:spPr>
      </p:pic>
      <p:cxnSp>
        <p:nvCxnSpPr>
          <p:cNvPr id="455" name="Google Shape;455;p43"/>
          <p:cNvCxnSpPr>
            <a:endCxn id="454" idx="0"/>
          </p:cNvCxnSpPr>
          <p:nvPr/>
        </p:nvCxnSpPr>
        <p:spPr>
          <a:xfrm>
            <a:off x="6791870" y="3762485"/>
            <a:ext cx="0" cy="447600"/>
          </a:xfrm>
          <a:prstGeom prst="straightConnector1">
            <a:avLst/>
          </a:prstGeom>
          <a:noFill/>
          <a:ln cap="flat" cmpd="sng" w="38100">
            <a:solidFill>
              <a:schemeClr val="dk1"/>
            </a:solidFill>
            <a:prstDash val="solid"/>
            <a:round/>
            <a:headEnd len="med" w="med" type="none"/>
            <a:tailEnd len="med" w="med" type="none"/>
          </a:ln>
        </p:spPr>
      </p:cxnSp>
      <p:sp>
        <p:nvSpPr>
          <p:cNvPr id="456" name="Google Shape;456;p43"/>
          <p:cNvSpPr txBox="1"/>
          <p:nvPr/>
        </p:nvSpPr>
        <p:spPr>
          <a:xfrm>
            <a:off x="6662725"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F</a:t>
            </a:r>
            <a:endParaRPr sz="800"/>
          </a:p>
        </p:txBody>
      </p:sp>
      <p:pic>
        <p:nvPicPr>
          <p:cNvPr id="457" name="Google Shape;457;p43"/>
          <p:cNvPicPr preferRelativeResize="0"/>
          <p:nvPr/>
        </p:nvPicPr>
        <p:blipFill rotWithShape="1">
          <a:blip r:embed="rId3">
            <a:alphaModFix/>
          </a:blip>
          <a:srcRect b="46006" l="6239" r="80041" t="7148"/>
          <a:stretch/>
        </p:blipFill>
        <p:spPr>
          <a:xfrm>
            <a:off x="7401625" y="4210085"/>
            <a:ext cx="570140" cy="572700"/>
          </a:xfrm>
          <a:prstGeom prst="rect">
            <a:avLst/>
          </a:prstGeom>
          <a:noFill/>
          <a:ln>
            <a:noFill/>
          </a:ln>
        </p:spPr>
      </p:pic>
      <p:cxnSp>
        <p:nvCxnSpPr>
          <p:cNvPr id="458" name="Google Shape;458;p43"/>
          <p:cNvCxnSpPr>
            <a:endCxn id="457" idx="0"/>
          </p:cNvCxnSpPr>
          <p:nvPr/>
        </p:nvCxnSpPr>
        <p:spPr>
          <a:xfrm>
            <a:off x="7686695" y="3762485"/>
            <a:ext cx="0" cy="447600"/>
          </a:xfrm>
          <a:prstGeom prst="straightConnector1">
            <a:avLst/>
          </a:prstGeom>
          <a:noFill/>
          <a:ln cap="flat" cmpd="sng" w="38100">
            <a:solidFill>
              <a:schemeClr val="dk1"/>
            </a:solidFill>
            <a:prstDash val="solid"/>
            <a:round/>
            <a:headEnd len="med" w="med" type="none"/>
            <a:tailEnd len="med" w="med" type="none"/>
          </a:ln>
        </p:spPr>
      </p:cxnSp>
      <p:sp>
        <p:nvSpPr>
          <p:cNvPr id="459" name="Google Shape;459;p43"/>
          <p:cNvSpPr txBox="1"/>
          <p:nvPr/>
        </p:nvSpPr>
        <p:spPr>
          <a:xfrm>
            <a:off x="7557550"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G</a:t>
            </a:r>
            <a:endParaRPr sz="800"/>
          </a:p>
        </p:txBody>
      </p:sp>
      <p:pic>
        <p:nvPicPr>
          <p:cNvPr id="460" name="Google Shape;460;p43"/>
          <p:cNvPicPr preferRelativeResize="0"/>
          <p:nvPr/>
        </p:nvPicPr>
        <p:blipFill rotWithShape="1">
          <a:blip r:embed="rId3">
            <a:alphaModFix/>
          </a:blip>
          <a:srcRect b="46006" l="6239" r="80041" t="7148"/>
          <a:stretch/>
        </p:blipFill>
        <p:spPr>
          <a:xfrm>
            <a:off x="8296450" y="4210085"/>
            <a:ext cx="570140" cy="572700"/>
          </a:xfrm>
          <a:prstGeom prst="rect">
            <a:avLst/>
          </a:prstGeom>
          <a:noFill/>
          <a:ln>
            <a:noFill/>
          </a:ln>
        </p:spPr>
      </p:pic>
      <p:cxnSp>
        <p:nvCxnSpPr>
          <p:cNvPr id="461" name="Google Shape;461;p43"/>
          <p:cNvCxnSpPr>
            <a:endCxn id="460" idx="0"/>
          </p:cNvCxnSpPr>
          <p:nvPr/>
        </p:nvCxnSpPr>
        <p:spPr>
          <a:xfrm>
            <a:off x="8581520" y="3762485"/>
            <a:ext cx="0" cy="447600"/>
          </a:xfrm>
          <a:prstGeom prst="straightConnector1">
            <a:avLst/>
          </a:prstGeom>
          <a:noFill/>
          <a:ln cap="flat" cmpd="sng" w="38100">
            <a:solidFill>
              <a:schemeClr val="dk1"/>
            </a:solidFill>
            <a:prstDash val="solid"/>
            <a:round/>
            <a:headEnd len="med" w="med" type="none"/>
            <a:tailEnd len="med" w="med" type="none"/>
          </a:ln>
        </p:spPr>
      </p:cxnSp>
      <p:sp>
        <p:nvSpPr>
          <p:cNvPr id="462" name="Google Shape;462;p43"/>
          <p:cNvSpPr txBox="1"/>
          <p:nvPr/>
        </p:nvSpPr>
        <p:spPr>
          <a:xfrm>
            <a:off x="8452375"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H</a:t>
            </a:r>
            <a:endParaRPr sz="800"/>
          </a:p>
        </p:txBody>
      </p:sp>
      <p:cxnSp>
        <p:nvCxnSpPr>
          <p:cNvPr id="463" name="Google Shape;463;p43"/>
          <p:cNvCxnSpPr/>
          <p:nvPr/>
        </p:nvCxnSpPr>
        <p:spPr>
          <a:xfrm>
            <a:off x="5904750" y="3780666"/>
            <a:ext cx="2669100" cy="0"/>
          </a:xfrm>
          <a:prstGeom prst="straightConnector1">
            <a:avLst/>
          </a:prstGeom>
          <a:noFill/>
          <a:ln cap="flat" cmpd="sng" w="38100">
            <a:solidFill>
              <a:schemeClr val="dk1"/>
            </a:solidFill>
            <a:prstDash val="solid"/>
            <a:round/>
            <a:headEnd len="med" w="med" type="none"/>
            <a:tailEnd len="med" w="med" type="none"/>
          </a:ln>
        </p:spPr>
      </p:cxnSp>
      <p:sp>
        <p:nvSpPr>
          <p:cNvPr id="464" name="Google Shape;464;p43"/>
          <p:cNvSpPr/>
          <p:nvPr/>
        </p:nvSpPr>
        <p:spPr>
          <a:xfrm>
            <a:off x="6897750" y="2716888"/>
            <a:ext cx="683100" cy="6831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465" name="Google Shape;465;p43"/>
          <p:cNvCxnSpPr>
            <a:stCxn id="464" idx="0"/>
          </p:cNvCxnSpPr>
          <p:nvPr/>
        </p:nvCxnSpPr>
        <p:spPr>
          <a:xfrm rot="10800000">
            <a:off x="7235100" y="2347588"/>
            <a:ext cx="4200" cy="369300"/>
          </a:xfrm>
          <a:prstGeom prst="straightConnector1">
            <a:avLst/>
          </a:prstGeom>
          <a:noFill/>
          <a:ln cap="flat" cmpd="sng" w="38100">
            <a:solidFill>
              <a:schemeClr val="dk1"/>
            </a:solidFill>
            <a:prstDash val="solid"/>
            <a:round/>
            <a:headEnd len="med" w="med" type="none"/>
            <a:tailEnd len="med" w="med" type="none"/>
          </a:ln>
        </p:spPr>
      </p:cxnSp>
      <p:cxnSp>
        <p:nvCxnSpPr>
          <p:cNvPr id="466" name="Google Shape;466;p43"/>
          <p:cNvCxnSpPr>
            <a:endCxn id="464" idx="2"/>
          </p:cNvCxnSpPr>
          <p:nvPr/>
        </p:nvCxnSpPr>
        <p:spPr>
          <a:xfrm rot="10800000">
            <a:off x="7239300" y="3399988"/>
            <a:ext cx="2100" cy="369300"/>
          </a:xfrm>
          <a:prstGeom prst="straightConnector1">
            <a:avLst/>
          </a:prstGeom>
          <a:noFill/>
          <a:ln cap="flat" cmpd="sng" w="38100">
            <a:solidFill>
              <a:schemeClr val="dk1"/>
            </a:solidFill>
            <a:prstDash val="solid"/>
            <a:round/>
            <a:headEnd len="med" w="med" type="none"/>
            <a:tailEnd len="med" w="med" type="none"/>
          </a:ln>
        </p:spPr>
      </p:cxnSp>
      <p:sp>
        <p:nvSpPr>
          <p:cNvPr id="467" name="Google Shape;467;p4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4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pic>
        <p:nvPicPr>
          <p:cNvPr id="473" name="Google Shape;473;p44"/>
          <p:cNvPicPr preferRelativeResize="0"/>
          <p:nvPr/>
        </p:nvPicPr>
        <p:blipFill rotWithShape="1">
          <a:blip r:embed="rId3">
            <a:alphaModFix/>
          </a:blip>
          <a:srcRect b="46006" l="6239" r="80041" t="7148"/>
          <a:stretch/>
        </p:blipFill>
        <p:spPr>
          <a:xfrm>
            <a:off x="980675" y="1915597"/>
            <a:ext cx="570140" cy="572700"/>
          </a:xfrm>
          <a:prstGeom prst="rect">
            <a:avLst/>
          </a:prstGeom>
          <a:noFill/>
          <a:ln>
            <a:noFill/>
          </a:ln>
        </p:spPr>
      </p:pic>
      <p:sp>
        <p:nvSpPr>
          <p:cNvPr id="474" name="Google Shape;474;p44"/>
          <p:cNvSpPr txBox="1"/>
          <p:nvPr/>
        </p:nvSpPr>
        <p:spPr>
          <a:xfrm>
            <a:off x="1136600" y="19819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475" name="Google Shape;475;p44"/>
          <p:cNvSpPr/>
          <p:nvPr/>
        </p:nvSpPr>
        <p:spPr>
          <a:xfrm>
            <a:off x="2237125" y="24455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pic>
        <p:nvPicPr>
          <p:cNvPr id="476" name="Google Shape;476;p44"/>
          <p:cNvPicPr preferRelativeResize="0"/>
          <p:nvPr/>
        </p:nvPicPr>
        <p:blipFill rotWithShape="1">
          <a:blip r:embed="rId3">
            <a:alphaModFix/>
          </a:blip>
          <a:srcRect b="46006" l="6239" r="80041" t="7148"/>
          <a:stretch/>
        </p:blipFill>
        <p:spPr>
          <a:xfrm>
            <a:off x="4035650" y="1409247"/>
            <a:ext cx="570140" cy="572700"/>
          </a:xfrm>
          <a:prstGeom prst="rect">
            <a:avLst/>
          </a:prstGeom>
          <a:noFill/>
          <a:ln>
            <a:noFill/>
          </a:ln>
        </p:spPr>
      </p:pic>
      <p:sp>
        <p:nvSpPr>
          <p:cNvPr id="477" name="Google Shape;477;p44"/>
          <p:cNvSpPr txBox="1"/>
          <p:nvPr/>
        </p:nvSpPr>
        <p:spPr>
          <a:xfrm>
            <a:off x="4191575" y="147560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478" name="Google Shape;478;p44"/>
          <p:cNvPicPr preferRelativeResize="0"/>
          <p:nvPr/>
        </p:nvPicPr>
        <p:blipFill rotWithShape="1">
          <a:blip r:embed="rId3">
            <a:alphaModFix/>
          </a:blip>
          <a:srcRect b="46006" l="6239" r="80041" t="7148"/>
          <a:stretch/>
        </p:blipFill>
        <p:spPr>
          <a:xfrm>
            <a:off x="8047925" y="2121897"/>
            <a:ext cx="570140" cy="572700"/>
          </a:xfrm>
          <a:prstGeom prst="rect">
            <a:avLst/>
          </a:prstGeom>
          <a:noFill/>
          <a:ln>
            <a:noFill/>
          </a:ln>
        </p:spPr>
      </p:pic>
      <p:sp>
        <p:nvSpPr>
          <p:cNvPr id="479" name="Google Shape;479;p44"/>
          <p:cNvSpPr txBox="1"/>
          <p:nvPr/>
        </p:nvSpPr>
        <p:spPr>
          <a:xfrm>
            <a:off x="8203850" y="21882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pic>
        <p:nvPicPr>
          <p:cNvPr id="480" name="Google Shape;480;p44"/>
          <p:cNvPicPr preferRelativeResize="0"/>
          <p:nvPr/>
        </p:nvPicPr>
        <p:blipFill rotWithShape="1">
          <a:blip r:embed="rId3">
            <a:alphaModFix/>
          </a:blip>
          <a:srcRect b="46006" l="6239" r="80041" t="7148"/>
          <a:stretch/>
        </p:blipFill>
        <p:spPr>
          <a:xfrm>
            <a:off x="7477775" y="4005722"/>
            <a:ext cx="570140" cy="572700"/>
          </a:xfrm>
          <a:prstGeom prst="rect">
            <a:avLst/>
          </a:prstGeom>
          <a:noFill/>
          <a:ln>
            <a:noFill/>
          </a:ln>
        </p:spPr>
      </p:pic>
      <p:sp>
        <p:nvSpPr>
          <p:cNvPr id="481" name="Google Shape;481;p44"/>
          <p:cNvSpPr txBox="1"/>
          <p:nvPr/>
        </p:nvSpPr>
        <p:spPr>
          <a:xfrm>
            <a:off x="7633700" y="4072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482" name="Google Shape;482;p44"/>
          <p:cNvPicPr preferRelativeResize="0"/>
          <p:nvPr/>
        </p:nvPicPr>
        <p:blipFill rotWithShape="1">
          <a:blip r:embed="rId3">
            <a:alphaModFix/>
          </a:blip>
          <a:srcRect b="46006" l="6239" r="80041" t="7148"/>
          <a:stretch/>
        </p:blipFill>
        <p:spPr>
          <a:xfrm>
            <a:off x="1248825" y="4136797"/>
            <a:ext cx="570140" cy="572700"/>
          </a:xfrm>
          <a:prstGeom prst="rect">
            <a:avLst/>
          </a:prstGeom>
          <a:noFill/>
          <a:ln>
            <a:noFill/>
          </a:ln>
        </p:spPr>
      </p:pic>
      <p:sp>
        <p:nvSpPr>
          <p:cNvPr id="483" name="Google Shape;483;p44"/>
          <p:cNvSpPr txBox="1"/>
          <p:nvPr/>
        </p:nvSpPr>
        <p:spPr>
          <a:xfrm>
            <a:off x="1404750" y="42031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484" name="Google Shape;484;p44"/>
          <p:cNvSpPr/>
          <p:nvPr/>
        </p:nvSpPr>
        <p:spPr>
          <a:xfrm>
            <a:off x="4118250" y="23987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5" name="Google Shape;485;p44"/>
          <p:cNvSpPr/>
          <p:nvPr/>
        </p:nvSpPr>
        <p:spPr>
          <a:xfrm>
            <a:off x="6867300" y="25796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6" name="Google Shape;486;p44"/>
          <p:cNvSpPr/>
          <p:nvPr/>
        </p:nvSpPr>
        <p:spPr>
          <a:xfrm>
            <a:off x="4191575" y="32632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7" name="Google Shape;487;p44"/>
          <p:cNvSpPr/>
          <p:nvPr/>
        </p:nvSpPr>
        <p:spPr>
          <a:xfrm>
            <a:off x="2284700" y="40870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8" name="Google Shape;488;p44"/>
          <p:cNvSpPr/>
          <p:nvPr/>
        </p:nvSpPr>
        <p:spPr>
          <a:xfrm>
            <a:off x="4078000" y="44888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489" name="Google Shape;489;p44"/>
          <p:cNvSpPr/>
          <p:nvPr/>
        </p:nvSpPr>
        <p:spPr>
          <a:xfrm>
            <a:off x="6297300" y="4287471"/>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490" name="Google Shape;490;p44"/>
          <p:cNvCxnSpPr>
            <a:stCxn id="473" idx="3"/>
            <a:endCxn id="475" idx="1"/>
          </p:cNvCxnSpPr>
          <p:nvPr/>
        </p:nvCxnSpPr>
        <p:spPr>
          <a:xfrm>
            <a:off x="1550815" y="2201947"/>
            <a:ext cx="686400" cy="467400"/>
          </a:xfrm>
          <a:prstGeom prst="straightConnector1">
            <a:avLst/>
          </a:prstGeom>
          <a:noFill/>
          <a:ln cap="flat" cmpd="sng" w="38100">
            <a:solidFill>
              <a:schemeClr val="dk1"/>
            </a:solidFill>
            <a:prstDash val="solid"/>
            <a:round/>
            <a:headEnd len="med" w="med" type="none"/>
            <a:tailEnd len="med" w="med" type="none"/>
          </a:ln>
        </p:spPr>
      </p:cxnSp>
      <p:cxnSp>
        <p:nvCxnSpPr>
          <p:cNvPr id="491" name="Google Shape;491;p44"/>
          <p:cNvCxnSpPr>
            <a:stCxn id="475" idx="2"/>
            <a:endCxn id="487" idx="0"/>
          </p:cNvCxnSpPr>
          <p:nvPr/>
        </p:nvCxnSpPr>
        <p:spPr>
          <a:xfrm>
            <a:off x="2522125" y="2893196"/>
            <a:ext cx="47700" cy="1194000"/>
          </a:xfrm>
          <a:prstGeom prst="straightConnector1">
            <a:avLst/>
          </a:prstGeom>
          <a:noFill/>
          <a:ln cap="flat" cmpd="sng" w="38100">
            <a:solidFill>
              <a:schemeClr val="dk1"/>
            </a:solidFill>
            <a:prstDash val="solid"/>
            <a:round/>
            <a:headEnd len="med" w="med" type="none"/>
            <a:tailEnd len="med" w="med" type="none"/>
          </a:ln>
        </p:spPr>
      </p:cxnSp>
      <p:cxnSp>
        <p:nvCxnSpPr>
          <p:cNvPr id="492" name="Google Shape;492;p44"/>
          <p:cNvCxnSpPr>
            <a:stCxn id="482" idx="3"/>
            <a:endCxn id="487" idx="1"/>
          </p:cNvCxnSpPr>
          <p:nvPr/>
        </p:nvCxnSpPr>
        <p:spPr>
          <a:xfrm flipH="1" rot="10800000">
            <a:off x="1818965" y="4310947"/>
            <a:ext cx="465600" cy="112200"/>
          </a:xfrm>
          <a:prstGeom prst="straightConnector1">
            <a:avLst/>
          </a:prstGeom>
          <a:noFill/>
          <a:ln cap="flat" cmpd="sng" w="38100">
            <a:solidFill>
              <a:schemeClr val="dk1"/>
            </a:solidFill>
            <a:prstDash val="solid"/>
            <a:round/>
            <a:headEnd len="med" w="med" type="none"/>
            <a:tailEnd len="med" w="med" type="none"/>
          </a:ln>
        </p:spPr>
      </p:cxnSp>
      <p:cxnSp>
        <p:nvCxnSpPr>
          <p:cNvPr id="493" name="Google Shape;493;p44"/>
          <p:cNvCxnSpPr>
            <a:stCxn id="475" idx="3"/>
            <a:endCxn id="484" idx="1"/>
          </p:cNvCxnSpPr>
          <p:nvPr/>
        </p:nvCxnSpPr>
        <p:spPr>
          <a:xfrm flipH="1" rot="10800000">
            <a:off x="2807125" y="2622596"/>
            <a:ext cx="1311000" cy="46800"/>
          </a:xfrm>
          <a:prstGeom prst="straightConnector1">
            <a:avLst/>
          </a:prstGeom>
          <a:noFill/>
          <a:ln cap="flat" cmpd="sng" w="38100">
            <a:solidFill>
              <a:schemeClr val="dk1"/>
            </a:solidFill>
            <a:prstDash val="solid"/>
            <a:round/>
            <a:headEnd len="med" w="med" type="none"/>
            <a:tailEnd len="med" w="med" type="none"/>
          </a:ln>
        </p:spPr>
      </p:cxnSp>
      <p:cxnSp>
        <p:nvCxnSpPr>
          <p:cNvPr id="494" name="Google Shape;494;p44"/>
          <p:cNvCxnSpPr>
            <a:stCxn id="475" idx="3"/>
            <a:endCxn id="486" idx="1"/>
          </p:cNvCxnSpPr>
          <p:nvPr/>
        </p:nvCxnSpPr>
        <p:spPr>
          <a:xfrm>
            <a:off x="2807125" y="2669396"/>
            <a:ext cx="1384500" cy="817800"/>
          </a:xfrm>
          <a:prstGeom prst="straightConnector1">
            <a:avLst/>
          </a:prstGeom>
          <a:noFill/>
          <a:ln cap="flat" cmpd="sng" w="38100">
            <a:solidFill>
              <a:schemeClr val="dk1"/>
            </a:solidFill>
            <a:prstDash val="solid"/>
            <a:round/>
            <a:headEnd len="med" w="med" type="none"/>
            <a:tailEnd len="med" w="med" type="none"/>
          </a:ln>
        </p:spPr>
      </p:cxnSp>
      <p:cxnSp>
        <p:nvCxnSpPr>
          <p:cNvPr id="495" name="Google Shape;495;p44"/>
          <p:cNvCxnSpPr>
            <a:stCxn id="487" idx="3"/>
            <a:endCxn id="486" idx="1"/>
          </p:cNvCxnSpPr>
          <p:nvPr/>
        </p:nvCxnSpPr>
        <p:spPr>
          <a:xfrm flipH="1" rot="10800000">
            <a:off x="2854700" y="3487046"/>
            <a:ext cx="1336800" cy="823800"/>
          </a:xfrm>
          <a:prstGeom prst="straightConnector1">
            <a:avLst/>
          </a:prstGeom>
          <a:noFill/>
          <a:ln cap="flat" cmpd="sng" w="38100">
            <a:solidFill>
              <a:schemeClr val="dk1"/>
            </a:solidFill>
            <a:prstDash val="solid"/>
            <a:round/>
            <a:headEnd len="med" w="med" type="none"/>
            <a:tailEnd len="med" w="med" type="none"/>
          </a:ln>
        </p:spPr>
      </p:cxnSp>
      <p:cxnSp>
        <p:nvCxnSpPr>
          <p:cNvPr id="496" name="Google Shape;496;p44"/>
          <p:cNvCxnSpPr>
            <a:stCxn id="487" idx="3"/>
            <a:endCxn id="488" idx="1"/>
          </p:cNvCxnSpPr>
          <p:nvPr/>
        </p:nvCxnSpPr>
        <p:spPr>
          <a:xfrm>
            <a:off x="2854700" y="4310846"/>
            <a:ext cx="1223400" cy="401700"/>
          </a:xfrm>
          <a:prstGeom prst="straightConnector1">
            <a:avLst/>
          </a:prstGeom>
          <a:noFill/>
          <a:ln cap="flat" cmpd="sng" w="38100">
            <a:solidFill>
              <a:schemeClr val="dk1"/>
            </a:solidFill>
            <a:prstDash val="solid"/>
            <a:round/>
            <a:headEnd len="med" w="med" type="none"/>
            <a:tailEnd len="med" w="med" type="none"/>
          </a:ln>
        </p:spPr>
      </p:cxnSp>
      <p:cxnSp>
        <p:nvCxnSpPr>
          <p:cNvPr id="497" name="Google Shape;497;p44"/>
          <p:cNvCxnSpPr>
            <a:stCxn id="488" idx="3"/>
            <a:endCxn id="489" idx="1"/>
          </p:cNvCxnSpPr>
          <p:nvPr/>
        </p:nvCxnSpPr>
        <p:spPr>
          <a:xfrm flipH="1" rot="10800000">
            <a:off x="4648000" y="4511346"/>
            <a:ext cx="1649400" cy="201300"/>
          </a:xfrm>
          <a:prstGeom prst="straightConnector1">
            <a:avLst/>
          </a:prstGeom>
          <a:noFill/>
          <a:ln cap="flat" cmpd="sng" w="38100">
            <a:solidFill>
              <a:schemeClr val="dk1"/>
            </a:solidFill>
            <a:prstDash val="solid"/>
            <a:round/>
            <a:headEnd len="med" w="med" type="none"/>
            <a:tailEnd len="med" w="med" type="none"/>
          </a:ln>
        </p:spPr>
      </p:cxnSp>
      <p:cxnSp>
        <p:nvCxnSpPr>
          <p:cNvPr id="498" name="Google Shape;498;p44"/>
          <p:cNvCxnSpPr>
            <a:endCxn id="485" idx="1"/>
          </p:cNvCxnSpPr>
          <p:nvPr/>
        </p:nvCxnSpPr>
        <p:spPr>
          <a:xfrm flipH="1" rot="10800000">
            <a:off x="4761600" y="2803446"/>
            <a:ext cx="2105700" cy="683700"/>
          </a:xfrm>
          <a:prstGeom prst="straightConnector1">
            <a:avLst/>
          </a:prstGeom>
          <a:noFill/>
          <a:ln cap="flat" cmpd="sng" w="38100">
            <a:solidFill>
              <a:schemeClr val="dk1"/>
            </a:solidFill>
            <a:prstDash val="solid"/>
            <a:round/>
            <a:headEnd len="med" w="med" type="none"/>
            <a:tailEnd len="med" w="med" type="none"/>
          </a:ln>
        </p:spPr>
      </p:cxnSp>
      <p:cxnSp>
        <p:nvCxnSpPr>
          <p:cNvPr id="499" name="Google Shape;499;p44"/>
          <p:cNvCxnSpPr>
            <a:stCxn id="484" idx="3"/>
            <a:endCxn id="485" idx="1"/>
          </p:cNvCxnSpPr>
          <p:nvPr/>
        </p:nvCxnSpPr>
        <p:spPr>
          <a:xfrm>
            <a:off x="4688250" y="2622596"/>
            <a:ext cx="2179200" cy="180900"/>
          </a:xfrm>
          <a:prstGeom prst="straightConnector1">
            <a:avLst/>
          </a:prstGeom>
          <a:noFill/>
          <a:ln cap="flat" cmpd="sng" w="38100">
            <a:solidFill>
              <a:schemeClr val="dk1"/>
            </a:solidFill>
            <a:prstDash val="solid"/>
            <a:round/>
            <a:headEnd len="med" w="med" type="none"/>
            <a:tailEnd len="med" w="med" type="none"/>
          </a:ln>
        </p:spPr>
      </p:cxnSp>
      <p:cxnSp>
        <p:nvCxnSpPr>
          <p:cNvPr id="500" name="Google Shape;500;p44"/>
          <p:cNvCxnSpPr>
            <a:endCxn id="485" idx="2"/>
          </p:cNvCxnSpPr>
          <p:nvPr/>
        </p:nvCxnSpPr>
        <p:spPr>
          <a:xfrm flipH="1" rot="10800000">
            <a:off x="6582300" y="3027246"/>
            <a:ext cx="570000" cy="1260300"/>
          </a:xfrm>
          <a:prstGeom prst="straightConnector1">
            <a:avLst/>
          </a:prstGeom>
          <a:noFill/>
          <a:ln cap="flat" cmpd="sng" w="38100">
            <a:solidFill>
              <a:schemeClr val="dk1"/>
            </a:solidFill>
            <a:prstDash val="solid"/>
            <a:round/>
            <a:headEnd len="med" w="med" type="none"/>
            <a:tailEnd len="med" w="med" type="none"/>
          </a:ln>
        </p:spPr>
      </p:cxnSp>
      <p:cxnSp>
        <p:nvCxnSpPr>
          <p:cNvPr id="501" name="Google Shape;501;p44"/>
          <p:cNvCxnSpPr>
            <a:stCxn id="484" idx="0"/>
            <a:endCxn id="476" idx="2"/>
          </p:cNvCxnSpPr>
          <p:nvPr/>
        </p:nvCxnSpPr>
        <p:spPr>
          <a:xfrm rot="10800000">
            <a:off x="4320750" y="1982096"/>
            <a:ext cx="82500" cy="416700"/>
          </a:xfrm>
          <a:prstGeom prst="straightConnector1">
            <a:avLst/>
          </a:prstGeom>
          <a:noFill/>
          <a:ln cap="flat" cmpd="sng" w="38100">
            <a:solidFill>
              <a:schemeClr val="dk1"/>
            </a:solidFill>
            <a:prstDash val="solid"/>
            <a:round/>
            <a:headEnd len="med" w="med" type="none"/>
            <a:tailEnd len="med" w="med" type="none"/>
          </a:ln>
        </p:spPr>
      </p:cxnSp>
      <p:cxnSp>
        <p:nvCxnSpPr>
          <p:cNvPr id="502" name="Google Shape;502;p44"/>
          <p:cNvCxnSpPr>
            <a:stCxn id="485" idx="3"/>
            <a:endCxn id="478" idx="1"/>
          </p:cNvCxnSpPr>
          <p:nvPr/>
        </p:nvCxnSpPr>
        <p:spPr>
          <a:xfrm flipH="1" rot="10800000">
            <a:off x="7437300" y="2408346"/>
            <a:ext cx="610500" cy="395100"/>
          </a:xfrm>
          <a:prstGeom prst="straightConnector1">
            <a:avLst/>
          </a:prstGeom>
          <a:noFill/>
          <a:ln cap="flat" cmpd="sng" w="38100">
            <a:solidFill>
              <a:schemeClr val="dk1"/>
            </a:solidFill>
            <a:prstDash val="solid"/>
            <a:round/>
            <a:headEnd len="med" w="med" type="none"/>
            <a:tailEnd len="med" w="med" type="none"/>
          </a:ln>
        </p:spPr>
      </p:cxnSp>
      <p:cxnSp>
        <p:nvCxnSpPr>
          <p:cNvPr id="503" name="Google Shape;503;p44"/>
          <p:cNvCxnSpPr>
            <a:stCxn id="489" idx="3"/>
            <a:endCxn id="480" idx="1"/>
          </p:cNvCxnSpPr>
          <p:nvPr/>
        </p:nvCxnSpPr>
        <p:spPr>
          <a:xfrm flipH="1" rot="10800000">
            <a:off x="6867300" y="4291971"/>
            <a:ext cx="610500" cy="219300"/>
          </a:xfrm>
          <a:prstGeom prst="straightConnector1">
            <a:avLst/>
          </a:prstGeom>
          <a:noFill/>
          <a:ln cap="flat" cmpd="sng" w="38100">
            <a:solidFill>
              <a:schemeClr val="dk1"/>
            </a:solidFill>
            <a:prstDash val="solid"/>
            <a:round/>
            <a:headEnd len="med" w="med" type="none"/>
            <a:tailEnd len="med" w="med" type="none"/>
          </a:ln>
        </p:spPr>
      </p:cxnSp>
      <p:sp>
        <p:nvSpPr>
          <p:cNvPr id="504" name="Google Shape;504;p44"/>
          <p:cNvSpPr txBox="1"/>
          <p:nvPr/>
        </p:nvSpPr>
        <p:spPr>
          <a:xfrm>
            <a:off x="7437300" y="1418550"/>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Destination</a:t>
            </a:r>
            <a:r>
              <a:rPr lang="en" sz="800"/>
              <a:t>: D</a:t>
            </a:r>
            <a:endParaRPr sz="800"/>
          </a:p>
          <a:p>
            <a:pPr indent="0" lvl="0" marL="0" rtl="0" algn="l">
              <a:spcBef>
                <a:spcPts val="0"/>
              </a:spcBef>
              <a:spcAft>
                <a:spcPts val="0"/>
              </a:spcAft>
              <a:buNone/>
            </a:pPr>
            <a:r>
              <a:rPr lang="en" sz="800"/>
              <a:t>“Hello, this is A…”</a:t>
            </a:r>
            <a:endParaRPr sz="800"/>
          </a:p>
        </p:txBody>
      </p:sp>
      <p:sp>
        <p:nvSpPr>
          <p:cNvPr id="505" name="Google Shape;505;p44"/>
          <p:cNvSpPr/>
          <p:nvPr/>
        </p:nvSpPr>
        <p:spPr>
          <a:xfrm>
            <a:off x="1584950" y="2476500"/>
            <a:ext cx="6431300" cy="1220100"/>
          </a:xfrm>
          <a:custGeom>
            <a:rect b="b" l="l" r="r" t="t"/>
            <a:pathLst>
              <a:path extrusionOk="0" h="48804" w="257252">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cap="flat" cmpd="sng" w="19050">
            <a:solidFill>
              <a:srgbClr val="FF0000"/>
            </a:solidFill>
            <a:prstDash val="solid"/>
            <a:round/>
            <a:headEnd len="med" w="med" type="none"/>
            <a:tailEnd len="med" w="med" type="none"/>
          </a:ln>
        </p:spPr>
      </p:sp>
      <p:sp>
        <p:nvSpPr>
          <p:cNvPr id="506" name="Google Shape;506;p4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4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pic>
        <p:nvPicPr>
          <p:cNvPr id="512" name="Google Shape;512;p45"/>
          <p:cNvPicPr preferRelativeResize="0"/>
          <p:nvPr/>
        </p:nvPicPr>
        <p:blipFill rotWithShape="1">
          <a:blip r:embed="rId3">
            <a:alphaModFix/>
          </a:blip>
          <a:srcRect b="46006" l="6239" r="80041" t="7148"/>
          <a:stretch/>
        </p:blipFill>
        <p:spPr>
          <a:xfrm>
            <a:off x="980675" y="1915597"/>
            <a:ext cx="570140" cy="572700"/>
          </a:xfrm>
          <a:prstGeom prst="rect">
            <a:avLst/>
          </a:prstGeom>
          <a:noFill/>
          <a:ln>
            <a:noFill/>
          </a:ln>
        </p:spPr>
      </p:pic>
      <p:sp>
        <p:nvSpPr>
          <p:cNvPr id="513" name="Google Shape;513;p45"/>
          <p:cNvSpPr txBox="1"/>
          <p:nvPr/>
        </p:nvSpPr>
        <p:spPr>
          <a:xfrm>
            <a:off x="1136600" y="19819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514" name="Google Shape;514;p45"/>
          <p:cNvSpPr/>
          <p:nvPr/>
        </p:nvSpPr>
        <p:spPr>
          <a:xfrm>
            <a:off x="2237125" y="24455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pic>
        <p:nvPicPr>
          <p:cNvPr id="515" name="Google Shape;515;p45"/>
          <p:cNvPicPr preferRelativeResize="0"/>
          <p:nvPr/>
        </p:nvPicPr>
        <p:blipFill rotWithShape="1">
          <a:blip r:embed="rId3">
            <a:alphaModFix/>
          </a:blip>
          <a:srcRect b="46006" l="6239" r="80041" t="7148"/>
          <a:stretch/>
        </p:blipFill>
        <p:spPr>
          <a:xfrm>
            <a:off x="4035650" y="1409247"/>
            <a:ext cx="570140" cy="572700"/>
          </a:xfrm>
          <a:prstGeom prst="rect">
            <a:avLst/>
          </a:prstGeom>
          <a:noFill/>
          <a:ln>
            <a:noFill/>
          </a:ln>
        </p:spPr>
      </p:pic>
      <p:sp>
        <p:nvSpPr>
          <p:cNvPr id="516" name="Google Shape;516;p45"/>
          <p:cNvSpPr txBox="1"/>
          <p:nvPr/>
        </p:nvSpPr>
        <p:spPr>
          <a:xfrm>
            <a:off x="4191575" y="147560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517" name="Google Shape;517;p45"/>
          <p:cNvPicPr preferRelativeResize="0"/>
          <p:nvPr/>
        </p:nvPicPr>
        <p:blipFill rotWithShape="1">
          <a:blip r:embed="rId3">
            <a:alphaModFix/>
          </a:blip>
          <a:srcRect b="46006" l="6239" r="80041" t="7148"/>
          <a:stretch/>
        </p:blipFill>
        <p:spPr>
          <a:xfrm>
            <a:off x="8047925" y="2121897"/>
            <a:ext cx="570140" cy="572700"/>
          </a:xfrm>
          <a:prstGeom prst="rect">
            <a:avLst/>
          </a:prstGeom>
          <a:noFill/>
          <a:ln>
            <a:noFill/>
          </a:ln>
        </p:spPr>
      </p:pic>
      <p:sp>
        <p:nvSpPr>
          <p:cNvPr id="518" name="Google Shape;518;p45"/>
          <p:cNvSpPr txBox="1"/>
          <p:nvPr/>
        </p:nvSpPr>
        <p:spPr>
          <a:xfrm>
            <a:off x="8203850" y="21882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pic>
        <p:nvPicPr>
          <p:cNvPr id="519" name="Google Shape;519;p45"/>
          <p:cNvPicPr preferRelativeResize="0"/>
          <p:nvPr/>
        </p:nvPicPr>
        <p:blipFill rotWithShape="1">
          <a:blip r:embed="rId3">
            <a:alphaModFix/>
          </a:blip>
          <a:srcRect b="46006" l="6239" r="80041" t="7148"/>
          <a:stretch/>
        </p:blipFill>
        <p:spPr>
          <a:xfrm>
            <a:off x="7477775" y="4005722"/>
            <a:ext cx="570140" cy="572700"/>
          </a:xfrm>
          <a:prstGeom prst="rect">
            <a:avLst/>
          </a:prstGeom>
          <a:noFill/>
          <a:ln>
            <a:noFill/>
          </a:ln>
        </p:spPr>
      </p:pic>
      <p:sp>
        <p:nvSpPr>
          <p:cNvPr id="520" name="Google Shape;520;p45"/>
          <p:cNvSpPr txBox="1"/>
          <p:nvPr/>
        </p:nvSpPr>
        <p:spPr>
          <a:xfrm>
            <a:off x="7633700" y="4072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521" name="Google Shape;521;p45"/>
          <p:cNvPicPr preferRelativeResize="0"/>
          <p:nvPr/>
        </p:nvPicPr>
        <p:blipFill rotWithShape="1">
          <a:blip r:embed="rId3">
            <a:alphaModFix/>
          </a:blip>
          <a:srcRect b="46006" l="6239" r="80041" t="7148"/>
          <a:stretch/>
        </p:blipFill>
        <p:spPr>
          <a:xfrm>
            <a:off x="1248825" y="4136797"/>
            <a:ext cx="570140" cy="572700"/>
          </a:xfrm>
          <a:prstGeom prst="rect">
            <a:avLst/>
          </a:prstGeom>
          <a:noFill/>
          <a:ln>
            <a:noFill/>
          </a:ln>
        </p:spPr>
      </p:pic>
      <p:sp>
        <p:nvSpPr>
          <p:cNvPr id="522" name="Google Shape;522;p45"/>
          <p:cNvSpPr txBox="1"/>
          <p:nvPr/>
        </p:nvSpPr>
        <p:spPr>
          <a:xfrm>
            <a:off x="1404750" y="42031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523" name="Google Shape;523;p45"/>
          <p:cNvSpPr/>
          <p:nvPr/>
        </p:nvSpPr>
        <p:spPr>
          <a:xfrm>
            <a:off x="4118250" y="23987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4" name="Google Shape;524;p45"/>
          <p:cNvSpPr/>
          <p:nvPr/>
        </p:nvSpPr>
        <p:spPr>
          <a:xfrm>
            <a:off x="6867300" y="25796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5" name="Google Shape;525;p45"/>
          <p:cNvSpPr/>
          <p:nvPr/>
        </p:nvSpPr>
        <p:spPr>
          <a:xfrm>
            <a:off x="4191575" y="32632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6" name="Google Shape;526;p45"/>
          <p:cNvSpPr/>
          <p:nvPr/>
        </p:nvSpPr>
        <p:spPr>
          <a:xfrm>
            <a:off x="2284700" y="40870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7" name="Google Shape;527;p45"/>
          <p:cNvSpPr/>
          <p:nvPr/>
        </p:nvSpPr>
        <p:spPr>
          <a:xfrm>
            <a:off x="4078000" y="44888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528" name="Google Shape;528;p45"/>
          <p:cNvSpPr/>
          <p:nvPr/>
        </p:nvSpPr>
        <p:spPr>
          <a:xfrm>
            <a:off x="6297300" y="4287471"/>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529" name="Google Shape;529;p45"/>
          <p:cNvCxnSpPr>
            <a:stCxn id="512" idx="3"/>
            <a:endCxn id="514" idx="1"/>
          </p:cNvCxnSpPr>
          <p:nvPr/>
        </p:nvCxnSpPr>
        <p:spPr>
          <a:xfrm>
            <a:off x="1550815" y="2201947"/>
            <a:ext cx="686400" cy="467400"/>
          </a:xfrm>
          <a:prstGeom prst="straightConnector1">
            <a:avLst/>
          </a:prstGeom>
          <a:noFill/>
          <a:ln cap="flat" cmpd="sng" w="38100">
            <a:solidFill>
              <a:srgbClr val="1155CC"/>
            </a:solidFill>
            <a:prstDash val="dash"/>
            <a:round/>
            <a:headEnd len="med" w="med" type="none"/>
            <a:tailEnd len="med" w="med" type="none"/>
          </a:ln>
        </p:spPr>
      </p:cxnSp>
      <p:cxnSp>
        <p:nvCxnSpPr>
          <p:cNvPr id="530" name="Google Shape;530;p45"/>
          <p:cNvCxnSpPr>
            <a:stCxn id="514" idx="2"/>
            <a:endCxn id="526" idx="0"/>
          </p:cNvCxnSpPr>
          <p:nvPr/>
        </p:nvCxnSpPr>
        <p:spPr>
          <a:xfrm>
            <a:off x="2522125" y="2893196"/>
            <a:ext cx="47700" cy="1194000"/>
          </a:xfrm>
          <a:prstGeom prst="straightConnector1">
            <a:avLst/>
          </a:prstGeom>
          <a:noFill/>
          <a:ln cap="flat" cmpd="sng" w="38100">
            <a:solidFill>
              <a:schemeClr val="dk1"/>
            </a:solidFill>
            <a:prstDash val="solid"/>
            <a:round/>
            <a:headEnd len="med" w="med" type="none"/>
            <a:tailEnd len="med" w="med" type="none"/>
          </a:ln>
        </p:spPr>
      </p:cxnSp>
      <p:cxnSp>
        <p:nvCxnSpPr>
          <p:cNvPr id="531" name="Google Shape;531;p45"/>
          <p:cNvCxnSpPr>
            <a:stCxn id="521" idx="3"/>
            <a:endCxn id="526" idx="1"/>
          </p:cNvCxnSpPr>
          <p:nvPr/>
        </p:nvCxnSpPr>
        <p:spPr>
          <a:xfrm flipH="1" rot="10800000">
            <a:off x="1818965" y="4310947"/>
            <a:ext cx="465600" cy="112200"/>
          </a:xfrm>
          <a:prstGeom prst="straightConnector1">
            <a:avLst/>
          </a:prstGeom>
          <a:noFill/>
          <a:ln cap="flat" cmpd="sng" w="38100">
            <a:solidFill>
              <a:schemeClr val="dk1"/>
            </a:solidFill>
            <a:prstDash val="solid"/>
            <a:round/>
            <a:headEnd len="med" w="med" type="none"/>
            <a:tailEnd len="med" w="med" type="none"/>
          </a:ln>
        </p:spPr>
      </p:cxnSp>
      <p:cxnSp>
        <p:nvCxnSpPr>
          <p:cNvPr id="532" name="Google Shape;532;p45"/>
          <p:cNvCxnSpPr>
            <a:stCxn id="514" idx="3"/>
            <a:endCxn id="523" idx="1"/>
          </p:cNvCxnSpPr>
          <p:nvPr/>
        </p:nvCxnSpPr>
        <p:spPr>
          <a:xfrm flipH="1" rot="10800000">
            <a:off x="2807125" y="2622596"/>
            <a:ext cx="1311000" cy="46800"/>
          </a:xfrm>
          <a:prstGeom prst="straightConnector1">
            <a:avLst/>
          </a:prstGeom>
          <a:noFill/>
          <a:ln cap="flat" cmpd="sng" w="38100">
            <a:solidFill>
              <a:schemeClr val="dk1"/>
            </a:solidFill>
            <a:prstDash val="solid"/>
            <a:round/>
            <a:headEnd len="med" w="med" type="none"/>
            <a:tailEnd len="med" w="med" type="none"/>
          </a:ln>
        </p:spPr>
      </p:cxnSp>
      <p:cxnSp>
        <p:nvCxnSpPr>
          <p:cNvPr id="533" name="Google Shape;533;p45"/>
          <p:cNvCxnSpPr>
            <a:stCxn id="514" idx="3"/>
            <a:endCxn id="525" idx="1"/>
          </p:cNvCxnSpPr>
          <p:nvPr/>
        </p:nvCxnSpPr>
        <p:spPr>
          <a:xfrm>
            <a:off x="2807125" y="2669396"/>
            <a:ext cx="1384500" cy="817800"/>
          </a:xfrm>
          <a:prstGeom prst="straightConnector1">
            <a:avLst/>
          </a:prstGeom>
          <a:noFill/>
          <a:ln cap="flat" cmpd="sng" w="38100">
            <a:solidFill>
              <a:srgbClr val="6AA84F"/>
            </a:solidFill>
            <a:prstDash val="solid"/>
            <a:round/>
            <a:headEnd len="med" w="med" type="none"/>
            <a:tailEnd len="med" w="med" type="none"/>
          </a:ln>
        </p:spPr>
      </p:cxnSp>
      <p:cxnSp>
        <p:nvCxnSpPr>
          <p:cNvPr id="534" name="Google Shape;534;p45"/>
          <p:cNvCxnSpPr>
            <a:stCxn id="526" idx="3"/>
            <a:endCxn id="525" idx="1"/>
          </p:cNvCxnSpPr>
          <p:nvPr/>
        </p:nvCxnSpPr>
        <p:spPr>
          <a:xfrm flipH="1" rot="10800000">
            <a:off x="2854700" y="3487046"/>
            <a:ext cx="1336800" cy="823800"/>
          </a:xfrm>
          <a:prstGeom prst="straightConnector1">
            <a:avLst/>
          </a:prstGeom>
          <a:noFill/>
          <a:ln cap="flat" cmpd="sng" w="38100">
            <a:solidFill>
              <a:schemeClr val="dk1"/>
            </a:solidFill>
            <a:prstDash val="solid"/>
            <a:round/>
            <a:headEnd len="med" w="med" type="none"/>
            <a:tailEnd len="med" w="med" type="none"/>
          </a:ln>
        </p:spPr>
      </p:cxnSp>
      <p:cxnSp>
        <p:nvCxnSpPr>
          <p:cNvPr id="535" name="Google Shape;535;p45"/>
          <p:cNvCxnSpPr>
            <a:stCxn id="526" idx="3"/>
            <a:endCxn id="527" idx="1"/>
          </p:cNvCxnSpPr>
          <p:nvPr/>
        </p:nvCxnSpPr>
        <p:spPr>
          <a:xfrm>
            <a:off x="2854700" y="4310846"/>
            <a:ext cx="1223400" cy="401700"/>
          </a:xfrm>
          <a:prstGeom prst="straightConnector1">
            <a:avLst/>
          </a:prstGeom>
          <a:noFill/>
          <a:ln cap="flat" cmpd="sng" w="38100">
            <a:solidFill>
              <a:schemeClr val="dk1"/>
            </a:solidFill>
            <a:prstDash val="solid"/>
            <a:round/>
            <a:headEnd len="med" w="med" type="none"/>
            <a:tailEnd len="med" w="med" type="none"/>
          </a:ln>
        </p:spPr>
      </p:cxnSp>
      <p:cxnSp>
        <p:nvCxnSpPr>
          <p:cNvPr id="536" name="Google Shape;536;p45"/>
          <p:cNvCxnSpPr>
            <a:stCxn id="527" idx="3"/>
            <a:endCxn id="528" idx="1"/>
          </p:cNvCxnSpPr>
          <p:nvPr/>
        </p:nvCxnSpPr>
        <p:spPr>
          <a:xfrm flipH="1" rot="10800000">
            <a:off x="4648000" y="4511346"/>
            <a:ext cx="1649400" cy="201300"/>
          </a:xfrm>
          <a:prstGeom prst="straightConnector1">
            <a:avLst/>
          </a:prstGeom>
          <a:noFill/>
          <a:ln cap="flat" cmpd="sng" w="38100">
            <a:solidFill>
              <a:schemeClr val="dk1"/>
            </a:solidFill>
            <a:prstDash val="solid"/>
            <a:round/>
            <a:headEnd len="med" w="med" type="none"/>
            <a:tailEnd len="med" w="med" type="none"/>
          </a:ln>
        </p:spPr>
      </p:cxnSp>
      <p:cxnSp>
        <p:nvCxnSpPr>
          <p:cNvPr id="537" name="Google Shape;537;p45"/>
          <p:cNvCxnSpPr>
            <a:endCxn id="524" idx="1"/>
          </p:cNvCxnSpPr>
          <p:nvPr/>
        </p:nvCxnSpPr>
        <p:spPr>
          <a:xfrm flipH="1" rot="10800000">
            <a:off x="4761600" y="2803446"/>
            <a:ext cx="2105700" cy="683700"/>
          </a:xfrm>
          <a:prstGeom prst="straightConnector1">
            <a:avLst/>
          </a:prstGeom>
          <a:noFill/>
          <a:ln cap="flat" cmpd="sng" w="38100">
            <a:solidFill>
              <a:srgbClr val="6AA84F"/>
            </a:solidFill>
            <a:prstDash val="solid"/>
            <a:round/>
            <a:headEnd len="med" w="med" type="none"/>
            <a:tailEnd len="med" w="med" type="none"/>
          </a:ln>
        </p:spPr>
      </p:cxnSp>
      <p:cxnSp>
        <p:nvCxnSpPr>
          <p:cNvPr id="538" name="Google Shape;538;p45"/>
          <p:cNvCxnSpPr>
            <a:stCxn id="523" idx="3"/>
            <a:endCxn id="524" idx="1"/>
          </p:cNvCxnSpPr>
          <p:nvPr/>
        </p:nvCxnSpPr>
        <p:spPr>
          <a:xfrm>
            <a:off x="4688250" y="2622596"/>
            <a:ext cx="2179200" cy="180900"/>
          </a:xfrm>
          <a:prstGeom prst="straightConnector1">
            <a:avLst/>
          </a:prstGeom>
          <a:noFill/>
          <a:ln cap="flat" cmpd="sng" w="38100">
            <a:solidFill>
              <a:schemeClr val="dk1"/>
            </a:solidFill>
            <a:prstDash val="solid"/>
            <a:round/>
            <a:headEnd len="med" w="med" type="none"/>
            <a:tailEnd len="med" w="med" type="none"/>
          </a:ln>
        </p:spPr>
      </p:cxnSp>
      <p:cxnSp>
        <p:nvCxnSpPr>
          <p:cNvPr id="539" name="Google Shape;539;p45"/>
          <p:cNvCxnSpPr>
            <a:endCxn id="524" idx="2"/>
          </p:cNvCxnSpPr>
          <p:nvPr/>
        </p:nvCxnSpPr>
        <p:spPr>
          <a:xfrm flipH="1" rot="10800000">
            <a:off x="6582300" y="3027246"/>
            <a:ext cx="570000" cy="1260300"/>
          </a:xfrm>
          <a:prstGeom prst="straightConnector1">
            <a:avLst/>
          </a:prstGeom>
          <a:noFill/>
          <a:ln cap="flat" cmpd="sng" w="38100">
            <a:solidFill>
              <a:schemeClr val="dk1"/>
            </a:solidFill>
            <a:prstDash val="solid"/>
            <a:round/>
            <a:headEnd len="med" w="med" type="none"/>
            <a:tailEnd len="med" w="med" type="none"/>
          </a:ln>
        </p:spPr>
      </p:cxnSp>
      <p:cxnSp>
        <p:nvCxnSpPr>
          <p:cNvPr id="540" name="Google Shape;540;p45"/>
          <p:cNvCxnSpPr>
            <a:stCxn id="523" idx="0"/>
            <a:endCxn id="515" idx="2"/>
          </p:cNvCxnSpPr>
          <p:nvPr/>
        </p:nvCxnSpPr>
        <p:spPr>
          <a:xfrm rot="10800000">
            <a:off x="4320750" y="1982096"/>
            <a:ext cx="82500" cy="416700"/>
          </a:xfrm>
          <a:prstGeom prst="straightConnector1">
            <a:avLst/>
          </a:prstGeom>
          <a:noFill/>
          <a:ln cap="flat" cmpd="sng" w="38100">
            <a:solidFill>
              <a:schemeClr val="dk1"/>
            </a:solidFill>
            <a:prstDash val="solid"/>
            <a:round/>
            <a:headEnd len="med" w="med" type="none"/>
            <a:tailEnd len="med" w="med" type="none"/>
          </a:ln>
        </p:spPr>
      </p:cxnSp>
      <p:cxnSp>
        <p:nvCxnSpPr>
          <p:cNvPr id="541" name="Google Shape;541;p45"/>
          <p:cNvCxnSpPr>
            <a:stCxn id="524" idx="3"/>
            <a:endCxn id="517" idx="1"/>
          </p:cNvCxnSpPr>
          <p:nvPr/>
        </p:nvCxnSpPr>
        <p:spPr>
          <a:xfrm flipH="1" rot="10800000">
            <a:off x="7437300" y="2408346"/>
            <a:ext cx="610500" cy="395100"/>
          </a:xfrm>
          <a:prstGeom prst="straightConnector1">
            <a:avLst/>
          </a:prstGeom>
          <a:noFill/>
          <a:ln cap="flat" cmpd="sng" w="38100">
            <a:solidFill>
              <a:srgbClr val="674EA7"/>
            </a:solidFill>
            <a:prstDash val="dash"/>
            <a:round/>
            <a:headEnd len="med" w="med" type="none"/>
            <a:tailEnd len="med" w="med" type="none"/>
          </a:ln>
        </p:spPr>
      </p:cxnSp>
      <p:cxnSp>
        <p:nvCxnSpPr>
          <p:cNvPr id="542" name="Google Shape;542;p45"/>
          <p:cNvCxnSpPr>
            <a:stCxn id="528" idx="3"/>
            <a:endCxn id="519" idx="1"/>
          </p:cNvCxnSpPr>
          <p:nvPr/>
        </p:nvCxnSpPr>
        <p:spPr>
          <a:xfrm flipH="1" rot="10800000">
            <a:off x="6867300" y="4291971"/>
            <a:ext cx="610500" cy="219300"/>
          </a:xfrm>
          <a:prstGeom prst="straightConnector1">
            <a:avLst/>
          </a:prstGeom>
          <a:noFill/>
          <a:ln cap="flat" cmpd="sng" w="38100">
            <a:solidFill>
              <a:schemeClr val="dk1"/>
            </a:solidFill>
            <a:prstDash val="solid"/>
            <a:round/>
            <a:headEnd len="med" w="med" type="none"/>
            <a:tailEnd len="med" w="med" type="none"/>
          </a:ln>
        </p:spPr>
      </p:cxnSp>
      <p:sp>
        <p:nvSpPr>
          <p:cNvPr id="543" name="Google Shape;543;p45"/>
          <p:cNvSpPr txBox="1"/>
          <p:nvPr/>
        </p:nvSpPr>
        <p:spPr>
          <a:xfrm>
            <a:off x="7437300" y="1418550"/>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Destination</a:t>
            </a:r>
            <a:r>
              <a:rPr lang="en" sz="800"/>
              <a:t>: D</a:t>
            </a:r>
            <a:endParaRPr sz="800"/>
          </a:p>
          <a:p>
            <a:pPr indent="0" lvl="0" marL="0" rtl="0" algn="l">
              <a:spcBef>
                <a:spcPts val="0"/>
              </a:spcBef>
              <a:spcAft>
                <a:spcPts val="0"/>
              </a:spcAft>
              <a:buNone/>
            </a:pPr>
            <a:r>
              <a:rPr lang="en" sz="800"/>
              <a:t>“Hello, this is A…”</a:t>
            </a:r>
            <a:endParaRPr sz="800"/>
          </a:p>
        </p:txBody>
      </p:sp>
      <p:sp>
        <p:nvSpPr>
          <p:cNvPr id="544" name="Google Shape;544;p45"/>
          <p:cNvSpPr/>
          <p:nvPr/>
        </p:nvSpPr>
        <p:spPr>
          <a:xfrm>
            <a:off x="1584950" y="2476500"/>
            <a:ext cx="6431300" cy="1220100"/>
          </a:xfrm>
          <a:custGeom>
            <a:rect b="b" l="l" r="r" t="t"/>
            <a:pathLst>
              <a:path extrusionOk="0" h="48804" w="257252">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cap="flat" cmpd="sng" w="19050">
            <a:solidFill>
              <a:srgbClr val="FF0000"/>
            </a:solidFill>
            <a:prstDash val="solid"/>
            <a:round/>
            <a:headEnd len="med" w="med" type="none"/>
            <a:tailEnd len="med" w="med" type="none"/>
          </a:ln>
        </p:spPr>
      </p:sp>
      <p:grpSp>
        <p:nvGrpSpPr>
          <p:cNvPr id="545" name="Google Shape;545;p45"/>
          <p:cNvGrpSpPr/>
          <p:nvPr/>
        </p:nvGrpSpPr>
        <p:grpSpPr>
          <a:xfrm>
            <a:off x="1914675" y="1379225"/>
            <a:ext cx="2040300" cy="998100"/>
            <a:chOff x="1914675" y="1379225"/>
            <a:chExt cx="2040300" cy="998100"/>
          </a:xfrm>
        </p:grpSpPr>
        <p:sp>
          <p:nvSpPr>
            <p:cNvPr id="546" name="Google Shape;546;p45"/>
            <p:cNvSpPr txBox="1"/>
            <p:nvPr/>
          </p:nvSpPr>
          <p:spPr>
            <a:xfrm>
              <a:off x="1914675" y="1379225"/>
              <a:ext cx="20403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This link could be Wi-Fi</a:t>
              </a:r>
              <a:endParaRPr/>
            </a:p>
          </p:txBody>
        </p:sp>
        <p:cxnSp>
          <p:nvCxnSpPr>
            <p:cNvPr id="547" name="Google Shape;547;p45"/>
            <p:cNvCxnSpPr>
              <a:stCxn id="546" idx="2"/>
            </p:cNvCxnSpPr>
            <p:nvPr/>
          </p:nvCxnSpPr>
          <p:spPr>
            <a:xfrm flipH="1">
              <a:off x="1943025" y="1779425"/>
              <a:ext cx="991800" cy="597900"/>
            </a:xfrm>
            <a:prstGeom prst="straightConnector1">
              <a:avLst/>
            </a:prstGeom>
            <a:noFill/>
            <a:ln cap="flat" cmpd="sng" w="9525">
              <a:solidFill>
                <a:schemeClr val="dk2"/>
              </a:solidFill>
              <a:prstDash val="solid"/>
              <a:round/>
              <a:headEnd len="med" w="med" type="none"/>
              <a:tailEnd len="med" w="med" type="triangle"/>
            </a:ln>
          </p:spPr>
        </p:cxnSp>
      </p:grpSp>
      <p:grpSp>
        <p:nvGrpSpPr>
          <p:cNvPr id="548" name="Google Shape;548;p45"/>
          <p:cNvGrpSpPr/>
          <p:nvPr/>
        </p:nvGrpSpPr>
        <p:grpSpPr>
          <a:xfrm>
            <a:off x="5001400" y="1582913"/>
            <a:ext cx="2040300" cy="1543200"/>
            <a:chOff x="5001400" y="1582913"/>
            <a:chExt cx="2040300" cy="1543200"/>
          </a:xfrm>
        </p:grpSpPr>
        <p:sp>
          <p:nvSpPr>
            <p:cNvPr id="549" name="Google Shape;549;p45"/>
            <p:cNvSpPr txBox="1"/>
            <p:nvPr/>
          </p:nvSpPr>
          <p:spPr>
            <a:xfrm>
              <a:off x="5001400" y="1582913"/>
              <a:ext cx="20403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And this link could be Ethernet</a:t>
              </a:r>
              <a:endParaRPr/>
            </a:p>
          </p:txBody>
        </p:sp>
        <p:cxnSp>
          <p:nvCxnSpPr>
            <p:cNvPr id="550" name="Google Shape;550;p45"/>
            <p:cNvCxnSpPr>
              <a:stCxn id="549" idx="2"/>
            </p:cNvCxnSpPr>
            <p:nvPr/>
          </p:nvCxnSpPr>
          <p:spPr>
            <a:xfrm flipH="1">
              <a:off x="5760850" y="2198513"/>
              <a:ext cx="260700" cy="927600"/>
            </a:xfrm>
            <a:prstGeom prst="straightConnector1">
              <a:avLst/>
            </a:prstGeom>
            <a:noFill/>
            <a:ln cap="flat" cmpd="sng" w="9525">
              <a:solidFill>
                <a:schemeClr val="dk2"/>
              </a:solidFill>
              <a:prstDash val="solid"/>
              <a:round/>
              <a:headEnd len="med" w="med" type="none"/>
              <a:tailEnd len="med" w="med" type="triangle"/>
            </a:ln>
          </p:spPr>
        </p:cxnSp>
      </p:grpSp>
      <p:grpSp>
        <p:nvGrpSpPr>
          <p:cNvPr id="551" name="Google Shape;551;p45"/>
          <p:cNvGrpSpPr/>
          <p:nvPr/>
        </p:nvGrpSpPr>
        <p:grpSpPr>
          <a:xfrm>
            <a:off x="48400" y="3128450"/>
            <a:ext cx="3210300" cy="615600"/>
            <a:chOff x="48400" y="3128450"/>
            <a:chExt cx="3210300" cy="615600"/>
          </a:xfrm>
        </p:grpSpPr>
        <p:sp>
          <p:nvSpPr>
            <p:cNvPr id="552" name="Google Shape;552;p45"/>
            <p:cNvSpPr txBox="1"/>
            <p:nvPr/>
          </p:nvSpPr>
          <p:spPr>
            <a:xfrm>
              <a:off x="48400" y="3128450"/>
              <a:ext cx="23670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But the Internet protocol stays the same, end to end</a:t>
              </a:r>
              <a:endParaRPr/>
            </a:p>
          </p:txBody>
        </p:sp>
        <p:cxnSp>
          <p:nvCxnSpPr>
            <p:cNvPr id="553" name="Google Shape;553;p45"/>
            <p:cNvCxnSpPr>
              <a:stCxn id="552" idx="3"/>
            </p:cNvCxnSpPr>
            <p:nvPr/>
          </p:nvCxnSpPr>
          <p:spPr>
            <a:xfrm flipH="1" rot="10800000">
              <a:off x="2415400" y="3337550"/>
              <a:ext cx="843300" cy="98700"/>
            </a:xfrm>
            <a:prstGeom prst="straightConnector1">
              <a:avLst/>
            </a:prstGeom>
            <a:noFill/>
            <a:ln cap="flat" cmpd="sng" w="9525">
              <a:solidFill>
                <a:schemeClr val="dk2"/>
              </a:solidFill>
              <a:prstDash val="solid"/>
              <a:round/>
              <a:headEnd len="med" w="med" type="none"/>
              <a:tailEnd len="med" w="med" type="triangle"/>
            </a:ln>
          </p:spPr>
        </p:cxnSp>
      </p:grpSp>
      <p:sp>
        <p:nvSpPr>
          <p:cNvPr id="554" name="Google Shape;554;p4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4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5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88" name="Google Shape;88;p1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Last Time: </a:t>
            </a:r>
            <a:r>
              <a:rPr lang="en"/>
              <a:t>CAPTCHAs</a:t>
            </a:r>
            <a:endParaRPr/>
          </a:p>
        </p:txBody>
      </p:sp>
      <p:sp>
        <p:nvSpPr>
          <p:cNvPr id="89" name="Google Shape;89;p1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CAPTCHA: A challenge that is easy for a human to solve, but hard for a computer to solve</a:t>
            </a:r>
            <a:endParaRPr/>
          </a:p>
          <a:p>
            <a:pPr indent="-317500" lvl="1" marL="914400" rtl="0" algn="l">
              <a:spcBef>
                <a:spcPts val="0"/>
              </a:spcBef>
              <a:spcAft>
                <a:spcPts val="0"/>
              </a:spcAft>
              <a:buSzPts val="1400"/>
              <a:buChar char="○"/>
            </a:pPr>
            <a:r>
              <a:rPr lang="en"/>
              <a:t>Examples: Reading distorted text, identifying images</a:t>
            </a:r>
            <a:endParaRPr/>
          </a:p>
          <a:p>
            <a:pPr indent="-317500" lvl="1" marL="914400" rtl="0" algn="l">
              <a:spcBef>
                <a:spcPts val="0"/>
              </a:spcBef>
              <a:spcAft>
                <a:spcPts val="0"/>
              </a:spcAft>
              <a:buSzPts val="1400"/>
              <a:buChar char="○"/>
            </a:pPr>
            <a:r>
              <a:rPr lang="en"/>
              <a:t>Original purpose: Distinguishing between humans and bots</a:t>
            </a:r>
            <a:endParaRPr/>
          </a:p>
          <a:p>
            <a:pPr indent="-317500" lvl="1" marL="914400" rtl="0" algn="l">
              <a:spcBef>
                <a:spcPts val="0"/>
              </a:spcBef>
              <a:spcAft>
                <a:spcPts val="0"/>
              </a:spcAft>
              <a:buSzPts val="1400"/>
              <a:buChar char="○"/>
            </a:pPr>
            <a:r>
              <a:rPr lang="en"/>
              <a:t>Modern purpose: Forces the attacker to spend some money to solve the CAPTCHAs</a:t>
            </a:r>
            <a:endParaRPr/>
          </a:p>
          <a:p>
            <a:pPr indent="-317500" lvl="1" marL="914400" rtl="0" algn="l">
              <a:spcBef>
                <a:spcPts val="0"/>
              </a:spcBef>
              <a:spcAft>
                <a:spcPts val="0"/>
              </a:spcAft>
              <a:buSzPts val="1400"/>
              <a:buChar char="○"/>
            </a:pPr>
            <a:r>
              <a:rPr lang="en"/>
              <a:t>Modern purpose: Providing training data for machine learning algorithms</a:t>
            </a:r>
            <a:endParaRPr/>
          </a:p>
          <a:p>
            <a:pPr indent="-342900" lvl="0" marL="457200" rtl="0" algn="l">
              <a:spcBef>
                <a:spcPts val="0"/>
              </a:spcBef>
              <a:spcAft>
                <a:spcPts val="0"/>
              </a:spcAft>
              <a:buSzPts val="1800"/>
              <a:buChar char="●"/>
            </a:pPr>
            <a:r>
              <a:rPr lang="en"/>
              <a:t>Issues with CAPTCHAs</a:t>
            </a:r>
            <a:endParaRPr/>
          </a:p>
          <a:p>
            <a:pPr indent="-317500" lvl="1" marL="914400" rtl="0" algn="l">
              <a:spcBef>
                <a:spcPts val="0"/>
              </a:spcBef>
              <a:spcAft>
                <a:spcPts val="0"/>
              </a:spcAft>
              <a:buSzPts val="1400"/>
              <a:buChar char="○"/>
            </a:pPr>
            <a:r>
              <a:rPr lang="en"/>
              <a:t>As computer algorithms get smarter, CAPTCHAs get harder, and not all humans are able to solve them easily</a:t>
            </a:r>
            <a:endParaRPr/>
          </a:p>
          <a:p>
            <a:pPr indent="-317500" lvl="1" marL="914400" rtl="0" algn="l">
              <a:spcBef>
                <a:spcPts val="0"/>
              </a:spcBef>
              <a:spcAft>
                <a:spcPts val="0"/>
              </a:spcAft>
              <a:buSzPts val="1400"/>
              <a:buChar char="○"/>
            </a:pPr>
            <a:r>
              <a:rPr lang="en"/>
              <a:t>Ambiguity: CAPTCHAs might be so hard that the validator doesn't know the solution either!</a:t>
            </a:r>
            <a:endParaRPr/>
          </a:p>
          <a:p>
            <a:pPr indent="-317500" lvl="1" marL="914400" rtl="0" algn="l">
              <a:spcBef>
                <a:spcPts val="0"/>
              </a:spcBef>
              <a:spcAft>
                <a:spcPts val="0"/>
              </a:spcAft>
              <a:buSzPts val="1400"/>
              <a:buChar char="○"/>
            </a:pPr>
            <a:r>
              <a:rPr lang="en"/>
              <a:t>Not all bots are bad</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8" name="Shape 558"/>
        <p:cNvGrpSpPr/>
        <p:nvPr/>
      </p:nvGrpSpPr>
      <p:grpSpPr>
        <a:xfrm>
          <a:off x="0" y="0"/>
          <a:ext cx="0" cy="0"/>
          <a:chOff x="0" y="0"/>
          <a:chExt cx="0" cy="0"/>
        </a:xfrm>
      </p:grpSpPr>
      <p:sp>
        <p:nvSpPr>
          <p:cNvPr id="559" name="Google Shape;559;p4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sp>
        <p:nvSpPr>
          <p:cNvPr id="560" name="Google Shape;560;p4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lang="en"/>
              <a:t>Packets must consist of at least 3 things:</a:t>
            </a:r>
            <a:endParaRPr/>
          </a:p>
          <a:p>
            <a:pPr indent="-317500" lvl="1" marL="914400" rtl="0" algn="l">
              <a:spcBef>
                <a:spcPts val="0"/>
              </a:spcBef>
              <a:spcAft>
                <a:spcPts val="0"/>
              </a:spcAft>
              <a:buSzPts val="1400"/>
              <a:buChar char="○"/>
            </a:pPr>
            <a:r>
              <a:rPr lang="en"/>
              <a:t>Source (“Who is this message coming from?”)</a:t>
            </a:r>
            <a:endParaRPr/>
          </a:p>
          <a:p>
            <a:pPr indent="-317500" lvl="1" marL="914400" rtl="0" algn="l">
              <a:spcBef>
                <a:spcPts val="0"/>
              </a:spcBef>
              <a:spcAft>
                <a:spcPts val="0"/>
              </a:spcAft>
              <a:buSzPts val="1400"/>
              <a:buChar char="○"/>
            </a:pPr>
            <a:r>
              <a:rPr lang="en"/>
              <a:t>Destination (“Who is this message going to?”)</a:t>
            </a:r>
            <a:endParaRPr/>
          </a:p>
          <a:p>
            <a:pPr indent="-317500" lvl="1" marL="914400" rtl="0" algn="l">
              <a:spcBef>
                <a:spcPts val="0"/>
              </a:spcBef>
              <a:spcAft>
                <a:spcPts val="0"/>
              </a:spcAft>
              <a:buSzPts val="1400"/>
              <a:buChar char="○"/>
            </a:pPr>
            <a:r>
              <a:rPr lang="en"/>
              <a:t>Data (“What does this message say?”)</a:t>
            </a:r>
            <a:endParaRPr/>
          </a:p>
          <a:p>
            <a:pPr indent="-317500" lvl="1" marL="914400" rtl="0" algn="l">
              <a:spcBef>
                <a:spcPts val="0"/>
              </a:spcBef>
              <a:spcAft>
                <a:spcPts val="0"/>
              </a:spcAft>
              <a:buSzPts val="1400"/>
              <a:buChar char="○"/>
            </a:pPr>
            <a:r>
              <a:rPr lang="en"/>
              <a:t>Similar to frames (layer 2)</a:t>
            </a:r>
            <a:endParaRPr/>
          </a:p>
          <a:p>
            <a:pPr indent="-342900" lvl="0" marL="457200" rtl="0" algn="l">
              <a:spcBef>
                <a:spcPts val="0"/>
              </a:spcBef>
              <a:spcAft>
                <a:spcPts val="0"/>
              </a:spcAft>
              <a:buSzPts val="1800"/>
              <a:buChar char="●"/>
            </a:pPr>
            <a:r>
              <a:rPr lang="en"/>
              <a:t>Packets may be fragmented into smaller packets</a:t>
            </a:r>
            <a:endParaRPr/>
          </a:p>
          <a:p>
            <a:pPr indent="-317500" lvl="1" marL="914400" rtl="0" algn="l">
              <a:spcBef>
                <a:spcPts val="0"/>
              </a:spcBef>
              <a:spcAft>
                <a:spcPts val="0"/>
              </a:spcAft>
              <a:buSzPts val="1400"/>
              <a:buChar char="○"/>
            </a:pPr>
            <a:r>
              <a:rPr lang="en"/>
              <a:t>Different links might support different maximum packet sizes</a:t>
            </a:r>
            <a:endParaRPr/>
          </a:p>
          <a:p>
            <a:pPr indent="-317500" lvl="1" marL="914400" rtl="0" algn="l">
              <a:spcBef>
                <a:spcPts val="0"/>
              </a:spcBef>
              <a:spcAft>
                <a:spcPts val="0"/>
              </a:spcAft>
              <a:buSzPts val="1400"/>
              <a:buChar char="○"/>
            </a:pPr>
            <a:r>
              <a:rPr lang="en"/>
              <a:t>Up to the recipient to reassemble fragments into the original packet</a:t>
            </a:r>
            <a:endParaRPr/>
          </a:p>
          <a:p>
            <a:pPr indent="-317500" lvl="1" marL="914400" rtl="0" algn="l">
              <a:spcBef>
                <a:spcPts val="0"/>
              </a:spcBef>
              <a:spcAft>
                <a:spcPts val="0"/>
              </a:spcAft>
              <a:buSzPts val="1400"/>
              <a:buChar char="○"/>
            </a:pPr>
            <a:r>
              <a:rPr lang="en"/>
              <a:t>In IPv4, any node may fragment a packet if it is too large to route</a:t>
            </a:r>
            <a:endParaRPr/>
          </a:p>
          <a:p>
            <a:pPr indent="-317500" lvl="1" marL="914400" rtl="0" algn="l">
              <a:spcBef>
                <a:spcPts val="0"/>
              </a:spcBef>
              <a:spcAft>
                <a:spcPts val="0"/>
              </a:spcAft>
              <a:buSzPts val="1400"/>
              <a:buChar char="○"/>
            </a:pPr>
            <a:r>
              <a:rPr lang="en"/>
              <a:t>In IPv6, the sender must fragment the packet themselves</a:t>
            </a:r>
            <a:endParaRPr/>
          </a:p>
          <a:p>
            <a:pPr indent="-342900" lvl="0" marL="457200" rtl="0" algn="l">
              <a:spcBef>
                <a:spcPts val="0"/>
              </a:spcBef>
              <a:spcAft>
                <a:spcPts val="0"/>
              </a:spcAft>
              <a:buSzPts val="1800"/>
              <a:buChar char="●"/>
            </a:pPr>
            <a:r>
              <a:rPr lang="en"/>
              <a:t>Each router forwards a given packet to the next hop</a:t>
            </a:r>
            <a:endParaRPr/>
          </a:p>
          <a:p>
            <a:pPr indent="-317500" lvl="1" marL="914400" rtl="0" algn="l">
              <a:spcBef>
                <a:spcPts val="0"/>
              </a:spcBef>
              <a:spcAft>
                <a:spcPts val="0"/>
              </a:spcAft>
              <a:buSzPts val="1400"/>
              <a:buChar char="○"/>
            </a:pPr>
            <a:r>
              <a:rPr lang="en"/>
              <a:t>We will cover how a router knows how to forward—and attacks on it—in the future</a:t>
            </a:r>
            <a:endParaRPr/>
          </a:p>
          <a:p>
            <a:pPr indent="-342900" lvl="0" marL="457200" rtl="0" algn="l">
              <a:spcBef>
                <a:spcPts val="0"/>
              </a:spcBef>
              <a:spcAft>
                <a:spcPts val="0"/>
              </a:spcAft>
              <a:buSzPts val="1800"/>
              <a:buChar char="●"/>
            </a:pPr>
            <a:r>
              <a:rPr lang="en"/>
              <a:t>Packets are not guaranteed to take a given route</a:t>
            </a:r>
            <a:endParaRPr/>
          </a:p>
          <a:p>
            <a:pPr indent="-317500" lvl="1" marL="914400" rtl="0" algn="l">
              <a:spcBef>
                <a:spcPts val="0"/>
              </a:spcBef>
              <a:spcAft>
                <a:spcPts val="0"/>
              </a:spcAft>
              <a:buSzPts val="1400"/>
              <a:buChar char="○"/>
            </a:pPr>
            <a:r>
              <a:rPr lang="en"/>
              <a:t>Two packets with the same source and destination may take different routes</a:t>
            </a:r>
            <a:endParaRPr/>
          </a:p>
        </p:txBody>
      </p:sp>
      <p:sp>
        <p:nvSpPr>
          <p:cNvPr id="561" name="Google Shape;561;p4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0" st="1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1" st="1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2" st="1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0">
                                            <p:txEl>
                                              <p:pRg end="13" st="1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5" name="Shape 565"/>
        <p:cNvGrpSpPr/>
        <p:nvPr/>
      </p:nvGrpSpPr>
      <p:grpSpPr>
        <a:xfrm>
          <a:off x="0" y="0"/>
          <a:ext cx="0" cy="0"/>
          <a:chOff x="0" y="0"/>
          <a:chExt cx="0" cy="0"/>
        </a:xfrm>
      </p:grpSpPr>
      <p:sp>
        <p:nvSpPr>
          <p:cNvPr id="566" name="Google Shape;566;p4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Internet Protocol (IP)</a:t>
            </a:r>
            <a:endParaRPr/>
          </a:p>
        </p:txBody>
      </p:sp>
      <p:graphicFrame>
        <p:nvGraphicFramePr>
          <p:cNvPr id="567" name="Google Shape;567;p47"/>
          <p:cNvGraphicFramePr/>
          <p:nvPr/>
        </p:nvGraphicFramePr>
        <p:xfrm>
          <a:off x="197688" y="1281190"/>
          <a:ext cx="3000000" cy="3000000"/>
        </p:xfrm>
        <a:graphic>
          <a:graphicData uri="http://schemas.openxmlformats.org/drawingml/2006/table">
            <a:tbl>
              <a:tblPr>
                <a:noFill/>
                <a:tableStyleId>{BAAD097F-238A-478B-90DB-54F8A3212A9A}</a:tableStyleId>
              </a:tblPr>
              <a:tblGrid>
                <a:gridCol w="422500"/>
                <a:gridCol w="555075"/>
                <a:gridCol w="555075"/>
                <a:gridCol w="555075"/>
                <a:gridCol w="555075"/>
                <a:gridCol w="555075"/>
                <a:gridCol w="555075"/>
                <a:gridCol w="555075"/>
                <a:gridCol w="555075"/>
                <a:gridCol w="555075"/>
                <a:gridCol w="555075"/>
                <a:gridCol w="555075"/>
                <a:gridCol w="555075"/>
                <a:gridCol w="555075"/>
                <a:gridCol w="555075"/>
                <a:gridCol w="555075"/>
              </a:tblGrid>
              <a:tr h="487650">
                <a:tc gridSpan="2">
                  <a:txBody>
                    <a:bodyPr/>
                    <a:lstStyle/>
                    <a:p>
                      <a:pPr indent="0" lvl="0" marL="0" rtl="0" algn="ctr">
                        <a:spcBef>
                          <a:spcPts val="0"/>
                        </a:spcBef>
                        <a:spcAft>
                          <a:spcPts val="0"/>
                        </a:spcAft>
                        <a:buNone/>
                      </a:pPr>
                      <a:r>
                        <a:rPr b="1" lang="en" sz="1000"/>
                        <a:t>Version (4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gridSpan="2">
                  <a:txBody>
                    <a:bodyPr/>
                    <a:lstStyle/>
                    <a:p>
                      <a:pPr indent="0" lvl="0" marL="0" rtl="0" algn="ctr">
                        <a:spcBef>
                          <a:spcPts val="0"/>
                        </a:spcBef>
                        <a:spcAft>
                          <a:spcPts val="0"/>
                        </a:spcAft>
                        <a:buNone/>
                      </a:pPr>
                      <a:r>
                        <a:rPr b="1" lang="en" sz="1000"/>
                        <a:t>Header Length (4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gridSpan="3">
                  <a:txBody>
                    <a:bodyPr/>
                    <a:lstStyle/>
                    <a:p>
                      <a:pPr indent="0" lvl="0" marL="0" rtl="0" algn="ctr">
                        <a:spcBef>
                          <a:spcPts val="0"/>
                        </a:spcBef>
                        <a:spcAft>
                          <a:spcPts val="0"/>
                        </a:spcAft>
                        <a:buNone/>
                      </a:pPr>
                      <a:r>
                        <a:rPr b="1" lang="en" sz="1000"/>
                        <a:t>Type of Service (6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a:txBody>
                    <a:bodyPr/>
                    <a:lstStyle/>
                    <a:p>
                      <a:pPr indent="0" lvl="0" marL="0" rtl="0" algn="ctr">
                        <a:spcBef>
                          <a:spcPts val="0"/>
                        </a:spcBef>
                        <a:spcAft>
                          <a:spcPts val="0"/>
                        </a:spcAft>
                        <a:buNone/>
                      </a:pPr>
                      <a:r>
                        <a:rPr b="1" lang="en" sz="1000"/>
                        <a:t>ECN (2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gridSpan="8">
                  <a:txBody>
                    <a:bodyPr/>
                    <a:lstStyle/>
                    <a:p>
                      <a:pPr indent="0" lvl="0" marL="0" rtl="0" algn="ctr">
                        <a:spcBef>
                          <a:spcPts val="0"/>
                        </a:spcBef>
                        <a:spcAft>
                          <a:spcPts val="0"/>
                        </a:spcAft>
                        <a:buNone/>
                      </a:pPr>
                      <a:r>
                        <a:rPr b="1" lang="en" sz="1000"/>
                        <a:t>Total Length (16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r>
              <a:tr h="137150">
                <a:tc gridSpan="8">
                  <a:txBody>
                    <a:bodyPr/>
                    <a:lstStyle/>
                    <a:p>
                      <a:pPr indent="0" lvl="0" marL="0" rtl="0" algn="ctr">
                        <a:spcBef>
                          <a:spcPts val="0"/>
                        </a:spcBef>
                        <a:spcAft>
                          <a:spcPts val="0"/>
                        </a:spcAft>
                        <a:buNone/>
                      </a:pPr>
                      <a:r>
                        <a:rPr b="1" lang="en" sz="1000"/>
                        <a:t>Identification (16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c gridSpan="2">
                  <a:txBody>
                    <a:bodyPr/>
                    <a:lstStyle/>
                    <a:p>
                      <a:pPr indent="0" lvl="0" marL="0" rtl="0" algn="ctr">
                        <a:spcBef>
                          <a:spcPts val="0"/>
                        </a:spcBef>
                        <a:spcAft>
                          <a:spcPts val="0"/>
                        </a:spcAft>
                        <a:buNone/>
                      </a:pPr>
                      <a:r>
                        <a:rPr b="1" lang="en" sz="1000"/>
                        <a:t>Flags (3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gridSpan="6">
                  <a:txBody>
                    <a:bodyPr/>
                    <a:lstStyle/>
                    <a:p>
                      <a:pPr indent="0" lvl="0" marL="0" rtl="0" algn="ctr">
                        <a:spcBef>
                          <a:spcPts val="0"/>
                        </a:spcBef>
                        <a:spcAft>
                          <a:spcPts val="0"/>
                        </a:spcAft>
                        <a:buNone/>
                      </a:pPr>
                      <a:r>
                        <a:rPr b="1" lang="en" sz="1000">
                          <a:solidFill>
                            <a:schemeClr val="dk1"/>
                          </a:solidFill>
                        </a:rPr>
                        <a:t>Fragment Offset (13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r>
              <a:tr h="100000">
                <a:tc gridSpan="4">
                  <a:txBody>
                    <a:bodyPr/>
                    <a:lstStyle/>
                    <a:p>
                      <a:pPr indent="0" lvl="0" marL="0" rtl="0" algn="ctr">
                        <a:spcBef>
                          <a:spcPts val="0"/>
                        </a:spcBef>
                        <a:spcAft>
                          <a:spcPts val="0"/>
                        </a:spcAft>
                        <a:buNone/>
                      </a:pPr>
                      <a:r>
                        <a:rPr b="1" lang="en" sz="1000"/>
                        <a:t>Time to Live (8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gridSpan="4">
                  <a:txBody>
                    <a:bodyPr/>
                    <a:lstStyle/>
                    <a:p>
                      <a:pPr indent="0" lvl="0" marL="0" rtl="0" algn="ctr">
                        <a:spcBef>
                          <a:spcPts val="0"/>
                        </a:spcBef>
                        <a:spcAft>
                          <a:spcPts val="0"/>
                        </a:spcAft>
                        <a:buNone/>
                      </a:pPr>
                      <a:r>
                        <a:rPr b="1" lang="en" sz="1000"/>
                        <a:t>Protocol (8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gridSpan="8">
                  <a:txBody>
                    <a:bodyPr/>
                    <a:lstStyle/>
                    <a:p>
                      <a:pPr indent="0" lvl="0" marL="0" rtl="0" algn="ctr">
                        <a:spcBef>
                          <a:spcPts val="0"/>
                        </a:spcBef>
                        <a:spcAft>
                          <a:spcPts val="0"/>
                        </a:spcAft>
                        <a:buNone/>
                      </a:pPr>
                      <a:r>
                        <a:rPr b="1" lang="en" sz="1000"/>
                        <a:t>Header Checksum (16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r>
              <a:tr h="100000">
                <a:tc gridSpan="16">
                  <a:txBody>
                    <a:bodyPr/>
                    <a:lstStyle/>
                    <a:p>
                      <a:pPr indent="0" lvl="0" marL="0" rtl="0" algn="ctr">
                        <a:spcBef>
                          <a:spcPts val="0"/>
                        </a:spcBef>
                        <a:spcAft>
                          <a:spcPts val="0"/>
                        </a:spcAft>
                        <a:buNone/>
                      </a:pPr>
                      <a:r>
                        <a:rPr b="1" lang="en" sz="1000"/>
                        <a:t>Source Address (32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c hMerge="1"/>
                <a:tc hMerge="1"/>
                <a:tc hMerge="1"/>
                <a:tc hMerge="1"/>
                <a:tc hMerge="1"/>
                <a:tc hMerge="1"/>
                <a:tc hMerge="1"/>
                <a:tc hMerge="1"/>
              </a:tr>
              <a:tr h="100000">
                <a:tc gridSpan="16">
                  <a:txBody>
                    <a:bodyPr/>
                    <a:lstStyle/>
                    <a:p>
                      <a:pPr indent="0" lvl="0" marL="0" rtl="0" algn="ctr">
                        <a:spcBef>
                          <a:spcPts val="0"/>
                        </a:spcBef>
                        <a:spcAft>
                          <a:spcPts val="0"/>
                        </a:spcAft>
                        <a:buNone/>
                      </a:pPr>
                      <a:r>
                        <a:rPr b="1" lang="en" sz="1000"/>
                        <a:t>Destination Address (32 bits)</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FE599"/>
                    </a:solidFill>
                  </a:tcPr>
                </a:tc>
                <a:tc hMerge="1"/>
                <a:tc hMerge="1"/>
                <a:tc hMerge="1"/>
                <a:tc hMerge="1"/>
                <a:tc hMerge="1"/>
                <a:tc hMerge="1"/>
                <a:tc hMerge="1"/>
                <a:tc hMerge="1"/>
                <a:tc hMerge="1"/>
                <a:tc hMerge="1"/>
                <a:tc hMerge="1"/>
                <a:tc hMerge="1"/>
                <a:tc hMerge="1"/>
                <a:tc hMerge="1"/>
                <a:tc hMerge="1"/>
              </a:tr>
              <a:tr h="487650">
                <a:tc gridSpan="16">
                  <a:txBody>
                    <a:bodyPr/>
                    <a:lstStyle/>
                    <a:p>
                      <a:pPr indent="0" lvl="0" marL="0" rtl="0" algn="ctr">
                        <a:spcBef>
                          <a:spcPts val="0"/>
                        </a:spcBef>
                        <a:spcAft>
                          <a:spcPts val="0"/>
                        </a:spcAft>
                        <a:buNone/>
                      </a:pPr>
                      <a:r>
                        <a:rPr b="1" lang="en" sz="1000"/>
                        <a:t>Options (variable length)</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9CB9C"/>
                    </a:solidFill>
                  </a:tcPr>
                </a:tc>
                <a:tc hMerge="1"/>
                <a:tc hMerge="1"/>
                <a:tc hMerge="1"/>
                <a:tc hMerge="1"/>
                <a:tc hMerge="1"/>
                <a:tc hMerge="1"/>
                <a:tc hMerge="1"/>
                <a:tc hMerge="1"/>
                <a:tc hMerge="1"/>
                <a:tc hMerge="1"/>
                <a:tc hMerge="1"/>
                <a:tc hMerge="1"/>
                <a:tc hMerge="1"/>
                <a:tc hMerge="1"/>
                <a:tc hMerge="1"/>
              </a:tr>
              <a:tr h="845800">
                <a:tc gridSpan="16">
                  <a:txBody>
                    <a:bodyPr/>
                    <a:lstStyle/>
                    <a:p>
                      <a:pPr indent="0" lvl="0" marL="0" rtl="0" algn="ctr">
                        <a:spcBef>
                          <a:spcPts val="0"/>
                        </a:spcBef>
                        <a:spcAft>
                          <a:spcPts val="0"/>
                        </a:spcAft>
                        <a:buNone/>
                      </a:pPr>
                      <a:r>
                        <a:rPr b="1" lang="en" sz="1000"/>
                        <a:t>Data (variable length)</a:t>
                      </a:r>
                      <a:endParaRPr b="1" sz="1000"/>
                    </a:p>
                  </a:txBody>
                  <a:tcPr marT="91425" marB="91425" marR="45700" marL="45700">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solidFill>
                      <a:prstDash val="solid"/>
                      <a:round/>
                      <a:headEnd len="sm" w="sm" type="none"/>
                      <a:tailEnd len="sm" w="sm" type="none"/>
                    </a:lnB>
                    <a:solidFill>
                      <a:srgbClr val="F4CCCC"/>
                    </a:solidFill>
                  </a:tcPr>
                </a:tc>
                <a:tc hMerge="1"/>
                <a:tc hMerge="1"/>
                <a:tc hMerge="1"/>
                <a:tc hMerge="1"/>
                <a:tc hMerge="1"/>
                <a:tc hMerge="1"/>
                <a:tc hMerge="1"/>
                <a:tc hMerge="1"/>
                <a:tc hMerge="1"/>
                <a:tc hMerge="1"/>
                <a:tc hMerge="1"/>
                <a:tc hMerge="1"/>
                <a:tc hMerge="1"/>
                <a:tc hMerge="1"/>
                <a:tc hMerge="1"/>
              </a:tr>
            </a:tbl>
          </a:graphicData>
        </a:graphic>
      </p:graphicFrame>
      <p:sp>
        <p:nvSpPr>
          <p:cNvPr id="568" name="Google Shape;568;p47"/>
          <p:cNvSpPr txBox="1"/>
          <p:nvPr>
            <p:ph idx="1" type="body"/>
          </p:nvPr>
        </p:nvSpPr>
        <p:spPr>
          <a:xfrm>
            <a:off x="512100" y="4520775"/>
            <a:ext cx="8119800" cy="5727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lang="en"/>
              <a:t>IPv4 header</a:t>
            </a:r>
            <a:endParaRPr/>
          </a:p>
        </p:txBody>
      </p:sp>
      <p:sp>
        <p:nvSpPr>
          <p:cNvPr id="569" name="Google Shape;569;p4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Internet Protocol (IP)</a:t>
            </a:r>
            <a:endParaRPr/>
          </a:p>
        </p:txBody>
      </p:sp>
      <p:sp>
        <p:nvSpPr>
          <p:cNvPr id="575" name="Google Shape;575;p48"/>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Internet Protocol</a:t>
            </a:r>
            <a:r>
              <a:rPr lang="en"/>
              <a:t> (</a:t>
            </a:r>
            <a:r>
              <a:rPr b="1" lang="en"/>
              <a:t>IP</a:t>
            </a:r>
            <a:r>
              <a:rPr lang="en"/>
              <a:t>): The universal layer-3 protocol that all devices use to transmit data over the Internet</a:t>
            </a:r>
            <a:endParaRPr/>
          </a:p>
          <a:p>
            <a:pPr indent="-342900" lvl="0" marL="457200" rtl="0" algn="l">
              <a:spcBef>
                <a:spcPts val="0"/>
              </a:spcBef>
              <a:spcAft>
                <a:spcPts val="0"/>
              </a:spcAft>
              <a:buSzPts val="1800"/>
              <a:buChar char="●"/>
            </a:pPr>
            <a:r>
              <a:rPr b="1" lang="en"/>
              <a:t>IP address</a:t>
            </a:r>
            <a:r>
              <a:rPr lang="en"/>
              <a:t>: An address that identifies a device on the Internet</a:t>
            </a:r>
            <a:endParaRPr/>
          </a:p>
          <a:p>
            <a:pPr indent="-317500" lvl="1" marL="914400" rtl="0" algn="l">
              <a:spcBef>
                <a:spcPts val="0"/>
              </a:spcBef>
              <a:spcAft>
                <a:spcPts val="0"/>
              </a:spcAft>
              <a:buSzPts val="1400"/>
              <a:buChar char="○"/>
            </a:pPr>
            <a:r>
              <a:rPr lang="en"/>
              <a:t>IPv4 is 32 bits, typically written as 4 decimal octets, e.g. </a:t>
            </a:r>
            <a:r>
              <a:rPr b="1" lang="en"/>
              <a:t>35.163.72.93</a:t>
            </a:r>
            <a:endParaRPr/>
          </a:p>
          <a:p>
            <a:pPr indent="-317500" lvl="1" marL="914400" rtl="0" algn="l">
              <a:spcBef>
                <a:spcPts val="0"/>
              </a:spcBef>
              <a:spcAft>
                <a:spcPts val="0"/>
              </a:spcAft>
              <a:buSzPts val="1400"/>
              <a:buChar char="○"/>
            </a:pPr>
            <a:r>
              <a:rPr lang="en"/>
              <a:t>IPv6 is 128 bits, typically written as 8 groups of 2 hex bytes: </a:t>
            </a:r>
            <a:r>
              <a:rPr b="1" lang="en"/>
              <a:t>2607:f140:8801::1:23</a:t>
            </a:r>
            <a:endParaRPr/>
          </a:p>
          <a:p>
            <a:pPr indent="-317500" lvl="2" marL="1371600" rtl="0" algn="l">
              <a:spcBef>
                <a:spcPts val="0"/>
              </a:spcBef>
              <a:spcAft>
                <a:spcPts val="0"/>
              </a:spcAft>
              <a:buSzPts val="1400"/>
              <a:buChar char="■"/>
            </a:pPr>
            <a:r>
              <a:rPr lang="en"/>
              <a:t>If digits or groups are missing, fill with 0’s, so </a:t>
            </a:r>
            <a:r>
              <a:rPr b="1" lang="en"/>
              <a:t>2607:f140:8801:0000:0000:0000:0001:0023</a:t>
            </a:r>
            <a:endParaRPr b="1"/>
          </a:p>
          <a:p>
            <a:pPr indent="-317500" lvl="1" marL="914400" rtl="0" algn="l">
              <a:spcBef>
                <a:spcPts val="0"/>
              </a:spcBef>
              <a:spcAft>
                <a:spcPts val="0"/>
              </a:spcAft>
              <a:buSzPts val="1400"/>
              <a:buChar char="○"/>
            </a:pPr>
            <a:r>
              <a:rPr lang="en"/>
              <a:t>Globally unique from any single perspective</a:t>
            </a:r>
            <a:endParaRPr/>
          </a:p>
          <a:p>
            <a:pPr indent="-317500" lvl="2" marL="1371600" rtl="0" algn="l">
              <a:spcBef>
                <a:spcPts val="0"/>
              </a:spcBef>
              <a:spcAft>
                <a:spcPts val="0"/>
              </a:spcAft>
              <a:buSzPts val="1400"/>
              <a:buChar char="■"/>
            </a:pPr>
            <a:r>
              <a:rPr lang="en"/>
              <a:t>For now, you can think of them as just being globally unique</a:t>
            </a:r>
            <a:endParaRPr/>
          </a:p>
          <a:p>
            <a:pPr indent="-317500" lvl="1" marL="914400" rtl="0" algn="l">
              <a:spcBef>
                <a:spcPts val="0"/>
              </a:spcBef>
              <a:spcAft>
                <a:spcPts val="0"/>
              </a:spcAft>
              <a:buSzPts val="1400"/>
              <a:buChar char="○"/>
            </a:pPr>
            <a:r>
              <a:rPr lang="en"/>
              <a:t>IP addresses help nodes make decisions on where to forward the packet</a:t>
            </a:r>
            <a:endParaRPr/>
          </a:p>
        </p:txBody>
      </p:sp>
      <p:sp>
        <p:nvSpPr>
          <p:cNvPr id="576" name="Google Shape;576;p4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0" name="Shape 580"/>
        <p:cNvGrpSpPr/>
        <p:nvPr/>
      </p:nvGrpSpPr>
      <p:grpSpPr>
        <a:xfrm>
          <a:off x="0" y="0"/>
          <a:ext cx="0" cy="0"/>
          <a:chOff x="0" y="0"/>
          <a:chExt cx="0" cy="0"/>
        </a:xfrm>
      </p:grpSpPr>
      <p:sp>
        <p:nvSpPr>
          <p:cNvPr id="581" name="Google Shape;581;p4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Reliability</a:t>
            </a:r>
            <a:endParaRPr/>
          </a:p>
        </p:txBody>
      </p:sp>
      <p:sp>
        <p:nvSpPr>
          <p:cNvPr id="582" name="Google Shape;582;p4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Reliability</a:t>
            </a:r>
            <a:r>
              <a:rPr lang="en"/>
              <a:t> ensures that packets are received correctly or, if random errors occur, not at all</a:t>
            </a:r>
            <a:endParaRPr/>
          </a:p>
          <a:p>
            <a:pPr indent="-317500" lvl="1" marL="914400" rtl="0" algn="l">
              <a:spcBef>
                <a:spcPts val="0"/>
              </a:spcBef>
              <a:spcAft>
                <a:spcPts val="0"/>
              </a:spcAft>
              <a:buSzPts val="1400"/>
              <a:buChar char="○"/>
            </a:pPr>
            <a:r>
              <a:rPr lang="en"/>
              <a:t>This is implemented with a checksum</a:t>
            </a:r>
            <a:endParaRPr/>
          </a:p>
          <a:p>
            <a:pPr indent="-317500" lvl="1" marL="914400" rtl="0" algn="l">
              <a:spcBef>
                <a:spcPts val="0"/>
              </a:spcBef>
              <a:spcAft>
                <a:spcPts val="0"/>
              </a:spcAft>
              <a:buSzPts val="1400"/>
              <a:buChar char="○"/>
            </a:pPr>
            <a:r>
              <a:rPr lang="en"/>
              <a:t>However, there is no cryptographic MAC, so there are no guarantees if an attacker modifies packets</a:t>
            </a:r>
            <a:endParaRPr/>
          </a:p>
          <a:p>
            <a:pPr indent="-342900" lvl="0" marL="457200" rtl="0" algn="l">
              <a:spcBef>
                <a:spcPts val="0"/>
              </a:spcBef>
              <a:spcAft>
                <a:spcPts val="0"/>
              </a:spcAft>
              <a:buSzPts val="1800"/>
              <a:buChar char="●"/>
            </a:pPr>
            <a:r>
              <a:rPr lang="en"/>
              <a:t>IP is </a:t>
            </a:r>
            <a:r>
              <a:rPr b="1" lang="en"/>
              <a:t>unreliable</a:t>
            </a:r>
            <a:r>
              <a:rPr lang="en"/>
              <a:t> and only provides a </a:t>
            </a:r>
            <a:r>
              <a:rPr b="1" lang="en"/>
              <a:t>best effort</a:t>
            </a:r>
            <a:r>
              <a:rPr lang="en"/>
              <a:t> delivery service, which means:</a:t>
            </a:r>
            <a:endParaRPr/>
          </a:p>
          <a:p>
            <a:pPr indent="-317500" lvl="1" marL="914400" rtl="0" algn="l">
              <a:spcBef>
                <a:spcPts val="0"/>
              </a:spcBef>
              <a:spcAft>
                <a:spcPts val="0"/>
              </a:spcAft>
              <a:buSzPts val="1400"/>
              <a:buChar char="○"/>
            </a:pPr>
            <a:r>
              <a:rPr lang="en"/>
              <a:t>Packets may be lost (“dropped”)</a:t>
            </a:r>
            <a:endParaRPr/>
          </a:p>
          <a:p>
            <a:pPr indent="-317500" lvl="1" marL="914400" rtl="0" algn="l">
              <a:spcBef>
                <a:spcPts val="0"/>
              </a:spcBef>
              <a:spcAft>
                <a:spcPts val="0"/>
              </a:spcAft>
              <a:buSzPts val="1400"/>
              <a:buChar char="○"/>
            </a:pPr>
            <a:r>
              <a:rPr lang="en"/>
              <a:t>Packets may be corrupted</a:t>
            </a:r>
            <a:endParaRPr/>
          </a:p>
          <a:p>
            <a:pPr indent="-317500" lvl="1" marL="914400" rtl="0" algn="l">
              <a:spcBef>
                <a:spcPts val="0"/>
              </a:spcBef>
              <a:spcAft>
                <a:spcPts val="0"/>
              </a:spcAft>
              <a:buSzPts val="1400"/>
              <a:buChar char="○"/>
            </a:pPr>
            <a:r>
              <a:rPr lang="en"/>
              <a:t>Packets may be delivered out of order</a:t>
            </a:r>
            <a:endParaRPr/>
          </a:p>
          <a:p>
            <a:pPr indent="-342900" lvl="0" marL="457200" rtl="0" algn="l">
              <a:spcBef>
                <a:spcPts val="0"/>
              </a:spcBef>
              <a:spcAft>
                <a:spcPts val="0"/>
              </a:spcAft>
              <a:buSzPts val="1800"/>
              <a:buChar char="●"/>
            </a:pPr>
            <a:r>
              <a:rPr lang="en"/>
              <a:t>It is up to higher level protocols to ensure that the connection is reliable</a:t>
            </a:r>
            <a:endParaRPr/>
          </a:p>
        </p:txBody>
      </p:sp>
      <p:sp>
        <p:nvSpPr>
          <p:cNvPr id="583" name="Google Shape;583;p4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2">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7" name="Shape 587"/>
        <p:cNvGrpSpPr/>
        <p:nvPr/>
      </p:nvGrpSpPr>
      <p:grpSpPr>
        <a:xfrm>
          <a:off x="0" y="0"/>
          <a:ext cx="0" cy="0"/>
          <a:chOff x="0" y="0"/>
          <a:chExt cx="0" cy="0"/>
        </a:xfrm>
      </p:grpSpPr>
      <p:sp>
        <p:nvSpPr>
          <p:cNvPr id="588" name="Google Shape;588;p5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3: Network Layer</a:t>
            </a:r>
            <a:endParaRPr/>
          </a:p>
        </p:txBody>
      </p:sp>
      <p:pic>
        <p:nvPicPr>
          <p:cNvPr id="589" name="Google Shape;589;p50"/>
          <p:cNvPicPr preferRelativeResize="0"/>
          <p:nvPr/>
        </p:nvPicPr>
        <p:blipFill rotWithShape="1">
          <a:blip r:embed="rId3">
            <a:alphaModFix/>
          </a:blip>
          <a:srcRect b="46006" l="6239" r="80041" t="7148"/>
          <a:stretch/>
        </p:blipFill>
        <p:spPr>
          <a:xfrm>
            <a:off x="980675" y="1915597"/>
            <a:ext cx="570140" cy="572700"/>
          </a:xfrm>
          <a:prstGeom prst="rect">
            <a:avLst/>
          </a:prstGeom>
          <a:noFill/>
          <a:ln>
            <a:noFill/>
          </a:ln>
        </p:spPr>
      </p:pic>
      <p:sp>
        <p:nvSpPr>
          <p:cNvPr id="590" name="Google Shape;590;p50"/>
          <p:cNvSpPr txBox="1"/>
          <p:nvPr/>
        </p:nvSpPr>
        <p:spPr>
          <a:xfrm>
            <a:off x="1136600" y="19819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591" name="Google Shape;591;p50"/>
          <p:cNvSpPr/>
          <p:nvPr/>
        </p:nvSpPr>
        <p:spPr>
          <a:xfrm>
            <a:off x="2237125" y="24455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pic>
        <p:nvPicPr>
          <p:cNvPr id="592" name="Google Shape;592;p50"/>
          <p:cNvPicPr preferRelativeResize="0"/>
          <p:nvPr/>
        </p:nvPicPr>
        <p:blipFill rotWithShape="1">
          <a:blip r:embed="rId3">
            <a:alphaModFix/>
          </a:blip>
          <a:srcRect b="46006" l="6239" r="80041" t="7148"/>
          <a:stretch/>
        </p:blipFill>
        <p:spPr>
          <a:xfrm>
            <a:off x="4035650" y="1409247"/>
            <a:ext cx="570140" cy="572700"/>
          </a:xfrm>
          <a:prstGeom prst="rect">
            <a:avLst/>
          </a:prstGeom>
          <a:noFill/>
          <a:ln>
            <a:noFill/>
          </a:ln>
        </p:spPr>
      </p:pic>
      <p:sp>
        <p:nvSpPr>
          <p:cNvPr id="593" name="Google Shape;593;p50"/>
          <p:cNvSpPr txBox="1"/>
          <p:nvPr/>
        </p:nvSpPr>
        <p:spPr>
          <a:xfrm>
            <a:off x="4191575" y="147560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594" name="Google Shape;594;p50"/>
          <p:cNvPicPr preferRelativeResize="0"/>
          <p:nvPr/>
        </p:nvPicPr>
        <p:blipFill rotWithShape="1">
          <a:blip r:embed="rId3">
            <a:alphaModFix/>
          </a:blip>
          <a:srcRect b="46006" l="6239" r="80041" t="7148"/>
          <a:stretch/>
        </p:blipFill>
        <p:spPr>
          <a:xfrm>
            <a:off x="8047925" y="2121897"/>
            <a:ext cx="570140" cy="572700"/>
          </a:xfrm>
          <a:prstGeom prst="rect">
            <a:avLst/>
          </a:prstGeom>
          <a:noFill/>
          <a:ln>
            <a:noFill/>
          </a:ln>
        </p:spPr>
      </p:pic>
      <p:sp>
        <p:nvSpPr>
          <p:cNvPr id="595" name="Google Shape;595;p50"/>
          <p:cNvSpPr txBox="1"/>
          <p:nvPr/>
        </p:nvSpPr>
        <p:spPr>
          <a:xfrm>
            <a:off x="8203850" y="21882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pic>
        <p:nvPicPr>
          <p:cNvPr id="596" name="Google Shape;596;p50"/>
          <p:cNvPicPr preferRelativeResize="0"/>
          <p:nvPr/>
        </p:nvPicPr>
        <p:blipFill rotWithShape="1">
          <a:blip r:embed="rId3">
            <a:alphaModFix/>
          </a:blip>
          <a:srcRect b="46006" l="6239" r="80041" t="7148"/>
          <a:stretch/>
        </p:blipFill>
        <p:spPr>
          <a:xfrm>
            <a:off x="7477775" y="4005722"/>
            <a:ext cx="570140" cy="572700"/>
          </a:xfrm>
          <a:prstGeom prst="rect">
            <a:avLst/>
          </a:prstGeom>
          <a:noFill/>
          <a:ln>
            <a:noFill/>
          </a:ln>
        </p:spPr>
      </p:pic>
      <p:sp>
        <p:nvSpPr>
          <p:cNvPr id="597" name="Google Shape;597;p50"/>
          <p:cNvSpPr txBox="1"/>
          <p:nvPr/>
        </p:nvSpPr>
        <p:spPr>
          <a:xfrm>
            <a:off x="7633700" y="4072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598" name="Google Shape;598;p50"/>
          <p:cNvPicPr preferRelativeResize="0"/>
          <p:nvPr/>
        </p:nvPicPr>
        <p:blipFill rotWithShape="1">
          <a:blip r:embed="rId3">
            <a:alphaModFix/>
          </a:blip>
          <a:srcRect b="46006" l="6239" r="80041" t="7148"/>
          <a:stretch/>
        </p:blipFill>
        <p:spPr>
          <a:xfrm>
            <a:off x="1248825" y="4136797"/>
            <a:ext cx="570140" cy="572700"/>
          </a:xfrm>
          <a:prstGeom prst="rect">
            <a:avLst/>
          </a:prstGeom>
          <a:noFill/>
          <a:ln>
            <a:noFill/>
          </a:ln>
        </p:spPr>
      </p:pic>
      <p:sp>
        <p:nvSpPr>
          <p:cNvPr id="599" name="Google Shape;599;p50"/>
          <p:cNvSpPr txBox="1"/>
          <p:nvPr/>
        </p:nvSpPr>
        <p:spPr>
          <a:xfrm>
            <a:off x="1404750" y="42031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600" name="Google Shape;600;p50"/>
          <p:cNvSpPr/>
          <p:nvPr/>
        </p:nvSpPr>
        <p:spPr>
          <a:xfrm>
            <a:off x="4118250" y="239879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1" name="Google Shape;601;p50"/>
          <p:cNvSpPr/>
          <p:nvPr/>
        </p:nvSpPr>
        <p:spPr>
          <a:xfrm>
            <a:off x="6867300" y="25796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2" name="Google Shape;602;p50"/>
          <p:cNvSpPr/>
          <p:nvPr/>
        </p:nvSpPr>
        <p:spPr>
          <a:xfrm>
            <a:off x="4191575" y="32632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3" name="Google Shape;603;p50"/>
          <p:cNvSpPr/>
          <p:nvPr/>
        </p:nvSpPr>
        <p:spPr>
          <a:xfrm>
            <a:off x="2284700" y="40870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4" name="Google Shape;604;p50"/>
          <p:cNvSpPr/>
          <p:nvPr/>
        </p:nvSpPr>
        <p:spPr>
          <a:xfrm>
            <a:off x="4078000" y="4488846"/>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sp>
        <p:nvSpPr>
          <p:cNvPr id="605" name="Google Shape;605;p50"/>
          <p:cNvSpPr/>
          <p:nvPr/>
        </p:nvSpPr>
        <p:spPr>
          <a:xfrm>
            <a:off x="6297300" y="4287471"/>
            <a:ext cx="570000" cy="447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606" name="Google Shape;606;p50"/>
          <p:cNvCxnSpPr>
            <a:stCxn id="589" idx="3"/>
            <a:endCxn id="591" idx="1"/>
          </p:cNvCxnSpPr>
          <p:nvPr/>
        </p:nvCxnSpPr>
        <p:spPr>
          <a:xfrm>
            <a:off x="1550815" y="2201947"/>
            <a:ext cx="686400" cy="467400"/>
          </a:xfrm>
          <a:prstGeom prst="straightConnector1">
            <a:avLst/>
          </a:prstGeom>
          <a:noFill/>
          <a:ln cap="flat" cmpd="sng" w="38100">
            <a:solidFill>
              <a:schemeClr val="dk1"/>
            </a:solidFill>
            <a:prstDash val="solid"/>
            <a:round/>
            <a:headEnd len="med" w="med" type="none"/>
            <a:tailEnd len="med" w="med" type="none"/>
          </a:ln>
        </p:spPr>
      </p:cxnSp>
      <p:cxnSp>
        <p:nvCxnSpPr>
          <p:cNvPr id="607" name="Google Shape;607;p50"/>
          <p:cNvCxnSpPr>
            <a:stCxn id="591" idx="2"/>
            <a:endCxn id="603" idx="0"/>
          </p:cNvCxnSpPr>
          <p:nvPr/>
        </p:nvCxnSpPr>
        <p:spPr>
          <a:xfrm>
            <a:off x="2522125" y="2893196"/>
            <a:ext cx="47700" cy="1194000"/>
          </a:xfrm>
          <a:prstGeom prst="straightConnector1">
            <a:avLst/>
          </a:prstGeom>
          <a:noFill/>
          <a:ln cap="flat" cmpd="sng" w="38100">
            <a:solidFill>
              <a:schemeClr val="dk1"/>
            </a:solidFill>
            <a:prstDash val="solid"/>
            <a:round/>
            <a:headEnd len="med" w="med" type="none"/>
            <a:tailEnd len="med" w="med" type="none"/>
          </a:ln>
        </p:spPr>
      </p:cxnSp>
      <p:cxnSp>
        <p:nvCxnSpPr>
          <p:cNvPr id="608" name="Google Shape;608;p50"/>
          <p:cNvCxnSpPr>
            <a:stCxn id="598" idx="3"/>
            <a:endCxn id="603" idx="1"/>
          </p:cNvCxnSpPr>
          <p:nvPr/>
        </p:nvCxnSpPr>
        <p:spPr>
          <a:xfrm flipH="1" rot="10800000">
            <a:off x="1818965" y="4310947"/>
            <a:ext cx="465600" cy="112200"/>
          </a:xfrm>
          <a:prstGeom prst="straightConnector1">
            <a:avLst/>
          </a:prstGeom>
          <a:noFill/>
          <a:ln cap="flat" cmpd="sng" w="38100">
            <a:solidFill>
              <a:schemeClr val="dk1"/>
            </a:solidFill>
            <a:prstDash val="solid"/>
            <a:round/>
            <a:headEnd len="med" w="med" type="none"/>
            <a:tailEnd len="med" w="med" type="none"/>
          </a:ln>
        </p:spPr>
      </p:cxnSp>
      <p:cxnSp>
        <p:nvCxnSpPr>
          <p:cNvPr id="609" name="Google Shape;609;p50"/>
          <p:cNvCxnSpPr>
            <a:stCxn id="591" idx="3"/>
            <a:endCxn id="600" idx="1"/>
          </p:cNvCxnSpPr>
          <p:nvPr/>
        </p:nvCxnSpPr>
        <p:spPr>
          <a:xfrm flipH="1" rot="10800000">
            <a:off x="2807125" y="2622596"/>
            <a:ext cx="1311000" cy="46800"/>
          </a:xfrm>
          <a:prstGeom prst="straightConnector1">
            <a:avLst/>
          </a:prstGeom>
          <a:noFill/>
          <a:ln cap="flat" cmpd="sng" w="38100">
            <a:solidFill>
              <a:schemeClr val="dk1"/>
            </a:solidFill>
            <a:prstDash val="solid"/>
            <a:round/>
            <a:headEnd len="med" w="med" type="none"/>
            <a:tailEnd len="med" w="med" type="none"/>
          </a:ln>
        </p:spPr>
      </p:cxnSp>
      <p:cxnSp>
        <p:nvCxnSpPr>
          <p:cNvPr id="610" name="Google Shape;610;p50"/>
          <p:cNvCxnSpPr>
            <a:stCxn id="591" idx="3"/>
            <a:endCxn id="602" idx="1"/>
          </p:cNvCxnSpPr>
          <p:nvPr/>
        </p:nvCxnSpPr>
        <p:spPr>
          <a:xfrm>
            <a:off x="2807125" y="2669396"/>
            <a:ext cx="1384500" cy="817800"/>
          </a:xfrm>
          <a:prstGeom prst="straightConnector1">
            <a:avLst/>
          </a:prstGeom>
          <a:noFill/>
          <a:ln cap="flat" cmpd="sng" w="38100">
            <a:solidFill>
              <a:schemeClr val="dk1"/>
            </a:solidFill>
            <a:prstDash val="solid"/>
            <a:round/>
            <a:headEnd len="med" w="med" type="none"/>
            <a:tailEnd len="med" w="med" type="none"/>
          </a:ln>
        </p:spPr>
      </p:cxnSp>
      <p:cxnSp>
        <p:nvCxnSpPr>
          <p:cNvPr id="611" name="Google Shape;611;p50"/>
          <p:cNvCxnSpPr>
            <a:stCxn id="603" idx="3"/>
            <a:endCxn id="602" idx="1"/>
          </p:cNvCxnSpPr>
          <p:nvPr/>
        </p:nvCxnSpPr>
        <p:spPr>
          <a:xfrm flipH="1" rot="10800000">
            <a:off x="2854700" y="3487046"/>
            <a:ext cx="1336800" cy="823800"/>
          </a:xfrm>
          <a:prstGeom prst="straightConnector1">
            <a:avLst/>
          </a:prstGeom>
          <a:noFill/>
          <a:ln cap="flat" cmpd="sng" w="38100">
            <a:solidFill>
              <a:schemeClr val="dk1"/>
            </a:solidFill>
            <a:prstDash val="solid"/>
            <a:round/>
            <a:headEnd len="med" w="med" type="none"/>
            <a:tailEnd len="med" w="med" type="none"/>
          </a:ln>
        </p:spPr>
      </p:cxnSp>
      <p:cxnSp>
        <p:nvCxnSpPr>
          <p:cNvPr id="612" name="Google Shape;612;p50"/>
          <p:cNvCxnSpPr>
            <a:stCxn id="603" idx="3"/>
            <a:endCxn id="604" idx="1"/>
          </p:cNvCxnSpPr>
          <p:nvPr/>
        </p:nvCxnSpPr>
        <p:spPr>
          <a:xfrm>
            <a:off x="2854700" y="4310846"/>
            <a:ext cx="1223400" cy="401700"/>
          </a:xfrm>
          <a:prstGeom prst="straightConnector1">
            <a:avLst/>
          </a:prstGeom>
          <a:noFill/>
          <a:ln cap="flat" cmpd="sng" w="38100">
            <a:solidFill>
              <a:schemeClr val="dk1"/>
            </a:solidFill>
            <a:prstDash val="solid"/>
            <a:round/>
            <a:headEnd len="med" w="med" type="none"/>
            <a:tailEnd len="med" w="med" type="none"/>
          </a:ln>
        </p:spPr>
      </p:cxnSp>
      <p:cxnSp>
        <p:nvCxnSpPr>
          <p:cNvPr id="613" name="Google Shape;613;p50"/>
          <p:cNvCxnSpPr>
            <a:stCxn id="604" idx="3"/>
            <a:endCxn id="605" idx="1"/>
          </p:cNvCxnSpPr>
          <p:nvPr/>
        </p:nvCxnSpPr>
        <p:spPr>
          <a:xfrm flipH="1" rot="10800000">
            <a:off x="4648000" y="4511346"/>
            <a:ext cx="1649400" cy="201300"/>
          </a:xfrm>
          <a:prstGeom prst="straightConnector1">
            <a:avLst/>
          </a:prstGeom>
          <a:noFill/>
          <a:ln cap="flat" cmpd="sng" w="38100">
            <a:solidFill>
              <a:schemeClr val="dk1"/>
            </a:solidFill>
            <a:prstDash val="solid"/>
            <a:round/>
            <a:headEnd len="med" w="med" type="none"/>
            <a:tailEnd len="med" w="med" type="none"/>
          </a:ln>
        </p:spPr>
      </p:cxnSp>
      <p:cxnSp>
        <p:nvCxnSpPr>
          <p:cNvPr id="614" name="Google Shape;614;p50"/>
          <p:cNvCxnSpPr>
            <a:endCxn id="601" idx="1"/>
          </p:cNvCxnSpPr>
          <p:nvPr/>
        </p:nvCxnSpPr>
        <p:spPr>
          <a:xfrm flipH="1" rot="10800000">
            <a:off x="4761600" y="2803446"/>
            <a:ext cx="2105700" cy="683700"/>
          </a:xfrm>
          <a:prstGeom prst="straightConnector1">
            <a:avLst/>
          </a:prstGeom>
          <a:noFill/>
          <a:ln cap="flat" cmpd="sng" w="38100">
            <a:solidFill>
              <a:schemeClr val="dk1"/>
            </a:solidFill>
            <a:prstDash val="solid"/>
            <a:round/>
            <a:headEnd len="med" w="med" type="none"/>
            <a:tailEnd len="med" w="med" type="none"/>
          </a:ln>
        </p:spPr>
      </p:cxnSp>
      <p:cxnSp>
        <p:nvCxnSpPr>
          <p:cNvPr id="615" name="Google Shape;615;p50"/>
          <p:cNvCxnSpPr>
            <a:stCxn id="600" idx="3"/>
            <a:endCxn id="601" idx="1"/>
          </p:cNvCxnSpPr>
          <p:nvPr/>
        </p:nvCxnSpPr>
        <p:spPr>
          <a:xfrm>
            <a:off x="4688250" y="2622596"/>
            <a:ext cx="2179200" cy="180900"/>
          </a:xfrm>
          <a:prstGeom prst="straightConnector1">
            <a:avLst/>
          </a:prstGeom>
          <a:noFill/>
          <a:ln cap="flat" cmpd="sng" w="38100">
            <a:solidFill>
              <a:schemeClr val="dk1"/>
            </a:solidFill>
            <a:prstDash val="solid"/>
            <a:round/>
            <a:headEnd len="med" w="med" type="none"/>
            <a:tailEnd len="med" w="med" type="none"/>
          </a:ln>
        </p:spPr>
      </p:cxnSp>
      <p:cxnSp>
        <p:nvCxnSpPr>
          <p:cNvPr id="616" name="Google Shape;616;p50"/>
          <p:cNvCxnSpPr>
            <a:endCxn id="601" idx="2"/>
          </p:cNvCxnSpPr>
          <p:nvPr/>
        </p:nvCxnSpPr>
        <p:spPr>
          <a:xfrm flipH="1" rot="10800000">
            <a:off x="6582300" y="3027246"/>
            <a:ext cx="570000" cy="1260300"/>
          </a:xfrm>
          <a:prstGeom prst="straightConnector1">
            <a:avLst/>
          </a:prstGeom>
          <a:noFill/>
          <a:ln cap="flat" cmpd="sng" w="38100">
            <a:solidFill>
              <a:schemeClr val="dk1"/>
            </a:solidFill>
            <a:prstDash val="solid"/>
            <a:round/>
            <a:headEnd len="med" w="med" type="none"/>
            <a:tailEnd len="med" w="med" type="none"/>
          </a:ln>
        </p:spPr>
      </p:cxnSp>
      <p:cxnSp>
        <p:nvCxnSpPr>
          <p:cNvPr id="617" name="Google Shape;617;p50"/>
          <p:cNvCxnSpPr>
            <a:stCxn id="600" idx="0"/>
            <a:endCxn id="592" idx="2"/>
          </p:cNvCxnSpPr>
          <p:nvPr/>
        </p:nvCxnSpPr>
        <p:spPr>
          <a:xfrm rot="10800000">
            <a:off x="4320750" y="1982096"/>
            <a:ext cx="82500" cy="416700"/>
          </a:xfrm>
          <a:prstGeom prst="straightConnector1">
            <a:avLst/>
          </a:prstGeom>
          <a:noFill/>
          <a:ln cap="flat" cmpd="sng" w="38100">
            <a:solidFill>
              <a:schemeClr val="dk1"/>
            </a:solidFill>
            <a:prstDash val="solid"/>
            <a:round/>
            <a:headEnd len="med" w="med" type="none"/>
            <a:tailEnd len="med" w="med" type="none"/>
          </a:ln>
        </p:spPr>
      </p:cxnSp>
      <p:cxnSp>
        <p:nvCxnSpPr>
          <p:cNvPr id="618" name="Google Shape;618;p50"/>
          <p:cNvCxnSpPr>
            <a:stCxn id="601" idx="3"/>
            <a:endCxn id="594" idx="1"/>
          </p:cNvCxnSpPr>
          <p:nvPr/>
        </p:nvCxnSpPr>
        <p:spPr>
          <a:xfrm flipH="1" rot="10800000">
            <a:off x="7437300" y="2408346"/>
            <a:ext cx="610500" cy="395100"/>
          </a:xfrm>
          <a:prstGeom prst="straightConnector1">
            <a:avLst/>
          </a:prstGeom>
          <a:noFill/>
          <a:ln cap="flat" cmpd="sng" w="38100">
            <a:solidFill>
              <a:schemeClr val="dk1"/>
            </a:solidFill>
            <a:prstDash val="solid"/>
            <a:round/>
            <a:headEnd len="med" w="med" type="none"/>
            <a:tailEnd len="med" w="med" type="none"/>
          </a:ln>
        </p:spPr>
      </p:cxnSp>
      <p:cxnSp>
        <p:nvCxnSpPr>
          <p:cNvPr id="619" name="Google Shape;619;p50"/>
          <p:cNvCxnSpPr>
            <a:stCxn id="605" idx="3"/>
            <a:endCxn id="596" idx="1"/>
          </p:cNvCxnSpPr>
          <p:nvPr/>
        </p:nvCxnSpPr>
        <p:spPr>
          <a:xfrm flipH="1" rot="10800000">
            <a:off x="6867300" y="4291971"/>
            <a:ext cx="610500" cy="219300"/>
          </a:xfrm>
          <a:prstGeom prst="straightConnector1">
            <a:avLst/>
          </a:prstGeom>
          <a:noFill/>
          <a:ln cap="flat" cmpd="sng" w="38100">
            <a:solidFill>
              <a:schemeClr val="dk1"/>
            </a:solidFill>
            <a:prstDash val="solid"/>
            <a:round/>
            <a:headEnd len="med" w="med" type="none"/>
            <a:tailEnd len="med" w="med" type="none"/>
          </a:ln>
        </p:spPr>
      </p:cxnSp>
      <p:sp>
        <p:nvSpPr>
          <p:cNvPr id="620" name="Google Shape;620;p50"/>
          <p:cNvSpPr txBox="1"/>
          <p:nvPr/>
        </p:nvSpPr>
        <p:spPr>
          <a:xfrm>
            <a:off x="7437300" y="1418550"/>
            <a:ext cx="1101300" cy="5541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b="1" lang="en" sz="800"/>
              <a:t>Source</a:t>
            </a:r>
            <a:r>
              <a:rPr lang="en" sz="800"/>
              <a:t>: A</a:t>
            </a:r>
            <a:endParaRPr sz="800"/>
          </a:p>
          <a:p>
            <a:pPr indent="0" lvl="0" marL="0" rtl="0" algn="l">
              <a:spcBef>
                <a:spcPts val="0"/>
              </a:spcBef>
              <a:spcAft>
                <a:spcPts val="0"/>
              </a:spcAft>
              <a:buNone/>
            </a:pPr>
            <a:r>
              <a:rPr b="1" lang="en" sz="800"/>
              <a:t>Destination</a:t>
            </a:r>
            <a:r>
              <a:rPr lang="en" sz="800"/>
              <a:t>: D</a:t>
            </a:r>
            <a:endParaRPr sz="800"/>
          </a:p>
          <a:p>
            <a:pPr indent="0" lvl="0" marL="0" rtl="0" algn="l">
              <a:spcBef>
                <a:spcPts val="0"/>
              </a:spcBef>
              <a:spcAft>
                <a:spcPts val="0"/>
              </a:spcAft>
              <a:buNone/>
            </a:pPr>
            <a:r>
              <a:rPr lang="en" sz="800"/>
              <a:t>“Hello, this is A…”</a:t>
            </a:r>
            <a:endParaRPr sz="800"/>
          </a:p>
        </p:txBody>
      </p:sp>
      <p:sp>
        <p:nvSpPr>
          <p:cNvPr id="621" name="Google Shape;621;p50"/>
          <p:cNvSpPr/>
          <p:nvPr/>
        </p:nvSpPr>
        <p:spPr>
          <a:xfrm>
            <a:off x="1584950" y="2476500"/>
            <a:ext cx="6431300" cy="1220100"/>
          </a:xfrm>
          <a:custGeom>
            <a:rect b="b" l="l" r="r" t="t"/>
            <a:pathLst>
              <a:path extrusionOk="0" h="48804" w="257252">
                <a:moveTo>
                  <a:pt x="0" y="610"/>
                </a:moveTo>
                <a:cubicBezTo>
                  <a:pt x="6198" y="3404"/>
                  <a:pt x="17831" y="9348"/>
                  <a:pt x="37186" y="17374"/>
                </a:cubicBezTo>
                <a:cubicBezTo>
                  <a:pt x="56541" y="25400"/>
                  <a:pt x="85192" y="47803"/>
                  <a:pt x="116129" y="48768"/>
                </a:cubicBezTo>
                <a:cubicBezTo>
                  <a:pt x="147066" y="49733"/>
                  <a:pt x="199289" y="31293"/>
                  <a:pt x="222809" y="23165"/>
                </a:cubicBezTo>
                <a:cubicBezTo>
                  <a:pt x="246330" y="15037"/>
                  <a:pt x="251512" y="3861"/>
                  <a:pt x="257252" y="0"/>
                </a:cubicBezTo>
              </a:path>
            </a:pathLst>
          </a:custGeom>
          <a:noFill/>
          <a:ln cap="flat" cmpd="sng" w="19050">
            <a:solidFill>
              <a:srgbClr val="FF0000"/>
            </a:solidFill>
            <a:prstDash val="solid"/>
            <a:round/>
            <a:headEnd len="med" w="med" type="none"/>
            <a:tailEnd len="med" w="med" type="none"/>
          </a:ln>
        </p:spPr>
      </p:sp>
      <p:sp>
        <p:nvSpPr>
          <p:cNvPr id="622" name="Google Shape;622;p50"/>
          <p:cNvSpPr txBox="1"/>
          <p:nvPr/>
        </p:nvSpPr>
        <p:spPr>
          <a:xfrm>
            <a:off x="4761575" y="1163650"/>
            <a:ext cx="24885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Layer 3: “How do I get this packet from A to D?”</a:t>
            </a:r>
            <a:endParaRPr/>
          </a:p>
        </p:txBody>
      </p:sp>
      <p:sp>
        <p:nvSpPr>
          <p:cNvPr id="623" name="Google Shape;623;p50"/>
          <p:cNvSpPr txBox="1"/>
          <p:nvPr/>
        </p:nvSpPr>
        <p:spPr>
          <a:xfrm>
            <a:off x="4403250" y="1820075"/>
            <a:ext cx="31344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Next: How do we reliably send any length of data, not just packets?</a:t>
            </a:r>
            <a:endParaRPr/>
          </a:p>
        </p:txBody>
      </p:sp>
      <p:sp>
        <p:nvSpPr>
          <p:cNvPr id="624" name="Google Shape;624;p5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8" name="Shape 628"/>
        <p:cNvGrpSpPr/>
        <p:nvPr/>
      </p:nvGrpSpPr>
      <p:grpSpPr>
        <a:xfrm>
          <a:off x="0" y="0"/>
          <a:ext cx="0" cy="0"/>
          <a:chOff x="0" y="0"/>
          <a:chExt cx="0" cy="0"/>
        </a:xfrm>
      </p:grpSpPr>
      <p:sp>
        <p:nvSpPr>
          <p:cNvPr id="629" name="Google Shape;629;p5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Transport Layer</a:t>
            </a:r>
            <a:endParaRPr/>
          </a:p>
        </p:txBody>
      </p:sp>
      <p:sp>
        <p:nvSpPr>
          <p:cNvPr id="630" name="Google Shape;630;p51"/>
          <p:cNvSpPr txBox="1"/>
          <p:nvPr>
            <p:ph idx="1" type="body"/>
          </p:nvPr>
        </p:nvSpPr>
        <p:spPr>
          <a:xfrm>
            <a:off x="198500" y="1246825"/>
            <a:ext cx="5142600" cy="3765600"/>
          </a:xfrm>
          <a:prstGeom prst="rect">
            <a:avLst/>
          </a:prstGeom>
        </p:spPr>
        <p:txBody>
          <a:bodyPr anchorCtr="0" anchor="t" bIns="91425" lIns="91425" spcFirstLastPara="1" rIns="91425" wrap="square" tIns="91425">
            <a:normAutofit lnSpcReduction="10000"/>
          </a:bodyPr>
          <a:lstStyle/>
          <a:p>
            <a:pPr indent="-342900" lvl="0" marL="457200" rtl="0" algn="l">
              <a:spcBef>
                <a:spcPts val="0"/>
              </a:spcBef>
              <a:spcAft>
                <a:spcPts val="0"/>
              </a:spcAft>
              <a:buSzPts val="1800"/>
              <a:buChar char="●"/>
            </a:pPr>
            <a:r>
              <a:rPr b="1" lang="en"/>
              <a:t>Provides</a:t>
            </a:r>
            <a:r>
              <a:rPr lang="en"/>
              <a:t>: Transportation of variable-length data from any point to any other point</a:t>
            </a:r>
            <a:endParaRPr/>
          </a:p>
          <a:p>
            <a:pPr indent="-317500" lvl="1" marL="914400" rtl="0" algn="l">
              <a:spcBef>
                <a:spcPts val="0"/>
              </a:spcBef>
              <a:spcAft>
                <a:spcPts val="0"/>
              </a:spcAft>
              <a:buSzPts val="1400"/>
              <a:buChar char="○"/>
            </a:pPr>
            <a:r>
              <a:rPr b="1" lang="en"/>
              <a:t>Relies upon</a:t>
            </a:r>
            <a:r>
              <a:rPr lang="en"/>
              <a:t>: Sending packets from any device to any other device</a:t>
            </a:r>
            <a:endParaRPr/>
          </a:p>
          <a:p>
            <a:pPr indent="-317500" lvl="1" marL="914400" rtl="0" algn="l">
              <a:spcBef>
                <a:spcPts val="0"/>
              </a:spcBef>
              <a:spcAft>
                <a:spcPts val="0"/>
              </a:spcAft>
              <a:buSzPts val="1400"/>
              <a:buChar char="○"/>
            </a:pPr>
            <a:r>
              <a:rPr lang="en"/>
              <a:t>Builds abstractions that are useful to applications on top of layer 3 packets</a:t>
            </a:r>
            <a:endParaRPr/>
          </a:p>
          <a:p>
            <a:pPr indent="-342900" lvl="0" marL="457200" rtl="0" algn="l">
              <a:spcBef>
                <a:spcPts val="0"/>
              </a:spcBef>
              <a:spcAft>
                <a:spcPts val="0"/>
              </a:spcAft>
              <a:buSzPts val="1800"/>
              <a:buChar char="●"/>
            </a:pPr>
            <a:r>
              <a:rPr lang="en" sz="1800"/>
              <a:t>Useful abstractions</a:t>
            </a:r>
            <a:endParaRPr sz="1800"/>
          </a:p>
          <a:p>
            <a:pPr indent="-317500" lvl="1" marL="914400" rtl="0" algn="l">
              <a:spcBef>
                <a:spcPts val="0"/>
              </a:spcBef>
              <a:spcAft>
                <a:spcPts val="0"/>
              </a:spcAft>
              <a:buSzPts val="1400"/>
              <a:buChar char="○"/>
            </a:pPr>
            <a:r>
              <a:rPr b="1" lang="en"/>
              <a:t>Reliability</a:t>
            </a:r>
            <a:r>
              <a:rPr lang="en"/>
              <a:t>: Transmit data reliably, in order</a:t>
            </a:r>
            <a:endParaRPr/>
          </a:p>
          <a:p>
            <a:pPr indent="-317500" lvl="1" marL="914400" rtl="0" algn="l">
              <a:spcBef>
                <a:spcPts val="0"/>
              </a:spcBef>
              <a:spcAft>
                <a:spcPts val="0"/>
              </a:spcAft>
              <a:buSzPts val="1400"/>
              <a:buChar char="○"/>
            </a:pPr>
            <a:r>
              <a:rPr b="1" lang="en"/>
              <a:t>Ports</a:t>
            </a:r>
            <a:r>
              <a:rPr lang="en"/>
              <a:t>: Provide multiple “addresses” per real IP address</a:t>
            </a:r>
            <a:endParaRPr/>
          </a:p>
          <a:p>
            <a:pPr indent="-342900" lvl="0" marL="457200" rtl="0" algn="l">
              <a:spcBef>
                <a:spcPts val="0"/>
              </a:spcBef>
              <a:spcAft>
                <a:spcPts val="0"/>
              </a:spcAft>
              <a:buSzPts val="1800"/>
              <a:buChar char="●"/>
            </a:pPr>
            <a:r>
              <a:rPr lang="en"/>
              <a:t>Examples</a:t>
            </a:r>
            <a:endParaRPr/>
          </a:p>
          <a:p>
            <a:pPr indent="-317500" lvl="1" marL="914400" rtl="0" algn="l">
              <a:spcBef>
                <a:spcPts val="0"/>
              </a:spcBef>
              <a:spcAft>
                <a:spcPts val="0"/>
              </a:spcAft>
              <a:buSzPts val="1400"/>
              <a:buChar char="○"/>
            </a:pPr>
            <a:r>
              <a:rPr b="1" lang="en"/>
              <a:t>TCP</a:t>
            </a:r>
            <a:r>
              <a:rPr lang="en"/>
              <a:t>:</a:t>
            </a:r>
            <a:r>
              <a:rPr b="1" lang="en"/>
              <a:t> </a:t>
            </a:r>
            <a:r>
              <a:rPr lang="en"/>
              <a:t>Provides reliability and ports</a:t>
            </a:r>
            <a:endParaRPr/>
          </a:p>
          <a:p>
            <a:pPr indent="-317500" lvl="1" marL="914400" rtl="0" algn="l">
              <a:spcBef>
                <a:spcPts val="0"/>
              </a:spcBef>
              <a:spcAft>
                <a:spcPts val="0"/>
              </a:spcAft>
              <a:buSzPts val="1400"/>
              <a:buChar char="○"/>
            </a:pPr>
            <a:r>
              <a:rPr b="1" lang="en"/>
              <a:t>UDP</a:t>
            </a:r>
            <a:r>
              <a:rPr lang="en"/>
              <a:t>: Provides ports, but no reliability</a:t>
            </a:r>
            <a:endParaRPr/>
          </a:p>
          <a:p>
            <a:pPr indent="-317500" lvl="1" marL="914400" rtl="0" algn="l">
              <a:spcBef>
                <a:spcPts val="0"/>
              </a:spcBef>
              <a:spcAft>
                <a:spcPts val="0"/>
              </a:spcAft>
              <a:buSzPts val="1400"/>
              <a:buChar char="○"/>
            </a:pPr>
            <a:r>
              <a:rPr lang="en"/>
              <a:t>We’ll talk a lot about these protocols soon!</a:t>
            </a:r>
            <a:endParaRPr/>
          </a:p>
        </p:txBody>
      </p:sp>
      <p:sp>
        <p:nvSpPr>
          <p:cNvPr id="631" name="Google Shape;631;p51"/>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632" name="Google Shape;632;p51"/>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633" name="Google Shape;633;p51"/>
          <p:cNvSpPr/>
          <p:nvPr/>
        </p:nvSpPr>
        <p:spPr>
          <a:xfrm>
            <a:off x="6684025" y="1838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Application</a:t>
            </a:r>
            <a:endParaRPr b="1">
              <a:solidFill>
                <a:srgbClr val="B7B7B7"/>
              </a:solidFill>
            </a:endParaRPr>
          </a:p>
        </p:txBody>
      </p:sp>
      <p:sp>
        <p:nvSpPr>
          <p:cNvPr id="634" name="Google Shape;634;p51"/>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7</a:t>
            </a:r>
            <a:endParaRPr>
              <a:solidFill>
                <a:srgbClr val="D9D9D9"/>
              </a:solidFill>
            </a:endParaRPr>
          </a:p>
        </p:txBody>
      </p:sp>
      <p:sp>
        <p:nvSpPr>
          <p:cNvPr id="635" name="Google Shape;635;p51"/>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636" name="Google Shape;636;p51"/>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637" name="Google Shape;637;p51"/>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638" name="Google Shape;638;p51"/>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639" name="Google Shape;639;p51"/>
          <p:cNvSpPr/>
          <p:nvPr/>
        </p:nvSpPr>
        <p:spPr>
          <a:xfrm>
            <a:off x="6684025" y="22931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Transport</a:t>
            </a:r>
            <a:endParaRPr b="1"/>
          </a:p>
        </p:txBody>
      </p:sp>
      <p:sp>
        <p:nvSpPr>
          <p:cNvPr id="640" name="Google Shape;640;p51"/>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4</a:t>
            </a:r>
            <a:endParaRPr>
              <a:solidFill>
                <a:srgbClr val="666666"/>
              </a:solidFill>
            </a:endParaRPr>
          </a:p>
        </p:txBody>
      </p:sp>
      <p:sp>
        <p:nvSpPr>
          <p:cNvPr id="641" name="Google Shape;641;p5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0">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5" name="Shape 645"/>
        <p:cNvGrpSpPr/>
        <p:nvPr/>
      </p:nvGrpSpPr>
      <p:grpSpPr>
        <a:xfrm>
          <a:off x="0" y="0"/>
          <a:ext cx="0" cy="0"/>
          <a:chOff x="0" y="0"/>
          <a:chExt cx="0" cy="0"/>
        </a:xfrm>
      </p:grpSpPr>
      <p:sp>
        <p:nvSpPr>
          <p:cNvPr id="646" name="Google Shape;646;p5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4: Transport Layer</a:t>
            </a:r>
            <a:endParaRPr/>
          </a:p>
        </p:txBody>
      </p:sp>
      <p:pic>
        <p:nvPicPr>
          <p:cNvPr id="647" name="Google Shape;647;p52"/>
          <p:cNvPicPr preferRelativeResize="0"/>
          <p:nvPr/>
        </p:nvPicPr>
        <p:blipFill rotWithShape="1">
          <a:blip r:embed="rId3">
            <a:alphaModFix/>
          </a:blip>
          <a:srcRect b="46006" l="6239" r="80041" t="7148"/>
          <a:stretch/>
        </p:blipFill>
        <p:spPr>
          <a:xfrm>
            <a:off x="941550" y="2857697"/>
            <a:ext cx="570140" cy="572700"/>
          </a:xfrm>
          <a:prstGeom prst="rect">
            <a:avLst/>
          </a:prstGeom>
          <a:noFill/>
          <a:ln>
            <a:noFill/>
          </a:ln>
        </p:spPr>
      </p:pic>
      <p:sp>
        <p:nvSpPr>
          <p:cNvPr id="648" name="Google Shape;648;p52"/>
          <p:cNvSpPr txBox="1"/>
          <p:nvPr/>
        </p:nvSpPr>
        <p:spPr>
          <a:xfrm>
            <a:off x="1097475" y="29240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pic>
        <p:nvPicPr>
          <p:cNvPr id="649" name="Google Shape;649;p52"/>
          <p:cNvPicPr preferRelativeResize="0"/>
          <p:nvPr/>
        </p:nvPicPr>
        <p:blipFill rotWithShape="1">
          <a:blip r:embed="rId3">
            <a:alphaModFix/>
          </a:blip>
          <a:srcRect b="46006" l="6239" r="80041" t="7148"/>
          <a:stretch/>
        </p:blipFill>
        <p:spPr>
          <a:xfrm>
            <a:off x="7632300" y="2857697"/>
            <a:ext cx="570140" cy="572700"/>
          </a:xfrm>
          <a:prstGeom prst="rect">
            <a:avLst/>
          </a:prstGeom>
          <a:noFill/>
          <a:ln>
            <a:noFill/>
          </a:ln>
        </p:spPr>
      </p:pic>
      <p:sp>
        <p:nvSpPr>
          <p:cNvPr id="650" name="Google Shape;650;p52"/>
          <p:cNvSpPr txBox="1"/>
          <p:nvPr/>
        </p:nvSpPr>
        <p:spPr>
          <a:xfrm>
            <a:off x="7788225" y="2924051"/>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651" name="Google Shape;651;p52"/>
          <p:cNvSpPr txBox="1"/>
          <p:nvPr/>
        </p:nvSpPr>
        <p:spPr>
          <a:xfrm>
            <a:off x="2266813" y="1839900"/>
            <a:ext cx="4610400" cy="307800"/>
          </a:xfrm>
          <a:prstGeom prst="rect">
            <a:avLst/>
          </a:prstGeom>
          <a:solidFill>
            <a:schemeClr val="lt1"/>
          </a:solidFill>
          <a:ln cap="flat" cmpd="sng" w="9525">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l">
              <a:spcBef>
                <a:spcPts val="0"/>
              </a:spcBef>
              <a:spcAft>
                <a:spcPts val="0"/>
              </a:spcAft>
              <a:buNone/>
            </a:pPr>
            <a:r>
              <a:rPr lang="en" sz="800"/>
              <a:t>I am now sending an arbitrary length message that will probably be broken into several packets…</a:t>
            </a:r>
            <a:endParaRPr sz="800"/>
          </a:p>
        </p:txBody>
      </p:sp>
      <p:sp>
        <p:nvSpPr>
          <p:cNvPr id="652" name="Google Shape;652;p5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cxnSp>
        <p:nvCxnSpPr>
          <p:cNvPr id="653" name="Google Shape;653;p52"/>
          <p:cNvCxnSpPr>
            <a:stCxn id="647" idx="3"/>
            <a:endCxn id="649" idx="1"/>
          </p:cNvCxnSpPr>
          <p:nvPr/>
        </p:nvCxnSpPr>
        <p:spPr>
          <a:xfrm>
            <a:off x="1511690" y="3144047"/>
            <a:ext cx="6120600" cy="0"/>
          </a:xfrm>
          <a:prstGeom prst="straightConnector1">
            <a:avLst/>
          </a:prstGeom>
          <a:noFill/>
          <a:ln cap="flat" cmpd="sng" w="19050">
            <a:solidFill>
              <a:schemeClr val="dk2"/>
            </a:solidFill>
            <a:prstDash val="solid"/>
            <a:round/>
            <a:headEnd len="med" w="med" type="triangle"/>
            <a:tailEnd len="med" w="med" type="triangle"/>
          </a:ln>
        </p:spPr>
      </p:cxnSp>
      <p:sp>
        <p:nvSpPr>
          <p:cNvPr id="654" name="Google Shape;654;p52"/>
          <p:cNvSpPr/>
          <p:nvPr/>
        </p:nvSpPr>
        <p:spPr>
          <a:xfrm>
            <a:off x="2852913" y="2357600"/>
            <a:ext cx="3438180" cy="1572912"/>
          </a:xfrm>
          <a:prstGeom prst="cloud">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Unreliable Internet</a:t>
            </a:r>
            <a:endParaRPr/>
          </a:p>
        </p:txBody>
      </p:sp>
      <p:sp>
        <p:nvSpPr>
          <p:cNvPr id="655" name="Google Shape;655;p52"/>
          <p:cNvSpPr txBox="1"/>
          <p:nvPr/>
        </p:nvSpPr>
        <p:spPr>
          <a:xfrm>
            <a:off x="4374000" y="4070375"/>
            <a:ext cx="3559800" cy="6156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Layer 4: “How do I transport this arbitrary data over an unreliable medium?”</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5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 7: Application Layer</a:t>
            </a:r>
            <a:endParaRPr/>
          </a:p>
        </p:txBody>
      </p:sp>
      <p:sp>
        <p:nvSpPr>
          <p:cNvPr id="661" name="Google Shape;661;p53"/>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Provides</a:t>
            </a:r>
            <a:r>
              <a:rPr lang="en"/>
              <a:t>: Applications and services to users!</a:t>
            </a:r>
            <a:endParaRPr/>
          </a:p>
          <a:p>
            <a:pPr indent="-317500" lvl="1" marL="914400" rtl="0" algn="l">
              <a:spcBef>
                <a:spcPts val="0"/>
              </a:spcBef>
              <a:spcAft>
                <a:spcPts val="0"/>
              </a:spcAft>
              <a:buSzPts val="1400"/>
              <a:buChar char="○"/>
            </a:pPr>
            <a:r>
              <a:rPr b="1" lang="en"/>
              <a:t>Relies upon</a:t>
            </a:r>
            <a:r>
              <a:rPr lang="en"/>
              <a:t>: Transportation of variable-length data from any point to any other point</a:t>
            </a:r>
            <a:endParaRPr/>
          </a:p>
          <a:p>
            <a:pPr indent="-342900" lvl="0" marL="457200" rtl="0" algn="l">
              <a:spcBef>
                <a:spcPts val="0"/>
              </a:spcBef>
              <a:spcAft>
                <a:spcPts val="0"/>
              </a:spcAft>
              <a:buSzPts val="1800"/>
              <a:buChar char="●"/>
            </a:pPr>
            <a:r>
              <a:rPr lang="en"/>
              <a:t>Every online application is Layer 7</a:t>
            </a:r>
            <a:endParaRPr/>
          </a:p>
          <a:p>
            <a:pPr indent="-317500" lvl="1" marL="914400" rtl="0" algn="l">
              <a:spcBef>
                <a:spcPts val="0"/>
              </a:spcBef>
              <a:spcAft>
                <a:spcPts val="0"/>
              </a:spcAft>
              <a:buSzPts val="1400"/>
              <a:buChar char="○"/>
            </a:pPr>
            <a:r>
              <a:rPr lang="en"/>
              <a:t>Web browsing</a:t>
            </a:r>
            <a:endParaRPr/>
          </a:p>
          <a:p>
            <a:pPr indent="-317500" lvl="1" marL="914400" rtl="0" algn="l">
              <a:spcBef>
                <a:spcPts val="0"/>
              </a:spcBef>
              <a:spcAft>
                <a:spcPts val="0"/>
              </a:spcAft>
              <a:buSzPts val="1400"/>
              <a:buChar char="○"/>
            </a:pPr>
            <a:r>
              <a:rPr lang="en"/>
              <a:t>Online video games</a:t>
            </a:r>
            <a:endParaRPr/>
          </a:p>
          <a:p>
            <a:pPr indent="-317500" lvl="1" marL="914400" rtl="0" algn="l">
              <a:spcBef>
                <a:spcPts val="0"/>
              </a:spcBef>
              <a:spcAft>
                <a:spcPts val="0"/>
              </a:spcAft>
              <a:buSzPts val="1400"/>
              <a:buChar char="○"/>
            </a:pPr>
            <a:r>
              <a:rPr lang="en"/>
              <a:t>Messaging services</a:t>
            </a:r>
            <a:endParaRPr/>
          </a:p>
          <a:p>
            <a:pPr indent="-317500" lvl="1" marL="914400" rtl="0" algn="l">
              <a:spcBef>
                <a:spcPts val="0"/>
              </a:spcBef>
              <a:spcAft>
                <a:spcPts val="0"/>
              </a:spcAft>
              <a:buSzPts val="1400"/>
              <a:buChar char="○"/>
            </a:pPr>
            <a:r>
              <a:rPr lang="en"/>
              <a:t>Video calls (Zoom)</a:t>
            </a:r>
            <a:endParaRPr/>
          </a:p>
        </p:txBody>
      </p:sp>
      <p:sp>
        <p:nvSpPr>
          <p:cNvPr id="662" name="Google Shape;662;p53"/>
          <p:cNvSpPr/>
          <p:nvPr/>
        </p:nvSpPr>
        <p:spPr>
          <a:xfrm>
            <a:off x="6684025" y="36566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Physical</a:t>
            </a:r>
            <a:endParaRPr b="1">
              <a:solidFill>
                <a:srgbClr val="B7B7B7"/>
              </a:solidFill>
            </a:endParaRPr>
          </a:p>
        </p:txBody>
      </p:sp>
      <p:sp>
        <p:nvSpPr>
          <p:cNvPr id="663" name="Google Shape;663;p53"/>
          <p:cNvSpPr txBox="1"/>
          <p:nvPr/>
        </p:nvSpPr>
        <p:spPr>
          <a:xfrm>
            <a:off x="63454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1</a:t>
            </a:r>
            <a:endParaRPr>
              <a:solidFill>
                <a:srgbClr val="D9D9D9"/>
              </a:solidFill>
            </a:endParaRPr>
          </a:p>
        </p:txBody>
      </p:sp>
      <p:sp>
        <p:nvSpPr>
          <p:cNvPr id="664" name="Google Shape;664;p53"/>
          <p:cNvSpPr/>
          <p:nvPr/>
        </p:nvSpPr>
        <p:spPr>
          <a:xfrm>
            <a:off x="6684025" y="3202163"/>
            <a:ext cx="1512900" cy="378300"/>
          </a:xfrm>
          <a:prstGeom prst="rect">
            <a:avLst/>
          </a:prstGeom>
          <a:solidFill>
            <a:srgbClr val="B4A7D6">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Link</a:t>
            </a:r>
            <a:endParaRPr b="1">
              <a:solidFill>
                <a:srgbClr val="B7B7B7"/>
              </a:solidFill>
            </a:endParaRPr>
          </a:p>
        </p:txBody>
      </p:sp>
      <p:sp>
        <p:nvSpPr>
          <p:cNvPr id="665" name="Google Shape;665;p53"/>
          <p:cNvSpPr txBox="1"/>
          <p:nvPr/>
        </p:nvSpPr>
        <p:spPr>
          <a:xfrm>
            <a:off x="63454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2</a:t>
            </a:r>
            <a:endParaRPr>
              <a:solidFill>
                <a:srgbClr val="D9D9D9"/>
              </a:solidFill>
            </a:endParaRPr>
          </a:p>
        </p:txBody>
      </p:sp>
      <p:sp>
        <p:nvSpPr>
          <p:cNvPr id="666" name="Google Shape;666;p53"/>
          <p:cNvSpPr/>
          <p:nvPr/>
        </p:nvSpPr>
        <p:spPr>
          <a:xfrm>
            <a:off x="6684025" y="27476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(Inter) Network</a:t>
            </a:r>
            <a:endParaRPr b="1">
              <a:solidFill>
                <a:srgbClr val="B7B7B7"/>
              </a:solidFill>
            </a:endParaRPr>
          </a:p>
        </p:txBody>
      </p:sp>
      <p:sp>
        <p:nvSpPr>
          <p:cNvPr id="667" name="Google Shape;667;p53"/>
          <p:cNvSpPr txBox="1"/>
          <p:nvPr/>
        </p:nvSpPr>
        <p:spPr>
          <a:xfrm>
            <a:off x="63454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3</a:t>
            </a:r>
            <a:endParaRPr>
              <a:solidFill>
                <a:srgbClr val="D9D9D9"/>
              </a:solidFill>
            </a:endParaRPr>
          </a:p>
        </p:txBody>
      </p:sp>
      <p:sp>
        <p:nvSpPr>
          <p:cNvPr id="668" name="Google Shape;668;p5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669" name="Google Shape;669;p53"/>
          <p:cNvSpPr/>
          <p:nvPr/>
        </p:nvSpPr>
        <p:spPr>
          <a:xfrm>
            <a:off x="6684025" y="2293163"/>
            <a:ext cx="1512900" cy="378300"/>
          </a:xfrm>
          <a:prstGeom prst="rect">
            <a:avLst/>
          </a:prstGeom>
          <a:solidFill>
            <a:srgbClr val="F1C232">
              <a:alpha val="50559"/>
            </a:srgbClr>
          </a:solidFill>
          <a:ln cap="flat" cmpd="sng" w="19050">
            <a:solidFill>
              <a:srgbClr val="B7B7B7"/>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solidFill>
                  <a:srgbClr val="B7B7B7"/>
                </a:solidFill>
              </a:rPr>
              <a:t>Transport</a:t>
            </a:r>
            <a:endParaRPr b="1">
              <a:solidFill>
                <a:srgbClr val="B7B7B7"/>
              </a:solidFill>
            </a:endParaRPr>
          </a:p>
        </p:txBody>
      </p:sp>
      <p:sp>
        <p:nvSpPr>
          <p:cNvPr id="670" name="Google Shape;670;p53"/>
          <p:cNvSpPr txBox="1"/>
          <p:nvPr/>
        </p:nvSpPr>
        <p:spPr>
          <a:xfrm>
            <a:off x="63454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D9D9D9"/>
                </a:solidFill>
              </a:rPr>
              <a:t>4</a:t>
            </a:r>
            <a:endParaRPr>
              <a:solidFill>
                <a:srgbClr val="D9D9D9"/>
              </a:solidFill>
            </a:endParaRPr>
          </a:p>
        </p:txBody>
      </p:sp>
      <p:sp>
        <p:nvSpPr>
          <p:cNvPr id="671" name="Google Shape;671;p53"/>
          <p:cNvSpPr/>
          <p:nvPr/>
        </p:nvSpPr>
        <p:spPr>
          <a:xfrm>
            <a:off x="6684025" y="1838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Application</a:t>
            </a:r>
            <a:endParaRPr b="1"/>
          </a:p>
        </p:txBody>
      </p:sp>
      <p:sp>
        <p:nvSpPr>
          <p:cNvPr id="672" name="Google Shape;672;p53"/>
          <p:cNvSpPr txBox="1"/>
          <p:nvPr/>
        </p:nvSpPr>
        <p:spPr>
          <a:xfrm>
            <a:off x="63454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7</a:t>
            </a:r>
            <a:endParaRPr>
              <a:solidFill>
                <a:srgbClr val="666666"/>
              </a:solidFil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5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Layers of Abstraction and Headers</a:t>
            </a:r>
            <a:endParaRPr/>
          </a:p>
        </p:txBody>
      </p:sp>
      <p:sp>
        <p:nvSpPr>
          <p:cNvPr id="678" name="Google Shape;678;p5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As you move to lower layers, you wrap additional headers around the message</a:t>
            </a:r>
            <a:endParaRPr/>
          </a:p>
          <a:p>
            <a:pPr indent="-342900" lvl="0" marL="457200" rtl="0" algn="l">
              <a:spcBef>
                <a:spcPts val="0"/>
              </a:spcBef>
              <a:spcAft>
                <a:spcPts val="0"/>
              </a:spcAft>
              <a:buSzPts val="1800"/>
              <a:buChar char="●"/>
            </a:pPr>
            <a:r>
              <a:rPr lang="en"/>
              <a:t>As you move to higher layers, you peel off headers around the message</a:t>
            </a:r>
            <a:endParaRPr/>
          </a:p>
          <a:p>
            <a:pPr indent="-342900" lvl="0" marL="457200" rtl="0" algn="l">
              <a:spcBef>
                <a:spcPts val="0"/>
              </a:spcBef>
              <a:spcAft>
                <a:spcPts val="0"/>
              </a:spcAft>
              <a:buSzPts val="1800"/>
              <a:buChar char="●"/>
            </a:pPr>
            <a:r>
              <a:rPr lang="en"/>
              <a:t>When sending a message we go from the highest to the lowest layer</a:t>
            </a:r>
            <a:endParaRPr/>
          </a:p>
          <a:p>
            <a:pPr indent="-342900" lvl="0" marL="457200" rtl="0" algn="l">
              <a:spcBef>
                <a:spcPts val="0"/>
              </a:spcBef>
              <a:spcAft>
                <a:spcPts val="0"/>
              </a:spcAft>
              <a:buSzPts val="1800"/>
              <a:buChar char="●"/>
            </a:pPr>
            <a:r>
              <a:rPr lang="en"/>
              <a:t>When receiving a message we go from the lowest to highest layer</a:t>
            </a:r>
            <a:endParaRPr/>
          </a:p>
        </p:txBody>
      </p:sp>
      <p:sp>
        <p:nvSpPr>
          <p:cNvPr id="679" name="Google Shape;679;p5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78">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5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685" name="Google Shape;685;p55"/>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686" name="Google Shape;686;p55"/>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687" name="Google Shape;687;p55"/>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688" name="Google Shape;688;p55"/>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689" name="Google Shape;689;p55"/>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690" name="Google Shape;690;p55"/>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691" name="Google Shape;691;p55"/>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692" name="Google Shape;692;p55"/>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693" name="Google Shape;693;p55"/>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694" name="Google Shape;694;p55"/>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695" name="Google Shape;695;p55"/>
          <p:cNvSpPr/>
          <p:nvPr/>
        </p:nvSpPr>
        <p:spPr>
          <a:xfrm>
            <a:off x="2857525" y="1301150"/>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696" name="Google Shape;696;p5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Today: Intro to Networking</a:t>
            </a:r>
            <a:endParaRPr/>
          </a:p>
        </p:txBody>
      </p:sp>
      <p:sp>
        <p:nvSpPr>
          <p:cNvPr id="95" name="Google Shape;95;p2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Internet: A global network of computers</a:t>
            </a:r>
            <a:endParaRPr/>
          </a:p>
          <a:p>
            <a:pPr indent="-342900" lvl="0" marL="457200" rtl="0" algn="l">
              <a:spcBef>
                <a:spcPts val="0"/>
              </a:spcBef>
              <a:spcAft>
                <a:spcPts val="0"/>
              </a:spcAft>
              <a:buSzPts val="1800"/>
              <a:buChar char="●"/>
            </a:pPr>
            <a:r>
              <a:rPr lang="en"/>
              <a:t>OSI model: A layered model of protocols</a:t>
            </a:r>
            <a:endParaRPr/>
          </a:p>
        </p:txBody>
      </p:sp>
      <p:sp>
        <p:nvSpPr>
          <p:cNvPr id="96" name="Google Shape;96;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0" name="Shape 700"/>
        <p:cNvGrpSpPr/>
        <p:nvPr/>
      </p:nvGrpSpPr>
      <p:grpSpPr>
        <a:xfrm>
          <a:off x="0" y="0"/>
          <a:ext cx="0" cy="0"/>
          <a:chOff x="0" y="0"/>
          <a:chExt cx="0" cy="0"/>
        </a:xfrm>
      </p:grpSpPr>
      <p:sp>
        <p:nvSpPr>
          <p:cNvPr id="701" name="Google Shape;701;p5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02" name="Google Shape;702;p56"/>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03" name="Google Shape;703;p56"/>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04" name="Google Shape;704;p56"/>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05" name="Google Shape;705;p56"/>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06" name="Google Shape;706;p56"/>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07" name="Google Shape;707;p56"/>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08" name="Google Shape;708;p56"/>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09" name="Google Shape;709;p56"/>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10" name="Google Shape;710;p56"/>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11" name="Google Shape;711;p56"/>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12" name="Google Shape;712;p56"/>
          <p:cNvSpPr/>
          <p:nvPr/>
        </p:nvSpPr>
        <p:spPr>
          <a:xfrm>
            <a:off x="2819425" y="15972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13" name="Google Shape;713;p56"/>
          <p:cNvSpPr/>
          <p:nvPr/>
        </p:nvSpPr>
        <p:spPr>
          <a:xfrm>
            <a:off x="2955025" y="20912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14" name="Google Shape;714;p5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8" name="Shape 718"/>
        <p:cNvGrpSpPr/>
        <p:nvPr/>
      </p:nvGrpSpPr>
      <p:grpSpPr>
        <a:xfrm>
          <a:off x="0" y="0"/>
          <a:ext cx="0" cy="0"/>
          <a:chOff x="0" y="0"/>
          <a:chExt cx="0" cy="0"/>
        </a:xfrm>
      </p:grpSpPr>
      <p:sp>
        <p:nvSpPr>
          <p:cNvPr id="719" name="Google Shape;719;p5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20" name="Google Shape;720;p57"/>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21" name="Google Shape;721;p57"/>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22" name="Google Shape;722;p57"/>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23" name="Google Shape;723;p57"/>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24" name="Google Shape;724;p57"/>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25" name="Google Shape;725;p57"/>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26" name="Google Shape;726;p57"/>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27" name="Google Shape;727;p57"/>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28" name="Google Shape;728;p57"/>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29" name="Google Shape;729;p57"/>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30" name="Google Shape;730;p57"/>
          <p:cNvSpPr/>
          <p:nvPr/>
        </p:nvSpPr>
        <p:spPr>
          <a:xfrm>
            <a:off x="2912425" y="19416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731" name="Google Shape;731;p57"/>
          <p:cNvSpPr/>
          <p:nvPr/>
        </p:nvSpPr>
        <p:spPr>
          <a:xfrm>
            <a:off x="3048025" y="24354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32" name="Google Shape;732;p57"/>
          <p:cNvSpPr/>
          <p:nvPr/>
        </p:nvSpPr>
        <p:spPr>
          <a:xfrm>
            <a:off x="3183625" y="29294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33" name="Google Shape;733;p57"/>
          <p:cNvSpPr txBox="1"/>
          <p:nvPr/>
        </p:nvSpPr>
        <p:spPr>
          <a:xfrm>
            <a:off x="3582875" y="1384800"/>
            <a:ext cx="20883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Final destination</a:t>
            </a:r>
            <a:endParaRPr/>
          </a:p>
        </p:txBody>
      </p:sp>
      <p:cxnSp>
        <p:nvCxnSpPr>
          <p:cNvPr id="734" name="Google Shape;734;p57"/>
          <p:cNvCxnSpPr>
            <a:stCxn id="733" idx="2"/>
          </p:cNvCxnSpPr>
          <p:nvPr/>
        </p:nvCxnSpPr>
        <p:spPr>
          <a:xfrm flipH="1">
            <a:off x="3670925" y="1785000"/>
            <a:ext cx="956100" cy="486300"/>
          </a:xfrm>
          <a:prstGeom prst="straightConnector1">
            <a:avLst/>
          </a:prstGeom>
          <a:noFill/>
          <a:ln cap="flat" cmpd="sng" w="9525">
            <a:solidFill>
              <a:schemeClr val="dk2"/>
            </a:solidFill>
            <a:prstDash val="solid"/>
            <a:round/>
            <a:headEnd len="med" w="med" type="none"/>
            <a:tailEnd len="med" w="med" type="triangle"/>
          </a:ln>
        </p:spPr>
      </p:cxnSp>
      <p:sp>
        <p:nvSpPr>
          <p:cNvPr id="735" name="Google Shape;735;p5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5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41" name="Google Shape;741;p58"/>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42" name="Google Shape;742;p58"/>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43" name="Google Shape;743;p58"/>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44" name="Google Shape;744;p58"/>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45" name="Google Shape;745;p58"/>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46" name="Google Shape;746;p58"/>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47" name="Google Shape;747;p58"/>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48" name="Google Shape;748;p58"/>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49" name="Google Shape;749;p58"/>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50" name="Google Shape;750;p58"/>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51" name="Google Shape;751;p58"/>
          <p:cNvSpPr/>
          <p:nvPr/>
        </p:nvSpPr>
        <p:spPr>
          <a:xfrm>
            <a:off x="2897425" y="2139450"/>
            <a:ext cx="2042100" cy="2176200"/>
          </a:xfrm>
          <a:prstGeom prst="rect">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20:61:84:3a:a9:52</a:t>
            </a:r>
            <a:endParaRPr sz="1000"/>
          </a:p>
          <a:p>
            <a:pPr indent="0" lvl="0" marL="0" rtl="0" algn="l">
              <a:spcBef>
                <a:spcPts val="0"/>
              </a:spcBef>
              <a:spcAft>
                <a:spcPts val="0"/>
              </a:spcAft>
              <a:buNone/>
            </a:pPr>
            <a:r>
              <a:rPr lang="en" sz="1000"/>
              <a:t>To: 6d:36:ff:4a:32:92</a:t>
            </a:r>
            <a:endParaRPr sz="1000"/>
          </a:p>
        </p:txBody>
      </p:sp>
      <p:sp>
        <p:nvSpPr>
          <p:cNvPr id="752" name="Google Shape;752;p58"/>
          <p:cNvSpPr/>
          <p:nvPr/>
        </p:nvSpPr>
        <p:spPr>
          <a:xfrm>
            <a:off x="3064825" y="26274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753" name="Google Shape;753;p58"/>
          <p:cNvSpPr/>
          <p:nvPr/>
        </p:nvSpPr>
        <p:spPr>
          <a:xfrm>
            <a:off x="3200425" y="31212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54" name="Google Shape;754;p58"/>
          <p:cNvSpPr/>
          <p:nvPr/>
        </p:nvSpPr>
        <p:spPr>
          <a:xfrm>
            <a:off x="3336025" y="36152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55" name="Google Shape;755;p58"/>
          <p:cNvSpPr txBox="1"/>
          <p:nvPr/>
        </p:nvSpPr>
        <p:spPr>
          <a:xfrm>
            <a:off x="4227625" y="1509375"/>
            <a:ext cx="2088300" cy="4002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Address of next hop</a:t>
            </a:r>
            <a:endParaRPr/>
          </a:p>
        </p:txBody>
      </p:sp>
      <p:cxnSp>
        <p:nvCxnSpPr>
          <p:cNvPr id="756" name="Google Shape;756;p58"/>
          <p:cNvCxnSpPr>
            <a:stCxn id="755" idx="2"/>
          </p:cNvCxnSpPr>
          <p:nvPr/>
        </p:nvCxnSpPr>
        <p:spPr>
          <a:xfrm flipH="1">
            <a:off x="4227475" y="1909575"/>
            <a:ext cx="1044300" cy="559500"/>
          </a:xfrm>
          <a:prstGeom prst="straightConnector1">
            <a:avLst/>
          </a:prstGeom>
          <a:noFill/>
          <a:ln cap="flat" cmpd="sng" w="9525">
            <a:solidFill>
              <a:schemeClr val="dk2"/>
            </a:solidFill>
            <a:prstDash val="solid"/>
            <a:round/>
            <a:headEnd len="med" w="med" type="none"/>
            <a:tailEnd len="med" w="med" type="triangle"/>
          </a:ln>
        </p:spPr>
      </p:cxnSp>
      <p:sp>
        <p:nvSpPr>
          <p:cNvPr id="757" name="Google Shape;757;p5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1" name="Shape 761"/>
        <p:cNvGrpSpPr/>
        <p:nvPr/>
      </p:nvGrpSpPr>
      <p:grpSpPr>
        <a:xfrm>
          <a:off x="0" y="0"/>
          <a:ext cx="0" cy="0"/>
          <a:chOff x="0" y="0"/>
          <a:chExt cx="0" cy="0"/>
        </a:xfrm>
      </p:grpSpPr>
      <p:sp>
        <p:nvSpPr>
          <p:cNvPr id="762" name="Google Shape;762;p5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63" name="Google Shape;763;p59"/>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64" name="Google Shape;764;p59"/>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65" name="Google Shape;765;p59"/>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66" name="Google Shape;766;p59"/>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67" name="Google Shape;767;p59"/>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68" name="Google Shape;768;p59"/>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69" name="Google Shape;769;p59"/>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70" name="Google Shape;770;p59"/>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71" name="Google Shape;771;p59"/>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72" name="Google Shape;772;p59"/>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73" name="Google Shape;773;p59"/>
          <p:cNvSpPr/>
          <p:nvPr/>
        </p:nvSpPr>
        <p:spPr>
          <a:xfrm>
            <a:off x="2897425" y="2825250"/>
            <a:ext cx="2042100" cy="2176200"/>
          </a:xfrm>
          <a:prstGeom prst="rect">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20:61:84:3a:a9:52</a:t>
            </a:r>
            <a:endParaRPr sz="1000"/>
          </a:p>
          <a:p>
            <a:pPr indent="0" lvl="0" marL="0" rtl="0" algn="l">
              <a:spcBef>
                <a:spcPts val="0"/>
              </a:spcBef>
              <a:spcAft>
                <a:spcPts val="0"/>
              </a:spcAft>
              <a:buNone/>
            </a:pPr>
            <a:r>
              <a:rPr lang="en" sz="1000"/>
              <a:t>To: 6d:36:ff:4a:32:92</a:t>
            </a:r>
            <a:endParaRPr sz="1000"/>
          </a:p>
        </p:txBody>
      </p:sp>
      <p:sp>
        <p:nvSpPr>
          <p:cNvPr id="774" name="Google Shape;774;p59"/>
          <p:cNvSpPr/>
          <p:nvPr/>
        </p:nvSpPr>
        <p:spPr>
          <a:xfrm>
            <a:off x="3064825" y="33132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775" name="Google Shape;775;p59"/>
          <p:cNvSpPr/>
          <p:nvPr/>
        </p:nvSpPr>
        <p:spPr>
          <a:xfrm>
            <a:off x="3200425" y="38070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76" name="Google Shape;776;p59"/>
          <p:cNvSpPr/>
          <p:nvPr/>
        </p:nvSpPr>
        <p:spPr>
          <a:xfrm>
            <a:off x="3336025" y="43010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77" name="Google Shape;777;p59"/>
          <p:cNvSpPr/>
          <p:nvPr/>
        </p:nvSpPr>
        <p:spPr>
          <a:xfrm>
            <a:off x="2751324" y="2285950"/>
            <a:ext cx="23343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Converted into bits and transmitted</a:t>
            </a:r>
            <a:endParaRPr/>
          </a:p>
        </p:txBody>
      </p:sp>
      <p:sp>
        <p:nvSpPr>
          <p:cNvPr id="778" name="Google Shape;778;p5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2" name="Shape 782"/>
        <p:cNvGrpSpPr/>
        <p:nvPr/>
      </p:nvGrpSpPr>
      <p:grpSpPr>
        <a:xfrm>
          <a:off x="0" y="0"/>
          <a:ext cx="0" cy="0"/>
          <a:chOff x="0" y="0"/>
          <a:chExt cx="0" cy="0"/>
        </a:xfrm>
      </p:grpSpPr>
      <p:sp>
        <p:nvSpPr>
          <p:cNvPr id="783" name="Google Shape;783;p6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784" name="Google Shape;784;p60"/>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85" name="Google Shape;785;p60"/>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86" name="Google Shape;786;p60"/>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87" name="Google Shape;787;p60"/>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88" name="Google Shape;788;p60"/>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89" name="Google Shape;789;p60"/>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790" name="Google Shape;790;p60"/>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791" name="Google Shape;791;p60"/>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792" name="Google Shape;792;p60"/>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793" name="Google Shape;793;p60"/>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794" name="Google Shape;794;p60"/>
          <p:cNvSpPr/>
          <p:nvPr/>
        </p:nvSpPr>
        <p:spPr>
          <a:xfrm>
            <a:off x="4269025" y="2825250"/>
            <a:ext cx="2042100" cy="2176200"/>
          </a:xfrm>
          <a:prstGeom prst="rect">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89:8d:33:25:47:24</a:t>
            </a:r>
            <a:endParaRPr sz="1000"/>
          </a:p>
          <a:p>
            <a:pPr indent="0" lvl="0" marL="0" rtl="0" algn="l">
              <a:spcBef>
                <a:spcPts val="0"/>
              </a:spcBef>
              <a:spcAft>
                <a:spcPts val="0"/>
              </a:spcAft>
              <a:buNone/>
            </a:pPr>
            <a:r>
              <a:rPr lang="en" sz="1000"/>
              <a:t>To: d5:a9:20:68:e0:80</a:t>
            </a:r>
            <a:endParaRPr sz="1000"/>
          </a:p>
        </p:txBody>
      </p:sp>
      <p:sp>
        <p:nvSpPr>
          <p:cNvPr id="795" name="Google Shape;795;p60"/>
          <p:cNvSpPr/>
          <p:nvPr/>
        </p:nvSpPr>
        <p:spPr>
          <a:xfrm>
            <a:off x="4436425" y="33132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796" name="Google Shape;796;p60"/>
          <p:cNvSpPr/>
          <p:nvPr/>
        </p:nvSpPr>
        <p:spPr>
          <a:xfrm>
            <a:off x="4572025" y="38070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797" name="Google Shape;797;p60"/>
          <p:cNvSpPr/>
          <p:nvPr/>
        </p:nvSpPr>
        <p:spPr>
          <a:xfrm>
            <a:off x="4707625" y="43010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798" name="Google Shape;798;p60"/>
          <p:cNvSpPr/>
          <p:nvPr/>
        </p:nvSpPr>
        <p:spPr>
          <a:xfrm>
            <a:off x="4122924" y="2285950"/>
            <a:ext cx="23343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Received over the physical medium</a:t>
            </a:r>
            <a:endParaRPr/>
          </a:p>
        </p:txBody>
      </p:sp>
      <p:grpSp>
        <p:nvGrpSpPr>
          <p:cNvPr id="799" name="Google Shape;799;p60"/>
          <p:cNvGrpSpPr/>
          <p:nvPr/>
        </p:nvGrpSpPr>
        <p:grpSpPr>
          <a:xfrm>
            <a:off x="65925" y="3106375"/>
            <a:ext cx="4249500" cy="961950"/>
            <a:chOff x="65925" y="3106375"/>
            <a:chExt cx="4249500" cy="961950"/>
          </a:xfrm>
        </p:grpSpPr>
        <p:sp>
          <p:nvSpPr>
            <p:cNvPr id="800" name="Google Shape;800;p60"/>
            <p:cNvSpPr txBox="1"/>
            <p:nvPr/>
          </p:nvSpPr>
          <p:spPr>
            <a:xfrm>
              <a:off x="65925" y="3237025"/>
              <a:ext cx="3617700" cy="831300"/>
            </a:xfrm>
            <a:prstGeom prst="rect">
              <a:avLst/>
            </a:prstGeom>
            <a:solidFill>
              <a:schemeClr val="accent4"/>
            </a:solidFill>
            <a:ln cap="flat" cmpd="sng" w="19050">
              <a:solidFill>
                <a:schemeClr val="dk1"/>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Notice: The MAC addresses changed because the recipient is on a different network</a:t>
              </a:r>
              <a:endParaRPr/>
            </a:p>
          </p:txBody>
        </p:sp>
        <p:cxnSp>
          <p:nvCxnSpPr>
            <p:cNvPr id="801" name="Google Shape;801;p60"/>
            <p:cNvCxnSpPr>
              <a:stCxn id="800" idx="3"/>
            </p:cNvCxnSpPr>
            <p:nvPr/>
          </p:nvCxnSpPr>
          <p:spPr>
            <a:xfrm flipH="1" rot="10800000">
              <a:off x="3683625" y="3106375"/>
              <a:ext cx="631800" cy="546300"/>
            </a:xfrm>
            <a:prstGeom prst="straightConnector1">
              <a:avLst/>
            </a:prstGeom>
            <a:noFill/>
            <a:ln cap="flat" cmpd="sng" w="9525">
              <a:solidFill>
                <a:schemeClr val="dk2"/>
              </a:solidFill>
              <a:prstDash val="solid"/>
              <a:round/>
              <a:headEnd len="med" w="med" type="none"/>
              <a:tailEnd len="med" w="med" type="triangle"/>
            </a:ln>
          </p:spPr>
        </p:cxnSp>
      </p:grpSp>
      <p:sp>
        <p:nvSpPr>
          <p:cNvPr id="802" name="Google Shape;802;p6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9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6" name="Shape 806"/>
        <p:cNvGrpSpPr/>
        <p:nvPr/>
      </p:nvGrpSpPr>
      <p:grpSpPr>
        <a:xfrm>
          <a:off x="0" y="0"/>
          <a:ext cx="0" cy="0"/>
          <a:chOff x="0" y="0"/>
          <a:chExt cx="0" cy="0"/>
        </a:xfrm>
      </p:grpSpPr>
      <p:sp>
        <p:nvSpPr>
          <p:cNvPr id="807" name="Google Shape;807;p6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08" name="Google Shape;808;p61"/>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09" name="Google Shape;809;p61"/>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10" name="Google Shape;810;p61"/>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11" name="Google Shape;811;p61"/>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12" name="Google Shape;812;p61"/>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13" name="Google Shape;813;p61"/>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14" name="Google Shape;814;p61"/>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15" name="Google Shape;815;p61"/>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16" name="Google Shape;816;p61"/>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17" name="Google Shape;817;p61"/>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18" name="Google Shape;818;p61"/>
          <p:cNvSpPr/>
          <p:nvPr/>
        </p:nvSpPr>
        <p:spPr>
          <a:xfrm>
            <a:off x="4269025" y="2215650"/>
            <a:ext cx="2042100" cy="2176200"/>
          </a:xfrm>
          <a:prstGeom prst="rect">
            <a:avLst/>
          </a:prstGeom>
          <a:solidFill>
            <a:srgbClr val="F9CB9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89:8d:33:25:47:24</a:t>
            </a:r>
            <a:endParaRPr sz="1000"/>
          </a:p>
          <a:p>
            <a:pPr indent="0" lvl="0" marL="0" rtl="0" algn="l">
              <a:spcBef>
                <a:spcPts val="0"/>
              </a:spcBef>
              <a:spcAft>
                <a:spcPts val="0"/>
              </a:spcAft>
              <a:buNone/>
            </a:pPr>
            <a:r>
              <a:rPr lang="en" sz="1000"/>
              <a:t>To: d5:a9:20:68:e0:80</a:t>
            </a:r>
            <a:endParaRPr sz="1000"/>
          </a:p>
        </p:txBody>
      </p:sp>
      <p:sp>
        <p:nvSpPr>
          <p:cNvPr id="819" name="Google Shape;819;p61"/>
          <p:cNvSpPr/>
          <p:nvPr/>
        </p:nvSpPr>
        <p:spPr>
          <a:xfrm>
            <a:off x="4436425" y="27036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820" name="Google Shape;820;p61"/>
          <p:cNvSpPr/>
          <p:nvPr/>
        </p:nvSpPr>
        <p:spPr>
          <a:xfrm>
            <a:off x="4572025" y="31974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821" name="Google Shape;821;p61"/>
          <p:cNvSpPr/>
          <p:nvPr/>
        </p:nvSpPr>
        <p:spPr>
          <a:xfrm>
            <a:off x="4707625" y="36914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822" name="Google Shape;822;p6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6" name="Shape 826"/>
        <p:cNvGrpSpPr/>
        <p:nvPr/>
      </p:nvGrpSpPr>
      <p:grpSpPr>
        <a:xfrm>
          <a:off x="0" y="0"/>
          <a:ext cx="0" cy="0"/>
          <a:chOff x="0" y="0"/>
          <a:chExt cx="0" cy="0"/>
        </a:xfrm>
      </p:grpSpPr>
      <p:sp>
        <p:nvSpPr>
          <p:cNvPr id="827" name="Google Shape;827;p6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28" name="Google Shape;828;p62"/>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29" name="Google Shape;829;p62"/>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30" name="Google Shape;830;p62"/>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31" name="Google Shape;831;p62"/>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32" name="Google Shape;832;p62"/>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33" name="Google Shape;833;p62"/>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34" name="Google Shape;834;p62"/>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35" name="Google Shape;835;p62"/>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36" name="Google Shape;836;p62"/>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37" name="Google Shape;837;p62"/>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38" name="Google Shape;838;p62"/>
          <p:cNvSpPr/>
          <p:nvPr/>
        </p:nvSpPr>
        <p:spPr>
          <a:xfrm>
            <a:off x="4588825" y="1865425"/>
            <a:ext cx="1725600" cy="1619100"/>
          </a:xfrm>
          <a:prstGeom prst="rect">
            <a:avLst/>
          </a:prstGeom>
          <a:solidFill>
            <a:srgbClr val="FFF2CC"/>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1.2.3.4</a:t>
            </a:r>
            <a:endParaRPr sz="1000"/>
          </a:p>
          <a:p>
            <a:pPr indent="0" lvl="0" marL="0" rtl="0" algn="l">
              <a:spcBef>
                <a:spcPts val="0"/>
              </a:spcBef>
              <a:spcAft>
                <a:spcPts val="0"/>
              </a:spcAft>
              <a:buNone/>
            </a:pPr>
            <a:r>
              <a:rPr lang="en" sz="1000"/>
              <a:t>To: 5.6.7.8</a:t>
            </a:r>
            <a:endParaRPr sz="1000"/>
          </a:p>
        </p:txBody>
      </p:sp>
      <p:sp>
        <p:nvSpPr>
          <p:cNvPr id="839" name="Google Shape;839;p62"/>
          <p:cNvSpPr/>
          <p:nvPr/>
        </p:nvSpPr>
        <p:spPr>
          <a:xfrm>
            <a:off x="4724425" y="23592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840" name="Google Shape;840;p62"/>
          <p:cNvSpPr/>
          <p:nvPr/>
        </p:nvSpPr>
        <p:spPr>
          <a:xfrm>
            <a:off x="4860025" y="28532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841" name="Google Shape;841;p6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5" name="Shape 845"/>
        <p:cNvGrpSpPr/>
        <p:nvPr/>
      </p:nvGrpSpPr>
      <p:grpSpPr>
        <a:xfrm>
          <a:off x="0" y="0"/>
          <a:ext cx="0" cy="0"/>
          <a:chOff x="0" y="0"/>
          <a:chExt cx="0" cy="0"/>
        </a:xfrm>
      </p:grpSpPr>
      <p:sp>
        <p:nvSpPr>
          <p:cNvPr id="846" name="Google Shape;846;p6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47" name="Google Shape;847;p63"/>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48" name="Google Shape;848;p63"/>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49" name="Google Shape;849;p63"/>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50" name="Google Shape;850;p63"/>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51" name="Google Shape;851;p63"/>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52" name="Google Shape;852;p63"/>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53" name="Google Shape;853;p63"/>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54" name="Google Shape;854;p63"/>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55" name="Google Shape;855;p63"/>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56" name="Google Shape;856;p63"/>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57" name="Google Shape;857;p63"/>
          <p:cNvSpPr/>
          <p:nvPr/>
        </p:nvSpPr>
        <p:spPr>
          <a:xfrm>
            <a:off x="4953025" y="1597275"/>
            <a:ext cx="1436100" cy="1069800"/>
          </a:xfrm>
          <a:prstGeom prst="rect">
            <a:avLst/>
          </a:prstGeom>
          <a:solidFill>
            <a:srgbClr val="B6D7A8"/>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From: Port 1234</a:t>
            </a:r>
            <a:endParaRPr sz="1000"/>
          </a:p>
          <a:p>
            <a:pPr indent="0" lvl="0" marL="0" rtl="0" algn="l">
              <a:spcBef>
                <a:spcPts val="0"/>
              </a:spcBef>
              <a:spcAft>
                <a:spcPts val="0"/>
              </a:spcAft>
              <a:buNone/>
            </a:pPr>
            <a:r>
              <a:rPr lang="en" sz="1000"/>
              <a:t>To: Port 80</a:t>
            </a:r>
            <a:endParaRPr sz="1000"/>
          </a:p>
        </p:txBody>
      </p:sp>
      <p:sp>
        <p:nvSpPr>
          <p:cNvPr id="858" name="Google Shape;858;p63"/>
          <p:cNvSpPr/>
          <p:nvPr/>
        </p:nvSpPr>
        <p:spPr>
          <a:xfrm>
            <a:off x="5088625" y="2091225"/>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859" name="Google Shape;859;p6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3" name="Shape 863"/>
        <p:cNvGrpSpPr/>
        <p:nvPr/>
      </p:nvGrpSpPr>
      <p:grpSpPr>
        <a:xfrm>
          <a:off x="0" y="0"/>
          <a:ext cx="0" cy="0"/>
          <a:chOff x="0" y="0"/>
          <a:chExt cx="0" cy="0"/>
        </a:xfrm>
      </p:grpSpPr>
      <p:sp>
        <p:nvSpPr>
          <p:cNvPr id="864" name="Google Shape;864;p6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65" name="Google Shape;865;p64"/>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66" name="Google Shape;866;p64"/>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67" name="Google Shape;867;p64"/>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68" name="Google Shape;868;p64"/>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69" name="Google Shape;869;p64"/>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70" name="Google Shape;870;p64"/>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71" name="Google Shape;871;p64"/>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72" name="Google Shape;872;p64"/>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73" name="Google Shape;873;p64"/>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74" name="Google Shape;874;p64"/>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sp>
        <p:nvSpPr>
          <p:cNvPr id="875" name="Google Shape;875;p64"/>
          <p:cNvSpPr/>
          <p:nvPr/>
        </p:nvSpPr>
        <p:spPr>
          <a:xfrm>
            <a:off x="5101650" y="1301150"/>
            <a:ext cx="1164900" cy="520200"/>
          </a:xfrm>
          <a:prstGeom prst="rect">
            <a:avLst/>
          </a:prstGeom>
          <a:solidFill>
            <a:srgbClr val="A4C2F4"/>
          </a:solidFill>
          <a:ln cap="flat" cmpd="sng" w="9525">
            <a:solidFill>
              <a:schemeClr val="dk2"/>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000"/>
              <a:t>GET / HTTP/1.1</a:t>
            </a:r>
            <a:endParaRPr sz="1000"/>
          </a:p>
          <a:p>
            <a:pPr indent="0" lvl="0" marL="0" rtl="0" algn="l">
              <a:spcBef>
                <a:spcPts val="0"/>
              </a:spcBef>
              <a:spcAft>
                <a:spcPts val="0"/>
              </a:spcAft>
              <a:buNone/>
            </a:pPr>
            <a:r>
              <a:rPr lang="en" sz="1000"/>
              <a:t>...</a:t>
            </a:r>
            <a:endParaRPr sz="1000"/>
          </a:p>
        </p:txBody>
      </p:sp>
      <p:sp>
        <p:nvSpPr>
          <p:cNvPr id="876" name="Google Shape;876;p6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0" name="Shape 880"/>
        <p:cNvGrpSpPr/>
        <p:nvPr/>
      </p:nvGrpSpPr>
      <p:grpSpPr>
        <a:xfrm>
          <a:off x="0" y="0"/>
          <a:ext cx="0" cy="0"/>
          <a:chOff x="0" y="0"/>
          <a:chExt cx="0" cy="0"/>
        </a:xfrm>
      </p:grpSpPr>
      <p:sp>
        <p:nvSpPr>
          <p:cNvPr id="881" name="Google Shape;881;p6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Example: HTTP Request</a:t>
            </a:r>
            <a:endParaRPr/>
          </a:p>
        </p:txBody>
      </p:sp>
      <p:sp>
        <p:nvSpPr>
          <p:cNvPr id="882" name="Google Shape;882;p65"/>
          <p:cNvSpPr/>
          <p:nvPr/>
        </p:nvSpPr>
        <p:spPr>
          <a:xfrm>
            <a:off x="1140063"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83" name="Google Shape;883;p65"/>
          <p:cNvSpPr/>
          <p:nvPr/>
        </p:nvSpPr>
        <p:spPr>
          <a:xfrm>
            <a:off x="1140063"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84" name="Google Shape;884;p65"/>
          <p:cNvSpPr/>
          <p:nvPr/>
        </p:nvSpPr>
        <p:spPr>
          <a:xfrm>
            <a:off x="1140063"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85" name="Google Shape;885;p65"/>
          <p:cNvSpPr/>
          <p:nvPr/>
        </p:nvSpPr>
        <p:spPr>
          <a:xfrm>
            <a:off x="1140063"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86" name="Google Shape;886;p65"/>
          <p:cNvSpPr/>
          <p:nvPr/>
        </p:nvSpPr>
        <p:spPr>
          <a:xfrm>
            <a:off x="1140063"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cxnSp>
        <p:nvCxnSpPr>
          <p:cNvPr id="887" name="Google Shape;887;p65"/>
          <p:cNvCxnSpPr>
            <a:stCxn id="882" idx="2"/>
            <a:endCxn id="883" idx="0"/>
          </p:cNvCxnSpPr>
          <p:nvPr/>
        </p:nvCxnSpPr>
        <p:spPr>
          <a:xfrm>
            <a:off x="1858113" y="1847600"/>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88" name="Google Shape;888;p65"/>
          <p:cNvCxnSpPr>
            <a:stCxn id="883" idx="2"/>
            <a:endCxn id="884" idx="0"/>
          </p:cNvCxnSpPr>
          <p:nvPr/>
        </p:nvCxnSpPr>
        <p:spPr>
          <a:xfrm>
            <a:off x="1858113" y="2637675"/>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89" name="Google Shape;889;p65"/>
          <p:cNvCxnSpPr>
            <a:stCxn id="884" idx="2"/>
            <a:endCxn id="885" idx="0"/>
          </p:cNvCxnSpPr>
          <p:nvPr/>
        </p:nvCxnSpPr>
        <p:spPr>
          <a:xfrm>
            <a:off x="1858113" y="3427750"/>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90" name="Google Shape;890;p65"/>
          <p:cNvCxnSpPr>
            <a:stCxn id="885" idx="2"/>
            <a:endCxn id="886" idx="0"/>
          </p:cNvCxnSpPr>
          <p:nvPr/>
        </p:nvCxnSpPr>
        <p:spPr>
          <a:xfrm>
            <a:off x="1858113" y="4217825"/>
            <a:ext cx="0" cy="217500"/>
          </a:xfrm>
          <a:prstGeom prst="straightConnector1">
            <a:avLst/>
          </a:prstGeom>
          <a:noFill/>
          <a:ln cap="flat" cmpd="sng" w="9525">
            <a:solidFill>
              <a:schemeClr val="dk2"/>
            </a:solidFill>
            <a:prstDash val="solid"/>
            <a:round/>
            <a:headEnd len="med" w="med" type="none"/>
            <a:tailEnd len="med" w="med" type="none"/>
          </a:ln>
        </p:spPr>
      </p:cxnSp>
      <p:sp>
        <p:nvSpPr>
          <p:cNvPr id="891" name="Google Shape;891;p65"/>
          <p:cNvSpPr/>
          <p:nvPr/>
        </p:nvSpPr>
        <p:spPr>
          <a:xfrm>
            <a:off x="6567838" y="1274900"/>
            <a:ext cx="1436100" cy="572700"/>
          </a:xfrm>
          <a:prstGeom prst="rect">
            <a:avLst/>
          </a:prstGeom>
          <a:solidFill>
            <a:srgbClr val="A4C2F4"/>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HTTP</a:t>
            </a:r>
            <a:endParaRPr/>
          </a:p>
        </p:txBody>
      </p:sp>
      <p:sp>
        <p:nvSpPr>
          <p:cNvPr id="892" name="Google Shape;892;p65"/>
          <p:cNvSpPr/>
          <p:nvPr/>
        </p:nvSpPr>
        <p:spPr>
          <a:xfrm>
            <a:off x="6567838" y="2064975"/>
            <a:ext cx="1436100" cy="572700"/>
          </a:xfrm>
          <a:prstGeom prst="rect">
            <a:avLst/>
          </a:prstGeom>
          <a:solidFill>
            <a:srgbClr val="B6D7A8"/>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TCP</a:t>
            </a:r>
            <a:endParaRPr/>
          </a:p>
        </p:txBody>
      </p:sp>
      <p:sp>
        <p:nvSpPr>
          <p:cNvPr id="893" name="Google Shape;893;p65"/>
          <p:cNvSpPr/>
          <p:nvPr/>
        </p:nvSpPr>
        <p:spPr>
          <a:xfrm>
            <a:off x="6567838" y="2855050"/>
            <a:ext cx="1436100" cy="572700"/>
          </a:xfrm>
          <a:prstGeom prst="rect">
            <a:avLst/>
          </a:prstGeom>
          <a:solidFill>
            <a:srgbClr val="FFF2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IP</a:t>
            </a:r>
            <a:endParaRPr/>
          </a:p>
        </p:txBody>
      </p:sp>
      <p:sp>
        <p:nvSpPr>
          <p:cNvPr id="894" name="Google Shape;894;p65"/>
          <p:cNvSpPr/>
          <p:nvPr/>
        </p:nvSpPr>
        <p:spPr>
          <a:xfrm>
            <a:off x="6567838" y="3645125"/>
            <a:ext cx="1436100" cy="572700"/>
          </a:xfrm>
          <a:prstGeom prst="rect">
            <a:avLst/>
          </a:prstGeom>
          <a:solidFill>
            <a:srgbClr val="F9CB9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Ethernet</a:t>
            </a:r>
            <a:endParaRPr/>
          </a:p>
        </p:txBody>
      </p:sp>
      <p:sp>
        <p:nvSpPr>
          <p:cNvPr id="895" name="Google Shape;895;p65"/>
          <p:cNvSpPr/>
          <p:nvPr/>
        </p:nvSpPr>
        <p:spPr>
          <a:xfrm>
            <a:off x="6567838" y="4435200"/>
            <a:ext cx="1436100" cy="572700"/>
          </a:xfrm>
          <a:prstGeom prst="rect">
            <a:avLst/>
          </a:prstGeom>
          <a:solidFill>
            <a:srgbClr val="EA99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Wires</a:t>
            </a:r>
            <a:endParaRPr/>
          </a:p>
        </p:txBody>
      </p:sp>
      <p:cxnSp>
        <p:nvCxnSpPr>
          <p:cNvPr id="896" name="Google Shape;896;p65"/>
          <p:cNvCxnSpPr>
            <a:stCxn id="891" idx="2"/>
            <a:endCxn id="892" idx="0"/>
          </p:cNvCxnSpPr>
          <p:nvPr/>
        </p:nvCxnSpPr>
        <p:spPr>
          <a:xfrm>
            <a:off x="7285888" y="1847600"/>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97" name="Google Shape;897;p65"/>
          <p:cNvCxnSpPr>
            <a:stCxn id="892" idx="2"/>
            <a:endCxn id="893" idx="0"/>
          </p:cNvCxnSpPr>
          <p:nvPr/>
        </p:nvCxnSpPr>
        <p:spPr>
          <a:xfrm>
            <a:off x="7285888" y="2637675"/>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98" name="Google Shape;898;p65"/>
          <p:cNvCxnSpPr>
            <a:stCxn id="893" idx="2"/>
            <a:endCxn id="894" idx="0"/>
          </p:cNvCxnSpPr>
          <p:nvPr/>
        </p:nvCxnSpPr>
        <p:spPr>
          <a:xfrm>
            <a:off x="7285888" y="3427750"/>
            <a:ext cx="0" cy="217500"/>
          </a:xfrm>
          <a:prstGeom prst="straightConnector1">
            <a:avLst/>
          </a:prstGeom>
          <a:noFill/>
          <a:ln cap="flat" cmpd="sng" w="9525">
            <a:solidFill>
              <a:schemeClr val="dk2"/>
            </a:solidFill>
            <a:prstDash val="solid"/>
            <a:round/>
            <a:headEnd len="med" w="med" type="none"/>
            <a:tailEnd len="med" w="med" type="none"/>
          </a:ln>
        </p:spPr>
      </p:cxnSp>
      <p:cxnSp>
        <p:nvCxnSpPr>
          <p:cNvPr id="899" name="Google Shape;899;p65"/>
          <p:cNvCxnSpPr>
            <a:stCxn id="894" idx="2"/>
            <a:endCxn id="895" idx="0"/>
          </p:cNvCxnSpPr>
          <p:nvPr/>
        </p:nvCxnSpPr>
        <p:spPr>
          <a:xfrm>
            <a:off x="7285888" y="4217825"/>
            <a:ext cx="0" cy="217500"/>
          </a:xfrm>
          <a:prstGeom prst="straightConnector1">
            <a:avLst/>
          </a:prstGeom>
          <a:noFill/>
          <a:ln cap="flat" cmpd="sng" w="9525">
            <a:solidFill>
              <a:schemeClr val="dk2"/>
            </a:solidFill>
            <a:prstDash val="solid"/>
            <a:round/>
            <a:headEnd len="med" w="med" type="none"/>
            <a:tailEnd len="med" w="med" type="none"/>
          </a:ln>
        </p:spPr>
      </p:cxnSp>
      <p:cxnSp>
        <p:nvCxnSpPr>
          <p:cNvPr id="900" name="Google Shape;900;p65"/>
          <p:cNvCxnSpPr/>
          <p:nvPr/>
        </p:nvCxnSpPr>
        <p:spPr>
          <a:xfrm>
            <a:off x="2908813" y="1561250"/>
            <a:ext cx="3326400" cy="0"/>
          </a:xfrm>
          <a:prstGeom prst="straightConnector1">
            <a:avLst/>
          </a:prstGeom>
          <a:noFill/>
          <a:ln cap="flat" cmpd="sng" w="9525">
            <a:solidFill>
              <a:schemeClr val="dk2"/>
            </a:solidFill>
            <a:prstDash val="solid"/>
            <a:round/>
            <a:headEnd len="med" w="med" type="triangle"/>
            <a:tailEnd len="med" w="med" type="triangle"/>
          </a:ln>
        </p:spPr>
      </p:cxnSp>
      <p:cxnSp>
        <p:nvCxnSpPr>
          <p:cNvPr id="901" name="Google Shape;901;p65"/>
          <p:cNvCxnSpPr/>
          <p:nvPr/>
        </p:nvCxnSpPr>
        <p:spPr>
          <a:xfrm>
            <a:off x="2908800" y="2351325"/>
            <a:ext cx="3326400" cy="0"/>
          </a:xfrm>
          <a:prstGeom prst="straightConnector1">
            <a:avLst/>
          </a:prstGeom>
          <a:noFill/>
          <a:ln cap="flat" cmpd="sng" w="9525">
            <a:solidFill>
              <a:schemeClr val="dk2"/>
            </a:solidFill>
            <a:prstDash val="solid"/>
            <a:round/>
            <a:headEnd len="med" w="med" type="triangle"/>
            <a:tailEnd len="med" w="med" type="triangle"/>
          </a:ln>
        </p:spPr>
      </p:cxnSp>
      <p:cxnSp>
        <p:nvCxnSpPr>
          <p:cNvPr id="902" name="Google Shape;902;p65"/>
          <p:cNvCxnSpPr/>
          <p:nvPr/>
        </p:nvCxnSpPr>
        <p:spPr>
          <a:xfrm>
            <a:off x="2908813" y="3141400"/>
            <a:ext cx="3326400" cy="0"/>
          </a:xfrm>
          <a:prstGeom prst="straightConnector1">
            <a:avLst/>
          </a:prstGeom>
          <a:noFill/>
          <a:ln cap="flat" cmpd="sng" w="9525">
            <a:solidFill>
              <a:schemeClr val="dk2"/>
            </a:solidFill>
            <a:prstDash val="solid"/>
            <a:round/>
            <a:headEnd len="med" w="med" type="triangle"/>
            <a:tailEnd len="med" w="med" type="triangle"/>
          </a:ln>
        </p:spPr>
      </p:cxnSp>
      <p:cxnSp>
        <p:nvCxnSpPr>
          <p:cNvPr id="903" name="Google Shape;903;p65"/>
          <p:cNvCxnSpPr/>
          <p:nvPr/>
        </p:nvCxnSpPr>
        <p:spPr>
          <a:xfrm>
            <a:off x="2908813" y="3931475"/>
            <a:ext cx="3326400" cy="0"/>
          </a:xfrm>
          <a:prstGeom prst="straightConnector1">
            <a:avLst/>
          </a:prstGeom>
          <a:noFill/>
          <a:ln cap="flat" cmpd="sng" w="9525">
            <a:solidFill>
              <a:schemeClr val="dk2"/>
            </a:solidFill>
            <a:prstDash val="solid"/>
            <a:round/>
            <a:headEnd len="med" w="med" type="triangle"/>
            <a:tailEnd len="med" w="med" type="triangle"/>
          </a:ln>
        </p:spPr>
      </p:cxnSp>
      <p:cxnSp>
        <p:nvCxnSpPr>
          <p:cNvPr id="904" name="Google Shape;904;p65"/>
          <p:cNvCxnSpPr/>
          <p:nvPr/>
        </p:nvCxnSpPr>
        <p:spPr>
          <a:xfrm>
            <a:off x="2908813" y="4721550"/>
            <a:ext cx="3326400" cy="0"/>
          </a:xfrm>
          <a:prstGeom prst="straightConnector1">
            <a:avLst/>
          </a:prstGeom>
          <a:noFill/>
          <a:ln cap="flat" cmpd="sng" w="9525">
            <a:solidFill>
              <a:schemeClr val="dk2"/>
            </a:solidFill>
            <a:prstDash val="solid"/>
            <a:round/>
            <a:headEnd len="med" w="med" type="triangle"/>
            <a:tailEnd len="med" w="med" type="triangle"/>
          </a:ln>
        </p:spPr>
      </p:cxnSp>
      <p:sp>
        <p:nvSpPr>
          <p:cNvPr id="905" name="Google Shape;905;p65"/>
          <p:cNvSpPr txBox="1"/>
          <p:nvPr/>
        </p:nvSpPr>
        <p:spPr>
          <a:xfrm>
            <a:off x="44075" y="1345700"/>
            <a:ext cx="10374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Relies upon</a:t>
            </a:r>
            <a:r>
              <a:rPr lang="en" sz="800"/>
              <a:t>: Transport of data</a:t>
            </a:r>
            <a:endParaRPr sz="800"/>
          </a:p>
        </p:txBody>
      </p:sp>
      <p:sp>
        <p:nvSpPr>
          <p:cNvPr id="906" name="Google Shape;906;p65"/>
          <p:cNvSpPr txBox="1"/>
          <p:nvPr/>
        </p:nvSpPr>
        <p:spPr>
          <a:xfrm>
            <a:off x="44075" y="1951125"/>
            <a:ext cx="103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Transport of data</a:t>
            </a:r>
            <a:endParaRPr sz="800"/>
          </a:p>
          <a:p>
            <a:pPr indent="0" lvl="0" marL="0" rtl="0" algn="l">
              <a:spcBef>
                <a:spcPts val="0"/>
              </a:spcBef>
              <a:spcAft>
                <a:spcPts val="0"/>
              </a:spcAft>
              <a:buNone/>
            </a:pPr>
            <a:r>
              <a:rPr b="1" lang="en" sz="800"/>
              <a:t>Relies upon</a:t>
            </a:r>
            <a:r>
              <a:rPr lang="en" sz="800"/>
              <a:t>: Global packet delivery</a:t>
            </a:r>
            <a:endParaRPr sz="800"/>
          </a:p>
        </p:txBody>
      </p:sp>
      <p:sp>
        <p:nvSpPr>
          <p:cNvPr id="907" name="Google Shape;907;p65"/>
          <p:cNvSpPr txBox="1"/>
          <p:nvPr/>
        </p:nvSpPr>
        <p:spPr>
          <a:xfrm>
            <a:off x="44075" y="2741200"/>
            <a:ext cx="103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Global packet delivery</a:t>
            </a:r>
            <a:endParaRPr sz="800"/>
          </a:p>
          <a:p>
            <a:pPr indent="0" lvl="0" marL="0" rtl="0" algn="l">
              <a:spcBef>
                <a:spcPts val="0"/>
              </a:spcBef>
              <a:spcAft>
                <a:spcPts val="0"/>
              </a:spcAft>
              <a:buNone/>
            </a:pPr>
            <a:r>
              <a:rPr b="1" lang="en" sz="800"/>
              <a:t>Relies upon</a:t>
            </a:r>
            <a:r>
              <a:rPr lang="en" sz="800"/>
              <a:t>: Local frame delivery</a:t>
            </a:r>
            <a:endParaRPr sz="800"/>
          </a:p>
        </p:txBody>
      </p:sp>
      <p:sp>
        <p:nvSpPr>
          <p:cNvPr id="908" name="Google Shape;908;p65"/>
          <p:cNvSpPr txBox="1"/>
          <p:nvPr/>
        </p:nvSpPr>
        <p:spPr>
          <a:xfrm>
            <a:off x="44075" y="3531275"/>
            <a:ext cx="10374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Local frame delivery</a:t>
            </a:r>
            <a:endParaRPr sz="800"/>
          </a:p>
          <a:p>
            <a:pPr indent="0" lvl="0" marL="0" rtl="0" algn="l">
              <a:spcBef>
                <a:spcPts val="0"/>
              </a:spcBef>
              <a:spcAft>
                <a:spcPts val="0"/>
              </a:spcAft>
              <a:buNone/>
            </a:pPr>
            <a:r>
              <a:rPr b="1" lang="en" sz="800"/>
              <a:t>Relies upon</a:t>
            </a:r>
            <a:r>
              <a:rPr lang="en" sz="800"/>
              <a:t>: Communication of bits</a:t>
            </a:r>
            <a:endParaRPr sz="800"/>
          </a:p>
        </p:txBody>
      </p:sp>
      <p:sp>
        <p:nvSpPr>
          <p:cNvPr id="909" name="Google Shape;909;p65"/>
          <p:cNvSpPr txBox="1"/>
          <p:nvPr/>
        </p:nvSpPr>
        <p:spPr>
          <a:xfrm>
            <a:off x="44075" y="4444500"/>
            <a:ext cx="10374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800"/>
              <a:t>Provides</a:t>
            </a:r>
            <a:r>
              <a:rPr lang="en" sz="800"/>
              <a:t>: Communication of bits</a:t>
            </a:r>
            <a:endParaRPr sz="800"/>
          </a:p>
        </p:txBody>
      </p:sp>
      <p:sp>
        <p:nvSpPr>
          <p:cNvPr id="910" name="Google Shape;910;p6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1"/>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What’s the Internet?</a:t>
            </a:r>
            <a:endParaRPr/>
          </a:p>
        </p:txBody>
      </p:sp>
      <p:sp>
        <p:nvSpPr>
          <p:cNvPr id="102" name="Google Shape;102;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4" name="Shape 914"/>
        <p:cNvGrpSpPr/>
        <p:nvPr/>
      </p:nvGrpSpPr>
      <p:grpSpPr>
        <a:xfrm>
          <a:off x="0" y="0"/>
          <a:ext cx="0" cy="0"/>
          <a:chOff x="0" y="0"/>
          <a:chExt cx="0" cy="0"/>
        </a:xfrm>
      </p:grpSpPr>
      <p:sp>
        <p:nvSpPr>
          <p:cNvPr id="915" name="Google Shape;915;p6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Summary: Intro to Networking</a:t>
            </a:r>
            <a:endParaRPr/>
          </a:p>
        </p:txBody>
      </p:sp>
      <p:sp>
        <p:nvSpPr>
          <p:cNvPr id="916" name="Google Shape;916;p6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Internet: A global network of computers</a:t>
            </a:r>
            <a:endParaRPr/>
          </a:p>
          <a:p>
            <a:pPr indent="-317500" lvl="1" marL="914400" rtl="0" algn="l">
              <a:spcBef>
                <a:spcPts val="0"/>
              </a:spcBef>
              <a:spcAft>
                <a:spcPts val="0"/>
              </a:spcAft>
              <a:buSzPts val="1400"/>
              <a:buChar char="○"/>
            </a:pPr>
            <a:r>
              <a:rPr lang="en"/>
              <a:t>Protocols: Agreed-upon systems of communication</a:t>
            </a:r>
            <a:endParaRPr/>
          </a:p>
          <a:p>
            <a:pPr indent="-342900" lvl="0" marL="457200" rtl="0" algn="l">
              <a:spcBef>
                <a:spcPts val="0"/>
              </a:spcBef>
              <a:spcAft>
                <a:spcPts val="0"/>
              </a:spcAft>
              <a:buSzPts val="1800"/>
              <a:buChar char="●"/>
            </a:pPr>
            <a:r>
              <a:rPr lang="en"/>
              <a:t>OSI model: A layered model of protocols</a:t>
            </a:r>
            <a:endParaRPr/>
          </a:p>
          <a:p>
            <a:pPr indent="-317500" lvl="1" marL="914400" rtl="0" algn="l">
              <a:spcBef>
                <a:spcPts val="0"/>
              </a:spcBef>
              <a:spcAft>
                <a:spcPts val="0"/>
              </a:spcAft>
              <a:buSzPts val="1400"/>
              <a:buChar char="○"/>
            </a:pPr>
            <a:r>
              <a:rPr lang="en"/>
              <a:t>Layer 1: Communication of bits</a:t>
            </a:r>
            <a:endParaRPr/>
          </a:p>
          <a:p>
            <a:pPr indent="-317500" lvl="1" marL="914400" rtl="0" algn="l">
              <a:spcBef>
                <a:spcPts val="0"/>
              </a:spcBef>
              <a:spcAft>
                <a:spcPts val="0"/>
              </a:spcAft>
              <a:buSzPts val="1400"/>
              <a:buChar char="○"/>
            </a:pPr>
            <a:r>
              <a:rPr lang="en"/>
              <a:t>Layer 2: Local frame delivery</a:t>
            </a:r>
            <a:endParaRPr/>
          </a:p>
          <a:p>
            <a:pPr indent="-317500" lvl="2" marL="1371600" rtl="0" algn="l">
              <a:spcBef>
                <a:spcPts val="0"/>
              </a:spcBef>
              <a:spcAft>
                <a:spcPts val="0"/>
              </a:spcAft>
              <a:buSzPts val="1400"/>
              <a:buChar char="■"/>
            </a:pPr>
            <a:r>
              <a:rPr lang="en"/>
              <a:t>Ethernet: The most common Layer 2 protocol</a:t>
            </a:r>
            <a:endParaRPr/>
          </a:p>
          <a:p>
            <a:pPr indent="-317500" lvl="2" marL="1371600" rtl="0" algn="l">
              <a:spcBef>
                <a:spcPts val="0"/>
              </a:spcBef>
              <a:spcAft>
                <a:spcPts val="0"/>
              </a:spcAft>
              <a:buSzPts val="1400"/>
              <a:buChar char="■"/>
            </a:pPr>
            <a:r>
              <a:rPr lang="en"/>
              <a:t>MAC addresses: 6-byte addressing system used by Ethernet</a:t>
            </a:r>
            <a:endParaRPr/>
          </a:p>
          <a:p>
            <a:pPr indent="-317500" lvl="1" marL="914400" rtl="0" algn="l">
              <a:spcBef>
                <a:spcPts val="0"/>
              </a:spcBef>
              <a:spcAft>
                <a:spcPts val="0"/>
              </a:spcAft>
              <a:buSzPts val="1400"/>
              <a:buChar char="○"/>
            </a:pPr>
            <a:r>
              <a:rPr lang="en"/>
              <a:t>Layer 3: Global packet delivery</a:t>
            </a:r>
            <a:endParaRPr/>
          </a:p>
          <a:p>
            <a:pPr indent="-317500" lvl="2" marL="1371600" rtl="0" algn="l">
              <a:spcBef>
                <a:spcPts val="0"/>
              </a:spcBef>
              <a:spcAft>
                <a:spcPts val="0"/>
              </a:spcAft>
              <a:buSzPts val="1400"/>
              <a:buChar char="■"/>
            </a:pPr>
            <a:r>
              <a:rPr lang="en"/>
              <a:t>IP: The universal Layer 3 protocol</a:t>
            </a:r>
            <a:endParaRPr/>
          </a:p>
          <a:p>
            <a:pPr indent="-317500" lvl="2" marL="1371600" rtl="0" algn="l">
              <a:spcBef>
                <a:spcPts val="0"/>
              </a:spcBef>
              <a:spcAft>
                <a:spcPts val="0"/>
              </a:spcAft>
              <a:buSzPts val="1400"/>
              <a:buChar char="■"/>
            </a:pPr>
            <a:r>
              <a:rPr lang="en"/>
              <a:t>IP addresses: 4-byte (or 16-byte) addressing system used by IP</a:t>
            </a:r>
            <a:endParaRPr/>
          </a:p>
          <a:p>
            <a:pPr indent="-317500" lvl="1" marL="914400" rtl="0" algn="l">
              <a:spcBef>
                <a:spcPts val="0"/>
              </a:spcBef>
              <a:spcAft>
                <a:spcPts val="0"/>
              </a:spcAft>
              <a:buSzPts val="1400"/>
              <a:buChar char="○"/>
            </a:pPr>
            <a:r>
              <a:rPr lang="en"/>
              <a:t>Layer 4: Transport of data (more on this next time)</a:t>
            </a:r>
            <a:endParaRPr/>
          </a:p>
          <a:p>
            <a:pPr indent="-317500" lvl="1" marL="914400" rtl="0" algn="l">
              <a:spcBef>
                <a:spcPts val="0"/>
              </a:spcBef>
              <a:spcAft>
                <a:spcPts val="0"/>
              </a:spcAft>
              <a:buSzPts val="1400"/>
              <a:buChar char="○"/>
            </a:pPr>
            <a:r>
              <a:rPr lang="en"/>
              <a:t>Layer 7: Applications and services (the web)</a:t>
            </a:r>
            <a:endParaRPr/>
          </a:p>
        </p:txBody>
      </p:sp>
      <p:sp>
        <p:nvSpPr>
          <p:cNvPr id="917" name="Google Shape;917;p6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18" name="Google Shape;918;p66"/>
          <p:cNvSpPr/>
          <p:nvPr/>
        </p:nvSpPr>
        <p:spPr>
          <a:xfrm>
            <a:off x="7369825" y="1838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Application</a:t>
            </a:r>
            <a:endParaRPr b="1"/>
          </a:p>
        </p:txBody>
      </p:sp>
      <p:sp>
        <p:nvSpPr>
          <p:cNvPr id="919" name="Google Shape;919;p66"/>
          <p:cNvSpPr/>
          <p:nvPr/>
        </p:nvSpPr>
        <p:spPr>
          <a:xfrm>
            <a:off x="7369825" y="22931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Transport</a:t>
            </a:r>
            <a:endParaRPr b="1"/>
          </a:p>
        </p:txBody>
      </p:sp>
      <p:sp>
        <p:nvSpPr>
          <p:cNvPr id="920" name="Google Shape;920;p66"/>
          <p:cNvSpPr/>
          <p:nvPr/>
        </p:nvSpPr>
        <p:spPr>
          <a:xfrm>
            <a:off x="7369825" y="2747663"/>
            <a:ext cx="15129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(Inter) Network</a:t>
            </a:r>
            <a:endParaRPr b="1"/>
          </a:p>
        </p:txBody>
      </p:sp>
      <p:sp>
        <p:nvSpPr>
          <p:cNvPr id="921" name="Google Shape;921;p66"/>
          <p:cNvSpPr/>
          <p:nvPr/>
        </p:nvSpPr>
        <p:spPr>
          <a:xfrm>
            <a:off x="7369825" y="32021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Link</a:t>
            </a:r>
            <a:endParaRPr b="1"/>
          </a:p>
        </p:txBody>
      </p:sp>
      <p:sp>
        <p:nvSpPr>
          <p:cNvPr id="922" name="Google Shape;922;p66"/>
          <p:cNvSpPr/>
          <p:nvPr/>
        </p:nvSpPr>
        <p:spPr>
          <a:xfrm>
            <a:off x="7369825" y="3656663"/>
            <a:ext cx="1512900" cy="378300"/>
          </a:xfrm>
          <a:prstGeom prst="rect">
            <a:avLst/>
          </a:prstGeom>
          <a:solidFill>
            <a:srgbClr val="B4A7D6"/>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Physical</a:t>
            </a:r>
            <a:endParaRPr b="1"/>
          </a:p>
        </p:txBody>
      </p:sp>
      <p:sp>
        <p:nvSpPr>
          <p:cNvPr id="923" name="Google Shape;923;p66"/>
          <p:cNvSpPr txBox="1"/>
          <p:nvPr/>
        </p:nvSpPr>
        <p:spPr>
          <a:xfrm>
            <a:off x="7031275" y="367758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1</a:t>
            </a:r>
            <a:endParaRPr>
              <a:solidFill>
                <a:srgbClr val="666666"/>
              </a:solidFill>
            </a:endParaRPr>
          </a:p>
        </p:txBody>
      </p:sp>
      <p:sp>
        <p:nvSpPr>
          <p:cNvPr id="924" name="Google Shape;924;p66"/>
          <p:cNvSpPr txBox="1"/>
          <p:nvPr/>
        </p:nvSpPr>
        <p:spPr>
          <a:xfrm>
            <a:off x="7031275" y="3215100"/>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2</a:t>
            </a:r>
            <a:endParaRPr>
              <a:solidFill>
                <a:srgbClr val="666666"/>
              </a:solidFill>
            </a:endParaRPr>
          </a:p>
        </p:txBody>
      </p:sp>
      <p:sp>
        <p:nvSpPr>
          <p:cNvPr id="925" name="Google Shape;925;p66"/>
          <p:cNvSpPr txBox="1"/>
          <p:nvPr/>
        </p:nvSpPr>
        <p:spPr>
          <a:xfrm>
            <a:off x="7031275" y="27526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3</a:t>
            </a:r>
            <a:endParaRPr>
              <a:solidFill>
                <a:srgbClr val="666666"/>
              </a:solidFill>
            </a:endParaRPr>
          </a:p>
        </p:txBody>
      </p:sp>
      <p:sp>
        <p:nvSpPr>
          <p:cNvPr id="926" name="Google Shape;926;p66"/>
          <p:cNvSpPr txBox="1"/>
          <p:nvPr/>
        </p:nvSpPr>
        <p:spPr>
          <a:xfrm>
            <a:off x="7031275" y="2280138"/>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4</a:t>
            </a:r>
            <a:endParaRPr>
              <a:solidFill>
                <a:srgbClr val="666666"/>
              </a:solidFill>
            </a:endParaRPr>
          </a:p>
        </p:txBody>
      </p:sp>
      <p:sp>
        <p:nvSpPr>
          <p:cNvPr id="927" name="Google Shape;927;p66"/>
          <p:cNvSpPr txBox="1"/>
          <p:nvPr/>
        </p:nvSpPr>
        <p:spPr>
          <a:xfrm>
            <a:off x="7031275" y="1827713"/>
            <a:ext cx="252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rgbClr val="666666"/>
                </a:solidFill>
              </a:rPr>
              <a:t>7</a:t>
            </a:r>
            <a:endParaRPr>
              <a:solidFill>
                <a:srgbClr val="666666"/>
              </a:solidFill>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6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Next: Low-Level Network Attacks</a:t>
            </a:r>
            <a:endParaRPr/>
          </a:p>
        </p:txBody>
      </p:sp>
      <p:sp>
        <p:nvSpPr>
          <p:cNvPr id="933" name="Google Shape;933;p67"/>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Network Attackers</a:t>
            </a:r>
            <a:endParaRPr/>
          </a:p>
          <a:p>
            <a:pPr indent="-317500" lvl="1" marL="914400" rtl="0" algn="l">
              <a:spcBef>
                <a:spcPts val="0"/>
              </a:spcBef>
              <a:spcAft>
                <a:spcPts val="0"/>
              </a:spcAft>
              <a:buSzPts val="1400"/>
              <a:buChar char="○"/>
            </a:pPr>
            <a:r>
              <a:rPr lang="en"/>
              <a:t>Man-in-the-middle attacker</a:t>
            </a:r>
            <a:endParaRPr/>
          </a:p>
          <a:p>
            <a:pPr indent="-317500" lvl="1" marL="914400" rtl="0" algn="l">
              <a:spcBef>
                <a:spcPts val="0"/>
              </a:spcBef>
              <a:spcAft>
                <a:spcPts val="0"/>
              </a:spcAft>
              <a:buSzPts val="1400"/>
              <a:buChar char="○"/>
            </a:pPr>
            <a:r>
              <a:rPr lang="en"/>
              <a:t>On-path attacker</a:t>
            </a:r>
            <a:endParaRPr/>
          </a:p>
          <a:p>
            <a:pPr indent="-317500" lvl="1" marL="914400" rtl="0" algn="l">
              <a:spcBef>
                <a:spcPts val="0"/>
              </a:spcBef>
              <a:spcAft>
                <a:spcPts val="0"/>
              </a:spcAft>
              <a:buSzPts val="1400"/>
              <a:buChar char="○"/>
            </a:pPr>
            <a:r>
              <a:rPr lang="en"/>
              <a:t>Off-path attacker</a:t>
            </a:r>
            <a:endParaRPr/>
          </a:p>
          <a:p>
            <a:pPr indent="-342900" lvl="0" marL="457200" rtl="0" algn="l">
              <a:spcBef>
                <a:spcPts val="0"/>
              </a:spcBef>
              <a:spcAft>
                <a:spcPts val="0"/>
              </a:spcAft>
              <a:buSzPts val="1800"/>
              <a:buChar char="●"/>
            </a:pPr>
            <a:r>
              <a:rPr lang="en"/>
              <a:t>ARP: Translate IP addresses to MAC addresses</a:t>
            </a:r>
            <a:endParaRPr/>
          </a:p>
          <a:p>
            <a:pPr indent="-342900" lvl="0" marL="457200" rtl="0" algn="l">
              <a:spcBef>
                <a:spcPts val="0"/>
              </a:spcBef>
              <a:spcAft>
                <a:spcPts val="0"/>
              </a:spcAft>
              <a:buSzPts val="1800"/>
              <a:buChar char="●"/>
            </a:pPr>
            <a:r>
              <a:rPr lang="en"/>
              <a:t>DHCP: Get configurations when first connecting to a network</a:t>
            </a:r>
            <a:endParaRPr/>
          </a:p>
          <a:p>
            <a:pPr indent="-342900" lvl="0" marL="457200" rtl="0" algn="l">
              <a:spcBef>
                <a:spcPts val="0"/>
              </a:spcBef>
              <a:spcAft>
                <a:spcPts val="0"/>
              </a:spcAft>
              <a:buSzPts val="1800"/>
              <a:buChar char="●"/>
            </a:pPr>
            <a:r>
              <a:rPr lang="en"/>
              <a:t>WPA: Communicate securely in a wireless local network</a:t>
            </a:r>
            <a:endParaRPr/>
          </a:p>
        </p:txBody>
      </p:sp>
      <p:sp>
        <p:nvSpPr>
          <p:cNvPr id="934" name="Google Shape;934;p6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8" name="Shape 938"/>
        <p:cNvGrpSpPr/>
        <p:nvPr/>
      </p:nvGrpSpPr>
      <p:grpSpPr>
        <a:xfrm>
          <a:off x="0" y="0"/>
          <a:ext cx="0" cy="0"/>
          <a:chOff x="0" y="0"/>
          <a:chExt cx="0" cy="0"/>
        </a:xfrm>
      </p:grpSpPr>
      <p:pic>
        <p:nvPicPr>
          <p:cNvPr id="939" name="Google Shape;939;p68"/>
          <p:cNvPicPr preferRelativeResize="0"/>
          <p:nvPr/>
        </p:nvPicPr>
        <p:blipFill>
          <a:blip r:embed="rId3">
            <a:alphaModFix/>
          </a:blip>
          <a:stretch>
            <a:fillRect/>
          </a:stretch>
        </p:blipFill>
        <p:spPr>
          <a:xfrm>
            <a:off x="5298949" y="2765850"/>
            <a:ext cx="3845049" cy="2377651"/>
          </a:xfrm>
          <a:prstGeom prst="rect">
            <a:avLst/>
          </a:prstGeom>
          <a:noFill/>
          <a:ln>
            <a:noFill/>
          </a:ln>
        </p:spPr>
      </p:pic>
      <p:sp>
        <p:nvSpPr>
          <p:cNvPr id="940" name="Google Shape;940;p68"/>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Network Attackers</a:t>
            </a:r>
            <a:endParaRPr/>
          </a:p>
        </p:txBody>
      </p:sp>
      <p:sp>
        <p:nvSpPr>
          <p:cNvPr id="941" name="Google Shape;941;p6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5" name="Shape 945"/>
        <p:cNvGrpSpPr/>
        <p:nvPr/>
      </p:nvGrpSpPr>
      <p:grpSpPr>
        <a:xfrm>
          <a:off x="0" y="0"/>
          <a:ext cx="0" cy="0"/>
          <a:chOff x="0" y="0"/>
          <a:chExt cx="0" cy="0"/>
        </a:xfrm>
      </p:grpSpPr>
      <p:sp>
        <p:nvSpPr>
          <p:cNvPr id="946" name="Google Shape;946;p6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Types of Network Attackers</a:t>
            </a:r>
            <a:endParaRPr/>
          </a:p>
        </p:txBody>
      </p:sp>
      <p:sp>
        <p:nvSpPr>
          <p:cNvPr id="947" name="Google Shape;947;p6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948" name="Google Shape;948;p69"/>
          <p:cNvGraphicFramePr/>
          <p:nvPr/>
        </p:nvGraphicFramePr>
        <p:xfrm>
          <a:off x="516875" y="2043313"/>
          <a:ext cx="3000000" cy="3000000"/>
        </p:xfrm>
        <a:graphic>
          <a:graphicData uri="http://schemas.openxmlformats.org/drawingml/2006/table">
            <a:tbl>
              <a:tblPr>
                <a:noFill/>
                <a:tableStyleId>{BAAD097F-238A-478B-90DB-54F8A3212A9A}</a:tableStyleId>
              </a:tblPr>
              <a:tblGrid>
                <a:gridCol w="3534575"/>
                <a:gridCol w="2271250"/>
                <a:gridCol w="2304400"/>
              </a:tblGrid>
              <a:tr h="381000">
                <a:tc>
                  <a:txBody>
                    <a:bodyPr/>
                    <a:lstStyle/>
                    <a:p>
                      <a:pPr indent="0" lvl="0" marL="0" rtl="0" algn="l">
                        <a:spcBef>
                          <a:spcPts val="0"/>
                        </a:spcBef>
                        <a:spcAft>
                          <a:spcPts val="0"/>
                        </a:spcAft>
                        <a:buNone/>
                      </a:pPr>
                      <a:r>
                        <a:t/>
                      </a:r>
                      <a:endParaRPr sz="1800"/>
                    </a:p>
                  </a:txBody>
                  <a:tcPr marT="91425" marB="91425" marR="91425" marL="91425"/>
                </a:tc>
                <a:tc>
                  <a:txBody>
                    <a:bodyPr/>
                    <a:lstStyle/>
                    <a:p>
                      <a:pPr indent="0" lvl="0" marL="0" rtl="0" algn="l">
                        <a:spcBef>
                          <a:spcPts val="0"/>
                        </a:spcBef>
                        <a:spcAft>
                          <a:spcPts val="0"/>
                        </a:spcAft>
                        <a:buNone/>
                      </a:pPr>
                      <a:r>
                        <a:rPr lang="en" sz="1800"/>
                        <a:t>Can modify or delete packets</a:t>
                      </a:r>
                      <a:endParaRPr sz="1800"/>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 sz="1800"/>
                        <a:t>Can read packets</a:t>
                      </a:r>
                      <a:endParaRPr sz="1800"/>
                    </a:p>
                  </a:txBody>
                  <a:tcPr marT="91425" marB="91425" marR="91425" marL="91425">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t>Man-in-the-middle/In-path attacker</a:t>
                      </a:r>
                      <a:endParaRPr b="1"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t>Man-on-the-side/On-path attacker</a:t>
                      </a:r>
                      <a:endParaRPr b="1"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Clr>
                          <a:schemeClr val="dk1"/>
                        </a:buClr>
                        <a:buSzPts val="1100"/>
                        <a:buFont typeface="Arial"/>
                        <a:buNone/>
                      </a:pPr>
                      <a:r>
                        <a:rPr lang="en" sz="1800">
                          <a:solidFill>
                            <a:schemeClr val="dk1"/>
                          </a:solidFill>
                        </a:rPr>
                        <a:t>✓</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r h="381000">
                <a:tc>
                  <a:txBody>
                    <a:bodyPr/>
                    <a:lstStyle/>
                    <a:p>
                      <a:pPr indent="0" lvl="0" marL="0" rtl="0" algn="l">
                        <a:spcBef>
                          <a:spcPts val="0"/>
                        </a:spcBef>
                        <a:spcAft>
                          <a:spcPts val="0"/>
                        </a:spcAft>
                        <a:buNone/>
                      </a:pPr>
                      <a:r>
                        <a:rPr b="1" lang="en" sz="1800"/>
                        <a:t>Off-path attacker</a:t>
                      </a:r>
                      <a:endParaRPr b="1" sz="1800"/>
                    </a:p>
                  </a:txBody>
                  <a:tcPr marT="91425" marB="91425" marR="91425" marL="91425">
                    <a:lnR cap="flat" cmpd="sng" w="9525">
                      <a:solidFill>
                        <a:srgbClr val="9E9E9E"/>
                      </a:solidFill>
                      <a:prstDash val="solid"/>
                      <a:round/>
                      <a:headEnd len="sm" w="sm" type="none"/>
                      <a:tailEnd len="sm" w="sm" type="none"/>
                    </a:lnR>
                  </a:tcPr>
                </a:tc>
                <a:tc>
                  <a:txBody>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c>
                  <a:txBody>
                    <a:bodyPr/>
                    <a:lstStyle/>
                    <a:p>
                      <a:pPr indent="0" lvl="0" marL="0" rtl="0" algn="ctr">
                        <a:spcBef>
                          <a:spcPts val="0"/>
                        </a:spcBef>
                        <a:spcAft>
                          <a:spcPts val="0"/>
                        </a:spcAft>
                        <a:buNone/>
                      </a:pPr>
                      <a:r>
                        <a:t/>
                      </a:r>
                      <a:endParaRPr sz="1800"/>
                    </a:p>
                  </a:txBody>
                  <a:tcPr marT="91425" marB="91425" marR="91425" marL="91425">
                    <a:lnL cap="flat" cmpd="sng" w="9525">
                      <a:solidFill>
                        <a:srgbClr val="9E9E9E"/>
                      </a:solidFill>
                      <a:prstDash val="solid"/>
                      <a:round/>
                      <a:headEnd len="sm" w="sm" type="none"/>
                      <a:tailEnd len="sm" w="sm" type="none"/>
                    </a:lnL>
                    <a:lnR cap="flat" cmpd="sng" w="9525">
                      <a:solidFill>
                        <a:srgbClr val="9E9E9E"/>
                      </a:solidFill>
                      <a:prstDash val="solid"/>
                      <a:round/>
                      <a:headEnd len="sm" w="sm" type="none"/>
                      <a:tailEnd len="sm" w="sm" type="none"/>
                    </a:lnR>
                    <a:lnT cap="flat" cmpd="sng" w="9525">
                      <a:solidFill>
                        <a:srgbClr val="9E9E9E"/>
                      </a:solidFill>
                      <a:prstDash val="solid"/>
                      <a:round/>
                      <a:headEnd len="sm" w="sm" type="none"/>
                      <a:tailEnd len="sm" w="sm" type="none"/>
                    </a:lnT>
                    <a:lnB cap="flat" cmpd="sng" w="9525">
                      <a:solidFill>
                        <a:srgbClr val="9E9E9E"/>
                      </a:solidFill>
                      <a:prstDash val="solid"/>
                      <a:round/>
                      <a:headEnd len="sm" w="sm" type="none"/>
                      <a:tailEnd len="sm" w="sm" type="none"/>
                    </a:lnB>
                  </a:tcPr>
                </a:tc>
              </a:tr>
            </a:tbl>
          </a:graphicData>
        </a:graphic>
      </p:graphicFrame>
      <p:sp>
        <p:nvSpPr>
          <p:cNvPr id="949" name="Google Shape;949;p69"/>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Threat model: There are 3 types of attackers we’ll consider</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4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3" name="Shape 953"/>
        <p:cNvGrpSpPr/>
        <p:nvPr/>
      </p:nvGrpSpPr>
      <p:grpSpPr>
        <a:xfrm>
          <a:off x="0" y="0"/>
          <a:ext cx="0" cy="0"/>
          <a:chOff x="0" y="0"/>
          <a:chExt cx="0" cy="0"/>
        </a:xfrm>
      </p:grpSpPr>
      <p:sp>
        <p:nvSpPr>
          <p:cNvPr id="954" name="Google Shape;954;p7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Spoofing</a:t>
            </a:r>
            <a:endParaRPr/>
          </a:p>
        </p:txBody>
      </p:sp>
      <p:sp>
        <p:nvSpPr>
          <p:cNvPr id="955" name="Google Shape;955;p7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Anybody can send their own packets through the network</a:t>
            </a:r>
            <a:endParaRPr/>
          </a:p>
          <a:p>
            <a:pPr indent="-342900" lvl="0" marL="457200" rtl="0" algn="l">
              <a:spcBef>
                <a:spcPts val="0"/>
              </a:spcBef>
              <a:spcAft>
                <a:spcPts val="0"/>
              </a:spcAft>
              <a:buSzPts val="1800"/>
              <a:buChar char="●"/>
            </a:pPr>
            <a:r>
              <a:rPr b="1" lang="en"/>
              <a:t>Spoofing</a:t>
            </a:r>
            <a:r>
              <a:rPr lang="en"/>
              <a:t>: Lying about the identity of the sender</a:t>
            </a:r>
            <a:endParaRPr/>
          </a:p>
          <a:p>
            <a:pPr indent="-317500" lvl="1" marL="914400" rtl="0" algn="l">
              <a:spcBef>
                <a:spcPts val="0"/>
              </a:spcBef>
              <a:spcAft>
                <a:spcPts val="0"/>
              </a:spcAft>
              <a:buSzPts val="1400"/>
              <a:buChar char="○"/>
            </a:pPr>
            <a:r>
              <a:rPr lang="en"/>
              <a:t>Example: Mallory sends a message and says the message is from Alice</a:t>
            </a:r>
            <a:endParaRPr/>
          </a:p>
          <a:p>
            <a:pPr indent="-317500" lvl="1" marL="914400" rtl="0" algn="l">
              <a:spcBef>
                <a:spcPts val="0"/>
              </a:spcBef>
              <a:spcAft>
                <a:spcPts val="0"/>
              </a:spcAft>
              <a:buSzPts val="1400"/>
              <a:buChar char="○"/>
            </a:pPr>
            <a:r>
              <a:rPr lang="en"/>
              <a:t>The attacker can lie about the </a:t>
            </a:r>
            <a:r>
              <a:rPr i="1" lang="en"/>
              <a:t>source address</a:t>
            </a:r>
            <a:r>
              <a:rPr lang="en"/>
              <a:t> in the packet header</a:t>
            </a:r>
            <a:endParaRPr/>
          </a:p>
          <a:p>
            <a:pPr indent="-342900" lvl="0" marL="457200" rtl="0" algn="l">
              <a:spcBef>
                <a:spcPts val="0"/>
              </a:spcBef>
              <a:spcAft>
                <a:spcPts val="0"/>
              </a:spcAft>
              <a:buSzPts val="1800"/>
              <a:buChar char="●"/>
            </a:pPr>
            <a:r>
              <a:rPr lang="en"/>
              <a:t>All types of attackers can spoof packets</a:t>
            </a:r>
            <a:endParaRPr/>
          </a:p>
          <a:p>
            <a:pPr indent="-317500" lvl="1" marL="914400" rtl="0" algn="l">
              <a:spcBef>
                <a:spcPts val="0"/>
              </a:spcBef>
              <a:spcAft>
                <a:spcPts val="0"/>
              </a:spcAft>
              <a:buSzPts val="1400"/>
              <a:buChar char="○"/>
            </a:pPr>
            <a:r>
              <a:rPr lang="en"/>
              <a:t>However, some spoofing attacks may be harder if the attacker can’t read or modify packets</a:t>
            </a:r>
            <a:endParaRPr/>
          </a:p>
        </p:txBody>
      </p:sp>
      <p:sp>
        <p:nvSpPr>
          <p:cNvPr id="956" name="Google Shape;956;p7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5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0" name="Shape 960"/>
        <p:cNvGrpSpPr/>
        <p:nvPr/>
      </p:nvGrpSpPr>
      <p:grpSpPr>
        <a:xfrm>
          <a:off x="0" y="0"/>
          <a:ext cx="0" cy="0"/>
          <a:chOff x="0" y="0"/>
          <a:chExt cx="0" cy="0"/>
        </a:xfrm>
      </p:grpSpPr>
      <p:sp>
        <p:nvSpPr>
          <p:cNvPr id="961" name="Google Shape;961;p7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962" name="Google Shape;962;p7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0" lang="en">
                <a:solidFill>
                  <a:schemeClr val="dk2"/>
                </a:solidFill>
              </a:rPr>
              <a:t>‹#›</a:t>
            </a:fld>
            <a:endParaRPr b="0">
              <a:solidFill>
                <a:schemeClr val="dk2"/>
              </a:solidFill>
            </a:endParaRPr>
          </a:p>
        </p:txBody>
      </p:sp>
      <p:sp>
        <p:nvSpPr>
          <p:cNvPr id="963" name="Google Shape;963;p71"/>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How might a real-life attacker read packets?</a:t>
            </a:r>
            <a:endParaRPr/>
          </a:p>
          <a:p>
            <a:pPr indent="-342900" lvl="0" marL="457200" rtl="0" algn="l">
              <a:spcBef>
                <a:spcPts val="0"/>
              </a:spcBef>
              <a:spcAft>
                <a:spcPts val="0"/>
              </a:spcAft>
              <a:buSzPts val="1800"/>
              <a:buChar char="●"/>
            </a:pPr>
            <a:r>
              <a:rPr lang="en"/>
              <a:t>Layer 1 attack: Use a special device to read bits being transmitted across space</a:t>
            </a:r>
            <a:endParaRPr/>
          </a:p>
        </p:txBody>
      </p:sp>
      <p:pic>
        <p:nvPicPr>
          <p:cNvPr id="964" name="Google Shape;964;p71"/>
          <p:cNvPicPr preferRelativeResize="0"/>
          <p:nvPr/>
        </p:nvPicPr>
        <p:blipFill>
          <a:blip r:embed="rId3">
            <a:alphaModFix/>
          </a:blip>
          <a:stretch>
            <a:fillRect/>
          </a:stretch>
        </p:blipFill>
        <p:spPr>
          <a:xfrm>
            <a:off x="876500" y="2833350"/>
            <a:ext cx="2437125" cy="2261950"/>
          </a:xfrm>
          <a:prstGeom prst="rect">
            <a:avLst/>
          </a:prstGeom>
          <a:noFill/>
          <a:ln>
            <a:noFill/>
          </a:ln>
        </p:spPr>
      </p:pic>
      <p:pic>
        <p:nvPicPr>
          <p:cNvPr id="965" name="Google Shape;965;p71"/>
          <p:cNvPicPr preferRelativeResize="0"/>
          <p:nvPr/>
        </p:nvPicPr>
        <p:blipFill>
          <a:blip r:embed="rId4">
            <a:alphaModFix/>
          </a:blip>
          <a:stretch>
            <a:fillRect/>
          </a:stretch>
        </p:blipFill>
        <p:spPr>
          <a:xfrm>
            <a:off x="3725900" y="2833350"/>
            <a:ext cx="2261950" cy="226195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3">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9" name="Shape 969"/>
        <p:cNvGrpSpPr/>
        <p:nvPr/>
      </p:nvGrpSpPr>
      <p:grpSpPr>
        <a:xfrm>
          <a:off x="0" y="0"/>
          <a:ext cx="0" cy="0"/>
          <a:chOff x="0" y="0"/>
          <a:chExt cx="0" cy="0"/>
        </a:xfrm>
      </p:grpSpPr>
      <p:sp>
        <p:nvSpPr>
          <p:cNvPr id="970" name="Google Shape;970;p7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971" name="Google Shape;971;p7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graphicFrame>
        <p:nvGraphicFramePr>
          <p:cNvPr id="972" name="Google Shape;972;p72"/>
          <p:cNvGraphicFramePr/>
          <p:nvPr/>
        </p:nvGraphicFramePr>
        <p:xfrm>
          <a:off x="0" y="1352550"/>
          <a:ext cx="3000000" cy="3000000"/>
        </p:xfrm>
        <a:graphic>
          <a:graphicData uri="http://schemas.openxmlformats.org/drawingml/2006/table">
            <a:tbl>
              <a:tblPr>
                <a:noFill/>
                <a:tableStyleId>{BAAD097F-238A-478B-90DB-54F8A3212A9A}</a:tableStyleId>
              </a:tblPr>
              <a:tblGrid>
                <a:gridCol w="3619500"/>
                <a:gridCol w="3619500"/>
              </a:tblGrid>
              <a:tr h="381000">
                <a:tc>
                  <a:txBody>
                    <a:bodyPr/>
                    <a:lstStyle/>
                    <a:p>
                      <a:pPr indent="0" lvl="0" marL="0" rtl="0" algn="l">
                        <a:spcBef>
                          <a:spcPts val="0"/>
                        </a:spcBef>
                        <a:spcAft>
                          <a:spcPts val="0"/>
                        </a:spcAft>
                        <a:buNone/>
                      </a:pPr>
                      <a:r>
                        <a:t/>
                      </a:r>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p>
                  </a:txBody>
                  <a:tcPr marT="91425" marB="91425" marR="91425" marL="91425">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b="1" lang="en" sz="1600">
                          <a:solidFill>
                            <a:schemeClr val="dk2"/>
                          </a:solidFill>
                        </a:rPr>
                        <a:t>Operation Ivy Bells</a:t>
                      </a:r>
                      <a:endParaRPr b="1" sz="1600">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c>
                  <a:txBody>
                    <a:bodyPr/>
                    <a:lstStyle/>
                    <a:p>
                      <a:pPr indent="0" lvl="0" marL="0" rtl="0" algn="l">
                        <a:spcBef>
                          <a:spcPts val="0"/>
                        </a:spcBef>
                        <a:spcAft>
                          <a:spcPts val="0"/>
                        </a:spcAft>
                        <a:buNone/>
                      </a:pPr>
                      <a:r>
                        <a:t/>
                      </a:r>
                      <a:endParaRPr>
                        <a:solidFill>
                          <a:schemeClr val="dk2"/>
                        </a:solidFill>
                      </a:endParaRPr>
                    </a:p>
                  </a:txBody>
                  <a:tcPr marT="91425" marB="91425" marR="91425" marL="91425">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r>
              <a:tr h="381000">
                <a:tc>
                  <a:txBody>
                    <a:bodyPr/>
                    <a:lstStyle/>
                    <a:p>
                      <a:pPr indent="0" lvl="0" marL="0" rtl="0" algn="l">
                        <a:spcBef>
                          <a:spcPts val="0"/>
                        </a:spcBef>
                        <a:spcAft>
                          <a:spcPts val="0"/>
                        </a:spcAft>
                        <a:buNone/>
                      </a:pPr>
                      <a:r>
                        <a:rPr i="1" lang="en">
                          <a:solidFill>
                            <a:schemeClr val="dk2"/>
                          </a:solidFill>
                        </a:rPr>
                        <a:t>Matthew Carle</a:t>
                      </a:r>
                      <a:endParaRPr i="1">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alpha val="0"/>
                        </a:schemeClr>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c>
                  <a:txBody>
                    <a:bodyPr/>
                    <a:lstStyle/>
                    <a:p>
                      <a:pPr indent="0" lvl="0" marL="0" rtl="0" algn="r">
                        <a:spcBef>
                          <a:spcPts val="0"/>
                        </a:spcBef>
                        <a:spcAft>
                          <a:spcPts val="0"/>
                        </a:spcAft>
                        <a:buNone/>
                      </a:pPr>
                      <a:r>
                        <a:rPr i="1" lang="en">
                          <a:solidFill>
                            <a:schemeClr val="dk2"/>
                          </a:solidFill>
                        </a:rPr>
                        <a:t>February 6, 2017</a:t>
                      </a:r>
                      <a:endParaRPr i="1">
                        <a:solidFill>
                          <a:schemeClr val="dk2"/>
                        </a:solidFill>
                      </a:endParaRPr>
                    </a:p>
                  </a:txBody>
                  <a:tcPr marT="91425" marB="91425" marR="91425" marL="91425">
                    <a:lnL cap="flat" cmpd="sng" w="19050">
                      <a:solidFill>
                        <a:schemeClr val="dk1">
                          <a:alpha val="0"/>
                        </a:schemeClr>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alpha val="0"/>
                        </a:schemeClr>
                      </a:solidFill>
                      <a:prstDash val="solid"/>
                      <a:round/>
                      <a:headEnd len="sm" w="sm" type="none"/>
                      <a:tailEnd len="sm" w="sm" type="none"/>
                    </a:lnB>
                    <a:solidFill>
                      <a:schemeClr val="lt1"/>
                    </a:solidFill>
                  </a:tcPr>
                </a:tc>
              </a:tr>
              <a:tr h="381000">
                <a:tc gridSpan="2">
                  <a:txBody>
                    <a:bodyPr/>
                    <a:lstStyle/>
                    <a:p>
                      <a:pPr indent="0" lvl="0" marL="0" rtl="0" algn="l">
                        <a:spcBef>
                          <a:spcPts val="0"/>
                        </a:spcBef>
                        <a:spcAft>
                          <a:spcPts val="0"/>
                        </a:spcAft>
                        <a:buNone/>
                      </a:pPr>
                      <a:r>
                        <a:rPr lang="en">
                          <a:solidFill>
                            <a:schemeClr val="dk2"/>
                          </a:solidFill>
                        </a:rPr>
                        <a:t>In an effort to alter the balance of the Cold War, divers from the USS Halibut scoured the ocean floor for a five-inch diameter cable that carried secret Soviet communications between military bases. The divers found the cable and installed a listening device. Upon their return to the United States, the NSA analyzed the recordings and found that a surprising amount of sensitive Soviet information travelled through the lines without encryption. The original tap was later discovered by the Soviets and is now on exhibit at the KGB museum in Moscow.</a:t>
                      </a:r>
                      <a:endParaRPr>
                        <a:solidFill>
                          <a:schemeClr val="dk2"/>
                        </a:solidFill>
                      </a:endParaRPr>
                    </a:p>
                  </a:txBody>
                  <a:tcPr marT="91425" marB="91425" marR="91425" marL="91425">
                    <a:lnL cap="flat" cmpd="sng" w="19050">
                      <a:solidFill>
                        <a:schemeClr val="dk1"/>
                      </a:solidFill>
                      <a:prstDash val="solid"/>
                      <a:round/>
                      <a:headEnd len="sm" w="sm" type="none"/>
                      <a:tailEnd len="sm" w="sm" type="none"/>
                    </a:lnL>
                    <a:lnR cap="flat" cmpd="sng" w="19050">
                      <a:solidFill>
                        <a:schemeClr val="dk1"/>
                      </a:solidFill>
                      <a:prstDash val="solid"/>
                      <a:round/>
                      <a:headEnd len="sm" w="sm" type="none"/>
                      <a:tailEnd len="sm" w="sm" type="none"/>
                    </a:lnR>
                    <a:lnT cap="flat" cmpd="sng" w="19050">
                      <a:solidFill>
                        <a:schemeClr val="dk1">
                          <a:alpha val="0"/>
                        </a:schemeClr>
                      </a:solidFill>
                      <a:prstDash val="solid"/>
                      <a:round/>
                      <a:headEnd len="sm" w="sm" type="none"/>
                      <a:tailEnd len="sm" w="sm" type="none"/>
                    </a:lnT>
                    <a:lnB cap="flat" cmpd="sng" w="19050">
                      <a:solidFill>
                        <a:schemeClr val="dk1"/>
                      </a:solidFill>
                      <a:prstDash val="solid"/>
                      <a:round/>
                      <a:headEnd len="sm" w="sm" type="none"/>
                      <a:tailEnd len="sm" w="sm" type="none"/>
                    </a:lnB>
                    <a:solidFill>
                      <a:schemeClr val="lt1"/>
                    </a:solidFill>
                  </a:tcPr>
                </a:tc>
                <a:tc hMerge="1"/>
              </a:tr>
            </a:tbl>
          </a:graphicData>
        </a:graphic>
      </p:graphicFrame>
      <p:pic>
        <p:nvPicPr>
          <p:cNvPr id="973" name="Google Shape;973;p72" title="Military Community"/>
          <p:cNvPicPr preferRelativeResize="0"/>
          <p:nvPr/>
        </p:nvPicPr>
        <p:blipFill>
          <a:blip r:embed="rId3">
            <a:alphaModFix/>
          </a:blip>
          <a:stretch>
            <a:fillRect/>
          </a:stretch>
        </p:blipFill>
        <p:spPr>
          <a:xfrm>
            <a:off x="1028700" y="1415000"/>
            <a:ext cx="1089427" cy="393600"/>
          </a:xfrm>
          <a:prstGeom prst="rect">
            <a:avLst/>
          </a:prstGeom>
          <a:noFill/>
          <a:ln>
            <a:noFill/>
          </a:ln>
        </p:spPr>
      </p:pic>
      <p:pic>
        <p:nvPicPr>
          <p:cNvPr id="974" name="Google Shape;974;p72"/>
          <p:cNvPicPr preferRelativeResize="0"/>
          <p:nvPr/>
        </p:nvPicPr>
        <p:blipFill>
          <a:blip r:embed="rId4">
            <a:alphaModFix/>
          </a:blip>
          <a:stretch>
            <a:fillRect/>
          </a:stretch>
        </p:blipFill>
        <p:spPr>
          <a:xfrm>
            <a:off x="7278160" y="2261375"/>
            <a:ext cx="1822726" cy="1062606"/>
          </a:xfrm>
          <a:prstGeom prst="rect">
            <a:avLst/>
          </a:prstGeom>
          <a:noFill/>
          <a:ln>
            <a:noFill/>
          </a:ln>
        </p:spPr>
      </p:pic>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78" name="Shape 978"/>
        <p:cNvGrpSpPr/>
        <p:nvPr/>
      </p:nvGrpSpPr>
      <p:grpSpPr>
        <a:xfrm>
          <a:off x="0" y="0"/>
          <a:ext cx="0" cy="0"/>
          <a:chOff x="0" y="0"/>
          <a:chExt cx="0" cy="0"/>
        </a:xfrm>
      </p:grpSpPr>
      <p:sp>
        <p:nvSpPr>
          <p:cNvPr id="979" name="Google Shape;979;p7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980" name="Google Shape;980;p7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981" name="Google Shape;981;p7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Layer 2 attack: Read packets sent across the local area network (LAN)</a:t>
            </a:r>
            <a:endParaRPr/>
          </a:p>
          <a:p>
            <a:pPr indent="-342900" lvl="0" marL="457200" rtl="0" algn="l">
              <a:spcBef>
                <a:spcPts val="0"/>
              </a:spcBef>
              <a:spcAft>
                <a:spcPts val="0"/>
              </a:spcAft>
              <a:buSzPts val="1800"/>
              <a:buChar char="●"/>
            </a:pPr>
            <a:r>
              <a:rPr lang="en"/>
              <a:t>Recall: A LAN is a network of connected machines</a:t>
            </a:r>
            <a:endParaRPr/>
          </a:p>
          <a:p>
            <a:pPr indent="-317500" lvl="1" marL="914400" rtl="0" algn="l">
              <a:spcBef>
                <a:spcPts val="0"/>
              </a:spcBef>
              <a:spcAft>
                <a:spcPts val="0"/>
              </a:spcAft>
              <a:buSzPts val="1400"/>
              <a:buChar char="○"/>
            </a:pPr>
            <a:r>
              <a:rPr lang="en"/>
              <a:t>Any machine on the LAN can send packets to any other machine on the LAN</a:t>
            </a:r>
            <a:endParaRPr/>
          </a:p>
          <a:p>
            <a:pPr indent="-342900" lvl="0" marL="457200" rtl="0" algn="l">
              <a:spcBef>
                <a:spcPts val="0"/>
              </a:spcBef>
              <a:spcAft>
                <a:spcPts val="0"/>
              </a:spcAft>
              <a:buSzPts val="1800"/>
              <a:buChar char="●"/>
            </a:pPr>
            <a:r>
              <a:rPr lang="en"/>
              <a:t>Some LANs use </a:t>
            </a:r>
            <a:r>
              <a:rPr b="1" lang="en"/>
              <a:t>broadcast technologies</a:t>
            </a:r>
            <a:endParaRPr b="1"/>
          </a:p>
          <a:p>
            <a:pPr indent="-317500" lvl="1" marL="914400" rtl="0" algn="l">
              <a:spcBef>
                <a:spcPts val="0"/>
              </a:spcBef>
              <a:spcAft>
                <a:spcPts val="0"/>
              </a:spcAft>
              <a:buSzPts val="1400"/>
              <a:buChar char="○"/>
            </a:pPr>
            <a:r>
              <a:rPr lang="en"/>
              <a:t>Every packet gets sent to every machine on the LAN</a:t>
            </a:r>
            <a:endParaRPr/>
          </a:p>
          <a:p>
            <a:pPr indent="-317500" lvl="1" marL="914400" rtl="0" algn="l">
              <a:spcBef>
                <a:spcPts val="0"/>
              </a:spcBef>
              <a:spcAft>
                <a:spcPts val="0"/>
              </a:spcAft>
              <a:buSzPts val="1400"/>
              <a:buChar char="○"/>
            </a:pPr>
            <a:r>
              <a:rPr lang="en"/>
              <a:t>Each machine agrees to ignore packets where the destination is a different machine</a:t>
            </a:r>
            <a:endParaRPr/>
          </a:p>
          <a:p>
            <a:pPr indent="-342900" lvl="0" marL="457200" rtl="0" algn="l">
              <a:spcBef>
                <a:spcPts val="0"/>
              </a:spcBef>
              <a:spcAft>
                <a:spcPts val="0"/>
              </a:spcAft>
              <a:buSzPts val="1800"/>
              <a:buChar char="●"/>
            </a:pPr>
            <a:r>
              <a:rPr lang="en"/>
              <a:t>A machine can break the agreement and read packets meant for other machines</a:t>
            </a:r>
            <a:endParaRPr/>
          </a:p>
          <a:p>
            <a:pPr indent="-317500" lvl="1" marL="914400" rtl="0" algn="l">
              <a:spcBef>
                <a:spcPts val="0"/>
              </a:spcBef>
              <a:spcAft>
                <a:spcPts val="0"/>
              </a:spcAft>
              <a:buSzPts val="1400"/>
              <a:buChar char="○"/>
            </a:pPr>
            <a:r>
              <a:rPr lang="en"/>
              <a:t>This is called </a:t>
            </a:r>
            <a:r>
              <a:rPr b="1" lang="en"/>
              <a:t>promiscuous mode</a:t>
            </a:r>
            <a:endParaRPr/>
          </a:p>
          <a:p>
            <a:pPr indent="-317500" lvl="1" marL="914400" rtl="0" algn="l">
              <a:spcBef>
                <a:spcPts val="0"/>
              </a:spcBef>
              <a:spcAft>
                <a:spcPts val="0"/>
              </a:spcAft>
              <a:buSzPts val="1400"/>
              <a:buChar char="○"/>
            </a:pPr>
            <a:r>
              <a:rPr lang="en"/>
              <a:t>May require root access on the machine</a:t>
            </a:r>
            <a:endParaRPr/>
          </a:p>
        </p:txBody>
      </p:sp>
      <p:pic>
        <p:nvPicPr>
          <p:cNvPr id="982" name="Google Shape;982;p73"/>
          <p:cNvPicPr preferRelativeResize="0"/>
          <p:nvPr/>
        </p:nvPicPr>
        <p:blipFill rotWithShape="1">
          <a:blip r:embed="rId3">
            <a:alphaModFix/>
          </a:blip>
          <a:srcRect b="46006" l="6239" r="80041" t="7148"/>
          <a:stretch/>
        </p:blipFill>
        <p:spPr>
          <a:xfrm>
            <a:off x="5063875" y="3881722"/>
            <a:ext cx="570140" cy="572700"/>
          </a:xfrm>
          <a:prstGeom prst="rect">
            <a:avLst/>
          </a:prstGeom>
          <a:noFill/>
          <a:ln>
            <a:noFill/>
          </a:ln>
        </p:spPr>
      </p:pic>
      <p:cxnSp>
        <p:nvCxnSpPr>
          <p:cNvPr id="983" name="Google Shape;983;p73"/>
          <p:cNvCxnSpPr>
            <a:stCxn id="982" idx="2"/>
          </p:cNvCxnSpPr>
          <p:nvPr/>
        </p:nvCxnSpPr>
        <p:spPr>
          <a:xfrm>
            <a:off x="5348945" y="4454422"/>
            <a:ext cx="0" cy="447600"/>
          </a:xfrm>
          <a:prstGeom prst="straightConnector1">
            <a:avLst/>
          </a:prstGeom>
          <a:noFill/>
          <a:ln cap="flat" cmpd="sng" w="38100">
            <a:solidFill>
              <a:srgbClr val="000000"/>
            </a:solidFill>
            <a:prstDash val="solid"/>
            <a:round/>
            <a:headEnd len="med" w="med" type="none"/>
            <a:tailEnd len="med" w="med" type="none"/>
          </a:ln>
        </p:spPr>
      </p:cxnSp>
      <p:pic>
        <p:nvPicPr>
          <p:cNvPr id="984" name="Google Shape;984;p73"/>
          <p:cNvPicPr preferRelativeResize="0"/>
          <p:nvPr/>
        </p:nvPicPr>
        <p:blipFill rotWithShape="1">
          <a:blip r:embed="rId3">
            <a:alphaModFix/>
          </a:blip>
          <a:srcRect b="46006" l="6239" r="80041" t="7148"/>
          <a:stretch/>
        </p:blipFill>
        <p:spPr>
          <a:xfrm>
            <a:off x="5958700" y="3881722"/>
            <a:ext cx="570140" cy="572700"/>
          </a:xfrm>
          <a:prstGeom prst="rect">
            <a:avLst/>
          </a:prstGeom>
          <a:noFill/>
          <a:ln>
            <a:noFill/>
          </a:ln>
        </p:spPr>
      </p:pic>
      <p:cxnSp>
        <p:nvCxnSpPr>
          <p:cNvPr id="985" name="Google Shape;985;p73"/>
          <p:cNvCxnSpPr>
            <a:stCxn id="984" idx="2"/>
          </p:cNvCxnSpPr>
          <p:nvPr/>
        </p:nvCxnSpPr>
        <p:spPr>
          <a:xfrm>
            <a:off x="6243770" y="4454422"/>
            <a:ext cx="0" cy="447600"/>
          </a:xfrm>
          <a:prstGeom prst="straightConnector1">
            <a:avLst/>
          </a:prstGeom>
          <a:noFill/>
          <a:ln cap="flat" cmpd="sng" w="38100">
            <a:solidFill>
              <a:srgbClr val="000000"/>
            </a:solidFill>
            <a:prstDash val="solid"/>
            <a:round/>
            <a:headEnd len="med" w="med" type="none"/>
            <a:tailEnd len="med" w="med" type="none"/>
          </a:ln>
        </p:spPr>
      </p:cxnSp>
      <p:pic>
        <p:nvPicPr>
          <p:cNvPr id="986" name="Google Shape;986;p73"/>
          <p:cNvPicPr preferRelativeResize="0"/>
          <p:nvPr/>
        </p:nvPicPr>
        <p:blipFill rotWithShape="1">
          <a:blip r:embed="rId3">
            <a:alphaModFix/>
          </a:blip>
          <a:srcRect b="46006" l="6239" r="80041" t="7148"/>
          <a:stretch/>
        </p:blipFill>
        <p:spPr>
          <a:xfrm>
            <a:off x="6853525" y="3881722"/>
            <a:ext cx="570140" cy="572700"/>
          </a:xfrm>
          <a:prstGeom prst="rect">
            <a:avLst/>
          </a:prstGeom>
          <a:noFill/>
          <a:ln>
            <a:noFill/>
          </a:ln>
        </p:spPr>
      </p:pic>
      <p:cxnSp>
        <p:nvCxnSpPr>
          <p:cNvPr id="987" name="Google Shape;987;p73"/>
          <p:cNvCxnSpPr>
            <a:stCxn id="986" idx="2"/>
          </p:cNvCxnSpPr>
          <p:nvPr/>
        </p:nvCxnSpPr>
        <p:spPr>
          <a:xfrm>
            <a:off x="7138595" y="4454422"/>
            <a:ext cx="0" cy="447600"/>
          </a:xfrm>
          <a:prstGeom prst="straightConnector1">
            <a:avLst/>
          </a:prstGeom>
          <a:noFill/>
          <a:ln cap="flat" cmpd="sng" w="38100">
            <a:solidFill>
              <a:srgbClr val="000000"/>
            </a:solidFill>
            <a:prstDash val="solid"/>
            <a:round/>
            <a:headEnd len="med" w="med" type="none"/>
            <a:tailEnd len="med" w="med" type="none"/>
          </a:ln>
        </p:spPr>
      </p:cxnSp>
      <p:pic>
        <p:nvPicPr>
          <p:cNvPr id="988" name="Google Shape;988;p73"/>
          <p:cNvPicPr preferRelativeResize="0"/>
          <p:nvPr/>
        </p:nvPicPr>
        <p:blipFill rotWithShape="1">
          <a:blip r:embed="rId3">
            <a:alphaModFix/>
          </a:blip>
          <a:srcRect b="46006" l="6239" r="80041" t="7148"/>
          <a:stretch/>
        </p:blipFill>
        <p:spPr>
          <a:xfrm>
            <a:off x="7748350" y="3881722"/>
            <a:ext cx="570140" cy="572700"/>
          </a:xfrm>
          <a:prstGeom prst="rect">
            <a:avLst/>
          </a:prstGeom>
          <a:noFill/>
          <a:ln>
            <a:noFill/>
          </a:ln>
        </p:spPr>
      </p:pic>
      <p:cxnSp>
        <p:nvCxnSpPr>
          <p:cNvPr id="989" name="Google Shape;989;p73"/>
          <p:cNvCxnSpPr>
            <a:stCxn id="988" idx="2"/>
          </p:cNvCxnSpPr>
          <p:nvPr/>
        </p:nvCxnSpPr>
        <p:spPr>
          <a:xfrm>
            <a:off x="8033420" y="4454422"/>
            <a:ext cx="0" cy="447600"/>
          </a:xfrm>
          <a:prstGeom prst="straightConnector1">
            <a:avLst/>
          </a:prstGeom>
          <a:noFill/>
          <a:ln cap="flat" cmpd="sng" w="38100">
            <a:solidFill>
              <a:srgbClr val="000000"/>
            </a:solidFill>
            <a:prstDash val="solid"/>
            <a:round/>
            <a:headEnd len="med" w="med" type="none"/>
            <a:tailEnd len="med" w="med" type="none"/>
          </a:ln>
        </p:spPr>
      </p:cxnSp>
      <p:cxnSp>
        <p:nvCxnSpPr>
          <p:cNvPr id="990" name="Google Shape;990;p73"/>
          <p:cNvCxnSpPr/>
          <p:nvPr/>
        </p:nvCxnSpPr>
        <p:spPr>
          <a:xfrm>
            <a:off x="5356638" y="4883150"/>
            <a:ext cx="2669100" cy="0"/>
          </a:xfrm>
          <a:prstGeom prst="straightConnector1">
            <a:avLst/>
          </a:prstGeom>
          <a:noFill/>
          <a:ln cap="flat" cmpd="sng" w="38100">
            <a:solidFill>
              <a:srgbClr val="000000"/>
            </a:solidFill>
            <a:prstDash val="solid"/>
            <a:round/>
            <a:headEnd len="med" w="med" type="none"/>
            <a:tailEnd len="med" w="med" type="none"/>
          </a:ln>
        </p:spPr>
      </p:cxnSp>
      <p:sp>
        <p:nvSpPr>
          <p:cNvPr id="991" name="Google Shape;991;p73"/>
          <p:cNvSpPr txBox="1"/>
          <p:nvPr/>
        </p:nvSpPr>
        <p:spPr>
          <a:xfrm>
            <a:off x="5219800" y="3948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992" name="Google Shape;992;p73"/>
          <p:cNvSpPr txBox="1"/>
          <p:nvPr/>
        </p:nvSpPr>
        <p:spPr>
          <a:xfrm>
            <a:off x="6114625" y="3948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993" name="Google Shape;993;p73"/>
          <p:cNvSpPr txBox="1"/>
          <p:nvPr/>
        </p:nvSpPr>
        <p:spPr>
          <a:xfrm>
            <a:off x="7904275" y="3948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994" name="Google Shape;994;p73"/>
          <p:cNvSpPr txBox="1"/>
          <p:nvPr/>
        </p:nvSpPr>
        <p:spPr>
          <a:xfrm>
            <a:off x="7009450" y="394807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81">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8" name="Shape 998"/>
        <p:cNvGrpSpPr/>
        <p:nvPr/>
      </p:nvGrpSpPr>
      <p:grpSpPr>
        <a:xfrm>
          <a:off x="0" y="0"/>
          <a:ext cx="0" cy="0"/>
          <a:chOff x="0" y="0"/>
          <a:chExt cx="0" cy="0"/>
        </a:xfrm>
      </p:grpSpPr>
      <p:sp>
        <p:nvSpPr>
          <p:cNvPr id="999" name="Google Shape;999;p7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1000" name="Google Shape;1000;p7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b="0" lang="en">
                <a:solidFill>
                  <a:schemeClr val="dk2"/>
                </a:solidFill>
              </a:rPr>
              <a:t>‹#›</a:t>
            </a:fld>
            <a:endParaRPr b="0">
              <a:solidFill>
                <a:schemeClr val="dk2"/>
              </a:solidFill>
            </a:endParaRPr>
          </a:p>
        </p:txBody>
      </p:sp>
      <p:sp>
        <p:nvSpPr>
          <p:cNvPr id="1001" name="Google Shape;1001;p74"/>
          <p:cNvSpPr txBox="1"/>
          <p:nvPr>
            <p:ph idx="1" type="body"/>
          </p:nvPr>
        </p:nvSpPr>
        <p:spPr>
          <a:xfrm>
            <a:off x="198500" y="1246825"/>
            <a:ext cx="8520600" cy="16773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latin typeface="Courier New"/>
                <a:ea typeface="Courier New"/>
                <a:cs typeface="Courier New"/>
                <a:sym typeface="Courier New"/>
              </a:rPr>
              <a:t>tcpdump</a:t>
            </a:r>
            <a:r>
              <a:rPr lang="en"/>
              <a:t>: A program for reading packets on the local network</a:t>
            </a:r>
            <a:endParaRPr/>
          </a:p>
          <a:p>
            <a:pPr indent="-317500" lvl="1" marL="914400" rtl="0" algn="l">
              <a:spcBef>
                <a:spcPts val="0"/>
              </a:spcBef>
              <a:spcAft>
                <a:spcPts val="0"/>
              </a:spcAft>
              <a:buSzPts val="1400"/>
              <a:buChar char="○"/>
            </a:pPr>
            <a:r>
              <a:rPr lang="en"/>
              <a:t>Uses promiscuous mode to read other machines’ packets in broadcast techonlogies</a:t>
            </a:r>
            <a:endParaRPr/>
          </a:p>
          <a:p>
            <a:pPr indent="-342900" lvl="0" marL="457200" rtl="0" algn="l">
              <a:spcBef>
                <a:spcPts val="0"/>
              </a:spcBef>
              <a:spcAft>
                <a:spcPts val="0"/>
              </a:spcAft>
              <a:buSzPts val="1800"/>
              <a:buChar char="●"/>
            </a:pPr>
            <a:r>
              <a:rPr lang="en"/>
              <a:t>Wireshark: A graphical user interface (GUI) for analyzing </a:t>
            </a:r>
            <a:r>
              <a:rPr b="1" lang="en">
                <a:latin typeface="Courier New"/>
                <a:ea typeface="Courier New"/>
                <a:cs typeface="Courier New"/>
                <a:sym typeface="Courier New"/>
              </a:rPr>
              <a:t>tcpdump</a:t>
            </a:r>
            <a:r>
              <a:rPr lang="en"/>
              <a:t> packets</a:t>
            </a:r>
            <a:endParaRPr/>
          </a:p>
        </p:txBody>
      </p:sp>
      <p:pic>
        <p:nvPicPr>
          <p:cNvPr id="1002" name="Google Shape;1002;p74"/>
          <p:cNvPicPr preferRelativeResize="0"/>
          <p:nvPr/>
        </p:nvPicPr>
        <p:blipFill>
          <a:blip r:embed="rId3">
            <a:alphaModFix/>
          </a:blip>
          <a:stretch>
            <a:fillRect/>
          </a:stretch>
        </p:blipFill>
        <p:spPr>
          <a:xfrm>
            <a:off x="925925" y="2752550"/>
            <a:ext cx="3570724" cy="2351975"/>
          </a:xfrm>
          <a:prstGeom prst="rect">
            <a:avLst/>
          </a:prstGeom>
          <a:noFill/>
          <a:ln>
            <a:noFill/>
          </a:ln>
        </p:spPr>
      </p:pic>
      <p:pic>
        <p:nvPicPr>
          <p:cNvPr id="1003" name="Google Shape;1003;p74"/>
          <p:cNvPicPr preferRelativeResize="0"/>
          <p:nvPr/>
        </p:nvPicPr>
        <p:blipFill>
          <a:blip r:embed="rId4">
            <a:alphaModFix/>
          </a:blip>
          <a:stretch>
            <a:fillRect/>
          </a:stretch>
        </p:blipFill>
        <p:spPr>
          <a:xfrm>
            <a:off x="5029200" y="2752550"/>
            <a:ext cx="3547008" cy="235197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01">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7" name="Shape 1007"/>
        <p:cNvGrpSpPr/>
        <p:nvPr/>
      </p:nvGrpSpPr>
      <p:grpSpPr>
        <a:xfrm>
          <a:off x="0" y="0"/>
          <a:ext cx="0" cy="0"/>
          <a:chOff x="0" y="0"/>
          <a:chExt cx="0" cy="0"/>
        </a:xfrm>
      </p:grpSpPr>
      <p:sp>
        <p:nvSpPr>
          <p:cNvPr id="1008" name="Google Shape;1008;p7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Real-World On-Path Attackers</a:t>
            </a:r>
            <a:endParaRPr/>
          </a:p>
        </p:txBody>
      </p:sp>
      <p:sp>
        <p:nvSpPr>
          <p:cNvPr id="1009" name="Google Shape;1009;p7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10" name="Google Shape;1010;p75"/>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Some layer 2 (Ethernet) devices can be configured to also send a copy of every packet to the attacker</a:t>
            </a:r>
            <a:endParaRPr/>
          </a:p>
          <a:p>
            <a:pPr indent="-317500" lvl="1" marL="914400" rtl="0" algn="l">
              <a:spcBef>
                <a:spcPts val="0"/>
              </a:spcBef>
              <a:spcAft>
                <a:spcPts val="0"/>
              </a:spcAft>
              <a:buSzPts val="1400"/>
              <a:buChar char="○"/>
            </a:pPr>
            <a:r>
              <a:rPr lang="en"/>
              <a:t>Many switches support this through “port mirroring”</a:t>
            </a:r>
            <a:endParaRPr/>
          </a:p>
          <a:p>
            <a:pPr indent="-317500" lvl="1" marL="914400" rtl="0" algn="l">
              <a:spcBef>
                <a:spcPts val="0"/>
              </a:spcBef>
              <a:spcAft>
                <a:spcPts val="0"/>
              </a:spcAft>
              <a:buSzPts val="1400"/>
              <a:buChar char="○"/>
            </a:pPr>
            <a:r>
              <a:rPr lang="en"/>
              <a:t>Or you can use dedicated Ethernet taps</a:t>
            </a:r>
            <a:endParaRPr/>
          </a:p>
          <a:p>
            <a:pPr indent="-342900" lvl="0" marL="457200" rtl="0" algn="l">
              <a:spcBef>
                <a:spcPts val="0"/>
              </a:spcBef>
              <a:spcAft>
                <a:spcPts val="0"/>
              </a:spcAft>
              <a:buSzPts val="1800"/>
              <a:buChar char="●"/>
            </a:pPr>
            <a:r>
              <a:rPr lang="en"/>
              <a:t>Example: DualComm ETAP-2003</a:t>
            </a:r>
            <a:endParaRPr/>
          </a:p>
          <a:p>
            <a:pPr indent="-317500" lvl="1" marL="914400" rtl="0" algn="l">
              <a:spcBef>
                <a:spcPts val="0"/>
              </a:spcBef>
              <a:spcAft>
                <a:spcPts val="0"/>
              </a:spcAft>
              <a:buSzPts val="1400"/>
              <a:buChar char="○"/>
            </a:pPr>
            <a:r>
              <a:rPr lang="en"/>
              <a:t>Cost: $200</a:t>
            </a:r>
            <a:endParaRPr/>
          </a:p>
          <a:p>
            <a:pPr indent="-317500" lvl="1" marL="914400" rtl="0" algn="l">
              <a:spcBef>
                <a:spcPts val="0"/>
              </a:spcBef>
              <a:spcAft>
                <a:spcPts val="0"/>
              </a:spcAft>
              <a:buSzPts val="1400"/>
              <a:buChar char="○"/>
            </a:pPr>
            <a:r>
              <a:rPr lang="en"/>
              <a:t>Powered with USB (no extra power supply needed)</a:t>
            </a:r>
            <a:endParaRPr/>
          </a:p>
          <a:p>
            <a:pPr indent="-317500" lvl="1" marL="914400" rtl="0" algn="l">
              <a:spcBef>
                <a:spcPts val="0"/>
              </a:spcBef>
              <a:spcAft>
                <a:spcPts val="0"/>
              </a:spcAft>
              <a:buSzPts val="1400"/>
              <a:buChar char="○"/>
            </a:pPr>
            <a:r>
              <a:rPr lang="en"/>
              <a:t>ETAP-2003R extra fun: Attacker can also send packets</a:t>
            </a:r>
            <a:endParaRPr/>
          </a:p>
        </p:txBody>
      </p:sp>
      <p:sp>
        <p:nvSpPr>
          <p:cNvPr id="1011" name="Google Shape;1011;p75"/>
          <p:cNvSpPr/>
          <p:nvPr/>
        </p:nvSpPr>
        <p:spPr>
          <a:xfrm>
            <a:off x="6840325" y="2702188"/>
            <a:ext cx="17910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Ethernet Device</a:t>
            </a:r>
            <a:endParaRPr sz="1600"/>
          </a:p>
        </p:txBody>
      </p:sp>
      <p:sp>
        <p:nvSpPr>
          <p:cNvPr id="1012" name="Google Shape;1012;p75"/>
          <p:cNvSpPr/>
          <p:nvPr/>
        </p:nvSpPr>
        <p:spPr>
          <a:xfrm>
            <a:off x="5353975" y="4157550"/>
            <a:ext cx="13404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Attacker</a:t>
            </a:r>
            <a:endParaRPr sz="1600"/>
          </a:p>
        </p:txBody>
      </p:sp>
      <p:sp>
        <p:nvSpPr>
          <p:cNvPr id="1013" name="Google Shape;1013;p75"/>
          <p:cNvSpPr/>
          <p:nvPr/>
        </p:nvSpPr>
        <p:spPr>
          <a:xfrm>
            <a:off x="7065613" y="4157550"/>
            <a:ext cx="13404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Bob</a:t>
            </a:r>
            <a:endParaRPr sz="1600"/>
          </a:p>
        </p:txBody>
      </p:sp>
      <p:sp>
        <p:nvSpPr>
          <p:cNvPr id="1014" name="Google Shape;1014;p75"/>
          <p:cNvSpPr/>
          <p:nvPr/>
        </p:nvSpPr>
        <p:spPr>
          <a:xfrm>
            <a:off x="7065613" y="1246825"/>
            <a:ext cx="1340400" cy="6390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600"/>
              <a:t>Alice</a:t>
            </a:r>
            <a:endParaRPr sz="1600"/>
          </a:p>
        </p:txBody>
      </p:sp>
      <p:cxnSp>
        <p:nvCxnSpPr>
          <p:cNvPr id="1015" name="Google Shape;1015;p75"/>
          <p:cNvCxnSpPr>
            <a:stCxn id="1014" idx="2"/>
            <a:endCxn id="1011" idx="0"/>
          </p:cNvCxnSpPr>
          <p:nvPr/>
        </p:nvCxnSpPr>
        <p:spPr>
          <a:xfrm>
            <a:off x="7735813" y="1885825"/>
            <a:ext cx="0" cy="816300"/>
          </a:xfrm>
          <a:prstGeom prst="straightConnector1">
            <a:avLst/>
          </a:prstGeom>
          <a:noFill/>
          <a:ln cap="flat" cmpd="sng" w="9525">
            <a:solidFill>
              <a:schemeClr val="dk2"/>
            </a:solidFill>
            <a:prstDash val="solid"/>
            <a:round/>
            <a:headEnd len="med" w="med" type="none"/>
            <a:tailEnd len="med" w="med" type="triangle"/>
          </a:ln>
        </p:spPr>
      </p:cxnSp>
      <p:sp>
        <p:nvSpPr>
          <p:cNvPr id="1016" name="Google Shape;1016;p75"/>
          <p:cNvSpPr txBox="1"/>
          <p:nvPr/>
        </p:nvSpPr>
        <p:spPr>
          <a:xfrm>
            <a:off x="7735825" y="1986213"/>
            <a:ext cx="86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Bob</a:t>
            </a:r>
            <a:endParaRPr/>
          </a:p>
          <a:p>
            <a:pPr indent="0" lvl="0" marL="0" rtl="0" algn="l">
              <a:spcBef>
                <a:spcPts val="0"/>
              </a:spcBef>
              <a:spcAft>
                <a:spcPts val="0"/>
              </a:spcAft>
              <a:buNone/>
            </a:pPr>
            <a:r>
              <a:rPr lang="en"/>
              <a:t>“Hi”</a:t>
            </a:r>
            <a:endParaRPr/>
          </a:p>
        </p:txBody>
      </p:sp>
      <p:cxnSp>
        <p:nvCxnSpPr>
          <p:cNvPr id="1017" name="Google Shape;1017;p75"/>
          <p:cNvCxnSpPr>
            <a:stCxn id="1011" idx="2"/>
            <a:endCxn id="1013" idx="0"/>
          </p:cNvCxnSpPr>
          <p:nvPr/>
        </p:nvCxnSpPr>
        <p:spPr>
          <a:xfrm>
            <a:off x="7735825" y="3341188"/>
            <a:ext cx="0" cy="816300"/>
          </a:xfrm>
          <a:prstGeom prst="straightConnector1">
            <a:avLst/>
          </a:prstGeom>
          <a:noFill/>
          <a:ln cap="flat" cmpd="sng" w="9525">
            <a:solidFill>
              <a:schemeClr val="dk2"/>
            </a:solidFill>
            <a:prstDash val="solid"/>
            <a:round/>
            <a:headEnd len="med" w="med" type="none"/>
            <a:tailEnd len="med" w="med" type="triangle"/>
          </a:ln>
        </p:spPr>
      </p:cxnSp>
      <p:sp>
        <p:nvSpPr>
          <p:cNvPr id="1018" name="Google Shape;1018;p75"/>
          <p:cNvSpPr txBox="1"/>
          <p:nvPr/>
        </p:nvSpPr>
        <p:spPr>
          <a:xfrm>
            <a:off x="7735825" y="3441588"/>
            <a:ext cx="86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Bob</a:t>
            </a:r>
            <a:endParaRPr/>
          </a:p>
          <a:p>
            <a:pPr indent="0" lvl="0" marL="0" rtl="0" algn="l">
              <a:spcBef>
                <a:spcPts val="0"/>
              </a:spcBef>
              <a:spcAft>
                <a:spcPts val="0"/>
              </a:spcAft>
              <a:buNone/>
            </a:pPr>
            <a:r>
              <a:rPr lang="en"/>
              <a:t>“Hi”</a:t>
            </a:r>
            <a:endParaRPr/>
          </a:p>
        </p:txBody>
      </p:sp>
      <p:sp>
        <p:nvSpPr>
          <p:cNvPr id="1019" name="Google Shape;1019;p75"/>
          <p:cNvSpPr txBox="1"/>
          <p:nvPr/>
        </p:nvSpPr>
        <p:spPr>
          <a:xfrm>
            <a:off x="6024325" y="3441563"/>
            <a:ext cx="867900" cy="6156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t>To: Bob</a:t>
            </a:r>
            <a:endParaRPr/>
          </a:p>
          <a:p>
            <a:pPr indent="0" lvl="0" marL="0" rtl="0" algn="l">
              <a:spcBef>
                <a:spcPts val="0"/>
              </a:spcBef>
              <a:spcAft>
                <a:spcPts val="0"/>
              </a:spcAft>
              <a:buNone/>
            </a:pPr>
            <a:r>
              <a:rPr lang="en"/>
              <a:t>“Hi”</a:t>
            </a:r>
            <a:endParaRPr/>
          </a:p>
        </p:txBody>
      </p:sp>
      <p:cxnSp>
        <p:nvCxnSpPr>
          <p:cNvPr id="1020" name="Google Shape;1020;p75"/>
          <p:cNvCxnSpPr>
            <a:stCxn id="1011" idx="2"/>
            <a:endCxn id="1012" idx="0"/>
          </p:cNvCxnSpPr>
          <p:nvPr/>
        </p:nvCxnSpPr>
        <p:spPr>
          <a:xfrm flipH="1">
            <a:off x="6024325" y="3341188"/>
            <a:ext cx="1711500" cy="816300"/>
          </a:xfrm>
          <a:prstGeom prst="straightConnector1">
            <a:avLst/>
          </a:prstGeom>
          <a:noFill/>
          <a:ln cap="flat" cmpd="sng" w="9525">
            <a:solidFill>
              <a:schemeClr val="dk2"/>
            </a:solidFill>
            <a:prstDash val="solid"/>
            <a:round/>
            <a:headEnd len="med" w="med" type="none"/>
            <a:tailEnd len="med" w="med" type="triangle"/>
          </a:ln>
        </p:spPr>
      </p:cxnSp>
      <p:pic>
        <p:nvPicPr>
          <p:cNvPr id="1021" name="Google Shape;1021;p75"/>
          <p:cNvPicPr preferRelativeResize="0"/>
          <p:nvPr/>
        </p:nvPicPr>
        <p:blipFill>
          <a:blip r:embed="rId3">
            <a:alphaModFix/>
          </a:blip>
          <a:stretch>
            <a:fillRect/>
          </a:stretch>
        </p:blipFill>
        <p:spPr>
          <a:xfrm>
            <a:off x="6291624" y="2669483"/>
            <a:ext cx="548700" cy="70442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10">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What’s the Internet?</a:t>
            </a:r>
            <a:endParaRPr/>
          </a:p>
        </p:txBody>
      </p:sp>
      <p:sp>
        <p:nvSpPr>
          <p:cNvPr id="108" name="Google Shape;108;p22"/>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Network</a:t>
            </a:r>
            <a:r>
              <a:rPr lang="en"/>
              <a:t>: A set of connected machines that can communicate with each other</a:t>
            </a:r>
            <a:endParaRPr/>
          </a:p>
          <a:p>
            <a:pPr indent="-317500" lvl="1" marL="914400" rtl="0" algn="l">
              <a:spcBef>
                <a:spcPts val="0"/>
              </a:spcBef>
              <a:spcAft>
                <a:spcPts val="0"/>
              </a:spcAft>
              <a:buSzPts val="1400"/>
              <a:buChar char="○"/>
            </a:pPr>
            <a:r>
              <a:rPr lang="en"/>
              <a:t>Machines on the network agree on a </a:t>
            </a:r>
            <a:r>
              <a:rPr b="1" lang="en"/>
              <a:t>protocol</a:t>
            </a:r>
            <a:r>
              <a:rPr lang="en"/>
              <a:t>, a set of rules for communication</a:t>
            </a:r>
            <a:endParaRPr/>
          </a:p>
          <a:p>
            <a:pPr indent="-342900" lvl="0" marL="457200" rtl="0" algn="l">
              <a:spcBef>
                <a:spcPts val="0"/>
              </a:spcBef>
              <a:spcAft>
                <a:spcPts val="0"/>
              </a:spcAft>
              <a:buSzPts val="1800"/>
              <a:buChar char="●"/>
            </a:pPr>
            <a:r>
              <a:rPr b="1" lang="en"/>
              <a:t>Internet</a:t>
            </a:r>
            <a:r>
              <a:rPr lang="en"/>
              <a:t>: A global network of computers</a:t>
            </a:r>
            <a:endParaRPr/>
          </a:p>
          <a:p>
            <a:pPr indent="-317500" lvl="1" marL="914400" rtl="0" algn="l">
              <a:spcBef>
                <a:spcPts val="0"/>
              </a:spcBef>
              <a:spcAft>
                <a:spcPts val="0"/>
              </a:spcAft>
              <a:buSzPts val="1400"/>
              <a:buChar char="○"/>
            </a:pPr>
            <a:r>
              <a:rPr lang="en"/>
              <a:t>The web sends data between browsers and servers using the Internet</a:t>
            </a:r>
            <a:endParaRPr/>
          </a:p>
          <a:p>
            <a:pPr indent="-317500" lvl="1" marL="914400" rtl="0" algn="l">
              <a:spcBef>
                <a:spcPts val="0"/>
              </a:spcBef>
              <a:spcAft>
                <a:spcPts val="0"/>
              </a:spcAft>
              <a:buSzPts val="1400"/>
              <a:buChar char="○"/>
            </a:pPr>
            <a:r>
              <a:rPr lang="en"/>
              <a:t>The Internet can be used for more than the web (e.g. SSH)</a:t>
            </a:r>
            <a:endParaRPr/>
          </a:p>
        </p:txBody>
      </p:sp>
      <p:sp>
        <p:nvSpPr>
          <p:cNvPr id="109" name="Google Shape;109;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5" name="Shape 1025"/>
        <p:cNvGrpSpPr/>
        <p:nvPr/>
      </p:nvGrpSpPr>
      <p:grpSpPr>
        <a:xfrm>
          <a:off x="0" y="0"/>
          <a:ext cx="0" cy="0"/>
          <a:chOff x="0" y="0"/>
          <a:chExt cx="0" cy="0"/>
        </a:xfrm>
      </p:grpSpPr>
      <p:sp>
        <p:nvSpPr>
          <p:cNvPr id="1026" name="Google Shape;1026;p7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The Law and Sniffing Packets</a:t>
            </a:r>
            <a:endParaRPr/>
          </a:p>
        </p:txBody>
      </p:sp>
      <p:sp>
        <p:nvSpPr>
          <p:cNvPr id="1027" name="Google Shape;1027;p76"/>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You are allowed to sniff packets on your own network</a:t>
            </a:r>
            <a:endParaRPr/>
          </a:p>
          <a:p>
            <a:pPr indent="-317500" lvl="1" marL="914400" rtl="0" algn="l">
              <a:spcBef>
                <a:spcPts val="0"/>
              </a:spcBef>
              <a:spcAft>
                <a:spcPts val="0"/>
              </a:spcAft>
              <a:buSzPts val="1400"/>
              <a:buChar char="○"/>
            </a:pPr>
            <a:r>
              <a:rPr lang="en"/>
              <a:t>After all, it is your computers you are using</a:t>
            </a:r>
            <a:endParaRPr/>
          </a:p>
          <a:p>
            <a:pPr indent="-317500" lvl="1" marL="914400" rtl="0" algn="l">
              <a:spcBef>
                <a:spcPts val="0"/>
              </a:spcBef>
              <a:spcAft>
                <a:spcPts val="0"/>
              </a:spcAft>
              <a:buSzPts val="1400"/>
              <a:buChar char="○"/>
            </a:pPr>
            <a:r>
              <a:rPr lang="en"/>
              <a:t>Network administrators are allowed for network operation</a:t>
            </a:r>
            <a:endParaRPr/>
          </a:p>
          <a:p>
            <a:pPr indent="-317500" lvl="1" marL="914400" rtl="0" algn="l">
              <a:spcBef>
                <a:spcPts val="0"/>
              </a:spcBef>
              <a:spcAft>
                <a:spcPts val="0"/>
              </a:spcAft>
              <a:buSzPts val="1400"/>
              <a:buChar char="○"/>
            </a:pPr>
            <a:r>
              <a:rPr i="1" lang="en"/>
              <a:t>Strongly encourage</a:t>
            </a:r>
            <a:r>
              <a:rPr lang="en"/>
              <a:t> you to do so at home and see what you see!</a:t>
            </a:r>
            <a:endParaRPr/>
          </a:p>
          <a:p>
            <a:pPr indent="-342900" lvl="0" marL="457200" rtl="0" algn="l">
              <a:spcBef>
                <a:spcPts val="0"/>
              </a:spcBef>
              <a:spcAft>
                <a:spcPts val="0"/>
              </a:spcAft>
              <a:buSzPts val="1800"/>
              <a:buChar char="●"/>
            </a:pPr>
            <a:r>
              <a:rPr lang="en"/>
              <a:t>It is both </a:t>
            </a:r>
            <a:r>
              <a:rPr b="1" lang="en"/>
              <a:t>grossly immoral</a:t>
            </a:r>
            <a:r>
              <a:rPr lang="en"/>
              <a:t> and </a:t>
            </a:r>
            <a:r>
              <a:rPr b="1" lang="en"/>
              <a:t>highly illegal</a:t>
            </a:r>
            <a:r>
              <a:rPr lang="en"/>
              <a:t> to sniff traffic otherwise</a:t>
            </a:r>
            <a:endParaRPr/>
          </a:p>
          <a:p>
            <a:pPr indent="-317500" lvl="1" marL="914400" rtl="0" algn="l">
              <a:spcBef>
                <a:spcPts val="0"/>
              </a:spcBef>
              <a:spcAft>
                <a:spcPts val="0"/>
              </a:spcAft>
              <a:buSzPts val="1400"/>
              <a:buChar char="○"/>
            </a:pPr>
            <a:r>
              <a:rPr lang="en"/>
              <a:t>It is called “wiretapping”</a:t>
            </a:r>
            <a:endParaRPr/>
          </a:p>
          <a:p>
            <a:pPr indent="-342900" lvl="0" marL="457200" rtl="0" algn="l">
              <a:spcBef>
                <a:spcPts val="0"/>
              </a:spcBef>
              <a:spcAft>
                <a:spcPts val="0"/>
              </a:spcAft>
              <a:buSzPts val="1800"/>
              <a:buChar char="●"/>
            </a:pPr>
            <a:r>
              <a:rPr lang="en"/>
              <a:t>So </a:t>
            </a:r>
            <a:r>
              <a:rPr b="1" lang="en"/>
              <a:t>do not do this</a:t>
            </a:r>
            <a:r>
              <a:rPr lang="en"/>
              <a:t> at Starbucks or other networks</a:t>
            </a:r>
            <a:endParaRPr/>
          </a:p>
          <a:p>
            <a:pPr indent="-317500" lvl="1" marL="914400" rtl="0" algn="l">
              <a:spcBef>
                <a:spcPts val="0"/>
              </a:spcBef>
              <a:spcAft>
                <a:spcPts val="0"/>
              </a:spcAft>
              <a:buSzPts val="1400"/>
              <a:buChar char="○"/>
            </a:pPr>
            <a:r>
              <a:rPr lang="en"/>
              <a:t>Unless you add a filter to only include packets to/from your computer for debugging purposes</a:t>
            </a:r>
            <a:endParaRPr/>
          </a:p>
        </p:txBody>
      </p:sp>
      <p:sp>
        <p:nvSpPr>
          <p:cNvPr id="1028" name="Google Shape;1028;p7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27">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77"/>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Address Resolution Protocol (ARP)</a:t>
            </a:r>
            <a:endParaRPr/>
          </a:p>
        </p:txBody>
      </p:sp>
      <p:sp>
        <p:nvSpPr>
          <p:cNvPr id="1034" name="Google Shape;1034;p7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8" name="Shape 1038"/>
        <p:cNvGrpSpPr/>
        <p:nvPr/>
      </p:nvGrpSpPr>
      <p:grpSpPr>
        <a:xfrm>
          <a:off x="0" y="0"/>
          <a:ext cx="0" cy="0"/>
          <a:chOff x="0" y="0"/>
          <a:chExt cx="0" cy="0"/>
        </a:xfrm>
      </p:grpSpPr>
      <p:sp>
        <p:nvSpPr>
          <p:cNvPr id="1039" name="Google Shape;1039;p7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Review: Layer 2 and Layer 3</a:t>
            </a:r>
            <a:endParaRPr/>
          </a:p>
        </p:txBody>
      </p:sp>
      <p:sp>
        <p:nvSpPr>
          <p:cNvPr id="1040" name="Google Shape;1040;p78"/>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Local area network (LAN): A set of machines connected in a local network</a:t>
            </a:r>
            <a:endParaRPr/>
          </a:p>
          <a:p>
            <a:pPr indent="-317500" lvl="1" marL="914400" rtl="0" algn="l">
              <a:spcBef>
                <a:spcPts val="0"/>
              </a:spcBef>
              <a:spcAft>
                <a:spcPts val="0"/>
              </a:spcAft>
              <a:buSzPts val="1400"/>
              <a:buChar char="○"/>
            </a:pPr>
            <a:r>
              <a:rPr lang="en"/>
              <a:t>The MAC identifies devices on layer 2</a:t>
            </a:r>
            <a:endParaRPr/>
          </a:p>
          <a:p>
            <a:pPr indent="-342900" lvl="0" marL="457200" rtl="0" algn="l">
              <a:spcBef>
                <a:spcPts val="0"/>
              </a:spcBef>
              <a:spcAft>
                <a:spcPts val="0"/>
              </a:spcAft>
              <a:buSzPts val="1800"/>
              <a:buChar char="●"/>
            </a:pPr>
            <a:r>
              <a:rPr lang="en"/>
              <a:t>Internet protocol (IP): Many LANs connected together with routers</a:t>
            </a:r>
            <a:endParaRPr/>
          </a:p>
          <a:p>
            <a:pPr indent="-317500" lvl="1" marL="914400" rtl="0" algn="l">
              <a:spcBef>
                <a:spcPts val="0"/>
              </a:spcBef>
              <a:spcAft>
                <a:spcPts val="0"/>
              </a:spcAft>
              <a:buSzPts val="1400"/>
              <a:buChar char="○"/>
            </a:pPr>
            <a:r>
              <a:rPr lang="en"/>
              <a:t>The IP identifies devices on layer 3</a:t>
            </a:r>
            <a:endParaRPr/>
          </a:p>
        </p:txBody>
      </p:sp>
      <p:sp>
        <p:nvSpPr>
          <p:cNvPr id="1041" name="Google Shape;1041;p7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42" name="Google Shape;1042;p78"/>
          <p:cNvPicPr preferRelativeResize="0"/>
          <p:nvPr/>
        </p:nvPicPr>
        <p:blipFill rotWithShape="1">
          <a:blip r:embed="rId3">
            <a:alphaModFix/>
          </a:blip>
          <a:srcRect b="46006" l="6239" r="80041" t="7148"/>
          <a:stretch/>
        </p:blipFill>
        <p:spPr>
          <a:xfrm>
            <a:off x="5688175" y="1334772"/>
            <a:ext cx="570140" cy="572700"/>
          </a:xfrm>
          <a:prstGeom prst="rect">
            <a:avLst/>
          </a:prstGeom>
          <a:noFill/>
          <a:ln>
            <a:noFill/>
          </a:ln>
        </p:spPr>
      </p:pic>
      <p:cxnSp>
        <p:nvCxnSpPr>
          <p:cNvPr id="1043" name="Google Shape;1043;p78"/>
          <p:cNvCxnSpPr>
            <a:stCxn id="1042" idx="2"/>
          </p:cNvCxnSpPr>
          <p:nvPr/>
        </p:nvCxnSpPr>
        <p:spPr>
          <a:xfrm>
            <a:off x="5973245" y="1907472"/>
            <a:ext cx="0" cy="447600"/>
          </a:xfrm>
          <a:prstGeom prst="straightConnector1">
            <a:avLst/>
          </a:prstGeom>
          <a:noFill/>
          <a:ln cap="flat" cmpd="sng" w="38100">
            <a:solidFill>
              <a:srgbClr val="000000"/>
            </a:solidFill>
            <a:prstDash val="solid"/>
            <a:round/>
            <a:headEnd len="med" w="med" type="none"/>
            <a:tailEnd len="med" w="med" type="none"/>
          </a:ln>
        </p:spPr>
      </p:cxnSp>
      <p:pic>
        <p:nvPicPr>
          <p:cNvPr id="1044" name="Google Shape;1044;p78"/>
          <p:cNvPicPr preferRelativeResize="0"/>
          <p:nvPr/>
        </p:nvPicPr>
        <p:blipFill rotWithShape="1">
          <a:blip r:embed="rId3">
            <a:alphaModFix/>
          </a:blip>
          <a:srcRect b="46006" l="6239" r="80041" t="7148"/>
          <a:stretch/>
        </p:blipFill>
        <p:spPr>
          <a:xfrm>
            <a:off x="6583000" y="1334772"/>
            <a:ext cx="570140" cy="572700"/>
          </a:xfrm>
          <a:prstGeom prst="rect">
            <a:avLst/>
          </a:prstGeom>
          <a:noFill/>
          <a:ln>
            <a:noFill/>
          </a:ln>
        </p:spPr>
      </p:pic>
      <p:cxnSp>
        <p:nvCxnSpPr>
          <p:cNvPr id="1045" name="Google Shape;1045;p78"/>
          <p:cNvCxnSpPr>
            <a:stCxn id="1044" idx="2"/>
          </p:cNvCxnSpPr>
          <p:nvPr/>
        </p:nvCxnSpPr>
        <p:spPr>
          <a:xfrm>
            <a:off x="6868070" y="1907472"/>
            <a:ext cx="0" cy="447600"/>
          </a:xfrm>
          <a:prstGeom prst="straightConnector1">
            <a:avLst/>
          </a:prstGeom>
          <a:noFill/>
          <a:ln cap="flat" cmpd="sng" w="38100">
            <a:solidFill>
              <a:srgbClr val="000000"/>
            </a:solidFill>
            <a:prstDash val="solid"/>
            <a:round/>
            <a:headEnd len="med" w="med" type="none"/>
            <a:tailEnd len="med" w="med" type="none"/>
          </a:ln>
        </p:spPr>
      </p:cxnSp>
      <p:pic>
        <p:nvPicPr>
          <p:cNvPr id="1046" name="Google Shape;1046;p78"/>
          <p:cNvPicPr preferRelativeResize="0"/>
          <p:nvPr/>
        </p:nvPicPr>
        <p:blipFill rotWithShape="1">
          <a:blip r:embed="rId3">
            <a:alphaModFix/>
          </a:blip>
          <a:srcRect b="46006" l="6239" r="80041" t="7148"/>
          <a:stretch/>
        </p:blipFill>
        <p:spPr>
          <a:xfrm>
            <a:off x="7477825" y="1334772"/>
            <a:ext cx="570140" cy="572700"/>
          </a:xfrm>
          <a:prstGeom prst="rect">
            <a:avLst/>
          </a:prstGeom>
          <a:noFill/>
          <a:ln>
            <a:noFill/>
          </a:ln>
        </p:spPr>
      </p:pic>
      <p:cxnSp>
        <p:nvCxnSpPr>
          <p:cNvPr id="1047" name="Google Shape;1047;p78"/>
          <p:cNvCxnSpPr>
            <a:stCxn id="1046" idx="2"/>
          </p:cNvCxnSpPr>
          <p:nvPr/>
        </p:nvCxnSpPr>
        <p:spPr>
          <a:xfrm>
            <a:off x="7762895" y="1907472"/>
            <a:ext cx="0" cy="447600"/>
          </a:xfrm>
          <a:prstGeom prst="straightConnector1">
            <a:avLst/>
          </a:prstGeom>
          <a:noFill/>
          <a:ln cap="flat" cmpd="sng" w="38100">
            <a:solidFill>
              <a:srgbClr val="000000"/>
            </a:solidFill>
            <a:prstDash val="solid"/>
            <a:round/>
            <a:headEnd len="med" w="med" type="none"/>
            <a:tailEnd len="med" w="med" type="none"/>
          </a:ln>
        </p:spPr>
      </p:cxnSp>
      <p:pic>
        <p:nvPicPr>
          <p:cNvPr id="1048" name="Google Shape;1048;p78"/>
          <p:cNvPicPr preferRelativeResize="0"/>
          <p:nvPr/>
        </p:nvPicPr>
        <p:blipFill rotWithShape="1">
          <a:blip r:embed="rId3">
            <a:alphaModFix/>
          </a:blip>
          <a:srcRect b="46006" l="6239" r="80041" t="7148"/>
          <a:stretch/>
        </p:blipFill>
        <p:spPr>
          <a:xfrm>
            <a:off x="8372650" y="1334772"/>
            <a:ext cx="570140" cy="572700"/>
          </a:xfrm>
          <a:prstGeom prst="rect">
            <a:avLst/>
          </a:prstGeom>
          <a:noFill/>
          <a:ln>
            <a:noFill/>
          </a:ln>
        </p:spPr>
      </p:pic>
      <p:cxnSp>
        <p:nvCxnSpPr>
          <p:cNvPr id="1049" name="Google Shape;1049;p78"/>
          <p:cNvCxnSpPr>
            <a:stCxn id="1048" idx="2"/>
          </p:cNvCxnSpPr>
          <p:nvPr/>
        </p:nvCxnSpPr>
        <p:spPr>
          <a:xfrm>
            <a:off x="8657720" y="1907472"/>
            <a:ext cx="0" cy="447600"/>
          </a:xfrm>
          <a:prstGeom prst="straightConnector1">
            <a:avLst/>
          </a:prstGeom>
          <a:noFill/>
          <a:ln cap="flat" cmpd="sng" w="38100">
            <a:solidFill>
              <a:srgbClr val="000000"/>
            </a:solidFill>
            <a:prstDash val="solid"/>
            <a:round/>
            <a:headEnd len="med" w="med" type="none"/>
            <a:tailEnd len="med" w="med" type="none"/>
          </a:ln>
        </p:spPr>
      </p:cxnSp>
      <p:cxnSp>
        <p:nvCxnSpPr>
          <p:cNvPr id="1050" name="Google Shape;1050;p78"/>
          <p:cNvCxnSpPr/>
          <p:nvPr/>
        </p:nvCxnSpPr>
        <p:spPr>
          <a:xfrm>
            <a:off x="5980938" y="2336200"/>
            <a:ext cx="2669100" cy="0"/>
          </a:xfrm>
          <a:prstGeom prst="straightConnector1">
            <a:avLst/>
          </a:prstGeom>
          <a:noFill/>
          <a:ln cap="flat" cmpd="sng" w="38100">
            <a:solidFill>
              <a:srgbClr val="000000"/>
            </a:solidFill>
            <a:prstDash val="solid"/>
            <a:round/>
            <a:headEnd len="med" w="med" type="none"/>
            <a:tailEnd len="med" w="med" type="none"/>
          </a:ln>
        </p:spPr>
      </p:cxnSp>
      <p:sp>
        <p:nvSpPr>
          <p:cNvPr id="1051" name="Google Shape;1051;p78"/>
          <p:cNvSpPr txBox="1"/>
          <p:nvPr/>
        </p:nvSpPr>
        <p:spPr>
          <a:xfrm>
            <a:off x="5844100"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A</a:t>
            </a:r>
            <a:endParaRPr sz="800"/>
          </a:p>
        </p:txBody>
      </p:sp>
      <p:sp>
        <p:nvSpPr>
          <p:cNvPr id="1052" name="Google Shape;1052;p78"/>
          <p:cNvSpPr txBox="1"/>
          <p:nvPr/>
        </p:nvSpPr>
        <p:spPr>
          <a:xfrm>
            <a:off x="6738925"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B</a:t>
            </a:r>
            <a:endParaRPr sz="800"/>
          </a:p>
        </p:txBody>
      </p:sp>
      <p:sp>
        <p:nvSpPr>
          <p:cNvPr id="1053" name="Google Shape;1053;p78"/>
          <p:cNvSpPr txBox="1"/>
          <p:nvPr/>
        </p:nvSpPr>
        <p:spPr>
          <a:xfrm>
            <a:off x="8528575"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D</a:t>
            </a:r>
            <a:endParaRPr sz="800"/>
          </a:p>
        </p:txBody>
      </p:sp>
      <p:sp>
        <p:nvSpPr>
          <p:cNvPr id="1054" name="Google Shape;1054;p78"/>
          <p:cNvSpPr txBox="1"/>
          <p:nvPr/>
        </p:nvSpPr>
        <p:spPr>
          <a:xfrm>
            <a:off x="7633750" y="14011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C</a:t>
            </a:r>
            <a:endParaRPr sz="800"/>
          </a:p>
        </p:txBody>
      </p:sp>
      <p:pic>
        <p:nvPicPr>
          <p:cNvPr id="1055" name="Google Shape;1055;p78"/>
          <p:cNvPicPr preferRelativeResize="0"/>
          <p:nvPr/>
        </p:nvPicPr>
        <p:blipFill rotWithShape="1">
          <a:blip r:embed="rId3">
            <a:alphaModFix/>
          </a:blip>
          <a:srcRect b="46006" l="6239" r="80041" t="7148"/>
          <a:stretch/>
        </p:blipFill>
        <p:spPr>
          <a:xfrm>
            <a:off x="5688188" y="4210072"/>
            <a:ext cx="570140" cy="572700"/>
          </a:xfrm>
          <a:prstGeom prst="rect">
            <a:avLst/>
          </a:prstGeom>
          <a:noFill/>
          <a:ln>
            <a:noFill/>
          </a:ln>
        </p:spPr>
      </p:pic>
      <p:cxnSp>
        <p:nvCxnSpPr>
          <p:cNvPr id="1056" name="Google Shape;1056;p78"/>
          <p:cNvCxnSpPr>
            <a:endCxn id="1055" idx="0"/>
          </p:cNvCxnSpPr>
          <p:nvPr/>
        </p:nvCxnSpPr>
        <p:spPr>
          <a:xfrm>
            <a:off x="5973257" y="3762472"/>
            <a:ext cx="0" cy="447600"/>
          </a:xfrm>
          <a:prstGeom prst="straightConnector1">
            <a:avLst/>
          </a:prstGeom>
          <a:noFill/>
          <a:ln cap="flat" cmpd="sng" w="38100">
            <a:solidFill>
              <a:srgbClr val="000000"/>
            </a:solidFill>
            <a:prstDash val="solid"/>
            <a:round/>
            <a:headEnd len="med" w="med" type="none"/>
            <a:tailEnd len="med" w="med" type="none"/>
          </a:ln>
        </p:spPr>
      </p:cxnSp>
      <p:sp>
        <p:nvSpPr>
          <p:cNvPr id="1057" name="Google Shape;1057;p78"/>
          <p:cNvSpPr txBox="1"/>
          <p:nvPr/>
        </p:nvSpPr>
        <p:spPr>
          <a:xfrm>
            <a:off x="5844113" y="4276426"/>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E</a:t>
            </a:r>
            <a:endParaRPr sz="800"/>
          </a:p>
        </p:txBody>
      </p:sp>
      <p:pic>
        <p:nvPicPr>
          <p:cNvPr id="1058" name="Google Shape;1058;p78"/>
          <p:cNvPicPr preferRelativeResize="0"/>
          <p:nvPr/>
        </p:nvPicPr>
        <p:blipFill rotWithShape="1">
          <a:blip r:embed="rId3">
            <a:alphaModFix/>
          </a:blip>
          <a:srcRect b="46006" l="6239" r="80041" t="7148"/>
          <a:stretch/>
        </p:blipFill>
        <p:spPr>
          <a:xfrm>
            <a:off x="6583000" y="4210085"/>
            <a:ext cx="570140" cy="572700"/>
          </a:xfrm>
          <a:prstGeom prst="rect">
            <a:avLst/>
          </a:prstGeom>
          <a:noFill/>
          <a:ln>
            <a:noFill/>
          </a:ln>
        </p:spPr>
      </p:pic>
      <p:cxnSp>
        <p:nvCxnSpPr>
          <p:cNvPr id="1059" name="Google Shape;1059;p78"/>
          <p:cNvCxnSpPr>
            <a:endCxn id="1058" idx="0"/>
          </p:cNvCxnSpPr>
          <p:nvPr/>
        </p:nvCxnSpPr>
        <p:spPr>
          <a:xfrm>
            <a:off x="6868070" y="3762485"/>
            <a:ext cx="0" cy="447600"/>
          </a:xfrm>
          <a:prstGeom prst="straightConnector1">
            <a:avLst/>
          </a:prstGeom>
          <a:noFill/>
          <a:ln cap="flat" cmpd="sng" w="38100">
            <a:solidFill>
              <a:srgbClr val="000000"/>
            </a:solidFill>
            <a:prstDash val="solid"/>
            <a:round/>
            <a:headEnd len="med" w="med" type="none"/>
            <a:tailEnd len="med" w="med" type="none"/>
          </a:ln>
        </p:spPr>
      </p:cxnSp>
      <p:sp>
        <p:nvSpPr>
          <p:cNvPr id="1060" name="Google Shape;1060;p78"/>
          <p:cNvSpPr txBox="1"/>
          <p:nvPr/>
        </p:nvSpPr>
        <p:spPr>
          <a:xfrm>
            <a:off x="6738925"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F</a:t>
            </a:r>
            <a:endParaRPr sz="800"/>
          </a:p>
        </p:txBody>
      </p:sp>
      <p:pic>
        <p:nvPicPr>
          <p:cNvPr id="1061" name="Google Shape;1061;p78"/>
          <p:cNvPicPr preferRelativeResize="0"/>
          <p:nvPr/>
        </p:nvPicPr>
        <p:blipFill rotWithShape="1">
          <a:blip r:embed="rId3">
            <a:alphaModFix/>
          </a:blip>
          <a:srcRect b="46006" l="6239" r="80041" t="7148"/>
          <a:stretch/>
        </p:blipFill>
        <p:spPr>
          <a:xfrm>
            <a:off x="7477825" y="4210085"/>
            <a:ext cx="570140" cy="572700"/>
          </a:xfrm>
          <a:prstGeom prst="rect">
            <a:avLst/>
          </a:prstGeom>
          <a:noFill/>
          <a:ln>
            <a:noFill/>
          </a:ln>
        </p:spPr>
      </p:pic>
      <p:cxnSp>
        <p:nvCxnSpPr>
          <p:cNvPr id="1062" name="Google Shape;1062;p78"/>
          <p:cNvCxnSpPr>
            <a:endCxn id="1061" idx="0"/>
          </p:cNvCxnSpPr>
          <p:nvPr/>
        </p:nvCxnSpPr>
        <p:spPr>
          <a:xfrm>
            <a:off x="7762895" y="3762485"/>
            <a:ext cx="0" cy="447600"/>
          </a:xfrm>
          <a:prstGeom prst="straightConnector1">
            <a:avLst/>
          </a:prstGeom>
          <a:noFill/>
          <a:ln cap="flat" cmpd="sng" w="38100">
            <a:solidFill>
              <a:srgbClr val="000000"/>
            </a:solidFill>
            <a:prstDash val="solid"/>
            <a:round/>
            <a:headEnd len="med" w="med" type="none"/>
            <a:tailEnd len="med" w="med" type="none"/>
          </a:ln>
        </p:spPr>
      </p:cxnSp>
      <p:sp>
        <p:nvSpPr>
          <p:cNvPr id="1063" name="Google Shape;1063;p78"/>
          <p:cNvSpPr txBox="1"/>
          <p:nvPr/>
        </p:nvSpPr>
        <p:spPr>
          <a:xfrm>
            <a:off x="7633750"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G</a:t>
            </a:r>
            <a:endParaRPr sz="800"/>
          </a:p>
        </p:txBody>
      </p:sp>
      <p:pic>
        <p:nvPicPr>
          <p:cNvPr id="1064" name="Google Shape;1064;p78"/>
          <p:cNvPicPr preferRelativeResize="0"/>
          <p:nvPr/>
        </p:nvPicPr>
        <p:blipFill rotWithShape="1">
          <a:blip r:embed="rId3">
            <a:alphaModFix/>
          </a:blip>
          <a:srcRect b="46006" l="6239" r="80041" t="7148"/>
          <a:stretch/>
        </p:blipFill>
        <p:spPr>
          <a:xfrm>
            <a:off x="8372650" y="4210085"/>
            <a:ext cx="570140" cy="572700"/>
          </a:xfrm>
          <a:prstGeom prst="rect">
            <a:avLst/>
          </a:prstGeom>
          <a:noFill/>
          <a:ln>
            <a:noFill/>
          </a:ln>
        </p:spPr>
      </p:pic>
      <p:cxnSp>
        <p:nvCxnSpPr>
          <p:cNvPr id="1065" name="Google Shape;1065;p78"/>
          <p:cNvCxnSpPr>
            <a:endCxn id="1064" idx="0"/>
          </p:cNvCxnSpPr>
          <p:nvPr/>
        </p:nvCxnSpPr>
        <p:spPr>
          <a:xfrm>
            <a:off x="8657720" y="3762485"/>
            <a:ext cx="0" cy="447600"/>
          </a:xfrm>
          <a:prstGeom prst="straightConnector1">
            <a:avLst/>
          </a:prstGeom>
          <a:noFill/>
          <a:ln cap="flat" cmpd="sng" w="38100">
            <a:solidFill>
              <a:srgbClr val="000000"/>
            </a:solidFill>
            <a:prstDash val="solid"/>
            <a:round/>
            <a:headEnd len="med" w="med" type="none"/>
            <a:tailEnd len="med" w="med" type="none"/>
          </a:ln>
        </p:spPr>
      </p:cxnSp>
      <p:sp>
        <p:nvSpPr>
          <p:cNvPr id="1066" name="Google Shape;1066;p78"/>
          <p:cNvSpPr txBox="1"/>
          <p:nvPr/>
        </p:nvSpPr>
        <p:spPr>
          <a:xfrm>
            <a:off x="8528575" y="4276439"/>
            <a:ext cx="258300" cy="215400"/>
          </a:xfrm>
          <a:prstGeom prst="rect">
            <a:avLst/>
          </a:prstGeom>
          <a:noFill/>
          <a:ln>
            <a:noFill/>
          </a:ln>
        </p:spPr>
        <p:txBody>
          <a:bodyPr anchorCtr="0" anchor="t" bIns="45700" lIns="45700" spcFirstLastPara="1" rIns="45700" wrap="square" tIns="45700">
            <a:spAutoFit/>
          </a:bodyPr>
          <a:lstStyle/>
          <a:p>
            <a:pPr indent="0" lvl="0" marL="0" rtl="0" algn="ctr">
              <a:spcBef>
                <a:spcPts val="0"/>
              </a:spcBef>
              <a:spcAft>
                <a:spcPts val="0"/>
              </a:spcAft>
              <a:buNone/>
            </a:pPr>
            <a:r>
              <a:rPr lang="en" sz="800"/>
              <a:t>H</a:t>
            </a:r>
            <a:endParaRPr sz="800"/>
          </a:p>
        </p:txBody>
      </p:sp>
      <p:cxnSp>
        <p:nvCxnSpPr>
          <p:cNvPr id="1067" name="Google Shape;1067;p78"/>
          <p:cNvCxnSpPr/>
          <p:nvPr/>
        </p:nvCxnSpPr>
        <p:spPr>
          <a:xfrm>
            <a:off x="5980950" y="3780666"/>
            <a:ext cx="2669100" cy="0"/>
          </a:xfrm>
          <a:prstGeom prst="straightConnector1">
            <a:avLst/>
          </a:prstGeom>
          <a:noFill/>
          <a:ln cap="flat" cmpd="sng" w="38100">
            <a:solidFill>
              <a:srgbClr val="000000"/>
            </a:solidFill>
            <a:prstDash val="solid"/>
            <a:round/>
            <a:headEnd len="med" w="med" type="none"/>
            <a:tailEnd len="med" w="med" type="none"/>
          </a:ln>
        </p:spPr>
      </p:cxnSp>
      <p:sp>
        <p:nvSpPr>
          <p:cNvPr id="1068" name="Google Shape;1068;p78"/>
          <p:cNvSpPr/>
          <p:nvPr/>
        </p:nvSpPr>
        <p:spPr>
          <a:xfrm>
            <a:off x="6973950" y="2716888"/>
            <a:ext cx="683100" cy="683100"/>
          </a:xfrm>
          <a:prstGeom prst="rect">
            <a:avLst/>
          </a:prstGeom>
          <a:solidFill>
            <a:srgbClr val="EEEEEE"/>
          </a:solidFill>
          <a:ln cap="flat" cmpd="sng" w="9525">
            <a:solidFill>
              <a:srgbClr val="595959"/>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sz="1000"/>
              <a:t>Router</a:t>
            </a:r>
            <a:endParaRPr sz="1000"/>
          </a:p>
        </p:txBody>
      </p:sp>
      <p:cxnSp>
        <p:nvCxnSpPr>
          <p:cNvPr id="1069" name="Google Shape;1069;p78"/>
          <p:cNvCxnSpPr>
            <a:stCxn id="1068" idx="0"/>
          </p:cNvCxnSpPr>
          <p:nvPr/>
        </p:nvCxnSpPr>
        <p:spPr>
          <a:xfrm rot="10800000">
            <a:off x="7311300" y="2347588"/>
            <a:ext cx="4200" cy="369300"/>
          </a:xfrm>
          <a:prstGeom prst="straightConnector1">
            <a:avLst/>
          </a:prstGeom>
          <a:noFill/>
          <a:ln cap="flat" cmpd="sng" w="38100">
            <a:solidFill>
              <a:srgbClr val="000000"/>
            </a:solidFill>
            <a:prstDash val="solid"/>
            <a:round/>
            <a:headEnd len="med" w="med" type="none"/>
            <a:tailEnd len="med" w="med" type="none"/>
          </a:ln>
        </p:spPr>
      </p:cxnSp>
      <p:cxnSp>
        <p:nvCxnSpPr>
          <p:cNvPr id="1070" name="Google Shape;1070;p78"/>
          <p:cNvCxnSpPr>
            <a:endCxn id="1068" idx="2"/>
          </p:cNvCxnSpPr>
          <p:nvPr/>
        </p:nvCxnSpPr>
        <p:spPr>
          <a:xfrm rot="10800000">
            <a:off x="7315500" y="3399988"/>
            <a:ext cx="2100" cy="369300"/>
          </a:xfrm>
          <a:prstGeom prst="straightConnector1">
            <a:avLst/>
          </a:prstGeom>
          <a:noFill/>
          <a:ln cap="flat" cmpd="sng" w="38100">
            <a:solidFill>
              <a:srgbClr val="000000"/>
            </a:solidFill>
            <a:prstDash val="solid"/>
            <a:round/>
            <a:headEnd len="med" w="med" type="none"/>
            <a:tailEnd len="med" w="med" type="non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40">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4" name="Shape 1074"/>
        <p:cNvGrpSpPr/>
        <p:nvPr/>
      </p:nvGrpSpPr>
      <p:grpSpPr>
        <a:xfrm>
          <a:off x="0" y="0"/>
          <a:ext cx="0" cy="0"/>
          <a:chOff x="0" y="0"/>
          <a:chExt cx="0" cy="0"/>
        </a:xfrm>
      </p:grpSpPr>
      <p:sp>
        <p:nvSpPr>
          <p:cNvPr id="1075" name="Google Shape;1075;p7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076" name="Google Shape;1076;p7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
              <a:t>ARP</a:t>
            </a:r>
            <a:r>
              <a:rPr lang="en"/>
              <a:t>: Translates layer 3 IP addresses to layer 2 MAC addresses</a:t>
            </a:r>
            <a:endParaRPr/>
          </a:p>
          <a:p>
            <a:pPr indent="-317500" lvl="1" marL="914400" rtl="0" algn="l">
              <a:spcBef>
                <a:spcPts val="0"/>
              </a:spcBef>
              <a:spcAft>
                <a:spcPts val="0"/>
              </a:spcAft>
              <a:buSzPts val="1400"/>
              <a:buChar char="○"/>
            </a:pPr>
            <a:r>
              <a:rPr lang="en"/>
              <a:t>Example: Alice wants to send a message to Bob on the local network, but Alice only knows Bob’s IP address (</a:t>
            </a:r>
            <a:r>
              <a:rPr b="1" lang="en"/>
              <a:t>1.2.3.4</a:t>
            </a:r>
            <a:r>
              <a:rPr lang="en"/>
              <a:t>). To use layer 2 protocols, she must learn Bob’s MAC address.</a:t>
            </a:r>
            <a:endParaRPr/>
          </a:p>
          <a:p>
            <a:pPr indent="-342900" lvl="0" marL="457200" rtl="0" algn="l">
              <a:spcBef>
                <a:spcPts val="0"/>
              </a:spcBef>
              <a:spcAft>
                <a:spcPts val="0"/>
              </a:spcAft>
              <a:buSzPts val="1800"/>
              <a:buChar char="●"/>
            </a:pPr>
            <a:r>
              <a:rPr lang="en"/>
              <a:t>Steps of the protocol</a:t>
            </a:r>
            <a:endParaRPr/>
          </a:p>
          <a:p>
            <a:pPr indent="-317500" lvl="1" marL="914400" rtl="0" algn="l">
              <a:spcBef>
                <a:spcPts val="0"/>
              </a:spcBef>
              <a:spcAft>
                <a:spcPts val="0"/>
              </a:spcAft>
              <a:buSzPts val="1400"/>
              <a:buAutoNum type="alphaLcPeriod"/>
            </a:pPr>
            <a:r>
              <a:rPr lang="en"/>
              <a:t>Alice checks her cache to see if she already knows Bob’s MAC address.</a:t>
            </a:r>
            <a:endParaRPr/>
          </a:p>
          <a:p>
            <a:pPr indent="-317500" lvl="1" marL="914400" rtl="0" algn="l">
              <a:spcBef>
                <a:spcPts val="0"/>
              </a:spcBef>
              <a:spcAft>
                <a:spcPts val="0"/>
              </a:spcAft>
              <a:buSzPts val="1400"/>
              <a:buAutoNum type="alphaLcPeriod"/>
            </a:pPr>
            <a:r>
              <a:rPr lang="en"/>
              <a:t>If Bob’s MAC address is not in the cache, Alice </a:t>
            </a:r>
            <a:r>
              <a:rPr b="1" lang="en"/>
              <a:t>broadcasts</a:t>
            </a:r>
            <a:r>
              <a:rPr lang="en"/>
              <a:t> to everyone on the LAN:</a:t>
            </a:r>
            <a:br>
              <a:rPr lang="en"/>
            </a:br>
            <a:r>
              <a:rPr lang="en"/>
              <a:t>“What is the MAC address of </a:t>
            </a:r>
            <a:r>
              <a:rPr b="1" lang="en"/>
              <a:t>1.2.3.4</a:t>
            </a:r>
            <a:r>
              <a:rPr lang="en"/>
              <a:t>?”</a:t>
            </a:r>
            <a:endParaRPr/>
          </a:p>
          <a:p>
            <a:pPr indent="-317500" lvl="1" marL="914400" rtl="0" algn="l">
              <a:spcBef>
                <a:spcPts val="0"/>
              </a:spcBef>
              <a:spcAft>
                <a:spcPts val="0"/>
              </a:spcAft>
              <a:buSzPts val="1400"/>
              <a:buAutoNum type="alphaLcPeriod"/>
            </a:pPr>
            <a:r>
              <a:rPr lang="en"/>
              <a:t>Bob responds by sending a message only to Alice: “My IP is </a:t>
            </a:r>
            <a:r>
              <a:rPr b="1" lang="en"/>
              <a:t>1.2.3.4</a:t>
            </a:r>
            <a:r>
              <a:rPr lang="en"/>
              <a:t> and my MAC address is </a:t>
            </a:r>
            <a:r>
              <a:rPr b="1" lang="en"/>
              <a:t>ca:fe:f0:0d:be:ef</a:t>
            </a:r>
            <a:r>
              <a:rPr lang="en"/>
              <a:t>.” Everyone else does nothing.</a:t>
            </a:r>
            <a:endParaRPr/>
          </a:p>
          <a:p>
            <a:pPr indent="-317500" lvl="1" marL="914400" rtl="0" algn="l">
              <a:spcBef>
                <a:spcPts val="0"/>
              </a:spcBef>
              <a:spcAft>
                <a:spcPts val="0"/>
              </a:spcAft>
              <a:buSzPts val="1400"/>
              <a:buAutoNum type="alphaLcPeriod"/>
            </a:pPr>
            <a:r>
              <a:rPr lang="en"/>
              <a:t>Alice caches Bob’s MAC address.</a:t>
            </a:r>
            <a:endParaRPr/>
          </a:p>
        </p:txBody>
      </p:sp>
      <p:sp>
        <p:nvSpPr>
          <p:cNvPr id="1077" name="Google Shape;1077;p7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7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1" name="Shape 1081"/>
        <p:cNvGrpSpPr/>
        <p:nvPr/>
      </p:nvGrpSpPr>
      <p:grpSpPr>
        <a:xfrm>
          <a:off x="0" y="0"/>
          <a:ext cx="0" cy="0"/>
          <a:chOff x="0" y="0"/>
          <a:chExt cx="0" cy="0"/>
        </a:xfrm>
      </p:grpSpPr>
      <p:sp>
        <p:nvSpPr>
          <p:cNvPr id="1082" name="Google Shape;1082;p8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083" name="Google Shape;1083;p8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084" name="Google Shape;1084;p80"/>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085" name="Google Shape;1085;p80"/>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086" name="Google Shape;1086;p80"/>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087" name="Google Shape;1087;p80"/>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Dave</a:t>
            </a:r>
            <a:endParaRPr/>
          </a:p>
        </p:txBody>
      </p:sp>
      <p:sp>
        <p:nvSpPr>
          <p:cNvPr id="1088" name="Google Shape;1088;p80"/>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089" name="Google Shape;1089;p80"/>
          <p:cNvGraphicFramePr/>
          <p:nvPr/>
        </p:nvGraphicFramePr>
        <p:xfrm>
          <a:off x="260500" y="2024388"/>
          <a:ext cx="3000000" cy="3000000"/>
        </p:xfrm>
        <a:graphic>
          <a:graphicData uri="http://schemas.openxmlformats.org/drawingml/2006/table">
            <a:tbl>
              <a:tblPr>
                <a:noFill/>
                <a:tableStyleId>{BAAD097F-238A-478B-90DB-54F8A3212A9A}</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090" name="Google Shape;1090;p80"/>
          <p:cNvGrpSpPr/>
          <p:nvPr/>
        </p:nvGrpSpPr>
        <p:grpSpPr>
          <a:xfrm>
            <a:off x="260500" y="3232225"/>
            <a:ext cx="3108300" cy="1562725"/>
            <a:chOff x="260500" y="3232225"/>
            <a:chExt cx="3108300" cy="1562725"/>
          </a:xfrm>
        </p:grpSpPr>
        <p:cxnSp>
          <p:nvCxnSpPr>
            <p:cNvPr id="1091" name="Google Shape;1091;p80"/>
            <p:cNvCxnSpPr/>
            <p:nvPr/>
          </p:nvCxnSpPr>
          <p:spPr>
            <a:xfrm rot="10800000">
              <a:off x="972325" y="32322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092" name="Google Shape;1092;p80"/>
            <p:cNvSpPr txBox="1"/>
            <p:nvPr/>
          </p:nvSpPr>
          <p:spPr>
            <a:xfrm>
              <a:off x="260500" y="3963650"/>
              <a:ext cx="31083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1. Alice checks her cache to see if she already knows the MAC address corresponding to</a:t>
              </a:r>
              <a:r>
                <a:rPr lang="en">
                  <a:solidFill>
                    <a:schemeClr val="dk1"/>
                  </a:solidFill>
                </a:rPr>
                <a:t> </a:t>
              </a:r>
              <a:r>
                <a:rPr b="1" lang="en">
                  <a:solidFill>
                    <a:schemeClr val="dk1"/>
                  </a:solidFill>
                  <a:latin typeface="Courier New"/>
                  <a:ea typeface="Courier New"/>
                  <a:cs typeface="Courier New"/>
                  <a:sym typeface="Courier New"/>
                </a:rPr>
                <a:t>1.2.3.4</a:t>
              </a:r>
              <a:r>
                <a:rPr lang="en"/>
                <a:t>.</a:t>
              </a:r>
              <a:endParaRPr/>
            </a:p>
          </p:txBody>
        </p:sp>
      </p:grpSp>
      <p:sp>
        <p:nvSpPr>
          <p:cNvPr id="1093" name="Google Shape;1093;p80"/>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sp>
        <p:nvSpPr>
          <p:cNvPr id="1094" name="Google Shape;1094;p80"/>
          <p:cNvSpPr txBox="1"/>
          <p:nvPr/>
        </p:nvSpPr>
        <p:spPr>
          <a:xfrm>
            <a:off x="3513500" y="3963650"/>
            <a:ext cx="28770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Since her cache is empty, she must make a request to find 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8" name="Shape 1098"/>
        <p:cNvGrpSpPr/>
        <p:nvPr/>
      </p:nvGrpSpPr>
      <p:grpSpPr>
        <a:xfrm>
          <a:off x="0" y="0"/>
          <a:ext cx="0" cy="0"/>
          <a:chOff x="0" y="0"/>
          <a:chExt cx="0" cy="0"/>
        </a:xfrm>
      </p:grpSpPr>
      <p:sp>
        <p:nvSpPr>
          <p:cNvPr id="1099" name="Google Shape;1099;p81"/>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100" name="Google Shape;1100;p8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01" name="Google Shape;1101;p81"/>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02" name="Google Shape;1102;p81"/>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03" name="Google Shape;1103;p81"/>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04" name="Google Shape;1104;p81"/>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Dave</a:t>
            </a:r>
            <a:endParaRPr/>
          </a:p>
        </p:txBody>
      </p:sp>
      <p:sp>
        <p:nvSpPr>
          <p:cNvPr id="1105" name="Google Shape;1105;p81"/>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06" name="Google Shape;1106;p81"/>
          <p:cNvGraphicFramePr/>
          <p:nvPr/>
        </p:nvGraphicFramePr>
        <p:xfrm>
          <a:off x="260500" y="2024388"/>
          <a:ext cx="3000000" cy="3000000"/>
        </p:xfrm>
        <a:graphic>
          <a:graphicData uri="http://schemas.openxmlformats.org/drawingml/2006/table">
            <a:tbl>
              <a:tblPr>
                <a:noFill/>
                <a:tableStyleId>{BAAD097F-238A-478B-90DB-54F8A3212A9A}</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107" name="Google Shape;1107;p81"/>
          <p:cNvGrpSpPr/>
          <p:nvPr/>
        </p:nvGrpSpPr>
        <p:grpSpPr>
          <a:xfrm>
            <a:off x="3400550" y="3189625"/>
            <a:ext cx="3053100" cy="1534300"/>
            <a:chOff x="3400550" y="3189625"/>
            <a:chExt cx="3053100" cy="1534300"/>
          </a:xfrm>
        </p:grpSpPr>
        <p:cxnSp>
          <p:nvCxnSpPr>
            <p:cNvPr id="1108" name="Google Shape;1108;p81"/>
            <p:cNvCxnSpPr/>
            <p:nvPr/>
          </p:nvCxnSpPr>
          <p:spPr>
            <a:xfrm rot="10800000">
              <a:off x="4711975" y="31896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09" name="Google Shape;1109;p81"/>
            <p:cNvSpPr txBox="1"/>
            <p:nvPr/>
          </p:nvSpPr>
          <p:spPr>
            <a:xfrm>
              <a:off x="3400550" y="3892625"/>
              <a:ext cx="30531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2. Alice asks everyone else on the local network: </a:t>
              </a:r>
              <a:r>
                <a:rPr lang="en">
                  <a:solidFill>
                    <a:schemeClr val="dk1"/>
                  </a:solidFill>
                </a:rPr>
                <a:t>“What is the MAC address of </a:t>
              </a:r>
              <a:r>
                <a:rPr b="1" lang="en">
                  <a:solidFill>
                    <a:schemeClr val="dk1"/>
                  </a:solidFill>
                  <a:latin typeface="Courier New"/>
                  <a:ea typeface="Courier New"/>
                  <a:cs typeface="Courier New"/>
                  <a:sym typeface="Courier New"/>
                </a:rPr>
                <a:t>1.2.3.4</a:t>
              </a:r>
              <a:r>
                <a:rPr lang="en">
                  <a:solidFill>
                    <a:schemeClr val="dk1"/>
                  </a:solidFill>
                </a:rPr>
                <a:t>?”</a:t>
              </a:r>
              <a:endParaRPr/>
            </a:p>
          </p:txBody>
        </p:sp>
      </p:grpSp>
      <p:sp>
        <p:nvSpPr>
          <p:cNvPr id="1110" name="Google Shape;1110;p81"/>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grpSp>
        <p:nvGrpSpPr>
          <p:cNvPr id="1111" name="Google Shape;1111;p81"/>
          <p:cNvGrpSpPr/>
          <p:nvPr/>
        </p:nvGrpSpPr>
        <p:grpSpPr>
          <a:xfrm>
            <a:off x="3195200" y="1461450"/>
            <a:ext cx="3355500" cy="1948500"/>
            <a:chOff x="3195200" y="1461450"/>
            <a:chExt cx="3355500" cy="1948500"/>
          </a:xfrm>
        </p:grpSpPr>
        <p:cxnSp>
          <p:nvCxnSpPr>
            <p:cNvPr id="1112" name="Google Shape;1112;p81"/>
            <p:cNvCxnSpPr>
              <a:stCxn id="1101" idx="3"/>
              <a:endCxn id="1102" idx="1"/>
            </p:cNvCxnSpPr>
            <p:nvPr/>
          </p:nvCxnSpPr>
          <p:spPr>
            <a:xfrm flipH="1" rot="10800000">
              <a:off x="3195200" y="1461450"/>
              <a:ext cx="3355500" cy="1110300"/>
            </a:xfrm>
            <a:prstGeom prst="straightConnector1">
              <a:avLst/>
            </a:prstGeom>
            <a:noFill/>
            <a:ln cap="flat" cmpd="sng" w="9525">
              <a:solidFill>
                <a:schemeClr val="dk2"/>
              </a:solidFill>
              <a:prstDash val="solid"/>
              <a:round/>
              <a:headEnd len="med" w="med" type="none"/>
              <a:tailEnd len="med" w="med" type="triangle"/>
            </a:ln>
          </p:spPr>
        </p:cxnSp>
        <p:cxnSp>
          <p:nvCxnSpPr>
            <p:cNvPr id="1113" name="Google Shape;1113;p81"/>
            <p:cNvCxnSpPr>
              <a:stCxn id="1101" idx="3"/>
              <a:endCxn id="1103" idx="1"/>
            </p:cNvCxnSpPr>
            <p:nvPr/>
          </p:nvCxnSpPr>
          <p:spPr>
            <a:xfrm flipH="1" rot="10800000">
              <a:off x="3195200" y="2110950"/>
              <a:ext cx="3355500" cy="460800"/>
            </a:xfrm>
            <a:prstGeom prst="straightConnector1">
              <a:avLst/>
            </a:prstGeom>
            <a:noFill/>
            <a:ln cap="flat" cmpd="sng" w="9525">
              <a:solidFill>
                <a:schemeClr val="dk2"/>
              </a:solidFill>
              <a:prstDash val="solid"/>
              <a:round/>
              <a:headEnd len="med" w="med" type="none"/>
              <a:tailEnd len="med" w="med" type="triangle"/>
            </a:ln>
          </p:spPr>
        </p:cxnSp>
        <p:cxnSp>
          <p:nvCxnSpPr>
            <p:cNvPr id="1114" name="Google Shape;1114;p81"/>
            <p:cNvCxnSpPr>
              <a:stCxn id="1101" idx="3"/>
              <a:endCxn id="1104" idx="1"/>
            </p:cNvCxnSpPr>
            <p:nvPr/>
          </p:nvCxnSpPr>
          <p:spPr>
            <a:xfrm>
              <a:off x="3195200" y="2571750"/>
              <a:ext cx="3355500" cy="188700"/>
            </a:xfrm>
            <a:prstGeom prst="straightConnector1">
              <a:avLst/>
            </a:prstGeom>
            <a:noFill/>
            <a:ln cap="flat" cmpd="sng" w="9525">
              <a:solidFill>
                <a:schemeClr val="dk2"/>
              </a:solidFill>
              <a:prstDash val="solid"/>
              <a:round/>
              <a:headEnd len="med" w="med" type="none"/>
              <a:tailEnd len="med" w="med" type="triangle"/>
            </a:ln>
          </p:spPr>
        </p:cxnSp>
        <p:cxnSp>
          <p:nvCxnSpPr>
            <p:cNvPr id="1115" name="Google Shape;1115;p81"/>
            <p:cNvCxnSpPr>
              <a:stCxn id="1101" idx="3"/>
              <a:endCxn id="1105" idx="1"/>
            </p:cNvCxnSpPr>
            <p:nvPr/>
          </p:nvCxnSpPr>
          <p:spPr>
            <a:xfrm>
              <a:off x="3195200" y="2571750"/>
              <a:ext cx="3355500" cy="8382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9" name="Shape 1119"/>
        <p:cNvGrpSpPr/>
        <p:nvPr/>
      </p:nvGrpSpPr>
      <p:grpSpPr>
        <a:xfrm>
          <a:off x="0" y="0"/>
          <a:ext cx="0" cy="0"/>
          <a:chOff x="0" y="0"/>
          <a:chExt cx="0" cy="0"/>
        </a:xfrm>
      </p:grpSpPr>
      <p:sp>
        <p:nvSpPr>
          <p:cNvPr id="1120" name="Google Shape;1120;p82"/>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121" name="Google Shape;1121;p8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22" name="Google Shape;1122;p82"/>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23" name="Google Shape;1123;p82"/>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24" name="Google Shape;1124;p82"/>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25" name="Google Shape;1125;p82"/>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Dave</a:t>
            </a:r>
            <a:endParaRPr/>
          </a:p>
        </p:txBody>
      </p:sp>
      <p:sp>
        <p:nvSpPr>
          <p:cNvPr id="1126" name="Google Shape;1126;p82"/>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27" name="Google Shape;1127;p82"/>
          <p:cNvGraphicFramePr/>
          <p:nvPr/>
        </p:nvGraphicFramePr>
        <p:xfrm>
          <a:off x="260500" y="2024388"/>
          <a:ext cx="3000000" cy="3000000"/>
        </p:xfrm>
        <a:graphic>
          <a:graphicData uri="http://schemas.openxmlformats.org/drawingml/2006/table">
            <a:tbl>
              <a:tblPr>
                <a:noFill/>
                <a:tableStyleId>{BAAD097F-238A-478B-90DB-54F8A3212A9A}</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128" name="Google Shape;1128;p82"/>
          <p:cNvGrpSpPr/>
          <p:nvPr/>
        </p:nvGrpSpPr>
        <p:grpSpPr>
          <a:xfrm>
            <a:off x="2524675" y="2526900"/>
            <a:ext cx="3147900" cy="1651350"/>
            <a:chOff x="2524675" y="2526900"/>
            <a:chExt cx="3147900" cy="1651350"/>
          </a:xfrm>
        </p:grpSpPr>
        <p:cxnSp>
          <p:nvCxnSpPr>
            <p:cNvPr id="1129" name="Google Shape;1129;p82"/>
            <p:cNvCxnSpPr/>
            <p:nvPr/>
          </p:nvCxnSpPr>
          <p:spPr>
            <a:xfrm rot="10800000">
              <a:off x="4285950" y="2526900"/>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30" name="Google Shape;1130;p82"/>
            <p:cNvSpPr txBox="1"/>
            <p:nvPr/>
          </p:nvSpPr>
          <p:spPr>
            <a:xfrm>
              <a:off x="2524675" y="3346950"/>
              <a:ext cx="31479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3. Bob responds: </a:t>
              </a:r>
              <a:r>
                <a:rPr lang="en">
                  <a:solidFill>
                    <a:schemeClr val="dk1"/>
                  </a:solidFill>
                </a:rPr>
                <a:t>“My IP is </a:t>
              </a:r>
              <a:r>
                <a:rPr b="1" lang="en">
                  <a:solidFill>
                    <a:schemeClr val="dk1"/>
                  </a:solidFill>
                  <a:latin typeface="Courier New"/>
                  <a:ea typeface="Courier New"/>
                  <a:cs typeface="Courier New"/>
                  <a:sym typeface="Courier New"/>
                </a:rPr>
                <a:t>1.2.3.4</a:t>
              </a:r>
              <a:r>
                <a:rPr lang="en">
                  <a:solidFill>
                    <a:schemeClr val="dk1"/>
                  </a:solidFill>
                </a:rPr>
                <a:t> and my MAC address is </a:t>
              </a:r>
              <a:r>
                <a:rPr b="1" lang="en">
                  <a:solidFill>
                    <a:schemeClr val="dk1"/>
                  </a:solidFill>
                  <a:latin typeface="Courier New"/>
                  <a:ea typeface="Courier New"/>
                  <a:cs typeface="Courier New"/>
                  <a:sym typeface="Courier New"/>
                </a:rPr>
                <a:t>ca:fe:f0:0d:be:ef</a:t>
              </a:r>
              <a:r>
                <a:rPr lang="en">
                  <a:solidFill>
                    <a:schemeClr val="dk1"/>
                  </a:solidFill>
                </a:rPr>
                <a:t>.”</a:t>
              </a:r>
              <a:endParaRPr/>
            </a:p>
          </p:txBody>
        </p:sp>
      </p:grpSp>
      <p:sp>
        <p:nvSpPr>
          <p:cNvPr id="1131" name="Google Shape;1131;p82"/>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cxnSp>
        <p:nvCxnSpPr>
          <p:cNvPr id="1132" name="Google Shape;1132;p82"/>
          <p:cNvCxnSpPr>
            <a:stCxn id="1123" idx="1"/>
            <a:endCxn id="1122" idx="3"/>
          </p:cNvCxnSpPr>
          <p:nvPr/>
        </p:nvCxnSpPr>
        <p:spPr>
          <a:xfrm flipH="1">
            <a:off x="3195300" y="1461475"/>
            <a:ext cx="3355500" cy="1110300"/>
          </a:xfrm>
          <a:prstGeom prst="straightConnector1">
            <a:avLst/>
          </a:prstGeom>
          <a:noFill/>
          <a:ln cap="flat" cmpd="sng" w="9525">
            <a:solidFill>
              <a:schemeClr val="dk2"/>
            </a:solidFill>
            <a:prstDash val="solid"/>
            <a:round/>
            <a:headEnd len="med" w="med" type="none"/>
            <a:tailEnd len="med" w="med" type="triangle"/>
          </a:ln>
        </p:spPr>
      </p:cxnSp>
      <p:sp>
        <p:nvSpPr>
          <p:cNvPr id="1133" name="Google Shape;1133;p82"/>
          <p:cNvSpPr txBox="1"/>
          <p:nvPr/>
        </p:nvSpPr>
        <p:spPr>
          <a:xfrm>
            <a:off x="2789050" y="4122625"/>
            <a:ext cx="3147900" cy="4002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Everybody else ignores the request.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3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7" name="Shape 1137"/>
        <p:cNvGrpSpPr/>
        <p:nvPr/>
      </p:nvGrpSpPr>
      <p:grpSpPr>
        <a:xfrm>
          <a:off x="0" y="0"/>
          <a:ext cx="0" cy="0"/>
          <a:chOff x="0" y="0"/>
          <a:chExt cx="0" cy="0"/>
        </a:xfrm>
      </p:grpSpPr>
      <p:sp>
        <p:nvSpPr>
          <p:cNvPr id="1138" name="Google Shape;1138;p8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
        <p:nvSpPr>
          <p:cNvPr id="1139" name="Google Shape;1139;p8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40" name="Google Shape;1140;p83"/>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41" name="Google Shape;1141;p83"/>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42" name="Google Shape;1142;p83"/>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43" name="Google Shape;1143;p83"/>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Dave</a:t>
            </a:r>
            <a:endParaRPr/>
          </a:p>
        </p:txBody>
      </p:sp>
      <p:sp>
        <p:nvSpPr>
          <p:cNvPr id="1144" name="Google Shape;1144;p83"/>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45" name="Google Shape;1145;p83"/>
          <p:cNvGraphicFramePr/>
          <p:nvPr/>
        </p:nvGraphicFramePr>
        <p:xfrm>
          <a:off x="260500" y="2024388"/>
          <a:ext cx="3000000" cy="3000000"/>
        </p:xfrm>
        <a:graphic>
          <a:graphicData uri="http://schemas.openxmlformats.org/drawingml/2006/table">
            <a:tbl>
              <a:tblPr>
                <a:noFill/>
                <a:tableStyleId>{BAAD097F-238A-478B-90DB-54F8A3212A9A}</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ctr">
                        <a:spcBef>
                          <a:spcPts val="0"/>
                        </a:spcBef>
                        <a:spcAft>
                          <a:spcPts val="0"/>
                        </a:spcAft>
                        <a:buClr>
                          <a:schemeClr val="dk1"/>
                        </a:buClr>
                        <a:buSzPts val="1100"/>
                        <a:buFont typeface="Arial"/>
                        <a:buNone/>
                      </a:pPr>
                      <a:r>
                        <a:rPr b="1" lang="en">
                          <a:solidFill>
                            <a:schemeClr val="dk1"/>
                          </a:solidFill>
                          <a:latin typeface="Courier New"/>
                          <a:ea typeface="Courier New"/>
                          <a:cs typeface="Courier New"/>
                          <a:sym typeface="Courier New"/>
                        </a:rPr>
                        <a:t>1.2.3.4</a:t>
                      </a:r>
                      <a:endParaRPr/>
                    </a:p>
                  </a:txBody>
                  <a:tcPr marT="91425" marB="91425" marR="91425" marL="91425"/>
                </a:tc>
                <a:tc>
                  <a:txBody>
                    <a:bodyPr/>
                    <a:lstStyle/>
                    <a:p>
                      <a:pPr indent="0" lvl="0" marL="0" rtl="0" algn="ctr">
                        <a:spcBef>
                          <a:spcPts val="0"/>
                        </a:spcBef>
                        <a:spcAft>
                          <a:spcPts val="0"/>
                        </a:spcAft>
                        <a:buClr>
                          <a:schemeClr val="dk1"/>
                        </a:buClr>
                        <a:buSzPts val="1100"/>
                        <a:buFont typeface="Arial"/>
                        <a:buNone/>
                      </a:pPr>
                      <a:r>
                        <a:rPr b="1" lang="en" sz="1100">
                          <a:solidFill>
                            <a:schemeClr val="dk1"/>
                          </a:solidFill>
                          <a:latin typeface="Courier New"/>
                          <a:ea typeface="Courier New"/>
                          <a:cs typeface="Courier New"/>
                          <a:sym typeface="Courier New"/>
                        </a:rPr>
                        <a:t>ca:fe:f0:0d:be:ef</a:t>
                      </a:r>
                      <a:endParaRPr sz="1100"/>
                    </a:p>
                  </a:txBody>
                  <a:tcPr marT="91425" marB="91425" marR="91425" marL="91425"/>
                </a:tc>
              </a:tr>
            </a:tbl>
          </a:graphicData>
        </a:graphic>
      </p:graphicFrame>
      <p:grpSp>
        <p:nvGrpSpPr>
          <p:cNvPr id="1146" name="Google Shape;1146;p83"/>
          <p:cNvGrpSpPr/>
          <p:nvPr/>
        </p:nvGrpSpPr>
        <p:grpSpPr>
          <a:xfrm>
            <a:off x="260500" y="3384625"/>
            <a:ext cx="2319300" cy="1078775"/>
            <a:chOff x="260500" y="3384625"/>
            <a:chExt cx="2319300" cy="1078775"/>
          </a:xfrm>
        </p:grpSpPr>
        <p:cxnSp>
          <p:nvCxnSpPr>
            <p:cNvPr id="1147" name="Google Shape;1147;p83"/>
            <p:cNvCxnSpPr/>
            <p:nvPr/>
          </p:nvCxnSpPr>
          <p:spPr>
            <a:xfrm rot="10800000">
              <a:off x="972325" y="33846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48" name="Google Shape;1148;p83"/>
            <p:cNvSpPr txBox="1"/>
            <p:nvPr/>
          </p:nvSpPr>
          <p:spPr>
            <a:xfrm>
              <a:off x="260500" y="3847800"/>
              <a:ext cx="23193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4. Alice adds Bob’s MAC address to her cache.</a:t>
              </a:r>
              <a:endParaRPr/>
            </a:p>
          </p:txBody>
        </p:sp>
      </p:grpSp>
      <p:sp>
        <p:nvSpPr>
          <p:cNvPr id="1149" name="Google Shape;1149;p83"/>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4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3" name="Shape 1153"/>
        <p:cNvGrpSpPr/>
        <p:nvPr/>
      </p:nvGrpSpPr>
      <p:grpSpPr>
        <a:xfrm>
          <a:off x="0" y="0"/>
          <a:ext cx="0" cy="0"/>
          <a:chOff x="0" y="0"/>
          <a:chExt cx="0" cy="0"/>
        </a:xfrm>
      </p:grpSpPr>
      <p:sp>
        <p:nvSpPr>
          <p:cNvPr id="1154" name="Google Shape;1154;p8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55" name="Google Shape;1155;p84"/>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If Bob is outside of the LAN, Alice knows this</a:t>
            </a:r>
            <a:endParaRPr/>
          </a:p>
          <a:p>
            <a:pPr indent="-317500" lvl="1" marL="914400" rtl="0" algn="l">
              <a:spcBef>
                <a:spcPts val="0"/>
              </a:spcBef>
              <a:spcAft>
                <a:spcPts val="0"/>
              </a:spcAft>
              <a:buSzPts val="1400"/>
              <a:buChar char="○"/>
            </a:pPr>
            <a:r>
              <a:rPr lang="en"/>
              <a:t>Bob’s IP is not on the same “subnet” as Alice</a:t>
            </a:r>
            <a:endParaRPr/>
          </a:p>
          <a:p>
            <a:pPr indent="-342900" lvl="0" marL="457200" rtl="0" algn="l">
              <a:spcBef>
                <a:spcPts val="0"/>
              </a:spcBef>
              <a:spcAft>
                <a:spcPts val="0"/>
              </a:spcAft>
              <a:buSzPts val="1800"/>
              <a:buChar char="●"/>
            </a:pPr>
            <a:r>
              <a:rPr lang="en"/>
              <a:t>But Alice knows the IP address of the “Gateway router”</a:t>
            </a:r>
            <a:endParaRPr/>
          </a:p>
          <a:p>
            <a:pPr indent="-317500" lvl="1" marL="914400" rtl="0" algn="l">
              <a:spcBef>
                <a:spcPts val="0"/>
              </a:spcBef>
              <a:spcAft>
                <a:spcPts val="0"/>
              </a:spcAft>
              <a:buSzPts val="1400"/>
              <a:buChar char="○"/>
            </a:pPr>
            <a:r>
              <a:rPr lang="en"/>
              <a:t>Recall: The router’s job is to make sure that the packet will be forwarded towards Bob (Layer 3)</a:t>
            </a:r>
            <a:endParaRPr/>
          </a:p>
          <a:p>
            <a:pPr indent="-342900" lvl="0" marL="457200" rtl="0" algn="l">
              <a:spcBef>
                <a:spcPts val="0"/>
              </a:spcBef>
              <a:spcAft>
                <a:spcPts val="0"/>
              </a:spcAft>
              <a:buSzPts val="1800"/>
              <a:buChar char="●"/>
            </a:pPr>
            <a:r>
              <a:rPr lang="en"/>
              <a:t>So instead Alice generates an ARP request for the gateway router</a:t>
            </a:r>
            <a:endParaRPr/>
          </a:p>
          <a:p>
            <a:pPr indent="-317500" lvl="1" marL="914400" rtl="0" algn="l">
              <a:spcBef>
                <a:spcPts val="0"/>
              </a:spcBef>
              <a:spcAft>
                <a:spcPts val="0"/>
              </a:spcAft>
              <a:buSzPts val="1400"/>
              <a:buChar char="○"/>
            </a:pPr>
            <a:r>
              <a:rPr lang="en"/>
              <a:t>Layer 2 MAC address of the frame is set to the router</a:t>
            </a:r>
            <a:endParaRPr/>
          </a:p>
          <a:p>
            <a:pPr indent="-317500" lvl="1" marL="914400" rtl="0" algn="l">
              <a:spcBef>
                <a:spcPts val="0"/>
              </a:spcBef>
              <a:spcAft>
                <a:spcPts val="0"/>
              </a:spcAft>
              <a:buSzPts val="1400"/>
              <a:buChar char="○"/>
            </a:pPr>
            <a:r>
              <a:rPr lang="en"/>
              <a:t>Layer 3 IP address of the packet remains set as Bob's</a:t>
            </a:r>
            <a:endParaRPr/>
          </a:p>
          <a:p>
            <a:pPr indent="-317500" lvl="1" marL="914400" rtl="0" algn="l">
              <a:spcBef>
                <a:spcPts val="0"/>
              </a:spcBef>
              <a:spcAft>
                <a:spcPts val="0"/>
              </a:spcAft>
              <a:buSzPts val="1400"/>
              <a:buChar char="○"/>
            </a:pPr>
            <a:r>
              <a:rPr lang="en"/>
              <a:t>The router will forward the packet to some other LAN to get it closer to Bob</a:t>
            </a:r>
            <a:endParaRPr/>
          </a:p>
        </p:txBody>
      </p:sp>
      <p:sp>
        <p:nvSpPr>
          <p:cNvPr id="1156" name="Google Shape;1156;p84"/>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Address Resolution Protocol (ARP)</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60" name="Shape 1160"/>
        <p:cNvGrpSpPr/>
        <p:nvPr/>
      </p:nvGrpSpPr>
      <p:grpSpPr>
        <a:xfrm>
          <a:off x="0" y="0"/>
          <a:ext cx="0" cy="0"/>
          <a:chOff x="0" y="0"/>
          <a:chExt cx="0" cy="0"/>
        </a:xfrm>
      </p:grpSpPr>
      <p:sp>
        <p:nvSpPr>
          <p:cNvPr id="1161" name="Google Shape;1161;p8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 on ARP</a:t>
            </a:r>
            <a:endParaRPr/>
          </a:p>
        </p:txBody>
      </p:sp>
      <p:sp>
        <p:nvSpPr>
          <p:cNvPr id="1162" name="Google Shape;1162;p8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63" name="Google Shape;1163;p85"/>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64" name="Google Shape;1164;p85"/>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65" name="Google Shape;1165;p85"/>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66" name="Google Shape;1166;p85"/>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sp>
        <p:nvSpPr>
          <p:cNvPr id="1167" name="Google Shape;1167;p85"/>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68" name="Google Shape;1168;p85"/>
          <p:cNvGraphicFramePr/>
          <p:nvPr/>
        </p:nvGraphicFramePr>
        <p:xfrm>
          <a:off x="260500" y="2024388"/>
          <a:ext cx="3000000" cy="3000000"/>
        </p:xfrm>
        <a:graphic>
          <a:graphicData uri="http://schemas.openxmlformats.org/drawingml/2006/table">
            <a:tbl>
              <a:tblPr>
                <a:noFill/>
                <a:tableStyleId>{BAAD097F-238A-478B-90DB-54F8A3212A9A}</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169" name="Google Shape;1169;p85"/>
          <p:cNvGrpSpPr/>
          <p:nvPr/>
        </p:nvGrpSpPr>
        <p:grpSpPr>
          <a:xfrm>
            <a:off x="260500" y="3232225"/>
            <a:ext cx="3108300" cy="1562725"/>
            <a:chOff x="260500" y="3232225"/>
            <a:chExt cx="3108300" cy="1562725"/>
          </a:xfrm>
        </p:grpSpPr>
        <p:cxnSp>
          <p:nvCxnSpPr>
            <p:cNvPr id="1170" name="Google Shape;1170;p85"/>
            <p:cNvCxnSpPr/>
            <p:nvPr/>
          </p:nvCxnSpPr>
          <p:spPr>
            <a:xfrm rot="10800000">
              <a:off x="972325" y="32322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71" name="Google Shape;1171;p85"/>
            <p:cNvSpPr txBox="1"/>
            <p:nvPr/>
          </p:nvSpPr>
          <p:spPr>
            <a:xfrm>
              <a:off x="260500" y="3963650"/>
              <a:ext cx="31083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1. Alice checks her cache to see if she already knows the MAC address corresponding to</a:t>
              </a:r>
              <a:r>
                <a:rPr lang="en">
                  <a:solidFill>
                    <a:schemeClr val="dk1"/>
                  </a:solidFill>
                </a:rPr>
                <a:t> </a:t>
              </a:r>
              <a:r>
                <a:rPr b="1" lang="en"/>
                <a:t>1.2.3.4</a:t>
              </a:r>
              <a:r>
                <a:rPr lang="en"/>
                <a:t>.</a:t>
              </a:r>
              <a:endParaRPr/>
            </a:p>
          </p:txBody>
        </p:sp>
      </p:grpSp>
      <p:sp>
        <p:nvSpPr>
          <p:cNvPr id="1172" name="Google Shape;1172;p85"/>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t>1.2.3.4</a:t>
            </a:r>
            <a:r>
              <a:rPr lang="en"/>
              <a:t>) but wants to learn Bob’s MAC address.</a:t>
            </a:r>
            <a:endParaRPr/>
          </a:p>
        </p:txBody>
      </p:sp>
      <p:sp>
        <p:nvSpPr>
          <p:cNvPr id="1173" name="Google Shape;1173;p85"/>
          <p:cNvSpPr txBox="1"/>
          <p:nvPr/>
        </p:nvSpPr>
        <p:spPr>
          <a:xfrm>
            <a:off x="3513500" y="3963650"/>
            <a:ext cx="28770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Since her cache is empty, she must make a request to find out.</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69"/>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73"/>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3"/>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Protocols</a:t>
            </a:r>
            <a:endParaRPr/>
          </a:p>
        </p:txBody>
      </p:sp>
      <p:sp>
        <p:nvSpPr>
          <p:cNvPr id="115" name="Google Shape;115;p23"/>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 </a:t>
            </a:r>
            <a:r>
              <a:rPr b="1" lang="en"/>
              <a:t>protocol</a:t>
            </a:r>
            <a:r>
              <a:rPr lang="en"/>
              <a:t> is an agreement on how to communicate that specifies syntax and semantics</a:t>
            </a:r>
            <a:endParaRPr/>
          </a:p>
          <a:p>
            <a:pPr indent="-317500" lvl="1" marL="914400" rtl="0" algn="l">
              <a:spcBef>
                <a:spcPts val="0"/>
              </a:spcBef>
              <a:spcAft>
                <a:spcPts val="0"/>
              </a:spcAft>
              <a:buSzPts val="1400"/>
              <a:buChar char="○"/>
            </a:pPr>
            <a:r>
              <a:rPr i="1" lang="en"/>
              <a:t>Syntax: </a:t>
            </a:r>
            <a:r>
              <a:rPr lang="en"/>
              <a:t>How a communication is specified and structured (format, order of messages)</a:t>
            </a:r>
            <a:endParaRPr/>
          </a:p>
          <a:p>
            <a:pPr indent="-317500" lvl="1" marL="914400" rtl="0" algn="l">
              <a:spcBef>
                <a:spcPts val="0"/>
              </a:spcBef>
              <a:spcAft>
                <a:spcPts val="0"/>
              </a:spcAft>
              <a:buSzPts val="1400"/>
              <a:buChar char="○"/>
            </a:pPr>
            <a:r>
              <a:rPr i="1" lang="en"/>
              <a:t>Semantics</a:t>
            </a:r>
            <a:r>
              <a:rPr lang="en"/>
              <a:t>: What a communication means (actions taken when sending/receiving messages)</a:t>
            </a:r>
            <a:endParaRPr/>
          </a:p>
          <a:p>
            <a:pPr indent="-342900" lvl="0" marL="457200" rtl="0" algn="l">
              <a:spcBef>
                <a:spcPts val="0"/>
              </a:spcBef>
              <a:spcAft>
                <a:spcPts val="0"/>
              </a:spcAft>
              <a:buSzPts val="1800"/>
              <a:buChar char="●"/>
            </a:pPr>
            <a:r>
              <a:rPr lang="en"/>
              <a:t>Example: Protocol for asking a question in lecture?</a:t>
            </a:r>
            <a:endParaRPr/>
          </a:p>
          <a:p>
            <a:pPr indent="-317500" lvl="0" marL="914400" rtl="0" algn="l">
              <a:spcBef>
                <a:spcPts val="0"/>
              </a:spcBef>
              <a:spcAft>
                <a:spcPts val="0"/>
              </a:spcAft>
              <a:buSzPts val="1400"/>
              <a:buAutoNum type="arabicPeriod"/>
            </a:pPr>
            <a:r>
              <a:rPr lang="en" sz="1400"/>
              <a:t>The student should raise their hand</a:t>
            </a:r>
            <a:endParaRPr sz="1400"/>
          </a:p>
          <a:p>
            <a:pPr indent="-317500" lvl="0" marL="914400" rtl="0" algn="l">
              <a:spcBef>
                <a:spcPts val="0"/>
              </a:spcBef>
              <a:spcAft>
                <a:spcPts val="0"/>
              </a:spcAft>
              <a:buSzPts val="1400"/>
              <a:buAutoNum type="arabicPeriod"/>
            </a:pPr>
            <a:r>
              <a:rPr lang="en" sz="1400"/>
              <a:t>The student should wait to be called on by the speaker or wait for the speaker to pause</a:t>
            </a:r>
            <a:endParaRPr sz="1400"/>
          </a:p>
          <a:p>
            <a:pPr indent="-317500" lvl="0" marL="914400" rtl="0" algn="l">
              <a:spcBef>
                <a:spcPts val="0"/>
              </a:spcBef>
              <a:spcAft>
                <a:spcPts val="0"/>
              </a:spcAft>
              <a:buSzPts val="1400"/>
              <a:buAutoNum type="arabicPeriod"/>
            </a:pPr>
            <a:r>
              <a:rPr lang="en" sz="1400"/>
              <a:t>The student should speak the question after being called on or after waiting</a:t>
            </a:r>
            <a:endParaRPr sz="1400"/>
          </a:p>
          <a:p>
            <a:pPr indent="-317500" lvl="0" marL="914400" rtl="0" algn="l">
              <a:spcBef>
                <a:spcPts val="0"/>
              </a:spcBef>
              <a:spcAft>
                <a:spcPts val="0"/>
              </a:spcAft>
              <a:buSzPts val="1400"/>
              <a:buAutoNum type="arabicPeriod"/>
            </a:pPr>
            <a:r>
              <a:rPr lang="en" sz="1400"/>
              <a:t>If the student has been unrecognized after some time: Vocalize with “Excuse me!”</a:t>
            </a:r>
            <a:endParaRPr sz="1400"/>
          </a:p>
        </p:txBody>
      </p:sp>
      <p:sp>
        <p:nvSpPr>
          <p:cNvPr id="116" name="Google Shape;11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5">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7" name="Shape 1177"/>
        <p:cNvGrpSpPr/>
        <p:nvPr/>
      </p:nvGrpSpPr>
      <p:grpSpPr>
        <a:xfrm>
          <a:off x="0" y="0"/>
          <a:ext cx="0" cy="0"/>
          <a:chOff x="0" y="0"/>
          <a:chExt cx="0" cy="0"/>
        </a:xfrm>
      </p:grpSpPr>
      <p:sp>
        <p:nvSpPr>
          <p:cNvPr id="1178" name="Google Shape;1178;p86"/>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 on ARP</a:t>
            </a:r>
            <a:endParaRPr/>
          </a:p>
        </p:txBody>
      </p:sp>
      <p:sp>
        <p:nvSpPr>
          <p:cNvPr id="1179" name="Google Shape;1179;p8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180" name="Google Shape;1180;p86"/>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181" name="Google Shape;1181;p86"/>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182" name="Google Shape;1182;p86"/>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183" name="Google Shape;1183;p86"/>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sp>
        <p:nvSpPr>
          <p:cNvPr id="1184" name="Google Shape;1184;p86"/>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185" name="Google Shape;1185;p86"/>
          <p:cNvGraphicFramePr/>
          <p:nvPr/>
        </p:nvGraphicFramePr>
        <p:xfrm>
          <a:off x="260500" y="2024388"/>
          <a:ext cx="3000000" cy="3000000"/>
        </p:xfrm>
        <a:graphic>
          <a:graphicData uri="http://schemas.openxmlformats.org/drawingml/2006/table">
            <a:tbl>
              <a:tblPr>
                <a:noFill/>
                <a:tableStyleId>{BAAD097F-238A-478B-90DB-54F8A3212A9A}</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sp>
        <p:nvSpPr>
          <p:cNvPr id="1186" name="Google Shape;1186;p86"/>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t>1.2.3.4</a:t>
            </a:r>
            <a:r>
              <a:rPr lang="en"/>
              <a:t>) but wants to learn Bob’s MAC address.</a:t>
            </a:r>
            <a:endParaRPr/>
          </a:p>
        </p:txBody>
      </p:sp>
      <p:grpSp>
        <p:nvGrpSpPr>
          <p:cNvPr id="1187" name="Google Shape;1187;p86"/>
          <p:cNvGrpSpPr/>
          <p:nvPr/>
        </p:nvGrpSpPr>
        <p:grpSpPr>
          <a:xfrm>
            <a:off x="3400550" y="3189625"/>
            <a:ext cx="3053100" cy="1534300"/>
            <a:chOff x="3400550" y="3189625"/>
            <a:chExt cx="3053100" cy="1534300"/>
          </a:xfrm>
        </p:grpSpPr>
        <p:cxnSp>
          <p:nvCxnSpPr>
            <p:cNvPr id="1188" name="Google Shape;1188;p86"/>
            <p:cNvCxnSpPr/>
            <p:nvPr/>
          </p:nvCxnSpPr>
          <p:spPr>
            <a:xfrm rot="10800000">
              <a:off x="4711975" y="31896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189" name="Google Shape;1189;p86"/>
            <p:cNvSpPr txBox="1"/>
            <p:nvPr/>
          </p:nvSpPr>
          <p:spPr>
            <a:xfrm>
              <a:off x="3400550" y="3892625"/>
              <a:ext cx="3053100" cy="8313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2. Alice asks everyone else on the local network: </a:t>
              </a:r>
              <a:r>
                <a:rPr lang="en">
                  <a:solidFill>
                    <a:schemeClr val="dk1"/>
                  </a:solidFill>
                </a:rPr>
                <a:t>“What is the MAC address of </a:t>
              </a:r>
              <a:r>
                <a:rPr b="1" lang="en"/>
                <a:t>1.2.3.4</a:t>
              </a:r>
              <a:r>
                <a:rPr lang="en">
                  <a:solidFill>
                    <a:schemeClr val="dk1"/>
                  </a:solidFill>
                </a:rPr>
                <a:t>?”</a:t>
              </a:r>
              <a:endParaRPr/>
            </a:p>
          </p:txBody>
        </p:sp>
      </p:grpSp>
      <p:grpSp>
        <p:nvGrpSpPr>
          <p:cNvPr id="1190" name="Google Shape;1190;p86"/>
          <p:cNvGrpSpPr/>
          <p:nvPr/>
        </p:nvGrpSpPr>
        <p:grpSpPr>
          <a:xfrm>
            <a:off x="3195200" y="1461450"/>
            <a:ext cx="3355500" cy="1948500"/>
            <a:chOff x="3195200" y="1461450"/>
            <a:chExt cx="3355500" cy="1948500"/>
          </a:xfrm>
        </p:grpSpPr>
        <p:cxnSp>
          <p:nvCxnSpPr>
            <p:cNvPr id="1191" name="Google Shape;1191;p86"/>
            <p:cNvCxnSpPr>
              <a:stCxn id="1180" idx="3"/>
              <a:endCxn id="1181" idx="1"/>
            </p:cNvCxnSpPr>
            <p:nvPr/>
          </p:nvCxnSpPr>
          <p:spPr>
            <a:xfrm flipH="1" rot="10800000">
              <a:off x="3195200" y="1461450"/>
              <a:ext cx="3355500" cy="1110300"/>
            </a:xfrm>
            <a:prstGeom prst="straightConnector1">
              <a:avLst/>
            </a:prstGeom>
            <a:noFill/>
            <a:ln cap="flat" cmpd="sng" w="9525">
              <a:solidFill>
                <a:schemeClr val="dk2"/>
              </a:solidFill>
              <a:prstDash val="solid"/>
              <a:round/>
              <a:headEnd len="med" w="med" type="none"/>
              <a:tailEnd len="med" w="med" type="triangle"/>
            </a:ln>
          </p:spPr>
        </p:cxnSp>
        <p:cxnSp>
          <p:nvCxnSpPr>
            <p:cNvPr id="1192" name="Google Shape;1192;p86"/>
            <p:cNvCxnSpPr>
              <a:stCxn id="1180" idx="3"/>
              <a:endCxn id="1182" idx="1"/>
            </p:cNvCxnSpPr>
            <p:nvPr/>
          </p:nvCxnSpPr>
          <p:spPr>
            <a:xfrm flipH="1" rot="10800000">
              <a:off x="3195200" y="2110950"/>
              <a:ext cx="3355500" cy="460800"/>
            </a:xfrm>
            <a:prstGeom prst="straightConnector1">
              <a:avLst/>
            </a:prstGeom>
            <a:noFill/>
            <a:ln cap="flat" cmpd="sng" w="9525">
              <a:solidFill>
                <a:schemeClr val="dk2"/>
              </a:solidFill>
              <a:prstDash val="solid"/>
              <a:round/>
              <a:headEnd len="med" w="med" type="none"/>
              <a:tailEnd len="med" w="med" type="triangle"/>
            </a:ln>
          </p:spPr>
        </p:cxnSp>
        <p:cxnSp>
          <p:nvCxnSpPr>
            <p:cNvPr id="1193" name="Google Shape;1193;p86"/>
            <p:cNvCxnSpPr>
              <a:stCxn id="1180" idx="3"/>
              <a:endCxn id="1183" idx="1"/>
            </p:cNvCxnSpPr>
            <p:nvPr/>
          </p:nvCxnSpPr>
          <p:spPr>
            <a:xfrm>
              <a:off x="3195200" y="2571750"/>
              <a:ext cx="3355500" cy="188700"/>
            </a:xfrm>
            <a:prstGeom prst="straightConnector1">
              <a:avLst/>
            </a:prstGeom>
            <a:noFill/>
            <a:ln cap="flat" cmpd="sng" w="9525">
              <a:solidFill>
                <a:schemeClr val="dk2"/>
              </a:solidFill>
              <a:prstDash val="solid"/>
              <a:round/>
              <a:headEnd len="med" w="med" type="none"/>
              <a:tailEnd len="med" w="med" type="triangle"/>
            </a:ln>
          </p:spPr>
        </p:cxnSp>
        <p:cxnSp>
          <p:nvCxnSpPr>
            <p:cNvPr id="1194" name="Google Shape;1194;p86"/>
            <p:cNvCxnSpPr>
              <a:stCxn id="1180" idx="3"/>
              <a:endCxn id="1184" idx="1"/>
            </p:cNvCxnSpPr>
            <p:nvPr/>
          </p:nvCxnSpPr>
          <p:spPr>
            <a:xfrm>
              <a:off x="3195200" y="2571750"/>
              <a:ext cx="3355500" cy="838200"/>
            </a:xfrm>
            <a:prstGeom prst="straightConnector1">
              <a:avLst/>
            </a:prstGeom>
            <a:noFill/>
            <a:ln cap="flat" cmpd="sng" w="9525">
              <a:solidFill>
                <a:schemeClr val="dk2"/>
              </a:solidFill>
              <a:prstDash val="solid"/>
              <a:round/>
              <a:headEnd len="med" w="med" type="none"/>
              <a:tailEnd len="med" w="med" type="triangle"/>
            </a:ln>
          </p:spPr>
        </p:cxnSp>
      </p:gr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8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8" name="Shape 1198"/>
        <p:cNvGrpSpPr/>
        <p:nvPr/>
      </p:nvGrpSpPr>
      <p:grpSpPr>
        <a:xfrm>
          <a:off x="0" y="0"/>
          <a:ext cx="0" cy="0"/>
          <a:chOff x="0" y="0"/>
          <a:chExt cx="0" cy="0"/>
        </a:xfrm>
      </p:grpSpPr>
      <p:sp>
        <p:nvSpPr>
          <p:cNvPr id="1199" name="Google Shape;1199;p87"/>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 on ARP</a:t>
            </a:r>
            <a:endParaRPr/>
          </a:p>
        </p:txBody>
      </p:sp>
      <p:sp>
        <p:nvSpPr>
          <p:cNvPr id="1200" name="Google Shape;1200;p8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01" name="Google Shape;1201;p87"/>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202" name="Google Shape;1202;p87"/>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203" name="Google Shape;1203;p87"/>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204" name="Google Shape;1204;p87"/>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sp>
        <p:nvSpPr>
          <p:cNvPr id="1205" name="Google Shape;1205;p87"/>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206" name="Google Shape;1206;p87"/>
          <p:cNvGraphicFramePr/>
          <p:nvPr/>
        </p:nvGraphicFramePr>
        <p:xfrm>
          <a:off x="260500" y="2024388"/>
          <a:ext cx="3000000" cy="3000000"/>
        </p:xfrm>
        <a:graphic>
          <a:graphicData uri="http://schemas.openxmlformats.org/drawingml/2006/table">
            <a:tbl>
              <a:tblPr>
                <a:noFill/>
                <a:tableStyleId>{BAAD097F-238A-478B-90DB-54F8A3212A9A}</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None/>
                      </a:pPr>
                      <a:r>
                        <a:t/>
                      </a:r>
                      <a:endParaRPr/>
                    </a:p>
                  </a:txBody>
                  <a:tcPr marT="91425" marB="91425" marR="91425" marL="91425"/>
                </a:tc>
                <a:tc>
                  <a:txBody>
                    <a:bodyPr/>
                    <a:lstStyle/>
                    <a:p>
                      <a:pPr indent="0" lvl="0" marL="0" rtl="0" algn="l">
                        <a:spcBef>
                          <a:spcPts val="0"/>
                        </a:spcBef>
                        <a:spcAft>
                          <a:spcPts val="0"/>
                        </a:spcAft>
                        <a:buNone/>
                      </a:pPr>
                      <a:r>
                        <a:t/>
                      </a:r>
                      <a:endParaRPr/>
                    </a:p>
                  </a:txBody>
                  <a:tcPr marT="91425" marB="91425" marR="91425" marL="91425"/>
                </a:tc>
              </a:tr>
            </a:tbl>
          </a:graphicData>
        </a:graphic>
      </p:graphicFrame>
      <p:grpSp>
        <p:nvGrpSpPr>
          <p:cNvPr id="1207" name="Google Shape;1207;p87"/>
          <p:cNvGrpSpPr/>
          <p:nvPr/>
        </p:nvGrpSpPr>
        <p:grpSpPr>
          <a:xfrm>
            <a:off x="2709350" y="2907025"/>
            <a:ext cx="3147900" cy="1588975"/>
            <a:chOff x="2709350" y="2907025"/>
            <a:chExt cx="3147900" cy="1588975"/>
          </a:xfrm>
        </p:grpSpPr>
        <p:cxnSp>
          <p:nvCxnSpPr>
            <p:cNvPr id="1208" name="Google Shape;1208;p87"/>
            <p:cNvCxnSpPr/>
            <p:nvPr/>
          </p:nvCxnSpPr>
          <p:spPr>
            <a:xfrm rot="10800000">
              <a:off x="4711975" y="2907025"/>
              <a:ext cx="0" cy="1197900"/>
            </a:xfrm>
            <a:prstGeom prst="straightConnector1">
              <a:avLst/>
            </a:prstGeom>
            <a:noFill/>
            <a:ln cap="flat" cmpd="sng" w="19050">
              <a:solidFill>
                <a:srgbClr val="E69138"/>
              </a:solidFill>
              <a:prstDash val="solid"/>
              <a:round/>
              <a:headEnd len="med" w="med" type="none"/>
              <a:tailEnd len="med" w="med" type="triangle"/>
            </a:ln>
          </p:spPr>
        </p:cxnSp>
        <p:sp>
          <p:nvSpPr>
            <p:cNvPr id="1209" name="Google Shape;1209;p87"/>
            <p:cNvSpPr txBox="1"/>
            <p:nvPr/>
          </p:nvSpPr>
          <p:spPr>
            <a:xfrm>
              <a:off x="2709350" y="3449300"/>
              <a:ext cx="3147900" cy="10467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3. Before Bob’s response can arrive, Mallory sends a malicious response: </a:t>
              </a:r>
              <a:r>
                <a:rPr lang="en">
                  <a:solidFill>
                    <a:schemeClr val="dk1"/>
                  </a:solidFill>
                </a:rPr>
                <a:t>“My IP is </a:t>
              </a:r>
              <a:r>
                <a:rPr b="1" lang="en"/>
                <a:t>1.2.3.4</a:t>
              </a:r>
              <a:r>
                <a:rPr lang="en">
                  <a:solidFill>
                    <a:schemeClr val="dk1"/>
                  </a:solidFill>
                </a:rPr>
                <a:t> and my MAC address is </a:t>
              </a:r>
              <a:r>
                <a:rPr b="1" lang="en"/>
                <a:t>66:66:66:66:66:66</a:t>
              </a:r>
              <a:r>
                <a:rPr lang="en">
                  <a:solidFill>
                    <a:schemeClr val="dk1"/>
                  </a:solidFill>
                </a:rPr>
                <a:t>.”</a:t>
              </a:r>
              <a:endParaRPr/>
            </a:p>
          </p:txBody>
        </p:sp>
      </p:grpSp>
      <p:sp>
        <p:nvSpPr>
          <p:cNvPr id="1210" name="Google Shape;1210;p87"/>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cxnSp>
        <p:nvCxnSpPr>
          <p:cNvPr id="1211" name="Google Shape;1211;p87"/>
          <p:cNvCxnSpPr>
            <a:stCxn id="1202" idx="1"/>
          </p:cNvCxnSpPr>
          <p:nvPr/>
        </p:nvCxnSpPr>
        <p:spPr>
          <a:xfrm flipH="1">
            <a:off x="4555200" y="1461475"/>
            <a:ext cx="1995600" cy="672600"/>
          </a:xfrm>
          <a:prstGeom prst="straightConnector1">
            <a:avLst/>
          </a:prstGeom>
          <a:noFill/>
          <a:ln cap="flat" cmpd="sng" w="9525">
            <a:solidFill>
              <a:schemeClr val="dk2"/>
            </a:solidFill>
            <a:prstDash val="solid"/>
            <a:round/>
            <a:headEnd len="med" w="med" type="none"/>
            <a:tailEnd len="med" w="med" type="triangle"/>
          </a:ln>
        </p:spPr>
      </p:cxnSp>
      <p:cxnSp>
        <p:nvCxnSpPr>
          <p:cNvPr id="1212" name="Google Shape;1212;p87"/>
          <p:cNvCxnSpPr>
            <a:stCxn id="1204" idx="1"/>
            <a:endCxn id="1201" idx="3"/>
          </p:cNvCxnSpPr>
          <p:nvPr/>
        </p:nvCxnSpPr>
        <p:spPr>
          <a:xfrm rot="10800000">
            <a:off x="3195300" y="2571675"/>
            <a:ext cx="3355500" cy="188700"/>
          </a:xfrm>
          <a:prstGeom prst="straightConnector1">
            <a:avLst/>
          </a:prstGeom>
          <a:noFill/>
          <a:ln cap="flat" cmpd="sng" w="9525">
            <a:solidFill>
              <a:srgbClr val="FF0000"/>
            </a:solidFill>
            <a:prstDash val="solid"/>
            <a:round/>
            <a:headEnd len="med" w="med" type="none"/>
            <a:tailEnd len="med" w="med" type="triangle"/>
          </a:ln>
        </p:spPr>
      </p:cxn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07"/>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1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6" name="Shape 1216"/>
        <p:cNvGrpSpPr/>
        <p:nvPr/>
      </p:nvGrpSpPr>
      <p:grpSpPr>
        <a:xfrm>
          <a:off x="0" y="0"/>
          <a:ext cx="0" cy="0"/>
          <a:chOff x="0" y="0"/>
          <a:chExt cx="0" cy="0"/>
        </a:xfrm>
      </p:grpSpPr>
      <p:sp>
        <p:nvSpPr>
          <p:cNvPr id="1217" name="Google Shape;1217;p88"/>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Attacks on ARP</a:t>
            </a:r>
            <a:endParaRPr/>
          </a:p>
        </p:txBody>
      </p:sp>
      <p:sp>
        <p:nvSpPr>
          <p:cNvPr id="1218" name="Google Shape;1218;p8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
        <p:nvSpPr>
          <p:cNvPr id="1219" name="Google Shape;1219;p88"/>
          <p:cNvSpPr/>
          <p:nvPr/>
        </p:nvSpPr>
        <p:spPr>
          <a:xfrm>
            <a:off x="2319500" y="2133900"/>
            <a:ext cx="875700" cy="8757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Alice</a:t>
            </a:r>
            <a:endParaRPr/>
          </a:p>
        </p:txBody>
      </p:sp>
      <p:sp>
        <p:nvSpPr>
          <p:cNvPr id="1220" name="Google Shape;1220;p88"/>
          <p:cNvSpPr/>
          <p:nvPr/>
        </p:nvSpPr>
        <p:spPr>
          <a:xfrm>
            <a:off x="6550800" y="12646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Bob</a:t>
            </a:r>
            <a:endParaRPr/>
          </a:p>
        </p:txBody>
      </p:sp>
      <p:sp>
        <p:nvSpPr>
          <p:cNvPr id="1221" name="Google Shape;1221;p88"/>
          <p:cNvSpPr/>
          <p:nvPr/>
        </p:nvSpPr>
        <p:spPr>
          <a:xfrm>
            <a:off x="6550800" y="19141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Charlie</a:t>
            </a:r>
            <a:endParaRPr/>
          </a:p>
        </p:txBody>
      </p:sp>
      <p:sp>
        <p:nvSpPr>
          <p:cNvPr id="1222" name="Google Shape;1222;p88"/>
          <p:cNvSpPr/>
          <p:nvPr/>
        </p:nvSpPr>
        <p:spPr>
          <a:xfrm>
            <a:off x="6550800" y="256357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Mallory</a:t>
            </a:r>
            <a:endParaRPr/>
          </a:p>
        </p:txBody>
      </p:sp>
      <p:sp>
        <p:nvSpPr>
          <p:cNvPr id="1223" name="Google Shape;1223;p88"/>
          <p:cNvSpPr/>
          <p:nvPr/>
        </p:nvSpPr>
        <p:spPr>
          <a:xfrm>
            <a:off x="6550800" y="3213025"/>
            <a:ext cx="875700" cy="393600"/>
          </a:xfrm>
          <a:prstGeom prst="rect">
            <a:avLst/>
          </a:prstGeom>
          <a:solidFill>
            <a:schemeClr val="lt2"/>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lang="en"/>
              <a:t>Router</a:t>
            </a:r>
            <a:endParaRPr/>
          </a:p>
        </p:txBody>
      </p:sp>
      <p:graphicFrame>
        <p:nvGraphicFramePr>
          <p:cNvPr id="1224" name="Google Shape;1224;p88"/>
          <p:cNvGraphicFramePr/>
          <p:nvPr/>
        </p:nvGraphicFramePr>
        <p:xfrm>
          <a:off x="260500" y="2024388"/>
          <a:ext cx="3000000" cy="3000000"/>
        </p:xfrm>
        <a:graphic>
          <a:graphicData uri="http://schemas.openxmlformats.org/drawingml/2006/table">
            <a:tbl>
              <a:tblPr>
                <a:noFill/>
                <a:tableStyleId>{BAAD097F-238A-478B-90DB-54F8A3212A9A}</a:tableStyleId>
              </a:tblPr>
              <a:tblGrid>
                <a:gridCol w="956825"/>
                <a:gridCol w="956825"/>
              </a:tblGrid>
              <a:tr h="396200">
                <a:tc gridSpan="2">
                  <a:txBody>
                    <a:bodyPr/>
                    <a:lstStyle/>
                    <a:p>
                      <a:pPr indent="0" lvl="0" marL="0" rtl="0" algn="ctr">
                        <a:spcBef>
                          <a:spcPts val="0"/>
                        </a:spcBef>
                        <a:spcAft>
                          <a:spcPts val="0"/>
                        </a:spcAft>
                        <a:buNone/>
                      </a:pPr>
                      <a:r>
                        <a:rPr lang="en"/>
                        <a:t>Alice’s cache</a:t>
                      </a:r>
                      <a:endParaRPr/>
                    </a:p>
                  </a:txBody>
                  <a:tcPr marT="91425" marB="91425" marR="91425" marL="91425"/>
                </a:tc>
                <a:tc hMerge="1"/>
              </a:tr>
              <a:tr h="396200">
                <a:tc>
                  <a:txBody>
                    <a:bodyPr/>
                    <a:lstStyle/>
                    <a:p>
                      <a:pPr indent="0" lvl="0" marL="0" rtl="0" algn="l">
                        <a:spcBef>
                          <a:spcPts val="0"/>
                        </a:spcBef>
                        <a:spcAft>
                          <a:spcPts val="0"/>
                        </a:spcAft>
                        <a:buNone/>
                      </a:pPr>
                      <a:r>
                        <a:rPr lang="en"/>
                        <a:t>IP</a:t>
                      </a:r>
                      <a:endParaRPr/>
                    </a:p>
                  </a:txBody>
                  <a:tcPr marT="91425" marB="91425" marR="91425" marL="91425"/>
                </a:tc>
                <a:tc>
                  <a:txBody>
                    <a:bodyPr/>
                    <a:lstStyle/>
                    <a:p>
                      <a:pPr indent="0" lvl="0" marL="0" rtl="0" algn="l">
                        <a:spcBef>
                          <a:spcPts val="0"/>
                        </a:spcBef>
                        <a:spcAft>
                          <a:spcPts val="0"/>
                        </a:spcAft>
                        <a:buNone/>
                      </a:pPr>
                      <a:r>
                        <a:rPr lang="en"/>
                        <a:t>MAC</a:t>
                      </a:r>
                      <a:endParaRPr/>
                    </a:p>
                  </a:txBody>
                  <a:tcPr marT="91425" marB="91425" marR="91425" marL="91425"/>
                </a:tc>
              </a:tr>
              <a:tr h="396200">
                <a:tc>
                  <a:txBody>
                    <a:bodyPr/>
                    <a:lstStyle/>
                    <a:p>
                      <a:pPr indent="0" lvl="0" marL="0" rtl="0" algn="l">
                        <a:spcBef>
                          <a:spcPts val="0"/>
                        </a:spcBef>
                        <a:spcAft>
                          <a:spcPts val="0"/>
                        </a:spcAft>
                        <a:buClr>
                          <a:schemeClr val="dk1"/>
                        </a:buClr>
                        <a:buSzPts val="1100"/>
                        <a:buFont typeface="Arial"/>
                        <a:buNone/>
                      </a:pPr>
                      <a:r>
                        <a:rPr b="1" lang="en"/>
                        <a:t>1.2.3.4</a:t>
                      </a:r>
                      <a:endParaRPr b="1"/>
                    </a:p>
                  </a:txBody>
                  <a:tcPr marT="91425" marB="91425" marR="91425" marL="91425"/>
                </a:tc>
                <a:tc>
                  <a:txBody>
                    <a:bodyPr/>
                    <a:lstStyle/>
                    <a:p>
                      <a:pPr indent="0" lvl="0" marL="0" rtl="0" algn="l">
                        <a:spcBef>
                          <a:spcPts val="0"/>
                        </a:spcBef>
                        <a:spcAft>
                          <a:spcPts val="0"/>
                        </a:spcAft>
                        <a:buClr>
                          <a:schemeClr val="dk1"/>
                        </a:buClr>
                        <a:buSzPts val="1100"/>
                        <a:buFont typeface="Arial"/>
                        <a:buNone/>
                      </a:pPr>
                      <a:r>
                        <a:rPr b="1" lang="en">
                          <a:solidFill>
                            <a:srgbClr val="FF0000"/>
                          </a:solidFill>
                        </a:rPr>
                        <a:t>66:66:66:66:66:66</a:t>
                      </a:r>
                      <a:endParaRPr b="1">
                        <a:solidFill>
                          <a:srgbClr val="FF0000"/>
                        </a:solidFill>
                      </a:endParaRPr>
                    </a:p>
                  </a:txBody>
                  <a:tcPr marT="91425" marB="91425" marR="91425" marL="91425"/>
                </a:tc>
              </a:tr>
            </a:tbl>
          </a:graphicData>
        </a:graphic>
      </p:graphicFrame>
      <p:grpSp>
        <p:nvGrpSpPr>
          <p:cNvPr id="1225" name="Google Shape;1225;p88"/>
          <p:cNvGrpSpPr/>
          <p:nvPr/>
        </p:nvGrpSpPr>
        <p:grpSpPr>
          <a:xfrm>
            <a:off x="260500" y="3384625"/>
            <a:ext cx="2838000" cy="1078775"/>
            <a:chOff x="260500" y="3384625"/>
            <a:chExt cx="2838000" cy="1078775"/>
          </a:xfrm>
        </p:grpSpPr>
        <p:cxnSp>
          <p:nvCxnSpPr>
            <p:cNvPr id="1226" name="Google Shape;1226;p88"/>
            <p:cNvCxnSpPr/>
            <p:nvPr/>
          </p:nvCxnSpPr>
          <p:spPr>
            <a:xfrm rot="10800000">
              <a:off x="972325" y="3384625"/>
              <a:ext cx="0" cy="915300"/>
            </a:xfrm>
            <a:prstGeom prst="straightConnector1">
              <a:avLst/>
            </a:prstGeom>
            <a:noFill/>
            <a:ln cap="flat" cmpd="sng" w="19050">
              <a:solidFill>
                <a:srgbClr val="E69138"/>
              </a:solidFill>
              <a:prstDash val="solid"/>
              <a:round/>
              <a:headEnd len="med" w="med" type="none"/>
              <a:tailEnd len="med" w="med" type="triangle"/>
            </a:ln>
          </p:spPr>
        </p:cxnSp>
        <p:sp>
          <p:nvSpPr>
            <p:cNvPr id="1227" name="Google Shape;1227;p88"/>
            <p:cNvSpPr txBox="1"/>
            <p:nvPr/>
          </p:nvSpPr>
          <p:spPr>
            <a:xfrm>
              <a:off x="260500" y="3847800"/>
              <a:ext cx="28380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4. Alice adds Mallory’s malicious address to her cache.</a:t>
              </a:r>
              <a:endParaRPr/>
            </a:p>
          </p:txBody>
        </p:sp>
      </p:grpSp>
      <p:sp>
        <p:nvSpPr>
          <p:cNvPr id="1228" name="Google Shape;1228;p88"/>
          <p:cNvSpPr txBox="1"/>
          <p:nvPr/>
        </p:nvSpPr>
        <p:spPr>
          <a:xfrm>
            <a:off x="260500" y="1220400"/>
            <a:ext cx="3573900" cy="615600"/>
          </a:xfrm>
          <a:prstGeom prst="rect">
            <a:avLst/>
          </a:prstGeom>
          <a:solidFill>
            <a:srgbClr val="FFAB40"/>
          </a:solidFill>
          <a:ln cap="flat" cmpd="sng" w="19050">
            <a:solidFill>
              <a:srgbClr val="000000"/>
            </a:solidFill>
            <a:prstDash val="solid"/>
            <a:round/>
            <a:headEnd len="sm" w="sm" type="none"/>
            <a:tailEnd len="sm" w="sm" type="none"/>
          </a:ln>
        </p:spPr>
        <p:txBody>
          <a:bodyPr anchorCtr="0" anchor="t" bIns="91425" lIns="91425" spcFirstLastPara="1" rIns="91425" wrap="square" tIns="91425">
            <a:spAutoFit/>
          </a:bodyPr>
          <a:lstStyle/>
          <a:p>
            <a:pPr indent="0" lvl="0" marL="0" rtl="0" algn="ctr">
              <a:spcBef>
                <a:spcPts val="0"/>
              </a:spcBef>
              <a:spcAft>
                <a:spcPts val="0"/>
              </a:spcAft>
              <a:buNone/>
            </a:pPr>
            <a:r>
              <a:rPr lang="en"/>
              <a:t>Alice knows Bob’s IP address (</a:t>
            </a:r>
            <a:r>
              <a:rPr b="1" lang="en">
                <a:latin typeface="Courier New"/>
                <a:ea typeface="Courier New"/>
                <a:cs typeface="Courier New"/>
                <a:sym typeface="Courier New"/>
              </a:rPr>
              <a:t>1.2.3.4</a:t>
            </a:r>
            <a:r>
              <a:rPr lang="en"/>
              <a:t>) but wants to learn Bob’s MAC address.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2" name="Shape 1232"/>
        <p:cNvGrpSpPr/>
        <p:nvPr/>
      </p:nvGrpSpPr>
      <p:grpSpPr>
        <a:xfrm>
          <a:off x="0" y="0"/>
          <a:ext cx="0" cy="0"/>
          <a:chOff x="0" y="0"/>
          <a:chExt cx="0" cy="0"/>
        </a:xfrm>
      </p:grpSpPr>
      <p:sp>
        <p:nvSpPr>
          <p:cNvPr id="1233" name="Google Shape;1233;p89"/>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Attack: ARP Spoofing</a:t>
            </a:r>
            <a:endParaRPr/>
          </a:p>
        </p:txBody>
      </p:sp>
      <p:sp>
        <p:nvSpPr>
          <p:cNvPr id="1234" name="Google Shape;1234;p89"/>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Alice has no way of verifying the ARP response</a:t>
            </a:r>
            <a:endParaRPr/>
          </a:p>
          <a:p>
            <a:pPr indent="-317500" lvl="1" marL="914400" rtl="0" algn="l">
              <a:spcBef>
                <a:spcPts val="0"/>
              </a:spcBef>
              <a:spcAft>
                <a:spcPts val="0"/>
              </a:spcAft>
              <a:buSzPts val="1400"/>
              <a:buChar char="○"/>
            </a:pPr>
            <a:r>
              <a:rPr lang="en"/>
              <a:t>Spoofing: Any attacker on the network can claim to have the requested IP address</a:t>
            </a:r>
            <a:endParaRPr/>
          </a:p>
          <a:p>
            <a:pPr indent="-342900" lvl="0" marL="457200" rtl="0" algn="l">
              <a:spcBef>
                <a:spcPts val="0"/>
              </a:spcBef>
              <a:spcAft>
                <a:spcPts val="0"/>
              </a:spcAft>
              <a:buSzPts val="1800"/>
              <a:buChar char="●"/>
            </a:pPr>
            <a:r>
              <a:rPr lang="en"/>
              <a:t>Alice is only expecting one machine to respond, so she will accept the first response</a:t>
            </a:r>
            <a:endParaRPr/>
          </a:p>
          <a:p>
            <a:pPr indent="-317500" lvl="1" marL="914400" rtl="0" algn="l">
              <a:spcBef>
                <a:spcPts val="0"/>
              </a:spcBef>
              <a:spcAft>
                <a:spcPts val="0"/>
              </a:spcAft>
              <a:buSzPts val="1400"/>
              <a:buChar char="○"/>
            </a:pPr>
            <a:r>
              <a:rPr b="1" lang="en"/>
              <a:t>Race condition</a:t>
            </a:r>
            <a:r>
              <a:rPr lang="en"/>
              <a:t>: As long as the attacker responds faster, the requester will accept the attacker’s response</a:t>
            </a:r>
            <a:endParaRPr/>
          </a:p>
          <a:p>
            <a:pPr indent="-342900" lvl="0" marL="457200" rtl="0" algn="l">
              <a:spcBef>
                <a:spcPts val="0"/>
              </a:spcBef>
              <a:spcAft>
                <a:spcPts val="0"/>
              </a:spcAft>
              <a:buSzPts val="1800"/>
              <a:buChar char="●"/>
            </a:pPr>
            <a:r>
              <a:rPr lang="en"/>
              <a:t>ARP spoofing requires Mallory to be in the same LAN as Alice</a:t>
            </a:r>
            <a:endParaRPr/>
          </a:p>
          <a:p>
            <a:pPr indent="-342900" lvl="0" marL="457200" rtl="0" algn="l">
              <a:spcBef>
                <a:spcPts val="0"/>
              </a:spcBef>
              <a:spcAft>
                <a:spcPts val="0"/>
              </a:spcAft>
              <a:buSzPts val="1800"/>
              <a:buChar char="●"/>
            </a:pPr>
            <a:r>
              <a:rPr lang="en"/>
              <a:t>ARP spoofing lets Mallory become a man-in-the-middle (MITM) attacker</a:t>
            </a:r>
            <a:endParaRPr/>
          </a:p>
          <a:p>
            <a:pPr indent="-317500" lvl="1" marL="914400" rtl="0" algn="l">
              <a:spcBef>
                <a:spcPts val="0"/>
              </a:spcBef>
              <a:spcAft>
                <a:spcPts val="0"/>
              </a:spcAft>
              <a:buSzPts val="1400"/>
              <a:buChar char="○"/>
            </a:pPr>
            <a:r>
              <a:rPr lang="en"/>
              <a:t>Alice thinks that Bob’s MAC address is </a:t>
            </a:r>
            <a:r>
              <a:rPr b="1" lang="en"/>
              <a:t>66:66:66:66:66:66</a:t>
            </a:r>
            <a:r>
              <a:rPr lang="en"/>
              <a:t> (Mallory’s MAC address)</a:t>
            </a:r>
            <a:endParaRPr/>
          </a:p>
          <a:p>
            <a:pPr indent="-317500" lvl="1" marL="914400" rtl="0" algn="l">
              <a:spcBef>
                <a:spcPts val="0"/>
              </a:spcBef>
              <a:spcAft>
                <a:spcPts val="0"/>
              </a:spcAft>
              <a:buSzPts val="1400"/>
              <a:buChar char="○"/>
            </a:pPr>
            <a:r>
              <a:rPr lang="en"/>
              <a:t>When Alice sends a message to Bob, she is actually sending the message to Mallory</a:t>
            </a:r>
            <a:endParaRPr/>
          </a:p>
          <a:p>
            <a:pPr indent="-317500" lvl="1" marL="914400" rtl="0" algn="l">
              <a:spcBef>
                <a:spcPts val="0"/>
              </a:spcBef>
              <a:spcAft>
                <a:spcPts val="0"/>
              </a:spcAft>
              <a:buSzPts val="1400"/>
              <a:buChar char="○"/>
            </a:pPr>
            <a:r>
              <a:rPr lang="en"/>
              <a:t>Mallory can modify the message and then send the modified message to Bob</a:t>
            </a:r>
            <a:endParaRPr/>
          </a:p>
        </p:txBody>
      </p:sp>
      <p:sp>
        <p:nvSpPr>
          <p:cNvPr id="1235" name="Google Shape;1235;p8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34">
                                            <p:txEl>
                                              <p:pRg end="8" st="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9" name="Shape 1239"/>
        <p:cNvGrpSpPr/>
        <p:nvPr/>
      </p:nvGrpSpPr>
      <p:grpSpPr>
        <a:xfrm>
          <a:off x="0" y="0"/>
          <a:ext cx="0" cy="0"/>
          <a:chOff x="0" y="0"/>
          <a:chExt cx="0" cy="0"/>
        </a:xfrm>
      </p:grpSpPr>
      <p:sp>
        <p:nvSpPr>
          <p:cNvPr id="1240" name="Google Shape;1240;p90"/>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ARP Spoofing: Defenses</a:t>
            </a:r>
            <a:endParaRPr/>
          </a:p>
        </p:txBody>
      </p:sp>
      <p:sp>
        <p:nvSpPr>
          <p:cNvPr id="1241" name="Google Shape;1241;p90"/>
          <p:cNvSpPr txBox="1"/>
          <p:nvPr>
            <p:ph idx="1" type="body"/>
          </p:nvPr>
        </p:nvSpPr>
        <p:spPr>
          <a:xfrm>
            <a:off x="198500" y="1246825"/>
            <a:ext cx="8520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Network switches</a:t>
            </a:r>
            <a:endParaRPr/>
          </a:p>
          <a:p>
            <a:pPr indent="-317500" lvl="1" marL="914400" rtl="0" algn="l">
              <a:spcBef>
                <a:spcPts val="0"/>
              </a:spcBef>
              <a:spcAft>
                <a:spcPts val="0"/>
              </a:spcAft>
              <a:buSzPts val="1400"/>
              <a:buChar char="○"/>
            </a:pPr>
            <a:r>
              <a:rPr lang="en"/>
              <a:t>When Alice wants to send a message to Bob, she sends the message to a switch on the LAN</a:t>
            </a:r>
            <a:endParaRPr/>
          </a:p>
          <a:p>
            <a:pPr indent="-317500" lvl="1" marL="914400" rtl="0" algn="l">
              <a:spcBef>
                <a:spcPts val="0"/>
              </a:spcBef>
              <a:spcAft>
                <a:spcPts val="0"/>
              </a:spcAft>
              <a:buSzPts val="1400"/>
              <a:buChar char="○"/>
            </a:pPr>
            <a:r>
              <a:rPr lang="en"/>
              <a:t>The switch maintains a cache of MAC to port (physical connection) mappings</a:t>
            </a:r>
            <a:endParaRPr/>
          </a:p>
          <a:p>
            <a:pPr indent="-317500" lvl="1" marL="914400" rtl="0" algn="l">
              <a:spcBef>
                <a:spcPts val="0"/>
              </a:spcBef>
              <a:spcAft>
                <a:spcPts val="0"/>
              </a:spcAft>
              <a:buSzPts val="1400"/>
              <a:buChar char="○"/>
            </a:pPr>
            <a:r>
              <a:rPr lang="en"/>
              <a:t>If Bob’s MAC address is in the cache, the switch sends the message directly to Bob</a:t>
            </a:r>
            <a:endParaRPr/>
          </a:p>
          <a:p>
            <a:pPr indent="-317500" lvl="1" marL="914400" rtl="0" algn="l">
              <a:spcBef>
                <a:spcPts val="0"/>
              </a:spcBef>
              <a:spcAft>
                <a:spcPts val="0"/>
              </a:spcAft>
              <a:buSzPts val="1400"/>
              <a:buChar char="○"/>
            </a:pPr>
            <a:r>
              <a:rPr lang="en"/>
              <a:t>Otherwise, the switch broadcasts the message to all computers</a:t>
            </a:r>
            <a:endParaRPr/>
          </a:p>
          <a:p>
            <a:pPr indent="-317500" lvl="2" marL="1371600" rtl="0" algn="l">
              <a:spcBef>
                <a:spcPts val="0"/>
              </a:spcBef>
              <a:spcAft>
                <a:spcPts val="0"/>
              </a:spcAft>
              <a:buSzPts val="1400"/>
              <a:buChar char="■"/>
            </a:pPr>
            <a:r>
              <a:rPr lang="en"/>
              <a:t>Greatly improves efficiency as now the L1 network is no longer a shared media</a:t>
            </a:r>
            <a:endParaRPr/>
          </a:p>
          <a:p>
            <a:pPr indent="-342900" lvl="0" marL="457200" rtl="0" algn="l">
              <a:spcBef>
                <a:spcPts val="0"/>
              </a:spcBef>
              <a:spcAft>
                <a:spcPts val="0"/>
              </a:spcAft>
              <a:buSzPts val="1800"/>
              <a:buChar char="●"/>
            </a:pPr>
            <a:r>
              <a:rPr lang="en"/>
              <a:t>Enterprise-class switches have additional optional features</a:t>
            </a:r>
            <a:endParaRPr/>
          </a:p>
          <a:p>
            <a:pPr indent="-317500" lvl="1" marL="914400" rtl="0" algn="l">
              <a:spcBef>
                <a:spcPts val="0"/>
              </a:spcBef>
              <a:spcAft>
                <a:spcPts val="0"/>
              </a:spcAft>
              <a:buSzPts val="1400"/>
              <a:buChar char="○"/>
            </a:pPr>
            <a:r>
              <a:rPr lang="en"/>
              <a:t>Security: An additional IP/MAC cache that responds first, preventing the attacker from seeing repeated requests</a:t>
            </a:r>
            <a:endParaRPr/>
          </a:p>
          <a:p>
            <a:pPr indent="-317500" lvl="1" marL="914400" rtl="0" algn="l">
              <a:spcBef>
                <a:spcPts val="0"/>
              </a:spcBef>
              <a:spcAft>
                <a:spcPts val="0"/>
              </a:spcAft>
              <a:buSzPts val="1400"/>
              <a:buChar char="○"/>
            </a:pPr>
            <a:r>
              <a:rPr lang="en"/>
              <a:t>Security: Only authorized MAC addresses can connect to specific ports—access control</a:t>
            </a:r>
            <a:endParaRPr/>
          </a:p>
          <a:p>
            <a:pPr indent="-317500" lvl="1" marL="914400" rtl="0" algn="l">
              <a:spcBef>
                <a:spcPts val="0"/>
              </a:spcBef>
              <a:spcAft>
                <a:spcPts val="0"/>
              </a:spcAft>
              <a:buSzPts val="1400"/>
              <a:buChar char="○"/>
            </a:pPr>
            <a:r>
              <a:rPr lang="en"/>
              <a:t>Isolation: Virtual local area networks (VLANs), which splits a single LAN into isolated parts</a:t>
            </a:r>
            <a:endParaRPr/>
          </a:p>
          <a:p>
            <a:pPr indent="-342900" lvl="0" marL="457200" rtl="0" algn="l">
              <a:spcBef>
                <a:spcPts val="0"/>
              </a:spcBef>
              <a:spcAft>
                <a:spcPts val="0"/>
              </a:spcAft>
              <a:buSzPts val="1800"/>
              <a:buChar char="●"/>
            </a:pPr>
            <a:r>
              <a:rPr lang="en"/>
              <a:t>Tools like </a:t>
            </a:r>
            <a:r>
              <a:rPr b="1" lang="en">
                <a:latin typeface="Courier New"/>
                <a:ea typeface="Courier New"/>
                <a:cs typeface="Courier New"/>
                <a:sym typeface="Courier New"/>
              </a:rPr>
              <a:t>arpwatch</a:t>
            </a:r>
            <a:r>
              <a:rPr lang="en"/>
              <a:t> track ARP responses and make sure that there is no suspicious activity</a:t>
            </a:r>
            <a:endParaRPr/>
          </a:p>
        </p:txBody>
      </p:sp>
      <p:sp>
        <p:nvSpPr>
          <p:cNvPr id="1242" name="Google Shape;1242;p9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9" st="9"/>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41">
                                            <p:txEl>
                                              <p:pRg end="10" st="1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Layering: The OSI Model</a:t>
            </a:r>
            <a:endParaRPr/>
          </a:p>
        </p:txBody>
      </p:sp>
      <p:sp>
        <p:nvSpPr>
          <p:cNvPr id="122" name="Google Shape;122;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102700" y="2708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Layering	</a:t>
            </a:r>
            <a:endParaRPr/>
          </a:p>
        </p:txBody>
      </p:sp>
      <p:sp>
        <p:nvSpPr>
          <p:cNvPr id="128" name="Google Shape;128;p25"/>
          <p:cNvSpPr txBox="1"/>
          <p:nvPr>
            <p:ph idx="1" type="body"/>
          </p:nvPr>
        </p:nvSpPr>
        <p:spPr>
          <a:xfrm>
            <a:off x="198500" y="1246825"/>
            <a:ext cx="5142600" cy="37656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
              <a:t>Internet design is partitioned into various layers. Each layer…</a:t>
            </a:r>
            <a:endParaRPr/>
          </a:p>
          <a:p>
            <a:pPr indent="-317500" lvl="1" marL="914400" rtl="0" algn="l">
              <a:spcBef>
                <a:spcPts val="0"/>
              </a:spcBef>
              <a:spcAft>
                <a:spcPts val="0"/>
              </a:spcAft>
              <a:buSzPts val="1400"/>
              <a:buChar char="○"/>
            </a:pPr>
            <a:r>
              <a:rPr lang="en"/>
              <a:t>Has a protocol</a:t>
            </a:r>
            <a:endParaRPr/>
          </a:p>
          <a:p>
            <a:pPr indent="-317500" lvl="1" marL="914400" rtl="0" algn="l">
              <a:spcBef>
                <a:spcPts val="0"/>
              </a:spcBef>
              <a:spcAft>
                <a:spcPts val="0"/>
              </a:spcAft>
              <a:buSzPts val="1400"/>
              <a:buChar char="○"/>
            </a:pPr>
            <a:r>
              <a:rPr lang="en"/>
              <a:t>Relies on services provided by the layer below it</a:t>
            </a:r>
            <a:endParaRPr/>
          </a:p>
          <a:p>
            <a:pPr indent="-317500" lvl="1" marL="914400" rtl="0" algn="l">
              <a:spcBef>
                <a:spcPts val="0"/>
              </a:spcBef>
              <a:spcAft>
                <a:spcPts val="0"/>
              </a:spcAft>
              <a:buSzPts val="1400"/>
              <a:buChar char="○"/>
            </a:pPr>
            <a:r>
              <a:rPr lang="en"/>
              <a:t>Provides services to the layer above it</a:t>
            </a:r>
            <a:endParaRPr/>
          </a:p>
          <a:p>
            <a:pPr indent="-342900" lvl="0" marL="457200" rtl="0" algn="l">
              <a:spcBef>
                <a:spcPts val="0"/>
              </a:spcBef>
              <a:spcAft>
                <a:spcPts val="0"/>
              </a:spcAft>
              <a:buSzPts val="1800"/>
              <a:buChar char="●"/>
            </a:pPr>
            <a:r>
              <a:rPr lang="en"/>
              <a:t>Analogous to the structure of an application and the “services” that each layer relies on and provides</a:t>
            </a:r>
            <a:endParaRPr/>
          </a:p>
        </p:txBody>
      </p:sp>
      <p:sp>
        <p:nvSpPr>
          <p:cNvPr id="129" name="Google Shape;129;p25"/>
          <p:cNvSpPr/>
          <p:nvPr/>
        </p:nvSpPr>
        <p:spPr>
          <a:xfrm>
            <a:off x="5486400" y="1772089"/>
            <a:ext cx="23112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Code You Write</a:t>
            </a:r>
            <a:endParaRPr b="1"/>
          </a:p>
        </p:txBody>
      </p:sp>
      <p:sp>
        <p:nvSpPr>
          <p:cNvPr id="130" name="Google Shape;130;p25"/>
          <p:cNvSpPr/>
          <p:nvPr/>
        </p:nvSpPr>
        <p:spPr>
          <a:xfrm>
            <a:off x="5486400" y="2226589"/>
            <a:ext cx="23112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Run-Time Library</a:t>
            </a:r>
            <a:endParaRPr b="1"/>
          </a:p>
        </p:txBody>
      </p:sp>
      <p:sp>
        <p:nvSpPr>
          <p:cNvPr id="131" name="Google Shape;131;p25"/>
          <p:cNvSpPr/>
          <p:nvPr/>
        </p:nvSpPr>
        <p:spPr>
          <a:xfrm>
            <a:off x="5486400" y="2681089"/>
            <a:ext cx="2311200" cy="378300"/>
          </a:xfrm>
          <a:prstGeom prst="rect">
            <a:avLst/>
          </a:prstGeom>
          <a:solidFill>
            <a:srgbClr val="F1C232"/>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System Calls</a:t>
            </a:r>
            <a:endParaRPr b="1"/>
          </a:p>
        </p:txBody>
      </p:sp>
      <p:sp>
        <p:nvSpPr>
          <p:cNvPr id="132" name="Google Shape;132;p25"/>
          <p:cNvSpPr/>
          <p:nvPr/>
        </p:nvSpPr>
        <p:spPr>
          <a:xfrm>
            <a:off x="5486400" y="3135589"/>
            <a:ext cx="2311200" cy="378300"/>
          </a:xfrm>
          <a:prstGeom prst="rect">
            <a:avLst/>
          </a:prstGeom>
          <a:solidFill>
            <a:srgbClr val="8E7CC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Device Drivers</a:t>
            </a:r>
            <a:endParaRPr b="1"/>
          </a:p>
        </p:txBody>
      </p:sp>
      <p:sp>
        <p:nvSpPr>
          <p:cNvPr id="133" name="Google Shape;133;p25"/>
          <p:cNvSpPr/>
          <p:nvPr/>
        </p:nvSpPr>
        <p:spPr>
          <a:xfrm>
            <a:off x="5486400" y="3590089"/>
            <a:ext cx="2311200" cy="572700"/>
          </a:xfrm>
          <a:prstGeom prst="rect">
            <a:avLst/>
          </a:prstGeom>
          <a:solidFill>
            <a:srgbClr val="8E7CC3"/>
          </a:solidFill>
          <a:ln cap="flat" cmpd="sng" w="19050">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rPr b="1" lang="en"/>
              <a:t>Voltage Levels/Magnetic Domains</a:t>
            </a:r>
            <a:endParaRPr b="1"/>
          </a:p>
        </p:txBody>
      </p:sp>
      <p:pic>
        <p:nvPicPr>
          <p:cNvPr id="134" name="Google Shape;134;p25"/>
          <p:cNvPicPr preferRelativeResize="0"/>
          <p:nvPr/>
        </p:nvPicPr>
        <p:blipFill>
          <a:blip r:embed="rId3">
            <a:alphaModFix/>
          </a:blip>
          <a:stretch>
            <a:fillRect/>
          </a:stretch>
        </p:blipFill>
        <p:spPr>
          <a:xfrm>
            <a:off x="7873800" y="3135589"/>
            <a:ext cx="217600" cy="1027200"/>
          </a:xfrm>
          <a:prstGeom prst="rect">
            <a:avLst/>
          </a:prstGeom>
          <a:noFill/>
          <a:ln>
            <a:noFill/>
          </a:ln>
        </p:spPr>
      </p:pic>
      <p:sp>
        <p:nvSpPr>
          <p:cNvPr id="135" name="Google Shape;135;p25"/>
          <p:cNvSpPr txBox="1"/>
          <p:nvPr/>
        </p:nvSpPr>
        <p:spPr>
          <a:xfrm>
            <a:off x="8167600" y="3249000"/>
            <a:ext cx="812700" cy="80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000"/>
              <a:t>Fully isolated from user programs</a:t>
            </a:r>
            <a:endParaRPr sz="1000"/>
          </a:p>
        </p:txBody>
      </p:sp>
      <p:sp>
        <p:nvSpPr>
          <p:cNvPr id="136" name="Google Shape;136;p2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28">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