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348CFEC-60BF-4662-BA17-07C2758C695D}">
  <a:tblStyle styleId="{A348CFEC-60BF-4662-BA17-07C2758C695D}"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e52928307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e52928307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e52928307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e52928307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Hammer in the concept that we build messages from high to low so headers of higher layers are put first into the message packets so therefore end up “below” the headers of the lower layers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e6569269f0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e6569269f0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db0b7df50a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db0b7df50a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db0b7df50a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db0b7df50a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e0b73e9ba0_0_6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5" name="Google Shape;185;ge0b73e9ba0_0_6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db0b7df50a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db0b7df50a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e0b73e9ba0_0_5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e0b73e9ba0_0_5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db0b7df50a_0_3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db0b7df50a_0_3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db0b7df50a_0_3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db0b7df50a_0_3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e63206f3db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e63206f3d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e52928307f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e52928307f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Ports, sequence number, ACK number, flags, checksum, and data</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e0b73e9ba0_0_6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3" name="Google Shape;243;ge0b73e9ba0_0_6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0b73e9ba0_0_6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0b73e9ba0_0_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e0b73e9ba0_0_6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e0b73e9ba0_0_6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0b73e9ba0_0_6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0b73e9ba0_0_6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e0b73e9ba0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e0b73e9ba0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e6569269f0_1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e6569269f0_1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e52928307f_2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e52928307f_2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ge64f5ca193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6" name="Google Shape;326;ge64f5ca193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ge52928307f_2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3" name="Google Shape;333;ge52928307f_2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Ports, checksum, data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e63206f3db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e63206f3db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db0b7df50a_0_4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db0b7df50a_0_4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77d90dd8b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77d90dd8b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dc20993df0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dc20993df0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db0b7df50a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db0b7df50a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e63206f3db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e63206f3db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e6569269f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e6569269f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e0b73e9ba0_0_4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e0b73e9ba0_0_4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2" name="Google Shape;12;p2"/>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A4C2F4"/>
        </a:solidFill>
      </p:bgPr>
    </p:bg>
    <p:spTree>
      <p:nvGrpSpPr>
        <p:cNvPr id="44" name="Shape 44"/>
        <p:cNvGrpSpPr/>
        <p:nvPr/>
      </p:nvGrpSpPr>
      <p:grpSpPr>
        <a:xfrm>
          <a:off x="0" y="0"/>
          <a:ext cx="0" cy="0"/>
          <a:chOff x="0" y="0"/>
          <a:chExt cx="0" cy="0"/>
        </a:xfrm>
      </p:grpSpPr>
      <p:sp>
        <p:nvSpPr>
          <p:cNvPr id="45" name="Google Shape;45;p1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7" name="Google Shape;47;p11"/>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8" name="Google Shape;48;p11"/>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A4C2F4"/>
        </a:solidFill>
      </p:bgPr>
    </p:bg>
    <p:spTree>
      <p:nvGrpSpPr>
        <p:cNvPr id="49" name="Shape 49"/>
        <p:cNvGrpSpPr/>
        <p:nvPr/>
      </p:nvGrpSpPr>
      <p:grpSpPr>
        <a:xfrm>
          <a:off x="0" y="0"/>
          <a:ext cx="0" cy="0"/>
          <a:chOff x="0" y="0"/>
          <a:chExt cx="0" cy="0"/>
        </a:xfrm>
      </p:grpSpPr>
      <p:sp>
        <p:nvSpPr>
          <p:cNvPr id="50" name="Google Shape;50;p1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A4C2F4"/>
        </a:solidFill>
      </p:bgPr>
    </p:bg>
    <p:spTree>
      <p:nvGrpSpPr>
        <p:cNvPr id="52" name="Shape 52"/>
        <p:cNvGrpSpPr/>
        <p:nvPr/>
      </p:nvGrpSpPr>
      <p:grpSpPr>
        <a:xfrm>
          <a:off x="0" y="0"/>
          <a:ext cx="0" cy="0"/>
          <a:chOff x="0" y="0"/>
          <a:chExt cx="0" cy="0"/>
        </a:xfrm>
      </p:grpSpPr>
      <p:sp>
        <p:nvSpPr>
          <p:cNvPr id="53" name="Google Shape;53;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4" name="Google Shape;54;p1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5" name="Google Shape;55;p13"/>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A4C2F4"/>
        </a:solidFill>
      </p:bgPr>
    </p:bg>
    <p:spTree>
      <p:nvGrpSpPr>
        <p:cNvPr id="56" name="Shape 56"/>
        <p:cNvGrpSpPr/>
        <p:nvPr/>
      </p:nvGrpSpPr>
      <p:grpSpPr>
        <a:xfrm>
          <a:off x="0" y="0"/>
          <a:ext cx="0" cy="0"/>
          <a:chOff x="0" y="0"/>
          <a:chExt cx="0" cy="0"/>
        </a:xfrm>
      </p:grpSpPr>
      <p:sp>
        <p:nvSpPr>
          <p:cNvPr id="57" name="Google Shape;57;p1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59" name="Google Shape;59;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 name="Google Shape;19;p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4" name="Google Shape;24;p5"/>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5" name="Google Shape;25;p5"/>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1" name="Google Shape;31;p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2" name="Google Shape;32;p7"/>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33" name="Shape 33"/>
        <p:cNvGrpSpPr/>
        <p:nvPr/>
      </p:nvGrpSpPr>
      <p:grpSpPr>
        <a:xfrm>
          <a:off x="0" y="0"/>
          <a:ext cx="0" cy="0"/>
          <a:chOff x="0" y="0"/>
          <a:chExt cx="0" cy="0"/>
        </a:xfrm>
      </p:grpSpPr>
      <p:sp>
        <p:nvSpPr>
          <p:cNvPr id="34" name="Google Shape;34;p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5" name="Google Shape;35;p8"/>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36" name="Google Shape;36;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A4C2F4"/>
        </a:solidFill>
      </p:bgPr>
    </p:bg>
    <p:spTree>
      <p:nvGrpSpPr>
        <p:cNvPr id="37" name="Shape 37"/>
        <p:cNvGrpSpPr/>
        <p:nvPr/>
      </p:nvGrpSpPr>
      <p:grpSpPr>
        <a:xfrm>
          <a:off x="0" y="0"/>
          <a:ext cx="0" cy="0"/>
          <a:chOff x="0" y="0"/>
          <a:chExt cx="0" cy="0"/>
        </a:xfrm>
      </p:grpSpPr>
      <p:sp>
        <p:nvSpPr>
          <p:cNvPr id="38" name="Google Shape;38;p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A4C2F4"/>
        </a:solidFill>
      </p:bgPr>
    </p:bg>
    <p:spTree>
      <p:nvGrpSpPr>
        <p:cNvPr id="40" name="Shape 40"/>
        <p:cNvGrpSpPr/>
        <p:nvPr/>
      </p:nvGrpSpPr>
      <p:grpSpPr>
        <a:xfrm>
          <a:off x="0" y="0"/>
          <a:ext cx="0" cy="0"/>
          <a:chOff x="0" y="0"/>
          <a:chExt cx="0" cy="0"/>
        </a:xfrm>
      </p:grpSpPr>
      <p:sp>
        <p:nvSpPr>
          <p:cNvPr id="41" name="Google Shape;41;p1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3" name="Google Shape;43;p1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t/>
            </a:r>
            <a:endParaRPr/>
          </a:p>
        </p:txBody>
      </p:sp>
      <p:sp>
        <p:nvSpPr>
          <p:cNvPr id="9" name="Google Shape;9;p1"/>
          <p:cNvSpPr/>
          <p:nvPr/>
        </p:nvSpPr>
        <p:spPr>
          <a:xfrm>
            <a:off x="0" y="1017725"/>
            <a:ext cx="9144000" cy="111600"/>
          </a:xfrm>
          <a:prstGeom prst="rect">
            <a:avLst/>
          </a:prstGeom>
          <a:gradFill>
            <a:gsLst>
              <a:gs pos="0">
                <a:schemeClr val="dk1"/>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rPr>
              <a:t>Computer Science 161</a:t>
            </a:r>
            <a:endParaRPr b="1" sz="600">
              <a:solidFill>
                <a:schemeClr val="lt1"/>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5"/>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sz="4000"/>
              <a:t>Transport Layer: TCP and UDP</a:t>
            </a:r>
            <a:endParaRPr sz="4000"/>
          </a:p>
        </p:txBody>
      </p:sp>
      <p:sp>
        <p:nvSpPr>
          <p:cNvPr id="65" name="Google Shape;65;p15"/>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 161 Fall 2022 - </a:t>
            </a:r>
            <a:r>
              <a:rPr lang="en"/>
              <a:t>Lecture 18</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Ports: An Analogy</a:t>
            </a:r>
            <a:endParaRPr/>
          </a:p>
        </p:txBody>
      </p:sp>
      <p:sp>
        <p:nvSpPr>
          <p:cNvPr id="127" name="Google Shape;127;p2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Alice is pen pals with Bob. Alice’s roommate, Carol, is also pen pals with Bob</a:t>
            </a:r>
            <a:endParaRPr/>
          </a:p>
          <a:p>
            <a:pPr indent="-342900" lvl="0" marL="457200" rtl="0" algn="l">
              <a:spcBef>
                <a:spcPts val="0"/>
              </a:spcBef>
              <a:spcAft>
                <a:spcPts val="0"/>
              </a:spcAft>
              <a:buSzPts val="1800"/>
              <a:buChar char="●"/>
            </a:pPr>
            <a:r>
              <a:rPr lang="en"/>
              <a:t>Bob’s replies are addressed to the same global (IP) address</a:t>
            </a:r>
            <a:endParaRPr/>
          </a:p>
          <a:p>
            <a:pPr indent="-317500" lvl="1" marL="914400" rtl="0" algn="l">
              <a:spcBef>
                <a:spcPts val="0"/>
              </a:spcBef>
              <a:spcAft>
                <a:spcPts val="0"/>
              </a:spcAft>
              <a:buSzPts val="1400"/>
              <a:buChar char="○"/>
            </a:pPr>
            <a:r>
              <a:rPr lang="en"/>
              <a:t>How can we tell which letters are for Alice and which are for Bob?</a:t>
            </a:r>
            <a:endParaRPr/>
          </a:p>
          <a:p>
            <a:pPr indent="-342900" lvl="0" marL="457200" rtl="0" algn="l">
              <a:spcBef>
                <a:spcPts val="0"/>
              </a:spcBef>
              <a:spcAft>
                <a:spcPts val="0"/>
              </a:spcAft>
              <a:buSzPts val="1800"/>
              <a:buChar char="●"/>
            </a:pPr>
            <a:r>
              <a:rPr lang="en"/>
              <a:t>Solution: Add a room number (port number) inside the letter</a:t>
            </a:r>
            <a:endParaRPr/>
          </a:p>
          <a:p>
            <a:pPr indent="-317500" lvl="1" marL="914400" rtl="0" algn="l">
              <a:spcBef>
                <a:spcPts val="0"/>
              </a:spcBef>
              <a:spcAft>
                <a:spcPts val="0"/>
              </a:spcAft>
              <a:buSzPts val="1400"/>
              <a:buChar char="○"/>
            </a:pPr>
            <a:r>
              <a:rPr lang="en"/>
              <a:t>In private homes, usually a port number is meaningless</a:t>
            </a:r>
            <a:endParaRPr/>
          </a:p>
          <a:p>
            <a:pPr indent="-317500" lvl="1" marL="914400" rtl="0" algn="l">
              <a:spcBef>
                <a:spcPts val="0"/>
              </a:spcBef>
              <a:spcAft>
                <a:spcPts val="0"/>
              </a:spcAft>
              <a:buSzPts val="1400"/>
              <a:buChar char="○"/>
            </a:pPr>
            <a:r>
              <a:rPr lang="en"/>
              <a:t>But, in public offices (servers), like Cory Hall, the port numbers are constant and known</a:t>
            </a:r>
            <a:endParaRPr/>
          </a:p>
        </p:txBody>
      </p:sp>
      <p:sp>
        <p:nvSpPr>
          <p:cNvPr id="128" name="Google Shape;128;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Ports</a:t>
            </a:r>
            <a:endParaRPr/>
          </a:p>
        </p:txBody>
      </p:sp>
      <p:sp>
        <p:nvSpPr>
          <p:cNvPr id="134" name="Google Shape;134;p25"/>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Ports</a:t>
            </a:r>
            <a:r>
              <a:rPr lang="en"/>
              <a:t> help us distinguish between different applications on the same computer or server</a:t>
            </a:r>
            <a:endParaRPr/>
          </a:p>
          <a:p>
            <a:pPr indent="-317500" lvl="1" marL="914400" rtl="0" algn="l">
              <a:spcBef>
                <a:spcPts val="0"/>
              </a:spcBef>
              <a:spcAft>
                <a:spcPts val="0"/>
              </a:spcAft>
              <a:buSzPts val="1400"/>
              <a:buChar char="○"/>
            </a:pPr>
            <a:r>
              <a:rPr lang="en"/>
              <a:t>On private computers, port numbers can be random</a:t>
            </a:r>
            <a:endParaRPr/>
          </a:p>
          <a:p>
            <a:pPr indent="-317500" lvl="1" marL="914400" rtl="0" algn="l">
              <a:spcBef>
                <a:spcPts val="0"/>
              </a:spcBef>
              <a:spcAft>
                <a:spcPts val="0"/>
              </a:spcAft>
              <a:buSzPts val="1400"/>
              <a:buChar char="○"/>
            </a:pPr>
            <a:r>
              <a:rPr lang="en"/>
              <a:t>On public servers, port numbers should be constant and well-known (so users can access the right port)</a:t>
            </a:r>
            <a:endParaRPr/>
          </a:p>
          <a:p>
            <a:pPr indent="-342900" lvl="0" marL="457200" rtl="0" algn="l">
              <a:spcBef>
                <a:spcPts val="0"/>
              </a:spcBef>
              <a:spcAft>
                <a:spcPts val="0"/>
              </a:spcAft>
              <a:buSzPts val="1800"/>
              <a:buChar char="●"/>
            </a:pPr>
            <a:r>
              <a:rPr lang="en"/>
              <a:t>Remember: TCP is built on top of IP, so the IP header (and therefore the IP address) is still present</a:t>
            </a:r>
            <a:endParaRPr/>
          </a:p>
        </p:txBody>
      </p:sp>
      <p:sp>
        <p:nvSpPr>
          <p:cNvPr id="135" name="Google Shape;135;p25"/>
          <p:cNvSpPr/>
          <p:nvPr/>
        </p:nvSpPr>
        <p:spPr>
          <a:xfrm>
            <a:off x="5465925" y="2352950"/>
            <a:ext cx="3605400" cy="12987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IP Header: send to: 1.2.3.4</a:t>
            </a:r>
            <a:endParaRPr/>
          </a:p>
        </p:txBody>
      </p:sp>
      <p:sp>
        <p:nvSpPr>
          <p:cNvPr id="136" name="Google Shape;136;p25"/>
          <p:cNvSpPr/>
          <p:nvPr/>
        </p:nvSpPr>
        <p:spPr>
          <a:xfrm>
            <a:off x="5661056" y="2746225"/>
            <a:ext cx="3175200" cy="832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TCP Header: send to: port 80</a:t>
            </a:r>
            <a:endParaRPr>
              <a:solidFill>
                <a:schemeClr val="dk1"/>
              </a:solidFill>
            </a:endParaRPr>
          </a:p>
          <a:p>
            <a:pPr indent="0" lvl="0" marL="0" rtl="0" algn="l">
              <a:spcBef>
                <a:spcPts val="0"/>
              </a:spcBef>
              <a:spcAft>
                <a:spcPts val="0"/>
              </a:spcAft>
              <a:buNone/>
            </a:pPr>
            <a:r>
              <a:t/>
            </a:r>
            <a:endParaRPr/>
          </a:p>
        </p:txBody>
      </p:sp>
      <p:sp>
        <p:nvSpPr>
          <p:cNvPr id="137" name="Google Shape;137;p25"/>
          <p:cNvSpPr txBox="1"/>
          <p:nvPr/>
        </p:nvSpPr>
        <p:spPr>
          <a:xfrm>
            <a:off x="5954633" y="3110825"/>
            <a:ext cx="2502300" cy="400200"/>
          </a:xfrm>
          <a:prstGeom prst="rect">
            <a:avLst/>
          </a:prstGeom>
          <a:solidFill>
            <a:schemeClr val="lt1"/>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 am hungry.</a:t>
            </a:r>
            <a:endParaRPr/>
          </a:p>
        </p:txBody>
      </p:sp>
      <p:sp>
        <p:nvSpPr>
          <p:cNvPr id="138" name="Google Shape;138;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4" name="Google Shape;144;p2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Establishing Sequence Numbers</a:t>
            </a:r>
            <a:endParaRPr/>
          </a:p>
        </p:txBody>
      </p:sp>
      <p:sp>
        <p:nvSpPr>
          <p:cNvPr id="145" name="Google Shape;145;p26"/>
          <p:cNvSpPr txBox="1"/>
          <p:nvPr>
            <p:ph idx="1" type="body"/>
          </p:nvPr>
        </p:nvSpPr>
        <p:spPr>
          <a:xfrm>
            <a:off x="198500" y="1246825"/>
            <a:ext cx="8686500" cy="203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Each TCP connection requires two sets of sequence numbers</a:t>
            </a:r>
            <a:endParaRPr/>
          </a:p>
          <a:p>
            <a:pPr indent="-317500" lvl="1" marL="914400" rtl="0" algn="l">
              <a:spcBef>
                <a:spcPts val="0"/>
              </a:spcBef>
              <a:spcAft>
                <a:spcPts val="0"/>
              </a:spcAft>
              <a:buSzPts val="1400"/>
              <a:buChar char="○"/>
            </a:pPr>
            <a:r>
              <a:rPr lang="en"/>
              <a:t>One sequence number for messages from the client to the server</a:t>
            </a:r>
            <a:endParaRPr/>
          </a:p>
          <a:p>
            <a:pPr indent="-317500" lvl="1" marL="914400" rtl="0" algn="l">
              <a:spcBef>
                <a:spcPts val="0"/>
              </a:spcBef>
              <a:spcAft>
                <a:spcPts val="0"/>
              </a:spcAft>
              <a:buSzPts val="1400"/>
              <a:buChar char="○"/>
            </a:pPr>
            <a:r>
              <a:rPr lang="en"/>
              <a:t>One sequence number for messages from the server to the client</a:t>
            </a:r>
            <a:endParaRPr/>
          </a:p>
          <a:p>
            <a:pPr indent="-342900" lvl="0" marL="457200" rtl="0" algn="l">
              <a:spcBef>
                <a:spcPts val="0"/>
              </a:spcBef>
              <a:spcAft>
                <a:spcPts val="0"/>
              </a:spcAft>
              <a:buSzPts val="1800"/>
              <a:buChar char="●"/>
            </a:pPr>
            <a:r>
              <a:rPr lang="en"/>
              <a:t>Before starting a TCP connection, the client and server must agree on two </a:t>
            </a:r>
            <a:r>
              <a:rPr b="1" lang="en"/>
              <a:t>initial sequence numbers</a:t>
            </a:r>
            <a:r>
              <a:rPr lang="en"/>
              <a:t> (ISNs)</a:t>
            </a:r>
            <a:endParaRPr/>
          </a:p>
          <a:p>
            <a:pPr indent="-317500" lvl="1" marL="914400" rtl="0" algn="l">
              <a:spcBef>
                <a:spcPts val="0"/>
              </a:spcBef>
              <a:spcAft>
                <a:spcPts val="0"/>
              </a:spcAft>
              <a:buSzPts val="1400"/>
              <a:buChar char="○"/>
            </a:pPr>
            <a:r>
              <a:rPr lang="en"/>
              <a:t>The ISNs are different and random for every connection (for </a:t>
            </a:r>
            <a:r>
              <a:rPr lang="en"/>
              <a:t>security</a:t>
            </a:r>
            <a:r>
              <a:rPr lang="en"/>
              <a:t> reasons, as we’ll see soon)</a:t>
            </a:r>
            <a:endParaRPr/>
          </a:p>
        </p:txBody>
      </p:sp>
      <p:graphicFrame>
        <p:nvGraphicFramePr>
          <p:cNvPr id="146" name="Google Shape;146;p26"/>
          <p:cNvGraphicFramePr/>
          <p:nvPr/>
        </p:nvGraphicFramePr>
        <p:xfrm>
          <a:off x="635100" y="3189500"/>
          <a:ext cx="3000000" cy="3000000"/>
        </p:xfrm>
        <a:graphic>
          <a:graphicData uri="http://schemas.openxmlformats.org/drawingml/2006/table">
            <a:tbl>
              <a:tblPr>
                <a:noFill/>
                <a:tableStyleId>{A348CFEC-60BF-4662-BA17-07C2758C695D}</a:tableStyleId>
              </a:tblPr>
              <a:tblGrid>
                <a:gridCol w="382850"/>
                <a:gridCol w="382850"/>
                <a:gridCol w="382850"/>
                <a:gridCol w="382850"/>
                <a:gridCol w="382850"/>
                <a:gridCol w="382850"/>
                <a:gridCol w="382850"/>
                <a:gridCol w="382850"/>
                <a:gridCol w="382850"/>
                <a:gridCol w="382850"/>
                <a:gridCol w="382850"/>
                <a:gridCol w="382850"/>
              </a:tblGrid>
              <a:tr h="365725">
                <a:tc>
                  <a:txBody>
                    <a:bodyPr/>
                    <a:lstStyle/>
                    <a:p>
                      <a:pPr indent="0" lvl="0" marL="0" rtl="0" algn="ctr">
                        <a:spcBef>
                          <a:spcPts val="0"/>
                        </a:spcBef>
                        <a:spcAft>
                          <a:spcPts val="0"/>
                        </a:spcAft>
                        <a:buNone/>
                      </a:pPr>
                      <a:r>
                        <a:rPr b="1" lang="en" sz="1200">
                          <a:latin typeface="Courier New"/>
                          <a:ea typeface="Courier New"/>
                          <a:cs typeface="Courier New"/>
                          <a:sym typeface="Courier New"/>
                        </a:rPr>
                        <a:t>H</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e</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l</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l</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o</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s</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e</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r</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v</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e</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r</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r>
              <a:tr h="365725">
                <a:tc>
                  <a:txBody>
                    <a:bodyPr/>
                    <a:lstStyle/>
                    <a:p>
                      <a:pPr indent="0" lvl="0" marL="0" rtl="0" algn="ctr">
                        <a:spcBef>
                          <a:spcPts val="0"/>
                        </a:spcBef>
                        <a:spcAft>
                          <a:spcPts val="0"/>
                        </a:spcAft>
                        <a:buNone/>
                      </a:pPr>
                      <a:r>
                        <a:rPr b="1" lang="en" sz="1200">
                          <a:latin typeface="Courier New"/>
                          <a:ea typeface="Courier New"/>
                          <a:cs typeface="Courier New"/>
                          <a:sym typeface="Courier New"/>
                        </a:rPr>
                        <a:t>50</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51</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52</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53</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54</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55</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56</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57</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58</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59</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60</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61</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graphicFrame>
        <p:nvGraphicFramePr>
          <p:cNvPr id="147" name="Google Shape;147;p26"/>
          <p:cNvGraphicFramePr/>
          <p:nvPr/>
        </p:nvGraphicFramePr>
        <p:xfrm>
          <a:off x="635100" y="4169500"/>
          <a:ext cx="3000000" cy="3000000"/>
        </p:xfrm>
        <a:graphic>
          <a:graphicData uri="http://schemas.openxmlformats.org/drawingml/2006/table">
            <a:tbl>
              <a:tblPr>
                <a:noFill/>
                <a:tableStyleId>{A348CFEC-60BF-4662-BA17-07C2758C695D}</a:tableStyleId>
              </a:tblPr>
              <a:tblGrid>
                <a:gridCol w="382850"/>
                <a:gridCol w="382850"/>
                <a:gridCol w="382850"/>
                <a:gridCol w="382850"/>
                <a:gridCol w="382850"/>
                <a:gridCol w="382850"/>
                <a:gridCol w="382850"/>
                <a:gridCol w="382850"/>
                <a:gridCol w="382850"/>
                <a:gridCol w="382850"/>
                <a:gridCol w="382850"/>
                <a:gridCol w="382850"/>
              </a:tblGrid>
              <a:tr h="365725">
                <a:tc>
                  <a:txBody>
                    <a:bodyPr/>
                    <a:lstStyle/>
                    <a:p>
                      <a:pPr indent="0" lvl="0" marL="0" rtl="0" algn="ctr">
                        <a:spcBef>
                          <a:spcPts val="0"/>
                        </a:spcBef>
                        <a:spcAft>
                          <a:spcPts val="0"/>
                        </a:spcAft>
                        <a:buNone/>
                      </a:pPr>
                      <a:r>
                        <a:rPr b="1" lang="en" sz="1200">
                          <a:latin typeface="Courier New"/>
                          <a:ea typeface="Courier New"/>
                          <a:cs typeface="Courier New"/>
                          <a:sym typeface="Courier New"/>
                        </a:rPr>
                        <a:t>H</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e</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l</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l</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o</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c</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l</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i</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e</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n</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t</a:t>
                      </a:r>
                      <a:endParaRPr b="1" sz="1200">
                        <a:latin typeface="Courier New"/>
                        <a:ea typeface="Courier New"/>
                        <a:cs typeface="Courier New"/>
                        <a:sym typeface="Courier New"/>
                      </a:endParaRPr>
                    </a:p>
                  </a:txBody>
                  <a:tcPr marT="91425" marB="91425" marR="91425" marL="91425">
                    <a:lnB cap="flat" cmpd="sng" w="9525">
                      <a:solidFill>
                        <a:srgbClr val="9E9E9E"/>
                      </a:solidFill>
                      <a:prstDash val="solid"/>
                      <a:round/>
                      <a:headEnd len="sm" w="sm" type="none"/>
                      <a:tailEnd len="sm" w="sm" type="none"/>
                    </a:lnB>
                  </a:tcPr>
                </a:tc>
              </a:tr>
              <a:tr h="365725">
                <a:tc>
                  <a:txBody>
                    <a:bodyPr/>
                    <a:lstStyle/>
                    <a:p>
                      <a:pPr indent="0" lvl="0" marL="0" rtl="0" algn="ctr">
                        <a:spcBef>
                          <a:spcPts val="0"/>
                        </a:spcBef>
                        <a:spcAft>
                          <a:spcPts val="0"/>
                        </a:spcAft>
                        <a:buNone/>
                      </a:pPr>
                      <a:r>
                        <a:rPr b="1" lang="en" sz="1200">
                          <a:latin typeface="Courier New"/>
                          <a:ea typeface="Courier New"/>
                          <a:cs typeface="Courier New"/>
                          <a:sym typeface="Courier New"/>
                        </a:rPr>
                        <a:t>25</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26</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27</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28</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29</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30</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31</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32</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33</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34</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35</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b="1" lang="en" sz="1200">
                          <a:latin typeface="Courier New"/>
                          <a:ea typeface="Courier New"/>
                          <a:cs typeface="Courier New"/>
                          <a:sym typeface="Courier New"/>
                        </a:rPr>
                        <a:t>36</a:t>
                      </a:r>
                      <a:endParaRPr b="1" sz="1200">
                        <a:latin typeface="Courier New"/>
                        <a:ea typeface="Courier New"/>
                        <a:cs typeface="Courier New"/>
                        <a:sym typeface="Courier New"/>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148" name="Google Shape;148;p26"/>
          <p:cNvSpPr txBox="1"/>
          <p:nvPr/>
        </p:nvSpPr>
        <p:spPr>
          <a:xfrm>
            <a:off x="5558175" y="3254275"/>
            <a:ext cx="25854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Messages from the client are numbered starting at 50.</a:t>
            </a:r>
            <a:endParaRPr/>
          </a:p>
        </p:txBody>
      </p:sp>
      <p:sp>
        <p:nvSpPr>
          <p:cNvPr id="149" name="Google Shape;149;p26"/>
          <p:cNvSpPr txBox="1"/>
          <p:nvPr/>
        </p:nvSpPr>
        <p:spPr>
          <a:xfrm>
            <a:off x="5558175" y="4234275"/>
            <a:ext cx="25854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Messages from the server are numbered starting at 25.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5" name="Google Shape;155;p2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3-Way Handshake</a:t>
            </a:r>
            <a:endParaRPr/>
          </a:p>
        </p:txBody>
      </p:sp>
      <p:sp>
        <p:nvSpPr>
          <p:cNvPr id="156" name="Google Shape;156;p27"/>
          <p:cNvSpPr txBox="1"/>
          <p:nvPr>
            <p:ph idx="4294967295" type="body"/>
          </p:nvPr>
        </p:nvSpPr>
        <p:spPr>
          <a:xfrm>
            <a:off x="198500" y="1246825"/>
            <a:ext cx="5142600" cy="1006500"/>
          </a:xfrm>
          <a:prstGeom prst="rect">
            <a:avLst/>
          </a:prstGeom>
        </p:spPr>
        <p:txBody>
          <a:bodyPr anchorCtr="0" anchor="t" bIns="0" lIns="91425" spcFirstLastPara="1" rIns="91425" wrap="square" tIns="91425">
            <a:spAutoFit/>
          </a:bodyPr>
          <a:lstStyle/>
          <a:p>
            <a:pPr indent="-342900" lvl="0" marL="457200" rtl="0" algn="l">
              <a:spcBef>
                <a:spcPts val="0"/>
              </a:spcBef>
              <a:spcAft>
                <a:spcPts val="0"/>
              </a:spcAft>
              <a:buSzPts val="1800"/>
              <a:buAutoNum type="arabicPeriod"/>
            </a:pPr>
            <a:r>
              <a:rPr lang="en"/>
              <a:t>Client</a:t>
            </a:r>
            <a:r>
              <a:rPr lang="en"/>
              <a:t> chooses an initial sequence number </a:t>
            </a:r>
            <a:r>
              <a:rPr i="1" lang="en"/>
              <a:t>x</a:t>
            </a:r>
            <a:r>
              <a:rPr lang="en"/>
              <a:t> its bytes and sends a SYN (synchronize) packet to the server</a:t>
            </a:r>
            <a:endParaRPr/>
          </a:p>
        </p:txBody>
      </p:sp>
      <p:sp>
        <p:nvSpPr>
          <p:cNvPr id="157" name="Google Shape;157;p27"/>
          <p:cNvSpPr txBox="1"/>
          <p:nvPr/>
        </p:nvSpPr>
        <p:spPr>
          <a:xfrm>
            <a:off x="5424000" y="1170025"/>
            <a:ext cx="75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00FF"/>
                </a:solidFill>
              </a:rPr>
              <a:t>Client</a:t>
            </a:r>
            <a:endParaRPr>
              <a:solidFill>
                <a:srgbClr val="0000FF"/>
              </a:solidFill>
            </a:endParaRPr>
          </a:p>
        </p:txBody>
      </p:sp>
      <p:sp>
        <p:nvSpPr>
          <p:cNvPr id="158" name="Google Shape;158;p27"/>
          <p:cNvSpPr txBox="1"/>
          <p:nvPr/>
        </p:nvSpPr>
        <p:spPr>
          <a:xfrm>
            <a:off x="8339100" y="1170025"/>
            <a:ext cx="7518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38761D"/>
                </a:solidFill>
              </a:rPr>
              <a:t>Server</a:t>
            </a:r>
            <a:endParaRPr>
              <a:solidFill>
                <a:srgbClr val="38761D"/>
              </a:solidFill>
            </a:endParaRPr>
          </a:p>
        </p:txBody>
      </p:sp>
      <p:cxnSp>
        <p:nvCxnSpPr>
          <p:cNvPr id="159" name="Google Shape;159;p27"/>
          <p:cNvCxnSpPr>
            <a:stCxn id="157" idx="2"/>
          </p:cNvCxnSpPr>
          <p:nvPr/>
        </p:nvCxnSpPr>
        <p:spPr>
          <a:xfrm flipH="1">
            <a:off x="5790600" y="1570225"/>
            <a:ext cx="9300" cy="3093000"/>
          </a:xfrm>
          <a:prstGeom prst="straightConnector1">
            <a:avLst/>
          </a:prstGeom>
          <a:noFill/>
          <a:ln cap="flat" cmpd="sng" w="19050">
            <a:solidFill>
              <a:srgbClr val="0000FF"/>
            </a:solidFill>
            <a:prstDash val="solid"/>
            <a:round/>
            <a:headEnd len="med" w="med" type="none"/>
            <a:tailEnd len="med" w="med" type="none"/>
          </a:ln>
        </p:spPr>
      </p:cxnSp>
      <p:cxnSp>
        <p:nvCxnSpPr>
          <p:cNvPr id="160" name="Google Shape;160;p27"/>
          <p:cNvCxnSpPr>
            <a:stCxn id="158" idx="2"/>
          </p:cNvCxnSpPr>
          <p:nvPr/>
        </p:nvCxnSpPr>
        <p:spPr>
          <a:xfrm flipH="1">
            <a:off x="8710200" y="1570225"/>
            <a:ext cx="4800" cy="3093000"/>
          </a:xfrm>
          <a:prstGeom prst="straightConnector1">
            <a:avLst/>
          </a:prstGeom>
          <a:noFill/>
          <a:ln cap="flat" cmpd="sng" w="19050">
            <a:solidFill>
              <a:srgbClr val="38761D"/>
            </a:solidFill>
            <a:prstDash val="solid"/>
            <a:round/>
            <a:headEnd len="med" w="med" type="none"/>
            <a:tailEnd len="med" w="med" type="none"/>
          </a:ln>
        </p:spPr>
      </p:cxnSp>
      <p:grpSp>
        <p:nvGrpSpPr>
          <p:cNvPr id="161" name="Google Shape;161;p27"/>
          <p:cNvGrpSpPr/>
          <p:nvPr/>
        </p:nvGrpSpPr>
        <p:grpSpPr>
          <a:xfrm>
            <a:off x="5804918" y="1604246"/>
            <a:ext cx="2917800" cy="577200"/>
            <a:chOff x="5804918" y="1604246"/>
            <a:chExt cx="2917800" cy="577200"/>
          </a:xfrm>
        </p:grpSpPr>
        <p:cxnSp>
          <p:nvCxnSpPr>
            <p:cNvPr id="162" name="Google Shape;162;p27"/>
            <p:cNvCxnSpPr/>
            <p:nvPr/>
          </p:nvCxnSpPr>
          <p:spPr>
            <a:xfrm>
              <a:off x="5804918" y="1830150"/>
              <a:ext cx="2917800" cy="343800"/>
            </a:xfrm>
            <a:prstGeom prst="straightConnector1">
              <a:avLst/>
            </a:prstGeom>
            <a:noFill/>
            <a:ln cap="flat" cmpd="sng" w="19050">
              <a:solidFill>
                <a:srgbClr val="0000FF"/>
              </a:solidFill>
              <a:prstDash val="solid"/>
              <a:round/>
              <a:headEnd len="med" w="med" type="none"/>
              <a:tailEnd len="med" w="med" type="triangle"/>
            </a:ln>
          </p:spPr>
        </p:cxnSp>
        <p:sp>
          <p:nvSpPr>
            <p:cNvPr id="163" name="Google Shape;163;p27"/>
            <p:cNvSpPr txBox="1"/>
            <p:nvPr/>
          </p:nvSpPr>
          <p:spPr>
            <a:xfrm rot="439803">
              <a:off x="6539652" y="1692754"/>
              <a:ext cx="1403772" cy="400185"/>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00FF"/>
                  </a:solidFill>
                </a:rPr>
                <a:t>SYN. Seq = </a:t>
              </a:r>
              <a:r>
                <a:rPr i="1" lang="en">
                  <a:solidFill>
                    <a:srgbClr val="0000FF"/>
                  </a:solidFill>
                </a:rPr>
                <a:t>x</a:t>
              </a:r>
              <a:endParaRPr i="1">
                <a:solidFill>
                  <a:srgbClr val="0000FF"/>
                </a:solidFill>
              </a:endParaRPr>
            </a:p>
          </p:txBody>
        </p:sp>
      </p:grpSp>
      <p:grpSp>
        <p:nvGrpSpPr>
          <p:cNvPr id="164" name="Google Shape;164;p27"/>
          <p:cNvGrpSpPr/>
          <p:nvPr/>
        </p:nvGrpSpPr>
        <p:grpSpPr>
          <a:xfrm>
            <a:off x="5792854" y="2161113"/>
            <a:ext cx="2929800" cy="795600"/>
            <a:chOff x="5792854" y="2161113"/>
            <a:chExt cx="2929800" cy="795600"/>
          </a:xfrm>
        </p:grpSpPr>
        <p:cxnSp>
          <p:nvCxnSpPr>
            <p:cNvPr id="165" name="Google Shape;165;p27"/>
            <p:cNvCxnSpPr/>
            <p:nvPr/>
          </p:nvCxnSpPr>
          <p:spPr>
            <a:xfrm flipH="1">
              <a:off x="5792854" y="2416325"/>
              <a:ext cx="2929800" cy="453900"/>
            </a:xfrm>
            <a:prstGeom prst="straightConnector1">
              <a:avLst/>
            </a:prstGeom>
            <a:noFill/>
            <a:ln cap="flat" cmpd="sng" w="19050">
              <a:solidFill>
                <a:srgbClr val="38761D"/>
              </a:solidFill>
              <a:prstDash val="solid"/>
              <a:round/>
              <a:headEnd len="med" w="med" type="none"/>
              <a:tailEnd len="med" w="med" type="triangle"/>
            </a:ln>
          </p:spPr>
        </p:cxnSp>
        <p:sp>
          <p:nvSpPr>
            <p:cNvPr id="166" name="Google Shape;166;p27"/>
            <p:cNvSpPr txBox="1"/>
            <p:nvPr/>
          </p:nvSpPr>
          <p:spPr>
            <a:xfrm rot="-526451">
              <a:off x="5892519" y="2358777"/>
              <a:ext cx="2611765" cy="400273"/>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38761D"/>
                  </a:solidFill>
                </a:rPr>
                <a:t>SYN-ACK. Seq = </a:t>
              </a:r>
              <a:r>
                <a:rPr i="1" lang="en">
                  <a:solidFill>
                    <a:srgbClr val="38761D"/>
                  </a:solidFill>
                </a:rPr>
                <a:t>y</a:t>
              </a:r>
              <a:r>
                <a:rPr lang="en">
                  <a:solidFill>
                    <a:srgbClr val="38761D"/>
                  </a:solidFill>
                </a:rPr>
                <a:t>, Ack = </a:t>
              </a:r>
              <a:r>
                <a:rPr i="1" lang="en">
                  <a:solidFill>
                    <a:srgbClr val="38761D"/>
                  </a:solidFill>
                </a:rPr>
                <a:t>x</a:t>
              </a:r>
              <a:r>
                <a:rPr lang="en">
                  <a:solidFill>
                    <a:srgbClr val="38761D"/>
                  </a:solidFill>
                </a:rPr>
                <a:t>+1</a:t>
              </a:r>
              <a:endParaRPr>
                <a:solidFill>
                  <a:srgbClr val="38761D"/>
                </a:solidFill>
              </a:endParaRPr>
            </a:p>
          </p:txBody>
        </p:sp>
      </p:grpSp>
      <p:grpSp>
        <p:nvGrpSpPr>
          <p:cNvPr id="167" name="Google Shape;167;p27"/>
          <p:cNvGrpSpPr/>
          <p:nvPr/>
        </p:nvGrpSpPr>
        <p:grpSpPr>
          <a:xfrm>
            <a:off x="5804918" y="2924275"/>
            <a:ext cx="2917800" cy="711600"/>
            <a:chOff x="5804918" y="2924275"/>
            <a:chExt cx="2917800" cy="711600"/>
          </a:xfrm>
        </p:grpSpPr>
        <p:cxnSp>
          <p:nvCxnSpPr>
            <p:cNvPr id="168" name="Google Shape;168;p27"/>
            <p:cNvCxnSpPr/>
            <p:nvPr/>
          </p:nvCxnSpPr>
          <p:spPr>
            <a:xfrm>
              <a:off x="5804918" y="3201750"/>
              <a:ext cx="2917800" cy="343800"/>
            </a:xfrm>
            <a:prstGeom prst="straightConnector1">
              <a:avLst/>
            </a:prstGeom>
            <a:noFill/>
            <a:ln cap="flat" cmpd="sng" w="19050">
              <a:solidFill>
                <a:srgbClr val="0000FF"/>
              </a:solidFill>
              <a:prstDash val="solid"/>
              <a:round/>
              <a:headEnd len="med" w="med" type="none"/>
              <a:tailEnd len="med" w="med" type="triangle"/>
            </a:ln>
          </p:spPr>
        </p:cxnSp>
        <p:sp>
          <p:nvSpPr>
            <p:cNvPr id="169" name="Google Shape;169;p27"/>
            <p:cNvSpPr txBox="1"/>
            <p:nvPr/>
          </p:nvSpPr>
          <p:spPr>
            <a:xfrm rot="439840">
              <a:off x="6134284" y="3079967"/>
              <a:ext cx="2456983" cy="400216"/>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0000FF"/>
                  </a:solidFill>
                </a:rPr>
                <a:t>ACK. Seq = </a:t>
              </a:r>
              <a:r>
                <a:rPr i="1" lang="en">
                  <a:solidFill>
                    <a:srgbClr val="0000FF"/>
                  </a:solidFill>
                </a:rPr>
                <a:t>x</a:t>
              </a:r>
              <a:r>
                <a:rPr lang="en">
                  <a:solidFill>
                    <a:srgbClr val="0000FF"/>
                  </a:solidFill>
                </a:rPr>
                <a:t>+1, Ack = </a:t>
              </a:r>
              <a:r>
                <a:rPr i="1" lang="en">
                  <a:solidFill>
                    <a:srgbClr val="0000FF"/>
                  </a:solidFill>
                </a:rPr>
                <a:t>y</a:t>
              </a:r>
              <a:r>
                <a:rPr lang="en">
                  <a:solidFill>
                    <a:srgbClr val="0000FF"/>
                  </a:solidFill>
                </a:rPr>
                <a:t>+1</a:t>
              </a:r>
              <a:endParaRPr>
                <a:solidFill>
                  <a:srgbClr val="0000FF"/>
                </a:solidFill>
              </a:endParaRPr>
            </a:p>
          </p:txBody>
        </p:sp>
      </p:grpSp>
      <p:sp>
        <p:nvSpPr>
          <p:cNvPr id="170" name="Google Shape;170;p27"/>
          <p:cNvSpPr txBox="1"/>
          <p:nvPr>
            <p:ph idx="4294967295" type="body"/>
          </p:nvPr>
        </p:nvSpPr>
        <p:spPr>
          <a:xfrm>
            <a:off x="198500" y="2253325"/>
            <a:ext cx="5142600" cy="1006500"/>
          </a:xfrm>
          <a:prstGeom prst="rect">
            <a:avLst/>
          </a:prstGeom>
        </p:spPr>
        <p:txBody>
          <a:bodyPr anchorCtr="0" anchor="t" bIns="0" lIns="91425" spcFirstLastPara="1" rIns="91425" wrap="square" tIns="91425">
            <a:spAutoFit/>
          </a:bodyPr>
          <a:lstStyle/>
          <a:p>
            <a:pPr indent="-342900" lvl="0" marL="457200" rtl="0" algn="l">
              <a:spcBef>
                <a:spcPts val="0"/>
              </a:spcBef>
              <a:spcAft>
                <a:spcPts val="0"/>
              </a:spcAft>
              <a:buSzPts val="1800"/>
              <a:buAutoNum type="arabicPeriod" startAt="2"/>
            </a:pPr>
            <a:r>
              <a:rPr lang="en"/>
              <a:t>Server chooses an</a:t>
            </a:r>
            <a:r>
              <a:rPr lang="en"/>
              <a:t> initial sequence number </a:t>
            </a:r>
            <a:r>
              <a:rPr i="1" lang="en"/>
              <a:t>y</a:t>
            </a:r>
            <a:r>
              <a:rPr lang="en"/>
              <a:t> for its bytes and responds with a SYN-ACK packet</a:t>
            </a:r>
            <a:endParaRPr/>
          </a:p>
        </p:txBody>
      </p:sp>
      <p:sp>
        <p:nvSpPr>
          <p:cNvPr id="171" name="Google Shape;171;p27"/>
          <p:cNvSpPr txBox="1"/>
          <p:nvPr>
            <p:ph idx="4294967295" type="body"/>
          </p:nvPr>
        </p:nvSpPr>
        <p:spPr>
          <a:xfrm>
            <a:off x="198500" y="3259825"/>
            <a:ext cx="5142600" cy="369300"/>
          </a:xfrm>
          <a:prstGeom prst="rect">
            <a:avLst/>
          </a:prstGeom>
        </p:spPr>
        <p:txBody>
          <a:bodyPr anchorCtr="0" anchor="t" bIns="0" lIns="91425" spcFirstLastPara="1" rIns="91425" wrap="square" tIns="91425">
            <a:spAutoFit/>
          </a:bodyPr>
          <a:lstStyle/>
          <a:p>
            <a:pPr indent="-342900" lvl="0" marL="457200" rtl="0" algn="l">
              <a:spcBef>
                <a:spcPts val="0"/>
              </a:spcBef>
              <a:spcAft>
                <a:spcPts val="0"/>
              </a:spcAft>
              <a:buSzPts val="1800"/>
              <a:buAutoNum type="arabicPeriod" startAt="3"/>
            </a:pPr>
            <a:r>
              <a:rPr lang="en"/>
              <a:t>Client</a:t>
            </a:r>
            <a:r>
              <a:rPr lang="en"/>
              <a:t> then returns with an ACK packet</a:t>
            </a:r>
            <a:endParaRPr/>
          </a:p>
        </p:txBody>
      </p:sp>
      <p:sp>
        <p:nvSpPr>
          <p:cNvPr id="172" name="Google Shape;172;p27"/>
          <p:cNvSpPr txBox="1"/>
          <p:nvPr>
            <p:ph idx="4294967295" type="body"/>
          </p:nvPr>
        </p:nvSpPr>
        <p:spPr>
          <a:xfrm>
            <a:off x="198500" y="3629125"/>
            <a:ext cx="5142600" cy="1006500"/>
          </a:xfrm>
          <a:prstGeom prst="rect">
            <a:avLst/>
          </a:prstGeom>
        </p:spPr>
        <p:txBody>
          <a:bodyPr anchorCtr="0" anchor="t" bIns="0" lIns="91425" spcFirstLastPara="1" rIns="91425" wrap="square" tIns="91425">
            <a:spAutoFit/>
          </a:bodyPr>
          <a:lstStyle/>
          <a:p>
            <a:pPr indent="-342900" lvl="0" marL="457200" rtl="0" algn="l">
              <a:spcBef>
                <a:spcPts val="0"/>
              </a:spcBef>
              <a:spcAft>
                <a:spcPts val="0"/>
              </a:spcAft>
              <a:buSzPts val="1800"/>
              <a:buAutoNum type="arabicPeriod" startAt="4"/>
            </a:pPr>
            <a:r>
              <a:rPr lang="en"/>
              <a:t>Once both hosts have synchronized sequence numbers, the connection is “established”</a:t>
            </a:r>
            <a:endParaRPr/>
          </a:p>
        </p:txBody>
      </p:sp>
      <p:grpSp>
        <p:nvGrpSpPr>
          <p:cNvPr id="173" name="Google Shape;173;p27"/>
          <p:cNvGrpSpPr/>
          <p:nvPr/>
        </p:nvGrpSpPr>
        <p:grpSpPr>
          <a:xfrm>
            <a:off x="5798929" y="3688603"/>
            <a:ext cx="2929800" cy="821400"/>
            <a:chOff x="5798929" y="3688603"/>
            <a:chExt cx="2929800" cy="821400"/>
          </a:xfrm>
        </p:grpSpPr>
        <p:cxnSp>
          <p:nvCxnSpPr>
            <p:cNvPr id="174" name="Google Shape;174;p27"/>
            <p:cNvCxnSpPr/>
            <p:nvPr/>
          </p:nvCxnSpPr>
          <p:spPr>
            <a:xfrm flipH="1">
              <a:off x="5798929" y="3969313"/>
              <a:ext cx="2929800" cy="453900"/>
            </a:xfrm>
            <a:prstGeom prst="straightConnector1">
              <a:avLst/>
            </a:prstGeom>
            <a:noFill/>
            <a:ln cap="flat" cmpd="sng" w="19050">
              <a:solidFill>
                <a:srgbClr val="38761D"/>
              </a:solidFill>
              <a:prstDash val="solid"/>
              <a:round/>
              <a:headEnd len="med" w="med" type="none"/>
              <a:tailEnd len="med" w="med" type="triangle"/>
            </a:ln>
          </p:spPr>
        </p:cxnSp>
        <p:sp>
          <p:nvSpPr>
            <p:cNvPr id="175" name="Google Shape;175;p27"/>
            <p:cNvSpPr txBox="1"/>
            <p:nvPr/>
          </p:nvSpPr>
          <p:spPr>
            <a:xfrm rot="-526548">
              <a:off x="5897313" y="3899055"/>
              <a:ext cx="2778427" cy="40049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rgbClr val="38761D"/>
                  </a:solidFill>
                </a:rPr>
                <a:t>Data</a:t>
              </a:r>
              <a:endParaRPr>
                <a:solidFill>
                  <a:srgbClr val="38761D"/>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Sending and Receiving Data</a:t>
            </a:r>
            <a:endParaRPr/>
          </a:p>
        </p:txBody>
      </p:sp>
      <p:sp>
        <p:nvSpPr>
          <p:cNvPr id="181" name="Google Shape;181;p2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 TCP handlers on each side track which TCP segments have been received for each connection</a:t>
            </a:r>
            <a:endParaRPr/>
          </a:p>
          <a:p>
            <a:pPr indent="-317500" lvl="1" marL="914400" rtl="0" algn="l">
              <a:spcBef>
                <a:spcPts val="0"/>
              </a:spcBef>
              <a:spcAft>
                <a:spcPts val="0"/>
              </a:spcAft>
              <a:buSzPts val="1400"/>
              <a:buChar char="○"/>
            </a:pPr>
            <a:r>
              <a:rPr lang="en"/>
              <a:t>A connection is identified by these 5 values (sometimes called a 5-tuple)</a:t>
            </a:r>
            <a:endParaRPr/>
          </a:p>
          <a:p>
            <a:pPr indent="-317500" lvl="2" marL="1371600" rtl="0" algn="l">
              <a:spcBef>
                <a:spcPts val="0"/>
              </a:spcBef>
              <a:spcAft>
                <a:spcPts val="0"/>
              </a:spcAft>
              <a:buSzPts val="1400"/>
              <a:buChar char="■"/>
            </a:pPr>
            <a:r>
              <a:rPr lang="en"/>
              <a:t>Source IP</a:t>
            </a:r>
            <a:endParaRPr/>
          </a:p>
          <a:p>
            <a:pPr indent="-317500" lvl="2" marL="1371600" rtl="0" algn="l">
              <a:spcBef>
                <a:spcPts val="0"/>
              </a:spcBef>
              <a:spcAft>
                <a:spcPts val="0"/>
              </a:spcAft>
              <a:buSzPts val="1400"/>
              <a:buChar char="■"/>
            </a:pPr>
            <a:r>
              <a:rPr lang="en"/>
              <a:t>Destination IP</a:t>
            </a:r>
            <a:endParaRPr/>
          </a:p>
          <a:p>
            <a:pPr indent="-317500" lvl="2" marL="1371600" rtl="0" algn="l">
              <a:spcBef>
                <a:spcPts val="0"/>
              </a:spcBef>
              <a:spcAft>
                <a:spcPts val="0"/>
              </a:spcAft>
              <a:buSzPts val="1400"/>
              <a:buChar char="■"/>
            </a:pPr>
            <a:r>
              <a:rPr lang="en"/>
              <a:t>Source Port</a:t>
            </a:r>
            <a:endParaRPr/>
          </a:p>
          <a:p>
            <a:pPr indent="-317500" lvl="2" marL="1371600" rtl="0" algn="l">
              <a:spcBef>
                <a:spcPts val="0"/>
              </a:spcBef>
              <a:spcAft>
                <a:spcPts val="0"/>
              </a:spcAft>
              <a:buSzPts val="1400"/>
              <a:buChar char="■"/>
            </a:pPr>
            <a:r>
              <a:rPr lang="en"/>
              <a:t>Destination Port</a:t>
            </a:r>
            <a:endParaRPr/>
          </a:p>
          <a:p>
            <a:pPr indent="-317500" lvl="2" marL="1371600" rtl="0" algn="l">
              <a:spcBef>
                <a:spcPts val="0"/>
              </a:spcBef>
              <a:spcAft>
                <a:spcPts val="0"/>
              </a:spcAft>
              <a:buSzPts val="1400"/>
              <a:buChar char="■"/>
            </a:pPr>
            <a:r>
              <a:rPr lang="en"/>
              <a:t>Protocol</a:t>
            </a:r>
            <a:endParaRPr/>
          </a:p>
          <a:p>
            <a:pPr indent="-342900" lvl="0" marL="457200" rtl="0" algn="l">
              <a:spcBef>
                <a:spcPts val="0"/>
              </a:spcBef>
              <a:spcAft>
                <a:spcPts val="0"/>
              </a:spcAft>
              <a:buSzPts val="1800"/>
              <a:buChar char="●"/>
            </a:pPr>
            <a:r>
              <a:rPr lang="en"/>
              <a:t>Data from the bytestream can be presented to the application when all data before has been received and presented</a:t>
            </a:r>
            <a:endParaRPr/>
          </a:p>
          <a:p>
            <a:pPr indent="-317500" lvl="1" marL="914400" rtl="0" algn="l">
              <a:spcBef>
                <a:spcPts val="0"/>
              </a:spcBef>
              <a:spcAft>
                <a:spcPts val="0"/>
              </a:spcAft>
              <a:buSzPts val="1400"/>
              <a:buChar char="○"/>
            </a:pPr>
            <a:r>
              <a:rPr lang="en"/>
              <a:t>Recall: TCP presents data to the application as a bytestream, so the order must be preserved from one end to the other, even if packets are received out of order</a:t>
            </a:r>
            <a:endParaRPr/>
          </a:p>
        </p:txBody>
      </p:sp>
      <p:sp>
        <p:nvSpPr>
          <p:cNvPr id="182" name="Google Shape;182;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2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Sending and Receiving Data</a:t>
            </a:r>
            <a:endParaRPr/>
          </a:p>
        </p:txBody>
      </p:sp>
      <p:sp>
        <p:nvSpPr>
          <p:cNvPr id="188" name="Google Shape;188;p2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Byte </a:t>
            </a:r>
            <a:r>
              <a:rPr i="1" lang="en"/>
              <a:t>i</a:t>
            </a:r>
            <a:r>
              <a:rPr lang="en"/>
              <a:t> of the bytestream is represented by sequence number </a:t>
            </a:r>
            <a:r>
              <a:rPr i="1" lang="en"/>
              <a:t>x</a:t>
            </a:r>
            <a:r>
              <a:rPr lang="en"/>
              <a:t> + </a:t>
            </a:r>
            <a:r>
              <a:rPr i="1" lang="en"/>
              <a:t>i</a:t>
            </a:r>
            <a:endParaRPr/>
          </a:p>
          <a:p>
            <a:pPr indent="-317500" lvl="1" marL="914400" rtl="0" algn="l">
              <a:spcBef>
                <a:spcPts val="0"/>
              </a:spcBef>
              <a:spcAft>
                <a:spcPts val="0"/>
              </a:spcAft>
              <a:buSzPts val="1400"/>
              <a:buChar char="○"/>
            </a:pPr>
            <a:r>
              <a:rPr lang="en"/>
              <a:t>The first byte is byte </a:t>
            </a:r>
            <a:r>
              <a:rPr i="1" lang="en"/>
              <a:t>i</a:t>
            </a:r>
            <a:r>
              <a:rPr lang="en"/>
              <a:t> = 1, since sequence number </a:t>
            </a:r>
            <a:r>
              <a:rPr i="1" lang="en"/>
              <a:t>x</a:t>
            </a:r>
            <a:r>
              <a:rPr lang="en"/>
              <a:t> was used for the SYN packet and </a:t>
            </a:r>
            <a:r>
              <a:rPr i="1" lang="en"/>
              <a:t>y</a:t>
            </a:r>
            <a:r>
              <a:rPr lang="en"/>
              <a:t> for the SYN-ACK packet</a:t>
            </a:r>
            <a:endParaRPr/>
          </a:p>
          <a:p>
            <a:pPr indent="-342900" lvl="0" marL="457200" rtl="0" algn="l">
              <a:spcBef>
                <a:spcPts val="0"/>
              </a:spcBef>
              <a:spcAft>
                <a:spcPts val="0"/>
              </a:spcAft>
              <a:buSzPts val="1800"/>
              <a:buChar char="●"/>
            </a:pPr>
            <a:r>
              <a:rPr lang="en"/>
              <a:t>A packet’s sequence number is the number of the first byte of its data</a:t>
            </a:r>
            <a:endParaRPr/>
          </a:p>
          <a:p>
            <a:pPr indent="-317500" lvl="1" marL="914400" rtl="0" algn="l">
              <a:spcBef>
                <a:spcPts val="0"/>
              </a:spcBef>
              <a:spcAft>
                <a:spcPts val="0"/>
              </a:spcAft>
              <a:buSzPts val="1400"/>
              <a:buChar char="○"/>
            </a:pPr>
            <a:r>
              <a:rPr lang="en"/>
              <a:t>This number is from the sender’s set of sequence numbers</a:t>
            </a:r>
            <a:endParaRPr/>
          </a:p>
          <a:p>
            <a:pPr indent="-342900" lvl="0" marL="457200" rtl="0" algn="l">
              <a:spcBef>
                <a:spcPts val="0"/>
              </a:spcBef>
              <a:spcAft>
                <a:spcPts val="0"/>
              </a:spcAft>
              <a:buSzPts val="1800"/>
              <a:buChar char="●"/>
            </a:pPr>
            <a:r>
              <a:rPr lang="en"/>
              <a:t>A packet’s ACK number, if the ACK flag is set, is the number of the byte immediately after the last received byte</a:t>
            </a:r>
            <a:endParaRPr/>
          </a:p>
          <a:p>
            <a:pPr indent="-317500" lvl="1" marL="914400" rtl="0" algn="l">
              <a:spcBef>
                <a:spcPts val="0"/>
              </a:spcBef>
              <a:spcAft>
                <a:spcPts val="0"/>
              </a:spcAft>
              <a:buSzPts val="1400"/>
              <a:buChar char="○"/>
            </a:pPr>
            <a:r>
              <a:rPr lang="en"/>
              <a:t>This number is from the receiver’s set of sequence numbers</a:t>
            </a:r>
            <a:endParaRPr/>
          </a:p>
          <a:p>
            <a:pPr indent="-317500" lvl="1" marL="914400" rtl="0" algn="l">
              <a:spcBef>
                <a:spcPts val="0"/>
              </a:spcBef>
              <a:spcAft>
                <a:spcPts val="0"/>
              </a:spcAft>
              <a:buSzPts val="1400"/>
              <a:buChar char="○"/>
            </a:pPr>
            <a:r>
              <a:rPr lang="en"/>
              <a:t>This would be (sequence number) + (length of data) for the last received packet</a:t>
            </a:r>
            <a:endParaRPr/>
          </a:p>
        </p:txBody>
      </p:sp>
      <p:sp>
        <p:nvSpPr>
          <p:cNvPr id="189" name="Google Shape;189;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8">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Sending and Receiving Data</a:t>
            </a:r>
            <a:endParaRPr/>
          </a:p>
        </p:txBody>
      </p:sp>
      <p:sp>
        <p:nvSpPr>
          <p:cNvPr id="195" name="Google Shape;195;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6" name="Google Shape;196;p30"/>
          <p:cNvSpPr txBox="1"/>
          <p:nvPr/>
        </p:nvSpPr>
        <p:spPr>
          <a:xfrm>
            <a:off x="2396375" y="1361525"/>
            <a:ext cx="64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Client</a:t>
            </a:r>
            <a:endParaRPr>
              <a:solidFill>
                <a:srgbClr val="0000FF"/>
              </a:solidFill>
            </a:endParaRPr>
          </a:p>
        </p:txBody>
      </p:sp>
      <p:sp>
        <p:nvSpPr>
          <p:cNvPr id="197" name="Google Shape;197;p30"/>
          <p:cNvSpPr txBox="1"/>
          <p:nvPr/>
        </p:nvSpPr>
        <p:spPr>
          <a:xfrm>
            <a:off x="5615625" y="1361525"/>
            <a:ext cx="71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rPr>
              <a:t>Server</a:t>
            </a:r>
            <a:endParaRPr>
              <a:solidFill>
                <a:srgbClr val="38761D"/>
              </a:solidFill>
            </a:endParaRPr>
          </a:p>
        </p:txBody>
      </p:sp>
      <p:cxnSp>
        <p:nvCxnSpPr>
          <p:cNvPr id="198" name="Google Shape;198;p30"/>
          <p:cNvCxnSpPr>
            <a:stCxn id="196" idx="2"/>
          </p:cNvCxnSpPr>
          <p:nvPr/>
        </p:nvCxnSpPr>
        <p:spPr>
          <a:xfrm flipH="1">
            <a:off x="2709125" y="1761725"/>
            <a:ext cx="10500" cy="3093000"/>
          </a:xfrm>
          <a:prstGeom prst="straightConnector1">
            <a:avLst/>
          </a:prstGeom>
          <a:noFill/>
          <a:ln cap="flat" cmpd="sng" w="19050">
            <a:solidFill>
              <a:srgbClr val="0000FF"/>
            </a:solidFill>
            <a:prstDash val="solid"/>
            <a:round/>
            <a:headEnd len="med" w="med" type="none"/>
            <a:tailEnd len="med" w="med" type="none"/>
          </a:ln>
        </p:spPr>
      </p:cxnSp>
      <p:cxnSp>
        <p:nvCxnSpPr>
          <p:cNvPr id="199" name="Google Shape;199;p30"/>
          <p:cNvCxnSpPr/>
          <p:nvPr/>
        </p:nvCxnSpPr>
        <p:spPr>
          <a:xfrm flipH="1">
            <a:off x="5967375" y="1761725"/>
            <a:ext cx="10500" cy="3093000"/>
          </a:xfrm>
          <a:prstGeom prst="straightConnector1">
            <a:avLst/>
          </a:prstGeom>
          <a:noFill/>
          <a:ln cap="flat" cmpd="sng" w="19050">
            <a:solidFill>
              <a:srgbClr val="38761D"/>
            </a:solidFill>
            <a:prstDash val="solid"/>
            <a:round/>
            <a:headEnd len="med" w="med" type="none"/>
            <a:tailEnd len="med" w="med" type="none"/>
          </a:ln>
        </p:spPr>
      </p:cxnSp>
      <p:grpSp>
        <p:nvGrpSpPr>
          <p:cNvPr id="200" name="Google Shape;200;p30"/>
          <p:cNvGrpSpPr/>
          <p:nvPr/>
        </p:nvGrpSpPr>
        <p:grpSpPr>
          <a:xfrm>
            <a:off x="2707848" y="1699000"/>
            <a:ext cx="3288427" cy="703800"/>
            <a:chOff x="2707848" y="1699000"/>
            <a:chExt cx="3288427" cy="703800"/>
          </a:xfrm>
        </p:grpSpPr>
        <p:cxnSp>
          <p:nvCxnSpPr>
            <p:cNvPr id="201" name="Google Shape;201;p30"/>
            <p:cNvCxnSpPr/>
            <p:nvPr/>
          </p:nvCxnSpPr>
          <p:spPr>
            <a:xfrm>
              <a:off x="2736775" y="2021650"/>
              <a:ext cx="3259500" cy="343800"/>
            </a:xfrm>
            <a:prstGeom prst="straightConnector1">
              <a:avLst/>
            </a:prstGeom>
            <a:noFill/>
            <a:ln cap="flat" cmpd="sng" w="19050">
              <a:solidFill>
                <a:srgbClr val="0000FF"/>
              </a:solidFill>
              <a:prstDash val="solid"/>
              <a:round/>
              <a:headEnd len="med" w="med" type="none"/>
              <a:tailEnd len="med" w="med" type="triangle"/>
            </a:ln>
          </p:spPr>
        </p:cxnSp>
        <p:sp>
          <p:nvSpPr>
            <p:cNvPr id="202" name="Google Shape;202;p30"/>
            <p:cNvSpPr txBox="1"/>
            <p:nvPr/>
          </p:nvSpPr>
          <p:spPr>
            <a:xfrm rot="394242">
              <a:off x="2716651" y="1881640"/>
              <a:ext cx="3211596" cy="33851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FF"/>
                  </a:solidFill>
                </a:rPr>
                <a:t>ACK. Seq = </a:t>
              </a:r>
              <a:r>
                <a:rPr i="1" lang="en" sz="1000">
                  <a:solidFill>
                    <a:srgbClr val="0000FF"/>
                  </a:solidFill>
                </a:rPr>
                <a:t>x</a:t>
              </a:r>
              <a:r>
                <a:rPr lang="en" sz="1000">
                  <a:solidFill>
                    <a:srgbClr val="0000FF"/>
                  </a:solidFill>
                </a:rPr>
                <a:t>+1, Ack = </a:t>
              </a:r>
              <a:r>
                <a:rPr i="1" lang="en" sz="1000">
                  <a:solidFill>
                    <a:srgbClr val="0000FF"/>
                  </a:solidFill>
                </a:rPr>
                <a:t>y</a:t>
              </a:r>
              <a:r>
                <a:rPr lang="en" sz="1000">
                  <a:solidFill>
                    <a:srgbClr val="0000FF"/>
                  </a:solidFill>
                </a:rPr>
                <a:t>+1. Data, length </a:t>
              </a:r>
              <a:r>
                <a:rPr i="1" lang="en" sz="1000">
                  <a:solidFill>
                    <a:srgbClr val="0000FF"/>
                  </a:solidFill>
                </a:rPr>
                <a:t>A</a:t>
              </a:r>
              <a:r>
                <a:rPr lang="en" sz="1000">
                  <a:solidFill>
                    <a:srgbClr val="0000FF"/>
                  </a:solidFill>
                </a:rPr>
                <a:t> </a:t>
              </a:r>
              <a:endParaRPr sz="1000">
                <a:solidFill>
                  <a:srgbClr val="0000FF"/>
                </a:solidFill>
              </a:endParaRPr>
            </a:p>
          </p:txBody>
        </p:sp>
      </p:grpSp>
      <p:grpSp>
        <p:nvGrpSpPr>
          <p:cNvPr id="203" name="Google Shape;203;p30"/>
          <p:cNvGrpSpPr/>
          <p:nvPr/>
        </p:nvGrpSpPr>
        <p:grpSpPr>
          <a:xfrm>
            <a:off x="2723175" y="2266505"/>
            <a:ext cx="3273000" cy="743700"/>
            <a:chOff x="2723175" y="2266505"/>
            <a:chExt cx="3273000" cy="743700"/>
          </a:xfrm>
        </p:grpSpPr>
        <p:cxnSp>
          <p:nvCxnSpPr>
            <p:cNvPr id="204" name="Google Shape;204;p30"/>
            <p:cNvCxnSpPr/>
            <p:nvPr/>
          </p:nvCxnSpPr>
          <p:spPr>
            <a:xfrm flipH="1">
              <a:off x="2723175" y="2531625"/>
              <a:ext cx="3273000" cy="453900"/>
            </a:xfrm>
            <a:prstGeom prst="straightConnector1">
              <a:avLst/>
            </a:prstGeom>
            <a:noFill/>
            <a:ln cap="flat" cmpd="sng" w="19050">
              <a:solidFill>
                <a:srgbClr val="38761D"/>
              </a:solidFill>
              <a:prstDash val="solid"/>
              <a:round/>
              <a:headEnd len="med" w="med" type="none"/>
              <a:tailEnd len="med" w="med" type="triangle"/>
            </a:ln>
          </p:spPr>
        </p:cxnSp>
        <p:sp>
          <p:nvSpPr>
            <p:cNvPr id="205" name="Google Shape;205;p30"/>
            <p:cNvSpPr txBox="1"/>
            <p:nvPr/>
          </p:nvSpPr>
          <p:spPr>
            <a:xfrm rot="-471777">
              <a:off x="2833270" y="2469051"/>
              <a:ext cx="2984560" cy="33860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000">
                  <a:solidFill>
                    <a:srgbClr val="38761D"/>
                  </a:solidFill>
                </a:rPr>
                <a:t>ACK. Seq = y+1, Ack = x+1+</a:t>
              </a:r>
              <a:r>
                <a:rPr i="1" lang="en" sz="1000">
                  <a:solidFill>
                    <a:srgbClr val="38761D"/>
                  </a:solidFill>
                </a:rPr>
                <a:t>A</a:t>
              </a:r>
              <a:r>
                <a:rPr lang="en" sz="1000">
                  <a:solidFill>
                    <a:srgbClr val="38761D"/>
                  </a:solidFill>
                </a:rPr>
                <a:t>. Data, length </a:t>
              </a:r>
              <a:r>
                <a:rPr i="1" lang="en" sz="1000">
                  <a:solidFill>
                    <a:srgbClr val="38761D"/>
                  </a:solidFill>
                </a:rPr>
                <a:t>B</a:t>
              </a:r>
              <a:endParaRPr i="1" sz="1000">
                <a:solidFill>
                  <a:srgbClr val="38761D"/>
                </a:solidFill>
              </a:endParaRPr>
            </a:p>
          </p:txBody>
        </p:sp>
      </p:grpSp>
      <p:grpSp>
        <p:nvGrpSpPr>
          <p:cNvPr id="206" name="Google Shape;206;p30"/>
          <p:cNvGrpSpPr/>
          <p:nvPr/>
        </p:nvGrpSpPr>
        <p:grpSpPr>
          <a:xfrm>
            <a:off x="2715099" y="2919049"/>
            <a:ext cx="3281176" cy="694200"/>
            <a:chOff x="2715099" y="2919049"/>
            <a:chExt cx="3281176" cy="694200"/>
          </a:xfrm>
        </p:grpSpPr>
        <p:cxnSp>
          <p:nvCxnSpPr>
            <p:cNvPr id="207" name="Google Shape;207;p30"/>
            <p:cNvCxnSpPr/>
            <p:nvPr/>
          </p:nvCxnSpPr>
          <p:spPr>
            <a:xfrm>
              <a:off x="2736775" y="3240850"/>
              <a:ext cx="3259500" cy="343800"/>
            </a:xfrm>
            <a:prstGeom prst="straightConnector1">
              <a:avLst/>
            </a:prstGeom>
            <a:noFill/>
            <a:ln cap="flat" cmpd="sng" w="19050">
              <a:solidFill>
                <a:srgbClr val="0000FF"/>
              </a:solidFill>
              <a:prstDash val="solid"/>
              <a:round/>
              <a:headEnd len="med" w="med" type="none"/>
              <a:tailEnd len="med" w="med" type="triangle"/>
            </a:ln>
          </p:spPr>
        </p:cxnSp>
        <p:sp>
          <p:nvSpPr>
            <p:cNvPr id="208" name="Google Shape;208;p30"/>
            <p:cNvSpPr txBox="1"/>
            <p:nvPr/>
          </p:nvSpPr>
          <p:spPr>
            <a:xfrm rot="394211">
              <a:off x="2724178" y="3096889"/>
              <a:ext cx="3127943" cy="33851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FF"/>
                  </a:solidFill>
                </a:rPr>
                <a:t>ACK. Seq = </a:t>
              </a:r>
              <a:r>
                <a:rPr i="1" lang="en" sz="1000">
                  <a:solidFill>
                    <a:srgbClr val="0000FF"/>
                  </a:solidFill>
                </a:rPr>
                <a:t>x</a:t>
              </a:r>
              <a:r>
                <a:rPr lang="en" sz="1000">
                  <a:solidFill>
                    <a:srgbClr val="0000FF"/>
                  </a:solidFill>
                </a:rPr>
                <a:t>+1+</a:t>
              </a:r>
              <a:r>
                <a:rPr i="1" lang="en" sz="1000">
                  <a:solidFill>
                    <a:srgbClr val="0000FF"/>
                  </a:solidFill>
                </a:rPr>
                <a:t>A</a:t>
              </a:r>
              <a:r>
                <a:rPr lang="en" sz="1000">
                  <a:solidFill>
                    <a:srgbClr val="0000FF"/>
                  </a:solidFill>
                </a:rPr>
                <a:t>, Ack = </a:t>
              </a:r>
              <a:r>
                <a:rPr i="1" lang="en" sz="1000">
                  <a:solidFill>
                    <a:srgbClr val="0000FF"/>
                  </a:solidFill>
                </a:rPr>
                <a:t>y</a:t>
              </a:r>
              <a:r>
                <a:rPr lang="en" sz="1000">
                  <a:solidFill>
                    <a:srgbClr val="0000FF"/>
                  </a:solidFill>
                </a:rPr>
                <a:t>+1+</a:t>
              </a:r>
              <a:r>
                <a:rPr i="1" lang="en" sz="1000">
                  <a:solidFill>
                    <a:srgbClr val="0000FF"/>
                  </a:solidFill>
                </a:rPr>
                <a:t>B</a:t>
              </a:r>
              <a:r>
                <a:rPr lang="en" sz="1000">
                  <a:solidFill>
                    <a:srgbClr val="0000FF"/>
                  </a:solidFill>
                </a:rPr>
                <a:t>. Data, length </a:t>
              </a:r>
              <a:r>
                <a:rPr i="1" lang="en" sz="1000">
                  <a:solidFill>
                    <a:srgbClr val="0000FF"/>
                  </a:solidFill>
                </a:rPr>
                <a:t>C</a:t>
              </a:r>
              <a:r>
                <a:rPr lang="en" sz="1000">
                  <a:solidFill>
                    <a:srgbClr val="0000FF"/>
                  </a:solidFill>
                </a:rPr>
                <a:t> </a:t>
              </a:r>
              <a:endParaRPr sz="1100">
                <a:solidFill>
                  <a:srgbClr val="0000FF"/>
                </a:solidFill>
              </a:endParaRPr>
            </a:p>
          </p:txBody>
        </p:sp>
      </p:grpSp>
      <p:grpSp>
        <p:nvGrpSpPr>
          <p:cNvPr id="209" name="Google Shape;209;p30"/>
          <p:cNvGrpSpPr/>
          <p:nvPr/>
        </p:nvGrpSpPr>
        <p:grpSpPr>
          <a:xfrm>
            <a:off x="2665074" y="3615948"/>
            <a:ext cx="3331101" cy="787800"/>
            <a:chOff x="2665074" y="3615948"/>
            <a:chExt cx="3331101" cy="787800"/>
          </a:xfrm>
        </p:grpSpPr>
        <p:cxnSp>
          <p:nvCxnSpPr>
            <p:cNvPr id="210" name="Google Shape;210;p30"/>
            <p:cNvCxnSpPr/>
            <p:nvPr/>
          </p:nvCxnSpPr>
          <p:spPr>
            <a:xfrm flipH="1">
              <a:off x="2723175" y="3903225"/>
              <a:ext cx="3273000" cy="453900"/>
            </a:xfrm>
            <a:prstGeom prst="straightConnector1">
              <a:avLst/>
            </a:prstGeom>
            <a:noFill/>
            <a:ln cap="flat" cmpd="sng" w="19050">
              <a:solidFill>
                <a:srgbClr val="38761D"/>
              </a:solidFill>
              <a:prstDash val="solid"/>
              <a:round/>
              <a:headEnd len="med" w="med" type="none"/>
              <a:tailEnd len="med" w="med" type="triangle"/>
            </a:ln>
          </p:spPr>
        </p:cxnSp>
        <p:sp>
          <p:nvSpPr>
            <p:cNvPr id="211" name="Google Shape;211;p30"/>
            <p:cNvSpPr txBox="1"/>
            <p:nvPr/>
          </p:nvSpPr>
          <p:spPr>
            <a:xfrm rot="-471582">
              <a:off x="2672635" y="3840565"/>
              <a:ext cx="3308278" cy="338567"/>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38761D"/>
                  </a:solidFill>
                </a:rPr>
                <a:t>ACK. Seq = </a:t>
              </a:r>
              <a:r>
                <a:rPr i="1" lang="en" sz="1000">
                  <a:solidFill>
                    <a:srgbClr val="38761D"/>
                  </a:solidFill>
                </a:rPr>
                <a:t>y</a:t>
              </a:r>
              <a:r>
                <a:rPr lang="en" sz="1000">
                  <a:solidFill>
                    <a:srgbClr val="38761D"/>
                  </a:solidFill>
                </a:rPr>
                <a:t>+1+</a:t>
              </a:r>
              <a:r>
                <a:rPr i="1" lang="en" sz="1000">
                  <a:solidFill>
                    <a:srgbClr val="38761D"/>
                  </a:solidFill>
                </a:rPr>
                <a:t>B</a:t>
              </a:r>
              <a:r>
                <a:rPr lang="en" sz="1000">
                  <a:solidFill>
                    <a:srgbClr val="38761D"/>
                  </a:solidFill>
                </a:rPr>
                <a:t>, Ack = </a:t>
              </a:r>
              <a:r>
                <a:rPr i="1" lang="en" sz="1000">
                  <a:solidFill>
                    <a:srgbClr val="38761D"/>
                  </a:solidFill>
                </a:rPr>
                <a:t>x</a:t>
              </a:r>
              <a:r>
                <a:rPr lang="en" sz="1000">
                  <a:solidFill>
                    <a:srgbClr val="38761D"/>
                  </a:solidFill>
                </a:rPr>
                <a:t>+1+</a:t>
              </a:r>
              <a:r>
                <a:rPr i="1" lang="en" sz="1000">
                  <a:solidFill>
                    <a:srgbClr val="38761D"/>
                  </a:solidFill>
                </a:rPr>
                <a:t>A</a:t>
              </a:r>
              <a:r>
                <a:rPr lang="en" sz="1000">
                  <a:solidFill>
                    <a:srgbClr val="38761D"/>
                  </a:solidFill>
                </a:rPr>
                <a:t>+</a:t>
              </a:r>
              <a:r>
                <a:rPr i="1" lang="en" sz="1000">
                  <a:solidFill>
                    <a:srgbClr val="38761D"/>
                  </a:solidFill>
                </a:rPr>
                <a:t>C</a:t>
              </a:r>
              <a:r>
                <a:rPr lang="en" sz="1000">
                  <a:solidFill>
                    <a:srgbClr val="38761D"/>
                  </a:solidFill>
                </a:rPr>
                <a:t>. Data, length </a:t>
              </a:r>
              <a:r>
                <a:rPr i="1" lang="en" sz="1000">
                  <a:solidFill>
                    <a:srgbClr val="38761D"/>
                  </a:solidFill>
                </a:rPr>
                <a:t>D</a:t>
              </a:r>
              <a:r>
                <a:rPr lang="en" sz="1000">
                  <a:solidFill>
                    <a:srgbClr val="38761D"/>
                  </a:solidFill>
                </a:rPr>
                <a:t> </a:t>
              </a:r>
              <a:endParaRPr sz="1000">
                <a:solidFill>
                  <a:srgbClr val="38761D"/>
                </a:solidFil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Retransmission</a:t>
            </a:r>
            <a:endParaRPr/>
          </a:p>
        </p:txBody>
      </p:sp>
      <p:sp>
        <p:nvSpPr>
          <p:cNvPr id="217" name="Google Shape;217;p3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a packet is </a:t>
            </a:r>
            <a:r>
              <a:rPr lang="en"/>
              <a:t>dropped</a:t>
            </a:r>
            <a:r>
              <a:rPr lang="en"/>
              <a:t> (lost in transit):</a:t>
            </a:r>
            <a:endParaRPr/>
          </a:p>
          <a:p>
            <a:pPr indent="-317500" lvl="1" marL="914400" rtl="0" algn="l">
              <a:spcBef>
                <a:spcPts val="0"/>
              </a:spcBef>
              <a:spcAft>
                <a:spcPts val="0"/>
              </a:spcAft>
              <a:buSzPts val="1400"/>
              <a:buChar char="○"/>
            </a:pPr>
            <a:r>
              <a:rPr lang="en"/>
              <a:t>T</a:t>
            </a:r>
            <a:r>
              <a:rPr lang="en"/>
              <a:t>he recipient will not send an ACK, so the sender will not receive the ACK</a:t>
            </a:r>
            <a:endParaRPr/>
          </a:p>
          <a:p>
            <a:pPr indent="-317500" lvl="1" marL="914400" rtl="0" algn="l">
              <a:spcBef>
                <a:spcPts val="0"/>
              </a:spcBef>
              <a:spcAft>
                <a:spcPts val="0"/>
              </a:spcAft>
              <a:buSzPts val="1400"/>
              <a:buChar char="○"/>
            </a:pPr>
            <a:r>
              <a:rPr lang="en"/>
              <a:t>The sender repeatedly tries to send the packet again until it receives the ACK</a:t>
            </a:r>
            <a:endParaRPr/>
          </a:p>
          <a:p>
            <a:pPr indent="-342900" lvl="0" marL="457200" rtl="0" algn="l">
              <a:spcBef>
                <a:spcPts val="0"/>
              </a:spcBef>
              <a:spcAft>
                <a:spcPts val="0"/>
              </a:spcAft>
              <a:buSzPts val="1800"/>
              <a:buChar char="●"/>
            </a:pPr>
            <a:r>
              <a:rPr lang="en"/>
              <a:t>If a packet is </a:t>
            </a:r>
            <a:r>
              <a:rPr lang="en"/>
              <a:t>received</a:t>
            </a:r>
            <a:r>
              <a:rPr lang="en"/>
              <a:t>, but the ACK is dropped:</a:t>
            </a:r>
            <a:endParaRPr/>
          </a:p>
          <a:p>
            <a:pPr indent="-317500" lvl="1" marL="914400" rtl="0" algn="l">
              <a:spcBef>
                <a:spcPts val="0"/>
              </a:spcBef>
              <a:spcAft>
                <a:spcPts val="0"/>
              </a:spcAft>
              <a:buSzPts val="1400"/>
              <a:buChar char="○"/>
            </a:pPr>
            <a:r>
              <a:rPr lang="en"/>
              <a:t>The sender tries to send the packet again since it didn’t </a:t>
            </a:r>
            <a:r>
              <a:rPr lang="en"/>
              <a:t>receive</a:t>
            </a:r>
            <a:r>
              <a:rPr lang="en"/>
              <a:t> the ACK</a:t>
            </a:r>
            <a:endParaRPr/>
          </a:p>
          <a:p>
            <a:pPr indent="-317500" lvl="1" marL="914400" rtl="0" algn="l">
              <a:spcBef>
                <a:spcPts val="0"/>
              </a:spcBef>
              <a:spcAft>
                <a:spcPts val="0"/>
              </a:spcAft>
              <a:buSzPts val="1400"/>
              <a:buChar char="○"/>
            </a:pPr>
            <a:r>
              <a:rPr lang="en"/>
              <a:t>The recipient ignores the duplicate data and sends the ACK again</a:t>
            </a:r>
            <a:endParaRPr/>
          </a:p>
          <a:p>
            <a:pPr indent="-342900" lvl="0" marL="457200" rtl="0" algn="l">
              <a:spcBef>
                <a:spcPts val="0"/>
              </a:spcBef>
              <a:spcAft>
                <a:spcPts val="0"/>
              </a:spcAft>
              <a:buSzPts val="1800"/>
              <a:buChar char="●"/>
            </a:pPr>
            <a:r>
              <a:rPr lang="en"/>
              <a:t>When packets are dropped in TCP, TCP assumes that there is congestion and sends the data at a slower rate</a:t>
            </a:r>
            <a:endParaRPr/>
          </a:p>
        </p:txBody>
      </p:sp>
      <p:sp>
        <p:nvSpPr>
          <p:cNvPr id="218" name="Google Shape;21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3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Ending/Aborting a Connection</a:t>
            </a:r>
            <a:endParaRPr/>
          </a:p>
        </p:txBody>
      </p:sp>
      <p:sp>
        <p:nvSpPr>
          <p:cNvPr id="224" name="Google Shape;224;p3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To </a:t>
            </a:r>
            <a:r>
              <a:rPr b="1" lang="en"/>
              <a:t>end</a:t>
            </a:r>
            <a:r>
              <a:rPr lang="en"/>
              <a:t> a connection</a:t>
            </a:r>
            <a:r>
              <a:rPr lang="en"/>
              <a:t>, one side sends a packet with the FIN (finish) flag set, which should then be acknowledged</a:t>
            </a:r>
            <a:endParaRPr/>
          </a:p>
          <a:p>
            <a:pPr indent="-317500" lvl="1" marL="914400" rtl="0" algn="l">
              <a:spcBef>
                <a:spcPts val="0"/>
              </a:spcBef>
              <a:spcAft>
                <a:spcPts val="0"/>
              </a:spcAft>
              <a:buSzPts val="1400"/>
              <a:buChar char="○"/>
            </a:pPr>
            <a:r>
              <a:rPr lang="en"/>
              <a:t>This means “I will no longer be sending any more packets, but I will continue to receive packets”</a:t>
            </a:r>
            <a:endParaRPr/>
          </a:p>
          <a:p>
            <a:pPr indent="-317500" lvl="1" marL="914400" rtl="0" algn="l">
              <a:spcBef>
                <a:spcPts val="0"/>
              </a:spcBef>
              <a:spcAft>
                <a:spcPts val="0"/>
              </a:spcAft>
              <a:buSzPts val="1400"/>
              <a:buChar char="○"/>
            </a:pPr>
            <a:r>
              <a:rPr lang="en"/>
              <a:t>Once the other side is no longer sending packets, it sends a packet with the FIN flag set</a:t>
            </a:r>
            <a:endParaRPr/>
          </a:p>
          <a:p>
            <a:pPr indent="-342900" lvl="0" marL="457200" rtl="0" algn="l">
              <a:spcBef>
                <a:spcPts val="0"/>
              </a:spcBef>
              <a:spcAft>
                <a:spcPts val="0"/>
              </a:spcAft>
              <a:buSzPts val="1800"/>
              <a:buChar char="●"/>
            </a:pPr>
            <a:r>
              <a:rPr lang="en"/>
              <a:t>To </a:t>
            </a:r>
            <a:r>
              <a:rPr b="1" lang="en"/>
              <a:t>abort</a:t>
            </a:r>
            <a:r>
              <a:rPr lang="en"/>
              <a:t> a connection, one side sends a packet with the RST (reset) flag set</a:t>
            </a:r>
            <a:endParaRPr/>
          </a:p>
          <a:p>
            <a:pPr indent="-317500" lvl="1" marL="914400" rtl="0" algn="l">
              <a:spcBef>
                <a:spcPts val="0"/>
              </a:spcBef>
              <a:spcAft>
                <a:spcPts val="0"/>
              </a:spcAft>
              <a:buSzPts val="1400"/>
              <a:buChar char="○"/>
            </a:pPr>
            <a:r>
              <a:rPr lang="en"/>
              <a:t>This means “I will no longer be sending nor receiving packets on this connection”</a:t>
            </a:r>
            <a:endParaRPr/>
          </a:p>
          <a:p>
            <a:pPr indent="-317500" lvl="1" marL="914400" rtl="0" algn="l">
              <a:spcBef>
                <a:spcPts val="0"/>
              </a:spcBef>
              <a:spcAft>
                <a:spcPts val="0"/>
              </a:spcAft>
              <a:buSzPts val="1400"/>
              <a:buChar char="○"/>
            </a:pPr>
            <a:r>
              <a:rPr lang="en"/>
              <a:t>RST packets are not acknowledged since they usually mean that something went wrong</a:t>
            </a:r>
            <a:endParaRPr/>
          </a:p>
        </p:txBody>
      </p:sp>
      <p:sp>
        <p:nvSpPr>
          <p:cNvPr id="225" name="Google Shape;225;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Flags</a:t>
            </a:r>
            <a:endParaRPr/>
          </a:p>
        </p:txBody>
      </p:sp>
      <p:sp>
        <p:nvSpPr>
          <p:cNvPr id="231" name="Google Shape;231;p3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ACK</a:t>
            </a:r>
            <a:endParaRPr/>
          </a:p>
          <a:p>
            <a:pPr indent="-317500" lvl="1" marL="914400" rtl="0" algn="l">
              <a:spcBef>
                <a:spcPts val="0"/>
              </a:spcBef>
              <a:spcAft>
                <a:spcPts val="0"/>
              </a:spcAft>
              <a:buSzPts val="1400"/>
              <a:buChar char="○"/>
            </a:pPr>
            <a:r>
              <a:rPr lang="en"/>
              <a:t>Indicator that the user is acknowledging the receipt of something (in the ack number)</a:t>
            </a:r>
            <a:endParaRPr/>
          </a:p>
          <a:p>
            <a:pPr indent="-317500" lvl="1" marL="914400" rtl="0" algn="l">
              <a:spcBef>
                <a:spcPts val="0"/>
              </a:spcBef>
              <a:spcAft>
                <a:spcPts val="0"/>
              </a:spcAft>
              <a:buSzPts val="1400"/>
              <a:buChar char="○"/>
            </a:pPr>
            <a:r>
              <a:rPr lang="en"/>
              <a:t>Pretty much always set except the very first packet </a:t>
            </a:r>
            <a:endParaRPr/>
          </a:p>
          <a:p>
            <a:pPr indent="-342900" lvl="0" marL="457200" rtl="0" algn="l">
              <a:spcBef>
                <a:spcPts val="0"/>
              </a:spcBef>
              <a:spcAft>
                <a:spcPts val="0"/>
              </a:spcAft>
              <a:buSzPts val="1800"/>
              <a:buChar char="●"/>
            </a:pPr>
            <a:r>
              <a:rPr lang="en"/>
              <a:t>SYN</a:t>
            </a:r>
            <a:endParaRPr/>
          </a:p>
          <a:p>
            <a:pPr indent="-317500" lvl="1" marL="914400" rtl="0" algn="l">
              <a:spcBef>
                <a:spcPts val="0"/>
              </a:spcBef>
              <a:spcAft>
                <a:spcPts val="0"/>
              </a:spcAft>
              <a:buSzPts val="1400"/>
              <a:buChar char="○"/>
            </a:pPr>
            <a:r>
              <a:rPr lang="en"/>
              <a:t>Indicator of the beginning of the connection</a:t>
            </a:r>
            <a:endParaRPr/>
          </a:p>
          <a:p>
            <a:pPr indent="-342900" lvl="0" marL="457200" rtl="0" algn="l">
              <a:spcBef>
                <a:spcPts val="0"/>
              </a:spcBef>
              <a:spcAft>
                <a:spcPts val="0"/>
              </a:spcAft>
              <a:buSzPts val="1800"/>
              <a:buChar char="●"/>
            </a:pPr>
            <a:r>
              <a:rPr lang="en"/>
              <a:t>FIN</a:t>
            </a:r>
            <a:endParaRPr/>
          </a:p>
          <a:p>
            <a:pPr indent="-317500" lvl="1" marL="914400" rtl="0" algn="l">
              <a:spcBef>
                <a:spcPts val="0"/>
              </a:spcBef>
              <a:spcAft>
                <a:spcPts val="0"/>
              </a:spcAft>
              <a:buSzPts val="1400"/>
              <a:buChar char="○"/>
            </a:pPr>
            <a:r>
              <a:rPr lang="en"/>
              <a:t>One way to end the connection</a:t>
            </a:r>
            <a:endParaRPr/>
          </a:p>
          <a:p>
            <a:pPr indent="-317500" lvl="1" marL="914400" rtl="0" algn="l">
              <a:spcBef>
                <a:spcPts val="0"/>
              </a:spcBef>
              <a:spcAft>
                <a:spcPts val="0"/>
              </a:spcAft>
              <a:buSzPts val="1400"/>
              <a:buChar char="○"/>
            </a:pPr>
            <a:r>
              <a:rPr lang="en"/>
              <a:t>Requires an acknowledgement</a:t>
            </a:r>
            <a:endParaRPr/>
          </a:p>
          <a:p>
            <a:pPr indent="-317500" lvl="1" marL="914400" rtl="0" algn="l">
              <a:spcBef>
                <a:spcPts val="0"/>
              </a:spcBef>
              <a:spcAft>
                <a:spcPts val="0"/>
              </a:spcAft>
              <a:buSzPts val="1400"/>
              <a:buChar char="○"/>
            </a:pPr>
            <a:r>
              <a:rPr lang="en"/>
              <a:t>No longer sending packets, but will continue to receive</a:t>
            </a:r>
            <a:endParaRPr/>
          </a:p>
          <a:p>
            <a:pPr indent="-342900" lvl="0" marL="457200" rtl="0" algn="l">
              <a:spcBef>
                <a:spcPts val="0"/>
              </a:spcBef>
              <a:spcAft>
                <a:spcPts val="0"/>
              </a:spcAft>
              <a:buSzPts val="1800"/>
              <a:buChar char="●"/>
            </a:pPr>
            <a:r>
              <a:rPr lang="en"/>
              <a:t>RST</a:t>
            </a:r>
            <a:endParaRPr/>
          </a:p>
          <a:p>
            <a:pPr indent="-317500" lvl="1" marL="914400" rtl="0" algn="l">
              <a:spcBef>
                <a:spcPts val="0"/>
              </a:spcBef>
              <a:spcAft>
                <a:spcPts val="0"/>
              </a:spcAft>
              <a:buSzPts val="1400"/>
              <a:buChar char="○"/>
            </a:pPr>
            <a:r>
              <a:rPr lang="en"/>
              <a:t>One way to end a connection</a:t>
            </a:r>
            <a:endParaRPr/>
          </a:p>
          <a:p>
            <a:pPr indent="-317500" lvl="1" marL="914400" rtl="0" algn="l">
              <a:spcBef>
                <a:spcPts val="0"/>
              </a:spcBef>
              <a:spcAft>
                <a:spcPts val="0"/>
              </a:spcAft>
              <a:buSzPts val="1400"/>
              <a:buChar char="○"/>
            </a:pPr>
            <a:r>
              <a:rPr lang="en"/>
              <a:t>Does not require an acknowledgement</a:t>
            </a:r>
            <a:endParaRPr/>
          </a:p>
          <a:p>
            <a:pPr indent="-317500" lvl="1" marL="914400" rtl="0" algn="l">
              <a:spcBef>
                <a:spcPts val="0"/>
              </a:spcBef>
              <a:spcAft>
                <a:spcPts val="0"/>
              </a:spcAft>
              <a:buSzPts val="1400"/>
              <a:buChar char="○"/>
            </a:pPr>
            <a:r>
              <a:rPr lang="en"/>
              <a:t>No longer sending or receiving packets</a:t>
            </a:r>
            <a:endParaRPr/>
          </a:p>
        </p:txBody>
      </p:sp>
      <p:sp>
        <p:nvSpPr>
          <p:cNvPr id="232" name="Google Shape;232;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1">
                                            <p:txEl>
                                              <p:pRg end="12" st="1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Low-Level Network Attacks</a:t>
            </a:r>
            <a:endParaRPr/>
          </a:p>
        </p:txBody>
      </p:sp>
      <p:sp>
        <p:nvSpPr>
          <p:cNvPr id="71" name="Google Shape;71;p1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Classes of attackers:</a:t>
            </a:r>
            <a:endParaRPr/>
          </a:p>
          <a:p>
            <a:pPr indent="-317500" lvl="1" marL="914400" rtl="0" algn="l">
              <a:spcBef>
                <a:spcPts val="0"/>
              </a:spcBef>
              <a:spcAft>
                <a:spcPts val="0"/>
              </a:spcAft>
              <a:buSzPts val="1400"/>
              <a:buChar char="○"/>
            </a:pPr>
            <a:r>
              <a:rPr lang="en"/>
              <a:t>Off-path: Can’t see, modify, or drop packets</a:t>
            </a:r>
            <a:endParaRPr/>
          </a:p>
          <a:p>
            <a:pPr indent="-317500" lvl="1" marL="914400" rtl="0" algn="l">
              <a:spcBef>
                <a:spcPts val="0"/>
              </a:spcBef>
              <a:spcAft>
                <a:spcPts val="0"/>
              </a:spcAft>
              <a:buSzPts val="1400"/>
              <a:buChar char="○"/>
            </a:pPr>
            <a:r>
              <a:rPr lang="en"/>
              <a:t>On-path: Can see packets, but can’t modify or drop packets</a:t>
            </a:r>
            <a:endParaRPr/>
          </a:p>
          <a:p>
            <a:pPr indent="-317500" lvl="1" marL="914400" rtl="0" algn="l">
              <a:spcBef>
                <a:spcPts val="0"/>
              </a:spcBef>
              <a:spcAft>
                <a:spcPts val="0"/>
              </a:spcAft>
              <a:buSzPts val="1400"/>
              <a:buChar char="○"/>
            </a:pPr>
            <a:r>
              <a:rPr lang="en"/>
              <a:t>MITM: Can see, modify, and drop packets</a:t>
            </a:r>
            <a:endParaRPr/>
          </a:p>
          <a:p>
            <a:pPr indent="-342900" lvl="0" marL="457200" rtl="0" algn="l">
              <a:spcBef>
                <a:spcPts val="0"/>
              </a:spcBef>
              <a:spcAft>
                <a:spcPts val="0"/>
              </a:spcAft>
              <a:buSzPts val="1800"/>
              <a:buChar char="●"/>
            </a:pPr>
            <a:r>
              <a:rPr lang="en"/>
              <a:t>ARP: A protocol to translate local IP addresses to MAC addresses</a:t>
            </a:r>
            <a:endParaRPr/>
          </a:p>
          <a:p>
            <a:pPr indent="-317500" lvl="1" marL="914400" rtl="0" algn="l">
              <a:spcBef>
                <a:spcPts val="0"/>
              </a:spcBef>
              <a:spcAft>
                <a:spcPts val="0"/>
              </a:spcAft>
              <a:buSzPts val="1400"/>
              <a:buChar char="○"/>
            </a:pPr>
            <a:r>
              <a:rPr lang="en"/>
              <a:t>Ask everyone on the network, “Who has the IP 1.2.3.4?”</a:t>
            </a:r>
            <a:endParaRPr/>
          </a:p>
          <a:p>
            <a:pPr indent="-317500" lvl="1" marL="914400" rtl="0" algn="l">
              <a:spcBef>
                <a:spcPts val="0"/>
              </a:spcBef>
              <a:spcAft>
                <a:spcPts val="0"/>
              </a:spcAft>
              <a:buSzPts val="1400"/>
              <a:buChar char="○"/>
            </a:pPr>
            <a:r>
              <a:rPr lang="en"/>
              <a:t>Attack: The attacker can respond instead of the true device with 1.2.3.4, and packets will get routed to the attacker!</a:t>
            </a:r>
            <a:endParaRPr/>
          </a:p>
          <a:p>
            <a:pPr indent="-317500" lvl="1" marL="914400" rtl="0" algn="l">
              <a:spcBef>
                <a:spcPts val="0"/>
              </a:spcBef>
              <a:spcAft>
                <a:spcPts val="0"/>
              </a:spcAft>
              <a:buSzPts val="1400"/>
              <a:buChar char="○"/>
            </a:pPr>
            <a:r>
              <a:rPr lang="en"/>
              <a:t>Defense: Switches</a:t>
            </a:r>
            <a:endParaRPr/>
          </a:p>
          <a:p>
            <a:pPr indent="-317500" lvl="1" marL="914400" rtl="0" algn="l">
              <a:spcBef>
                <a:spcPts val="0"/>
              </a:spcBef>
              <a:spcAft>
                <a:spcPts val="0"/>
              </a:spcAft>
              <a:buSzPts val="1400"/>
              <a:buChar char="○"/>
            </a:pPr>
            <a:r>
              <a:rPr lang="en"/>
              <a:t>Defense: Rely on higher layers</a:t>
            </a:r>
            <a:endParaRPr/>
          </a:p>
          <a:p>
            <a:pPr indent="-342900" lvl="0" marL="457200" rtl="0" algn="l">
              <a:spcBef>
                <a:spcPts val="0"/>
              </a:spcBef>
              <a:spcAft>
                <a:spcPts val="0"/>
              </a:spcAft>
              <a:buSzPts val="1800"/>
              <a:buChar char="●"/>
            </a:pPr>
            <a:r>
              <a:rPr lang="en"/>
              <a:t>DHCP: A protocol for a new client to receive a network configuration</a:t>
            </a:r>
            <a:endParaRPr/>
          </a:p>
          <a:p>
            <a:pPr indent="-317500" lvl="1" marL="914400" rtl="0" algn="l">
              <a:spcBef>
                <a:spcPts val="0"/>
              </a:spcBef>
              <a:spcAft>
                <a:spcPts val="0"/>
              </a:spcAft>
              <a:buSzPts val="1400"/>
              <a:buChar char="○"/>
            </a:pPr>
            <a:r>
              <a:rPr lang="en"/>
              <a:t>Ask everyone on the network, “What is the network configuration to use?”</a:t>
            </a:r>
            <a:endParaRPr/>
          </a:p>
          <a:p>
            <a:pPr indent="-317500" lvl="1" marL="914400" rtl="0" algn="l">
              <a:spcBef>
                <a:spcPts val="0"/>
              </a:spcBef>
              <a:spcAft>
                <a:spcPts val="0"/>
              </a:spcAft>
              <a:buSzPts val="1400"/>
              <a:buChar char="○"/>
            </a:pPr>
            <a:r>
              <a:rPr lang="en"/>
              <a:t>Attack: The attacker can respond with a malicious configuration</a:t>
            </a:r>
            <a:endParaRPr/>
          </a:p>
          <a:p>
            <a:pPr indent="-317500" lvl="1" marL="914400" rtl="0" algn="l">
              <a:spcBef>
                <a:spcPts val="0"/>
              </a:spcBef>
              <a:spcAft>
                <a:spcPts val="0"/>
              </a:spcAft>
              <a:buSzPts val="1400"/>
              <a:buChar char="○"/>
            </a:pPr>
            <a:r>
              <a:rPr lang="en"/>
              <a:t>Defense: Rely on higher layers</a:t>
            </a:r>
            <a:endParaRPr/>
          </a:p>
        </p:txBody>
      </p:sp>
      <p:sp>
        <p:nvSpPr>
          <p:cNvPr id="72" name="Google Shape;72;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Packet Structure</a:t>
            </a:r>
            <a:endParaRPr/>
          </a:p>
        </p:txBody>
      </p:sp>
      <p:sp>
        <p:nvSpPr>
          <p:cNvPr id="238" name="Google Shape;238;p34"/>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TCP segment header</a:t>
            </a:r>
            <a:endParaRPr/>
          </a:p>
        </p:txBody>
      </p:sp>
      <p:graphicFrame>
        <p:nvGraphicFramePr>
          <p:cNvPr id="239" name="Google Shape;239;p34"/>
          <p:cNvGraphicFramePr/>
          <p:nvPr/>
        </p:nvGraphicFramePr>
        <p:xfrm>
          <a:off x="1032500" y="1203925"/>
          <a:ext cx="3000000" cy="3000000"/>
        </p:xfrm>
        <a:graphic>
          <a:graphicData uri="http://schemas.openxmlformats.org/drawingml/2006/table">
            <a:tbl>
              <a:tblPr>
                <a:noFill/>
                <a:tableStyleId>{A348CFEC-60BF-4662-BA17-07C2758C695D}</a:tableStyleId>
              </a:tblPr>
              <a:tblGrid>
                <a:gridCol w="884875"/>
                <a:gridCol w="884875"/>
                <a:gridCol w="884875"/>
                <a:gridCol w="884875"/>
                <a:gridCol w="884875"/>
                <a:gridCol w="884875"/>
                <a:gridCol w="884875"/>
                <a:gridCol w="884875"/>
              </a:tblGrid>
              <a:tr h="133500">
                <a:tc gridSpan="4">
                  <a:txBody>
                    <a:bodyPr/>
                    <a:lstStyle/>
                    <a:p>
                      <a:pPr indent="0" lvl="0" marL="0" rtl="0" algn="ctr">
                        <a:spcBef>
                          <a:spcPts val="0"/>
                        </a:spcBef>
                        <a:spcAft>
                          <a:spcPts val="0"/>
                        </a:spcAft>
                        <a:buNone/>
                      </a:pPr>
                      <a:r>
                        <a:rPr b="1" lang="en" sz="1000"/>
                        <a:t>Source Port (16 bits)</a:t>
                      </a:r>
                      <a:endParaRPr b="1"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gridSpan="4">
                  <a:txBody>
                    <a:bodyPr/>
                    <a:lstStyle/>
                    <a:p>
                      <a:pPr indent="0" lvl="0" marL="0" rtl="0" algn="ctr">
                        <a:spcBef>
                          <a:spcPts val="0"/>
                        </a:spcBef>
                        <a:spcAft>
                          <a:spcPts val="0"/>
                        </a:spcAft>
                        <a:buNone/>
                      </a:pPr>
                      <a:r>
                        <a:rPr b="1" lang="en" sz="1000"/>
                        <a:t>Destination Port (16 bits)</a:t>
                      </a:r>
                      <a:endParaRPr b="1"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r>
              <a:tr h="133500">
                <a:tc gridSpan="8">
                  <a:txBody>
                    <a:bodyPr/>
                    <a:lstStyle/>
                    <a:p>
                      <a:pPr indent="0" lvl="0" marL="0" rtl="0" algn="ctr">
                        <a:spcBef>
                          <a:spcPts val="0"/>
                        </a:spcBef>
                        <a:spcAft>
                          <a:spcPts val="0"/>
                        </a:spcAft>
                        <a:buNone/>
                      </a:pPr>
                      <a:r>
                        <a:rPr b="1" lang="en" sz="1000"/>
                        <a:t>Sequence Number (32 bits)</a:t>
                      </a:r>
                      <a:endParaRPr b="1"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c hMerge="1"/>
                <a:tc hMerge="1"/>
              </a:tr>
              <a:tr h="194200">
                <a:tc gridSpan="8">
                  <a:txBody>
                    <a:bodyPr/>
                    <a:lstStyle/>
                    <a:p>
                      <a:pPr indent="0" lvl="0" marL="0" rtl="0" algn="ctr">
                        <a:spcBef>
                          <a:spcPts val="0"/>
                        </a:spcBef>
                        <a:spcAft>
                          <a:spcPts val="0"/>
                        </a:spcAft>
                        <a:buNone/>
                      </a:pPr>
                      <a:r>
                        <a:rPr b="1" lang="en" sz="1000"/>
                        <a:t>Acknowledgement Number (32 bits)</a:t>
                      </a:r>
                      <a:endParaRPr b="1"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c hMerge="1"/>
                <a:tc hMerge="1"/>
              </a:tr>
              <a:tr h="194200">
                <a:tc>
                  <a:txBody>
                    <a:bodyPr/>
                    <a:lstStyle/>
                    <a:p>
                      <a:pPr indent="0" lvl="0" marL="0" rtl="0" algn="ctr">
                        <a:spcBef>
                          <a:spcPts val="0"/>
                        </a:spcBef>
                        <a:spcAft>
                          <a:spcPts val="0"/>
                        </a:spcAft>
                        <a:buNone/>
                      </a:pPr>
                      <a:r>
                        <a:rPr b="1" lang="en" sz="1000"/>
                        <a:t>Data Offset (4 bits)</a:t>
                      </a:r>
                      <a:endParaRPr b="1"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gridSpan="3">
                  <a:txBody>
                    <a:bodyPr/>
                    <a:lstStyle/>
                    <a:p>
                      <a:pPr indent="0" lvl="0" marL="0" rtl="0" algn="ctr">
                        <a:spcBef>
                          <a:spcPts val="0"/>
                        </a:spcBef>
                        <a:spcAft>
                          <a:spcPts val="0"/>
                        </a:spcAft>
                        <a:buNone/>
                      </a:pPr>
                      <a:r>
                        <a:rPr b="1" lang="en" sz="1000"/>
                        <a:t>Flags (12 bits)</a:t>
                      </a:r>
                      <a:endParaRPr b="1"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gridSpan="4">
                  <a:txBody>
                    <a:bodyPr/>
                    <a:lstStyle/>
                    <a:p>
                      <a:pPr indent="0" lvl="0" marL="0" rtl="0" algn="ctr">
                        <a:spcBef>
                          <a:spcPts val="0"/>
                        </a:spcBef>
                        <a:spcAft>
                          <a:spcPts val="0"/>
                        </a:spcAft>
                        <a:buNone/>
                      </a:pPr>
                      <a:r>
                        <a:rPr b="1" lang="en" sz="1000"/>
                        <a:t>Window Size (16 bits)</a:t>
                      </a:r>
                      <a:endParaRPr b="1"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r>
              <a:tr h="194200">
                <a:tc gridSpan="4">
                  <a:txBody>
                    <a:bodyPr/>
                    <a:lstStyle/>
                    <a:p>
                      <a:pPr indent="0" lvl="0" marL="0" rtl="0" algn="ctr">
                        <a:spcBef>
                          <a:spcPts val="0"/>
                        </a:spcBef>
                        <a:spcAft>
                          <a:spcPts val="0"/>
                        </a:spcAft>
                        <a:buNone/>
                      </a:pPr>
                      <a:r>
                        <a:rPr b="1" lang="en" sz="1000"/>
                        <a:t>Checksum (16 bits)</a:t>
                      </a:r>
                      <a:endParaRPr b="1"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gridSpan="4">
                  <a:txBody>
                    <a:bodyPr/>
                    <a:lstStyle/>
                    <a:p>
                      <a:pPr indent="0" lvl="0" marL="0" rtl="0" algn="ctr">
                        <a:spcBef>
                          <a:spcPts val="0"/>
                        </a:spcBef>
                        <a:spcAft>
                          <a:spcPts val="0"/>
                        </a:spcAft>
                        <a:buNone/>
                      </a:pPr>
                      <a:r>
                        <a:rPr b="1" lang="en" sz="1000"/>
                        <a:t>Urgent Pointer (16 bits)</a:t>
                      </a:r>
                      <a:endParaRPr b="1"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r>
              <a:tr h="525775">
                <a:tc gridSpan="8">
                  <a:txBody>
                    <a:bodyPr/>
                    <a:lstStyle/>
                    <a:p>
                      <a:pPr indent="0" lvl="0" marL="0" rtl="0" algn="ctr">
                        <a:spcBef>
                          <a:spcPts val="0"/>
                        </a:spcBef>
                        <a:spcAft>
                          <a:spcPts val="0"/>
                        </a:spcAft>
                        <a:buNone/>
                      </a:pPr>
                      <a:r>
                        <a:rPr b="1" lang="en" sz="1000"/>
                        <a:t>Options (variable length)</a:t>
                      </a:r>
                      <a:endParaRPr b="1"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9CB9C"/>
                    </a:solidFill>
                  </a:tcPr>
                </a:tc>
                <a:tc hMerge="1"/>
                <a:tc hMerge="1"/>
                <a:tc hMerge="1"/>
                <a:tc hMerge="1"/>
                <a:tc hMerge="1"/>
                <a:tc hMerge="1"/>
                <a:tc hMerge="1"/>
              </a:tr>
              <a:tr h="800075">
                <a:tc gridSpan="8">
                  <a:txBody>
                    <a:bodyPr/>
                    <a:lstStyle/>
                    <a:p>
                      <a:pPr indent="0" lvl="0" marL="0" rtl="0" algn="ctr">
                        <a:spcBef>
                          <a:spcPts val="0"/>
                        </a:spcBef>
                        <a:spcAft>
                          <a:spcPts val="0"/>
                        </a:spcAft>
                        <a:buNone/>
                      </a:pPr>
                      <a:r>
                        <a:rPr b="1" lang="en" sz="1000"/>
                        <a:t>Data (variable length)</a:t>
                      </a:r>
                      <a:endParaRPr b="1" sz="1000"/>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4CCCC"/>
                    </a:solidFill>
                  </a:tcPr>
                </a:tc>
                <a:tc hMerge="1"/>
                <a:tc hMerge="1"/>
                <a:tc hMerge="1"/>
                <a:tc hMerge="1"/>
                <a:tc hMerge="1"/>
                <a:tc hMerge="1"/>
                <a:tc hMerge="1"/>
              </a:tr>
            </a:tbl>
          </a:graphicData>
        </a:graphic>
      </p:graphicFrame>
      <p:sp>
        <p:nvSpPr>
          <p:cNvPr id="240" name="Google Shape;240;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Attacks </a:t>
            </a:r>
            <a:endParaRPr/>
          </a:p>
        </p:txBody>
      </p:sp>
      <p:sp>
        <p:nvSpPr>
          <p:cNvPr id="246" name="Google Shape;246;p35"/>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TCP hijacking</a:t>
            </a:r>
            <a:r>
              <a:rPr lang="en"/>
              <a:t>: Tampering with an existing session to modify or inject data into a connection</a:t>
            </a:r>
            <a:endParaRPr/>
          </a:p>
          <a:p>
            <a:pPr indent="-317500" lvl="1" marL="914400" rtl="0" algn="l">
              <a:spcBef>
                <a:spcPts val="0"/>
              </a:spcBef>
              <a:spcAft>
                <a:spcPts val="0"/>
              </a:spcAft>
              <a:buSzPts val="1400"/>
              <a:buChar char="○"/>
            </a:pPr>
            <a:r>
              <a:rPr b="1" lang="en"/>
              <a:t>Data</a:t>
            </a:r>
            <a:r>
              <a:rPr b="1" lang="en"/>
              <a:t> injection</a:t>
            </a:r>
            <a:r>
              <a:rPr lang="en"/>
              <a:t>: Spoofing packets to inject malicious data into a connection</a:t>
            </a:r>
            <a:endParaRPr/>
          </a:p>
          <a:p>
            <a:pPr indent="-317500" lvl="2" marL="1371600" rtl="0" algn="l">
              <a:spcBef>
                <a:spcPts val="0"/>
              </a:spcBef>
              <a:spcAft>
                <a:spcPts val="0"/>
              </a:spcAft>
              <a:buSzPts val="1400"/>
              <a:buChar char="■"/>
            </a:pPr>
            <a:r>
              <a:rPr lang="en"/>
              <a:t>Need to know: The sender’s sequence number</a:t>
            </a:r>
            <a:endParaRPr/>
          </a:p>
          <a:p>
            <a:pPr indent="-317500" lvl="2" marL="1371600" rtl="0" algn="l">
              <a:spcBef>
                <a:spcPts val="0"/>
              </a:spcBef>
              <a:spcAft>
                <a:spcPts val="0"/>
              </a:spcAft>
              <a:buSzPts val="1400"/>
              <a:buChar char="■"/>
            </a:pPr>
            <a:r>
              <a:rPr lang="en"/>
              <a:t>Easy for MITM and on-path attackers, but off-path attackers must guess 32-bit sequence number (called </a:t>
            </a:r>
            <a:r>
              <a:rPr b="1" lang="en"/>
              <a:t>blind injection/hijacking</a:t>
            </a:r>
            <a:r>
              <a:rPr lang="en"/>
              <a:t>, considered difficult)</a:t>
            </a:r>
            <a:endParaRPr/>
          </a:p>
          <a:p>
            <a:pPr indent="-317500" lvl="2" marL="1371600" rtl="0" algn="l">
              <a:spcBef>
                <a:spcPts val="0"/>
              </a:spcBef>
              <a:spcAft>
                <a:spcPts val="0"/>
              </a:spcAft>
              <a:buSzPts val="1400"/>
              <a:buChar char="■"/>
            </a:pPr>
            <a:r>
              <a:rPr lang="en"/>
              <a:t>For on-path attackers, this becomes a race condition since they must beat the server’s legitimate response</a:t>
            </a:r>
            <a:endParaRPr/>
          </a:p>
          <a:p>
            <a:pPr indent="-317500" lvl="1" marL="914400" rtl="0" algn="l">
              <a:spcBef>
                <a:spcPts val="0"/>
              </a:spcBef>
              <a:spcAft>
                <a:spcPts val="0"/>
              </a:spcAft>
              <a:buSzPts val="1400"/>
              <a:buChar char="○"/>
            </a:pPr>
            <a:r>
              <a:rPr b="1" lang="en"/>
              <a:t>RST injection</a:t>
            </a:r>
            <a:r>
              <a:rPr lang="en"/>
              <a:t>: Spoofing a RST packet to forcibly terminate a connection</a:t>
            </a:r>
            <a:endParaRPr/>
          </a:p>
          <a:p>
            <a:pPr indent="-317500" lvl="2" marL="1371600" rtl="0" algn="l">
              <a:spcBef>
                <a:spcPts val="0"/>
              </a:spcBef>
              <a:spcAft>
                <a:spcPts val="0"/>
              </a:spcAft>
              <a:buSzPts val="1400"/>
              <a:buChar char="■"/>
            </a:pPr>
            <a:r>
              <a:rPr lang="en"/>
              <a:t>Same requirements as packet injection, so easy for on-path and MITM attackers, but hard for off-path attackers</a:t>
            </a:r>
            <a:endParaRPr/>
          </a:p>
          <a:p>
            <a:pPr indent="-317500" lvl="2" marL="1371600" rtl="0" algn="l">
              <a:spcBef>
                <a:spcPts val="0"/>
              </a:spcBef>
              <a:spcAft>
                <a:spcPts val="0"/>
              </a:spcAft>
              <a:buSzPts val="1400"/>
              <a:buChar char="■"/>
            </a:pPr>
            <a:r>
              <a:rPr lang="en"/>
              <a:t>Often used in censorship scenarios to block access to sites</a:t>
            </a:r>
            <a:endParaRPr/>
          </a:p>
        </p:txBody>
      </p:sp>
      <p:sp>
        <p:nvSpPr>
          <p:cNvPr id="247" name="Google Shape;247;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6">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Data Injection</a:t>
            </a:r>
            <a:endParaRPr/>
          </a:p>
        </p:txBody>
      </p:sp>
      <p:sp>
        <p:nvSpPr>
          <p:cNvPr id="253" name="Google Shape;253;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54" name="Google Shape;254;p36"/>
          <p:cNvSpPr txBox="1"/>
          <p:nvPr/>
        </p:nvSpPr>
        <p:spPr>
          <a:xfrm>
            <a:off x="2396375" y="1361525"/>
            <a:ext cx="64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Client</a:t>
            </a:r>
            <a:endParaRPr>
              <a:solidFill>
                <a:srgbClr val="0000FF"/>
              </a:solidFill>
            </a:endParaRPr>
          </a:p>
        </p:txBody>
      </p:sp>
      <p:sp>
        <p:nvSpPr>
          <p:cNvPr id="255" name="Google Shape;255;p36"/>
          <p:cNvSpPr txBox="1"/>
          <p:nvPr/>
        </p:nvSpPr>
        <p:spPr>
          <a:xfrm>
            <a:off x="5615625" y="1361525"/>
            <a:ext cx="71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rPr>
              <a:t>Server</a:t>
            </a:r>
            <a:endParaRPr>
              <a:solidFill>
                <a:srgbClr val="38761D"/>
              </a:solidFill>
            </a:endParaRPr>
          </a:p>
        </p:txBody>
      </p:sp>
      <p:cxnSp>
        <p:nvCxnSpPr>
          <p:cNvPr id="256" name="Google Shape;256;p36"/>
          <p:cNvCxnSpPr>
            <a:stCxn id="254" idx="2"/>
          </p:cNvCxnSpPr>
          <p:nvPr/>
        </p:nvCxnSpPr>
        <p:spPr>
          <a:xfrm flipH="1">
            <a:off x="2709125" y="1761725"/>
            <a:ext cx="10500" cy="3093000"/>
          </a:xfrm>
          <a:prstGeom prst="straightConnector1">
            <a:avLst/>
          </a:prstGeom>
          <a:noFill/>
          <a:ln cap="flat" cmpd="sng" w="19050">
            <a:solidFill>
              <a:srgbClr val="0000FF"/>
            </a:solidFill>
            <a:prstDash val="solid"/>
            <a:round/>
            <a:headEnd len="med" w="med" type="none"/>
            <a:tailEnd len="med" w="med" type="none"/>
          </a:ln>
        </p:spPr>
      </p:cxnSp>
      <p:cxnSp>
        <p:nvCxnSpPr>
          <p:cNvPr id="257" name="Google Shape;257;p36"/>
          <p:cNvCxnSpPr/>
          <p:nvPr/>
        </p:nvCxnSpPr>
        <p:spPr>
          <a:xfrm flipH="1">
            <a:off x="5967375" y="1761725"/>
            <a:ext cx="10500" cy="3093000"/>
          </a:xfrm>
          <a:prstGeom prst="straightConnector1">
            <a:avLst/>
          </a:prstGeom>
          <a:noFill/>
          <a:ln cap="flat" cmpd="sng" w="19050">
            <a:solidFill>
              <a:srgbClr val="38761D"/>
            </a:solidFill>
            <a:prstDash val="solid"/>
            <a:round/>
            <a:headEnd len="med" w="med" type="none"/>
            <a:tailEnd len="med" w="med" type="none"/>
          </a:ln>
        </p:spPr>
      </p:cxnSp>
      <p:grpSp>
        <p:nvGrpSpPr>
          <p:cNvPr id="258" name="Google Shape;258;p36"/>
          <p:cNvGrpSpPr/>
          <p:nvPr/>
        </p:nvGrpSpPr>
        <p:grpSpPr>
          <a:xfrm>
            <a:off x="2707848" y="1699000"/>
            <a:ext cx="3288427" cy="703800"/>
            <a:chOff x="2707848" y="1699000"/>
            <a:chExt cx="3288427" cy="703800"/>
          </a:xfrm>
        </p:grpSpPr>
        <p:cxnSp>
          <p:nvCxnSpPr>
            <p:cNvPr id="259" name="Google Shape;259;p36"/>
            <p:cNvCxnSpPr/>
            <p:nvPr/>
          </p:nvCxnSpPr>
          <p:spPr>
            <a:xfrm>
              <a:off x="2736775" y="2021650"/>
              <a:ext cx="3259500" cy="343800"/>
            </a:xfrm>
            <a:prstGeom prst="straightConnector1">
              <a:avLst/>
            </a:prstGeom>
            <a:noFill/>
            <a:ln cap="flat" cmpd="sng" w="19050">
              <a:solidFill>
                <a:srgbClr val="0000FF"/>
              </a:solidFill>
              <a:prstDash val="solid"/>
              <a:round/>
              <a:headEnd len="med" w="med" type="none"/>
              <a:tailEnd len="med" w="med" type="triangle"/>
            </a:ln>
          </p:spPr>
        </p:cxnSp>
        <p:sp>
          <p:nvSpPr>
            <p:cNvPr id="260" name="Google Shape;260;p36"/>
            <p:cNvSpPr txBox="1"/>
            <p:nvPr/>
          </p:nvSpPr>
          <p:spPr>
            <a:xfrm rot="394242">
              <a:off x="2716651" y="1881640"/>
              <a:ext cx="3211596" cy="33851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FF"/>
                  </a:solidFill>
                </a:rPr>
                <a:t>ACK. Seq = </a:t>
              </a:r>
              <a:r>
                <a:rPr i="1" lang="en" sz="1000">
                  <a:solidFill>
                    <a:srgbClr val="0000FF"/>
                  </a:solidFill>
                </a:rPr>
                <a:t>x</a:t>
              </a:r>
              <a:r>
                <a:rPr lang="en" sz="1000">
                  <a:solidFill>
                    <a:srgbClr val="0000FF"/>
                  </a:solidFill>
                </a:rPr>
                <a:t>+</a:t>
              </a:r>
              <a:r>
                <a:rPr lang="en" sz="1000">
                  <a:solidFill>
                    <a:srgbClr val="0000FF"/>
                  </a:solidFill>
                </a:rPr>
                <a:t>1, Ack = </a:t>
              </a:r>
              <a:r>
                <a:rPr i="1" lang="en" sz="1000">
                  <a:solidFill>
                    <a:srgbClr val="0000FF"/>
                  </a:solidFill>
                </a:rPr>
                <a:t>y</a:t>
              </a:r>
              <a:r>
                <a:rPr lang="en" sz="1000">
                  <a:solidFill>
                    <a:srgbClr val="0000FF"/>
                  </a:solidFill>
                </a:rPr>
                <a:t>+1. Data, length </a:t>
              </a:r>
              <a:r>
                <a:rPr i="1" lang="en" sz="1000">
                  <a:solidFill>
                    <a:srgbClr val="0000FF"/>
                  </a:solidFill>
                </a:rPr>
                <a:t>A</a:t>
              </a:r>
              <a:r>
                <a:rPr lang="en" sz="1000">
                  <a:solidFill>
                    <a:srgbClr val="0000FF"/>
                  </a:solidFill>
                </a:rPr>
                <a:t> </a:t>
              </a:r>
              <a:endParaRPr sz="1000">
                <a:solidFill>
                  <a:srgbClr val="0000FF"/>
                </a:solidFill>
              </a:endParaRPr>
            </a:p>
          </p:txBody>
        </p:sp>
      </p:grpSp>
      <p:grpSp>
        <p:nvGrpSpPr>
          <p:cNvPr id="261" name="Google Shape;261;p36"/>
          <p:cNvGrpSpPr/>
          <p:nvPr/>
        </p:nvGrpSpPr>
        <p:grpSpPr>
          <a:xfrm>
            <a:off x="2723175" y="3760802"/>
            <a:ext cx="3320475" cy="773400"/>
            <a:chOff x="2723175" y="3760802"/>
            <a:chExt cx="3320475" cy="773400"/>
          </a:xfrm>
        </p:grpSpPr>
        <p:cxnSp>
          <p:nvCxnSpPr>
            <p:cNvPr id="262" name="Google Shape;262;p36"/>
            <p:cNvCxnSpPr/>
            <p:nvPr/>
          </p:nvCxnSpPr>
          <p:spPr>
            <a:xfrm flipH="1">
              <a:off x="2723175" y="4055625"/>
              <a:ext cx="3273000" cy="453900"/>
            </a:xfrm>
            <a:prstGeom prst="straightConnector1">
              <a:avLst/>
            </a:prstGeom>
            <a:noFill/>
            <a:ln cap="flat" cmpd="sng" w="19050">
              <a:solidFill>
                <a:srgbClr val="38761D"/>
              </a:solidFill>
              <a:prstDash val="solid"/>
              <a:round/>
              <a:headEnd len="med" w="med" type="none"/>
              <a:tailEnd len="med" w="med" type="triangle"/>
            </a:ln>
          </p:spPr>
        </p:cxnSp>
        <p:sp>
          <p:nvSpPr>
            <p:cNvPr id="263" name="Google Shape;263;p36"/>
            <p:cNvSpPr txBox="1"/>
            <p:nvPr/>
          </p:nvSpPr>
          <p:spPr>
            <a:xfrm rot="-471551">
              <a:off x="2832256" y="3978198"/>
              <a:ext cx="3203187" cy="33860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000">
                  <a:solidFill>
                    <a:srgbClr val="38761D"/>
                  </a:solidFill>
                </a:rPr>
                <a:t>ACK. Seq = </a:t>
              </a:r>
              <a:r>
                <a:rPr i="1" lang="en" sz="1000">
                  <a:solidFill>
                    <a:srgbClr val="38761D"/>
                  </a:solidFill>
                </a:rPr>
                <a:t>y</a:t>
              </a:r>
              <a:r>
                <a:rPr lang="en" sz="1000">
                  <a:solidFill>
                    <a:srgbClr val="38761D"/>
                  </a:solidFill>
                </a:rPr>
                <a:t>+1, Ack = </a:t>
              </a:r>
              <a:r>
                <a:rPr i="1" lang="en" sz="1000">
                  <a:solidFill>
                    <a:srgbClr val="38761D"/>
                  </a:solidFill>
                </a:rPr>
                <a:t>x</a:t>
              </a:r>
              <a:r>
                <a:rPr lang="en" sz="1000">
                  <a:solidFill>
                    <a:srgbClr val="38761D"/>
                  </a:solidFill>
                </a:rPr>
                <a:t>+1+</a:t>
              </a:r>
              <a:r>
                <a:rPr i="1" lang="en" sz="1000">
                  <a:solidFill>
                    <a:srgbClr val="38761D"/>
                  </a:solidFill>
                </a:rPr>
                <a:t>A</a:t>
              </a:r>
              <a:r>
                <a:rPr lang="en" sz="1000">
                  <a:solidFill>
                    <a:srgbClr val="38761D"/>
                  </a:solidFill>
                </a:rPr>
                <a:t>. </a:t>
              </a:r>
              <a:r>
                <a:rPr b="1" lang="en" sz="1000">
                  <a:solidFill>
                    <a:srgbClr val="38761D"/>
                  </a:solidFill>
                </a:rPr>
                <a:t>Real</a:t>
              </a:r>
              <a:r>
                <a:rPr b="1" lang="en" sz="1000">
                  <a:solidFill>
                    <a:srgbClr val="38761D"/>
                  </a:solidFill>
                </a:rPr>
                <a:t> data</a:t>
              </a:r>
              <a:r>
                <a:rPr lang="en" sz="1000">
                  <a:solidFill>
                    <a:srgbClr val="38761D"/>
                  </a:solidFill>
                </a:rPr>
                <a:t>, length </a:t>
              </a:r>
              <a:r>
                <a:rPr i="1" lang="en" sz="1000">
                  <a:solidFill>
                    <a:srgbClr val="38761D"/>
                  </a:solidFill>
                </a:rPr>
                <a:t>B</a:t>
              </a:r>
              <a:r>
                <a:rPr lang="en" sz="1000">
                  <a:solidFill>
                    <a:srgbClr val="38761D"/>
                  </a:solidFill>
                </a:rPr>
                <a:t> </a:t>
              </a:r>
              <a:endParaRPr sz="1000">
                <a:solidFill>
                  <a:srgbClr val="38761D"/>
                </a:solidFill>
              </a:endParaRPr>
            </a:p>
          </p:txBody>
        </p:sp>
      </p:grpSp>
      <p:grpSp>
        <p:nvGrpSpPr>
          <p:cNvPr id="264" name="Google Shape;264;p36"/>
          <p:cNvGrpSpPr/>
          <p:nvPr/>
        </p:nvGrpSpPr>
        <p:grpSpPr>
          <a:xfrm>
            <a:off x="39650" y="2825950"/>
            <a:ext cx="3478500" cy="1318800"/>
            <a:chOff x="39650" y="2825950"/>
            <a:chExt cx="3478500" cy="1318800"/>
          </a:xfrm>
        </p:grpSpPr>
        <p:sp>
          <p:nvSpPr>
            <p:cNvPr id="265" name="Google Shape;265;p36"/>
            <p:cNvSpPr txBox="1"/>
            <p:nvPr/>
          </p:nvSpPr>
          <p:spPr>
            <a:xfrm>
              <a:off x="39650" y="2825950"/>
              <a:ext cx="2440200" cy="10467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This packet will be ignored by the client since the client already processed the malicious packet!</a:t>
              </a:r>
              <a:endParaRPr>
                <a:solidFill>
                  <a:schemeClr val="dk1"/>
                </a:solidFill>
              </a:endParaRPr>
            </a:p>
          </p:txBody>
        </p:sp>
        <p:cxnSp>
          <p:nvCxnSpPr>
            <p:cNvPr id="266" name="Google Shape;266;p36"/>
            <p:cNvCxnSpPr>
              <a:stCxn id="265" idx="2"/>
            </p:cNvCxnSpPr>
            <p:nvPr/>
          </p:nvCxnSpPr>
          <p:spPr>
            <a:xfrm>
              <a:off x="1259750" y="3872650"/>
              <a:ext cx="2258400" cy="272100"/>
            </a:xfrm>
            <a:prstGeom prst="straightConnector1">
              <a:avLst/>
            </a:prstGeom>
            <a:noFill/>
            <a:ln cap="flat" cmpd="sng" w="9525">
              <a:solidFill>
                <a:schemeClr val="dk2"/>
              </a:solidFill>
              <a:prstDash val="solid"/>
              <a:round/>
              <a:headEnd len="med" w="med" type="none"/>
              <a:tailEnd len="med" w="med" type="triangle"/>
            </a:ln>
          </p:spPr>
        </p:cxnSp>
      </p:grpSp>
      <p:grpSp>
        <p:nvGrpSpPr>
          <p:cNvPr id="267" name="Google Shape;267;p36"/>
          <p:cNvGrpSpPr/>
          <p:nvPr/>
        </p:nvGrpSpPr>
        <p:grpSpPr>
          <a:xfrm>
            <a:off x="2776425" y="2666376"/>
            <a:ext cx="2224200" cy="1092599"/>
            <a:chOff x="2776425" y="2666376"/>
            <a:chExt cx="2224200" cy="1092599"/>
          </a:xfrm>
        </p:grpSpPr>
        <p:sp>
          <p:nvSpPr>
            <p:cNvPr id="268" name="Google Shape;268;p36"/>
            <p:cNvSpPr txBox="1"/>
            <p:nvPr/>
          </p:nvSpPr>
          <p:spPr>
            <a:xfrm rot="-471571">
              <a:off x="2813463" y="2813422"/>
              <a:ext cx="2174123" cy="33860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000">
                  <a:solidFill>
                    <a:srgbClr val="FF0000"/>
                  </a:solidFill>
                </a:rPr>
                <a:t>Seq</a:t>
              </a:r>
              <a:r>
                <a:rPr lang="en" sz="1000">
                  <a:solidFill>
                    <a:srgbClr val="FF0000"/>
                  </a:solidFill>
                </a:rPr>
                <a:t> = </a:t>
              </a:r>
              <a:r>
                <a:rPr i="1" lang="en" sz="1000">
                  <a:solidFill>
                    <a:srgbClr val="FF0000"/>
                  </a:solidFill>
                </a:rPr>
                <a:t>y</a:t>
              </a:r>
              <a:r>
                <a:rPr lang="en" sz="1000">
                  <a:solidFill>
                    <a:srgbClr val="FF0000"/>
                  </a:solidFill>
                </a:rPr>
                <a:t>+1. </a:t>
              </a:r>
              <a:r>
                <a:rPr b="1" lang="en" sz="1000">
                  <a:solidFill>
                    <a:srgbClr val="FF0000"/>
                  </a:solidFill>
                </a:rPr>
                <a:t>Evil data</a:t>
              </a:r>
              <a:r>
                <a:rPr lang="en" sz="1000">
                  <a:solidFill>
                    <a:srgbClr val="FF0000"/>
                  </a:solidFill>
                </a:rPr>
                <a:t>, length </a:t>
              </a:r>
              <a:r>
                <a:rPr i="1" lang="en" sz="1000">
                  <a:solidFill>
                    <a:srgbClr val="FF0000"/>
                  </a:solidFill>
                </a:rPr>
                <a:t>B</a:t>
              </a:r>
              <a:r>
                <a:rPr lang="en" sz="1000">
                  <a:solidFill>
                    <a:srgbClr val="FF0000"/>
                  </a:solidFill>
                </a:rPr>
                <a:t> </a:t>
              </a:r>
              <a:endParaRPr sz="1000">
                <a:solidFill>
                  <a:srgbClr val="FF0000"/>
                </a:solidFill>
              </a:endParaRPr>
            </a:p>
          </p:txBody>
        </p:sp>
        <p:sp>
          <p:nvSpPr>
            <p:cNvPr id="269" name="Google Shape;269;p36"/>
            <p:cNvSpPr/>
            <p:nvPr/>
          </p:nvSpPr>
          <p:spPr>
            <a:xfrm>
              <a:off x="2776425" y="3090450"/>
              <a:ext cx="1346740" cy="668525"/>
            </a:xfrm>
            <a:custGeom>
              <a:rect b="b" l="l" r="r" t="t"/>
              <a:pathLst>
                <a:path extrusionOk="0" h="26741" w="68580">
                  <a:moveTo>
                    <a:pt x="68580" y="0"/>
                  </a:moveTo>
                  <a:cubicBezTo>
                    <a:pt x="66088" y="2203"/>
                    <a:pt x="60433" y="9391"/>
                    <a:pt x="53630" y="13215"/>
                  </a:cubicBezTo>
                  <a:cubicBezTo>
                    <a:pt x="46827" y="17039"/>
                    <a:pt x="36702" y="20690"/>
                    <a:pt x="27764" y="22944"/>
                  </a:cubicBezTo>
                  <a:cubicBezTo>
                    <a:pt x="18826" y="25198"/>
                    <a:pt x="4627" y="26108"/>
                    <a:pt x="0" y="26741"/>
                  </a:cubicBezTo>
                </a:path>
              </a:pathLst>
            </a:custGeom>
            <a:noFill/>
            <a:ln cap="flat" cmpd="sng" w="19050">
              <a:solidFill>
                <a:srgbClr val="FF0000"/>
              </a:solidFill>
              <a:prstDash val="dash"/>
              <a:round/>
              <a:headEnd len="med" w="med" type="none"/>
              <a:tailEnd len="med" w="med" type="triangle"/>
            </a:ln>
          </p:spPr>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Attacks </a:t>
            </a:r>
            <a:endParaRPr/>
          </a:p>
        </p:txBody>
      </p:sp>
      <p:sp>
        <p:nvSpPr>
          <p:cNvPr id="275" name="Google Shape;275;p3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TCP spoofing</a:t>
            </a:r>
            <a:r>
              <a:rPr lang="en"/>
              <a:t>: Spoofing a TCP connection to appear to come from another source IP address</a:t>
            </a:r>
            <a:endParaRPr/>
          </a:p>
          <a:p>
            <a:pPr indent="-317500" lvl="1" marL="914400" rtl="0" algn="l">
              <a:spcBef>
                <a:spcPts val="0"/>
              </a:spcBef>
              <a:spcAft>
                <a:spcPts val="0"/>
              </a:spcAft>
              <a:buSzPts val="1400"/>
              <a:buChar char="○"/>
            </a:pPr>
            <a:r>
              <a:rPr lang="en"/>
              <a:t>Recall: IP packets can often be spoofed if the AS doesn’t block source addresses</a:t>
            </a:r>
            <a:endParaRPr/>
          </a:p>
          <a:p>
            <a:pPr indent="-317500" lvl="1" marL="914400" rtl="0" algn="l">
              <a:spcBef>
                <a:spcPts val="0"/>
              </a:spcBef>
              <a:spcAft>
                <a:spcPts val="0"/>
              </a:spcAft>
              <a:buSzPts val="1400"/>
              <a:buChar char="○"/>
            </a:pPr>
            <a:r>
              <a:rPr lang="en"/>
              <a:t>Need to know: Sequence number in the server’s response SYN-ACK packet</a:t>
            </a:r>
            <a:endParaRPr/>
          </a:p>
          <a:p>
            <a:pPr indent="-317500" lvl="1" marL="914400" rtl="0" algn="l">
              <a:spcBef>
                <a:spcPts val="0"/>
              </a:spcBef>
              <a:spcAft>
                <a:spcPts val="0"/>
              </a:spcAft>
              <a:buSzPts val="1400"/>
              <a:buChar char="○"/>
            </a:pPr>
            <a:r>
              <a:rPr lang="en"/>
              <a:t>Easy for MITM and on-path attackers, but off-path attackers must guess 32-bit sequence number (called </a:t>
            </a:r>
            <a:r>
              <a:rPr b="1" lang="en"/>
              <a:t>blind spoofing</a:t>
            </a:r>
            <a:r>
              <a:rPr lang="en"/>
              <a:t>, also considered difficult)</a:t>
            </a:r>
            <a:endParaRPr/>
          </a:p>
          <a:p>
            <a:pPr indent="-317500" lvl="1" marL="914400" rtl="0" algn="l">
              <a:spcBef>
                <a:spcPts val="0"/>
              </a:spcBef>
              <a:spcAft>
                <a:spcPts val="0"/>
              </a:spcAft>
              <a:buSzPts val="1400"/>
              <a:buChar char="○"/>
            </a:pPr>
            <a:r>
              <a:rPr lang="en"/>
              <a:t>For on-path attackers, this is a race condition, since the real client will send a RST upon receiving the server’s SYN-ACK!</a:t>
            </a:r>
            <a:endParaRPr/>
          </a:p>
        </p:txBody>
      </p:sp>
      <p:sp>
        <p:nvSpPr>
          <p:cNvPr id="276" name="Google Shape;276;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Spoofing</a:t>
            </a:r>
            <a:endParaRPr/>
          </a:p>
        </p:txBody>
      </p:sp>
      <p:sp>
        <p:nvSpPr>
          <p:cNvPr id="282" name="Google Shape;282;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3" name="Google Shape;283;p38"/>
          <p:cNvSpPr txBox="1"/>
          <p:nvPr/>
        </p:nvSpPr>
        <p:spPr>
          <a:xfrm>
            <a:off x="2396375" y="1361525"/>
            <a:ext cx="646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0000FF"/>
                </a:solidFill>
              </a:rPr>
              <a:t>Client</a:t>
            </a:r>
            <a:endParaRPr>
              <a:solidFill>
                <a:srgbClr val="0000FF"/>
              </a:solidFill>
            </a:endParaRPr>
          </a:p>
        </p:txBody>
      </p:sp>
      <p:sp>
        <p:nvSpPr>
          <p:cNvPr id="284" name="Google Shape;284;p38"/>
          <p:cNvSpPr txBox="1"/>
          <p:nvPr/>
        </p:nvSpPr>
        <p:spPr>
          <a:xfrm>
            <a:off x="5615625" y="1361525"/>
            <a:ext cx="71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38761D"/>
                </a:solidFill>
              </a:rPr>
              <a:t>Server</a:t>
            </a:r>
            <a:endParaRPr>
              <a:solidFill>
                <a:srgbClr val="38761D"/>
              </a:solidFill>
            </a:endParaRPr>
          </a:p>
        </p:txBody>
      </p:sp>
      <p:cxnSp>
        <p:nvCxnSpPr>
          <p:cNvPr id="285" name="Google Shape;285;p38"/>
          <p:cNvCxnSpPr>
            <a:stCxn id="283" idx="2"/>
          </p:cNvCxnSpPr>
          <p:nvPr/>
        </p:nvCxnSpPr>
        <p:spPr>
          <a:xfrm flipH="1">
            <a:off x="2709125" y="1761725"/>
            <a:ext cx="10500" cy="3093000"/>
          </a:xfrm>
          <a:prstGeom prst="straightConnector1">
            <a:avLst/>
          </a:prstGeom>
          <a:noFill/>
          <a:ln cap="flat" cmpd="sng" w="19050">
            <a:solidFill>
              <a:srgbClr val="0000FF"/>
            </a:solidFill>
            <a:prstDash val="solid"/>
            <a:round/>
            <a:headEnd len="med" w="med" type="none"/>
            <a:tailEnd len="med" w="med" type="none"/>
          </a:ln>
        </p:spPr>
      </p:cxnSp>
      <p:cxnSp>
        <p:nvCxnSpPr>
          <p:cNvPr id="286" name="Google Shape;286;p38"/>
          <p:cNvCxnSpPr/>
          <p:nvPr/>
        </p:nvCxnSpPr>
        <p:spPr>
          <a:xfrm flipH="1">
            <a:off x="5967375" y="1761725"/>
            <a:ext cx="10500" cy="3093000"/>
          </a:xfrm>
          <a:prstGeom prst="straightConnector1">
            <a:avLst/>
          </a:prstGeom>
          <a:noFill/>
          <a:ln cap="flat" cmpd="sng" w="19050">
            <a:solidFill>
              <a:srgbClr val="38761D"/>
            </a:solidFill>
            <a:prstDash val="solid"/>
            <a:round/>
            <a:headEnd len="med" w="med" type="none"/>
            <a:tailEnd len="med" w="med" type="none"/>
          </a:ln>
        </p:spPr>
      </p:cxnSp>
      <p:grpSp>
        <p:nvGrpSpPr>
          <p:cNvPr id="287" name="Google Shape;287;p38"/>
          <p:cNvGrpSpPr/>
          <p:nvPr/>
        </p:nvGrpSpPr>
        <p:grpSpPr>
          <a:xfrm>
            <a:off x="2707848" y="3604000"/>
            <a:ext cx="3288427" cy="703800"/>
            <a:chOff x="2707848" y="3604000"/>
            <a:chExt cx="3288427" cy="703800"/>
          </a:xfrm>
        </p:grpSpPr>
        <p:cxnSp>
          <p:nvCxnSpPr>
            <p:cNvPr id="288" name="Google Shape;288;p38"/>
            <p:cNvCxnSpPr/>
            <p:nvPr/>
          </p:nvCxnSpPr>
          <p:spPr>
            <a:xfrm>
              <a:off x="2736775" y="3926650"/>
              <a:ext cx="3259500" cy="343800"/>
            </a:xfrm>
            <a:prstGeom prst="straightConnector1">
              <a:avLst/>
            </a:prstGeom>
            <a:noFill/>
            <a:ln cap="flat" cmpd="sng" w="19050">
              <a:solidFill>
                <a:srgbClr val="0000FF"/>
              </a:solidFill>
              <a:prstDash val="solid"/>
              <a:round/>
              <a:headEnd len="med" w="med" type="none"/>
              <a:tailEnd len="med" w="med" type="triangle"/>
            </a:ln>
          </p:spPr>
        </p:cxnSp>
        <p:sp>
          <p:nvSpPr>
            <p:cNvPr id="289" name="Google Shape;289;p38"/>
            <p:cNvSpPr txBox="1"/>
            <p:nvPr/>
          </p:nvSpPr>
          <p:spPr>
            <a:xfrm rot="394242">
              <a:off x="2716651" y="3786640"/>
              <a:ext cx="3211596" cy="33851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0000FF"/>
                  </a:solidFill>
                </a:rPr>
                <a:t>RST. Seq = </a:t>
              </a:r>
              <a:r>
                <a:rPr i="1" lang="en" sz="1000">
                  <a:solidFill>
                    <a:srgbClr val="0000FF"/>
                  </a:solidFill>
                </a:rPr>
                <a:t>x</a:t>
              </a:r>
              <a:r>
                <a:rPr lang="en" sz="1000">
                  <a:solidFill>
                    <a:srgbClr val="0000FF"/>
                  </a:solidFill>
                </a:rPr>
                <a:t>+1</a:t>
              </a:r>
              <a:endParaRPr sz="1000">
                <a:solidFill>
                  <a:srgbClr val="0000FF"/>
                </a:solidFill>
              </a:endParaRPr>
            </a:p>
          </p:txBody>
        </p:sp>
      </p:grpSp>
      <p:grpSp>
        <p:nvGrpSpPr>
          <p:cNvPr id="290" name="Google Shape;290;p38"/>
          <p:cNvGrpSpPr/>
          <p:nvPr/>
        </p:nvGrpSpPr>
        <p:grpSpPr>
          <a:xfrm>
            <a:off x="2723175" y="2084402"/>
            <a:ext cx="3320475" cy="773400"/>
            <a:chOff x="2723175" y="2084402"/>
            <a:chExt cx="3320475" cy="773400"/>
          </a:xfrm>
        </p:grpSpPr>
        <p:cxnSp>
          <p:nvCxnSpPr>
            <p:cNvPr id="291" name="Google Shape;291;p38"/>
            <p:cNvCxnSpPr/>
            <p:nvPr/>
          </p:nvCxnSpPr>
          <p:spPr>
            <a:xfrm flipH="1">
              <a:off x="2723175" y="2379225"/>
              <a:ext cx="3273000" cy="453900"/>
            </a:xfrm>
            <a:prstGeom prst="straightConnector1">
              <a:avLst/>
            </a:prstGeom>
            <a:noFill/>
            <a:ln cap="flat" cmpd="sng" w="19050">
              <a:solidFill>
                <a:srgbClr val="38761D"/>
              </a:solidFill>
              <a:prstDash val="solid"/>
              <a:round/>
              <a:headEnd len="med" w="med" type="none"/>
              <a:tailEnd len="med" w="med" type="triangle"/>
            </a:ln>
          </p:spPr>
        </p:cxnSp>
        <p:sp>
          <p:nvSpPr>
            <p:cNvPr id="292" name="Google Shape;292;p38"/>
            <p:cNvSpPr txBox="1"/>
            <p:nvPr/>
          </p:nvSpPr>
          <p:spPr>
            <a:xfrm rot="-471551">
              <a:off x="2832256" y="2301798"/>
              <a:ext cx="3203187" cy="338608"/>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000">
                  <a:solidFill>
                    <a:srgbClr val="38761D"/>
                  </a:solidFill>
                </a:rPr>
                <a:t>SYN-ACK</a:t>
              </a:r>
              <a:r>
                <a:rPr lang="en" sz="1000">
                  <a:solidFill>
                    <a:srgbClr val="38761D"/>
                  </a:solidFill>
                </a:rPr>
                <a:t>. Seq = </a:t>
              </a:r>
              <a:r>
                <a:rPr i="1" lang="en" sz="1000">
                  <a:solidFill>
                    <a:srgbClr val="38761D"/>
                  </a:solidFill>
                </a:rPr>
                <a:t>y</a:t>
              </a:r>
              <a:r>
                <a:rPr lang="en" sz="1000">
                  <a:solidFill>
                    <a:srgbClr val="38761D"/>
                  </a:solidFill>
                </a:rPr>
                <a:t>, Ack = </a:t>
              </a:r>
              <a:r>
                <a:rPr i="1" lang="en" sz="1000">
                  <a:solidFill>
                    <a:srgbClr val="38761D"/>
                  </a:solidFill>
                </a:rPr>
                <a:t>x</a:t>
              </a:r>
              <a:r>
                <a:rPr lang="en" sz="1000">
                  <a:solidFill>
                    <a:srgbClr val="38761D"/>
                  </a:solidFill>
                </a:rPr>
                <a:t>+1</a:t>
              </a:r>
              <a:endParaRPr sz="1000">
                <a:solidFill>
                  <a:srgbClr val="38761D"/>
                </a:solidFill>
              </a:endParaRPr>
            </a:p>
          </p:txBody>
        </p:sp>
      </p:grpSp>
      <p:grpSp>
        <p:nvGrpSpPr>
          <p:cNvPr id="293" name="Google Shape;293;p38"/>
          <p:cNvGrpSpPr/>
          <p:nvPr/>
        </p:nvGrpSpPr>
        <p:grpSpPr>
          <a:xfrm>
            <a:off x="2707848" y="1109575"/>
            <a:ext cx="3229200" cy="1169975"/>
            <a:chOff x="2707848" y="1109575"/>
            <a:chExt cx="3229200" cy="1169975"/>
          </a:xfrm>
        </p:grpSpPr>
        <p:sp>
          <p:nvSpPr>
            <p:cNvPr id="294" name="Google Shape;294;p38"/>
            <p:cNvSpPr txBox="1"/>
            <p:nvPr/>
          </p:nvSpPr>
          <p:spPr>
            <a:xfrm rot="394242">
              <a:off x="2716651" y="1292215"/>
              <a:ext cx="3211596" cy="33851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0000"/>
                  </a:solidFill>
                </a:rPr>
                <a:t>SYN. Seq = </a:t>
              </a:r>
              <a:r>
                <a:rPr i="1" lang="en" sz="1000">
                  <a:solidFill>
                    <a:srgbClr val="FF0000"/>
                  </a:solidFill>
                </a:rPr>
                <a:t>x</a:t>
              </a:r>
              <a:endParaRPr sz="1000">
                <a:solidFill>
                  <a:srgbClr val="FF0000"/>
                </a:solidFill>
              </a:endParaRPr>
            </a:p>
          </p:txBody>
        </p:sp>
        <p:sp>
          <p:nvSpPr>
            <p:cNvPr id="295" name="Google Shape;295;p38"/>
            <p:cNvSpPr/>
            <p:nvPr/>
          </p:nvSpPr>
          <p:spPr>
            <a:xfrm>
              <a:off x="4194300" y="1632900"/>
              <a:ext cx="1625500" cy="646650"/>
            </a:xfrm>
            <a:custGeom>
              <a:rect b="b" l="l" r="r" t="t"/>
              <a:pathLst>
                <a:path extrusionOk="0" h="25866" w="65020">
                  <a:moveTo>
                    <a:pt x="0" y="0"/>
                  </a:moveTo>
                  <a:cubicBezTo>
                    <a:pt x="3441" y="2610"/>
                    <a:pt x="13289" y="11786"/>
                    <a:pt x="20645" y="15662"/>
                  </a:cubicBezTo>
                  <a:cubicBezTo>
                    <a:pt x="28001" y="19538"/>
                    <a:pt x="36742" y="21554"/>
                    <a:pt x="44138" y="23255"/>
                  </a:cubicBezTo>
                  <a:cubicBezTo>
                    <a:pt x="51534" y="24956"/>
                    <a:pt x="61540" y="25431"/>
                    <a:pt x="65020" y="25866"/>
                  </a:cubicBezTo>
                </a:path>
              </a:pathLst>
            </a:custGeom>
            <a:noFill/>
            <a:ln cap="flat" cmpd="sng" w="19050">
              <a:solidFill>
                <a:srgbClr val="FF0000"/>
              </a:solidFill>
              <a:prstDash val="dash"/>
              <a:round/>
              <a:headEnd len="med" w="med" type="none"/>
              <a:tailEnd len="med" w="med" type="triangle"/>
            </a:ln>
          </p:spPr>
        </p:sp>
      </p:grpSp>
      <p:grpSp>
        <p:nvGrpSpPr>
          <p:cNvPr id="296" name="Google Shape;296;p38"/>
          <p:cNvGrpSpPr/>
          <p:nvPr/>
        </p:nvGrpSpPr>
        <p:grpSpPr>
          <a:xfrm>
            <a:off x="2707848" y="2615775"/>
            <a:ext cx="3229200" cy="1169975"/>
            <a:chOff x="2707848" y="2615775"/>
            <a:chExt cx="3229200" cy="1169975"/>
          </a:xfrm>
        </p:grpSpPr>
        <p:sp>
          <p:nvSpPr>
            <p:cNvPr id="297" name="Google Shape;297;p38"/>
            <p:cNvSpPr txBox="1"/>
            <p:nvPr/>
          </p:nvSpPr>
          <p:spPr>
            <a:xfrm rot="394242">
              <a:off x="2716651" y="2798415"/>
              <a:ext cx="3211596" cy="338519"/>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solidFill>
                    <a:srgbClr val="FF0000"/>
                  </a:solidFill>
                </a:rPr>
                <a:t>ACK</a:t>
              </a:r>
              <a:r>
                <a:rPr lang="en" sz="1000">
                  <a:solidFill>
                    <a:srgbClr val="FF0000"/>
                  </a:solidFill>
                </a:rPr>
                <a:t>. Seq = </a:t>
              </a:r>
              <a:r>
                <a:rPr i="1" lang="en" sz="1000">
                  <a:solidFill>
                    <a:srgbClr val="FF0000"/>
                  </a:solidFill>
                </a:rPr>
                <a:t>x</a:t>
              </a:r>
              <a:r>
                <a:rPr lang="en" sz="1000">
                  <a:solidFill>
                    <a:srgbClr val="FF0000"/>
                  </a:solidFill>
                </a:rPr>
                <a:t>+1, Ack = </a:t>
              </a:r>
              <a:r>
                <a:rPr i="1" lang="en" sz="1000">
                  <a:solidFill>
                    <a:srgbClr val="FF0000"/>
                  </a:solidFill>
                </a:rPr>
                <a:t>y</a:t>
              </a:r>
              <a:r>
                <a:rPr lang="en" sz="1000">
                  <a:solidFill>
                    <a:srgbClr val="FF0000"/>
                  </a:solidFill>
                </a:rPr>
                <a:t>+1. </a:t>
              </a:r>
              <a:r>
                <a:rPr b="1" lang="en" sz="1000">
                  <a:solidFill>
                    <a:srgbClr val="FF0000"/>
                  </a:solidFill>
                </a:rPr>
                <a:t>Evil data</a:t>
              </a:r>
              <a:endParaRPr b="1" sz="1000">
                <a:solidFill>
                  <a:srgbClr val="FF0000"/>
                </a:solidFill>
              </a:endParaRPr>
            </a:p>
          </p:txBody>
        </p:sp>
        <p:sp>
          <p:nvSpPr>
            <p:cNvPr id="298" name="Google Shape;298;p38"/>
            <p:cNvSpPr/>
            <p:nvPr/>
          </p:nvSpPr>
          <p:spPr>
            <a:xfrm>
              <a:off x="4194300" y="3139100"/>
              <a:ext cx="1625500" cy="646650"/>
            </a:xfrm>
            <a:custGeom>
              <a:rect b="b" l="l" r="r" t="t"/>
              <a:pathLst>
                <a:path extrusionOk="0" h="25866" w="65020">
                  <a:moveTo>
                    <a:pt x="0" y="0"/>
                  </a:moveTo>
                  <a:cubicBezTo>
                    <a:pt x="3441" y="2610"/>
                    <a:pt x="13289" y="11786"/>
                    <a:pt x="20645" y="15662"/>
                  </a:cubicBezTo>
                  <a:cubicBezTo>
                    <a:pt x="28001" y="19538"/>
                    <a:pt x="36742" y="21554"/>
                    <a:pt x="44138" y="23255"/>
                  </a:cubicBezTo>
                  <a:cubicBezTo>
                    <a:pt x="51534" y="24956"/>
                    <a:pt x="61540" y="25431"/>
                    <a:pt x="65020" y="25866"/>
                  </a:cubicBezTo>
                </a:path>
              </a:pathLst>
            </a:custGeom>
            <a:noFill/>
            <a:ln cap="flat" cmpd="sng" w="19050">
              <a:solidFill>
                <a:srgbClr val="FF0000"/>
              </a:solidFill>
              <a:prstDash val="dash"/>
              <a:round/>
              <a:headEnd len="med" w="med" type="none"/>
              <a:tailEnd len="med" w="med" type="triangle"/>
            </a:ln>
          </p:spPr>
        </p:sp>
      </p:grpSp>
      <p:grpSp>
        <p:nvGrpSpPr>
          <p:cNvPr id="299" name="Google Shape;299;p38"/>
          <p:cNvGrpSpPr/>
          <p:nvPr/>
        </p:nvGrpSpPr>
        <p:grpSpPr>
          <a:xfrm>
            <a:off x="6163800" y="2992075"/>
            <a:ext cx="2857500" cy="1046700"/>
            <a:chOff x="6163800" y="2992075"/>
            <a:chExt cx="2857500" cy="1046700"/>
          </a:xfrm>
        </p:grpSpPr>
        <p:sp>
          <p:nvSpPr>
            <p:cNvPr id="300" name="Google Shape;300;p38"/>
            <p:cNvSpPr txBox="1"/>
            <p:nvPr/>
          </p:nvSpPr>
          <p:spPr>
            <a:xfrm>
              <a:off x="6436800" y="2992075"/>
              <a:ext cx="2584500" cy="10467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An on-path attacker must send the evil data before the server receives the real client’s RST!</a:t>
              </a:r>
              <a:endParaRPr>
                <a:solidFill>
                  <a:schemeClr val="dk1"/>
                </a:solidFill>
              </a:endParaRPr>
            </a:p>
          </p:txBody>
        </p:sp>
        <p:cxnSp>
          <p:nvCxnSpPr>
            <p:cNvPr id="301" name="Google Shape;301;p38"/>
            <p:cNvCxnSpPr>
              <a:stCxn id="300" idx="1"/>
            </p:cNvCxnSpPr>
            <p:nvPr/>
          </p:nvCxnSpPr>
          <p:spPr>
            <a:xfrm flipH="1">
              <a:off x="6163800" y="3515425"/>
              <a:ext cx="273000" cy="144900"/>
            </a:xfrm>
            <a:prstGeom prst="straightConnector1">
              <a:avLst/>
            </a:prstGeom>
            <a:noFill/>
            <a:ln cap="flat" cmpd="sng" w="9525">
              <a:solidFill>
                <a:schemeClr val="dk2"/>
              </a:solidFill>
              <a:prstDash val="solid"/>
              <a:round/>
              <a:headEnd len="med" w="med" type="none"/>
              <a:tailEnd len="med" w="med" type="triangle"/>
            </a:ln>
          </p:spPr>
        </p:cxnSp>
      </p:grpSp>
      <p:sp>
        <p:nvSpPr>
          <p:cNvPr id="302" name="Google Shape;302;p38"/>
          <p:cNvSpPr txBox="1"/>
          <p:nvPr/>
        </p:nvSpPr>
        <p:spPr>
          <a:xfrm>
            <a:off x="6163800" y="3972975"/>
            <a:ext cx="2584500" cy="615600"/>
          </a:xfrm>
          <a:prstGeom prst="rect">
            <a:avLst/>
          </a:prstGeom>
          <a:solidFill>
            <a:schemeClr val="accent4"/>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solidFill>
                  <a:schemeClr val="dk1"/>
                </a:solidFill>
              </a:rPr>
              <a:t>A MITM attack could just drop the client’s packets, however</a:t>
            </a:r>
            <a:endParaRPr>
              <a:solidFill>
                <a:schemeClr val="dk1"/>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3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TCP Attacks </a:t>
            </a:r>
            <a:endParaRPr/>
          </a:p>
        </p:txBody>
      </p:sp>
      <p:sp>
        <p:nvSpPr>
          <p:cNvPr id="308" name="Google Shape;308;p3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TCP provides no confidentiality or integrity</a:t>
            </a:r>
            <a:endParaRPr/>
          </a:p>
          <a:p>
            <a:pPr indent="-317500" lvl="1" marL="914400" rtl="0" algn="l">
              <a:spcBef>
                <a:spcPts val="0"/>
              </a:spcBef>
              <a:spcAft>
                <a:spcPts val="0"/>
              </a:spcAft>
              <a:buSzPts val="1400"/>
              <a:buChar char="○"/>
            </a:pPr>
            <a:r>
              <a:rPr lang="en"/>
              <a:t>Instead, we rely on higher layers (like TLS, more on this next time) to prevent those kind of attacks</a:t>
            </a:r>
            <a:endParaRPr/>
          </a:p>
          <a:p>
            <a:pPr indent="-342900" lvl="0" marL="457200" rtl="0" algn="l">
              <a:spcBef>
                <a:spcPts val="0"/>
              </a:spcBef>
              <a:spcAft>
                <a:spcPts val="0"/>
              </a:spcAft>
              <a:buSzPts val="1800"/>
              <a:buChar char="●"/>
            </a:pPr>
            <a:r>
              <a:rPr lang="en"/>
              <a:t>Defense against off-path attackers rely on choosing random sequence numbers</a:t>
            </a:r>
            <a:endParaRPr/>
          </a:p>
          <a:p>
            <a:pPr indent="-317500" lvl="1" marL="914400" rtl="0" algn="l">
              <a:spcBef>
                <a:spcPts val="0"/>
              </a:spcBef>
              <a:spcAft>
                <a:spcPts val="0"/>
              </a:spcAft>
              <a:buSzPts val="1400"/>
              <a:buChar char="○"/>
            </a:pPr>
            <a:r>
              <a:rPr lang="en"/>
              <a:t>Bad randomness can lead to trivial off-path attacks: TCP sequence numbers used to be based on the system clock!</a:t>
            </a:r>
            <a:endParaRPr/>
          </a:p>
        </p:txBody>
      </p:sp>
      <p:sp>
        <p:nvSpPr>
          <p:cNvPr id="309" name="Google Shape;309;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User Datagram Protocol (UDP)</a:t>
            </a:r>
            <a:endParaRPr/>
          </a:p>
        </p:txBody>
      </p:sp>
      <p:sp>
        <p:nvSpPr>
          <p:cNvPr id="315" name="Google Shape;315;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16" name="Google Shape;316;p40"/>
          <p:cNvSpPr txBox="1"/>
          <p:nvPr/>
        </p:nvSpPr>
        <p:spPr>
          <a:xfrm>
            <a:off x="512100" y="4520775"/>
            <a:ext cx="8119800" cy="57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sz="1800">
                <a:solidFill>
                  <a:srgbClr val="000000"/>
                </a:solidFill>
              </a:rPr>
              <a:t>Textbook Chapter 30</a:t>
            </a:r>
            <a:endParaRPr sz="1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4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Provides a </a:t>
            </a:r>
            <a:r>
              <a:rPr b="1" lang="en"/>
              <a:t>datagram</a:t>
            </a:r>
            <a:r>
              <a:rPr lang="en"/>
              <a:t> abstraction</a:t>
            </a:r>
            <a:endParaRPr/>
          </a:p>
          <a:p>
            <a:pPr indent="-317500" lvl="1" marL="914400" rtl="0" algn="l">
              <a:spcBef>
                <a:spcPts val="0"/>
              </a:spcBef>
              <a:spcAft>
                <a:spcPts val="0"/>
              </a:spcAft>
              <a:buSzPts val="1400"/>
              <a:buChar char="○"/>
            </a:pPr>
            <a:r>
              <a:rPr lang="en"/>
              <a:t>A message, sent in a single layer 3 packet (though layer 3 could fragment the packet)</a:t>
            </a:r>
            <a:endParaRPr/>
          </a:p>
          <a:p>
            <a:pPr indent="-317500" lvl="1" marL="914400" rtl="0" algn="l">
              <a:spcBef>
                <a:spcPts val="0"/>
              </a:spcBef>
              <a:spcAft>
                <a:spcPts val="0"/>
              </a:spcAft>
              <a:buSzPts val="1400"/>
              <a:buChar char="○"/>
            </a:pPr>
            <a:r>
              <a:rPr lang="en"/>
              <a:t>Max size limited by max size of packet</a:t>
            </a:r>
            <a:endParaRPr/>
          </a:p>
          <a:p>
            <a:pPr indent="-317500" lvl="1" marL="914400" rtl="0" algn="l">
              <a:spcBef>
                <a:spcPts val="0"/>
              </a:spcBef>
              <a:spcAft>
                <a:spcPts val="0"/>
              </a:spcAft>
              <a:buSzPts val="1400"/>
              <a:buChar char="○"/>
            </a:pPr>
            <a:r>
              <a:rPr lang="en"/>
              <a:t>Applications break their data into datagrams, which are sent and received as a single unit</a:t>
            </a:r>
            <a:endParaRPr/>
          </a:p>
          <a:p>
            <a:pPr indent="-317500" lvl="2" marL="1371600" rtl="0" algn="l">
              <a:spcBef>
                <a:spcPts val="0"/>
              </a:spcBef>
              <a:spcAft>
                <a:spcPts val="0"/>
              </a:spcAft>
              <a:buSzPts val="1400"/>
              <a:buChar char="■"/>
            </a:pPr>
            <a:r>
              <a:rPr lang="en"/>
              <a:t>Contrast with TCP, where the application can use a bytestream abstraction</a:t>
            </a:r>
            <a:endParaRPr/>
          </a:p>
          <a:p>
            <a:pPr indent="-342900" lvl="0" marL="457200" rtl="0" algn="l">
              <a:spcBef>
                <a:spcPts val="0"/>
              </a:spcBef>
              <a:spcAft>
                <a:spcPts val="0"/>
              </a:spcAft>
              <a:buSzPts val="1800"/>
              <a:buChar char="●"/>
            </a:pPr>
            <a:r>
              <a:rPr lang="en"/>
              <a:t>No reliability or ordering guarantees, but adds ports</a:t>
            </a:r>
            <a:endParaRPr b="1"/>
          </a:p>
          <a:p>
            <a:pPr indent="-317500" lvl="1" marL="914400" rtl="0" algn="l">
              <a:spcBef>
                <a:spcPts val="0"/>
              </a:spcBef>
              <a:spcAft>
                <a:spcPts val="0"/>
              </a:spcAft>
              <a:buSzPts val="1400"/>
              <a:buChar char="○"/>
            </a:pPr>
            <a:r>
              <a:rPr lang="en"/>
              <a:t>It still has</a:t>
            </a:r>
            <a:r>
              <a:rPr i="1" lang="en"/>
              <a:t> best effort</a:t>
            </a:r>
            <a:r>
              <a:rPr lang="en"/>
              <a:t> delivery</a:t>
            </a:r>
            <a:endParaRPr/>
          </a:p>
          <a:p>
            <a:pPr indent="-342900" lvl="0" marL="457200" rtl="0" algn="l">
              <a:spcBef>
                <a:spcPts val="0"/>
              </a:spcBef>
              <a:spcAft>
                <a:spcPts val="0"/>
              </a:spcAft>
              <a:buSzPts val="1800"/>
              <a:buChar char="●"/>
            </a:pPr>
            <a:r>
              <a:rPr lang="en"/>
              <a:t>Much faster than TCP, since there is no 3-way handshake</a:t>
            </a:r>
            <a:endParaRPr/>
          </a:p>
          <a:p>
            <a:pPr indent="-317500" lvl="1" marL="914400" rtl="0" algn="l">
              <a:spcBef>
                <a:spcPts val="0"/>
              </a:spcBef>
              <a:spcAft>
                <a:spcPts val="0"/>
              </a:spcAft>
              <a:buSzPts val="1400"/>
              <a:buChar char="○"/>
            </a:pPr>
            <a:r>
              <a:rPr lang="en"/>
              <a:t>Usually used by low-latency, high-speed applications where errors are okay (e.g. video streaming, games)</a:t>
            </a:r>
            <a:endParaRPr/>
          </a:p>
        </p:txBody>
      </p:sp>
      <p:sp>
        <p:nvSpPr>
          <p:cNvPr id="322" name="Google Shape;322;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User Datagram Protocol (UDP)</a:t>
            </a:r>
            <a:endParaRPr/>
          </a:p>
        </p:txBody>
      </p:sp>
      <p:sp>
        <p:nvSpPr>
          <p:cNvPr id="323" name="Google Shape;323;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4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No sequence numbers, so relatively easy to inject data into a connection or spoof connections</a:t>
            </a:r>
            <a:endParaRPr/>
          </a:p>
          <a:p>
            <a:pPr indent="-317500" lvl="1" marL="914400" rtl="0" algn="l">
              <a:spcBef>
                <a:spcPts val="0"/>
              </a:spcBef>
              <a:spcAft>
                <a:spcPts val="0"/>
              </a:spcAft>
              <a:buSzPts val="1400"/>
              <a:buChar char="○"/>
            </a:pPr>
            <a:r>
              <a:rPr lang="en"/>
              <a:t>Higher layers must provide their own defenses against these attacks!</a:t>
            </a:r>
            <a:endParaRPr/>
          </a:p>
        </p:txBody>
      </p:sp>
      <p:sp>
        <p:nvSpPr>
          <p:cNvPr id="329" name="Google Shape;329;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 Attacks</a:t>
            </a:r>
            <a:endParaRPr/>
          </a:p>
        </p:txBody>
      </p:sp>
      <p:sp>
        <p:nvSpPr>
          <p:cNvPr id="330" name="Google Shape;330;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8">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4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UDP Packet Structure</a:t>
            </a:r>
            <a:endParaRPr/>
          </a:p>
        </p:txBody>
      </p:sp>
      <p:sp>
        <p:nvSpPr>
          <p:cNvPr id="336" name="Google Shape;336;p43"/>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UDP datagram header</a:t>
            </a:r>
            <a:endParaRPr/>
          </a:p>
        </p:txBody>
      </p:sp>
      <p:graphicFrame>
        <p:nvGraphicFramePr>
          <p:cNvPr id="337" name="Google Shape;337;p43"/>
          <p:cNvGraphicFramePr/>
          <p:nvPr/>
        </p:nvGraphicFramePr>
        <p:xfrm>
          <a:off x="952500" y="2000250"/>
          <a:ext cx="3000000" cy="3000000"/>
        </p:xfrm>
        <a:graphic>
          <a:graphicData uri="http://schemas.openxmlformats.org/drawingml/2006/table">
            <a:tbl>
              <a:tblPr>
                <a:noFill/>
                <a:tableStyleId>{A348CFEC-60BF-4662-BA17-07C2758C695D}</a:tableStyleId>
              </a:tblPr>
              <a:tblGrid>
                <a:gridCol w="3619500"/>
                <a:gridCol w="3619500"/>
              </a:tblGrid>
              <a:tr h="381000">
                <a:tc>
                  <a:txBody>
                    <a:bodyPr/>
                    <a:lstStyle/>
                    <a:p>
                      <a:pPr indent="0" lvl="0" marL="0" rtl="0" algn="ctr">
                        <a:spcBef>
                          <a:spcPts val="0"/>
                        </a:spcBef>
                        <a:spcAft>
                          <a:spcPts val="0"/>
                        </a:spcAft>
                        <a:buNone/>
                      </a:pPr>
                      <a:r>
                        <a:rPr b="1" lang="en"/>
                        <a:t>Source Port (16 bits)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b="1" lang="en"/>
                        <a:t>Destination Port (16 bits)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r>
              <a:tr h="381000">
                <a:tc>
                  <a:txBody>
                    <a:bodyPr/>
                    <a:lstStyle/>
                    <a:p>
                      <a:pPr indent="0" lvl="0" marL="0" rtl="0" algn="ctr">
                        <a:spcBef>
                          <a:spcPts val="0"/>
                        </a:spcBef>
                        <a:spcAft>
                          <a:spcPts val="0"/>
                        </a:spcAft>
                        <a:buNone/>
                      </a:pPr>
                      <a:r>
                        <a:rPr b="1" lang="en"/>
                        <a:t>Length (16 bits)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a:txBody>
                    <a:bodyPr/>
                    <a:lstStyle/>
                    <a:p>
                      <a:pPr indent="0" lvl="0" marL="0" rtl="0" algn="ctr">
                        <a:spcBef>
                          <a:spcPts val="0"/>
                        </a:spcBef>
                        <a:spcAft>
                          <a:spcPts val="0"/>
                        </a:spcAft>
                        <a:buNone/>
                      </a:pPr>
                      <a:r>
                        <a:rPr b="1" lang="en"/>
                        <a:t>Checksum (16 bits)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r>
              <a:tr h="923725">
                <a:tc gridSpan="2">
                  <a:txBody>
                    <a:bodyPr/>
                    <a:lstStyle/>
                    <a:p>
                      <a:pPr indent="0" lvl="0" marL="0" rtl="0" algn="ctr">
                        <a:spcBef>
                          <a:spcPts val="0"/>
                        </a:spcBef>
                        <a:spcAft>
                          <a:spcPts val="0"/>
                        </a:spcAft>
                        <a:buNone/>
                      </a:pPr>
                      <a:r>
                        <a:rPr b="1" lang="en"/>
                        <a:t>Data (variable length)</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4CCCC"/>
                    </a:solidFill>
                  </a:tcPr>
                </a:tc>
                <a:tc hMerge="1"/>
              </a:tr>
            </a:tbl>
          </a:graphicData>
        </a:graphic>
      </p:graphicFrame>
      <p:sp>
        <p:nvSpPr>
          <p:cNvPr id="338" name="Google Shape;338;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Low-Level Network Attacks</a:t>
            </a:r>
            <a:endParaRPr/>
          </a:p>
        </p:txBody>
      </p:sp>
      <p:sp>
        <p:nvSpPr>
          <p:cNvPr id="78" name="Google Shape;78;p1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WPA: A protocol to encrypt Wi-Fi connections at layer 1</a:t>
            </a:r>
            <a:endParaRPr/>
          </a:p>
          <a:p>
            <a:pPr indent="-317500" lvl="1" marL="914400" rtl="0" algn="l">
              <a:spcBef>
                <a:spcPts val="0"/>
              </a:spcBef>
              <a:spcAft>
                <a:spcPts val="0"/>
              </a:spcAft>
              <a:buSzPts val="1400"/>
              <a:buChar char="○"/>
            </a:pPr>
            <a:r>
              <a:rPr lang="en"/>
              <a:t>Messages between the client and the AP are encrypted with keys</a:t>
            </a:r>
            <a:endParaRPr/>
          </a:p>
          <a:p>
            <a:pPr indent="-317500" lvl="1" marL="914400" rtl="0" algn="l">
              <a:spcBef>
                <a:spcPts val="0"/>
              </a:spcBef>
              <a:spcAft>
                <a:spcPts val="0"/>
              </a:spcAft>
              <a:buSzPts val="1400"/>
              <a:buChar char="○"/>
            </a:pPr>
            <a:r>
              <a:rPr lang="en"/>
              <a:t>Handshake uses MICs (cryptographic MACs) to verify that both parties have the same PSK and nonces</a:t>
            </a:r>
            <a:endParaRPr/>
          </a:p>
          <a:p>
            <a:pPr indent="-317500" lvl="1" marL="914400" rtl="0" algn="l">
              <a:spcBef>
                <a:spcPts val="0"/>
              </a:spcBef>
              <a:spcAft>
                <a:spcPts val="0"/>
              </a:spcAft>
              <a:buSzPts val="1400"/>
              <a:buChar char="○"/>
            </a:pPr>
            <a:r>
              <a:rPr lang="en"/>
              <a:t>WPA-PSK: Use a password to derive a PSK, which is used in a handshake to arrive at a key</a:t>
            </a:r>
            <a:endParaRPr/>
          </a:p>
          <a:p>
            <a:pPr indent="-317500" lvl="2" marL="1371600" rtl="0" algn="l">
              <a:spcBef>
                <a:spcPts val="0"/>
              </a:spcBef>
              <a:spcAft>
                <a:spcPts val="0"/>
              </a:spcAft>
              <a:buSzPts val="1400"/>
              <a:buChar char="■"/>
            </a:pPr>
            <a:r>
              <a:rPr lang="en"/>
              <a:t>Attack: Attacker can pretend to be an AP</a:t>
            </a:r>
            <a:endParaRPr/>
          </a:p>
          <a:p>
            <a:pPr indent="-317500" lvl="2" marL="1371600" rtl="0" algn="l">
              <a:spcBef>
                <a:spcPts val="0"/>
              </a:spcBef>
              <a:spcAft>
                <a:spcPts val="0"/>
              </a:spcAft>
              <a:buSzPts val="1400"/>
              <a:buChar char="■"/>
            </a:pPr>
            <a:r>
              <a:rPr lang="en"/>
              <a:t>Attack: Brute-force the password after recording a handshake</a:t>
            </a:r>
            <a:endParaRPr/>
          </a:p>
          <a:p>
            <a:pPr indent="-317500" lvl="2" marL="1371600" rtl="0" algn="l">
              <a:spcBef>
                <a:spcPts val="0"/>
              </a:spcBef>
              <a:spcAft>
                <a:spcPts val="0"/>
              </a:spcAft>
              <a:buSzPts val="1400"/>
              <a:buChar char="■"/>
            </a:pPr>
            <a:r>
              <a:rPr lang="en"/>
              <a:t>Vulnerability: No forward secrecy</a:t>
            </a:r>
            <a:endParaRPr/>
          </a:p>
          <a:p>
            <a:pPr indent="-317500" lvl="1" marL="914400" rtl="0" algn="l">
              <a:spcBef>
                <a:spcPts val="0"/>
              </a:spcBef>
              <a:spcAft>
                <a:spcPts val="0"/>
              </a:spcAft>
              <a:buSzPts val="1400"/>
              <a:buChar char="○"/>
            </a:pPr>
            <a:r>
              <a:rPr lang="en"/>
              <a:t>WPA-Enterprise: Use a third party to provide a one-time “replacement PSK,” used in the same handshake</a:t>
            </a:r>
            <a:endParaRPr/>
          </a:p>
          <a:p>
            <a:pPr indent="-317500" lvl="2" marL="1371600" rtl="0" algn="l">
              <a:spcBef>
                <a:spcPts val="0"/>
              </a:spcBef>
              <a:spcAft>
                <a:spcPts val="0"/>
              </a:spcAft>
              <a:buSzPts val="1400"/>
              <a:buChar char="■"/>
            </a:pPr>
            <a:r>
              <a:rPr lang="en"/>
              <a:t>Solves the attacks on WPA-PSK</a:t>
            </a:r>
            <a:endParaRPr/>
          </a:p>
        </p:txBody>
      </p:sp>
      <p:sp>
        <p:nvSpPr>
          <p:cNvPr id="79" name="Google Shape;7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a:t>
            </a:r>
            <a:endParaRPr/>
          </a:p>
        </p:txBody>
      </p:sp>
      <p:sp>
        <p:nvSpPr>
          <p:cNvPr id="344" name="Google Shape;344;p4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Transmission Control Protocol (TCP): Reliably sending packets</a:t>
            </a:r>
            <a:endParaRPr/>
          </a:p>
          <a:p>
            <a:pPr indent="-317500" lvl="1" marL="914400" rtl="0" algn="l">
              <a:spcBef>
                <a:spcPts val="0"/>
              </a:spcBef>
              <a:spcAft>
                <a:spcPts val="0"/>
              </a:spcAft>
              <a:buSzPts val="1400"/>
              <a:buChar char="○"/>
            </a:pPr>
            <a:r>
              <a:rPr lang="en"/>
              <a:t>3-way handshake: Client sends SYN, server sends SYN-ACK, client sends ACK</a:t>
            </a:r>
            <a:endParaRPr/>
          </a:p>
          <a:p>
            <a:pPr indent="-317500" lvl="1" marL="914400" rtl="0" algn="l">
              <a:spcBef>
                <a:spcPts val="0"/>
              </a:spcBef>
              <a:spcAft>
                <a:spcPts val="0"/>
              </a:spcAft>
              <a:buSzPts val="1400"/>
              <a:buChar char="○"/>
            </a:pPr>
            <a:r>
              <a:rPr lang="en"/>
              <a:t>Provides reliability, ordering, and ports</a:t>
            </a:r>
            <a:endParaRPr/>
          </a:p>
          <a:p>
            <a:pPr indent="-317500" lvl="1" marL="914400" rtl="0" algn="l">
              <a:spcBef>
                <a:spcPts val="0"/>
              </a:spcBef>
              <a:spcAft>
                <a:spcPts val="0"/>
              </a:spcAft>
              <a:buSzPts val="1400"/>
              <a:buChar char="○"/>
            </a:pPr>
            <a:r>
              <a:rPr lang="en"/>
              <a:t>Attack: TCP hijacking through data injection or RST injection</a:t>
            </a:r>
            <a:endParaRPr/>
          </a:p>
          <a:p>
            <a:pPr indent="-317500" lvl="2" marL="1371600" rtl="0" algn="l">
              <a:spcBef>
                <a:spcPts val="0"/>
              </a:spcBef>
              <a:spcAft>
                <a:spcPts val="0"/>
              </a:spcAft>
              <a:buSzPts val="1400"/>
              <a:buChar char="■"/>
            </a:pPr>
            <a:r>
              <a:rPr lang="en"/>
              <a:t>Blind attacks must guess the client’s or server’s sequence numbers</a:t>
            </a:r>
            <a:endParaRPr/>
          </a:p>
          <a:p>
            <a:pPr indent="-317500" lvl="1" marL="914400" rtl="0" algn="l">
              <a:spcBef>
                <a:spcPts val="0"/>
              </a:spcBef>
              <a:spcAft>
                <a:spcPts val="0"/>
              </a:spcAft>
              <a:buSzPts val="1400"/>
              <a:buChar char="○"/>
            </a:pPr>
            <a:r>
              <a:rPr lang="en"/>
              <a:t>Attack: TCP spoofing by sending a spoofed SYN packet</a:t>
            </a:r>
            <a:endParaRPr/>
          </a:p>
          <a:p>
            <a:pPr indent="-317500" lvl="2" marL="1371600" rtl="0" algn="l">
              <a:spcBef>
                <a:spcPts val="0"/>
              </a:spcBef>
              <a:spcAft>
                <a:spcPts val="0"/>
              </a:spcAft>
              <a:buSzPts val="1400"/>
              <a:buChar char="■"/>
            </a:pPr>
            <a:r>
              <a:rPr lang="en"/>
              <a:t>Blind attacks must guess the server’s sequence number</a:t>
            </a:r>
            <a:endParaRPr/>
          </a:p>
          <a:p>
            <a:pPr indent="-342900" lvl="0" marL="457200" rtl="0" algn="l">
              <a:spcBef>
                <a:spcPts val="0"/>
              </a:spcBef>
              <a:spcAft>
                <a:spcPts val="0"/>
              </a:spcAft>
              <a:buSzPts val="1800"/>
              <a:buChar char="●"/>
            </a:pPr>
            <a:r>
              <a:rPr lang="en"/>
              <a:t>User Datagram Protocol (UDP): Non-reliably sending packets</a:t>
            </a:r>
            <a:endParaRPr/>
          </a:p>
          <a:p>
            <a:pPr indent="-317500" lvl="1" marL="914400" rtl="0" algn="l">
              <a:spcBef>
                <a:spcPts val="0"/>
              </a:spcBef>
              <a:spcAft>
                <a:spcPts val="0"/>
              </a:spcAft>
              <a:buSzPts val="1400"/>
              <a:buChar char="○"/>
            </a:pPr>
            <a:r>
              <a:rPr lang="en"/>
              <a:t>No reliability or ordering, only ports</a:t>
            </a:r>
            <a:endParaRPr/>
          </a:p>
          <a:p>
            <a:pPr indent="-317500" lvl="1" marL="914400" rtl="0" algn="l">
              <a:spcBef>
                <a:spcPts val="0"/>
              </a:spcBef>
              <a:spcAft>
                <a:spcPts val="0"/>
              </a:spcAft>
              <a:buSzPts val="1400"/>
              <a:buChar char="○"/>
            </a:pPr>
            <a:r>
              <a:rPr lang="en"/>
              <a:t>Same injection and spoofing attacks as TCP, but easier</a:t>
            </a:r>
            <a:endParaRPr/>
          </a:p>
        </p:txBody>
      </p:sp>
      <p:sp>
        <p:nvSpPr>
          <p:cNvPr id="345" name="Google Shape;345;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BGP</a:t>
            </a:r>
            <a:endParaRPr/>
          </a:p>
        </p:txBody>
      </p:sp>
      <p:sp>
        <p:nvSpPr>
          <p:cNvPr id="85" name="Google Shape;85;p1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Border Gateway Protocol (BGP): Routing packets</a:t>
            </a:r>
            <a:endParaRPr/>
          </a:p>
          <a:p>
            <a:pPr indent="-317500" lvl="1" marL="914400" rtl="0" algn="l">
              <a:spcBef>
                <a:spcPts val="0"/>
              </a:spcBef>
              <a:spcAft>
                <a:spcPts val="0"/>
              </a:spcAft>
              <a:buSzPts val="1400"/>
              <a:buChar char="○"/>
            </a:pPr>
            <a:r>
              <a:rPr lang="en"/>
              <a:t>The Internet is made of smaller </a:t>
            </a:r>
            <a:r>
              <a:rPr b="1" lang="en"/>
              <a:t>autonomous systems</a:t>
            </a:r>
            <a:r>
              <a:rPr lang="en"/>
              <a:t> (</a:t>
            </a:r>
            <a:r>
              <a:rPr b="1" lang="en"/>
              <a:t>AS</a:t>
            </a:r>
            <a:r>
              <a:rPr lang="en"/>
              <a:t>)</a:t>
            </a:r>
            <a:endParaRPr/>
          </a:p>
          <a:p>
            <a:pPr indent="-317500" lvl="1" marL="914400" rtl="0" algn="l">
              <a:spcBef>
                <a:spcPts val="0"/>
              </a:spcBef>
              <a:spcAft>
                <a:spcPts val="0"/>
              </a:spcAft>
              <a:buSzPts val="1400"/>
              <a:buChar char="○"/>
            </a:pPr>
            <a:r>
              <a:rPr lang="en"/>
              <a:t>Each AS broadcasts the shortest routes it knows of (dependent on the shortest routes of its neighbors and distance to neighbors)</a:t>
            </a:r>
            <a:endParaRPr/>
          </a:p>
        </p:txBody>
      </p:sp>
      <p:sp>
        <p:nvSpPr>
          <p:cNvPr id="86" name="Google Shape;8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 Transport Layer Protocols</a:t>
            </a:r>
            <a:endParaRPr/>
          </a:p>
        </p:txBody>
      </p:sp>
      <p:sp>
        <p:nvSpPr>
          <p:cNvPr id="92" name="Google Shape;92;p1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Transmission Control Protocol (TCP): Reliably sending packets</a:t>
            </a:r>
            <a:endParaRPr/>
          </a:p>
          <a:p>
            <a:pPr indent="-342900" lvl="0" marL="457200" rtl="0" algn="l">
              <a:spcBef>
                <a:spcPts val="0"/>
              </a:spcBef>
              <a:spcAft>
                <a:spcPts val="0"/>
              </a:spcAft>
              <a:buSzPts val="1800"/>
              <a:buChar char="●"/>
            </a:pPr>
            <a:r>
              <a:rPr lang="en"/>
              <a:t>User Datagram Protocol (UDP): Non-reliably sending packets</a:t>
            </a:r>
            <a:endParaRPr/>
          </a:p>
        </p:txBody>
      </p:sp>
      <p:sp>
        <p:nvSpPr>
          <p:cNvPr id="93" name="Google Shape;93;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0"/>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Transmission Control Protocol (TCP)</a:t>
            </a:r>
            <a:endParaRPr/>
          </a:p>
        </p:txBody>
      </p:sp>
      <p:sp>
        <p:nvSpPr>
          <p:cNvPr id="99" name="Google Shape;9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0" name="Google Shape;100;p20"/>
          <p:cNvSpPr txBox="1"/>
          <p:nvPr/>
        </p:nvSpPr>
        <p:spPr>
          <a:xfrm>
            <a:off x="512100" y="4520775"/>
            <a:ext cx="8119800" cy="5727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1200"/>
              </a:spcAft>
              <a:buNone/>
            </a:pPr>
            <a:r>
              <a:rPr lang="en" sz="1800">
                <a:solidFill>
                  <a:srgbClr val="000000"/>
                </a:solidFill>
              </a:rPr>
              <a:t>Textbook Chapter 30</a:t>
            </a:r>
            <a:endParaRPr sz="1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IP </a:t>
            </a:r>
            <a:r>
              <a:rPr lang="en"/>
              <a:t>Reliability</a:t>
            </a:r>
            <a:endParaRPr/>
          </a:p>
        </p:txBody>
      </p:sp>
      <p:sp>
        <p:nvSpPr>
          <p:cNvPr id="106" name="Google Shape;106;p21"/>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Reliability</a:t>
            </a:r>
            <a:r>
              <a:rPr lang="en"/>
              <a:t> ensures that packets are received correctly</a:t>
            </a:r>
            <a:endParaRPr/>
          </a:p>
          <a:p>
            <a:pPr indent="-317500" lvl="1" marL="914400" rtl="0" algn="l">
              <a:spcBef>
                <a:spcPts val="0"/>
              </a:spcBef>
              <a:spcAft>
                <a:spcPts val="0"/>
              </a:spcAft>
              <a:buSzPts val="1400"/>
              <a:buChar char="○"/>
            </a:pPr>
            <a:r>
              <a:rPr lang="en"/>
              <a:t>If the packet has been changed (random error or malicious tampering), it should not be correctly received</a:t>
            </a:r>
            <a:endParaRPr/>
          </a:p>
          <a:p>
            <a:pPr indent="-317500" lvl="1" marL="914400" rtl="0" algn="l">
              <a:spcBef>
                <a:spcPts val="0"/>
              </a:spcBef>
              <a:spcAft>
                <a:spcPts val="0"/>
              </a:spcAft>
              <a:buSzPts val="1400"/>
              <a:buChar char="○"/>
            </a:pPr>
            <a:r>
              <a:rPr lang="en"/>
              <a:t>IP packets include a checksum (unkeyed function, protects against random errors)</a:t>
            </a:r>
            <a:endParaRPr/>
          </a:p>
          <a:p>
            <a:pPr indent="-317500" lvl="1" marL="914400" rtl="0" algn="l">
              <a:spcBef>
                <a:spcPts val="0"/>
              </a:spcBef>
              <a:spcAft>
                <a:spcPts val="0"/>
              </a:spcAft>
              <a:buSzPts val="1400"/>
              <a:buChar char="○"/>
            </a:pPr>
            <a:r>
              <a:rPr lang="en"/>
              <a:t>However, there is no cryptographic MAC, so there are no guarantees if an attacker maliciously modifies packets (and modifies the checksum accordingly)</a:t>
            </a:r>
            <a:endParaRPr/>
          </a:p>
          <a:p>
            <a:pPr indent="-342900" lvl="0" marL="457200" rtl="0" algn="l">
              <a:spcBef>
                <a:spcPts val="0"/>
              </a:spcBef>
              <a:spcAft>
                <a:spcPts val="0"/>
              </a:spcAft>
              <a:buSzPts val="1800"/>
              <a:buChar char="●"/>
            </a:pPr>
            <a:r>
              <a:rPr lang="en"/>
              <a:t>IP is </a:t>
            </a:r>
            <a:r>
              <a:rPr b="1" lang="en"/>
              <a:t>unreliable</a:t>
            </a:r>
            <a:r>
              <a:rPr lang="en"/>
              <a:t> and only provides a </a:t>
            </a:r>
            <a:r>
              <a:rPr b="1" lang="en"/>
              <a:t>best effort</a:t>
            </a:r>
            <a:r>
              <a:rPr lang="en"/>
              <a:t> delivery service, which means:</a:t>
            </a:r>
            <a:endParaRPr/>
          </a:p>
          <a:p>
            <a:pPr indent="-317500" lvl="1" marL="914400" rtl="0" algn="l">
              <a:spcBef>
                <a:spcPts val="0"/>
              </a:spcBef>
              <a:spcAft>
                <a:spcPts val="0"/>
              </a:spcAft>
              <a:buSzPts val="1400"/>
              <a:buChar char="○"/>
            </a:pPr>
            <a:r>
              <a:rPr lang="en"/>
              <a:t>Packets may be lost (“dropped”)</a:t>
            </a:r>
            <a:endParaRPr/>
          </a:p>
          <a:p>
            <a:pPr indent="-317500" lvl="1" marL="914400" rtl="0" algn="l">
              <a:spcBef>
                <a:spcPts val="0"/>
              </a:spcBef>
              <a:spcAft>
                <a:spcPts val="0"/>
              </a:spcAft>
              <a:buSzPts val="1400"/>
              <a:buChar char="○"/>
            </a:pPr>
            <a:r>
              <a:rPr lang="en"/>
              <a:t>Packets may be corrupted</a:t>
            </a:r>
            <a:endParaRPr/>
          </a:p>
          <a:p>
            <a:pPr indent="-317500" lvl="1" marL="914400" rtl="0" algn="l">
              <a:spcBef>
                <a:spcPts val="0"/>
              </a:spcBef>
              <a:spcAft>
                <a:spcPts val="0"/>
              </a:spcAft>
              <a:buSzPts val="1400"/>
              <a:buChar char="○"/>
            </a:pPr>
            <a:r>
              <a:rPr lang="en"/>
              <a:t>Packets may be delivered out of order</a:t>
            </a:r>
            <a:endParaRPr/>
          </a:p>
          <a:p>
            <a:pPr indent="-342900" lvl="0" marL="457200" rtl="0" algn="l">
              <a:spcBef>
                <a:spcPts val="0"/>
              </a:spcBef>
              <a:spcAft>
                <a:spcPts val="0"/>
              </a:spcAft>
              <a:buSzPts val="1800"/>
              <a:buChar char="●"/>
            </a:pPr>
            <a:r>
              <a:rPr lang="en"/>
              <a:t>It is up to higher level protocols to ensure that the connection is reliable</a:t>
            </a:r>
            <a:endParaRPr/>
          </a:p>
        </p:txBody>
      </p:sp>
      <p:sp>
        <p:nvSpPr>
          <p:cNvPr id="107" name="Google Shape;107;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Scratchpad: Let’s Design It Together</a:t>
            </a:r>
            <a:endParaRPr/>
          </a:p>
        </p:txBody>
      </p:sp>
      <p:sp>
        <p:nvSpPr>
          <p:cNvPr id="113" name="Google Shape;113;p2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Problem: IP packets have a limited size. To send longer messages, we have to manually break messages into packets</a:t>
            </a:r>
            <a:endParaRPr/>
          </a:p>
          <a:p>
            <a:pPr indent="-317500" lvl="1" marL="914400" rtl="0" algn="l">
              <a:spcBef>
                <a:spcPts val="0"/>
              </a:spcBef>
              <a:spcAft>
                <a:spcPts val="0"/>
              </a:spcAft>
              <a:buSzPts val="1400"/>
              <a:buChar char="○"/>
            </a:pPr>
            <a:r>
              <a:rPr lang="en"/>
              <a:t>When sending packets: TCP will automatically split up messages</a:t>
            </a:r>
            <a:endParaRPr/>
          </a:p>
          <a:p>
            <a:pPr indent="-317500" lvl="1" marL="914400" rtl="0" algn="l">
              <a:spcBef>
                <a:spcPts val="0"/>
              </a:spcBef>
              <a:spcAft>
                <a:spcPts val="0"/>
              </a:spcAft>
              <a:buSzPts val="1400"/>
              <a:buChar char="○"/>
            </a:pPr>
            <a:r>
              <a:rPr lang="en"/>
              <a:t>When receiving packets: TCP will automatically reassemble the packets</a:t>
            </a:r>
            <a:endParaRPr/>
          </a:p>
          <a:p>
            <a:pPr indent="-317500" lvl="1" marL="914400" rtl="0" algn="l">
              <a:spcBef>
                <a:spcPts val="0"/>
              </a:spcBef>
              <a:spcAft>
                <a:spcPts val="0"/>
              </a:spcAft>
              <a:buSzPts val="1400"/>
              <a:buChar char="○"/>
            </a:pPr>
            <a:r>
              <a:rPr lang="en"/>
              <a:t>Now the user doesn’t need to manually split up messages!</a:t>
            </a:r>
            <a:endParaRPr/>
          </a:p>
          <a:p>
            <a:pPr indent="-342900" lvl="0" marL="457200" rtl="0" algn="l">
              <a:spcBef>
                <a:spcPts val="0"/>
              </a:spcBef>
              <a:spcAft>
                <a:spcPts val="0"/>
              </a:spcAft>
              <a:buSzPts val="1800"/>
              <a:buChar char="●"/>
            </a:pPr>
            <a:r>
              <a:rPr lang="en"/>
              <a:t>Problem: Packets can arrive out of order</a:t>
            </a:r>
            <a:endParaRPr/>
          </a:p>
          <a:p>
            <a:pPr indent="-317500" lvl="1" marL="914400" rtl="0" algn="l">
              <a:spcBef>
                <a:spcPts val="0"/>
              </a:spcBef>
              <a:spcAft>
                <a:spcPts val="0"/>
              </a:spcAft>
              <a:buSzPts val="1400"/>
              <a:buChar char="○"/>
            </a:pPr>
            <a:r>
              <a:rPr lang="en"/>
              <a:t>When sending packets: TCP labels each byte of the message with increasing numbers</a:t>
            </a:r>
            <a:endParaRPr/>
          </a:p>
          <a:p>
            <a:pPr indent="-317500" lvl="1" marL="914400" rtl="0" algn="l">
              <a:spcBef>
                <a:spcPts val="0"/>
              </a:spcBef>
              <a:spcAft>
                <a:spcPts val="0"/>
              </a:spcAft>
              <a:buSzPts val="1400"/>
              <a:buChar char="○"/>
            </a:pPr>
            <a:r>
              <a:rPr lang="en"/>
              <a:t>W</a:t>
            </a:r>
            <a:r>
              <a:rPr lang="en"/>
              <a:t>hen receiving packets: </a:t>
            </a:r>
            <a:r>
              <a:rPr lang="en"/>
              <a:t>TCP can use the numbers to rearrange bytes in the correct order</a:t>
            </a:r>
            <a:endParaRPr/>
          </a:p>
          <a:p>
            <a:pPr indent="-342900" lvl="0" marL="457200" rtl="0" algn="l">
              <a:spcBef>
                <a:spcPts val="0"/>
              </a:spcBef>
              <a:spcAft>
                <a:spcPts val="0"/>
              </a:spcAft>
              <a:buSzPts val="1800"/>
              <a:buChar char="●"/>
            </a:pPr>
            <a:r>
              <a:rPr lang="en"/>
              <a:t>Problem: Packets can be dropped</a:t>
            </a:r>
            <a:endParaRPr/>
          </a:p>
          <a:p>
            <a:pPr indent="-317500" lvl="1" marL="914400" rtl="0" algn="l">
              <a:spcBef>
                <a:spcPts val="0"/>
              </a:spcBef>
              <a:spcAft>
                <a:spcPts val="0"/>
              </a:spcAft>
              <a:buSzPts val="1400"/>
              <a:buChar char="○"/>
            </a:pPr>
            <a:r>
              <a:rPr lang="en"/>
              <a:t>When receiving packets: TCP sends an extra message acknowledging that a packet has been received</a:t>
            </a:r>
            <a:endParaRPr/>
          </a:p>
          <a:p>
            <a:pPr indent="-317500" lvl="1" marL="914400" rtl="0" algn="l">
              <a:spcBef>
                <a:spcPts val="0"/>
              </a:spcBef>
              <a:spcAft>
                <a:spcPts val="0"/>
              </a:spcAft>
              <a:buSzPts val="1400"/>
              <a:buChar char="○"/>
            </a:pPr>
            <a:r>
              <a:rPr lang="en"/>
              <a:t>When sending packets: If the acknowledgement doesn’t arrive, re-send the packet</a:t>
            </a:r>
            <a:endParaRPr/>
          </a:p>
        </p:txBody>
      </p:sp>
      <p:sp>
        <p:nvSpPr>
          <p:cNvPr id="114" name="Google Shape;114;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Transmission Control Protocol (TCP)</a:t>
            </a:r>
            <a:endParaRPr/>
          </a:p>
        </p:txBody>
      </p:sp>
      <p:sp>
        <p:nvSpPr>
          <p:cNvPr id="120" name="Google Shape;120;p2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Provides a byte stream abstraction</a:t>
            </a:r>
            <a:endParaRPr/>
          </a:p>
          <a:p>
            <a:pPr indent="-317500" lvl="1" marL="914400" rtl="0" algn="l">
              <a:spcBef>
                <a:spcPts val="0"/>
              </a:spcBef>
              <a:spcAft>
                <a:spcPts val="0"/>
              </a:spcAft>
              <a:buSzPts val="1400"/>
              <a:buChar char="○"/>
            </a:pPr>
            <a:r>
              <a:rPr lang="en"/>
              <a:t>Bytes go in one end of the stream at the source and come out at the other end at the destination</a:t>
            </a:r>
            <a:endParaRPr/>
          </a:p>
          <a:p>
            <a:pPr indent="-317500" lvl="1" marL="914400" rtl="0" algn="l">
              <a:spcBef>
                <a:spcPts val="0"/>
              </a:spcBef>
              <a:spcAft>
                <a:spcPts val="0"/>
              </a:spcAft>
              <a:buSzPts val="1400"/>
              <a:buChar char="○"/>
            </a:pPr>
            <a:r>
              <a:rPr lang="en"/>
              <a:t>TCP automatically breaks streams into </a:t>
            </a:r>
            <a:r>
              <a:rPr b="1" lang="en"/>
              <a:t>segments</a:t>
            </a:r>
            <a:r>
              <a:rPr lang="en"/>
              <a:t>, which are sent as layer 3 packets</a:t>
            </a:r>
            <a:endParaRPr/>
          </a:p>
          <a:p>
            <a:pPr indent="-342900" lvl="0" marL="457200" rtl="0" algn="l">
              <a:spcBef>
                <a:spcPts val="0"/>
              </a:spcBef>
              <a:spcAft>
                <a:spcPts val="0"/>
              </a:spcAft>
              <a:buSzPts val="1800"/>
              <a:buChar char="●"/>
            </a:pPr>
            <a:r>
              <a:rPr lang="en"/>
              <a:t>Provides ordering</a:t>
            </a:r>
            <a:endParaRPr/>
          </a:p>
          <a:p>
            <a:pPr indent="-317500" lvl="1" marL="914400" rtl="0" algn="l">
              <a:spcBef>
                <a:spcPts val="0"/>
              </a:spcBef>
              <a:spcAft>
                <a:spcPts val="0"/>
              </a:spcAft>
              <a:buSzPts val="1400"/>
              <a:buChar char="○"/>
            </a:pPr>
            <a:r>
              <a:rPr lang="en"/>
              <a:t>Segments contain sequence numbers, so the destination can reassemble the stream in order</a:t>
            </a:r>
            <a:endParaRPr/>
          </a:p>
          <a:p>
            <a:pPr indent="-342900" lvl="0" marL="457200" rtl="0" algn="l">
              <a:spcBef>
                <a:spcPts val="0"/>
              </a:spcBef>
              <a:spcAft>
                <a:spcPts val="0"/>
              </a:spcAft>
              <a:buSzPts val="1800"/>
              <a:buChar char="●"/>
            </a:pPr>
            <a:r>
              <a:rPr lang="en"/>
              <a:t>Provides reliability</a:t>
            </a:r>
            <a:endParaRPr/>
          </a:p>
          <a:p>
            <a:pPr indent="-317500" lvl="1" marL="914400" rtl="0" algn="l">
              <a:spcBef>
                <a:spcPts val="0"/>
              </a:spcBef>
              <a:spcAft>
                <a:spcPts val="0"/>
              </a:spcAft>
              <a:buSzPts val="1400"/>
              <a:buChar char="○"/>
            </a:pPr>
            <a:r>
              <a:rPr lang="en"/>
              <a:t>The </a:t>
            </a:r>
            <a:r>
              <a:rPr lang="en"/>
              <a:t>destination</a:t>
            </a:r>
            <a:r>
              <a:rPr lang="en"/>
              <a:t> sends </a:t>
            </a:r>
            <a:r>
              <a:rPr b="1" lang="en"/>
              <a:t>acknowledgements</a:t>
            </a:r>
            <a:r>
              <a:rPr lang="en"/>
              <a:t> (ACKs) for each sequence number received</a:t>
            </a:r>
            <a:endParaRPr/>
          </a:p>
          <a:p>
            <a:pPr indent="-317500" lvl="1" marL="914400" rtl="0" algn="l">
              <a:spcBef>
                <a:spcPts val="0"/>
              </a:spcBef>
              <a:spcAft>
                <a:spcPts val="0"/>
              </a:spcAft>
              <a:buSzPts val="1400"/>
              <a:buChar char="○"/>
            </a:pPr>
            <a:r>
              <a:rPr lang="en"/>
              <a:t>If the source doesn’t receive the ACK, the source sends the packet again</a:t>
            </a:r>
            <a:endParaRPr/>
          </a:p>
          <a:p>
            <a:pPr indent="-342900" lvl="0" marL="457200" rtl="0" algn="l">
              <a:spcBef>
                <a:spcPts val="0"/>
              </a:spcBef>
              <a:spcAft>
                <a:spcPts val="0"/>
              </a:spcAft>
              <a:buSzPts val="1800"/>
              <a:buChar char="●"/>
            </a:pPr>
            <a:r>
              <a:rPr lang="en"/>
              <a:t>Provides ports</a:t>
            </a:r>
            <a:endParaRPr/>
          </a:p>
          <a:p>
            <a:pPr indent="-317500" lvl="1" marL="914400" rtl="0" algn="l">
              <a:spcBef>
                <a:spcPts val="0"/>
              </a:spcBef>
              <a:spcAft>
                <a:spcPts val="0"/>
              </a:spcAft>
              <a:buSzPts val="1400"/>
              <a:buChar char="○"/>
            </a:pPr>
            <a:r>
              <a:rPr lang="en"/>
              <a:t>Multiple services can share the same IP address by using different ports</a:t>
            </a:r>
            <a:endParaRPr/>
          </a:p>
        </p:txBody>
      </p:sp>
      <p:sp>
        <p:nvSpPr>
          <p:cNvPr id="121" name="Google Shape;121;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