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E3C341-3317-4F3C-8339-51ABAE831E9A}">
  <a:tblStyle styleId="{EBE3C341-3317-4F3C-8339-51ABAE831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bb6a86e4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bb6a86e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bb6a86e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bb6a86e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bb6a86e44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bb6a86e44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bb6a86e4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bb6a86e4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dbb6a86e4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dbb6a86e4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bb6a86e44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bb6a86e44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bb6a86e44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dbb6a86e4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bb6a86e44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bb6a86e44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bb6a86e44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bb6a86e44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dbb6a86e44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dbb6a86e44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894ee9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894ee9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bb6a86e44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bb6a86e44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bb6a86e44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dbb6a86e44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bb6a86e44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bb6a86e44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bb6a86e44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bb6a86e44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bb6a86e44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bb6a86e44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bb6a86e44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bb6a86e44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dbb6a86e4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dbb6a86e4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bb6a86e44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bb6a86e44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bb6a86e44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dbb6a86e44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dbb6a86e44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dbb6a86e44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894ee9f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894ee9f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686890ae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686890ae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bb6a86e44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bb6a86e44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bb6a86e44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bb6a86e44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bb6a86e44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bb6a86e4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dbb6a86e44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dbb6a86e44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dbb6a86e44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dbb6a86e44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b6a86e44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b6a86e44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bb6a86e44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bb6a86e4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dbb6a86e44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dbb6a86e44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dbb6a86e44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dbb6a86e44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ce61f0a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ce61f0a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bb6a86e44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bb6a86e44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dbb6a86e44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dbb6a86e44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dbb6a86e44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dbb6a86e44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dbb6a86e44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dbb6a86e44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dbb6a86e44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dbb6a86e44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dbb6a86e44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dbb6a86e44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bb6a86e44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bb6a86e44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bb6a86e44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bb6a86e44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dbb6a86e44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dbb6a86e44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dbb6a86e44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dbb6a86e44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e61f0a8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e61f0a8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dbb6a86e44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dbb6a86e44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dbb6a86e44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dbb6a86e44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dbb6a86e44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dbb6a86e44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bb6a86e44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bb6a86e44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dbb6a86e44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dbb6a86e44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bb6a86e44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dbb6a86e44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bb6a86e44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bb6a86e44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dbb6a86e44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dbb6a86e44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dbb6a86e4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dbb6a86e4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0cc14ae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0cc14ae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b6a86e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b6a86e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e0cc14ae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e0cc14ae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e0cc14ae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e0cc14ae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dbb6a86e4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dbb6a86e4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6894ee9f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6894ee9f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ce61f0a8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ce61f0a8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bb6a86e4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bb6a86e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bb6a86e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bb6a86e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 Hierarchy</a:t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231600" y="1253750"/>
            <a:ext cx="32241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box is a name server. The label represents which queries the name server is responsible for answering.</a:t>
            </a:r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1590000" y="2881825"/>
            <a:ext cx="6073725" cy="2082050"/>
            <a:chOff x="1590000" y="2881825"/>
            <a:chExt cx="6073725" cy="2082050"/>
          </a:xfrm>
        </p:grpSpPr>
        <p:sp>
          <p:nvSpPr>
            <p:cNvPr id="170" name="Google Shape;170;p24"/>
            <p:cNvSpPr txBox="1"/>
            <p:nvPr/>
          </p:nvSpPr>
          <p:spPr>
            <a:xfrm>
              <a:off x="3922400" y="2881825"/>
              <a:ext cx="12381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71" name="Google Shape;171;p24"/>
            <p:cNvSpPr txBox="1"/>
            <p:nvPr/>
          </p:nvSpPr>
          <p:spPr>
            <a:xfrm>
              <a:off x="2576875" y="3809402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4207250" y="3809402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4"/>
            <p:cNvSpPr txBox="1"/>
            <p:nvPr/>
          </p:nvSpPr>
          <p:spPr>
            <a:xfrm>
              <a:off x="5837625" y="3809402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.com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4"/>
            <p:cNvSpPr txBox="1"/>
            <p:nvPr/>
          </p:nvSpPr>
          <p:spPr>
            <a:xfrm>
              <a:off x="6506025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google.com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5208400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piazza.com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4"/>
            <p:cNvSpPr txBox="1"/>
            <p:nvPr/>
          </p:nvSpPr>
          <p:spPr>
            <a:xfrm>
              <a:off x="4024975" y="457027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4"/>
            <p:cNvSpPr txBox="1"/>
            <p:nvPr/>
          </p:nvSpPr>
          <p:spPr>
            <a:xfrm>
              <a:off x="3026350" y="457027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1590000" y="457027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" name="Google Shape;179;p24"/>
            <p:cNvCxnSpPr>
              <a:stCxn id="170" idx="2"/>
              <a:endCxn id="172" idx="0"/>
            </p:cNvCxnSpPr>
            <p:nvPr/>
          </p:nvCxnSpPr>
          <p:spPr>
            <a:xfrm>
              <a:off x="4541450" y="3275425"/>
              <a:ext cx="0" cy="53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4"/>
            <p:cNvCxnSpPr>
              <a:stCxn id="170" idx="2"/>
              <a:endCxn id="173" idx="0"/>
            </p:cNvCxnSpPr>
            <p:nvPr/>
          </p:nvCxnSpPr>
          <p:spPr>
            <a:xfrm>
              <a:off x="4541450" y="3275425"/>
              <a:ext cx="1630500" cy="53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24"/>
            <p:cNvCxnSpPr>
              <a:stCxn id="171" idx="2"/>
              <a:endCxn id="178" idx="0"/>
            </p:cNvCxnSpPr>
            <p:nvPr/>
          </p:nvCxnSpPr>
          <p:spPr>
            <a:xfrm flipH="1">
              <a:off x="2238175" y="4203002"/>
              <a:ext cx="6729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24"/>
            <p:cNvCxnSpPr>
              <a:stCxn id="171" idx="2"/>
              <a:endCxn id="177" idx="0"/>
            </p:cNvCxnSpPr>
            <p:nvPr/>
          </p:nvCxnSpPr>
          <p:spPr>
            <a:xfrm>
              <a:off x="2911075" y="4203002"/>
              <a:ext cx="5445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4"/>
            <p:cNvCxnSpPr>
              <a:stCxn id="172" idx="2"/>
              <a:endCxn id="176" idx="0"/>
            </p:cNvCxnSpPr>
            <p:nvPr/>
          </p:nvCxnSpPr>
          <p:spPr>
            <a:xfrm>
              <a:off x="4541450" y="4203002"/>
              <a:ext cx="51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4"/>
            <p:cNvCxnSpPr>
              <a:stCxn id="173" idx="2"/>
              <a:endCxn id="175" idx="0"/>
            </p:cNvCxnSpPr>
            <p:nvPr/>
          </p:nvCxnSpPr>
          <p:spPr>
            <a:xfrm flipH="1">
              <a:off x="5787225" y="4203002"/>
              <a:ext cx="3846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4"/>
            <p:cNvCxnSpPr>
              <a:stCxn id="173" idx="2"/>
              <a:endCxn id="174" idx="0"/>
            </p:cNvCxnSpPr>
            <p:nvPr/>
          </p:nvCxnSpPr>
          <p:spPr>
            <a:xfrm>
              <a:off x="6171825" y="4203002"/>
              <a:ext cx="9132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4"/>
            <p:cNvCxnSpPr>
              <a:stCxn id="170" idx="2"/>
              <a:endCxn id="171" idx="0"/>
            </p:cNvCxnSpPr>
            <p:nvPr/>
          </p:nvCxnSpPr>
          <p:spPr>
            <a:xfrm flipH="1">
              <a:off x="2910950" y="3275425"/>
              <a:ext cx="1630500" cy="53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" name="Google Shape;187;p24"/>
          <p:cNvGrpSpPr/>
          <p:nvPr/>
        </p:nvGrpSpPr>
        <p:grpSpPr>
          <a:xfrm>
            <a:off x="841075" y="2048400"/>
            <a:ext cx="2961900" cy="1648563"/>
            <a:chOff x="841075" y="2048400"/>
            <a:chExt cx="2961900" cy="1648563"/>
          </a:xfrm>
        </p:grpSpPr>
        <p:cxnSp>
          <p:nvCxnSpPr>
            <p:cNvPr id="188" name="Google Shape;188;p24"/>
            <p:cNvCxnSpPr/>
            <p:nvPr/>
          </p:nvCxnSpPr>
          <p:spPr>
            <a:xfrm>
              <a:off x="2832450" y="2958363"/>
              <a:ext cx="0" cy="7386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" name="Google Shape;189;p24"/>
            <p:cNvSpPr txBox="1"/>
            <p:nvPr/>
          </p:nvSpPr>
          <p:spPr>
            <a:xfrm>
              <a:off x="841075" y="2048400"/>
              <a:ext cx="2961900" cy="10467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 example, this name server is responsible for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/>
                <a:t> queries like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/>
                <a:t>, but not a query like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mail.google.com</a:t>
              </a:r>
              <a:r>
                <a:rPr lang="en"/>
                <a:t>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6" name="Google Shape;196;p25"/>
          <p:cNvGrpSpPr/>
          <p:nvPr/>
        </p:nvGrpSpPr>
        <p:grpSpPr>
          <a:xfrm>
            <a:off x="5054300" y="2190748"/>
            <a:ext cx="3478375" cy="2359077"/>
            <a:chOff x="5054300" y="2190748"/>
            <a:chExt cx="3478375" cy="2359077"/>
          </a:xfrm>
        </p:grpSpPr>
        <p:sp>
          <p:nvSpPr>
            <p:cNvPr id="197" name="Google Shape;197;p25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8" name="Google Shape;198;p25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25"/>
            <p:cNvCxnSpPr>
              <a:stCxn id="197" idx="2"/>
              <a:endCxn id="198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5"/>
            <p:cNvCxnSpPr>
              <a:stCxn id="197" idx="2"/>
              <a:endCxn id="199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5"/>
            <p:cNvCxnSpPr>
              <a:stCxn id="198" idx="2"/>
              <a:endCxn id="202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5"/>
            <p:cNvCxnSpPr>
              <a:stCxn id="198" idx="2"/>
              <a:endCxn id="201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5"/>
            <p:cNvCxnSpPr>
              <a:stCxn id="199" idx="2"/>
              <a:endCxn id="200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8" name="Google Shape;208;p25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78575" y="1252650"/>
            <a:ext cx="32970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walk through a DNS query for the IP address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65742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60413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76717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74892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64906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0543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6"/>
          <p:cNvCxnSpPr>
            <a:stCxn id="216" idx="2"/>
            <a:endCxn id="217" idx="0"/>
          </p:cNvCxnSpPr>
          <p:nvPr/>
        </p:nvCxnSpPr>
        <p:spPr>
          <a:xfrm flipH="1">
            <a:off x="63755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6"/>
          <p:cNvCxnSpPr>
            <a:stCxn id="216" idx="2"/>
            <a:endCxn id="218" idx="0"/>
          </p:cNvCxnSpPr>
          <p:nvPr/>
        </p:nvCxnSpPr>
        <p:spPr>
          <a:xfrm>
            <a:off x="71933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6"/>
          <p:cNvCxnSpPr>
            <a:stCxn id="217" idx="2"/>
            <a:endCxn id="221" idx="0"/>
          </p:cNvCxnSpPr>
          <p:nvPr/>
        </p:nvCxnSpPr>
        <p:spPr>
          <a:xfrm flipH="1">
            <a:off x="57023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6"/>
          <p:cNvCxnSpPr>
            <a:stCxn id="217" idx="2"/>
            <a:endCxn id="220" idx="0"/>
          </p:cNvCxnSpPr>
          <p:nvPr/>
        </p:nvCxnSpPr>
        <p:spPr>
          <a:xfrm>
            <a:off x="63755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6"/>
          <p:cNvCxnSpPr>
            <a:stCxn id="218" idx="2"/>
            <a:endCxn id="219" idx="0"/>
          </p:cNvCxnSpPr>
          <p:nvPr/>
        </p:nvCxnSpPr>
        <p:spPr>
          <a:xfrm>
            <a:off x="8005900" y="3603577"/>
            <a:ext cx="51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26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478575" y="1252650"/>
            <a:ext cx="31122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queries always start with a request to the root name server, which is responsible for all requests.</a:t>
            </a:r>
            <a:endParaRPr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812025" y="2279674"/>
            <a:ext cx="5609100" cy="656100"/>
            <a:chOff x="812025" y="2279674"/>
            <a:chExt cx="5609100" cy="656100"/>
          </a:xfrm>
        </p:grpSpPr>
        <p:cxnSp>
          <p:nvCxnSpPr>
            <p:cNvPr id="230" name="Google Shape;230;p26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1" name="Google Shape;231;p26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26"/>
          <p:cNvSpPr txBox="1"/>
          <p:nvPr/>
        </p:nvSpPr>
        <p:spPr>
          <a:xfrm>
            <a:off x="3394225" y="2605650"/>
            <a:ext cx="2009700" cy="554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“What is the IP address of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 sz="1200"/>
              <a:t>?”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27"/>
          <p:cNvGrpSpPr/>
          <p:nvPr/>
        </p:nvGrpSpPr>
        <p:grpSpPr>
          <a:xfrm>
            <a:off x="5054300" y="2190748"/>
            <a:ext cx="3478375" cy="2359077"/>
            <a:chOff x="5054300" y="2190748"/>
            <a:chExt cx="3478375" cy="2359077"/>
          </a:xfrm>
        </p:grpSpPr>
        <p:sp>
          <p:nvSpPr>
            <p:cNvPr id="240" name="Google Shape;240;p27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1" name="Google Shape;241;p27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7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7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6" name="Google Shape;246;p27"/>
            <p:cNvCxnSpPr>
              <a:stCxn id="240" idx="2"/>
              <a:endCxn id="241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7"/>
            <p:cNvCxnSpPr>
              <a:stCxn id="240" idx="2"/>
              <a:endCxn id="242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7"/>
            <p:cNvCxnSpPr>
              <a:stCxn id="241" idx="2"/>
              <a:endCxn id="245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7"/>
            <p:cNvCxnSpPr>
              <a:stCxn id="241" idx="2"/>
              <a:endCxn id="244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7"/>
            <p:cNvCxnSpPr>
              <a:stCxn id="242" idx="2"/>
              <a:endCxn id="243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1" name="Google Shape;251;p27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78575" y="1252650"/>
            <a:ext cx="29619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root name server responds by directing you to the correct child name server (in this case,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name server).</a:t>
            </a:r>
            <a:endParaRPr/>
          </a:p>
        </p:txBody>
      </p:sp>
      <p:grpSp>
        <p:nvGrpSpPr>
          <p:cNvPr id="253" name="Google Shape;253;p27"/>
          <p:cNvGrpSpPr/>
          <p:nvPr/>
        </p:nvGrpSpPr>
        <p:grpSpPr>
          <a:xfrm>
            <a:off x="812025" y="2279674"/>
            <a:ext cx="5609100" cy="656100"/>
            <a:chOff x="812025" y="2279674"/>
            <a:chExt cx="5609100" cy="656100"/>
          </a:xfrm>
        </p:grpSpPr>
        <p:cxnSp>
          <p:nvCxnSpPr>
            <p:cNvPr id="254" name="Google Shape;254;p27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5" name="Google Shape;255;p27"/>
            <p:cNvSpPr txBox="1"/>
            <p:nvPr/>
          </p:nvSpPr>
          <p:spPr>
            <a:xfrm>
              <a:off x="1983450" y="2473075"/>
              <a:ext cx="410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27"/>
          <p:cNvGrpSpPr/>
          <p:nvPr/>
        </p:nvGrpSpPr>
        <p:grpSpPr>
          <a:xfrm>
            <a:off x="812025" y="2400972"/>
            <a:ext cx="5609100" cy="808872"/>
            <a:chOff x="812025" y="2400972"/>
            <a:chExt cx="5609100" cy="808872"/>
          </a:xfrm>
        </p:grpSpPr>
        <p:cxnSp>
          <p:nvCxnSpPr>
            <p:cNvPr id="257" name="Google Shape;257;p27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58" name="Google Shape;258;p27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7"/>
          <p:cNvSpPr txBox="1"/>
          <p:nvPr/>
        </p:nvSpPr>
        <p:spPr>
          <a:xfrm>
            <a:off x="2716690" y="2813250"/>
            <a:ext cx="23376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“I don’t know, but I have delegated authority to the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 sz="1200"/>
              <a:t> name server.”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28"/>
          <p:cNvGrpSpPr/>
          <p:nvPr/>
        </p:nvGrpSpPr>
        <p:grpSpPr>
          <a:xfrm>
            <a:off x="5054300" y="2190748"/>
            <a:ext cx="3478375" cy="2359077"/>
            <a:chOff x="5054300" y="2190748"/>
            <a:chExt cx="3478375" cy="2359077"/>
          </a:xfrm>
        </p:grpSpPr>
        <p:sp>
          <p:nvSpPr>
            <p:cNvPr id="267" name="Google Shape;267;p28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8" name="Google Shape;268;p28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8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8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3" name="Google Shape;273;p28"/>
            <p:cNvCxnSpPr>
              <a:stCxn id="267" idx="2"/>
              <a:endCxn id="268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28"/>
            <p:cNvCxnSpPr>
              <a:stCxn id="267" idx="2"/>
              <a:endCxn id="269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8"/>
            <p:cNvCxnSpPr>
              <a:stCxn id="268" idx="2"/>
              <a:endCxn id="272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8"/>
            <p:cNvCxnSpPr>
              <a:stCxn id="268" idx="2"/>
              <a:endCxn id="271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8"/>
            <p:cNvCxnSpPr>
              <a:stCxn id="269" idx="2"/>
              <a:endCxn id="270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8" name="Google Shape;278;p28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28"/>
          <p:cNvGrpSpPr/>
          <p:nvPr/>
        </p:nvGrpSpPr>
        <p:grpSpPr>
          <a:xfrm>
            <a:off x="812025" y="2279674"/>
            <a:ext cx="5609100" cy="656100"/>
            <a:chOff x="812025" y="2279674"/>
            <a:chExt cx="5609100" cy="656100"/>
          </a:xfrm>
        </p:grpSpPr>
        <p:cxnSp>
          <p:nvCxnSpPr>
            <p:cNvPr id="280" name="Google Shape;280;p28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1" name="Google Shape;281;p28"/>
            <p:cNvSpPr txBox="1"/>
            <p:nvPr/>
          </p:nvSpPr>
          <p:spPr>
            <a:xfrm>
              <a:off x="1983460" y="2470077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8"/>
          <p:cNvGrpSpPr/>
          <p:nvPr/>
        </p:nvGrpSpPr>
        <p:grpSpPr>
          <a:xfrm>
            <a:off x="812025" y="2400972"/>
            <a:ext cx="5609100" cy="808872"/>
            <a:chOff x="812025" y="2400972"/>
            <a:chExt cx="5609100" cy="808872"/>
          </a:xfrm>
        </p:grpSpPr>
        <p:cxnSp>
          <p:nvCxnSpPr>
            <p:cNvPr id="283" name="Google Shape;283;p28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84" name="Google Shape;284;p28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8"/>
          <p:cNvGrpSpPr/>
          <p:nvPr/>
        </p:nvGrpSpPr>
        <p:grpSpPr>
          <a:xfrm>
            <a:off x="812025" y="3270806"/>
            <a:ext cx="5116200" cy="396600"/>
            <a:chOff x="812025" y="3270806"/>
            <a:chExt cx="5116200" cy="396600"/>
          </a:xfrm>
        </p:grpSpPr>
        <p:cxnSp>
          <p:nvCxnSpPr>
            <p:cNvPr id="286" name="Google Shape;286;p28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7" name="Google Shape;287;p28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8"/>
          <p:cNvSpPr txBox="1"/>
          <p:nvPr/>
        </p:nvSpPr>
        <p:spPr>
          <a:xfrm>
            <a:off x="3173725" y="3486375"/>
            <a:ext cx="2009700" cy="554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“What is the IP address of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 sz="1200"/>
              <a:t>?”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" name="Google Shape;295;p29"/>
          <p:cNvGrpSpPr/>
          <p:nvPr/>
        </p:nvGrpSpPr>
        <p:grpSpPr>
          <a:xfrm>
            <a:off x="5054300" y="2190748"/>
            <a:ext cx="3478375" cy="2359077"/>
            <a:chOff x="5054300" y="2190748"/>
            <a:chExt cx="3478375" cy="2359077"/>
          </a:xfrm>
        </p:grpSpPr>
        <p:sp>
          <p:nvSpPr>
            <p:cNvPr id="296" name="Google Shape;296;p29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7" name="Google Shape;297;p29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9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2" name="Google Shape;302;p29"/>
            <p:cNvCxnSpPr>
              <a:stCxn id="296" idx="2"/>
              <a:endCxn id="297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9"/>
            <p:cNvCxnSpPr>
              <a:stCxn id="296" idx="2"/>
              <a:endCxn id="298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4" name="Google Shape;304;p29"/>
            <p:cNvCxnSpPr>
              <a:stCxn id="297" idx="2"/>
              <a:endCxn id="301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9"/>
            <p:cNvCxnSpPr>
              <a:stCxn id="297" idx="2"/>
              <a:endCxn id="300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29"/>
            <p:cNvCxnSpPr>
              <a:stCxn id="298" idx="2"/>
              <a:endCxn id="299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7" name="Google Shape;307;p29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" name="Google Shape;308;p29"/>
          <p:cNvGrpSpPr/>
          <p:nvPr/>
        </p:nvGrpSpPr>
        <p:grpSpPr>
          <a:xfrm>
            <a:off x="812025" y="3270806"/>
            <a:ext cx="5116200" cy="396600"/>
            <a:chOff x="812025" y="3270806"/>
            <a:chExt cx="5116200" cy="396600"/>
          </a:xfrm>
        </p:grpSpPr>
        <p:cxnSp>
          <p:nvCxnSpPr>
            <p:cNvPr id="309" name="Google Shape;309;p29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29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29"/>
          <p:cNvGrpSpPr/>
          <p:nvPr/>
        </p:nvGrpSpPr>
        <p:grpSpPr>
          <a:xfrm>
            <a:off x="854584" y="3514625"/>
            <a:ext cx="5116200" cy="493113"/>
            <a:chOff x="854584" y="3514625"/>
            <a:chExt cx="5116200" cy="493113"/>
          </a:xfrm>
        </p:grpSpPr>
        <p:cxnSp>
          <p:nvCxnSpPr>
            <p:cNvPr id="312" name="Google Shape;312;p29"/>
            <p:cNvCxnSpPr/>
            <p:nvPr/>
          </p:nvCxnSpPr>
          <p:spPr>
            <a:xfrm flipH="1" rot="10800000">
              <a:off x="854584" y="3514625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13" name="Google Shape;313;p29"/>
            <p:cNvSpPr txBox="1"/>
            <p:nvPr/>
          </p:nvSpPr>
          <p:spPr>
            <a:xfrm>
              <a:off x="2113676" y="36111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29"/>
          <p:cNvSpPr txBox="1"/>
          <p:nvPr/>
        </p:nvSpPr>
        <p:spPr>
          <a:xfrm>
            <a:off x="2620240" y="3648450"/>
            <a:ext cx="23376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“I don’t know. But I have delegated authority to the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 sz="1200"/>
              <a:t> name server.</a:t>
            </a:r>
            <a:r>
              <a:rPr lang="en" sz="1200"/>
              <a:t>”</a:t>
            </a:r>
            <a:endParaRPr sz="1200"/>
          </a:p>
        </p:txBody>
      </p:sp>
      <p:grpSp>
        <p:nvGrpSpPr>
          <p:cNvPr id="315" name="Google Shape;315;p29"/>
          <p:cNvGrpSpPr/>
          <p:nvPr/>
        </p:nvGrpSpPr>
        <p:grpSpPr>
          <a:xfrm>
            <a:off x="812025" y="2279674"/>
            <a:ext cx="5609100" cy="656100"/>
            <a:chOff x="812025" y="2279674"/>
            <a:chExt cx="5609100" cy="656100"/>
          </a:xfrm>
        </p:grpSpPr>
        <p:cxnSp>
          <p:nvCxnSpPr>
            <p:cNvPr id="316" name="Google Shape;316;p29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7" name="Google Shape;317;p29"/>
            <p:cNvSpPr txBox="1"/>
            <p:nvPr/>
          </p:nvSpPr>
          <p:spPr>
            <a:xfrm>
              <a:off x="1983460" y="2470077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29"/>
          <p:cNvGrpSpPr/>
          <p:nvPr/>
        </p:nvGrpSpPr>
        <p:grpSpPr>
          <a:xfrm>
            <a:off x="812025" y="2400972"/>
            <a:ext cx="5609100" cy="808872"/>
            <a:chOff x="812025" y="2400972"/>
            <a:chExt cx="5609100" cy="808872"/>
          </a:xfrm>
        </p:grpSpPr>
        <p:cxnSp>
          <p:nvCxnSpPr>
            <p:cNvPr id="319" name="Google Shape;319;p29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20" name="Google Shape;320;p29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326" name="Google Shape;3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30"/>
          <p:cNvGrpSpPr/>
          <p:nvPr/>
        </p:nvGrpSpPr>
        <p:grpSpPr>
          <a:xfrm>
            <a:off x="5054300" y="2190748"/>
            <a:ext cx="3478375" cy="2359077"/>
            <a:chOff x="5054300" y="2190748"/>
            <a:chExt cx="3478375" cy="2359077"/>
          </a:xfrm>
        </p:grpSpPr>
        <p:sp>
          <p:nvSpPr>
            <p:cNvPr id="328" name="Google Shape;328;p30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30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0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0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0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0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30"/>
            <p:cNvCxnSpPr>
              <a:stCxn id="328" idx="2"/>
              <a:endCxn id="329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30"/>
            <p:cNvCxnSpPr>
              <a:stCxn id="328" idx="2"/>
              <a:endCxn id="330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30"/>
            <p:cNvCxnSpPr>
              <a:stCxn id="329" idx="2"/>
              <a:endCxn id="333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30"/>
            <p:cNvCxnSpPr>
              <a:stCxn id="329" idx="2"/>
              <a:endCxn id="332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30"/>
            <p:cNvCxnSpPr>
              <a:stCxn id="330" idx="2"/>
              <a:endCxn id="331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9" name="Google Shape;339;p30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2168400" y="4274550"/>
            <a:ext cx="2009700" cy="554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“What is the IP address of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 sz="1200"/>
              <a:t>?”</a:t>
            </a:r>
            <a:endParaRPr sz="1200"/>
          </a:p>
        </p:txBody>
      </p:sp>
      <p:grpSp>
        <p:nvGrpSpPr>
          <p:cNvPr id="341" name="Google Shape;341;p30"/>
          <p:cNvGrpSpPr/>
          <p:nvPr/>
        </p:nvGrpSpPr>
        <p:grpSpPr>
          <a:xfrm>
            <a:off x="812025" y="3270806"/>
            <a:ext cx="5116200" cy="396600"/>
            <a:chOff x="812025" y="3270806"/>
            <a:chExt cx="5116200" cy="396600"/>
          </a:xfrm>
        </p:grpSpPr>
        <p:cxnSp>
          <p:nvCxnSpPr>
            <p:cNvPr id="342" name="Google Shape;342;p30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3" name="Google Shape;343;p30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30"/>
          <p:cNvGrpSpPr/>
          <p:nvPr/>
        </p:nvGrpSpPr>
        <p:grpSpPr>
          <a:xfrm>
            <a:off x="854584" y="3514625"/>
            <a:ext cx="5116200" cy="493113"/>
            <a:chOff x="854584" y="3514625"/>
            <a:chExt cx="5116200" cy="493113"/>
          </a:xfrm>
        </p:grpSpPr>
        <p:cxnSp>
          <p:nvCxnSpPr>
            <p:cNvPr id="345" name="Google Shape;345;p30"/>
            <p:cNvCxnSpPr/>
            <p:nvPr/>
          </p:nvCxnSpPr>
          <p:spPr>
            <a:xfrm flipH="1" rot="10800000">
              <a:off x="854584" y="3514625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46" name="Google Shape;346;p30"/>
            <p:cNvSpPr txBox="1"/>
            <p:nvPr/>
          </p:nvSpPr>
          <p:spPr>
            <a:xfrm>
              <a:off x="2113676" y="36111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812025" y="2279674"/>
            <a:ext cx="5609100" cy="656100"/>
            <a:chOff x="812025" y="2279674"/>
            <a:chExt cx="5609100" cy="656100"/>
          </a:xfrm>
        </p:grpSpPr>
        <p:cxnSp>
          <p:nvCxnSpPr>
            <p:cNvPr id="348" name="Google Shape;348;p30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9" name="Google Shape;349;p30"/>
            <p:cNvSpPr txBox="1"/>
            <p:nvPr/>
          </p:nvSpPr>
          <p:spPr>
            <a:xfrm>
              <a:off x="1983460" y="2470077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30"/>
          <p:cNvGrpSpPr/>
          <p:nvPr/>
        </p:nvGrpSpPr>
        <p:grpSpPr>
          <a:xfrm>
            <a:off x="812025" y="2400972"/>
            <a:ext cx="5609100" cy="808872"/>
            <a:chOff x="812025" y="2400972"/>
            <a:chExt cx="5609100" cy="808872"/>
          </a:xfrm>
        </p:grpSpPr>
        <p:cxnSp>
          <p:nvCxnSpPr>
            <p:cNvPr id="351" name="Google Shape;351;p30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52" name="Google Shape;352;p30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30"/>
          <p:cNvGrpSpPr/>
          <p:nvPr/>
        </p:nvGrpSpPr>
        <p:grpSpPr>
          <a:xfrm>
            <a:off x="932127" y="3784266"/>
            <a:ext cx="4073100" cy="546584"/>
            <a:chOff x="932127" y="3784266"/>
            <a:chExt cx="4073100" cy="546584"/>
          </a:xfrm>
        </p:grpSpPr>
        <p:cxnSp>
          <p:nvCxnSpPr>
            <p:cNvPr id="354" name="Google Shape;354;p30"/>
            <p:cNvCxnSpPr/>
            <p:nvPr/>
          </p:nvCxnSpPr>
          <p:spPr>
            <a:xfrm>
              <a:off x="932127" y="4059050"/>
              <a:ext cx="4073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5" name="Google Shape;355;p30"/>
            <p:cNvSpPr txBox="1"/>
            <p:nvPr/>
          </p:nvSpPr>
          <p:spPr>
            <a:xfrm>
              <a:off x="1758297" y="378426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5054300" y="2190748"/>
            <a:ext cx="3478375" cy="2359077"/>
            <a:chOff x="5054300" y="2190748"/>
            <a:chExt cx="3478375" cy="2359077"/>
          </a:xfrm>
        </p:grpSpPr>
        <p:sp>
          <p:nvSpPr>
            <p:cNvPr id="363" name="Google Shape;363;p31"/>
            <p:cNvSpPr txBox="1"/>
            <p:nvPr/>
          </p:nvSpPr>
          <p:spPr>
            <a:xfrm>
              <a:off x="6574275" y="2190748"/>
              <a:ext cx="1238100" cy="36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4" name="Google Shape;364;p31"/>
            <p:cNvSpPr txBox="1"/>
            <p:nvPr/>
          </p:nvSpPr>
          <p:spPr>
            <a:xfrm>
              <a:off x="6041325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 txBox="1"/>
            <p:nvPr/>
          </p:nvSpPr>
          <p:spPr>
            <a:xfrm>
              <a:off x="7671700" y="3209977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1"/>
            <p:cNvSpPr txBox="1"/>
            <p:nvPr/>
          </p:nvSpPr>
          <p:spPr>
            <a:xfrm>
              <a:off x="7489275" y="415622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1"/>
            <p:cNvSpPr txBox="1"/>
            <p:nvPr/>
          </p:nvSpPr>
          <p:spPr>
            <a:xfrm>
              <a:off x="6490650" y="415622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 txBox="1"/>
            <p:nvPr/>
          </p:nvSpPr>
          <p:spPr>
            <a:xfrm>
              <a:off x="5054300" y="415622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p31"/>
            <p:cNvCxnSpPr>
              <a:stCxn id="363" idx="2"/>
              <a:endCxn id="364" idx="0"/>
            </p:cNvCxnSpPr>
            <p:nvPr/>
          </p:nvCxnSpPr>
          <p:spPr>
            <a:xfrm flipH="1">
              <a:off x="6375525" y="2555548"/>
              <a:ext cx="8178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1"/>
            <p:cNvCxnSpPr>
              <a:stCxn id="363" idx="2"/>
              <a:endCxn id="365" idx="0"/>
            </p:cNvCxnSpPr>
            <p:nvPr/>
          </p:nvCxnSpPr>
          <p:spPr>
            <a:xfrm>
              <a:off x="7193325" y="2555548"/>
              <a:ext cx="812700" cy="654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1"/>
            <p:cNvCxnSpPr>
              <a:stCxn id="364" idx="2"/>
              <a:endCxn id="368" idx="0"/>
            </p:cNvCxnSpPr>
            <p:nvPr/>
          </p:nvCxnSpPr>
          <p:spPr>
            <a:xfrm flipH="1">
              <a:off x="5702325" y="3603577"/>
              <a:ext cx="6732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1"/>
            <p:cNvCxnSpPr>
              <a:stCxn id="364" idx="2"/>
              <a:endCxn id="367" idx="0"/>
            </p:cNvCxnSpPr>
            <p:nvPr/>
          </p:nvCxnSpPr>
          <p:spPr>
            <a:xfrm>
              <a:off x="6375525" y="3603577"/>
              <a:ext cx="5445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31"/>
            <p:cNvCxnSpPr>
              <a:stCxn id="365" idx="2"/>
              <a:endCxn id="366" idx="0"/>
            </p:cNvCxnSpPr>
            <p:nvPr/>
          </p:nvCxnSpPr>
          <p:spPr>
            <a:xfrm>
              <a:off x="8005900" y="3603577"/>
              <a:ext cx="5100" cy="552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4" name="Google Shape;374;p31"/>
          <p:cNvSpPr txBox="1"/>
          <p:nvPr/>
        </p:nvSpPr>
        <p:spPr>
          <a:xfrm>
            <a:off x="150000" y="2597559"/>
            <a:ext cx="597900" cy="167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5" name="Google Shape;375;p31"/>
          <p:cNvGrpSpPr/>
          <p:nvPr/>
        </p:nvGrpSpPr>
        <p:grpSpPr>
          <a:xfrm>
            <a:off x="932127" y="3784266"/>
            <a:ext cx="4073100" cy="546584"/>
            <a:chOff x="932127" y="3784266"/>
            <a:chExt cx="4073100" cy="546584"/>
          </a:xfrm>
        </p:grpSpPr>
        <p:cxnSp>
          <p:nvCxnSpPr>
            <p:cNvPr id="376" name="Google Shape;376;p31"/>
            <p:cNvCxnSpPr/>
            <p:nvPr/>
          </p:nvCxnSpPr>
          <p:spPr>
            <a:xfrm>
              <a:off x="932127" y="4059050"/>
              <a:ext cx="4073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77" name="Google Shape;377;p31"/>
            <p:cNvSpPr txBox="1"/>
            <p:nvPr/>
          </p:nvSpPr>
          <p:spPr>
            <a:xfrm>
              <a:off x="1758297" y="378426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812025" y="4154725"/>
            <a:ext cx="4073100" cy="396600"/>
            <a:chOff x="812025" y="4154725"/>
            <a:chExt cx="4073100" cy="396600"/>
          </a:xfrm>
        </p:grpSpPr>
        <p:cxnSp>
          <p:nvCxnSpPr>
            <p:cNvPr id="379" name="Google Shape;379;p31"/>
            <p:cNvCxnSpPr/>
            <p:nvPr/>
          </p:nvCxnSpPr>
          <p:spPr>
            <a:xfrm>
              <a:off x="812025" y="4180882"/>
              <a:ext cx="4073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80" name="Google Shape;380;p31"/>
            <p:cNvSpPr txBox="1"/>
            <p:nvPr/>
          </p:nvSpPr>
          <p:spPr>
            <a:xfrm>
              <a:off x="1758306" y="415472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31"/>
          <p:cNvSpPr txBox="1"/>
          <p:nvPr/>
        </p:nvSpPr>
        <p:spPr>
          <a:xfrm>
            <a:off x="1363875" y="4493175"/>
            <a:ext cx="2969400" cy="554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“The IP address of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 sz="1200"/>
              <a:t> is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23.185.0.1</a:t>
            </a:r>
            <a:r>
              <a:rPr lang="en" sz="1200"/>
              <a:t>.”</a:t>
            </a:r>
            <a:endParaRPr sz="1200"/>
          </a:p>
        </p:txBody>
      </p:sp>
      <p:grpSp>
        <p:nvGrpSpPr>
          <p:cNvPr id="382" name="Google Shape;382;p31"/>
          <p:cNvGrpSpPr/>
          <p:nvPr/>
        </p:nvGrpSpPr>
        <p:grpSpPr>
          <a:xfrm>
            <a:off x="812025" y="3270806"/>
            <a:ext cx="5116200" cy="396600"/>
            <a:chOff x="812025" y="3270806"/>
            <a:chExt cx="5116200" cy="396600"/>
          </a:xfrm>
        </p:grpSpPr>
        <p:cxnSp>
          <p:nvCxnSpPr>
            <p:cNvPr id="383" name="Google Shape;383;p31"/>
            <p:cNvCxnSpPr/>
            <p:nvPr/>
          </p:nvCxnSpPr>
          <p:spPr>
            <a:xfrm flipH="1" rot="10800000">
              <a:off x="812025" y="3399151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84" name="Google Shape;384;p31"/>
            <p:cNvSpPr txBox="1"/>
            <p:nvPr/>
          </p:nvSpPr>
          <p:spPr>
            <a:xfrm>
              <a:off x="2046701" y="327080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31"/>
          <p:cNvGrpSpPr/>
          <p:nvPr/>
        </p:nvGrpSpPr>
        <p:grpSpPr>
          <a:xfrm>
            <a:off x="854584" y="3514625"/>
            <a:ext cx="5116200" cy="493113"/>
            <a:chOff x="854584" y="3514625"/>
            <a:chExt cx="5116200" cy="493113"/>
          </a:xfrm>
        </p:grpSpPr>
        <p:cxnSp>
          <p:nvCxnSpPr>
            <p:cNvPr id="386" name="Google Shape;386;p31"/>
            <p:cNvCxnSpPr/>
            <p:nvPr/>
          </p:nvCxnSpPr>
          <p:spPr>
            <a:xfrm flipH="1" rot="10800000">
              <a:off x="854584" y="3514625"/>
              <a:ext cx="51162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87" name="Google Shape;387;p31"/>
            <p:cNvSpPr txBox="1"/>
            <p:nvPr/>
          </p:nvSpPr>
          <p:spPr>
            <a:xfrm>
              <a:off x="2113676" y="36111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31"/>
          <p:cNvGrpSpPr/>
          <p:nvPr/>
        </p:nvGrpSpPr>
        <p:grpSpPr>
          <a:xfrm>
            <a:off x="812025" y="2279674"/>
            <a:ext cx="5609100" cy="656100"/>
            <a:chOff x="812025" y="2279674"/>
            <a:chExt cx="5609100" cy="656100"/>
          </a:xfrm>
        </p:grpSpPr>
        <p:cxnSp>
          <p:nvCxnSpPr>
            <p:cNvPr id="389" name="Google Shape;389;p31"/>
            <p:cNvCxnSpPr/>
            <p:nvPr/>
          </p:nvCxnSpPr>
          <p:spPr>
            <a:xfrm flipH="1" rot="10800000">
              <a:off x="812025" y="2279674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0" name="Google Shape;390;p31"/>
            <p:cNvSpPr txBox="1"/>
            <p:nvPr/>
          </p:nvSpPr>
          <p:spPr>
            <a:xfrm>
              <a:off x="1983460" y="2470077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31"/>
          <p:cNvGrpSpPr/>
          <p:nvPr/>
        </p:nvGrpSpPr>
        <p:grpSpPr>
          <a:xfrm>
            <a:off x="812025" y="2400972"/>
            <a:ext cx="5609100" cy="808872"/>
            <a:chOff x="812025" y="2400972"/>
            <a:chExt cx="5609100" cy="808872"/>
          </a:xfrm>
        </p:grpSpPr>
        <p:cxnSp>
          <p:nvCxnSpPr>
            <p:cNvPr id="392" name="Google Shape;392;p31"/>
            <p:cNvCxnSpPr/>
            <p:nvPr/>
          </p:nvCxnSpPr>
          <p:spPr>
            <a:xfrm flipH="1" rot="10800000">
              <a:off x="812025" y="2400972"/>
              <a:ext cx="5609100" cy="6561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93" name="Google Shape;393;p31"/>
            <p:cNvSpPr txBox="1"/>
            <p:nvPr/>
          </p:nvSpPr>
          <p:spPr>
            <a:xfrm>
              <a:off x="2046705" y="2813245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Resolvers and Recursive Resolvers</a:t>
            </a:r>
            <a:endParaRPr/>
          </a:p>
        </p:txBody>
      </p:sp>
      <p:sp>
        <p:nvSpPr>
          <p:cNvPr id="399" name="Google Shape;399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your computer usually tells another resolver to perform the query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Stub resolver</a:t>
            </a:r>
            <a:r>
              <a:rPr lang="en"/>
              <a:t>: The resolver on your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contacts the recursive resolver and receives the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Recursive resolver</a:t>
            </a:r>
            <a:r>
              <a:rPr lang="en"/>
              <a:t>: The resolver that makes the actual DNS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one recursive resolver per local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The recursive resolver can cache common requests for the network</a:t>
            </a:r>
            <a:endParaRPr/>
          </a:p>
        </p:txBody>
      </p:sp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Lookup</a:t>
            </a:r>
            <a:endParaRPr/>
          </a:p>
        </p:txBody>
      </p:sp>
      <p:sp>
        <p:nvSpPr>
          <p:cNvPr id="406" name="Google Shape;4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33"/>
          <p:cNvSpPr txBox="1"/>
          <p:nvPr/>
        </p:nvSpPr>
        <p:spPr>
          <a:xfrm>
            <a:off x="65742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60413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76717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 txBox="1"/>
          <p:nvPr/>
        </p:nvSpPr>
        <p:spPr>
          <a:xfrm>
            <a:off x="74892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64906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50543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33"/>
          <p:cNvCxnSpPr>
            <a:stCxn id="407" idx="2"/>
            <a:endCxn id="408" idx="0"/>
          </p:cNvCxnSpPr>
          <p:nvPr/>
        </p:nvCxnSpPr>
        <p:spPr>
          <a:xfrm flipH="1">
            <a:off x="63755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3"/>
          <p:cNvCxnSpPr>
            <a:stCxn id="407" idx="2"/>
            <a:endCxn id="409" idx="0"/>
          </p:cNvCxnSpPr>
          <p:nvPr/>
        </p:nvCxnSpPr>
        <p:spPr>
          <a:xfrm>
            <a:off x="71933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3"/>
          <p:cNvCxnSpPr>
            <a:stCxn id="408" idx="2"/>
            <a:endCxn id="412" idx="0"/>
          </p:cNvCxnSpPr>
          <p:nvPr/>
        </p:nvCxnSpPr>
        <p:spPr>
          <a:xfrm flipH="1">
            <a:off x="57023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3"/>
          <p:cNvCxnSpPr>
            <a:stCxn id="408" idx="2"/>
            <a:endCxn id="411" idx="0"/>
          </p:cNvCxnSpPr>
          <p:nvPr/>
        </p:nvCxnSpPr>
        <p:spPr>
          <a:xfrm>
            <a:off x="63755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3"/>
          <p:cNvCxnSpPr>
            <a:stCxn id="409" idx="2"/>
            <a:endCxn id="410" idx="0"/>
          </p:cNvCxnSpPr>
          <p:nvPr/>
        </p:nvCxnSpPr>
        <p:spPr>
          <a:xfrm>
            <a:off x="8005900" y="3603577"/>
            <a:ext cx="51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3"/>
          <p:cNvSpPr txBox="1"/>
          <p:nvPr/>
        </p:nvSpPr>
        <p:spPr>
          <a:xfrm>
            <a:off x="196675" y="13503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Stub Resolver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33"/>
          <p:cNvGrpSpPr/>
          <p:nvPr/>
        </p:nvGrpSpPr>
        <p:grpSpPr>
          <a:xfrm>
            <a:off x="700325" y="1229300"/>
            <a:ext cx="5145100" cy="1245175"/>
            <a:chOff x="700325" y="1229300"/>
            <a:chExt cx="5145100" cy="1245175"/>
          </a:xfrm>
        </p:grpSpPr>
        <p:sp>
          <p:nvSpPr>
            <p:cNvPr id="420" name="Google Shape;420;p33"/>
            <p:cNvSpPr/>
            <p:nvPr/>
          </p:nvSpPr>
          <p:spPr>
            <a:xfrm>
              <a:off x="700325" y="1595175"/>
              <a:ext cx="2723427" cy="879300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421" name="Google Shape;421;p33"/>
            <p:cNvSpPr txBox="1"/>
            <p:nvPr/>
          </p:nvSpPr>
          <p:spPr>
            <a:xfrm>
              <a:off x="2548425" y="1229300"/>
              <a:ext cx="32970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stub resolver sends the query to the recursive resolver.</a:t>
              </a:r>
              <a:endParaRPr/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258935" y="2049228"/>
            <a:ext cx="410100" cy="762900"/>
            <a:chOff x="258935" y="2049228"/>
            <a:chExt cx="410100" cy="762900"/>
          </a:xfrm>
        </p:grpSpPr>
        <p:sp>
          <p:nvSpPr>
            <p:cNvPr id="423" name="Google Shape;423;p33"/>
            <p:cNvSpPr txBox="1"/>
            <p:nvPr/>
          </p:nvSpPr>
          <p:spPr>
            <a:xfrm>
              <a:off x="2589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33"/>
            <p:cNvCxnSpPr/>
            <p:nvPr/>
          </p:nvCxnSpPr>
          <p:spPr>
            <a:xfrm rot="10800000">
              <a:off x="5307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sp>
        <p:nvSpPr>
          <p:cNvPr id="425" name="Google Shape;425;p33"/>
          <p:cNvSpPr txBox="1"/>
          <p:nvPr/>
        </p:nvSpPr>
        <p:spPr>
          <a:xfrm>
            <a:off x="196675" y="2856700"/>
            <a:ext cx="1238100" cy="15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Resolver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TLS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8500" y="1246825"/>
            <a:ext cx="50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Nonces make every handshake different (prevents replay attacks across connections)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 proves server’s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or DHE proves that the server owns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or DHE helps client and server agree on a shared secret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exchange ensures no one tampered with the handshake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are sent with symmetric encryption and MACs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numbers prevent replay attacks within a connection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551967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6"/>
          <p:cNvCxnSpPr/>
          <p:nvPr/>
        </p:nvCxnSpPr>
        <p:spPr>
          <a:xfrm>
            <a:off x="8558425" y="1530925"/>
            <a:ext cx="0" cy="34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5376050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7727125" y="113072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5586075" y="15395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6"/>
          <p:cNvSpPr txBox="1"/>
          <p:nvPr/>
        </p:nvSpPr>
        <p:spPr>
          <a:xfrm rot="512024">
            <a:off x="5611456" y="14112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ClientHello</a:t>
            </a:r>
            <a:endParaRPr/>
          </a:p>
        </p:txBody>
      </p:sp>
      <p:cxnSp>
        <p:nvCxnSpPr>
          <p:cNvPr id="79" name="Google Shape;79;p16"/>
          <p:cNvCxnSpPr/>
          <p:nvPr/>
        </p:nvCxnSpPr>
        <p:spPr>
          <a:xfrm flipH="1">
            <a:off x="5612225" y="20547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 flipH="1" rot="-523651">
            <a:off x="5598797" y="19266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ServerHello</a:t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 flipH="1">
            <a:off x="5644975" y="240233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 flipH="1" rot="-523651">
            <a:off x="5631547" y="227420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</a:t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 flipH="1">
            <a:off x="5612225" y="27405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6"/>
          <p:cNvSpPr txBox="1"/>
          <p:nvPr/>
        </p:nvSpPr>
        <p:spPr>
          <a:xfrm flipH="1" rot="-523651">
            <a:off x="5598797" y="26124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{</a:t>
            </a: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a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r>
              <a:rPr lang="en">
                <a:solidFill>
                  <a:srgbClr val="B7B7B7"/>
                </a:solidFill>
              </a:rPr>
              <a:t>}</a:t>
            </a:r>
            <a:r>
              <a:rPr i="1" lang="en" sz="1000">
                <a:solidFill>
                  <a:srgbClr val="B7B7B7"/>
                </a:solidFill>
              </a:rPr>
              <a:t>K</a:t>
            </a:r>
            <a:r>
              <a:rPr baseline="30000" lang="en" sz="1000">
                <a:solidFill>
                  <a:srgbClr val="B7B7B7"/>
                </a:solidFill>
              </a:rPr>
              <a:t>-1</a:t>
            </a:r>
            <a:r>
              <a:rPr lang="en" sz="600">
                <a:solidFill>
                  <a:srgbClr val="B7B7B7"/>
                </a:solidFill>
              </a:rPr>
              <a:t>server</a:t>
            </a:r>
            <a:endParaRPr sz="600">
              <a:solidFill>
                <a:srgbClr val="B7B7B7"/>
              </a:solidFill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5586075" y="3292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 rot="512024">
            <a:off x="5611456" y="3163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B7B7B7"/>
                </a:solidFill>
              </a:rPr>
              <a:t>g</a:t>
            </a:r>
            <a:r>
              <a:rPr baseline="30000" i="1" lang="en">
                <a:solidFill>
                  <a:srgbClr val="B7B7B7"/>
                </a:solidFill>
              </a:rPr>
              <a:t>b</a:t>
            </a:r>
            <a:r>
              <a:rPr lang="en">
                <a:solidFill>
                  <a:srgbClr val="B7B7B7"/>
                </a:solidFill>
              </a:rPr>
              <a:t> mod </a:t>
            </a:r>
            <a:r>
              <a:rPr i="1" lang="en">
                <a:solidFill>
                  <a:srgbClr val="B7B7B7"/>
                </a:solidFill>
              </a:rPr>
              <a:t>p</a:t>
            </a:r>
            <a:endParaRPr i="1">
              <a:solidFill>
                <a:srgbClr val="B7B7B7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5586075" y="3673138"/>
            <a:ext cx="28794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 rot="512024">
            <a:off x="5611456" y="3544896"/>
            <a:ext cx="2866739" cy="4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B</a:t>
            </a:r>
            <a:endParaRPr i="1" sz="600">
              <a:solidFill>
                <a:schemeClr val="dk1"/>
              </a:solidFill>
            </a:endParaRPr>
          </a:p>
        </p:txBody>
      </p:sp>
      <p:cxnSp>
        <p:nvCxnSpPr>
          <p:cNvPr id="89" name="Google Shape;89;p16"/>
          <p:cNvCxnSpPr/>
          <p:nvPr/>
        </p:nvCxnSpPr>
        <p:spPr>
          <a:xfrm flipH="1">
            <a:off x="5612225" y="4188387"/>
            <a:ext cx="281430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6"/>
          <p:cNvSpPr txBox="1"/>
          <p:nvPr/>
        </p:nvSpPr>
        <p:spPr>
          <a:xfrm flipH="1" rot="-523651">
            <a:off x="5598797" y="4060257"/>
            <a:ext cx="2803562" cy="40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{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, MAC(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)}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i="1" lang="en" sz="600">
                <a:solidFill>
                  <a:schemeClr val="dk1"/>
                </a:solidFill>
              </a:rPr>
              <a:t>S</a:t>
            </a:r>
            <a:endParaRPr i="1" sz="1200"/>
          </a:p>
        </p:txBody>
      </p:sp>
      <p:sp>
        <p:nvSpPr>
          <p:cNvPr id="91" name="Google Shape;91;p16"/>
          <p:cNvSpPr txBox="1"/>
          <p:nvPr/>
        </p:nvSpPr>
        <p:spPr>
          <a:xfrm>
            <a:off x="7054650" y="2919238"/>
            <a:ext cx="141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B7B7B7"/>
                </a:solidFill>
              </a:rPr>
              <a:t>Or RSA exchange</a:t>
            </a:r>
            <a:endParaRPr sz="1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34"/>
          <p:cNvCxnSpPr/>
          <p:nvPr/>
        </p:nvCxnSpPr>
        <p:spPr>
          <a:xfrm>
            <a:off x="3182600" y="1805275"/>
            <a:ext cx="0" cy="708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432" name="Google Shape;43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65742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60413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76717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74892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64906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50543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34"/>
          <p:cNvCxnSpPr>
            <a:stCxn id="433" idx="2"/>
            <a:endCxn id="434" idx="0"/>
          </p:cNvCxnSpPr>
          <p:nvPr/>
        </p:nvCxnSpPr>
        <p:spPr>
          <a:xfrm flipH="1">
            <a:off x="63755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4"/>
          <p:cNvCxnSpPr>
            <a:stCxn id="433" idx="2"/>
            <a:endCxn id="435" idx="0"/>
          </p:cNvCxnSpPr>
          <p:nvPr/>
        </p:nvCxnSpPr>
        <p:spPr>
          <a:xfrm>
            <a:off x="71933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4"/>
          <p:cNvCxnSpPr>
            <a:stCxn id="434" idx="2"/>
            <a:endCxn id="438" idx="0"/>
          </p:cNvCxnSpPr>
          <p:nvPr/>
        </p:nvCxnSpPr>
        <p:spPr>
          <a:xfrm flipH="1">
            <a:off x="57023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4"/>
          <p:cNvCxnSpPr>
            <a:stCxn id="434" idx="2"/>
            <a:endCxn id="437" idx="0"/>
          </p:cNvCxnSpPr>
          <p:nvPr/>
        </p:nvCxnSpPr>
        <p:spPr>
          <a:xfrm>
            <a:off x="63755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4"/>
          <p:cNvCxnSpPr>
            <a:stCxn id="435" idx="2"/>
            <a:endCxn id="436" idx="0"/>
          </p:cNvCxnSpPr>
          <p:nvPr/>
        </p:nvCxnSpPr>
        <p:spPr>
          <a:xfrm>
            <a:off x="8005900" y="3603577"/>
            <a:ext cx="51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34"/>
          <p:cNvSpPr txBox="1"/>
          <p:nvPr/>
        </p:nvSpPr>
        <p:spPr>
          <a:xfrm>
            <a:off x="196675" y="13503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Stub Resolver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2548425" y="1229300"/>
            <a:ext cx="27507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recursive resolver contacts all the name servers to answer the query, as we saw earlier.</a:t>
            </a:r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196675" y="2856700"/>
            <a:ext cx="1238100" cy="15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Resolver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34"/>
          <p:cNvGrpSpPr/>
          <p:nvPr/>
        </p:nvGrpSpPr>
        <p:grpSpPr>
          <a:xfrm>
            <a:off x="258935" y="2049228"/>
            <a:ext cx="410100" cy="762900"/>
            <a:chOff x="258935" y="2049228"/>
            <a:chExt cx="410100" cy="762900"/>
          </a:xfrm>
        </p:grpSpPr>
        <p:sp>
          <p:nvSpPr>
            <p:cNvPr id="448" name="Google Shape;448;p34"/>
            <p:cNvSpPr txBox="1"/>
            <p:nvPr/>
          </p:nvSpPr>
          <p:spPr>
            <a:xfrm>
              <a:off x="2589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9" name="Google Shape;449;p34"/>
            <p:cNvCxnSpPr/>
            <p:nvPr/>
          </p:nvCxnSpPr>
          <p:spPr>
            <a:xfrm rot="10800000">
              <a:off x="5307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450" name="Google Shape;450;p34"/>
          <p:cNvGrpSpPr/>
          <p:nvPr/>
        </p:nvGrpSpPr>
        <p:grpSpPr>
          <a:xfrm>
            <a:off x="1515239" y="2279753"/>
            <a:ext cx="4905786" cy="2394397"/>
            <a:chOff x="1515239" y="2279753"/>
            <a:chExt cx="4905786" cy="2394397"/>
          </a:xfrm>
        </p:grpSpPr>
        <p:cxnSp>
          <p:nvCxnSpPr>
            <p:cNvPr id="451" name="Google Shape;451;p34"/>
            <p:cNvCxnSpPr/>
            <p:nvPr/>
          </p:nvCxnSpPr>
          <p:spPr>
            <a:xfrm flipH="1" rot="10800000">
              <a:off x="1564325" y="2279753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2" name="Google Shape;452;p34"/>
            <p:cNvCxnSpPr/>
            <p:nvPr/>
          </p:nvCxnSpPr>
          <p:spPr>
            <a:xfrm flipH="1" rot="10800000">
              <a:off x="1564325" y="2434400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3" name="Google Shape;453;p34"/>
            <p:cNvCxnSpPr/>
            <p:nvPr/>
          </p:nvCxnSpPr>
          <p:spPr>
            <a:xfrm flipH="1" rot="10800000">
              <a:off x="1515239" y="3399151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4" name="Google Shape;454;p34"/>
            <p:cNvCxnSpPr/>
            <p:nvPr/>
          </p:nvCxnSpPr>
          <p:spPr>
            <a:xfrm flipH="1" rot="10800000">
              <a:off x="1528696" y="3540275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5" name="Google Shape;455;p34"/>
            <p:cNvCxnSpPr/>
            <p:nvPr/>
          </p:nvCxnSpPr>
          <p:spPr>
            <a:xfrm>
              <a:off x="1628275" y="405905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6" name="Google Shape;456;p34"/>
            <p:cNvCxnSpPr/>
            <p:nvPr/>
          </p:nvCxnSpPr>
          <p:spPr>
            <a:xfrm>
              <a:off x="1528700" y="418088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57" name="Google Shape;457;p34"/>
            <p:cNvSpPr txBox="1"/>
            <p:nvPr/>
          </p:nvSpPr>
          <p:spPr>
            <a:xfrm>
              <a:off x="3532997" y="3860291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3505531" y="427755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3661851" y="321625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4"/>
            <p:cNvSpPr txBox="1"/>
            <p:nvPr/>
          </p:nvSpPr>
          <p:spPr>
            <a:xfrm>
              <a:off x="3730313" y="36128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4"/>
            <p:cNvSpPr txBox="1"/>
            <p:nvPr/>
          </p:nvSpPr>
          <p:spPr>
            <a:xfrm>
              <a:off x="3700105" y="281458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4"/>
            <p:cNvSpPr txBox="1"/>
            <p:nvPr/>
          </p:nvSpPr>
          <p:spPr>
            <a:xfrm>
              <a:off x="3656980" y="242372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/>
          <p:nvPr/>
        </p:nvSpPr>
        <p:spPr>
          <a:xfrm>
            <a:off x="1532925" y="1595175"/>
            <a:ext cx="1890875" cy="879300"/>
          </a:xfrm>
          <a:custGeom>
            <a:rect b="b" l="l" r="r" t="t"/>
            <a:pathLst>
              <a:path extrusionOk="0" h="35172" w="75635">
                <a:moveTo>
                  <a:pt x="75635" y="0"/>
                </a:moveTo>
                <a:lnTo>
                  <a:pt x="75635" y="35172"/>
                </a:lnTo>
                <a:lnTo>
                  <a:pt x="0" y="35172"/>
                </a:ln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8" name="Google Shape;468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 DNS </a:t>
            </a:r>
            <a:r>
              <a:rPr lang="en"/>
              <a:t>Lookup</a:t>
            </a:r>
            <a:endParaRPr/>
          </a:p>
        </p:txBody>
      </p:sp>
      <p:sp>
        <p:nvSpPr>
          <p:cNvPr id="469" name="Google Shape;4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6574275" y="2190748"/>
            <a:ext cx="12381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5"/>
          <p:cNvSpPr txBox="1"/>
          <p:nvPr/>
        </p:nvSpPr>
        <p:spPr>
          <a:xfrm>
            <a:off x="6041325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5"/>
          <p:cNvSpPr txBox="1"/>
          <p:nvPr/>
        </p:nvSpPr>
        <p:spPr>
          <a:xfrm>
            <a:off x="7671700" y="3209977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7489275" y="415622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6490650" y="415622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5054300" y="415622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35"/>
          <p:cNvCxnSpPr>
            <a:stCxn id="470" idx="2"/>
            <a:endCxn id="471" idx="0"/>
          </p:cNvCxnSpPr>
          <p:nvPr/>
        </p:nvCxnSpPr>
        <p:spPr>
          <a:xfrm flipH="1">
            <a:off x="6375525" y="2555548"/>
            <a:ext cx="8178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5"/>
          <p:cNvCxnSpPr>
            <a:stCxn id="470" idx="2"/>
            <a:endCxn id="472" idx="0"/>
          </p:cNvCxnSpPr>
          <p:nvPr/>
        </p:nvCxnSpPr>
        <p:spPr>
          <a:xfrm>
            <a:off x="7193325" y="2555548"/>
            <a:ext cx="812700" cy="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5"/>
          <p:cNvCxnSpPr>
            <a:stCxn id="471" idx="2"/>
            <a:endCxn id="475" idx="0"/>
          </p:cNvCxnSpPr>
          <p:nvPr/>
        </p:nvCxnSpPr>
        <p:spPr>
          <a:xfrm flipH="1">
            <a:off x="5702325" y="3603577"/>
            <a:ext cx="6732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5"/>
          <p:cNvCxnSpPr>
            <a:stCxn id="471" idx="2"/>
            <a:endCxn id="474" idx="0"/>
          </p:cNvCxnSpPr>
          <p:nvPr/>
        </p:nvCxnSpPr>
        <p:spPr>
          <a:xfrm>
            <a:off x="6375525" y="3603577"/>
            <a:ext cx="5445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35"/>
          <p:cNvCxnSpPr>
            <a:stCxn id="472" idx="2"/>
            <a:endCxn id="473" idx="0"/>
          </p:cNvCxnSpPr>
          <p:nvPr/>
        </p:nvCxnSpPr>
        <p:spPr>
          <a:xfrm>
            <a:off x="8005900" y="3603577"/>
            <a:ext cx="5100" cy="5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5"/>
          <p:cNvSpPr txBox="1"/>
          <p:nvPr/>
        </p:nvSpPr>
        <p:spPr>
          <a:xfrm>
            <a:off x="196675" y="1350350"/>
            <a:ext cx="1238100" cy="6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Stub Resolver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5"/>
          <p:cNvSpPr txBox="1"/>
          <p:nvPr/>
        </p:nvSpPr>
        <p:spPr>
          <a:xfrm>
            <a:off x="2548425" y="1229300"/>
            <a:ext cx="32970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recursive resolver returns the final answer to the stub resolver.</a:t>
            </a:r>
            <a:endParaRPr/>
          </a:p>
        </p:txBody>
      </p:sp>
      <p:sp>
        <p:nvSpPr>
          <p:cNvPr id="483" name="Google Shape;483;p35"/>
          <p:cNvSpPr txBox="1"/>
          <p:nvPr/>
        </p:nvSpPr>
        <p:spPr>
          <a:xfrm>
            <a:off x="196675" y="2856700"/>
            <a:ext cx="1238100" cy="153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Recursive Resolver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35"/>
          <p:cNvGrpSpPr/>
          <p:nvPr/>
        </p:nvGrpSpPr>
        <p:grpSpPr>
          <a:xfrm>
            <a:off x="258935" y="2049228"/>
            <a:ext cx="410100" cy="762900"/>
            <a:chOff x="258935" y="2049228"/>
            <a:chExt cx="410100" cy="762900"/>
          </a:xfrm>
        </p:grpSpPr>
        <p:sp>
          <p:nvSpPr>
            <p:cNvPr id="485" name="Google Shape;485;p35"/>
            <p:cNvSpPr txBox="1"/>
            <p:nvPr/>
          </p:nvSpPr>
          <p:spPr>
            <a:xfrm>
              <a:off x="2589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6" name="Google Shape;486;p35"/>
            <p:cNvCxnSpPr/>
            <p:nvPr/>
          </p:nvCxnSpPr>
          <p:spPr>
            <a:xfrm rot="10800000">
              <a:off x="5307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grpSp>
        <p:nvGrpSpPr>
          <p:cNvPr id="487" name="Google Shape;487;p35"/>
          <p:cNvGrpSpPr/>
          <p:nvPr/>
        </p:nvGrpSpPr>
        <p:grpSpPr>
          <a:xfrm>
            <a:off x="1047525" y="2049228"/>
            <a:ext cx="410110" cy="762900"/>
            <a:chOff x="1047525" y="2049228"/>
            <a:chExt cx="410110" cy="762900"/>
          </a:xfrm>
        </p:grpSpPr>
        <p:cxnSp>
          <p:nvCxnSpPr>
            <p:cNvPr id="488" name="Google Shape;488;p35"/>
            <p:cNvCxnSpPr/>
            <p:nvPr/>
          </p:nvCxnSpPr>
          <p:spPr>
            <a:xfrm rot="10800000">
              <a:off x="1047525" y="2049228"/>
              <a:ext cx="0" cy="762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9" name="Google Shape;489;p35"/>
            <p:cNvSpPr txBox="1"/>
            <p:nvPr/>
          </p:nvSpPr>
          <p:spPr>
            <a:xfrm>
              <a:off x="1047535" y="217485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35"/>
          <p:cNvGrpSpPr/>
          <p:nvPr/>
        </p:nvGrpSpPr>
        <p:grpSpPr>
          <a:xfrm>
            <a:off x="1515239" y="2279753"/>
            <a:ext cx="4905786" cy="2394397"/>
            <a:chOff x="1515239" y="2279753"/>
            <a:chExt cx="4905786" cy="2394397"/>
          </a:xfrm>
        </p:grpSpPr>
        <p:cxnSp>
          <p:nvCxnSpPr>
            <p:cNvPr id="491" name="Google Shape;491;p35"/>
            <p:cNvCxnSpPr/>
            <p:nvPr/>
          </p:nvCxnSpPr>
          <p:spPr>
            <a:xfrm flipH="1" rot="10800000">
              <a:off x="1564325" y="2279753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2" name="Google Shape;492;p35"/>
            <p:cNvCxnSpPr/>
            <p:nvPr/>
          </p:nvCxnSpPr>
          <p:spPr>
            <a:xfrm flipH="1" rot="10800000">
              <a:off x="1564325" y="2434400"/>
              <a:ext cx="4856700" cy="8364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93" name="Google Shape;493;p35"/>
            <p:cNvCxnSpPr/>
            <p:nvPr/>
          </p:nvCxnSpPr>
          <p:spPr>
            <a:xfrm flipH="1" rot="10800000">
              <a:off x="1515239" y="3399151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4" name="Google Shape;494;p35"/>
            <p:cNvCxnSpPr/>
            <p:nvPr/>
          </p:nvCxnSpPr>
          <p:spPr>
            <a:xfrm flipH="1" rot="10800000">
              <a:off x="1528696" y="3540275"/>
              <a:ext cx="4418700" cy="249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95" name="Google Shape;495;p35"/>
            <p:cNvCxnSpPr/>
            <p:nvPr/>
          </p:nvCxnSpPr>
          <p:spPr>
            <a:xfrm>
              <a:off x="1628275" y="405905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6" name="Google Shape;496;p35"/>
            <p:cNvCxnSpPr/>
            <p:nvPr/>
          </p:nvCxnSpPr>
          <p:spPr>
            <a:xfrm>
              <a:off x="1528700" y="4180880"/>
              <a:ext cx="3377100" cy="271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497" name="Google Shape;497;p35"/>
            <p:cNvSpPr txBox="1"/>
            <p:nvPr/>
          </p:nvSpPr>
          <p:spPr>
            <a:xfrm>
              <a:off x="3532997" y="3860291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5"/>
            <p:cNvSpPr txBox="1"/>
            <p:nvPr/>
          </p:nvSpPr>
          <p:spPr>
            <a:xfrm>
              <a:off x="3505531" y="427755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5"/>
            <p:cNvSpPr txBox="1"/>
            <p:nvPr/>
          </p:nvSpPr>
          <p:spPr>
            <a:xfrm>
              <a:off x="3661851" y="3216256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5"/>
            <p:cNvSpPr txBox="1"/>
            <p:nvPr/>
          </p:nvSpPr>
          <p:spPr>
            <a:xfrm>
              <a:off x="3730313" y="3612838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5"/>
            <p:cNvSpPr txBox="1"/>
            <p:nvPr/>
          </p:nvSpPr>
          <p:spPr>
            <a:xfrm>
              <a:off x="3700105" y="2814582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5"/>
            <p:cNvSpPr txBox="1"/>
            <p:nvPr/>
          </p:nvSpPr>
          <p:spPr>
            <a:xfrm>
              <a:off x="3656980" y="2423720"/>
              <a:ext cx="4101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Message Format</a:t>
            </a:r>
            <a:endParaRPr/>
          </a:p>
        </p:txBody>
      </p:sp>
      <p:sp>
        <p:nvSpPr>
          <p:cNvPr id="508" name="Google Shape;5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Uses UDP</a:t>
            </a:r>
            <a:endParaRPr/>
          </a:p>
        </p:txBody>
      </p:sp>
      <p:sp>
        <p:nvSpPr>
          <p:cNvPr id="514" name="Google Shape;5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UDP vs. 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UDP: No delivery guarantees, packets can be reordered or dropped,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TCP: Packets guaranteed to arrive in order, slower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is designed to be lightweight and 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access that involves a domain name (websites, email, etc.) is preceded by a DNS query, so we want DNS lookups to be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uses UDP instead of TCP for better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3-way handshake!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UDP Header</a:t>
            </a:r>
            <a:endParaRPr/>
          </a:p>
        </p:txBody>
      </p:sp>
      <p:sp>
        <p:nvSpPr>
          <p:cNvPr id="521" name="Google Shape;521;p38"/>
          <p:cNvSpPr txBox="1"/>
          <p:nvPr>
            <p:ph idx="1" type="body"/>
          </p:nvPr>
        </p:nvSpPr>
        <p:spPr>
          <a:xfrm>
            <a:off x="198500" y="1246825"/>
            <a:ext cx="5030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Source port </a:t>
            </a:r>
            <a:r>
              <a:rPr lang="en"/>
              <a:t>(16 bits): Chosen by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randomized for security, as we’ll see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Destination port </a:t>
            </a:r>
            <a:r>
              <a:rPr lang="en"/>
              <a:t>(16 bits): Usually 53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name servers answer requests on Port 53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Checksum: Code to check the UDP payload was not corrupted in transit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worry about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Length: Length of the UDP payload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worry about this</a:t>
            </a:r>
            <a:endParaRPr/>
          </a:p>
        </p:txBody>
      </p:sp>
      <p:sp>
        <p:nvSpPr>
          <p:cNvPr id="522" name="Google Shape;52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3" name="Google Shape;523;p38"/>
          <p:cNvGraphicFramePr/>
          <p:nvPr/>
        </p:nvGraphicFramePr>
        <p:xfrm>
          <a:off x="5417350" y="13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{EBE3C341-3317-4F3C-8339-51ABAE831E9A}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Source 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Destination 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Checksum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ID number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Flags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Question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Answer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Authority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Additional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Question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Answer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Authority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Additional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24" name="Google Shape;524;p38"/>
          <p:cNvSpPr txBox="1"/>
          <p:nvPr/>
        </p:nvSpPr>
        <p:spPr>
          <a:xfrm rot="5400000">
            <a:off x="7130400" y="3356675"/>
            <a:ext cx="277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Payload</a:t>
            </a:r>
            <a:endParaRPr/>
          </a:p>
        </p:txBody>
      </p:sp>
      <p:cxnSp>
        <p:nvCxnSpPr>
          <p:cNvPr id="525" name="Google Shape;525;p38"/>
          <p:cNvCxnSpPr>
            <a:stCxn id="524" idx="1"/>
          </p:cNvCxnSpPr>
          <p:nvPr/>
        </p:nvCxnSpPr>
        <p:spPr>
          <a:xfrm>
            <a:off x="8520150" y="2167025"/>
            <a:ext cx="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8"/>
          <p:cNvCxnSpPr>
            <a:endCxn id="524" idx="3"/>
          </p:cNvCxnSpPr>
          <p:nvPr/>
        </p:nvCxnSpPr>
        <p:spPr>
          <a:xfrm>
            <a:off x="8520150" y="4150625"/>
            <a:ext cx="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8"/>
          <p:cNvSpPr txBox="1"/>
          <p:nvPr/>
        </p:nvSpPr>
        <p:spPr>
          <a:xfrm rot="5400000">
            <a:off x="8230950" y="14661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DNS Payload</a:t>
            </a:r>
            <a:endParaRPr/>
          </a:p>
        </p:txBody>
      </p:sp>
      <p:sp>
        <p:nvSpPr>
          <p:cNvPr id="533" name="Google Shape;533;p39"/>
          <p:cNvSpPr txBox="1"/>
          <p:nvPr>
            <p:ph idx="1" type="body"/>
          </p:nvPr>
        </p:nvSpPr>
        <p:spPr>
          <a:xfrm>
            <a:off x="198500" y="1246825"/>
            <a:ext cx="5030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 number</a:t>
            </a:r>
            <a:r>
              <a:rPr lang="en"/>
              <a:t> (16 bits): Used to associate queries with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picks an ID number in the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server uses the same ID number in the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random for security, as we’ll see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Counts</a:t>
            </a:r>
            <a:r>
              <a:rPr lang="en"/>
              <a:t>: The number of records of each type in the DNS payload</a:t>
            </a:r>
            <a:endParaRPr/>
          </a:p>
        </p:txBody>
      </p:sp>
      <p:sp>
        <p:nvSpPr>
          <p:cNvPr id="534" name="Google Shape;5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5" name="Google Shape;535;p39"/>
          <p:cNvGraphicFramePr/>
          <p:nvPr/>
        </p:nvGraphicFramePr>
        <p:xfrm>
          <a:off x="5417350" y="13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{EBE3C341-3317-4F3C-8339-51ABAE831E9A}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Source Port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Destination Port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Checksum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Length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Question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Answer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Authority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Additional Records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36" name="Google Shape;536;p39"/>
          <p:cNvSpPr txBox="1"/>
          <p:nvPr/>
        </p:nvSpPr>
        <p:spPr>
          <a:xfrm rot="5400000">
            <a:off x="7731600" y="39578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Payload</a:t>
            </a:r>
            <a:endParaRPr/>
          </a:p>
        </p:txBody>
      </p:sp>
      <p:cxnSp>
        <p:nvCxnSpPr>
          <p:cNvPr id="537" name="Google Shape;537;p39"/>
          <p:cNvCxnSpPr>
            <a:stCxn id="536" idx="1"/>
          </p:cNvCxnSpPr>
          <p:nvPr/>
        </p:nvCxnSpPr>
        <p:spPr>
          <a:xfrm>
            <a:off x="8520150" y="33693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39"/>
          <p:cNvCxnSpPr>
            <a:endCxn id="536" idx="3"/>
          </p:cNvCxnSpPr>
          <p:nvPr/>
        </p:nvCxnSpPr>
        <p:spPr>
          <a:xfrm>
            <a:off x="8520150" y="4731050"/>
            <a:ext cx="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39"/>
          <p:cNvSpPr txBox="1"/>
          <p:nvPr/>
        </p:nvSpPr>
        <p:spPr>
          <a:xfrm rot="5400000">
            <a:off x="8230950" y="14661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  <p:sp>
        <p:nvSpPr>
          <p:cNvPr id="540" name="Google Shape;540;p39"/>
          <p:cNvSpPr txBox="1"/>
          <p:nvPr/>
        </p:nvSpPr>
        <p:spPr>
          <a:xfrm rot="5400000">
            <a:off x="7920900" y="25533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Packet Format: DNS Header</a:t>
            </a:r>
            <a:endParaRPr/>
          </a:p>
        </p:txBody>
      </p:sp>
      <p:sp>
        <p:nvSpPr>
          <p:cNvPr id="546" name="Google Shape;546;p40"/>
          <p:cNvSpPr txBox="1"/>
          <p:nvPr>
            <p:ph idx="1" type="body"/>
          </p:nvPr>
        </p:nvSpPr>
        <p:spPr>
          <a:xfrm>
            <a:off x="198500" y="1246825"/>
            <a:ext cx="5030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DNS payload contains a variable number of </a:t>
            </a:r>
            <a:r>
              <a:rPr b="1" lang="en"/>
              <a:t>resource records</a:t>
            </a:r>
            <a:r>
              <a:rPr lang="en"/>
              <a:t> (</a:t>
            </a:r>
            <a:r>
              <a:rPr b="1" lang="en"/>
              <a:t>RRs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RR is a name-value pair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RRs are sorted into four sections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Authority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section</a:t>
            </a:r>
            <a:endParaRPr/>
          </a:p>
        </p:txBody>
      </p:sp>
      <p:sp>
        <p:nvSpPr>
          <p:cNvPr id="547" name="Google Shape;5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8" name="Google Shape;548;p40"/>
          <p:cNvGraphicFramePr/>
          <p:nvPr/>
        </p:nvGraphicFramePr>
        <p:xfrm>
          <a:off x="5417350" y="13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{EBE3C341-3317-4F3C-8339-51ABAE831E9A}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Source Port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Destination Port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Checksum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Length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ID number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Flags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Question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Answer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Authority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Additional count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549" name="Google Shape;549;p40"/>
          <p:cNvSpPr txBox="1"/>
          <p:nvPr/>
        </p:nvSpPr>
        <p:spPr>
          <a:xfrm rot="5400000">
            <a:off x="7731600" y="39578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Payload</a:t>
            </a:r>
            <a:endParaRPr/>
          </a:p>
        </p:txBody>
      </p:sp>
      <p:cxnSp>
        <p:nvCxnSpPr>
          <p:cNvPr id="550" name="Google Shape;550;p40"/>
          <p:cNvCxnSpPr>
            <a:stCxn id="549" idx="1"/>
          </p:cNvCxnSpPr>
          <p:nvPr/>
        </p:nvCxnSpPr>
        <p:spPr>
          <a:xfrm>
            <a:off x="8520150" y="3369350"/>
            <a:ext cx="0" cy="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0"/>
          <p:cNvCxnSpPr>
            <a:endCxn id="549" idx="3"/>
          </p:cNvCxnSpPr>
          <p:nvPr/>
        </p:nvCxnSpPr>
        <p:spPr>
          <a:xfrm>
            <a:off x="8520150" y="4731050"/>
            <a:ext cx="0" cy="2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40"/>
          <p:cNvSpPr txBox="1"/>
          <p:nvPr/>
        </p:nvSpPr>
        <p:spPr>
          <a:xfrm rot="5400000">
            <a:off x="8230950" y="14661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  <p:sp>
        <p:nvSpPr>
          <p:cNvPr id="553" name="Google Shape;553;p40"/>
          <p:cNvSpPr txBox="1"/>
          <p:nvPr/>
        </p:nvSpPr>
        <p:spPr>
          <a:xfrm rot="5400000">
            <a:off x="7920900" y="25533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Format</a:t>
            </a:r>
            <a:endParaRPr/>
          </a:p>
        </p:txBody>
      </p:sp>
      <p:sp>
        <p:nvSpPr>
          <p:cNvPr id="560" name="Google Shape;560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record is a name-value pair with a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 (answer) type records</a:t>
            </a:r>
            <a:r>
              <a:rPr lang="en"/>
              <a:t>: Maps a domain name to an IPv4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NS (name server) type records</a:t>
            </a:r>
            <a:r>
              <a:rPr lang="en"/>
              <a:t>: Designates another DNS server to handle a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types exist, but these are the two you need to know for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record also contains some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Time to live</a:t>
            </a:r>
            <a:r>
              <a:rPr lang="en"/>
              <a:t> (</a:t>
            </a:r>
            <a:r>
              <a:rPr b="1" lang="en"/>
              <a:t>TTL</a:t>
            </a:r>
            <a:r>
              <a:rPr lang="en"/>
              <a:t>): How long the record can be cached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metadata fields exist, but you don’t need to worry about them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Types</a:t>
            </a:r>
            <a:endParaRPr/>
          </a:p>
        </p:txBody>
      </p:sp>
      <p:sp>
        <p:nvSpPr>
          <p:cNvPr id="566" name="Google Shape;566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record types you might encounter: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AAAA</a:t>
            </a:r>
            <a:r>
              <a:rPr lang="en"/>
              <a:t> type record: Maps a domain name to an IPv6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CNAME</a:t>
            </a:r>
            <a:r>
              <a:rPr lang="en"/>
              <a:t> type record: Maps one domain name to another domain name. Used for aliases.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MX</a:t>
            </a:r>
            <a:r>
              <a:rPr lang="en"/>
              <a:t> type record: Used for mail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SOA</a:t>
            </a:r>
            <a:r>
              <a:rPr lang="en"/>
              <a:t>: Contains information about the operator/administrator of a zone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types for text records, cryptographic information, etc. exist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know about any of these</a:t>
            </a:r>
            <a:endParaRPr/>
          </a:p>
        </p:txBody>
      </p:sp>
      <p:sp>
        <p:nvSpPr>
          <p:cNvPr id="567" name="Google Shape;56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section: What is being asked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Included in both requests and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an A type record with the domain being looked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section: A </a:t>
            </a:r>
            <a:r>
              <a:rPr b="1" lang="en"/>
              <a:t>direct response</a:t>
            </a:r>
            <a:r>
              <a:rPr lang="en"/>
              <a:t> to the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Empty in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if the name server responds with the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an A type record with the IP address of the domain being looked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Authority section: A </a:t>
            </a:r>
            <a:r>
              <a:rPr b="1" lang="en"/>
              <a:t>delegation of authority</a:t>
            </a:r>
            <a:r>
              <a:rPr lang="en"/>
              <a:t> for the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Empty in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direct the resolver to the next name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an NS type record with the zone and </a:t>
            </a:r>
            <a:r>
              <a:rPr b="1" lang="en"/>
              <a:t>domain</a:t>
            </a:r>
            <a:r>
              <a:rPr lang="en"/>
              <a:t> of the child name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Additional: </a:t>
            </a:r>
            <a:endParaRPr/>
          </a:p>
        </p:txBody>
      </p:sp>
      <p:sp>
        <p:nvSpPr>
          <p:cNvPr id="573" name="Google Shape;573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Sections</a:t>
            </a:r>
            <a:endParaRPr/>
          </a:p>
        </p:txBody>
      </p:sp>
      <p:sp>
        <p:nvSpPr>
          <p:cNvPr id="574" name="Google Shape;5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Last Time: TLS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section: Additional information to help with the response, sometimes called </a:t>
            </a:r>
            <a:r>
              <a:rPr b="1" lang="en"/>
              <a:t>glue records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Empty in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helpful, </a:t>
            </a:r>
            <a:r>
              <a:rPr b="1" lang="en"/>
              <a:t>non-authoritative</a:t>
            </a:r>
            <a:r>
              <a:rPr lang="en"/>
              <a:t> records for domains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an A type record with the domain and IP address of the child name server (since the NS record provides the child name server as a </a:t>
            </a:r>
            <a:r>
              <a:rPr b="1" lang="en"/>
              <a:t>domain</a:t>
            </a:r>
            <a:r>
              <a:rPr lang="en"/>
              <a:t>)</a:t>
            </a:r>
            <a:endParaRPr/>
          </a:p>
        </p:txBody>
      </p:sp>
      <p:sp>
        <p:nvSpPr>
          <p:cNvPr id="580" name="Google Shape;580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Sections</a:t>
            </a:r>
            <a:endParaRPr/>
          </a:p>
        </p:txBody>
      </p:sp>
      <p:sp>
        <p:nvSpPr>
          <p:cNvPr id="581" name="Google Shape;5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Record Caching</a:t>
            </a:r>
            <a:endParaRPr/>
          </a:p>
        </p:txBody>
      </p:sp>
      <p:sp>
        <p:nvSpPr>
          <p:cNvPr id="587" name="Google Shape;587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performance, resolvers cache as many records as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returned by name servers are cached until their time-to-live expires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DNS requests need to be sent for recently-seen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response time faster for clients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load on name servers</a:t>
            </a:r>
            <a:endParaRPr/>
          </a:p>
        </p:txBody>
      </p:sp>
      <p:sp>
        <p:nvSpPr>
          <p:cNvPr id="588" name="Google Shape;5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594" name="Google Shape;594;p46"/>
          <p:cNvSpPr txBox="1"/>
          <p:nvPr>
            <p:ph idx="1" type="body"/>
          </p:nvPr>
        </p:nvSpPr>
        <p:spPr>
          <a:xfrm>
            <a:off x="198500" y="1246825"/>
            <a:ext cx="572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46"/>
          <p:cNvGrpSpPr/>
          <p:nvPr/>
        </p:nvGrpSpPr>
        <p:grpSpPr>
          <a:xfrm>
            <a:off x="233450" y="1299475"/>
            <a:ext cx="7089250" cy="2011025"/>
            <a:chOff x="233450" y="1299475"/>
            <a:chExt cx="7089250" cy="2011025"/>
          </a:xfrm>
        </p:grpSpPr>
        <p:sp>
          <p:nvSpPr>
            <p:cNvPr id="597" name="Google Shape;597;p46"/>
            <p:cNvSpPr/>
            <p:nvPr/>
          </p:nvSpPr>
          <p:spPr>
            <a:xfrm>
              <a:off x="233450" y="1299475"/>
              <a:ext cx="15642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 flipH="1">
              <a:off x="964919" y="1564075"/>
              <a:ext cx="3731831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599" name="Google Shape;599;p46"/>
            <p:cNvSpPr txBox="1"/>
            <p:nvPr/>
          </p:nvSpPr>
          <p:spPr>
            <a:xfrm>
              <a:off x="4572000" y="1833000"/>
              <a:ext cx="2750700" cy="14775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You can try this at home! Use the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dig</a:t>
              </a:r>
              <a:r>
                <a:rPr lang="en"/>
                <a:t> utility in your terminal, and remember to set the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+norecurse</a:t>
              </a:r>
              <a:r>
                <a:rPr lang="en"/>
                <a:t> flag so you can traverse the name server hierarchy yourself.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05" name="Google Shape;605;p47"/>
          <p:cNvSpPr txBox="1"/>
          <p:nvPr>
            <p:ph idx="1" type="body"/>
          </p:nvPr>
        </p:nvSpPr>
        <p:spPr>
          <a:xfrm>
            <a:off x="198500" y="1246825"/>
            <a:ext cx="572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7" name="Google Shape;607;p47"/>
          <p:cNvGrpSpPr/>
          <p:nvPr/>
        </p:nvGrpSpPr>
        <p:grpSpPr>
          <a:xfrm>
            <a:off x="1813050" y="1299475"/>
            <a:ext cx="6388550" cy="1500500"/>
            <a:chOff x="1813050" y="1299475"/>
            <a:chExt cx="6388550" cy="1500500"/>
          </a:xfrm>
        </p:grpSpPr>
        <p:sp>
          <p:nvSpPr>
            <p:cNvPr id="608" name="Google Shape;608;p47"/>
            <p:cNvSpPr/>
            <p:nvPr/>
          </p:nvSpPr>
          <p:spPr>
            <a:xfrm>
              <a:off x="1813050" y="1299475"/>
              <a:ext cx="16497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flipH="1">
              <a:off x="2645670" y="1564075"/>
              <a:ext cx="3521755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610" name="Google Shape;610;p47"/>
            <p:cNvSpPr txBox="1"/>
            <p:nvPr/>
          </p:nvSpPr>
          <p:spPr>
            <a:xfrm>
              <a:off x="5450900" y="1968675"/>
              <a:ext cx="27507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are performing a DNS lookup for the IP address of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/>
                <a:t>.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16" name="Google Shape;616;p48"/>
          <p:cNvSpPr txBox="1"/>
          <p:nvPr>
            <p:ph idx="1" type="body"/>
          </p:nvPr>
        </p:nvSpPr>
        <p:spPr>
          <a:xfrm>
            <a:off x="198500" y="1246825"/>
            <a:ext cx="5723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Google Shape;6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8" name="Google Shape;618;p48"/>
          <p:cNvGrpSpPr/>
          <p:nvPr/>
        </p:nvGrpSpPr>
        <p:grpSpPr>
          <a:xfrm>
            <a:off x="3439375" y="1299475"/>
            <a:ext cx="5306925" cy="1262100"/>
            <a:chOff x="3439375" y="1299475"/>
            <a:chExt cx="5306925" cy="1262100"/>
          </a:xfrm>
        </p:grpSpPr>
        <p:sp>
          <p:nvSpPr>
            <p:cNvPr id="619" name="Google Shape;619;p48"/>
            <p:cNvSpPr/>
            <p:nvPr/>
          </p:nvSpPr>
          <p:spPr>
            <a:xfrm>
              <a:off x="3439375" y="1299475"/>
              <a:ext cx="11325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0" name="Google Shape;620;p48"/>
            <p:cNvCxnSpPr>
              <a:endCxn id="619" idx="3"/>
            </p:cNvCxnSpPr>
            <p:nvPr/>
          </p:nvCxnSpPr>
          <p:spPr>
            <a:xfrm rot="10800000">
              <a:off x="4571875" y="1431775"/>
              <a:ext cx="17430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1" name="Google Shape;621;p48"/>
            <p:cNvSpPr txBox="1"/>
            <p:nvPr/>
          </p:nvSpPr>
          <p:spPr>
            <a:xfrm>
              <a:off x="5995600" y="1299475"/>
              <a:ext cx="2750700" cy="12621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DNS queries always start with a request to the root name server. The IP address of the root name server is usually hard-coded into recursive resolvers.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27" name="Google Shape;627;p49"/>
          <p:cNvSpPr txBox="1"/>
          <p:nvPr>
            <p:ph idx="1" type="body"/>
          </p:nvPr>
        </p:nvSpPr>
        <p:spPr>
          <a:xfrm>
            <a:off x="198500" y="1246825"/>
            <a:ext cx="6138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9" name="Google Shape;629;p49"/>
          <p:cNvGrpSpPr/>
          <p:nvPr/>
        </p:nvGrpSpPr>
        <p:grpSpPr>
          <a:xfrm>
            <a:off x="198500" y="1665225"/>
            <a:ext cx="8578600" cy="3112500"/>
            <a:chOff x="198500" y="1665225"/>
            <a:chExt cx="8578600" cy="3112500"/>
          </a:xfrm>
        </p:grpSpPr>
        <p:sp>
          <p:nvSpPr>
            <p:cNvPr id="630" name="Google Shape;630;p49"/>
            <p:cNvSpPr/>
            <p:nvPr/>
          </p:nvSpPr>
          <p:spPr>
            <a:xfrm>
              <a:off x="198500" y="1665225"/>
              <a:ext cx="6073200" cy="3112500"/>
            </a:xfrm>
            <a:prstGeom prst="roundRect">
              <a:avLst>
                <a:gd fmla="val 4102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1" name="Google Shape;631;p49"/>
            <p:cNvCxnSpPr>
              <a:endCxn id="630" idx="3"/>
            </p:cNvCxnSpPr>
            <p:nvPr/>
          </p:nvCxnSpPr>
          <p:spPr>
            <a:xfrm rot="10800000">
              <a:off x="6271700" y="3221475"/>
              <a:ext cx="8169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2" name="Google Shape;632;p49"/>
            <p:cNvSpPr txBox="1"/>
            <p:nvPr/>
          </p:nvSpPr>
          <p:spPr>
            <a:xfrm>
              <a:off x="7018800" y="2805825"/>
              <a:ext cx="17583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the DNS response from the root name server.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38" name="Google Shape;638;p50"/>
          <p:cNvSpPr txBox="1"/>
          <p:nvPr>
            <p:ph idx="1" type="body"/>
          </p:nvPr>
        </p:nvSpPr>
        <p:spPr>
          <a:xfrm>
            <a:off x="198500" y="1246825"/>
            <a:ext cx="61122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0" name="Google Shape;640;p50"/>
          <p:cNvGrpSpPr/>
          <p:nvPr/>
        </p:nvGrpSpPr>
        <p:grpSpPr>
          <a:xfrm>
            <a:off x="248825" y="1807475"/>
            <a:ext cx="8536375" cy="400200"/>
            <a:chOff x="248825" y="1807475"/>
            <a:chExt cx="8536375" cy="400200"/>
          </a:xfrm>
        </p:grpSpPr>
        <p:sp>
          <p:nvSpPr>
            <p:cNvPr id="641" name="Google Shape;641;p50"/>
            <p:cNvSpPr/>
            <p:nvPr/>
          </p:nvSpPr>
          <p:spPr>
            <a:xfrm>
              <a:off x="248825" y="1810775"/>
              <a:ext cx="5929500" cy="393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2" name="Google Shape;642;p50"/>
            <p:cNvCxnSpPr>
              <a:endCxn id="641" idx="3"/>
            </p:cNvCxnSpPr>
            <p:nvPr/>
          </p:nvCxnSpPr>
          <p:spPr>
            <a:xfrm rot="10800000">
              <a:off x="6178325" y="2007575"/>
              <a:ext cx="8169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3" name="Google Shape;643;p50"/>
            <p:cNvSpPr txBox="1"/>
            <p:nvPr/>
          </p:nvSpPr>
          <p:spPr>
            <a:xfrm>
              <a:off x="6664800" y="1807475"/>
              <a:ext cx="2120400" cy="400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the DNS header.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49" name="Google Shape;649;p51"/>
          <p:cNvSpPr txBox="1"/>
          <p:nvPr>
            <p:ph idx="1" type="body"/>
          </p:nvPr>
        </p:nvSpPr>
        <p:spPr>
          <a:xfrm>
            <a:off x="198500" y="1246825"/>
            <a:ext cx="6221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1" name="Google Shape;651;p51"/>
          <p:cNvGrpSpPr/>
          <p:nvPr/>
        </p:nvGrpSpPr>
        <p:grpSpPr>
          <a:xfrm>
            <a:off x="4661175" y="1625825"/>
            <a:ext cx="4085350" cy="831300"/>
            <a:chOff x="4661175" y="1625825"/>
            <a:chExt cx="4085350" cy="831300"/>
          </a:xfrm>
        </p:grpSpPr>
        <p:sp>
          <p:nvSpPr>
            <p:cNvPr id="652" name="Google Shape;652;p51"/>
            <p:cNvSpPr/>
            <p:nvPr/>
          </p:nvSpPr>
          <p:spPr>
            <a:xfrm>
              <a:off x="4661175" y="1828625"/>
              <a:ext cx="8949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3" name="Google Shape;653;p51"/>
            <p:cNvCxnSpPr/>
            <p:nvPr/>
          </p:nvCxnSpPr>
          <p:spPr>
            <a:xfrm rot="10800000">
              <a:off x="5556075" y="1933625"/>
              <a:ext cx="15639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54" name="Google Shape;654;p51"/>
            <p:cNvSpPr txBox="1"/>
            <p:nvPr/>
          </p:nvSpPr>
          <p:spPr>
            <a:xfrm>
              <a:off x="6894325" y="1625825"/>
              <a:ext cx="18522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the 16-bit ID number in the DNS header.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2"/>
          <p:cNvSpPr txBox="1"/>
          <p:nvPr>
            <p:ph idx="1" type="body"/>
          </p:nvPr>
        </p:nvSpPr>
        <p:spPr>
          <a:xfrm>
            <a:off x="198500" y="1246825"/>
            <a:ext cx="6120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61" name="Google Shape;6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2" name="Google Shape;662;p52"/>
          <p:cNvGrpSpPr/>
          <p:nvPr/>
        </p:nvGrpSpPr>
        <p:grpSpPr>
          <a:xfrm>
            <a:off x="521225" y="1999825"/>
            <a:ext cx="7563700" cy="1981850"/>
            <a:chOff x="521225" y="1999825"/>
            <a:chExt cx="7563700" cy="1981850"/>
          </a:xfrm>
        </p:grpSpPr>
        <p:sp>
          <p:nvSpPr>
            <p:cNvPr id="663" name="Google Shape;663;p52"/>
            <p:cNvSpPr/>
            <p:nvPr/>
          </p:nvSpPr>
          <p:spPr>
            <a:xfrm flipH="1">
              <a:off x="980347" y="2250275"/>
              <a:ext cx="5128053" cy="1453659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664" name="Google Shape;664;p52"/>
            <p:cNvSpPr/>
            <p:nvPr/>
          </p:nvSpPr>
          <p:spPr>
            <a:xfrm>
              <a:off x="521225" y="1999825"/>
              <a:ext cx="9573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52"/>
            <p:cNvSpPr txBox="1"/>
            <p:nvPr/>
          </p:nvSpPr>
          <p:spPr>
            <a:xfrm>
              <a:off x="5797125" y="3366075"/>
              <a:ext cx="22878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 are the flags in the DNS header.</a:t>
              </a:r>
              <a:endParaRPr/>
            </a:p>
          </p:txBody>
        </p:sp>
      </p:grpSp>
      <p:grpSp>
        <p:nvGrpSpPr>
          <p:cNvPr id="666" name="Google Shape;666;p52"/>
          <p:cNvGrpSpPr/>
          <p:nvPr/>
        </p:nvGrpSpPr>
        <p:grpSpPr>
          <a:xfrm>
            <a:off x="1517375" y="1999825"/>
            <a:ext cx="7267850" cy="1187525"/>
            <a:chOff x="1517375" y="1999825"/>
            <a:chExt cx="7267850" cy="1187525"/>
          </a:xfrm>
        </p:grpSpPr>
        <p:sp>
          <p:nvSpPr>
            <p:cNvPr id="667" name="Google Shape;667;p52"/>
            <p:cNvSpPr/>
            <p:nvPr/>
          </p:nvSpPr>
          <p:spPr>
            <a:xfrm flipH="1">
              <a:off x="3781665" y="2209825"/>
              <a:ext cx="3397335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668" name="Google Shape;668;p52"/>
            <p:cNvSpPr txBox="1"/>
            <p:nvPr/>
          </p:nvSpPr>
          <p:spPr>
            <a:xfrm>
              <a:off x="6416425" y="2571750"/>
              <a:ext cx="23688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 are the record counts in the DNS header.</a:t>
              </a:r>
              <a:endParaRPr/>
            </a:p>
          </p:txBody>
        </p:sp>
        <p:sp>
          <p:nvSpPr>
            <p:cNvPr id="669" name="Google Shape;669;p52"/>
            <p:cNvSpPr/>
            <p:nvPr/>
          </p:nvSpPr>
          <p:spPr>
            <a:xfrm>
              <a:off x="1517375" y="1999825"/>
              <a:ext cx="47154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75" name="Google Shape;675;p53"/>
          <p:cNvSpPr txBox="1"/>
          <p:nvPr>
            <p:ph idx="1" type="body"/>
          </p:nvPr>
        </p:nvSpPr>
        <p:spPr>
          <a:xfrm>
            <a:off x="198500" y="1246825"/>
            <a:ext cx="61899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7" name="Google Shape;677;p53"/>
          <p:cNvGrpSpPr/>
          <p:nvPr/>
        </p:nvGrpSpPr>
        <p:grpSpPr>
          <a:xfrm>
            <a:off x="198500" y="2256600"/>
            <a:ext cx="8656550" cy="2536500"/>
            <a:chOff x="198500" y="2256600"/>
            <a:chExt cx="8656550" cy="2536500"/>
          </a:xfrm>
        </p:grpSpPr>
        <p:sp>
          <p:nvSpPr>
            <p:cNvPr id="678" name="Google Shape;678;p53"/>
            <p:cNvSpPr/>
            <p:nvPr/>
          </p:nvSpPr>
          <p:spPr>
            <a:xfrm>
              <a:off x="198500" y="2256600"/>
              <a:ext cx="5501700" cy="2536500"/>
            </a:xfrm>
            <a:prstGeom prst="roundRect">
              <a:avLst>
                <a:gd fmla="val 5302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9" name="Google Shape;679;p53"/>
            <p:cNvCxnSpPr>
              <a:endCxn id="678" idx="3"/>
            </p:cNvCxnSpPr>
            <p:nvPr/>
          </p:nvCxnSpPr>
          <p:spPr>
            <a:xfrm rot="10800000">
              <a:off x="5700200" y="3524850"/>
              <a:ext cx="8169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0" name="Google Shape;680;p53"/>
            <p:cNvSpPr txBox="1"/>
            <p:nvPr/>
          </p:nvSpPr>
          <p:spPr>
            <a:xfrm>
              <a:off x="6305350" y="3040475"/>
              <a:ext cx="2549700" cy="10467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the DNS payload. It’s a collection of resource records (one per line), sorted into four sections.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Name System (DNS)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of a DNS lookup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Stub resolvers and recursive resolvers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message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lookup walkthrough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poisoning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Risk: Malicious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Risk: Network attackers (MITM, on-path, off-path)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Kaminsky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Source port randomization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86" name="Google Shape;686;p54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8" name="Google Shape;688;p54"/>
          <p:cNvGrpSpPr/>
          <p:nvPr/>
        </p:nvGrpSpPr>
        <p:grpSpPr>
          <a:xfrm>
            <a:off x="198500" y="2283025"/>
            <a:ext cx="8594300" cy="1693200"/>
            <a:chOff x="198500" y="2283025"/>
            <a:chExt cx="8594300" cy="1693200"/>
          </a:xfrm>
        </p:grpSpPr>
        <p:sp>
          <p:nvSpPr>
            <p:cNvPr id="689" name="Google Shape;689;p54"/>
            <p:cNvSpPr/>
            <p:nvPr/>
          </p:nvSpPr>
          <p:spPr>
            <a:xfrm>
              <a:off x="198500" y="2324400"/>
              <a:ext cx="3528900" cy="393600"/>
            </a:xfrm>
            <a:prstGeom prst="roundRect">
              <a:avLst>
                <a:gd fmla="val 22713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Google Shape;690;p54"/>
            <p:cNvCxnSpPr>
              <a:endCxn id="689" idx="3"/>
            </p:cNvCxnSpPr>
            <p:nvPr/>
          </p:nvCxnSpPr>
          <p:spPr>
            <a:xfrm rot="10800000">
              <a:off x="3727400" y="2521200"/>
              <a:ext cx="31125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1" name="Google Shape;691;p54"/>
            <p:cNvSpPr txBox="1"/>
            <p:nvPr/>
          </p:nvSpPr>
          <p:spPr>
            <a:xfrm>
              <a:off x="6243100" y="2283025"/>
              <a:ext cx="2549700" cy="1693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the question section. The name is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, the type is A, and the value is blank. It shows that we are looking for the IP address of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697" name="Google Shape;697;p55"/>
          <p:cNvSpPr txBox="1"/>
          <p:nvPr>
            <p:ph idx="1" type="body"/>
          </p:nvPr>
        </p:nvSpPr>
        <p:spPr>
          <a:xfrm>
            <a:off x="198500" y="1246825"/>
            <a:ext cx="6229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9" name="Google Shape;699;p55"/>
          <p:cNvGrpSpPr/>
          <p:nvPr/>
        </p:nvGrpSpPr>
        <p:grpSpPr>
          <a:xfrm>
            <a:off x="2406600" y="1884575"/>
            <a:ext cx="6487550" cy="2124000"/>
            <a:chOff x="2406600" y="1884575"/>
            <a:chExt cx="6487550" cy="2124000"/>
          </a:xfrm>
        </p:grpSpPr>
        <p:sp>
          <p:nvSpPr>
            <p:cNvPr id="700" name="Google Shape;700;p55"/>
            <p:cNvSpPr/>
            <p:nvPr/>
          </p:nvSpPr>
          <p:spPr>
            <a:xfrm>
              <a:off x="2406600" y="1999825"/>
              <a:ext cx="1028700" cy="21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55"/>
            <p:cNvSpPr/>
            <p:nvPr/>
          </p:nvSpPr>
          <p:spPr>
            <a:xfrm flipH="1">
              <a:off x="2898776" y="2209875"/>
              <a:ext cx="3635774" cy="723752"/>
            </a:xfrm>
            <a:custGeom>
              <a:rect b="b" l="l" r="r" t="t"/>
              <a:pathLst>
                <a:path extrusionOk="0" h="35172" w="75635">
                  <a:moveTo>
                    <a:pt x="75635" y="0"/>
                  </a:moveTo>
                  <a:lnTo>
                    <a:pt x="75635" y="35172"/>
                  </a:lnTo>
                  <a:lnTo>
                    <a:pt x="0" y="35172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sp>
          <p:nvSpPr>
            <p:cNvPr id="702" name="Google Shape;702;p55"/>
            <p:cNvSpPr txBox="1"/>
            <p:nvPr/>
          </p:nvSpPr>
          <p:spPr>
            <a:xfrm>
              <a:off x="6384650" y="1884575"/>
              <a:ext cx="2509500" cy="2124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answer section is blank, because the root name server did not return the answer we’re looking for.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We can confirm this by checking the header, which says there are 0 records in the answer section.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08" name="Google Shape;708;p56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0" name="Google Shape;710;p56"/>
          <p:cNvGrpSpPr/>
          <p:nvPr/>
        </p:nvGrpSpPr>
        <p:grpSpPr>
          <a:xfrm>
            <a:off x="198500" y="2775725"/>
            <a:ext cx="8602075" cy="2040900"/>
            <a:chOff x="198500" y="2775725"/>
            <a:chExt cx="8602075" cy="2040900"/>
          </a:xfrm>
        </p:grpSpPr>
        <p:sp>
          <p:nvSpPr>
            <p:cNvPr id="711" name="Google Shape;711;p56"/>
            <p:cNvSpPr/>
            <p:nvPr/>
          </p:nvSpPr>
          <p:spPr>
            <a:xfrm>
              <a:off x="198500" y="2775725"/>
              <a:ext cx="5334000" cy="2040900"/>
            </a:xfrm>
            <a:prstGeom prst="roundRect">
              <a:avLst>
                <a:gd fmla="val 7638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2" name="Google Shape;712;p56"/>
            <p:cNvCxnSpPr>
              <a:endCxn id="711" idx="3"/>
            </p:cNvCxnSpPr>
            <p:nvPr/>
          </p:nvCxnSpPr>
          <p:spPr>
            <a:xfrm rot="10800000">
              <a:off x="5532500" y="3796175"/>
              <a:ext cx="10662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3" name="Google Shape;713;p56"/>
            <p:cNvSpPr txBox="1"/>
            <p:nvPr/>
          </p:nvSpPr>
          <p:spPr>
            <a:xfrm>
              <a:off x="6250875" y="2949575"/>
              <a:ext cx="2549700" cy="1693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authority and additional sections tell the resolver where to look next.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Note that there are multiple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servers for redundancy.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19" name="Google Shape;719;p57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1" name="Google Shape;721;p57"/>
          <p:cNvGrpSpPr/>
          <p:nvPr/>
        </p:nvGrpSpPr>
        <p:grpSpPr>
          <a:xfrm>
            <a:off x="198500" y="2067625"/>
            <a:ext cx="8655825" cy="2124000"/>
            <a:chOff x="198500" y="2067625"/>
            <a:chExt cx="8655825" cy="2124000"/>
          </a:xfrm>
        </p:grpSpPr>
        <p:sp>
          <p:nvSpPr>
            <p:cNvPr id="722" name="Google Shape;722;p57"/>
            <p:cNvSpPr/>
            <p:nvPr/>
          </p:nvSpPr>
          <p:spPr>
            <a:xfrm>
              <a:off x="198500" y="3002425"/>
              <a:ext cx="5370000" cy="162600"/>
            </a:xfrm>
            <a:prstGeom prst="roundRect">
              <a:avLst>
                <a:gd fmla="val 7638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3" name="Google Shape;723;p57"/>
            <p:cNvCxnSpPr>
              <a:endCxn id="722" idx="3"/>
            </p:cNvCxnSpPr>
            <p:nvPr/>
          </p:nvCxnSpPr>
          <p:spPr>
            <a:xfrm rot="10800000">
              <a:off x="5568500" y="3083725"/>
              <a:ext cx="10662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4" name="Google Shape;724;p57"/>
            <p:cNvSpPr txBox="1"/>
            <p:nvPr/>
          </p:nvSpPr>
          <p:spPr>
            <a:xfrm>
              <a:off x="6516125" y="2067625"/>
              <a:ext cx="2338200" cy="2124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For redundancy, there are usually several name servers for each zone. Any of them will usually work. Let’s pick the first one.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This NS record says that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a.edu-servers.net</a:t>
              </a:r>
              <a:r>
                <a:rPr lang="en">
                  <a:solidFill>
                    <a:schemeClr val="dk1"/>
                  </a:solidFill>
                </a:rPr>
                <a:t> is a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30" name="Google Shape;730;p58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@198.41.0.4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26114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13, ADDITIONAL: 27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a.edu-servers.net.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b.edu-servers.net.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edu.            	172800   IN   NS   c.edu-servers.net.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a.edu-servers.net.  172800   IN   A	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192.5.6.30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b.edu-servers.net.  172800   IN   A	192.33.14.30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c.edu-servers.net.  172800   IN   A	192.26.92.30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1" name="Google Shape;7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2" name="Google Shape;732;p58"/>
          <p:cNvGrpSpPr/>
          <p:nvPr/>
        </p:nvGrpSpPr>
        <p:grpSpPr>
          <a:xfrm>
            <a:off x="198500" y="3586975"/>
            <a:ext cx="8256000" cy="1046700"/>
            <a:chOff x="198500" y="3586975"/>
            <a:chExt cx="8256000" cy="1046700"/>
          </a:xfrm>
        </p:grpSpPr>
        <p:sp>
          <p:nvSpPr>
            <p:cNvPr id="733" name="Google Shape;733;p58"/>
            <p:cNvSpPr/>
            <p:nvPr/>
          </p:nvSpPr>
          <p:spPr>
            <a:xfrm>
              <a:off x="198500" y="4029025"/>
              <a:ext cx="4851600" cy="162600"/>
            </a:xfrm>
            <a:prstGeom prst="roundRect">
              <a:avLst>
                <a:gd fmla="val 7638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4" name="Google Shape;734;p58"/>
            <p:cNvCxnSpPr>
              <a:endCxn id="733" idx="3"/>
            </p:cNvCxnSpPr>
            <p:nvPr/>
          </p:nvCxnSpPr>
          <p:spPr>
            <a:xfrm rot="10800000">
              <a:off x="5050100" y="4110325"/>
              <a:ext cx="10662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5" name="Google Shape;735;p58"/>
            <p:cNvSpPr txBox="1"/>
            <p:nvPr/>
          </p:nvSpPr>
          <p:spPr>
            <a:xfrm>
              <a:off x="6116300" y="3586975"/>
              <a:ext cx="2338200" cy="10467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This A record helpfully tells us the IP address of the next name server we mean to contact.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41" name="Google Shape;741;p59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3" name="Google Shape;743;p59"/>
          <p:cNvGrpSpPr/>
          <p:nvPr/>
        </p:nvGrpSpPr>
        <p:grpSpPr>
          <a:xfrm>
            <a:off x="3439375" y="1299475"/>
            <a:ext cx="5306925" cy="1262100"/>
            <a:chOff x="3439375" y="1299475"/>
            <a:chExt cx="5306925" cy="1262100"/>
          </a:xfrm>
        </p:grpSpPr>
        <p:sp>
          <p:nvSpPr>
            <p:cNvPr id="744" name="Google Shape;744;p59"/>
            <p:cNvSpPr/>
            <p:nvPr/>
          </p:nvSpPr>
          <p:spPr>
            <a:xfrm>
              <a:off x="3439375" y="1299475"/>
              <a:ext cx="11325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5" name="Google Shape;745;p59"/>
            <p:cNvCxnSpPr>
              <a:endCxn id="744" idx="3"/>
            </p:cNvCxnSpPr>
            <p:nvPr/>
          </p:nvCxnSpPr>
          <p:spPr>
            <a:xfrm rot="10800000">
              <a:off x="4571875" y="1431775"/>
              <a:ext cx="17430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6" name="Google Shape;746;p59"/>
            <p:cNvSpPr txBox="1"/>
            <p:nvPr/>
          </p:nvSpPr>
          <p:spPr>
            <a:xfrm>
              <a:off x="5995600" y="1299475"/>
              <a:ext cx="2750700" cy="12621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Next, we query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server. We know the IP address of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r>
                <a:rPr lang="en">
                  <a:solidFill>
                    <a:schemeClr val="dk1"/>
                  </a:solidFill>
                </a:rPr>
                <a:t> name server because the root name server gave the information to us.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52" name="Google Shape;752;p60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@192.5.6.30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36257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qr; QUERY: 1, ANSWER: 0, AUTHORITY: 3, ADDITIONAL: 5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  	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AUTHORITY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  	 172800   IN   NS   adns1.berkeley.edu.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  	 172800   IN   NS   adns2.berkeley.edu.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berkeley.edu.    	 172800   IN   NS   adns3.berkeley.edu.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adns1.berkeley.edu.  172800   IN   A	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128.32.136.3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adns2.berkeley.edu.  172800   IN   A	128.32.136.14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adns3.berkeley.edu.  172800   IN   A	192.107.102.142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4" name="Google Shape;754;p60"/>
          <p:cNvSpPr txBox="1"/>
          <p:nvPr/>
        </p:nvSpPr>
        <p:spPr>
          <a:xfrm>
            <a:off x="5972250" y="2466700"/>
            <a:ext cx="2750700" cy="1693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answer section is blank again. The authority and additional section tell us to query a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>
                <a:solidFill>
                  <a:schemeClr val="dk1"/>
                </a:solidFill>
              </a:rPr>
              <a:t> name server, and provide us with the IP address of the next name server.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60" name="Google Shape;760;p61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2" name="Google Shape;762;p61"/>
          <p:cNvGrpSpPr/>
          <p:nvPr/>
        </p:nvGrpSpPr>
        <p:grpSpPr>
          <a:xfrm>
            <a:off x="3439375" y="1299475"/>
            <a:ext cx="5033025" cy="2124000"/>
            <a:chOff x="3439375" y="1299475"/>
            <a:chExt cx="5033025" cy="2124000"/>
          </a:xfrm>
        </p:grpSpPr>
        <p:sp>
          <p:nvSpPr>
            <p:cNvPr id="763" name="Google Shape;763;p61"/>
            <p:cNvSpPr/>
            <p:nvPr/>
          </p:nvSpPr>
          <p:spPr>
            <a:xfrm>
              <a:off x="3439375" y="1299475"/>
              <a:ext cx="13539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4" name="Google Shape;764;p61"/>
            <p:cNvCxnSpPr>
              <a:endCxn id="763" idx="3"/>
            </p:cNvCxnSpPr>
            <p:nvPr/>
          </p:nvCxnSpPr>
          <p:spPr>
            <a:xfrm rot="10800000">
              <a:off x="4793275" y="1431775"/>
              <a:ext cx="17430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5" name="Google Shape;765;p61"/>
            <p:cNvSpPr txBox="1"/>
            <p:nvPr/>
          </p:nvSpPr>
          <p:spPr>
            <a:xfrm>
              <a:off x="5995600" y="1299475"/>
              <a:ext cx="2476800" cy="21240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Next, we query the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 for the IP address of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. We know the IP address of the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 because the root name server gave the information to us.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71" name="Google Shape;771;p62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52788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1,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	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86400   IN   A   23.185.0.1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2" name="Google Shape;77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3" name="Google Shape;773;p62"/>
          <p:cNvGrpSpPr/>
          <p:nvPr/>
        </p:nvGrpSpPr>
        <p:grpSpPr>
          <a:xfrm>
            <a:off x="198500" y="2925775"/>
            <a:ext cx="4509300" cy="2034900"/>
            <a:chOff x="198500" y="2925775"/>
            <a:chExt cx="4509300" cy="2034900"/>
          </a:xfrm>
        </p:grpSpPr>
        <p:sp>
          <p:nvSpPr>
            <p:cNvPr id="774" name="Google Shape;774;p62"/>
            <p:cNvSpPr/>
            <p:nvPr/>
          </p:nvSpPr>
          <p:spPr>
            <a:xfrm>
              <a:off x="198500" y="2925775"/>
              <a:ext cx="4509300" cy="48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5" name="Google Shape;775;p62"/>
            <p:cNvCxnSpPr/>
            <p:nvPr/>
          </p:nvCxnSpPr>
          <p:spPr>
            <a:xfrm rot="10800000">
              <a:off x="1046875" y="3408175"/>
              <a:ext cx="0" cy="6381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6" name="Google Shape;776;p62"/>
            <p:cNvSpPr txBox="1"/>
            <p:nvPr/>
          </p:nvSpPr>
          <p:spPr>
            <a:xfrm>
              <a:off x="727600" y="3913975"/>
              <a:ext cx="2945100" cy="10467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answer section has one A type record. It tells us that the IP address of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eecs.berkeley.edu</a:t>
              </a:r>
              <a:r>
                <a:rPr lang="en">
                  <a:solidFill>
                    <a:schemeClr val="dk1"/>
                  </a:solidFill>
                </a:rPr>
                <a:t> is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23.185.0.1</a:t>
              </a:r>
              <a:r>
                <a:rPr lang="en">
                  <a:solidFill>
                    <a:schemeClr val="dk1"/>
                  </a:solidFill>
                </a:rPr>
                <a:t>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Lookup Walkthrough</a:t>
            </a:r>
            <a:endParaRPr/>
          </a:p>
        </p:txBody>
      </p:sp>
      <p:sp>
        <p:nvSpPr>
          <p:cNvPr id="782" name="Google Shape;782;p63"/>
          <p:cNvSpPr txBox="1"/>
          <p:nvPr>
            <p:ph idx="1" type="body"/>
          </p:nvPr>
        </p:nvSpPr>
        <p:spPr>
          <a:xfrm>
            <a:off x="198500" y="1246825"/>
            <a:ext cx="624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52788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1,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	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86400   IN   A   23.185.0.1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3" name="Google Shape;78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4" name="Google Shape;784;p63"/>
          <p:cNvGrpSpPr/>
          <p:nvPr/>
        </p:nvGrpSpPr>
        <p:grpSpPr>
          <a:xfrm>
            <a:off x="881325" y="3143575"/>
            <a:ext cx="3538500" cy="1593900"/>
            <a:chOff x="881325" y="3143575"/>
            <a:chExt cx="3538500" cy="1593900"/>
          </a:xfrm>
        </p:grpSpPr>
        <p:cxnSp>
          <p:nvCxnSpPr>
            <p:cNvPr id="785" name="Google Shape;785;p63"/>
            <p:cNvCxnSpPr/>
            <p:nvPr/>
          </p:nvCxnSpPr>
          <p:spPr>
            <a:xfrm rot="10800000">
              <a:off x="2353875" y="3408175"/>
              <a:ext cx="0" cy="6381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6" name="Google Shape;786;p63"/>
            <p:cNvSpPr txBox="1"/>
            <p:nvPr/>
          </p:nvSpPr>
          <p:spPr>
            <a:xfrm>
              <a:off x="881325" y="3906175"/>
              <a:ext cx="35385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Here’s </a:t>
              </a:r>
              <a:r>
                <a:rPr lang="en">
                  <a:solidFill>
                    <a:schemeClr val="dk1"/>
                  </a:solidFill>
                </a:rPr>
                <a:t>the time-to-live (TTL) field in the record. It tells us that we can cache this answer for 86,400 seconds (24 hours).</a:t>
              </a:r>
              <a:endParaRPr/>
            </a:p>
          </p:txBody>
        </p:sp>
        <p:sp>
          <p:nvSpPr>
            <p:cNvPr id="787" name="Google Shape;787;p63"/>
            <p:cNvSpPr/>
            <p:nvPr/>
          </p:nvSpPr>
          <p:spPr>
            <a:xfrm>
              <a:off x="2046525" y="3143575"/>
              <a:ext cx="6147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Poisoning Attacks</a:t>
            </a:r>
            <a:endParaRPr/>
          </a:p>
        </p:txBody>
      </p:sp>
      <p:sp>
        <p:nvSpPr>
          <p:cNvPr id="799" name="Google Shape;799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</a:t>
            </a:r>
            <a:r>
              <a:rPr b="1" lang="en"/>
              <a:t>ache poisoning attack</a:t>
            </a:r>
            <a:r>
              <a:rPr lang="en"/>
              <a:t>: Returning a malicious record to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will cache the malicious records, “poisoning”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Supply a malicious A record mapping the attacker’s IP address to a legitimate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when the victim visits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/>
              <a:t>, they’ll actually be sending packets to the attacker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6.6.6.6</a:t>
            </a:r>
            <a:r>
              <a:rPr lang="en"/>
              <a:t>), who can act as a MITM!</a:t>
            </a:r>
            <a:endParaRPr/>
          </a:p>
        </p:txBody>
      </p:sp>
      <p:sp>
        <p:nvSpPr>
          <p:cNvPr id="800" name="Google Shape;80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Risk: </a:t>
            </a:r>
            <a:r>
              <a:rPr lang="en"/>
              <a:t>Malicious Name Servers</a:t>
            </a:r>
            <a:endParaRPr/>
          </a:p>
        </p:txBody>
      </p:sp>
      <p:sp>
        <p:nvSpPr>
          <p:cNvPr id="806" name="Google Shape;806;p66"/>
          <p:cNvSpPr txBox="1"/>
          <p:nvPr>
            <p:ph idx="1" type="body"/>
          </p:nvPr>
        </p:nvSpPr>
        <p:spPr>
          <a:xfrm>
            <a:off x="198500" y="1246825"/>
            <a:ext cx="8520600" cy="8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Malicious name servers can lie and supply a malicious answer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Malicious records could also poison the cache with other records</a:t>
            </a:r>
            <a:endParaRPr/>
          </a:p>
        </p:txBody>
      </p:sp>
      <p:sp>
        <p:nvSpPr>
          <p:cNvPr id="807" name="Google Shape;80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8" name="Google Shape;808;p66"/>
          <p:cNvSpPr txBox="1"/>
          <p:nvPr>
            <p:ph idx="1" type="body"/>
          </p:nvPr>
        </p:nvSpPr>
        <p:spPr>
          <a:xfrm>
            <a:off x="198500" y="2029025"/>
            <a:ext cx="62445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$ dig +norecurse eecs.berkeley.edu @128.32.136.3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Got answer: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-&gt;&gt;HEADER&lt;&lt;- opcode: QUERY, status: NOERROR, id: 52788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flags: qr aa; QUERY: 1, ANSWER: 1, AUTHORITY: 0, ADDITIONAL: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QUESTION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;eecs.berkeley.edu.     	     IN   A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eecs.berkeley.edu.   86400    IN   A    23.185.0.1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;; ADDITIONAL SECTION: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www.google.com.      172800   IN   A	6.6.6.6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09" name="Google Shape;809;p66"/>
          <p:cNvGrpSpPr/>
          <p:nvPr/>
        </p:nvGrpSpPr>
        <p:grpSpPr>
          <a:xfrm>
            <a:off x="3439375" y="2082625"/>
            <a:ext cx="5279725" cy="1348925"/>
            <a:chOff x="3439375" y="2082625"/>
            <a:chExt cx="5279725" cy="1348925"/>
          </a:xfrm>
        </p:grpSpPr>
        <p:sp>
          <p:nvSpPr>
            <p:cNvPr id="810" name="Google Shape;810;p66"/>
            <p:cNvSpPr/>
            <p:nvPr/>
          </p:nvSpPr>
          <p:spPr>
            <a:xfrm>
              <a:off x="3439375" y="2082625"/>
              <a:ext cx="13539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4793275" y="2216725"/>
              <a:ext cx="2714897" cy="777696"/>
            </a:xfrm>
            <a:custGeom>
              <a:rect b="b" l="l" r="r" t="t"/>
              <a:pathLst>
                <a:path extrusionOk="0" h="34324" w="100468">
                  <a:moveTo>
                    <a:pt x="100468" y="34324"/>
                  </a:moveTo>
                  <a:lnTo>
                    <a:pt x="10046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812" name="Google Shape;812;p66"/>
            <p:cNvSpPr txBox="1"/>
            <p:nvPr/>
          </p:nvSpPr>
          <p:spPr>
            <a:xfrm>
              <a:off x="6406400" y="2600250"/>
              <a:ext cx="23127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We made a query to a malicious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r>
                <a:rPr lang="en">
                  <a:solidFill>
                    <a:schemeClr val="dk1"/>
                  </a:solidFill>
                </a:rPr>
                <a:t> name server... </a:t>
              </a:r>
              <a:endParaRPr/>
            </a:p>
          </p:txBody>
        </p:sp>
      </p:grpSp>
      <p:grpSp>
        <p:nvGrpSpPr>
          <p:cNvPr id="813" name="Google Shape;813;p66"/>
          <p:cNvGrpSpPr/>
          <p:nvPr/>
        </p:nvGrpSpPr>
        <p:grpSpPr>
          <a:xfrm>
            <a:off x="266700" y="3494525"/>
            <a:ext cx="8452400" cy="1239675"/>
            <a:chOff x="266700" y="3494525"/>
            <a:chExt cx="8452400" cy="1239675"/>
          </a:xfrm>
        </p:grpSpPr>
        <p:sp>
          <p:nvSpPr>
            <p:cNvPr id="814" name="Google Shape;814;p66"/>
            <p:cNvSpPr/>
            <p:nvPr/>
          </p:nvSpPr>
          <p:spPr>
            <a:xfrm flipH="1" rot="10800000">
              <a:off x="4755250" y="3772898"/>
              <a:ext cx="2932159" cy="831327"/>
            </a:xfrm>
            <a:custGeom>
              <a:rect b="b" l="l" r="r" t="t"/>
              <a:pathLst>
                <a:path extrusionOk="0" h="34324" w="100468">
                  <a:moveTo>
                    <a:pt x="100468" y="34324"/>
                  </a:moveTo>
                  <a:lnTo>
                    <a:pt x="10046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815" name="Google Shape;815;p66"/>
            <p:cNvSpPr/>
            <p:nvPr/>
          </p:nvSpPr>
          <p:spPr>
            <a:xfrm>
              <a:off x="266700" y="4469600"/>
              <a:ext cx="4479600" cy="264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6"/>
            <p:cNvSpPr txBox="1"/>
            <p:nvPr/>
          </p:nvSpPr>
          <p:spPr>
            <a:xfrm>
              <a:off x="6406400" y="3494525"/>
              <a:ext cx="2312700" cy="8313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...and it returned a malicious record for </a:t>
              </a: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www.google.com</a:t>
              </a:r>
              <a:r>
                <a:rPr lang="en">
                  <a:solidFill>
                    <a:schemeClr val="dk1"/>
                  </a:solidFill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Defense: Bailiwick Checking</a:t>
            </a:r>
            <a:endParaRPr/>
          </a:p>
        </p:txBody>
      </p:sp>
      <p:sp>
        <p:nvSpPr>
          <p:cNvPr id="822" name="Google Shape;822;p6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Limit the amount of damage a malicious name server can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Bailiwick checking</a:t>
            </a:r>
            <a:r>
              <a:rPr lang="en"/>
              <a:t>: the resolver only accepts records if they are in the name server’s zone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Bailiwick: “one’s sphere of operations or particular area of interest”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/>
              <a:t> name server can provide a record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eecs.berkeley.edu</a:t>
            </a:r>
            <a:r>
              <a:rPr lang="en"/>
              <a:t>, but not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r>
              <a:rPr lang="en"/>
              <a:t> name server can provide a record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r>
              <a:rPr lang="en"/>
              <a:t>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r>
              <a:rPr lang="en"/>
              <a:t>, but not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root name server can provide a record for any domain (everything is in bailiwick for the root)</a:t>
            </a:r>
            <a:endParaRPr/>
          </a:p>
        </p:txBody>
      </p:sp>
      <p:sp>
        <p:nvSpPr>
          <p:cNvPr id="823" name="Google Shape;82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Risk: Man-in-the-middle (MITM) Attackers</a:t>
            </a:r>
            <a:endParaRPr/>
          </a:p>
        </p:txBody>
      </p:sp>
      <p:sp>
        <p:nvSpPr>
          <p:cNvPr id="829" name="Google Shape;829;p68"/>
          <p:cNvSpPr txBox="1"/>
          <p:nvPr>
            <p:ph idx="1" type="body"/>
          </p:nvPr>
        </p:nvSpPr>
        <p:spPr>
          <a:xfrm>
            <a:off x="198500" y="1246825"/>
            <a:ext cx="85206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is not secure against MITM attackers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MITM attackers can poison the cache by </a:t>
            </a:r>
            <a:r>
              <a:rPr lang="en"/>
              <a:t>adding, removing, or changing any record in the DNS response</a:t>
            </a:r>
            <a:endParaRPr/>
          </a:p>
        </p:txBody>
      </p:sp>
      <p:sp>
        <p:nvSpPr>
          <p:cNvPr id="830" name="Google Shape;83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1" name="Google Shape;831;p68"/>
          <p:cNvSpPr txBox="1"/>
          <p:nvPr/>
        </p:nvSpPr>
        <p:spPr>
          <a:xfrm>
            <a:off x="365775" y="4201950"/>
            <a:ext cx="61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eecs.berkeley.edu.  86400   IN   A   </a:t>
            </a:r>
            <a:r>
              <a:rPr b="1" lang="en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23.185.0.1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6.6.6.6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Risk: </a:t>
            </a:r>
            <a:r>
              <a:rPr lang="en"/>
              <a:t>On-Path Attackers</a:t>
            </a:r>
            <a:endParaRPr/>
          </a:p>
        </p:txBody>
      </p:sp>
      <p:sp>
        <p:nvSpPr>
          <p:cNvPr id="837" name="Google Shape;83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69"/>
          <p:cNvSpPr txBox="1"/>
          <p:nvPr>
            <p:ph idx="1" type="body"/>
          </p:nvPr>
        </p:nvSpPr>
        <p:spPr>
          <a:xfrm>
            <a:off x="198500" y="1246825"/>
            <a:ext cx="8520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is not secure against on-path attackers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On-path attackers can poison the cache by sending a spoofed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spoofed </a:t>
            </a:r>
            <a:r>
              <a:rPr lang="en"/>
              <a:t>response</a:t>
            </a:r>
            <a:r>
              <a:rPr lang="en"/>
              <a:t> arrives before the legitimate response, the victim will cache the attacker’s malicious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on-path attacker can see every field in the unencrypted DNS request. Nothing to guess!</a:t>
            </a:r>
            <a:endParaRPr/>
          </a:p>
        </p:txBody>
      </p:sp>
      <p:grpSp>
        <p:nvGrpSpPr>
          <p:cNvPr id="839" name="Google Shape;839;p69"/>
          <p:cNvGrpSpPr/>
          <p:nvPr/>
        </p:nvGrpSpPr>
        <p:grpSpPr>
          <a:xfrm>
            <a:off x="1737400" y="3409600"/>
            <a:ext cx="5623650" cy="1334125"/>
            <a:chOff x="1737400" y="3409600"/>
            <a:chExt cx="5623650" cy="1334125"/>
          </a:xfrm>
        </p:grpSpPr>
        <p:sp>
          <p:nvSpPr>
            <p:cNvPr id="840" name="Google Shape;840;p69"/>
            <p:cNvSpPr txBox="1"/>
            <p:nvPr/>
          </p:nvSpPr>
          <p:spPr>
            <a:xfrm>
              <a:off x="1737400" y="3774000"/>
              <a:ext cx="1238100" cy="622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Recursive Resolver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1" name="Google Shape;841;p69"/>
            <p:cNvCxnSpPr>
              <a:endCxn id="842" idx="1"/>
            </p:cNvCxnSpPr>
            <p:nvPr/>
          </p:nvCxnSpPr>
          <p:spPr>
            <a:xfrm>
              <a:off x="4513150" y="4318625"/>
              <a:ext cx="1271400" cy="1137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42" name="Google Shape;842;p69"/>
            <p:cNvSpPr txBox="1"/>
            <p:nvPr/>
          </p:nvSpPr>
          <p:spPr>
            <a:xfrm>
              <a:off x="5784550" y="4120925"/>
              <a:ext cx="1576500" cy="622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berkeley.edu name server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9"/>
            <p:cNvSpPr txBox="1"/>
            <p:nvPr/>
          </p:nvSpPr>
          <p:spPr>
            <a:xfrm>
              <a:off x="5784550" y="3409600"/>
              <a:ext cx="1576500" cy="622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Attacker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4" name="Google Shape;844;p69"/>
            <p:cNvCxnSpPr>
              <a:stCxn id="840" idx="3"/>
              <a:endCxn id="843" idx="1"/>
            </p:cNvCxnSpPr>
            <p:nvPr/>
          </p:nvCxnSpPr>
          <p:spPr>
            <a:xfrm flipH="1" rot="10800000">
              <a:off x="2975500" y="3720900"/>
              <a:ext cx="2809200" cy="364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Security Risk: Off-Path Attackers</a:t>
            </a:r>
            <a:endParaRPr/>
          </a:p>
        </p:txBody>
      </p:sp>
      <p:sp>
        <p:nvSpPr>
          <p:cNvPr id="850" name="Google Shape;850;p70"/>
          <p:cNvSpPr txBox="1"/>
          <p:nvPr>
            <p:ph idx="1" type="body"/>
          </p:nvPr>
        </p:nvSpPr>
        <p:spPr>
          <a:xfrm>
            <a:off x="198500" y="1246825"/>
            <a:ext cx="5030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off-path attacker needs to guess the ID field to spoof a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ID in the response doesn’t match the ID in the request, the resolver won’t accept the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ID number is randomly generated: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Probability of guessing correctly = 1/2</a:t>
            </a:r>
            <a:r>
              <a:rPr baseline="30000" lang="en"/>
              <a:t>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ID number is 16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approximately </a:t>
            </a:r>
            <a:r>
              <a:rPr lang="en"/>
              <a:t>65,000 </a:t>
            </a:r>
            <a:r>
              <a:rPr lang="en"/>
              <a:t>tries to successfully send a spoofed packet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too small!</a:t>
            </a:r>
            <a:endParaRPr/>
          </a:p>
        </p:txBody>
      </p:sp>
      <p:sp>
        <p:nvSpPr>
          <p:cNvPr id="851" name="Google Shape;85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52" name="Google Shape;852;p70"/>
          <p:cNvGraphicFramePr/>
          <p:nvPr/>
        </p:nvGraphicFramePr>
        <p:xfrm>
          <a:off x="5417350" y="13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{EBE3C341-3317-4F3C-8339-51ABAE831E9A}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Source 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Destination 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Checksum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ID number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853" name="Google Shape;853;p70"/>
          <p:cNvSpPr txBox="1"/>
          <p:nvPr/>
        </p:nvSpPr>
        <p:spPr>
          <a:xfrm rot="5400000">
            <a:off x="7731600" y="39578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Payload</a:t>
            </a:r>
            <a:endParaRPr/>
          </a:p>
        </p:txBody>
      </p:sp>
      <p:sp>
        <p:nvSpPr>
          <p:cNvPr id="854" name="Google Shape;854;p70"/>
          <p:cNvSpPr txBox="1"/>
          <p:nvPr/>
        </p:nvSpPr>
        <p:spPr>
          <a:xfrm rot="5400000">
            <a:off x="8230950" y="14661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  <p:sp>
        <p:nvSpPr>
          <p:cNvPr id="855" name="Google Shape;855;p70"/>
          <p:cNvSpPr txBox="1"/>
          <p:nvPr/>
        </p:nvSpPr>
        <p:spPr>
          <a:xfrm rot="5400000">
            <a:off x="7920900" y="25533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1" name="Google Shape;861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Security Risk: Off-Path Attackers</a:t>
            </a:r>
            <a:endParaRPr/>
          </a:p>
        </p:txBody>
      </p:sp>
      <p:sp>
        <p:nvSpPr>
          <p:cNvPr id="862" name="Google Shape;862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ID field is incremented by 1 for every request?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Off-path attacker can spoof a packet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Trick the victim into visiting the attacker’s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this HTML on the attacker’s website: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http://www.attacker.com"&gt;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victim’s browser will make a DNS query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www.attacker.com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attacker controls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attacker.com</a:t>
            </a:r>
            <a:r>
              <a:rPr lang="en"/>
              <a:t> DNS name server, they can see the request and learn the ID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this HTML on the attacker’s website: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src="http://www.google.com"&gt;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victim’s browser will make a DNS query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knows the ID is 1 more than the previous ID, so they can spoof a response!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 numbers need to be random in DNS requests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Kaminsky Attack</a:t>
            </a:r>
            <a:endParaRPr/>
          </a:p>
        </p:txBody>
      </p:sp>
      <p:sp>
        <p:nvSpPr>
          <p:cNvPr id="868" name="Google Shape;868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If the attacker places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src="http://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google.com"&gt;</a:t>
            </a:r>
            <a:r>
              <a:rPr lang="en"/>
              <a:t> multiple times on their website, the browser will only make 1 DNS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caches address of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only gets one 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Dan Kaminsky, security researcher, noticed that DNS clients would cache additional glue records as if they were authoritative answers, even though they aren’t</a:t>
            </a:r>
            <a:endParaRPr/>
          </a:p>
        </p:txBody>
      </p:sp>
      <p:sp>
        <p:nvSpPr>
          <p:cNvPr id="869" name="Google Shape;86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Kaminsky Attack</a:t>
            </a:r>
            <a:endParaRPr/>
          </a:p>
        </p:txBody>
      </p:sp>
      <p:sp>
        <p:nvSpPr>
          <p:cNvPr id="875" name="Google Shape;875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attacker can gain more tries at once: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includes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src="http://fake1.google.com"&gt;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src="http://fake2.google.com"&gt;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src="http://fake3.google.com"&gt;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 src="http://fake4.google.com"&gt;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each, the client makes a request for the domain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attacker’s spoofed response contains: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/>
              <a:t>Authority: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fake1.google.com.  172800  IN  NS  www.google.com.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/>
              <a:t>Additional: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www.google.com.    172800  IN  A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6.6.6.6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now caches the record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r>
              <a:rPr lang="en"/>
              <a:t>, and the cache is poisoned!</a:t>
            </a:r>
            <a:endParaRPr/>
          </a:p>
        </p:txBody>
      </p:sp>
      <p:sp>
        <p:nvSpPr>
          <p:cNvPr id="876" name="Google Shape;87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Computers are addressed by IP address on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74.125.25.99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machines: Can be used to route packets to the correct 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useful for humans: Numbers are not meaningful to humans, hard to remember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useful to humans: Human-readable domain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useful for machines: Contains no relevant routing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humans: Meaningful words and phrases, easy to remember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Domain names are not URLs. Domain names are part of a URL: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Defense: </a:t>
            </a:r>
            <a:r>
              <a:rPr lang="en"/>
              <a:t>Source Port Randomization</a:t>
            </a:r>
            <a:endParaRPr/>
          </a:p>
        </p:txBody>
      </p:sp>
      <p:sp>
        <p:nvSpPr>
          <p:cNvPr id="882" name="Google Shape;882;p7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 the source port of the DNS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must guess the destination port of the response in addition to the query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adds 32 bits to guess, to total 2</a:t>
            </a:r>
            <a:r>
              <a:rPr baseline="30000" lang="en"/>
              <a:t>48</a:t>
            </a:r>
            <a:r>
              <a:rPr lang="en"/>
              <a:t> possibilities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ways to increase entropy: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capitalize the domain, since the question is copied in the response</a:t>
            </a:r>
            <a:endParaRPr/>
          </a:p>
        </p:txBody>
      </p:sp>
      <p:sp>
        <p:nvSpPr>
          <p:cNvPr id="883" name="Google Shape;88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4" name="Google Shape;88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85" name="Google Shape;885;p74"/>
          <p:cNvGraphicFramePr/>
          <p:nvPr/>
        </p:nvGraphicFramePr>
        <p:xfrm>
          <a:off x="5417350" y="137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{EBE3C341-3317-4F3C-8339-51ABAE831E9A}</a:tableStyleId>
              </a:tblPr>
              <a:tblGrid>
                <a:gridCol w="1451350"/>
                <a:gridCol w="1451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Source 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Destination Port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Checksum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Length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ID number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Flags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count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Question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Answer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Authority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Additional Records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sp>
        <p:nvSpPr>
          <p:cNvPr id="886" name="Google Shape;886;p74"/>
          <p:cNvSpPr txBox="1"/>
          <p:nvPr/>
        </p:nvSpPr>
        <p:spPr>
          <a:xfrm rot="5400000">
            <a:off x="7731600" y="3957800"/>
            <a:ext cx="15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Payload</a:t>
            </a:r>
            <a:endParaRPr/>
          </a:p>
        </p:txBody>
      </p:sp>
      <p:sp>
        <p:nvSpPr>
          <p:cNvPr id="887" name="Google Shape;887;p74"/>
          <p:cNvSpPr txBox="1"/>
          <p:nvPr/>
        </p:nvSpPr>
        <p:spPr>
          <a:xfrm rot="5400000">
            <a:off x="8230950" y="1466175"/>
            <a:ext cx="7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  <p:sp>
        <p:nvSpPr>
          <p:cNvPr id="888" name="Google Shape;888;p74"/>
          <p:cNvSpPr txBox="1"/>
          <p:nvPr/>
        </p:nvSpPr>
        <p:spPr>
          <a:xfrm rot="5400000">
            <a:off x="7920900" y="2553300"/>
            <a:ext cx="11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Header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Defense: Glue Validation</a:t>
            </a:r>
            <a:endParaRPr/>
          </a:p>
        </p:txBody>
      </p:sp>
      <p:sp>
        <p:nvSpPr>
          <p:cNvPr id="894" name="Google Shape;894;p7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Don’t cache glue records as part of DNS lookups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necessary, since NS records are given in terms of domain names, not IP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cache, you can perform a separate recursive DNS lookup to validate the glue record authoritatively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Issue: This was not implemented by all DNS 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Unbound, a major DNS implementation, implemented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BIND, the oldest and most common implementation, did not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Mainly for political reasons: They supported DNSSEC, which uses cryptography to validate DNS records (we’ll look at this next time)</a:t>
            </a:r>
            <a:endParaRPr/>
          </a:p>
        </p:txBody>
      </p:sp>
      <p:sp>
        <p:nvSpPr>
          <p:cNvPr id="895" name="Google Shape;89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Profiting from DNS Attacks</a:t>
            </a:r>
            <a:endParaRPr/>
          </a:p>
        </p:txBody>
      </p:sp>
      <p:sp>
        <p:nvSpPr>
          <p:cNvPr id="901" name="Google Shape;901;p7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you take over a lot of home routers… How do you make money from your attack?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DNS server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router is programmed with the IP address of the recursive resolver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the IP address of the recursive resolver with the attacker’s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poisoning attacks are now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 all DNS requests for ads to an attacker-controlled domain and serve attacker-chosen ads to the victim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now sell this advertising space!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can defend against this (recall: end-to-end security)</a:t>
            </a:r>
            <a:endParaRPr/>
          </a:p>
        </p:txBody>
      </p:sp>
      <p:sp>
        <p:nvSpPr>
          <p:cNvPr id="902" name="Google Shape;90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Summary</a:t>
            </a:r>
            <a:endParaRPr/>
          </a:p>
        </p:txBody>
      </p:sp>
      <p:sp>
        <p:nvSpPr>
          <p:cNvPr id="908" name="Google Shape;908;p77"/>
          <p:cNvSpPr txBox="1"/>
          <p:nvPr>
            <p:ph idx="1" type="body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(Domain Name System): An Internet protocol for translating human-readable domain names to IP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name servers on the Internet provide answers to DNS queries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servers are arranged in a domain hierarchy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Lookups proceed down the domain tree: name servers will direct you down the tree until you receive an answer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stub resolver tells the recursive resolver to perform the lookup</a:t>
            </a:r>
            <a:endParaRPr/>
          </a:p>
        </p:txBody>
      </p:sp>
      <p:sp>
        <p:nvSpPr>
          <p:cNvPr id="909" name="Google Shape;90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Summary</a:t>
            </a:r>
            <a:endParaRPr/>
          </a:p>
        </p:txBody>
      </p:sp>
      <p:sp>
        <p:nvSpPr>
          <p:cNvPr id="932" name="Google Shape;932;p78"/>
          <p:cNvSpPr txBox="1"/>
          <p:nvPr>
            <p:ph idx="1" type="body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</a:t>
            </a:r>
            <a:r>
              <a:rPr lang="en"/>
              <a:t>message </a:t>
            </a:r>
            <a:r>
              <a:rPr lang="en"/>
              <a:t>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uses UDP for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packets </a:t>
            </a:r>
            <a:r>
              <a:rPr lang="en"/>
              <a:t>include a random 16-bit ID field to match requests to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encoded in records, which are name-value pairs with a type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 (answer) type records</a:t>
            </a:r>
            <a:r>
              <a:rPr lang="en"/>
              <a:t>: Maps a domain name to an IPv4 address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NS (name server) type records</a:t>
            </a:r>
            <a:r>
              <a:rPr lang="en"/>
              <a:t>: Designates another DNS server to handle a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are separated into four sections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Question: Contains query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Answer: Contains direct answer to query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Authority: Directs the resolver to the next name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Additional: Provides extra information (e.g. the location of the next name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Resolvers cache as many records as possible (until their time-to-live expires)</a:t>
            </a:r>
            <a:endParaRPr/>
          </a:p>
        </p:txBody>
      </p:sp>
      <p:sp>
        <p:nvSpPr>
          <p:cNvPr id="933" name="Google Shape;93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Security: Summary</a:t>
            </a:r>
            <a:endParaRPr/>
          </a:p>
        </p:txBody>
      </p:sp>
      <p:sp>
        <p:nvSpPr>
          <p:cNvPr id="939" name="Google Shape;939;p79"/>
          <p:cNvSpPr txBox="1"/>
          <p:nvPr>
            <p:ph idx="1" type="body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940" name="Google Shape;94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DNS: Definition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98500" y="1246825"/>
            <a:ext cx="85206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DNS</a:t>
            </a:r>
            <a:r>
              <a:rPr b="1" lang="en"/>
              <a:t> (</a:t>
            </a:r>
            <a:r>
              <a:rPr b="1" lang="en"/>
              <a:t>Domain Name System)</a:t>
            </a:r>
            <a:r>
              <a:rPr lang="en"/>
              <a:t>: An Internet protocol for translating human-readable domain names to IP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send a packet to a certain domain (e.g. you type a domain into your browser)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computer </a:t>
            </a:r>
            <a:r>
              <a:rPr lang="en"/>
              <a:t>performs</a:t>
            </a:r>
            <a:r>
              <a:rPr lang="en"/>
              <a:t> a </a:t>
            </a:r>
            <a:r>
              <a:rPr b="1" lang="en"/>
              <a:t>DNS lookup</a:t>
            </a:r>
            <a:r>
              <a:rPr lang="en"/>
              <a:t> to translate the domain name to an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computer sends the packet to the corresponding IP address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5697525" y="4184775"/>
            <a:ext cx="194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74.125.25.99</a:t>
            </a:r>
            <a:endParaRPr sz="1800"/>
          </a:p>
        </p:txBody>
      </p:sp>
      <p:sp>
        <p:nvSpPr>
          <p:cNvPr id="127" name="Google Shape;127;p21"/>
          <p:cNvSpPr txBox="1"/>
          <p:nvPr/>
        </p:nvSpPr>
        <p:spPr>
          <a:xfrm>
            <a:off x="1231150" y="4184775"/>
            <a:ext cx="21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endParaRPr sz="1800"/>
          </a:p>
        </p:txBody>
      </p:sp>
      <p:cxnSp>
        <p:nvCxnSpPr>
          <p:cNvPr id="128" name="Google Shape;128;p21"/>
          <p:cNvCxnSpPr>
            <a:endCxn id="126" idx="1"/>
          </p:cNvCxnSpPr>
          <p:nvPr/>
        </p:nvCxnSpPr>
        <p:spPr>
          <a:xfrm>
            <a:off x="3419925" y="4415625"/>
            <a:ext cx="227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3419875" y="4082175"/>
            <a:ext cx="22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Name server</a:t>
            </a:r>
            <a:r>
              <a:rPr lang="en"/>
              <a:t>: A server on the Internet responsible for answering DNS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 servers have domain names and IP addresses too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Domain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a.edu-servers.net</a:t>
            </a:r>
            <a:r>
              <a:rPr lang="en"/>
              <a:t> with IP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192.5.6.30</a:t>
            </a:r>
            <a:r>
              <a:rPr lang="en"/>
              <a:t> is a name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perform a DNS lookup, your computer sends a </a:t>
            </a:r>
            <a:r>
              <a:rPr b="1" lang="en"/>
              <a:t>DNS query </a:t>
            </a:r>
            <a:r>
              <a:rPr lang="en"/>
              <a:t>(e.g. “What is the IP address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r>
              <a:rPr lang="en"/>
              <a:t>?”)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name server sends a </a:t>
            </a:r>
            <a:r>
              <a:rPr b="1" lang="en"/>
              <a:t>DNS response</a:t>
            </a:r>
            <a:r>
              <a:rPr lang="en"/>
              <a:t> with the answer (e.g. “The IP address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www.google.com</a:t>
            </a:r>
            <a:r>
              <a:rPr lang="en"/>
              <a:t>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74.125.25.99</a:t>
            </a:r>
            <a:r>
              <a:rPr lang="en"/>
              <a:t>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name server won’t be able to handle every DNS request from the entire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are many name servers, how do you know which one to contact?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Name Server Hierarchy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98500" y="1246825"/>
            <a:ext cx="8520600" cy="1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#1: If one name server doesn’t know the answer to your query, the name server can direct you to another name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Analogy: If I don't know the answer to your question, I will direct you to a friend who can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#2: Arrange the name servers in a tree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Name servers will direct you down the tree until you receive the answer to your query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1590000" y="2881825"/>
            <a:ext cx="6073725" cy="2082050"/>
            <a:chOff x="1590000" y="2881825"/>
            <a:chExt cx="6073725" cy="2082050"/>
          </a:xfrm>
        </p:grpSpPr>
        <p:sp>
          <p:nvSpPr>
            <p:cNvPr id="145" name="Google Shape;145;p23"/>
            <p:cNvSpPr txBox="1"/>
            <p:nvPr/>
          </p:nvSpPr>
          <p:spPr>
            <a:xfrm>
              <a:off x="3922400" y="2881825"/>
              <a:ext cx="12381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 (root)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2576875" y="3809402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.edu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4207250" y="3809402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.org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5837625" y="3809402"/>
              <a:ext cx="668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.com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3"/>
            <p:cNvSpPr txBox="1"/>
            <p:nvPr/>
          </p:nvSpPr>
          <p:spPr>
            <a:xfrm>
              <a:off x="6506025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google.com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5208400" y="4570275"/>
              <a:ext cx="11577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piazza.com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4024975" y="4570275"/>
              <a:ext cx="10434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cs161.org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3"/>
            <p:cNvSpPr txBox="1"/>
            <p:nvPr/>
          </p:nvSpPr>
          <p:spPr>
            <a:xfrm>
              <a:off x="3026350" y="4570275"/>
              <a:ext cx="8586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mit.edu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3"/>
            <p:cNvSpPr txBox="1"/>
            <p:nvPr/>
          </p:nvSpPr>
          <p:spPr>
            <a:xfrm>
              <a:off x="1590000" y="4570275"/>
              <a:ext cx="1296300" cy="39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berkeley.edu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Google Shape;154;p23"/>
            <p:cNvCxnSpPr>
              <a:stCxn id="145" idx="2"/>
              <a:endCxn id="146" idx="0"/>
            </p:cNvCxnSpPr>
            <p:nvPr/>
          </p:nvCxnSpPr>
          <p:spPr>
            <a:xfrm flipH="1">
              <a:off x="2910950" y="3275425"/>
              <a:ext cx="1630500" cy="53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3"/>
            <p:cNvCxnSpPr>
              <a:stCxn id="145" idx="2"/>
              <a:endCxn id="147" idx="0"/>
            </p:cNvCxnSpPr>
            <p:nvPr/>
          </p:nvCxnSpPr>
          <p:spPr>
            <a:xfrm>
              <a:off x="4541450" y="3275425"/>
              <a:ext cx="0" cy="53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>
              <a:stCxn id="145" idx="2"/>
              <a:endCxn id="148" idx="0"/>
            </p:cNvCxnSpPr>
            <p:nvPr/>
          </p:nvCxnSpPr>
          <p:spPr>
            <a:xfrm>
              <a:off x="4541450" y="3275425"/>
              <a:ext cx="1630500" cy="534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3"/>
            <p:cNvCxnSpPr>
              <a:stCxn id="146" idx="2"/>
              <a:endCxn id="153" idx="0"/>
            </p:cNvCxnSpPr>
            <p:nvPr/>
          </p:nvCxnSpPr>
          <p:spPr>
            <a:xfrm flipH="1">
              <a:off x="2238175" y="4203002"/>
              <a:ext cx="6729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3"/>
            <p:cNvCxnSpPr>
              <a:stCxn id="146" idx="2"/>
              <a:endCxn id="152" idx="0"/>
            </p:cNvCxnSpPr>
            <p:nvPr/>
          </p:nvCxnSpPr>
          <p:spPr>
            <a:xfrm>
              <a:off x="2911075" y="4203002"/>
              <a:ext cx="5445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3"/>
            <p:cNvCxnSpPr>
              <a:stCxn id="147" idx="2"/>
              <a:endCxn id="151" idx="0"/>
            </p:cNvCxnSpPr>
            <p:nvPr/>
          </p:nvCxnSpPr>
          <p:spPr>
            <a:xfrm>
              <a:off x="4541450" y="4203002"/>
              <a:ext cx="51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3"/>
            <p:cNvCxnSpPr>
              <a:stCxn id="148" idx="2"/>
              <a:endCxn id="150" idx="0"/>
            </p:cNvCxnSpPr>
            <p:nvPr/>
          </p:nvCxnSpPr>
          <p:spPr>
            <a:xfrm flipH="1">
              <a:off x="5787225" y="4203002"/>
              <a:ext cx="3846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3"/>
            <p:cNvCxnSpPr>
              <a:stCxn id="148" idx="2"/>
              <a:endCxn id="149" idx="0"/>
            </p:cNvCxnSpPr>
            <p:nvPr/>
          </p:nvCxnSpPr>
          <p:spPr>
            <a:xfrm>
              <a:off x="6171825" y="4203002"/>
              <a:ext cx="913200" cy="367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