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FB3EBF-6668-46CD-964F-BEC7936AD22D}">
  <a:tblStyle styleId="{17FB3EBF-6668-46CD-964F-BEC7936AD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c553304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bc553304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bc55330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bc55330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bc553304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bc55330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bc55330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bc55330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bc55330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bc55330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“I’ve worked with it far too much for my own sanity…”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“...and I’m a cruel bastard” ~Nick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bc553304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bc553304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bc553304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bc553304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bc55330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bc55330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bc55330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bc55330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TODO: Should make sure we clarify in all places that the hash of the public key is signed, not the public key itself.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bc553304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bc553304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71e9de96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71e9de96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bc553304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bc553304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bc553304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bc553304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bc553304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bc553304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bc55330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bc55330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c553304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c553304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bc553304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bc553304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c553304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bc553304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bc553304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bc553304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bc553304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bc553304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bc553304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bc553304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1e9de9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1e9de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bc553304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bc553304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bc553304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bc553304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bc553304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bc553304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bc553304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bc553304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bc553304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bc553304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b6b314f9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b6b314f9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ed82bab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ed82bab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ed82bab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ed82bab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ed82bab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ed82bab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bc553304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bc553304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1e9de9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71e9de9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bc553304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bc553304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ed82bab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ed82bab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ed82bab7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ed82bab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ed82bab7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ed82bab7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6b314f9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6b314f9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ed82bab7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ded82bab7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ded82bab7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ded82bab7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ed82bab7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ed82bab7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6b314f91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6b314f91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ded82bab7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ded82bab7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ce61f0a8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ce61f0a8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ed82bab7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ed82bab7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ed82bab7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ed82bab7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d82bab7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d82bab7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ed82bab7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ed82bab7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ed82bab7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ed82bab7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ed82bab7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ed82bab7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ed82bab7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ed82bab7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ed82bab7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ed82bab7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ed82bab7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ded82bab7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ded82bab7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ded82bab7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ce61f0a8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ce61f0a8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ed82bab7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ed82bab7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ded82bab7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ded82bab7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ed82bab7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ed82bab7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ded82bab7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ded82bab7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ed82bab7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ed82bab7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ed82ba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ed82ba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e0dde4a38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e0dde4a38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e0dde4a3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e0dde4a3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e0dde4a3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e0dde4a3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e0dde4a3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e0dde4a3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bc55330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bc55330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e0dde4a38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e0dde4a3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b6b314f91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b6b314f9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b6b314f9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b6b314f9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ded82ba9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ded82ba9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ded82ba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ded82ba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ed82bab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ded82bab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ded82bab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ded82bab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71e9de9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71e9de9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bc55330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bc55330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bc553304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bc55330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Computer Science 161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Lecture 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Security and Channel Security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problem: DNS over TLS secures the communication channel, but doesn’t help you trust who you’re talking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TLS secures your communication with the recursive resolver, but you still need to implicitly trust the recursive resolver. What if the recursive resolver is malicious?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Channel security</a:t>
            </a:r>
            <a:r>
              <a:rPr lang="en"/>
              <a:t>: Securing the communication channel between two end hosts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Object security</a:t>
            </a:r>
            <a:r>
              <a:rPr lang="en"/>
              <a:t>: Securing a piece of data (in transit or in storage)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provides channel security, but to secure DNS, we need object security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over TLS in Practice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Recently introduced by Firefox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Enabled by default in the United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added security is worth the slower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performance impact is less noticeable now that network speeds are 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defends against network attackers, not malicious name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attackers can perform a </a:t>
            </a:r>
            <a:r>
              <a:rPr b="1" lang="en"/>
              <a:t>downgrade attack</a:t>
            </a:r>
            <a:r>
              <a:rPr lang="en"/>
              <a:t>: Block the TLS connection, forcing the browser to fall back on ordinary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over TLS traffic is routed through Cloudflare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Cloudflare is a full MITM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only protection is contractual: Cloudflare promises not to misuse your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DNS over TLS is not enough to fully secure DNS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DNSSEC: High-Level Design</a:t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DNSSEC</a:t>
            </a:r>
            <a:r>
              <a:rPr lang="en"/>
              <a:t> (</a:t>
            </a:r>
            <a:r>
              <a:rPr b="1" lang="en"/>
              <a:t>DNS Security Extensions</a:t>
            </a:r>
            <a:r>
              <a:rPr lang="en"/>
              <a:t>): An extension of the DNS protocol that ensures integrity on the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to cryptographically prove that returned answers are 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a </a:t>
            </a:r>
            <a:r>
              <a:rPr lang="en"/>
              <a:t>hierarchical</a:t>
            </a:r>
            <a:r>
              <a:rPr lang="en"/>
              <a:t>, distributed trust system to validate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DNSSEC is backwards-compatible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Some, but not all name servers support DNSSEC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DNSSEC is built on top of ordinary DNS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Unfiltered DNSSEC Ahead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you’re about to see is the full DNSSEC protocol used in practice, with few simplifications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show complete DNSSEC?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DNSSEC is a well-thought-out cryptographic protocol designed to solve a real-world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DNSSEC is an example of a real-world PKI (public-key infrastructure) that delegates trust using real-world business relationships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DNSSEC lets you appreciate what it’s like to build real-world security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1: What kind of cryptographic primitive should we use to ensure integrity on the records?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should use a scheme that provides integrity: either MACs (symmetric-key) or digital signatures (public-key)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signatures are the best solution here: We want everyone to be able to verify integrity (not just the people with the symmetric key)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2: How do we ensure the returned record is correct and has not been tampered?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digital signatures: Only the owner of the private key can sign records, and everyone with the public key can verify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name server should sign the record with their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should verify the record with their public key</a:t>
            </a:r>
            <a:endParaRPr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98500" y="1246825"/>
            <a:ext cx="85206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3: What does the name server need to send in order to ensure integrity on a record?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record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signature over the record, signed with the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public key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488250" y="3238225"/>
            <a:ext cx="1238100" cy="163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6855450" y="3238225"/>
            <a:ext cx="1609800" cy="163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r>
              <a:rPr lang="en"/>
              <a:t> name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30"/>
          <p:cNvGrpSpPr/>
          <p:nvPr/>
        </p:nvGrpSpPr>
        <p:grpSpPr>
          <a:xfrm>
            <a:off x="1812250" y="3305838"/>
            <a:ext cx="4932000" cy="461213"/>
            <a:chOff x="1812250" y="3305838"/>
            <a:chExt cx="4932000" cy="461213"/>
          </a:xfrm>
        </p:grpSpPr>
        <p:cxnSp>
          <p:nvCxnSpPr>
            <p:cNvPr id="212" name="Google Shape;212;p30"/>
            <p:cNvCxnSpPr/>
            <p:nvPr/>
          </p:nvCxnSpPr>
          <p:spPr>
            <a:xfrm rot="10800000">
              <a:off x="1812250" y="376705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3" name="Google Shape;213;p30"/>
            <p:cNvSpPr txBox="1"/>
            <p:nvPr/>
          </p:nvSpPr>
          <p:spPr>
            <a:xfrm>
              <a:off x="2464600" y="3305838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is the IP address of </a:t>
              </a: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/>
                <a:t>?</a:t>
              </a:r>
              <a:endParaRPr sz="1200"/>
            </a:p>
          </p:txBody>
        </p:sp>
      </p:grpSp>
      <p:grpSp>
        <p:nvGrpSpPr>
          <p:cNvPr id="214" name="Google Shape;214;p30"/>
          <p:cNvGrpSpPr/>
          <p:nvPr/>
        </p:nvGrpSpPr>
        <p:grpSpPr>
          <a:xfrm>
            <a:off x="1811207" y="3995650"/>
            <a:ext cx="4932000" cy="800650"/>
            <a:chOff x="1811207" y="3995650"/>
            <a:chExt cx="4932000" cy="800650"/>
          </a:xfrm>
        </p:grpSpPr>
        <p:cxnSp>
          <p:nvCxnSpPr>
            <p:cNvPr id="215" name="Google Shape;215;p30"/>
            <p:cNvCxnSpPr/>
            <p:nvPr/>
          </p:nvCxnSpPr>
          <p:spPr>
            <a:xfrm rot="10800000">
              <a:off x="1811207" y="399565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6" name="Google Shape;216;p30"/>
            <p:cNvSpPr txBox="1"/>
            <p:nvPr/>
          </p:nvSpPr>
          <p:spPr>
            <a:xfrm>
              <a:off x="2206425" y="4055300"/>
              <a:ext cx="4259100" cy="7410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“The IP address of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>
                  <a:solidFill>
                    <a:schemeClr val="dk1"/>
                  </a:solidFill>
                </a:rPr>
                <a:t> is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23.185.0.1</a:t>
              </a:r>
              <a:r>
                <a:rPr lang="en" sz="1200">
                  <a:solidFill>
                    <a:schemeClr val="dk1"/>
                  </a:solidFill>
                </a:rPr>
                <a:t>.”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Here is a signature on the above record.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Here is my public key so you can verify the signature.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198500" y="1246825"/>
            <a:ext cx="85206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issues with this design?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the name server is malicious? They could still return malicious records and sign them.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make sure nobody tampered with the public key?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these sound like problems that we’ve solved before in this class? Yes: certificates!</a:t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488250" y="3238225"/>
            <a:ext cx="1238100" cy="163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6855450" y="3238225"/>
            <a:ext cx="1609800" cy="163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r>
              <a:rPr lang="en"/>
              <a:t> name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31"/>
          <p:cNvGrpSpPr/>
          <p:nvPr/>
        </p:nvGrpSpPr>
        <p:grpSpPr>
          <a:xfrm>
            <a:off x="1812250" y="3305838"/>
            <a:ext cx="4932000" cy="461213"/>
            <a:chOff x="1812250" y="3305838"/>
            <a:chExt cx="4932000" cy="461213"/>
          </a:xfrm>
        </p:grpSpPr>
        <p:cxnSp>
          <p:nvCxnSpPr>
            <p:cNvPr id="227" name="Google Shape;227;p31"/>
            <p:cNvCxnSpPr/>
            <p:nvPr/>
          </p:nvCxnSpPr>
          <p:spPr>
            <a:xfrm rot="10800000">
              <a:off x="1812250" y="376705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8" name="Google Shape;228;p31"/>
            <p:cNvSpPr txBox="1"/>
            <p:nvPr/>
          </p:nvSpPr>
          <p:spPr>
            <a:xfrm>
              <a:off x="2464600" y="3305838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is the IP address of </a:t>
              </a: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/>
                <a:t>?</a:t>
              </a:r>
              <a:endParaRPr sz="1200"/>
            </a:p>
          </p:txBody>
        </p:sp>
      </p:grpSp>
      <p:grpSp>
        <p:nvGrpSpPr>
          <p:cNvPr id="229" name="Google Shape;229;p31"/>
          <p:cNvGrpSpPr/>
          <p:nvPr/>
        </p:nvGrpSpPr>
        <p:grpSpPr>
          <a:xfrm>
            <a:off x="1811207" y="3995650"/>
            <a:ext cx="4932000" cy="800650"/>
            <a:chOff x="1811207" y="3995650"/>
            <a:chExt cx="4932000" cy="800650"/>
          </a:xfrm>
        </p:grpSpPr>
        <p:cxnSp>
          <p:nvCxnSpPr>
            <p:cNvPr id="230" name="Google Shape;230;p31"/>
            <p:cNvCxnSpPr/>
            <p:nvPr/>
          </p:nvCxnSpPr>
          <p:spPr>
            <a:xfrm rot="10800000">
              <a:off x="1811207" y="399565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1" name="Google Shape;231;p31"/>
            <p:cNvSpPr txBox="1"/>
            <p:nvPr/>
          </p:nvSpPr>
          <p:spPr>
            <a:xfrm>
              <a:off x="2206425" y="4055300"/>
              <a:ext cx="4259100" cy="7410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“The IP address of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>
                  <a:solidFill>
                    <a:schemeClr val="dk1"/>
                  </a:solidFill>
                </a:rPr>
                <a:t> is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23.185.0.1</a:t>
              </a:r>
              <a:r>
                <a:rPr lang="en" sz="1200">
                  <a:solidFill>
                    <a:schemeClr val="dk1"/>
                  </a:solidFill>
                </a:rPr>
                <a:t>.”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Here is a signature on the above record.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Here is my public key so you can verify the signature.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198500" y="1246825"/>
            <a:ext cx="85206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4: How does a name server delegate trust to a child name server?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like in a certificate chain, the parent must sign the child’s public key.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5: PKIs need a trust anchor. Who do we implicitly trust in DNSSEC?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implicitly trust the top of the certificate hierarchy, which is the root name server.</a:t>
            </a:r>
            <a:endParaRPr/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488250" y="2781025"/>
            <a:ext cx="1238100" cy="212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6855450" y="2781025"/>
            <a:ext cx="1609800" cy="212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r>
              <a:rPr lang="en"/>
              <a:t> name server</a:t>
            </a:r>
            <a:endParaRPr/>
          </a:p>
        </p:txBody>
      </p:sp>
      <p:grpSp>
        <p:nvGrpSpPr>
          <p:cNvPr id="241" name="Google Shape;241;p32"/>
          <p:cNvGrpSpPr/>
          <p:nvPr/>
        </p:nvGrpSpPr>
        <p:grpSpPr>
          <a:xfrm>
            <a:off x="1812250" y="2848638"/>
            <a:ext cx="4932000" cy="461213"/>
            <a:chOff x="1812250" y="2848638"/>
            <a:chExt cx="4932000" cy="461213"/>
          </a:xfrm>
        </p:grpSpPr>
        <p:cxnSp>
          <p:nvCxnSpPr>
            <p:cNvPr id="242" name="Google Shape;242;p32"/>
            <p:cNvCxnSpPr/>
            <p:nvPr/>
          </p:nvCxnSpPr>
          <p:spPr>
            <a:xfrm rot="10800000">
              <a:off x="1812250" y="330985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43" name="Google Shape;243;p32"/>
            <p:cNvSpPr txBox="1"/>
            <p:nvPr/>
          </p:nvSpPr>
          <p:spPr>
            <a:xfrm>
              <a:off x="2464600" y="2848638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is the IP address of </a:t>
              </a: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/>
                <a:t>?</a:t>
              </a:r>
              <a:endParaRPr sz="1200"/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1811207" y="3538450"/>
            <a:ext cx="4932000" cy="1352650"/>
            <a:chOff x="1811207" y="3538450"/>
            <a:chExt cx="4932000" cy="1352650"/>
          </a:xfrm>
        </p:grpSpPr>
        <p:cxnSp>
          <p:nvCxnSpPr>
            <p:cNvPr id="245" name="Google Shape;245;p32"/>
            <p:cNvCxnSpPr/>
            <p:nvPr/>
          </p:nvCxnSpPr>
          <p:spPr>
            <a:xfrm rot="10800000">
              <a:off x="1811207" y="353845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6" name="Google Shape;246;p32"/>
            <p:cNvSpPr txBox="1"/>
            <p:nvPr/>
          </p:nvSpPr>
          <p:spPr>
            <a:xfrm>
              <a:off x="2206425" y="3598100"/>
              <a:ext cx="4281000" cy="12930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 don’t know, but you should ask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the the public key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server. If you trust me, then now you trust them too.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my public key so you can verify the signature.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DNSSEC: Design Details</a:t>
            </a:r>
            <a:endParaRPr/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DNS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98500" y="1246825"/>
            <a:ext cx="85206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(Domain Name System): An Internet protocol for translating human-readable domain names to IP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name servers on the Internet provide answers to DNS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servers are arranged in a domain hierarchy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Lookups proceed down the domain tree: name servers will direct you down the tree until you receive an answer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stub resolver tells the recursive resolver to perform the lookup</a:t>
            </a:r>
            <a:endParaRPr/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922400" y="3275425"/>
            <a:ext cx="12381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576875" y="3922852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207250" y="3922852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837625" y="3922852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506025" y="4570275"/>
            <a:ext cx="11577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208400" y="4570275"/>
            <a:ext cx="11577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piazza.com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024975" y="4570275"/>
            <a:ext cx="1043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026350" y="4570275"/>
            <a:ext cx="858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590000" y="4570275"/>
            <a:ext cx="1296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6"/>
          <p:cNvCxnSpPr>
            <a:stCxn id="73" idx="2"/>
            <a:endCxn id="74" idx="0"/>
          </p:cNvCxnSpPr>
          <p:nvPr/>
        </p:nvCxnSpPr>
        <p:spPr>
          <a:xfrm flipH="1">
            <a:off x="2910950" y="3669025"/>
            <a:ext cx="16305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>
            <a:stCxn id="73" idx="2"/>
            <a:endCxn id="75" idx="0"/>
          </p:cNvCxnSpPr>
          <p:nvPr/>
        </p:nvCxnSpPr>
        <p:spPr>
          <a:xfrm>
            <a:off x="4541450" y="3669025"/>
            <a:ext cx="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>
            <a:stCxn id="73" idx="2"/>
            <a:endCxn id="76" idx="0"/>
          </p:cNvCxnSpPr>
          <p:nvPr/>
        </p:nvCxnSpPr>
        <p:spPr>
          <a:xfrm>
            <a:off x="4541450" y="3669025"/>
            <a:ext cx="16305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>
            <a:stCxn id="74" idx="2"/>
            <a:endCxn id="81" idx="0"/>
          </p:cNvCxnSpPr>
          <p:nvPr/>
        </p:nvCxnSpPr>
        <p:spPr>
          <a:xfrm flipH="1">
            <a:off x="2238175" y="4316452"/>
            <a:ext cx="6729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>
            <a:stCxn id="74" idx="2"/>
            <a:endCxn id="80" idx="0"/>
          </p:cNvCxnSpPr>
          <p:nvPr/>
        </p:nvCxnSpPr>
        <p:spPr>
          <a:xfrm>
            <a:off x="2911075" y="4316452"/>
            <a:ext cx="5445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>
            <a:stCxn id="75" idx="2"/>
            <a:endCxn id="79" idx="0"/>
          </p:cNvCxnSpPr>
          <p:nvPr/>
        </p:nvCxnSpPr>
        <p:spPr>
          <a:xfrm>
            <a:off x="4541450" y="4316452"/>
            <a:ext cx="51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>
            <a:stCxn id="76" idx="2"/>
            <a:endCxn id="78" idx="0"/>
          </p:cNvCxnSpPr>
          <p:nvPr/>
        </p:nvCxnSpPr>
        <p:spPr>
          <a:xfrm flipH="1">
            <a:off x="5787225" y="4316452"/>
            <a:ext cx="3846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>
            <a:stCxn id="76" idx="2"/>
            <a:endCxn id="77" idx="0"/>
          </p:cNvCxnSpPr>
          <p:nvPr/>
        </p:nvCxnSpPr>
        <p:spPr>
          <a:xfrm>
            <a:off x="6171825" y="4316452"/>
            <a:ext cx="9132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#1: Sign Records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provide 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the name server with the private key can generate signatures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Everybody can verify </a:t>
            </a:r>
            <a:r>
              <a:rPr lang="en"/>
              <a:t>signatures</a:t>
            </a:r>
            <a:r>
              <a:rPr lang="en"/>
              <a:t> with the public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defeat network attackers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off-path, on-path, or MITM attacker can no longer tamper with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recursive resolver can no longer tamper with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Signatures can be cached with the records for object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time we fetch a record from the cache, we can verify its integrity</a:t>
            </a:r>
            <a:endParaRPr/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#2: Public-Key Infrastructure (PKI)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servers are arranged in a hierarchy, as in ordinary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Parents can delegate trust to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parent signs the child’s public key to delegate trust to the child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trust the parent name server, then now you trust the child name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 anchor: We implicitly trust the root name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root name server’s public key is hard-coded into resolvers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PKI defeats malicious name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malicious name server (assuming they don’t have access to the private key, only the signatures) won’t have a valid chain of trust back to the root</a:t>
            </a:r>
            <a:endParaRPr/>
          </a:p>
        </p:txBody>
      </p:sp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(Attempt #1)</a:t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6855450" y="1372825"/>
            <a:ext cx="16098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name server</a:t>
            </a:r>
            <a:endParaRPr/>
          </a:p>
        </p:txBody>
      </p:sp>
      <p:grpSp>
        <p:nvGrpSpPr>
          <p:cNvPr id="275" name="Google Shape;275;p36"/>
          <p:cNvGrpSpPr/>
          <p:nvPr/>
        </p:nvGrpSpPr>
        <p:grpSpPr>
          <a:xfrm>
            <a:off x="1811200" y="1458013"/>
            <a:ext cx="4932000" cy="461213"/>
            <a:chOff x="1811200" y="1458013"/>
            <a:chExt cx="4932000" cy="461213"/>
          </a:xfrm>
        </p:grpSpPr>
        <p:cxnSp>
          <p:nvCxnSpPr>
            <p:cNvPr id="276" name="Google Shape;276;p36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77" name="Google Shape;277;p36"/>
            <p:cNvSpPr txBox="1"/>
            <p:nvPr/>
          </p:nvSpPr>
          <p:spPr>
            <a:xfrm>
              <a:off x="2463550" y="1458013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is the IP address of </a:t>
              </a: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/>
                <a:t>?</a:t>
              </a:r>
              <a:endParaRPr sz="1200"/>
            </a:p>
          </p:txBody>
        </p:sp>
      </p:grpSp>
      <p:grpSp>
        <p:nvGrpSpPr>
          <p:cNvPr id="278" name="Google Shape;278;p36"/>
          <p:cNvGrpSpPr/>
          <p:nvPr/>
        </p:nvGrpSpPr>
        <p:grpSpPr>
          <a:xfrm>
            <a:off x="1824907" y="2183500"/>
            <a:ext cx="4932000" cy="1352650"/>
            <a:chOff x="1824907" y="2183500"/>
            <a:chExt cx="4932000" cy="1352650"/>
          </a:xfrm>
        </p:grpSpPr>
        <p:cxnSp>
          <p:nvCxnSpPr>
            <p:cNvPr id="279" name="Google Shape;279;p36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0" name="Google Shape;280;p36"/>
            <p:cNvSpPr txBox="1"/>
            <p:nvPr/>
          </p:nvSpPr>
          <p:spPr>
            <a:xfrm>
              <a:off x="2220125" y="2243150"/>
              <a:ext cx="4281000" cy="12930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 don’t know, but you should ask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the public key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server. If you trust me, then now you trust them too.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my public key so you can verify the signature.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</a:t>
            </a:r>
            <a:r>
              <a:rPr lang="en"/>
              <a:t>(Attempt #1)</a:t>
            </a:r>
            <a:endParaRPr/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6855450" y="1372825"/>
            <a:ext cx="16098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r>
              <a:rPr lang="en"/>
              <a:t> </a:t>
            </a:r>
            <a:r>
              <a:rPr lang="en"/>
              <a:t>name server</a:t>
            </a:r>
            <a:endParaRPr/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811200" y="1458013"/>
            <a:ext cx="4932000" cy="461213"/>
            <a:chOff x="1811200" y="1458013"/>
            <a:chExt cx="4932000" cy="461213"/>
          </a:xfrm>
        </p:grpSpPr>
        <p:cxnSp>
          <p:nvCxnSpPr>
            <p:cNvPr id="290" name="Google Shape;290;p37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91" name="Google Shape;291;p37"/>
            <p:cNvSpPr txBox="1"/>
            <p:nvPr/>
          </p:nvSpPr>
          <p:spPr>
            <a:xfrm>
              <a:off x="2463550" y="1458013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is the IP address of </a:t>
              </a: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/>
                <a:t>?</a:t>
              </a:r>
              <a:endParaRPr sz="1200"/>
            </a:p>
          </p:txBody>
        </p:sp>
      </p:grpSp>
      <p:grpSp>
        <p:nvGrpSpPr>
          <p:cNvPr id="292" name="Google Shape;292;p37"/>
          <p:cNvGrpSpPr/>
          <p:nvPr/>
        </p:nvGrpSpPr>
        <p:grpSpPr>
          <a:xfrm>
            <a:off x="1824907" y="2183500"/>
            <a:ext cx="4932000" cy="1352650"/>
            <a:chOff x="1824907" y="2183500"/>
            <a:chExt cx="4932000" cy="1352650"/>
          </a:xfrm>
        </p:grpSpPr>
        <p:cxnSp>
          <p:nvCxnSpPr>
            <p:cNvPr id="293" name="Google Shape;293;p37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4" name="Google Shape;294;p37"/>
            <p:cNvSpPr txBox="1"/>
            <p:nvPr/>
          </p:nvSpPr>
          <p:spPr>
            <a:xfrm>
              <a:off x="1996775" y="2243150"/>
              <a:ext cx="4746300" cy="12930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 don’t know, but you should ask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the public key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server. If you trust me, then now you trust them too.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my public key so you can verify the signature.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</a:t>
            </a:r>
            <a:r>
              <a:rPr lang="en"/>
              <a:t>(Attempt #1)</a:t>
            </a:r>
            <a:endParaRPr/>
          </a:p>
        </p:txBody>
      </p:sp>
      <p:sp>
        <p:nvSpPr>
          <p:cNvPr id="300" name="Google Shape;30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8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302" name="Google Shape;302;p38"/>
          <p:cNvSpPr txBox="1"/>
          <p:nvPr/>
        </p:nvSpPr>
        <p:spPr>
          <a:xfrm>
            <a:off x="6855450" y="1372825"/>
            <a:ext cx="16098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berkeley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r>
              <a:rPr lang="en"/>
              <a:t> name server</a:t>
            </a:r>
            <a:endParaRPr/>
          </a:p>
        </p:txBody>
      </p:sp>
      <p:grpSp>
        <p:nvGrpSpPr>
          <p:cNvPr id="303" name="Google Shape;303;p38"/>
          <p:cNvGrpSpPr/>
          <p:nvPr/>
        </p:nvGrpSpPr>
        <p:grpSpPr>
          <a:xfrm>
            <a:off x="1811200" y="1458013"/>
            <a:ext cx="4932000" cy="461213"/>
            <a:chOff x="1811200" y="1458013"/>
            <a:chExt cx="4932000" cy="461213"/>
          </a:xfrm>
        </p:grpSpPr>
        <p:cxnSp>
          <p:nvCxnSpPr>
            <p:cNvPr id="304" name="Google Shape;304;p38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05" name="Google Shape;305;p38"/>
            <p:cNvSpPr txBox="1"/>
            <p:nvPr/>
          </p:nvSpPr>
          <p:spPr>
            <a:xfrm>
              <a:off x="2463550" y="1458013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is the IP address of </a:t>
              </a: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/>
                <a:t>?</a:t>
              </a:r>
              <a:endParaRPr sz="1200"/>
            </a:p>
          </p:txBody>
        </p:sp>
      </p:grpSp>
      <p:grpSp>
        <p:nvGrpSpPr>
          <p:cNvPr id="306" name="Google Shape;306;p38"/>
          <p:cNvGrpSpPr/>
          <p:nvPr/>
        </p:nvGrpSpPr>
        <p:grpSpPr>
          <a:xfrm>
            <a:off x="1824907" y="2183500"/>
            <a:ext cx="4932000" cy="1370475"/>
            <a:chOff x="1824907" y="2183500"/>
            <a:chExt cx="4932000" cy="1370475"/>
          </a:xfrm>
        </p:grpSpPr>
        <p:cxnSp>
          <p:nvCxnSpPr>
            <p:cNvPr id="307" name="Google Shape;307;p38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8" name="Google Shape;308;p38"/>
            <p:cNvSpPr txBox="1"/>
            <p:nvPr/>
          </p:nvSpPr>
          <p:spPr>
            <a:xfrm>
              <a:off x="2360650" y="2260975"/>
              <a:ext cx="3833100" cy="12930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 record: </a:t>
              </a:r>
              <a:r>
                <a:rPr lang="en" sz="1200">
                  <a:solidFill>
                    <a:schemeClr val="dk1"/>
                  </a:solidFill>
                </a:rPr>
                <a:t>“The IP address of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>
                  <a:solidFill>
                    <a:schemeClr val="dk1"/>
                  </a:solidFill>
                </a:rPr>
                <a:t> is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23.185.0.1</a:t>
              </a:r>
              <a:r>
                <a:rPr lang="en" sz="1200">
                  <a:solidFill>
                    <a:schemeClr val="dk1"/>
                  </a:solidFill>
                </a:rPr>
                <a:t>.”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the above record.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my public key so you can verify the signature.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DNSSEC: Implementation</a:t>
            </a:r>
            <a:endParaRPr/>
          </a:p>
        </p:txBody>
      </p:sp>
      <p:sp>
        <p:nvSpPr>
          <p:cNvPr id="314" name="Google Shape;31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Unfiltered DNSSEC Ahead</a:t>
            </a:r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now going to show you the entire DNSSEC protocol, with all its implementation details and edge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parts are less important for the intuition of DNSSEC and won’t be tested on exams. We’re going to highlight these parts in blue.</a:t>
            </a:r>
            <a:endParaRPr/>
          </a:p>
        </p:txBody>
      </p:sp>
      <p:sp>
        <p:nvSpPr>
          <p:cNvPr id="321" name="Google Shape;32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Review: DNS Packet Format</a:t>
            </a:r>
            <a:endParaRPr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DNS header contains metadata about the query (e.g. ID number, flags)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8 bits for flags</a:t>
            </a:r>
            <a:endParaRPr/>
          </a:p>
        </p:txBody>
      </p:sp>
      <p:sp>
        <p:nvSpPr>
          <p:cNvPr id="328" name="Google Shape;32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9" name="Google Shape;329;p41"/>
          <p:cNvGraphicFramePr/>
          <p:nvPr/>
        </p:nvGraphicFramePr>
        <p:xfrm>
          <a:off x="5417350" y="137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451350"/>
                <a:gridCol w="1451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Source 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Destination 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Checksum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 number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Flags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Question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Answer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Authority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Additional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Question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Answer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Authority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Additional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330" name="Google Shape;330;p41"/>
          <p:cNvSpPr txBox="1"/>
          <p:nvPr/>
        </p:nvSpPr>
        <p:spPr>
          <a:xfrm rot="5400000">
            <a:off x="7731600" y="3957800"/>
            <a:ext cx="15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Payload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 rot="5400000">
            <a:off x="8230950" y="1466175"/>
            <a:ext cx="7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Header</a:t>
            </a:r>
            <a:endParaRPr/>
          </a:p>
        </p:txBody>
      </p:sp>
      <p:sp>
        <p:nvSpPr>
          <p:cNvPr id="332" name="Google Shape;332;p41"/>
          <p:cNvSpPr txBox="1"/>
          <p:nvPr/>
        </p:nvSpPr>
        <p:spPr>
          <a:xfrm rot="5400000">
            <a:off x="7920900" y="2553300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 Pseudosection</a:t>
            </a:r>
            <a:endParaRPr/>
          </a:p>
        </p:txBody>
      </p:sp>
      <p:sp>
        <p:nvSpPr>
          <p:cNvPr id="338" name="Google Shape;33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Ordinary DNS has size limits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bits for flags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are limited to 512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DNSSEC messages exceed these limits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flags needed in DNSSEC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/>
              <a:t> flag indicates we support DNSSEC and want DNSSEC records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/>
              <a:t> flag indicates we support DNSSEC, but we don’t want to verify the DNSSEC signatures for 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are larger than 512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Remember: We want DNSSEC to be backwards-compatible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can’t modify the existing DNS limits! What should we do?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 Pseudosection</a:t>
            </a:r>
            <a:endParaRPr/>
          </a:p>
        </p:txBody>
      </p:sp>
      <p:sp>
        <p:nvSpPr>
          <p:cNvPr id="345" name="Google Shape;345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Encode extra flags in a record called the </a:t>
            </a:r>
            <a:r>
              <a:rPr b="1" lang="en"/>
              <a:t>OPT Pseudosection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record has type OPT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record is sent in the additional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EDNS0</a:t>
            </a:r>
            <a:r>
              <a:rPr lang="en"/>
              <a:t> (</a:t>
            </a:r>
            <a:r>
              <a:rPr b="1" lang="en"/>
              <a:t>Extension Mechanisms for DNS</a:t>
            </a:r>
            <a:r>
              <a:rPr lang="en"/>
              <a:t>): The protocol that adds the OPT pseudosection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DNSSEC is enabled, the resolver sends the OPT record in the request, and the name server sends the OPT record in the reply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OPT pseudosection can be used to specify the size of larger UDP replies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We found a way to add extra functionality to DNSSEC while supporting ordinary DNSSEC (backwards </a:t>
            </a:r>
            <a:r>
              <a:rPr lang="en"/>
              <a:t>compatibility)</a:t>
            </a:r>
            <a:endParaRPr/>
          </a:p>
        </p:txBody>
      </p:sp>
      <p:sp>
        <p:nvSpPr>
          <p:cNvPr id="346" name="Google Shape;3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</a:t>
            </a:r>
            <a:r>
              <a:rPr lang="en"/>
              <a:t>DNS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98500" y="124682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message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uses UDP for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packets include a random 16-bit ID field to match requests to responses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encoded in records, which are name-value pairs with a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 (answer) type records</a:t>
            </a:r>
            <a:r>
              <a:rPr lang="en"/>
              <a:t>: Maps a domain name to an IPv4 address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NS (name server) type records</a:t>
            </a:r>
            <a:r>
              <a:rPr lang="en"/>
              <a:t>: Designates another DNS server to handle a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Records are separated into four sections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Question: Contains query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Answer: Contains direct answer to query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Authority: Directs the resolver to the next name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Additional: Provides extra information (e.g. the location of the next name server)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Resolvers cache as many records as possible (until their time-to-live expires)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Record Sets (RRSETs)</a:t>
            </a:r>
            <a:endParaRPr/>
          </a:p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DNS record has a name, type, and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group of DNS records with the same name and type form a </a:t>
            </a:r>
            <a:r>
              <a:rPr b="1" lang="en"/>
              <a:t>resource record set </a:t>
            </a:r>
            <a:r>
              <a:rPr lang="en"/>
              <a:t>(</a:t>
            </a:r>
            <a:r>
              <a:rPr b="1" lang="en"/>
              <a:t>RRSET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All the AAAA records for a given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RRSETs will be useful for simplifying signatures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signing every record separately, we can sign an entire RRSET at once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DNSSEC Record Types</a:t>
            </a:r>
            <a:endParaRPr/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new record types to send </a:t>
            </a:r>
            <a:r>
              <a:rPr lang="en"/>
              <a:t>cryptographic</a:t>
            </a:r>
            <a:r>
              <a:rPr lang="en"/>
              <a:t> information in DNSSEC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RRSIG (resource record signature): encode signatures on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DNSKEY: encode public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DS (delegated signer): encode the child’s public key (used to delegate trust)</a:t>
            </a:r>
            <a:endParaRPr/>
          </a:p>
        </p:txBody>
      </p:sp>
      <p:sp>
        <p:nvSpPr>
          <p:cNvPr id="360" name="Google Shape;36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DNSSEC Record Types: RRSIG</a:t>
            </a:r>
            <a:endParaRPr/>
          </a:p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RRSIG type records encode a signature on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RRSIG record (with one signature) can sign an entire RRSET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RRSIG type records contain some additional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Type: What type of DNS record we’re signing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Algorithm: What algorithm we’re using to create the signature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Label: Number of segments in the DNS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TTL: The TTL for the records in the RRSET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expiration time </a:t>
            </a:r>
            <a:r>
              <a:rPr lang="en"/>
              <a:t>(in Unix time: seconds since January 1, 1970)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inception time: When the signature was created (in Unix time)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tag: What key was used (roughly, a checksum on key bits)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name of the signer</a:t>
            </a:r>
            <a:endParaRPr/>
          </a:p>
        </p:txBody>
      </p:sp>
      <p:sp>
        <p:nvSpPr>
          <p:cNvPr id="367" name="Google Shape;36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DNSSEC Record Types: DNSKEY</a:t>
            </a:r>
            <a:endParaRPr/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DNSKEY</a:t>
            </a:r>
            <a:r>
              <a:rPr lang="en"/>
              <a:t> type records encode the name server’s own public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DNSKEY type records contain some additional metadata too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 bits of flags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 identifier (currently not in use, so always set to 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 identifier</a:t>
            </a:r>
            <a:endParaRPr/>
          </a:p>
        </p:txBody>
      </p:sp>
      <p:sp>
        <p:nvSpPr>
          <p:cNvPr id="374" name="Google Shape;37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DNSSEC Record Types: DS</a:t>
            </a:r>
            <a:endParaRPr/>
          </a:p>
        </p:txBody>
      </p:sp>
      <p:sp>
        <p:nvSpPr>
          <p:cNvPr id="380" name="Google Shape;380;p4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 </a:t>
            </a:r>
            <a:r>
              <a:rPr lang="en"/>
              <a:t>type records encode the hash of the child’s public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delegate trust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 type records contain some additional metadata too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key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algorithm identifier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hash function used (we’ll see this next)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Real-world protocols like DNSSEC require a lot of metadata to function correctly!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usually pretty uninteresting, though, which is why we abstract it away for you</a:t>
            </a:r>
            <a:endParaRPr/>
          </a:p>
        </p:txBody>
      </p:sp>
      <p:sp>
        <p:nvSpPr>
          <p:cNvPr id="381" name="Google Shape;38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DNSSEC Record Types: DS</a:t>
            </a:r>
            <a:endParaRPr/>
          </a:p>
        </p:txBody>
      </p:sp>
      <p:sp>
        <p:nvSpPr>
          <p:cNvPr id="387" name="Google Shape;387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delegating trust: The parent signs the child’s public key to delegate trust to the 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DNSSEC delegates trust with two records: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DS type record with the hash of the signer’s name and the child’s public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RRSIG type record with a signature on the DS record</a:t>
            </a:r>
            <a:endParaRPr/>
          </a:p>
        </p:txBody>
      </p:sp>
      <p:sp>
        <p:nvSpPr>
          <p:cNvPr id="388" name="Google Shape;38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(Attempt #2)</a:t>
            </a:r>
            <a:endParaRPr/>
          </a:p>
        </p:txBody>
      </p:sp>
      <p:sp>
        <p:nvSpPr>
          <p:cNvPr id="394" name="Google Shape;39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50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396" name="Google Shape;396;p50"/>
          <p:cNvSpPr txBox="1"/>
          <p:nvPr/>
        </p:nvSpPr>
        <p:spPr>
          <a:xfrm>
            <a:off x="6855450" y="1372825"/>
            <a:ext cx="16098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name server</a:t>
            </a:r>
            <a:endParaRPr/>
          </a:p>
        </p:txBody>
      </p:sp>
      <p:grpSp>
        <p:nvGrpSpPr>
          <p:cNvPr id="397" name="Google Shape;397;p50"/>
          <p:cNvGrpSpPr/>
          <p:nvPr/>
        </p:nvGrpSpPr>
        <p:grpSpPr>
          <a:xfrm>
            <a:off x="1811200" y="1458013"/>
            <a:ext cx="4932000" cy="461213"/>
            <a:chOff x="1811200" y="1458013"/>
            <a:chExt cx="4932000" cy="461213"/>
          </a:xfrm>
        </p:grpSpPr>
        <p:cxnSp>
          <p:nvCxnSpPr>
            <p:cNvPr id="398" name="Google Shape;398;p50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99" name="Google Shape;399;p50"/>
            <p:cNvSpPr txBox="1"/>
            <p:nvPr/>
          </p:nvSpPr>
          <p:spPr>
            <a:xfrm>
              <a:off x="2463550" y="1458013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is the IP address of </a:t>
              </a: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/>
                <a:t>?</a:t>
              </a:r>
              <a:endParaRPr sz="1200"/>
            </a:p>
          </p:txBody>
        </p:sp>
      </p:grpSp>
      <p:grpSp>
        <p:nvGrpSpPr>
          <p:cNvPr id="400" name="Google Shape;400;p50"/>
          <p:cNvGrpSpPr/>
          <p:nvPr/>
        </p:nvGrpSpPr>
        <p:grpSpPr>
          <a:xfrm>
            <a:off x="1824907" y="2183500"/>
            <a:ext cx="4932000" cy="2276050"/>
            <a:chOff x="1824907" y="2183500"/>
            <a:chExt cx="4932000" cy="2276050"/>
          </a:xfrm>
        </p:grpSpPr>
        <p:cxnSp>
          <p:nvCxnSpPr>
            <p:cNvPr id="401" name="Google Shape;401;p50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2" name="Google Shape;402;p50"/>
            <p:cNvSpPr txBox="1"/>
            <p:nvPr/>
          </p:nvSpPr>
          <p:spPr>
            <a:xfrm>
              <a:off x="2220125" y="2243150"/>
              <a:ext cx="4380300" cy="22164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 don’t know, but you should ask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NS record: Domain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 record: IP address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the public key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server. If you trust me, then now you trust them too.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DS record: Hash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server’s public key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RRSIG DS record: Signature on the DS record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my public key so you can verify the signature.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DNSKEY record: The root name server’s public key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(Attempt #2)</a:t>
            </a:r>
            <a:endParaRPr/>
          </a:p>
        </p:txBody>
      </p:sp>
      <p:sp>
        <p:nvSpPr>
          <p:cNvPr id="408" name="Google Shape;40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1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410" name="Google Shape;410;p51"/>
          <p:cNvSpPr txBox="1"/>
          <p:nvPr/>
        </p:nvSpPr>
        <p:spPr>
          <a:xfrm>
            <a:off x="6855450" y="1372825"/>
            <a:ext cx="16098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r>
              <a:rPr lang="en"/>
              <a:t> name server</a:t>
            </a:r>
            <a:endParaRPr/>
          </a:p>
        </p:txBody>
      </p:sp>
      <p:grpSp>
        <p:nvGrpSpPr>
          <p:cNvPr id="411" name="Google Shape;411;p51"/>
          <p:cNvGrpSpPr/>
          <p:nvPr/>
        </p:nvGrpSpPr>
        <p:grpSpPr>
          <a:xfrm>
            <a:off x="1811200" y="1458013"/>
            <a:ext cx="4932000" cy="461213"/>
            <a:chOff x="1811200" y="1458013"/>
            <a:chExt cx="4932000" cy="461213"/>
          </a:xfrm>
        </p:grpSpPr>
        <p:cxnSp>
          <p:nvCxnSpPr>
            <p:cNvPr id="412" name="Google Shape;412;p51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13" name="Google Shape;413;p51"/>
            <p:cNvSpPr txBox="1"/>
            <p:nvPr/>
          </p:nvSpPr>
          <p:spPr>
            <a:xfrm>
              <a:off x="2463550" y="1458013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is the IP address of </a:t>
              </a: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/>
                <a:t>?</a:t>
              </a:r>
              <a:endParaRPr sz="1200"/>
            </a:p>
          </p:txBody>
        </p:sp>
      </p:grpSp>
      <p:grpSp>
        <p:nvGrpSpPr>
          <p:cNvPr id="414" name="Google Shape;414;p51"/>
          <p:cNvGrpSpPr/>
          <p:nvPr/>
        </p:nvGrpSpPr>
        <p:grpSpPr>
          <a:xfrm>
            <a:off x="1824907" y="2183500"/>
            <a:ext cx="4932000" cy="2460850"/>
            <a:chOff x="1824907" y="2183500"/>
            <a:chExt cx="4932000" cy="2460850"/>
          </a:xfrm>
        </p:grpSpPr>
        <p:cxnSp>
          <p:nvCxnSpPr>
            <p:cNvPr id="415" name="Google Shape;415;p51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6" name="Google Shape;416;p51"/>
            <p:cNvSpPr txBox="1"/>
            <p:nvPr/>
          </p:nvSpPr>
          <p:spPr>
            <a:xfrm>
              <a:off x="1996775" y="2243150"/>
              <a:ext cx="4746300" cy="24012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 don’t know, but you should ask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NS record: Domain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 record: IP address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the public key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server. If you trust me, then now you trust them too.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DS record: Hash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server’s public key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RRSIG DS record: Signature on the DS record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my public key so you can verify the signature.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DNSKEY record: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server’s public key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(Attempt #2)</a:t>
            </a:r>
            <a:endParaRPr/>
          </a:p>
        </p:txBody>
      </p:sp>
      <p:sp>
        <p:nvSpPr>
          <p:cNvPr id="422" name="Google Shape;42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2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424" name="Google Shape;424;p52"/>
          <p:cNvSpPr txBox="1"/>
          <p:nvPr/>
        </p:nvSpPr>
        <p:spPr>
          <a:xfrm>
            <a:off x="6855450" y="1372825"/>
            <a:ext cx="16098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r>
              <a:rPr lang="en"/>
              <a:t> name server</a:t>
            </a:r>
            <a:endParaRPr/>
          </a:p>
        </p:txBody>
      </p:sp>
      <p:grpSp>
        <p:nvGrpSpPr>
          <p:cNvPr id="425" name="Google Shape;425;p52"/>
          <p:cNvGrpSpPr/>
          <p:nvPr/>
        </p:nvGrpSpPr>
        <p:grpSpPr>
          <a:xfrm>
            <a:off x="1811200" y="1458013"/>
            <a:ext cx="4932000" cy="461213"/>
            <a:chOff x="1811200" y="1458013"/>
            <a:chExt cx="4932000" cy="461213"/>
          </a:xfrm>
        </p:grpSpPr>
        <p:cxnSp>
          <p:nvCxnSpPr>
            <p:cNvPr id="426" name="Google Shape;426;p52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27" name="Google Shape;427;p52"/>
            <p:cNvSpPr txBox="1"/>
            <p:nvPr/>
          </p:nvSpPr>
          <p:spPr>
            <a:xfrm>
              <a:off x="2463550" y="1458013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is the IP address of </a:t>
              </a: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/>
                <a:t>?</a:t>
              </a:r>
              <a:endParaRPr sz="1200"/>
            </a:p>
          </p:txBody>
        </p:sp>
      </p:grpSp>
      <p:grpSp>
        <p:nvGrpSpPr>
          <p:cNvPr id="428" name="Google Shape;428;p52"/>
          <p:cNvGrpSpPr/>
          <p:nvPr/>
        </p:nvGrpSpPr>
        <p:grpSpPr>
          <a:xfrm>
            <a:off x="1824907" y="2183500"/>
            <a:ext cx="4932000" cy="1924575"/>
            <a:chOff x="1824907" y="2183500"/>
            <a:chExt cx="4932000" cy="1924575"/>
          </a:xfrm>
        </p:grpSpPr>
        <p:cxnSp>
          <p:nvCxnSpPr>
            <p:cNvPr id="429" name="Google Shape;429;p52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0" name="Google Shape;430;p52"/>
            <p:cNvSpPr txBox="1"/>
            <p:nvPr/>
          </p:nvSpPr>
          <p:spPr>
            <a:xfrm>
              <a:off x="2360650" y="2260975"/>
              <a:ext cx="3833100" cy="18471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 record: “The IP address of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>
                  <a:solidFill>
                    <a:schemeClr val="dk1"/>
                  </a:solidFill>
                </a:rPr>
                <a:t> is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23.185.0.1</a:t>
              </a:r>
              <a:r>
                <a:rPr lang="en" sz="1200">
                  <a:solidFill>
                    <a:schemeClr val="dk1"/>
                  </a:solidFill>
                </a:rPr>
                <a:t>.”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the above record.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RRSIG A record: Signature on the A record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my public key so you can verify the signature.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DNSKEY record: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server’s public key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Key-Signing Keys and Zone-Signing Keys</a:t>
            </a:r>
            <a:endParaRPr/>
          </a:p>
        </p:txBody>
      </p:sp>
      <p:sp>
        <p:nvSpPr>
          <p:cNvPr id="436" name="Google Shape;43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</a:t>
            </a:r>
            <a:r>
              <a:rPr lang="en"/>
              <a:t>DNS Security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98500" y="124682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poisoning attack: Send a malicious record to the resolver, which caches the record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packets to be sent to the wrong place (e.g. to the attacker, who becomes a MITM)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Malicious name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Bailiwick checking: Resolver only accepts records in the name server’s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Network attackers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 attackers can poison the cache without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 attackers can race the legitimate response to poison the 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 attackers must guess the ID field (Defense: Make the ID field random)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Kaminsky attack: Query non-existent domains and put the poisoned record in the additional section (which will still be cached). Lets the off-path attacker try repeatedly until succeeding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Defense: Source port randomization (more bits for the off-path attacker to guess)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Recovering from Key Compromise</a:t>
            </a:r>
            <a:endParaRPr/>
          </a:p>
        </p:txBody>
      </p:sp>
      <p:sp>
        <p:nvSpPr>
          <p:cNvPr id="442" name="Google Shape;44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a name server wants to change the keys it uses to sign records?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This is necessary if the attacker compromises a private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name server needs to inform its parent, since the parent must change its DS record too!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process is complicated and can go wrong in many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to avoid this process whenever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Divide each name server into an </a:t>
            </a:r>
            <a:r>
              <a:rPr i="1" lang="en"/>
              <a:t>upper half</a:t>
            </a:r>
            <a:r>
              <a:rPr lang="en"/>
              <a:t> and </a:t>
            </a:r>
            <a:r>
              <a:rPr i="1" lang="en"/>
              <a:t>lower half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need to change the keys in the lower half, we don’t need to contact another name server: the parent is the upper half of the </a:t>
            </a:r>
            <a:r>
              <a:rPr i="1" lang="en"/>
              <a:t>same</a:t>
            </a:r>
            <a:r>
              <a:rPr lang="en"/>
              <a:t> name </a:t>
            </a:r>
            <a:r>
              <a:rPr lang="en"/>
              <a:t>server!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Key-Signing Keys and Zone-Signing Keys</a:t>
            </a:r>
            <a:endParaRPr/>
          </a:p>
        </p:txBody>
      </p:sp>
      <p:sp>
        <p:nvSpPr>
          <p:cNvPr id="449" name="Google Shape;44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name server has </a:t>
            </a:r>
            <a:r>
              <a:rPr i="1" lang="en"/>
              <a:t>two</a:t>
            </a:r>
            <a:r>
              <a:rPr lang="en"/>
              <a:t> kinds of public-private key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key-signing key</a:t>
            </a:r>
            <a:r>
              <a:rPr lang="en"/>
              <a:t> (</a:t>
            </a:r>
            <a:r>
              <a:rPr b="1" lang="en"/>
              <a:t>KSK</a:t>
            </a:r>
            <a:r>
              <a:rPr lang="en"/>
              <a:t>) is used to sign only the zone-signing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The KSK is the “upper half” of the name server.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“upper half” endorses the “lower half”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zone-signing key</a:t>
            </a:r>
            <a:r>
              <a:rPr lang="en"/>
              <a:t> </a:t>
            </a:r>
            <a:r>
              <a:rPr lang="en"/>
              <a:t>(</a:t>
            </a:r>
            <a:r>
              <a:rPr b="1" lang="en"/>
              <a:t>ZSK</a:t>
            </a:r>
            <a:r>
              <a:rPr lang="en"/>
              <a:t>) is used to sign all other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The ZSK is the “lower half” of the name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“lower half” endorses the “upper half” of the next name server (or the final answer)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Now, </a:t>
            </a: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r>
              <a:rPr lang="en"/>
              <a:t> name server has two key pairs (KSK and ZSK)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private KSK is used to sign the public ZSK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private ZSK is used to sign the final A record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of Trust (without KSKs and ZSKs)</a:t>
            </a:r>
            <a:endParaRPr/>
          </a:p>
        </p:txBody>
      </p:sp>
      <p:sp>
        <p:nvSpPr>
          <p:cNvPr id="456" name="Google Shape;45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56"/>
          <p:cNvSpPr/>
          <p:nvPr/>
        </p:nvSpPr>
        <p:spPr>
          <a:xfrm>
            <a:off x="836700" y="1329100"/>
            <a:ext cx="2295300" cy="148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6"/>
          <p:cNvSpPr/>
          <p:nvPr/>
        </p:nvSpPr>
        <p:spPr>
          <a:xfrm>
            <a:off x="1720650" y="17093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KSK</a:t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459" name="Google Shape;459;p56"/>
          <p:cNvSpPr txBox="1"/>
          <p:nvPr/>
        </p:nvSpPr>
        <p:spPr>
          <a:xfrm>
            <a:off x="1257150" y="1307850"/>
            <a:ext cx="145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56"/>
          <p:cNvSpPr/>
          <p:nvPr/>
        </p:nvSpPr>
        <p:spPr>
          <a:xfrm>
            <a:off x="3424350" y="2282000"/>
            <a:ext cx="2295300" cy="148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6"/>
          <p:cNvSpPr/>
          <p:nvPr/>
        </p:nvSpPr>
        <p:spPr>
          <a:xfrm>
            <a:off x="4308300" y="26622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KSK</a:t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462" name="Google Shape;462;p56"/>
          <p:cNvSpPr txBox="1"/>
          <p:nvPr/>
        </p:nvSpPr>
        <p:spPr>
          <a:xfrm>
            <a:off x="3844800" y="2260750"/>
            <a:ext cx="145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63" name="Google Shape;463;p56"/>
          <p:cNvCxnSpPr>
            <a:stCxn id="458" idx="2"/>
            <a:endCxn id="464" idx="1"/>
          </p:cNvCxnSpPr>
          <p:nvPr/>
        </p:nvCxnSpPr>
        <p:spPr>
          <a:xfrm>
            <a:off x="1984350" y="1988950"/>
            <a:ext cx="1512900" cy="81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56"/>
          <p:cNvSpPr txBox="1"/>
          <p:nvPr/>
        </p:nvSpPr>
        <p:spPr>
          <a:xfrm>
            <a:off x="2963075" y="241885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66" name="Google Shape;466;p56"/>
          <p:cNvSpPr/>
          <p:nvPr/>
        </p:nvSpPr>
        <p:spPr>
          <a:xfrm>
            <a:off x="6062400" y="3242700"/>
            <a:ext cx="2295300" cy="183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6"/>
          <p:cNvSpPr txBox="1"/>
          <p:nvPr/>
        </p:nvSpPr>
        <p:spPr>
          <a:xfrm>
            <a:off x="6482850" y="3221450"/>
            <a:ext cx="145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cs161.org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68" name="Google Shape;468;p56"/>
          <p:cNvCxnSpPr>
            <a:stCxn id="461" idx="2"/>
            <a:endCxn id="469" idx="1"/>
          </p:cNvCxnSpPr>
          <p:nvPr/>
        </p:nvCxnSpPr>
        <p:spPr>
          <a:xfrm>
            <a:off x="4572000" y="2941850"/>
            <a:ext cx="1563300" cy="82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56"/>
          <p:cNvSpPr txBox="1"/>
          <p:nvPr/>
        </p:nvSpPr>
        <p:spPr>
          <a:xfrm>
            <a:off x="5567800" y="334335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71" name="Google Shape;471;p56"/>
          <p:cNvSpPr/>
          <p:nvPr/>
        </p:nvSpPr>
        <p:spPr>
          <a:xfrm>
            <a:off x="6209800" y="4182150"/>
            <a:ext cx="3957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55CC"/>
                </a:solidFill>
              </a:rPr>
              <a:t>A</a:t>
            </a:r>
            <a:endParaRPr sz="800">
              <a:solidFill>
                <a:srgbClr val="1155CC"/>
              </a:solidFill>
            </a:endParaRPr>
          </a:p>
        </p:txBody>
      </p:sp>
      <p:sp>
        <p:nvSpPr>
          <p:cNvPr id="472" name="Google Shape;472;p56"/>
          <p:cNvSpPr/>
          <p:nvPr/>
        </p:nvSpPr>
        <p:spPr>
          <a:xfrm>
            <a:off x="6719857" y="4182150"/>
            <a:ext cx="3957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55CC"/>
                </a:solidFill>
              </a:rPr>
              <a:t>MX</a:t>
            </a:r>
            <a:endParaRPr sz="800">
              <a:solidFill>
                <a:srgbClr val="1155CC"/>
              </a:solidFill>
            </a:endParaRPr>
          </a:p>
        </p:txBody>
      </p:sp>
      <p:cxnSp>
        <p:nvCxnSpPr>
          <p:cNvPr id="473" name="Google Shape;473;p56"/>
          <p:cNvCxnSpPr>
            <a:stCxn id="474" idx="1"/>
            <a:endCxn id="458" idx="3"/>
          </p:cNvCxnSpPr>
          <p:nvPr/>
        </p:nvCxnSpPr>
        <p:spPr>
          <a:xfrm flipH="1">
            <a:off x="2248200" y="1444500"/>
            <a:ext cx="14754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56"/>
          <p:cNvSpPr txBox="1"/>
          <p:nvPr/>
        </p:nvSpPr>
        <p:spPr>
          <a:xfrm>
            <a:off x="3723600" y="1244400"/>
            <a:ext cx="14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Root of trust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75" name="Google Shape;475;p56"/>
          <p:cNvCxnSpPr>
            <a:stCxn id="457" idx="3"/>
            <a:endCxn id="462" idx="0"/>
          </p:cNvCxnSpPr>
          <p:nvPr/>
        </p:nvCxnSpPr>
        <p:spPr>
          <a:xfrm>
            <a:off x="3132000" y="2072800"/>
            <a:ext cx="1440000" cy="18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6" name="Google Shape;476;p56"/>
          <p:cNvCxnSpPr>
            <a:stCxn id="460" idx="3"/>
            <a:endCxn id="467" idx="0"/>
          </p:cNvCxnSpPr>
          <p:nvPr/>
        </p:nvCxnSpPr>
        <p:spPr>
          <a:xfrm>
            <a:off x="5719650" y="3025700"/>
            <a:ext cx="1490400" cy="19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7" name="Google Shape;477;p56"/>
          <p:cNvSpPr txBox="1"/>
          <p:nvPr/>
        </p:nvSpPr>
        <p:spPr>
          <a:xfrm>
            <a:off x="3605075" y="1791575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78" name="Google Shape;478;p56"/>
          <p:cNvSpPr txBox="1"/>
          <p:nvPr/>
        </p:nvSpPr>
        <p:spPr>
          <a:xfrm>
            <a:off x="6195450" y="274500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64" name="Google Shape;464;p56"/>
          <p:cNvSpPr/>
          <p:nvPr/>
        </p:nvSpPr>
        <p:spPr>
          <a:xfrm>
            <a:off x="3497350" y="2662250"/>
            <a:ext cx="6420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C0000"/>
                </a:solidFill>
              </a:rPr>
              <a:t>H</a:t>
            </a:r>
            <a:r>
              <a:rPr lang="en" sz="1000">
                <a:solidFill>
                  <a:srgbClr val="CC0000"/>
                </a:solidFill>
              </a:rPr>
              <a:t>(</a:t>
            </a:r>
            <a:r>
              <a:rPr lang="en" sz="1000">
                <a:solidFill>
                  <a:srgbClr val="CC0000"/>
                </a:solidFill>
              </a:rPr>
              <a:t>KSK)</a:t>
            </a:r>
            <a:endParaRPr sz="1000">
              <a:solidFill>
                <a:srgbClr val="CC0000"/>
              </a:solidFill>
            </a:endParaRPr>
          </a:p>
        </p:txBody>
      </p:sp>
      <p:cxnSp>
        <p:nvCxnSpPr>
          <p:cNvPr id="479" name="Google Shape;479;p56"/>
          <p:cNvCxnSpPr>
            <a:stCxn id="464" idx="3"/>
            <a:endCxn id="461" idx="1"/>
          </p:cNvCxnSpPr>
          <p:nvPr/>
        </p:nvCxnSpPr>
        <p:spPr>
          <a:xfrm>
            <a:off x="4139350" y="2802050"/>
            <a:ext cx="16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56"/>
          <p:cNvSpPr/>
          <p:nvPr/>
        </p:nvSpPr>
        <p:spPr>
          <a:xfrm>
            <a:off x="6135400" y="3622948"/>
            <a:ext cx="6420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C0000"/>
                </a:solidFill>
              </a:rPr>
              <a:t>H</a:t>
            </a:r>
            <a:r>
              <a:rPr lang="en" sz="1000">
                <a:solidFill>
                  <a:srgbClr val="CC0000"/>
                </a:solidFill>
              </a:rPr>
              <a:t>(KSK)</a:t>
            </a:r>
            <a:endParaRPr sz="1000">
              <a:solidFill>
                <a:srgbClr val="CC0000"/>
              </a:solidFill>
            </a:endParaRPr>
          </a:p>
        </p:txBody>
      </p:sp>
      <p:cxnSp>
        <p:nvCxnSpPr>
          <p:cNvPr id="480" name="Google Shape;480;p56"/>
          <p:cNvCxnSpPr>
            <a:stCxn id="469" idx="3"/>
            <a:endCxn id="481" idx="1"/>
          </p:cNvCxnSpPr>
          <p:nvPr/>
        </p:nvCxnSpPr>
        <p:spPr>
          <a:xfrm>
            <a:off x="6777400" y="3762748"/>
            <a:ext cx="16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56"/>
          <p:cNvSpPr/>
          <p:nvPr/>
        </p:nvSpPr>
        <p:spPr>
          <a:xfrm>
            <a:off x="6946350" y="36229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KSK</a:t>
            </a:r>
            <a:endParaRPr sz="1000">
              <a:solidFill>
                <a:srgbClr val="CC0000"/>
              </a:solidFill>
            </a:endParaRPr>
          </a:p>
        </p:txBody>
      </p:sp>
      <p:cxnSp>
        <p:nvCxnSpPr>
          <p:cNvPr id="482" name="Google Shape;482;p56"/>
          <p:cNvCxnSpPr>
            <a:stCxn id="481" idx="2"/>
            <a:endCxn id="471" idx="0"/>
          </p:cNvCxnSpPr>
          <p:nvPr/>
        </p:nvCxnSpPr>
        <p:spPr>
          <a:xfrm flipH="1">
            <a:off x="6407550" y="3902550"/>
            <a:ext cx="802500" cy="2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56"/>
          <p:cNvCxnSpPr>
            <a:stCxn id="481" idx="2"/>
            <a:endCxn id="472" idx="0"/>
          </p:cNvCxnSpPr>
          <p:nvPr/>
        </p:nvCxnSpPr>
        <p:spPr>
          <a:xfrm flipH="1">
            <a:off x="6917850" y="3902550"/>
            <a:ext cx="292200" cy="2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of Trust (with KSKs and ZSKs)</a:t>
            </a:r>
            <a:endParaRPr/>
          </a:p>
        </p:txBody>
      </p:sp>
      <p:sp>
        <p:nvSpPr>
          <p:cNvPr id="489" name="Google Shape;48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57"/>
          <p:cNvSpPr/>
          <p:nvPr/>
        </p:nvSpPr>
        <p:spPr>
          <a:xfrm>
            <a:off x="836700" y="1329100"/>
            <a:ext cx="2295300" cy="148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7"/>
          <p:cNvSpPr/>
          <p:nvPr/>
        </p:nvSpPr>
        <p:spPr>
          <a:xfrm>
            <a:off x="1720650" y="17093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KSK</a:t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492" name="Google Shape;492;p57"/>
          <p:cNvSpPr/>
          <p:nvPr/>
        </p:nvSpPr>
        <p:spPr>
          <a:xfrm>
            <a:off x="1135950" y="22685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ZSK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493" name="Google Shape;493;p57"/>
          <p:cNvSpPr/>
          <p:nvPr/>
        </p:nvSpPr>
        <p:spPr>
          <a:xfrm>
            <a:off x="2305350" y="22685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ZSK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494" name="Google Shape;494;p57"/>
          <p:cNvCxnSpPr>
            <a:stCxn id="491" idx="2"/>
            <a:endCxn id="492" idx="0"/>
          </p:cNvCxnSpPr>
          <p:nvPr/>
        </p:nvCxnSpPr>
        <p:spPr>
          <a:xfrm flipH="1">
            <a:off x="1399650" y="1988950"/>
            <a:ext cx="584700" cy="2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57"/>
          <p:cNvCxnSpPr>
            <a:stCxn id="491" idx="2"/>
            <a:endCxn id="493" idx="0"/>
          </p:cNvCxnSpPr>
          <p:nvPr/>
        </p:nvCxnSpPr>
        <p:spPr>
          <a:xfrm>
            <a:off x="1984350" y="1988950"/>
            <a:ext cx="584700" cy="2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57"/>
          <p:cNvSpPr txBox="1"/>
          <p:nvPr/>
        </p:nvSpPr>
        <p:spPr>
          <a:xfrm>
            <a:off x="1078650" y="198895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DNSKEY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97" name="Google Shape;497;p57"/>
          <p:cNvSpPr txBox="1"/>
          <p:nvPr/>
        </p:nvSpPr>
        <p:spPr>
          <a:xfrm>
            <a:off x="2248050" y="198895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DNSKEY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98" name="Google Shape;498;p57"/>
          <p:cNvSpPr txBox="1"/>
          <p:nvPr/>
        </p:nvSpPr>
        <p:spPr>
          <a:xfrm>
            <a:off x="1257150" y="1307850"/>
            <a:ext cx="145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57"/>
          <p:cNvSpPr/>
          <p:nvPr/>
        </p:nvSpPr>
        <p:spPr>
          <a:xfrm>
            <a:off x="3424350" y="2282000"/>
            <a:ext cx="2295300" cy="148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7"/>
          <p:cNvSpPr/>
          <p:nvPr/>
        </p:nvSpPr>
        <p:spPr>
          <a:xfrm>
            <a:off x="4308300" y="26622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KSK</a:t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501" name="Google Shape;501;p57"/>
          <p:cNvSpPr/>
          <p:nvPr/>
        </p:nvSpPr>
        <p:spPr>
          <a:xfrm>
            <a:off x="3723600" y="32214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ZSK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502" name="Google Shape;502;p57"/>
          <p:cNvSpPr/>
          <p:nvPr/>
        </p:nvSpPr>
        <p:spPr>
          <a:xfrm>
            <a:off x="4893000" y="32214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ZSK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503" name="Google Shape;503;p57"/>
          <p:cNvCxnSpPr>
            <a:stCxn id="500" idx="2"/>
            <a:endCxn id="501" idx="0"/>
          </p:cNvCxnSpPr>
          <p:nvPr/>
        </p:nvCxnSpPr>
        <p:spPr>
          <a:xfrm flipH="1">
            <a:off x="3987300" y="2941850"/>
            <a:ext cx="584700" cy="2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57"/>
          <p:cNvCxnSpPr>
            <a:stCxn id="500" idx="2"/>
            <a:endCxn id="502" idx="0"/>
          </p:cNvCxnSpPr>
          <p:nvPr/>
        </p:nvCxnSpPr>
        <p:spPr>
          <a:xfrm>
            <a:off x="4572000" y="2941850"/>
            <a:ext cx="584700" cy="2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57"/>
          <p:cNvSpPr txBox="1"/>
          <p:nvPr/>
        </p:nvSpPr>
        <p:spPr>
          <a:xfrm>
            <a:off x="3666300" y="294185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DNSKEY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06" name="Google Shape;506;p57"/>
          <p:cNvSpPr txBox="1"/>
          <p:nvPr/>
        </p:nvSpPr>
        <p:spPr>
          <a:xfrm>
            <a:off x="4835700" y="294185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DNSKEY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3844800" y="2260750"/>
            <a:ext cx="145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08" name="Google Shape;508;p57"/>
          <p:cNvCxnSpPr>
            <a:stCxn id="493" idx="2"/>
            <a:endCxn id="509" idx="1"/>
          </p:cNvCxnSpPr>
          <p:nvPr/>
        </p:nvCxnSpPr>
        <p:spPr>
          <a:xfrm>
            <a:off x="2569050" y="2548150"/>
            <a:ext cx="928200" cy="25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57"/>
          <p:cNvSpPr txBox="1"/>
          <p:nvPr/>
        </p:nvSpPr>
        <p:spPr>
          <a:xfrm>
            <a:off x="2963075" y="234265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11" name="Google Shape;511;p57"/>
          <p:cNvSpPr/>
          <p:nvPr/>
        </p:nvSpPr>
        <p:spPr>
          <a:xfrm>
            <a:off x="6062400" y="3242700"/>
            <a:ext cx="2295300" cy="183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7"/>
          <p:cNvSpPr/>
          <p:nvPr/>
        </p:nvSpPr>
        <p:spPr>
          <a:xfrm>
            <a:off x="6946350" y="36229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KSK</a:t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513" name="Google Shape;513;p57"/>
          <p:cNvSpPr/>
          <p:nvPr/>
        </p:nvSpPr>
        <p:spPr>
          <a:xfrm>
            <a:off x="6361650" y="41821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ZSK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514" name="Google Shape;514;p57"/>
          <p:cNvSpPr/>
          <p:nvPr/>
        </p:nvSpPr>
        <p:spPr>
          <a:xfrm>
            <a:off x="7531050" y="4182150"/>
            <a:ext cx="5274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ZSK</a:t>
            </a:r>
            <a:endParaRPr sz="1000">
              <a:solidFill>
                <a:srgbClr val="38761D"/>
              </a:solidFill>
            </a:endParaRPr>
          </a:p>
        </p:txBody>
      </p:sp>
      <p:cxnSp>
        <p:nvCxnSpPr>
          <p:cNvPr id="515" name="Google Shape;515;p57"/>
          <p:cNvCxnSpPr>
            <a:stCxn id="512" idx="2"/>
            <a:endCxn id="513" idx="0"/>
          </p:cNvCxnSpPr>
          <p:nvPr/>
        </p:nvCxnSpPr>
        <p:spPr>
          <a:xfrm flipH="1">
            <a:off x="6625350" y="3902550"/>
            <a:ext cx="584700" cy="2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57"/>
          <p:cNvCxnSpPr>
            <a:stCxn id="512" idx="2"/>
            <a:endCxn id="514" idx="0"/>
          </p:cNvCxnSpPr>
          <p:nvPr/>
        </p:nvCxnSpPr>
        <p:spPr>
          <a:xfrm>
            <a:off x="7210050" y="3902550"/>
            <a:ext cx="584700" cy="27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7"/>
          <p:cNvSpPr txBox="1"/>
          <p:nvPr/>
        </p:nvSpPr>
        <p:spPr>
          <a:xfrm>
            <a:off x="6304350" y="390255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DNSKEY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18" name="Google Shape;518;p57"/>
          <p:cNvSpPr txBox="1"/>
          <p:nvPr/>
        </p:nvSpPr>
        <p:spPr>
          <a:xfrm>
            <a:off x="7473750" y="390255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DNSKEY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19" name="Google Shape;519;p57"/>
          <p:cNvSpPr txBox="1"/>
          <p:nvPr/>
        </p:nvSpPr>
        <p:spPr>
          <a:xfrm>
            <a:off x="6482850" y="3221450"/>
            <a:ext cx="145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cs161.org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20" name="Google Shape;520;p57"/>
          <p:cNvCxnSpPr>
            <a:stCxn id="502" idx="2"/>
            <a:endCxn id="521" idx="1"/>
          </p:cNvCxnSpPr>
          <p:nvPr/>
        </p:nvCxnSpPr>
        <p:spPr>
          <a:xfrm>
            <a:off x="5156700" y="3501050"/>
            <a:ext cx="978600" cy="26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57"/>
          <p:cNvSpPr txBox="1"/>
          <p:nvPr/>
        </p:nvSpPr>
        <p:spPr>
          <a:xfrm>
            <a:off x="5567800" y="341955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23" name="Google Shape;523;p57"/>
          <p:cNvSpPr/>
          <p:nvPr/>
        </p:nvSpPr>
        <p:spPr>
          <a:xfrm>
            <a:off x="6209800" y="4644975"/>
            <a:ext cx="3957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55CC"/>
                </a:solidFill>
              </a:rPr>
              <a:t>A</a:t>
            </a:r>
            <a:endParaRPr sz="800">
              <a:solidFill>
                <a:srgbClr val="1155CC"/>
              </a:solidFill>
            </a:endParaRPr>
          </a:p>
        </p:txBody>
      </p:sp>
      <p:cxnSp>
        <p:nvCxnSpPr>
          <p:cNvPr id="524" name="Google Shape;524;p57"/>
          <p:cNvCxnSpPr>
            <a:stCxn id="513" idx="2"/>
            <a:endCxn id="523" idx="0"/>
          </p:cNvCxnSpPr>
          <p:nvPr/>
        </p:nvCxnSpPr>
        <p:spPr>
          <a:xfrm flipH="1">
            <a:off x="6407550" y="4461750"/>
            <a:ext cx="217800" cy="18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57"/>
          <p:cNvSpPr/>
          <p:nvPr/>
        </p:nvSpPr>
        <p:spPr>
          <a:xfrm>
            <a:off x="6719857" y="4644975"/>
            <a:ext cx="3957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155CC"/>
                </a:solidFill>
              </a:rPr>
              <a:t>MX</a:t>
            </a:r>
            <a:endParaRPr sz="800">
              <a:solidFill>
                <a:srgbClr val="1155CC"/>
              </a:solidFill>
            </a:endParaRPr>
          </a:p>
        </p:txBody>
      </p:sp>
      <p:cxnSp>
        <p:nvCxnSpPr>
          <p:cNvPr id="526" name="Google Shape;526;p57"/>
          <p:cNvCxnSpPr>
            <a:stCxn id="513" idx="2"/>
            <a:endCxn id="525" idx="0"/>
          </p:cNvCxnSpPr>
          <p:nvPr/>
        </p:nvCxnSpPr>
        <p:spPr>
          <a:xfrm>
            <a:off x="6625350" y="4461750"/>
            <a:ext cx="292500" cy="18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57"/>
          <p:cNvCxnSpPr>
            <a:stCxn id="528" idx="1"/>
            <a:endCxn id="491" idx="3"/>
          </p:cNvCxnSpPr>
          <p:nvPr/>
        </p:nvCxnSpPr>
        <p:spPr>
          <a:xfrm flipH="1">
            <a:off x="2248200" y="1444500"/>
            <a:ext cx="14754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57"/>
          <p:cNvSpPr txBox="1"/>
          <p:nvPr/>
        </p:nvSpPr>
        <p:spPr>
          <a:xfrm>
            <a:off x="3723600" y="1244400"/>
            <a:ext cx="14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Root of trust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29" name="Google Shape;529;p57"/>
          <p:cNvCxnSpPr>
            <a:stCxn id="490" idx="3"/>
            <a:endCxn id="507" idx="0"/>
          </p:cNvCxnSpPr>
          <p:nvPr/>
        </p:nvCxnSpPr>
        <p:spPr>
          <a:xfrm>
            <a:off x="3132000" y="2072800"/>
            <a:ext cx="1440000" cy="18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0" name="Google Shape;530;p57"/>
          <p:cNvCxnSpPr>
            <a:stCxn id="499" idx="3"/>
            <a:endCxn id="519" idx="0"/>
          </p:cNvCxnSpPr>
          <p:nvPr/>
        </p:nvCxnSpPr>
        <p:spPr>
          <a:xfrm>
            <a:off x="5719650" y="3025700"/>
            <a:ext cx="1490400" cy="19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1" name="Google Shape;531;p57"/>
          <p:cNvSpPr txBox="1"/>
          <p:nvPr/>
        </p:nvSpPr>
        <p:spPr>
          <a:xfrm>
            <a:off x="3605075" y="1791575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32" name="Google Shape;532;p57"/>
          <p:cNvSpPr txBox="1"/>
          <p:nvPr/>
        </p:nvSpPr>
        <p:spPr>
          <a:xfrm>
            <a:off x="6195450" y="2745000"/>
            <a:ext cx="6420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21" name="Google Shape;521;p57"/>
          <p:cNvSpPr/>
          <p:nvPr/>
        </p:nvSpPr>
        <p:spPr>
          <a:xfrm>
            <a:off x="6135400" y="3622948"/>
            <a:ext cx="6420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C0000"/>
                </a:solidFill>
              </a:rPr>
              <a:t>H</a:t>
            </a:r>
            <a:r>
              <a:rPr lang="en" sz="1000">
                <a:solidFill>
                  <a:srgbClr val="CC0000"/>
                </a:solidFill>
              </a:rPr>
              <a:t>(KSK)</a:t>
            </a:r>
            <a:endParaRPr sz="1000">
              <a:solidFill>
                <a:srgbClr val="CC0000"/>
              </a:solidFill>
            </a:endParaRPr>
          </a:p>
        </p:txBody>
      </p:sp>
      <p:cxnSp>
        <p:nvCxnSpPr>
          <p:cNvPr id="533" name="Google Shape;533;p57"/>
          <p:cNvCxnSpPr>
            <a:stCxn id="521" idx="3"/>
          </p:cNvCxnSpPr>
          <p:nvPr/>
        </p:nvCxnSpPr>
        <p:spPr>
          <a:xfrm>
            <a:off x="6777400" y="3762748"/>
            <a:ext cx="16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57"/>
          <p:cNvSpPr/>
          <p:nvPr/>
        </p:nvSpPr>
        <p:spPr>
          <a:xfrm>
            <a:off x="3497350" y="2662250"/>
            <a:ext cx="642000" cy="2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CC0000"/>
                </a:solidFill>
              </a:rPr>
              <a:t>H</a:t>
            </a:r>
            <a:r>
              <a:rPr lang="en" sz="1000">
                <a:solidFill>
                  <a:srgbClr val="CC0000"/>
                </a:solidFill>
              </a:rPr>
              <a:t>(KSK)</a:t>
            </a:r>
            <a:endParaRPr sz="1000">
              <a:solidFill>
                <a:srgbClr val="CC0000"/>
              </a:solidFill>
            </a:endParaRPr>
          </a:p>
        </p:txBody>
      </p:sp>
      <p:cxnSp>
        <p:nvCxnSpPr>
          <p:cNvPr id="534" name="Google Shape;534;p57"/>
          <p:cNvCxnSpPr>
            <a:stCxn id="509" idx="3"/>
            <a:endCxn id="500" idx="1"/>
          </p:cNvCxnSpPr>
          <p:nvPr/>
        </p:nvCxnSpPr>
        <p:spPr>
          <a:xfrm>
            <a:off x="4139350" y="2802050"/>
            <a:ext cx="16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57"/>
          <p:cNvSpPr txBox="1"/>
          <p:nvPr/>
        </p:nvSpPr>
        <p:spPr>
          <a:xfrm>
            <a:off x="866200" y="3691850"/>
            <a:ext cx="4320600" cy="400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thick arrows represented authenticated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6" name="Google Shape;536;p57"/>
          <p:cNvSpPr txBox="1"/>
          <p:nvPr/>
        </p:nvSpPr>
        <p:spPr>
          <a:xfrm>
            <a:off x="1018050" y="4034425"/>
            <a:ext cx="4320600" cy="1046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Notice: We don’t need to authenticate NS records. As long as the final A record is authenticated by the chain of trust, it doesn’t matter which server we got it from!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</a:t>
            </a:r>
            <a:r>
              <a:rPr lang="en"/>
              <a:t>(Attempt #3)</a:t>
            </a:r>
            <a:endParaRPr/>
          </a:p>
        </p:txBody>
      </p:sp>
      <p:sp>
        <p:nvSpPr>
          <p:cNvPr id="542" name="Google Shape;5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58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544" name="Google Shape;544;p58"/>
          <p:cNvSpPr txBox="1"/>
          <p:nvPr/>
        </p:nvSpPr>
        <p:spPr>
          <a:xfrm>
            <a:off x="6855450" y="1372825"/>
            <a:ext cx="17175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name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(“upper half”)</a:t>
            </a:r>
            <a:endParaRPr/>
          </a:p>
        </p:txBody>
      </p:sp>
      <p:grpSp>
        <p:nvGrpSpPr>
          <p:cNvPr id="545" name="Google Shape;545;p58"/>
          <p:cNvGrpSpPr/>
          <p:nvPr/>
        </p:nvGrpSpPr>
        <p:grpSpPr>
          <a:xfrm>
            <a:off x="1811200" y="1466950"/>
            <a:ext cx="4932000" cy="452275"/>
            <a:chOff x="1811200" y="1466950"/>
            <a:chExt cx="4932000" cy="452275"/>
          </a:xfrm>
        </p:grpSpPr>
        <p:cxnSp>
          <p:nvCxnSpPr>
            <p:cNvPr id="546" name="Google Shape;546;p58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47" name="Google Shape;547;p58"/>
            <p:cNvSpPr txBox="1"/>
            <p:nvPr/>
          </p:nvSpPr>
          <p:spPr>
            <a:xfrm>
              <a:off x="3308800" y="1466950"/>
              <a:ext cx="21084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are your public keys?</a:t>
              </a:r>
              <a:endParaRPr sz="1200"/>
            </a:p>
          </p:txBody>
        </p:sp>
      </p:grpSp>
      <p:grpSp>
        <p:nvGrpSpPr>
          <p:cNvPr id="548" name="Google Shape;548;p58"/>
          <p:cNvGrpSpPr/>
          <p:nvPr/>
        </p:nvGrpSpPr>
        <p:grpSpPr>
          <a:xfrm>
            <a:off x="1824907" y="2183500"/>
            <a:ext cx="4932000" cy="1721950"/>
            <a:chOff x="1824907" y="2183500"/>
            <a:chExt cx="4932000" cy="1721950"/>
          </a:xfrm>
        </p:grpSpPr>
        <p:cxnSp>
          <p:nvCxnSpPr>
            <p:cNvPr id="549" name="Google Shape;549;p58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0" name="Google Shape;550;p58"/>
            <p:cNvSpPr txBox="1"/>
            <p:nvPr/>
          </p:nvSpPr>
          <p:spPr>
            <a:xfrm>
              <a:off x="2220125" y="2243150"/>
              <a:ext cx="4380300" cy="1662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are my public keys.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DNSKEY record: The root name server’s public KSK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DNSKEY record: The root name server’s public ZSK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my ZSK. If you trust my KSK, then now you trust my ZSK.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RRSIG DNSKEY record: Signature on the DNSKEY records (signed with root’s private KSK)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(Attempt #3)</a:t>
            </a:r>
            <a:endParaRPr/>
          </a:p>
        </p:txBody>
      </p:sp>
      <p:sp>
        <p:nvSpPr>
          <p:cNvPr id="556" name="Google Shape;55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7" name="Google Shape;557;p59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558" name="Google Shape;558;p59"/>
          <p:cNvSpPr txBox="1"/>
          <p:nvPr/>
        </p:nvSpPr>
        <p:spPr>
          <a:xfrm>
            <a:off x="6855450" y="1372825"/>
            <a:ext cx="17175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name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(“lower half”)</a:t>
            </a:r>
            <a:endParaRPr/>
          </a:p>
        </p:txBody>
      </p:sp>
      <p:grpSp>
        <p:nvGrpSpPr>
          <p:cNvPr id="559" name="Google Shape;559;p59"/>
          <p:cNvGrpSpPr/>
          <p:nvPr/>
        </p:nvGrpSpPr>
        <p:grpSpPr>
          <a:xfrm>
            <a:off x="1811200" y="1458013"/>
            <a:ext cx="4932000" cy="461213"/>
            <a:chOff x="1811200" y="1458013"/>
            <a:chExt cx="4932000" cy="461213"/>
          </a:xfrm>
        </p:grpSpPr>
        <p:cxnSp>
          <p:nvCxnSpPr>
            <p:cNvPr id="560" name="Google Shape;560;p59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61" name="Google Shape;561;p59"/>
            <p:cNvSpPr txBox="1"/>
            <p:nvPr/>
          </p:nvSpPr>
          <p:spPr>
            <a:xfrm>
              <a:off x="2463550" y="1458013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What is the IP address of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>
                  <a:solidFill>
                    <a:schemeClr val="dk1"/>
                  </a:solidFill>
                </a:rPr>
                <a:t>?</a:t>
              </a:r>
              <a:endParaRPr sz="1200"/>
            </a:p>
          </p:txBody>
        </p:sp>
      </p:grpSp>
      <p:grpSp>
        <p:nvGrpSpPr>
          <p:cNvPr id="562" name="Google Shape;562;p59"/>
          <p:cNvGrpSpPr/>
          <p:nvPr/>
        </p:nvGrpSpPr>
        <p:grpSpPr>
          <a:xfrm>
            <a:off x="1824907" y="2183500"/>
            <a:ext cx="4932000" cy="1906750"/>
            <a:chOff x="1824907" y="2183500"/>
            <a:chExt cx="4932000" cy="1906750"/>
          </a:xfrm>
        </p:grpSpPr>
        <p:cxnSp>
          <p:nvCxnSpPr>
            <p:cNvPr id="563" name="Google Shape;563;p59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4" name="Google Shape;564;p59"/>
            <p:cNvSpPr txBox="1"/>
            <p:nvPr/>
          </p:nvSpPr>
          <p:spPr>
            <a:xfrm>
              <a:off x="2220125" y="2243150"/>
              <a:ext cx="4434900" cy="18471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 don’t know, but you should ask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NS record: Domain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 record: IP address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the public KSK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server. If you trust my ZSK, then now you trust them too.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DS record: Hash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server’s public KSK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RRSIG DS record: Signature on the DS record</a:t>
              </a:r>
              <a:br>
                <a:rPr lang="en" sz="1200">
                  <a:solidFill>
                    <a:schemeClr val="dk1"/>
                  </a:solidFill>
                </a:rPr>
              </a:br>
              <a:r>
                <a:rPr lang="en" sz="1200">
                  <a:solidFill>
                    <a:schemeClr val="dk1"/>
                  </a:solidFill>
                </a:rPr>
                <a:t>(signed with root’s private ZSK)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(Attempt #3)</a:t>
            </a:r>
            <a:endParaRPr/>
          </a:p>
        </p:txBody>
      </p:sp>
      <p:sp>
        <p:nvSpPr>
          <p:cNvPr id="570" name="Google Shape;57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60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572" name="Google Shape;572;p60"/>
          <p:cNvSpPr txBox="1"/>
          <p:nvPr/>
        </p:nvSpPr>
        <p:spPr>
          <a:xfrm>
            <a:off x="6855450" y="1372825"/>
            <a:ext cx="17175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r>
              <a:rPr lang="en"/>
              <a:t> </a:t>
            </a:r>
            <a:r>
              <a:rPr lang="en"/>
              <a:t>name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(“upper half”)</a:t>
            </a:r>
            <a:endParaRPr/>
          </a:p>
        </p:txBody>
      </p:sp>
      <p:grpSp>
        <p:nvGrpSpPr>
          <p:cNvPr id="573" name="Google Shape;573;p60"/>
          <p:cNvGrpSpPr/>
          <p:nvPr/>
        </p:nvGrpSpPr>
        <p:grpSpPr>
          <a:xfrm>
            <a:off x="1811200" y="1466950"/>
            <a:ext cx="4932000" cy="452275"/>
            <a:chOff x="1811200" y="1466950"/>
            <a:chExt cx="4932000" cy="452275"/>
          </a:xfrm>
        </p:grpSpPr>
        <p:cxnSp>
          <p:nvCxnSpPr>
            <p:cNvPr id="574" name="Google Shape;574;p60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75" name="Google Shape;575;p60"/>
            <p:cNvSpPr txBox="1"/>
            <p:nvPr/>
          </p:nvSpPr>
          <p:spPr>
            <a:xfrm>
              <a:off x="3308800" y="1466950"/>
              <a:ext cx="21084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are your public keys?</a:t>
              </a:r>
              <a:endParaRPr sz="1200"/>
            </a:p>
          </p:txBody>
        </p:sp>
      </p:grpSp>
      <p:grpSp>
        <p:nvGrpSpPr>
          <p:cNvPr id="576" name="Google Shape;576;p60"/>
          <p:cNvGrpSpPr/>
          <p:nvPr/>
        </p:nvGrpSpPr>
        <p:grpSpPr>
          <a:xfrm>
            <a:off x="1824907" y="2183500"/>
            <a:ext cx="4932000" cy="1721950"/>
            <a:chOff x="1824907" y="2183500"/>
            <a:chExt cx="4932000" cy="1721950"/>
          </a:xfrm>
        </p:grpSpPr>
        <p:cxnSp>
          <p:nvCxnSpPr>
            <p:cNvPr id="577" name="Google Shape;577;p60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8" name="Google Shape;578;p60"/>
            <p:cNvSpPr txBox="1"/>
            <p:nvPr/>
          </p:nvSpPr>
          <p:spPr>
            <a:xfrm>
              <a:off x="2220125" y="2243150"/>
              <a:ext cx="4380300" cy="1662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are my public keys.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DNSKEY record: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server’s public KSK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DNSKEY record: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 name server’s public ZSK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my ZSK. If you trust my KSK, then now you trust my ZSK.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RRSIG DNSKEY record: Signature on the DNSKEY records (signed with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’s private KSK)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(Attempt #3)</a:t>
            </a:r>
            <a:endParaRPr/>
          </a:p>
        </p:txBody>
      </p:sp>
      <p:sp>
        <p:nvSpPr>
          <p:cNvPr id="584" name="Google Shape;58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61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586" name="Google Shape;586;p61"/>
          <p:cNvSpPr txBox="1"/>
          <p:nvPr/>
        </p:nvSpPr>
        <p:spPr>
          <a:xfrm>
            <a:off x="6855450" y="1372825"/>
            <a:ext cx="17175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r>
              <a:rPr lang="en"/>
              <a:t> </a:t>
            </a:r>
            <a:r>
              <a:rPr lang="en"/>
              <a:t>name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(“lower half”)</a:t>
            </a:r>
            <a:endParaRPr/>
          </a:p>
        </p:txBody>
      </p:sp>
      <p:grpSp>
        <p:nvGrpSpPr>
          <p:cNvPr id="587" name="Google Shape;587;p61"/>
          <p:cNvGrpSpPr/>
          <p:nvPr/>
        </p:nvGrpSpPr>
        <p:grpSpPr>
          <a:xfrm>
            <a:off x="1811200" y="1458013"/>
            <a:ext cx="4932000" cy="461213"/>
            <a:chOff x="1811200" y="1458013"/>
            <a:chExt cx="4932000" cy="461213"/>
          </a:xfrm>
        </p:grpSpPr>
        <p:cxnSp>
          <p:nvCxnSpPr>
            <p:cNvPr id="588" name="Google Shape;588;p61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589" name="Google Shape;589;p61"/>
            <p:cNvSpPr txBox="1"/>
            <p:nvPr/>
          </p:nvSpPr>
          <p:spPr>
            <a:xfrm>
              <a:off x="2463550" y="1458013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What is the IP address of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>
                  <a:solidFill>
                    <a:schemeClr val="dk1"/>
                  </a:solidFill>
                </a:rPr>
                <a:t>?</a:t>
              </a:r>
              <a:endParaRPr sz="1200"/>
            </a:p>
          </p:txBody>
        </p:sp>
      </p:grpSp>
      <p:grpSp>
        <p:nvGrpSpPr>
          <p:cNvPr id="590" name="Google Shape;590;p61"/>
          <p:cNvGrpSpPr/>
          <p:nvPr/>
        </p:nvGrpSpPr>
        <p:grpSpPr>
          <a:xfrm>
            <a:off x="1824907" y="2183500"/>
            <a:ext cx="4932000" cy="2091550"/>
            <a:chOff x="1824907" y="2183500"/>
            <a:chExt cx="4932000" cy="2091550"/>
          </a:xfrm>
        </p:grpSpPr>
        <p:cxnSp>
          <p:nvCxnSpPr>
            <p:cNvPr id="591" name="Google Shape;591;p61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2" name="Google Shape;592;p61"/>
            <p:cNvSpPr txBox="1"/>
            <p:nvPr/>
          </p:nvSpPr>
          <p:spPr>
            <a:xfrm>
              <a:off x="1996775" y="2243150"/>
              <a:ext cx="4746300" cy="20319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 don’t know, but you should ask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NS record: Domain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 record: IP address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the public KSK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server. If you trust my ZSK, then now you trust them too.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DS record: Hash of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server’s public KSK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RRSIG record: Signature on the DS record</a:t>
              </a:r>
              <a:br>
                <a:rPr lang="en" sz="1200">
                  <a:solidFill>
                    <a:schemeClr val="dk1"/>
                  </a:solidFill>
                </a:rPr>
              </a:br>
              <a:r>
                <a:rPr lang="en" sz="1200">
                  <a:solidFill>
                    <a:schemeClr val="dk1"/>
                  </a:solidFill>
                </a:rPr>
                <a:t>(signed with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 sz="1200">
                  <a:solidFill>
                    <a:schemeClr val="dk1"/>
                  </a:solidFill>
                </a:rPr>
                <a:t>’s private ZSK)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</a:t>
            </a:r>
            <a:r>
              <a:rPr lang="en"/>
              <a:t>(Attempt #3)</a:t>
            </a:r>
            <a:endParaRPr/>
          </a:p>
        </p:txBody>
      </p:sp>
      <p:sp>
        <p:nvSpPr>
          <p:cNvPr id="598" name="Google Shape;59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62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sp>
        <p:nvSpPr>
          <p:cNvPr id="600" name="Google Shape;600;p62"/>
          <p:cNvSpPr txBox="1"/>
          <p:nvPr/>
        </p:nvSpPr>
        <p:spPr>
          <a:xfrm>
            <a:off x="6855450" y="1372825"/>
            <a:ext cx="17175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r>
              <a:rPr lang="en"/>
              <a:t> name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(“upper half”)</a:t>
            </a:r>
            <a:endParaRPr/>
          </a:p>
        </p:txBody>
      </p:sp>
      <p:grpSp>
        <p:nvGrpSpPr>
          <p:cNvPr id="601" name="Google Shape;601;p62"/>
          <p:cNvGrpSpPr/>
          <p:nvPr/>
        </p:nvGrpSpPr>
        <p:grpSpPr>
          <a:xfrm>
            <a:off x="1811200" y="1466950"/>
            <a:ext cx="4932000" cy="452275"/>
            <a:chOff x="1811200" y="1466950"/>
            <a:chExt cx="4932000" cy="452275"/>
          </a:xfrm>
        </p:grpSpPr>
        <p:cxnSp>
          <p:nvCxnSpPr>
            <p:cNvPr id="602" name="Google Shape;602;p62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03" name="Google Shape;603;p62"/>
            <p:cNvSpPr txBox="1"/>
            <p:nvPr/>
          </p:nvSpPr>
          <p:spPr>
            <a:xfrm>
              <a:off x="3308800" y="1466950"/>
              <a:ext cx="21084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are your public keys?</a:t>
              </a:r>
              <a:endParaRPr sz="1200"/>
            </a:p>
          </p:txBody>
        </p:sp>
      </p:grpSp>
      <p:grpSp>
        <p:nvGrpSpPr>
          <p:cNvPr id="604" name="Google Shape;604;p62"/>
          <p:cNvGrpSpPr/>
          <p:nvPr/>
        </p:nvGrpSpPr>
        <p:grpSpPr>
          <a:xfrm>
            <a:off x="1824907" y="2183500"/>
            <a:ext cx="4932000" cy="2091550"/>
            <a:chOff x="1824907" y="2183500"/>
            <a:chExt cx="4932000" cy="2091550"/>
          </a:xfrm>
        </p:grpSpPr>
        <p:cxnSp>
          <p:nvCxnSpPr>
            <p:cNvPr id="605" name="Google Shape;605;p62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6" name="Google Shape;606;p62"/>
            <p:cNvSpPr txBox="1"/>
            <p:nvPr/>
          </p:nvSpPr>
          <p:spPr>
            <a:xfrm>
              <a:off x="2220125" y="2243150"/>
              <a:ext cx="4380300" cy="20319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are my public keys.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DNSKEY record: The</a:t>
              </a:r>
              <a:r>
                <a:rPr lang="en" sz="1200">
                  <a:solidFill>
                    <a:schemeClr val="dk1"/>
                  </a:solidFill>
                </a:rPr>
                <a:t>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server’s public KSK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DNSKEY record: The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 name server’s public ZSK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my ZSK. If you trust my KSK, then now you trust my ZSK.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RRSIG record: Signature on the DNSKEY records (signed with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’s private KSK)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DNSSEC Lookup (Attempt #3)</a:t>
            </a:r>
            <a:endParaRPr/>
          </a:p>
        </p:txBody>
      </p:sp>
      <p:sp>
        <p:nvSpPr>
          <p:cNvPr id="612" name="Google Shape;61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63"/>
          <p:cNvSpPr txBox="1"/>
          <p:nvPr/>
        </p:nvSpPr>
        <p:spPr>
          <a:xfrm>
            <a:off x="488250" y="1372800"/>
            <a:ext cx="12381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grpSp>
        <p:nvGrpSpPr>
          <p:cNvPr id="614" name="Google Shape;614;p63"/>
          <p:cNvGrpSpPr/>
          <p:nvPr/>
        </p:nvGrpSpPr>
        <p:grpSpPr>
          <a:xfrm>
            <a:off x="1811200" y="1458013"/>
            <a:ext cx="4932000" cy="461213"/>
            <a:chOff x="1811200" y="1458013"/>
            <a:chExt cx="4932000" cy="461213"/>
          </a:xfrm>
        </p:grpSpPr>
        <p:cxnSp>
          <p:nvCxnSpPr>
            <p:cNvPr id="615" name="Google Shape;615;p63"/>
            <p:cNvCxnSpPr/>
            <p:nvPr/>
          </p:nvCxnSpPr>
          <p:spPr>
            <a:xfrm rot="10800000">
              <a:off x="1811200" y="1919225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16" name="Google Shape;616;p63"/>
            <p:cNvSpPr txBox="1"/>
            <p:nvPr/>
          </p:nvSpPr>
          <p:spPr>
            <a:xfrm>
              <a:off x="2463550" y="1458013"/>
              <a:ext cx="3796800" cy="393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What is the IP address of </a:t>
              </a:r>
              <a:r>
                <a:rPr b="1" lang="en" sz="1200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/>
                <a:t>?</a:t>
              </a:r>
              <a:endParaRPr sz="1200"/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1824907" y="2183500"/>
            <a:ext cx="4932000" cy="1370475"/>
            <a:chOff x="1824907" y="2183500"/>
            <a:chExt cx="4932000" cy="1370475"/>
          </a:xfrm>
        </p:grpSpPr>
        <p:cxnSp>
          <p:nvCxnSpPr>
            <p:cNvPr id="618" name="Google Shape;618;p63"/>
            <p:cNvCxnSpPr/>
            <p:nvPr/>
          </p:nvCxnSpPr>
          <p:spPr>
            <a:xfrm rot="10800000">
              <a:off x="1824907" y="2183500"/>
              <a:ext cx="4932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9" name="Google Shape;619;p63"/>
            <p:cNvSpPr txBox="1"/>
            <p:nvPr/>
          </p:nvSpPr>
          <p:spPr>
            <a:xfrm>
              <a:off x="2360650" y="2260975"/>
              <a:ext cx="3833100" cy="12930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 record: “The IP address of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 sz="1200">
                  <a:solidFill>
                    <a:schemeClr val="dk1"/>
                  </a:solidFill>
                </a:rPr>
                <a:t> is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23.185.0.1</a:t>
              </a:r>
              <a:r>
                <a:rPr lang="en" sz="1200">
                  <a:solidFill>
                    <a:schemeClr val="dk1"/>
                  </a:solidFill>
                </a:rPr>
                <a:t>.”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Here is a signature on the above record.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RRSIG record: Signature on the A record</a:t>
              </a:r>
              <a:br>
                <a:rPr lang="en" sz="1200">
                  <a:solidFill>
                    <a:schemeClr val="dk1"/>
                  </a:solidFill>
                </a:rPr>
              </a:br>
              <a:r>
                <a:rPr lang="en" sz="1200">
                  <a:solidFill>
                    <a:schemeClr val="dk1"/>
                  </a:solidFill>
                </a:rPr>
                <a:t>(signed with </a:t>
              </a:r>
              <a:r>
                <a:rPr b="1" lang="en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 sz="1200">
                  <a:solidFill>
                    <a:schemeClr val="dk1"/>
                  </a:solidFill>
                </a:rPr>
                <a:t>’s private ZSK)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620" name="Google Shape;620;p63"/>
          <p:cNvSpPr txBox="1"/>
          <p:nvPr/>
        </p:nvSpPr>
        <p:spPr>
          <a:xfrm>
            <a:off x="6855450" y="1372825"/>
            <a:ext cx="1717500" cy="3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r>
              <a:rPr lang="en"/>
              <a:t> name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(“lower half”)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over TLS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DNSSEC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High-level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Implementation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Key-signing keys and zone-signing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NSEC: Signing non-existent domains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626" name="Google Shape;626;p64"/>
          <p:cNvSpPr txBox="1"/>
          <p:nvPr>
            <p:ph idx="4294967295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DNSKEY .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8" name="Google Shape;628;p64"/>
          <p:cNvGrpSpPr/>
          <p:nvPr/>
        </p:nvGrpSpPr>
        <p:grpSpPr>
          <a:xfrm>
            <a:off x="450475" y="1329050"/>
            <a:ext cx="5259875" cy="2883275"/>
            <a:chOff x="450475" y="1329050"/>
            <a:chExt cx="5259875" cy="2883275"/>
          </a:xfrm>
        </p:grpSpPr>
        <p:sp>
          <p:nvSpPr>
            <p:cNvPr id="629" name="Google Shape;629;p64"/>
            <p:cNvSpPr/>
            <p:nvPr/>
          </p:nvSpPr>
          <p:spPr>
            <a:xfrm>
              <a:off x="450475" y="1329050"/>
              <a:ext cx="20919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4"/>
            <p:cNvSpPr txBox="1"/>
            <p:nvPr/>
          </p:nvSpPr>
          <p:spPr>
            <a:xfrm>
              <a:off x="2378850" y="2734825"/>
              <a:ext cx="3331500" cy="14775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You can try this at home! Use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dig</a:t>
              </a:r>
              <a:r>
                <a:rPr lang="en">
                  <a:solidFill>
                    <a:schemeClr val="dk1"/>
                  </a:solidFill>
                </a:rPr>
                <a:t> utility in your terminal, and remember to set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+norecurse</a:t>
              </a:r>
              <a:r>
                <a:rPr lang="en">
                  <a:solidFill>
                    <a:schemeClr val="dk1"/>
                  </a:solidFill>
                </a:rPr>
                <a:t> flag so you can traverse the name server hierarchy yourself and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+dnssec</a:t>
              </a:r>
              <a:r>
                <a:rPr lang="en">
                  <a:solidFill>
                    <a:schemeClr val="dk1"/>
                  </a:solidFill>
                </a:rPr>
                <a:t> flag so that you receive DNSSEC responses.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631" name="Google Shape;631;p64"/>
            <p:cNvCxnSpPr>
              <a:stCxn id="630" idx="1"/>
              <a:endCxn id="629" idx="2"/>
            </p:cNvCxnSpPr>
            <p:nvPr/>
          </p:nvCxnSpPr>
          <p:spPr>
            <a:xfrm rot="10800000">
              <a:off x="1496550" y="1539175"/>
              <a:ext cx="882300" cy="1934400"/>
            </a:xfrm>
            <a:prstGeom prst="bentConnector2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637" name="Google Shape;637;p65"/>
          <p:cNvSpPr txBox="1"/>
          <p:nvPr>
            <p:ph idx="4294967295" type="body"/>
          </p:nvPr>
        </p:nvSpPr>
        <p:spPr>
          <a:xfrm>
            <a:off x="198500" y="1246825"/>
            <a:ext cx="6221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DNSKEY .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65"/>
          <p:cNvGrpSpPr/>
          <p:nvPr/>
        </p:nvGrpSpPr>
        <p:grpSpPr>
          <a:xfrm>
            <a:off x="2280575" y="1329050"/>
            <a:ext cx="3331500" cy="2505150"/>
            <a:chOff x="2280575" y="1329050"/>
            <a:chExt cx="3331500" cy="2505150"/>
          </a:xfrm>
        </p:grpSpPr>
        <p:sp>
          <p:nvSpPr>
            <p:cNvPr id="640" name="Google Shape;640;p65"/>
            <p:cNvSpPr/>
            <p:nvPr/>
          </p:nvSpPr>
          <p:spPr>
            <a:xfrm>
              <a:off x="2524700" y="1329050"/>
              <a:ext cx="20073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5"/>
            <p:cNvSpPr txBox="1"/>
            <p:nvPr/>
          </p:nvSpPr>
          <p:spPr>
            <a:xfrm>
              <a:off x="2280575" y="3218600"/>
              <a:ext cx="3331500" cy="615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first step is to query the root name server for its public keys.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642" name="Google Shape;642;p65"/>
            <p:cNvCxnSpPr>
              <a:stCxn id="641" idx="0"/>
              <a:endCxn id="640" idx="2"/>
            </p:cNvCxnSpPr>
            <p:nvPr/>
          </p:nvCxnSpPr>
          <p:spPr>
            <a:xfrm flipH="1" rot="5400000">
              <a:off x="2897525" y="2169800"/>
              <a:ext cx="1679700" cy="417900"/>
            </a:xfrm>
            <a:prstGeom prst="bentConnector3">
              <a:avLst>
                <a:gd fmla="val 49996" name="adj1"/>
              </a:avLst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643" name="Google Shape;643;p65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649" name="Google Shape;649;p66"/>
          <p:cNvSpPr txBox="1"/>
          <p:nvPr>
            <p:ph idx="4294967295" type="body"/>
          </p:nvPr>
        </p:nvSpPr>
        <p:spPr>
          <a:xfrm>
            <a:off x="198500" y="1246825"/>
            <a:ext cx="6221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DNSKEY .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7149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3,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OPT PSEUDOSECTION: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 EDNS: version: 0, flags: do; udp: 1472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;.         	IN	DNSKEY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	172800	IN	DNSKEY	256 {ZSK of root}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	172800	IN	DNSKEY	257 {KSK of root}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	172800	IN	RRSIG 	DNSKEY {signature on DNSKEY records}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51" name="Google Shape;651;p66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grpSp>
        <p:nvGrpSpPr>
          <p:cNvPr id="652" name="Google Shape;652;p66"/>
          <p:cNvGrpSpPr/>
          <p:nvPr/>
        </p:nvGrpSpPr>
        <p:grpSpPr>
          <a:xfrm>
            <a:off x="2484250" y="2007050"/>
            <a:ext cx="4427700" cy="3005375"/>
            <a:chOff x="2484250" y="2007050"/>
            <a:chExt cx="4427700" cy="3005375"/>
          </a:xfrm>
        </p:grpSpPr>
        <p:sp>
          <p:nvSpPr>
            <p:cNvPr id="653" name="Google Shape;653;p66"/>
            <p:cNvSpPr/>
            <p:nvPr/>
          </p:nvSpPr>
          <p:spPr>
            <a:xfrm>
              <a:off x="4991250" y="2007050"/>
              <a:ext cx="13248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6"/>
            <p:cNvSpPr txBox="1"/>
            <p:nvPr/>
          </p:nvSpPr>
          <p:spPr>
            <a:xfrm>
              <a:off x="2484250" y="4181125"/>
              <a:ext cx="44277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header says there’s 1 record in the additional section, but the additional section is empty! What happened?</a:t>
              </a:r>
              <a:endParaRPr/>
            </a:p>
          </p:txBody>
        </p:sp>
        <p:cxnSp>
          <p:nvCxnSpPr>
            <p:cNvPr id="655" name="Google Shape;655;p66"/>
            <p:cNvCxnSpPr>
              <a:stCxn id="654" idx="0"/>
              <a:endCxn id="653" idx="1"/>
            </p:cNvCxnSpPr>
            <p:nvPr/>
          </p:nvCxnSpPr>
          <p:spPr>
            <a:xfrm rot="-5400000">
              <a:off x="3810100" y="3000025"/>
              <a:ext cx="2069100" cy="293100"/>
            </a:xfrm>
            <a:prstGeom prst="bentConnector2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661" name="Google Shape;661;p67"/>
          <p:cNvSpPr txBox="1"/>
          <p:nvPr>
            <p:ph idx="4294967295" type="body"/>
          </p:nvPr>
        </p:nvSpPr>
        <p:spPr>
          <a:xfrm>
            <a:off x="198500" y="1246825"/>
            <a:ext cx="6221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DNSKEY .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7149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3,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OPT PSEUDOSECTION: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 EDNS: version: 0, flags: do; udp: 1472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;.         	IN	DNSKEY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	172800	IN	DNSKEY	256 {ZSK of root}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	172800	IN	DNSKEY	257 {KSK of root}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	172800	IN	RRSIG 	DNSKEY {signature on DNSKEY records}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3" name="Google Shape;663;p67"/>
          <p:cNvGrpSpPr/>
          <p:nvPr/>
        </p:nvGrpSpPr>
        <p:grpSpPr>
          <a:xfrm>
            <a:off x="245300" y="2367425"/>
            <a:ext cx="7643325" cy="2745625"/>
            <a:chOff x="245300" y="2367425"/>
            <a:chExt cx="7643325" cy="2745625"/>
          </a:xfrm>
        </p:grpSpPr>
        <p:sp>
          <p:nvSpPr>
            <p:cNvPr id="664" name="Google Shape;664;p67"/>
            <p:cNvSpPr/>
            <p:nvPr/>
          </p:nvSpPr>
          <p:spPr>
            <a:xfrm>
              <a:off x="245300" y="2367425"/>
              <a:ext cx="3786900" cy="393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7"/>
            <p:cNvSpPr txBox="1"/>
            <p:nvPr/>
          </p:nvSpPr>
          <p:spPr>
            <a:xfrm>
              <a:off x="2245925" y="4066350"/>
              <a:ext cx="5642700" cy="10467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additional record is actually the OPT pseudosection, which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dig</a:t>
              </a:r>
              <a:r>
                <a:rPr lang="en">
                  <a:solidFill>
                    <a:schemeClr val="dk1"/>
                  </a:solidFill>
                </a:rPr>
                <a:t> lists separately for us.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Note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</a:t>
              </a:r>
              <a:r>
                <a:rPr lang="en">
                  <a:solidFill>
                    <a:schemeClr val="dk1"/>
                  </a:solidFill>
                </a:rPr>
                <a:t> flag, which indicates that DNSSEC is supported.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666" name="Google Shape;666;p67"/>
            <p:cNvCxnSpPr>
              <a:stCxn id="665" idx="0"/>
              <a:endCxn id="664" idx="3"/>
            </p:cNvCxnSpPr>
            <p:nvPr/>
          </p:nvCxnSpPr>
          <p:spPr>
            <a:xfrm flipH="1" rot="5400000">
              <a:off x="3798725" y="2797800"/>
              <a:ext cx="1502100" cy="1035000"/>
            </a:xfrm>
            <a:prstGeom prst="bentConnector2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667" name="Google Shape;667;p67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673" name="Google Shape;673;p68"/>
          <p:cNvSpPr txBox="1"/>
          <p:nvPr>
            <p:ph idx="4294967295" type="body"/>
          </p:nvPr>
        </p:nvSpPr>
        <p:spPr>
          <a:xfrm>
            <a:off x="198500" y="1246825"/>
            <a:ext cx="6221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DNSKEY .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7149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3,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OPT PSEUDOSECTION: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 EDNS: version: 0, flags: do; udp: 1472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;.         	IN	DNSKEY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	172800	IN	DNSKEY	256 {ZSK of root}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	172800	IN	DNSKEY	257 {KSK of root}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	172800	IN	RRSIG 	DNSKEY {signature on DNSKEY records}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5" name="Google Shape;675;p68"/>
          <p:cNvGrpSpPr/>
          <p:nvPr/>
        </p:nvGrpSpPr>
        <p:grpSpPr>
          <a:xfrm>
            <a:off x="239400" y="3402275"/>
            <a:ext cx="7798475" cy="1567150"/>
            <a:chOff x="239400" y="3402275"/>
            <a:chExt cx="7798475" cy="1567150"/>
          </a:xfrm>
        </p:grpSpPr>
        <p:sp>
          <p:nvSpPr>
            <p:cNvPr id="676" name="Google Shape;676;p68"/>
            <p:cNvSpPr/>
            <p:nvPr/>
          </p:nvSpPr>
          <p:spPr>
            <a:xfrm>
              <a:off x="239400" y="3402275"/>
              <a:ext cx="6130200" cy="612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8"/>
            <p:cNvSpPr/>
            <p:nvPr/>
          </p:nvSpPr>
          <p:spPr>
            <a:xfrm flipH="1">
              <a:off x="2318044" y="4014575"/>
              <a:ext cx="2820429" cy="516413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678" name="Google Shape;678;p68"/>
            <p:cNvSpPr txBox="1"/>
            <p:nvPr/>
          </p:nvSpPr>
          <p:spPr>
            <a:xfrm>
              <a:off x="4706375" y="4138125"/>
              <a:ext cx="33315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root’s KSK signs the root’s ZSK. If you trust the root’s KSK (trust anchor), now you trust the root’s ZSK.</a:t>
              </a: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679" name="Google Shape;679;p68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685" name="Google Shape;685;p69"/>
          <p:cNvSpPr txBox="1"/>
          <p:nvPr>
            <p:ph idx="4294967295" type="body"/>
          </p:nvPr>
        </p:nvSpPr>
        <p:spPr>
          <a:xfrm>
            <a:off x="198500" y="1141375"/>
            <a:ext cx="62211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$ dig +norecurse +dnssec eecs.berkeley.edu @198.41.0.4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69"/>
          <p:cNvGrpSpPr/>
          <p:nvPr/>
        </p:nvGrpSpPr>
        <p:grpSpPr>
          <a:xfrm>
            <a:off x="2355200" y="1230925"/>
            <a:ext cx="4515175" cy="3739200"/>
            <a:chOff x="2355200" y="1230925"/>
            <a:chExt cx="4515175" cy="3739200"/>
          </a:xfrm>
        </p:grpSpPr>
        <p:sp>
          <p:nvSpPr>
            <p:cNvPr id="688" name="Google Shape;688;p69"/>
            <p:cNvSpPr/>
            <p:nvPr/>
          </p:nvSpPr>
          <p:spPr>
            <a:xfrm>
              <a:off x="2355200" y="1230925"/>
              <a:ext cx="25512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9"/>
            <p:cNvSpPr txBox="1"/>
            <p:nvPr/>
          </p:nvSpPr>
          <p:spPr>
            <a:xfrm>
              <a:off x="3950475" y="4138825"/>
              <a:ext cx="29199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Next, we ask the root name server about the IP address of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690" name="Google Shape;690;p69"/>
            <p:cNvCxnSpPr>
              <a:stCxn id="689" idx="1"/>
              <a:endCxn id="688" idx="2"/>
            </p:cNvCxnSpPr>
            <p:nvPr/>
          </p:nvCxnSpPr>
          <p:spPr>
            <a:xfrm rot="10800000">
              <a:off x="3630675" y="1441075"/>
              <a:ext cx="319800" cy="3113400"/>
            </a:xfrm>
            <a:prstGeom prst="bentConnector2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691" name="Google Shape;691;p69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697" name="Google Shape;697;p70"/>
          <p:cNvSpPr txBox="1"/>
          <p:nvPr>
            <p:ph idx="4294967295" type="body"/>
          </p:nvPr>
        </p:nvSpPr>
        <p:spPr>
          <a:xfrm>
            <a:off x="198500" y="1141375"/>
            <a:ext cx="62211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$ dig +norecurse +dnssec eecs.berkeley.edu @198.41.0.4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5232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15, ADDITIONAL: 27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OPT PSEUDOSECTION: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 EDNS: version: 0, flags: do; udp: 4096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;eecs.berkeley.edu.   	    IN   A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edu.             	172800   IN   NS  	a.edu-servers.net.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edu.             	172800   IN   NS  	b.edu-servers.net.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edu.             	172800   IN   NS  	c.edu-servers.net.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edu.             	8640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0   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   DS  	{hash of .edu's KSK}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edu.             	8640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0    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   RRSIG   DS {signature on DS record}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a.edu-servers.net.    172800   IN   A   	192.5.6.30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b.edu-servers.net.    172800   IN   A   	192.33.14.30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c.edu-servers.net.    172800   IN   A   	192.26.92.30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9" name="Google Shape;699;p70"/>
          <p:cNvGrpSpPr/>
          <p:nvPr/>
        </p:nvGrpSpPr>
        <p:grpSpPr>
          <a:xfrm>
            <a:off x="198500" y="1226850"/>
            <a:ext cx="6099600" cy="2890150"/>
            <a:chOff x="198500" y="1226850"/>
            <a:chExt cx="6099600" cy="2890150"/>
          </a:xfrm>
        </p:grpSpPr>
        <p:sp>
          <p:nvSpPr>
            <p:cNvPr id="700" name="Google Shape;700;p70"/>
            <p:cNvSpPr/>
            <p:nvPr/>
          </p:nvSpPr>
          <p:spPr>
            <a:xfrm>
              <a:off x="198500" y="3723400"/>
              <a:ext cx="6099600" cy="393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0"/>
            <p:cNvSpPr txBox="1"/>
            <p:nvPr/>
          </p:nvSpPr>
          <p:spPr>
            <a:xfrm>
              <a:off x="2877900" y="1226850"/>
              <a:ext cx="3388200" cy="16932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records are all the same as ordinary DNS, except for these two extra records endorsing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server’s public KSK.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If you trust the root’s ZSK, now you trust </a:t>
              </a:r>
              <a:r>
                <a:rPr lang="en">
                  <a:solidFill>
                    <a:schemeClr val="dk1"/>
                  </a:solidFill>
                </a:rPr>
                <a:t>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server’s KSK.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702" name="Google Shape;702;p70"/>
            <p:cNvCxnSpPr>
              <a:stCxn id="701" idx="2"/>
              <a:endCxn id="700" idx="0"/>
            </p:cNvCxnSpPr>
            <p:nvPr/>
          </p:nvCxnSpPr>
          <p:spPr>
            <a:xfrm rot="5400000">
              <a:off x="3508500" y="2659950"/>
              <a:ext cx="803400" cy="1323600"/>
            </a:xfrm>
            <a:prstGeom prst="bentConnector3">
              <a:avLst>
                <a:gd fmla="val 49997" name="adj1"/>
              </a:avLst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703" name="Google Shape;703;p70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709" name="Google Shape;709;p71"/>
          <p:cNvSpPr txBox="1"/>
          <p:nvPr>
            <p:ph idx="4294967295" type="body"/>
          </p:nvPr>
        </p:nvSpPr>
        <p:spPr>
          <a:xfrm>
            <a:off x="198500" y="1141375"/>
            <a:ext cx="62211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DNSKEY edu. @192.5.6.30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1" name="Google Shape;711;p71"/>
          <p:cNvGrpSpPr/>
          <p:nvPr/>
        </p:nvGrpSpPr>
        <p:grpSpPr>
          <a:xfrm>
            <a:off x="2515800" y="1230925"/>
            <a:ext cx="4177000" cy="3349075"/>
            <a:chOff x="2515800" y="1230925"/>
            <a:chExt cx="4177000" cy="3349075"/>
          </a:xfrm>
        </p:grpSpPr>
        <p:sp>
          <p:nvSpPr>
            <p:cNvPr id="712" name="Google Shape;712;p71"/>
            <p:cNvSpPr/>
            <p:nvPr/>
          </p:nvSpPr>
          <p:spPr>
            <a:xfrm>
              <a:off x="2515800" y="1230925"/>
              <a:ext cx="22659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1"/>
            <p:cNvSpPr txBox="1"/>
            <p:nvPr/>
          </p:nvSpPr>
          <p:spPr>
            <a:xfrm>
              <a:off x="3906700" y="3964400"/>
              <a:ext cx="2786100" cy="615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Next, we query t</a:t>
              </a:r>
              <a:r>
                <a:rPr lang="en">
                  <a:solidFill>
                    <a:schemeClr val="dk1"/>
                  </a:solidFill>
                </a:rPr>
                <a:t>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 for its public keys.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714" name="Google Shape;714;p71"/>
            <p:cNvCxnSpPr>
              <a:stCxn id="713" idx="1"/>
              <a:endCxn id="712" idx="2"/>
            </p:cNvCxnSpPr>
            <p:nvPr/>
          </p:nvCxnSpPr>
          <p:spPr>
            <a:xfrm rot="10800000">
              <a:off x="3648700" y="1440800"/>
              <a:ext cx="258000" cy="2831400"/>
            </a:xfrm>
            <a:prstGeom prst="bentConnector2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715" name="Google Shape;715;p71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721" name="Google Shape;721;p72"/>
          <p:cNvSpPr txBox="1"/>
          <p:nvPr>
            <p:ph idx="4294967295" type="body"/>
          </p:nvPr>
        </p:nvSpPr>
        <p:spPr>
          <a:xfrm>
            <a:off x="198500" y="1141375"/>
            <a:ext cx="62211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DNSKEY edu. @192.5.6.30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9776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3,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OPT PSEUDOSECTION: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 EDNS: version: 0, flags: do; udp: 4096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;edu.      	IN   DNSKEY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86400   IN   DNSKEY  256 {ZSK of .edu}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86400   IN   DNSKEY  257 {KSK of .edu}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86400   IN   RRSIG   DNSKEY {signature on DNSKEY records}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3" name="Google Shape;723;p72"/>
          <p:cNvGrpSpPr/>
          <p:nvPr/>
        </p:nvGrpSpPr>
        <p:grpSpPr>
          <a:xfrm>
            <a:off x="245300" y="3241700"/>
            <a:ext cx="7792525" cy="1727725"/>
            <a:chOff x="245300" y="3241700"/>
            <a:chExt cx="7792525" cy="1727725"/>
          </a:xfrm>
        </p:grpSpPr>
        <p:sp>
          <p:nvSpPr>
            <p:cNvPr id="724" name="Google Shape;724;p72"/>
            <p:cNvSpPr/>
            <p:nvPr/>
          </p:nvSpPr>
          <p:spPr>
            <a:xfrm>
              <a:off x="245300" y="3241700"/>
              <a:ext cx="6035100" cy="612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2"/>
            <p:cNvSpPr/>
            <p:nvPr/>
          </p:nvSpPr>
          <p:spPr>
            <a:xfrm flipH="1">
              <a:off x="2318046" y="3854004"/>
              <a:ext cx="2820429" cy="676973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726" name="Google Shape;726;p72"/>
            <p:cNvSpPr txBox="1"/>
            <p:nvPr/>
          </p:nvSpPr>
          <p:spPr>
            <a:xfrm>
              <a:off x="4175025" y="4138125"/>
              <a:ext cx="38628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</a:t>
              </a:r>
              <a:r>
                <a:rPr lang="en">
                  <a:solidFill>
                    <a:schemeClr val="dk1"/>
                  </a:solidFill>
                </a:rPr>
                <a:t>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server’s </a:t>
              </a:r>
              <a:r>
                <a:rPr lang="en">
                  <a:solidFill>
                    <a:schemeClr val="dk1"/>
                  </a:solidFill>
                </a:rPr>
                <a:t>KSK signs t</a:t>
              </a:r>
              <a:r>
                <a:rPr lang="en">
                  <a:solidFill>
                    <a:schemeClr val="dk1"/>
                  </a:solidFill>
                </a:rPr>
                <a:t>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server’s</a:t>
              </a:r>
              <a:r>
                <a:rPr lang="en">
                  <a:solidFill>
                    <a:schemeClr val="dk1"/>
                  </a:solidFill>
                </a:rPr>
                <a:t> ZSK. If you trust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’s KSK, now you trust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’s ZSK.</a:t>
              </a: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727" name="Google Shape;727;p72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(KSK)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733" name="Google Shape;733;p73"/>
          <p:cNvSpPr txBox="1"/>
          <p:nvPr>
            <p:ph idx="4294967295" type="body"/>
          </p:nvPr>
        </p:nvSpPr>
        <p:spPr>
          <a:xfrm>
            <a:off x="198500" y="1141375"/>
            <a:ext cx="62211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$ dig +norecurse +dnssec eecs.berkeley.edu @192.5.6.30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5" name="Google Shape;735;p73"/>
          <p:cNvGrpSpPr/>
          <p:nvPr/>
        </p:nvGrpSpPr>
        <p:grpSpPr>
          <a:xfrm>
            <a:off x="2355200" y="1230925"/>
            <a:ext cx="4829050" cy="3432300"/>
            <a:chOff x="2355200" y="1230925"/>
            <a:chExt cx="4829050" cy="3432300"/>
          </a:xfrm>
        </p:grpSpPr>
        <p:sp>
          <p:nvSpPr>
            <p:cNvPr id="736" name="Google Shape;736;p73"/>
            <p:cNvSpPr/>
            <p:nvPr/>
          </p:nvSpPr>
          <p:spPr>
            <a:xfrm>
              <a:off x="2355200" y="1230925"/>
              <a:ext cx="25512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3"/>
            <p:cNvSpPr txBox="1"/>
            <p:nvPr/>
          </p:nvSpPr>
          <p:spPr>
            <a:xfrm>
              <a:off x="4264350" y="3831925"/>
              <a:ext cx="29199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Next, we ask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 about the IP address of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738" name="Google Shape;738;p73"/>
            <p:cNvCxnSpPr>
              <a:stCxn id="737" idx="1"/>
              <a:endCxn id="736" idx="2"/>
            </p:cNvCxnSpPr>
            <p:nvPr/>
          </p:nvCxnSpPr>
          <p:spPr>
            <a:xfrm rot="10800000">
              <a:off x="3630750" y="1441075"/>
              <a:ext cx="633600" cy="2806500"/>
            </a:xfrm>
            <a:prstGeom prst="bentConnector2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739" name="Google Shape;739;p73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(KSK)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over TLS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745" name="Google Shape;745;p74"/>
          <p:cNvSpPr txBox="1"/>
          <p:nvPr>
            <p:ph idx="4294967295" type="body"/>
          </p:nvPr>
        </p:nvSpPr>
        <p:spPr>
          <a:xfrm>
            <a:off x="198500" y="1141375"/>
            <a:ext cx="62211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$ dig +norecurse +dnssec eecs.berkeley.edu @192.5.6.30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60799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5, ADDITIONAL: 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OPT PSEUDOSECTION: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 EDNS: version: 0, flags: do; udp: 4096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;eecs.berkeley.edu.   	  IN  A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berkeley.edu.        172800  IN  NS 	  adns1.berkeley.edu.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berkeley.edu.        172800  IN  NS 	  adns2.berkeley.edu.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berkeley.edu.        172800  IN  NS 	  adns3.berkeley.edu.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berkeley.edu.        86400   IN  DS 	  {hash of berkeley.edu's KSK}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berkeley.edu.        86400   IN  RRSIG  DS {signature on DS record}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adns1.berkeley.edu.  172800  IN  A  	  128.32.136.3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adns2.berkeley.edu.  172800  IN  A  	  128.32.136.14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adns3.berkeley.edu.  172800  IN  A  	  192.107.102.142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7" name="Google Shape;747;p74"/>
          <p:cNvGrpSpPr/>
          <p:nvPr/>
        </p:nvGrpSpPr>
        <p:grpSpPr>
          <a:xfrm>
            <a:off x="198500" y="1435475"/>
            <a:ext cx="6221100" cy="2480950"/>
            <a:chOff x="198500" y="1435475"/>
            <a:chExt cx="6221100" cy="2480950"/>
          </a:xfrm>
        </p:grpSpPr>
        <p:sp>
          <p:nvSpPr>
            <p:cNvPr id="748" name="Google Shape;748;p74"/>
            <p:cNvSpPr/>
            <p:nvPr/>
          </p:nvSpPr>
          <p:spPr>
            <a:xfrm>
              <a:off x="198500" y="3573525"/>
              <a:ext cx="5912400" cy="342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4"/>
            <p:cNvSpPr txBox="1"/>
            <p:nvPr/>
          </p:nvSpPr>
          <p:spPr>
            <a:xfrm>
              <a:off x="2046200" y="1435475"/>
              <a:ext cx="4373400" cy="14775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Again, t</a:t>
              </a:r>
              <a:r>
                <a:rPr lang="en">
                  <a:solidFill>
                    <a:schemeClr val="dk1"/>
                  </a:solidFill>
                </a:rPr>
                <a:t>he records are all the same as ordinary DNS, except for these two extra records endorsing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 name server’s public KSK.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If you trust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server’s ZSK, now you trust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 name server’s KSK.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750" name="Google Shape;750;p74"/>
            <p:cNvCxnSpPr>
              <a:stCxn id="749" idx="2"/>
            </p:cNvCxnSpPr>
            <p:nvPr/>
          </p:nvCxnSpPr>
          <p:spPr>
            <a:xfrm>
              <a:off x="4232900" y="2912975"/>
              <a:ext cx="0" cy="6582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751" name="Google Shape;751;p74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(KSK)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757" name="Google Shape;757;p75"/>
          <p:cNvSpPr txBox="1"/>
          <p:nvPr>
            <p:ph idx="4294967295" type="body"/>
          </p:nvPr>
        </p:nvSpPr>
        <p:spPr>
          <a:xfrm>
            <a:off x="198500" y="1141375"/>
            <a:ext cx="62211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DNSKEY berkeley.edu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Google Shape;758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9" name="Google Shape;759;p75"/>
          <p:cNvGrpSpPr/>
          <p:nvPr/>
        </p:nvGrpSpPr>
        <p:grpSpPr>
          <a:xfrm>
            <a:off x="2515800" y="1230925"/>
            <a:ext cx="5406350" cy="3516450"/>
            <a:chOff x="2515800" y="1230925"/>
            <a:chExt cx="5406350" cy="3516450"/>
          </a:xfrm>
        </p:grpSpPr>
        <p:sp>
          <p:nvSpPr>
            <p:cNvPr id="760" name="Google Shape;760;p75"/>
            <p:cNvSpPr/>
            <p:nvPr/>
          </p:nvSpPr>
          <p:spPr>
            <a:xfrm>
              <a:off x="2515800" y="1230925"/>
              <a:ext cx="31785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5"/>
            <p:cNvSpPr txBox="1"/>
            <p:nvPr/>
          </p:nvSpPr>
          <p:spPr>
            <a:xfrm>
              <a:off x="4743650" y="4131775"/>
              <a:ext cx="3178500" cy="615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Next, we query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 name server for its public keys.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762" name="Google Shape;762;p75"/>
            <p:cNvCxnSpPr>
              <a:stCxn id="761" idx="1"/>
              <a:endCxn id="760" idx="2"/>
            </p:cNvCxnSpPr>
            <p:nvPr/>
          </p:nvCxnSpPr>
          <p:spPr>
            <a:xfrm rot="10800000">
              <a:off x="4104950" y="1441075"/>
              <a:ext cx="638700" cy="2998500"/>
            </a:xfrm>
            <a:prstGeom prst="bentConnector2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763" name="Google Shape;763;p75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(KSK)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769" name="Google Shape;769;p76"/>
          <p:cNvSpPr txBox="1"/>
          <p:nvPr>
            <p:ph idx="4294967295" type="body"/>
          </p:nvPr>
        </p:nvSpPr>
        <p:spPr>
          <a:xfrm>
            <a:off x="198500" y="1141375"/>
            <a:ext cx="68403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DNSKEY berkeley.edu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4169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5,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OPT PSEUDOSECTION: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 EDNS: version: 0, flags: do; udp: 1220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;berkeley.edu.     	IN  DNSKEY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berkeley.edu.  172800  IN  DNSKEY  256 {ZSK of berkeley.edu}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berkeley.edu.  172800  IN  DNSKEY  257 {KSK of berkeley.edu}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berkeley.edu.  172800  IN  RRSIG   DNSKEY {signature on DNSKEY records}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1" name="Google Shape;771;p76"/>
          <p:cNvGrpSpPr/>
          <p:nvPr/>
        </p:nvGrpSpPr>
        <p:grpSpPr>
          <a:xfrm>
            <a:off x="245300" y="3241700"/>
            <a:ext cx="7926350" cy="1651525"/>
            <a:chOff x="245300" y="3241700"/>
            <a:chExt cx="7926350" cy="1651525"/>
          </a:xfrm>
        </p:grpSpPr>
        <p:sp>
          <p:nvSpPr>
            <p:cNvPr id="772" name="Google Shape;772;p76"/>
            <p:cNvSpPr/>
            <p:nvPr/>
          </p:nvSpPr>
          <p:spPr>
            <a:xfrm>
              <a:off x="245300" y="3241700"/>
              <a:ext cx="6641700" cy="612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6"/>
            <p:cNvSpPr/>
            <p:nvPr/>
          </p:nvSpPr>
          <p:spPr>
            <a:xfrm flipH="1">
              <a:off x="1497296" y="3854000"/>
              <a:ext cx="2820429" cy="612257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774" name="Google Shape;774;p76"/>
            <p:cNvSpPr txBox="1"/>
            <p:nvPr/>
          </p:nvSpPr>
          <p:spPr>
            <a:xfrm>
              <a:off x="3050950" y="4061925"/>
              <a:ext cx="51207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 name server’s KSK signs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 name server’s ZSK. If you trust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’s KSK, now you trust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’s ZSK.</a:t>
              </a: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775" name="Google Shape;775;p76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(KSK)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(KSK)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781" name="Google Shape;781;p77"/>
          <p:cNvSpPr txBox="1"/>
          <p:nvPr>
            <p:ph idx="4294967295" type="body"/>
          </p:nvPr>
        </p:nvSpPr>
        <p:spPr>
          <a:xfrm>
            <a:off x="198500" y="1141375"/>
            <a:ext cx="68403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eecs.berkeley.edu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3" name="Google Shape;783;p77"/>
          <p:cNvGrpSpPr/>
          <p:nvPr/>
        </p:nvGrpSpPr>
        <p:grpSpPr>
          <a:xfrm>
            <a:off x="2524625" y="1230925"/>
            <a:ext cx="4735225" cy="3648500"/>
            <a:chOff x="2524625" y="1230925"/>
            <a:chExt cx="4735225" cy="3648500"/>
          </a:xfrm>
        </p:grpSpPr>
        <p:sp>
          <p:nvSpPr>
            <p:cNvPr id="784" name="Google Shape;784;p77"/>
            <p:cNvSpPr/>
            <p:nvPr/>
          </p:nvSpPr>
          <p:spPr>
            <a:xfrm>
              <a:off x="2524625" y="1230925"/>
              <a:ext cx="29976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7"/>
            <p:cNvSpPr txBox="1"/>
            <p:nvPr/>
          </p:nvSpPr>
          <p:spPr>
            <a:xfrm>
              <a:off x="4152750" y="4048125"/>
              <a:ext cx="31071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Finally</a:t>
              </a:r>
              <a:r>
                <a:rPr lang="en">
                  <a:solidFill>
                    <a:schemeClr val="dk1"/>
                  </a:solidFill>
                </a:rPr>
                <a:t>, we ask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 name server about the IP address of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786" name="Google Shape;786;p77"/>
            <p:cNvCxnSpPr>
              <a:stCxn id="785" idx="1"/>
              <a:endCxn id="784" idx="2"/>
            </p:cNvCxnSpPr>
            <p:nvPr/>
          </p:nvCxnSpPr>
          <p:spPr>
            <a:xfrm rot="10800000">
              <a:off x="4023450" y="1440975"/>
              <a:ext cx="129300" cy="3022800"/>
            </a:xfrm>
            <a:prstGeom prst="bentConnector2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787" name="Google Shape;787;p77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(KSK)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(KSK)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Lookup Walkthrough</a:t>
            </a:r>
            <a:endParaRPr/>
          </a:p>
        </p:txBody>
      </p:sp>
      <p:sp>
        <p:nvSpPr>
          <p:cNvPr id="793" name="Google Shape;793;p78"/>
          <p:cNvSpPr txBox="1"/>
          <p:nvPr>
            <p:ph idx="4294967295" type="body"/>
          </p:nvPr>
        </p:nvSpPr>
        <p:spPr>
          <a:xfrm>
            <a:off x="198500" y="1141375"/>
            <a:ext cx="68403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+dnssec eecs.berkeley.edu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21205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2,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OPT PSEUDOSECTION: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 EDNS: version: 0, flags: do; udp: 1220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	   IN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eecs.berkeley.edu.  86400   IN  A     	23.185.0.1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eecs.berkeley.edu.  86400   IN  RRSIG   A {signature on A record}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4" name="Google Shape;79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5" name="Google Shape;795;p78"/>
          <p:cNvGrpSpPr/>
          <p:nvPr/>
        </p:nvGrpSpPr>
        <p:grpSpPr>
          <a:xfrm>
            <a:off x="245300" y="3241700"/>
            <a:ext cx="7676450" cy="1651525"/>
            <a:chOff x="245300" y="3241700"/>
            <a:chExt cx="7676450" cy="1651525"/>
          </a:xfrm>
        </p:grpSpPr>
        <p:sp>
          <p:nvSpPr>
            <p:cNvPr id="796" name="Google Shape;796;p78"/>
            <p:cNvSpPr/>
            <p:nvPr/>
          </p:nvSpPr>
          <p:spPr>
            <a:xfrm>
              <a:off x="245300" y="3241700"/>
              <a:ext cx="6052800" cy="612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8"/>
            <p:cNvSpPr/>
            <p:nvPr/>
          </p:nvSpPr>
          <p:spPr>
            <a:xfrm flipH="1">
              <a:off x="1497296" y="3854000"/>
              <a:ext cx="2820429" cy="612257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798" name="Google Shape;798;p78"/>
            <p:cNvSpPr txBox="1"/>
            <p:nvPr/>
          </p:nvSpPr>
          <p:spPr>
            <a:xfrm>
              <a:off x="3050950" y="4061925"/>
              <a:ext cx="48708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Here’s the final answer record, signed by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’s public ZSK. If you trust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’s ZSK, then now you trust the final answer.</a:t>
              </a: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799" name="Google Shape;799;p78"/>
          <p:cNvGraphicFramePr/>
          <p:nvPr/>
        </p:nvGraphicFramePr>
        <p:xfrm>
          <a:off x="6556350" y="13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{17FB3EBF-6668-46CD-964F-BEC7936AD22D}</a:tableStyleId>
              </a:tblPr>
              <a:tblGrid>
                <a:gridCol w="1322775"/>
                <a:gridCol w="1053750"/>
              </a:tblGrid>
              <a:tr h="2133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/>
                        <a:t>The chain of trust</a:t>
                      </a:r>
                      <a:endParaRPr i="1" sz="800"/>
                    </a:p>
                  </a:txBody>
                  <a:tcPr marT="45700" marB="45700" marR="45700" marL="45700"/>
                </a:tc>
                <a:tc hMerge="1"/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Name</a:t>
                      </a:r>
                      <a:endParaRPr sz="800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Type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DNSKEY (KSK)</a:t>
                      </a:r>
                      <a:endParaRPr b="1"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(KSK)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DS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(KSK)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DNSKEY (ZSK)</a:t>
                      </a:r>
                      <a:endParaRPr sz="800"/>
                    </a:p>
                  </a:txBody>
                  <a:tcPr marT="45700" marB="45700" marR="45700" marL="45700"/>
                </a:tc>
              </a:tr>
              <a:tr h="2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eecs.berkeley.edu.</a:t>
                      </a:r>
                      <a:endParaRPr b="1" sz="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NSEC: </a:t>
            </a:r>
            <a:r>
              <a:rPr lang="en"/>
              <a:t>Signing Non-Existent Domains</a:t>
            </a:r>
            <a:endParaRPr/>
          </a:p>
        </p:txBody>
      </p:sp>
      <p:sp>
        <p:nvSpPr>
          <p:cNvPr id="805" name="Google Shape;80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Nonexistent Domains</a:t>
            </a:r>
            <a:endParaRPr/>
          </a:p>
        </p:txBody>
      </p:sp>
      <p:sp>
        <p:nvSpPr>
          <p:cNvPr id="811" name="Google Shape;811;p8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DNSSEC structure works great for domains which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signatures over records stating that they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user queries for a domain that </a:t>
            </a:r>
            <a:r>
              <a:rPr b="1" lang="en"/>
              <a:t>doesn’t</a:t>
            </a:r>
            <a:r>
              <a:rPr lang="en"/>
              <a:t> exist?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 #1: Don’t authenticate nonexistent domain (NXDOMAIN) responses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Issue: If NXDOMAIN responses don’t have to be signed, the attacker can still spoof NXDOMAIN responses and cause denial-of-service (DoS)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 #2: Keep the private key in the name server itself, so it signs NXDOMAIN responses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Issue: Name servers have access to the private key, which is an issue if they are malicious or hacked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Issue: Signing in real time is slow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a way that can prove that a domain doesn’t exist ahead of time</a:t>
            </a:r>
            <a:endParaRPr/>
          </a:p>
        </p:txBody>
      </p:sp>
      <p:sp>
        <p:nvSpPr>
          <p:cNvPr id="812" name="Google Shape;812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NSEC: Authenticated Denial of Existence</a:t>
            </a:r>
            <a:endParaRPr/>
          </a:p>
        </p:txBody>
      </p:sp>
      <p:sp>
        <p:nvSpPr>
          <p:cNvPr id="818" name="Google Shape;818;p81"/>
          <p:cNvSpPr txBox="1"/>
          <p:nvPr>
            <p:ph idx="1" type="body"/>
          </p:nvPr>
        </p:nvSpPr>
        <p:spPr>
          <a:xfrm>
            <a:off x="198500" y="1246825"/>
            <a:ext cx="85206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 nonexistence of a record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 a record stating that no record of a given type exists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proving that a domain doesn’t support DNSSEC (“No DS records exist”)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 nonexistence of a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two adjacent domains alphabetically, so that you know that no domain in the middle exists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I query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nonexistent.google.com</a:t>
            </a:r>
            <a:r>
              <a:rPr lang="en"/>
              <a:t>, I can receive a signed NSEC response saying “No domains exist between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maps.google.com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one.google.com</a:t>
            </a:r>
            <a:r>
              <a:rPr lang="en"/>
              <a:t>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sign all pairs of adjacent records ahead of time and keep them as NSEC records, along with their RRSIGs</a:t>
            </a:r>
            <a:endParaRPr/>
          </a:p>
        </p:txBody>
      </p:sp>
      <p:sp>
        <p:nvSpPr>
          <p:cNvPr id="819" name="Google Shape;81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0" name="Google Shape;820;p81"/>
          <p:cNvCxnSpPr/>
          <p:nvPr/>
        </p:nvCxnSpPr>
        <p:spPr>
          <a:xfrm>
            <a:off x="666450" y="4452025"/>
            <a:ext cx="78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81"/>
          <p:cNvSpPr txBox="1"/>
          <p:nvPr/>
        </p:nvSpPr>
        <p:spPr>
          <a:xfrm>
            <a:off x="1885650" y="4452025"/>
            <a:ext cx="6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maps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81"/>
          <p:cNvSpPr txBox="1"/>
          <p:nvPr/>
        </p:nvSpPr>
        <p:spPr>
          <a:xfrm>
            <a:off x="3948600" y="4452025"/>
            <a:ext cx="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81"/>
          <p:cNvSpPr txBox="1"/>
          <p:nvPr/>
        </p:nvSpPr>
        <p:spPr>
          <a:xfrm>
            <a:off x="6304800" y="4452025"/>
            <a:ext cx="7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8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</a:t>
            </a:r>
            <a:r>
              <a:rPr lang="en"/>
              <a:t>NSEC</a:t>
            </a:r>
            <a:endParaRPr/>
          </a:p>
        </p:txBody>
      </p:sp>
      <p:sp>
        <p:nvSpPr>
          <p:cNvPr id="829" name="Google Shape;829;p82"/>
          <p:cNvSpPr txBox="1"/>
          <p:nvPr>
            <p:ph idx="1" type="body"/>
          </p:nvPr>
        </p:nvSpPr>
        <p:spPr>
          <a:xfrm>
            <a:off x="198500" y="1246825"/>
            <a:ext cx="85206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Domain enumeration</a:t>
            </a:r>
            <a:r>
              <a:rPr lang="en"/>
              <a:t>: It is easy for an attacker to find every single subdomain of a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by querying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a.google.com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 an NSEC record stating that “No domains exist between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web.google.com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ap.google.com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Now we have learned two domain names!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 by querying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apa.google.com</a:t>
            </a:r>
            <a:r>
              <a:rPr lang="en"/>
              <a:t> (alphabetically immediately after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ap.google.com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 an NSEC record stating that “No domains exist between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ap.google.com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apps.google.com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 until you loop back around to the beginning</a:t>
            </a:r>
            <a:endParaRPr/>
          </a:p>
        </p:txBody>
      </p:sp>
      <p:sp>
        <p:nvSpPr>
          <p:cNvPr id="830" name="Google Shape;830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31" name="Google Shape;831;p82"/>
          <p:cNvCxnSpPr/>
          <p:nvPr/>
        </p:nvCxnSpPr>
        <p:spPr>
          <a:xfrm>
            <a:off x="666450" y="4452025"/>
            <a:ext cx="78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Google Shape;832;p82"/>
          <p:cNvSpPr txBox="1"/>
          <p:nvPr/>
        </p:nvSpPr>
        <p:spPr>
          <a:xfrm>
            <a:off x="1809450" y="4452025"/>
            <a:ext cx="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3" name="Google Shape;833;p82"/>
          <p:cNvSpPr txBox="1"/>
          <p:nvPr/>
        </p:nvSpPr>
        <p:spPr>
          <a:xfrm>
            <a:off x="3872400" y="4452025"/>
            <a:ext cx="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Google Shape;834;p82"/>
          <p:cNvSpPr txBox="1"/>
          <p:nvPr/>
        </p:nvSpPr>
        <p:spPr>
          <a:xfrm>
            <a:off x="6228600" y="4452025"/>
            <a:ext cx="7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apps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NSEC3: Hashed Authenticated Denial of Existence</a:t>
            </a:r>
            <a:endParaRPr/>
          </a:p>
        </p:txBody>
      </p:sp>
      <p:sp>
        <p:nvSpPr>
          <p:cNvPr id="840" name="Google Shape;840;p83"/>
          <p:cNvSpPr txBox="1"/>
          <p:nvPr>
            <p:ph idx="1" type="body"/>
          </p:nvPr>
        </p:nvSpPr>
        <p:spPr>
          <a:xfrm>
            <a:off x="198500" y="1246825"/>
            <a:ext cx="85206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storing pairs of adjacent domain names, store pairs of adjacent hashes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I query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nonexistent.google.com</a:t>
            </a:r>
            <a:r>
              <a:rPr lang="en"/>
              <a:t>, which hashes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d48678</a:t>
            </a:r>
            <a:r>
              <a:rPr lang="en"/>
              <a:t>…, I receive a signed NSEC3 saying “There exist no domains which hash to values between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c612f3</a:t>
            </a:r>
            <a:r>
              <a:rPr lang="en"/>
              <a:t>…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d810de</a:t>
            </a:r>
            <a:r>
              <a:rPr lang="en"/>
              <a:t>…</a:t>
            </a:r>
            <a:endParaRPr/>
          </a:p>
        </p:txBody>
      </p:sp>
      <p:sp>
        <p:nvSpPr>
          <p:cNvPr id="841" name="Google Shape;841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2" name="Google Shape;842;p83"/>
          <p:cNvCxnSpPr/>
          <p:nvPr/>
        </p:nvCxnSpPr>
        <p:spPr>
          <a:xfrm>
            <a:off x="666450" y="4452025"/>
            <a:ext cx="78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83"/>
          <p:cNvSpPr txBox="1"/>
          <p:nvPr/>
        </p:nvSpPr>
        <p:spPr>
          <a:xfrm>
            <a:off x="1809450" y="4452025"/>
            <a:ext cx="8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c612f3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4" name="Google Shape;844;p83"/>
          <p:cNvSpPr txBox="1"/>
          <p:nvPr/>
        </p:nvSpPr>
        <p:spPr>
          <a:xfrm>
            <a:off x="6228600" y="4452025"/>
            <a:ext cx="9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d810de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DNS Lookups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DNS is not secure against several threats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Malicious name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attackers (MITM, on-path, off-path)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</a:t>
            </a:r>
            <a:r>
              <a:rPr b="1" lang="en"/>
              <a:t>integrity</a:t>
            </a:r>
            <a:r>
              <a:rPr lang="en"/>
              <a:t> on the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Integrity means an attacker can’t tamper with the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Prevents cache poisoning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not need </a:t>
            </a:r>
            <a:r>
              <a:rPr b="1" lang="en"/>
              <a:t>confidentiality</a:t>
            </a:r>
            <a:r>
              <a:rPr lang="en"/>
              <a:t> on the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results are public: The attacker can always look up the results themselves!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the attacker couldn’t see the DNS response, they can still see which IP you connect to later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NSEC3</a:t>
            </a:r>
            <a:endParaRPr/>
          </a:p>
        </p:txBody>
      </p:sp>
      <p:sp>
        <p:nvSpPr>
          <p:cNvPr id="850" name="Google Shape;850;p8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enumeration is still possible since most people choose short domain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to brute-force through all reasonable domain names!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prevents attackers from learning long, random domain names, which would make brute-force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real way to prevent enumeration is online signature generation with the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Coming down the pipeline: NSEC5</a:t>
            </a:r>
            <a:endParaRPr/>
          </a:p>
        </p:txBody>
      </p:sp>
      <p:sp>
        <p:nvSpPr>
          <p:cNvPr id="851" name="Google Shape;851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 in Practice</a:t>
            </a:r>
            <a:endParaRPr/>
          </a:p>
        </p:txBody>
      </p:sp>
      <p:sp>
        <p:nvSpPr>
          <p:cNvPr id="857" name="Google Shape;85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Signature Generation</a:t>
            </a:r>
            <a:endParaRPr/>
          </a:p>
        </p:txBody>
      </p:sp>
      <p:sp>
        <p:nvSpPr>
          <p:cNvPr id="863" name="Google Shape;863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8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Offline signatures: The application that computes signatures is separate from the application that serves the signatures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Records are signed ahead of time, and the signature is stored and served on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Generating a signature each time a user requests it is slow (and can lead to DoS attacks)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must compromise the signature generation system (e.g. steal the private signing key) to perform an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signature generation system is separate from the name server, compromising the name server is not enough!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Redundancy: One secure signature generation system, and many </a:t>
            </a:r>
            <a:r>
              <a:rPr i="1" lang="en"/>
              <a:t>mirrored</a:t>
            </a:r>
            <a:r>
              <a:rPr lang="en"/>
              <a:t> name servers providing the same records and signatures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8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Efficiency: Parallelization</a:t>
            </a:r>
            <a:endParaRPr/>
          </a:p>
        </p:txBody>
      </p:sp>
      <p:sp>
        <p:nvSpPr>
          <p:cNvPr id="870" name="Google Shape;870;p8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Requests can be made in parallel to improve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Request DNSKEY records from every name server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Signatures can be validated in parallel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Validate the parent’s DS record while waiting for the child’s DNSKEY record</a:t>
            </a:r>
            <a:endParaRPr/>
          </a:p>
        </p:txBody>
      </p:sp>
      <p:sp>
        <p:nvSpPr>
          <p:cNvPr id="871" name="Google Shape;871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Errors</a:t>
            </a:r>
            <a:endParaRPr/>
          </a:p>
        </p:txBody>
      </p:sp>
      <p:sp>
        <p:nvSpPr>
          <p:cNvPr id="877" name="Google Shape;877;p8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errors from the name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 name server claims to support DNSSEC, even though it doesn’t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Changing your key but presenting old signatures signed with an old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Present expired signatures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errors from the resolvers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resolver can’t access DNSSEC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resolver can’t process DNSSEC records correctly</a:t>
            </a:r>
            <a:endParaRPr/>
          </a:p>
        </p:txBody>
      </p:sp>
      <p:sp>
        <p:nvSpPr>
          <p:cNvPr id="878" name="Google Shape;878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Errors: Examples</a:t>
            </a:r>
            <a:endParaRPr/>
          </a:p>
        </p:txBody>
      </p:sp>
      <p:sp>
        <p:nvSpPr>
          <p:cNvPr id="884" name="Google Shape;884;p8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launch of HBO Go (a streaming service) was broken for Comcast users and users using Google Public DNS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DNS servers reported that they </a:t>
            </a:r>
            <a:r>
              <a:rPr lang="en"/>
              <a:t>supported DNSSEC when they didn’t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Public DNS and Comcast provide recursive resolvers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 name server messes up, Comcast and Google are often blamed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Fortunately, this is getting less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educational network had several mirrors of a name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mirrors supported DNSSEC. All other mirrors didn’t support DNSSEC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Wi-Fi hotspots (e.g. at Starbucks) often proxy DNS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Proxy: Receive a DNS request and replace it with its own DNS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proxy often doesn’t support DNSSEC</a:t>
            </a:r>
            <a:endParaRPr/>
          </a:p>
        </p:txBody>
      </p:sp>
      <p:sp>
        <p:nvSpPr>
          <p:cNvPr id="885" name="Google Shape;885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9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Error: Incomplete Validation</a:t>
            </a:r>
            <a:endParaRPr/>
          </a:p>
        </p:txBody>
      </p:sp>
      <p:sp>
        <p:nvSpPr>
          <p:cNvPr id="891" name="Google Shape;891;p9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DNSSEC implementations only validate records at the recursive resolver, not the client (stub resolver)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client doesn’t validate records, the recursive resolver can poison the cache!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The recursive resolver is the biggest threat in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client doesn’t validate records, network attackers can still poison the cache!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 on-path attacker between the recursive resolver and the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If the client doesn’t validate records, DNSSEC provides very little practical security</a:t>
            </a:r>
            <a:endParaRPr/>
          </a:p>
        </p:txBody>
      </p:sp>
      <p:sp>
        <p:nvSpPr>
          <p:cNvPr id="892" name="Google Shape;892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DNSSEC: Summary</a:t>
            </a:r>
            <a:endParaRPr/>
          </a:p>
        </p:txBody>
      </p:sp>
      <p:sp>
        <p:nvSpPr>
          <p:cNvPr id="898" name="Google Shape;898;p9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DNSSEC: </a:t>
            </a:r>
            <a:r>
              <a:rPr lang="en"/>
              <a:t>An extension of the DNS protocol that ensures integrity on the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object security (unlike DNS over TLS, which would provide channel security)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cryptographically verify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a hierarchical public key infrastructure to delegate trust from the trust anchor (root)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DNSSEC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name server replies with its public key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DNSKEY</a:t>
            </a:r>
            <a:r>
              <a:rPr lang="en"/>
              <a:t> type)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delegating trust, each name server signs the public key of the next name server</a:t>
            </a:r>
            <a:br>
              <a:rPr lang="en"/>
            </a:br>
            <a:r>
              <a:rPr lang="en"/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DS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RRSIG</a:t>
            </a:r>
            <a:r>
              <a:rPr lang="en"/>
              <a:t> types)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providing a final answer, the name server signs the final answer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RRSIG</a:t>
            </a:r>
            <a:r>
              <a:rPr lang="en"/>
              <a:t> type)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Zones are split into key-signing keys and zone-signing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NSEC signs a message saying no domains exist alphabetically between two records</a:t>
            </a:r>
            <a:endParaRPr/>
          </a:p>
        </p:txBody>
      </p:sp>
      <p:sp>
        <p:nvSpPr>
          <p:cNvPr id="899" name="Google Shape;899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over TLS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98500" y="1246825"/>
            <a:ext cx="4466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TLS is end-to-end secure, so let’s send all DNS requests and responses over TLS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7723350" y="2201623"/>
            <a:ext cx="1238100" cy="36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/>
              <a:t>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8008200" y="322862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694250" y="4130850"/>
            <a:ext cx="1296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2"/>
          <p:cNvCxnSpPr>
            <a:stCxn id="131" idx="2"/>
            <a:endCxn id="132" idx="0"/>
          </p:cNvCxnSpPr>
          <p:nvPr/>
        </p:nvCxnSpPr>
        <p:spPr>
          <a:xfrm>
            <a:off x="8342400" y="2566423"/>
            <a:ext cx="0" cy="66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>
            <a:stCxn id="132" idx="2"/>
            <a:endCxn id="133" idx="0"/>
          </p:cNvCxnSpPr>
          <p:nvPr/>
        </p:nvCxnSpPr>
        <p:spPr>
          <a:xfrm>
            <a:off x="8342400" y="3622227"/>
            <a:ext cx="0" cy="50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/>
        </p:nvSpPr>
        <p:spPr>
          <a:xfrm>
            <a:off x="4819625" y="1309950"/>
            <a:ext cx="1238100" cy="6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Stub Resolver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824250" y="2816300"/>
            <a:ext cx="1238100" cy="163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Resolver</a:t>
            </a:r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 flipH="1" rot="10800000">
            <a:off x="6153525" y="2278850"/>
            <a:ext cx="1540800" cy="64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/>
          <p:nvPr/>
        </p:nvCxnSpPr>
        <p:spPr>
          <a:xfrm flipH="1" rot="10800000">
            <a:off x="6164649" y="2397750"/>
            <a:ext cx="1529700" cy="63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 flipH="1" rot="10800000">
            <a:off x="6188048" y="3382613"/>
            <a:ext cx="1769700" cy="24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6193438" y="3523738"/>
            <a:ext cx="1769700" cy="24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" name="Google Shape;142;p22"/>
          <p:cNvCxnSpPr/>
          <p:nvPr/>
        </p:nvCxnSpPr>
        <p:spPr>
          <a:xfrm>
            <a:off x="6153338" y="4130850"/>
            <a:ext cx="1540800" cy="2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6107905" y="4252677"/>
            <a:ext cx="1540800" cy="27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6686984" y="3920716"/>
            <a:ext cx="410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6659518" y="4337975"/>
            <a:ext cx="410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833613" y="3156631"/>
            <a:ext cx="410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6902076" y="3553213"/>
            <a:ext cx="410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881885" y="2134452"/>
            <a:ext cx="410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636692" y="2697232"/>
            <a:ext cx="410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 rot="10800000">
            <a:off x="5670475" y="2008828"/>
            <a:ext cx="0" cy="76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2"/>
          <p:cNvCxnSpPr/>
          <p:nvPr/>
        </p:nvCxnSpPr>
        <p:spPr>
          <a:xfrm rot="10800000">
            <a:off x="5153675" y="2008828"/>
            <a:ext cx="0" cy="76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2" name="Google Shape;152;p22"/>
          <p:cNvSpPr txBox="1"/>
          <p:nvPr/>
        </p:nvSpPr>
        <p:spPr>
          <a:xfrm>
            <a:off x="5670485" y="2134452"/>
            <a:ext cx="410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547967" y="2365107"/>
            <a:ext cx="410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over TLS: Issues</a:t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DNS needs to be lightweight and fast. TLS is slow.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TLS requires a long cryptographic handshake before any messages can be 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Caching: DNS records are cached. TLS doesn’t help us with caching.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someone changes the record while it’s stored in the cache?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Security: DNS over TLS doesn’t defend against malicious name servers.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malicious name server can still poison the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Security: DNS over TLS doesn’t defend against malicious </a:t>
            </a:r>
            <a:r>
              <a:rPr lang="en"/>
              <a:t>recursive resolvers.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recursive resolver is a full MITM: a malicious recursive resolver can poison the cache before returning the result to the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recursive resolver is the most common MITM adversary in DNS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