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13D63B-833E-4367-859D-07049DA8484B}">
  <a:tblStyle styleId="{1A13D63B-833E-4367-859D-07049DA8484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05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we.mitre.org/top25/archive/2020/2020_cwe_top25.html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ffd2df3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ffd2df3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ffd2df31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ffd2df3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ffd2df31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ffd2df31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f65bdd8f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f65bdd8f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f65bdd8f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f65bdd8f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f65bdd8f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f65bdd8f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dce61f0a8f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dce61f0a8f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bca2e5ae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dbca2e5ae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02a8b192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02a8b192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e02a8b19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e02a8b19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786bb6ea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786bb6ea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f65bdd8f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f65bdd8f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f65bdd8f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f65bdd8f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f65bdd8f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f65bdd8f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f65bdd8f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f65bdd8f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f65bdd8f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f65bdd8f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f65bdd8f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f65bdd8f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02a8b192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02a8b192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df65bdd8f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df65bdd8f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df65bdd8f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df65bdd8f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e77875332c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e77875332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786bb6ea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786bb6ea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bcf3c0d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bcf3c0d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dbcf3c0d2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dbcf3c0d2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f65bdd8f9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df65bdd8f9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bff80a8f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bff80a8f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dbff80a8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dbff80a8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dbff80a8f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dbff80a8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bff80a8f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dbff80a8f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dbff80a8f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dbff80a8f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dbff80a8f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dbff80a8f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e77875332c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e77875332c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86bb6eaa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86bb6ea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dbff80a8f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dbff80a8f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dbff80a8f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dbff80a8f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dbff80a8f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dbff80a8f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dbff80a8f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dbff80a8f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dbff80a8f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dbff80a8f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dbff80a8f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dbff80a8f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dbff80a8f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dbff80a8f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dbff80a8f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dbff80a8f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bff80a8f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dbff80a8f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dbff80a8f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dbff80a8f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ce61f0a8f_1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ce61f0a8f_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dbff80a8f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dbff80a8f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dbff80a8f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dbff80a8f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dbff80a8f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dbff80a8f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dbff80a8f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dbff80a8f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dbff80a8f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dbff80a8f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dffd2df31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dffd2df31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dffd2df31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dffd2df31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dffd2df31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dffd2df31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dffd2df31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dffd2df31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dffd2df31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dffd2df31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bc553304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dbc553304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dffd2df31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dffd2df31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dffd2df31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dffd2df31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dffd2df31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dffd2df31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e7787533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e7787533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dffd2df31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dffd2df31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e786bb6e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e786bb6e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e786bb6ea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e786bb6ea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e793d2278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e793d2278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e793d2278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e793d227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e793d2278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e793d227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f65bdd8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f65bdd8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e793d2278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e793d2278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793d2278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e793d2278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04f226c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04f226c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https://cwe.mitre.org/top25/archive/2020/2020_cwe_top25.html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f65bdd8f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f65bdd8f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A4C2F4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A4C2F4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A4C2F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A4C2F4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A4C2F4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A4C2F4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Computer Science 161</a:t>
            </a:r>
            <a:endParaRPr b="1" sz="6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hyperlink" Target="https://cwe.mitre.org/data/definitions/352.html" TargetMode="External"/><Relationship Id="rId10" Type="http://schemas.openxmlformats.org/officeDocument/2006/relationships/hyperlink" Target="https://cwe.mitre.org/data/definitions/416.html" TargetMode="External"/><Relationship Id="rId13" Type="http://schemas.openxmlformats.org/officeDocument/2006/relationships/hyperlink" Target="https://cwe.mitre.org/data/definitions/190.html" TargetMode="External"/><Relationship Id="rId12" Type="http://schemas.openxmlformats.org/officeDocument/2006/relationships/hyperlink" Target="https://cwe.mitre.org/data/definitions/78.html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we.mitre.org/data/definitions/79.html" TargetMode="External"/><Relationship Id="rId4" Type="http://schemas.openxmlformats.org/officeDocument/2006/relationships/hyperlink" Target="https://cwe.mitre.org/data/definitions/787.html" TargetMode="External"/><Relationship Id="rId9" Type="http://schemas.openxmlformats.org/officeDocument/2006/relationships/hyperlink" Target="https://cwe.mitre.org/data/definitions/200.html" TargetMode="External"/><Relationship Id="rId15" Type="http://schemas.openxmlformats.org/officeDocument/2006/relationships/hyperlink" Target="https://cwe.mitre.org/data/definitions/476.html" TargetMode="External"/><Relationship Id="rId14" Type="http://schemas.openxmlformats.org/officeDocument/2006/relationships/hyperlink" Target="https://cwe.mitre.org/data/definitions/22.html" TargetMode="External"/><Relationship Id="rId17" Type="http://schemas.openxmlformats.org/officeDocument/2006/relationships/hyperlink" Target="https://cwe.mitre.org/data/definitions/434.html" TargetMode="External"/><Relationship Id="rId16" Type="http://schemas.openxmlformats.org/officeDocument/2006/relationships/hyperlink" Target="https://cwe.mitre.org/data/definitions/287.html" TargetMode="External"/><Relationship Id="rId5" Type="http://schemas.openxmlformats.org/officeDocument/2006/relationships/hyperlink" Target="https://cwe.mitre.org/data/definitions/20.html" TargetMode="External"/><Relationship Id="rId19" Type="http://schemas.openxmlformats.org/officeDocument/2006/relationships/hyperlink" Target="https://cwe.mitre.org/data/definitions/94.html" TargetMode="External"/><Relationship Id="rId6" Type="http://schemas.openxmlformats.org/officeDocument/2006/relationships/hyperlink" Target="https://cwe.mitre.org/data/definitions/125.html" TargetMode="External"/><Relationship Id="rId18" Type="http://schemas.openxmlformats.org/officeDocument/2006/relationships/hyperlink" Target="https://cwe.mitre.org/data/definitions/732.html" TargetMode="External"/><Relationship Id="rId7" Type="http://schemas.openxmlformats.org/officeDocument/2006/relationships/hyperlink" Target="https://cwe.mitre.org/data/definitions/119.html" TargetMode="External"/><Relationship Id="rId8" Type="http://schemas.openxmlformats.org/officeDocument/2006/relationships/hyperlink" Target="https://cwe.mitre.org/data/definitions/89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Intrusion Detection</a:t>
            </a:r>
            <a:endParaRPr/>
          </a:p>
        </p:txBody>
      </p:sp>
      <p:sp>
        <p:nvSpPr>
          <p:cNvPr id="65" name="Google Shape;65;p15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161 Fall 2022 - Lecture 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File Paths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198500" y="1246825"/>
            <a:ext cx="7769700" cy="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/home/public/evanbot.jpg</a:t>
            </a:r>
            <a:endParaRPr/>
          </a:p>
        </p:txBody>
      </p:sp>
      <p:sp>
        <p:nvSpPr>
          <p:cNvPr id="128" name="Google Shape;12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1862750" y="2222925"/>
            <a:ext cx="4474500" cy="267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4042438" y="2222925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2820313" y="3382275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24"/>
          <p:cNvSpPr txBox="1"/>
          <p:nvPr/>
        </p:nvSpPr>
        <p:spPr>
          <a:xfrm>
            <a:off x="5008913" y="338227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1829463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3250025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4670588" y="445847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passwords.txt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6" name="Google Shape;136;p24"/>
          <p:cNvCxnSpPr>
            <a:stCxn id="130" idx="2"/>
            <a:endCxn id="131" idx="0"/>
          </p:cNvCxnSpPr>
          <p:nvPr/>
        </p:nvCxnSpPr>
        <p:spPr>
          <a:xfrm flipH="1">
            <a:off x="3261388" y="2623125"/>
            <a:ext cx="1101600" cy="7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4"/>
          <p:cNvCxnSpPr>
            <a:stCxn id="130" idx="2"/>
            <a:endCxn id="132" idx="0"/>
          </p:cNvCxnSpPr>
          <p:nvPr/>
        </p:nvCxnSpPr>
        <p:spPr>
          <a:xfrm>
            <a:off x="4362988" y="2623125"/>
            <a:ext cx="1147800" cy="7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4"/>
          <p:cNvCxnSpPr>
            <a:stCxn id="131" idx="2"/>
            <a:endCxn id="133" idx="0"/>
          </p:cNvCxnSpPr>
          <p:nvPr/>
        </p:nvCxnSpPr>
        <p:spPr>
          <a:xfrm flipH="1">
            <a:off x="2511163" y="3782475"/>
            <a:ext cx="75030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4"/>
          <p:cNvCxnSpPr>
            <a:stCxn id="131" idx="2"/>
            <a:endCxn id="134" idx="0"/>
          </p:cNvCxnSpPr>
          <p:nvPr/>
        </p:nvCxnSpPr>
        <p:spPr>
          <a:xfrm>
            <a:off x="3261463" y="3782475"/>
            <a:ext cx="67020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4"/>
          <p:cNvCxnSpPr>
            <a:stCxn id="132" idx="2"/>
            <a:endCxn id="135" idx="0"/>
          </p:cNvCxnSpPr>
          <p:nvPr/>
        </p:nvCxnSpPr>
        <p:spPr>
          <a:xfrm flipH="1">
            <a:off x="5503763" y="3782475"/>
            <a:ext cx="690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4"/>
          <p:cNvCxnSpPr/>
          <p:nvPr/>
        </p:nvCxnSpPr>
        <p:spPr>
          <a:xfrm flipH="1">
            <a:off x="3108988" y="2546925"/>
            <a:ext cx="1101600" cy="75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4"/>
          <p:cNvCxnSpPr/>
          <p:nvPr/>
        </p:nvCxnSpPr>
        <p:spPr>
          <a:xfrm flipH="1">
            <a:off x="2282563" y="3782475"/>
            <a:ext cx="750300" cy="67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File Paths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198500" y="1246825"/>
            <a:ext cx="77697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./codabot.jpg</a:t>
            </a:r>
            <a:r>
              <a:rPr lang="en"/>
              <a:t>  (Assume we're currently in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/>
              <a:t>)</a:t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5"/>
          <p:cNvSpPr/>
          <p:nvPr/>
        </p:nvSpPr>
        <p:spPr>
          <a:xfrm>
            <a:off x="1862750" y="2222925"/>
            <a:ext cx="4474500" cy="267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4042438" y="2222925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2820313" y="3382275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5008913" y="338227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1829463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5"/>
          <p:cNvSpPr txBox="1"/>
          <p:nvPr/>
        </p:nvSpPr>
        <p:spPr>
          <a:xfrm>
            <a:off x="3250025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4670588" y="445847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passwords.txt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57" name="Google Shape;157;p25"/>
          <p:cNvCxnSpPr>
            <a:stCxn id="151" idx="2"/>
            <a:endCxn id="152" idx="0"/>
          </p:cNvCxnSpPr>
          <p:nvPr/>
        </p:nvCxnSpPr>
        <p:spPr>
          <a:xfrm flipH="1">
            <a:off x="3261388" y="2623125"/>
            <a:ext cx="1101600" cy="7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5"/>
          <p:cNvCxnSpPr>
            <a:stCxn id="151" idx="2"/>
            <a:endCxn id="153" idx="0"/>
          </p:cNvCxnSpPr>
          <p:nvPr/>
        </p:nvCxnSpPr>
        <p:spPr>
          <a:xfrm>
            <a:off x="4362988" y="2623125"/>
            <a:ext cx="1147800" cy="7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" name="Google Shape;159;p25"/>
          <p:cNvCxnSpPr>
            <a:stCxn id="152" idx="2"/>
            <a:endCxn id="154" idx="0"/>
          </p:cNvCxnSpPr>
          <p:nvPr/>
        </p:nvCxnSpPr>
        <p:spPr>
          <a:xfrm flipH="1">
            <a:off x="2511163" y="3782475"/>
            <a:ext cx="75030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5"/>
          <p:cNvCxnSpPr>
            <a:stCxn id="152" idx="2"/>
            <a:endCxn id="155" idx="0"/>
          </p:cNvCxnSpPr>
          <p:nvPr/>
        </p:nvCxnSpPr>
        <p:spPr>
          <a:xfrm>
            <a:off x="3261463" y="3782475"/>
            <a:ext cx="67020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5"/>
          <p:cNvCxnSpPr>
            <a:stCxn id="153" idx="2"/>
            <a:endCxn id="156" idx="0"/>
          </p:cNvCxnSpPr>
          <p:nvPr/>
        </p:nvCxnSpPr>
        <p:spPr>
          <a:xfrm flipH="1">
            <a:off x="5503763" y="3782475"/>
            <a:ext cx="690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5"/>
          <p:cNvCxnSpPr/>
          <p:nvPr/>
        </p:nvCxnSpPr>
        <p:spPr>
          <a:xfrm>
            <a:off x="3490063" y="3782475"/>
            <a:ext cx="670200" cy="67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File Paths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198500" y="1246825"/>
            <a:ext cx="77697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/home/public/../private/passwords.txt</a:t>
            </a:r>
            <a:endParaRPr/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6"/>
          <p:cNvSpPr/>
          <p:nvPr/>
        </p:nvSpPr>
        <p:spPr>
          <a:xfrm>
            <a:off x="1862750" y="2222925"/>
            <a:ext cx="4474500" cy="2670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4042438" y="2222925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2820313" y="3382275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5008913" y="338227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1829463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3250025" y="4458475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4670588" y="4458475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passwords.txt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7" name="Google Shape;177;p26"/>
          <p:cNvCxnSpPr>
            <a:stCxn id="171" idx="2"/>
            <a:endCxn id="172" idx="0"/>
          </p:cNvCxnSpPr>
          <p:nvPr/>
        </p:nvCxnSpPr>
        <p:spPr>
          <a:xfrm flipH="1">
            <a:off x="3261388" y="2623125"/>
            <a:ext cx="1101600" cy="7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6"/>
          <p:cNvCxnSpPr>
            <a:stCxn id="171" idx="2"/>
            <a:endCxn id="173" idx="0"/>
          </p:cNvCxnSpPr>
          <p:nvPr/>
        </p:nvCxnSpPr>
        <p:spPr>
          <a:xfrm>
            <a:off x="4362988" y="2623125"/>
            <a:ext cx="1147800" cy="75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6"/>
          <p:cNvCxnSpPr>
            <a:stCxn id="172" idx="2"/>
            <a:endCxn id="174" idx="0"/>
          </p:cNvCxnSpPr>
          <p:nvPr/>
        </p:nvCxnSpPr>
        <p:spPr>
          <a:xfrm flipH="1">
            <a:off x="2511163" y="3782475"/>
            <a:ext cx="75030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6"/>
          <p:cNvCxnSpPr>
            <a:stCxn id="172" idx="2"/>
            <a:endCxn id="175" idx="0"/>
          </p:cNvCxnSpPr>
          <p:nvPr/>
        </p:nvCxnSpPr>
        <p:spPr>
          <a:xfrm>
            <a:off x="3261463" y="3782475"/>
            <a:ext cx="67020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6"/>
          <p:cNvCxnSpPr>
            <a:stCxn id="173" idx="2"/>
            <a:endCxn id="176" idx="0"/>
          </p:cNvCxnSpPr>
          <p:nvPr/>
        </p:nvCxnSpPr>
        <p:spPr>
          <a:xfrm flipH="1">
            <a:off x="5503763" y="3782475"/>
            <a:ext cx="6900" cy="6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6"/>
          <p:cNvCxnSpPr/>
          <p:nvPr/>
        </p:nvCxnSpPr>
        <p:spPr>
          <a:xfrm flipH="1">
            <a:off x="3108988" y="2623125"/>
            <a:ext cx="1101600" cy="75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6"/>
          <p:cNvCxnSpPr/>
          <p:nvPr/>
        </p:nvCxnSpPr>
        <p:spPr>
          <a:xfrm flipH="1">
            <a:off x="3261388" y="2734475"/>
            <a:ext cx="1101600" cy="75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4" name="Google Shape;184;p26"/>
          <p:cNvCxnSpPr/>
          <p:nvPr/>
        </p:nvCxnSpPr>
        <p:spPr>
          <a:xfrm>
            <a:off x="4515388" y="2623125"/>
            <a:ext cx="1147800" cy="75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26"/>
          <p:cNvCxnSpPr/>
          <p:nvPr/>
        </p:nvCxnSpPr>
        <p:spPr>
          <a:xfrm flipH="1">
            <a:off x="5579963" y="3782475"/>
            <a:ext cx="6900" cy="675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Traversal Intuition</a:t>
            </a:r>
            <a:endParaRPr/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2" name="Google Shape;192;p27"/>
          <p:cNvGrpSpPr/>
          <p:nvPr/>
        </p:nvGrpSpPr>
        <p:grpSpPr>
          <a:xfrm>
            <a:off x="422150" y="1182775"/>
            <a:ext cx="3420000" cy="1747725"/>
            <a:chOff x="422150" y="1182775"/>
            <a:chExt cx="3420000" cy="1747725"/>
          </a:xfrm>
        </p:grpSpPr>
        <p:sp>
          <p:nvSpPr>
            <p:cNvPr id="193" name="Google Shape;193;p27"/>
            <p:cNvSpPr txBox="1"/>
            <p:nvPr/>
          </p:nvSpPr>
          <p:spPr>
            <a:xfrm>
              <a:off x="422150" y="1182775"/>
              <a:ext cx="34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Frontend</a:t>
              </a: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422150" y="1545100"/>
              <a:ext cx="3351600" cy="1385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532575" y="1972225"/>
              <a:ext cx="2877600" cy="465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evanbot.jpg</a:t>
              </a:r>
              <a:endPara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96" name="Google Shape;196;p27"/>
            <p:cNvSpPr txBox="1"/>
            <p:nvPr/>
          </p:nvSpPr>
          <p:spPr>
            <a:xfrm>
              <a:off x="498375" y="1642000"/>
              <a:ext cx="23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Enter file name:</a:t>
              </a:r>
              <a:endParaRPr/>
            </a:p>
          </p:txBody>
        </p:sp>
        <p:pic>
          <p:nvPicPr>
            <p:cNvPr id="197" name="Google Shape;197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2575" y="2500602"/>
              <a:ext cx="641000" cy="3287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8" name="Google Shape;198;p27"/>
          <p:cNvCxnSpPr>
            <a:stCxn id="194" idx="3"/>
            <a:endCxn id="199" idx="1"/>
          </p:cNvCxnSpPr>
          <p:nvPr/>
        </p:nvCxnSpPr>
        <p:spPr>
          <a:xfrm>
            <a:off x="3773750" y="2237800"/>
            <a:ext cx="7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00" name="Google Shape;200;p27"/>
          <p:cNvGrpSpPr/>
          <p:nvPr/>
        </p:nvGrpSpPr>
        <p:grpSpPr>
          <a:xfrm>
            <a:off x="4526000" y="1182775"/>
            <a:ext cx="4145100" cy="1747725"/>
            <a:chOff x="4526000" y="1182775"/>
            <a:chExt cx="4145100" cy="1747725"/>
          </a:xfrm>
        </p:grpSpPr>
        <p:sp>
          <p:nvSpPr>
            <p:cNvPr id="201" name="Google Shape;201;p27"/>
            <p:cNvSpPr txBox="1"/>
            <p:nvPr/>
          </p:nvSpPr>
          <p:spPr>
            <a:xfrm>
              <a:off x="4526000" y="1182775"/>
              <a:ext cx="34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Backend</a:t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4526000" y="1545100"/>
              <a:ext cx="4145100" cy="1385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Send this file to the user: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/home/public/</a:t>
              </a:r>
              <a:r>
                <a:rPr b="1" lang="en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evanbot.jpg</a:t>
              </a:r>
              <a:endParaRPr/>
            </a:p>
          </p:txBody>
        </p:sp>
      </p:grpSp>
      <p:sp>
        <p:nvSpPr>
          <p:cNvPr id="202" name="Google Shape;202;p27"/>
          <p:cNvSpPr txBox="1"/>
          <p:nvPr/>
        </p:nvSpPr>
        <p:spPr>
          <a:xfrm>
            <a:off x="6354150" y="3327025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7325300" y="393622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4152675" y="4602100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27"/>
          <p:cNvSpPr txBox="1"/>
          <p:nvPr/>
        </p:nvSpPr>
        <p:spPr>
          <a:xfrm>
            <a:off x="5573238" y="4602100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27"/>
          <p:cNvSpPr txBox="1"/>
          <p:nvPr/>
        </p:nvSpPr>
        <p:spPr>
          <a:xfrm>
            <a:off x="6993800" y="4602100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passwords.txt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7" name="Google Shape;207;p27"/>
          <p:cNvCxnSpPr>
            <a:stCxn id="202" idx="2"/>
            <a:endCxn id="208" idx="0"/>
          </p:cNvCxnSpPr>
          <p:nvPr/>
        </p:nvCxnSpPr>
        <p:spPr>
          <a:xfrm flipH="1">
            <a:off x="5577900" y="3727225"/>
            <a:ext cx="1096800" cy="2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27"/>
          <p:cNvCxnSpPr>
            <a:stCxn id="202" idx="2"/>
            <a:endCxn id="203" idx="0"/>
          </p:cNvCxnSpPr>
          <p:nvPr/>
        </p:nvCxnSpPr>
        <p:spPr>
          <a:xfrm>
            <a:off x="6674700" y="3727225"/>
            <a:ext cx="1152300" cy="2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27"/>
          <p:cNvCxnSpPr>
            <a:stCxn id="208" idx="2"/>
            <a:endCxn id="205" idx="0"/>
          </p:cNvCxnSpPr>
          <p:nvPr/>
        </p:nvCxnSpPr>
        <p:spPr>
          <a:xfrm>
            <a:off x="5577850" y="4336425"/>
            <a:ext cx="6771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" name="Google Shape;211;p27"/>
          <p:cNvCxnSpPr>
            <a:stCxn id="203" idx="2"/>
            <a:endCxn id="206" idx="0"/>
          </p:cNvCxnSpPr>
          <p:nvPr/>
        </p:nvCxnSpPr>
        <p:spPr>
          <a:xfrm>
            <a:off x="7827050" y="4336425"/>
            <a:ext cx="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2" name="Google Shape;212;p27"/>
          <p:cNvGrpSpPr/>
          <p:nvPr/>
        </p:nvGrpSpPr>
        <p:grpSpPr>
          <a:xfrm>
            <a:off x="4130200" y="3003050"/>
            <a:ext cx="4530250" cy="2033425"/>
            <a:chOff x="4130200" y="3003050"/>
            <a:chExt cx="4530250" cy="2033425"/>
          </a:xfrm>
        </p:grpSpPr>
        <p:sp>
          <p:nvSpPr>
            <p:cNvPr id="208" name="Google Shape;208;p27"/>
            <p:cNvSpPr txBox="1"/>
            <p:nvPr/>
          </p:nvSpPr>
          <p:spPr>
            <a:xfrm>
              <a:off x="5136700" y="3936225"/>
              <a:ext cx="882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grpSp>
          <p:nvGrpSpPr>
            <p:cNvPr id="213" name="Google Shape;213;p27"/>
            <p:cNvGrpSpPr/>
            <p:nvPr/>
          </p:nvGrpSpPr>
          <p:grpSpPr>
            <a:xfrm>
              <a:off x="4130200" y="3003050"/>
              <a:ext cx="4530250" cy="2033425"/>
              <a:chOff x="4130200" y="3003050"/>
              <a:chExt cx="4530250" cy="2033425"/>
            </a:xfrm>
          </p:grpSpPr>
          <p:sp>
            <p:nvSpPr>
              <p:cNvPr id="214" name="Google Shape;214;p27"/>
              <p:cNvSpPr/>
              <p:nvPr/>
            </p:nvSpPr>
            <p:spPr>
              <a:xfrm>
                <a:off x="4185950" y="3372975"/>
                <a:ext cx="4474500" cy="16635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5" name="Google Shape;215;p27"/>
              <p:cNvCxnSpPr>
                <a:stCxn id="208" idx="2"/>
                <a:endCxn id="204" idx="0"/>
              </p:cNvCxnSpPr>
              <p:nvPr/>
            </p:nvCxnSpPr>
            <p:spPr>
              <a:xfrm flipH="1">
                <a:off x="4834150" y="4336425"/>
                <a:ext cx="743700" cy="265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6" name="Google Shape;216;p27"/>
              <p:cNvSpPr txBox="1"/>
              <p:nvPr/>
            </p:nvSpPr>
            <p:spPr>
              <a:xfrm>
                <a:off x="4130200" y="3003050"/>
                <a:ext cx="34200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Backend Filesystem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Traversal Intuition</a:t>
            </a:r>
            <a:endParaRPr/>
          </a:p>
        </p:txBody>
      </p:sp>
      <p:sp>
        <p:nvSpPr>
          <p:cNvPr id="222" name="Google Shape;22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3" name="Google Shape;223;p28"/>
          <p:cNvGrpSpPr/>
          <p:nvPr/>
        </p:nvGrpSpPr>
        <p:grpSpPr>
          <a:xfrm>
            <a:off x="422150" y="1182775"/>
            <a:ext cx="3420000" cy="1747725"/>
            <a:chOff x="422150" y="1182775"/>
            <a:chExt cx="3420000" cy="1747725"/>
          </a:xfrm>
        </p:grpSpPr>
        <p:sp>
          <p:nvSpPr>
            <p:cNvPr id="224" name="Google Shape;224;p28"/>
            <p:cNvSpPr txBox="1"/>
            <p:nvPr/>
          </p:nvSpPr>
          <p:spPr>
            <a:xfrm>
              <a:off x="422150" y="1182775"/>
              <a:ext cx="34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Frontend</a:t>
              </a:r>
              <a:endParaRPr/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422150" y="1545100"/>
              <a:ext cx="3351600" cy="1385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532575" y="1972225"/>
              <a:ext cx="2877600" cy="4656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../private/passwords.txt</a:t>
              </a:r>
              <a:endParaRPr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27" name="Google Shape;227;p28"/>
            <p:cNvSpPr txBox="1"/>
            <p:nvPr/>
          </p:nvSpPr>
          <p:spPr>
            <a:xfrm>
              <a:off x="498375" y="1642000"/>
              <a:ext cx="2371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Enter file name:</a:t>
              </a:r>
              <a:endParaRPr/>
            </a:p>
          </p:txBody>
        </p:sp>
        <p:pic>
          <p:nvPicPr>
            <p:cNvPr id="228" name="Google Shape;228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2575" y="2500602"/>
              <a:ext cx="641000" cy="3287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9" name="Google Shape;229;p28"/>
          <p:cNvCxnSpPr>
            <a:stCxn id="225" idx="3"/>
            <a:endCxn id="230" idx="1"/>
          </p:cNvCxnSpPr>
          <p:nvPr/>
        </p:nvCxnSpPr>
        <p:spPr>
          <a:xfrm>
            <a:off x="3773750" y="2237800"/>
            <a:ext cx="752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31" name="Google Shape;231;p28"/>
          <p:cNvGrpSpPr/>
          <p:nvPr/>
        </p:nvGrpSpPr>
        <p:grpSpPr>
          <a:xfrm>
            <a:off x="4526000" y="1182775"/>
            <a:ext cx="4145100" cy="1747725"/>
            <a:chOff x="4526000" y="1182775"/>
            <a:chExt cx="4145100" cy="1747725"/>
          </a:xfrm>
        </p:grpSpPr>
        <p:sp>
          <p:nvSpPr>
            <p:cNvPr id="232" name="Google Shape;232;p28"/>
            <p:cNvSpPr txBox="1"/>
            <p:nvPr/>
          </p:nvSpPr>
          <p:spPr>
            <a:xfrm>
              <a:off x="4526000" y="1182775"/>
              <a:ext cx="34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Backend</a:t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4526000" y="1545100"/>
              <a:ext cx="4145100" cy="13854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Send this file to the user: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/home/public/</a:t>
              </a:r>
              <a:r>
                <a:rPr b="1" lang="en">
                  <a:solidFill>
                    <a:srgbClr val="FF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../private/passwords.txt</a:t>
              </a:r>
              <a:endParaRPr/>
            </a:p>
          </p:txBody>
        </p:sp>
      </p:grpSp>
      <p:sp>
        <p:nvSpPr>
          <p:cNvPr id="233" name="Google Shape;233;p28"/>
          <p:cNvSpPr/>
          <p:nvPr/>
        </p:nvSpPr>
        <p:spPr>
          <a:xfrm>
            <a:off x="4185950" y="3372975"/>
            <a:ext cx="4474500" cy="166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"/>
          <p:cNvSpPr txBox="1"/>
          <p:nvPr/>
        </p:nvSpPr>
        <p:spPr>
          <a:xfrm>
            <a:off x="6354150" y="3327025"/>
            <a:ext cx="64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5136700" y="3936225"/>
            <a:ext cx="8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7325300" y="3936225"/>
            <a:ext cx="100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4152675" y="4602100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5573238" y="4602100"/>
            <a:ext cx="136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6993800" y="4602100"/>
            <a:ext cx="16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passwords.txt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0" name="Google Shape;240;p28"/>
          <p:cNvCxnSpPr>
            <a:stCxn id="234" idx="2"/>
            <a:endCxn id="235" idx="0"/>
          </p:cNvCxnSpPr>
          <p:nvPr/>
        </p:nvCxnSpPr>
        <p:spPr>
          <a:xfrm flipH="1">
            <a:off x="5577900" y="3727225"/>
            <a:ext cx="1096800" cy="2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" name="Google Shape;241;p28"/>
          <p:cNvCxnSpPr>
            <a:stCxn id="234" idx="2"/>
            <a:endCxn id="236" idx="0"/>
          </p:cNvCxnSpPr>
          <p:nvPr/>
        </p:nvCxnSpPr>
        <p:spPr>
          <a:xfrm>
            <a:off x="6674700" y="3727225"/>
            <a:ext cx="1152300" cy="20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8"/>
          <p:cNvCxnSpPr>
            <a:stCxn id="235" idx="2"/>
            <a:endCxn id="237" idx="0"/>
          </p:cNvCxnSpPr>
          <p:nvPr/>
        </p:nvCxnSpPr>
        <p:spPr>
          <a:xfrm flipH="1">
            <a:off x="4834150" y="4336425"/>
            <a:ext cx="7437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3" name="Google Shape;243;p28"/>
          <p:cNvCxnSpPr>
            <a:stCxn id="235" idx="2"/>
            <a:endCxn id="238" idx="0"/>
          </p:cNvCxnSpPr>
          <p:nvPr/>
        </p:nvCxnSpPr>
        <p:spPr>
          <a:xfrm>
            <a:off x="5577850" y="4336425"/>
            <a:ext cx="67710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4" name="Google Shape;244;p28"/>
          <p:cNvCxnSpPr>
            <a:stCxn id="236" idx="2"/>
            <a:endCxn id="239" idx="0"/>
          </p:cNvCxnSpPr>
          <p:nvPr/>
        </p:nvCxnSpPr>
        <p:spPr>
          <a:xfrm>
            <a:off x="7827050" y="4336425"/>
            <a:ext cx="0" cy="2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5" name="Google Shape;245;p28"/>
          <p:cNvSpPr txBox="1"/>
          <p:nvPr/>
        </p:nvSpPr>
        <p:spPr>
          <a:xfrm>
            <a:off x="4130200" y="3003050"/>
            <a:ext cx="342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Filesystem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Traversal Attacks</a:t>
            </a:r>
            <a:endParaRPr/>
          </a:p>
        </p:txBody>
      </p:sp>
      <p:sp>
        <p:nvSpPr>
          <p:cNvPr id="251" name="Google Shape;251;p2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Path traversal attack</a:t>
            </a:r>
            <a:r>
              <a:rPr lang="en"/>
              <a:t>: Accessing unauthorized files on a remote server by exploiting Unix file path semantics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makes use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r>
              <a:rPr lang="en"/>
              <a:t> to enter other directories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Vulnerability: User input is interpreted as a file path by the Unix file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Defense: Check that user input is not interpreted as a file path</a:t>
            </a:r>
            <a:endParaRPr/>
          </a:p>
        </p:txBody>
      </p:sp>
      <p:sp>
        <p:nvSpPr>
          <p:cNvPr id="252" name="Google Shape;25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Detectors</a:t>
            </a:r>
            <a:endParaRPr/>
          </a:p>
        </p:txBody>
      </p:sp>
      <p:sp>
        <p:nvSpPr>
          <p:cNvPr id="258" name="Google Shape;25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Detectors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types of detectors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Intrusion Detection System (NIDS)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Host-based Instruction Detection System (HIDS)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main difference is where the detector is deployed</a:t>
            </a:r>
            <a:endParaRPr/>
          </a:p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Network</a:t>
            </a:r>
            <a:endParaRPr/>
          </a:p>
        </p:txBody>
      </p:sp>
      <p:sp>
        <p:nvSpPr>
          <p:cNvPr id="271" name="Google Shape;27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2"/>
          <p:cNvSpPr/>
          <p:nvPr/>
        </p:nvSpPr>
        <p:spPr>
          <a:xfrm>
            <a:off x="6384950" y="2513900"/>
            <a:ext cx="1128000" cy="6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73" name="Google Shape;273;p32"/>
          <p:cNvSpPr/>
          <p:nvPr/>
        </p:nvSpPr>
        <p:spPr>
          <a:xfrm>
            <a:off x="6384950" y="3374700"/>
            <a:ext cx="1128000" cy="6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274" name="Google Shape;274;p32"/>
          <p:cNvSpPr/>
          <p:nvPr/>
        </p:nvSpPr>
        <p:spPr>
          <a:xfrm>
            <a:off x="6384950" y="4235500"/>
            <a:ext cx="1128000" cy="6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275" name="Google Shape;275;p32"/>
          <p:cNvSpPr/>
          <p:nvPr/>
        </p:nvSpPr>
        <p:spPr>
          <a:xfrm>
            <a:off x="2883475" y="3035875"/>
            <a:ext cx="1128000" cy="6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 Router</a:t>
            </a:r>
            <a:endParaRPr/>
          </a:p>
        </p:txBody>
      </p:sp>
      <p:cxnSp>
        <p:nvCxnSpPr>
          <p:cNvPr id="276" name="Google Shape;276;p32"/>
          <p:cNvCxnSpPr>
            <a:stCxn id="272" idx="1"/>
            <a:endCxn id="275" idx="3"/>
          </p:cNvCxnSpPr>
          <p:nvPr/>
        </p:nvCxnSpPr>
        <p:spPr>
          <a:xfrm flipH="1">
            <a:off x="4011350" y="2835500"/>
            <a:ext cx="2373600" cy="5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7" name="Google Shape;277;p32"/>
          <p:cNvCxnSpPr>
            <a:stCxn id="273" idx="1"/>
            <a:endCxn id="275" idx="3"/>
          </p:cNvCxnSpPr>
          <p:nvPr/>
        </p:nvCxnSpPr>
        <p:spPr>
          <a:xfrm rot="10800000">
            <a:off x="4011350" y="3357600"/>
            <a:ext cx="2373600" cy="3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2"/>
          <p:cNvCxnSpPr>
            <a:stCxn id="274" idx="1"/>
            <a:endCxn id="275" idx="3"/>
          </p:cNvCxnSpPr>
          <p:nvPr/>
        </p:nvCxnSpPr>
        <p:spPr>
          <a:xfrm rot="10800000">
            <a:off x="4011350" y="3357400"/>
            <a:ext cx="2373600" cy="11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9" name="Google Shape;279;p32"/>
          <p:cNvSpPr txBox="1"/>
          <p:nvPr/>
        </p:nvSpPr>
        <p:spPr>
          <a:xfrm>
            <a:off x="2506825" y="1577225"/>
            <a:ext cx="2730600" cy="1046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hosts in the local network send packets to the Internet by sending it to the border router for forwarding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258851" y="2675850"/>
            <a:ext cx="1839564" cy="1277316"/>
          </a:xfrm>
          <a:prstGeom prst="cloud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cxnSp>
        <p:nvCxnSpPr>
          <p:cNvPr id="281" name="Google Shape;281;p32"/>
          <p:cNvCxnSpPr>
            <a:endCxn id="275" idx="1"/>
          </p:cNvCxnSpPr>
          <p:nvPr/>
        </p:nvCxnSpPr>
        <p:spPr>
          <a:xfrm>
            <a:off x="2078875" y="2928475"/>
            <a:ext cx="804600" cy="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2"/>
          <p:cNvCxnSpPr>
            <a:endCxn id="275" idx="1"/>
          </p:cNvCxnSpPr>
          <p:nvPr/>
        </p:nvCxnSpPr>
        <p:spPr>
          <a:xfrm flipH="1" rot="10800000">
            <a:off x="1893475" y="3357475"/>
            <a:ext cx="9900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Network intrusion detection system</a:t>
            </a:r>
            <a:r>
              <a:rPr lang="en"/>
              <a:t> (</a:t>
            </a:r>
            <a:r>
              <a:rPr b="1" lang="en"/>
              <a:t>NIDS</a:t>
            </a:r>
            <a:r>
              <a:rPr lang="en"/>
              <a:t>): A detector installed on the network, between the local network and the rest of the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Monitors network traffic to detect attacks</a:t>
            </a:r>
            <a:endParaRPr/>
          </a:p>
        </p:txBody>
      </p:sp>
      <p:sp>
        <p:nvSpPr>
          <p:cNvPr id="288" name="Google Shape;288;p3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Intrusion Detection System (NIDS)</a:t>
            </a:r>
            <a:endParaRPr/>
          </a:p>
        </p:txBody>
      </p:sp>
      <p:sp>
        <p:nvSpPr>
          <p:cNvPr id="289" name="Google Shape;28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33"/>
          <p:cNvSpPr/>
          <p:nvPr/>
        </p:nvSpPr>
        <p:spPr>
          <a:xfrm>
            <a:off x="6384950" y="2513900"/>
            <a:ext cx="1128000" cy="6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91" name="Google Shape;291;p33"/>
          <p:cNvSpPr/>
          <p:nvPr/>
        </p:nvSpPr>
        <p:spPr>
          <a:xfrm>
            <a:off x="6384950" y="3374700"/>
            <a:ext cx="1128000" cy="6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292" name="Google Shape;292;p33"/>
          <p:cNvSpPr/>
          <p:nvPr/>
        </p:nvSpPr>
        <p:spPr>
          <a:xfrm>
            <a:off x="6384950" y="4235500"/>
            <a:ext cx="1128000" cy="6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293" name="Google Shape;293;p33"/>
          <p:cNvSpPr/>
          <p:nvPr/>
        </p:nvSpPr>
        <p:spPr>
          <a:xfrm>
            <a:off x="2883475" y="3035875"/>
            <a:ext cx="1128000" cy="643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 Router</a:t>
            </a:r>
            <a:endParaRPr/>
          </a:p>
        </p:txBody>
      </p:sp>
      <p:cxnSp>
        <p:nvCxnSpPr>
          <p:cNvPr id="294" name="Google Shape;294;p33"/>
          <p:cNvCxnSpPr>
            <a:stCxn id="290" idx="1"/>
            <a:endCxn id="293" idx="3"/>
          </p:cNvCxnSpPr>
          <p:nvPr/>
        </p:nvCxnSpPr>
        <p:spPr>
          <a:xfrm flipH="1">
            <a:off x="4011350" y="2835500"/>
            <a:ext cx="2373600" cy="5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5" name="Google Shape;295;p33"/>
          <p:cNvCxnSpPr>
            <a:stCxn id="291" idx="1"/>
            <a:endCxn id="293" idx="3"/>
          </p:cNvCxnSpPr>
          <p:nvPr/>
        </p:nvCxnSpPr>
        <p:spPr>
          <a:xfrm rot="10800000">
            <a:off x="4011350" y="3357600"/>
            <a:ext cx="2373600" cy="3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6" name="Google Shape;296;p33"/>
          <p:cNvCxnSpPr>
            <a:stCxn id="292" idx="1"/>
            <a:endCxn id="293" idx="3"/>
          </p:cNvCxnSpPr>
          <p:nvPr/>
        </p:nvCxnSpPr>
        <p:spPr>
          <a:xfrm rot="10800000">
            <a:off x="4011350" y="3357400"/>
            <a:ext cx="2373600" cy="11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7" name="Google Shape;297;p33"/>
          <p:cNvGrpSpPr/>
          <p:nvPr/>
        </p:nvGrpSpPr>
        <p:grpSpPr>
          <a:xfrm>
            <a:off x="2260675" y="3679075"/>
            <a:ext cx="2373600" cy="956625"/>
            <a:chOff x="2260675" y="3679075"/>
            <a:chExt cx="2373600" cy="956625"/>
          </a:xfrm>
        </p:grpSpPr>
        <p:sp>
          <p:nvSpPr>
            <p:cNvPr id="298" name="Google Shape;298;p33"/>
            <p:cNvSpPr txBox="1"/>
            <p:nvPr/>
          </p:nvSpPr>
          <p:spPr>
            <a:xfrm>
              <a:off x="2260675" y="4235500"/>
              <a:ext cx="2373600" cy="4002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NIDS: put the detector here</a:t>
              </a:r>
              <a:endParaRPr>
                <a:solidFill>
                  <a:srgbClr val="000000"/>
                </a:solidFill>
              </a:endParaRPr>
            </a:p>
          </p:txBody>
        </p:sp>
        <p:cxnSp>
          <p:nvCxnSpPr>
            <p:cNvPr id="299" name="Google Shape;299;p33"/>
            <p:cNvCxnSpPr>
              <a:endCxn id="293" idx="2"/>
            </p:cNvCxnSpPr>
            <p:nvPr/>
          </p:nvCxnSpPr>
          <p:spPr>
            <a:xfrm rot="10800000">
              <a:off x="3447475" y="3679075"/>
              <a:ext cx="0" cy="5565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cxnSp>
        <p:nvCxnSpPr>
          <p:cNvPr id="300" name="Google Shape;300;p33"/>
          <p:cNvCxnSpPr>
            <a:endCxn id="293" idx="1"/>
          </p:cNvCxnSpPr>
          <p:nvPr/>
        </p:nvCxnSpPr>
        <p:spPr>
          <a:xfrm>
            <a:off x="2078875" y="2928475"/>
            <a:ext cx="804600" cy="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33"/>
          <p:cNvCxnSpPr>
            <a:endCxn id="293" idx="1"/>
          </p:cNvCxnSpPr>
          <p:nvPr/>
        </p:nvCxnSpPr>
        <p:spPr>
          <a:xfrm flipH="1" rot="10800000">
            <a:off x="1893475" y="3357475"/>
            <a:ext cx="9900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33"/>
          <p:cNvSpPr/>
          <p:nvPr/>
        </p:nvSpPr>
        <p:spPr>
          <a:xfrm>
            <a:off x="258851" y="2675850"/>
            <a:ext cx="1839564" cy="1277316"/>
          </a:xfrm>
          <a:prstGeom prst="cloud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</a:t>
            </a:r>
            <a:r>
              <a:rPr lang="en"/>
              <a:t>: Denial of Service 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Availability</a:t>
            </a:r>
            <a:r>
              <a:rPr lang="en"/>
              <a:t>: Making sure users are able to use a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DoS attacks availability of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Application-level DoS</a:t>
            </a:r>
            <a:r>
              <a:rPr lang="en"/>
              <a:t>: Attacks the high-level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Algorithmic complexity attacks: Attack using inputs that cause the worst-case runtime of an algorithm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Identification, isolation, and quotas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Proof of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Network-level DoS</a:t>
            </a:r>
            <a:r>
              <a:rPr lang="en"/>
              <a:t>: Attacks the network of a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floods either the network bandwidth or the packet processing capacity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Distributed DoS: Use multiple computers to flood a network at the same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Amplified DoS: Use an amplifier to turn a small input into a large output, spoofing packets so the reply goes to the victim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Packet filtering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DoS attacks can be defended against by overprovisioning</a:t>
            </a:r>
            <a:endParaRPr/>
          </a:p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Network Intrusion Detection System (NIDS)</a:t>
            </a:r>
            <a:endParaRPr/>
          </a:p>
        </p:txBody>
      </p:sp>
      <p:sp>
        <p:nvSpPr>
          <p:cNvPr id="308" name="Google Shape;308;p3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NIDS has a table of all active connections and maintains state for each connection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NIDS sees a packet not associated with any known connection, create a new entry in the table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A connection that started before the NIDS started running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NIDS can be used for more sophisticated network monitoring: not only detect attacks, but analyze and understand all the network traffic</a:t>
            </a:r>
            <a:endParaRPr/>
          </a:p>
        </p:txBody>
      </p:sp>
      <p:sp>
        <p:nvSpPr>
          <p:cNvPr id="309" name="Google Shape;30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NIDS: Benefits</a:t>
            </a:r>
            <a:endParaRPr/>
          </a:p>
        </p:txBody>
      </p:sp>
      <p:sp>
        <p:nvSpPr>
          <p:cNvPr id="315" name="Google Shape;315;p3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Cheap: A single detector can cover a lot of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scale: As the network gets larger, add computing power to the NIDS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Linear scaling: Investing twice as much money gives twice as much bandwidth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management: Easy to install and manage a single detector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systems are unaffected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Doesn’t consume any resources on end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Useful for adding security on an existing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Smaller trusted computing base (TCB)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the detector needs to be trusted</a:t>
            </a:r>
            <a:endParaRPr/>
          </a:p>
        </p:txBody>
      </p:sp>
      <p:sp>
        <p:nvSpPr>
          <p:cNvPr id="316" name="Google Shape;31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NIDS: Drawbacks</a:t>
            </a:r>
            <a:endParaRPr/>
          </a:p>
        </p:txBody>
      </p:sp>
      <p:sp>
        <p:nvSpPr>
          <p:cNvPr id="322" name="Google Shape;322;p3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Inconsistent or ambiguous interpretation between the detector and the end host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the NIDS monitor encrypted traffic?</a:t>
            </a:r>
            <a:endParaRPr/>
          </a:p>
        </p:txBody>
      </p:sp>
      <p:sp>
        <p:nvSpPr>
          <p:cNvPr id="323" name="Google Shape;32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Drawback: Inconsistent Interpretation</a:t>
            </a:r>
            <a:endParaRPr/>
          </a:p>
        </p:txBody>
      </p:sp>
      <p:sp>
        <p:nvSpPr>
          <p:cNvPr id="329" name="Google Shape;32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37"/>
          <p:cNvSpPr/>
          <p:nvPr/>
        </p:nvSpPr>
        <p:spPr>
          <a:xfrm>
            <a:off x="6976350" y="2869100"/>
            <a:ext cx="1228800" cy="11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NIDS</a:t>
            </a:r>
            <a:endParaRPr/>
          </a:p>
        </p:txBody>
      </p:sp>
      <p:cxnSp>
        <p:nvCxnSpPr>
          <p:cNvPr id="331" name="Google Shape;331;p37"/>
          <p:cNvCxnSpPr/>
          <p:nvPr/>
        </p:nvCxnSpPr>
        <p:spPr>
          <a:xfrm>
            <a:off x="6512250" y="2456300"/>
            <a:ext cx="223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37"/>
          <p:cNvSpPr txBox="1"/>
          <p:nvPr/>
        </p:nvSpPr>
        <p:spPr>
          <a:xfrm>
            <a:off x="6512250" y="2056100"/>
            <a:ext cx="21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../etc/passwd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37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the NIDS do if it sees this packet?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looks like a path traversal attack… Maybe it should alert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packet’s TTL expires before it reaches any end host?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What the NIDS sees doesn’t exactly match what arrives at the end system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Drawback: Inconsistent Interpretation</a:t>
            </a:r>
            <a:endParaRPr/>
          </a:p>
        </p:txBody>
      </p:sp>
      <p:sp>
        <p:nvSpPr>
          <p:cNvPr id="339" name="Google Shape;33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8"/>
          <p:cNvSpPr/>
          <p:nvPr/>
        </p:nvSpPr>
        <p:spPr>
          <a:xfrm>
            <a:off x="6976350" y="2869100"/>
            <a:ext cx="1228800" cy="11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NIDS</a:t>
            </a:r>
            <a:endParaRPr/>
          </a:p>
        </p:txBody>
      </p:sp>
      <p:cxnSp>
        <p:nvCxnSpPr>
          <p:cNvPr id="341" name="Google Shape;341;p38"/>
          <p:cNvCxnSpPr/>
          <p:nvPr/>
        </p:nvCxnSpPr>
        <p:spPr>
          <a:xfrm>
            <a:off x="6512250" y="2456300"/>
            <a:ext cx="223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2" name="Google Shape;342;p38"/>
          <p:cNvSpPr txBox="1"/>
          <p:nvPr/>
        </p:nvSpPr>
        <p:spPr>
          <a:xfrm>
            <a:off x="6512250" y="2056100"/>
            <a:ext cx="21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%2e%2e%2f%2e%2e%2f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38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the NIDS do if it sees this packet?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doesn’t look like a path </a:t>
            </a:r>
            <a:r>
              <a:rPr lang="en"/>
              <a:t>traversal</a:t>
            </a:r>
            <a:r>
              <a:rPr lang="en"/>
              <a:t> attack...maybe it shouldn’t alert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input is using URL percent encoding. If you decode it, you get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../etc/passwd</a:t>
            </a:r>
            <a:r>
              <a:rPr lang="en"/>
              <a:t>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</a:t>
            </a:r>
            <a:r>
              <a:rPr lang="en"/>
              <a:t>Inputs are interpreted differently between the NIDS and the end system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Drawback: Inconsistent Interpretation</a:t>
            </a:r>
            <a:endParaRPr/>
          </a:p>
        </p:txBody>
      </p:sp>
      <p:sp>
        <p:nvSpPr>
          <p:cNvPr id="349" name="Google Shape;34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39"/>
          <p:cNvSpPr/>
          <p:nvPr/>
        </p:nvSpPr>
        <p:spPr>
          <a:xfrm>
            <a:off x="6976350" y="2869100"/>
            <a:ext cx="1228800" cy="1155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NIDS</a:t>
            </a:r>
            <a:endParaRPr/>
          </a:p>
        </p:txBody>
      </p:sp>
      <p:cxnSp>
        <p:nvCxnSpPr>
          <p:cNvPr id="351" name="Google Shape;351;p39"/>
          <p:cNvCxnSpPr/>
          <p:nvPr/>
        </p:nvCxnSpPr>
        <p:spPr>
          <a:xfrm>
            <a:off x="6512250" y="2456300"/>
            <a:ext cx="2239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2" name="Google Shape;352;p39"/>
          <p:cNvSpPr txBox="1"/>
          <p:nvPr/>
        </p:nvSpPr>
        <p:spPr>
          <a:xfrm>
            <a:off x="6512250" y="2056100"/>
            <a:ext cx="21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..///.///..////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3" name="Google Shape;353;p39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should the NIDS do if it sees this packet?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file on the file system does this file path refer to? It’s hard for the NIDS to know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</a:t>
            </a:r>
            <a:r>
              <a:rPr lang="en"/>
              <a:t>Information needed to interpret correctly is missing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Evasion Attacks</a:t>
            </a:r>
            <a:endParaRPr/>
          </a:p>
        </p:txBody>
      </p:sp>
      <p:sp>
        <p:nvSpPr>
          <p:cNvPr id="359" name="Google Shape;359;p4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Imperfect observability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the NIDS sees doesn’t match what the end system sees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The packet’s time-to-live (TTL) might expire before reaching the end host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Incomplete analysis (double parsing)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Inconsistency: Inputs are interpreted and parsed differently between the NIDS and the end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Ambiguity: Information needed to </a:t>
            </a:r>
            <a:r>
              <a:rPr lang="en"/>
              <a:t>interpret</a:t>
            </a:r>
            <a:r>
              <a:rPr lang="en"/>
              <a:t> correctly is missing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Evasion attack</a:t>
            </a:r>
            <a:r>
              <a:rPr lang="en"/>
              <a:t>: Exploit inconsistency and ambiguity to provide malicious inputs that are not detected by the NIDS</a:t>
            </a:r>
            <a:endParaRPr/>
          </a:p>
        </p:txBody>
      </p:sp>
      <p:sp>
        <p:nvSpPr>
          <p:cNvPr id="360" name="Google Shape;36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Evasion Attacks: Defenses</a:t>
            </a:r>
            <a:endParaRPr/>
          </a:p>
        </p:txBody>
      </p:sp>
      <p:sp>
        <p:nvSpPr>
          <p:cNvPr id="366" name="Google Shape;366;p4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that the NIDS and the end host are using the same interpretations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can be very challenging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detect the URL-encoded attack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%2e%2e%2f%2e%2e%2f</a:t>
            </a:r>
            <a:r>
              <a:rPr lang="en"/>
              <a:t>?</a:t>
            </a:r>
            <a:br>
              <a:rPr lang="en"/>
            </a:br>
            <a:r>
              <a:rPr lang="en"/>
              <a:t>Now the NIDS has to parse URL encodings!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detect a more complicated path </a:t>
            </a:r>
            <a:r>
              <a:rPr lang="en"/>
              <a:t>traversal</a:t>
            </a:r>
            <a:r>
              <a:rPr lang="en"/>
              <a:t> attack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..///.///..////</a:t>
            </a:r>
            <a:r>
              <a:rPr lang="en"/>
              <a:t>?</a:t>
            </a:r>
            <a:br>
              <a:rPr lang="en"/>
            </a:br>
            <a:r>
              <a:rPr lang="en"/>
              <a:t>Now the NIDS has to parse Unix file paths!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Impose a canonical (“normalized”) form for all inputs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Force all URLs to expand all URL encodings or not expand all URL encodings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all possible interpretations instead of assuming 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Flag potential evasions so they can be investigated further</a:t>
            </a:r>
            <a:endParaRPr/>
          </a:p>
        </p:txBody>
      </p:sp>
      <p:sp>
        <p:nvSpPr>
          <p:cNvPr id="367" name="Google Shape;367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Drawback: Encrypted Traffic</a:t>
            </a:r>
            <a:endParaRPr/>
          </a:p>
        </p:txBody>
      </p:sp>
      <p:sp>
        <p:nvSpPr>
          <p:cNvPr id="373" name="Google Shape;373;p4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TLS is end-to-end secure, so a NIDS can’t read any encrypted traffic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possible solution: Give the NIDS access to all the network’s private keys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 the NIDS can decrypt messages to inspect them for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Users have to share their private key with someone else</a:t>
            </a:r>
            <a:endParaRPr/>
          </a:p>
        </p:txBody>
      </p:sp>
      <p:sp>
        <p:nvSpPr>
          <p:cNvPr id="374" name="Google Shape;37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</a:t>
            </a:r>
            <a:r>
              <a:rPr lang="en"/>
              <a:t>Structure of a Network</a:t>
            </a:r>
            <a:endParaRPr/>
          </a:p>
        </p:txBody>
      </p:sp>
      <p:sp>
        <p:nvSpPr>
          <p:cNvPr id="380" name="Google Shape;38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43"/>
          <p:cNvSpPr/>
          <p:nvPr/>
        </p:nvSpPr>
        <p:spPr>
          <a:xfrm>
            <a:off x="6384950" y="2513900"/>
            <a:ext cx="1128000" cy="6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382" name="Google Shape;382;p43"/>
          <p:cNvSpPr/>
          <p:nvPr/>
        </p:nvSpPr>
        <p:spPr>
          <a:xfrm>
            <a:off x="6384950" y="3374700"/>
            <a:ext cx="1128000" cy="6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383" name="Google Shape;383;p43"/>
          <p:cNvSpPr/>
          <p:nvPr/>
        </p:nvSpPr>
        <p:spPr>
          <a:xfrm>
            <a:off x="6384950" y="4235500"/>
            <a:ext cx="1128000" cy="6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384" name="Google Shape;384;p43"/>
          <p:cNvSpPr/>
          <p:nvPr/>
        </p:nvSpPr>
        <p:spPr>
          <a:xfrm>
            <a:off x="2883475" y="3035875"/>
            <a:ext cx="1128000" cy="6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 Router</a:t>
            </a:r>
            <a:endParaRPr/>
          </a:p>
        </p:txBody>
      </p:sp>
      <p:cxnSp>
        <p:nvCxnSpPr>
          <p:cNvPr id="385" name="Google Shape;385;p43"/>
          <p:cNvCxnSpPr>
            <a:stCxn id="381" idx="1"/>
            <a:endCxn id="384" idx="3"/>
          </p:cNvCxnSpPr>
          <p:nvPr/>
        </p:nvCxnSpPr>
        <p:spPr>
          <a:xfrm flipH="1">
            <a:off x="4011350" y="2835500"/>
            <a:ext cx="2373600" cy="5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" name="Google Shape;386;p43"/>
          <p:cNvCxnSpPr>
            <a:stCxn id="382" idx="1"/>
            <a:endCxn id="384" idx="3"/>
          </p:cNvCxnSpPr>
          <p:nvPr/>
        </p:nvCxnSpPr>
        <p:spPr>
          <a:xfrm rot="10800000">
            <a:off x="4011350" y="3357600"/>
            <a:ext cx="2373600" cy="3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43"/>
          <p:cNvCxnSpPr>
            <a:stCxn id="383" idx="1"/>
            <a:endCxn id="384" idx="3"/>
          </p:cNvCxnSpPr>
          <p:nvPr/>
        </p:nvCxnSpPr>
        <p:spPr>
          <a:xfrm rot="10800000">
            <a:off x="4011350" y="3357400"/>
            <a:ext cx="2373600" cy="11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43"/>
          <p:cNvSpPr txBox="1"/>
          <p:nvPr/>
        </p:nvSpPr>
        <p:spPr>
          <a:xfrm>
            <a:off x="2506825" y="1577225"/>
            <a:ext cx="2730600" cy="1046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hosts in the local network send packets to the Internet by sending it to the border router for forwarding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89" name="Google Shape;389;p43"/>
          <p:cNvSpPr/>
          <p:nvPr/>
        </p:nvSpPr>
        <p:spPr>
          <a:xfrm>
            <a:off x="258851" y="2675850"/>
            <a:ext cx="1839564" cy="1277316"/>
          </a:xfrm>
          <a:prstGeom prst="cloud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cxnSp>
        <p:nvCxnSpPr>
          <p:cNvPr id="390" name="Google Shape;390;p43"/>
          <p:cNvCxnSpPr>
            <a:endCxn id="384" idx="1"/>
          </p:cNvCxnSpPr>
          <p:nvPr/>
        </p:nvCxnSpPr>
        <p:spPr>
          <a:xfrm>
            <a:off x="2078875" y="2928475"/>
            <a:ext cx="804600" cy="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3"/>
          <p:cNvCxnSpPr>
            <a:endCxn id="384" idx="1"/>
          </p:cNvCxnSpPr>
          <p:nvPr/>
        </p:nvCxnSpPr>
        <p:spPr>
          <a:xfrm flipH="1" rot="10800000">
            <a:off x="1893475" y="3357475"/>
            <a:ext cx="9900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</a:t>
            </a:r>
            <a:r>
              <a:rPr lang="en"/>
              <a:t>: SYN Cookies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SYN flooding</a:t>
            </a:r>
            <a:r>
              <a:rPr lang="en"/>
              <a:t>: A type of DoS that causes a server to allocate state for unfinished TCP connections, upon receiving a SYN packet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SYN cookies</a:t>
            </a:r>
            <a:r>
              <a:rPr lang="en"/>
              <a:t>: Instead of allocating state when receiving a SYN, send the state back to the client in the sequence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client returns the state back to the server, which it only then allocates state for</a:t>
            </a:r>
            <a:endParaRPr/>
          </a:p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Host-Based </a:t>
            </a:r>
            <a:r>
              <a:rPr lang="en"/>
              <a:t>Intrusion Detection System (HIDS)</a:t>
            </a:r>
            <a:endParaRPr/>
          </a:p>
        </p:txBody>
      </p:sp>
      <p:sp>
        <p:nvSpPr>
          <p:cNvPr id="397" name="Google Shape;397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44"/>
          <p:cNvSpPr/>
          <p:nvPr/>
        </p:nvSpPr>
        <p:spPr>
          <a:xfrm>
            <a:off x="6384950" y="2513900"/>
            <a:ext cx="1128000" cy="643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399" name="Google Shape;399;p44"/>
          <p:cNvSpPr/>
          <p:nvPr/>
        </p:nvSpPr>
        <p:spPr>
          <a:xfrm>
            <a:off x="6384950" y="3374700"/>
            <a:ext cx="1128000" cy="643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400" name="Google Shape;400;p44"/>
          <p:cNvSpPr/>
          <p:nvPr/>
        </p:nvSpPr>
        <p:spPr>
          <a:xfrm>
            <a:off x="6384950" y="4235500"/>
            <a:ext cx="1128000" cy="6432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Computer</a:t>
            </a:r>
            <a:endParaRPr/>
          </a:p>
        </p:txBody>
      </p:sp>
      <p:sp>
        <p:nvSpPr>
          <p:cNvPr id="401" name="Google Shape;401;p44"/>
          <p:cNvSpPr/>
          <p:nvPr/>
        </p:nvSpPr>
        <p:spPr>
          <a:xfrm>
            <a:off x="2883475" y="3035875"/>
            <a:ext cx="1128000" cy="643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 Router</a:t>
            </a:r>
            <a:endParaRPr/>
          </a:p>
        </p:txBody>
      </p:sp>
      <p:cxnSp>
        <p:nvCxnSpPr>
          <p:cNvPr id="402" name="Google Shape;402;p44"/>
          <p:cNvCxnSpPr>
            <a:stCxn id="398" idx="1"/>
            <a:endCxn id="401" idx="3"/>
          </p:cNvCxnSpPr>
          <p:nvPr/>
        </p:nvCxnSpPr>
        <p:spPr>
          <a:xfrm flipH="1">
            <a:off x="4011350" y="2835500"/>
            <a:ext cx="2373600" cy="52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" name="Google Shape;403;p44"/>
          <p:cNvCxnSpPr>
            <a:stCxn id="399" idx="1"/>
            <a:endCxn id="401" idx="3"/>
          </p:cNvCxnSpPr>
          <p:nvPr/>
        </p:nvCxnSpPr>
        <p:spPr>
          <a:xfrm rot="10800000">
            <a:off x="4011350" y="3357600"/>
            <a:ext cx="2373600" cy="33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>
            <a:stCxn id="400" idx="1"/>
            <a:endCxn id="401" idx="3"/>
          </p:cNvCxnSpPr>
          <p:nvPr/>
        </p:nvCxnSpPr>
        <p:spPr>
          <a:xfrm rot="10800000">
            <a:off x="4011350" y="3357400"/>
            <a:ext cx="2373600" cy="119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5" name="Google Shape;405;p44"/>
          <p:cNvSpPr txBox="1"/>
          <p:nvPr/>
        </p:nvSpPr>
        <p:spPr>
          <a:xfrm>
            <a:off x="7851750" y="3280650"/>
            <a:ext cx="10959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HIDS: put detectors here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6" name="Google Shape;406;p44"/>
          <p:cNvSpPr txBox="1"/>
          <p:nvPr>
            <p:ph idx="4294967295" type="body"/>
          </p:nvPr>
        </p:nvSpPr>
        <p:spPr>
          <a:xfrm>
            <a:off x="198500" y="1246825"/>
            <a:ext cx="8520600" cy="7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Host-based intrusion detection system</a:t>
            </a:r>
            <a:r>
              <a:rPr lang="en"/>
              <a:t> (</a:t>
            </a:r>
            <a:r>
              <a:rPr b="1" lang="en"/>
              <a:t>HIDS</a:t>
            </a:r>
            <a:r>
              <a:rPr lang="en"/>
              <a:t>): A detector installed on each end system</a:t>
            </a:r>
            <a:endParaRPr/>
          </a:p>
        </p:txBody>
      </p:sp>
      <p:sp>
        <p:nvSpPr>
          <p:cNvPr id="407" name="Google Shape;407;p44"/>
          <p:cNvSpPr/>
          <p:nvPr/>
        </p:nvSpPr>
        <p:spPr>
          <a:xfrm>
            <a:off x="258851" y="2675850"/>
            <a:ext cx="1839564" cy="1277316"/>
          </a:xfrm>
          <a:prstGeom prst="cloud">
            <a:avLst/>
          </a:prstGeom>
          <a:solidFill>
            <a:srgbClr val="C9DAF8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cxnSp>
        <p:nvCxnSpPr>
          <p:cNvPr id="408" name="Google Shape;408;p44"/>
          <p:cNvCxnSpPr>
            <a:endCxn id="401" idx="1"/>
          </p:cNvCxnSpPr>
          <p:nvPr/>
        </p:nvCxnSpPr>
        <p:spPr>
          <a:xfrm>
            <a:off x="2078875" y="2928475"/>
            <a:ext cx="804600" cy="42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4"/>
          <p:cNvCxnSpPr>
            <a:endCxn id="401" idx="1"/>
          </p:cNvCxnSpPr>
          <p:nvPr/>
        </p:nvCxnSpPr>
        <p:spPr>
          <a:xfrm flipH="1" rot="10800000">
            <a:off x="1893475" y="3357475"/>
            <a:ext cx="990000" cy="38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Host-Based </a:t>
            </a:r>
            <a:r>
              <a:rPr lang="en"/>
              <a:t>Intrusion Detection System (HIDS)</a:t>
            </a:r>
            <a:endParaRPr/>
          </a:p>
        </p:txBody>
      </p:sp>
      <p:sp>
        <p:nvSpPr>
          <p:cNvPr id="415" name="Google Shape;415;p45"/>
          <p:cNvSpPr txBox="1"/>
          <p:nvPr>
            <p:ph idx="1" type="body"/>
          </p:nvPr>
        </p:nvSpPr>
        <p:spPr>
          <a:xfrm>
            <a:off x="198500" y="1246825"/>
            <a:ext cx="85206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Fewer problems with inconsistencies or ambiguities: The HIDS is on the end host, so it will interpret packets exactly the same as the end host!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for encrypted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protect against non-network threats too (e.g. malicious user inside the network)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Performance scales better than NIDS: one NIDS is more vulnerable to being overwhelmed than many HIDS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Expensive: Need to install one detector for every end host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Evasion attacks are still possible (consider Unix file name parsing)</a:t>
            </a:r>
            <a:endParaRPr/>
          </a:p>
        </p:txBody>
      </p:sp>
      <p:sp>
        <p:nvSpPr>
          <p:cNvPr id="416" name="Google Shape;41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Logging</a:t>
            </a:r>
            <a:endParaRPr/>
          </a:p>
        </p:txBody>
      </p:sp>
      <p:sp>
        <p:nvSpPr>
          <p:cNvPr id="422" name="Google Shape;422;p4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Logging</a:t>
            </a:r>
            <a:r>
              <a:rPr lang="en"/>
              <a:t>: Analyze log files generated by end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Each night, run a script on the log files to analyze them for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Cheap: Modern web servers often already have built-in logging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Fewer problems with inconsistencies or ambiguities: The logging system works on the end host, so it will interpret packets exactly the same as the end host!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Unlike NIDS and HIDS, there is no real-time detection: attacks are only detected </a:t>
            </a:r>
            <a:r>
              <a:rPr b="1" lang="en"/>
              <a:t>after the attack has happened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evasion attacks are still possible (again, consider Unix file name parsing)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could change the logs to erase evidence of the attack</a:t>
            </a:r>
            <a:endParaRPr/>
          </a:p>
        </p:txBody>
      </p:sp>
      <p:sp>
        <p:nvSpPr>
          <p:cNvPr id="423" name="Google Shape;42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Accuracy</a:t>
            </a:r>
            <a:endParaRPr/>
          </a:p>
        </p:txBody>
      </p:sp>
      <p:sp>
        <p:nvSpPr>
          <p:cNvPr id="429" name="Google Shape;429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Errors</a:t>
            </a:r>
            <a:endParaRPr/>
          </a:p>
        </p:txBody>
      </p:sp>
      <p:sp>
        <p:nvSpPr>
          <p:cNvPr id="435" name="Google Shape;435;p4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main types of detector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False positive</a:t>
            </a:r>
            <a:r>
              <a:rPr lang="en"/>
              <a:t>: Detector alerts when there is no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False negative</a:t>
            </a:r>
            <a:r>
              <a:rPr lang="en"/>
              <a:t>: Detector fails to alert when there is an attack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Detector accuracy is often assessed in terms of the rates at which these errors occur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False positive rate </a:t>
            </a:r>
            <a:r>
              <a:rPr lang="en"/>
              <a:t>(</a:t>
            </a:r>
            <a:r>
              <a:rPr b="1" lang="en"/>
              <a:t>FPR</a:t>
            </a:r>
            <a:r>
              <a:rPr lang="en"/>
              <a:t>): The probability the detector alerts, given there is no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False negative rate </a:t>
            </a:r>
            <a:r>
              <a:rPr lang="en"/>
              <a:t>(</a:t>
            </a:r>
            <a:r>
              <a:rPr b="1" lang="en"/>
              <a:t>FNR</a:t>
            </a:r>
            <a:r>
              <a:rPr lang="en"/>
              <a:t>)</a:t>
            </a:r>
            <a:r>
              <a:rPr lang="en"/>
              <a:t>: The probability the detector does not alert, given there is an attack</a:t>
            </a:r>
            <a:endParaRPr/>
          </a:p>
        </p:txBody>
      </p:sp>
      <p:sp>
        <p:nvSpPr>
          <p:cNvPr id="436" name="Google Shape;43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Perfect Detectors</a:t>
            </a:r>
            <a:endParaRPr/>
          </a:p>
        </p:txBody>
      </p:sp>
      <p:sp>
        <p:nvSpPr>
          <p:cNvPr id="442" name="Google Shape;442;p49"/>
          <p:cNvSpPr txBox="1"/>
          <p:nvPr>
            <p:ph idx="1" type="body"/>
          </p:nvPr>
        </p:nvSpPr>
        <p:spPr>
          <a:xfrm>
            <a:off x="198500" y="1246825"/>
            <a:ext cx="8520600" cy="16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build a detector with a false positive rate of 0%? How about a detector with a false negative rate of 0%?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false positive rate: </a:t>
            </a:r>
            <a:r>
              <a:rPr lang="en"/>
              <a:t>The probability the detector alerts, given there is no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false negative rate: </a:t>
            </a:r>
            <a:r>
              <a:rPr lang="en"/>
              <a:t>The probability the detector does not alert, given there is an attack</a:t>
            </a:r>
            <a:endParaRPr/>
          </a:p>
        </p:txBody>
      </p:sp>
      <p:sp>
        <p:nvSpPr>
          <p:cNvPr id="443" name="Google Shape;443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49"/>
          <p:cNvSpPr/>
          <p:nvPr/>
        </p:nvSpPr>
        <p:spPr>
          <a:xfrm>
            <a:off x="467575" y="2919925"/>
            <a:ext cx="6224100" cy="8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detector_with_no_false_positives(char *input)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printf("Nope, not an attack!");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5" name="Google Shape;445;p49"/>
          <p:cNvSpPr/>
          <p:nvPr/>
        </p:nvSpPr>
        <p:spPr>
          <a:xfrm>
            <a:off x="467575" y="3955550"/>
            <a:ext cx="6224100" cy="8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detector_with_no_false_negatives(char *input)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printf("Yep, it's an attack!");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Tradeoffs</a:t>
            </a:r>
            <a:endParaRPr/>
          </a:p>
        </p:txBody>
      </p:sp>
      <p:sp>
        <p:nvSpPr>
          <p:cNvPr id="451" name="Google Shape;451;p5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art of a good detector is achieving an effective balance between false positives and false negatives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quality of the detector depends on the system you’re using it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is the rate of attacks on your system?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 does a false positive cost in your system?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much does a false negative cost in your system?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of cost analysis: Fire alarms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Which is better: a very low false positive rate or a very low false negative rate?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of a false positive: The fire department needs to inspect the building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 of a false negative: The building burns down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this situation, false negatives are much more expensive!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want a detector with a low false negative rate</a:t>
            </a:r>
            <a:endParaRPr/>
          </a:p>
        </p:txBody>
      </p:sp>
      <p:sp>
        <p:nvSpPr>
          <p:cNvPr id="452" name="Google Shape;45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Tradeoffs</a:t>
            </a:r>
            <a:endParaRPr/>
          </a:p>
        </p:txBody>
      </p:sp>
      <p:sp>
        <p:nvSpPr>
          <p:cNvPr id="458" name="Google Shape;458;p5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of changing the base rate of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a detector with a 0.1% false positive rate (for every 1,000 non-attacks, there is one mistaken alert)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Scenario #1: Our server receives 1,000 non-attacks and 5 attacks per day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Expected number of false positives per day: 1,000 × 0.1% = 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Scenario #2: Our server receives 10,000,000 non-attacks and 5 attacks per day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Expected number of false positives per day: 10,000,000 × 0.1% = 10,000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Possibly expensive if the false positives cost money to investigate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Maybe a human has to manually examine 10,000 requests per day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Nothing changed about the detector: Only our environment changed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Takeaway</a:t>
            </a:r>
            <a:r>
              <a:rPr lang="en"/>
              <a:t>: Accurate detection is very challenging if the base rate of attacks is low!</a:t>
            </a:r>
            <a:endParaRPr/>
          </a:p>
        </p:txBody>
      </p:sp>
      <p:sp>
        <p:nvSpPr>
          <p:cNvPr id="459" name="Google Shape;45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Tradeoffs</a:t>
            </a:r>
            <a:endParaRPr/>
          </a:p>
        </p:txBody>
      </p:sp>
      <p:sp>
        <p:nvSpPr>
          <p:cNvPr id="465" name="Google Shape;46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6" name="Google Shape;466;p52"/>
          <p:cNvSpPr/>
          <p:nvPr/>
        </p:nvSpPr>
        <p:spPr>
          <a:xfrm>
            <a:off x="6681350" y="1506675"/>
            <a:ext cx="249300" cy="249300"/>
          </a:xfrm>
          <a:prstGeom prst="ellipse">
            <a:avLst/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2"/>
          <p:cNvSpPr/>
          <p:nvPr/>
        </p:nvSpPr>
        <p:spPr>
          <a:xfrm>
            <a:off x="6681350" y="1854500"/>
            <a:ext cx="249300" cy="249300"/>
          </a:xfrm>
          <a:prstGeom prst="ellipse">
            <a:avLst/>
          </a:prstGeom>
          <a:solidFill>
            <a:srgbClr val="EA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52"/>
          <p:cNvSpPr txBox="1"/>
          <p:nvPr/>
        </p:nvSpPr>
        <p:spPr>
          <a:xfrm>
            <a:off x="6930650" y="1432450"/>
            <a:ext cx="19536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false positives</a:t>
            </a:r>
            <a:endParaRPr/>
          </a:p>
          <a:p>
            <a:pPr indent="0" lvl="0" marL="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False positives</a:t>
            </a:r>
            <a:endParaRPr/>
          </a:p>
        </p:txBody>
      </p:sp>
      <p:grpSp>
        <p:nvGrpSpPr>
          <p:cNvPr id="469" name="Google Shape;469;p52"/>
          <p:cNvGrpSpPr/>
          <p:nvPr/>
        </p:nvGrpSpPr>
        <p:grpSpPr>
          <a:xfrm>
            <a:off x="1142050" y="3483763"/>
            <a:ext cx="1276500" cy="1278738"/>
            <a:chOff x="1142050" y="3483763"/>
            <a:chExt cx="1276500" cy="1278738"/>
          </a:xfrm>
        </p:grpSpPr>
        <p:sp>
          <p:nvSpPr>
            <p:cNvPr id="470" name="Google Shape;470;p52"/>
            <p:cNvSpPr/>
            <p:nvPr/>
          </p:nvSpPr>
          <p:spPr>
            <a:xfrm>
              <a:off x="1142050" y="3483763"/>
              <a:ext cx="1276500" cy="12765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52"/>
            <p:cNvSpPr txBox="1"/>
            <p:nvPr/>
          </p:nvSpPr>
          <p:spPr>
            <a:xfrm>
              <a:off x="1774125" y="3486000"/>
              <a:ext cx="430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5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72" name="Google Shape;472;p52"/>
            <p:cNvSpPr/>
            <p:nvPr/>
          </p:nvSpPr>
          <p:spPr>
            <a:xfrm>
              <a:off x="1142050" y="3486000"/>
              <a:ext cx="1276500" cy="1276500"/>
            </a:xfrm>
            <a:prstGeom prst="pie">
              <a:avLst>
                <a:gd fmla="val 18146988" name="adj1"/>
                <a:gd fmla="val 16200000" name="adj2"/>
              </a:avLst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52"/>
            <p:cNvSpPr txBox="1"/>
            <p:nvPr/>
          </p:nvSpPr>
          <p:spPr>
            <a:xfrm>
              <a:off x="1564900" y="4205600"/>
              <a:ext cx="430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95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474" name="Google Shape;474;p52"/>
          <p:cNvGrpSpPr/>
          <p:nvPr/>
        </p:nvGrpSpPr>
        <p:grpSpPr>
          <a:xfrm>
            <a:off x="461700" y="1448850"/>
            <a:ext cx="5142415" cy="1878000"/>
            <a:chOff x="461700" y="1448850"/>
            <a:chExt cx="5142415" cy="1878000"/>
          </a:xfrm>
        </p:grpSpPr>
        <p:sp>
          <p:nvSpPr>
            <p:cNvPr id="475" name="Google Shape;475;p52"/>
            <p:cNvSpPr/>
            <p:nvPr/>
          </p:nvSpPr>
          <p:spPr>
            <a:xfrm>
              <a:off x="3699175" y="1576529"/>
              <a:ext cx="1904940" cy="572686"/>
            </a:xfrm>
            <a:custGeom>
              <a:rect b="b" l="l" r="r" t="t"/>
              <a:pathLst>
                <a:path extrusionOk="0" h="18703" w="70658">
                  <a:moveTo>
                    <a:pt x="0" y="0"/>
                  </a:moveTo>
                  <a:lnTo>
                    <a:pt x="70658" y="0"/>
                  </a:lnTo>
                  <a:lnTo>
                    <a:pt x="70658" y="18703"/>
                  </a:lnTo>
                </a:path>
              </a:pathLst>
            </a:cu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sp>
        <p:cxnSp>
          <p:nvCxnSpPr>
            <p:cNvPr id="476" name="Google Shape;476;p52"/>
            <p:cNvCxnSpPr/>
            <p:nvPr/>
          </p:nvCxnSpPr>
          <p:spPr>
            <a:xfrm>
              <a:off x="1780300" y="2495550"/>
              <a:ext cx="0" cy="831300"/>
            </a:xfrm>
            <a:prstGeom prst="straightConnector1">
              <a:avLst/>
            </a:prstGeom>
            <a:noFill/>
            <a:ln cap="flat" cmpd="sng" w="19050">
              <a:solidFill>
                <a:srgbClr val="E69138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77" name="Google Shape;477;p52"/>
            <p:cNvSpPr txBox="1"/>
            <p:nvPr/>
          </p:nvSpPr>
          <p:spPr>
            <a:xfrm>
              <a:off x="461700" y="1448850"/>
              <a:ext cx="3372600" cy="1046700"/>
            </a:xfrm>
            <a:prstGeom prst="rect">
              <a:avLst/>
            </a:prstGeom>
            <a:solidFill>
              <a:srgbClr val="FFAB40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proportion of false positives stays the same, but when there are more requests, the absolute number of false positives increases</a:t>
              </a:r>
              <a:endParaRPr/>
            </a:p>
          </p:txBody>
        </p:sp>
      </p:grpSp>
      <p:grpSp>
        <p:nvGrpSpPr>
          <p:cNvPr id="478" name="Google Shape;478;p52"/>
          <p:cNvGrpSpPr/>
          <p:nvPr/>
        </p:nvGrpSpPr>
        <p:grpSpPr>
          <a:xfrm>
            <a:off x="4014775" y="2188149"/>
            <a:ext cx="2647800" cy="2652441"/>
            <a:chOff x="4014775" y="2188149"/>
            <a:chExt cx="2647800" cy="2652441"/>
          </a:xfrm>
        </p:grpSpPr>
        <p:sp>
          <p:nvSpPr>
            <p:cNvPr id="479" name="Google Shape;479;p52"/>
            <p:cNvSpPr/>
            <p:nvPr/>
          </p:nvSpPr>
          <p:spPr>
            <a:xfrm>
              <a:off x="4014775" y="2188149"/>
              <a:ext cx="2647800" cy="2647800"/>
            </a:xfrm>
            <a:prstGeom prst="ellipse">
              <a:avLst/>
            </a:prstGeom>
            <a:solidFill>
              <a:srgbClr val="CC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52"/>
            <p:cNvSpPr txBox="1"/>
            <p:nvPr/>
          </p:nvSpPr>
          <p:spPr>
            <a:xfrm>
              <a:off x="5394077" y="2366600"/>
              <a:ext cx="548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</a:rPr>
                <a:t>50</a:t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481" name="Google Shape;481;p52"/>
            <p:cNvSpPr/>
            <p:nvPr/>
          </p:nvSpPr>
          <p:spPr>
            <a:xfrm>
              <a:off x="4014775" y="2192790"/>
              <a:ext cx="2647800" cy="2647800"/>
            </a:xfrm>
            <a:prstGeom prst="pie">
              <a:avLst>
                <a:gd fmla="val 18146988" name="adj1"/>
                <a:gd fmla="val 16200000" name="adj2"/>
              </a:avLst>
            </a:prstGeom>
            <a:solidFill>
              <a:srgbClr val="EA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52"/>
            <p:cNvSpPr txBox="1"/>
            <p:nvPr/>
          </p:nvSpPr>
          <p:spPr>
            <a:xfrm>
              <a:off x="4891821" y="3685329"/>
              <a:ext cx="893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950</a:t>
              </a: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Rate Fallacy</a:t>
            </a:r>
            <a:endParaRPr/>
          </a:p>
        </p:txBody>
      </p:sp>
      <p:sp>
        <p:nvSpPr>
          <p:cNvPr id="488" name="Google Shape;48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9" name="Google Shape;489;p5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</a:t>
            </a:r>
            <a:r>
              <a:rPr lang="en"/>
              <a:t>ider the detector from before: 0.1% false positive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Assume a 0% false negative rate: Every attack is detected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Scenario from before: Our server receives 10,000,000 non-attacks and 5 attacks per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Expected number of false positives per day: 10,000,000 × 0.1% = 10,000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see the detector alert. What is the probability this is really an attack?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 the 10,005 detections, 5 are real attacks, and 10,000 are false positives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an approximately 0.05% probability that the detector found a real attack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 rate fallacy: Even though the detector alerted, it’s still highly unlikely that you found an attack, because of the high false positive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Takeaway</a:t>
            </a:r>
            <a:r>
              <a:rPr lang="en"/>
              <a:t>: Detecting is hard when the base rate of attacks is low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</a:t>
            </a:r>
            <a:r>
              <a:rPr lang="en"/>
              <a:t>: Firewalls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Firewalls</a:t>
            </a:r>
            <a:r>
              <a:rPr lang="en"/>
              <a:t>: Defend many devices by defending the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Security policies</a:t>
            </a:r>
            <a:r>
              <a:rPr lang="en"/>
              <a:t> dictate how traffic on the network is handled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Packet filters</a:t>
            </a:r>
            <a:r>
              <a:rPr lang="en"/>
              <a:t>: Choose to either forward or drop packets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Stateless packet filters</a:t>
            </a:r>
            <a:r>
              <a:rPr lang="en"/>
              <a:t>: Choose depending on the packet only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Stateful packet filters</a:t>
            </a:r>
            <a:r>
              <a:rPr lang="en"/>
              <a:t>: Choose depending on the packet and the history of the connection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Attackers can subvert packet filters by splitting key payloads or exploiting the TTL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Proxy firewalls</a:t>
            </a:r>
            <a:r>
              <a:rPr lang="en"/>
              <a:t>: Create a connection with both sides instead of forwarding packets</a:t>
            </a:r>
            <a:endParaRPr/>
          </a:p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Detectors</a:t>
            </a:r>
            <a:endParaRPr/>
          </a:p>
        </p:txBody>
      </p:sp>
      <p:sp>
        <p:nvSpPr>
          <p:cNvPr id="495" name="Google Shape;495;p5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you combine two independent detectors to create a better detector?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Parallel composition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Alert if either detector alerts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The combination generates more alerts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Reduces false negative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Increases false positive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Series composition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Alert only if both detectors alert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The combination generates fewer alerts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Reduces false positive 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Increases false negative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free lunch: reducing one rate usually increases the other</a:t>
            </a:r>
            <a:endParaRPr/>
          </a:p>
        </p:txBody>
      </p:sp>
      <p:sp>
        <p:nvSpPr>
          <p:cNvPr id="496" name="Google Shape;49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of Detection</a:t>
            </a:r>
            <a:endParaRPr/>
          </a:p>
        </p:txBody>
      </p:sp>
      <p:sp>
        <p:nvSpPr>
          <p:cNvPr id="502" name="Google Shape;50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of Detection</a:t>
            </a:r>
            <a:endParaRPr/>
          </a:p>
        </p:txBody>
      </p:sp>
      <p:sp>
        <p:nvSpPr>
          <p:cNvPr id="508" name="Google Shape;508;p5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far we’ve talked about types of detectors: </a:t>
            </a:r>
            <a:r>
              <a:rPr i="1" lang="en"/>
              <a:t>what</a:t>
            </a:r>
            <a:r>
              <a:rPr lang="en"/>
              <a:t> the detector is scanning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 we’ll talk about styles of detection: </a:t>
            </a:r>
            <a:r>
              <a:rPr i="1" lang="en"/>
              <a:t>how</a:t>
            </a:r>
            <a:r>
              <a:rPr lang="en"/>
              <a:t> the detector scans data to find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main styles of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Signature-based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Specification-based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Anomaly-based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</a:t>
            </a:r>
            <a:r>
              <a:rPr lang="en"/>
              <a:t>ehavioral</a:t>
            </a:r>
            <a:r>
              <a:rPr lang="en"/>
              <a:t> detection</a:t>
            </a:r>
            <a:endParaRPr/>
          </a:p>
        </p:txBody>
      </p:sp>
      <p:sp>
        <p:nvSpPr>
          <p:cNvPr id="509" name="Google Shape;509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Signature-based Detection</a:t>
            </a:r>
            <a:endParaRPr/>
          </a:p>
        </p:txBody>
      </p:sp>
      <p:sp>
        <p:nvSpPr>
          <p:cNvPr id="515" name="Google Shape;515;p5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Signature-based detection</a:t>
            </a:r>
            <a:r>
              <a:rPr lang="en"/>
              <a:t>: Flag any </a:t>
            </a:r>
            <a:r>
              <a:rPr lang="en"/>
              <a:t>activity that matches the structure of a known attack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Signature-based detection is </a:t>
            </a:r>
            <a:r>
              <a:rPr b="1" lang="en"/>
              <a:t>blacklisting</a:t>
            </a:r>
            <a:r>
              <a:rPr lang="en"/>
              <a:t>: Keep a list of patterns that are not allowed, and alert if we see something on the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Signatures can be at different network layers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TCP/IP header fields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URLs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Payload of the HTTP request</a:t>
            </a:r>
            <a:endParaRPr/>
          </a:p>
        </p:txBody>
      </p:sp>
      <p:sp>
        <p:nvSpPr>
          <p:cNvPr id="516" name="Google Shape;51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Signature-based Detection: Examples</a:t>
            </a:r>
            <a:endParaRPr/>
          </a:p>
        </p:txBody>
      </p:sp>
      <p:sp>
        <p:nvSpPr>
          <p:cNvPr id="522" name="Google Shape;522;p5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xample: Path traversal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know that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r>
              <a:rPr lang="en"/>
              <a:t> is often part of a path traversal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Alert if any request contains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Buffer overflows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know that buffer overflows usually contain shellcode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</a:t>
            </a:r>
            <a:r>
              <a:rPr lang="en"/>
              <a:t>Keep a list of common shellcodes and a</a:t>
            </a:r>
            <a:r>
              <a:rPr lang="en"/>
              <a:t>lert if any request contains shellcode</a:t>
            </a:r>
            <a:endParaRPr/>
          </a:p>
        </p:txBody>
      </p:sp>
      <p:sp>
        <p:nvSpPr>
          <p:cNvPr id="523" name="Google Shape;523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5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Signature-based Detection: Tradeoffs</a:t>
            </a:r>
            <a:endParaRPr/>
          </a:p>
        </p:txBody>
      </p:sp>
      <p:sp>
        <p:nvSpPr>
          <p:cNvPr id="529" name="Google Shape;529;p5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Conceptually simple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good at detecting known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share signatures and build up shared libraries of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Won’t catch new attacks without a known signature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Might not catch variants of known attacks if the variant doesn’t match the signature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can modify their attack to avoid matching a signature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Simpler versions only look at raw bytes, without parsing them in context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May miss variants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May generate lots of false positives</a:t>
            </a:r>
            <a:endParaRPr/>
          </a:p>
        </p:txBody>
      </p:sp>
      <p:sp>
        <p:nvSpPr>
          <p:cNvPr id="530" name="Google Shape;530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Specification-based Detection</a:t>
            </a:r>
            <a:endParaRPr/>
          </a:p>
        </p:txBody>
      </p:sp>
      <p:sp>
        <p:nvSpPr>
          <p:cNvPr id="536" name="Google Shape;536;p6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Specification-based detection</a:t>
            </a:r>
            <a:r>
              <a:rPr lang="en"/>
              <a:t>: Specify allowed behavior and flag any behavior that isn’t allowed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Specification</a:t>
            </a:r>
            <a:r>
              <a:rPr lang="en"/>
              <a:t>-based detection is </a:t>
            </a:r>
            <a:r>
              <a:rPr b="1" lang="en"/>
              <a:t>whitelisting</a:t>
            </a:r>
            <a:r>
              <a:rPr lang="en"/>
              <a:t>: Keep a list of allowed patterns, and alert if we see something that is not on the list</a:t>
            </a:r>
            <a:endParaRPr/>
          </a:p>
        </p:txBody>
      </p:sp>
      <p:sp>
        <p:nvSpPr>
          <p:cNvPr id="537" name="Google Shape;53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</a:t>
            </a:r>
            <a:r>
              <a:rPr lang="en"/>
              <a:t>-based Detection: Examples</a:t>
            </a:r>
            <a:endParaRPr/>
          </a:p>
        </p:txBody>
      </p:sp>
      <p:sp>
        <p:nvSpPr>
          <p:cNvPr id="543" name="Google Shape;543;p6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Path traversal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have a folder where all filenames are alphanumeric (a-z, A-Z, 0-9)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specify that only alphanumeric characters are allowed as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Alert if any request contains something other than alphanumeric characters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attacker tries a path </a:t>
            </a:r>
            <a:r>
              <a:rPr lang="en"/>
              <a:t>traversal attack 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r>
              <a:rPr lang="en"/>
              <a:t>), the detector will flag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Buffer overflows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a program that asks for the user’s age as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know that ages are numerical, so we specify that only numbers are allowed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Flag input that isn’t numerical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attacker tries to input shellcode (not numbers), the detector will flag it</a:t>
            </a:r>
            <a:endParaRPr/>
          </a:p>
        </p:txBody>
      </p:sp>
      <p:sp>
        <p:nvSpPr>
          <p:cNvPr id="544" name="Google Shape;54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</a:t>
            </a:r>
            <a:r>
              <a:rPr lang="en"/>
              <a:t>-based Detection: Tradeoffs</a:t>
            </a:r>
            <a:endParaRPr/>
          </a:p>
        </p:txBody>
      </p:sp>
      <p:sp>
        <p:nvSpPr>
          <p:cNvPr id="550" name="Google Shape;550;p6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detect new attacks we’ve never seen before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properly specify all allowed behavior, can have low false positive 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Takes a lot of time and </a:t>
            </a:r>
            <a:r>
              <a:rPr lang="en"/>
              <a:t>effort to manually specify all allowed behavior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need to update specifications as things change</a:t>
            </a:r>
            <a:endParaRPr/>
          </a:p>
        </p:txBody>
      </p:sp>
      <p:sp>
        <p:nvSpPr>
          <p:cNvPr id="551" name="Google Shape;551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Anomaly-based Detection</a:t>
            </a:r>
            <a:endParaRPr/>
          </a:p>
        </p:txBody>
      </p:sp>
      <p:sp>
        <p:nvSpPr>
          <p:cNvPr id="557" name="Google Shape;557;p6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Attacks look unusual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Anomaly-based detection</a:t>
            </a:r>
            <a:r>
              <a:rPr lang="en"/>
              <a:t>: Develop a model of what normal activity looks like. Alert on any activity that deviates from normal activity.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Analyze historical logs to develop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to specification-based detection, but learn a model of normal behavior instead of manually specifying normal behavior</a:t>
            </a:r>
            <a:endParaRPr/>
          </a:p>
        </p:txBody>
      </p:sp>
      <p:sp>
        <p:nvSpPr>
          <p:cNvPr id="558" name="Google Shape;558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Intrusion Detection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Path traversal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detectors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intrusion detection system (NIDS)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Host-based intrusion detection system (HIDS)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Detection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positives and false negatives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 rate fallacy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Combining detectors</a:t>
            </a:r>
            <a:endParaRPr/>
          </a:p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Styles of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Signature-based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Specification-based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Anomaly-based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Behavioral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intrusion detection strategies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Vulnerability scanning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Honeypots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Forensics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Intrusion prevention systems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Anomaly-based Detection: Examples</a:t>
            </a:r>
            <a:endParaRPr/>
          </a:p>
        </p:txBody>
      </p:sp>
      <p:sp>
        <p:nvSpPr>
          <p:cNvPr id="564" name="Google Shape;564;p6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Path traversal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Analyze characters in requests and learn that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/>
              <a:t> only appears in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Alert if any request contains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Buffer overflows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Study user inputs to a C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that user input usually contains characters that can be typed on a keyboard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Alert if the input contains characters that can’t be typed on a keyboard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attacker inputs shellcode (can’t be typed on a keyboard), the detector will alert</a:t>
            </a:r>
            <a:endParaRPr/>
          </a:p>
        </p:txBody>
      </p:sp>
      <p:sp>
        <p:nvSpPr>
          <p:cNvPr id="565" name="Google Shape;56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Anomaly</a:t>
            </a:r>
            <a:r>
              <a:rPr lang="en"/>
              <a:t>-based Detection: Tradeoffs</a:t>
            </a:r>
            <a:endParaRPr/>
          </a:p>
        </p:txBody>
      </p:sp>
      <p:sp>
        <p:nvSpPr>
          <p:cNvPr id="571" name="Google Shape;571;p6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detect attacks we haven’t seen before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fail to detect known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fail to detect new attacks if they don’t look unusual to our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our model is trained on bad data (e.g. data with a lot of attacks)?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false positive rate might be high (lots of non-attacks look unusual)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try to reduce false positives by only flagging the most unusual inputs, the false negative rate might be high (we miss slightly unusual attacks)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subject for academic research papers, but not used in practice</a:t>
            </a:r>
            <a:endParaRPr/>
          </a:p>
        </p:txBody>
      </p:sp>
      <p:sp>
        <p:nvSpPr>
          <p:cNvPr id="572" name="Google Shape;572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ehavioral</a:t>
            </a:r>
            <a:r>
              <a:rPr lang="en"/>
              <a:t> Detection</a:t>
            </a:r>
            <a:endParaRPr/>
          </a:p>
        </p:txBody>
      </p:sp>
      <p:sp>
        <p:nvSpPr>
          <p:cNvPr id="578" name="Google Shape;578;p6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Behavioral</a:t>
            </a:r>
            <a:r>
              <a:rPr b="1" lang="en"/>
              <a:t> detection</a:t>
            </a:r>
            <a:r>
              <a:rPr lang="en"/>
              <a:t>: Look for evidence of compromise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Unlike the other three styles, we are not scanning the input: We’re looking at the actions triggered by the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looking for the exploit, we’re looking for the result of the exploit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n"/>
              <a:t>Behaviors</a:t>
            </a:r>
            <a:r>
              <a:rPr lang="en"/>
              <a:t> can themselves be analyzed using blacklists (signature-based), whitelists (specification-based), or normal behavior (anomaly-based)</a:t>
            </a:r>
            <a:endParaRPr/>
          </a:p>
        </p:txBody>
      </p:sp>
      <p:sp>
        <p:nvSpPr>
          <p:cNvPr id="579" name="Google Shape;579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ehavioral</a:t>
            </a:r>
            <a:r>
              <a:rPr lang="en"/>
              <a:t> Detection: Examples</a:t>
            </a:r>
            <a:endParaRPr/>
          </a:p>
        </p:txBody>
      </p:sp>
      <p:sp>
        <p:nvSpPr>
          <p:cNvPr id="585" name="Google Shape;585;p6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Path traversal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See if any unexpected files are being accessed (e.g. the passwords file)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Buffer overflows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Strategy: See if the program calls unexpected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Consider a C program that never calls 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"/>
              <a:t> function: if the program starts running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"/>
              <a:t>, there is probably an attack in progress!</a:t>
            </a:r>
            <a:endParaRPr/>
          </a:p>
        </p:txBody>
      </p:sp>
      <p:sp>
        <p:nvSpPr>
          <p:cNvPr id="586" name="Google Shape;586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ehavioral Detection: Tradeoffs</a:t>
            </a:r>
            <a:endParaRPr/>
          </a:p>
        </p:txBody>
      </p:sp>
      <p:sp>
        <p:nvSpPr>
          <p:cNvPr id="592" name="Google Shape;592;p6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detect attacks we haven’t seen before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have low false positive rates if we’re looking for behavior that rarely occurs in normal programs (e.g. in 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"/>
              <a:t> example, there are probably no false positives!)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cheap to implement (e.g. existing tools to monitor system calls for a program)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Legitimate processes could perform the behavior as well (e.g. accessing a password file)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detects attacks after they’ve already happened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detects successful attacks (maybe we want to detect failed attacks as well)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can modify their attack to avoid triggering some behavior</a:t>
            </a:r>
            <a:endParaRPr/>
          </a:p>
        </p:txBody>
      </p:sp>
      <p:sp>
        <p:nvSpPr>
          <p:cNvPr id="593" name="Google Shape;59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Intrusion Detection Strategies</a:t>
            </a:r>
            <a:endParaRPr/>
          </a:p>
        </p:txBody>
      </p:sp>
      <p:sp>
        <p:nvSpPr>
          <p:cNvPr id="599" name="Google Shape;599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7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Scanning</a:t>
            </a:r>
            <a:endParaRPr/>
          </a:p>
        </p:txBody>
      </p:sp>
      <p:sp>
        <p:nvSpPr>
          <p:cNvPr id="605" name="Google Shape;605;p7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Instead of detecting attacks, launch attacks on your own system first, and add defenses against any attacks that worked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Vulnerability scanning</a:t>
            </a:r>
            <a:r>
              <a:rPr lang="en"/>
              <a:t>: Use a tool that probes your own system with a wide range of attacks (and fix any successful attacks)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used in practice today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used to complement an intrusion detection system</a:t>
            </a:r>
            <a:endParaRPr/>
          </a:p>
        </p:txBody>
      </p:sp>
      <p:sp>
        <p:nvSpPr>
          <p:cNvPr id="606" name="Google Shape;606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Vulnerability Scanning: Tradeoffs</a:t>
            </a:r>
            <a:endParaRPr/>
          </a:p>
        </p:txBody>
      </p:sp>
      <p:sp>
        <p:nvSpPr>
          <p:cNvPr id="612" name="Google Shape;612;p7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Accuracy: If your scanning tool is good, it will find real vulnerabilities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Proactive: Prevents attacks before they happen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Intelligence: If your intrusion detection system alerts on an attack you know you already fixed, you can safely ignore the alert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take a lot of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helpful for systems you can't modify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Dangerous for disruptive attacks (you might not know which attacks are dangerous before you run the scanning tool)</a:t>
            </a:r>
            <a:endParaRPr/>
          </a:p>
        </p:txBody>
      </p:sp>
      <p:sp>
        <p:nvSpPr>
          <p:cNvPr id="613" name="Google Shape;613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Honeypots</a:t>
            </a:r>
            <a:endParaRPr/>
          </a:p>
        </p:txBody>
      </p:sp>
      <p:sp>
        <p:nvSpPr>
          <p:cNvPr id="619" name="Google Shape;619;p7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Honeypot</a:t>
            </a:r>
            <a:r>
              <a:rPr lang="en"/>
              <a:t>:</a:t>
            </a:r>
            <a:r>
              <a:rPr lang="en"/>
              <a:t> a sacrificial system with no real purpose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legitimate systems ever access the honeypot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anyone accesses the honeypot, they must be an intruder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positives: Legitimate systems mistakenly accessing the honeypot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idea as stack canaries</a:t>
            </a:r>
            <a:endParaRPr/>
          </a:p>
        </p:txBody>
      </p:sp>
      <p:sp>
        <p:nvSpPr>
          <p:cNvPr id="620" name="Google Shape;620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7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Honeypots: Examples</a:t>
            </a:r>
            <a:endParaRPr/>
          </a:p>
        </p:txBody>
      </p:sp>
      <p:sp>
        <p:nvSpPr>
          <p:cNvPr id="626" name="Google Shape;626;p7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Hospitals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Employees should not read patient records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hospital </a:t>
            </a:r>
            <a:r>
              <a:rPr lang="en"/>
              <a:t>enters a honeypot record with a celebrity 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Catch any staff member who reads the honeypot record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Unsecured Bitcoin wallet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Leave an unsecured Bitcoin wallet on your system with a small amount of money in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money is stolen, you know that someone has attacked your system!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Spamtrap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fake email address that is never used for legitimate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email gets sent to the address, it's probably spam!</a:t>
            </a:r>
            <a:endParaRPr/>
          </a:p>
        </p:txBody>
      </p:sp>
      <p:sp>
        <p:nvSpPr>
          <p:cNvPr id="627" name="Google Shape;627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Intrusion Detection</a:t>
            </a:r>
            <a:endParaRPr/>
          </a:p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talked about many ways to prevent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some not all methods are perfect: attacks will slip through our defenses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“Detect if you can’t prevent”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detect network attacks when they happen?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Honeypots: Tradeoffs</a:t>
            </a:r>
            <a:endParaRPr/>
          </a:p>
        </p:txBody>
      </p:sp>
      <p:sp>
        <p:nvSpPr>
          <p:cNvPr id="633" name="Google Shape;633;p7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detect attacks we haven’t seen before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analyze the attacker's actions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Who is the attacker?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What are they doing to the system?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distract the attacker from legitimate targets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difficult to trick the attacker into accessing the honeypot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Building a convincing honeypot might take a lot of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drawbacks matter less if the honeypot is aimed at automated attacks (e.g. the spam detection honeypot)</a:t>
            </a:r>
            <a:endParaRPr/>
          </a:p>
        </p:txBody>
      </p:sp>
      <p:sp>
        <p:nvSpPr>
          <p:cNvPr id="634" name="Google Shape;634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Forensics</a:t>
            </a:r>
            <a:endParaRPr/>
          </a:p>
        </p:txBody>
      </p:sp>
      <p:sp>
        <p:nvSpPr>
          <p:cNvPr id="640" name="Google Shape;640;p7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Forensics</a:t>
            </a:r>
            <a:r>
              <a:rPr lang="en"/>
              <a:t>: Analyzing what happened after a successful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 complement to detecting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needed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Detailed logs of system activity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Tools for analyzing and understanding logs</a:t>
            </a:r>
            <a:endParaRPr/>
          </a:p>
        </p:txBody>
      </p:sp>
      <p:sp>
        <p:nvSpPr>
          <p:cNvPr id="641" name="Google Shape;641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Blocking: Intrusion Prevention Systems</a:t>
            </a:r>
            <a:endParaRPr/>
          </a:p>
        </p:txBody>
      </p:sp>
      <p:sp>
        <p:nvSpPr>
          <p:cNvPr id="647" name="Google Shape;647;p7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If we can detect attacks, can we also block them?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Intrusion prevention system </a:t>
            </a:r>
            <a:r>
              <a:rPr lang="en"/>
              <a:t>(</a:t>
            </a:r>
            <a:r>
              <a:rPr b="1" lang="en"/>
              <a:t>IPS</a:t>
            </a:r>
            <a:r>
              <a:rPr lang="en"/>
              <a:t>): An intrusion detection system that also blocks attacks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Commonly used today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possible for retrospective analysis (e.g. logging)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Difficult for a detector that passively monitors traffic (e.g. an on-path NIDS)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Dynamically change firewall rules to block attacks?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Forge a RST packet to stop an attack?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Need to race against the attacker's malicious packets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positives are expensive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Blocking a non-attack might affect legitimate users</a:t>
            </a:r>
            <a:endParaRPr/>
          </a:p>
        </p:txBody>
      </p:sp>
      <p:sp>
        <p:nvSpPr>
          <p:cNvPr id="648" name="Google Shape;648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Perfect IPS?</a:t>
            </a:r>
            <a:endParaRPr/>
          </a:p>
        </p:txBody>
      </p:sp>
      <p:sp>
        <p:nvSpPr>
          <p:cNvPr id="654" name="Google Shape;654;p77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Takeaway</a:t>
            </a:r>
            <a:r>
              <a:rPr lang="en"/>
              <a:t>: You must always have tradeoffs between false positive and false negative rates</a:t>
            </a:r>
            <a:endParaRPr/>
          </a:p>
        </p:txBody>
      </p:sp>
      <p:sp>
        <p:nvSpPr>
          <p:cNvPr id="655" name="Google Shape;655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6" name="Google Shape;656;p77"/>
          <p:cNvGrpSpPr/>
          <p:nvPr/>
        </p:nvGrpSpPr>
        <p:grpSpPr>
          <a:xfrm>
            <a:off x="1126950" y="1714500"/>
            <a:ext cx="2590800" cy="2114700"/>
            <a:chOff x="1126950" y="1714500"/>
            <a:chExt cx="2590800" cy="2114700"/>
          </a:xfrm>
        </p:grpSpPr>
        <p:pic>
          <p:nvPicPr>
            <p:cNvPr descr="File:EthernetCableBlue2.jpg" id="657" name="Google Shape;657;p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26950" y="1714500"/>
              <a:ext cx="2590800" cy="171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8" name="Google Shape;658;p77"/>
            <p:cNvSpPr txBox="1"/>
            <p:nvPr/>
          </p:nvSpPr>
          <p:spPr>
            <a:xfrm>
              <a:off x="1383450" y="3429000"/>
              <a:ext cx="207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0% false negative rate</a:t>
              </a:r>
              <a:endParaRPr/>
            </a:p>
          </p:txBody>
        </p:sp>
      </p:grpSp>
      <p:grpSp>
        <p:nvGrpSpPr>
          <p:cNvPr id="659" name="Google Shape;659;p77"/>
          <p:cNvGrpSpPr/>
          <p:nvPr/>
        </p:nvGrpSpPr>
        <p:grpSpPr>
          <a:xfrm>
            <a:off x="4572002" y="1714500"/>
            <a:ext cx="3551246" cy="2114700"/>
            <a:chOff x="4572002" y="1714500"/>
            <a:chExt cx="3551246" cy="2114700"/>
          </a:xfrm>
        </p:grpSpPr>
        <p:pic>
          <p:nvPicPr>
            <p:cNvPr id="660" name="Google Shape;660;p7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2002" y="1714500"/>
              <a:ext cx="3551246" cy="171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1" name="Google Shape;661;p77"/>
            <p:cNvSpPr txBox="1"/>
            <p:nvPr/>
          </p:nvSpPr>
          <p:spPr>
            <a:xfrm>
              <a:off x="5308725" y="3429000"/>
              <a:ext cx="2077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0% false positive rate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Intrusion Detection Systems (IDS)</a:t>
            </a:r>
            <a:endParaRPr/>
          </a:p>
        </p:txBody>
      </p:sp>
      <p:sp>
        <p:nvSpPr>
          <p:cNvPr id="667" name="Google Shape;667;p7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IDS is a system with limited resources, so it is vulnerable to DoS attacks!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DoS attack: Exhaust the IDS’s memory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IDS needs to track all ongoing activity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Attacker generates lots of activity to consume all the IDS's memory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Spoof TCP SYN packets to force the IDS to keep track of too many connections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DoS attack: Exhaust the IDS’s processing power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If the IDS uses a hash table to keep track of connections, create hash collisions to trigger worst-case complexity (a</a:t>
            </a:r>
            <a:r>
              <a:rPr lang="en"/>
              <a:t>lgorithmic complexity attack)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IDS analyzes outside input, so it is vulnerable to code injection attacks!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Attacker supplies malicious input to exploit the IDS</a:t>
            </a:r>
            <a:endParaRPr/>
          </a:p>
        </p:txBody>
      </p:sp>
      <p:sp>
        <p:nvSpPr>
          <p:cNvPr id="668" name="Google Shape;668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A Modern IDS</a:t>
            </a:r>
            <a:endParaRPr/>
          </a:p>
        </p:txBody>
      </p:sp>
      <p:sp>
        <p:nvSpPr>
          <p:cNvPr id="674" name="Google Shape;674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5" name="Google Shape;675;p79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Employ </a:t>
            </a:r>
            <a:r>
              <a:rPr b="1" lang="en"/>
              <a:t>defense in depth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cover all devices, use a </a:t>
            </a:r>
            <a:r>
              <a:rPr lang="en"/>
              <a:t>modern NIDS: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Single entry </a:t>
            </a:r>
            <a:r>
              <a:rPr lang="en"/>
              <a:t>point</a:t>
            </a:r>
            <a:r>
              <a:rPr lang="en"/>
              <a:t> with a simple packet filter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Simple but effective filters can handle 1,000 Gbps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 processing using multiple NIDS nodes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 single server rack slot can handle 1–5 Gbps, and scales linearly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In-depth detection techniques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Protocol analysis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Signature analysis on content and behavior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Shadow execution (execute unknown content found on the network)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Extensive</a:t>
            </a:r>
            <a:r>
              <a:rPr lang="en"/>
              <a:t> logging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Automatic updates</a:t>
            </a:r>
            <a:endParaRPr/>
          </a:p>
        </p:txBody>
      </p:sp>
      <p:sp>
        <p:nvSpPr>
          <p:cNvPr id="676" name="Google Shape;676;p79"/>
          <p:cNvSpPr/>
          <p:nvPr/>
        </p:nvSpPr>
        <p:spPr>
          <a:xfrm>
            <a:off x="5493500" y="1830100"/>
            <a:ext cx="1401732" cy="953964"/>
          </a:xfrm>
          <a:prstGeom prst="cloud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sp>
        <p:nvSpPr>
          <p:cNvPr id="677" name="Google Shape;677;p79"/>
          <p:cNvSpPr/>
          <p:nvPr/>
        </p:nvSpPr>
        <p:spPr>
          <a:xfrm>
            <a:off x="8037375" y="1761988"/>
            <a:ext cx="980100" cy="1090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</a:t>
            </a:r>
            <a:endParaRPr/>
          </a:p>
        </p:txBody>
      </p:sp>
      <p:sp>
        <p:nvSpPr>
          <p:cNvPr id="678" name="Google Shape;678;p79"/>
          <p:cNvSpPr/>
          <p:nvPr/>
        </p:nvSpPr>
        <p:spPr>
          <a:xfrm>
            <a:off x="6758925" y="3128050"/>
            <a:ext cx="1311000" cy="467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Packet Filter</a:t>
            </a:r>
            <a:endParaRPr/>
          </a:p>
        </p:txBody>
      </p:sp>
      <p:cxnSp>
        <p:nvCxnSpPr>
          <p:cNvPr id="679" name="Google Shape;679;p79"/>
          <p:cNvCxnSpPr>
            <a:stCxn id="676" idx="0"/>
            <a:endCxn id="677" idx="1"/>
          </p:cNvCxnSpPr>
          <p:nvPr/>
        </p:nvCxnSpPr>
        <p:spPr>
          <a:xfrm>
            <a:off x="6894064" y="2307082"/>
            <a:ext cx="114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0" name="Google Shape;680;p79"/>
          <p:cNvCxnSpPr>
            <a:stCxn id="678" idx="0"/>
          </p:cNvCxnSpPr>
          <p:nvPr/>
        </p:nvCxnSpPr>
        <p:spPr>
          <a:xfrm rot="10800000">
            <a:off x="7414425" y="2258350"/>
            <a:ext cx="0" cy="86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681" name="Google Shape;681;p79"/>
          <p:cNvSpPr/>
          <p:nvPr/>
        </p:nvSpPr>
        <p:spPr>
          <a:xfrm>
            <a:off x="6156825" y="4075300"/>
            <a:ext cx="548700" cy="467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NIDS unit</a:t>
            </a:r>
            <a:endParaRPr sz="1000"/>
          </a:p>
        </p:txBody>
      </p:sp>
      <p:sp>
        <p:nvSpPr>
          <p:cNvPr id="682" name="Google Shape;682;p79"/>
          <p:cNvSpPr/>
          <p:nvPr/>
        </p:nvSpPr>
        <p:spPr>
          <a:xfrm>
            <a:off x="6812325" y="4075300"/>
            <a:ext cx="548700" cy="467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NIDS unit</a:t>
            </a:r>
            <a:endParaRPr sz="1000"/>
          </a:p>
        </p:txBody>
      </p:sp>
      <p:sp>
        <p:nvSpPr>
          <p:cNvPr id="683" name="Google Shape;683;p79"/>
          <p:cNvSpPr/>
          <p:nvPr/>
        </p:nvSpPr>
        <p:spPr>
          <a:xfrm>
            <a:off x="7467825" y="4075300"/>
            <a:ext cx="548700" cy="467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NIDS unit</a:t>
            </a:r>
            <a:endParaRPr sz="1000"/>
          </a:p>
        </p:txBody>
      </p:sp>
      <p:sp>
        <p:nvSpPr>
          <p:cNvPr id="684" name="Google Shape;684;p79"/>
          <p:cNvSpPr/>
          <p:nvPr/>
        </p:nvSpPr>
        <p:spPr>
          <a:xfrm>
            <a:off x="8123325" y="4075300"/>
            <a:ext cx="548700" cy="467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NIDS unit</a:t>
            </a:r>
            <a:endParaRPr sz="1000"/>
          </a:p>
        </p:txBody>
      </p:sp>
      <p:cxnSp>
        <p:nvCxnSpPr>
          <p:cNvPr id="685" name="Google Shape;685;p79"/>
          <p:cNvCxnSpPr>
            <a:stCxn id="678" idx="2"/>
            <a:endCxn id="681" idx="0"/>
          </p:cNvCxnSpPr>
          <p:nvPr/>
        </p:nvCxnSpPr>
        <p:spPr>
          <a:xfrm flipH="1">
            <a:off x="6431025" y="3595450"/>
            <a:ext cx="9834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79"/>
          <p:cNvCxnSpPr>
            <a:stCxn id="678" idx="2"/>
            <a:endCxn id="682" idx="0"/>
          </p:cNvCxnSpPr>
          <p:nvPr/>
        </p:nvCxnSpPr>
        <p:spPr>
          <a:xfrm flipH="1">
            <a:off x="7086825" y="3595450"/>
            <a:ext cx="3276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79"/>
          <p:cNvCxnSpPr>
            <a:stCxn id="678" idx="2"/>
            <a:endCxn id="683" idx="0"/>
          </p:cNvCxnSpPr>
          <p:nvPr/>
        </p:nvCxnSpPr>
        <p:spPr>
          <a:xfrm>
            <a:off x="7414425" y="3595450"/>
            <a:ext cx="3279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79"/>
          <p:cNvCxnSpPr>
            <a:stCxn id="678" idx="2"/>
            <a:endCxn id="684" idx="0"/>
          </p:cNvCxnSpPr>
          <p:nvPr/>
        </p:nvCxnSpPr>
        <p:spPr>
          <a:xfrm>
            <a:off x="7414425" y="3595450"/>
            <a:ext cx="983400" cy="48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Inside A Modern IDS</a:t>
            </a:r>
            <a:endParaRPr/>
          </a:p>
        </p:txBody>
      </p:sp>
      <p:sp>
        <p:nvSpPr>
          <p:cNvPr id="694" name="Google Shape;694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5" name="Google Shape;695;p8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 individual devices using a</a:t>
            </a:r>
            <a:r>
              <a:rPr b="1" lang="en"/>
              <a:t> </a:t>
            </a:r>
            <a:r>
              <a:rPr lang="en"/>
              <a:t>HIDS on each device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Antivirus software is a kind of HIDS used by many corporations!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 access to blacklisted sites (e.g. malware sites)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Detection techniques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Protocol analysis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Signature analysis on networking traffic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Signature analysis on memory and filesystem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Query a cloud database to see if a payload has been seen by other devices running the same HIDS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Sandboxed execution (execute a payload in a safe, inescapable environment)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Analyze the behavior of the program while in the sandbox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Traversal Attacks: Summary</a:t>
            </a:r>
            <a:endParaRPr/>
          </a:p>
        </p:txBody>
      </p:sp>
      <p:sp>
        <p:nvSpPr>
          <p:cNvPr id="701" name="Google Shape;701;p8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Path traversal attack</a:t>
            </a:r>
            <a:r>
              <a:rPr lang="en"/>
              <a:t>: Accessing unauthorized files on a remote server by exploiting Unix file path semantics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makes use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r>
              <a:rPr lang="en"/>
              <a:t> to enter other directories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Vulnerability: User input is interpreted as a file path by the Unix file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Defense: Check that user input is not interpreted as a file path</a:t>
            </a:r>
            <a:endParaRPr/>
          </a:p>
        </p:txBody>
      </p:sp>
      <p:sp>
        <p:nvSpPr>
          <p:cNvPr id="702" name="Google Shape;702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8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Detectors: Summary</a:t>
            </a:r>
            <a:endParaRPr/>
          </a:p>
        </p:txBody>
      </p:sp>
      <p:sp>
        <p:nvSpPr>
          <p:cNvPr id="708" name="Google Shape;708;p8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Intrusion Detection System (NIDS): Installed on the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Benefits: Cheap, easy to scale, simple management, end systems unaffected, small TCB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Drawbacks: Inconsistent interpretation (leads to evasion attacks), encrypted traffic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Host-based Intrusion Detection System (HIDS): Installed on the end host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Benefits: Fewer inconsistencies, works with encrypted traffic, works inside the network, performance can scale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Drawbacks: Expensive, evasion attacks still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Logging: Analyze logs generated by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Benefits: Cheap, fewer inconsistencies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Drawbacks: Only detects attacks after they happen, evasion attacks still possible, attacker could change the logs</a:t>
            </a:r>
            <a:endParaRPr/>
          </a:p>
        </p:txBody>
      </p:sp>
      <p:sp>
        <p:nvSpPr>
          <p:cNvPr id="709" name="Google Shape;709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8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Detection Accuracy: Summary</a:t>
            </a:r>
            <a:endParaRPr/>
          </a:p>
        </p:txBody>
      </p:sp>
      <p:sp>
        <p:nvSpPr>
          <p:cNvPr id="715" name="Google Shape;715;p83"/>
          <p:cNvSpPr txBox="1"/>
          <p:nvPr>
            <p:ph idx="1" type="body"/>
          </p:nvPr>
        </p:nvSpPr>
        <p:spPr>
          <a:xfrm>
            <a:off x="198500" y="1128550"/>
            <a:ext cx="8520600" cy="3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main types of detector errors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positive: Detector alerts when there is no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negative: Detector fails to alert when there is an attack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Detector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positive rate (FPR): The probability the detector alerts, given there is no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False negative rate (FNR): The probability the detector does not alert, given there is an attack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a good detector involves considering tradeoffs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What is the rate of attacks on your system?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much does a false positive cost in your system?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How much does a false negative cost in your system?</a:t>
            </a:r>
            <a:endParaRPr sz="14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Accurate detection is very challenging if the base rate of attacks is 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Detectors can be combined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Parallel: Fewer false negatives, more false positives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Series: Fewer false positives, more false negatives</a:t>
            </a:r>
            <a:endParaRPr/>
          </a:p>
        </p:txBody>
      </p:sp>
      <p:sp>
        <p:nvSpPr>
          <p:cNvPr id="716" name="Google Shape;716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Traversal Attacks</a:t>
            </a:r>
            <a:endParaRPr/>
          </a:p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of Detection: Summary</a:t>
            </a:r>
            <a:endParaRPr/>
          </a:p>
        </p:txBody>
      </p:sp>
      <p:sp>
        <p:nvSpPr>
          <p:cNvPr id="722" name="Google Shape;722;p8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Signature-based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Flag any activity that matches the structure of a known attack (blacklisting)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Good at detecting known attacks, but bad at detecting unknown attacks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Specification-based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Specify allowed behavior and flag any behavior that isn’t allowed behavior (whitelisting)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detect unknown attacks, but requires work to manually write specifications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Anomaly-based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 a model of what normal activity looks like. Alert on any activity that deviates from normal activity.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Mostly seen in research papers, not in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Behavioral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for evidence of compromise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cheaply detect new attacks with few false positives, but only detects after the attack</a:t>
            </a:r>
            <a:endParaRPr/>
          </a:p>
        </p:txBody>
      </p:sp>
      <p:sp>
        <p:nvSpPr>
          <p:cNvPr id="723" name="Google Shape;723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Intrusion Detection Strategies: Summary</a:t>
            </a:r>
            <a:endParaRPr/>
          </a:p>
        </p:txBody>
      </p:sp>
      <p:sp>
        <p:nvSpPr>
          <p:cNvPr id="729" name="Google Shape;729;p8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Vulnerability scanning: </a:t>
            </a:r>
            <a:r>
              <a:rPr lang="en"/>
              <a:t>Use a tool that probes your own system with a wide range of attacks (and fix any successful attacks)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accurately prevent attacks before they happen, but can be expensive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Honeypot: a sacrificial system with no real purpose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detect attackers and analyze their actions, but may take work to trick the attacker into using the honeypot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Forensics: Analyzing what happened after a successful attack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Intrusion Prevention System (IPS): An intrusion detection system that also blocks attacks</a:t>
            </a:r>
            <a:endParaRPr/>
          </a:p>
        </p:txBody>
      </p:sp>
      <p:sp>
        <p:nvSpPr>
          <p:cNvPr id="730" name="Google Shape;730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Most Dangerous Software Weaknesses (2020)</a:t>
            </a:r>
            <a:endParaRPr/>
          </a:p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4" name="Google Shape;114;p22"/>
          <p:cNvGraphicFramePr/>
          <p:nvPr/>
        </p:nvGraphicFramePr>
        <p:xfrm>
          <a:off x="412300" y="123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{1A13D63B-833E-4367-859D-07049DA8484B}</a:tableStyleId>
              </a:tblPr>
              <a:tblGrid>
                <a:gridCol w="535825"/>
                <a:gridCol w="779400"/>
                <a:gridCol w="5653200"/>
                <a:gridCol w="746075"/>
              </a:tblGrid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Rank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ID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Name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Score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1206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[1]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3"/>
                        </a:rPr>
                        <a:t>CWE-79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Input During Web Page Generation (’Cross-site Scripting’)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46.82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110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[2]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4"/>
                        </a:rPr>
                        <a:t>CWE-787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Write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46.17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[3]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5"/>
                        </a:rPr>
                        <a:t>CWE-20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Input Validation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33.47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[4]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6"/>
                        </a:rPr>
                        <a:t>CWE-125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Read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26.50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[5]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7"/>
                        </a:rPr>
                        <a:t>CWE-119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Restriction of Operations within the Bounds of a Memory Buffer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23.73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0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[6]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8"/>
                        </a:rPr>
                        <a:t>CWE-89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SQL Command (’SQL Injection’)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20.69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[7]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9"/>
                        </a:rPr>
                        <a:t>CWE-200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Exposure of Sensitive Information to an Unauthorized Actor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19.16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[8]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0"/>
                        </a:rPr>
                        <a:t>CWE-416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 After Free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18.87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[9]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1"/>
                        </a:rPr>
                        <a:t>CWE-352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Cross-Site Request Forgery (CSRF)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17.29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02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[10]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2"/>
                        </a:rPr>
                        <a:t>CWE-78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OS Command (’OS Command Injection’)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16.44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[11]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3"/>
                        </a:rPr>
                        <a:t>CWE-190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Integer Overflow or Wraparound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15.81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[12]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4"/>
                        </a:rPr>
                        <a:t>CWE-22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Limitation of a Pathname to a Restricted Directory (’Path Traversal’)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13.67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[13]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5"/>
                        </a:rPr>
                        <a:t>CWE-476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 Pointer Dereference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8.35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[14]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6"/>
                        </a:rPr>
                        <a:t>CWE-287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Authentication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8.17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[15]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7"/>
                        </a:rPr>
                        <a:t>CWE-434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Unrestricted Upload of File with Dangerous Type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7.38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[16]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8"/>
                        </a:rPr>
                        <a:t>CWE-732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Incorrect Permission Assignment for Critical Resource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6.95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  <a:tr h="213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[17]</a:t>
                      </a:r>
                      <a:endParaRPr b="1"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9"/>
                        </a:rPr>
                        <a:t>CWE-94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Control of Generation of Code (’Code Injection’)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6.53</a:t>
                      </a:r>
                      <a:endParaRPr sz="1000"/>
                    </a:p>
                  </a:txBody>
                  <a:tcPr marT="27425" marB="27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A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File Paths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file path points to a file or a directory (folder) on a Unix system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paths have special characters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/>
              <a:t> (slash): Separates directories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/>
              <a:t> (one period): Shorthand for the current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"/>
              <a:t> (two </a:t>
            </a:r>
            <a:r>
              <a:rPr lang="en"/>
              <a:t>periods): Shorthand for the parent directory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