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7291B55-314F-4420-9B9F-BD39B719A425}">
  <a:tblStyle styleId="{F7291B55-314F-4420-9B9F-BD39B719A42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dd5d26e9f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ddd5d26e9f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ddd5d26e9f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ddd5d26e9f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ddd5d26e9f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ddd5d26e9f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ddd5d26e9f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ddd5d26e9f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e6a067590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e6a067590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ddd5d26e9f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ddd5d26e9f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e6a067590e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e6a067590e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ddd5d26e9f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ddd5d26e9f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e6a067590e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e6a067590e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e6a067590e_0_4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e6a067590e_0_4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e6a067590e_0_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e6a067590e_0_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e6a067590e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e6a067590e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e6a067590e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e6a067590e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e6a067590e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e6a067590e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e6a067590e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e6a067590e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ddd5d26e9f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ddd5d26e9f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ddd5d26e9f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ddd5d26e9f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Nick knew a colleague who ran an exit node for research...and got a visit from the FBI!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ddd5d26e9f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ddd5d26e9f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ddd5d26e9f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ddd5d26e9f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e6a067590e_0_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e6a067590e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ddd5d26e9f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ddd5d26e9f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dce61f0a8f_1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dce61f0a8f_1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e6a067590e_0_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e6a067590e_0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e6a067590e_0_5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e6a067590e_0_5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ddd5d26e9f_0_4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ddd5d26e9f_0_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e6a067590e_0_10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e6a067590e_0_1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ddd5d26e9f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ddd5d26e9f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e6a067590e_0_5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e6a067590e_0_5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e6a067590e_0_5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e6a067590e_0_5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e6a067590e_0_5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e6a067590e_0_5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e6a067590e_0_7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e6a067590e_0_7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e6a067590e_0_8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e6a067590e_0_8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0a3cb3ae8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e0a3cb3ae8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e6a067590e_0_8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Google Shape;622;ge6a067590e_0_8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e6a067590e_0_6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Google Shape;652;ge6a067590e_0_6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e6a067590e_0_7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Google Shape;679;ge6a067590e_0_7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e6a067590e_0_8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e6a067590e_0_8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ge6a067590e_0_9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1" name="Google Shape;731;ge6a067590e_0_9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e6a067590e_0_9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Google Shape;757;ge6a067590e_0_9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ddd5d26e9f_0_4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ddd5d26e9f_0_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e6a067590e_0_9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e6a067590e_0_9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gddd5d26e9f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3" name="Google Shape;813;gddd5d26e9f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ddd5d26e9f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ddd5d26e9f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e0a3cb3ae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e0a3cb3ae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gddd5d26e9f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6" name="Google Shape;826;gddd5d26e9f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gddd5d26e9f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3" name="Google Shape;833;gddd5d26e9f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gddd5d26e9f_0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0" name="Google Shape;840;gddd5d26e9f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ddd5d26e9f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ddd5d26e9f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gddd5d26e9f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4" name="Google Shape;854;gddd5d26e9f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e6a067590e_0_10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e6a067590e_0_10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ge6a067590e_0_10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8" name="Google Shape;868;ge6a067590e_0_10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ddd5d26e9f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ddd5d26e9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ddd5d26e9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ddd5d26e9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ddd5d26e9f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ddd5d26e9f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ddd5d26e9f_0_4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ddd5d26e9f_0_4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1429000"/>
            <a:ext cx="8520600" cy="141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9179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- Optional">
  <p:cSld name="TITLE_AND_TWO_COLUMNS_1">
    <p:bg>
      <p:bgPr>
        <a:solidFill>
          <a:srgbClr val="A4C2F4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198500" y="1246825"/>
            <a:ext cx="41310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2" type="body"/>
          </p:nvPr>
        </p:nvSpPr>
        <p:spPr>
          <a:xfrm>
            <a:off x="4588175" y="1246825"/>
            <a:ext cx="41310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- Optional">
  <p:cSld name="TITLE_ONLY_1">
    <p:bg>
      <p:bgPr>
        <a:solidFill>
          <a:srgbClr val="A4C2F4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- Optional">
  <p:cSld name="ONE_COLUMN_TEXT_1">
    <p:bg>
      <p:bgPr>
        <a:solidFill>
          <a:srgbClr val="A4C2F4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" name="Google Shape;54;p13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- Optional">
  <p:cSld name="CUSTOM_1">
    <p:bg>
      <p:bgPr>
        <a:solidFill>
          <a:srgbClr val="A4C2F4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512100" y="4520775"/>
            <a:ext cx="811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198500" y="1246825"/>
            <a:ext cx="41310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588175" y="1246825"/>
            <a:ext cx="41310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7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USTOM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512100" y="4520775"/>
            <a:ext cx="811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- Optional">
  <p:cSld name="SECTION_HEADER_1">
    <p:bg>
      <p:bgPr>
        <a:solidFill>
          <a:srgbClr val="A4C2F4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Optional">
  <p:cSld name="TITLE_AND_BODY_1">
    <p:bg>
      <p:bgPr>
        <a:solidFill>
          <a:srgbClr val="A4C2F4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98500" y="12468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0" y="1017725"/>
            <a:ext cx="9144000" cy="1116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E85C54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chemeClr val="lt1"/>
                </a:solidFill>
              </a:rPr>
              <a:t>Computer Science 161</a:t>
            </a:r>
            <a:endParaRPr b="1" sz="600">
              <a:solidFill>
                <a:schemeClr val="lt1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ctrTitle"/>
          </p:nvPr>
        </p:nvSpPr>
        <p:spPr>
          <a:xfrm>
            <a:off x="311700" y="1429000"/>
            <a:ext cx="8520600" cy="141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Anonymity and Tor</a:t>
            </a:r>
            <a:endParaRPr/>
          </a:p>
        </p:txBody>
      </p:sp>
      <p:sp>
        <p:nvSpPr>
          <p:cNvPr id="65" name="Google Shape;65;p15"/>
          <p:cNvSpPr txBox="1"/>
          <p:nvPr>
            <p:ph idx="1" type="subTitle"/>
          </p:nvPr>
        </p:nvSpPr>
        <p:spPr>
          <a:xfrm>
            <a:off x="311700" y="29179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 161 Fall 2022 - Lecture 25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Proxies and VPNs: Issues</a:t>
            </a:r>
            <a:endParaRPr/>
          </a:p>
        </p:txBody>
      </p:sp>
      <p:sp>
        <p:nvSpPr>
          <p:cNvPr id="141" name="Google Shape;141;p24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Performance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Sending a packet requires additional hops across the network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VPNs can cost $80 to $200 per year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Trusting the proxy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proxy can see the sender and recipient’s identities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Attackers</a:t>
            </a:r>
            <a:r>
              <a:rPr lang="en"/>
              <a:t> might convince the proxy to tell them about your identity</a:t>
            </a:r>
            <a:endParaRPr/>
          </a:p>
        </p:txBody>
      </p:sp>
      <p:sp>
        <p:nvSpPr>
          <p:cNvPr id="142" name="Google Shape;14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Tor</a:t>
            </a:r>
            <a:endParaRPr/>
          </a:p>
        </p:txBody>
      </p:sp>
      <p:sp>
        <p:nvSpPr>
          <p:cNvPr id="148" name="Google Shape;14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Tor</a:t>
            </a:r>
            <a:endParaRPr/>
          </a:p>
        </p:txBody>
      </p:sp>
      <p:sp>
        <p:nvSpPr>
          <p:cNvPr id="154" name="Google Shape;154;p26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Idea: Send the packet through multiple proxies instead of just one proxy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Tor</a:t>
            </a:r>
            <a:r>
              <a:rPr lang="en"/>
              <a:t>: A network that uses multiple proxies (relays) to enable anonymous communications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Stands for </a:t>
            </a:r>
            <a:r>
              <a:rPr b="1" lang="en"/>
              <a:t>T</a:t>
            </a:r>
            <a:r>
              <a:rPr lang="en"/>
              <a:t>he </a:t>
            </a:r>
            <a:r>
              <a:rPr b="1" lang="en"/>
              <a:t>O</a:t>
            </a:r>
            <a:r>
              <a:rPr lang="en"/>
              <a:t>nion </a:t>
            </a:r>
            <a:r>
              <a:rPr b="1" lang="en"/>
              <a:t>R</a:t>
            </a:r>
            <a:r>
              <a:rPr lang="en"/>
              <a:t>outer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Components of Tor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Tor network: A network of many </a:t>
            </a:r>
            <a:r>
              <a:rPr b="1" lang="en"/>
              <a:t>Tor relays</a:t>
            </a:r>
            <a:r>
              <a:rPr lang="en"/>
              <a:t> (proxies) for forwarding packets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Directory server: Lists all Tor relays and their public keys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Tor Browser: A web browser configured to connect to the Tor network (based on Firefox)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Tor onion services: Servers that can only be reached through the Tor network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Tor bridges: Tor relays that try to hide the fact that a user is connecting to the Tor network</a:t>
            </a:r>
            <a:endParaRPr/>
          </a:p>
        </p:txBody>
      </p:sp>
      <p:sp>
        <p:nvSpPr>
          <p:cNvPr id="155" name="Google Shape;155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6" name="Google Shape;156;p26"/>
          <p:cNvSpPr/>
          <p:nvPr/>
        </p:nvSpPr>
        <p:spPr>
          <a:xfrm>
            <a:off x="968725" y="4327250"/>
            <a:ext cx="10656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Tor Browser</a:t>
            </a:r>
            <a:endParaRPr/>
          </a:p>
        </p:txBody>
      </p:sp>
      <p:sp>
        <p:nvSpPr>
          <p:cNvPr id="157" name="Google Shape;157;p26"/>
          <p:cNvSpPr/>
          <p:nvPr/>
        </p:nvSpPr>
        <p:spPr>
          <a:xfrm>
            <a:off x="2704475" y="4416800"/>
            <a:ext cx="732000" cy="39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Relay</a:t>
            </a:r>
            <a:endParaRPr/>
          </a:p>
        </p:txBody>
      </p:sp>
      <p:sp>
        <p:nvSpPr>
          <p:cNvPr id="158" name="Google Shape;158;p26"/>
          <p:cNvSpPr/>
          <p:nvPr/>
        </p:nvSpPr>
        <p:spPr>
          <a:xfrm>
            <a:off x="4206000" y="4416800"/>
            <a:ext cx="732000" cy="39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Relay</a:t>
            </a:r>
            <a:endParaRPr/>
          </a:p>
        </p:txBody>
      </p:sp>
      <p:sp>
        <p:nvSpPr>
          <p:cNvPr id="159" name="Google Shape;159;p26"/>
          <p:cNvSpPr/>
          <p:nvPr/>
        </p:nvSpPr>
        <p:spPr>
          <a:xfrm>
            <a:off x="5707525" y="4416800"/>
            <a:ext cx="732000" cy="39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Relay</a:t>
            </a:r>
            <a:endParaRPr/>
          </a:p>
        </p:txBody>
      </p:sp>
      <p:sp>
        <p:nvSpPr>
          <p:cNvPr id="160" name="Google Shape;160;p26"/>
          <p:cNvSpPr/>
          <p:nvPr/>
        </p:nvSpPr>
        <p:spPr>
          <a:xfrm>
            <a:off x="7109675" y="4327250"/>
            <a:ext cx="10656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Website</a:t>
            </a:r>
            <a:endParaRPr/>
          </a:p>
        </p:txBody>
      </p:sp>
      <p:cxnSp>
        <p:nvCxnSpPr>
          <p:cNvPr id="161" name="Google Shape;161;p26"/>
          <p:cNvCxnSpPr>
            <a:endCxn id="157" idx="1"/>
          </p:cNvCxnSpPr>
          <p:nvPr/>
        </p:nvCxnSpPr>
        <p:spPr>
          <a:xfrm>
            <a:off x="2034275" y="4613600"/>
            <a:ext cx="67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2" name="Google Shape;162;p26"/>
          <p:cNvCxnSpPr>
            <a:stCxn id="157" idx="3"/>
            <a:endCxn id="158" idx="1"/>
          </p:cNvCxnSpPr>
          <p:nvPr/>
        </p:nvCxnSpPr>
        <p:spPr>
          <a:xfrm>
            <a:off x="3436475" y="4613600"/>
            <a:ext cx="769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3" name="Google Shape;163;p26"/>
          <p:cNvCxnSpPr>
            <a:stCxn id="158" idx="3"/>
            <a:endCxn id="159" idx="1"/>
          </p:cNvCxnSpPr>
          <p:nvPr/>
        </p:nvCxnSpPr>
        <p:spPr>
          <a:xfrm>
            <a:off x="4938000" y="4613600"/>
            <a:ext cx="769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4" name="Google Shape;164;p26"/>
          <p:cNvCxnSpPr>
            <a:stCxn id="159" idx="3"/>
            <a:endCxn id="160" idx="1"/>
          </p:cNvCxnSpPr>
          <p:nvPr/>
        </p:nvCxnSpPr>
        <p:spPr>
          <a:xfrm>
            <a:off x="6439525" y="4613600"/>
            <a:ext cx="67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Tor Threat Model</a:t>
            </a:r>
            <a:endParaRPr/>
          </a:p>
        </p:txBody>
      </p:sp>
      <p:sp>
        <p:nvSpPr>
          <p:cNvPr id="170" name="Google Shape;170;p27"/>
          <p:cNvSpPr txBox="1"/>
          <p:nvPr>
            <p:ph idx="1" type="body"/>
          </p:nvPr>
        </p:nvSpPr>
        <p:spPr>
          <a:xfrm>
            <a:off x="198500" y="1246825"/>
            <a:ext cx="8520600" cy="38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Security: C</a:t>
            </a:r>
            <a:r>
              <a:rPr lang="en"/>
              <a:t>lient anonymity and censorship resistance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Optional: Server anonymity with onion services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Performance: Low latency (communication should be fast)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Tor preserves anonymity against local adversaries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An on-path attacker sees Alice send a message to a Tor relay, but not the final destination of the message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The server should not know the identity of the client</a:t>
            </a:r>
            <a:endParaRPr/>
          </a:p>
        </p:txBody>
      </p:sp>
      <p:sp>
        <p:nvSpPr>
          <p:cNvPr id="171" name="Google Shape;171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Tor Circuits</a:t>
            </a:r>
            <a:endParaRPr/>
          </a:p>
        </p:txBody>
      </p:sp>
      <p:sp>
        <p:nvSpPr>
          <p:cNvPr id="177" name="Google Shape;177;p28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communicate anonymously with a server, the Tor client forms a </a:t>
            </a:r>
            <a:r>
              <a:rPr b="1" lang="en"/>
              <a:t>circuit</a:t>
            </a:r>
            <a:r>
              <a:rPr lang="en"/>
              <a:t> consisting of 3 relays</a:t>
            </a:r>
            <a:r>
              <a:rPr lang="en"/>
              <a:t> (by default)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Step 1: Query the directory server for a list of relays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Step 2: Choose 3 relays to form a Tor circuit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Step 3: Connect to the first relay, forming an end-to-end TLS connection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Step 4: Connect to the second relay </a:t>
            </a:r>
            <a:r>
              <a:rPr i="1" lang="en"/>
              <a:t>through</a:t>
            </a:r>
            <a:r>
              <a:rPr lang="en"/>
              <a:t> the first relay, forming an end-to-end TLS connection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Step 5: Connect to the third relay </a:t>
            </a:r>
            <a:r>
              <a:rPr i="1" lang="en"/>
              <a:t>through</a:t>
            </a:r>
            <a:r>
              <a:rPr lang="en"/>
              <a:t> the second relay, forming an end-to-end TLS connection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Step 6: Connect to the web server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If the web server is using HTTPS, then an end-to-end TLS connection will be formed through the third relay</a:t>
            </a:r>
            <a:endParaRPr/>
          </a:p>
        </p:txBody>
      </p:sp>
      <p:sp>
        <p:nvSpPr>
          <p:cNvPr id="178" name="Google Shape;178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Tor Circuits</a:t>
            </a:r>
            <a:endParaRPr/>
          </a:p>
        </p:txBody>
      </p:sp>
      <p:sp>
        <p:nvSpPr>
          <p:cNvPr id="184" name="Google Shape;184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5" name="Google Shape;185;p29"/>
          <p:cNvSpPr/>
          <p:nvPr/>
        </p:nvSpPr>
        <p:spPr>
          <a:xfrm>
            <a:off x="434725" y="2045038"/>
            <a:ext cx="10656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Alice</a:t>
            </a:r>
            <a:endParaRPr/>
          </a:p>
        </p:txBody>
      </p:sp>
      <p:sp>
        <p:nvSpPr>
          <p:cNvPr id="186" name="Google Shape;186;p29"/>
          <p:cNvSpPr/>
          <p:nvPr/>
        </p:nvSpPr>
        <p:spPr>
          <a:xfrm>
            <a:off x="2407800" y="1656525"/>
            <a:ext cx="732000" cy="39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Relay</a:t>
            </a:r>
            <a:endParaRPr/>
          </a:p>
        </p:txBody>
      </p:sp>
      <p:sp>
        <p:nvSpPr>
          <p:cNvPr id="187" name="Google Shape;187;p29"/>
          <p:cNvSpPr/>
          <p:nvPr/>
        </p:nvSpPr>
        <p:spPr>
          <a:xfrm>
            <a:off x="2288500" y="2772325"/>
            <a:ext cx="732000" cy="39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Relay</a:t>
            </a:r>
            <a:endParaRPr/>
          </a:p>
        </p:txBody>
      </p:sp>
      <p:sp>
        <p:nvSpPr>
          <p:cNvPr id="188" name="Google Shape;188;p29"/>
          <p:cNvSpPr/>
          <p:nvPr/>
        </p:nvSpPr>
        <p:spPr>
          <a:xfrm>
            <a:off x="3533325" y="1758475"/>
            <a:ext cx="732000" cy="39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Relay</a:t>
            </a:r>
            <a:endParaRPr/>
          </a:p>
        </p:txBody>
      </p:sp>
      <p:sp>
        <p:nvSpPr>
          <p:cNvPr id="189" name="Google Shape;189;p29"/>
          <p:cNvSpPr/>
          <p:nvPr/>
        </p:nvSpPr>
        <p:spPr>
          <a:xfrm>
            <a:off x="3996988" y="2480100"/>
            <a:ext cx="732000" cy="39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Relay</a:t>
            </a:r>
            <a:endParaRPr/>
          </a:p>
        </p:txBody>
      </p:sp>
      <p:sp>
        <p:nvSpPr>
          <p:cNvPr id="190" name="Google Shape;190;p29"/>
          <p:cNvSpPr/>
          <p:nvPr/>
        </p:nvSpPr>
        <p:spPr>
          <a:xfrm>
            <a:off x="4337150" y="1218900"/>
            <a:ext cx="732000" cy="39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Relay</a:t>
            </a:r>
            <a:endParaRPr/>
          </a:p>
        </p:txBody>
      </p:sp>
      <p:sp>
        <p:nvSpPr>
          <p:cNvPr id="191" name="Google Shape;191;p29"/>
          <p:cNvSpPr/>
          <p:nvPr/>
        </p:nvSpPr>
        <p:spPr>
          <a:xfrm>
            <a:off x="5551975" y="3102675"/>
            <a:ext cx="732000" cy="39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Relay</a:t>
            </a:r>
            <a:endParaRPr/>
          </a:p>
        </p:txBody>
      </p:sp>
      <p:sp>
        <p:nvSpPr>
          <p:cNvPr id="192" name="Google Shape;192;p29"/>
          <p:cNvSpPr/>
          <p:nvPr/>
        </p:nvSpPr>
        <p:spPr>
          <a:xfrm>
            <a:off x="5551975" y="2152075"/>
            <a:ext cx="732000" cy="39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Relay</a:t>
            </a:r>
            <a:endParaRPr/>
          </a:p>
        </p:txBody>
      </p:sp>
      <p:sp>
        <p:nvSpPr>
          <p:cNvPr id="193" name="Google Shape;193;p29"/>
          <p:cNvSpPr/>
          <p:nvPr/>
        </p:nvSpPr>
        <p:spPr>
          <a:xfrm>
            <a:off x="5551975" y="1262925"/>
            <a:ext cx="732000" cy="39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Relay</a:t>
            </a:r>
            <a:endParaRPr/>
          </a:p>
        </p:txBody>
      </p:sp>
      <p:sp>
        <p:nvSpPr>
          <p:cNvPr id="194" name="Google Shape;194;p29"/>
          <p:cNvSpPr/>
          <p:nvPr/>
        </p:nvSpPr>
        <p:spPr>
          <a:xfrm>
            <a:off x="7406850" y="2045038"/>
            <a:ext cx="10656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Bob</a:t>
            </a:r>
            <a:endParaRPr/>
          </a:p>
        </p:txBody>
      </p:sp>
      <p:sp>
        <p:nvSpPr>
          <p:cNvPr id="195" name="Google Shape;195;p29"/>
          <p:cNvSpPr txBox="1"/>
          <p:nvPr/>
        </p:nvSpPr>
        <p:spPr>
          <a:xfrm>
            <a:off x="364500" y="3667500"/>
            <a:ext cx="4161000" cy="400200"/>
          </a:xfrm>
          <a:prstGeom prst="rect">
            <a:avLst/>
          </a:prstGeom>
          <a:solidFill>
            <a:srgbClr val="FFAB4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Suppose Alice wants to talk to Bob anonymously.</a:t>
            </a:r>
            <a:endParaRPr/>
          </a:p>
        </p:txBody>
      </p:sp>
      <p:sp>
        <p:nvSpPr>
          <p:cNvPr id="196" name="Google Shape;196;p29"/>
          <p:cNvSpPr txBox="1"/>
          <p:nvPr/>
        </p:nvSpPr>
        <p:spPr>
          <a:xfrm>
            <a:off x="1082850" y="4206375"/>
            <a:ext cx="3381900" cy="615600"/>
          </a:xfrm>
          <a:prstGeom prst="rect">
            <a:avLst/>
          </a:prstGeom>
          <a:solidFill>
            <a:srgbClr val="FFAB4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Alice queries the </a:t>
            </a:r>
            <a:r>
              <a:rPr lang="en"/>
              <a:t>directory</a:t>
            </a:r>
            <a:r>
              <a:rPr lang="en"/>
              <a:t> server and chooses 3 relays</a:t>
            </a:r>
            <a:endParaRPr/>
          </a:p>
        </p:txBody>
      </p:sp>
      <p:sp>
        <p:nvSpPr>
          <p:cNvPr id="197" name="Google Shape;197;p29"/>
          <p:cNvSpPr/>
          <p:nvPr/>
        </p:nvSpPr>
        <p:spPr>
          <a:xfrm>
            <a:off x="1078638" y="1364875"/>
            <a:ext cx="732000" cy="39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Relay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0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Tor Circuits</a:t>
            </a:r>
            <a:endParaRPr/>
          </a:p>
        </p:txBody>
      </p:sp>
      <p:sp>
        <p:nvSpPr>
          <p:cNvPr id="203" name="Google Shape;203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4" name="Google Shape;204;p30"/>
          <p:cNvSpPr/>
          <p:nvPr/>
        </p:nvSpPr>
        <p:spPr>
          <a:xfrm>
            <a:off x="434725" y="2045038"/>
            <a:ext cx="10656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Alice</a:t>
            </a:r>
            <a:endParaRPr/>
          </a:p>
        </p:txBody>
      </p:sp>
      <p:sp>
        <p:nvSpPr>
          <p:cNvPr id="205" name="Google Shape;205;p30"/>
          <p:cNvSpPr/>
          <p:nvPr/>
        </p:nvSpPr>
        <p:spPr>
          <a:xfrm>
            <a:off x="2407800" y="1656525"/>
            <a:ext cx="732000" cy="39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Relay</a:t>
            </a:r>
            <a:endParaRPr/>
          </a:p>
        </p:txBody>
      </p:sp>
      <p:sp>
        <p:nvSpPr>
          <p:cNvPr id="206" name="Google Shape;206;p30"/>
          <p:cNvSpPr/>
          <p:nvPr/>
        </p:nvSpPr>
        <p:spPr>
          <a:xfrm>
            <a:off x="3533325" y="1758475"/>
            <a:ext cx="732000" cy="39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Relay</a:t>
            </a:r>
            <a:endParaRPr/>
          </a:p>
        </p:txBody>
      </p:sp>
      <p:sp>
        <p:nvSpPr>
          <p:cNvPr id="207" name="Google Shape;207;p30"/>
          <p:cNvSpPr/>
          <p:nvPr/>
        </p:nvSpPr>
        <p:spPr>
          <a:xfrm>
            <a:off x="4337150" y="1218900"/>
            <a:ext cx="732000" cy="39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Relay</a:t>
            </a:r>
            <a:endParaRPr/>
          </a:p>
        </p:txBody>
      </p:sp>
      <p:sp>
        <p:nvSpPr>
          <p:cNvPr id="208" name="Google Shape;208;p30"/>
          <p:cNvSpPr/>
          <p:nvPr/>
        </p:nvSpPr>
        <p:spPr>
          <a:xfrm>
            <a:off x="5551975" y="2152075"/>
            <a:ext cx="732000" cy="39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Relay</a:t>
            </a:r>
            <a:endParaRPr/>
          </a:p>
        </p:txBody>
      </p:sp>
      <p:sp>
        <p:nvSpPr>
          <p:cNvPr id="209" name="Google Shape;209;p30"/>
          <p:cNvSpPr/>
          <p:nvPr/>
        </p:nvSpPr>
        <p:spPr>
          <a:xfrm>
            <a:off x="5551975" y="1262925"/>
            <a:ext cx="732000" cy="39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Relay</a:t>
            </a:r>
            <a:endParaRPr/>
          </a:p>
        </p:txBody>
      </p:sp>
      <p:sp>
        <p:nvSpPr>
          <p:cNvPr id="210" name="Google Shape;210;p30"/>
          <p:cNvSpPr/>
          <p:nvPr/>
        </p:nvSpPr>
        <p:spPr>
          <a:xfrm>
            <a:off x="7406850" y="2045038"/>
            <a:ext cx="10656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Bob</a:t>
            </a:r>
            <a:endParaRPr/>
          </a:p>
        </p:txBody>
      </p:sp>
      <p:sp>
        <p:nvSpPr>
          <p:cNvPr id="211" name="Google Shape;211;p30"/>
          <p:cNvSpPr/>
          <p:nvPr/>
        </p:nvSpPr>
        <p:spPr>
          <a:xfrm>
            <a:off x="2288500" y="2772325"/>
            <a:ext cx="732000" cy="3936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Relay</a:t>
            </a:r>
            <a:endParaRPr/>
          </a:p>
        </p:txBody>
      </p:sp>
      <p:sp>
        <p:nvSpPr>
          <p:cNvPr id="212" name="Google Shape;212;p30"/>
          <p:cNvSpPr/>
          <p:nvPr/>
        </p:nvSpPr>
        <p:spPr>
          <a:xfrm>
            <a:off x="3996988" y="2480100"/>
            <a:ext cx="732000" cy="3936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Relay</a:t>
            </a:r>
            <a:endParaRPr/>
          </a:p>
        </p:txBody>
      </p:sp>
      <p:sp>
        <p:nvSpPr>
          <p:cNvPr id="213" name="Google Shape;213;p30"/>
          <p:cNvSpPr/>
          <p:nvPr/>
        </p:nvSpPr>
        <p:spPr>
          <a:xfrm>
            <a:off x="5551975" y="3102675"/>
            <a:ext cx="732000" cy="3936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Relay</a:t>
            </a:r>
            <a:endParaRPr/>
          </a:p>
        </p:txBody>
      </p:sp>
      <p:grpSp>
        <p:nvGrpSpPr>
          <p:cNvPr id="214" name="Google Shape;214;p30"/>
          <p:cNvGrpSpPr/>
          <p:nvPr/>
        </p:nvGrpSpPr>
        <p:grpSpPr>
          <a:xfrm>
            <a:off x="718625" y="2530300"/>
            <a:ext cx="1577700" cy="636000"/>
            <a:chOff x="718625" y="2758900"/>
            <a:chExt cx="1577700" cy="636000"/>
          </a:xfrm>
        </p:grpSpPr>
        <p:cxnSp>
          <p:nvCxnSpPr>
            <p:cNvPr id="215" name="Google Shape;215;p30"/>
            <p:cNvCxnSpPr/>
            <p:nvPr/>
          </p:nvCxnSpPr>
          <p:spPr>
            <a:xfrm>
              <a:off x="718625" y="2882800"/>
              <a:ext cx="1577700" cy="512100"/>
            </a:xfrm>
            <a:prstGeom prst="straightConnector1">
              <a:avLst/>
            </a:prstGeom>
            <a:noFill/>
            <a:ln cap="flat" cmpd="sng" w="19050">
              <a:solidFill>
                <a:srgbClr val="CC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6" name="Google Shape;216;p30"/>
            <p:cNvCxnSpPr/>
            <p:nvPr/>
          </p:nvCxnSpPr>
          <p:spPr>
            <a:xfrm>
              <a:off x="1519875" y="2758900"/>
              <a:ext cx="768300" cy="247800"/>
            </a:xfrm>
            <a:prstGeom prst="straightConnector1">
              <a:avLst/>
            </a:prstGeom>
            <a:noFill/>
            <a:ln cap="flat" cmpd="sng" w="19050">
              <a:solidFill>
                <a:srgbClr val="CC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17" name="Google Shape;217;p30"/>
          <p:cNvGrpSpPr/>
          <p:nvPr/>
        </p:nvGrpSpPr>
        <p:grpSpPr>
          <a:xfrm>
            <a:off x="883825" y="2522025"/>
            <a:ext cx="3122350" cy="662575"/>
            <a:chOff x="883825" y="2750625"/>
            <a:chExt cx="3122350" cy="662575"/>
          </a:xfrm>
        </p:grpSpPr>
        <p:sp>
          <p:nvSpPr>
            <p:cNvPr id="218" name="Google Shape;218;p30"/>
            <p:cNvSpPr/>
            <p:nvPr/>
          </p:nvSpPr>
          <p:spPr>
            <a:xfrm>
              <a:off x="1495100" y="2750625"/>
              <a:ext cx="2502825" cy="355650"/>
            </a:xfrm>
            <a:custGeom>
              <a:rect b="b" l="l" r="r" t="t"/>
              <a:pathLst>
                <a:path extrusionOk="0" h="14226" w="100113">
                  <a:moveTo>
                    <a:pt x="0" y="2974"/>
                  </a:moveTo>
                  <a:cubicBezTo>
                    <a:pt x="7875" y="4846"/>
                    <a:pt x="30563" y="14704"/>
                    <a:pt x="47248" y="14208"/>
                  </a:cubicBezTo>
                  <a:cubicBezTo>
                    <a:pt x="63934" y="13712"/>
                    <a:pt x="91302" y="2368"/>
                    <a:pt x="100113" y="0"/>
                  </a:cubicBezTo>
                </a:path>
              </a:pathLst>
            </a:custGeom>
            <a:noFill/>
            <a:ln cap="flat" cmpd="sng" w="19050">
              <a:solidFill>
                <a:srgbClr val="E6913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19" name="Google Shape;219;p30"/>
            <p:cNvSpPr/>
            <p:nvPr/>
          </p:nvSpPr>
          <p:spPr>
            <a:xfrm>
              <a:off x="883825" y="2866275"/>
              <a:ext cx="3122350" cy="546925"/>
            </a:xfrm>
            <a:custGeom>
              <a:rect b="b" l="l" r="r" t="t"/>
              <a:pathLst>
                <a:path extrusionOk="0" h="21877" w="124894">
                  <a:moveTo>
                    <a:pt x="0" y="0"/>
                  </a:moveTo>
                  <a:cubicBezTo>
                    <a:pt x="12445" y="3635"/>
                    <a:pt x="53856" y="20651"/>
                    <a:pt x="74672" y="21807"/>
                  </a:cubicBezTo>
                  <a:cubicBezTo>
                    <a:pt x="95488" y="22964"/>
                    <a:pt x="116524" y="9417"/>
                    <a:pt x="124894" y="6939"/>
                  </a:cubicBezTo>
                </a:path>
              </a:pathLst>
            </a:custGeom>
            <a:noFill/>
            <a:ln cap="flat" cmpd="sng" w="19050">
              <a:solidFill>
                <a:srgbClr val="E69138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220" name="Google Shape;220;p30"/>
          <p:cNvGrpSpPr/>
          <p:nvPr/>
        </p:nvGrpSpPr>
        <p:grpSpPr>
          <a:xfrm>
            <a:off x="1065550" y="2520087"/>
            <a:ext cx="4501800" cy="918813"/>
            <a:chOff x="1065550" y="2748687"/>
            <a:chExt cx="4501800" cy="918813"/>
          </a:xfrm>
        </p:grpSpPr>
        <p:sp>
          <p:nvSpPr>
            <p:cNvPr id="221" name="Google Shape;221;p30"/>
            <p:cNvSpPr/>
            <p:nvPr/>
          </p:nvSpPr>
          <p:spPr>
            <a:xfrm>
              <a:off x="1495100" y="2748687"/>
              <a:ext cx="4055725" cy="629725"/>
            </a:xfrm>
            <a:custGeom>
              <a:rect b="b" l="l" r="r" t="t"/>
              <a:pathLst>
                <a:path extrusionOk="0" h="25189" w="162229">
                  <a:moveTo>
                    <a:pt x="0" y="5034"/>
                  </a:moveTo>
                  <a:cubicBezTo>
                    <a:pt x="8480" y="7017"/>
                    <a:pt x="31719" y="17755"/>
                    <a:pt x="50882" y="16929"/>
                  </a:cubicBezTo>
                  <a:cubicBezTo>
                    <a:pt x="70046" y="16103"/>
                    <a:pt x="96423" y="-1299"/>
                    <a:pt x="114981" y="78"/>
                  </a:cubicBezTo>
                  <a:cubicBezTo>
                    <a:pt x="133539" y="1455"/>
                    <a:pt x="154354" y="21004"/>
                    <a:pt x="162229" y="25189"/>
                  </a:cubicBezTo>
                </a:path>
              </a:pathLst>
            </a:custGeom>
            <a:noFill/>
            <a:ln cap="flat" cmpd="sng" w="19050">
              <a:solidFill>
                <a:srgbClr val="38761D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22" name="Google Shape;222;p30"/>
            <p:cNvSpPr/>
            <p:nvPr/>
          </p:nvSpPr>
          <p:spPr>
            <a:xfrm>
              <a:off x="1065550" y="2882800"/>
              <a:ext cx="4501800" cy="784700"/>
            </a:xfrm>
            <a:custGeom>
              <a:rect b="b" l="l" r="r" t="t"/>
              <a:pathLst>
                <a:path extrusionOk="0" h="31388" w="180072">
                  <a:moveTo>
                    <a:pt x="0" y="0"/>
                  </a:moveTo>
                  <a:cubicBezTo>
                    <a:pt x="11619" y="3139"/>
                    <a:pt x="48074" y="18227"/>
                    <a:pt x="69716" y="18833"/>
                  </a:cubicBezTo>
                  <a:cubicBezTo>
                    <a:pt x="91358" y="19439"/>
                    <a:pt x="111457" y="1542"/>
                    <a:pt x="129850" y="3634"/>
                  </a:cubicBezTo>
                  <a:cubicBezTo>
                    <a:pt x="148243" y="5727"/>
                    <a:pt x="171702" y="26762"/>
                    <a:pt x="180072" y="31388"/>
                  </a:cubicBezTo>
                </a:path>
              </a:pathLst>
            </a:custGeom>
            <a:noFill/>
            <a:ln cap="flat" cmpd="sng" w="19050">
              <a:solidFill>
                <a:srgbClr val="38761D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223" name="Google Shape;223;p30"/>
          <p:cNvSpPr/>
          <p:nvPr/>
        </p:nvSpPr>
        <p:spPr>
          <a:xfrm>
            <a:off x="1321625" y="2555075"/>
            <a:ext cx="6038175" cy="809750"/>
          </a:xfrm>
          <a:custGeom>
            <a:rect b="b" l="l" r="r" t="t"/>
            <a:pathLst>
              <a:path extrusionOk="0" h="32390" w="241527">
                <a:moveTo>
                  <a:pt x="0" y="3634"/>
                </a:moveTo>
                <a:cubicBezTo>
                  <a:pt x="9747" y="6332"/>
                  <a:pt x="37997" y="19824"/>
                  <a:pt x="58482" y="19824"/>
                </a:cubicBezTo>
                <a:cubicBezTo>
                  <a:pt x="78967" y="19824"/>
                  <a:pt x="101820" y="1541"/>
                  <a:pt x="122911" y="3634"/>
                </a:cubicBezTo>
                <a:cubicBezTo>
                  <a:pt x="144002" y="5727"/>
                  <a:pt x="165259" y="32986"/>
                  <a:pt x="185028" y="32380"/>
                </a:cubicBezTo>
                <a:cubicBezTo>
                  <a:pt x="204797" y="31774"/>
                  <a:pt x="232111" y="5397"/>
                  <a:pt x="241527" y="0"/>
                </a:cubicBezTo>
              </a:path>
            </a:pathLst>
          </a:cu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24" name="Google Shape;224;p30"/>
          <p:cNvSpPr txBox="1"/>
          <p:nvPr/>
        </p:nvSpPr>
        <p:spPr>
          <a:xfrm>
            <a:off x="150700" y="3242125"/>
            <a:ext cx="1852200" cy="831300"/>
          </a:xfrm>
          <a:prstGeom prst="rect">
            <a:avLst/>
          </a:prstGeom>
          <a:solidFill>
            <a:srgbClr val="FFAB4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Alice forms a TLS connection with the entry node</a:t>
            </a:r>
            <a:endParaRPr/>
          </a:p>
        </p:txBody>
      </p:sp>
      <p:sp>
        <p:nvSpPr>
          <p:cNvPr id="225" name="Google Shape;225;p30"/>
          <p:cNvSpPr txBox="1"/>
          <p:nvPr/>
        </p:nvSpPr>
        <p:spPr>
          <a:xfrm>
            <a:off x="2576275" y="3277925"/>
            <a:ext cx="2493000" cy="831300"/>
          </a:xfrm>
          <a:prstGeom prst="rect">
            <a:avLst/>
          </a:prstGeom>
          <a:solidFill>
            <a:srgbClr val="FFAB4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Then she forms a TLS connection with the second node, through the first node</a:t>
            </a:r>
            <a:endParaRPr/>
          </a:p>
        </p:txBody>
      </p:sp>
      <p:sp>
        <p:nvSpPr>
          <p:cNvPr id="226" name="Google Shape;226;p30"/>
          <p:cNvSpPr txBox="1"/>
          <p:nvPr/>
        </p:nvSpPr>
        <p:spPr>
          <a:xfrm>
            <a:off x="2652450" y="4019025"/>
            <a:ext cx="2709900" cy="831300"/>
          </a:xfrm>
          <a:prstGeom prst="rect">
            <a:avLst/>
          </a:prstGeom>
          <a:solidFill>
            <a:srgbClr val="FFAB4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Notice: Relay 1 is only relaying TLS packets. It doesn’t know the contents of the packets!</a:t>
            </a:r>
            <a:endParaRPr/>
          </a:p>
        </p:txBody>
      </p:sp>
      <p:sp>
        <p:nvSpPr>
          <p:cNvPr id="227" name="Google Shape;227;p30"/>
          <p:cNvSpPr txBox="1"/>
          <p:nvPr/>
        </p:nvSpPr>
        <p:spPr>
          <a:xfrm>
            <a:off x="5649950" y="3560150"/>
            <a:ext cx="2709900" cy="831300"/>
          </a:xfrm>
          <a:prstGeom prst="rect">
            <a:avLst/>
          </a:prstGeom>
          <a:solidFill>
            <a:srgbClr val="FFAB4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Then she forms a TLS connection with the exit node, through the second node</a:t>
            </a:r>
            <a:endParaRPr/>
          </a:p>
        </p:txBody>
      </p:sp>
      <p:sp>
        <p:nvSpPr>
          <p:cNvPr id="228" name="Google Shape;228;p30"/>
          <p:cNvSpPr txBox="1"/>
          <p:nvPr/>
        </p:nvSpPr>
        <p:spPr>
          <a:xfrm>
            <a:off x="5686700" y="4324625"/>
            <a:ext cx="2709900" cy="831300"/>
          </a:xfrm>
          <a:prstGeom prst="rect">
            <a:avLst/>
          </a:prstGeom>
          <a:solidFill>
            <a:srgbClr val="FFAB4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Finally, she connects to Bob (optionally forming a TLS connection with Bob)</a:t>
            </a:r>
            <a:endParaRPr/>
          </a:p>
        </p:txBody>
      </p:sp>
      <p:sp>
        <p:nvSpPr>
          <p:cNvPr id="229" name="Google Shape;229;p30"/>
          <p:cNvSpPr/>
          <p:nvPr/>
        </p:nvSpPr>
        <p:spPr>
          <a:xfrm>
            <a:off x="1078638" y="1364875"/>
            <a:ext cx="732000" cy="39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Relay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1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Tor Circuits</a:t>
            </a:r>
            <a:endParaRPr/>
          </a:p>
        </p:txBody>
      </p:sp>
      <p:sp>
        <p:nvSpPr>
          <p:cNvPr id="235" name="Google Shape;235;p31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Function of the relays: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Perform TLS handshakes when requested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When receiving a packet, decrypt using the key obtained through TLS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the destination of the packet is another relay, forward the packet to the next relay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the destination of the packet is an external server, forward the packet to that server</a:t>
            </a:r>
            <a:endParaRPr/>
          </a:p>
        </p:txBody>
      </p:sp>
      <p:sp>
        <p:nvSpPr>
          <p:cNvPr id="236" name="Google Shape;236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2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Tor Circuits</a:t>
            </a:r>
            <a:endParaRPr/>
          </a:p>
        </p:txBody>
      </p:sp>
      <p:sp>
        <p:nvSpPr>
          <p:cNvPr id="242" name="Google Shape;242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3" name="Google Shape;243;p32"/>
          <p:cNvSpPr/>
          <p:nvPr/>
        </p:nvSpPr>
        <p:spPr>
          <a:xfrm>
            <a:off x="434725" y="2045038"/>
            <a:ext cx="10656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Alic</a:t>
            </a:r>
            <a:r>
              <a:rPr lang="en"/>
              <a:t>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CC0000"/>
                </a:solidFill>
              </a:rPr>
              <a:t>K</a:t>
            </a:r>
            <a:r>
              <a:rPr i="1" lang="en" sz="900">
                <a:solidFill>
                  <a:srgbClr val="CC0000"/>
                </a:solidFill>
              </a:rPr>
              <a:t>1</a:t>
            </a:r>
            <a:r>
              <a:rPr i="1" lang="en"/>
              <a:t>, </a:t>
            </a:r>
            <a:r>
              <a:rPr i="1" lang="en">
                <a:solidFill>
                  <a:srgbClr val="BF9000"/>
                </a:solidFill>
              </a:rPr>
              <a:t>K</a:t>
            </a:r>
            <a:r>
              <a:rPr i="1" lang="en" sz="900">
                <a:solidFill>
                  <a:srgbClr val="BF9000"/>
                </a:solidFill>
              </a:rPr>
              <a:t>2</a:t>
            </a:r>
            <a:r>
              <a:rPr i="1" lang="en"/>
              <a:t>, </a:t>
            </a:r>
            <a:r>
              <a:rPr i="1" lang="en">
                <a:solidFill>
                  <a:srgbClr val="38761D"/>
                </a:solidFill>
              </a:rPr>
              <a:t>K</a:t>
            </a:r>
            <a:r>
              <a:rPr i="1" lang="en" sz="900">
                <a:solidFill>
                  <a:srgbClr val="38761D"/>
                </a:solidFill>
              </a:rPr>
              <a:t>3</a:t>
            </a:r>
            <a:endParaRPr i="1" sz="900">
              <a:solidFill>
                <a:srgbClr val="38761D"/>
              </a:solidFill>
            </a:endParaRPr>
          </a:p>
        </p:txBody>
      </p:sp>
      <p:sp>
        <p:nvSpPr>
          <p:cNvPr id="244" name="Google Shape;244;p32"/>
          <p:cNvSpPr/>
          <p:nvPr/>
        </p:nvSpPr>
        <p:spPr>
          <a:xfrm>
            <a:off x="2407800" y="1656525"/>
            <a:ext cx="732000" cy="39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Relay</a:t>
            </a:r>
            <a:endParaRPr/>
          </a:p>
        </p:txBody>
      </p:sp>
      <p:sp>
        <p:nvSpPr>
          <p:cNvPr id="245" name="Google Shape;245;p32"/>
          <p:cNvSpPr/>
          <p:nvPr/>
        </p:nvSpPr>
        <p:spPr>
          <a:xfrm>
            <a:off x="3533325" y="1758475"/>
            <a:ext cx="732000" cy="39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Relay</a:t>
            </a:r>
            <a:endParaRPr/>
          </a:p>
        </p:txBody>
      </p:sp>
      <p:sp>
        <p:nvSpPr>
          <p:cNvPr id="246" name="Google Shape;246;p32"/>
          <p:cNvSpPr/>
          <p:nvPr/>
        </p:nvSpPr>
        <p:spPr>
          <a:xfrm>
            <a:off x="4337150" y="1218900"/>
            <a:ext cx="732000" cy="39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Relay</a:t>
            </a:r>
            <a:endParaRPr/>
          </a:p>
        </p:txBody>
      </p:sp>
      <p:sp>
        <p:nvSpPr>
          <p:cNvPr id="247" name="Google Shape;247;p32"/>
          <p:cNvSpPr/>
          <p:nvPr/>
        </p:nvSpPr>
        <p:spPr>
          <a:xfrm>
            <a:off x="5551975" y="2152075"/>
            <a:ext cx="732000" cy="39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Relay</a:t>
            </a:r>
            <a:endParaRPr/>
          </a:p>
        </p:txBody>
      </p:sp>
      <p:sp>
        <p:nvSpPr>
          <p:cNvPr id="248" name="Google Shape;248;p32"/>
          <p:cNvSpPr/>
          <p:nvPr/>
        </p:nvSpPr>
        <p:spPr>
          <a:xfrm>
            <a:off x="5551975" y="1262925"/>
            <a:ext cx="732000" cy="39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Relay</a:t>
            </a:r>
            <a:endParaRPr/>
          </a:p>
        </p:txBody>
      </p:sp>
      <p:sp>
        <p:nvSpPr>
          <p:cNvPr id="249" name="Google Shape;249;p32"/>
          <p:cNvSpPr/>
          <p:nvPr/>
        </p:nvSpPr>
        <p:spPr>
          <a:xfrm>
            <a:off x="7406850" y="2045038"/>
            <a:ext cx="10656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Bob</a:t>
            </a:r>
            <a:endParaRPr i="1" sz="900">
              <a:solidFill>
                <a:srgbClr val="1155CC"/>
              </a:solidFill>
            </a:endParaRPr>
          </a:p>
        </p:txBody>
      </p:sp>
      <p:sp>
        <p:nvSpPr>
          <p:cNvPr id="250" name="Google Shape;250;p32"/>
          <p:cNvSpPr/>
          <p:nvPr/>
        </p:nvSpPr>
        <p:spPr>
          <a:xfrm>
            <a:off x="2288500" y="2772325"/>
            <a:ext cx="732000" cy="8097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CC0000"/>
                </a:solidFill>
              </a:rPr>
              <a:t>K</a:t>
            </a:r>
            <a:r>
              <a:rPr i="1" lang="en" sz="900">
                <a:solidFill>
                  <a:srgbClr val="CC0000"/>
                </a:solidFill>
              </a:rPr>
              <a:t>1</a:t>
            </a:r>
            <a:endParaRPr i="1" sz="900">
              <a:solidFill>
                <a:srgbClr val="CC0000"/>
              </a:solidFill>
            </a:endParaRPr>
          </a:p>
        </p:txBody>
      </p:sp>
      <p:sp>
        <p:nvSpPr>
          <p:cNvPr id="251" name="Google Shape;251;p32"/>
          <p:cNvSpPr/>
          <p:nvPr/>
        </p:nvSpPr>
        <p:spPr>
          <a:xfrm>
            <a:off x="3997000" y="2480100"/>
            <a:ext cx="732000" cy="8097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BF9000"/>
                </a:solidFill>
              </a:rPr>
              <a:t>K</a:t>
            </a:r>
            <a:r>
              <a:rPr i="1" lang="en" sz="900">
                <a:solidFill>
                  <a:srgbClr val="BF9000"/>
                </a:solidFill>
              </a:rPr>
              <a:t>2</a:t>
            </a:r>
            <a:endParaRPr i="1" sz="900">
              <a:solidFill>
                <a:srgbClr val="BF9000"/>
              </a:solidFill>
            </a:endParaRPr>
          </a:p>
        </p:txBody>
      </p:sp>
      <p:sp>
        <p:nvSpPr>
          <p:cNvPr id="252" name="Google Shape;252;p32"/>
          <p:cNvSpPr/>
          <p:nvPr/>
        </p:nvSpPr>
        <p:spPr>
          <a:xfrm>
            <a:off x="5551975" y="3102675"/>
            <a:ext cx="732000" cy="8097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38761D"/>
                </a:solidFill>
              </a:rPr>
              <a:t>K</a:t>
            </a:r>
            <a:r>
              <a:rPr i="1" lang="en" sz="900">
                <a:solidFill>
                  <a:srgbClr val="38761D"/>
                </a:solidFill>
              </a:rPr>
              <a:t>3</a:t>
            </a:r>
            <a:endParaRPr i="1" sz="900">
              <a:solidFill>
                <a:srgbClr val="38761D"/>
              </a:solidFill>
            </a:endParaRPr>
          </a:p>
        </p:txBody>
      </p:sp>
      <p:grpSp>
        <p:nvGrpSpPr>
          <p:cNvPr id="253" name="Google Shape;253;p32"/>
          <p:cNvGrpSpPr/>
          <p:nvPr/>
        </p:nvGrpSpPr>
        <p:grpSpPr>
          <a:xfrm>
            <a:off x="718625" y="2530300"/>
            <a:ext cx="1577700" cy="636000"/>
            <a:chOff x="718625" y="2758900"/>
            <a:chExt cx="1577700" cy="636000"/>
          </a:xfrm>
        </p:grpSpPr>
        <p:cxnSp>
          <p:nvCxnSpPr>
            <p:cNvPr id="254" name="Google Shape;254;p32"/>
            <p:cNvCxnSpPr/>
            <p:nvPr/>
          </p:nvCxnSpPr>
          <p:spPr>
            <a:xfrm>
              <a:off x="718625" y="2882800"/>
              <a:ext cx="1577700" cy="512100"/>
            </a:xfrm>
            <a:prstGeom prst="straightConnector1">
              <a:avLst/>
            </a:prstGeom>
            <a:noFill/>
            <a:ln cap="flat" cmpd="sng" w="19050">
              <a:solidFill>
                <a:srgbClr val="CC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5" name="Google Shape;255;p32"/>
            <p:cNvCxnSpPr/>
            <p:nvPr/>
          </p:nvCxnSpPr>
          <p:spPr>
            <a:xfrm>
              <a:off x="1519875" y="2758900"/>
              <a:ext cx="768300" cy="247800"/>
            </a:xfrm>
            <a:prstGeom prst="straightConnector1">
              <a:avLst/>
            </a:prstGeom>
            <a:noFill/>
            <a:ln cap="flat" cmpd="sng" w="19050">
              <a:solidFill>
                <a:srgbClr val="CC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56" name="Google Shape;256;p32"/>
          <p:cNvGrpSpPr/>
          <p:nvPr/>
        </p:nvGrpSpPr>
        <p:grpSpPr>
          <a:xfrm>
            <a:off x="883825" y="2522025"/>
            <a:ext cx="3122350" cy="662575"/>
            <a:chOff x="883825" y="2750625"/>
            <a:chExt cx="3122350" cy="662575"/>
          </a:xfrm>
        </p:grpSpPr>
        <p:sp>
          <p:nvSpPr>
            <p:cNvPr id="257" name="Google Shape;257;p32"/>
            <p:cNvSpPr/>
            <p:nvPr/>
          </p:nvSpPr>
          <p:spPr>
            <a:xfrm>
              <a:off x="1495100" y="2750625"/>
              <a:ext cx="2502825" cy="355650"/>
            </a:xfrm>
            <a:custGeom>
              <a:rect b="b" l="l" r="r" t="t"/>
              <a:pathLst>
                <a:path extrusionOk="0" h="14226" w="100113">
                  <a:moveTo>
                    <a:pt x="0" y="2974"/>
                  </a:moveTo>
                  <a:cubicBezTo>
                    <a:pt x="7875" y="4846"/>
                    <a:pt x="30563" y="14704"/>
                    <a:pt x="47248" y="14208"/>
                  </a:cubicBezTo>
                  <a:cubicBezTo>
                    <a:pt x="63934" y="13712"/>
                    <a:pt x="91302" y="2368"/>
                    <a:pt x="100113" y="0"/>
                  </a:cubicBezTo>
                </a:path>
              </a:pathLst>
            </a:custGeom>
            <a:noFill/>
            <a:ln cap="flat" cmpd="sng" w="19050">
              <a:solidFill>
                <a:srgbClr val="E6913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58" name="Google Shape;258;p32"/>
            <p:cNvSpPr/>
            <p:nvPr/>
          </p:nvSpPr>
          <p:spPr>
            <a:xfrm>
              <a:off x="883825" y="2866275"/>
              <a:ext cx="3122350" cy="546925"/>
            </a:xfrm>
            <a:custGeom>
              <a:rect b="b" l="l" r="r" t="t"/>
              <a:pathLst>
                <a:path extrusionOk="0" h="21877" w="124894">
                  <a:moveTo>
                    <a:pt x="0" y="0"/>
                  </a:moveTo>
                  <a:cubicBezTo>
                    <a:pt x="12445" y="3635"/>
                    <a:pt x="53856" y="20651"/>
                    <a:pt x="74672" y="21807"/>
                  </a:cubicBezTo>
                  <a:cubicBezTo>
                    <a:pt x="95488" y="22964"/>
                    <a:pt x="116524" y="9417"/>
                    <a:pt x="124894" y="6939"/>
                  </a:cubicBezTo>
                </a:path>
              </a:pathLst>
            </a:custGeom>
            <a:noFill/>
            <a:ln cap="flat" cmpd="sng" w="19050">
              <a:solidFill>
                <a:srgbClr val="E69138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259" name="Google Shape;259;p32"/>
          <p:cNvGrpSpPr/>
          <p:nvPr/>
        </p:nvGrpSpPr>
        <p:grpSpPr>
          <a:xfrm>
            <a:off x="1065550" y="2520087"/>
            <a:ext cx="4501800" cy="918813"/>
            <a:chOff x="1065550" y="2748687"/>
            <a:chExt cx="4501800" cy="918813"/>
          </a:xfrm>
        </p:grpSpPr>
        <p:sp>
          <p:nvSpPr>
            <p:cNvPr id="260" name="Google Shape;260;p32"/>
            <p:cNvSpPr/>
            <p:nvPr/>
          </p:nvSpPr>
          <p:spPr>
            <a:xfrm>
              <a:off x="1495100" y="2748687"/>
              <a:ext cx="4055725" cy="629725"/>
            </a:xfrm>
            <a:custGeom>
              <a:rect b="b" l="l" r="r" t="t"/>
              <a:pathLst>
                <a:path extrusionOk="0" h="25189" w="162229">
                  <a:moveTo>
                    <a:pt x="0" y="5034"/>
                  </a:moveTo>
                  <a:cubicBezTo>
                    <a:pt x="8480" y="7017"/>
                    <a:pt x="31719" y="17755"/>
                    <a:pt x="50882" y="16929"/>
                  </a:cubicBezTo>
                  <a:cubicBezTo>
                    <a:pt x="70046" y="16103"/>
                    <a:pt x="96423" y="-1299"/>
                    <a:pt x="114981" y="78"/>
                  </a:cubicBezTo>
                  <a:cubicBezTo>
                    <a:pt x="133539" y="1455"/>
                    <a:pt x="154354" y="21004"/>
                    <a:pt x="162229" y="25189"/>
                  </a:cubicBezTo>
                </a:path>
              </a:pathLst>
            </a:custGeom>
            <a:noFill/>
            <a:ln cap="flat" cmpd="sng" w="19050">
              <a:solidFill>
                <a:srgbClr val="38761D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61" name="Google Shape;261;p32"/>
            <p:cNvSpPr/>
            <p:nvPr/>
          </p:nvSpPr>
          <p:spPr>
            <a:xfrm>
              <a:off x="1065550" y="2882800"/>
              <a:ext cx="4501800" cy="784700"/>
            </a:xfrm>
            <a:custGeom>
              <a:rect b="b" l="l" r="r" t="t"/>
              <a:pathLst>
                <a:path extrusionOk="0" h="31388" w="180072">
                  <a:moveTo>
                    <a:pt x="0" y="0"/>
                  </a:moveTo>
                  <a:cubicBezTo>
                    <a:pt x="11619" y="3139"/>
                    <a:pt x="48074" y="18227"/>
                    <a:pt x="69716" y="18833"/>
                  </a:cubicBezTo>
                  <a:cubicBezTo>
                    <a:pt x="91358" y="19439"/>
                    <a:pt x="111457" y="1542"/>
                    <a:pt x="129850" y="3634"/>
                  </a:cubicBezTo>
                  <a:cubicBezTo>
                    <a:pt x="148243" y="5727"/>
                    <a:pt x="171702" y="26762"/>
                    <a:pt x="180072" y="31388"/>
                  </a:cubicBezTo>
                </a:path>
              </a:pathLst>
            </a:custGeom>
            <a:noFill/>
            <a:ln cap="flat" cmpd="sng" w="19050">
              <a:solidFill>
                <a:srgbClr val="38761D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262" name="Google Shape;262;p32"/>
          <p:cNvSpPr/>
          <p:nvPr/>
        </p:nvSpPr>
        <p:spPr>
          <a:xfrm>
            <a:off x="1321625" y="2555075"/>
            <a:ext cx="6038175" cy="809750"/>
          </a:xfrm>
          <a:custGeom>
            <a:rect b="b" l="l" r="r" t="t"/>
            <a:pathLst>
              <a:path extrusionOk="0" h="32390" w="241527">
                <a:moveTo>
                  <a:pt x="0" y="3634"/>
                </a:moveTo>
                <a:cubicBezTo>
                  <a:pt x="9747" y="6332"/>
                  <a:pt x="37997" y="19824"/>
                  <a:pt x="58482" y="19824"/>
                </a:cubicBezTo>
                <a:cubicBezTo>
                  <a:pt x="78967" y="19824"/>
                  <a:pt x="101820" y="1541"/>
                  <a:pt x="122911" y="3634"/>
                </a:cubicBezTo>
                <a:cubicBezTo>
                  <a:pt x="144002" y="5727"/>
                  <a:pt x="165259" y="32986"/>
                  <a:pt x="185028" y="32380"/>
                </a:cubicBezTo>
                <a:cubicBezTo>
                  <a:pt x="204797" y="31774"/>
                  <a:pt x="232111" y="5397"/>
                  <a:pt x="241527" y="0"/>
                </a:cubicBezTo>
              </a:path>
            </a:pathLst>
          </a:cu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63" name="Google Shape;263;p32"/>
          <p:cNvSpPr/>
          <p:nvPr/>
        </p:nvSpPr>
        <p:spPr>
          <a:xfrm>
            <a:off x="63000" y="3017225"/>
            <a:ext cx="1718100" cy="17034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To: Relay 1</a:t>
            </a:r>
            <a:endParaRPr sz="1000"/>
          </a:p>
        </p:txBody>
      </p:sp>
      <p:sp>
        <p:nvSpPr>
          <p:cNvPr id="264" name="Google Shape;264;p32"/>
          <p:cNvSpPr/>
          <p:nvPr/>
        </p:nvSpPr>
        <p:spPr>
          <a:xfrm>
            <a:off x="133200" y="3347825"/>
            <a:ext cx="1577700" cy="13044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To: Relay 2</a:t>
            </a:r>
            <a:endParaRPr sz="1000"/>
          </a:p>
        </p:txBody>
      </p:sp>
      <p:sp>
        <p:nvSpPr>
          <p:cNvPr id="265" name="Google Shape;265;p32"/>
          <p:cNvSpPr/>
          <p:nvPr/>
        </p:nvSpPr>
        <p:spPr>
          <a:xfrm>
            <a:off x="203400" y="3665326"/>
            <a:ext cx="1437300" cy="918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To: Relay 3</a:t>
            </a:r>
            <a:endParaRPr sz="1000"/>
          </a:p>
        </p:txBody>
      </p:sp>
      <p:sp>
        <p:nvSpPr>
          <p:cNvPr id="266" name="Google Shape;266;p32"/>
          <p:cNvSpPr/>
          <p:nvPr/>
        </p:nvSpPr>
        <p:spPr>
          <a:xfrm>
            <a:off x="252900" y="3975600"/>
            <a:ext cx="1338300" cy="5316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To: Bob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Hello world</a:t>
            </a:r>
            <a:endParaRPr sz="1000"/>
          </a:p>
        </p:txBody>
      </p:sp>
      <p:sp>
        <p:nvSpPr>
          <p:cNvPr id="267" name="Google Shape;267;p32"/>
          <p:cNvSpPr/>
          <p:nvPr/>
        </p:nvSpPr>
        <p:spPr>
          <a:xfrm>
            <a:off x="1078638" y="1364875"/>
            <a:ext cx="732000" cy="39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Relay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3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Tor Circuits</a:t>
            </a:r>
            <a:endParaRPr/>
          </a:p>
        </p:txBody>
      </p:sp>
      <p:sp>
        <p:nvSpPr>
          <p:cNvPr id="273" name="Google Shape;273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4" name="Google Shape;274;p33"/>
          <p:cNvSpPr/>
          <p:nvPr/>
        </p:nvSpPr>
        <p:spPr>
          <a:xfrm>
            <a:off x="434725" y="2045038"/>
            <a:ext cx="10656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Alice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CC0000"/>
                </a:solidFill>
              </a:rPr>
              <a:t>K</a:t>
            </a:r>
            <a:r>
              <a:rPr i="1" lang="en" sz="900">
                <a:solidFill>
                  <a:srgbClr val="CC0000"/>
                </a:solidFill>
              </a:rPr>
              <a:t>1</a:t>
            </a:r>
            <a:r>
              <a:rPr i="1" lang="en"/>
              <a:t>, </a:t>
            </a:r>
            <a:r>
              <a:rPr i="1" lang="en">
                <a:solidFill>
                  <a:srgbClr val="BF9000"/>
                </a:solidFill>
              </a:rPr>
              <a:t>K</a:t>
            </a:r>
            <a:r>
              <a:rPr i="1" lang="en" sz="900">
                <a:solidFill>
                  <a:srgbClr val="BF9000"/>
                </a:solidFill>
              </a:rPr>
              <a:t>2</a:t>
            </a:r>
            <a:r>
              <a:rPr i="1" lang="en"/>
              <a:t>, </a:t>
            </a:r>
            <a:r>
              <a:rPr i="1" lang="en">
                <a:solidFill>
                  <a:srgbClr val="38761D"/>
                </a:solidFill>
              </a:rPr>
              <a:t>K</a:t>
            </a:r>
            <a:r>
              <a:rPr i="1" lang="en" sz="900">
                <a:solidFill>
                  <a:srgbClr val="38761D"/>
                </a:solidFill>
              </a:rPr>
              <a:t>3</a:t>
            </a:r>
            <a:endParaRPr i="1" sz="900">
              <a:solidFill>
                <a:srgbClr val="38761D"/>
              </a:solidFill>
            </a:endParaRPr>
          </a:p>
        </p:txBody>
      </p:sp>
      <p:sp>
        <p:nvSpPr>
          <p:cNvPr id="275" name="Google Shape;275;p33"/>
          <p:cNvSpPr/>
          <p:nvPr/>
        </p:nvSpPr>
        <p:spPr>
          <a:xfrm>
            <a:off x="2407800" y="1656525"/>
            <a:ext cx="732000" cy="39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Relay</a:t>
            </a:r>
            <a:endParaRPr/>
          </a:p>
        </p:txBody>
      </p:sp>
      <p:sp>
        <p:nvSpPr>
          <p:cNvPr id="276" name="Google Shape;276;p33"/>
          <p:cNvSpPr/>
          <p:nvPr/>
        </p:nvSpPr>
        <p:spPr>
          <a:xfrm>
            <a:off x="3533325" y="1758475"/>
            <a:ext cx="732000" cy="39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Relay</a:t>
            </a:r>
            <a:endParaRPr/>
          </a:p>
        </p:txBody>
      </p:sp>
      <p:sp>
        <p:nvSpPr>
          <p:cNvPr id="277" name="Google Shape;277;p33"/>
          <p:cNvSpPr/>
          <p:nvPr/>
        </p:nvSpPr>
        <p:spPr>
          <a:xfrm>
            <a:off x="4337150" y="1218900"/>
            <a:ext cx="732000" cy="39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Relay</a:t>
            </a:r>
            <a:endParaRPr/>
          </a:p>
        </p:txBody>
      </p:sp>
      <p:sp>
        <p:nvSpPr>
          <p:cNvPr id="278" name="Google Shape;278;p33"/>
          <p:cNvSpPr/>
          <p:nvPr/>
        </p:nvSpPr>
        <p:spPr>
          <a:xfrm>
            <a:off x="5551975" y="2152075"/>
            <a:ext cx="732000" cy="39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Relay</a:t>
            </a:r>
            <a:endParaRPr/>
          </a:p>
        </p:txBody>
      </p:sp>
      <p:sp>
        <p:nvSpPr>
          <p:cNvPr id="279" name="Google Shape;279;p33"/>
          <p:cNvSpPr/>
          <p:nvPr/>
        </p:nvSpPr>
        <p:spPr>
          <a:xfrm>
            <a:off x="5551975" y="1262925"/>
            <a:ext cx="732000" cy="39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Relay</a:t>
            </a:r>
            <a:endParaRPr/>
          </a:p>
        </p:txBody>
      </p:sp>
      <p:sp>
        <p:nvSpPr>
          <p:cNvPr id="280" name="Google Shape;280;p33"/>
          <p:cNvSpPr/>
          <p:nvPr/>
        </p:nvSpPr>
        <p:spPr>
          <a:xfrm>
            <a:off x="7406850" y="2045038"/>
            <a:ext cx="10656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Bob</a:t>
            </a:r>
            <a:endParaRPr i="1" sz="900">
              <a:solidFill>
                <a:srgbClr val="1155CC"/>
              </a:solidFill>
            </a:endParaRPr>
          </a:p>
        </p:txBody>
      </p:sp>
      <p:sp>
        <p:nvSpPr>
          <p:cNvPr id="281" name="Google Shape;281;p33"/>
          <p:cNvSpPr/>
          <p:nvPr/>
        </p:nvSpPr>
        <p:spPr>
          <a:xfrm>
            <a:off x="2288500" y="2772325"/>
            <a:ext cx="732000" cy="8097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CC0000"/>
                </a:solidFill>
              </a:rPr>
              <a:t>K</a:t>
            </a:r>
            <a:r>
              <a:rPr i="1" lang="en" sz="900">
                <a:solidFill>
                  <a:srgbClr val="CC0000"/>
                </a:solidFill>
              </a:rPr>
              <a:t>1</a:t>
            </a:r>
            <a:endParaRPr i="1" sz="900">
              <a:solidFill>
                <a:srgbClr val="CC0000"/>
              </a:solidFill>
            </a:endParaRPr>
          </a:p>
        </p:txBody>
      </p:sp>
      <p:sp>
        <p:nvSpPr>
          <p:cNvPr id="282" name="Google Shape;282;p33"/>
          <p:cNvSpPr/>
          <p:nvPr/>
        </p:nvSpPr>
        <p:spPr>
          <a:xfrm>
            <a:off x="3997000" y="2480100"/>
            <a:ext cx="732000" cy="8097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BF9000"/>
                </a:solidFill>
              </a:rPr>
              <a:t>K</a:t>
            </a:r>
            <a:r>
              <a:rPr i="1" lang="en" sz="900">
                <a:solidFill>
                  <a:srgbClr val="BF9000"/>
                </a:solidFill>
              </a:rPr>
              <a:t>2</a:t>
            </a:r>
            <a:endParaRPr i="1" sz="900">
              <a:solidFill>
                <a:srgbClr val="BF9000"/>
              </a:solidFill>
            </a:endParaRPr>
          </a:p>
        </p:txBody>
      </p:sp>
      <p:sp>
        <p:nvSpPr>
          <p:cNvPr id="283" name="Google Shape;283;p33"/>
          <p:cNvSpPr/>
          <p:nvPr/>
        </p:nvSpPr>
        <p:spPr>
          <a:xfrm>
            <a:off x="5551975" y="3102675"/>
            <a:ext cx="732000" cy="8097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38761D"/>
                </a:solidFill>
              </a:rPr>
              <a:t>K</a:t>
            </a:r>
            <a:r>
              <a:rPr i="1" lang="en" sz="900">
                <a:solidFill>
                  <a:srgbClr val="38761D"/>
                </a:solidFill>
              </a:rPr>
              <a:t>3</a:t>
            </a:r>
            <a:endParaRPr i="1" sz="900">
              <a:solidFill>
                <a:srgbClr val="38761D"/>
              </a:solidFill>
            </a:endParaRPr>
          </a:p>
        </p:txBody>
      </p:sp>
      <p:grpSp>
        <p:nvGrpSpPr>
          <p:cNvPr id="284" name="Google Shape;284;p33"/>
          <p:cNvGrpSpPr/>
          <p:nvPr/>
        </p:nvGrpSpPr>
        <p:grpSpPr>
          <a:xfrm>
            <a:off x="718625" y="2530300"/>
            <a:ext cx="1577700" cy="636000"/>
            <a:chOff x="718625" y="2758900"/>
            <a:chExt cx="1577700" cy="636000"/>
          </a:xfrm>
        </p:grpSpPr>
        <p:cxnSp>
          <p:nvCxnSpPr>
            <p:cNvPr id="285" name="Google Shape;285;p33"/>
            <p:cNvCxnSpPr/>
            <p:nvPr/>
          </p:nvCxnSpPr>
          <p:spPr>
            <a:xfrm>
              <a:off x="718625" y="2882800"/>
              <a:ext cx="1577700" cy="512100"/>
            </a:xfrm>
            <a:prstGeom prst="straightConnector1">
              <a:avLst/>
            </a:prstGeom>
            <a:noFill/>
            <a:ln cap="flat" cmpd="sng" w="19050">
              <a:solidFill>
                <a:srgbClr val="CC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6" name="Google Shape;286;p33"/>
            <p:cNvCxnSpPr/>
            <p:nvPr/>
          </p:nvCxnSpPr>
          <p:spPr>
            <a:xfrm>
              <a:off x="1519875" y="2758900"/>
              <a:ext cx="768300" cy="247800"/>
            </a:xfrm>
            <a:prstGeom prst="straightConnector1">
              <a:avLst/>
            </a:prstGeom>
            <a:noFill/>
            <a:ln cap="flat" cmpd="sng" w="19050">
              <a:solidFill>
                <a:srgbClr val="CC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87" name="Google Shape;287;p33"/>
          <p:cNvGrpSpPr/>
          <p:nvPr/>
        </p:nvGrpSpPr>
        <p:grpSpPr>
          <a:xfrm>
            <a:off x="883825" y="2522025"/>
            <a:ext cx="3122350" cy="662575"/>
            <a:chOff x="883825" y="2750625"/>
            <a:chExt cx="3122350" cy="662575"/>
          </a:xfrm>
        </p:grpSpPr>
        <p:sp>
          <p:nvSpPr>
            <p:cNvPr id="288" name="Google Shape;288;p33"/>
            <p:cNvSpPr/>
            <p:nvPr/>
          </p:nvSpPr>
          <p:spPr>
            <a:xfrm>
              <a:off x="1495100" y="2750625"/>
              <a:ext cx="2502825" cy="355650"/>
            </a:xfrm>
            <a:custGeom>
              <a:rect b="b" l="l" r="r" t="t"/>
              <a:pathLst>
                <a:path extrusionOk="0" h="14226" w="100113">
                  <a:moveTo>
                    <a:pt x="0" y="2974"/>
                  </a:moveTo>
                  <a:cubicBezTo>
                    <a:pt x="7875" y="4846"/>
                    <a:pt x="30563" y="14704"/>
                    <a:pt x="47248" y="14208"/>
                  </a:cubicBezTo>
                  <a:cubicBezTo>
                    <a:pt x="63934" y="13712"/>
                    <a:pt x="91302" y="2368"/>
                    <a:pt x="100113" y="0"/>
                  </a:cubicBezTo>
                </a:path>
              </a:pathLst>
            </a:custGeom>
            <a:noFill/>
            <a:ln cap="flat" cmpd="sng" w="19050">
              <a:solidFill>
                <a:srgbClr val="E6913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89" name="Google Shape;289;p33"/>
            <p:cNvSpPr/>
            <p:nvPr/>
          </p:nvSpPr>
          <p:spPr>
            <a:xfrm>
              <a:off x="883825" y="2866275"/>
              <a:ext cx="3122350" cy="546925"/>
            </a:xfrm>
            <a:custGeom>
              <a:rect b="b" l="l" r="r" t="t"/>
              <a:pathLst>
                <a:path extrusionOk="0" h="21877" w="124894">
                  <a:moveTo>
                    <a:pt x="0" y="0"/>
                  </a:moveTo>
                  <a:cubicBezTo>
                    <a:pt x="12445" y="3635"/>
                    <a:pt x="53856" y="20651"/>
                    <a:pt x="74672" y="21807"/>
                  </a:cubicBezTo>
                  <a:cubicBezTo>
                    <a:pt x="95488" y="22964"/>
                    <a:pt x="116524" y="9417"/>
                    <a:pt x="124894" y="6939"/>
                  </a:cubicBezTo>
                </a:path>
              </a:pathLst>
            </a:custGeom>
            <a:noFill/>
            <a:ln cap="flat" cmpd="sng" w="19050">
              <a:solidFill>
                <a:srgbClr val="E69138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290" name="Google Shape;290;p33"/>
          <p:cNvGrpSpPr/>
          <p:nvPr/>
        </p:nvGrpSpPr>
        <p:grpSpPr>
          <a:xfrm>
            <a:off x="1065550" y="2520087"/>
            <a:ext cx="4501800" cy="918813"/>
            <a:chOff x="1065550" y="2748687"/>
            <a:chExt cx="4501800" cy="918813"/>
          </a:xfrm>
        </p:grpSpPr>
        <p:sp>
          <p:nvSpPr>
            <p:cNvPr id="291" name="Google Shape;291;p33"/>
            <p:cNvSpPr/>
            <p:nvPr/>
          </p:nvSpPr>
          <p:spPr>
            <a:xfrm>
              <a:off x="1495100" y="2748687"/>
              <a:ext cx="4055725" cy="629725"/>
            </a:xfrm>
            <a:custGeom>
              <a:rect b="b" l="l" r="r" t="t"/>
              <a:pathLst>
                <a:path extrusionOk="0" h="25189" w="162229">
                  <a:moveTo>
                    <a:pt x="0" y="5034"/>
                  </a:moveTo>
                  <a:cubicBezTo>
                    <a:pt x="8480" y="7017"/>
                    <a:pt x="31719" y="17755"/>
                    <a:pt x="50882" y="16929"/>
                  </a:cubicBezTo>
                  <a:cubicBezTo>
                    <a:pt x="70046" y="16103"/>
                    <a:pt x="96423" y="-1299"/>
                    <a:pt x="114981" y="78"/>
                  </a:cubicBezTo>
                  <a:cubicBezTo>
                    <a:pt x="133539" y="1455"/>
                    <a:pt x="154354" y="21004"/>
                    <a:pt x="162229" y="25189"/>
                  </a:cubicBezTo>
                </a:path>
              </a:pathLst>
            </a:custGeom>
            <a:noFill/>
            <a:ln cap="flat" cmpd="sng" w="19050">
              <a:solidFill>
                <a:srgbClr val="38761D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92" name="Google Shape;292;p33"/>
            <p:cNvSpPr/>
            <p:nvPr/>
          </p:nvSpPr>
          <p:spPr>
            <a:xfrm>
              <a:off x="1065550" y="2882800"/>
              <a:ext cx="4501800" cy="784700"/>
            </a:xfrm>
            <a:custGeom>
              <a:rect b="b" l="l" r="r" t="t"/>
              <a:pathLst>
                <a:path extrusionOk="0" h="31388" w="180072">
                  <a:moveTo>
                    <a:pt x="0" y="0"/>
                  </a:moveTo>
                  <a:cubicBezTo>
                    <a:pt x="11619" y="3139"/>
                    <a:pt x="48074" y="18227"/>
                    <a:pt x="69716" y="18833"/>
                  </a:cubicBezTo>
                  <a:cubicBezTo>
                    <a:pt x="91358" y="19439"/>
                    <a:pt x="111457" y="1542"/>
                    <a:pt x="129850" y="3634"/>
                  </a:cubicBezTo>
                  <a:cubicBezTo>
                    <a:pt x="148243" y="5727"/>
                    <a:pt x="171702" y="26762"/>
                    <a:pt x="180072" y="31388"/>
                  </a:cubicBezTo>
                </a:path>
              </a:pathLst>
            </a:custGeom>
            <a:noFill/>
            <a:ln cap="flat" cmpd="sng" w="19050">
              <a:solidFill>
                <a:srgbClr val="38761D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293" name="Google Shape;293;p33"/>
          <p:cNvSpPr/>
          <p:nvPr/>
        </p:nvSpPr>
        <p:spPr>
          <a:xfrm>
            <a:off x="1321625" y="2555075"/>
            <a:ext cx="6038175" cy="809750"/>
          </a:xfrm>
          <a:custGeom>
            <a:rect b="b" l="l" r="r" t="t"/>
            <a:pathLst>
              <a:path extrusionOk="0" h="32390" w="241527">
                <a:moveTo>
                  <a:pt x="0" y="3634"/>
                </a:moveTo>
                <a:cubicBezTo>
                  <a:pt x="9747" y="6332"/>
                  <a:pt x="37997" y="19824"/>
                  <a:pt x="58482" y="19824"/>
                </a:cubicBezTo>
                <a:cubicBezTo>
                  <a:pt x="78967" y="19824"/>
                  <a:pt x="101820" y="1541"/>
                  <a:pt x="122911" y="3634"/>
                </a:cubicBezTo>
                <a:cubicBezTo>
                  <a:pt x="144002" y="5727"/>
                  <a:pt x="165259" y="32986"/>
                  <a:pt x="185028" y="32380"/>
                </a:cubicBezTo>
                <a:cubicBezTo>
                  <a:pt x="204797" y="31774"/>
                  <a:pt x="232111" y="5397"/>
                  <a:pt x="241527" y="0"/>
                </a:cubicBezTo>
              </a:path>
            </a:pathLst>
          </a:cu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94" name="Google Shape;294;p33"/>
          <p:cNvSpPr/>
          <p:nvPr/>
        </p:nvSpPr>
        <p:spPr>
          <a:xfrm>
            <a:off x="533825" y="3405450"/>
            <a:ext cx="1718100" cy="17034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To: Relay 1</a:t>
            </a:r>
            <a:endParaRPr sz="1000"/>
          </a:p>
        </p:txBody>
      </p:sp>
      <p:sp>
        <p:nvSpPr>
          <p:cNvPr id="295" name="Google Shape;295;p33"/>
          <p:cNvSpPr/>
          <p:nvPr/>
        </p:nvSpPr>
        <p:spPr>
          <a:xfrm>
            <a:off x="604025" y="3736050"/>
            <a:ext cx="1577700" cy="13044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To: Relay 2</a:t>
            </a:r>
            <a:endParaRPr sz="1000"/>
          </a:p>
        </p:txBody>
      </p:sp>
      <p:sp>
        <p:nvSpPr>
          <p:cNvPr id="296" name="Google Shape;296;p33"/>
          <p:cNvSpPr/>
          <p:nvPr/>
        </p:nvSpPr>
        <p:spPr>
          <a:xfrm>
            <a:off x="674225" y="4053551"/>
            <a:ext cx="1437300" cy="918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To: Relay 3</a:t>
            </a:r>
            <a:endParaRPr sz="1000"/>
          </a:p>
        </p:txBody>
      </p:sp>
      <p:sp>
        <p:nvSpPr>
          <p:cNvPr id="297" name="Google Shape;297;p33"/>
          <p:cNvSpPr/>
          <p:nvPr/>
        </p:nvSpPr>
        <p:spPr>
          <a:xfrm>
            <a:off x="723725" y="4363825"/>
            <a:ext cx="1338300" cy="5316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To: Bob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Hello world</a:t>
            </a:r>
            <a:endParaRPr sz="1000"/>
          </a:p>
        </p:txBody>
      </p:sp>
      <p:sp>
        <p:nvSpPr>
          <p:cNvPr id="298" name="Google Shape;298;p33"/>
          <p:cNvSpPr/>
          <p:nvPr/>
        </p:nvSpPr>
        <p:spPr>
          <a:xfrm>
            <a:off x="1078638" y="1364875"/>
            <a:ext cx="732000" cy="39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 Time</a:t>
            </a:r>
            <a:r>
              <a:rPr lang="en"/>
              <a:t>: Malware</a:t>
            </a:r>
            <a:endParaRPr/>
          </a:p>
        </p:txBody>
      </p:sp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Malware: Attacker code running on victim computers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be used to launch different attacks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Uses self-replicating code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Viruses: Require user action to spread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Worms: Don’t require user action to spread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Detection methods: Signature-based detection, antivirus, flag unfamiliar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Propagation methods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Polymorphic code: Encrypt the malware with a different key each time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Metamorphic code: Change the semantics of the code each time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Helps avoid signature-based detection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Recovery method: Reset everything and start from scratch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Rootkits: Malware in the operating system that hides its presence</a:t>
            </a:r>
            <a:endParaRPr/>
          </a:p>
        </p:txBody>
      </p:sp>
      <p:sp>
        <p:nvSpPr>
          <p:cNvPr id="72" name="Google Shape;7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4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Tor Circuits</a:t>
            </a:r>
            <a:endParaRPr/>
          </a:p>
        </p:txBody>
      </p:sp>
      <p:sp>
        <p:nvSpPr>
          <p:cNvPr id="304" name="Google Shape;304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5" name="Google Shape;305;p34"/>
          <p:cNvSpPr/>
          <p:nvPr/>
        </p:nvSpPr>
        <p:spPr>
          <a:xfrm>
            <a:off x="434725" y="2045038"/>
            <a:ext cx="10656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Alice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CC0000"/>
                </a:solidFill>
              </a:rPr>
              <a:t>K</a:t>
            </a:r>
            <a:r>
              <a:rPr i="1" lang="en" sz="900">
                <a:solidFill>
                  <a:srgbClr val="CC0000"/>
                </a:solidFill>
              </a:rPr>
              <a:t>1</a:t>
            </a:r>
            <a:r>
              <a:rPr i="1" lang="en"/>
              <a:t>, </a:t>
            </a:r>
            <a:r>
              <a:rPr i="1" lang="en">
                <a:solidFill>
                  <a:srgbClr val="BF9000"/>
                </a:solidFill>
              </a:rPr>
              <a:t>K</a:t>
            </a:r>
            <a:r>
              <a:rPr i="1" lang="en" sz="900">
                <a:solidFill>
                  <a:srgbClr val="BF9000"/>
                </a:solidFill>
              </a:rPr>
              <a:t>2</a:t>
            </a:r>
            <a:r>
              <a:rPr i="1" lang="en"/>
              <a:t>, </a:t>
            </a:r>
            <a:r>
              <a:rPr i="1" lang="en">
                <a:solidFill>
                  <a:srgbClr val="38761D"/>
                </a:solidFill>
              </a:rPr>
              <a:t>K</a:t>
            </a:r>
            <a:r>
              <a:rPr i="1" lang="en" sz="900">
                <a:solidFill>
                  <a:srgbClr val="38761D"/>
                </a:solidFill>
              </a:rPr>
              <a:t>3</a:t>
            </a:r>
            <a:endParaRPr i="1" sz="900">
              <a:solidFill>
                <a:srgbClr val="38761D"/>
              </a:solidFill>
            </a:endParaRPr>
          </a:p>
        </p:txBody>
      </p:sp>
      <p:sp>
        <p:nvSpPr>
          <p:cNvPr id="306" name="Google Shape;306;p34"/>
          <p:cNvSpPr/>
          <p:nvPr/>
        </p:nvSpPr>
        <p:spPr>
          <a:xfrm>
            <a:off x="2407800" y="1656525"/>
            <a:ext cx="732000" cy="39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Relay</a:t>
            </a:r>
            <a:endParaRPr/>
          </a:p>
        </p:txBody>
      </p:sp>
      <p:sp>
        <p:nvSpPr>
          <p:cNvPr id="307" name="Google Shape;307;p34"/>
          <p:cNvSpPr/>
          <p:nvPr/>
        </p:nvSpPr>
        <p:spPr>
          <a:xfrm>
            <a:off x="3533325" y="1758475"/>
            <a:ext cx="732000" cy="39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Relay</a:t>
            </a:r>
            <a:endParaRPr/>
          </a:p>
        </p:txBody>
      </p:sp>
      <p:sp>
        <p:nvSpPr>
          <p:cNvPr id="308" name="Google Shape;308;p34"/>
          <p:cNvSpPr/>
          <p:nvPr/>
        </p:nvSpPr>
        <p:spPr>
          <a:xfrm>
            <a:off x="4337150" y="1218900"/>
            <a:ext cx="732000" cy="39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Relay</a:t>
            </a:r>
            <a:endParaRPr/>
          </a:p>
        </p:txBody>
      </p:sp>
      <p:sp>
        <p:nvSpPr>
          <p:cNvPr id="309" name="Google Shape;309;p34"/>
          <p:cNvSpPr/>
          <p:nvPr/>
        </p:nvSpPr>
        <p:spPr>
          <a:xfrm>
            <a:off x="5551975" y="2152075"/>
            <a:ext cx="732000" cy="39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Relay</a:t>
            </a:r>
            <a:endParaRPr/>
          </a:p>
        </p:txBody>
      </p:sp>
      <p:sp>
        <p:nvSpPr>
          <p:cNvPr id="310" name="Google Shape;310;p34"/>
          <p:cNvSpPr/>
          <p:nvPr/>
        </p:nvSpPr>
        <p:spPr>
          <a:xfrm>
            <a:off x="5551975" y="1262925"/>
            <a:ext cx="732000" cy="39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Relay</a:t>
            </a:r>
            <a:endParaRPr/>
          </a:p>
        </p:txBody>
      </p:sp>
      <p:sp>
        <p:nvSpPr>
          <p:cNvPr id="311" name="Google Shape;311;p34"/>
          <p:cNvSpPr/>
          <p:nvPr/>
        </p:nvSpPr>
        <p:spPr>
          <a:xfrm>
            <a:off x="7406850" y="2045038"/>
            <a:ext cx="10656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Bob</a:t>
            </a:r>
            <a:endParaRPr i="1" sz="900">
              <a:solidFill>
                <a:srgbClr val="1155CC"/>
              </a:solidFill>
            </a:endParaRPr>
          </a:p>
        </p:txBody>
      </p:sp>
      <p:sp>
        <p:nvSpPr>
          <p:cNvPr id="312" name="Google Shape;312;p34"/>
          <p:cNvSpPr/>
          <p:nvPr/>
        </p:nvSpPr>
        <p:spPr>
          <a:xfrm>
            <a:off x="2288500" y="2772325"/>
            <a:ext cx="732000" cy="8097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CC0000"/>
                </a:solidFill>
              </a:rPr>
              <a:t>K</a:t>
            </a:r>
            <a:r>
              <a:rPr i="1" lang="en" sz="900">
                <a:solidFill>
                  <a:srgbClr val="CC0000"/>
                </a:solidFill>
              </a:rPr>
              <a:t>1</a:t>
            </a:r>
            <a:endParaRPr i="1" sz="900">
              <a:solidFill>
                <a:srgbClr val="CC0000"/>
              </a:solidFill>
            </a:endParaRPr>
          </a:p>
        </p:txBody>
      </p:sp>
      <p:sp>
        <p:nvSpPr>
          <p:cNvPr id="313" name="Google Shape;313;p34"/>
          <p:cNvSpPr/>
          <p:nvPr/>
        </p:nvSpPr>
        <p:spPr>
          <a:xfrm>
            <a:off x="3997000" y="2480100"/>
            <a:ext cx="732000" cy="8097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BF9000"/>
                </a:solidFill>
              </a:rPr>
              <a:t>K</a:t>
            </a:r>
            <a:r>
              <a:rPr i="1" lang="en" sz="900">
                <a:solidFill>
                  <a:srgbClr val="BF9000"/>
                </a:solidFill>
              </a:rPr>
              <a:t>2</a:t>
            </a:r>
            <a:endParaRPr i="1" sz="900">
              <a:solidFill>
                <a:srgbClr val="BF9000"/>
              </a:solidFill>
            </a:endParaRPr>
          </a:p>
        </p:txBody>
      </p:sp>
      <p:sp>
        <p:nvSpPr>
          <p:cNvPr id="314" name="Google Shape;314;p34"/>
          <p:cNvSpPr/>
          <p:nvPr/>
        </p:nvSpPr>
        <p:spPr>
          <a:xfrm>
            <a:off x="5551975" y="3102675"/>
            <a:ext cx="732000" cy="8097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38761D"/>
                </a:solidFill>
              </a:rPr>
              <a:t>K</a:t>
            </a:r>
            <a:r>
              <a:rPr i="1" lang="en" sz="900">
                <a:solidFill>
                  <a:srgbClr val="38761D"/>
                </a:solidFill>
              </a:rPr>
              <a:t>3</a:t>
            </a:r>
            <a:endParaRPr i="1" sz="900">
              <a:solidFill>
                <a:srgbClr val="38761D"/>
              </a:solidFill>
            </a:endParaRPr>
          </a:p>
        </p:txBody>
      </p:sp>
      <p:grpSp>
        <p:nvGrpSpPr>
          <p:cNvPr id="315" name="Google Shape;315;p34"/>
          <p:cNvGrpSpPr/>
          <p:nvPr/>
        </p:nvGrpSpPr>
        <p:grpSpPr>
          <a:xfrm>
            <a:off x="718625" y="2530300"/>
            <a:ext cx="1577700" cy="636000"/>
            <a:chOff x="718625" y="2758900"/>
            <a:chExt cx="1577700" cy="636000"/>
          </a:xfrm>
        </p:grpSpPr>
        <p:cxnSp>
          <p:nvCxnSpPr>
            <p:cNvPr id="316" name="Google Shape;316;p34"/>
            <p:cNvCxnSpPr/>
            <p:nvPr/>
          </p:nvCxnSpPr>
          <p:spPr>
            <a:xfrm>
              <a:off x="718625" y="2882800"/>
              <a:ext cx="1577700" cy="512100"/>
            </a:xfrm>
            <a:prstGeom prst="straightConnector1">
              <a:avLst/>
            </a:prstGeom>
            <a:noFill/>
            <a:ln cap="flat" cmpd="sng" w="19050">
              <a:solidFill>
                <a:srgbClr val="CC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7" name="Google Shape;317;p34"/>
            <p:cNvCxnSpPr/>
            <p:nvPr/>
          </p:nvCxnSpPr>
          <p:spPr>
            <a:xfrm>
              <a:off x="1519875" y="2758900"/>
              <a:ext cx="768300" cy="247800"/>
            </a:xfrm>
            <a:prstGeom prst="straightConnector1">
              <a:avLst/>
            </a:prstGeom>
            <a:noFill/>
            <a:ln cap="flat" cmpd="sng" w="19050">
              <a:solidFill>
                <a:srgbClr val="CC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18" name="Google Shape;318;p34"/>
          <p:cNvGrpSpPr/>
          <p:nvPr/>
        </p:nvGrpSpPr>
        <p:grpSpPr>
          <a:xfrm>
            <a:off x="883825" y="2522025"/>
            <a:ext cx="3122350" cy="662575"/>
            <a:chOff x="883825" y="2750625"/>
            <a:chExt cx="3122350" cy="662575"/>
          </a:xfrm>
        </p:grpSpPr>
        <p:sp>
          <p:nvSpPr>
            <p:cNvPr id="319" name="Google Shape;319;p34"/>
            <p:cNvSpPr/>
            <p:nvPr/>
          </p:nvSpPr>
          <p:spPr>
            <a:xfrm>
              <a:off x="1495100" y="2750625"/>
              <a:ext cx="2502825" cy="355650"/>
            </a:xfrm>
            <a:custGeom>
              <a:rect b="b" l="l" r="r" t="t"/>
              <a:pathLst>
                <a:path extrusionOk="0" h="14226" w="100113">
                  <a:moveTo>
                    <a:pt x="0" y="2974"/>
                  </a:moveTo>
                  <a:cubicBezTo>
                    <a:pt x="7875" y="4846"/>
                    <a:pt x="30563" y="14704"/>
                    <a:pt x="47248" y="14208"/>
                  </a:cubicBezTo>
                  <a:cubicBezTo>
                    <a:pt x="63934" y="13712"/>
                    <a:pt x="91302" y="2368"/>
                    <a:pt x="100113" y="0"/>
                  </a:cubicBezTo>
                </a:path>
              </a:pathLst>
            </a:custGeom>
            <a:noFill/>
            <a:ln cap="flat" cmpd="sng" w="19050">
              <a:solidFill>
                <a:srgbClr val="E6913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20" name="Google Shape;320;p34"/>
            <p:cNvSpPr/>
            <p:nvPr/>
          </p:nvSpPr>
          <p:spPr>
            <a:xfrm>
              <a:off x="883825" y="2866275"/>
              <a:ext cx="3122350" cy="546925"/>
            </a:xfrm>
            <a:custGeom>
              <a:rect b="b" l="l" r="r" t="t"/>
              <a:pathLst>
                <a:path extrusionOk="0" h="21877" w="124894">
                  <a:moveTo>
                    <a:pt x="0" y="0"/>
                  </a:moveTo>
                  <a:cubicBezTo>
                    <a:pt x="12445" y="3635"/>
                    <a:pt x="53856" y="20651"/>
                    <a:pt x="74672" y="21807"/>
                  </a:cubicBezTo>
                  <a:cubicBezTo>
                    <a:pt x="95488" y="22964"/>
                    <a:pt x="116524" y="9417"/>
                    <a:pt x="124894" y="6939"/>
                  </a:cubicBezTo>
                </a:path>
              </a:pathLst>
            </a:custGeom>
            <a:noFill/>
            <a:ln cap="flat" cmpd="sng" w="19050">
              <a:solidFill>
                <a:srgbClr val="E69138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321" name="Google Shape;321;p34"/>
          <p:cNvGrpSpPr/>
          <p:nvPr/>
        </p:nvGrpSpPr>
        <p:grpSpPr>
          <a:xfrm>
            <a:off x="1065550" y="2520087"/>
            <a:ext cx="4501800" cy="918813"/>
            <a:chOff x="1065550" y="2748687"/>
            <a:chExt cx="4501800" cy="918813"/>
          </a:xfrm>
        </p:grpSpPr>
        <p:sp>
          <p:nvSpPr>
            <p:cNvPr id="322" name="Google Shape;322;p34"/>
            <p:cNvSpPr/>
            <p:nvPr/>
          </p:nvSpPr>
          <p:spPr>
            <a:xfrm>
              <a:off x="1495100" y="2748687"/>
              <a:ext cx="4055725" cy="629725"/>
            </a:xfrm>
            <a:custGeom>
              <a:rect b="b" l="l" r="r" t="t"/>
              <a:pathLst>
                <a:path extrusionOk="0" h="25189" w="162229">
                  <a:moveTo>
                    <a:pt x="0" y="5034"/>
                  </a:moveTo>
                  <a:cubicBezTo>
                    <a:pt x="8480" y="7017"/>
                    <a:pt x="31719" y="17755"/>
                    <a:pt x="50882" y="16929"/>
                  </a:cubicBezTo>
                  <a:cubicBezTo>
                    <a:pt x="70046" y="16103"/>
                    <a:pt x="96423" y="-1299"/>
                    <a:pt x="114981" y="78"/>
                  </a:cubicBezTo>
                  <a:cubicBezTo>
                    <a:pt x="133539" y="1455"/>
                    <a:pt x="154354" y="21004"/>
                    <a:pt x="162229" y="25189"/>
                  </a:cubicBezTo>
                </a:path>
              </a:pathLst>
            </a:custGeom>
            <a:noFill/>
            <a:ln cap="flat" cmpd="sng" w="19050">
              <a:solidFill>
                <a:srgbClr val="38761D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23" name="Google Shape;323;p34"/>
            <p:cNvSpPr/>
            <p:nvPr/>
          </p:nvSpPr>
          <p:spPr>
            <a:xfrm>
              <a:off x="1065550" y="2882800"/>
              <a:ext cx="4501800" cy="784700"/>
            </a:xfrm>
            <a:custGeom>
              <a:rect b="b" l="l" r="r" t="t"/>
              <a:pathLst>
                <a:path extrusionOk="0" h="31388" w="180072">
                  <a:moveTo>
                    <a:pt x="0" y="0"/>
                  </a:moveTo>
                  <a:cubicBezTo>
                    <a:pt x="11619" y="3139"/>
                    <a:pt x="48074" y="18227"/>
                    <a:pt x="69716" y="18833"/>
                  </a:cubicBezTo>
                  <a:cubicBezTo>
                    <a:pt x="91358" y="19439"/>
                    <a:pt x="111457" y="1542"/>
                    <a:pt x="129850" y="3634"/>
                  </a:cubicBezTo>
                  <a:cubicBezTo>
                    <a:pt x="148243" y="5727"/>
                    <a:pt x="171702" y="26762"/>
                    <a:pt x="180072" y="31388"/>
                  </a:cubicBezTo>
                </a:path>
              </a:pathLst>
            </a:custGeom>
            <a:noFill/>
            <a:ln cap="flat" cmpd="sng" w="19050">
              <a:solidFill>
                <a:srgbClr val="38761D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324" name="Google Shape;324;p34"/>
          <p:cNvSpPr/>
          <p:nvPr/>
        </p:nvSpPr>
        <p:spPr>
          <a:xfrm>
            <a:off x="1321625" y="2555075"/>
            <a:ext cx="6038175" cy="809750"/>
          </a:xfrm>
          <a:custGeom>
            <a:rect b="b" l="l" r="r" t="t"/>
            <a:pathLst>
              <a:path extrusionOk="0" h="32390" w="241527">
                <a:moveTo>
                  <a:pt x="0" y="3634"/>
                </a:moveTo>
                <a:cubicBezTo>
                  <a:pt x="9747" y="6332"/>
                  <a:pt x="37997" y="19824"/>
                  <a:pt x="58482" y="19824"/>
                </a:cubicBezTo>
                <a:cubicBezTo>
                  <a:pt x="78967" y="19824"/>
                  <a:pt x="101820" y="1541"/>
                  <a:pt x="122911" y="3634"/>
                </a:cubicBezTo>
                <a:cubicBezTo>
                  <a:pt x="144002" y="5727"/>
                  <a:pt x="165259" y="32986"/>
                  <a:pt x="185028" y="32380"/>
                </a:cubicBezTo>
                <a:cubicBezTo>
                  <a:pt x="204797" y="31774"/>
                  <a:pt x="232111" y="5397"/>
                  <a:pt x="241527" y="0"/>
                </a:cubicBezTo>
              </a:path>
            </a:pathLst>
          </a:cu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325" name="Google Shape;325;p34"/>
          <p:cNvSpPr/>
          <p:nvPr/>
        </p:nvSpPr>
        <p:spPr>
          <a:xfrm>
            <a:off x="3222400" y="3364825"/>
            <a:ext cx="1577700" cy="13044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To: Relay 2</a:t>
            </a:r>
            <a:endParaRPr sz="1000"/>
          </a:p>
        </p:txBody>
      </p:sp>
      <p:sp>
        <p:nvSpPr>
          <p:cNvPr id="326" name="Google Shape;326;p34"/>
          <p:cNvSpPr/>
          <p:nvPr/>
        </p:nvSpPr>
        <p:spPr>
          <a:xfrm>
            <a:off x="3292600" y="3682326"/>
            <a:ext cx="1437300" cy="918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To: Relay 3</a:t>
            </a:r>
            <a:endParaRPr sz="1000"/>
          </a:p>
        </p:txBody>
      </p:sp>
      <p:sp>
        <p:nvSpPr>
          <p:cNvPr id="327" name="Google Shape;327;p34"/>
          <p:cNvSpPr/>
          <p:nvPr/>
        </p:nvSpPr>
        <p:spPr>
          <a:xfrm>
            <a:off x="3342100" y="3992600"/>
            <a:ext cx="1338300" cy="5316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To: Bob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Hello world</a:t>
            </a:r>
            <a:endParaRPr sz="1000"/>
          </a:p>
        </p:txBody>
      </p:sp>
      <p:sp>
        <p:nvSpPr>
          <p:cNvPr id="328" name="Google Shape;328;p34"/>
          <p:cNvSpPr/>
          <p:nvPr/>
        </p:nvSpPr>
        <p:spPr>
          <a:xfrm>
            <a:off x="1078638" y="1364875"/>
            <a:ext cx="732000" cy="39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Relay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5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Tor Circuits</a:t>
            </a:r>
            <a:endParaRPr/>
          </a:p>
        </p:txBody>
      </p:sp>
      <p:sp>
        <p:nvSpPr>
          <p:cNvPr id="334" name="Google Shape;334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5" name="Google Shape;335;p35"/>
          <p:cNvSpPr/>
          <p:nvPr/>
        </p:nvSpPr>
        <p:spPr>
          <a:xfrm>
            <a:off x="434725" y="2045038"/>
            <a:ext cx="10656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Alice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CC0000"/>
                </a:solidFill>
              </a:rPr>
              <a:t>K</a:t>
            </a:r>
            <a:r>
              <a:rPr i="1" lang="en" sz="900">
                <a:solidFill>
                  <a:srgbClr val="CC0000"/>
                </a:solidFill>
              </a:rPr>
              <a:t>1</a:t>
            </a:r>
            <a:r>
              <a:rPr i="1" lang="en"/>
              <a:t>, </a:t>
            </a:r>
            <a:r>
              <a:rPr i="1" lang="en">
                <a:solidFill>
                  <a:srgbClr val="BF9000"/>
                </a:solidFill>
              </a:rPr>
              <a:t>K</a:t>
            </a:r>
            <a:r>
              <a:rPr i="1" lang="en" sz="900">
                <a:solidFill>
                  <a:srgbClr val="BF9000"/>
                </a:solidFill>
              </a:rPr>
              <a:t>2</a:t>
            </a:r>
            <a:r>
              <a:rPr i="1" lang="en"/>
              <a:t>, </a:t>
            </a:r>
            <a:r>
              <a:rPr i="1" lang="en">
                <a:solidFill>
                  <a:srgbClr val="38761D"/>
                </a:solidFill>
              </a:rPr>
              <a:t>K</a:t>
            </a:r>
            <a:r>
              <a:rPr i="1" lang="en" sz="900">
                <a:solidFill>
                  <a:srgbClr val="38761D"/>
                </a:solidFill>
              </a:rPr>
              <a:t>3</a:t>
            </a:r>
            <a:endParaRPr i="1" sz="900">
              <a:solidFill>
                <a:srgbClr val="38761D"/>
              </a:solidFill>
            </a:endParaRPr>
          </a:p>
        </p:txBody>
      </p:sp>
      <p:sp>
        <p:nvSpPr>
          <p:cNvPr id="336" name="Google Shape;336;p35"/>
          <p:cNvSpPr/>
          <p:nvPr/>
        </p:nvSpPr>
        <p:spPr>
          <a:xfrm>
            <a:off x="2407800" y="1656525"/>
            <a:ext cx="732000" cy="39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Relay</a:t>
            </a:r>
            <a:endParaRPr/>
          </a:p>
        </p:txBody>
      </p:sp>
      <p:sp>
        <p:nvSpPr>
          <p:cNvPr id="337" name="Google Shape;337;p35"/>
          <p:cNvSpPr/>
          <p:nvPr/>
        </p:nvSpPr>
        <p:spPr>
          <a:xfrm>
            <a:off x="3533325" y="1758475"/>
            <a:ext cx="732000" cy="39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Relay</a:t>
            </a:r>
            <a:endParaRPr/>
          </a:p>
        </p:txBody>
      </p:sp>
      <p:sp>
        <p:nvSpPr>
          <p:cNvPr id="338" name="Google Shape;338;p35"/>
          <p:cNvSpPr/>
          <p:nvPr/>
        </p:nvSpPr>
        <p:spPr>
          <a:xfrm>
            <a:off x="4337150" y="1218900"/>
            <a:ext cx="732000" cy="39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Relay</a:t>
            </a:r>
            <a:endParaRPr/>
          </a:p>
        </p:txBody>
      </p:sp>
      <p:sp>
        <p:nvSpPr>
          <p:cNvPr id="339" name="Google Shape;339;p35"/>
          <p:cNvSpPr/>
          <p:nvPr/>
        </p:nvSpPr>
        <p:spPr>
          <a:xfrm>
            <a:off x="5551975" y="2152075"/>
            <a:ext cx="732000" cy="39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Relay</a:t>
            </a:r>
            <a:endParaRPr/>
          </a:p>
        </p:txBody>
      </p:sp>
      <p:sp>
        <p:nvSpPr>
          <p:cNvPr id="340" name="Google Shape;340;p35"/>
          <p:cNvSpPr/>
          <p:nvPr/>
        </p:nvSpPr>
        <p:spPr>
          <a:xfrm>
            <a:off x="5551975" y="1262925"/>
            <a:ext cx="732000" cy="39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Relay</a:t>
            </a:r>
            <a:endParaRPr/>
          </a:p>
        </p:txBody>
      </p:sp>
      <p:sp>
        <p:nvSpPr>
          <p:cNvPr id="341" name="Google Shape;341;p35"/>
          <p:cNvSpPr/>
          <p:nvPr/>
        </p:nvSpPr>
        <p:spPr>
          <a:xfrm>
            <a:off x="7406850" y="2045038"/>
            <a:ext cx="10656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Bob</a:t>
            </a:r>
            <a:endParaRPr i="1" sz="900">
              <a:solidFill>
                <a:srgbClr val="1155CC"/>
              </a:solidFill>
            </a:endParaRPr>
          </a:p>
        </p:txBody>
      </p:sp>
      <p:sp>
        <p:nvSpPr>
          <p:cNvPr id="342" name="Google Shape;342;p35"/>
          <p:cNvSpPr/>
          <p:nvPr/>
        </p:nvSpPr>
        <p:spPr>
          <a:xfrm>
            <a:off x="2288500" y="2772325"/>
            <a:ext cx="732000" cy="8097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CC0000"/>
                </a:solidFill>
              </a:rPr>
              <a:t>K</a:t>
            </a:r>
            <a:r>
              <a:rPr i="1" lang="en" sz="900">
                <a:solidFill>
                  <a:srgbClr val="CC0000"/>
                </a:solidFill>
              </a:rPr>
              <a:t>1</a:t>
            </a:r>
            <a:endParaRPr i="1" sz="900">
              <a:solidFill>
                <a:srgbClr val="CC0000"/>
              </a:solidFill>
            </a:endParaRPr>
          </a:p>
        </p:txBody>
      </p:sp>
      <p:sp>
        <p:nvSpPr>
          <p:cNvPr id="343" name="Google Shape;343;p35"/>
          <p:cNvSpPr/>
          <p:nvPr/>
        </p:nvSpPr>
        <p:spPr>
          <a:xfrm>
            <a:off x="3997000" y="2480100"/>
            <a:ext cx="732000" cy="8097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BF9000"/>
                </a:solidFill>
              </a:rPr>
              <a:t>K</a:t>
            </a:r>
            <a:r>
              <a:rPr i="1" lang="en" sz="900">
                <a:solidFill>
                  <a:srgbClr val="BF9000"/>
                </a:solidFill>
              </a:rPr>
              <a:t>2</a:t>
            </a:r>
            <a:endParaRPr i="1" sz="900">
              <a:solidFill>
                <a:srgbClr val="BF9000"/>
              </a:solidFill>
            </a:endParaRPr>
          </a:p>
        </p:txBody>
      </p:sp>
      <p:sp>
        <p:nvSpPr>
          <p:cNvPr id="344" name="Google Shape;344;p35"/>
          <p:cNvSpPr/>
          <p:nvPr/>
        </p:nvSpPr>
        <p:spPr>
          <a:xfrm>
            <a:off x="5551975" y="3102675"/>
            <a:ext cx="732000" cy="8097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38761D"/>
                </a:solidFill>
              </a:rPr>
              <a:t>K</a:t>
            </a:r>
            <a:r>
              <a:rPr i="1" lang="en" sz="900">
                <a:solidFill>
                  <a:srgbClr val="38761D"/>
                </a:solidFill>
              </a:rPr>
              <a:t>3</a:t>
            </a:r>
            <a:endParaRPr i="1" sz="900">
              <a:solidFill>
                <a:srgbClr val="38761D"/>
              </a:solidFill>
            </a:endParaRPr>
          </a:p>
        </p:txBody>
      </p:sp>
      <p:grpSp>
        <p:nvGrpSpPr>
          <p:cNvPr id="345" name="Google Shape;345;p35"/>
          <p:cNvGrpSpPr/>
          <p:nvPr/>
        </p:nvGrpSpPr>
        <p:grpSpPr>
          <a:xfrm>
            <a:off x="718625" y="2530300"/>
            <a:ext cx="1577700" cy="636000"/>
            <a:chOff x="718625" y="2758900"/>
            <a:chExt cx="1577700" cy="636000"/>
          </a:xfrm>
        </p:grpSpPr>
        <p:cxnSp>
          <p:nvCxnSpPr>
            <p:cNvPr id="346" name="Google Shape;346;p35"/>
            <p:cNvCxnSpPr/>
            <p:nvPr/>
          </p:nvCxnSpPr>
          <p:spPr>
            <a:xfrm>
              <a:off x="718625" y="2882800"/>
              <a:ext cx="1577700" cy="512100"/>
            </a:xfrm>
            <a:prstGeom prst="straightConnector1">
              <a:avLst/>
            </a:prstGeom>
            <a:noFill/>
            <a:ln cap="flat" cmpd="sng" w="19050">
              <a:solidFill>
                <a:srgbClr val="CC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7" name="Google Shape;347;p35"/>
            <p:cNvCxnSpPr/>
            <p:nvPr/>
          </p:nvCxnSpPr>
          <p:spPr>
            <a:xfrm>
              <a:off x="1519875" y="2758900"/>
              <a:ext cx="768300" cy="247800"/>
            </a:xfrm>
            <a:prstGeom prst="straightConnector1">
              <a:avLst/>
            </a:prstGeom>
            <a:noFill/>
            <a:ln cap="flat" cmpd="sng" w="19050">
              <a:solidFill>
                <a:srgbClr val="CC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48" name="Google Shape;348;p35"/>
          <p:cNvGrpSpPr/>
          <p:nvPr/>
        </p:nvGrpSpPr>
        <p:grpSpPr>
          <a:xfrm>
            <a:off x="883825" y="2522025"/>
            <a:ext cx="3122350" cy="662575"/>
            <a:chOff x="883825" y="2750625"/>
            <a:chExt cx="3122350" cy="662575"/>
          </a:xfrm>
        </p:grpSpPr>
        <p:sp>
          <p:nvSpPr>
            <p:cNvPr id="349" name="Google Shape;349;p35"/>
            <p:cNvSpPr/>
            <p:nvPr/>
          </p:nvSpPr>
          <p:spPr>
            <a:xfrm>
              <a:off x="1495100" y="2750625"/>
              <a:ext cx="2502825" cy="355650"/>
            </a:xfrm>
            <a:custGeom>
              <a:rect b="b" l="l" r="r" t="t"/>
              <a:pathLst>
                <a:path extrusionOk="0" h="14226" w="100113">
                  <a:moveTo>
                    <a:pt x="0" y="2974"/>
                  </a:moveTo>
                  <a:cubicBezTo>
                    <a:pt x="7875" y="4846"/>
                    <a:pt x="30563" y="14704"/>
                    <a:pt x="47248" y="14208"/>
                  </a:cubicBezTo>
                  <a:cubicBezTo>
                    <a:pt x="63934" y="13712"/>
                    <a:pt x="91302" y="2368"/>
                    <a:pt x="100113" y="0"/>
                  </a:cubicBezTo>
                </a:path>
              </a:pathLst>
            </a:custGeom>
            <a:noFill/>
            <a:ln cap="flat" cmpd="sng" w="19050">
              <a:solidFill>
                <a:srgbClr val="E6913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50" name="Google Shape;350;p35"/>
            <p:cNvSpPr/>
            <p:nvPr/>
          </p:nvSpPr>
          <p:spPr>
            <a:xfrm>
              <a:off x="883825" y="2866275"/>
              <a:ext cx="3122350" cy="546925"/>
            </a:xfrm>
            <a:custGeom>
              <a:rect b="b" l="l" r="r" t="t"/>
              <a:pathLst>
                <a:path extrusionOk="0" h="21877" w="124894">
                  <a:moveTo>
                    <a:pt x="0" y="0"/>
                  </a:moveTo>
                  <a:cubicBezTo>
                    <a:pt x="12445" y="3635"/>
                    <a:pt x="53856" y="20651"/>
                    <a:pt x="74672" y="21807"/>
                  </a:cubicBezTo>
                  <a:cubicBezTo>
                    <a:pt x="95488" y="22964"/>
                    <a:pt x="116524" y="9417"/>
                    <a:pt x="124894" y="6939"/>
                  </a:cubicBezTo>
                </a:path>
              </a:pathLst>
            </a:custGeom>
            <a:noFill/>
            <a:ln cap="flat" cmpd="sng" w="19050">
              <a:solidFill>
                <a:srgbClr val="E69138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351" name="Google Shape;351;p35"/>
          <p:cNvGrpSpPr/>
          <p:nvPr/>
        </p:nvGrpSpPr>
        <p:grpSpPr>
          <a:xfrm>
            <a:off x="1065550" y="2520087"/>
            <a:ext cx="4501800" cy="918813"/>
            <a:chOff x="1065550" y="2748687"/>
            <a:chExt cx="4501800" cy="918813"/>
          </a:xfrm>
        </p:grpSpPr>
        <p:sp>
          <p:nvSpPr>
            <p:cNvPr id="352" name="Google Shape;352;p35"/>
            <p:cNvSpPr/>
            <p:nvPr/>
          </p:nvSpPr>
          <p:spPr>
            <a:xfrm>
              <a:off x="1495100" y="2748687"/>
              <a:ext cx="4055725" cy="629725"/>
            </a:xfrm>
            <a:custGeom>
              <a:rect b="b" l="l" r="r" t="t"/>
              <a:pathLst>
                <a:path extrusionOk="0" h="25189" w="162229">
                  <a:moveTo>
                    <a:pt x="0" y="5034"/>
                  </a:moveTo>
                  <a:cubicBezTo>
                    <a:pt x="8480" y="7017"/>
                    <a:pt x="31719" y="17755"/>
                    <a:pt x="50882" y="16929"/>
                  </a:cubicBezTo>
                  <a:cubicBezTo>
                    <a:pt x="70046" y="16103"/>
                    <a:pt x="96423" y="-1299"/>
                    <a:pt x="114981" y="78"/>
                  </a:cubicBezTo>
                  <a:cubicBezTo>
                    <a:pt x="133539" y="1455"/>
                    <a:pt x="154354" y="21004"/>
                    <a:pt x="162229" y="25189"/>
                  </a:cubicBezTo>
                </a:path>
              </a:pathLst>
            </a:custGeom>
            <a:noFill/>
            <a:ln cap="flat" cmpd="sng" w="19050">
              <a:solidFill>
                <a:srgbClr val="38761D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53" name="Google Shape;353;p35"/>
            <p:cNvSpPr/>
            <p:nvPr/>
          </p:nvSpPr>
          <p:spPr>
            <a:xfrm>
              <a:off x="1065550" y="2882800"/>
              <a:ext cx="4501800" cy="784700"/>
            </a:xfrm>
            <a:custGeom>
              <a:rect b="b" l="l" r="r" t="t"/>
              <a:pathLst>
                <a:path extrusionOk="0" h="31388" w="180072">
                  <a:moveTo>
                    <a:pt x="0" y="0"/>
                  </a:moveTo>
                  <a:cubicBezTo>
                    <a:pt x="11619" y="3139"/>
                    <a:pt x="48074" y="18227"/>
                    <a:pt x="69716" y="18833"/>
                  </a:cubicBezTo>
                  <a:cubicBezTo>
                    <a:pt x="91358" y="19439"/>
                    <a:pt x="111457" y="1542"/>
                    <a:pt x="129850" y="3634"/>
                  </a:cubicBezTo>
                  <a:cubicBezTo>
                    <a:pt x="148243" y="5727"/>
                    <a:pt x="171702" y="26762"/>
                    <a:pt x="180072" y="31388"/>
                  </a:cubicBezTo>
                </a:path>
              </a:pathLst>
            </a:custGeom>
            <a:noFill/>
            <a:ln cap="flat" cmpd="sng" w="19050">
              <a:solidFill>
                <a:srgbClr val="38761D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354" name="Google Shape;354;p35"/>
          <p:cNvSpPr/>
          <p:nvPr/>
        </p:nvSpPr>
        <p:spPr>
          <a:xfrm>
            <a:off x="1321625" y="2555075"/>
            <a:ext cx="6038175" cy="809750"/>
          </a:xfrm>
          <a:custGeom>
            <a:rect b="b" l="l" r="r" t="t"/>
            <a:pathLst>
              <a:path extrusionOk="0" h="32390" w="241527">
                <a:moveTo>
                  <a:pt x="0" y="3634"/>
                </a:moveTo>
                <a:cubicBezTo>
                  <a:pt x="9747" y="6332"/>
                  <a:pt x="37997" y="19824"/>
                  <a:pt x="58482" y="19824"/>
                </a:cubicBezTo>
                <a:cubicBezTo>
                  <a:pt x="78967" y="19824"/>
                  <a:pt x="101820" y="1541"/>
                  <a:pt x="122911" y="3634"/>
                </a:cubicBezTo>
                <a:cubicBezTo>
                  <a:pt x="144002" y="5727"/>
                  <a:pt x="165259" y="32986"/>
                  <a:pt x="185028" y="32380"/>
                </a:cubicBezTo>
                <a:cubicBezTo>
                  <a:pt x="204797" y="31774"/>
                  <a:pt x="232111" y="5397"/>
                  <a:pt x="241527" y="0"/>
                </a:cubicBezTo>
              </a:path>
            </a:pathLst>
          </a:cu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355" name="Google Shape;355;p35"/>
          <p:cNvSpPr/>
          <p:nvPr/>
        </p:nvSpPr>
        <p:spPr>
          <a:xfrm>
            <a:off x="5567338" y="4066676"/>
            <a:ext cx="1437300" cy="918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To: Relay 3</a:t>
            </a:r>
            <a:endParaRPr sz="1000"/>
          </a:p>
        </p:txBody>
      </p:sp>
      <p:sp>
        <p:nvSpPr>
          <p:cNvPr id="356" name="Google Shape;356;p35"/>
          <p:cNvSpPr/>
          <p:nvPr/>
        </p:nvSpPr>
        <p:spPr>
          <a:xfrm>
            <a:off x="5616838" y="4376950"/>
            <a:ext cx="1338300" cy="5316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To: Bob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Hello world</a:t>
            </a:r>
            <a:endParaRPr sz="1000"/>
          </a:p>
        </p:txBody>
      </p:sp>
      <p:sp>
        <p:nvSpPr>
          <p:cNvPr id="357" name="Google Shape;357;p35"/>
          <p:cNvSpPr/>
          <p:nvPr/>
        </p:nvSpPr>
        <p:spPr>
          <a:xfrm>
            <a:off x="1078638" y="1364875"/>
            <a:ext cx="732000" cy="39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Relay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6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Tor Circuits</a:t>
            </a:r>
            <a:endParaRPr/>
          </a:p>
        </p:txBody>
      </p:sp>
      <p:sp>
        <p:nvSpPr>
          <p:cNvPr id="363" name="Google Shape;363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4" name="Google Shape;364;p36"/>
          <p:cNvSpPr/>
          <p:nvPr/>
        </p:nvSpPr>
        <p:spPr>
          <a:xfrm>
            <a:off x="434725" y="2045038"/>
            <a:ext cx="10656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Alice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CC0000"/>
                </a:solidFill>
              </a:rPr>
              <a:t>K</a:t>
            </a:r>
            <a:r>
              <a:rPr i="1" lang="en" sz="900">
                <a:solidFill>
                  <a:srgbClr val="CC0000"/>
                </a:solidFill>
              </a:rPr>
              <a:t>1</a:t>
            </a:r>
            <a:r>
              <a:rPr i="1" lang="en"/>
              <a:t>, </a:t>
            </a:r>
            <a:r>
              <a:rPr i="1" lang="en">
                <a:solidFill>
                  <a:srgbClr val="BF9000"/>
                </a:solidFill>
              </a:rPr>
              <a:t>K</a:t>
            </a:r>
            <a:r>
              <a:rPr i="1" lang="en" sz="900">
                <a:solidFill>
                  <a:srgbClr val="BF9000"/>
                </a:solidFill>
              </a:rPr>
              <a:t>2</a:t>
            </a:r>
            <a:r>
              <a:rPr i="1" lang="en"/>
              <a:t>, </a:t>
            </a:r>
            <a:r>
              <a:rPr i="1" lang="en">
                <a:solidFill>
                  <a:srgbClr val="38761D"/>
                </a:solidFill>
              </a:rPr>
              <a:t>K</a:t>
            </a:r>
            <a:r>
              <a:rPr i="1" lang="en" sz="900">
                <a:solidFill>
                  <a:srgbClr val="38761D"/>
                </a:solidFill>
              </a:rPr>
              <a:t>3</a:t>
            </a:r>
            <a:endParaRPr i="1" sz="900">
              <a:solidFill>
                <a:srgbClr val="38761D"/>
              </a:solidFill>
            </a:endParaRPr>
          </a:p>
        </p:txBody>
      </p:sp>
      <p:sp>
        <p:nvSpPr>
          <p:cNvPr id="365" name="Google Shape;365;p36"/>
          <p:cNvSpPr/>
          <p:nvPr/>
        </p:nvSpPr>
        <p:spPr>
          <a:xfrm>
            <a:off x="2407800" y="1656525"/>
            <a:ext cx="732000" cy="39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Relay</a:t>
            </a:r>
            <a:endParaRPr/>
          </a:p>
        </p:txBody>
      </p:sp>
      <p:sp>
        <p:nvSpPr>
          <p:cNvPr id="366" name="Google Shape;366;p36"/>
          <p:cNvSpPr/>
          <p:nvPr/>
        </p:nvSpPr>
        <p:spPr>
          <a:xfrm>
            <a:off x="3533325" y="1758475"/>
            <a:ext cx="732000" cy="39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Relay</a:t>
            </a:r>
            <a:endParaRPr/>
          </a:p>
        </p:txBody>
      </p:sp>
      <p:sp>
        <p:nvSpPr>
          <p:cNvPr id="367" name="Google Shape;367;p36"/>
          <p:cNvSpPr/>
          <p:nvPr/>
        </p:nvSpPr>
        <p:spPr>
          <a:xfrm>
            <a:off x="4337150" y="1218900"/>
            <a:ext cx="732000" cy="39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Relay</a:t>
            </a:r>
            <a:endParaRPr/>
          </a:p>
        </p:txBody>
      </p:sp>
      <p:sp>
        <p:nvSpPr>
          <p:cNvPr id="368" name="Google Shape;368;p36"/>
          <p:cNvSpPr/>
          <p:nvPr/>
        </p:nvSpPr>
        <p:spPr>
          <a:xfrm>
            <a:off x="5551975" y="2152075"/>
            <a:ext cx="732000" cy="39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Relay</a:t>
            </a:r>
            <a:endParaRPr/>
          </a:p>
        </p:txBody>
      </p:sp>
      <p:sp>
        <p:nvSpPr>
          <p:cNvPr id="369" name="Google Shape;369;p36"/>
          <p:cNvSpPr/>
          <p:nvPr/>
        </p:nvSpPr>
        <p:spPr>
          <a:xfrm>
            <a:off x="5551975" y="1262925"/>
            <a:ext cx="732000" cy="39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Relay</a:t>
            </a:r>
            <a:endParaRPr/>
          </a:p>
        </p:txBody>
      </p:sp>
      <p:sp>
        <p:nvSpPr>
          <p:cNvPr id="370" name="Google Shape;370;p36"/>
          <p:cNvSpPr/>
          <p:nvPr/>
        </p:nvSpPr>
        <p:spPr>
          <a:xfrm>
            <a:off x="7406850" y="2045038"/>
            <a:ext cx="10656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Bob</a:t>
            </a:r>
            <a:endParaRPr i="1" sz="900">
              <a:solidFill>
                <a:srgbClr val="1155CC"/>
              </a:solidFill>
            </a:endParaRPr>
          </a:p>
        </p:txBody>
      </p:sp>
      <p:sp>
        <p:nvSpPr>
          <p:cNvPr id="371" name="Google Shape;371;p36"/>
          <p:cNvSpPr/>
          <p:nvPr/>
        </p:nvSpPr>
        <p:spPr>
          <a:xfrm>
            <a:off x="2288500" y="2772325"/>
            <a:ext cx="732000" cy="8097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CC0000"/>
                </a:solidFill>
              </a:rPr>
              <a:t>K</a:t>
            </a:r>
            <a:r>
              <a:rPr i="1" lang="en" sz="900">
                <a:solidFill>
                  <a:srgbClr val="CC0000"/>
                </a:solidFill>
              </a:rPr>
              <a:t>1</a:t>
            </a:r>
            <a:endParaRPr i="1" sz="900">
              <a:solidFill>
                <a:srgbClr val="CC0000"/>
              </a:solidFill>
            </a:endParaRPr>
          </a:p>
        </p:txBody>
      </p:sp>
      <p:sp>
        <p:nvSpPr>
          <p:cNvPr id="372" name="Google Shape;372;p36"/>
          <p:cNvSpPr/>
          <p:nvPr/>
        </p:nvSpPr>
        <p:spPr>
          <a:xfrm>
            <a:off x="3997000" y="2480100"/>
            <a:ext cx="732000" cy="8097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BF9000"/>
                </a:solidFill>
              </a:rPr>
              <a:t>K</a:t>
            </a:r>
            <a:r>
              <a:rPr i="1" lang="en" sz="900">
                <a:solidFill>
                  <a:srgbClr val="BF9000"/>
                </a:solidFill>
              </a:rPr>
              <a:t>2</a:t>
            </a:r>
            <a:endParaRPr i="1" sz="900">
              <a:solidFill>
                <a:srgbClr val="BF9000"/>
              </a:solidFill>
            </a:endParaRPr>
          </a:p>
        </p:txBody>
      </p:sp>
      <p:sp>
        <p:nvSpPr>
          <p:cNvPr id="373" name="Google Shape;373;p36"/>
          <p:cNvSpPr/>
          <p:nvPr/>
        </p:nvSpPr>
        <p:spPr>
          <a:xfrm>
            <a:off x="5551975" y="3102675"/>
            <a:ext cx="732000" cy="8097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38761D"/>
                </a:solidFill>
              </a:rPr>
              <a:t>K</a:t>
            </a:r>
            <a:r>
              <a:rPr i="1" lang="en" sz="900">
                <a:solidFill>
                  <a:srgbClr val="38761D"/>
                </a:solidFill>
              </a:rPr>
              <a:t>3</a:t>
            </a:r>
            <a:endParaRPr i="1" sz="900">
              <a:solidFill>
                <a:srgbClr val="38761D"/>
              </a:solidFill>
            </a:endParaRPr>
          </a:p>
        </p:txBody>
      </p:sp>
      <p:grpSp>
        <p:nvGrpSpPr>
          <p:cNvPr id="374" name="Google Shape;374;p36"/>
          <p:cNvGrpSpPr/>
          <p:nvPr/>
        </p:nvGrpSpPr>
        <p:grpSpPr>
          <a:xfrm>
            <a:off x="718625" y="2530300"/>
            <a:ext cx="1577700" cy="636000"/>
            <a:chOff x="718625" y="2758900"/>
            <a:chExt cx="1577700" cy="636000"/>
          </a:xfrm>
        </p:grpSpPr>
        <p:cxnSp>
          <p:nvCxnSpPr>
            <p:cNvPr id="375" name="Google Shape;375;p36"/>
            <p:cNvCxnSpPr/>
            <p:nvPr/>
          </p:nvCxnSpPr>
          <p:spPr>
            <a:xfrm>
              <a:off x="718625" y="2882800"/>
              <a:ext cx="1577700" cy="512100"/>
            </a:xfrm>
            <a:prstGeom prst="straightConnector1">
              <a:avLst/>
            </a:prstGeom>
            <a:noFill/>
            <a:ln cap="flat" cmpd="sng" w="19050">
              <a:solidFill>
                <a:srgbClr val="CC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6" name="Google Shape;376;p36"/>
            <p:cNvCxnSpPr/>
            <p:nvPr/>
          </p:nvCxnSpPr>
          <p:spPr>
            <a:xfrm>
              <a:off x="1519875" y="2758900"/>
              <a:ext cx="768300" cy="247800"/>
            </a:xfrm>
            <a:prstGeom prst="straightConnector1">
              <a:avLst/>
            </a:prstGeom>
            <a:noFill/>
            <a:ln cap="flat" cmpd="sng" w="19050">
              <a:solidFill>
                <a:srgbClr val="CC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77" name="Google Shape;377;p36"/>
          <p:cNvGrpSpPr/>
          <p:nvPr/>
        </p:nvGrpSpPr>
        <p:grpSpPr>
          <a:xfrm>
            <a:off x="883825" y="2522025"/>
            <a:ext cx="3122350" cy="662575"/>
            <a:chOff x="883825" y="2750625"/>
            <a:chExt cx="3122350" cy="662575"/>
          </a:xfrm>
        </p:grpSpPr>
        <p:sp>
          <p:nvSpPr>
            <p:cNvPr id="378" name="Google Shape;378;p36"/>
            <p:cNvSpPr/>
            <p:nvPr/>
          </p:nvSpPr>
          <p:spPr>
            <a:xfrm>
              <a:off x="1495100" y="2750625"/>
              <a:ext cx="2502825" cy="355650"/>
            </a:xfrm>
            <a:custGeom>
              <a:rect b="b" l="l" r="r" t="t"/>
              <a:pathLst>
                <a:path extrusionOk="0" h="14226" w="100113">
                  <a:moveTo>
                    <a:pt x="0" y="2974"/>
                  </a:moveTo>
                  <a:cubicBezTo>
                    <a:pt x="7875" y="4846"/>
                    <a:pt x="30563" y="14704"/>
                    <a:pt x="47248" y="14208"/>
                  </a:cubicBezTo>
                  <a:cubicBezTo>
                    <a:pt x="63934" y="13712"/>
                    <a:pt x="91302" y="2368"/>
                    <a:pt x="100113" y="0"/>
                  </a:cubicBezTo>
                </a:path>
              </a:pathLst>
            </a:custGeom>
            <a:noFill/>
            <a:ln cap="flat" cmpd="sng" w="19050">
              <a:solidFill>
                <a:srgbClr val="E6913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79" name="Google Shape;379;p36"/>
            <p:cNvSpPr/>
            <p:nvPr/>
          </p:nvSpPr>
          <p:spPr>
            <a:xfrm>
              <a:off x="883825" y="2866275"/>
              <a:ext cx="3122350" cy="546925"/>
            </a:xfrm>
            <a:custGeom>
              <a:rect b="b" l="l" r="r" t="t"/>
              <a:pathLst>
                <a:path extrusionOk="0" h="21877" w="124894">
                  <a:moveTo>
                    <a:pt x="0" y="0"/>
                  </a:moveTo>
                  <a:cubicBezTo>
                    <a:pt x="12445" y="3635"/>
                    <a:pt x="53856" y="20651"/>
                    <a:pt x="74672" y="21807"/>
                  </a:cubicBezTo>
                  <a:cubicBezTo>
                    <a:pt x="95488" y="22964"/>
                    <a:pt x="116524" y="9417"/>
                    <a:pt x="124894" y="6939"/>
                  </a:cubicBezTo>
                </a:path>
              </a:pathLst>
            </a:custGeom>
            <a:noFill/>
            <a:ln cap="flat" cmpd="sng" w="19050">
              <a:solidFill>
                <a:srgbClr val="E69138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380" name="Google Shape;380;p36"/>
          <p:cNvGrpSpPr/>
          <p:nvPr/>
        </p:nvGrpSpPr>
        <p:grpSpPr>
          <a:xfrm>
            <a:off x="1065550" y="2520087"/>
            <a:ext cx="4501800" cy="918813"/>
            <a:chOff x="1065550" y="2748687"/>
            <a:chExt cx="4501800" cy="918813"/>
          </a:xfrm>
        </p:grpSpPr>
        <p:sp>
          <p:nvSpPr>
            <p:cNvPr id="381" name="Google Shape;381;p36"/>
            <p:cNvSpPr/>
            <p:nvPr/>
          </p:nvSpPr>
          <p:spPr>
            <a:xfrm>
              <a:off x="1495100" y="2748687"/>
              <a:ext cx="4055725" cy="629725"/>
            </a:xfrm>
            <a:custGeom>
              <a:rect b="b" l="l" r="r" t="t"/>
              <a:pathLst>
                <a:path extrusionOk="0" h="25189" w="162229">
                  <a:moveTo>
                    <a:pt x="0" y="5034"/>
                  </a:moveTo>
                  <a:cubicBezTo>
                    <a:pt x="8480" y="7017"/>
                    <a:pt x="31719" y="17755"/>
                    <a:pt x="50882" y="16929"/>
                  </a:cubicBezTo>
                  <a:cubicBezTo>
                    <a:pt x="70046" y="16103"/>
                    <a:pt x="96423" y="-1299"/>
                    <a:pt x="114981" y="78"/>
                  </a:cubicBezTo>
                  <a:cubicBezTo>
                    <a:pt x="133539" y="1455"/>
                    <a:pt x="154354" y="21004"/>
                    <a:pt x="162229" y="25189"/>
                  </a:cubicBezTo>
                </a:path>
              </a:pathLst>
            </a:custGeom>
            <a:noFill/>
            <a:ln cap="flat" cmpd="sng" w="19050">
              <a:solidFill>
                <a:srgbClr val="38761D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82" name="Google Shape;382;p36"/>
            <p:cNvSpPr/>
            <p:nvPr/>
          </p:nvSpPr>
          <p:spPr>
            <a:xfrm>
              <a:off x="1065550" y="2882800"/>
              <a:ext cx="4501800" cy="784700"/>
            </a:xfrm>
            <a:custGeom>
              <a:rect b="b" l="l" r="r" t="t"/>
              <a:pathLst>
                <a:path extrusionOk="0" h="31388" w="180072">
                  <a:moveTo>
                    <a:pt x="0" y="0"/>
                  </a:moveTo>
                  <a:cubicBezTo>
                    <a:pt x="11619" y="3139"/>
                    <a:pt x="48074" y="18227"/>
                    <a:pt x="69716" y="18833"/>
                  </a:cubicBezTo>
                  <a:cubicBezTo>
                    <a:pt x="91358" y="19439"/>
                    <a:pt x="111457" y="1542"/>
                    <a:pt x="129850" y="3634"/>
                  </a:cubicBezTo>
                  <a:cubicBezTo>
                    <a:pt x="148243" y="5727"/>
                    <a:pt x="171702" y="26762"/>
                    <a:pt x="180072" y="31388"/>
                  </a:cubicBezTo>
                </a:path>
              </a:pathLst>
            </a:custGeom>
            <a:noFill/>
            <a:ln cap="flat" cmpd="sng" w="19050">
              <a:solidFill>
                <a:srgbClr val="38761D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383" name="Google Shape;383;p36"/>
          <p:cNvSpPr/>
          <p:nvPr/>
        </p:nvSpPr>
        <p:spPr>
          <a:xfrm>
            <a:off x="1321625" y="2555075"/>
            <a:ext cx="6038175" cy="809750"/>
          </a:xfrm>
          <a:custGeom>
            <a:rect b="b" l="l" r="r" t="t"/>
            <a:pathLst>
              <a:path extrusionOk="0" h="32390" w="241527">
                <a:moveTo>
                  <a:pt x="0" y="3634"/>
                </a:moveTo>
                <a:cubicBezTo>
                  <a:pt x="9747" y="6332"/>
                  <a:pt x="37997" y="19824"/>
                  <a:pt x="58482" y="19824"/>
                </a:cubicBezTo>
                <a:cubicBezTo>
                  <a:pt x="78967" y="19824"/>
                  <a:pt x="101820" y="1541"/>
                  <a:pt x="122911" y="3634"/>
                </a:cubicBezTo>
                <a:cubicBezTo>
                  <a:pt x="144002" y="5727"/>
                  <a:pt x="165259" y="32986"/>
                  <a:pt x="185028" y="32380"/>
                </a:cubicBezTo>
                <a:cubicBezTo>
                  <a:pt x="204797" y="31774"/>
                  <a:pt x="232111" y="5397"/>
                  <a:pt x="241527" y="0"/>
                </a:cubicBezTo>
              </a:path>
            </a:pathLst>
          </a:cu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384" name="Google Shape;384;p36"/>
          <p:cNvSpPr/>
          <p:nvPr/>
        </p:nvSpPr>
        <p:spPr>
          <a:xfrm>
            <a:off x="7682838" y="2713688"/>
            <a:ext cx="1338300" cy="5316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To: Bob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Hello world</a:t>
            </a:r>
            <a:endParaRPr sz="1000"/>
          </a:p>
        </p:txBody>
      </p:sp>
      <p:sp>
        <p:nvSpPr>
          <p:cNvPr id="385" name="Google Shape;385;p36"/>
          <p:cNvSpPr/>
          <p:nvPr/>
        </p:nvSpPr>
        <p:spPr>
          <a:xfrm>
            <a:off x="1078638" y="1364875"/>
            <a:ext cx="732000" cy="39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Relay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7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Tor Circuits</a:t>
            </a:r>
            <a:endParaRPr/>
          </a:p>
        </p:txBody>
      </p:sp>
      <p:sp>
        <p:nvSpPr>
          <p:cNvPr id="391" name="Google Shape;391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2" name="Google Shape;392;p37"/>
          <p:cNvSpPr/>
          <p:nvPr/>
        </p:nvSpPr>
        <p:spPr>
          <a:xfrm>
            <a:off x="434725" y="2045038"/>
            <a:ext cx="10656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Alice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CC0000"/>
                </a:solidFill>
              </a:rPr>
              <a:t>K</a:t>
            </a:r>
            <a:r>
              <a:rPr i="1" lang="en" sz="900">
                <a:solidFill>
                  <a:srgbClr val="CC0000"/>
                </a:solidFill>
              </a:rPr>
              <a:t>1</a:t>
            </a:r>
            <a:r>
              <a:rPr i="1" lang="en"/>
              <a:t>, </a:t>
            </a:r>
            <a:r>
              <a:rPr i="1" lang="en">
                <a:solidFill>
                  <a:srgbClr val="BF9000"/>
                </a:solidFill>
              </a:rPr>
              <a:t>K</a:t>
            </a:r>
            <a:r>
              <a:rPr i="1" lang="en" sz="900">
                <a:solidFill>
                  <a:srgbClr val="BF9000"/>
                </a:solidFill>
              </a:rPr>
              <a:t>2</a:t>
            </a:r>
            <a:r>
              <a:rPr i="1" lang="en"/>
              <a:t>, </a:t>
            </a:r>
            <a:r>
              <a:rPr i="1" lang="en">
                <a:solidFill>
                  <a:srgbClr val="38761D"/>
                </a:solidFill>
              </a:rPr>
              <a:t>K</a:t>
            </a:r>
            <a:r>
              <a:rPr i="1" lang="en" sz="900">
                <a:solidFill>
                  <a:srgbClr val="38761D"/>
                </a:solidFill>
              </a:rPr>
              <a:t>3</a:t>
            </a:r>
            <a:endParaRPr i="1" sz="900">
              <a:solidFill>
                <a:srgbClr val="38761D"/>
              </a:solidFill>
            </a:endParaRPr>
          </a:p>
        </p:txBody>
      </p:sp>
      <p:sp>
        <p:nvSpPr>
          <p:cNvPr id="393" name="Google Shape;393;p37"/>
          <p:cNvSpPr/>
          <p:nvPr/>
        </p:nvSpPr>
        <p:spPr>
          <a:xfrm>
            <a:off x="2407800" y="1656525"/>
            <a:ext cx="732000" cy="39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Relay</a:t>
            </a:r>
            <a:endParaRPr/>
          </a:p>
        </p:txBody>
      </p:sp>
      <p:sp>
        <p:nvSpPr>
          <p:cNvPr id="394" name="Google Shape;394;p37"/>
          <p:cNvSpPr/>
          <p:nvPr/>
        </p:nvSpPr>
        <p:spPr>
          <a:xfrm>
            <a:off x="3533325" y="1758475"/>
            <a:ext cx="732000" cy="39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Relay</a:t>
            </a:r>
            <a:endParaRPr/>
          </a:p>
        </p:txBody>
      </p:sp>
      <p:sp>
        <p:nvSpPr>
          <p:cNvPr id="395" name="Google Shape;395;p37"/>
          <p:cNvSpPr/>
          <p:nvPr/>
        </p:nvSpPr>
        <p:spPr>
          <a:xfrm>
            <a:off x="4337150" y="1218900"/>
            <a:ext cx="732000" cy="39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Relay</a:t>
            </a:r>
            <a:endParaRPr/>
          </a:p>
        </p:txBody>
      </p:sp>
      <p:sp>
        <p:nvSpPr>
          <p:cNvPr id="396" name="Google Shape;396;p37"/>
          <p:cNvSpPr/>
          <p:nvPr/>
        </p:nvSpPr>
        <p:spPr>
          <a:xfrm>
            <a:off x="5551975" y="2152075"/>
            <a:ext cx="732000" cy="39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Relay</a:t>
            </a:r>
            <a:endParaRPr/>
          </a:p>
        </p:txBody>
      </p:sp>
      <p:sp>
        <p:nvSpPr>
          <p:cNvPr id="397" name="Google Shape;397;p37"/>
          <p:cNvSpPr/>
          <p:nvPr/>
        </p:nvSpPr>
        <p:spPr>
          <a:xfrm>
            <a:off x="5551975" y="1262925"/>
            <a:ext cx="732000" cy="39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Relay</a:t>
            </a:r>
            <a:endParaRPr/>
          </a:p>
        </p:txBody>
      </p:sp>
      <p:sp>
        <p:nvSpPr>
          <p:cNvPr id="398" name="Google Shape;398;p37"/>
          <p:cNvSpPr/>
          <p:nvPr/>
        </p:nvSpPr>
        <p:spPr>
          <a:xfrm>
            <a:off x="7406850" y="2045038"/>
            <a:ext cx="10656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Bob</a:t>
            </a:r>
            <a:endParaRPr i="1" sz="900">
              <a:solidFill>
                <a:srgbClr val="1155CC"/>
              </a:solidFill>
            </a:endParaRPr>
          </a:p>
        </p:txBody>
      </p:sp>
      <p:sp>
        <p:nvSpPr>
          <p:cNvPr id="399" name="Google Shape;399;p37"/>
          <p:cNvSpPr/>
          <p:nvPr/>
        </p:nvSpPr>
        <p:spPr>
          <a:xfrm>
            <a:off x="2288500" y="2772325"/>
            <a:ext cx="732000" cy="8097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CC0000"/>
                </a:solidFill>
              </a:rPr>
              <a:t>K</a:t>
            </a:r>
            <a:r>
              <a:rPr i="1" lang="en" sz="900">
                <a:solidFill>
                  <a:srgbClr val="CC0000"/>
                </a:solidFill>
              </a:rPr>
              <a:t>1</a:t>
            </a:r>
            <a:endParaRPr i="1" sz="900">
              <a:solidFill>
                <a:srgbClr val="CC0000"/>
              </a:solidFill>
            </a:endParaRPr>
          </a:p>
        </p:txBody>
      </p:sp>
      <p:sp>
        <p:nvSpPr>
          <p:cNvPr id="400" name="Google Shape;400;p37"/>
          <p:cNvSpPr/>
          <p:nvPr/>
        </p:nvSpPr>
        <p:spPr>
          <a:xfrm>
            <a:off x="3997000" y="2480100"/>
            <a:ext cx="732000" cy="8097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BF9000"/>
                </a:solidFill>
              </a:rPr>
              <a:t>K</a:t>
            </a:r>
            <a:r>
              <a:rPr i="1" lang="en" sz="900">
                <a:solidFill>
                  <a:srgbClr val="BF9000"/>
                </a:solidFill>
              </a:rPr>
              <a:t>2</a:t>
            </a:r>
            <a:endParaRPr i="1" sz="900">
              <a:solidFill>
                <a:srgbClr val="BF9000"/>
              </a:solidFill>
            </a:endParaRPr>
          </a:p>
        </p:txBody>
      </p:sp>
      <p:sp>
        <p:nvSpPr>
          <p:cNvPr id="401" name="Google Shape;401;p37"/>
          <p:cNvSpPr/>
          <p:nvPr/>
        </p:nvSpPr>
        <p:spPr>
          <a:xfrm>
            <a:off x="5551975" y="3102675"/>
            <a:ext cx="732000" cy="8097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38761D"/>
                </a:solidFill>
              </a:rPr>
              <a:t>K</a:t>
            </a:r>
            <a:r>
              <a:rPr i="1" lang="en" sz="900">
                <a:solidFill>
                  <a:srgbClr val="38761D"/>
                </a:solidFill>
              </a:rPr>
              <a:t>3</a:t>
            </a:r>
            <a:endParaRPr i="1" sz="900">
              <a:solidFill>
                <a:srgbClr val="38761D"/>
              </a:solidFill>
            </a:endParaRPr>
          </a:p>
        </p:txBody>
      </p:sp>
      <p:grpSp>
        <p:nvGrpSpPr>
          <p:cNvPr id="402" name="Google Shape;402;p37"/>
          <p:cNvGrpSpPr/>
          <p:nvPr/>
        </p:nvGrpSpPr>
        <p:grpSpPr>
          <a:xfrm>
            <a:off x="718625" y="2530300"/>
            <a:ext cx="1577700" cy="636000"/>
            <a:chOff x="718625" y="2758900"/>
            <a:chExt cx="1577700" cy="636000"/>
          </a:xfrm>
        </p:grpSpPr>
        <p:cxnSp>
          <p:nvCxnSpPr>
            <p:cNvPr id="403" name="Google Shape;403;p37"/>
            <p:cNvCxnSpPr/>
            <p:nvPr/>
          </p:nvCxnSpPr>
          <p:spPr>
            <a:xfrm>
              <a:off x="718625" y="2882800"/>
              <a:ext cx="1577700" cy="512100"/>
            </a:xfrm>
            <a:prstGeom prst="straightConnector1">
              <a:avLst/>
            </a:prstGeom>
            <a:noFill/>
            <a:ln cap="flat" cmpd="sng" w="19050">
              <a:solidFill>
                <a:srgbClr val="CC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4" name="Google Shape;404;p37"/>
            <p:cNvCxnSpPr/>
            <p:nvPr/>
          </p:nvCxnSpPr>
          <p:spPr>
            <a:xfrm>
              <a:off x="1519875" y="2758900"/>
              <a:ext cx="768300" cy="247800"/>
            </a:xfrm>
            <a:prstGeom prst="straightConnector1">
              <a:avLst/>
            </a:prstGeom>
            <a:noFill/>
            <a:ln cap="flat" cmpd="sng" w="19050">
              <a:solidFill>
                <a:srgbClr val="CC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05" name="Google Shape;405;p37"/>
          <p:cNvGrpSpPr/>
          <p:nvPr/>
        </p:nvGrpSpPr>
        <p:grpSpPr>
          <a:xfrm>
            <a:off x="883825" y="2522025"/>
            <a:ext cx="3122350" cy="662575"/>
            <a:chOff x="883825" y="2750625"/>
            <a:chExt cx="3122350" cy="662575"/>
          </a:xfrm>
        </p:grpSpPr>
        <p:sp>
          <p:nvSpPr>
            <p:cNvPr id="406" name="Google Shape;406;p37"/>
            <p:cNvSpPr/>
            <p:nvPr/>
          </p:nvSpPr>
          <p:spPr>
            <a:xfrm>
              <a:off x="1495100" y="2750625"/>
              <a:ext cx="2502825" cy="355650"/>
            </a:xfrm>
            <a:custGeom>
              <a:rect b="b" l="l" r="r" t="t"/>
              <a:pathLst>
                <a:path extrusionOk="0" h="14226" w="100113">
                  <a:moveTo>
                    <a:pt x="0" y="2974"/>
                  </a:moveTo>
                  <a:cubicBezTo>
                    <a:pt x="7875" y="4846"/>
                    <a:pt x="30563" y="14704"/>
                    <a:pt x="47248" y="14208"/>
                  </a:cubicBezTo>
                  <a:cubicBezTo>
                    <a:pt x="63934" y="13712"/>
                    <a:pt x="91302" y="2368"/>
                    <a:pt x="100113" y="0"/>
                  </a:cubicBezTo>
                </a:path>
              </a:pathLst>
            </a:custGeom>
            <a:noFill/>
            <a:ln cap="flat" cmpd="sng" w="19050">
              <a:solidFill>
                <a:srgbClr val="E6913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07" name="Google Shape;407;p37"/>
            <p:cNvSpPr/>
            <p:nvPr/>
          </p:nvSpPr>
          <p:spPr>
            <a:xfrm>
              <a:off x="883825" y="2866275"/>
              <a:ext cx="3122350" cy="546925"/>
            </a:xfrm>
            <a:custGeom>
              <a:rect b="b" l="l" r="r" t="t"/>
              <a:pathLst>
                <a:path extrusionOk="0" h="21877" w="124894">
                  <a:moveTo>
                    <a:pt x="0" y="0"/>
                  </a:moveTo>
                  <a:cubicBezTo>
                    <a:pt x="12445" y="3635"/>
                    <a:pt x="53856" y="20651"/>
                    <a:pt x="74672" y="21807"/>
                  </a:cubicBezTo>
                  <a:cubicBezTo>
                    <a:pt x="95488" y="22964"/>
                    <a:pt x="116524" y="9417"/>
                    <a:pt x="124894" y="6939"/>
                  </a:cubicBezTo>
                </a:path>
              </a:pathLst>
            </a:custGeom>
            <a:noFill/>
            <a:ln cap="flat" cmpd="sng" w="19050">
              <a:solidFill>
                <a:srgbClr val="E69138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408" name="Google Shape;408;p37"/>
          <p:cNvGrpSpPr/>
          <p:nvPr/>
        </p:nvGrpSpPr>
        <p:grpSpPr>
          <a:xfrm>
            <a:off x="1065550" y="2520087"/>
            <a:ext cx="4501800" cy="918813"/>
            <a:chOff x="1065550" y="2748687"/>
            <a:chExt cx="4501800" cy="918813"/>
          </a:xfrm>
        </p:grpSpPr>
        <p:sp>
          <p:nvSpPr>
            <p:cNvPr id="409" name="Google Shape;409;p37"/>
            <p:cNvSpPr/>
            <p:nvPr/>
          </p:nvSpPr>
          <p:spPr>
            <a:xfrm>
              <a:off x="1495100" y="2748687"/>
              <a:ext cx="4055725" cy="629725"/>
            </a:xfrm>
            <a:custGeom>
              <a:rect b="b" l="l" r="r" t="t"/>
              <a:pathLst>
                <a:path extrusionOk="0" h="25189" w="162229">
                  <a:moveTo>
                    <a:pt x="0" y="5034"/>
                  </a:moveTo>
                  <a:cubicBezTo>
                    <a:pt x="8480" y="7017"/>
                    <a:pt x="31719" y="17755"/>
                    <a:pt x="50882" y="16929"/>
                  </a:cubicBezTo>
                  <a:cubicBezTo>
                    <a:pt x="70046" y="16103"/>
                    <a:pt x="96423" y="-1299"/>
                    <a:pt x="114981" y="78"/>
                  </a:cubicBezTo>
                  <a:cubicBezTo>
                    <a:pt x="133539" y="1455"/>
                    <a:pt x="154354" y="21004"/>
                    <a:pt x="162229" y="25189"/>
                  </a:cubicBezTo>
                </a:path>
              </a:pathLst>
            </a:custGeom>
            <a:noFill/>
            <a:ln cap="flat" cmpd="sng" w="19050">
              <a:solidFill>
                <a:srgbClr val="38761D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10" name="Google Shape;410;p37"/>
            <p:cNvSpPr/>
            <p:nvPr/>
          </p:nvSpPr>
          <p:spPr>
            <a:xfrm>
              <a:off x="1065550" y="2882800"/>
              <a:ext cx="4501800" cy="784700"/>
            </a:xfrm>
            <a:custGeom>
              <a:rect b="b" l="l" r="r" t="t"/>
              <a:pathLst>
                <a:path extrusionOk="0" h="31388" w="180072">
                  <a:moveTo>
                    <a:pt x="0" y="0"/>
                  </a:moveTo>
                  <a:cubicBezTo>
                    <a:pt x="11619" y="3139"/>
                    <a:pt x="48074" y="18227"/>
                    <a:pt x="69716" y="18833"/>
                  </a:cubicBezTo>
                  <a:cubicBezTo>
                    <a:pt x="91358" y="19439"/>
                    <a:pt x="111457" y="1542"/>
                    <a:pt x="129850" y="3634"/>
                  </a:cubicBezTo>
                  <a:cubicBezTo>
                    <a:pt x="148243" y="5727"/>
                    <a:pt x="171702" y="26762"/>
                    <a:pt x="180072" y="31388"/>
                  </a:cubicBezTo>
                </a:path>
              </a:pathLst>
            </a:custGeom>
            <a:noFill/>
            <a:ln cap="flat" cmpd="sng" w="19050">
              <a:solidFill>
                <a:srgbClr val="38761D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411" name="Google Shape;411;p37"/>
          <p:cNvSpPr/>
          <p:nvPr/>
        </p:nvSpPr>
        <p:spPr>
          <a:xfrm>
            <a:off x="1321625" y="2555075"/>
            <a:ext cx="6038175" cy="809750"/>
          </a:xfrm>
          <a:custGeom>
            <a:rect b="b" l="l" r="r" t="t"/>
            <a:pathLst>
              <a:path extrusionOk="0" h="32390" w="241527">
                <a:moveTo>
                  <a:pt x="0" y="3634"/>
                </a:moveTo>
                <a:cubicBezTo>
                  <a:pt x="9747" y="6332"/>
                  <a:pt x="37997" y="19824"/>
                  <a:pt x="58482" y="19824"/>
                </a:cubicBezTo>
                <a:cubicBezTo>
                  <a:pt x="78967" y="19824"/>
                  <a:pt x="101820" y="1541"/>
                  <a:pt x="122911" y="3634"/>
                </a:cubicBezTo>
                <a:cubicBezTo>
                  <a:pt x="144002" y="5727"/>
                  <a:pt x="165259" y="32986"/>
                  <a:pt x="185028" y="32380"/>
                </a:cubicBezTo>
                <a:cubicBezTo>
                  <a:pt x="204797" y="31774"/>
                  <a:pt x="232111" y="5397"/>
                  <a:pt x="241527" y="0"/>
                </a:cubicBezTo>
              </a:path>
            </a:pathLst>
          </a:custGeom>
          <a:noFill/>
          <a:ln cap="flat" cmpd="sng" w="38100">
            <a:solidFill>
              <a:srgbClr val="1155CC"/>
            </a:solidFill>
            <a:prstDash val="solid"/>
            <a:round/>
            <a:headEnd len="med" w="med" type="none"/>
            <a:tailEnd len="med" w="med" type="triangle"/>
          </a:ln>
        </p:spPr>
      </p:sp>
      <p:grpSp>
        <p:nvGrpSpPr>
          <p:cNvPr id="412" name="Google Shape;412;p37"/>
          <p:cNvGrpSpPr/>
          <p:nvPr/>
        </p:nvGrpSpPr>
        <p:grpSpPr>
          <a:xfrm>
            <a:off x="231275" y="3436100"/>
            <a:ext cx="2238600" cy="1475700"/>
            <a:chOff x="231275" y="3436100"/>
            <a:chExt cx="2238600" cy="1475700"/>
          </a:xfrm>
        </p:grpSpPr>
        <p:sp>
          <p:nvSpPr>
            <p:cNvPr id="413" name="Google Shape;413;p37"/>
            <p:cNvSpPr txBox="1"/>
            <p:nvPr/>
          </p:nvSpPr>
          <p:spPr>
            <a:xfrm>
              <a:off x="231275" y="4080500"/>
              <a:ext cx="2238600" cy="831300"/>
            </a:xfrm>
            <a:prstGeom prst="rect">
              <a:avLst/>
            </a:pr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Relay 1 knows that Alice is using Tor but </a:t>
              </a:r>
              <a:r>
                <a:rPr i="1" lang="en">
                  <a:solidFill>
                    <a:schemeClr val="dk1"/>
                  </a:solidFill>
                </a:rPr>
                <a:t>not</a:t>
              </a:r>
              <a:r>
                <a:rPr lang="en">
                  <a:solidFill>
                    <a:schemeClr val="dk1"/>
                  </a:solidFill>
                </a:rPr>
                <a:t> who Alice is talking to</a:t>
              </a:r>
              <a:endParaRPr>
                <a:solidFill>
                  <a:schemeClr val="dk1"/>
                </a:solidFill>
              </a:endParaRPr>
            </a:p>
          </p:txBody>
        </p:sp>
        <p:cxnSp>
          <p:nvCxnSpPr>
            <p:cNvPr id="414" name="Google Shape;414;p37"/>
            <p:cNvCxnSpPr>
              <a:stCxn id="413" idx="0"/>
            </p:cNvCxnSpPr>
            <p:nvPr/>
          </p:nvCxnSpPr>
          <p:spPr>
            <a:xfrm flipH="1" rot="10800000">
              <a:off x="1350575" y="3436100"/>
              <a:ext cx="689700" cy="644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415" name="Google Shape;415;p37"/>
          <p:cNvGrpSpPr/>
          <p:nvPr/>
        </p:nvGrpSpPr>
        <p:grpSpPr>
          <a:xfrm>
            <a:off x="6283975" y="3634400"/>
            <a:ext cx="2054400" cy="1277400"/>
            <a:chOff x="6283975" y="3634400"/>
            <a:chExt cx="2054400" cy="1277400"/>
          </a:xfrm>
        </p:grpSpPr>
        <p:sp>
          <p:nvSpPr>
            <p:cNvPr id="416" name="Google Shape;416;p37"/>
            <p:cNvSpPr txBox="1"/>
            <p:nvPr/>
          </p:nvSpPr>
          <p:spPr>
            <a:xfrm>
              <a:off x="6283975" y="4080500"/>
              <a:ext cx="2054400" cy="831300"/>
            </a:xfrm>
            <a:prstGeom prst="rect">
              <a:avLst/>
            </a:pr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Relay 3 knows that someone is talking to Bob, but not who</a:t>
              </a:r>
              <a:endParaRPr>
                <a:solidFill>
                  <a:schemeClr val="dk1"/>
                </a:solidFill>
              </a:endParaRPr>
            </a:p>
          </p:txBody>
        </p:sp>
        <p:cxnSp>
          <p:nvCxnSpPr>
            <p:cNvPr id="417" name="Google Shape;417;p37"/>
            <p:cNvCxnSpPr>
              <a:stCxn id="416" idx="0"/>
            </p:cNvCxnSpPr>
            <p:nvPr/>
          </p:nvCxnSpPr>
          <p:spPr>
            <a:xfrm rot="10800000">
              <a:off x="6459475" y="3634400"/>
              <a:ext cx="851700" cy="446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418" name="Google Shape;418;p37"/>
          <p:cNvGrpSpPr/>
          <p:nvPr/>
        </p:nvGrpSpPr>
        <p:grpSpPr>
          <a:xfrm>
            <a:off x="3059950" y="3436225"/>
            <a:ext cx="2238600" cy="1620600"/>
            <a:chOff x="3059950" y="3436225"/>
            <a:chExt cx="2238600" cy="1620600"/>
          </a:xfrm>
        </p:grpSpPr>
        <p:sp>
          <p:nvSpPr>
            <p:cNvPr id="419" name="Google Shape;419;p37"/>
            <p:cNvSpPr txBox="1"/>
            <p:nvPr/>
          </p:nvSpPr>
          <p:spPr>
            <a:xfrm>
              <a:off x="3059950" y="4225525"/>
              <a:ext cx="2238600" cy="831300"/>
            </a:xfrm>
            <a:prstGeom prst="rect">
              <a:avLst/>
            </a:prstGeom>
            <a:solidFill>
              <a:schemeClr val="accent4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Relay 2 knows nothing (other than that someone is using Tor)</a:t>
              </a:r>
              <a:endParaRPr>
                <a:solidFill>
                  <a:schemeClr val="dk1"/>
                </a:solidFill>
              </a:endParaRPr>
            </a:p>
          </p:txBody>
        </p:sp>
        <p:cxnSp>
          <p:nvCxnSpPr>
            <p:cNvPr id="420" name="Google Shape;420;p37"/>
            <p:cNvCxnSpPr>
              <a:stCxn id="419" idx="0"/>
            </p:cNvCxnSpPr>
            <p:nvPr/>
          </p:nvCxnSpPr>
          <p:spPr>
            <a:xfrm flipH="1" rot="10800000">
              <a:off x="4179250" y="3436225"/>
              <a:ext cx="190500" cy="789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421" name="Google Shape;421;p37"/>
          <p:cNvSpPr/>
          <p:nvPr/>
        </p:nvSpPr>
        <p:spPr>
          <a:xfrm>
            <a:off x="1078638" y="1364875"/>
            <a:ext cx="732000" cy="39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Relay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8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Tor Exit Nodes</a:t>
            </a:r>
            <a:endParaRPr/>
          </a:p>
        </p:txBody>
      </p:sp>
      <p:sp>
        <p:nvSpPr>
          <p:cNvPr id="427" name="Google Shape;427;p38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Notice: The exit node</a:t>
            </a:r>
            <a:r>
              <a:rPr lang="en"/>
              <a:t> can see the message and the recipient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Without collusion, the exit node doesn’t know the sender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exit node is a man-in-the-middle attacker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the user is not using TLS to connect to the end host (using HTTP), the exit node can see and modify the traffic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the user is using TLS (using HTTPS), the exit node cannot see or tamper with the traffic</a:t>
            </a:r>
            <a:endParaRPr/>
          </a:p>
        </p:txBody>
      </p:sp>
      <p:sp>
        <p:nvSpPr>
          <p:cNvPr id="428" name="Google Shape;428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9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Tor Exit Nodes in Practice</a:t>
            </a:r>
            <a:endParaRPr/>
          </a:p>
        </p:txBody>
      </p:sp>
      <p:sp>
        <p:nvSpPr>
          <p:cNvPr id="434" name="Google Shape;434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5" name="Google Shape;435;p39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Administrators of Tor exit nodes often receive abuse complaints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Users complain to the exit node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Users complain to the Internet service provider (ISP), which complains to the exit node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a result, most Tor relays choose to only be entry or </a:t>
            </a:r>
            <a:r>
              <a:rPr lang="en"/>
              <a:t>intermediate</a:t>
            </a:r>
            <a:r>
              <a:rPr lang="en"/>
              <a:t> nodes, not exit nodes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Exit node bandwidth is the bottleneck in Tor, not internal bandwidth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40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Tor Weaknesses</a:t>
            </a:r>
            <a:r>
              <a:rPr lang="en"/>
              <a:t>: Timing Attacks</a:t>
            </a:r>
            <a:endParaRPr/>
          </a:p>
        </p:txBody>
      </p:sp>
      <p:sp>
        <p:nvSpPr>
          <p:cNvPr id="441" name="Google Shape;441;p40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network attacker who has a full (</a:t>
            </a:r>
            <a:r>
              <a:rPr b="1" lang="en"/>
              <a:t>global</a:t>
            </a:r>
            <a:r>
              <a:rPr lang="en"/>
              <a:t>) view of the network can learn that Alice and Bob are talking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Exploit a timing attack: Observe when Alice sends a message, when Bob receives a message, and link the two together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Global adversaries are </a:t>
            </a:r>
            <a:r>
              <a:rPr i="1" lang="en"/>
              <a:t>outside</a:t>
            </a:r>
            <a:r>
              <a:rPr lang="en"/>
              <a:t> of Tor’s threat model and are not defended against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Tor only defends against local adversaries with partial views of the network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Timing attacks could be defended against by delaying the timing of packets, but this violates Tor’s performance goal</a:t>
            </a:r>
            <a:endParaRPr/>
          </a:p>
        </p:txBody>
      </p:sp>
      <p:sp>
        <p:nvSpPr>
          <p:cNvPr id="442" name="Google Shape;442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41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Tor </a:t>
            </a:r>
            <a:r>
              <a:rPr lang="en"/>
              <a:t>Weaknesses</a:t>
            </a:r>
            <a:r>
              <a:rPr lang="en"/>
              <a:t>: Collusion</a:t>
            </a:r>
            <a:endParaRPr/>
          </a:p>
        </p:txBody>
      </p:sp>
      <p:sp>
        <p:nvSpPr>
          <p:cNvPr id="448" name="Google Shape;448;p41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Collusion</a:t>
            </a:r>
            <a:r>
              <a:rPr lang="en"/>
              <a:t>: Multiple nodes working together and sharing information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Collusion is adversarial (dishonest) behavior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Honest nodes should never share information with other proxies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</a:t>
            </a:r>
            <a:r>
              <a:rPr i="1" lang="en"/>
              <a:t>all</a:t>
            </a:r>
            <a:r>
              <a:rPr lang="en"/>
              <a:t> nodes </a:t>
            </a:r>
            <a:r>
              <a:rPr lang="en"/>
              <a:t>in</a:t>
            </a:r>
            <a:r>
              <a:rPr lang="en"/>
              <a:t> the circuit collude, anonymity is broken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</a:t>
            </a:r>
            <a:r>
              <a:rPr i="1" lang="en"/>
              <a:t>at least one</a:t>
            </a:r>
            <a:r>
              <a:rPr lang="en"/>
              <a:t> nodes in the </a:t>
            </a:r>
            <a:r>
              <a:rPr lang="en"/>
              <a:t>circuit</a:t>
            </a:r>
            <a:r>
              <a:rPr lang="en"/>
              <a:t> is honest, anonymity is preserved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is easy to form some </a:t>
            </a:r>
            <a:r>
              <a:rPr lang="en"/>
              <a:t>amount</a:t>
            </a:r>
            <a:r>
              <a:rPr lang="en"/>
              <a:t> of colluding nodes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 attacker can create hundreds nodes in the Tor network to increase the chance that your circuit consists entirely of the attacker’s nodes!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more nodes we use, the more confident we are that they are not all colluding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It’s much harder for 10 nodes to collude than for 2 </a:t>
            </a:r>
            <a:r>
              <a:rPr lang="en"/>
              <a:t>nodes</a:t>
            </a:r>
            <a:r>
              <a:rPr lang="en"/>
              <a:t> to collude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3 </a:t>
            </a:r>
            <a:r>
              <a:rPr lang="en"/>
              <a:t>nodes</a:t>
            </a:r>
            <a:r>
              <a:rPr lang="en"/>
              <a:t> is generally considered good enough for industrial-grade security and is the default</a:t>
            </a:r>
            <a:endParaRPr/>
          </a:p>
        </p:txBody>
      </p:sp>
      <p:sp>
        <p:nvSpPr>
          <p:cNvPr id="449" name="Google Shape;449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42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Tor Weaknesses: Collusion</a:t>
            </a:r>
            <a:endParaRPr/>
          </a:p>
        </p:txBody>
      </p:sp>
      <p:sp>
        <p:nvSpPr>
          <p:cNvPr id="455" name="Google Shape;455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6" name="Google Shape;456;p42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Defense: </a:t>
            </a:r>
            <a:r>
              <a:rPr b="1" lang="en"/>
              <a:t>Guard nodes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Guard nodes must have a high reputation and must have existed for a long time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Clients will always use a guard node as the entry node (by default) and the same guard node is used for a long period of time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Attackers’ nodes are unlikely to become guard nodes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Because clients use the same guard nodes for a long period of time, there is only a low chance that the client will switch to an attacker’s guard node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43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Tor Weaknesses: Distinguishable Traffic</a:t>
            </a:r>
            <a:endParaRPr/>
          </a:p>
        </p:txBody>
      </p:sp>
      <p:sp>
        <p:nvSpPr>
          <p:cNvPr id="462" name="Google Shape;462;p43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Tor does </a:t>
            </a:r>
            <a:r>
              <a:rPr i="1" lang="en"/>
              <a:t>not</a:t>
            </a:r>
            <a:r>
              <a:rPr lang="en"/>
              <a:t> hide the fact that you are using Tor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A local adversary can see that you are sending packets to a Tor relay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Anonymity only works in a crowd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Example: A Harvard student sends an anonymous threatening message using Tor. The administrators notice that only one student on the Harvard network is using Tor!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Every Tor browser should be configured similarly, so network adversaries cannot distinguish any patterns in the packets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Tor browsers should resist tracking (e.g. no tracking cookies)</a:t>
            </a:r>
            <a:endParaRPr/>
          </a:p>
        </p:txBody>
      </p:sp>
      <p:sp>
        <p:nvSpPr>
          <p:cNvPr id="463" name="Google Shape;463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Anonymity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Proxies and VPNs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Weaknesses: Timing attacks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Weaknesses: Collusion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Weaknesses: Distinguishable traffic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Tor Onion Services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Tor in Practice</a:t>
            </a:r>
            <a:endParaRPr/>
          </a:p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44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Tor Weaknesses: Distinguishable Traffic</a:t>
            </a:r>
            <a:endParaRPr/>
          </a:p>
        </p:txBody>
      </p:sp>
      <p:sp>
        <p:nvSpPr>
          <p:cNvPr id="469" name="Google Shape;469;p44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Defense: </a:t>
            </a:r>
            <a:r>
              <a:rPr b="1" lang="en"/>
              <a:t>Tor bridges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Notice: Attackers can tell you are using Tor because they can see you are connecting to an entry node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Lists of entry nodes are publicly available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Tor bridges</a:t>
            </a:r>
            <a:r>
              <a:rPr lang="en"/>
              <a:t> are entry nodes that are not available on any public list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Users request bridges from a separate directory, which will only give a few bridges to the user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There is no </a:t>
            </a:r>
            <a:r>
              <a:rPr lang="en"/>
              <a:t>publicly</a:t>
            </a:r>
            <a:r>
              <a:rPr lang="en"/>
              <a:t> available list of all bridges!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Censors can no longer block Tor based on IP addresses, but they can still distinguish traffic that looks like Tor traffic from normal traffic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Defense: </a:t>
            </a:r>
            <a:r>
              <a:rPr b="1" lang="en"/>
              <a:t>Pluggable transports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Pluggable transports change the appearance of the client’s traffic to the entry node (only for bridges)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Obfuscates the encrypted traffic to make it “look” more like normal web traffic</a:t>
            </a:r>
            <a:endParaRPr/>
          </a:p>
        </p:txBody>
      </p:sp>
      <p:sp>
        <p:nvSpPr>
          <p:cNvPr id="470" name="Google Shape;470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4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Tor </a:t>
            </a:r>
            <a:r>
              <a:rPr lang="en"/>
              <a:t>Onion Services</a:t>
            </a:r>
            <a:endParaRPr/>
          </a:p>
        </p:txBody>
      </p:sp>
      <p:sp>
        <p:nvSpPr>
          <p:cNvPr id="476" name="Google Shape;476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6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Tor </a:t>
            </a:r>
            <a:r>
              <a:rPr lang="en"/>
              <a:t>Onion Services</a:t>
            </a:r>
            <a:endParaRPr/>
          </a:p>
        </p:txBody>
      </p:sp>
      <p:sp>
        <p:nvSpPr>
          <p:cNvPr id="482" name="Google Shape;482;p46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Sometimes, the </a:t>
            </a:r>
            <a:r>
              <a:rPr i="1" lang="en"/>
              <a:t>server</a:t>
            </a:r>
            <a:r>
              <a:rPr lang="en"/>
              <a:t> wants to be anonymous, so no one knows where the server is located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Tor onion services</a:t>
            </a:r>
            <a:r>
              <a:rPr lang="en"/>
              <a:t>: Websites that are only accessible through the Tor network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Gives the server anonymity protection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Sometimes called the </a:t>
            </a:r>
            <a:r>
              <a:rPr b="1" lang="en"/>
              <a:t>dark web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Big idea: Route the server’s traffic through the Tor network so that no one knows who the server is</a:t>
            </a:r>
            <a:endParaRPr/>
          </a:p>
        </p:txBody>
      </p:sp>
      <p:sp>
        <p:nvSpPr>
          <p:cNvPr id="483" name="Google Shape;483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7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Tor Onion Services</a:t>
            </a:r>
            <a:endParaRPr/>
          </a:p>
        </p:txBody>
      </p:sp>
      <p:sp>
        <p:nvSpPr>
          <p:cNvPr id="489" name="Google Shape;489;p47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Recall: Standard domain names translate to IP addresses, which would break server anonymity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Instead, identify servers using the hash of the service’s public key encoded as a .onion address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http://pwoah7foa6au2pul.onion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https://facebookcorewwwi.onion</a:t>
            </a:r>
            <a:r>
              <a:rPr lang="en"/>
              <a:t> (Facebook brute-forced key pairs until they found one with a human-readable hash)</a:t>
            </a:r>
            <a:endParaRPr/>
          </a:p>
        </p:txBody>
      </p:sp>
      <p:sp>
        <p:nvSpPr>
          <p:cNvPr id="490" name="Google Shape;490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48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Tor </a:t>
            </a:r>
            <a:r>
              <a:rPr lang="en"/>
              <a:t>Onion Services</a:t>
            </a:r>
            <a:endParaRPr/>
          </a:p>
        </p:txBody>
      </p:sp>
      <p:sp>
        <p:nvSpPr>
          <p:cNvPr id="496" name="Google Shape;496;p48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Connecting to onion services is a little more involved, since you can’t </a:t>
            </a:r>
            <a:r>
              <a:rPr lang="en"/>
              <a:t>just</a:t>
            </a:r>
            <a:r>
              <a:rPr lang="en"/>
              <a:t> contact the server after the final hop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First, the server needs to publish how to contact the server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Step 1: The server chooses a set of nodes to be </a:t>
            </a:r>
            <a:r>
              <a:rPr b="1" lang="en"/>
              <a:t>introduction points</a:t>
            </a:r>
            <a:r>
              <a:rPr lang="en"/>
              <a:t> and forms a Tor circuit to each of them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Step 2: The server publishes its public key and its introduction points to a publicly available directory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This directory is set up such that no one knows the full list of services (or .onion addresses)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Because of this, you must have come across the .onion address somehow (a friend sent it to you, someone compiled a list of addresses, etc.)</a:t>
            </a:r>
            <a:endParaRPr/>
          </a:p>
        </p:txBody>
      </p:sp>
      <p:sp>
        <p:nvSpPr>
          <p:cNvPr id="497" name="Google Shape;497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49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Tor Onion Services</a:t>
            </a:r>
            <a:endParaRPr/>
          </a:p>
        </p:txBody>
      </p:sp>
      <p:sp>
        <p:nvSpPr>
          <p:cNvPr id="503" name="Google Shape;503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4" name="Google Shape;504;p49"/>
          <p:cNvSpPr/>
          <p:nvPr/>
        </p:nvSpPr>
        <p:spPr>
          <a:xfrm>
            <a:off x="434725" y="2045038"/>
            <a:ext cx="10656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endParaRPr/>
          </a:p>
        </p:txBody>
      </p:sp>
      <p:sp>
        <p:nvSpPr>
          <p:cNvPr id="505" name="Google Shape;505;p49"/>
          <p:cNvSpPr/>
          <p:nvPr/>
        </p:nvSpPr>
        <p:spPr>
          <a:xfrm>
            <a:off x="2407800" y="1656525"/>
            <a:ext cx="732000" cy="39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Relay</a:t>
            </a:r>
            <a:endParaRPr/>
          </a:p>
        </p:txBody>
      </p:sp>
      <p:sp>
        <p:nvSpPr>
          <p:cNvPr id="506" name="Google Shape;506;p49"/>
          <p:cNvSpPr/>
          <p:nvPr/>
        </p:nvSpPr>
        <p:spPr>
          <a:xfrm>
            <a:off x="2288500" y="2772325"/>
            <a:ext cx="732000" cy="39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Relay</a:t>
            </a:r>
            <a:endParaRPr/>
          </a:p>
        </p:txBody>
      </p:sp>
      <p:sp>
        <p:nvSpPr>
          <p:cNvPr id="507" name="Google Shape;507;p49"/>
          <p:cNvSpPr/>
          <p:nvPr/>
        </p:nvSpPr>
        <p:spPr>
          <a:xfrm>
            <a:off x="3461500" y="1758475"/>
            <a:ext cx="875700" cy="3936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Relay </a:t>
            </a:r>
            <a:r>
              <a:rPr i="1" lang="en"/>
              <a:t>I</a:t>
            </a:r>
            <a:r>
              <a:rPr i="1" lang="en" sz="900"/>
              <a:t>1</a:t>
            </a:r>
            <a:endParaRPr i="1" sz="900"/>
          </a:p>
        </p:txBody>
      </p:sp>
      <p:sp>
        <p:nvSpPr>
          <p:cNvPr id="508" name="Google Shape;508;p49"/>
          <p:cNvSpPr/>
          <p:nvPr/>
        </p:nvSpPr>
        <p:spPr>
          <a:xfrm>
            <a:off x="3925138" y="2480100"/>
            <a:ext cx="875700" cy="3936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Relay </a:t>
            </a:r>
            <a:r>
              <a:rPr i="1" lang="en">
                <a:solidFill>
                  <a:schemeClr val="dk1"/>
                </a:solidFill>
              </a:rPr>
              <a:t>I</a:t>
            </a:r>
            <a:r>
              <a:rPr i="1" lang="en" sz="900">
                <a:solidFill>
                  <a:schemeClr val="dk1"/>
                </a:solidFill>
              </a:rPr>
              <a:t>2</a:t>
            </a:r>
            <a:endParaRPr/>
          </a:p>
        </p:txBody>
      </p:sp>
      <p:sp>
        <p:nvSpPr>
          <p:cNvPr id="509" name="Google Shape;509;p49"/>
          <p:cNvSpPr/>
          <p:nvPr/>
        </p:nvSpPr>
        <p:spPr>
          <a:xfrm>
            <a:off x="4337150" y="1218900"/>
            <a:ext cx="732000" cy="39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Relay</a:t>
            </a:r>
            <a:endParaRPr/>
          </a:p>
        </p:txBody>
      </p:sp>
      <p:sp>
        <p:nvSpPr>
          <p:cNvPr id="510" name="Google Shape;510;p49"/>
          <p:cNvSpPr/>
          <p:nvPr/>
        </p:nvSpPr>
        <p:spPr>
          <a:xfrm>
            <a:off x="5551975" y="3102675"/>
            <a:ext cx="732000" cy="39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Relay</a:t>
            </a:r>
            <a:endParaRPr/>
          </a:p>
        </p:txBody>
      </p:sp>
      <p:sp>
        <p:nvSpPr>
          <p:cNvPr id="511" name="Google Shape;511;p49"/>
          <p:cNvSpPr/>
          <p:nvPr/>
        </p:nvSpPr>
        <p:spPr>
          <a:xfrm>
            <a:off x="5551975" y="2152075"/>
            <a:ext cx="732000" cy="39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Relay</a:t>
            </a:r>
            <a:endParaRPr/>
          </a:p>
        </p:txBody>
      </p:sp>
      <p:sp>
        <p:nvSpPr>
          <p:cNvPr id="512" name="Google Shape;512;p49"/>
          <p:cNvSpPr/>
          <p:nvPr/>
        </p:nvSpPr>
        <p:spPr>
          <a:xfrm>
            <a:off x="5551975" y="1262925"/>
            <a:ext cx="732000" cy="39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Relay</a:t>
            </a:r>
            <a:endParaRPr/>
          </a:p>
        </p:txBody>
      </p:sp>
      <p:sp>
        <p:nvSpPr>
          <p:cNvPr id="513" name="Google Shape;513;p49"/>
          <p:cNvSpPr/>
          <p:nvPr/>
        </p:nvSpPr>
        <p:spPr>
          <a:xfrm>
            <a:off x="7406850" y="2045038"/>
            <a:ext cx="10656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</a:t>
            </a:r>
            <a:endParaRPr/>
          </a:p>
        </p:txBody>
      </p:sp>
      <p:sp>
        <p:nvSpPr>
          <p:cNvPr id="514" name="Google Shape;514;p49"/>
          <p:cNvSpPr txBox="1"/>
          <p:nvPr/>
        </p:nvSpPr>
        <p:spPr>
          <a:xfrm>
            <a:off x="364500" y="3667500"/>
            <a:ext cx="3294900" cy="615600"/>
          </a:xfrm>
          <a:prstGeom prst="rect">
            <a:avLst/>
          </a:prstGeom>
          <a:solidFill>
            <a:srgbClr val="FFAB4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server chooses nodes to be the introduction points </a:t>
            </a:r>
            <a:endParaRPr/>
          </a:p>
        </p:txBody>
      </p:sp>
      <p:cxnSp>
        <p:nvCxnSpPr>
          <p:cNvPr id="515" name="Google Shape;515;p49"/>
          <p:cNvCxnSpPr>
            <a:stCxn id="511" idx="2"/>
            <a:endCxn id="510" idx="0"/>
          </p:cNvCxnSpPr>
          <p:nvPr/>
        </p:nvCxnSpPr>
        <p:spPr>
          <a:xfrm>
            <a:off x="5917975" y="2545675"/>
            <a:ext cx="0" cy="557100"/>
          </a:xfrm>
          <a:prstGeom prst="straightConnector1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6" name="Google Shape;516;p49"/>
          <p:cNvCxnSpPr>
            <a:stCxn id="510" idx="1"/>
            <a:endCxn id="508" idx="3"/>
          </p:cNvCxnSpPr>
          <p:nvPr/>
        </p:nvCxnSpPr>
        <p:spPr>
          <a:xfrm rot="10800000">
            <a:off x="4800775" y="2676975"/>
            <a:ext cx="751200" cy="622500"/>
          </a:xfrm>
          <a:prstGeom prst="straightConnector1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7" name="Google Shape;517;p49"/>
          <p:cNvCxnSpPr>
            <a:stCxn id="513" idx="1"/>
            <a:endCxn id="511" idx="3"/>
          </p:cNvCxnSpPr>
          <p:nvPr/>
        </p:nvCxnSpPr>
        <p:spPr>
          <a:xfrm flipH="1">
            <a:off x="6283950" y="2331388"/>
            <a:ext cx="1122900" cy="17400"/>
          </a:xfrm>
          <a:prstGeom prst="straightConnector1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8" name="Google Shape;518;p49"/>
          <p:cNvCxnSpPr>
            <a:stCxn id="513" idx="1"/>
            <a:endCxn id="512" idx="3"/>
          </p:cNvCxnSpPr>
          <p:nvPr/>
        </p:nvCxnSpPr>
        <p:spPr>
          <a:xfrm rot="10800000">
            <a:off x="6283950" y="1459588"/>
            <a:ext cx="1122900" cy="8718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9" name="Google Shape;519;p49"/>
          <p:cNvCxnSpPr>
            <a:stCxn id="512" idx="1"/>
            <a:endCxn id="509" idx="3"/>
          </p:cNvCxnSpPr>
          <p:nvPr/>
        </p:nvCxnSpPr>
        <p:spPr>
          <a:xfrm rot="10800000">
            <a:off x="5069275" y="1415625"/>
            <a:ext cx="482700" cy="441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0" name="Google Shape;520;p49"/>
          <p:cNvCxnSpPr>
            <a:stCxn id="509" idx="2"/>
            <a:endCxn id="507" idx="3"/>
          </p:cNvCxnSpPr>
          <p:nvPr/>
        </p:nvCxnSpPr>
        <p:spPr>
          <a:xfrm flipH="1">
            <a:off x="4337150" y="1612500"/>
            <a:ext cx="366000" cy="3429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21" name="Google Shape;521;p49"/>
          <p:cNvSpPr txBox="1"/>
          <p:nvPr/>
        </p:nvSpPr>
        <p:spPr>
          <a:xfrm>
            <a:off x="781200" y="4365100"/>
            <a:ext cx="2531100" cy="615600"/>
          </a:xfrm>
          <a:prstGeom prst="rect">
            <a:avLst/>
          </a:prstGeom>
          <a:solidFill>
            <a:srgbClr val="FFAB4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publishes its key and the introduction points</a:t>
            </a:r>
            <a:endParaRPr/>
          </a:p>
        </p:txBody>
      </p:sp>
      <p:graphicFrame>
        <p:nvGraphicFramePr>
          <p:cNvPr id="522" name="Google Shape;522;p49"/>
          <p:cNvGraphicFramePr/>
          <p:nvPr/>
        </p:nvGraphicFramePr>
        <p:xfrm>
          <a:off x="5425725" y="3730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{F7291B55-314F-4420-9B9F-BD39B719A425}</a:tableStyleId>
              </a:tblPr>
              <a:tblGrid>
                <a:gridCol w="1015575"/>
                <a:gridCol w="1015575"/>
                <a:gridCol w="1015575"/>
              </a:tblGrid>
              <a:tr h="254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Hash</a:t>
                      </a:r>
                      <a:endParaRPr b="1" sz="1000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Public Key</a:t>
                      </a:r>
                      <a:endParaRPr b="1" sz="1000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Introduction Points</a:t>
                      </a:r>
                      <a:endParaRPr b="1" sz="1000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</a:tr>
              <a:tr h="254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...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...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...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</a:tr>
              <a:tr h="254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expuy….onion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/>
                        <a:t>PK</a:t>
                      </a:r>
                      <a:endParaRPr i="1" sz="600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/>
                        <a:t>I</a:t>
                      </a:r>
                      <a:r>
                        <a:rPr lang="en" sz="600"/>
                        <a:t>1</a:t>
                      </a:r>
                      <a:r>
                        <a:rPr lang="en" sz="1000"/>
                        <a:t>, </a:t>
                      </a:r>
                      <a:r>
                        <a:rPr i="1" lang="en" sz="1000">
                          <a:solidFill>
                            <a:schemeClr val="dk1"/>
                          </a:solidFill>
                        </a:rPr>
                        <a:t>I</a:t>
                      </a:r>
                      <a:r>
                        <a:rPr lang="en" sz="600">
                          <a:solidFill>
                            <a:schemeClr val="dk1"/>
                          </a:solidFill>
                        </a:rPr>
                        <a:t>2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  <p:sp>
        <p:nvSpPr>
          <p:cNvPr id="523" name="Google Shape;523;p49"/>
          <p:cNvSpPr/>
          <p:nvPr/>
        </p:nvSpPr>
        <p:spPr>
          <a:xfrm>
            <a:off x="1078638" y="1364875"/>
            <a:ext cx="732000" cy="39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Relay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50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Tor </a:t>
            </a:r>
            <a:r>
              <a:rPr lang="en"/>
              <a:t>Onion Services</a:t>
            </a:r>
            <a:endParaRPr/>
          </a:p>
        </p:txBody>
      </p:sp>
      <p:sp>
        <p:nvSpPr>
          <p:cNvPr id="529" name="Google Shape;529;p50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Now, the client connects to the server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Step 1: The client queries the directory using the hash of the public key to get the server’s full key (not just its hash) and the introduction points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Step 2: The client chooses an introduction point and forms a Tor circuit to it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Step 3: The client chooses a </a:t>
            </a:r>
            <a:r>
              <a:rPr b="1" lang="en"/>
              <a:t>rendezvous point</a:t>
            </a:r>
            <a:r>
              <a:rPr lang="en"/>
              <a:t> and </a:t>
            </a:r>
            <a:r>
              <a:rPr b="1" lang="en"/>
              <a:t>secret</a:t>
            </a:r>
            <a:r>
              <a:rPr lang="en"/>
              <a:t> </a:t>
            </a:r>
            <a:r>
              <a:rPr lang="en"/>
              <a:t>used to </a:t>
            </a:r>
            <a:r>
              <a:rPr lang="en"/>
              <a:t>communicate</a:t>
            </a:r>
            <a:r>
              <a:rPr lang="en"/>
              <a:t> to the server, encrypts them with the server’s public key, and sends them to the introduction point, which relays them to the server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Step 4: The client and server both form Tor circuits to the rendezvous point and perform an end-to-end TLS handshake, and the server sends the decrypted secret to the client to authenticate itself</a:t>
            </a:r>
            <a:endParaRPr/>
          </a:p>
        </p:txBody>
      </p:sp>
      <p:sp>
        <p:nvSpPr>
          <p:cNvPr id="530" name="Google Shape;530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51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Tor </a:t>
            </a:r>
            <a:r>
              <a:rPr lang="en"/>
              <a:t>Onion Services</a:t>
            </a:r>
            <a:endParaRPr/>
          </a:p>
        </p:txBody>
      </p:sp>
      <p:sp>
        <p:nvSpPr>
          <p:cNvPr id="536" name="Google Shape;536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7" name="Google Shape;537;p51"/>
          <p:cNvSpPr/>
          <p:nvPr/>
        </p:nvSpPr>
        <p:spPr>
          <a:xfrm>
            <a:off x="434725" y="2045038"/>
            <a:ext cx="10656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endParaRPr/>
          </a:p>
        </p:txBody>
      </p:sp>
      <p:sp>
        <p:nvSpPr>
          <p:cNvPr id="538" name="Google Shape;538;p51"/>
          <p:cNvSpPr/>
          <p:nvPr/>
        </p:nvSpPr>
        <p:spPr>
          <a:xfrm>
            <a:off x="2407800" y="1656525"/>
            <a:ext cx="732000" cy="39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Relay</a:t>
            </a:r>
            <a:endParaRPr/>
          </a:p>
        </p:txBody>
      </p:sp>
      <p:sp>
        <p:nvSpPr>
          <p:cNvPr id="539" name="Google Shape;539;p51"/>
          <p:cNvSpPr/>
          <p:nvPr/>
        </p:nvSpPr>
        <p:spPr>
          <a:xfrm>
            <a:off x="2288500" y="2772325"/>
            <a:ext cx="732000" cy="39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Relay</a:t>
            </a:r>
            <a:endParaRPr/>
          </a:p>
        </p:txBody>
      </p:sp>
      <p:sp>
        <p:nvSpPr>
          <p:cNvPr id="540" name="Google Shape;540;p51"/>
          <p:cNvSpPr/>
          <p:nvPr/>
        </p:nvSpPr>
        <p:spPr>
          <a:xfrm>
            <a:off x="3461500" y="1758475"/>
            <a:ext cx="875700" cy="3936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Relay </a:t>
            </a:r>
            <a:r>
              <a:rPr i="1" lang="en"/>
              <a:t>I</a:t>
            </a:r>
            <a:r>
              <a:rPr i="1" lang="en" sz="900"/>
              <a:t>1</a:t>
            </a:r>
            <a:endParaRPr i="1" sz="900"/>
          </a:p>
        </p:txBody>
      </p:sp>
      <p:sp>
        <p:nvSpPr>
          <p:cNvPr id="541" name="Google Shape;541;p51"/>
          <p:cNvSpPr/>
          <p:nvPr/>
        </p:nvSpPr>
        <p:spPr>
          <a:xfrm>
            <a:off x="3925138" y="2480100"/>
            <a:ext cx="875700" cy="3936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Relay </a:t>
            </a:r>
            <a:r>
              <a:rPr i="1" lang="en">
                <a:solidFill>
                  <a:schemeClr val="dk1"/>
                </a:solidFill>
              </a:rPr>
              <a:t>I</a:t>
            </a:r>
            <a:r>
              <a:rPr i="1" lang="en" sz="900">
                <a:solidFill>
                  <a:schemeClr val="dk1"/>
                </a:solidFill>
              </a:rPr>
              <a:t>2</a:t>
            </a:r>
            <a:endParaRPr/>
          </a:p>
        </p:txBody>
      </p:sp>
      <p:sp>
        <p:nvSpPr>
          <p:cNvPr id="542" name="Google Shape;542;p51"/>
          <p:cNvSpPr/>
          <p:nvPr/>
        </p:nvSpPr>
        <p:spPr>
          <a:xfrm>
            <a:off x="4337150" y="1218900"/>
            <a:ext cx="732000" cy="39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Relay</a:t>
            </a:r>
            <a:endParaRPr/>
          </a:p>
        </p:txBody>
      </p:sp>
      <p:sp>
        <p:nvSpPr>
          <p:cNvPr id="543" name="Google Shape;543;p51"/>
          <p:cNvSpPr/>
          <p:nvPr/>
        </p:nvSpPr>
        <p:spPr>
          <a:xfrm>
            <a:off x="5480125" y="3102675"/>
            <a:ext cx="875700" cy="3936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Relay </a:t>
            </a:r>
            <a:r>
              <a:rPr i="1" lang="en"/>
              <a:t>R</a:t>
            </a:r>
            <a:endParaRPr i="1"/>
          </a:p>
        </p:txBody>
      </p:sp>
      <p:sp>
        <p:nvSpPr>
          <p:cNvPr id="544" name="Google Shape;544;p51"/>
          <p:cNvSpPr/>
          <p:nvPr/>
        </p:nvSpPr>
        <p:spPr>
          <a:xfrm>
            <a:off x="5551975" y="2152075"/>
            <a:ext cx="732000" cy="39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Relay</a:t>
            </a:r>
            <a:endParaRPr/>
          </a:p>
        </p:txBody>
      </p:sp>
      <p:sp>
        <p:nvSpPr>
          <p:cNvPr id="545" name="Google Shape;545;p51"/>
          <p:cNvSpPr/>
          <p:nvPr/>
        </p:nvSpPr>
        <p:spPr>
          <a:xfrm>
            <a:off x="5551975" y="1262925"/>
            <a:ext cx="732000" cy="39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Relay</a:t>
            </a:r>
            <a:endParaRPr/>
          </a:p>
        </p:txBody>
      </p:sp>
      <p:sp>
        <p:nvSpPr>
          <p:cNvPr id="546" name="Google Shape;546;p51"/>
          <p:cNvSpPr/>
          <p:nvPr/>
        </p:nvSpPr>
        <p:spPr>
          <a:xfrm>
            <a:off x="7406850" y="2045038"/>
            <a:ext cx="10656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</a:t>
            </a:r>
            <a:endParaRPr/>
          </a:p>
        </p:txBody>
      </p:sp>
      <p:sp>
        <p:nvSpPr>
          <p:cNvPr id="547" name="Google Shape;547;p51"/>
          <p:cNvSpPr txBox="1"/>
          <p:nvPr/>
        </p:nvSpPr>
        <p:spPr>
          <a:xfrm>
            <a:off x="767500" y="3819213"/>
            <a:ext cx="3294900" cy="615600"/>
          </a:xfrm>
          <a:prstGeom prst="rect">
            <a:avLst/>
          </a:prstGeom>
          <a:solidFill>
            <a:srgbClr val="FFAB4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client queries the directory and connects to an introduction point</a:t>
            </a:r>
            <a:endParaRPr/>
          </a:p>
        </p:txBody>
      </p:sp>
      <p:cxnSp>
        <p:nvCxnSpPr>
          <p:cNvPr id="548" name="Google Shape;548;p51"/>
          <p:cNvCxnSpPr>
            <a:stCxn id="544" idx="2"/>
            <a:endCxn id="543" idx="0"/>
          </p:cNvCxnSpPr>
          <p:nvPr/>
        </p:nvCxnSpPr>
        <p:spPr>
          <a:xfrm>
            <a:off x="5917975" y="2545675"/>
            <a:ext cx="0" cy="557100"/>
          </a:xfrm>
          <a:prstGeom prst="straightConnector1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9" name="Google Shape;549;p51"/>
          <p:cNvCxnSpPr>
            <a:stCxn id="543" idx="1"/>
            <a:endCxn id="541" idx="3"/>
          </p:cNvCxnSpPr>
          <p:nvPr/>
        </p:nvCxnSpPr>
        <p:spPr>
          <a:xfrm rot="10800000">
            <a:off x="4800925" y="2676975"/>
            <a:ext cx="679200" cy="622500"/>
          </a:xfrm>
          <a:prstGeom prst="straightConnector1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0" name="Google Shape;550;p51"/>
          <p:cNvCxnSpPr>
            <a:stCxn id="546" idx="1"/>
            <a:endCxn id="544" idx="3"/>
          </p:cNvCxnSpPr>
          <p:nvPr/>
        </p:nvCxnSpPr>
        <p:spPr>
          <a:xfrm flipH="1">
            <a:off x="6283950" y="2331388"/>
            <a:ext cx="1122900" cy="17400"/>
          </a:xfrm>
          <a:prstGeom prst="straightConnector1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1" name="Google Shape;551;p51"/>
          <p:cNvCxnSpPr>
            <a:stCxn id="546" idx="1"/>
            <a:endCxn id="545" idx="3"/>
          </p:cNvCxnSpPr>
          <p:nvPr/>
        </p:nvCxnSpPr>
        <p:spPr>
          <a:xfrm rot="10800000">
            <a:off x="6283950" y="1459588"/>
            <a:ext cx="1122900" cy="8718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2" name="Google Shape;552;p51"/>
          <p:cNvCxnSpPr>
            <a:stCxn id="545" idx="1"/>
            <a:endCxn id="542" idx="3"/>
          </p:cNvCxnSpPr>
          <p:nvPr/>
        </p:nvCxnSpPr>
        <p:spPr>
          <a:xfrm rot="10800000">
            <a:off x="5069275" y="1415625"/>
            <a:ext cx="482700" cy="441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3" name="Google Shape;553;p51"/>
          <p:cNvCxnSpPr>
            <a:stCxn id="542" idx="2"/>
            <a:endCxn id="540" idx="3"/>
          </p:cNvCxnSpPr>
          <p:nvPr/>
        </p:nvCxnSpPr>
        <p:spPr>
          <a:xfrm flipH="1">
            <a:off x="4337150" y="1612500"/>
            <a:ext cx="366000" cy="342900"/>
          </a:xfrm>
          <a:prstGeom prst="straightConnector1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554" name="Google Shape;554;p51"/>
          <p:cNvGraphicFramePr/>
          <p:nvPr/>
        </p:nvGraphicFramePr>
        <p:xfrm>
          <a:off x="5425725" y="3730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{F7291B55-314F-4420-9B9F-BD39B719A425}</a:tableStyleId>
              </a:tblPr>
              <a:tblGrid>
                <a:gridCol w="1015575"/>
                <a:gridCol w="1015575"/>
                <a:gridCol w="1015575"/>
              </a:tblGrid>
              <a:tr h="254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Hash</a:t>
                      </a:r>
                      <a:endParaRPr b="1" sz="1000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Public Key</a:t>
                      </a:r>
                      <a:endParaRPr b="1" sz="1000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Introduction Points</a:t>
                      </a:r>
                      <a:endParaRPr b="1" sz="1000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</a:tr>
              <a:tr h="254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...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...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...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</a:tr>
              <a:tr h="254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expuy….onion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/>
                        <a:t>PK</a:t>
                      </a:r>
                      <a:endParaRPr i="1" sz="600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/>
                        <a:t>I</a:t>
                      </a:r>
                      <a:r>
                        <a:rPr lang="en" sz="600"/>
                        <a:t>1</a:t>
                      </a:r>
                      <a:r>
                        <a:rPr lang="en" sz="1000"/>
                        <a:t>, </a:t>
                      </a:r>
                      <a:r>
                        <a:rPr i="1" lang="en" sz="1000">
                          <a:solidFill>
                            <a:schemeClr val="dk1"/>
                          </a:solidFill>
                        </a:rPr>
                        <a:t>I</a:t>
                      </a:r>
                      <a:r>
                        <a:rPr lang="en" sz="600">
                          <a:solidFill>
                            <a:schemeClr val="dk1"/>
                          </a:solidFill>
                        </a:rPr>
                        <a:t>2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  <p:sp>
        <p:nvSpPr>
          <p:cNvPr id="555" name="Google Shape;555;p51"/>
          <p:cNvSpPr/>
          <p:nvPr/>
        </p:nvSpPr>
        <p:spPr>
          <a:xfrm>
            <a:off x="1078638" y="1364875"/>
            <a:ext cx="732000" cy="39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Relay</a:t>
            </a:r>
            <a:endParaRPr/>
          </a:p>
        </p:txBody>
      </p:sp>
      <p:cxnSp>
        <p:nvCxnSpPr>
          <p:cNvPr id="556" name="Google Shape;556;p51"/>
          <p:cNvCxnSpPr>
            <a:stCxn id="537" idx="0"/>
            <a:endCxn id="555" idx="2"/>
          </p:cNvCxnSpPr>
          <p:nvPr/>
        </p:nvCxnSpPr>
        <p:spPr>
          <a:xfrm flipH="1" rot="10800000">
            <a:off x="967525" y="1758538"/>
            <a:ext cx="477000" cy="286500"/>
          </a:xfrm>
          <a:prstGeom prst="straightConnector1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7" name="Google Shape;557;p51"/>
          <p:cNvCxnSpPr>
            <a:stCxn id="555" idx="3"/>
            <a:endCxn id="538" idx="1"/>
          </p:cNvCxnSpPr>
          <p:nvPr/>
        </p:nvCxnSpPr>
        <p:spPr>
          <a:xfrm>
            <a:off x="1810638" y="1561675"/>
            <a:ext cx="597300" cy="291600"/>
          </a:xfrm>
          <a:prstGeom prst="straightConnector1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8" name="Google Shape;558;p51"/>
          <p:cNvCxnSpPr>
            <a:stCxn id="538" idx="2"/>
            <a:endCxn id="539" idx="0"/>
          </p:cNvCxnSpPr>
          <p:nvPr/>
        </p:nvCxnSpPr>
        <p:spPr>
          <a:xfrm flipH="1">
            <a:off x="2654400" y="2050125"/>
            <a:ext cx="119400" cy="722100"/>
          </a:xfrm>
          <a:prstGeom prst="straightConnector1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9" name="Google Shape;559;p51"/>
          <p:cNvCxnSpPr>
            <a:stCxn id="539" idx="3"/>
            <a:endCxn id="540" idx="2"/>
          </p:cNvCxnSpPr>
          <p:nvPr/>
        </p:nvCxnSpPr>
        <p:spPr>
          <a:xfrm flipH="1" rot="10800000">
            <a:off x="3020500" y="2151925"/>
            <a:ext cx="879000" cy="817200"/>
          </a:xfrm>
          <a:prstGeom prst="straightConnector1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52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Tor </a:t>
            </a:r>
            <a:r>
              <a:rPr lang="en"/>
              <a:t>Onion Services</a:t>
            </a:r>
            <a:endParaRPr/>
          </a:p>
        </p:txBody>
      </p:sp>
      <p:sp>
        <p:nvSpPr>
          <p:cNvPr id="565" name="Google Shape;565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6" name="Google Shape;566;p52"/>
          <p:cNvSpPr/>
          <p:nvPr/>
        </p:nvSpPr>
        <p:spPr>
          <a:xfrm>
            <a:off x="434725" y="2045038"/>
            <a:ext cx="10656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endParaRPr/>
          </a:p>
        </p:txBody>
      </p:sp>
      <p:sp>
        <p:nvSpPr>
          <p:cNvPr id="567" name="Google Shape;567;p52"/>
          <p:cNvSpPr/>
          <p:nvPr/>
        </p:nvSpPr>
        <p:spPr>
          <a:xfrm>
            <a:off x="2407800" y="1656525"/>
            <a:ext cx="732000" cy="39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Relay</a:t>
            </a:r>
            <a:endParaRPr/>
          </a:p>
        </p:txBody>
      </p:sp>
      <p:sp>
        <p:nvSpPr>
          <p:cNvPr id="568" name="Google Shape;568;p52"/>
          <p:cNvSpPr/>
          <p:nvPr/>
        </p:nvSpPr>
        <p:spPr>
          <a:xfrm>
            <a:off x="2288500" y="2772325"/>
            <a:ext cx="732000" cy="39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Relay</a:t>
            </a:r>
            <a:endParaRPr/>
          </a:p>
        </p:txBody>
      </p:sp>
      <p:sp>
        <p:nvSpPr>
          <p:cNvPr id="569" name="Google Shape;569;p52"/>
          <p:cNvSpPr/>
          <p:nvPr/>
        </p:nvSpPr>
        <p:spPr>
          <a:xfrm>
            <a:off x="3461500" y="1758475"/>
            <a:ext cx="875700" cy="3936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Relay </a:t>
            </a:r>
            <a:r>
              <a:rPr i="1" lang="en"/>
              <a:t>I</a:t>
            </a:r>
            <a:r>
              <a:rPr i="1" lang="en" sz="900"/>
              <a:t>1</a:t>
            </a:r>
            <a:endParaRPr i="1" sz="900"/>
          </a:p>
        </p:txBody>
      </p:sp>
      <p:sp>
        <p:nvSpPr>
          <p:cNvPr id="570" name="Google Shape;570;p52"/>
          <p:cNvSpPr/>
          <p:nvPr/>
        </p:nvSpPr>
        <p:spPr>
          <a:xfrm>
            <a:off x="3925138" y="2480100"/>
            <a:ext cx="875700" cy="3936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Relay </a:t>
            </a:r>
            <a:r>
              <a:rPr i="1" lang="en">
                <a:solidFill>
                  <a:schemeClr val="dk1"/>
                </a:solidFill>
              </a:rPr>
              <a:t>I</a:t>
            </a:r>
            <a:r>
              <a:rPr i="1" lang="en" sz="900">
                <a:solidFill>
                  <a:schemeClr val="dk1"/>
                </a:solidFill>
              </a:rPr>
              <a:t>2</a:t>
            </a:r>
            <a:endParaRPr/>
          </a:p>
        </p:txBody>
      </p:sp>
      <p:sp>
        <p:nvSpPr>
          <p:cNvPr id="571" name="Google Shape;571;p52"/>
          <p:cNvSpPr/>
          <p:nvPr/>
        </p:nvSpPr>
        <p:spPr>
          <a:xfrm>
            <a:off x="4337150" y="1218900"/>
            <a:ext cx="732000" cy="39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Relay</a:t>
            </a:r>
            <a:endParaRPr/>
          </a:p>
        </p:txBody>
      </p:sp>
      <p:sp>
        <p:nvSpPr>
          <p:cNvPr id="572" name="Google Shape;572;p52"/>
          <p:cNvSpPr/>
          <p:nvPr/>
        </p:nvSpPr>
        <p:spPr>
          <a:xfrm>
            <a:off x="5480125" y="3102675"/>
            <a:ext cx="875700" cy="3936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Relay </a:t>
            </a:r>
            <a:r>
              <a:rPr i="1" lang="en"/>
              <a:t>R</a:t>
            </a:r>
            <a:endParaRPr i="1"/>
          </a:p>
        </p:txBody>
      </p:sp>
      <p:sp>
        <p:nvSpPr>
          <p:cNvPr id="573" name="Google Shape;573;p52"/>
          <p:cNvSpPr/>
          <p:nvPr/>
        </p:nvSpPr>
        <p:spPr>
          <a:xfrm>
            <a:off x="5551975" y="2152075"/>
            <a:ext cx="732000" cy="39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Relay</a:t>
            </a:r>
            <a:endParaRPr/>
          </a:p>
        </p:txBody>
      </p:sp>
      <p:sp>
        <p:nvSpPr>
          <p:cNvPr id="574" name="Google Shape;574;p52"/>
          <p:cNvSpPr/>
          <p:nvPr/>
        </p:nvSpPr>
        <p:spPr>
          <a:xfrm>
            <a:off x="5551975" y="1262925"/>
            <a:ext cx="732000" cy="39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Relay</a:t>
            </a:r>
            <a:endParaRPr/>
          </a:p>
        </p:txBody>
      </p:sp>
      <p:sp>
        <p:nvSpPr>
          <p:cNvPr id="575" name="Google Shape;575;p52"/>
          <p:cNvSpPr/>
          <p:nvPr/>
        </p:nvSpPr>
        <p:spPr>
          <a:xfrm>
            <a:off x="7406850" y="2045038"/>
            <a:ext cx="10656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</a:t>
            </a:r>
            <a:endParaRPr/>
          </a:p>
        </p:txBody>
      </p:sp>
      <p:cxnSp>
        <p:nvCxnSpPr>
          <p:cNvPr id="576" name="Google Shape;576;p52"/>
          <p:cNvCxnSpPr>
            <a:stCxn id="573" idx="2"/>
            <a:endCxn id="572" idx="0"/>
          </p:cNvCxnSpPr>
          <p:nvPr/>
        </p:nvCxnSpPr>
        <p:spPr>
          <a:xfrm>
            <a:off x="5917975" y="2545675"/>
            <a:ext cx="0" cy="557100"/>
          </a:xfrm>
          <a:prstGeom prst="straightConnector1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7" name="Google Shape;577;p52"/>
          <p:cNvCxnSpPr>
            <a:stCxn id="572" idx="1"/>
            <a:endCxn id="570" idx="3"/>
          </p:cNvCxnSpPr>
          <p:nvPr/>
        </p:nvCxnSpPr>
        <p:spPr>
          <a:xfrm rot="10800000">
            <a:off x="4800925" y="2676975"/>
            <a:ext cx="679200" cy="622500"/>
          </a:xfrm>
          <a:prstGeom prst="straightConnector1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8" name="Google Shape;578;p52"/>
          <p:cNvCxnSpPr>
            <a:stCxn id="575" idx="1"/>
            <a:endCxn id="573" idx="3"/>
          </p:cNvCxnSpPr>
          <p:nvPr/>
        </p:nvCxnSpPr>
        <p:spPr>
          <a:xfrm flipH="1">
            <a:off x="6283950" y="2331388"/>
            <a:ext cx="1122900" cy="17400"/>
          </a:xfrm>
          <a:prstGeom prst="straightConnector1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9" name="Google Shape;579;p52"/>
          <p:cNvCxnSpPr>
            <a:stCxn id="575" idx="1"/>
            <a:endCxn id="574" idx="3"/>
          </p:cNvCxnSpPr>
          <p:nvPr/>
        </p:nvCxnSpPr>
        <p:spPr>
          <a:xfrm rot="10800000">
            <a:off x="6283950" y="1459588"/>
            <a:ext cx="1122900" cy="8718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0" name="Google Shape;580;p52"/>
          <p:cNvCxnSpPr>
            <a:stCxn id="574" idx="1"/>
            <a:endCxn id="571" idx="3"/>
          </p:cNvCxnSpPr>
          <p:nvPr/>
        </p:nvCxnSpPr>
        <p:spPr>
          <a:xfrm rot="10800000">
            <a:off x="5069275" y="1415625"/>
            <a:ext cx="482700" cy="441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1" name="Google Shape;581;p52"/>
          <p:cNvCxnSpPr>
            <a:stCxn id="571" idx="2"/>
            <a:endCxn id="569" idx="3"/>
          </p:cNvCxnSpPr>
          <p:nvPr/>
        </p:nvCxnSpPr>
        <p:spPr>
          <a:xfrm flipH="1">
            <a:off x="4337150" y="1612500"/>
            <a:ext cx="366000" cy="3429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582" name="Google Shape;582;p52"/>
          <p:cNvGraphicFramePr/>
          <p:nvPr/>
        </p:nvGraphicFramePr>
        <p:xfrm>
          <a:off x="5425725" y="3730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{F7291B55-314F-4420-9B9F-BD39B719A425}</a:tableStyleId>
              </a:tblPr>
              <a:tblGrid>
                <a:gridCol w="1015575"/>
                <a:gridCol w="1015575"/>
                <a:gridCol w="1015575"/>
              </a:tblGrid>
              <a:tr h="254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Hash</a:t>
                      </a:r>
                      <a:endParaRPr b="1" sz="1000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Public Key</a:t>
                      </a:r>
                      <a:endParaRPr b="1" sz="1000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Introduction Points</a:t>
                      </a:r>
                      <a:endParaRPr b="1" sz="1000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</a:tr>
              <a:tr h="254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...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...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...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</a:tr>
              <a:tr h="254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expuy….onion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/>
                        <a:t>PK</a:t>
                      </a:r>
                      <a:endParaRPr i="1" sz="600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/>
                        <a:t>I</a:t>
                      </a:r>
                      <a:r>
                        <a:rPr lang="en" sz="600"/>
                        <a:t>1</a:t>
                      </a:r>
                      <a:r>
                        <a:rPr lang="en" sz="1000"/>
                        <a:t>, </a:t>
                      </a:r>
                      <a:r>
                        <a:rPr i="1" lang="en" sz="1000">
                          <a:solidFill>
                            <a:schemeClr val="dk1"/>
                          </a:solidFill>
                        </a:rPr>
                        <a:t>I</a:t>
                      </a:r>
                      <a:r>
                        <a:rPr lang="en" sz="600">
                          <a:solidFill>
                            <a:schemeClr val="dk1"/>
                          </a:solidFill>
                        </a:rPr>
                        <a:t>2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  <p:sp>
        <p:nvSpPr>
          <p:cNvPr id="583" name="Google Shape;583;p52"/>
          <p:cNvSpPr/>
          <p:nvPr/>
        </p:nvSpPr>
        <p:spPr>
          <a:xfrm>
            <a:off x="1078638" y="1364875"/>
            <a:ext cx="732000" cy="39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Relay</a:t>
            </a:r>
            <a:endParaRPr/>
          </a:p>
        </p:txBody>
      </p:sp>
      <p:cxnSp>
        <p:nvCxnSpPr>
          <p:cNvPr id="584" name="Google Shape;584;p52"/>
          <p:cNvCxnSpPr>
            <a:stCxn id="566" idx="0"/>
            <a:endCxn id="583" idx="2"/>
          </p:cNvCxnSpPr>
          <p:nvPr/>
        </p:nvCxnSpPr>
        <p:spPr>
          <a:xfrm flipH="1" rot="10800000">
            <a:off x="967525" y="1758538"/>
            <a:ext cx="477000" cy="286500"/>
          </a:xfrm>
          <a:prstGeom prst="straightConnector1">
            <a:avLst/>
          </a:prstGeom>
          <a:noFill/>
          <a:ln cap="flat" cmpd="sng" w="19050">
            <a:solidFill>
              <a:srgbClr val="1155C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5" name="Google Shape;585;p52"/>
          <p:cNvCxnSpPr>
            <a:stCxn id="583" idx="3"/>
            <a:endCxn id="567" idx="1"/>
          </p:cNvCxnSpPr>
          <p:nvPr/>
        </p:nvCxnSpPr>
        <p:spPr>
          <a:xfrm>
            <a:off x="1810638" y="1561675"/>
            <a:ext cx="597300" cy="291600"/>
          </a:xfrm>
          <a:prstGeom prst="straightConnector1">
            <a:avLst/>
          </a:prstGeom>
          <a:noFill/>
          <a:ln cap="flat" cmpd="sng" w="19050">
            <a:solidFill>
              <a:srgbClr val="1155C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6" name="Google Shape;586;p52"/>
          <p:cNvCxnSpPr>
            <a:stCxn id="567" idx="2"/>
            <a:endCxn id="568" idx="0"/>
          </p:cNvCxnSpPr>
          <p:nvPr/>
        </p:nvCxnSpPr>
        <p:spPr>
          <a:xfrm flipH="1">
            <a:off x="2654400" y="2050125"/>
            <a:ext cx="119400" cy="722100"/>
          </a:xfrm>
          <a:prstGeom prst="straightConnector1">
            <a:avLst/>
          </a:prstGeom>
          <a:noFill/>
          <a:ln cap="flat" cmpd="sng" w="19050">
            <a:solidFill>
              <a:srgbClr val="1155C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7" name="Google Shape;587;p52"/>
          <p:cNvCxnSpPr>
            <a:stCxn id="568" idx="3"/>
            <a:endCxn id="569" idx="2"/>
          </p:cNvCxnSpPr>
          <p:nvPr/>
        </p:nvCxnSpPr>
        <p:spPr>
          <a:xfrm flipH="1" rot="10800000">
            <a:off x="3020500" y="2151925"/>
            <a:ext cx="879000" cy="817200"/>
          </a:xfrm>
          <a:prstGeom prst="straightConnector1">
            <a:avLst/>
          </a:prstGeom>
          <a:noFill/>
          <a:ln cap="flat" cmpd="sng" w="19050">
            <a:solidFill>
              <a:srgbClr val="1155CC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8" name="Google Shape;588;p52"/>
          <p:cNvSpPr txBox="1"/>
          <p:nvPr/>
        </p:nvSpPr>
        <p:spPr>
          <a:xfrm>
            <a:off x="359950" y="3496275"/>
            <a:ext cx="3927000" cy="1046700"/>
          </a:xfrm>
          <a:prstGeom prst="rect">
            <a:avLst/>
          </a:prstGeom>
          <a:solidFill>
            <a:srgbClr val="FFAB4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client chooses a rendezvous point and secret, encrypts using the public key, and sends them to the server through the introduction point</a:t>
            </a:r>
            <a:endParaRPr/>
          </a:p>
        </p:txBody>
      </p:sp>
      <p:sp>
        <p:nvSpPr>
          <p:cNvPr id="589" name="Google Shape;589;p52"/>
          <p:cNvSpPr txBox="1"/>
          <p:nvPr/>
        </p:nvSpPr>
        <p:spPr>
          <a:xfrm>
            <a:off x="321313" y="2722825"/>
            <a:ext cx="1292400" cy="4926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{“Rendezvous at </a:t>
            </a:r>
            <a:r>
              <a:rPr i="1" lang="en" sz="1000"/>
              <a:t>R</a:t>
            </a:r>
            <a:r>
              <a:rPr lang="en" sz="1000"/>
              <a:t>. The secret is </a:t>
            </a:r>
            <a:r>
              <a:rPr i="1" lang="en" sz="1000"/>
              <a:t>K</a:t>
            </a:r>
            <a:r>
              <a:rPr lang="en" sz="1000"/>
              <a:t>.”}</a:t>
            </a:r>
            <a:r>
              <a:rPr i="1" lang="en" sz="600"/>
              <a:t>PK</a:t>
            </a:r>
            <a:endParaRPr i="1" sz="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53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Tor </a:t>
            </a:r>
            <a:r>
              <a:rPr lang="en"/>
              <a:t>Onion Services</a:t>
            </a:r>
            <a:endParaRPr/>
          </a:p>
        </p:txBody>
      </p:sp>
      <p:sp>
        <p:nvSpPr>
          <p:cNvPr id="595" name="Google Shape;595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6" name="Google Shape;596;p53"/>
          <p:cNvSpPr/>
          <p:nvPr/>
        </p:nvSpPr>
        <p:spPr>
          <a:xfrm>
            <a:off x="434725" y="2045038"/>
            <a:ext cx="10656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endParaRPr/>
          </a:p>
        </p:txBody>
      </p:sp>
      <p:sp>
        <p:nvSpPr>
          <p:cNvPr id="597" name="Google Shape;597;p53"/>
          <p:cNvSpPr/>
          <p:nvPr/>
        </p:nvSpPr>
        <p:spPr>
          <a:xfrm>
            <a:off x="2407800" y="1656525"/>
            <a:ext cx="732000" cy="39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Relay</a:t>
            </a:r>
            <a:endParaRPr/>
          </a:p>
        </p:txBody>
      </p:sp>
      <p:sp>
        <p:nvSpPr>
          <p:cNvPr id="598" name="Google Shape;598;p53"/>
          <p:cNvSpPr/>
          <p:nvPr/>
        </p:nvSpPr>
        <p:spPr>
          <a:xfrm>
            <a:off x="2288500" y="2772325"/>
            <a:ext cx="732000" cy="39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Relay</a:t>
            </a:r>
            <a:endParaRPr/>
          </a:p>
        </p:txBody>
      </p:sp>
      <p:sp>
        <p:nvSpPr>
          <p:cNvPr id="599" name="Google Shape;599;p53"/>
          <p:cNvSpPr/>
          <p:nvPr/>
        </p:nvSpPr>
        <p:spPr>
          <a:xfrm>
            <a:off x="3461500" y="1758475"/>
            <a:ext cx="875700" cy="3936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Relay </a:t>
            </a:r>
            <a:r>
              <a:rPr i="1" lang="en"/>
              <a:t>I</a:t>
            </a:r>
            <a:r>
              <a:rPr i="1" lang="en" sz="900"/>
              <a:t>1</a:t>
            </a:r>
            <a:endParaRPr i="1" sz="900"/>
          </a:p>
        </p:txBody>
      </p:sp>
      <p:sp>
        <p:nvSpPr>
          <p:cNvPr id="600" name="Google Shape;600;p53"/>
          <p:cNvSpPr/>
          <p:nvPr/>
        </p:nvSpPr>
        <p:spPr>
          <a:xfrm>
            <a:off x="3925138" y="2480100"/>
            <a:ext cx="875700" cy="3936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Relay </a:t>
            </a:r>
            <a:r>
              <a:rPr i="1" lang="en">
                <a:solidFill>
                  <a:schemeClr val="dk1"/>
                </a:solidFill>
              </a:rPr>
              <a:t>I</a:t>
            </a:r>
            <a:r>
              <a:rPr i="1" lang="en" sz="900">
                <a:solidFill>
                  <a:schemeClr val="dk1"/>
                </a:solidFill>
              </a:rPr>
              <a:t>2</a:t>
            </a:r>
            <a:endParaRPr/>
          </a:p>
        </p:txBody>
      </p:sp>
      <p:sp>
        <p:nvSpPr>
          <p:cNvPr id="601" name="Google Shape;601;p53"/>
          <p:cNvSpPr/>
          <p:nvPr/>
        </p:nvSpPr>
        <p:spPr>
          <a:xfrm>
            <a:off x="4337150" y="1218900"/>
            <a:ext cx="732000" cy="39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Relay</a:t>
            </a:r>
            <a:endParaRPr/>
          </a:p>
        </p:txBody>
      </p:sp>
      <p:sp>
        <p:nvSpPr>
          <p:cNvPr id="602" name="Google Shape;602;p53"/>
          <p:cNvSpPr/>
          <p:nvPr/>
        </p:nvSpPr>
        <p:spPr>
          <a:xfrm>
            <a:off x="5480125" y="3102675"/>
            <a:ext cx="875700" cy="3936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Relay </a:t>
            </a:r>
            <a:r>
              <a:rPr i="1" lang="en"/>
              <a:t>R</a:t>
            </a:r>
            <a:endParaRPr i="1"/>
          </a:p>
        </p:txBody>
      </p:sp>
      <p:sp>
        <p:nvSpPr>
          <p:cNvPr id="603" name="Google Shape;603;p53"/>
          <p:cNvSpPr/>
          <p:nvPr/>
        </p:nvSpPr>
        <p:spPr>
          <a:xfrm>
            <a:off x="5551975" y="2152075"/>
            <a:ext cx="732000" cy="39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Relay</a:t>
            </a:r>
            <a:endParaRPr/>
          </a:p>
        </p:txBody>
      </p:sp>
      <p:sp>
        <p:nvSpPr>
          <p:cNvPr id="604" name="Google Shape;604;p53"/>
          <p:cNvSpPr/>
          <p:nvPr/>
        </p:nvSpPr>
        <p:spPr>
          <a:xfrm>
            <a:off x="5551975" y="1262925"/>
            <a:ext cx="732000" cy="39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Relay</a:t>
            </a:r>
            <a:endParaRPr/>
          </a:p>
        </p:txBody>
      </p:sp>
      <p:sp>
        <p:nvSpPr>
          <p:cNvPr id="605" name="Google Shape;605;p53"/>
          <p:cNvSpPr/>
          <p:nvPr/>
        </p:nvSpPr>
        <p:spPr>
          <a:xfrm>
            <a:off x="7406850" y="2045038"/>
            <a:ext cx="10656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</a:t>
            </a:r>
            <a:endParaRPr/>
          </a:p>
        </p:txBody>
      </p:sp>
      <p:cxnSp>
        <p:nvCxnSpPr>
          <p:cNvPr id="606" name="Google Shape;606;p53"/>
          <p:cNvCxnSpPr>
            <a:stCxn id="603" idx="2"/>
            <a:endCxn id="602" idx="0"/>
          </p:cNvCxnSpPr>
          <p:nvPr/>
        </p:nvCxnSpPr>
        <p:spPr>
          <a:xfrm>
            <a:off x="5917975" y="2545675"/>
            <a:ext cx="0" cy="557100"/>
          </a:xfrm>
          <a:prstGeom prst="straightConnector1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7" name="Google Shape;607;p53"/>
          <p:cNvCxnSpPr>
            <a:stCxn id="602" idx="1"/>
            <a:endCxn id="600" idx="3"/>
          </p:cNvCxnSpPr>
          <p:nvPr/>
        </p:nvCxnSpPr>
        <p:spPr>
          <a:xfrm rot="10800000">
            <a:off x="4800925" y="2676975"/>
            <a:ext cx="679200" cy="622500"/>
          </a:xfrm>
          <a:prstGeom prst="straightConnector1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8" name="Google Shape;608;p53"/>
          <p:cNvCxnSpPr>
            <a:stCxn id="605" idx="1"/>
            <a:endCxn id="603" idx="3"/>
          </p:cNvCxnSpPr>
          <p:nvPr/>
        </p:nvCxnSpPr>
        <p:spPr>
          <a:xfrm flipH="1">
            <a:off x="6283950" y="2331388"/>
            <a:ext cx="1122900" cy="17400"/>
          </a:xfrm>
          <a:prstGeom prst="straightConnector1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9" name="Google Shape;609;p53"/>
          <p:cNvCxnSpPr>
            <a:stCxn id="605" idx="1"/>
            <a:endCxn id="604" idx="3"/>
          </p:cNvCxnSpPr>
          <p:nvPr/>
        </p:nvCxnSpPr>
        <p:spPr>
          <a:xfrm rot="10800000">
            <a:off x="6283950" y="1459588"/>
            <a:ext cx="1122900" cy="8718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0" name="Google Shape;610;p53"/>
          <p:cNvCxnSpPr>
            <a:stCxn id="604" idx="1"/>
            <a:endCxn id="601" idx="3"/>
          </p:cNvCxnSpPr>
          <p:nvPr/>
        </p:nvCxnSpPr>
        <p:spPr>
          <a:xfrm rot="10800000">
            <a:off x="5069275" y="1415625"/>
            <a:ext cx="482700" cy="441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1" name="Google Shape;611;p53"/>
          <p:cNvCxnSpPr>
            <a:stCxn id="601" idx="2"/>
            <a:endCxn id="599" idx="3"/>
          </p:cNvCxnSpPr>
          <p:nvPr/>
        </p:nvCxnSpPr>
        <p:spPr>
          <a:xfrm flipH="1">
            <a:off x="4337150" y="1612500"/>
            <a:ext cx="366000" cy="3429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612" name="Google Shape;612;p53"/>
          <p:cNvGraphicFramePr/>
          <p:nvPr/>
        </p:nvGraphicFramePr>
        <p:xfrm>
          <a:off x="5425725" y="3730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{F7291B55-314F-4420-9B9F-BD39B719A425}</a:tableStyleId>
              </a:tblPr>
              <a:tblGrid>
                <a:gridCol w="1015575"/>
                <a:gridCol w="1015575"/>
                <a:gridCol w="1015575"/>
              </a:tblGrid>
              <a:tr h="254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Hash</a:t>
                      </a:r>
                      <a:endParaRPr b="1" sz="1000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Public Key</a:t>
                      </a:r>
                      <a:endParaRPr b="1" sz="1000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Introduction Points</a:t>
                      </a:r>
                      <a:endParaRPr b="1" sz="1000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</a:tr>
              <a:tr h="254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...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...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...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</a:tr>
              <a:tr h="254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expuy….onion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/>
                        <a:t>PK</a:t>
                      </a:r>
                      <a:endParaRPr i="1" sz="600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/>
                        <a:t>I</a:t>
                      </a:r>
                      <a:r>
                        <a:rPr lang="en" sz="600"/>
                        <a:t>1</a:t>
                      </a:r>
                      <a:r>
                        <a:rPr lang="en" sz="1000"/>
                        <a:t>, </a:t>
                      </a:r>
                      <a:r>
                        <a:rPr i="1" lang="en" sz="1000">
                          <a:solidFill>
                            <a:schemeClr val="dk1"/>
                          </a:solidFill>
                        </a:rPr>
                        <a:t>I</a:t>
                      </a:r>
                      <a:r>
                        <a:rPr lang="en" sz="600">
                          <a:solidFill>
                            <a:schemeClr val="dk1"/>
                          </a:solidFill>
                        </a:rPr>
                        <a:t>2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  <p:sp>
        <p:nvSpPr>
          <p:cNvPr id="613" name="Google Shape;613;p53"/>
          <p:cNvSpPr/>
          <p:nvPr/>
        </p:nvSpPr>
        <p:spPr>
          <a:xfrm>
            <a:off x="1078638" y="1364875"/>
            <a:ext cx="732000" cy="39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Relay</a:t>
            </a:r>
            <a:endParaRPr/>
          </a:p>
        </p:txBody>
      </p:sp>
      <p:cxnSp>
        <p:nvCxnSpPr>
          <p:cNvPr id="614" name="Google Shape;614;p53"/>
          <p:cNvCxnSpPr>
            <a:stCxn id="596" idx="0"/>
            <a:endCxn id="613" idx="2"/>
          </p:cNvCxnSpPr>
          <p:nvPr/>
        </p:nvCxnSpPr>
        <p:spPr>
          <a:xfrm flipH="1" rot="10800000">
            <a:off x="967525" y="1758538"/>
            <a:ext cx="477000" cy="286500"/>
          </a:xfrm>
          <a:prstGeom prst="straightConnector1">
            <a:avLst/>
          </a:prstGeom>
          <a:noFill/>
          <a:ln cap="flat" cmpd="sng" w="19050">
            <a:solidFill>
              <a:srgbClr val="1155C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5" name="Google Shape;615;p53"/>
          <p:cNvCxnSpPr>
            <a:stCxn id="613" idx="3"/>
            <a:endCxn id="597" idx="1"/>
          </p:cNvCxnSpPr>
          <p:nvPr/>
        </p:nvCxnSpPr>
        <p:spPr>
          <a:xfrm>
            <a:off x="1810638" y="1561675"/>
            <a:ext cx="597300" cy="291600"/>
          </a:xfrm>
          <a:prstGeom prst="straightConnector1">
            <a:avLst/>
          </a:prstGeom>
          <a:noFill/>
          <a:ln cap="flat" cmpd="sng" w="19050">
            <a:solidFill>
              <a:srgbClr val="1155C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6" name="Google Shape;616;p53"/>
          <p:cNvCxnSpPr>
            <a:stCxn id="597" idx="2"/>
            <a:endCxn id="598" idx="0"/>
          </p:cNvCxnSpPr>
          <p:nvPr/>
        </p:nvCxnSpPr>
        <p:spPr>
          <a:xfrm flipH="1">
            <a:off x="2654400" y="2050125"/>
            <a:ext cx="119400" cy="722100"/>
          </a:xfrm>
          <a:prstGeom prst="straightConnector1">
            <a:avLst/>
          </a:prstGeom>
          <a:noFill/>
          <a:ln cap="flat" cmpd="sng" w="19050">
            <a:solidFill>
              <a:srgbClr val="1155C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7" name="Google Shape;617;p53"/>
          <p:cNvCxnSpPr>
            <a:stCxn id="598" idx="3"/>
            <a:endCxn id="599" idx="2"/>
          </p:cNvCxnSpPr>
          <p:nvPr/>
        </p:nvCxnSpPr>
        <p:spPr>
          <a:xfrm flipH="1" rot="10800000">
            <a:off x="3020500" y="2151925"/>
            <a:ext cx="879000" cy="817200"/>
          </a:xfrm>
          <a:prstGeom prst="straightConnector1">
            <a:avLst/>
          </a:prstGeom>
          <a:noFill/>
          <a:ln cap="flat" cmpd="sng" w="19050">
            <a:solidFill>
              <a:srgbClr val="1155CC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8" name="Google Shape;618;p53"/>
          <p:cNvSpPr txBox="1"/>
          <p:nvPr/>
        </p:nvSpPr>
        <p:spPr>
          <a:xfrm>
            <a:off x="2899188" y="1054725"/>
            <a:ext cx="1292400" cy="4926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{“Rendezvous at </a:t>
            </a:r>
            <a:r>
              <a:rPr i="1" lang="en" sz="1000"/>
              <a:t>R</a:t>
            </a:r>
            <a:r>
              <a:rPr lang="en" sz="1000"/>
              <a:t>. The secret is </a:t>
            </a:r>
            <a:r>
              <a:rPr i="1" lang="en" sz="1000"/>
              <a:t>K</a:t>
            </a:r>
            <a:r>
              <a:rPr lang="en" sz="1000"/>
              <a:t>.”}</a:t>
            </a:r>
            <a:r>
              <a:rPr i="1" lang="en" sz="600"/>
              <a:t>PK</a:t>
            </a:r>
            <a:endParaRPr i="1" sz="600"/>
          </a:p>
        </p:txBody>
      </p:sp>
      <p:sp>
        <p:nvSpPr>
          <p:cNvPr id="619" name="Google Shape;619;p53"/>
          <p:cNvSpPr txBox="1"/>
          <p:nvPr/>
        </p:nvSpPr>
        <p:spPr>
          <a:xfrm>
            <a:off x="359950" y="3496275"/>
            <a:ext cx="3927000" cy="1046700"/>
          </a:xfrm>
          <a:prstGeom prst="rect">
            <a:avLst/>
          </a:prstGeom>
          <a:solidFill>
            <a:srgbClr val="FFAB4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client chooses a rendezvous point and secret, encrypts using the public key, and sends them to the server through the introduction point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Anonymity</a:t>
            </a:r>
            <a:endParaRPr/>
          </a:p>
        </p:txBody>
      </p:sp>
      <p:sp>
        <p:nvSpPr>
          <p:cNvPr id="85" name="Google Shape;8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54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Tor </a:t>
            </a:r>
            <a:r>
              <a:rPr lang="en"/>
              <a:t>Onion Services</a:t>
            </a:r>
            <a:endParaRPr/>
          </a:p>
        </p:txBody>
      </p:sp>
      <p:sp>
        <p:nvSpPr>
          <p:cNvPr id="625" name="Google Shape;625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6" name="Google Shape;626;p54"/>
          <p:cNvSpPr/>
          <p:nvPr/>
        </p:nvSpPr>
        <p:spPr>
          <a:xfrm>
            <a:off x="434725" y="2045038"/>
            <a:ext cx="10656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endParaRPr/>
          </a:p>
        </p:txBody>
      </p:sp>
      <p:sp>
        <p:nvSpPr>
          <p:cNvPr id="627" name="Google Shape;627;p54"/>
          <p:cNvSpPr/>
          <p:nvPr/>
        </p:nvSpPr>
        <p:spPr>
          <a:xfrm>
            <a:off x="2407800" y="1656525"/>
            <a:ext cx="732000" cy="39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Relay</a:t>
            </a:r>
            <a:endParaRPr/>
          </a:p>
        </p:txBody>
      </p:sp>
      <p:sp>
        <p:nvSpPr>
          <p:cNvPr id="628" name="Google Shape;628;p54"/>
          <p:cNvSpPr/>
          <p:nvPr/>
        </p:nvSpPr>
        <p:spPr>
          <a:xfrm>
            <a:off x="2288500" y="2772325"/>
            <a:ext cx="732000" cy="39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Relay</a:t>
            </a:r>
            <a:endParaRPr/>
          </a:p>
        </p:txBody>
      </p:sp>
      <p:sp>
        <p:nvSpPr>
          <p:cNvPr id="629" name="Google Shape;629;p54"/>
          <p:cNvSpPr/>
          <p:nvPr/>
        </p:nvSpPr>
        <p:spPr>
          <a:xfrm>
            <a:off x="3461500" y="1758475"/>
            <a:ext cx="875700" cy="3936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Relay </a:t>
            </a:r>
            <a:r>
              <a:rPr i="1" lang="en"/>
              <a:t>I</a:t>
            </a:r>
            <a:r>
              <a:rPr i="1" lang="en" sz="900"/>
              <a:t>1</a:t>
            </a:r>
            <a:endParaRPr i="1" sz="900"/>
          </a:p>
        </p:txBody>
      </p:sp>
      <p:sp>
        <p:nvSpPr>
          <p:cNvPr id="630" name="Google Shape;630;p54"/>
          <p:cNvSpPr/>
          <p:nvPr/>
        </p:nvSpPr>
        <p:spPr>
          <a:xfrm>
            <a:off x="3925138" y="2480100"/>
            <a:ext cx="875700" cy="3936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Relay </a:t>
            </a:r>
            <a:r>
              <a:rPr i="1" lang="en">
                <a:solidFill>
                  <a:schemeClr val="dk1"/>
                </a:solidFill>
              </a:rPr>
              <a:t>I</a:t>
            </a:r>
            <a:r>
              <a:rPr i="1" lang="en" sz="900">
                <a:solidFill>
                  <a:schemeClr val="dk1"/>
                </a:solidFill>
              </a:rPr>
              <a:t>2</a:t>
            </a:r>
            <a:endParaRPr/>
          </a:p>
        </p:txBody>
      </p:sp>
      <p:sp>
        <p:nvSpPr>
          <p:cNvPr id="631" name="Google Shape;631;p54"/>
          <p:cNvSpPr/>
          <p:nvPr/>
        </p:nvSpPr>
        <p:spPr>
          <a:xfrm>
            <a:off x="4337150" y="1218900"/>
            <a:ext cx="732000" cy="39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Relay</a:t>
            </a:r>
            <a:endParaRPr/>
          </a:p>
        </p:txBody>
      </p:sp>
      <p:sp>
        <p:nvSpPr>
          <p:cNvPr id="632" name="Google Shape;632;p54"/>
          <p:cNvSpPr/>
          <p:nvPr/>
        </p:nvSpPr>
        <p:spPr>
          <a:xfrm>
            <a:off x="5480125" y="3102675"/>
            <a:ext cx="875700" cy="3936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Relay </a:t>
            </a:r>
            <a:r>
              <a:rPr i="1" lang="en"/>
              <a:t>R</a:t>
            </a:r>
            <a:endParaRPr i="1"/>
          </a:p>
        </p:txBody>
      </p:sp>
      <p:sp>
        <p:nvSpPr>
          <p:cNvPr id="633" name="Google Shape;633;p54"/>
          <p:cNvSpPr/>
          <p:nvPr/>
        </p:nvSpPr>
        <p:spPr>
          <a:xfrm>
            <a:off x="5551975" y="2152075"/>
            <a:ext cx="732000" cy="39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Relay</a:t>
            </a:r>
            <a:endParaRPr/>
          </a:p>
        </p:txBody>
      </p:sp>
      <p:sp>
        <p:nvSpPr>
          <p:cNvPr id="634" name="Google Shape;634;p54"/>
          <p:cNvSpPr/>
          <p:nvPr/>
        </p:nvSpPr>
        <p:spPr>
          <a:xfrm>
            <a:off x="5551975" y="1262925"/>
            <a:ext cx="732000" cy="39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Relay</a:t>
            </a:r>
            <a:endParaRPr/>
          </a:p>
        </p:txBody>
      </p:sp>
      <p:sp>
        <p:nvSpPr>
          <p:cNvPr id="635" name="Google Shape;635;p54"/>
          <p:cNvSpPr/>
          <p:nvPr/>
        </p:nvSpPr>
        <p:spPr>
          <a:xfrm>
            <a:off x="7406850" y="2045038"/>
            <a:ext cx="10656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</a:t>
            </a:r>
            <a:endParaRPr/>
          </a:p>
        </p:txBody>
      </p:sp>
      <p:cxnSp>
        <p:nvCxnSpPr>
          <p:cNvPr id="636" name="Google Shape;636;p54"/>
          <p:cNvCxnSpPr>
            <a:stCxn id="633" idx="2"/>
            <a:endCxn id="632" idx="0"/>
          </p:cNvCxnSpPr>
          <p:nvPr/>
        </p:nvCxnSpPr>
        <p:spPr>
          <a:xfrm>
            <a:off x="5917975" y="2545675"/>
            <a:ext cx="0" cy="557100"/>
          </a:xfrm>
          <a:prstGeom prst="straightConnector1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7" name="Google Shape;637;p54"/>
          <p:cNvCxnSpPr>
            <a:stCxn id="632" idx="1"/>
            <a:endCxn id="630" idx="3"/>
          </p:cNvCxnSpPr>
          <p:nvPr/>
        </p:nvCxnSpPr>
        <p:spPr>
          <a:xfrm rot="10800000">
            <a:off x="4800925" y="2676975"/>
            <a:ext cx="679200" cy="622500"/>
          </a:xfrm>
          <a:prstGeom prst="straightConnector1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8" name="Google Shape;638;p54"/>
          <p:cNvCxnSpPr>
            <a:stCxn id="635" idx="1"/>
            <a:endCxn id="633" idx="3"/>
          </p:cNvCxnSpPr>
          <p:nvPr/>
        </p:nvCxnSpPr>
        <p:spPr>
          <a:xfrm flipH="1">
            <a:off x="6283950" y="2331388"/>
            <a:ext cx="1122900" cy="17400"/>
          </a:xfrm>
          <a:prstGeom prst="straightConnector1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9" name="Google Shape;639;p54"/>
          <p:cNvCxnSpPr>
            <a:stCxn id="635" idx="1"/>
            <a:endCxn id="634" idx="3"/>
          </p:cNvCxnSpPr>
          <p:nvPr/>
        </p:nvCxnSpPr>
        <p:spPr>
          <a:xfrm rot="10800000">
            <a:off x="6283950" y="1459588"/>
            <a:ext cx="1122900" cy="8718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0" name="Google Shape;640;p54"/>
          <p:cNvCxnSpPr>
            <a:stCxn id="634" idx="1"/>
            <a:endCxn id="631" idx="3"/>
          </p:cNvCxnSpPr>
          <p:nvPr/>
        </p:nvCxnSpPr>
        <p:spPr>
          <a:xfrm rot="10800000">
            <a:off x="5069275" y="1415625"/>
            <a:ext cx="482700" cy="441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1" name="Google Shape;641;p54"/>
          <p:cNvCxnSpPr>
            <a:stCxn id="631" idx="2"/>
            <a:endCxn id="629" idx="3"/>
          </p:cNvCxnSpPr>
          <p:nvPr/>
        </p:nvCxnSpPr>
        <p:spPr>
          <a:xfrm flipH="1">
            <a:off x="4337150" y="1612500"/>
            <a:ext cx="366000" cy="3429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642" name="Google Shape;642;p54"/>
          <p:cNvGraphicFramePr/>
          <p:nvPr/>
        </p:nvGraphicFramePr>
        <p:xfrm>
          <a:off x="5425725" y="3730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{F7291B55-314F-4420-9B9F-BD39B719A425}</a:tableStyleId>
              </a:tblPr>
              <a:tblGrid>
                <a:gridCol w="1015575"/>
                <a:gridCol w="1015575"/>
                <a:gridCol w="1015575"/>
              </a:tblGrid>
              <a:tr h="254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Hash</a:t>
                      </a:r>
                      <a:endParaRPr b="1" sz="1000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Public Key</a:t>
                      </a:r>
                      <a:endParaRPr b="1" sz="1000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Introduction Points</a:t>
                      </a:r>
                      <a:endParaRPr b="1" sz="1000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</a:tr>
              <a:tr h="254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...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...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...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</a:tr>
              <a:tr h="254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expuy….onion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/>
                        <a:t>PK</a:t>
                      </a:r>
                      <a:endParaRPr i="1" sz="600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000"/>
                        <a:t>I</a:t>
                      </a:r>
                      <a:r>
                        <a:rPr lang="en" sz="600"/>
                        <a:t>1</a:t>
                      </a:r>
                      <a:r>
                        <a:rPr lang="en" sz="1000"/>
                        <a:t>, </a:t>
                      </a:r>
                      <a:r>
                        <a:rPr i="1" lang="en" sz="1000">
                          <a:solidFill>
                            <a:schemeClr val="dk1"/>
                          </a:solidFill>
                        </a:rPr>
                        <a:t>I</a:t>
                      </a:r>
                      <a:r>
                        <a:rPr lang="en" sz="600">
                          <a:solidFill>
                            <a:schemeClr val="dk1"/>
                          </a:solidFill>
                        </a:rPr>
                        <a:t>2</a:t>
                      </a:r>
                      <a:endParaRPr sz="1000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  <p:sp>
        <p:nvSpPr>
          <p:cNvPr id="643" name="Google Shape;643;p54"/>
          <p:cNvSpPr/>
          <p:nvPr/>
        </p:nvSpPr>
        <p:spPr>
          <a:xfrm>
            <a:off x="1078638" y="1364875"/>
            <a:ext cx="732000" cy="39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Relay</a:t>
            </a:r>
            <a:endParaRPr/>
          </a:p>
        </p:txBody>
      </p:sp>
      <p:cxnSp>
        <p:nvCxnSpPr>
          <p:cNvPr id="644" name="Google Shape;644;p54"/>
          <p:cNvCxnSpPr>
            <a:stCxn id="626" idx="0"/>
            <a:endCxn id="643" idx="2"/>
          </p:cNvCxnSpPr>
          <p:nvPr/>
        </p:nvCxnSpPr>
        <p:spPr>
          <a:xfrm flipH="1" rot="10800000">
            <a:off x="967525" y="1758538"/>
            <a:ext cx="477000" cy="286500"/>
          </a:xfrm>
          <a:prstGeom prst="straightConnector1">
            <a:avLst/>
          </a:prstGeom>
          <a:noFill/>
          <a:ln cap="flat" cmpd="sng" w="19050">
            <a:solidFill>
              <a:srgbClr val="1155C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5" name="Google Shape;645;p54"/>
          <p:cNvCxnSpPr>
            <a:stCxn id="643" idx="3"/>
            <a:endCxn id="627" idx="1"/>
          </p:cNvCxnSpPr>
          <p:nvPr/>
        </p:nvCxnSpPr>
        <p:spPr>
          <a:xfrm>
            <a:off x="1810638" y="1561675"/>
            <a:ext cx="597300" cy="291600"/>
          </a:xfrm>
          <a:prstGeom prst="straightConnector1">
            <a:avLst/>
          </a:prstGeom>
          <a:noFill/>
          <a:ln cap="flat" cmpd="sng" w="19050">
            <a:solidFill>
              <a:srgbClr val="1155C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6" name="Google Shape;646;p54"/>
          <p:cNvCxnSpPr>
            <a:stCxn id="627" idx="2"/>
            <a:endCxn id="628" idx="0"/>
          </p:cNvCxnSpPr>
          <p:nvPr/>
        </p:nvCxnSpPr>
        <p:spPr>
          <a:xfrm flipH="1">
            <a:off x="2654400" y="2050125"/>
            <a:ext cx="119400" cy="722100"/>
          </a:xfrm>
          <a:prstGeom prst="straightConnector1">
            <a:avLst/>
          </a:prstGeom>
          <a:noFill/>
          <a:ln cap="flat" cmpd="sng" w="19050">
            <a:solidFill>
              <a:srgbClr val="1155C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7" name="Google Shape;647;p54"/>
          <p:cNvCxnSpPr>
            <a:stCxn id="628" idx="3"/>
            <a:endCxn id="629" idx="2"/>
          </p:cNvCxnSpPr>
          <p:nvPr/>
        </p:nvCxnSpPr>
        <p:spPr>
          <a:xfrm flipH="1" rot="10800000">
            <a:off x="3020500" y="2151925"/>
            <a:ext cx="879000" cy="817200"/>
          </a:xfrm>
          <a:prstGeom prst="straightConnector1">
            <a:avLst/>
          </a:prstGeom>
          <a:noFill/>
          <a:ln cap="flat" cmpd="sng" w="19050">
            <a:solidFill>
              <a:srgbClr val="1155CC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8" name="Google Shape;648;p54"/>
          <p:cNvSpPr txBox="1"/>
          <p:nvPr/>
        </p:nvSpPr>
        <p:spPr>
          <a:xfrm>
            <a:off x="359950" y="3496275"/>
            <a:ext cx="3927000" cy="1046700"/>
          </a:xfrm>
          <a:prstGeom prst="rect">
            <a:avLst/>
          </a:prstGeom>
          <a:solidFill>
            <a:srgbClr val="FFAB4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client chooses a rendezvous point and secret, encrypts using the public key, and sends them to the server through the introduction point</a:t>
            </a:r>
            <a:endParaRPr/>
          </a:p>
        </p:txBody>
      </p:sp>
      <p:sp>
        <p:nvSpPr>
          <p:cNvPr id="649" name="Google Shape;649;p54"/>
          <p:cNvSpPr txBox="1"/>
          <p:nvPr/>
        </p:nvSpPr>
        <p:spPr>
          <a:xfrm>
            <a:off x="7566163" y="2741925"/>
            <a:ext cx="1292400" cy="4926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{“Rendezvous at </a:t>
            </a:r>
            <a:r>
              <a:rPr i="1" lang="en" sz="1000"/>
              <a:t>R</a:t>
            </a:r>
            <a:r>
              <a:rPr lang="en" sz="1000"/>
              <a:t>. The secret is </a:t>
            </a:r>
            <a:r>
              <a:rPr i="1" lang="en" sz="1000"/>
              <a:t>K</a:t>
            </a:r>
            <a:r>
              <a:rPr lang="en" sz="1000"/>
              <a:t>.”}</a:t>
            </a:r>
            <a:r>
              <a:rPr i="1" lang="en" sz="600"/>
              <a:t>PK</a:t>
            </a:r>
            <a:endParaRPr i="1" sz="6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55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Tor </a:t>
            </a:r>
            <a:r>
              <a:rPr lang="en"/>
              <a:t>Onion Services</a:t>
            </a:r>
            <a:endParaRPr/>
          </a:p>
        </p:txBody>
      </p:sp>
      <p:sp>
        <p:nvSpPr>
          <p:cNvPr id="655" name="Google Shape;655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6" name="Google Shape;656;p55"/>
          <p:cNvSpPr/>
          <p:nvPr/>
        </p:nvSpPr>
        <p:spPr>
          <a:xfrm>
            <a:off x="434725" y="2045038"/>
            <a:ext cx="10656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endParaRPr/>
          </a:p>
        </p:txBody>
      </p:sp>
      <p:sp>
        <p:nvSpPr>
          <p:cNvPr id="657" name="Google Shape;657;p55"/>
          <p:cNvSpPr/>
          <p:nvPr/>
        </p:nvSpPr>
        <p:spPr>
          <a:xfrm>
            <a:off x="2407800" y="1656525"/>
            <a:ext cx="732000" cy="39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Relay</a:t>
            </a:r>
            <a:endParaRPr/>
          </a:p>
        </p:txBody>
      </p:sp>
      <p:sp>
        <p:nvSpPr>
          <p:cNvPr id="658" name="Google Shape;658;p55"/>
          <p:cNvSpPr/>
          <p:nvPr/>
        </p:nvSpPr>
        <p:spPr>
          <a:xfrm>
            <a:off x="2288500" y="2772325"/>
            <a:ext cx="732000" cy="39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Relay</a:t>
            </a:r>
            <a:endParaRPr/>
          </a:p>
        </p:txBody>
      </p:sp>
      <p:sp>
        <p:nvSpPr>
          <p:cNvPr id="659" name="Google Shape;659;p55"/>
          <p:cNvSpPr/>
          <p:nvPr/>
        </p:nvSpPr>
        <p:spPr>
          <a:xfrm>
            <a:off x="3461500" y="1758475"/>
            <a:ext cx="875700" cy="3936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Relay </a:t>
            </a:r>
            <a:r>
              <a:rPr i="1" lang="en"/>
              <a:t>I</a:t>
            </a:r>
            <a:r>
              <a:rPr i="1" lang="en" sz="900"/>
              <a:t>1</a:t>
            </a:r>
            <a:endParaRPr i="1" sz="900"/>
          </a:p>
        </p:txBody>
      </p:sp>
      <p:sp>
        <p:nvSpPr>
          <p:cNvPr id="660" name="Google Shape;660;p55"/>
          <p:cNvSpPr/>
          <p:nvPr/>
        </p:nvSpPr>
        <p:spPr>
          <a:xfrm>
            <a:off x="3925138" y="2480100"/>
            <a:ext cx="875700" cy="3936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Relay </a:t>
            </a:r>
            <a:r>
              <a:rPr i="1" lang="en">
                <a:solidFill>
                  <a:schemeClr val="dk1"/>
                </a:solidFill>
              </a:rPr>
              <a:t>I</a:t>
            </a:r>
            <a:r>
              <a:rPr i="1" lang="en" sz="900">
                <a:solidFill>
                  <a:schemeClr val="dk1"/>
                </a:solidFill>
              </a:rPr>
              <a:t>2</a:t>
            </a:r>
            <a:endParaRPr/>
          </a:p>
        </p:txBody>
      </p:sp>
      <p:sp>
        <p:nvSpPr>
          <p:cNvPr id="661" name="Google Shape;661;p55"/>
          <p:cNvSpPr/>
          <p:nvPr/>
        </p:nvSpPr>
        <p:spPr>
          <a:xfrm>
            <a:off x="4337150" y="1218900"/>
            <a:ext cx="732000" cy="39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Relay</a:t>
            </a:r>
            <a:endParaRPr/>
          </a:p>
        </p:txBody>
      </p:sp>
      <p:sp>
        <p:nvSpPr>
          <p:cNvPr id="662" name="Google Shape;662;p55"/>
          <p:cNvSpPr/>
          <p:nvPr/>
        </p:nvSpPr>
        <p:spPr>
          <a:xfrm>
            <a:off x="5480125" y="3102675"/>
            <a:ext cx="875700" cy="3936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Relay </a:t>
            </a:r>
            <a:r>
              <a:rPr i="1" lang="en"/>
              <a:t>R</a:t>
            </a:r>
            <a:endParaRPr i="1"/>
          </a:p>
        </p:txBody>
      </p:sp>
      <p:sp>
        <p:nvSpPr>
          <p:cNvPr id="663" name="Google Shape;663;p55"/>
          <p:cNvSpPr/>
          <p:nvPr/>
        </p:nvSpPr>
        <p:spPr>
          <a:xfrm>
            <a:off x="5551975" y="2152075"/>
            <a:ext cx="732000" cy="39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Relay</a:t>
            </a:r>
            <a:endParaRPr/>
          </a:p>
        </p:txBody>
      </p:sp>
      <p:sp>
        <p:nvSpPr>
          <p:cNvPr id="664" name="Google Shape;664;p55"/>
          <p:cNvSpPr/>
          <p:nvPr/>
        </p:nvSpPr>
        <p:spPr>
          <a:xfrm>
            <a:off x="5551975" y="1262925"/>
            <a:ext cx="732000" cy="39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Relay</a:t>
            </a:r>
            <a:endParaRPr/>
          </a:p>
        </p:txBody>
      </p:sp>
      <p:sp>
        <p:nvSpPr>
          <p:cNvPr id="665" name="Google Shape;665;p55"/>
          <p:cNvSpPr/>
          <p:nvPr/>
        </p:nvSpPr>
        <p:spPr>
          <a:xfrm>
            <a:off x="7406850" y="2045038"/>
            <a:ext cx="10656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</a:t>
            </a:r>
            <a:endParaRPr/>
          </a:p>
        </p:txBody>
      </p:sp>
      <p:sp>
        <p:nvSpPr>
          <p:cNvPr id="666" name="Google Shape;666;p55"/>
          <p:cNvSpPr/>
          <p:nvPr/>
        </p:nvSpPr>
        <p:spPr>
          <a:xfrm>
            <a:off x="1078638" y="1364875"/>
            <a:ext cx="732000" cy="39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Relay</a:t>
            </a:r>
            <a:endParaRPr/>
          </a:p>
        </p:txBody>
      </p:sp>
      <p:cxnSp>
        <p:nvCxnSpPr>
          <p:cNvPr id="667" name="Google Shape;667;p55"/>
          <p:cNvCxnSpPr>
            <a:stCxn id="656" idx="0"/>
            <a:endCxn id="666" idx="2"/>
          </p:cNvCxnSpPr>
          <p:nvPr/>
        </p:nvCxnSpPr>
        <p:spPr>
          <a:xfrm flipH="1" rot="10800000">
            <a:off x="967525" y="1758538"/>
            <a:ext cx="477000" cy="286500"/>
          </a:xfrm>
          <a:prstGeom prst="straightConnector1">
            <a:avLst/>
          </a:prstGeom>
          <a:noFill/>
          <a:ln cap="flat" cmpd="sng" w="9525">
            <a:solidFill>
              <a:srgbClr val="674EA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8" name="Google Shape;668;p55"/>
          <p:cNvCxnSpPr>
            <a:stCxn id="666" idx="2"/>
            <a:endCxn id="658" idx="0"/>
          </p:cNvCxnSpPr>
          <p:nvPr/>
        </p:nvCxnSpPr>
        <p:spPr>
          <a:xfrm>
            <a:off x="1444638" y="1758475"/>
            <a:ext cx="1209900" cy="1014000"/>
          </a:xfrm>
          <a:prstGeom prst="straightConnector1">
            <a:avLst/>
          </a:prstGeom>
          <a:noFill/>
          <a:ln cap="flat" cmpd="sng" w="9525">
            <a:solidFill>
              <a:srgbClr val="674EA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9" name="Google Shape;669;p55"/>
          <p:cNvCxnSpPr>
            <a:endCxn id="662" idx="1"/>
          </p:cNvCxnSpPr>
          <p:nvPr/>
        </p:nvCxnSpPr>
        <p:spPr>
          <a:xfrm>
            <a:off x="3020425" y="2969175"/>
            <a:ext cx="2459700" cy="330300"/>
          </a:xfrm>
          <a:prstGeom prst="straightConnector1">
            <a:avLst/>
          </a:prstGeom>
          <a:noFill/>
          <a:ln cap="flat" cmpd="sng" w="9525">
            <a:solidFill>
              <a:srgbClr val="674EA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0" name="Google Shape;670;p55"/>
          <p:cNvCxnSpPr>
            <a:stCxn id="665" idx="1"/>
            <a:endCxn id="664" idx="2"/>
          </p:cNvCxnSpPr>
          <p:nvPr/>
        </p:nvCxnSpPr>
        <p:spPr>
          <a:xfrm rot="10800000">
            <a:off x="5917950" y="1656388"/>
            <a:ext cx="1488900" cy="675000"/>
          </a:xfrm>
          <a:prstGeom prst="straightConnector1">
            <a:avLst/>
          </a:prstGeom>
          <a:noFill/>
          <a:ln cap="flat" cmpd="sng" w="9525">
            <a:solidFill>
              <a:srgbClr val="E6913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1" name="Google Shape;671;p55"/>
          <p:cNvCxnSpPr>
            <a:stCxn id="664" idx="2"/>
            <a:endCxn id="659" idx="3"/>
          </p:cNvCxnSpPr>
          <p:nvPr/>
        </p:nvCxnSpPr>
        <p:spPr>
          <a:xfrm flipH="1">
            <a:off x="4337275" y="1656525"/>
            <a:ext cx="1580700" cy="298800"/>
          </a:xfrm>
          <a:prstGeom prst="straightConnector1">
            <a:avLst/>
          </a:prstGeom>
          <a:noFill/>
          <a:ln cap="flat" cmpd="sng" w="9525">
            <a:solidFill>
              <a:srgbClr val="E6913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2" name="Google Shape;672;p55"/>
          <p:cNvCxnSpPr>
            <a:endCxn id="663" idx="1"/>
          </p:cNvCxnSpPr>
          <p:nvPr/>
        </p:nvCxnSpPr>
        <p:spPr>
          <a:xfrm>
            <a:off x="4337275" y="1955275"/>
            <a:ext cx="1214700" cy="393600"/>
          </a:xfrm>
          <a:prstGeom prst="straightConnector1">
            <a:avLst/>
          </a:prstGeom>
          <a:noFill/>
          <a:ln cap="flat" cmpd="sng" w="9525">
            <a:solidFill>
              <a:srgbClr val="E6913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3" name="Google Shape;673;p55"/>
          <p:cNvCxnSpPr>
            <a:stCxn id="663" idx="2"/>
            <a:endCxn id="662" idx="0"/>
          </p:cNvCxnSpPr>
          <p:nvPr/>
        </p:nvCxnSpPr>
        <p:spPr>
          <a:xfrm>
            <a:off x="5917975" y="2545675"/>
            <a:ext cx="0" cy="557100"/>
          </a:xfrm>
          <a:prstGeom prst="straightConnector1">
            <a:avLst/>
          </a:prstGeom>
          <a:noFill/>
          <a:ln cap="flat" cmpd="sng" w="9525">
            <a:solidFill>
              <a:srgbClr val="E6913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74" name="Google Shape;674;p55"/>
          <p:cNvSpPr txBox="1"/>
          <p:nvPr/>
        </p:nvSpPr>
        <p:spPr>
          <a:xfrm>
            <a:off x="1007050" y="3457713"/>
            <a:ext cx="3294900" cy="615600"/>
          </a:xfrm>
          <a:prstGeom prst="rect">
            <a:avLst/>
          </a:prstGeom>
          <a:solidFill>
            <a:srgbClr val="FFAB4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client connects to the rendezvous point and waits</a:t>
            </a:r>
            <a:endParaRPr/>
          </a:p>
        </p:txBody>
      </p:sp>
      <p:sp>
        <p:nvSpPr>
          <p:cNvPr id="675" name="Google Shape;675;p55"/>
          <p:cNvSpPr txBox="1"/>
          <p:nvPr/>
        </p:nvSpPr>
        <p:spPr>
          <a:xfrm>
            <a:off x="1200750" y="4047625"/>
            <a:ext cx="3813300" cy="400200"/>
          </a:xfrm>
          <a:prstGeom prst="rect">
            <a:avLst/>
          </a:prstGeom>
          <a:solidFill>
            <a:srgbClr val="FFAB4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server connects to the rendezvous point</a:t>
            </a:r>
            <a:endParaRPr/>
          </a:p>
        </p:txBody>
      </p:sp>
      <p:sp>
        <p:nvSpPr>
          <p:cNvPr id="676" name="Google Shape;676;p55"/>
          <p:cNvSpPr txBox="1"/>
          <p:nvPr/>
        </p:nvSpPr>
        <p:spPr>
          <a:xfrm>
            <a:off x="7566163" y="2741925"/>
            <a:ext cx="1292400" cy="4926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{“Rendezvous at </a:t>
            </a:r>
            <a:r>
              <a:rPr i="1" lang="en" sz="1000"/>
              <a:t>R</a:t>
            </a:r>
            <a:r>
              <a:rPr lang="en" sz="1000"/>
              <a:t>. The secret is </a:t>
            </a:r>
            <a:r>
              <a:rPr i="1" lang="en" sz="1000"/>
              <a:t>K</a:t>
            </a:r>
            <a:r>
              <a:rPr lang="en" sz="1000"/>
              <a:t>.”}</a:t>
            </a:r>
            <a:r>
              <a:rPr i="1" lang="en" sz="600"/>
              <a:t>PK</a:t>
            </a:r>
            <a:endParaRPr i="1" sz="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56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Tor </a:t>
            </a:r>
            <a:r>
              <a:rPr lang="en"/>
              <a:t>Onion Services</a:t>
            </a:r>
            <a:endParaRPr/>
          </a:p>
        </p:txBody>
      </p:sp>
      <p:sp>
        <p:nvSpPr>
          <p:cNvPr id="682" name="Google Shape;682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3" name="Google Shape;683;p56"/>
          <p:cNvSpPr/>
          <p:nvPr/>
        </p:nvSpPr>
        <p:spPr>
          <a:xfrm>
            <a:off x="434725" y="2045038"/>
            <a:ext cx="10656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endParaRPr/>
          </a:p>
        </p:txBody>
      </p:sp>
      <p:sp>
        <p:nvSpPr>
          <p:cNvPr id="684" name="Google Shape;684;p56"/>
          <p:cNvSpPr/>
          <p:nvPr/>
        </p:nvSpPr>
        <p:spPr>
          <a:xfrm>
            <a:off x="2407800" y="1656525"/>
            <a:ext cx="732000" cy="39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Relay</a:t>
            </a:r>
            <a:endParaRPr/>
          </a:p>
        </p:txBody>
      </p:sp>
      <p:sp>
        <p:nvSpPr>
          <p:cNvPr id="685" name="Google Shape;685;p56"/>
          <p:cNvSpPr/>
          <p:nvPr/>
        </p:nvSpPr>
        <p:spPr>
          <a:xfrm>
            <a:off x="2288500" y="2772325"/>
            <a:ext cx="732000" cy="39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Relay</a:t>
            </a:r>
            <a:endParaRPr/>
          </a:p>
        </p:txBody>
      </p:sp>
      <p:sp>
        <p:nvSpPr>
          <p:cNvPr id="686" name="Google Shape;686;p56"/>
          <p:cNvSpPr/>
          <p:nvPr/>
        </p:nvSpPr>
        <p:spPr>
          <a:xfrm>
            <a:off x="3461500" y="1758475"/>
            <a:ext cx="875700" cy="3936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Relay </a:t>
            </a:r>
            <a:r>
              <a:rPr i="1" lang="en"/>
              <a:t>I</a:t>
            </a:r>
            <a:r>
              <a:rPr i="1" lang="en" sz="900"/>
              <a:t>1</a:t>
            </a:r>
            <a:endParaRPr i="1" sz="900"/>
          </a:p>
        </p:txBody>
      </p:sp>
      <p:sp>
        <p:nvSpPr>
          <p:cNvPr id="687" name="Google Shape;687;p56"/>
          <p:cNvSpPr/>
          <p:nvPr/>
        </p:nvSpPr>
        <p:spPr>
          <a:xfrm>
            <a:off x="3925138" y="2480100"/>
            <a:ext cx="875700" cy="3936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Relay </a:t>
            </a:r>
            <a:r>
              <a:rPr i="1" lang="en">
                <a:solidFill>
                  <a:schemeClr val="dk1"/>
                </a:solidFill>
              </a:rPr>
              <a:t>I</a:t>
            </a:r>
            <a:r>
              <a:rPr i="1" lang="en" sz="900">
                <a:solidFill>
                  <a:schemeClr val="dk1"/>
                </a:solidFill>
              </a:rPr>
              <a:t>2</a:t>
            </a:r>
            <a:endParaRPr/>
          </a:p>
        </p:txBody>
      </p:sp>
      <p:sp>
        <p:nvSpPr>
          <p:cNvPr id="688" name="Google Shape;688;p56"/>
          <p:cNvSpPr/>
          <p:nvPr/>
        </p:nvSpPr>
        <p:spPr>
          <a:xfrm>
            <a:off x="4337150" y="1218900"/>
            <a:ext cx="732000" cy="39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Relay</a:t>
            </a:r>
            <a:endParaRPr/>
          </a:p>
        </p:txBody>
      </p:sp>
      <p:sp>
        <p:nvSpPr>
          <p:cNvPr id="689" name="Google Shape;689;p56"/>
          <p:cNvSpPr/>
          <p:nvPr/>
        </p:nvSpPr>
        <p:spPr>
          <a:xfrm>
            <a:off x="5480125" y="3102675"/>
            <a:ext cx="875700" cy="3936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Relay </a:t>
            </a:r>
            <a:r>
              <a:rPr i="1" lang="en"/>
              <a:t>R</a:t>
            </a:r>
            <a:endParaRPr i="1"/>
          </a:p>
        </p:txBody>
      </p:sp>
      <p:sp>
        <p:nvSpPr>
          <p:cNvPr id="690" name="Google Shape;690;p56"/>
          <p:cNvSpPr/>
          <p:nvPr/>
        </p:nvSpPr>
        <p:spPr>
          <a:xfrm>
            <a:off x="5551975" y="2152075"/>
            <a:ext cx="732000" cy="39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Relay</a:t>
            </a:r>
            <a:endParaRPr/>
          </a:p>
        </p:txBody>
      </p:sp>
      <p:sp>
        <p:nvSpPr>
          <p:cNvPr id="691" name="Google Shape;691;p56"/>
          <p:cNvSpPr/>
          <p:nvPr/>
        </p:nvSpPr>
        <p:spPr>
          <a:xfrm>
            <a:off x="5551975" y="1262925"/>
            <a:ext cx="732000" cy="39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Relay</a:t>
            </a:r>
            <a:endParaRPr/>
          </a:p>
        </p:txBody>
      </p:sp>
      <p:sp>
        <p:nvSpPr>
          <p:cNvPr id="692" name="Google Shape;692;p56"/>
          <p:cNvSpPr/>
          <p:nvPr/>
        </p:nvSpPr>
        <p:spPr>
          <a:xfrm>
            <a:off x="7406850" y="2045038"/>
            <a:ext cx="10656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</a:t>
            </a:r>
            <a:endParaRPr/>
          </a:p>
        </p:txBody>
      </p:sp>
      <p:sp>
        <p:nvSpPr>
          <p:cNvPr id="693" name="Google Shape;693;p56"/>
          <p:cNvSpPr/>
          <p:nvPr/>
        </p:nvSpPr>
        <p:spPr>
          <a:xfrm>
            <a:off x="1078638" y="1364875"/>
            <a:ext cx="732000" cy="39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Relay</a:t>
            </a:r>
            <a:endParaRPr/>
          </a:p>
        </p:txBody>
      </p:sp>
      <p:cxnSp>
        <p:nvCxnSpPr>
          <p:cNvPr id="694" name="Google Shape;694;p56"/>
          <p:cNvCxnSpPr>
            <a:stCxn id="683" idx="0"/>
            <a:endCxn id="693" idx="2"/>
          </p:cNvCxnSpPr>
          <p:nvPr/>
        </p:nvCxnSpPr>
        <p:spPr>
          <a:xfrm flipH="1" rot="10800000">
            <a:off x="967525" y="1758538"/>
            <a:ext cx="477000" cy="286500"/>
          </a:xfrm>
          <a:prstGeom prst="straightConnector1">
            <a:avLst/>
          </a:prstGeom>
          <a:noFill/>
          <a:ln cap="flat" cmpd="sng" w="19050">
            <a:solidFill>
              <a:srgbClr val="674EA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5" name="Google Shape;695;p56"/>
          <p:cNvCxnSpPr>
            <a:stCxn id="693" idx="2"/>
            <a:endCxn id="685" idx="0"/>
          </p:cNvCxnSpPr>
          <p:nvPr/>
        </p:nvCxnSpPr>
        <p:spPr>
          <a:xfrm>
            <a:off x="1444638" y="1758475"/>
            <a:ext cx="1209900" cy="1014000"/>
          </a:xfrm>
          <a:prstGeom prst="straightConnector1">
            <a:avLst/>
          </a:prstGeom>
          <a:noFill/>
          <a:ln cap="flat" cmpd="sng" w="19050">
            <a:solidFill>
              <a:srgbClr val="674EA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6" name="Google Shape;696;p56"/>
          <p:cNvCxnSpPr>
            <a:endCxn id="689" idx="1"/>
          </p:cNvCxnSpPr>
          <p:nvPr/>
        </p:nvCxnSpPr>
        <p:spPr>
          <a:xfrm>
            <a:off x="3020425" y="2969175"/>
            <a:ext cx="2459700" cy="330300"/>
          </a:xfrm>
          <a:prstGeom prst="straightConnector1">
            <a:avLst/>
          </a:prstGeom>
          <a:noFill/>
          <a:ln cap="flat" cmpd="sng" w="19050">
            <a:solidFill>
              <a:srgbClr val="674EA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7" name="Google Shape;697;p56"/>
          <p:cNvCxnSpPr>
            <a:stCxn id="692" idx="1"/>
            <a:endCxn id="691" idx="2"/>
          </p:cNvCxnSpPr>
          <p:nvPr/>
        </p:nvCxnSpPr>
        <p:spPr>
          <a:xfrm rot="10800000">
            <a:off x="5917950" y="1656388"/>
            <a:ext cx="1488900" cy="675000"/>
          </a:xfrm>
          <a:prstGeom prst="straightConnector1">
            <a:avLst/>
          </a:prstGeom>
          <a:noFill/>
          <a:ln cap="flat" cmpd="sng" w="19050">
            <a:solidFill>
              <a:srgbClr val="E6913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8" name="Google Shape;698;p56"/>
          <p:cNvCxnSpPr>
            <a:stCxn id="691" idx="2"/>
            <a:endCxn id="686" idx="3"/>
          </p:cNvCxnSpPr>
          <p:nvPr/>
        </p:nvCxnSpPr>
        <p:spPr>
          <a:xfrm flipH="1">
            <a:off x="4337275" y="1656525"/>
            <a:ext cx="1580700" cy="298800"/>
          </a:xfrm>
          <a:prstGeom prst="straightConnector1">
            <a:avLst/>
          </a:prstGeom>
          <a:noFill/>
          <a:ln cap="flat" cmpd="sng" w="19050">
            <a:solidFill>
              <a:srgbClr val="E6913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9" name="Google Shape;699;p56"/>
          <p:cNvCxnSpPr>
            <a:endCxn id="690" idx="1"/>
          </p:cNvCxnSpPr>
          <p:nvPr/>
        </p:nvCxnSpPr>
        <p:spPr>
          <a:xfrm>
            <a:off x="4337275" y="1955275"/>
            <a:ext cx="1214700" cy="393600"/>
          </a:xfrm>
          <a:prstGeom prst="straightConnector1">
            <a:avLst/>
          </a:prstGeom>
          <a:noFill/>
          <a:ln cap="flat" cmpd="sng" w="19050">
            <a:solidFill>
              <a:srgbClr val="E6913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0" name="Google Shape;700;p56"/>
          <p:cNvCxnSpPr>
            <a:stCxn id="690" idx="2"/>
            <a:endCxn id="689" idx="0"/>
          </p:cNvCxnSpPr>
          <p:nvPr/>
        </p:nvCxnSpPr>
        <p:spPr>
          <a:xfrm>
            <a:off x="5917975" y="2545675"/>
            <a:ext cx="0" cy="557100"/>
          </a:xfrm>
          <a:prstGeom prst="straightConnector1">
            <a:avLst/>
          </a:prstGeom>
          <a:noFill/>
          <a:ln cap="flat" cmpd="sng" w="19050">
            <a:solidFill>
              <a:srgbClr val="E6913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1" name="Google Shape;701;p56"/>
          <p:cNvSpPr txBox="1"/>
          <p:nvPr/>
        </p:nvSpPr>
        <p:spPr>
          <a:xfrm>
            <a:off x="7566163" y="2741925"/>
            <a:ext cx="1292400" cy="4926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The secret that was encrypted is </a:t>
            </a:r>
            <a:r>
              <a:rPr i="1" lang="en" sz="1000"/>
              <a:t>K</a:t>
            </a:r>
            <a:r>
              <a:rPr lang="en" sz="1000"/>
              <a:t>.</a:t>
            </a:r>
            <a:endParaRPr sz="600"/>
          </a:p>
        </p:txBody>
      </p:sp>
      <p:sp>
        <p:nvSpPr>
          <p:cNvPr id="702" name="Google Shape;702;p56"/>
          <p:cNvSpPr txBox="1"/>
          <p:nvPr/>
        </p:nvSpPr>
        <p:spPr>
          <a:xfrm>
            <a:off x="523975" y="3819225"/>
            <a:ext cx="3813300" cy="615600"/>
          </a:xfrm>
          <a:prstGeom prst="rect">
            <a:avLst/>
          </a:prstGeom>
          <a:solidFill>
            <a:srgbClr val="FFAB4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client and server perform a handshake, and the server sends the decrypted secret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57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Tor </a:t>
            </a:r>
            <a:r>
              <a:rPr lang="en"/>
              <a:t>Onion Services</a:t>
            </a:r>
            <a:endParaRPr/>
          </a:p>
        </p:txBody>
      </p:sp>
      <p:sp>
        <p:nvSpPr>
          <p:cNvPr id="708" name="Google Shape;708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9" name="Google Shape;709;p57"/>
          <p:cNvSpPr/>
          <p:nvPr/>
        </p:nvSpPr>
        <p:spPr>
          <a:xfrm>
            <a:off x="434725" y="2045038"/>
            <a:ext cx="10656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endParaRPr/>
          </a:p>
        </p:txBody>
      </p:sp>
      <p:sp>
        <p:nvSpPr>
          <p:cNvPr id="710" name="Google Shape;710;p57"/>
          <p:cNvSpPr/>
          <p:nvPr/>
        </p:nvSpPr>
        <p:spPr>
          <a:xfrm>
            <a:off x="2407800" y="1656525"/>
            <a:ext cx="732000" cy="39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Relay</a:t>
            </a:r>
            <a:endParaRPr/>
          </a:p>
        </p:txBody>
      </p:sp>
      <p:sp>
        <p:nvSpPr>
          <p:cNvPr id="711" name="Google Shape;711;p57"/>
          <p:cNvSpPr/>
          <p:nvPr/>
        </p:nvSpPr>
        <p:spPr>
          <a:xfrm>
            <a:off x="2288500" y="2772325"/>
            <a:ext cx="732000" cy="39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Relay</a:t>
            </a:r>
            <a:endParaRPr/>
          </a:p>
        </p:txBody>
      </p:sp>
      <p:sp>
        <p:nvSpPr>
          <p:cNvPr id="712" name="Google Shape;712;p57"/>
          <p:cNvSpPr/>
          <p:nvPr/>
        </p:nvSpPr>
        <p:spPr>
          <a:xfrm>
            <a:off x="3461500" y="1758475"/>
            <a:ext cx="875700" cy="3936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Relay </a:t>
            </a:r>
            <a:r>
              <a:rPr i="1" lang="en"/>
              <a:t>I</a:t>
            </a:r>
            <a:r>
              <a:rPr i="1" lang="en" sz="900"/>
              <a:t>1</a:t>
            </a:r>
            <a:endParaRPr i="1" sz="900"/>
          </a:p>
        </p:txBody>
      </p:sp>
      <p:sp>
        <p:nvSpPr>
          <p:cNvPr id="713" name="Google Shape;713;p57"/>
          <p:cNvSpPr/>
          <p:nvPr/>
        </p:nvSpPr>
        <p:spPr>
          <a:xfrm>
            <a:off x="3925138" y="2480100"/>
            <a:ext cx="875700" cy="3936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Relay </a:t>
            </a:r>
            <a:r>
              <a:rPr i="1" lang="en">
                <a:solidFill>
                  <a:schemeClr val="dk1"/>
                </a:solidFill>
              </a:rPr>
              <a:t>I</a:t>
            </a:r>
            <a:r>
              <a:rPr i="1" lang="en" sz="900">
                <a:solidFill>
                  <a:schemeClr val="dk1"/>
                </a:solidFill>
              </a:rPr>
              <a:t>2</a:t>
            </a:r>
            <a:endParaRPr/>
          </a:p>
        </p:txBody>
      </p:sp>
      <p:sp>
        <p:nvSpPr>
          <p:cNvPr id="714" name="Google Shape;714;p57"/>
          <p:cNvSpPr/>
          <p:nvPr/>
        </p:nvSpPr>
        <p:spPr>
          <a:xfrm>
            <a:off x="4337150" y="1218900"/>
            <a:ext cx="732000" cy="39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Relay</a:t>
            </a:r>
            <a:endParaRPr/>
          </a:p>
        </p:txBody>
      </p:sp>
      <p:sp>
        <p:nvSpPr>
          <p:cNvPr id="715" name="Google Shape;715;p57"/>
          <p:cNvSpPr/>
          <p:nvPr/>
        </p:nvSpPr>
        <p:spPr>
          <a:xfrm>
            <a:off x="5480125" y="3102675"/>
            <a:ext cx="875700" cy="3936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Relay </a:t>
            </a:r>
            <a:r>
              <a:rPr i="1" lang="en"/>
              <a:t>R</a:t>
            </a:r>
            <a:endParaRPr i="1"/>
          </a:p>
        </p:txBody>
      </p:sp>
      <p:sp>
        <p:nvSpPr>
          <p:cNvPr id="716" name="Google Shape;716;p57"/>
          <p:cNvSpPr/>
          <p:nvPr/>
        </p:nvSpPr>
        <p:spPr>
          <a:xfrm>
            <a:off x="5551975" y="2152075"/>
            <a:ext cx="732000" cy="39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Relay</a:t>
            </a:r>
            <a:endParaRPr/>
          </a:p>
        </p:txBody>
      </p:sp>
      <p:sp>
        <p:nvSpPr>
          <p:cNvPr id="717" name="Google Shape;717;p57"/>
          <p:cNvSpPr/>
          <p:nvPr/>
        </p:nvSpPr>
        <p:spPr>
          <a:xfrm>
            <a:off x="5551975" y="1262925"/>
            <a:ext cx="732000" cy="39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Relay</a:t>
            </a:r>
            <a:endParaRPr/>
          </a:p>
        </p:txBody>
      </p:sp>
      <p:sp>
        <p:nvSpPr>
          <p:cNvPr id="718" name="Google Shape;718;p57"/>
          <p:cNvSpPr/>
          <p:nvPr/>
        </p:nvSpPr>
        <p:spPr>
          <a:xfrm>
            <a:off x="7406850" y="2045038"/>
            <a:ext cx="10656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</a:t>
            </a:r>
            <a:endParaRPr/>
          </a:p>
        </p:txBody>
      </p:sp>
      <p:sp>
        <p:nvSpPr>
          <p:cNvPr id="719" name="Google Shape;719;p57"/>
          <p:cNvSpPr/>
          <p:nvPr/>
        </p:nvSpPr>
        <p:spPr>
          <a:xfrm>
            <a:off x="1078638" y="1364875"/>
            <a:ext cx="732000" cy="39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Relay</a:t>
            </a:r>
            <a:endParaRPr/>
          </a:p>
        </p:txBody>
      </p:sp>
      <p:cxnSp>
        <p:nvCxnSpPr>
          <p:cNvPr id="720" name="Google Shape;720;p57"/>
          <p:cNvCxnSpPr>
            <a:stCxn id="709" idx="0"/>
            <a:endCxn id="719" idx="2"/>
          </p:cNvCxnSpPr>
          <p:nvPr/>
        </p:nvCxnSpPr>
        <p:spPr>
          <a:xfrm flipH="1" rot="10800000">
            <a:off x="967525" y="1758538"/>
            <a:ext cx="477000" cy="286500"/>
          </a:xfrm>
          <a:prstGeom prst="straightConnector1">
            <a:avLst/>
          </a:prstGeom>
          <a:noFill/>
          <a:ln cap="flat" cmpd="sng" w="19050">
            <a:solidFill>
              <a:srgbClr val="674EA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1" name="Google Shape;721;p57"/>
          <p:cNvCxnSpPr>
            <a:stCxn id="719" idx="2"/>
            <a:endCxn id="711" idx="0"/>
          </p:cNvCxnSpPr>
          <p:nvPr/>
        </p:nvCxnSpPr>
        <p:spPr>
          <a:xfrm>
            <a:off x="1444638" y="1758475"/>
            <a:ext cx="1209900" cy="1014000"/>
          </a:xfrm>
          <a:prstGeom prst="straightConnector1">
            <a:avLst/>
          </a:prstGeom>
          <a:noFill/>
          <a:ln cap="flat" cmpd="sng" w="19050">
            <a:solidFill>
              <a:srgbClr val="674EA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2" name="Google Shape;722;p57"/>
          <p:cNvCxnSpPr>
            <a:endCxn id="715" idx="1"/>
          </p:cNvCxnSpPr>
          <p:nvPr/>
        </p:nvCxnSpPr>
        <p:spPr>
          <a:xfrm>
            <a:off x="3020425" y="2969175"/>
            <a:ext cx="2459700" cy="330300"/>
          </a:xfrm>
          <a:prstGeom prst="straightConnector1">
            <a:avLst/>
          </a:prstGeom>
          <a:noFill/>
          <a:ln cap="flat" cmpd="sng" w="19050">
            <a:solidFill>
              <a:srgbClr val="674EA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3" name="Google Shape;723;p57"/>
          <p:cNvCxnSpPr>
            <a:stCxn id="718" idx="1"/>
            <a:endCxn id="717" idx="2"/>
          </p:cNvCxnSpPr>
          <p:nvPr/>
        </p:nvCxnSpPr>
        <p:spPr>
          <a:xfrm rot="10800000">
            <a:off x="5917950" y="1656388"/>
            <a:ext cx="1488900" cy="675000"/>
          </a:xfrm>
          <a:prstGeom prst="straightConnector1">
            <a:avLst/>
          </a:prstGeom>
          <a:noFill/>
          <a:ln cap="flat" cmpd="sng" w="19050">
            <a:solidFill>
              <a:srgbClr val="E6913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4" name="Google Shape;724;p57"/>
          <p:cNvCxnSpPr>
            <a:stCxn id="717" idx="2"/>
            <a:endCxn id="712" idx="3"/>
          </p:cNvCxnSpPr>
          <p:nvPr/>
        </p:nvCxnSpPr>
        <p:spPr>
          <a:xfrm flipH="1">
            <a:off x="4337275" y="1656525"/>
            <a:ext cx="1580700" cy="298800"/>
          </a:xfrm>
          <a:prstGeom prst="straightConnector1">
            <a:avLst/>
          </a:prstGeom>
          <a:noFill/>
          <a:ln cap="flat" cmpd="sng" w="19050">
            <a:solidFill>
              <a:srgbClr val="E6913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5" name="Google Shape;725;p57"/>
          <p:cNvCxnSpPr>
            <a:endCxn id="716" idx="1"/>
          </p:cNvCxnSpPr>
          <p:nvPr/>
        </p:nvCxnSpPr>
        <p:spPr>
          <a:xfrm>
            <a:off x="4337275" y="1955275"/>
            <a:ext cx="1214700" cy="393600"/>
          </a:xfrm>
          <a:prstGeom prst="straightConnector1">
            <a:avLst/>
          </a:prstGeom>
          <a:noFill/>
          <a:ln cap="flat" cmpd="sng" w="19050">
            <a:solidFill>
              <a:srgbClr val="E6913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6" name="Google Shape;726;p57"/>
          <p:cNvCxnSpPr>
            <a:stCxn id="716" idx="2"/>
            <a:endCxn id="715" idx="0"/>
          </p:cNvCxnSpPr>
          <p:nvPr/>
        </p:nvCxnSpPr>
        <p:spPr>
          <a:xfrm>
            <a:off x="5917975" y="2545675"/>
            <a:ext cx="0" cy="557100"/>
          </a:xfrm>
          <a:prstGeom prst="straightConnector1">
            <a:avLst/>
          </a:prstGeom>
          <a:noFill/>
          <a:ln cap="flat" cmpd="sng" w="19050">
            <a:solidFill>
              <a:srgbClr val="E6913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27" name="Google Shape;727;p57"/>
          <p:cNvSpPr txBox="1"/>
          <p:nvPr/>
        </p:nvSpPr>
        <p:spPr>
          <a:xfrm>
            <a:off x="5480113" y="3625775"/>
            <a:ext cx="1292400" cy="4926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The secret that was encrypted is </a:t>
            </a:r>
            <a:r>
              <a:rPr i="1" lang="en" sz="1000"/>
              <a:t>K</a:t>
            </a:r>
            <a:r>
              <a:rPr lang="en" sz="1000"/>
              <a:t>.</a:t>
            </a:r>
            <a:endParaRPr sz="600"/>
          </a:p>
        </p:txBody>
      </p:sp>
      <p:sp>
        <p:nvSpPr>
          <p:cNvPr id="728" name="Google Shape;728;p57"/>
          <p:cNvSpPr txBox="1"/>
          <p:nvPr/>
        </p:nvSpPr>
        <p:spPr>
          <a:xfrm>
            <a:off x="523975" y="3819225"/>
            <a:ext cx="3813300" cy="615600"/>
          </a:xfrm>
          <a:prstGeom prst="rect">
            <a:avLst/>
          </a:prstGeom>
          <a:solidFill>
            <a:srgbClr val="FFAB4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client and server perform a handshake, and the server sends the decrypted secret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58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Tor </a:t>
            </a:r>
            <a:r>
              <a:rPr lang="en"/>
              <a:t>Onion Services</a:t>
            </a:r>
            <a:endParaRPr/>
          </a:p>
        </p:txBody>
      </p:sp>
      <p:sp>
        <p:nvSpPr>
          <p:cNvPr id="734" name="Google Shape;734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5" name="Google Shape;735;p58"/>
          <p:cNvSpPr/>
          <p:nvPr/>
        </p:nvSpPr>
        <p:spPr>
          <a:xfrm>
            <a:off x="434725" y="2045038"/>
            <a:ext cx="10656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endParaRPr/>
          </a:p>
        </p:txBody>
      </p:sp>
      <p:sp>
        <p:nvSpPr>
          <p:cNvPr id="736" name="Google Shape;736;p58"/>
          <p:cNvSpPr/>
          <p:nvPr/>
        </p:nvSpPr>
        <p:spPr>
          <a:xfrm>
            <a:off x="2407800" y="1656525"/>
            <a:ext cx="732000" cy="39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Relay</a:t>
            </a:r>
            <a:endParaRPr/>
          </a:p>
        </p:txBody>
      </p:sp>
      <p:sp>
        <p:nvSpPr>
          <p:cNvPr id="737" name="Google Shape;737;p58"/>
          <p:cNvSpPr/>
          <p:nvPr/>
        </p:nvSpPr>
        <p:spPr>
          <a:xfrm>
            <a:off x="2288500" y="2772325"/>
            <a:ext cx="732000" cy="39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Relay</a:t>
            </a:r>
            <a:endParaRPr/>
          </a:p>
        </p:txBody>
      </p:sp>
      <p:sp>
        <p:nvSpPr>
          <p:cNvPr id="738" name="Google Shape;738;p58"/>
          <p:cNvSpPr/>
          <p:nvPr/>
        </p:nvSpPr>
        <p:spPr>
          <a:xfrm>
            <a:off x="3461500" y="1758475"/>
            <a:ext cx="875700" cy="3936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Relay </a:t>
            </a:r>
            <a:r>
              <a:rPr i="1" lang="en"/>
              <a:t>I</a:t>
            </a:r>
            <a:r>
              <a:rPr i="1" lang="en" sz="900"/>
              <a:t>1</a:t>
            </a:r>
            <a:endParaRPr i="1" sz="900"/>
          </a:p>
        </p:txBody>
      </p:sp>
      <p:sp>
        <p:nvSpPr>
          <p:cNvPr id="739" name="Google Shape;739;p58"/>
          <p:cNvSpPr/>
          <p:nvPr/>
        </p:nvSpPr>
        <p:spPr>
          <a:xfrm>
            <a:off x="3925138" y="2480100"/>
            <a:ext cx="875700" cy="3936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Relay </a:t>
            </a:r>
            <a:r>
              <a:rPr i="1" lang="en">
                <a:solidFill>
                  <a:schemeClr val="dk1"/>
                </a:solidFill>
              </a:rPr>
              <a:t>I</a:t>
            </a:r>
            <a:r>
              <a:rPr i="1" lang="en" sz="900">
                <a:solidFill>
                  <a:schemeClr val="dk1"/>
                </a:solidFill>
              </a:rPr>
              <a:t>2</a:t>
            </a:r>
            <a:endParaRPr/>
          </a:p>
        </p:txBody>
      </p:sp>
      <p:sp>
        <p:nvSpPr>
          <p:cNvPr id="740" name="Google Shape;740;p58"/>
          <p:cNvSpPr/>
          <p:nvPr/>
        </p:nvSpPr>
        <p:spPr>
          <a:xfrm>
            <a:off x="4337150" y="1218900"/>
            <a:ext cx="732000" cy="39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Relay</a:t>
            </a:r>
            <a:endParaRPr/>
          </a:p>
        </p:txBody>
      </p:sp>
      <p:sp>
        <p:nvSpPr>
          <p:cNvPr id="741" name="Google Shape;741;p58"/>
          <p:cNvSpPr/>
          <p:nvPr/>
        </p:nvSpPr>
        <p:spPr>
          <a:xfrm>
            <a:off x="5480125" y="3102675"/>
            <a:ext cx="875700" cy="3936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Relay </a:t>
            </a:r>
            <a:r>
              <a:rPr i="1" lang="en"/>
              <a:t>R</a:t>
            </a:r>
            <a:endParaRPr i="1"/>
          </a:p>
        </p:txBody>
      </p:sp>
      <p:sp>
        <p:nvSpPr>
          <p:cNvPr id="742" name="Google Shape;742;p58"/>
          <p:cNvSpPr/>
          <p:nvPr/>
        </p:nvSpPr>
        <p:spPr>
          <a:xfrm>
            <a:off x="5551975" y="2152075"/>
            <a:ext cx="732000" cy="39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Relay</a:t>
            </a:r>
            <a:endParaRPr/>
          </a:p>
        </p:txBody>
      </p:sp>
      <p:sp>
        <p:nvSpPr>
          <p:cNvPr id="743" name="Google Shape;743;p58"/>
          <p:cNvSpPr/>
          <p:nvPr/>
        </p:nvSpPr>
        <p:spPr>
          <a:xfrm>
            <a:off x="5551975" y="1262925"/>
            <a:ext cx="732000" cy="39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Relay</a:t>
            </a:r>
            <a:endParaRPr/>
          </a:p>
        </p:txBody>
      </p:sp>
      <p:sp>
        <p:nvSpPr>
          <p:cNvPr id="744" name="Google Shape;744;p58"/>
          <p:cNvSpPr/>
          <p:nvPr/>
        </p:nvSpPr>
        <p:spPr>
          <a:xfrm>
            <a:off x="7406850" y="2045038"/>
            <a:ext cx="10656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</a:t>
            </a:r>
            <a:endParaRPr/>
          </a:p>
        </p:txBody>
      </p:sp>
      <p:sp>
        <p:nvSpPr>
          <p:cNvPr id="745" name="Google Shape;745;p58"/>
          <p:cNvSpPr/>
          <p:nvPr/>
        </p:nvSpPr>
        <p:spPr>
          <a:xfrm>
            <a:off x="1078638" y="1364875"/>
            <a:ext cx="732000" cy="39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Relay</a:t>
            </a:r>
            <a:endParaRPr/>
          </a:p>
        </p:txBody>
      </p:sp>
      <p:cxnSp>
        <p:nvCxnSpPr>
          <p:cNvPr id="746" name="Google Shape;746;p58"/>
          <p:cNvCxnSpPr>
            <a:stCxn id="735" idx="0"/>
            <a:endCxn id="745" idx="2"/>
          </p:cNvCxnSpPr>
          <p:nvPr/>
        </p:nvCxnSpPr>
        <p:spPr>
          <a:xfrm flipH="1" rot="10800000">
            <a:off x="967525" y="1758538"/>
            <a:ext cx="477000" cy="286500"/>
          </a:xfrm>
          <a:prstGeom prst="straightConnector1">
            <a:avLst/>
          </a:prstGeom>
          <a:noFill/>
          <a:ln cap="flat" cmpd="sng" w="19050">
            <a:solidFill>
              <a:srgbClr val="674EA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7" name="Google Shape;747;p58"/>
          <p:cNvCxnSpPr>
            <a:stCxn id="745" idx="2"/>
            <a:endCxn id="737" idx="0"/>
          </p:cNvCxnSpPr>
          <p:nvPr/>
        </p:nvCxnSpPr>
        <p:spPr>
          <a:xfrm>
            <a:off x="1444638" y="1758475"/>
            <a:ext cx="1209900" cy="1014000"/>
          </a:xfrm>
          <a:prstGeom prst="straightConnector1">
            <a:avLst/>
          </a:prstGeom>
          <a:noFill/>
          <a:ln cap="flat" cmpd="sng" w="19050">
            <a:solidFill>
              <a:srgbClr val="674EA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8" name="Google Shape;748;p58"/>
          <p:cNvCxnSpPr>
            <a:endCxn id="741" idx="1"/>
          </p:cNvCxnSpPr>
          <p:nvPr/>
        </p:nvCxnSpPr>
        <p:spPr>
          <a:xfrm>
            <a:off x="3020425" y="2969175"/>
            <a:ext cx="2459700" cy="330300"/>
          </a:xfrm>
          <a:prstGeom prst="straightConnector1">
            <a:avLst/>
          </a:prstGeom>
          <a:noFill/>
          <a:ln cap="flat" cmpd="sng" w="19050">
            <a:solidFill>
              <a:srgbClr val="674EA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9" name="Google Shape;749;p58"/>
          <p:cNvCxnSpPr>
            <a:stCxn id="744" idx="1"/>
            <a:endCxn id="743" idx="2"/>
          </p:cNvCxnSpPr>
          <p:nvPr/>
        </p:nvCxnSpPr>
        <p:spPr>
          <a:xfrm rot="10800000">
            <a:off x="5917950" y="1656388"/>
            <a:ext cx="1488900" cy="675000"/>
          </a:xfrm>
          <a:prstGeom prst="straightConnector1">
            <a:avLst/>
          </a:prstGeom>
          <a:noFill/>
          <a:ln cap="flat" cmpd="sng" w="19050">
            <a:solidFill>
              <a:srgbClr val="E6913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0" name="Google Shape;750;p58"/>
          <p:cNvCxnSpPr>
            <a:stCxn id="743" idx="2"/>
            <a:endCxn id="738" idx="3"/>
          </p:cNvCxnSpPr>
          <p:nvPr/>
        </p:nvCxnSpPr>
        <p:spPr>
          <a:xfrm flipH="1">
            <a:off x="4337275" y="1656525"/>
            <a:ext cx="1580700" cy="298800"/>
          </a:xfrm>
          <a:prstGeom prst="straightConnector1">
            <a:avLst/>
          </a:prstGeom>
          <a:noFill/>
          <a:ln cap="flat" cmpd="sng" w="19050">
            <a:solidFill>
              <a:srgbClr val="E6913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1" name="Google Shape;751;p58"/>
          <p:cNvCxnSpPr>
            <a:endCxn id="742" idx="1"/>
          </p:cNvCxnSpPr>
          <p:nvPr/>
        </p:nvCxnSpPr>
        <p:spPr>
          <a:xfrm>
            <a:off x="4337275" y="1955275"/>
            <a:ext cx="1214700" cy="393600"/>
          </a:xfrm>
          <a:prstGeom prst="straightConnector1">
            <a:avLst/>
          </a:prstGeom>
          <a:noFill/>
          <a:ln cap="flat" cmpd="sng" w="19050">
            <a:solidFill>
              <a:srgbClr val="E6913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2" name="Google Shape;752;p58"/>
          <p:cNvCxnSpPr>
            <a:stCxn id="742" idx="2"/>
            <a:endCxn id="741" idx="0"/>
          </p:cNvCxnSpPr>
          <p:nvPr/>
        </p:nvCxnSpPr>
        <p:spPr>
          <a:xfrm>
            <a:off x="5917975" y="2545675"/>
            <a:ext cx="0" cy="557100"/>
          </a:xfrm>
          <a:prstGeom prst="straightConnector1">
            <a:avLst/>
          </a:prstGeom>
          <a:noFill/>
          <a:ln cap="flat" cmpd="sng" w="19050">
            <a:solidFill>
              <a:srgbClr val="E6913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53" name="Google Shape;753;p58"/>
          <p:cNvSpPr txBox="1"/>
          <p:nvPr/>
        </p:nvSpPr>
        <p:spPr>
          <a:xfrm>
            <a:off x="321313" y="2772475"/>
            <a:ext cx="1292400" cy="4926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The secret that was encrypted is </a:t>
            </a:r>
            <a:r>
              <a:rPr i="1" lang="en" sz="1000"/>
              <a:t>K</a:t>
            </a:r>
            <a:r>
              <a:rPr lang="en" sz="1000"/>
              <a:t>.</a:t>
            </a:r>
            <a:endParaRPr sz="600"/>
          </a:p>
        </p:txBody>
      </p:sp>
      <p:sp>
        <p:nvSpPr>
          <p:cNvPr id="754" name="Google Shape;754;p58"/>
          <p:cNvSpPr txBox="1"/>
          <p:nvPr/>
        </p:nvSpPr>
        <p:spPr>
          <a:xfrm>
            <a:off x="523975" y="3819225"/>
            <a:ext cx="3813300" cy="615600"/>
          </a:xfrm>
          <a:prstGeom prst="rect">
            <a:avLst/>
          </a:prstGeom>
          <a:solidFill>
            <a:srgbClr val="FFAB4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client and server perform a handshake, and the server sends the decrypted secret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59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Tor </a:t>
            </a:r>
            <a:r>
              <a:rPr lang="en"/>
              <a:t>Onion Services</a:t>
            </a:r>
            <a:endParaRPr/>
          </a:p>
        </p:txBody>
      </p:sp>
      <p:sp>
        <p:nvSpPr>
          <p:cNvPr id="760" name="Google Shape;760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61" name="Google Shape;761;p59"/>
          <p:cNvSpPr/>
          <p:nvPr/>
        </p:nvSpPr>
        <p:spPr>
          <a:xfrm>
            <a:off x="434725" y="2045038"/>
            <a:ext cx="10656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endParaRPr/>
          </a:p>
        </p:txBody>
      </p:sp>
      <p:sp>
        <p:nvSpPr>
          <p:cNvPr id="762" name="Google Shape;762;p59"/>
          <p:cNvSpPr/>
          <p:nvPr/>
        </p:nvSpPr>
        <p:spPr>
          <a:xfrm>
            <a:off x="2407800" y="1656525"/>
            <a:ext cx="732000" cy="39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Relay</a:t>
            </a:r>
            <a:endParaRPr/>
          </a:p>
        </p:txBody>
      </p:sp>
      <p:sp>
        <p:nvSpPr>
          <p:cNvPr id="763" name="Google Shape;763;p59"/>
          <p:cNvSpPr/>
          <p:nvPr/>
        </p:nvSpPr>
        <p:spPr>
          <a:xfrm>
            <a:off x="2288500" y="2772325"/>
            <a:ext cx="732000" cy="39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Relay</a:t>
            </a:r>
            <a:endParaRPr/>
          </a:p>
        </p:txBody>
      </p:sp>
      <p:sp>
        <p:nvSpPr>
          <p:cNvPr id="764" name="Google Shape;764;p59"/>
          <p:cNvSpPr/>
          <p:nvPr/>
        </p:nvSpPr>
        <p:spPr>
          <a:xfrm>
            <a:off x="3461500" y="1758475"/>
            <a:ext cx="875700" cy="3936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Relay </a:t>
            </a:r>
            <a:r>
              <a:rPr i="1" lang="en"/>
              <a:t>I</a:t>
            </a:r>
            <a:r>
              <a:rPr i="1" lang="en" sz="900"/>
              <a:t>1</a:t>
            </a:r>
            <a:endParaRPr i="1" sz="900"/>
          </a:p>
        </p:txBody>
      </p:sp>
      <p:sp>
        <p:nvSpPr>
          <p:cNvPr id="765" name="Google Shape;765;p59"/>
          <p:cNvSpPr/>
          <p:nvPr/>
        </p:nvSpPr>
        <p:spPr>
          <a:xfrm>
            <a:off x="3925138" y="2480100"/>
            <a:ext cx="875700" cy="3936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Relay </a:t>
            </a:r>
            <a:r>
              <a:rPr i="1" lang="en">
                <a:solidFill>
                  <a:schemeClr val="dk1"/>
                </a:solidFill>
              </a:rPr>
              <a:t>I</a:t>
            </a:r>
            <a:r>
              <a:rPr i="1" lang="en" sz="900">
                <a:solidFill>
                  <a:schemeClr val="dk1"/>
                </a:solidFill>
              </a:rPr>
              <a:t>2</a:t>
            </a:r>
            <a:endParaRPr/>
          </a:p>
        </p:txBody>
      </p:sp>
      <p:sp>
        <p:nvSpPr>
          <p:cNvPr id="766" name="Google Shape;766;p59"/>
          <p:cNvSpPr/>
          <p:nvPr/>
        </p:nvSpPr>
        <p:spPr>
          <a:xfrm>
            <a:off x="4337150" y="1218900"/>
            <a:ext cx="732000" cy="39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Relay</a:t>
            </a:r>
            <a:endParaRPr/>
          </a:p>
        </p:txBody>
      </p:sp>
      <p:sp>
        <p:nvSpPr>
          <p:cNvPr id="767" name="Google Shape;767;p59"/>
          <p:cNvSpPr/>
          <p:nvPr/>
        </p:nvSpPr>
        <p:spPr>
          <a:xfrm>
            <a:off x="5480125" y="3102675"/>
            <a:ext cx="875700" cy="3936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Relay </a:t>
            </a:r>
            <a:r>
              <a:rPr i="1" lang="en"/>
              <a:t>R</a:t>
            </a:r>
            <a:endParaRPr i="1"/>
          </a:p>
        </p:txBody>
      </p:sp>
      <p:sp>
        <p:nvSpPr>
          <p:cNvPr id="768" name="Google Shape;768;p59"/>
          <p:cNvSpPr/>
          <p:nvPr/>
        </p:nvSpPr>
        <p:spPr>
          <a:xfrm>
            <a:off x="5551975" y="2152075"/>
            <a:ext cx="732000" cy="39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Relay</a:t>
            </a:r>
            <a:endParaRPr/>
          </a:p>
        </p:txBody>
      </p:sp>
      <p:sp>
        <p:nvSpPr>
          <p:cNvPr id="769" name="Google Shape;769;p59"/>
          <p:cNvSpPr/>
          <p:nvPr/>
        </p:nvSpPr>
        <p:spPr>
          <a:xfrm>
            <a:off x="5551975" y="1262925"/>
            <a:ext cx="732000" cy="39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Relay</a:t>
            </a:r>
            <a:endParaRPr/>
          </a:p>
        </p:txBody>
      </p:sp>
      <p:sp>
        <p:nvSpPr>
          <p:cNvPr id="770" name="Google Shape;770;p59"/>
          <p:cNvSpPr/>
          <p:nvPr/>
        </p:nvSpPr>
        <p:spPr>
          <a:xfrm>
            <a:off x="7406850" y="2045038"/>
            <a:ext cx="10656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</a:t>
            </a:r>
            <a:endParaRPr/>
          </a:p>
        </p:txBody>
      </p:sp>
      <p:sp>
        <p:nvSpPr>
          <p:cNvPr id="771" name="Google Shape;771;p59"/>
          <p:cNvSpPr/>
          <p:nvPr/>
        </p:nvSpPr>
        <p:spPr>
          <a:xfrm>
            <a:off x="1078638" y="1364875"/>
            <a:ext cx="732000" cy="39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Relay</a:t>
            </a:r>
            <a:endParaRPr/>
          </a:p>
        </p:txBody>
      </p:sp>
      <p:cxnSp>
        <p:nvCxnSpPr>
          <p:cNvPr id="772" name="Google Shape;772;p59"/>
          <p:cNvCxnSpPr>
            <a:stCxn id="761" idx="0"/>
            <a:endCxn id="771" idx="2"/>
          </p:cNvCxnSpPr>
          <p:nvPr/>
        </p:nvCxnSpPr>
        <p:spPr>
          <a:xfrm flipH="1" rot="10800000">
            <a:off x="967525" y="1758538"/>
            <a:ext cx="477000" cy="286500"/>
          </a:xfrm>
          <a:prstGeom prst="straightConnector1">
            <a:avLst/>
          </a:prstGeom>
          <a:noFill/>
          <a:ln cap="flat" cmpd="sng" w="19050">
            <a:solidFill>
              <a:srgbClr val="674EA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3" name="Google Shape;773;p59"/>
          <p:cNvCxnSpPr>
            <a:stCxn id="771" idx="2"/>
            <a:endCxn id="763" idx="0"/>
          </p:cNvCxnSpPr>
          <p:nvPr/>
        </p:nvCxnSpPr>
        <p:spPr>
          <a:xfrm>
            <a:off x="1444638" y="1758475"/>
            <a:ext cx="1209900" cy="1014000"/>
          </a:xfrm>
          <a:prstGeom prst="straightConnector1">
            <a:avLst/>
          </a:prstGeom>
          <a:noFill/>
          <a:ln cap="flat" cmpd="sng" w="19050">
            <a:solidFill>
              <a:srgbClr val="674EA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4" name="Google Shape;774;p59"/>
          <p:cNvCxnSpPr>
            <a:endCxn id="767" idx="1"/>
          </p:cNvCxnSpPr>
          <p:nvPr/>
        </p:nvCxnSpPr>
        <p:spPr>
          <a:xfrm>
            <a:off x="3020425" y="2969175"/>
            <a:ext cx="2459700" cy="330300"/>
          </a:xfrm>
          <a:prstGeom prst="straightConnector1">
            <a:avLst/>
          </a:prstGeom>
          <a:noFill/>
          <a:ln cap="flat" cmpd="sng" w="19050">
            <a:solidFill>
              <a:srgbClr val="674EA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5" name="Google Shape;775;p59"/>
          <p:cNvCxnSpPr>
            <a:stCxn id="770" idx="1"/>
            <a:endCxn id="769" idx="2"/>
          </p:cNvCxnSpPr>
          <p:nvPr/>
        </p:nvCxnSpPr>
        <p:spPr>
          <a:xfrm rot="10800000">
            <a:off x="5917950" y="1656388"/>
            <a:ext cx="1488900" cy="675000"/>
          </a:xfrm>
          <a:prstGeom prst="straightConnector1">
            <a:avLst/>
          </a:prstGeom>
          <a:noFill/>
          <a:ln cap="flat" cmpd="sng" w="19050">
            <a:solidFill>
              <a:srgbClr val="E6913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6" name="Google Shape;776;p59"/>
          <p:cNvCxnSpPr>
            <a:stCxn id="769" idx="2"/>
            <a:endCxn id="764" idx="3"/>
          </p:cNvCxnSpPr>
          <p:nvPr/>
        </p:nvCxnSpPr>
        <p:spPr>
          <a:xfrm flipH="1">
            <a:off x="4337275" y="1656525"/>
            <a:ext cx="1580700" cy="298800"/>
          </a:xfrm>
          <a:prstGeom prst="straightConnector1">
            <a:avLst/>
          </a:prstGeom>
          <a:noFill/>
          <a:ln cap="flat" cmpd="sng" w="19050">
            <a:solidFill>
              <a:srgbClr val="E6913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7" name="Google Shape;777;p59"/>
          <p:cNvCxnSpPr>
            <a:endCxn id="768" idx="1"/>
          </p:cNvCxnSpPr>
          <p:nvPr/>
        </p:nvCxnSpPr>
        <p:spPr>
          <a:xfrm>
            <a:off x="4337275" y="1955275"/>
            <a:ext cx="1214700" cy="393600"/>
          </a:xfrm>
          <a:prstGeom prst="straightConnector1">
            <a:avLst/>
          </a:prstGeom>
          <a:noFill/>
          <a:ln cap="flat" cmpd="sng" w="19050">
            <a:solidFill>
              <a:srgbClr val="E6913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8" name="Google Shape;778;p59"/>
          <p:cNvCxnSpPr>
            <a:stCxn id="768" idx="2"/>
            <a:endCxn id="767" idx="0"/>
          </p:cNvCxnSpPr>
          <p:nvPr/>
        </p:nvCxnSpPr>
        <p:spPr>
          <a:xfrm>
            <a:off x="5917975" y="2545675"/>
            <a:ext cx="0" cy="557100"/>
          </a:xfrm>
          <a:prstGeom prst="straightConnector1">
            <a:avLst/>
          </a:prstGeom>
          <a:noFill/>
          <a:ln cap="flat" cmpd="sng" w="19050">
            <a:solidFill>
              <a:srgbClr val="E6913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79" name="Google Shape;779;p59"/>
          <p:cNvSpPr txBox="1"/>
          <p:nvPr/>
        </p:nvSpPr>
        <p:spPr>
          <a:xfrm>
            <a:off x="1697350" y="3785425"/>
            <a:ext cx="4299600" cy="831300"/>
          </a:xfrm>
          <a:prstGeom prst="rect">
            <a:avLst/>
          </a:prstGeom>
          <a:solidFill>
            <a:srgbClr val="FFAB4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Notice: The client and server never directly communicate, and the introduction and rendezvous points don’t know the client or the server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60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Tor </a:t>
            </a:r>
            <a:r>
              <a:rPr lang="en"/>
              <a:t>Onion Services</a:t>
            </a:r>
            <a:endParaRPr/>
          </a:p>
        </p:txBody>
      </p:sp>
      <p:sp>
        <p:nvSpPr>
          <p:cNvPr id="785" name="Google Shape;785;p60"/>
          <p:cNvSpPr txBox="1"/>
          <p:nvPr>
            <p:ph idx="4294967295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Truly hidden onion services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Provides Tor’s anonymity </a:t>
            </a:r>
            <a:r>
              <a:rPr lang="en"/>
              <a:t>guarantees</a:t>
            </a:r>
            <a:r>
              <a:rPr lang="en"/>
              <a:t> for both the client and the server, instead of just the client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</a:t>
            </a:r>
            <a:r>
              <a:rPr lang="en"/>
              <a:t>erformance impact: Traffic travels through 6 hops in Tor network!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Non-hidden onion services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Servers can opt to skip its side of the Tor circuits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No more anonymity for the server!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Better performance: Same performance as a public service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Better performance: Not limited by exit node bandwidth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Better security: No longer rely on exit nodes being honest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Useful for public services with an onion alternative (e.g. Facebook, DuckDuckGo, etc.)</a:t>
            </a:r>
            <a:endParaRPr/>
          </a:p>
        </p:txBody>
      </p:sp>
      <p:sp>
        <p:nvSpPr>
          <p:cNvPr id="786" name="Google Shape;786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61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Tor Single-Hop Onion Services</a:t>
            </a:r>
            <a:endParaRPr/>
          </a:p>
        </p:txBody>
      </p:sp>
      <p:sp>
        <p:nvSpPr>
          <p:cNvPr id="792" name="Google Shape;792;p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93" name="Google Shape;793;p61"/>
          <p:cNvSpPr/>
          <p:nvPr/>
        </p:nvSpPr>
        <p:spPr>
          <a:xfrm>
            <a:off x="434725" y="2045038"/>
            <a:ext cx="10656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endParaRPr/>
          </a:p>
        </p:txBody>
      </p:sp>
      <p:sp>
        <p:nvSpPr>
          <p:cNvPr id="794" name="Google Shape;794;p61"/>
          <p:cNvSpPr/>
          <p:nvPr/>
        </p:nvSpPr>
        <p:spPr>
          <a:xfrm>
            <a:off x="2407800" y="1656525"/>
            <a:ext cx="732000" cy="39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Relay</a:t>
            </a:r>
            <a:endParaRPr/>
          </a:p>
        </p:txBody>
      </p:sp>
      <p:sp>
        <p:nvSpPr>
          <p:cNvPr id="795" name="Google Shape;795;p61"/>
          <p:cNvSpPr/>
          <p:nvPr/>
        </p:nvSpPr>
        <p:spPr>
          <a:xfrm>
            <a:off x="2288500" y="2772325"/>
            <a:ext cx="732000" cy="39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Relay</a:t>
            </a:r>
            <a:endParaRPr/>
          </a:p>
        </p:txBody>
      </p:sp>
      <p:sp>
        <p:nvSpPr>
          <p:cNvPr id="796" name="Google Shape;796;p61"/>
          <p:cNvSpPr/>
          <p:nvPr/>
        </p:nvSpPr>
        <p:spPr>
          <a:xfrm>
            <a:off x="3461500" y="1758475"/>
            <a:ext cx="875700" cy="3936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Relay </a:t>
            </a:r>
            <a:r>
              <a:rPr i="1" lang="en"/>
              <a:t>I</a:t>
            </a:r>
            <a:r>
              <a:rPr i="1" lang="en" sz="900"/>
              <a:t>1</a:t>
            </a:r>
            <a:endParaRPr i="1" sz="900"/>
          </a:p>
        </p:txBody>
      </p:sp>
      <p:sp>
        <p:nvSpPr>
          <p:cNvPr id="797" name="Google Shape;797;p61"/>
          <p:cNvSpPr/>
          <p:nvPr/>
        </p:nvSpPr>
        <p:spPr>
          <a:xfrm>
            <a:off x="3925138" y="2480100"/>
            <a:ext cx="875700" cy="3936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Relay </a:t>
            </a:r>
            <a:r>
              <a:rPr i="1" lang="en">
                <a:solidFill>
                  <a:schemeClr val="dk1"/>
                </a:solidFill>
              </a:rPr>
              <a:t>I</a:t>
            </a:r>
            <a:r>
              <a:rPr i="1" lang="en" sz="900">
                <a:solidFill>
                  <a:schemeClr val="dk1"/>
                </a:solidFill>
              </a:rPr>
              <a:t>2</a:t>
            </a:r>
            <a:endParaRPr/>
          </a:p>
        </p:txBody>
      </p:sp>
      <p:sp>
        <p:nvSpPr>
          <p:cNvPr id="798" name="Google Shape;798;p61"/>
          <p:cNvSpPr/>
          <p:nvPr/>
        </p:nvSpPr>
        <p:spPr>
          <a:xfrm>
            <a:off x="4337150" y="1218900"/>
            <a:ext cx="732000" cy="39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Relay</a:t>
            </a:r>
            <a:endParaRPr/>
          </a:p>
        </p:txBody>
      </p:sp>
      <p:sp>
        <p:nvSpPr>
          <p:cNvPr id="799" name="Google Shape;799;p61"/>
          <p:cNvSpPr/>
          <p:nvPr/>
        </p:nvSpPr>
        <p:spPr>
          <a:xfrm>
            <a:off x="5480125" y="3102675"/>
            <a:ext cx="875700" cy="3936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Relay </a:t>
            </a:r>
            <a:r>
              <a:rPr i="1" lang="en"/>
              <a:t>R</a:t>
            </a:r>
            <a:endParaRPr i="1"/>
          </a:p>
        </p:txBody>
      </p:sp>
      <p:sp>
        <p:nvSpPr>
          <p:cNvPr id="800" name="Google Shape;800;p61"/>
          <p:cNvSpPr/>
          <p:nvPr/>
        </p:nvSpPr>
        <p:spPr>
          <a:xfrm>
            <a:off x="5551975" y="2152075"/>
            <a:ext cx="732000" cy="39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Relay</a:t>
            </a:r>
            <a:endParaRPr/>
          </a:p>
        </p:txBody>
      </p:sp>
      <p:sp>
        <p:nvSpPr>
          <p:cNvPr id="801" name="Google Shape;801;p61"/>
          <p:cNvSpPr/>
          <p:nvPr/>
        </p:nvSpPr>
        <p:spPr>
          <a:xfrm>
            <a:off x="5551975" y="1262925"/>
            <a:ext cx="732000" cy="39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Relay</a:t>
            </a:r>
            <a:endParaRPr/>
          </a:p>
        </p:txBody>
      </p:sp>
      <p:sp>
        <p:nvSpPr>
          <p:cNvPr id="802" name="Google Shape;802;p61"/>
          <p:cNvSpPr/>
          <p:nvPr/>
        </p:nvSpPr>
        <p:spPr>
          <a:xfrm>
            <a:off x="7406850" y="2045038"/>
            <a:ext cx="10656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</a:t>
            </a:r>
            <a:endParaRPr/>
          </a:p>
        </p:txBody>
      </p:sp>
      <p:sp>
        <p:nvSpPr>
          <p:cNvPr id="803" name="Google Shape;803;p61"/>
          <p:cNvSpPr/>
          <p:nvPr/>
        </p:nvSpPr>
        <p:spPr>
          <a:xfrm>
            <a:off x="1078638" y="1364875"/>
            <a:ext cx="732000" cy="39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Relay</a:t>
            </a:r>
            <a:endParaRPr/>
          </a:p>
        </p:txBody>
      </p:sp>
      <p:cxnSp>
        <p:nvCxnSpPr>
          <p:cNvPr id="804" name="Google Shape;804;p61"/>
          <p:cNvCxnSpPr>
            <a:stCxn id="793" idx="0"/>
            <a:endCxn id="803" idx="2"/>
          </p:cNvCxnSpPr>
          <p:nvPr/>
        </p:nvCxnSpPr>
        <p:spPr>
          <a:xfrm flipH="1" rot="10800000">
            <a:off x="967525" y="1758538"/>
            <a:ext cx="477000" cy="286500"/>
          </a:xfrm>
          <a:prstGeom prst="straightConnector1">
            <a:avLst/>
          </a:prstGeom>
          <a:noFill/>
          <a:ln cap="flat" cmpd="sng" w="19050">
            <a:solidFill>
              <a:srgbClr val="674EA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5" name="Google Shape;805;p61"/>
          <p:cNvCxnSpPr>
            <a:stCxn id="803" idx="2"/>
            <a:endCxn id="795" idx="0"/>
          </p:cNvCxnSpPr>
          <p:nvPr/>
        </p:nvCxnSpPr>
        <p:spPr>
          <a:xfrm>
            <a:off x="1444638" y="1758475"/>
            <a:ext cx="1209900" cy="1014000"/>
          </a:xfrm>
          <a:prstGeom prst="straightConnector1">
            <a:avLst/>
          </a:prstGeom>
          <a:noFill/>
          <a:ln cap="flat" cmpd="sng" w="19050">
            <a:solidFill>
              <a:srgbClr val="674EA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6" name="Google Shape;806;p61"/>
          <p:cNvCxnSpPr>
            <a:endCxn id="799" idx="1"/>
          </p:cNvCxnSpPr>
          <p:nvPr/>
        </p:nvCxnSpPr>
        <p:spPr>
          <a:xfrm>
            <a:off x="3020425" y="2969175"/>
            <a:ext cx="2459700" cy="330300"/>
          </a:xfrm>
          <a:prstGeom prst="straightConnector1">
            <a:avLst/>
          </a:prstGeom>
          <a:noFill/>
          <a:ln cap="flat" cmpd="sng" w="19050">
            <a:solidFill>
              <a:srgbClr val="674EA7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7" name="Google Shape;807;p61"/>
          <p:cNvCxnSpPr>
            <a:stCxn id="802" idx="2"/>
            <a:endCxn id="799" idx="3"/>
          </p:cNvCxnSpPr>
          <p:nvPr/>
        </p:nvCxnSpPr>
        <p:spPr>
          <a:xfrm flipH="1">
            <a:off x="6355950" y="2617738"/>
            <a:ext cx="1583700" cy="681600"/>
          </a:xfrm>
          <a:prstGeom prst="straightConnector1">
            <a:avLst/>
          </a:prstGeom>
          <a:noFill/>
          <a:ln cap="flat" cmpd="sng" w="19050">
            <a:solidFill>
              <a:srgbClr val="E69138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808" name="Google Shape;808;p61"/>
          <p:cNvGrpSpPr/>
          <p:nvPr/>
        </p:nvGrpSpPr>
        <p:grpSpPr>
          <a:xfrm>
            <a:off x="4993150" y="3147125"/>
            <a:ext cx="3991500" cy="1460400"/>
            <a:chOff x="4993150" y="3147125"/>
            <a:chExt cx="3991500" cy="1460400"/>
          </a:xfrm>
        </p:grpSpPr>
        <p:sp>
          <p:nvSpPr>
            <p:cNvPr id="809" name="Google Shape;809;p61"/>
            <p:cNvSpPr txBox="1"/>
            <p:nvPr/>
          </p:nvSpPr>
          <p:spPr>
            <a:xfrm>
              <a:off x="4993150" y="3991925"/>
              <a:ext cx="3991500" cy="615600"/>
            </a:xfrm>
            <a:prstGeom prst="rect">
              <a:avLst/>
            </a:prstGeom>
            <a:solidFill>
              <a:srgbClr val="FFAB40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For non-hidden, single-hop services, the server connects directly to the rendezvous point</a:t>
              </a:r>
              <a:endParaRPr/>
            </a:p>
          </p:txBody>
        </p:sp>
        <p:cxnSp>
          <p:nvCxnSpPr>
            <p:cNvPr id="810" name="Google Shape;810;p61"/>
            <p:cNvCxnSpPr>
              <a:stCxn id="809" idx="0"/>
            </p:cNvCxnSpPr>
            <p:nvPr/>
          </p:nvCxnSpPr>
          <p:spPr>
            <a:xfrm flipH="1" rot="10800000">
              <a:off x="6988900" y="3147125"/>
              <a:ext cx="271800" cy="844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6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Tor in Practice</a:t>
            </a:r>
            <a:endParaRPr/>
          </a:p>
        </p:txBody>
      </p:sp>
      <p:sp>
        <p:nvSpPr>
          <p:cNvPr id="816" name="Google Shape;816;p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63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Tor Tradeoffs</a:t>
            </a:r>
            <a:endParaRPr/>
          </a:p>
        </p:txBody>
      </p:sp>
      <p:sp>
        <p:nvSpPr>
          <p:cNvPr id="822" name="Google Shape;822;p63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Benefit: Free to use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Tor is mostly funded by the US government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Users “pay” by providing traffic for other users to </a:t>
            </a:r>
            <a:r>
              <a:rPr lang="en"/>
              <a:t>hide in (recall: you don’t want to be the only user on the network using Tor)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Drawback: Exit nodes are a man-in-the-middle attacker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However, the regular Internet is full of MITMs, as well (e.g. your ISP)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Drawback: Performance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Latency is significantly worse: Packets need to make more hops across the network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Drawback: Full anonymity requires usability tradeoffs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 Tor browsers need the exact same configuration, so they don’t save your history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They even recommend keeping the browser window size constant, which can be annoying!</a:t>
            </a:r>
            <a:endParaRPr/>
          </a:p>
        </p:txBody>
      </p:sp>
      <p:sp>
        <p:nvSpPr>
          <p:cNvPr id="823" name="Google Shape;823;p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Anonymity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Anonymity</a:t>
            </a:r>
            <a:r>
              <a:rPr lang="en"/>
              <a:t>: Concealing your identity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Anonymous communication on the Internet: The identity of the source and/or destination are concealed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Anonymity is not confidentiality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Confidentiality hides the contents of the communication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Anonymity hides the identities of who is communicating with whom</a:t>
            </a:r>
            <a:endParaRPr/>
          </a:p>
        </p:txBody>
      </p:sp>
      <p:sp>
        <p:nvSpPr>
          <p:cNvPr id="92" name="Google Shape;9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64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Tor for Censorship Resistance</a:t>
            </a:r>
            <a:endParaRPr/>
          </a:p>
        </p:txBody>
      </p:sp>
      <p:sp>
        <p:nvSpPr>
          <p:cNvPr id="829" name="Google Shape;829;p64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Because Tor hides the sites a user is connecting to, it is useful for bypassing censorship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Functions </a:t>
            </a:r>
            <a:r>
              <a:rPr lang="en"/>
              <a:t>similarly</a:t>
            </a:r>
            <a:r>
              <a:rPr lang="en"/>
              <a:t> to bypassing censorship using a VPN or proxy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Censors can easily block access to all public Tor entry points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Bridge services provide a set of entry points that aren’t listed publicly anywhere, so they can’t be blocked by IP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Censors can block traffic that looks like Tor traffic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Pluggable transports make traffic look more like normal web traffic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Censors can pretend to be a Tor client to see if an endpoint is a Tor node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More recent pluggable transports distribute a shared secret, not known to active probers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Some pluggable transports deliberately rely on cloud services, so censors have to block important web services (like Google Cloud Platform, Amazon Web Services, etc.) to block Tor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Arms race between Tor and censors</a:t>
            </a:r>
            <a:endParaRPr/>
          </a:p>
        </p:txBody>
      </p:sp>
      <p:sp>
        <p:nvSpPr>
          <p:cNvPr id="830" name="Google Shape;830;p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65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Tor onion services are often used for services widely considered illegal around the world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Legitimate hosting services like Cloudflare will refuse to host these services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Most countries will take legal action against these services if hosted on the regular web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Dark markets</a:t>
            </a:r>
            <a:r>
              <a:rPr lang="en"/>
              <a:t>: Marketplaces for buying and selling illegal goods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Transactions processed with a censorship-resistant currency like Bitcoin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Services like PayPal will refuse to process illegal transactions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Ratings system with mandatory feedback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Escrow service to handle disputes between sellers and buyers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only be accessed as a Tor onion service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Cybercrime forums</a:t>
            </a:r>
            <a:r>
              <a:rPr lang="en"/>
              <a:t>: Websites for discussing illegal activity</a:t>
            </a:r>
            <a:endParaRPr/>
          </a:p>
        </p:txBody>
      </p:sp>
      <p:sp>
        <p:nvSpPr>
          <p:cNvPr id="836" name="Google Shape;836;p65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Hosting Illegal Services on Tor</a:t>
            </a:r>
            <a:endParaRPr/>
          </a:p>
        </p:txBody>
      </p:sp>
      <p:sp>
        <p:nvSpPr>
          <p:cNvPr id="837" name="Google Shape;837;p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66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History of Dark Markets</a:t>
            </a:r>
            <a:endParaRPr/>
          </a:p>
        </p:txBody>
      </p:sp>
      <p:sp>
        <p:nvSpPr>
          <p:cNvPr id="843" name="Google Shape;843;p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44" name="Google Shape;844;p66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first dark market: Silk Road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Founded in 2011 as a libertarian marketplace (no regulations)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Used for buying and selling illegal drugs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Taken down in October 2013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Its founder was arrested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Modern dark markets follow the Silk Road template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Most common product: drugs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Mostly marijuana, MDMA, and stimulants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Some opioids and psychedelics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Most revenue is comes from a few major sellers and a few major markets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If a seller or market is taken down, another one takes its place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67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Modern Dark Markets</a:t>
            </a:r>
            <a:endParaRPr/>
          </a:p>
        </p:txBody>
      </p:sp>
      <p:sp>
        <p:nvSpPr>
          <p:cNvPr id="850" name="Google Shape;850;p6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51" name="Google Shape;851;p67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Hard to find information about where dark markets are located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Legitimate websites (e.g. Reddit) will remove dark market links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Legitimate websites with information about dark markets (e.g. DeepDotWeb) get taken down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Information about dark markets is usually available through Tor onion services (e.g. Dread, a Reddit clone)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Dark markets usually include sales volume information from the mandatory reviews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Security researchers crawl dark markets for prices and sales volumes to estimate the size of dark markets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Modern dark markets size: between USD$300,000 and USD$500,000 per day in sales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Latest peak: Close to USD$1,000,000 per day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Market size has been relatively steady for years, and is not growing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68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Dark Market Scams</a:t>
            </a:r>
            <a:endParaRPr/>
          </a:p>
        </p:txBody>
      </p:sp>
      <p:sp>
        <p:nvSpPr>
          <p:cNvPr id="857" name="Google Shape;857;p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58" name="Google Shape;858;p68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reputation system tries to defend against scams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Someone selling misleading or fake products would have low ratings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Exit scam: Sacrificing reputation for short-term profit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Spend some time building up a positive reputation with legitimate sales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Hold a big sale, forcing buyers to finalize their transactions early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Find a way to bypass escrow (because of “problems”)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Take the money and run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Entire markets can be scams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“Sheep marketplace”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69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Summary: Tor</a:t>
            </a:r>
            <a:endParaRPr/>
          </a:p>
        </p:txBody>
      </p:sp>
      <p:sp>
        <p:nvSpPr>
          <p:cNvPr id="864" name="Google Shape;864;p69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Anonymity conceals an individual’s identity, but this can be difficult to achieve on the web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Proxies and VPNs relay traffic through a single machine to conceal your identity from the end server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Issue: The single relay knows who you are and what you are doing, which is not anonymous!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Tor routes your traffic through multiple machines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No one machine knows both who you are and what you are doing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Circuits are established by performing TLS handshakes with three nodes, nesting encrypted channels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Exit nodes can be a MITM since they are the final relay before traffic is sent to the server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Weakness: Timing attacks allow global adversaries to see when packets exit and leave the Tor network, deanonymizing users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Weakness: Collusion between nodes can </a:t>
            </a:r>
            <a:r>
              <a:rPr lang="en"/>
              <a:t>deanonymize</a:t>
            </a:r>
            <a:r>
              <a:rPr lang="en"/>
              <a:t> users by working together</a:t>
            </a:r>
            <a:endParaRPr/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Defense: Guard nodes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Weakness: Tor traffic is distinguishable from normal traffic, allowing it to be censored and blocked</a:t>
            </a:r>
            <a:endParaRPr/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Defense: Bridges and pluggable transports</a:t>
            </a:r>
            <a:endParaRPr/>
          </a:p>
        </p:txBody>
      </p:sp>
      <p:sp>
        <p:nvSpPr>
          <p:cNvPr id="865" name="Google Shape;865;p6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p70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Summary: Tor</a:t>
            </a:r>
            <a:endParaRPr/>
          </a:p>
        </p:txBody>
      </p:sp>
      <p:sp>
        <p:nvSpPr>
          <p:cNvPr id="871" name="Google Shape;871;p70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Onion services provide anonymity for the server, in addition to the client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Routes the server’s traffic through the Tor network to anonymize the server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Tor in practice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Provides anonymity in exchange for additional potential for MITM attacks (when not using HTTPS), performance, and usability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Often used to evade censorship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Tor and censors are in an arms race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Illegal services often use Tor because it conceals their identity from authorities</a:t>
            </a:r>
            <a:endParaRPr/>
          </a:p>
        </p:txBody>
      </p:sp>
      <p:sp>
        <p:nvSpPr>
          <p:cNvPr id="872" name="Google Shape;872;p7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Anonymity on the Internet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Anonymity on the Internet is hard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Difficult, if not impossible, to achieve on your own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Packets contain the source IP address and destination IP address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Anonymity is easier for attackers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 attacker can hack into someone else’s computer and send communications from that computer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assume honest users won’t hack into other computers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Main strategy for anonymity: Ask someone else to send messages for you</a:t>
            </a:r>
            <a:endParaRPr/>
          </a:p>
        </p:txBody>
      </p:sp>
      <p:sp>
        <p:nvSpPr>
          <p:cNvPr id="99" name="Google Shape;9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Proxies and VPNs</a:t>
            </a:r>
            <a:endParaRPr/>
          </a:p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Proxies</a:t>
            </a:r>
            <a:endParaRPr/>
          </a:p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198500" y="1170625"/>
            <a:ext cx="8520600" cy="31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Alice wants to send a message to Bob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Bob shouldn’t know the message is from Alice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 eavesdropper (Eve) cannot deduce that Alice is talking to Bob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Proxy</a:t>
            </a:r>
            <a:r>
              <a:rPr lang="en"/>
              <a:t>: A third party that relays our Internet traffic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Alice sends the message and the recipient (Bob) to the proxy, and the proxy forwards the message to Bob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The recipient’s name (and optionally the message) is encrypted, so an eavesdropper does not see a packet with both Alice and Bob’s identities in plaintext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Bob receives the message from the proxy, with no indication it came from Alice</a:t>
            </a:r>
            <a:endParaRPr/>
          </a:p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3" name="Google Shape;113;p22"/>
          <p:cNvSpPr/>
          <p:nvPr/>
        </p:nvSpPr>
        <p:spPr>
          <a:xfrm>
            <a:off x="470975" y="3756900"/>
            <a:ext cx="965100" cy="118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Alice</a:t>
            </a:r>
            <a:endParaRPr/>
          </a:p>
        </p:txBody>
      </p:sp>
      <p:sp>
        <p:nvSpPr>
          <p:cNvPr id="114" name="Google Shape;114;p22"/>
          <p:cNvSpPr/>
          <p:nvPr/>
        </p:nvSpPr>
        <p:spPr>
          <a:xfrm>
            <a:off x="3846250" y="3756900"/>
            <a:ext cx="965100" cy="118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Proxy</a:t>
            </a:r>
            <a:endParaRPr/>
          </a:p>
        </p:txBody>
      </p:sp>
      <p:sp>
        <p:nvSpPr>
          <p:cNvPr id="115" name="Google Shape;115;p22"/>
          <p:cNvSpPr/>
          <p:nvPr/>
        </p:nvSpPr>
        <p:spPr>
          <a:xfrm>
            <a:off x="7221525" y="3756900"/>
            <a:ext cx="965100" cy="118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Bob</a:t>
            </a:r>
            <a:endParaRPr/>
          </a:p>
        </p:txBody>
      </p:sp>
      <p:cxnSp>
        <p:nvCxnSpPr>
          <p:cNvPr id="116" name="Google Shape;116;p22"/>
          <p:cNvCxnSpPr/>
          <p:nvPr/>
        </p:nvCxnSpPr>
        <p:spPr>
          <a:xfrm>
            <a:off x="1436075" y="4774700"/>
            <a:ext cx="2410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" name="Google Shape;117;p22"/>
          <p:cNvCxnSpPr/>
          <p:nvPr/>
        </p:nvCxnSpPr>
        <p:spPr>
          <a:xfrm>
            <a:off x="4811350" y="4774700"/>
            <a:ext cx="2410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118" name="Google Shape;118;p22"/>
          <p:cNvGraphicFramePr/>
          <p:nvPr/>
        </p:nvGraphicFramePr>
        <p:xfrm>
          <a:off x="1640125" y="389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{F7291B55-314F-4420-9B9F-BD39B719A425}</a:tableStyleId>
              </a:tblPr>
              <a:tblGrid>
                <a:gridCol w="1014975"/>
                <a:gridCol w="987100"/>
              </a:tblGrid>
              <a:tr h="258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From: Alice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To: Proxy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281075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{Message, Bob}</a:t>
                      </a:r>
                      <a:r>
                        <a:rPr lang="en" sz="1000"/>
                        <a:t>K</a:t>
                      </a:r>
                      <a:r>
                        <a:rPr lang="en" sz="800"/>
                        <a:t>proxy</a:t>
                      </a:r>
                      <a:endParaRPr sz="8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 hMerge="1"/>
              </a:tr>
            </a:tbl>
          </a:graphicData>
        </a:graphic>
      </p:graphicFrame>
      <p:graphicFrame>
        <p:nvGraphicFramePr>
          <p:cNvPr id="119" name="Google Shape;119;p22"/>
          <p:cNvGraphicFramePr/>
          <p:nvPr/>
        </p:nvGraphicFramePr>
        <p:xfrm>
          <a:off x="5015400" y="389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{F7291B55-314F-4420-9B9F-BD39B719A425}</a:tableStyleId>
              </a:tblPr>
              <a:tblGrid>
                <a:gridCol w="1014975"/>
                <a:gridCol w="987100"/>
              </a:tblGrid>
              <a:tr h="258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From: Proxy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To: Bob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27170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Message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 hMerge="1"/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Virtual Private Networks (VPNs)</a:t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Recall </a:t>
            </a:r>
            <a:r>
              <a:rPr lang="en"/>
              <a:t>VPNs: A virtual connection to an internal network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Allows access to an internal network through an encrypted tunnel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Creates an alternative use case: Appear as though you are coming from the virtually connected network instead of your real network!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Similar concept to proxies, but Alice directly sends packets as though coming from the VPN, wrapped in the VPN’s layer of encryption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Proxies operate at the application layer, while VPNs operate at the network layer</a:t>
            </a:r>
            <a:endParaRPr/>
          </a:p>
        </p:txBody>
      </p:sp>
      <p:sp>
        <p:nvSpPr>
          <p:cNvPr id="126" name="Google Shape;12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23"/>
          <p:cNvSpPr/>
          <p:nvPr/>
        </p:nvSpPr>
        <p:spPr>
          <a:xfrm>
            <a:off x="470975" y="3756900"/>
            <a:ext cx="965100" cy="118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Alice</a:t>
            </a:r>
            <a:endParaRPr/>
          </a:p>
        </p:txBody>
      </p:sp>
      <p:sp>
        <p:nvSpPr>
          <p:cNvPr id="128" name="Google Shape;128;p23"/>
          <p:cNvSpPr/>
          <p:nvPr/>
        </p:nvSpPr>
        <p:spPr>
          <a:xfrm>
            <a:off x="3846250" y="3756900"/>
            <a:ext cx="965100" cy="118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VPN</a:t>
            </a:r>
            <a:endParaRPr/>
          </a:p>
        </p:txBody>
      </p:sp>
      <p:sp>
        <p:nvSpPr>
          <p:cNvPr id="129" name="Google Shape;129;p23"/>
          <p:cNvSpPr/>
          <p:nvPr/>
        </p:nvSpPr>
        <p:spPr>
          <a:xfrm>
            <a:off x="7221525" y="3756900"/>
            <a:ext cx="965100" cy="118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Bob</a:t>
            </a:r>
            <a:endParaRPr/>
          </a:p>
        </p:txBody>
      </p:sp>
      <p:cxnSp>
        <p:nvCxnSpPr>
          <p:cNvPr id="130" name="Google Shape;130;p23"/>
          <p:cNvCxnSpPr/>
          <p:nvPr/>
        </p:nvCxnSpPr>
        <p:spPr>
          <a:xfrm>
            <a:off x="1436063" y="4695275"/>
            <a:ext cx="2410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31" name="Google Shape;131;p23"/>
          <p:cNvCxnSpPr/>
          <p:nvPr/>
        </p:nvCxnSpPr>
        <p:spPr>
          <a:xfrm>
            <a:off x="1434200" y="4774700"/>
            <a:ext cx="5787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2" name="Google Shape;132;p23"/>
          <p:cNvSpPr/>
          <p:nvPr/>
        </p:nvSpPr>
        <p:spPr>
          <a:xfrm>
            <a:off x="1516750" y="3631825"/>
            <a:ext cx="2248800" cy="9435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33" name="Google Shape;133;p23"/>
          <p:cNvGraphicFramePr/>
          <p:nvPr/>
        </p:nvGraphicFramePr>
        <p:xfrm>
          <a:off x="1640125" y="3737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{F7291B55-314F-4420-9B9F-BD39B719A425}</a:tableStyleId>
              </a:tblPr>
              <a:tblGrid>
                <a:gridCol w="1014975"/>
                <a:gridCol w="987100"/>
              </a:tblGrid>
              <a:tr h="258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From: VPN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To: 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Bob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281075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Message</a:t>
                      </a:r>
                      <a:endParaRPr sz="8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 hMerge="1"/>
              </a:tr>
            </a:tbl>
          </a:graphicData>
        </a:graphic>
      </p:graphicFrame>
      <p:graphicFrame>
        <p:nvGraphicFramePr>
          <p:cNvPr id="134" name="Google Shape;134;p23"/>
          <p:cNvGraphicFramePr/>
          <p:nvPr/>
        </p:nvGraphicFramePr>
        <p:xfrm>
          <a:off x="5015400" y="389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{F7291B55-314F-4420-9B9F-BD39B719A425}</a:tableStyleId>
              </a:tblPr>
              <a:tblGrid>
                <a:gridCol w="1014975"/>
                <a:gridCol w="987100"/>
              </a:tblGrid>
              <a:tr h="258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From: 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VPN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To: Bob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27170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Message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 hMerge="1"/>
              </a:tr>
            </a:tbl>
          </a:graphicData>
        </a:graphic>
      </p:graphicFrame>
      <p:cxnSp>
        <p:nvCxnSpPr>
          <p:cNvPr id="135" name="Google Shape;135;p23"/>
          <p:cNvCxnSpPr/>
          <p:nvPr/>
        </p:nvCxnSpPr>
        <p:spPr>
          <a:xfrm>
            <a:off x="1436063" y="4860025"/>
            <a:ext cx="2410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S 161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