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2"/>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03" r:id="rId49"/>
    <p:sldId id="304" r:id="rId50"/>
    <p:sldId id="321" r:id="rId5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2"/>
    <p:restoredTop sz="82782"/>
  </p:normalViewPr>
  <p:slideViewPr>
    <p:cSldViewPr snapToGrid="0">
      <p:cViewPr varScale="1">
        <p:scale>
          <a:sx n="317" d="100"/>
          <a:sy n="317" d="100"/>
        </p:scale>
        <p:origin x="3808" y="176"/>
      </p:cViewPr>
      <p:guideLst>
        <p:guide orient="horz" pos="1620"/>
        <p:guide pos="2880"/>
      </p:guideLst>
    </p:cSldViewPr>
  </p:slideViewPr>
  <p:notesTextViewPr>
    <p:cViewPr>
      <p:scale>
        <a:sx n="200" d="100"/>
        <a:sy n="200" d="100"/>
      </p:scale>
      <p:origin x="0" y="-89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MLS is appropriate for national security confidentiality policies,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endParaRPr lang="en-US" dirty="0"/>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0847" y="2150546"/>
            <a:ext cx="623605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M</a:t>
            </a:r>
            <a:r>
              <a:rPr sz="4500" spc="-8" dirty="0">
                <a:latin typeface="+mj-lt"/>
              </a:rPr>
              <a:t>odels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E</a:t>
            </a:r>
            <a:r>
              <a:rPr spc="-8" dirty="0"/>
              <a:t>nforcement</a:t>
            </a:r>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180022" marR="3810" indent="-170497">
              <a:lnSpc>
                <a:spcPct val="114000"/>
              </a:lnSpc>
              <a:spcBef>
                <a:spcPts val="334"/>
              </a:spcBef>
              <a:buFont typeface="Arial"/>
              <a:buChar char="•"/>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2943658"/>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dirty="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dirty="0">
              <a:latin typeface="Calibri"/>
              <a:cs typeface="Calibri"/>
            </a:endParaRPr>
          </a:p>
          <a:p>
            <a:pPr marL="9525">
              <a:spcBef>
                <a:spcPts val="495"/>
              </a:spcBef>
            </a:pPr>
            <a:r>
              <a:rPr sz="1650" i="1" spc="-8" dirty="0">
                <a:latin typeface="Calibri"/>
                <a:cs typeface="Calibri"/>
              </a:rPr>
              <a:t>“token”)</a:t>
            </a:r>
            <a:endParaRPr sz="1650" dirty="0">
              <a:latin typeface="Calibri"/>
              <a:cs typeface="Calibri"/>
            </a:endParaRPr>
          </a:p>
          <a:p>
            <a:pPr>
              <a:spcBef>
                <a:spcPts val="960"/>
              </a:spcBef>
            </a:pPr>
            <a:endParaRPr sz="1650" dirty="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5587612" y="4788060"/>
            <a:ext cx="3650620" cy="307777"/>
          </a:xfrm>
          <a:prstGeom prst="rect">
            <a:avLst/>
          </a:prstGeom>
          <a:noFill/>
        </p:spPr>
        <p:txBody>
          <a:bodyPr wrap="square">
            <a:spAutoFit/>
          </a:bodyPr>
          <a:lstStyle/>
          <a:p>
            <a:r>
              <a:rPr lang="en-US" sz="1400" dirty="0"/>
              <a:t>Thanks </a:t>
            </a:r>
            <a:r>
              <a:rPr lang="en-US" dirty="0"/>
              <a:t>to </a:t>
            </a:r>
            <a:r>
              <a:rPr lang="en-US" sz="1400" dirty="0"/>
              <a:t>Associate</a:t>
            </a:r>
            <a:r>
              <a:rPr lang="en-US" sz="1400" spc="-30"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324463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a:p>
            <a:pPr marL="180022" indent="-170497">
              <a:buFont typeface="Arial"/>
              <a:buChar char="•"/>
              <a:tabLst>
                <a:tab pos="180022" algn="l"/>
              </a:tabLst>
            </a:pPr>
            <a:r>
              <a:rPr sz="1800" dirty="0">
                <a:latin typeface="+mn-lt"/>
                <a:cs typeface="Calibri"/>
              </a:rPr>
              <a:t>The</a:t>
            </a:r>
            <a:r>
              <a:rPr sz="1800" spc="-75" dirty="0">
                <a:latin typeface="+mn-lt"/>
                <a:cs typeface="Calibri"/>
              </a:rPr>
              <a:t> </a:t>
            </a:r>
            <a:r>
              <a:rPr sz="1800" dirty="0">
                <a:latin typeface="+mn-lt"/>
                <a:cs typeface="Calibri"/>
              </a:rPr>
              <a:t>Confused</a:t>
            </a:r>
            <a:r>
              <a:rPr sz="1800" spc="-53" dirty="0">
                <a:latin typeface="+mn-lt"/>
                <a:cs typeface="Calibri"/>
              </a:rPr>
              <a:t> </a:t>
            </a:r>
            <a:r>
              <a:rPr sz="1800" dirty="0">
                <a:latin typeface="+mn-lt"/>
                <a:cs typeface="Calibri"/>
              </a:rPr>
              <a:t>Deputy</a:t>
            </a:r>
            <a:r>
              <a:rPr sz="1800" spc="-49" dirty="0">
                <a:latin typeface="+mn-lt"/>
                <a:cs typeface="Calibri"/>
              </a:rPr>
              <a:t> </a:t>
            </a:r>
            <a:r>
              <a:rPr sz="1800" dirty="0">
                <a:latin typeface="+mn-lt"/>
                <a:cs typeface="Calibri"/>
              </a:rPr>
              <a:t>Problem</a:t>
            </a:r>
            <a:r>
              <a:rPr sz="1800" spc="-64" dirty="0">
                <a:latin typeface="+mn-lt"/>
                <a:cs typeface="Calibri"/>
              </a:rPr>
              <a:t> </a:t>
            </a:r>
            <a:r>
              <a:rPr sz="1800" spc="-8" dirty="0">
                <a:latin typeface="+mn-lt"/>
                <a:cs typeface="Calibri"/>
              </a:rPr>
              <a:t>[1986]</a:t>
            </a:r>
            <a:endParaRPr sz="1800" dirty="0">
              <a:latin typeface="+mn-lt"/>
              <a:cs typeface="Calibri"/>
            </a:endParaRPr>
          </a:p>
          <a:p>
            <a:pPr marL="522923" lvl="1" indent="-170497">
              <a:spcBef>
                <a:spcPts val="183"/>
              </a:spcBef>
              <a:buFont typeface="Arial"/>
              <a:buChar char="•"/>
              <a:tabLst>
                <a:tab pos="522923" algn="l"/>
              </a:tabLst>
            </a:pPr>
            <a:r>
              <a:rPr sz="1800" dirty="0">
                <a:latin typeface="+mn-lt"/>
                <a:cs typeface="Calibri"/>
              </a:rPr>
              <a:t>Example:</a:t>
            </a:r>
            <a:r>
              <a:rPr sz="1800" spc="-41" dirty="0">
                <a:latin typeface="+mn-lt"/>
                <a:cs typeface="Calibri"/>
              </a:rPr>
              <a:t> </a:t>
            </a:r>
            <a:r>
              <a:rPr sz="1800" spc="-8" dirty="0">
                <a:latin typeface="+mn-lt"/>
                <a:cs typeface="Calibri"/>
              </a:rPr>
              <a:t>Cross-</a:t>
            </a:r>
            <a:r>
              <a:rPr sz="1800" dirty="0">
                <a:latin typeface="+mn-lt"/>
                <a:cs typeface="Calibri"/>
              </a:rPr>
              <a:t>Site</a:t>
            </a:r>
            <a:r>
              <a:rPr sz="1800" spc="-38" dirty="0">
                <a:latin typeface="+mn-lt"/>
                <a:cs typeface="Calibri"/>
              </a:rPr>
              <a:t> </a:t>
            </a:r>
            <a:r>
              <a:rPr sz="1800" dirty="0">
                <a:latin typeface="+mn-lt"/>
                <a:cs typeface="Calibri"/>
              </a:rPr>
              <a:t>Scripting</a:t>
            </a:r>
            <a:r>
              <a:rPr sz="1800" spc="-38" dirty="0">
                <a:latin typeface="+mn-lt"/>
                <a:cs typeface="Calibri"/>
              </a:rPr>
              <a:t> </a:t>
            </a:r>
            <a:r>
              <a:rPr sz="1800" dirty="0">
                <a:latin typeface="+mn-lt"/>
                <a:cs typeface="Calibri"/>
              </a:rPr>
              <a:t>(XSS),</a:t>
            </a:r>
            <a:r>
              <a:rPr sz="1800" spc="-34" dirty="0">
                <a:latin typeface="+mn-lt"/>
                <a:cs typeface="Calibri"/>
              </a:rPr>
              <a:t> </a:t>
            </a:r>
            <a:r>
              <a:rPr sz="1800" i="1" dirty="0">
                <a:latin typeface="+mn-lt"/>
                <a:cs typeface="Calibri"/>
              </a:rPr>
              <a:t>setuid</a:t>
            </a:r>
            <a:r>
              <a:rPr sz="1800" i="1" spc="-26" dirty="0">
                <a:latin typeface="+mn-lt"/>
                <a:cs typeface="Calibri"/>
              </a:rPr>
              <a:t> </a:t>
            </a:r>
            <a:r>
              <a:rPr sz="1800" dirty="0">
                <a:latin typeface="+mn-lt"/>
                <a:cs typeface="Calibri"/>
              </a:rPr>
              <a:t>privilege</a:t>
            </a:r>
            <a:r>
              <a:rPr sz="1800" spc="-23" dirty="0">
                <a:latin typeface="+mn-lt"/>
                <a:cs typeface="Calibri"/>
              </a:rPr>
              <a:t> </a:t>
            </a:r>
            <a:r>
              <a:rPr sz="1800" dirty="0">
                <a:latin typeface="+mn-lt"/>
                <a:cs typeface="Calibri"/>
              </a:rPr>
              <a:t>escalation</a:t>
            </a:r>
            <a:r>
              <a:rPr sz="1800" spc="-23" dirty="0">
                <a:latin typeface="+mn-lt"/>
                <a:cs typeface="Calibri"/>
              </a:rPr>
              <a:t> </a:t>
            </a:r>
            <a:r>
              <a:rPr sz="1800" dirty="0">
                <a:latin typeface="+mn-lt"/>
                <a:cs typeface="Calibri"/>
              </a:rPr>
              <a:t>(e.g.,</a:t>
            </a:r>
            <a:r>
              <a:rPr sz="1800" spc="-30" dirty="0">
                <a:latin typeface="+mn-lt"/>
                <a:cs typeface="Calibri"/>
              </a:rPr>
              <a:t> </a:t>
            </a:r>
            <a:r>
              <a:rPr sz="1800" spc="-8" dirty="0">
                <a:latin typeface="+mn-lt"/>
                <a:cs typeface="Calibri"/>
              </a:rPr>
              <a:t>sudo)</a:t>
            </a:r>
            <a:endParaRPr sz="1800" dirty="0">
              <a:latin typeface="+mn-lt"/>
              <a:cs typeface="Calibri"/>
            </a:endParaRPr>
          </a:p>
          <a:p>
            <a:pPr marL="522923" lvl="1" indent="-170497">
              <a:spcBef>
                <a:spcPts val="161"/>
              </a:spcBef>
              <a:buFont typeface="Arial"/>
              <a:buChar char="•"/>
              <a:tabLst>
                <a:tab pos="522923" algn="l"/>
              </a:tabLst>
            </a:pPr>
            <a:r>
              <a:rPr sz="1800" dirty="0">
                <a:latin typeface="+mn-lt"/>
                <a:cs typeface="Calibri"/>
              </a:rPr>
              <a:t>Solution:</a:t>
            </a:r>
            <a:r>
              <a:rPr sz="1800" spc="-49" dirty="0">
                <a:latin typeface="+mn-lt"/>
                <a:cs typeface="Calibri"/>
              </a:rPr>
              <a:t> </a:t>
            </a:r>
            <a:r>
              <a:rPr sz="1800" dirty="0">
                <a:latin typeface="+mn-lt"/>
                <a:cs typeface="Calibri"/>
              </a:rPr>
              <a:t>Use</a:t>
            </a:r>
            <a:r>
              <a:rPr sz="1800" spc="-38" dirty="0">
                <a:latin typeface="+mn-lt"/>
                <a:cs typeface="Calibri"/>
              </a:rPr>
              <a:t> </a:t>
            </a:r>
            <a:r>
              <a:rPr sz="1800" dirty="0">
                <a:latin typeface="+mn-lt"/>
                <a:cs typeface="Calibri"/>
              </a:rPr>
              <a:t>Capabilities</a:t>
            </a:r>
            <a:r>
              <a:rPr sz="1800" spc="-60" dirty="0">
                <a:latin typeface="+mn-lt"/>
                <a:cs typeface="Calibri"/>
              </a:rPr>
              <a:t> </a:t>
            </a:r>
            <a:r>
              <a:rPr sz="1800" spc="-8" dirty="0">
                <a:latin typeface="+mn-lt"/>
                <a:cs typeface="Calibri"/>
              </a:rPr>
              <a:t>Implementation</a:t>
            </a: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180022" marR="4763" indent="-170497">
              <a:lnSpc>
                <a:spcPct val="114000"/>
              </a:lnSpc>
              <a:spcBef>
                <a:spcPts val="356"/>
              </a:spcBef>
              <a:buFont typeface="Arial"/>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180022" indent="-170497">
              <a:lnSpc>
                <a:spcPct val="114000"/>
              </a:lnSpc>
              <a:spcBef>
                <a:spcPts val="450"/>
              </a:spcBef>
              <a:buFont typeface="Arial"/>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180022" indent="-170497">
              <a:lnSpc>
                <a:spcPct val="114000"/>
              </a:lnSpc>
              <a:spcBef>
                <a:spcPts val="503"/>
              </a:spcBef>
              <a:buFont typeface="Arial"/>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2148"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A:r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1997502"/>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sz="2100" dirty="0">
              <a:latin typeface="+mn-lt"/>
              <a:cs typeface="Calibri"/>
            </a:endParaRPr>
          </a:p>
          <a:p>
            <a:pPr>
              <a:spcBef>
                <a:spcPts val="1200"/>
              </a:spcBef>
              <a:buFont typeface="Arial"/>
              <a:buChar char="•"/>
            </a:pPr>
            <a:endParaRPr sz="2100" dirty="0">
              <a:latin typeface="+mn-lt"/>
              <a:cs typeface="Calibri"/>
            </a:endParaRPr>
          </a:p>
          <a:p>
            <a:pPr marL="180022" marR="516255" indent="-170497">
              <a:lnSpc>
                <a:spcPts val="2273"/>
              </a:lnSpc>
              <a:buFont typeface="Arial"/>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3093315"/>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central</a:t>
            </a:r>
            <a:r>
              <a:rPr sz="2100" spc="-49" dirty="0">
                <a:latin typeface="+mn-lt"/>
                <a:cs typeface="Calibri"/>
              </a:rPr>
              <a:t> </a:t>
            </a:r>
            <a:r>
              <a:rPr sz="2100" spc="-8" dirty="0">
                <a:latin typeface="+mn-lt"/>
                <a:cs typeface="Calibri"/>
              </a:rPr>
              <a:t>authority</a:t>
            </a:r>
            <a:endParaRPr sz="2100"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TOCTTOU</a:t>
            </a:r>
            <a:r>
              <a:rPr sz="2100" spc="-38" dirty="0">
                <a:latin typeface="+mn-lt"/>
                <a:cs typeface="Calibri"/>
              </a:rPr>
              <a:t> </a:t>
            </a:r>
            <a:r>
              <a:rPr sz="2100" dirty="0">
                <a:latin typeface="+mn-lt"/>
                <a:cs typeface="Calibri"/>
              </a:rPr>
              <a:t>(</a:t>
            </a:r>
            <a:r>
              <a:rPr sz="1800" dirty="0">
                <a:latin typeface="+mn-lt"/>
                <a:cs typeface="Calibri"/>
              </a:rPr>
              <a:t>Time</a:t>
            </a:r>
            <a:r>
              <a:rPr sz="1800" spc="-34"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Check</a:t>
            </a:r>
            <a:r>
              <a:rPr sz="1800" spc="-38"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Time</a:t>
            </a:r>
            <a:r>
              <a:rPr sz="1800" spc="-38" dirty="0">
                <a:latin typeface="+mn-lt"/>
                <a:cs typeface="Calibri"/>
              </a:rPr>
              <a:t> </a:t>
            </a:r>
            <a:r>
              <a:rPr sz="1800" dirty="0">
                <a:latin typeface="+mn-lt"/>
                <a:cs typeface="Calibri"/>
              </a:rPr>
              <a:t>of</a:t>
            </a:r>
            <a:r>
              <a:rPr sz="1800" spc="-26" dirty="0">
                <a:latin typeface="+mn-lt"/>
                <a:cs typeface="Calibri"/>
              </a:rPr>
              <a:t> </a:t>
            </a:r>
            <a:r>
              <a:rPr sz="1800" dirty="0">
                <a:latin typeface="+mn-lt"/>
                <a:cs typeface="Calibri"/>
              </a:rPr>
              <a:t>Use</a:t>
            </a:r>
            <a:r>
              <a:rPr sz="2100" dirty="0">
                <a:latin typeface="+mn-lt"/>
                <a:cs typeface="Calibri"/>
              </a:rPr>
              <a:t>)</a:t>
            </a:r>
            <a:r>
              <a:rPr sz="2100" spc="-30" dirty="0">
                <a:latin typeface="+mn-lt"/>
                <a:cs typeface="Calibri"/>
              </a:rPr>
              <a:t> </a:t>
            </a:r>
            <a:r>
              <a:rPr sz="2100" spc="-8" dirty="0">
                <a:latin typeface="+mn-lt"/>
                <a:cs typeface="Calibri"/>
              </a:rPr>
              <a:t>problem:</a:t>
            </a:r>
            <a:endParaRPr sz="2100" dirty="0">
              <a:latin typeface="+mn-lt"/>
              <a:cs typeface="Calibri"/>
            </a:endParaRPr>
          </a:p>
          <a:p>
            <a:pPr marL="695325" lvl="1" indent="-285750">
              <a:spcBef>
                <a:spcPts val="184"/>
              </a:spcBef>
              <a:buFont typeface="Arial"/>
              <a:buChar char="•"/>
              <a:tabLst>
                <a:tab pos="695325" algn="l"/>
              </a:tabLst>
            </a:pPr>
            <a:r>
              <a:rPr sz="1800" dirty="0">
                <a:latin typeface="+mn-lt"/>
                <a:cs typeface="Calibri"/>
              </a:rPr>
              <a:t>authority</a:t>
            </a:r>
            <a:r>
              <a:rPr sz="1800" spc="-30" dirty="0">
                <a:latin typeface="+mn-lt"/>
                <a:cs typeface="Calibri"/>
              </a:rPr>
              <a:t> </a:t>
            </a:r>
            <a:r>
              <a:rPr sz="1800" dirty="0">
                <a:latin typeface="+mn-lt"/>
                <a:cs typeface="Calibri"/>
              </a:rPr>
              <a:t>checks</a:t>
            </a:r>
            <a:r>
              <a:rPr sz="1800" spc="-30" dirty="0">
                <a:latin typeface="+mn-lt"/>
                <a:cs typeface="Calibri"/>
              </a:rPr>
              <a:t> </a:t>
            </a:r>
            <a:r>
              <a:rPr sz="1800" dirty="0">
                <a:latin typeface="+mn-lt"/>
                <a:cs typeface="Calibri"/>
              </a:rPr>
              <a:t>access</a:t>
            </a:r>
            <a:r>
              <a:rPr sz="1800" spc="-30" dirty="0">
                <a:latin typeface="+mn-lt"/>
                <a:cs typeface="Calibri"/>
              </a:rPr>
              <a:t> </a:t>
            </a:r>
            <a:r>
              <a:rPr sz="1800" dirty="0">
                <a:latin typeface="+mn-lt"/>
                <a:cs typeface="Calibri"/>
              </a:rPr>
              <a:t>to</a:t>
            </a:r>
            <a:r>
              <a:rPr sz="1800" spc="-19" dirty="0">
                <a:latin typeface="+mn-lt"/>
                <a:cs typeface="Calibri"/>
              </a:rPr>
              <a:t> </a:t>
            </a:r>
            <a:r>
              <a:rPr sz="1800" dirty="0">
                <a:latin typeface="+mn-lt"/>
                <a:cs typeface="Calibri"/>
              </a:rPr>
              <a:t>an</a:t>
            </a:r>
            <a:r>
              <a:rPr sz="1800" spc="-23" dirty="0">
                <a:latin typeface="+mn-lt"/>
                <a:cs typeface="Calibri"/>
              </a:rPr>
              <a:t> </a:t>
            </a:r>
            <a:r>
              <a:rPr sz="1800" spc="-8" dirty="0">
                <a:latin typeface="+mn-lt"/>
                <a:cs typeface="Calibri"/>
              </a:rPr>
              <a:t>object</a:t>
            </a:r>
            <a:endParaRPr sz="1800" dirty="0">
              <a:latin typeface="+mn-lt"/>
              <a:cs typeface="Calibri"/>
            </a:endParaRPr>
          </a:p>
          <a:p>
            <a:pPr marL="695325" lvl="1" indent="-257175">
              <a:spcBef>
                <a:spcPts val="153"/>
              </a:spcBef>
              <a:buSzPct val="75000"/>
              <a:buFont typeface="Arial"/>
              <a:buChar char="•"/>
              <a:tabLst>
                <a:tab pos="695325" algn="l"/>
              </a:tabLst>
            </a:pPr>
            <a:r>
              <a:rPr sz="1800" i="1" spc="-8" dirty="0">
                <a:latin typeface="+mn-lt"/>
                <a:cs typeface="Calibri"/>
              </a:rPr>
              <a:t>unknowingly</a:t>
            </a:r>
            <a:r>
              <a:rPr sz="1800" i="1" spc="-34" dirty="0">
                <a:latin typeface="+mn-lt"/>
                <a:cs typeface="Calibri"/>
              </a:rPr>
              <a:t> </a:t>
            </a:r>
            <a:r>
              <a:rPr sz="1800" i="1" dirty="0">
                <a:latin typeface="+mn-lt"/>
                <a:cs typeface="Calibri"/>
              </a:rPr>
              <a:t>to</a:t>
            </a:r>
            <a:r>
              <a:rPr sz="1800" i="1" spc="-34" dirty="0">
                <a:latin typeface="+mn-lt"/>
                <a:cs typeface="Calibri"/>
              </a:rPr>
              <a:t> </a:t>
            </a:r>
            <a:r>
              <a:rPr sz="1800" i="1" dirty="0">
                <a:latin typeface="+mn-lt"/>
                <a:cs typeface="Calibri"/>
              </a:rPr>
              <a:t>him,</a:t>
            </a:r>
            <a:r>
              <a:rPr sz="1800" i="1" spc="-38" dirty="0">
                <a:latin typeface="+mn-lt"/>
                <a:cs typeface="Calibri"/>
              </a:rPr>
              <a:t> </a:t>
            </a:r>
            <a:r>
              <a:rPr sz="1800" i="1" dirty="0">
                <a:latin typeface="+mn-lt"/>
                <a:cs typeface="Calibri"/>
              </a:rPr>
              <a:t>attacker</a:t>
            </a:r>
            <a:r>
              <a:rPr sz="1800" i="1" spc="-41" dirty="0">
                <a:latin typeface="+mn-lt"/>
                <a:cs typeface="Calibri"/>
              </a:rPr>
              <a:t> </a:t>
            </a:r>
            <a:r>
              <a:rPr sz="1800" i="1" dirty="0">
                <a:latin typeface="+mn-lt"/>
                <a:cs typeface="Calibri"/>
              </a:rPr>
              <a:t>replaces</a:t>
            </a:r>
            <a:r>
              <a:rPr sz="1800" i="1" spc="-38" dirty="0">
                <a:latin typeface="+mn-lt"/>
                <a:cs typeface="Calibri"/>
              </a:rPr>
              <a:t> </a:t>
            </a:r>
            <a:r>
              <a:rPr sz="1800" i="1" dirty="0">
                <a:latin typeface="+mn-lt"/>
                <a:cs typeface="Calibri"/>
              </a:rPr>
              <a:t>object</a:t>
            </a:r>
            <a:r>
              <a:rPr sz="1800" i="1" spc="-38" dirty="0">
                <a:latin typeface="+mn-lt"/>
                <a:cs typeface="Calibri"/>
              </a:rPr>
              <a:t> </a:t>
            </a:r>
            <a:r>
              <a:rPr sz="1800" i="1" dirty="0">
                <a:latin typeface="+mn-lt"/>
                <a:cs typeface="Calibri"/>
              </a:rPr>
              <a:t>with</a:t>
            </a:r>
            <a:r>
              <a:rPr sz="1800" i="1" spc="-41" dirty="0">
                <a:latin typeface="+mn-lt"/>
                <a:cs typeface="Calibri"/>
              </a:rPr>
              <a:t> </a:t>
            </a:r>
            <a:r>
              <a:rPr sz="1800" i="1" dirty="0">
                <a:latin typeface="+mn-lt"/>
                <a:cs typeface="Calibri"/>
              </a:rPr>
              <a:t>another</a:t>
            </a:r>
            <a:r>
              <a:rPr sz="1800" i="1" spc="-38" dirty="0">
                <a:latin typeface="+mn-lt"/>
                <a:cs typeface="Calibri"/>
              </a:rPr>
              <a:t> </a:t>
            </a:r>
            <a:r>
              <a:rPr sz="1800" i="1" spc="-19" dirty="0">
                <a:latin typeface="+mn-lt"/>
                <a:cs typeface="Calibri"/>
              </a:rPr>
              <a:t>one</a:t>
            </a:r>
            <a:endParaRPr sz="1800" dirty="0">
              <a:latin typeface="+mn-lt"/>
              <a:cs typeface="Calibri"/>
            </a:endParaRPr>
          </a:p>
          <a:p>
            <a:pPr marL="695325" lvl="1" indent="-257175">
              <a:spcBef>
                <a:spcPts val="161"/>
              </a:spcBef>
              <a:buSzPct val="75000"/>
              <a:buFont typeface="Arial"/>
              <a:buChar char="•"/>
              <a:tabLst>
                <a:tab pos="695325" algn="l"/>
              </a:tabLst>
            </a:pPr>
            <a:r>
              <a:rPr sz="1800" dirty="0">
                <a:latin typeface="+mn-lt"/>
                <a:cs typeface="Calibri"/>
              </a:rPr>
              <a:t>privileged</a:t>
            </a:r>
            <a:r>
              <a:rPr sz="1800" spc="-38" dirty="0">
                <a:latin typeface="+mn-lt"/>
                <a:cs typeface="Calibri"/>
              </a:rPr>
              <a:t> </a:t>
            </a:r>
            <a:r>
              <a:rPr sz="1800" dirty="0">
                <a:latin typeface="+mn-lt"/>
                <a:cs typeface="Calibri"/>
              </a:rPr>
              <a:t>subject</a:t>
            </a:r>
            <a:r>
              <a:rPr sz="1800" spc="-53" dirty="0">
                <a:latin typeface="+mn-lt"/>
                <a:cs typeface="Calibri"/>
              </a:rPr>
              <a:t> </a:t>
            </a:r>
            <a:r>
              <a:rPr sz="1800" dirty="0">
                <a:latin typeface="+mn-lt"/>
                <a:cs typeface="Calibri"/>
              </a:rPr>
              <a:t>operates</a:t>
            </a:r>
            <a:r>
              <a:rPr sz="1800" spc="-53" dirty="0">
                <a:latin typeface="+mn-lt"/>
                <a:cs typeface="Calibri"/>
              </a:rPr>
              <a:t> </a:t>
            </a:r>
            <a:r>
              <a:rPr sz="1800" dirty="0">
                <a:latin typeface="+mn-lt"/>
                <a:cs typeface="Calibri"/>
              </a:rPr>
              <a:t>on</a:t>
            </a:r>
            <a:r>
              <a:rPr sz="1800" spc="-49" dirty="0">
                <a:latin typeface="+mn-lt"/>
                <a:cs typeface="Calibri"/>
              </a:rPr>
              <a:t> </a:t>
            </a:r>
            <a:r>
              <a:rPr sz="1800" dirty="0">
                <a:latin typeface="+mn-lt"/>
                <a:cs typeface="Calibri"/>
              </a:rPr>
              <a:t>attacker</a:t>
            </a:r>
            <a:r>
              <a:rPr sz="1800" spc="-56" dirty="0">
                <a:latin typeface="+mn-lt"/>
                <a:cs typeface="Calibri"/>
              </a:rPr>
              <a:t> </a:t>
            </a:r>
            <a:r>
              <a:rPr sz="1800" dirty="0">
                <a:latin typeface="+mn-lt"/>
                <a:cs typeface="Calibri"/>
              </a:rPr>
              <a:t>controlled</a:t>
            </a:r>
            <a:r>
              <a:rPr sz="1800" spc="-49" dirty="0">
                <a:latin typeface="+mn-lt"/>
                <a:cs typeface="Calibri"/>
              </a:rPr>
              <a:t> </a:t>
            </a:r>
            <a:r>
              <a:rPr sz="1800" spc="-8" dirty="0">
                <a:latin typeface="+mn-lt"/>
                <a:cs typeface="Calibri"/>
              </a:rPr>
              <a:t>object!</a:t>
            </a:r>
            <a:endParaRPr sz="18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endParaRPr lang="en-US" sz="1800" spc="-15" dirty="0">
              <a:latin typeface="+mn-lt"/>
              <a:cs typeface="Calibri"/>
            </a:endParaRP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180022" marR="20003" indent="-170497">
              <a:lnSpc>
                <a:spcPct val="114000"/>
              </a:lnSpc>
              <a:spcBef>
                <a:spcPts val="795"/>
              </a:spcBef>
              <a:buFont typeface="Arial"/>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522923" lvl="1" indent="-170497">
              <a:lnSpc>
                <a:spcPct val="114000"/>
              </a:lnSpc>
              <a:spcBef>
                <a:spcPts val="146"/>
              </a:spcBef>
              <a:buFont typeface="Arial"/>
              <a:buChar char="•"/>
              <a:tabLst>
                <a:tab pos="522923" algn="l"/>
              </a:tabLst>
            </a:pPr>
            <a:r>
              <a:rPr sz="1800" dirty="0">
                <a:latin typeface="+mn-lt"/>
                <a:cs typeface="Calibri"/>
              </a:rPr>
              <a:t>State</a:t>
            </a:r>
            <a:r>
              <a:rPr sz="1800" spc="-23" dirty="0">
                <a:latin typeface="+mn-lt"/>
                <a:cs typeface="Calibri"/>
              </a:rPr>
              <a:t> </a:t>
            </a:r>
            <a:r>
              <a:rPr sz="1800" dirty="0">
                <a:latin typeface="+mn-lt"/>
                <a:cs typeface="Calibri"/>
              </a:rPr>
              <a:t>=</a:t>
            </a:r>
            <a:r>
              <a:rPr sz="1800" spc="-26" dirty="0">
                <a:latin typeface="+mn-lt"/>
                <a:cs typeface="Calibri"/>
              </a:rPr>
              <a:t> </a:t>
            </a:r>
            <a:r>
              <a:rPr sz="1800" dirty="0">
                <a:latin typeface="+mn-lt"/>
                <a:cs typeface="Calibri"/>
              </a:rPr>
              <a:t>Object,</a:t>
            </a:r>
            <a:r>
              <a:rPr sz="1800" spc="-15" dirty="0">
                <a:latin typeface="+mn-lt"/>
                <a:cs typeface="Calibri"/>
              </a:rPr>
              <a:t> </a:t>
            </a:r>
            <a:r>
              <a:rPr sz="1800" dirty="0">
                <a:latin typeface="+mn-lt"/>
                <a:cs typeface="Calibri"/>
              </a:rPr>
              <a:t>access</a:t>
            </a:r>
            <a:r>
              <a:rPr sz="1800" spc="-41" dirty="0">
                <a:latin typeface="+mn-lt"/>
                <a:cs typeface="Calibri"/>
              </a:rPr>
              <a:t> </a:t>
            </a:r>
            <a:r>
              <a:rPr sz="1800" dirty="0">
                <a:latin typeface="+mn-lt"/>
                <a:cs typeface="Calibri"/>
              </a:rPr>
              <a:t>matrix,</a:t>
            </a:r>
            <a:r>
              <a:rPr sz="1800" spc="-30" dirty="0">
                <a:latin typeface="+mn-lt"/>
                <a:cs typeface="Calibri"/>
              </a:rPr>
              <a:t> </a:t>
            </a:r>
            <a:r>
              <a:rPr sz="1800" dirty="0">
                <a:latin typeface="+mn-lt"/>
                <a:cs typeface="Calibri"/>
              </a:rPr>
              <a:t>current</a:t>
            </a:r>
            <a:r>
              <a:rPr sz="1800" spc="-30" dirty="0">
                <a:latin typeface="+mn-lt"/>
                <a:cs typeface="Calibri"/>
              </a:rPr>
              <a:t> </a:t>
            </a:r>
            <a:r>
              <a:rPr sz="1800" dirty="0">
                <a:latin typeface="+mn-lt"/>
                <a:cs typeface="Calibri"/>
              </a:rPr>
              <a:t>access</a:t>
            </a:r>
            <a:r>
              <a:rPr sz="1800" spc="-30" dirty="0">
                <a:latin typeface="+mn-lt"/>
                <a:cs typeface="Calibri"/>
              </a:rPr>
              <a:t> </a:t>
            </a:r>
            <a:r>
              <a:rPr sz="1800" spc="-8" dirty="0">
                <a:latin typeface="+mn-lt"/>
                <a:cs typeface="Calibri"/>
              </a:rPr>
              <a:t>information</a:t>
            </a:r>
            <a:endParaRPr sz="1800" dirty="0">
              <a:latin typeface="+mn-lt"/>
              <a:cs typeface="Calibri"/>
            </a:endParaRPr>
          </a:p>
          <a:p>
            <a:pPr marL="180022" marR="3810" indent="-170497">
              <a:lnSpc>
                <a:spcPct val="114000"/>
              </a:lnSpc>
              <a:spcBef>
                <a:spcPts val="773"/>
              </a:spcBef>
              <a:buFont typeface="Arial"/>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180022" marR="661988" indent="-170497">
              <a:lnSpc>
                <a:spcPct val="114000"/>
              </a:lnSpc>
              <a:spcBef>
                <a:spcPts val="746"/>
              </a:spcBef>
              <a:buFont typeface="Arial"/>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180022" indent="-170497">
              <a:lnSpc>
                <a:spcPct val="114000"/>
              </a:lnSpc>
              <a:spcBef>
                <a:spcPts val="458"/>
              </a:spcBef>
              <a:buFont typeface="Arial"/>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r>
              <a:rPr lang="en-US" sz="2000" dirty="0">
                <a:latin typeface="+mn-lt"/>
              </a:rPr>
              <a:t>Access control models </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687704" y="1317424"/>
            <a:ext cx="7733348" cy="355594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8" dirty="0">
                <a:latin typeface="+mn-lt"/>
                <a:cs typeface="Calibri"/>
              </a:rPr>
              <a:t> </a:t>
            </a:r>
            <a:r>
              <a:rPr sz="2100" dirty="0">
                <a:latin typeface="+mn-lt"/>
                <a:cs typeface="Calibri"/>
              </a:rPr>
              <a:t>read</a:t>
            </a:r>
            <a:r>
              <a:rPr sz="2100" spc="-15" dirty="0">
                <a:latin typeface="+mn-lt"/>
                <a:cs typeface="Calibri"/>
              </a:rPr>
              <a:t> </a:t>
            </a:r>
            <a:r>
              <a:rPr sz="2100" dirty="0">
                <a:latin typeface="+mn-lt"/>
                <a:cs typeface="Calibri"/>
              </a:rPr>
              <a:t>O</a:t>
            </a:r>
            <a:r>
              <a:rPr sz="2100" spc="-11" dirty="0">
                <a:latin typeface="+mn-lt"/>
                <a:cs typeface="Calibri"/>
              </a:rPr>
              <a:t> </a:t>
            </a:r>
            <a:r>
              <a:rPr sz="2100" dirty="0">
                <a:latin typeface="+mn-lt"/>
                <a:cs typeface="Calibri"/>
              </a:rPr>
              <a:t>only</a:t>
            </a:r>
            <a:r>
              <a:rPr sz="2100" spc="-11" dirty="0">
                <a:latin typeface="+mn-lt"/>
                <a:cs typeface="Calibri"/>
              </a:rPr>
              <a:t> </a:t>
            </a:r>
            <a:r>
              <a:rPr sz="2100" spc="-19" dirty="0">
                <a:latin typeface="+mn-lt"/>
                <a:cs typeface="Calibri"/>
              </a:rPr>
              <a:t>if</a:t>
            </a:r>
            <a:endParaRPr sz="2100" dirty="0">
              <a:latin typeface="+mn-lt"/>
              <a:cs typeface="Calibri"/>
            </a:endParaRPr>
          </a:p>
          <a:p>
            <a:pPr marL="522923" marR="60008" lvl="1" indent="-170497">
              <a:lnSpc>
                <a:spcPct val="114000"/>
              </a:lnSpc>
              <a:spcBef>
                <a:spcPts val="43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is</a:t>
            </a:r>
            <a:r>
              <a:rPr sz="1800" spc="-19" dirty="0">
                <a:latin typeface="+mn-lt"/>
                <a:cs typeface="Calibri"/>
              </a:rPr>
              <a:t> </a:t>
            </a:r>
            <a:r>
              <a:rPr sz="1800" dirty="0">
                <a:latin typeface="+mn-lt"/>
                <a:cs typeface="Calibri"/>
              </a:rPr>
              <a:t>in</a:t>
            </a:r>
            <a:r>
              <a:rPr sz="1800" spc="-23" dirty="0">
                <a:latin typeface="+mn-lt"/>
                <a:cs typeface="Calibri"/>
              </a:rPr>
              <a:t> </a:t>
            </a:r>
            <a:r>
              <a:rPr sz="1800" dirty="0">
                <a:latin typeface="+mn-lt"/>
                <a:cs typeface="Calibri"/>
              </a:rPr>
              <a:t>the</a:t>
            </a:r>
            <a:r>
              <a:rPr sz="1800" spc="-23" dirty="0">
                <a:latin typeface="+mn-lt"/>
                <a:cs typeface="Calibri"/>
              </a:rPr>
              <a:t> </a:t>
            </a:r>
            <a:r>
              <a:rPr sz="1800" dirty="0">
                <a:latin typeface="+mn-lt"/>
                <a:cs typeface="Calibri"/>
              </a:rPr>
              <a:t>same</a:t>
            </a:r>
            <a:r>
              <a:rPr sz="1800" spc="-26" dirty="0">
                <a:latin typeface="+mn-lt"/>
                <a:cs typeface="Calibri"/>
              </a:rPr>
              <a:t> </a:t>
            </a:r>
            <a:r>
              <a:rPr sz="1800" dirty="0">
                <a:latin typeface="+mn-lt"/>
                <a:cs typeface="Calibri"/>
              </a:rPr>
              <a:t>company</a:t>
            </a:r>
            <a:r>
              <a:rPr sz="1800" spc="-23" dirty="0">
                <a:latin typeface="+mn-lt"/>
                <a:cs typeface="Calibri"/>
              </a:rPr>
              <a:t> </a:t>
            </a:r>
            <a:r>
              <a:rPr sz="1800" dirty="0">
                <a:latin typeface="+mn-lt"/>
                <a:cs typeface="Calibri"/>
              </a:rPr>
              <a:t>dataset</a:t>
            </a:r>
            <a:r>
              <a:rPr sz="1800" spc="-26" dirty="0">
                <a:latin typeface="+mn-lt"/>
                <a:cs typeface="Calibri"/>
              </a:rPr>
              <a:t> </a:t>
            </a:r>
            <a:r>
              <a:rPr sz="1800" dirty="0">
                <a:latin typeface="+mn-lt"/>
                <a:cs typeface="Calibri"/>
              </a:rPr>
              <a:t>as</a:t>
            </a:r>
            <a:r>
              <a:rPr sz="1800" spc="-23" dirty="0">
                <a:latin typeface="+mn-lt"/>
                <a:cs typeface="Calibri"/>
              </a:rPr>
              <a:t> </a:t>
            </a:r>
            <a:r>
              <a:rPr sz="1800" dirty="0">
                <a:latin typeface="+mn-lt"/>
                <a:cs typeface="Calibri"/>
              </a:rPr>
              <a:t>some</a:t>
            </a:r>
            <a:r>
              <a:rPr sz="1800" spc="-23" dirty="0">
                <a:latin typeface="+mn-lt"/>
                <a:cs typeface="Calibri"/>
              </a:rPr>
              <a:t> </a:t>
            </a:r>
            <a:r>
              <a:rPr sz="1800" dirty="0">
                <a:latin typeface="+mn-lt"/>
                <a:cs typeface="Calibri"/>
              </a:rPr>
              <a:t>object</a:t>
            </a:r>
            <a:r>
              <a:rPr sz="1800" spc="-23" dirty="0">
                <a:latin typeface="+mn-lt"/>
                <a:cs typeface="Calibri"/>
              </a:rPr>
              <a:t> </a:t>
            </a:r>
            <a:r>
              <a:rPr sz="1800" dirty="0">
                <a:latin typeface="+mn-lt"/>
                <a:cs typeface="Calibri"/>
              </a:rPr>
              <a:t>previously</a:t>
            </a:r>
            <a:r>
              <a:rPr sz="1800" spc="-15" dirty="0">
                <a:latin typeface="+mn-lt"/>
                <a:cs typeface="Calibri"/>
              </a:rPr>
              <a:t> </a:t>
            </a:r>
            <a:r>
              <a:rPr sz="1800" dirty="0">
                <a:latin typeface="+mn-lt"/>
                <a:cs typeface="Calibri"/>
              </a:rPr>
              <a:t>read</a:t>
            </a:r>
            <a:r>
              <a:rPr sz="1800" spc="-19" dirty="0">
                <a:latin typeface="+mn-lt"/>
                <a:cs typeface="Calibri"/>
              </a:rPr>
              <a:t> </a:t>
            </a:r>
            <a:r>
              <a:rPr sz="1800" dirty="0">
                <a:latin typeface="+mn-lt"/>
                <a:cs typeface="Calibri"/>
              </a:rPr>
              <a:t>by</a:t>
            </a:r>
            <a:r>
              <a:rPr sz="1800" spc="-26"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(i.e.,</a:t>
            </a:r>
            <a:r>
              <a:rPr sz="1800" spc="-30" dirty="0">
                <a:latin typeface="+mn-lt"/>
                <a:cs typeface="Calibri"/>
              </a:rPr>
              <a:t> </a:t>
            </a:r>
            <a:r>
              <a:rPr sz="1800" spc="-38" dirty="0">
                <a:latin typeface="+mn-lt"/>
                <a:cs typeface="Calibri"/>
              </a:rPr>
              <a:t>O </a:t>
            </a:r>
            <a:r>
              <a:rPr sz="1800" dirty="0">
                <a:latin typeface="+mn-lt"/>
                <a:cs typeface="Calibri"/>
              </a:rPr>
              <a:t>is</a:t>
            </a:r>
            <a:r>
              <a:rPr sz="1800" spc="-23" dirty="0">
                <a:latin typeface="+mn-lt"/>
                <a:cs typeface="Calibri"/>
              </a:rPr>
              <a:t> </a:t>
            </a:r>
            <a:r>
              <a:rPr sz="1800" dirty="0">
                <a:latin typeface="+mn-lt"/>
                <a:cs typeface="Calibri"/>
              </a:rPr>
              <a:t>within</a:t>
            </a:r>
            <a:r>
              <a:rPr sz="1800" spc="-34" dirty="0">
                <a:latin typeface="+mn-lt"/>
                <a:cs typeface="Calibri"/>
              </a:rPr>
              <a:t> </a:t>
            </a:r>
            <a:r>
              <a:rPr sz="1800" dirty="0">
                <a:latin typeface="+mn-lt"/>
                <a:cs typeface="Calibri"/>
              </a:rPr>
              <a:t>the</a:t>
            </a:r>
            <a:r>
              <a:rPr sz="1800" spc="-15" dirty="0">
                <a:latin typeface="+mn-lt"/>
                <a:cs typeface="Calibri"/>
              </a:rPr>
              <a:t> </a:t>
            </a:r>
            <a:r>
              <a:rPr sz="1800" spc="-8" dirty="0">
                <a:latin typeface="+mn-lt"/>
                <a:cs typeface="Calibri"/>
              </a:rPr>
              <a:t>wall)</a:t>
            </a:r>
            <a:endParaRPr sz="1800" dirty="0">
              <a:latin typeface="+mn-lt"/>
              <a:cs typeface="Calibri"/>
            </a:endParaRPr>
          </a:p>
          <a:p>
            <a:pPr marL="352425">
              <a:lnSpc>
                <a:spcPct val="114000"/>
              </a:lnSpc>
              <a:spcBef>
                <a:spcPts val="135"/>
              </a:spcBef>
            </a:pPr>
            <a:r>
              <a:rPr sz="1800" spc="-19" dirty="0">
                <a:latin typeface="+mn-lt"/>
                <a:cs typeface="Calibri"/>
              </a:rPr>
              <a:t>or</a:t>
            </a:r>
            <a:endParaRPr sz="1800" dirty="0">
              <a:latin typeface="+mn-lt"/>
              <a:cs typeface="Calibri"/>
            </a:endParaRPr>
          </a:p>
          <a:p>
            <a:pPr marL="522923" marR="3810" lvl="1" indent="-170497">
              <a:lnSpc>
                <a:spcPct val="114000"/>
              </a:lnSpc>
              <a:spcBef>
                <a:spcPts val="40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belongs</a:t>
            </a:r>
            <a:r>
              <a:rPr sz="1800" spc="-23"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a</a:t>
            </a:r>
            <a:r>
              <a:rPr sz="1800" spc="-23" dirty="0">
                <a:latin typeface="+mn-lt"/>
                <a:cs typeface="Calibri"/>
              </a:rPr>
              <a:t> </a:t>
            </a:r>
            <a:r>
              <a:rPr sz="1800" dirty="0">
                <a:latin typeface="+mn-lt"/>
                <a:cs typeface="Calibri"/>
              </a:rPr>
              <a:t>conflict</a:t>
            </a:r>
            <a:r>
              <a:rPr sz="1800" spc="-34" dirty="0">
                <a:latin typeface="+mn-lt"/>
                <a:cs typeface="Calibri"/>
              </a:rPr>
              <a:t> </a:t>
            </a:r>
            <a:r>
              <a:rPr sz="1800" dirty="0">
                <a:latin typeface="+mn-lt"/>
                <a:cs typeface="Calibri"/>
              </a:rPr>
              <a:t>of</a:t>
            </a:r>
            <a:r>
              <a:rPr sz="1800" spc="-23" dirty="0">
                <a:latin typeface="+mn-lt"/>
                <a:cs typeface="Calibri"/>
              </a:rPr>
              <a:t> </a:t>
            </a:r>
            <a:r>
              <a:rPr sz="1800" dirty="0">
                <a:latin typeface="+mn-lt"/>
                <a:cs typeface="Calibri"/>
              </a:rPr>
              <a:t>interest</a:t>
            </a:r>
            <a:r>
              <a:rPr sz="1800" spc="-30" dirty="0">
                <a:latin typeface="+mn-lt"/>
                <a:cs typeface="Calibri"/>
              </a:rPr>
              <a:t> </a:t>
            </a:r>
            <a:r>
              <a:rPr sz="1800" dirty="0">
                <a:latin typeface="+mn-lt"/>
                <a:cs typeface="Calibri"/>
              </a:rPr>
              <a:t>class</a:t>
            </a:r>
            <a:r>
              <a:rPr sz="1800" spc="-34" dirty="0">
                <a:latin typeface="+mn-lt"/>
                <a:cs typeface="Calibri"/>
              </a:rPr>
              <a:t> </a:t>
            </a:r>
            <a:r>
              <a:rPr sz="1800" dirty="0">
                <a:latin typeface="+mn-lt"/>
                <a:cs typeface="Calibri"/>
              </a:rPr>
              <a:t>within</a:t>
            </a:r>
            <a:r>
              <a:rPr sz="1800" spc="-30" dirty="0">
                <a:latin typeface="+mn-lt"/>
                <a:cs typeface="Calibri"/>
              </a:rPr>
              <a:t> </a:t>
            </a:r>
            <a:r>
              <a:rPr sz="1800" dirty="0">
                <a:latin typeface="+mn-lt"/>
                <a:cs typeface="Calibri"/>
              </a:rPr>
              <a:t>which</a:t>
            </a:r>
            <a:r>
              <a:rPr sz="1800" spc="-30"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has</a:t>
            </a:r>
            <a:r>
              <a:rPr sz="1800" spc="-23" dirty="0">
                <a:latin typeface="+mn-lt"/>
                <a:cs typeface="Calibri"/>
              </a:rPr>
              <a:t> </a:t>
            </a:r>
            <a:r>
              <a:rPr sz="1800" dirty="0">
                <a:latin typeface="+mn-lt"/>
                <a:cs typeface="Calibri"/>
              </a:rPr>
              <a:t>not</a:t>
            </a:r>
            <a:r>
              <a:rPr sz="1800" spc="-23" dirty="0">
                <a:latin typeface="+mn-lt"/>
                <a:cs typeface="Calibri"/>
              </a:rPr>
              <a:t> </a:t>
            </a:r>
            <a:r>
              <a:rPr sz="1800" dirty="0">
                <a:latin typeface="+mn-lt"/>
                <a:cs typeface="Calibri"/>
              </a:rPr>
              <a:t>read</a:t>
            </a:r>
            <a:r>
              <a:rPr sz="1800" spc="-30" dirty="0">
                <a:latin typeface="+mn-lt"/>
                <a:cs typeface="Calibri"/>
              </a:rPr>
              <a:t> </a:t>
            </a:r>
            <a:r>
              <a:rPr sz="1800" dirty="0">
                <a:latin typeface="+mn-lt"/>
                <a:cs typeface="Calibri"/>
              </a:rPr>
              <a:t>any</a:t>
            </a:r>
            <a:r>
              <a:rPr sz="1800" spc="-15" dirty="0">
                <a:latin typeface="+mn-lt"/>
                <a:cs typeface="Calibri"/>
              </a:rPr>
              <a:t> </a:t>
            </a:r>
            <a:r>
              <a:rPr sz="1800" spc="-8" dirty="0">
                <a:latin typeface="+mn-lt"/>
                <a:cs typeface="Calibri"/>
              </a:rPr>
              <a:t>object </a:t>
            </a:r>
            <a:r>
              <a:rPr sz="1800" dirty="0">
                <a:latin typeface="+mn-lt"/>
                <a:cs typeface="Calibri"/>
              </a:rPr>
              <a:t>(i.e.,</a:t>
            </a:r>
            <a:r>
              <a:rPr sz="1800" spc="-23"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is</a:t>
            </a:r>
            <a:r>
              <a:rPr sz="1800" spc="-15" dirty="0">
                <a:latin typeface="+mn-lt"/>
                <a:cs typeface="Calibri"/>
              </a:rPr>
              <a:t> </a:t>
            </a:r>
            <a:r>
              <a:rPr sz="1800" dirty="0">
                <a:latin typeface="+mn-lt"/>
                <a:cs typeface="Calibri"/>
              </a:rPr>
              <a:t>in</a:t>
            </a:r>
            <a:r>
              <a:rPr sz="1800" spc="-11" dirty="0">
                <a:latin typeface="+mn-lt"/>
                <a:cs typeface="Calibri"/>
              </a:rPr>
              <a:t> </a:t>
            </a:r>
            <a:r>
              <a:rPr sz="1800" dirty="0">
                <a:latin typeface="+mn-lt"/>
                <a:cs typeface="Calibri"/>
              </a:rPr>
              <a:t>the</a:t>
            </a:r>
            <a:r>
              <a:rPr sz="1800" spc="-19" dirty="0">
                <a:latin typeface="+mn-lt"/>
                <a:cs typeface="Calibri"/>
              </a:rPr>
              <a:t> </a:t>
            </a:r>
            <a:r>
              <a:rPr sz="1800" spc="-8" dirty="0">
                <a:latin typeface="+mn-lt"/>
                <a:cs typeface="Calibri"/>
              </a:rPr>
              <a:t>open)</a:t>
            </a:r>
            <a:endParaRPr sz="1800" dirty="0">
              <a:latin typeface="+mn-lt"/>
              <a:cs typeface="Calibri"/>
            </a:endParaRPr>
          </a:p>
          <a:p>
            <a:pPr marL="180022" indent="-170497">
              <a:lnSpc>
                <a:spcPct val="114000"/>
              </a:lnSpc>
              <a:spcBef>
                <a:spcPts val="454"/>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4" dirty="0">
                <a:latin typeface="+mn-lt"/>
                <a:cs typeface="Calibri"/>
              </a:rPr>
              <a:t> </a:t>
            </a:r>
            <a:r>
              <a:rPr sz="2100" dirty="0">
                <a:latin typeface="+mn-lt"/>
                <a:cs typeface="Calibri"/>
              </a:rPr>
              <a:t>write</a:t>
            </a:r>
            <a:r>
              <a:rPr sz="2100" spc="-19" dirty="0">
                <a:latin typeface="+mn-lt"/>
                <a:cs typeface="Calibri"/>
              </a:rPr>
              <a:t> </a:t>
            </a:r>
            <a:r>
              <a:rPr sz="2100" dirty="0">
                <a:latin typeface="+mn-lt"/>
                <a:cs typeface="Calibri"/>
              </a:rPr>
              <a:t>O</a:t>
            </a:r>
            <a:r>
              <a:rPr sz="2100" spc="-15" dirty="0">
                <a:latin typeface="+mn-lt"/>
                <a:cs typeface="Calibri"/>
              </a:rPr>
              <a:t> </a:t>
            </a:r>
            <a:r>
              <a:rPr sz="2100" dirty="0">
                <a:latin typeface="+mn-lt"/>
                <a:cs typeface="Calibri"/>
              </a:rPr>
              <a:t>only</a:t>
            </a:r>
            <a:r>
              <a:rPr sz="2100" spc="-8" dirty="0">
                <a:latin typeface="+mn-lt"/>
                <a:cs typeface="Calibri"/>
              </a:rPr>
              <a:t> </a:t>
            </a:r>
            <a:r>
              <a:rPr sz="2100" spc="-19" dirty="0">
                <a:latin typeface="+mn-lt"/>
                <a:cs typeface="Calibri"/>
              </a:rPr>
              <a:t>if</a:t>
            </a:r>
            <a:endParaRPr lang="en-US" sz="1800" spc="-8"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a:t>
            </a:r>
            <a:r>
              <a:rPr lang="en-US" sz="1800" spc="-26" dirty="0">
                <a:latin typeface="+mn-lt"/>
                <a:cs typeface="Calibri"/>
              </a:rPr>
              <a:t> </a:t>
            </a:r>
            <a:r>
              <a:rPr lang="en-US" sz="1800" dirty="0">
                <a:latin typeface="+mn-lt"/>
                <a:cs typeface="Calibri"/>
              </a:rPr>
              <a:t>can</a:t>
            </a:r>
            <a:r>
              <a:rPr lang="en-US" sz="1800" spc="-19" dirty="0">
                <a:latin typeface="+mn-lt"/>
                <a:cs typeface="Calibri"/>
              </a:rPr>
              <a:t> </a:t>
            </a:r>
            <a:r>
              <a:rPr lang="en-US" sz="1800" dirty="0">
                <a:latin typeface="+mn-lt"/>
                <a:cs typeface="Calibri"/>
              </a:rPr>
              <a:t>read</a:t>
            </a:r>
            <a:r>
              <a:rPr lang="en-US" sz="1800" spc="-26" dirty="0">
                <a:latin typeface="+mn-lt"/>
                <a:cs typeface="Calibri"/>
              </a:rPr>
              <a:t> </a:t>
            </a:r>
            <a:r>
              <a:rPr lang="en-US" sz="1800" dirty="0">
                <a:latin typeface="+mn-lt"/>
                <a:cs typeface="Calibri"/>
              </a:rPr>
              <a:t>O</a:t>
            </a:r>
            <a:r>
              <a:rPr lang="en-US" sz="1800" spc="-19" dirty="0">
                <a:latin typeface="+mn-lt"/>
                <a:cs typeface="Calibri"/>
              </a:rPr>
              <a:t> and</a:t>
            </a:r>
            <a:endParaRPr lang="en-US" sz="1800"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 has never read an object O’ that is in a company dataset different from 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68020" y="3568210"/>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568020" y="1171244"/>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2" y="1171244"/>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253469"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511335"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dirty="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dirty="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180022" indent="-170497">
              <a:lnSpc>
                <a:spcPct val="114000"/>
              </a:lnSpc>
              <a:spcBef>
                <a:spcPts val="506"/>
              </a:spcBef>
              <a:buFont typeface="Arial"/>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180022" indent="-170497">
              <a:lnSpc>
                <a:spcPct val="114000"/>
              </a:lnSpc>
              <a:spcBef>
                <a:spcPts val="495"/>
              </a:spcBef>
              <a:buFont typeface="Arial"/>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180022" indent="-170497">
              <a:lnSpc>
                <a:spcPct val="114000"/>
              </a:lnSpc>
              <a:spcBef>
                <a:spcPts val="499"/>
              </a:spcBef>
              <a:buFont typeface="Arial"/>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5AD286-BC42-803A-2010-4786363B1EEB}"/>
              </a:ext>
            </a:extLst>
          </p:cNvPr>
          <p:cNvSpPr>
            <a:spLocks noGrp="1"/>
          </p:cNvSpPr>
          <p:nvPr>
            <p:ph type="title"/>
          </p:nvPr>
        </p:nvSpPr>
        <p:spPr/>
        <p:txBody>
          <a:bodyPr/>
          <a:lstStyle/>
          <a:p>
            <a:r>
              <a:rPr lang="en-US" sz="3600" dirty="0"/>
              <a:t>Future</a:t>
            </a:r>
            <a:r>
              <a:rPr lang="en-US" sz="3600" spc="-45" dirty="0"/>
              <a:t> </a:t>
            </a:r>
            <a:r>
              <a:rPr lang="en-US" sz="3600" dirty="0"/>
              <a:t>Access</a:t>
            </a:r>
            <a:r>
              <a:rPr lang="en-US" sz="3600" spc="-26" dirty="0"/>
              <a:t> </a:t>
            </a:r>
            <a:r>
              <a:rPr lang="en-US" sz="3600" spc="-8" dirty="0"/>
              <a:t>Control</a:t>
            </a:r>
            <a:endParaRPr lang="en-US" dirty="0"/>
          </a:p>
        </p:txBody>
      </p:sp>
      <p:sp>
        <p:nvSpPr>
          <p:cNvPr id="4" name="object 4"/>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48</a:t>
            </a:fld>
            <a:endParaRPr spc="-19"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8089754" cy="530754"/>
          </a:xfrm>
          <a:prstGeom prst="rect">
            <a:avLst/>
          </a:prstGeom>
        </p:spPr>
        <p:txBody>
          <a:bodyPr spcFirstLastPara="1" vert="horz" wrap="square" lIns="0" tIns="10001" rIns="0" bIns="0" rtlCol="0" anchor="t" anchorCtr="0">
            <a:spAutoFit/>
          </a:bodyPr>
          <a:lstStyle/>
          <a:p>
            <a:pPr marL="9525">
              <a:spcBef>
                <a:spcPts val="79"/>
              </a:spcBef>
            </a:pPr>
            <a:r>
              <a:rPr spc="-15" dirty="0">
                <a:latin typeface="+mj-lt"/>
              </a:rPr>
              <a:t>Attribute-</a:t>
            </a:r>
            <a:r>
              <a:rPr dirty="0">
                <a:latin typeface="+mj-lt"/>
              </a:rPr>
              <a:t>Based</a:t>
            </a:r>
            <a:r>
              <a:rPr spc="-38" dirty="0">
                <a:latin typeface="+mj-lt"/>
              </a:rPr>
              <a:t> </a:t>
            </a:r>
            <a:r>
              <a:rPr dirty="0">
                <a:latin typeface="+mj-lt"/>
              </a:rPr>
              <a:t>Access</a:t>
            </a:r>
            <a:r>
              <a:rPr spc="-23" dirty="0">
                <a:latin typeface="+mj-lt"/>
              </a:rPr>
              <a:t> </a:t>
            </a:r>
            <a:r>
              <a:rPr dirty="0">
                <a:latin typeface="+mj-lt"/>
              </a:rPr>
              <a:t>Control</a:t>
            </a:r>
            <a:r>
              <a:rPr spc="-26" dirty="0">
                <a:latin typeface="+mj-lt"/>
              </a:rPr>
              <a:t> </a:t>
            </a:r>
            <a:r>
              <a:rPr spc="-8" dirty="0">
                <a:latin typeface="+mj-lt"/>
              </a:rPr>
              <a:t>(ABAC)</a:t>
            </a:r>
          </a:p>
        </p:txBody>
      </p:sp>
      <p:sp>
        <p:nvSpPr>
          <p:cNvPr id="3" name="object 3"/>
          <p:cNvSpPr txBox="1"/>
          <p:nvPr/>
        </p:nvSpPr>
        <p:spPr>
          <a:xfrm>
            <a:off x="687705" y="1324318"/>
            <a:ext cx="5292566" cy="3271954"/>
          </a:xfrm>
          <a:prstGeom prst="rect">
            <a:avLst/>
          </a:prstGeom>
        </p:spPr>
        <p:txBody>
          <a:bodyPr vert="horz" wrap="square" lIns="0" tIns="10001" rIns="0" bIns="0" rtlCol="0">
            <a:spAutoFit/>
          </a:bodyPr>
          <a:lstStyle/>
          <a:p>
            <a:pPr marL="180975" indent="-171450">
              <a:lnSpc>
                <a:spcPts val="2336"/>
              </a:lnSpc>
              <a:spcBef>
                <a:spcPts val="79"/>
              </a:spcBef>
              <a:buFont typeface="Arial"/>
              <a:buChar char="•"/>
              <a:tabLst>
                <a:tab pos="180975" algn="l"/>
              </a:tabLst>
            </a:pPr>
            <a:r>
              <a:rPr sz="1950" dirty="0">
                <a:latin typeface="Calibri"/>
                <a:cs typeface="Calibri"/>
              </a:rPr>
              <a:t>Attributes</a:t>
            </a:r>
            <a:r>
              <a:rPr sz="1950" spc="-45" dirty="0">
                <a:latin typeface="Calibri"/>
                <a:cs typeface="Calibri"/>
              </a:rPr>
              <a:t> </a:t>
            </a:r>
            <a:r>
              <a:rPr sz="1950" dirty="0">
                <a:latin typeface="Calibri"/>
                <a:cs typeface="Calibri"/>
              </a:rPr>
              <a:t>are</a:t>
            </a:r>
            <a:r>
              <a:rPr sz="1950" spc="-8" dirty="0">
                <a:latin typeface="Calibri"/>
                <a:cs typeface="Calibri"/>
              </a:rPr>
              <a:t> </a:t>
            </a:r>
            <a:r>
              <a:rPr sz="1950" dirty="0">
                <a:latin typeface="Calibri"/>
                <a:cs typeface="Calibri"/>
              </a:rPr>
              <a:t>name:value</a:t>
            </a:r>
            <a:r>
              <a:rPr sz="1950" spc="-30" dirty="0">
                <a:latin typeface="Calibri"/>
                <a:cs typeface="Calibri"/>
              </a:rPr>
              <a:t> </a:t>
            </a:r>
            <a:r>
              <a:rPr sz="1950" spc="-8" dirty="0">
                <a:latin typeface="Calibri"/>
                <a:cs typeface="Calibri"/>
              </a:rPr>
              <a:t>pairs</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possibly</a:t>
            </a:r>
            <a:r>
              <a:rPr sz="1650" spc="-34" dirty="0">
                <a:latin typeface="Calibri"/>
                <a:cs typeface="Calibri"/>
              </a:rPr>
              <a:t> </a:t>
            </a:r>
            <a:r>
              <a:rPr sz="1650" spc="-8" dirty="0">
                <a:latin typeface="Calibri"/>
                <a:cs typeface="Calibri"/>
              </a:rPr>
              <a:t>chained</a:t>
            </a:r>
            <a:endParaRPr sz="1650">
              <a:latin typeface="Calibri"/>
              <a:cs typeface="Calibri"/>
            </a:endParaRPr>
          </a:p>
          <a:p>
            <a:pPr marL="523875" lvl="1" indent="-171450">
              <a:lnSpc>
                <a:spcPts val="1965"/>
              </a:lnSpc>
              <a:buFont typeface="Arial"/>
              <a:buChar char="•"/>
              <a:tabLst>
                <a:tab pos="523875" algn="l"/>
              </a:tabLst>
            </a:pPr>
            <a:r>
              <a:rPr sz="1650" dirty="0">
                <a:latin typeface="Calibri"/>
                <a:cs typeface="Calibri"/>
              </a:rPr>
              <a:t>values</a:t>
            </a:r>
            <a:r>
              <a:rPr sz="1650" spc="-45" dirty="0">
                <a:latin typeface="Calibri"/>
                <a:cs typeface="Calibri"/>
              </a:rPr>
              <a:t> </a:t>
            </a:r>
            <a:r>
              <a:rPr sz="1650" dirty="0">
                <a:latin typeface="Calibri"/>
                <a:cs typeface="Calibri"/>
              </a:rPr>
              <a:t>can</a:t>
            </a:r>
            <a:r>
              <a:rPr sz="1650" spc="-30" dirty="0">
                <a:latin typeface="Calibri"/>
                <a:cs typeface="Calibri"/>
              </a:rPr>
              <a:t> </a:t>
            </a:r>
            <a:r>
              <a:rPr sz="1650" dirty="0">
                <a:latin typeface="Calibri"/>
                <a:cs typeface="Calibri"/>
              </a:rPr>
              <a:t>be</a:t>
            </a:r>
            <a:r>
              <a:rPr sz="1650" spc="-26" dirty="0">
                <a:latin typeface="Calibri"/>
                <a:cs typeface="Calibri"/>
              </a:rPr>
              <a:t> </a:t>
            </a:r>
            <a:r>
              <a:rPr sz="1650" dirty="0">
                <a:latin typeface="Calibri"/>
                <a:cs typeface="Calibri"/>
              </a:rPr>
              <a:t>complex</a:t>
            </a:r>
            <a:r>
              <a:rPr sz="1650" spc="-26" dirty="0">
                <a:latin typeface="Calibri"/>
                <a:cs typeface="Calibri"/>
              </a:rPr>
              <a:t> </a:t>
            </a:r>
            <a:r>
              <a:rPr sz="1650" dirty="0">
                <a:latin typeface="Calibri"/>
                <a:cs typeface="Calibri"/>
              </a:rPr>
              <a:t>data</a:t>
            </a:r>
            <a:r>
              <a:rPr sz="1650" spc="-30" dirty="0">
                <a:latin typeface="Calibri"/>
                <a:cs typeface="Calibri"/>
              </a:rPr>
              <a:t> </a:t>
            </a:r>
            <a:r>
              <a:rPr sz="1650" spc="-8" dirty="0">
                <a:latin typeface="Calibri"/>
                <a:cs typeface="Calibri"/>
              </a:rPr>
              <a:t>structures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Associated</a:t>
            </a:r>
            <a:r>
              <a:rPr sz="1950" spc="-56" dirty="0">
                <a:latin typeface="Calibri"/>
                <a:cs typeface="Calibri"/>
              </a:rPr>
              <a:t> </a:t>
            </a:r>
            <a:r>
              <a:rPr sz="1950" spc="-15" dirty="0">
                <a:latin typeface="Calibri"/>
                <a:cs typeface="Calibri"/>
              </a:rPr>
              <a:t>with</a:t>
            </a:r>
            <a:endParaRPr sz="19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users</a:t>
            </a:r>
            <a:endParaRPr sz="1650">
              <a:latin typeface="Calibri"/>
              <a:cs typeface="Calibri"/>
            </a:endParaRPr>
          </a:p>
          <a:p>
            <a:pPr marL="523875" lvl="1" indent="-171450">
              <a:lnSpc>
                <a:spcPts val="1961"/>
              </a:lnSpc>
              <a:buFont typeface="Arial"/>
              <a:buChar char="•"/>
              <a:tabLst>
                <a:tab pos="523875" algn="l"/>
              </a:tabLst>
            </a:pPr>
            <a:r>
              <a:rPr sz="1650" spc="-8" dirty="0">
                <a:latin typeface="Calibri"/>
                <a:cs typeface="Calibri"/>
              </a:rPr>
              <a:t>subjects</a:t>
            </a:r>
            <a:endParaRPr sz="1650">
              <a:latin typeface="Calibri"/>
              <a:cs typeface="Calibri"/>
            </a:endParaRPr>
          </a:p>
          <a:p>
            <a:pPr marL="523875" lvl="1" indent="-171450">
              <a:lnSpc>
                <a:spcPts val="1958"/>
              </a:lnSpc>
              <a:buFont typeface="Arial"/>
              <a:buChar char="•"/>
              <a:tabLst>
                <a:tab pos="523875" algn="l"/>
              </a:tabLst>
            </a:pPr>
            <a:r>
              <a:rPr sz="1650" spc="-8" dirty="0">
                <a:latin typeface="Calibri"/>
                <a:cs typeface="Calibri"/>
              </a:rPr>
              <a:t>objects</a:t>
            </a:r>
            <a:endParaRPr sz="16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contexts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Converted</a:t>
            </a:r>
            <a:r>
              <a:rPr sz="1950" spc="-34" dirty="0">
                <a:latin typeface="Calibri"/>
                <a:cs typeface="Calibri"/>
              </a:rPr>
              <a:t> </a:t>
            </a:r>
            <a:r>
              <a:rPr sz="1950" dirty="0">
                <a:latin typeface="Calibri"/>
                <a:cs typeface="Calibri"/>
              </a:rPr>
              <a:t>by</a:t>
            </a:r>
            <a:r>
              <a:rPr sz="1950" spc="-30" dirty="0">
                <a:latin typeface="Calibri"/>
                <a:cs typeface="Calibri"/>
              </a:rPr>
              <a:t> </a:t>
            </a:r>
            <a:r>
              <a:rPr sz="1950" dirty="0">
                <a:latin typeface="Calibri"/>
                <a:cs typeface="Calibri"/>
              </a:rPr>
              <a:t>policies</a:t>
            </a:r>
            <a:r>
              <a:rPr sz="1950" spc="-23" dirty="0">
                <a:latin typeface="Calibri"/>
                <a:cs typeface="Calibri"/>
              </a:rPr>
              <a:t> </a:t>
            </a:r>
            <a:r>
              <a:rPr sz="1950" dirty="0">
                <a:latin typeface="Calibri"/>
                <a:cs typeface="Calibri"/>
              </a:rPr>
              <a:t>into</a:t>
            </a:r>
            <a:r>
              <a:rPr sz="1950" spc="-23" dirty="0">
                <a:latin typeface="Calibri"/>
                <a:cs typeface="Calibri"/>
              </a:rPr>
              <a:t> </a:t>
            </a:r>
            <a:r>
              <a:rPr sz="1950" dirty="0">
                <a:latin typeface="Calibri"/>
                <a:cs typeface="Calibri"/>
              </a:rPr>
              <a:t>rights</a:t>
            </a:r>
            <a:r>
              <a:rPr sz="1950" spc="-34" dirty="0">
                <a:latin typeface="Calibri"/>
                <a:cs typeface="Calibri"/>
              </a:rPr>
              <a:t> </a:t>
            </a:r>
            <a:r>
              <a:rPr sz="1950" dirty="0">
                <a:latin typeface="Calibri"/>
                <a:cs typeface="Calibri"/>
              </a:rPr>
              <a:t>just</a:t>
            </a:r>
            <a:r>
              <a:rPr sz="1950" spc="-23" dirty="0">
                <a:latin typeface="Calibri"/>
                <a:cs typeface="Calibri"/>
              </a:rPr>
              <a:t> </a:t>
            </a:r>
            <a:r>
              <a:rPr sz="1950" dirty="0">
                <a:latin typeface="Calibri"/>
                <a:cs typeface="Calibri"/>
              </a:rPr>
              <a:t>in</a:t>
            </a:r>
            <a:r>
              <a:rPr sz="1950" spc="-23" dirty="0">
                <a:latin typeface="Calibri"/>
                <a:cs typeface="Calibri"/>
              </a:rPr>
              <a:t> </a:t>
            </a:r>
            <a:r>
              <a:rPr sz="1950" spc="-15" dirty="0">
                <a:latin typeface="Calibri"/>
                <a:cs typeface="Calibri"/>
              </a:rPr>
              <a:t>time</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policies</a:t>
            </a:r>
            <a:r>
              <a:rPr sz="1650" spc="-53" dirty="0">
                <a:latin typeface="Calibri"/>
                <a:cs typeface="Calibri"/>
              </a:rPr>
              <a:t> </a:t>
            </a:r>
            <a:r>
              <a:rPr sz="1650" dirty="0">
                <a:latin typeface="Calibri"/>
                <a:cs typeface="Calibri"/>
              </a:rPr>
              <a:t>specified</a:t>
            </a:r>
            <a:r>
              <a:rPr sz="1650" spc="-49" dirty="0">
                <a:latin typeface="Calibri"/>
                <a:cs typeface="Calibri"/>
              </a:rPr>
              <a:t> </a:t>
            </a:r>
            <a:r>
              <a:rPr sz="1650" dirty="0">
                <a:latin typeface="Calibri"/>
                <a:cs typeface="Calibri"/>
              </a:rPr>
              <a:t>by</a:t>
            </a:r>
            <a:r>
              <a:rPr sz="1650" spc="-45" dirty="0">
                <a:latin typeface="Calibri"/>
                <a:cs typeface="Calibri"/>
              </a:rPr>
              <a:t> </a:t>
            </a:r>
            <a:r>
              <a:rPr sz="1650" dirty="0">
                <a:latin typeface="Calibri"/>
                <a:cs typeface="Calibri"/>
              </a:rPr>
              <a:t>security</a:t>
            </a:r>
            <a:r>
              <a:rPr sz="1650" spc="-49" dirty="0">
                <a:latin typeface="Calibri"/>
                <a:cs typeface="Calibri"/>
              </a:rPr>
              <a:t> </a:t>
            </a:r>
            <a:r>
              <a:rPr sz="1650" spc="-8" dirty="0">
                <a:latin typeface="Calibri"/>
                <a:cs typeface="Calibri"/>
              </a:rPr>
              <a:t>architects</a:t>
            </a:r>
            <a:endParaRPr sz="1650">
              <a:latin typeface="Calibri"/>
              <a:cs typeface="Calibri"/>
            </a:endParaRPr>
          </a:p>
          <a:p>
            <a:pPr marL="523875" lvl="1" indent="-171450">
              <a:lnSpc>
                <a:spcPts val="1961"/>
              </a:lnSpc>
              <a:buFont typeface="Arial"/>
              <a:buChar char="•"/>
              <a:tabLst>
                <a:tab pos="523875" algn="l"/>
              </a:tabLst>
            </a:pPr>
            <a:r>
              <a:rPr sz="1650" dirty="0">
                <a:latin typeface="Calibri"/>
                <a:cs typeface="Calibri"/>
              </a:rPr>
              <a:t>attributes</a:t>
            </a:r>
            <a:r>
              <a:rPr sz="1650" spc="-30" dirty="0">
                <a:latin typeface="Calibri"/>
                <a:cs typeface="Calibri"/>
              </a:rPr>
              <a:t> </a:t>
            </a:r>
            <a:r>
              <a:rPr sz="1650" dirty="0">
                <a:latin typeface="Calibri"/>
                <a:cs typeface="Calibri"/>
              </a:rPr>
              <a:t>maintained</a:t>
            </a:r>
            <a:r>
              <a:rPr sz="1650" spc="-45" dirty="0">
                <a:latin typeface="Calibri"/>
                <a:cs typeface="Calibri"/>
              </a:rPr>
              <a:t> </a:t>
            </a:r>
            <a:r>
              <a:rPr sz="1650" dirty="0">
                <a:latin typeface="Calibri"/>
                <a:cs typeface="Calibri"/>
              </a:rPr>
              <a:t>by</a:t>
            </a:r>
            <a:r>
              <a:rPr sz="1650" spc="-26" dirty="0">
                <a:latin typeface="Calibri"/>
                <a:cs typeface="Calibri"/>
              </a:rPr>
              <a:t> </a:t>
            </a:r>
            <a:r>
              <a:rPr sz="1650" dirty="0">
                <a:latin typeface="Calibri"/>
                <a:cs typeface="Calibri"/>
              </a:rPr>
              <a:t>security</a:t>
            </a:r>
            <a:r>
              <a:rPr sz="1650" spc="-38" dirty="0">
                <a:latin typeface="Calibri"/>
                <a:cs typeface="Calibri"/>
              </a:rPr>
              <a:t> </a:t>
            </a:r>
            <a:r>
              <a:rPr sz="1650" spc="-8" dirty="0">
                <a:latin typeface="Calibri"/>
                <a:cs typeface="Calibri"/>
              </a:rPr>
              <a:t>administrators</a:t>
            </a:r>
            <a:endParaRPr sz="1650">
              <a:latin typeface="Calibri"/>
              <a:cs typeface="Calibri"/>
            </a:endParaRPr>
          </a:p>
          <a:p>
            <a:pPr marL="523875" lvl="1" indent="-171450">
              <a:lnSpc>
                <a:spcPts val="1973"/>
              </a:lnSpc>
              <a:buFont typeface="Arial"/>
              <a:buChar char="•"/>
              <a:tabLst>
                <a:tab pos="523875" algn="l"/>
              </a:tabLst>
            </a:pPr>
            <a:r>
              <a:rPr sz="1650" dirty="0">
                <a:latin typeface="Calibri"/>
                <a:cs typeface="Calibri"/>
              </a:rPr>
              <a:t>ordinary</a:t>
            </a:r>
            <a:r>
              <a:rPr sz="1650" spc="-38" dirty="0">
                <a:latin typeface="Calibri"/>
                <a:cs typeface="Calibri"/>
              </a:rPr>
              <a:t> </a:t>
            </a:r>
            <a:r>
              <a:rPr sz="1650" dirty="0">
                <a:latin typeface="Calibri"/>
                <a:cs typeface="Calibri"/>
              </a:rPr>
              <a:t>users</a:t>
            </a:r>
            <a:r>
              <a:rPr sz="1650" spc="-26" dirty="0">
                <a:latin typeface="Calibri"/>
                <a:cs typeface="Calibri"/>
              </a:rPr>
              <a:t> </a:t>
            </a:r>
            <a:r>
              <a:rPr sz="1650" dirty="0">
                <a:latin typeface="Calibri"/>
                <a:cs typeface="Calibri"/>
              </a:rPr>
              <a:t>morph</a:t>
            </a:r>
            <a:r>
              <a:rPr sz="1650" spc="-30" dirty="0">
                <a:latin typeface="Calibri"/>
                <a:cs typeface="Calibri"/>
              </a:rPr>
              <a:t> </a:t>
            </a:r>
            <a:r>
              <a:rPr sz="1650" dirty="0">
                <a:latin typeface="Calibri"/>
                <a:cs typeface="Calibri"/>
              </a:rPr>
              <a:t>into</a:t>
            </a:r>
            <a:r>
              <a:rPr sz="1650" spc="-26" dirty="0">
                <a:latin typeface="Calibri"/>
                <a:cs typeface="Calibri"/>
              </a:rPr>
              <a:t> </a:t>
            </a:r>
            <a:r>
              <a:rPr sz="1650" dirty="0">
                <a:latin typeface="Calibri"/>
                <a:cs typeface="Calibri"/>
              </a:rPr>
              <a:t>architects</a:t>
            </a:r>
            <a:r>
              <a:rPr sz="1650" spc="-23" dirty="0">
                <a:latin typeface="Calibri"/>
                <a:cs typeface="Calibri"/>
              </a:rPr>
              <a:t> </a:t>
            </a:r>
            <a:r>
              <a:rPr sz="1650" dirty="0">
                <a:latin typeface="Calibri"/>
                <a:cs typeface="Calibri"/>
              </a:rPr>
              <a:t>and</a:t>
            </a:r>
            <a:r>
              <a:rPr sz="1650" spc="-26" dirty="0">
                <a:latin typeface="Calibri"/>
                <a:cs typeface="Calibri"/>
              </a:rPr>
              <a:t> </a:t>
            </a:r>
            <a:r>
              <a:rPr sz="1650" spc="-8" dirty="0">
                <a:latin typeface="Calibri"/>
                <a:cs typeface="Calibri"/>
              </a:rPr>
              <a:t>administrators</a:t>
            </a:r>
            <a:endParaRPr sz="16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430</TotalTime>
  <Words>3929</Words>
  <Application>Microsoft Macintosh PowerPoint</Application>
  <PresentationFormat>On-screen Show (16:9)</PresentationFormat>
  <Paragraphs>450</Paragraphs>
  <Slides>50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Times</vt:lpstr>
      <vt:lpstr>Arial</vt:lpstr>
      <vt:lpstr>Calibri</vt:lpstr>
      <vt:lpstr>Consolas</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Models</vt:lpstr>
      <vt:lpstr>Access Control Enforcement</vt:lpstr>
      <vt:lpstr>Discretionary Access Controls</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Future Access Control</vt:lpstr>
      <vt:lpstr>Attribute-Based Access Control (ABAC)</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81</cp:revision>
  <dcterms:modified xsi:type="dcterms:W3CDTF">2023-09-25T01:51:51Z</dcterms:modified>
</cp:coreProperties>
</file>