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1"/>
    <p:restoredTop sz="87459"/>
  </p:normalViewPr>
  <p:slideViewPr>
    <p:cSldViewPr snapToGrid="0">
      <p:cViewPr varScale="1">
        <p:scale>
          <a:sx n="189" d="100"/>
          <a:sy n="189" d="100"/>
        </p:scale>
        <p:origin x="240"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lang="en-US" b="1" i="0" u="sng" dirty="0">
              <a:solidFill>
                <a:srgbClr val="232629"/>
              </a:solidFill>
              <a:effectLst/>
              <a:latin typeface="inherit"/>
            </a:endParaRPr>
          </a:p>
          <a:p>
            <a:pPr marL="0" lvl="0" indent="0" algn="l" rtl="0">
              <a:spcBef>
                <a:spcPts val="0"/>
              </a:spcBef>
              <a:spcAft>
                <a:spcPts val="0"/>
              </a:spcAft>
              <a:buNone/>
            </a:pPr>
            <a:endParaRPr lang="en-US" b="1" i="0" u="sng" dirty="0">
              <a:solidFill>
                <a:srgbClr val="232629"/>
              </a:solidFill>
              <a:effectLst/>
              <a:latin typeface="inherit"/>
            </a:endParaRPr>
          </a:p>
          <a:p>
            <a:pPr marL="0" lvl="0" indent="0" algn="l" rtl="0">
              <a:spcBef>
                <a:spcPts val="0"/>
              </a:spcBef>
              <a:spcAft>
                <a:spcPts val="0"/>
              </a:spcAft>
              <a:buNone/>
            </a:pPr>
            <a:r>
              <a:rPr lang="en-US" b="1" i="0" u="sng" dirty="0">
                <a:solidFill>
                  <a:srgbClr val="232629"/>
                </a:solidFill>
                <a:effectLst/>
                <a:latin typeface="inherit"/>
              </a:rPr>
              <a:t>DEMO: https://</a:t>
            </a:r>
            <a:r>
              <a:rPr lang="en-US" b="1" i="0" u="sng" dirty="0" err="1">
                <a:solidFill>
                  <a:srgbClr val="232629"/>
                </a:solidFill>
                <a:effectLst/>
                <a:latin typeface="inherit"/>
              </a:rPr>
              <a:t>www.devglan.com</a:t>
            </a:r>
            <a:r>
              <a:rPr lang="en-US" b="1" i="0" u="sng" dirty="0">
                <a:solidFill>
                  <a:srgbClr val="232629"/>
                </a:solidFill>
                <a:effectLst/>
                <a:latin typeface="inherit"/>
              </a:rPr>
              <a:t>/online-tools/hmac-sha256-online</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"HMAC is the best MAC construction: accept no substitutes!" ~Nick Weaver</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1" i="0" dirty="0">
                <a:solidFill>
                  <a:srgbClr val="232629"/>
                </a:solidFill>
                <a:effectLst/>
                <a:latin typeface="inherit"/>
              </a:rPr>
              <a:t>A better design</a:t>
            </a:r>
            <a:br>
              <a:rPr lang="en-US" b="0" i="0" dirty="0">
                <a:solidFill>
                  <a:srgbClr val="232629"/>
                </a:solidFill>
                <a:effectLst/>
                <a:latin typeface="-apple-system"/>
              </a:rPr>
            </a:br>
            <a:r>
              <a:rPr lang="en-US" b="0" i="0" dirty="0">
                <a:solidFill>
                  <a:srgbClr val="232629"/>
                </a:solidFill>
                <a:effectLst/>
                <a:latin typeface="-apple-system"/>
              </a:rPr>
              <a:t>What would probably be a better design would be to generate a new, random key and IV for every encryption. Encrypt the plaintext with those (and use HMAC or an </a:t>
            </a:r>
            <a:r>
              <a:rPr lang="en-US" b="0" i="0" u="sng" dirty="0">
                <a:solidFill>
                  <a:srgbClr val="232629"/>
                </a:solidFill>
                <a:effectLst/>
                <a:latin typeface="inherit"/>
                <a:hlinkClick r:id="rId3"/>
              </a:rPr>
              <a:t>authenticated encryption</a:t>
            </a:r>
            <a:r>
              <a:rPr lang="en-US" b="0" i="0" dirty="0">
                <a:solidFill>
                  <a:srgbClr val="232629"/>
                </a:solidFill>
                <a:effectLst/>
                <a:latin typeface="-apple-system"/>
              </a:rPr>
              <a:t> mode). On the server you should have an asymmetric key pair (for example, an RSA key pair). Encrypt that random symmetric key using the public (RSA) key. Send the ciphertext and the encrypted symmetric key to the client.</a:t>
            </a:r>
          </a:p>
          <a:p>
            <a:pPr algn="l" fontAlgn="base"/>
            <a:r>
              <a:rPr lang="en-US" b="0" i="0" dirty="0">
                <a:solidFill>
                  <a:srgbClr val="232629"/>
                </a:solidFill>
                <a:effectLst/>
                <a:latin typeface="-apple-system"/>
              </a:rPr>
              <a:t>When the client sends this back, you would decrypt the symmetric key using your private (RSA) key. Then decrypt the ciphertext with that key and check the HMAC or authentication tag.</a:t>
            </a:r>
          </a:p>
          <a:p>
            <a:pPr algn="l" fontAlgn="base"/>
            <a:r>
              <a:rPr lang="en-US" b="0" i="0" dirty="0">
                <a:solidFill>
                  <a:srgbClr val="232629"/>
                </a:solidFill>
                <a:effectLst/>
                <a:latin typeface="-apple-system"/>
              </a:rPr>
              <a:t>My final suggestion is to hire somebody very </a:t>
            </a:r>
            <a:r>
              <a:rPr lang="en-US" b="0" i="0" dirty="0" err="1">
                <a:solidFill>
                  <a:srgbClr val="232629"/>
                </a:solidFill>
                <a:effectLst/>
                <a:latin typeface="-apple-system"/>
              </a:rPr>
              <a:t>knowledgable</a:t>
            </a:r>
            <a:r>
              <a:rPr lang="en-US" b="0" i="0" dirty="0">
                <a:solidFill>
                  <a:srgbClr val="232629"/>
                </a:solidFill>
                <a:effectLst/>
                <a:latin typeface="-apple-system"/>
              </a:rPr>
              <a:t> in this area to review your design and implementation (or even to help out with the design process) so you are not putting your customers at risk. </a:t>
            </a:r>
            <a:r>
              <a:rPr lang="en-US" b="0" i="0">
                <a:solidFill>
                  <a:srgbClr val="232629"/>
                </a:solidFill>
                <a:effectLst/>
                <a:latin typeface="-apple-system"/>
              </a:rPr>
              <a:t>I doubt it would cost very much.</a:t>
            </a: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a:t>
            </a:r>
            <a:endParaRPr sz="2000" dirty="0"/>
          </a:p>
          <a:p>
            <a:pPr marL="914400" lvl="1" indent="-317500" algn="l" rtl="0">
              <a:spcBef>
                <a:spcPts val="0"/>
              </a:spcBef>
              <a:spcAft>
                <a:spcPts val="0"/>
              </a:spcAft>
              <a:buSzPts val="1400"/>
              <a:buChar char="○"/>
            </a:pPr>
            <a:r>
              <a:rPr lang="en" sz="1800" dirty="0"/>
              <a:t>Compute </a:t>
            </a:r>
            <a:r>
              <a:rPr lang="en" sz="1800" i="1" dirty="0"/>
              <a:t>K</a:t>
            </a:r>
            <a:r>
              <a:rPr lang="en" sz="1800" dirty="0"/>
              <a:t>' as a version of </a:t>
            </a:r>
            <a:r>
              <a:rPr lang="en" sz="1800" i="1" dirty="0"/>
              <a:t>K</a:t>
            </a:r>
            <a:r>
              <a:rPr lang="en" sz="1800"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sz="1800" dirty="0"/>
              <a:t>Output </a:t>
            </a:r>
            <a:r>
              <a:rPr lang="en" sz="1800" i="1" dirty="0"/>
              <a:t>H</a:t>
            </a:r>
            <a:r>
              <a:rPr lang="en" sz="1800" dirty="0"/>
              <a:t>(</a:t>
            </a:r>
            <a:r>
              <a:rPr lang="en" sz="1800" dirty="0">
                <a:solidFill>
                  <a:srgbClr val="0000FF"/>
                </a:solidFill>
              </a:rPr>
              <a:t>(</a:t>
            </a:r>
            <a:r>
              <a:rPr lang="en" sz="1800" i="1" dirty="0">
                <a:solidFill>
                  <a:srgbClr val="0000FF"/>
                </a:solidFill>
              </a:rPr>
              <a:t>K</a:t>
            </a:r>
            <a:r>
              <a:rPr lang="en" sz="1800" dirty="0">
                <a:solidFill>
                  <a:srgbClr val="0000FF"/>
                </a:solidFill>
              </a:rPr>
              <a:t>' ⊕ </a:t>
            </a:r>
            <a:r>
              <a:rPr lang="en" sz="1800" i="1" dirty="0" err="1">
                <a:solidFill>
                  <a:srgbClr val="0000FF"/>
                </a:solidFill>
              </a:rPr>
              <a:t>opad</a:t>
            </a:r>
            <a:r>
              <a:rPr lang="en" sz="1800" dirty="0">
                <a:solidFill>
                  <a:srgbClr val="0000FF"/>
                </a:solidFill>
              </a:rPr>
              <a:t>)</a:t>
            </a:r>
            <a:r>
              <a:rPr lang="en" sz="1800" dirty="0"/>
              <a:t> || </a:t>
            </a:r>
            <a:r>
              <a:rPr lang="en" sz="1800" i="1" dirty="0"/>
              <a:t>H</a:t>
            </a:r>
            <a:r>
              <a:rPr lang="en" sz="1800" dirty="0"/>
              <a:t>(</a:t>
            </a:r>
            <a:r>
              <a:rPr lang="en" sz="1800" dirty="0">
                <a:solidFill>
                  <a:srgbClr val="FF0000"/>
                </a:solidFill>
              </a:rPr>
              <a:t>(</a:t>
            </a:r>
            <a:r>
              <a:rPr lang="en" sz="1800" i="1" dirty="0">
                <a:solidFill>
                  <a:srgbClr val="FF0000"/>
                </a:solidFill>
              </a:rPr>
              <a:t>K</a:t>
            </a:r>
            <a:r>
              <a:rPr lang="en" sz="1800" dirty="0">
                <a:solidFill>
                  <a:srgbClr val="FF0000"/>
                </a:solidFill>
              </a:rPr>
              <a:t>' ⊕ </a:t>
            </a:r>
            <a:r>
              <a:rPr lang="en" sz="1800" i="1" dirty="0" err="1">
                <a:solidFill>
                  <a:srgbClr val="FF0000"/>
                </a:solidFill>
              </a:rPr>
              <a:t>ipad</a:t>
            </a:r>
            <a:r>
              <a:rPr lang="en" sz="1800" dirty="0">
                <a:solidFill>
                  <a:srgbClr val="FF0000"/>
                </a:solidFill>
              </a:rPr>
              <a:t>)</a:t>
            </a:r>
            <a:r>
              <a:rPr lang="en" sz="1800" dirty="0"/>
              <a:t> || </a:t>
            </a:r>
            <a:r>
              <a:rPr lang="en" sz="1800" i="1" dirty="0"/>
              <a:t>M</a:t>
            </a:r>
            <a:r>
              <a:rPr lang="en" sz="1800" dirty="0"/>
              <a:t>))</a:t>
            </a:r>
            <a:endParaRPr sz="1800" dirty="0"/>
          </a:p>
          <a:p>
            <a:pPr marL="457200" lvl="0" indent="-342900" algn="l" rtl="0">
              <a:spcBef>
                <a:spcPts val="0"/>
              </a:spcBef>
              <a:spcAft>
                <a:spcPts val="0"/>
              </a:spcAft>
              <a:buSzPts val="1800"/>
              <a:buChar char="●"/>
            </a:pPr>
            <a:r>
              <a:rPr lang="en" sz="2000" dirty="0"/>
              <a:t>Use </a:t>
            </a:r>
            <a:r>
              <a:rPr lang="en" sz="2000" i="1" dirty="0"/>
              <a:t>K</a:t>
            </a:r>
            <a:r>
              <a:rPr lang="en" sz="2000" dirty="0"/>
              <a:t>' to derive two different keys</a:t>
            </a:r>
            <a:endParaRPr sz="2000" dirty="0"/>
          </a:p>
          <a:p>
            <a:pPr marL="914400" lvl="1" indent="-317500" algn="l" rtl="0">
              <a:spcBef>
                <a:spcPts val="0"/>
              </a:spcBef>
              <a:spcAft>
                <a:spcPts val="0"/>
              </a:spcAft>
              <a:buSzPts val="1400"/>
              <a:buChar char="○"/>
            </a:pPr>
            <a:r>
              <a:rPr lang="en" i="1" dirty="0" err="1"/>
              <a:t>opad</a:t>
            </a:r>
            <a:r>
              <a:rPr lang="en" dirty="0"/>
              <a:t> (outer pad) is the hard-coded byte </a:t>
            </a:r>
            <a:r>
              <a:rPr lang="en" b="1" dirty="0">
                <a:latin typeface="Courier New"/>
                <a:ea typeface="Courier New"/>
                <a:cs typeface="Courier New"/>
                <a:sym typeface="Courier New"/>
              </a:rPr>
              <a:t>0x5c</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i="1" dirty="0" err="1"/>
              <a:t>ipad</a:t>
            </a:r>
            <a:r>
              <a:rPr lang="en" dirty="0"/>
              <a:t> (inner pad) is the hard-coded byte </a:t>
            </a:r>
            <a:r>
              <a:rPr lang="en" b="1" dirty="0">
                <a:latin typeface="Courier New"/>
                <a:ea typeface="Courier New"/>
                <a:cs typeface="Courier New"/>
                <a:sym typeface="Courier New"/>
              </a:rPr>
              <a:t>0x36</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dirty="0"/>
              <a:t>As long as </a:t>
            </a:r>
            <a:r>
              <a:rPr lang="en" i="1" dirty="0" err="1"/>
              <a:t>opad</a:t>
            </a:r>
            <a:r>
              <a:rPr lang="en" dirty="0"/>
              <a:t> and </a:t>
            </a:r>
            <a:r>
              <a:rPr lang="en" i="1" dirty="0" err="1"/>
              <a:t>ipad</a:t>
            </a:r>
            <a:r>
              <a:rPr lang="en" dirty="0"/>
              <a:t> are different, you’ll get two different keys</a:t>
            </a:r>
            <a:endParaRPr dirty="0"/>
          </a:p>
          <a:p>
            <a:pPr marL="914400" lvl="1" indent="-317500" algn="l" rtl="0">
              <a:spcBef>
                <a:spcPts val="0"/>
              </a:spcBef>
              <a:spcAft>
                <a:spcPts val="0"/>
              </a:spcAft>
              <a:buSzPts val="1400"/>
              <a:buChar char="○"/>
            </a:pPr>
            <a:r>
              <a:rPr lang="en" dirty="0"/>
              <a:t>For paranoia, the designers chose two very different bit patterns, even though they theoretically need only differ in one bit</a:t>
            </a:r>
            <a:endParaRPr dirty="0"/>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 = </a:t>
            </a:r>
            <a:r>
              <a:rPr lang="en" sz="2000" i="1" dirty="0"/>
              <a:t>H</a:t>
            </a:r>
            <a:r>
              <a:rPr lang="en" sz="2000" dirty="0"/>
              <a:t>(</a:t>
            </a:r>
            <a:r>
              <a:rPr lang="en" sz="2000" dirty="0">
                <a:solidFill>
                  <a:srgbClr val="0000FF"/>
                </a:solidFill>
              </a:rPr>
              <a:t>(</a:t>
            </a:r>
            <a:r>
              <a:rPr lang="en" sz="2000" i="1" dirty="0">
                <a:solidFill>
                  <a:srgbClr val="0000FF"/>
                </a:solidFill>
              </a:rPr>
              <a:t>K</a:t>
            </a:r>
            <a:r>
              <a:rPr lang="en" sz="2000" dirty="0">
                <a:solidFill>
                  <a:srgbClr val="0000FF"/>
                </a:solidFill>
              </a:rPr>
              <a:t>' ⊕ </a:t>
            </a:r>
            <a:r>
              <a:rPr lang="en" sz="2000" i="1" dirty="0" err="1">
                <a:solidFill>
                  <a:srgbClr val="0000FF"/>
                </a:solidFill>
              </a:rPr>
              <a:t>opad</a:t>
            </a:r>
            <a:r>
              <a:rPr lang="en" sz="2000" dirty="0">
                <a:solidFill>
                  <a:srgbClr val="0000FF"/>
                </a:solidFill>
              </a:rPr>
              <a:t>)</a:t>
            </a:r>
            <a:r>
              <a:rPr lang="en" sz="2000" dirty="0"/>
              <a:t> || H(</a:t>
            </a:r>
            <a:r>
              <a:rPr lang="en" sz="2000" dirty="0">
                <a:solidFill>
                  <a:srgbClr val="FF0000"/>
                </a:solidFill>
              </a:rPr>
              <a:t>(</a:t>
            </a:r>
            <a:r>
              <a:rPr lang="en" sz="2000" i="1" dirty="0">
                <a:solidFill>
                  <a:srgbClr val="FF0000"/>
                </a:solidFill>
              </a:rPr>
              <a:t>K</a:t>
            </a:r>
            <a:r>
              <a:rPr lang="en" sz="2000" dirty="0">
                <a:solidFill>
                  <a:srgbClr val="FF0000"/>
                </a:solidFill>
              </a:rPr>
              <a:t>' ⊕ </a:t>
            </a:r>
            <a:r>
              <a:rPr lang="en" sz="2000" i="1" dirty="0" err="1">
                <a:solidFill>
                  <a:srgbClr val="FF0000"/>
                </a:solidFill>
              </a:rPr>
              <a:t>ipad</a:t>
            </a:r>
            <a:r>
              <a:rPr lang="en" sz="2000" dirty="0">
                <a:solidFill>
                  <a:srgbClr val="FF0000"/>
                </a:solidFill>
              </a:rPr>
              <a:t>)</a:t>
            </a:r>
            <a:r>
              <a:rPr lang="en" sz="2000" dirty="0"/>
              <a:t> || </a:t>
            </a:r>
            <a:r>
              <a:rPr lang="en" sz="2000" i="1" dirty="0"/>
              <a:t>M</a:t>
            </a:r>
            <a:r>
              <a:rPr lang="en" sz="2000" dirty="0"/>
              <a:t>))</a:t>
            </a:r>
            <a:endParaRPr sz="2000" dirty="0"/>
          </a:p>
          <a:p>
            <a:pPr marL="457200" lvl="0" indent="-342900" algn="l" rtl="0">
              <a:spcBef>
                <a:spcPts val="0"/>
              </a:spcBef>
              <a:spcAft>
                <a:spcPts val="0"/>
              </a:spcAft>
              <a:buSzPts val="1800"/>
              <a:buChar char="●"/>
            </a:pPr>
            <a:r>
              <a:rPr lang="en" sz="2000" dirty="0"/>
              <a:t>HMAC is a hash function, so it has the properties of the underlying hash too</a:t>
            </a:r>
            <a:endParaRPr sz="2000" dirty="0"/>
          </a:p>
          <a:p>
            <a:pPr marL="914400" lvl="1" indent="-317500" algn="l" rtl="0">
              <a:spcBef>
                <a:spcPts val="0"/>
              </a:spcBef>
              <a:spcAft>
                <a:spcPts val="0"/>
              </a:spcAft>
              <a:buSzPts val="1400"/>
              <a:buChar char="○"/>
            </a:pPr>
            <a:r>
              <a:rPr lang="en" sz="1600" dirty="0"/>
              <a:t>It is collision resistant</a:t>
            </a:r>
            <a:endParaRPr sz="1600" dirty="0"/>
          </a:p>
          <a:p>
            <a:pPr marL="914400" lvl="1" indent="-317500" algn="l" rtl="0">
              <a:spcBef>
                <a:spcPts val="0"/>
              </a:spcBef>
              <a:spcAft>
                <a:spcPts val="0"/>
              </a:spcAft>
              <a:buSzPts val="1400"/>
              <a:buChar char="○"/>
            </a:pPr>
            <a:r>
              <a:rPr lang="en" sz="1600" dirty="0"/>
              <a:t>Given HMAC(</a:t>
            </a:r>
            <a:r>
              <a:rPr lang="en" sz="1600" i="1" dirty="0"/>
              <a:t>K</a:t>
            </a:r>
            <a:r>
              <a:rPr lang="en" sz="1600" dirty="0"/>
              <a:t>, </a:t>
            </a:r>
            <a:r>
              <a:rPr lang="en" sz="1600" i="1" dirty="0"/>
              <a:t>M</a:t>
            </a:r>
            <a:r>
              <a:rPr lang="en" sz="1600" dirty="0"/>
              <a:t>) and </a:t>
            </a:r>
            <a:r>
              <a:rPr lang="en" sz="1600" i="1" dirty="0"/>
              <a:t>K</a:t>
            </a:r>
            <a:r>
              <a:rPr lang="en" sz="1600" dirty="0"/>
              <a:t>, an attacker can’t learn </a:t>
            </a:r>
            <a:r>
              <a:rPr lang="en" sz="1600" i="1" dirty="0"/>
              <a:t>M</a:t>
            </a:r>
            <a:endParaRPr sz="1600" i="1" dirty="0"/>
          </a:p>
          <a:p>
            <a:pPr marL="914400" lvl="1" indent="-317500" algn="l" rtl="0">
              <a:spcBef>
                <a:spcPts val="0"/>
              </a:spcBef>
              <a:spcAft>
                <a:spcPts val="0"/>
              </a:spcAft>
              <a:buSzPts val="1400"/>
              <a:buChar char="○"/>
            </a:pPr>
            <a:r>
              <a:rPr lang="en" sz="1600" dirty="0"/>
              <a:t>If the underlying hash is secure, HMAC doesn’t reveal </a:t>
            </a:r>
            <a:r>
              <a:rPr lang="en" sz="1600" i="1" dirty="0"/>
              <a:t>M</a:t>
            </a:r>
            <a:r>
              <a:rPr lang="en" sz="1600" dirty="0"/>
              <a:t>, but it is still deterministic </a:t>
            </a:r>
            <a:endParaRPr sz="1600" dirty="0"/>
          </a:p>
          <a:p>
            <a:pPr marL="457200" lvl="0" indent="-342900" algn="l" rtl="0">
              <a:spcBef>
                <a:spcPts val="0"/>
              </a:spcBef>
              <a:spcAft>
                <a:spcPts val="0"/>
              </a:spcAft>
              <a:buSzPts val="1800"/>
              <a:buChar char="●"/>
            </a:pPr>
            <a:r>
              <a:rPr lang="en" sz="2000" dirty="0"/>
              <a:t>You can’t verify a tag </a:t>
            </a:r>
            <a:r>
              <a:rPr lang="en" sz="2000" i="1" dirty="0"/>
              <a:t>T</a:t>
            </a:r>
            <a:r>
              <a:rPr lang="en" sz="2000" dirty="0"/>
              <a:t> if you don’t have </a:t>
            </a:r>
            <a:r>
              <a:rPr lang="en" sz="2000" i="1" dirty="0"/>
              <a:t>K</a:t>
            </a:r>
            <a:endParaRPr sz="2000"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Always use Encrypt-then-MAC because it's more robust to mistakes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5183</Words>
  <Application>Microsoft Macintosh PowerPoint</Application>
  <PresentationFormat>On-screen Show (16:9)</PresentationFormat>
  <Paragraphs>717</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34</cp:revision>
  <dcterms:modified xsi:type="dcterms:W3CDTF">2023-09-04T22:58:24Z</dcterms:modified>
</cp:coreProperties>
</file>