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8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6" r:id="rId65"/>
    <p:sldId id="327" r:id="rId66"/>
    <p:sldId id="328" r:id="rId67"/>
    <p:sldId id="329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2" r:id="rId81"/>
    <p:sldId id="343" r:id="rId82"/>
    <p:sldId id="344" r:id="rId83"/>
    <p:sldId id="345" r:id="rId84"/>
    <p:sldId id="346" r:id="rId85"/>
    <p:sldId id="347" r:id="rId86"/>
    <p:sldId id="348" r:id="rId87"/>
    <p:sldId id="349" r:id="rId8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6D3567E-0627-4F14-9DEF-B26719531A2F}">
  <a:tblStyle styleId="{56D3567E-0627-4F14-9DEF-B26719531A2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682B0A-18C2-4167-B734-F49C1A05448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66"/>
  </p:normalViewPr>
  <p:slideViewPr>
    <p:cSldViewPr snapToGrid="0">
      <p:cViewPr varScale="1">
        <p:scale>
          <a:sx n="171" d="100"/>
          <a:sy n="171" d="100"/>
        </p:scale>
        <p:origin x="240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20/2020_cwe_top25.html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10918000951/https:/www.news4jax.com/politics/3890292/detail.html" TargetMode="External"/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9to5linux.com/new-linux-kernel-vulnerability-patched-in-all-supported-ubuntu-systems-update-now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5a898d1b_1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55a898d1b_1_1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4ad0622d5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34ad0622d5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34ad0622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34ad0622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34ad0622d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34ad0622d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34ad0622d5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34ad0622d5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4ad0622d5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4ad0622d5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34ad0622d5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34ad0622d5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34ad0622d5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34ad0622d5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34ad0622d5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34ad0622d5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34ad0622d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34ad0622d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4ad0622d5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34ad0622d5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355a898d1b_1_1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355a898d1b_1_1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34ad0622d5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34ad0622d5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34ad0622d5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34ad0622d5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134ad0622d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134ad0622d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34ad0622d5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34ad0622d5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51c1702e9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51c1702e9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51c02b6304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51c02b6304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51c02b6304_6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51c02b6304_6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151c02b6304_6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151c02b6304_6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51c02b6304_6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51c02b6304_6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151c02b6304_6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151c02b6304_6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51c1702e9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51c1702e9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51c02b6304_6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51c02b6304_6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51c02b6304_6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151c02b6304_6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1355a898d1b_1_1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1355a898d1b_1_1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https://cwe.mitre.org/top25/archive/2020/2020_cwe_top25.html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151c1702e9d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151c1702e9d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51c02b6304_6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51c02b6304_6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51c02b6304_6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51c02b6304_6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51c02b6304_6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51c02b6304_6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151c02b6304_6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151c02b6304_6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51c02b6304_6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51c02b6304_6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151c02b6304_6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6" name="Google Shape;666;g151c02b6304_6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4ad0622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4ad0622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51c02b6304_6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51c02b6304_6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Remember this slide! We will use it when we talk about defending against exploits next time.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151c02b6304_6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151c02b6304_6_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151c02b6304_6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151c02b6304_6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51c02b6304_6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51c02b6304_6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51c02b6304_6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51c02b6304_6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151c02b6304_6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151c02b6304_6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51c02b6304_6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51c02b6304_6_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51c02b6304_6_4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51c02b6304_6_4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g151c02b6304_6_4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" name="Google Shape;800;g151c02b6304_6_4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51c02b6304_6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51c02b6304_6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4ad0622d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34ad0622d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151c02b6304_6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" name="Google Shape;836;g151c02b6304_6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g151c02b6304_6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4" name="Google Shape;854;g151c02b6304_6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151c02b6304_6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151c02b6304_6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151c02b6304_6_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151c02b6304_6_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151c02b6304_6_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151c02b6304_6_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Question: Why 4 here?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the </a:t>
            </a:r>
            <a:r>
              <a:rPr lang="en-US" dirty="0"/>
              <a:t>push </a:t>
            </a:r>
            <a:r>
              <a:rPr lang="en-US" dirty="0" err="1"/>
              <a:t>eax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instruction is used to push the address of the </a:t>
            </a:r>
            <a:r>
              <a:rPr lang="en-US" dirty="0"/>
              <a:t>name</a:t>
            </a:r>
            <a:r>
              <a:rPr lang="en-US" b="0" i="0" dirty="0">
                <a:solidFill>
                  <a:srgbClr val="0F0F0F"/>
                </a:solidFill>
                <a:effectLst/>
                <a:latin typeface="Söhne"/>
              </a:rPr>
              <a:t> array, which is a 4-byte address in a 32-bit system) </a:t>
            </a:r>
            <a:endParaRPr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g151c02b6304_6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2" name="Google Shape;932;g151c02b6304_6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151c02b6304_6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151c02b6304_6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151c02b6304_6_5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151c02b6304_6_5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151c02b6304_6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151c02b6304_6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1355a898d1b_1_1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1355a898d1b_1_1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4ad0622d5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34ad0622d5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1355a898d1b_1_1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1355a898d1b_1_1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g1355a898d1b_1_15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8" name="Google Shape;1028;g1355a898d1b_1_15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1355a898d1b_1_1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1355a898d1b_1_1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355a898d1b_1_1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1355a898d1b_1_1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355a898d1b_1_1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355a898d1b_1_1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g1355a898d1b_1_1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" name="Google Shape;1070;g1355a898d1b_1_1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g1355a898d1b_1_16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6" name="Google Shape;1086;g1355a898d1b_1_16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1355a898d1b_1_1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5" name="Google Shape;1095;g1355a898d1b_1_1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1355a898d1b_1_16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1355a898d1b_1_16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1355a898d1b_1_1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1355a898d1b_1_1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https://web.archive.org/web/20110918000951/https://www.news4jax.com/politics/3890292/detail.html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4ad0622d5_0_3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4ad0622d5_0_3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151c1702e9d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151c1702e9d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151c1702e9d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2" name="Google Shape;1132;g151c1702e9d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https://9to5linux.com/new-linux-kernel-vulnerability-patched-in-all-supported-ubuntu-systems-update-now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g151c1702e9d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0" name="Google Shape;1140;g151c1702e9d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355a898d1b_1_1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355a898d1b_1_1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g1355a898d1b_1_1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4" name="Google Shape;1154;g1355a898d1b_1_1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g1355a898d1b_1_1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1" name="Google Shape;1161;g1355a898d1b_1_1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g1355a898d1b_1_1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5" name="Google Shape;1175;g1355a898d1b_1_1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g1355a898d1b_1_17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8" name="Google Shape;1188;g1355a898d1b_1_17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1355a898d1b_1_1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6" name="Google Shape;1196;g1355a898d1b_1_1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" name="Google Shape;1203;g1355a898d1b_1_17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4" name="Google Shape;1204;g1355a898d1b_1_17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4ad0622d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4ad0622d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1355a898d1b_1_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1355a898d1b_1_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355a898d1b_1_17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355a898d1b_1_17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g1355a898d1b_1_1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0" name="Google Shape;1250;g1355a898d1b_1_1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g1355a898d1b_1_1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8" name="Google Shape;1268;g1355a898d1b_1_1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1355a898d1b_1_1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1355a898d1b_1_1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g1355a898d1b_1_1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3" name="Google Shape;1293;g1355a898d1b_1_1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g1355a898d1b_1_18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0" name="Google Shape;1310;g1355a898d1b_1_18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355a898d1b_1_18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355a898d1b_1_18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34ad0622d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34ad0622d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42E66811-80AD-00C9-7447-32165D36637B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cwe.mitre.org/data/definitions/89.html" TargetMode="External"/><Relationship Id="rId13" Type="http://schemas.openxmlformats.org/officeDocument/2006/relationships/hyperlink" Target="https://cwe.mitre.org/data/definitions/190.html" TargetMode="External"/><Relationship Id="rId18" Type="http://schemas.openxmlformats.org/officeDocument/2006/relationships/hyperlink" Target="https://cwe.mitre.org/data/definitions/732.html" TargetMode="External"/><Relationship Id="rId3" Type="http://schemas.openxmlformats.org/officeDocument/2006/relationships/hyperlink" Target="https://cwe.mitre.org/data/definitions/79.html" TargetMode="External"/><Relationship Id="rId7" Type="http://schemas.openxmlformats.org/officeDocument/2006/relationships/hyperlink" Target="https://cwe.mitre.org/data/definitions/119.html" TargetMode="External"/><Relationship Id="rId12" Type="http://schemas.openxmlformats.org/officeDocument/2006/relationships/hyperlink" Target="https://cwe.mitre.org/data/definitions/78.html" TargetMode="External"/><Relationship Id="rId17" Type="http://schemas.openxmlformats.org/officeDocument/2006/relationships/hyperlink" Target="https://cwe.mitre.org/data/definitions/434.html" TargetMode="External"/><Relationship Id="rId2" Type="http://schemas.openxmlformats.org/officeDocument/2006/relationships/notesSlide" Target="../notesSlides/notesSlide32.xml"/><Relationship Id="rId16" Type="http://schemas.openxmlformats.org/officeDocument/2006/relationships/hyperlink" Target="https://cwe.mitre.org/data/definitions/287.html" TargetMode="Externa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we.mitre.org/data/definitions/125.html" TargetMode="External"/><Relationship Id="rId11" Type="http://schemas.openxmlformats.org/officeDocument/2006/relationships/hyperlink" Target="https://cwe.mitre.org/data/definitions/352.html" TargetMode="External"/><Relationship Id="rId5" Type="http://schemas.openxmlformats.org/officeDocument/2006/relationships/hyperlink" Target="https://cwe.mitre.org/data/definitions/20.html" TargetMode="External"/><Relationship Id="rId15" Type="http://schemas.openxmlformats.org/officeDocument/2006/relationships/hyperlink" Target="https://cwe.mitre.org/data/definitions/476.html" TargetMode="External"/><Relationship Id="rId10" Type="http://schemas.openxmlformats.org/officeDocument/2006/relationships/hyperlink" Target="https://cwe.mitre.org/data/definitions/416.html" TargetMode="External"/><Relationship Id="rId19" Type="http://schemas.openxmlformats.org/officeDocument/2006/relationships/hyperlink" Target="https://cwe.mitre.org/data/definitions/94.html" TargetMode="External"/><Relationship Id="rId4" Type="http://schemas.openxmlformats.org/officeDocument/2006/relationships/hyperlink" Target="https://cwe.mitre.org/data/definitions/787.html" TargetMode="External"/><Relationship Id="rId9" Type="http://schemas.openxmlformats.org/officeDocument/2006/relationships/hyperlink" Target="https://cwe.mitre.org/data/definitions/200.html" TargetMode="External"/><Relationship Id="rId14" Type="http://schemas.openxmlformats.org/officeDocument/2006/relationships/hyperlink" Target="https://cwe.mitre.org/data/definitions/22.html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archive.org/web/20110918000951/https:/www.news4jax.com/politics/3890292/detail.html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9to5linux.com/new-linux-kernel-vulnerability-patched-in-all-supported-ubuntu-systems-update-now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 Safety Vulnerabilities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aphicFrame>
        <p:nvGraphicFramePr>
          <p:cNvPr id="198" name="Google Shape;198;p25"/>
          <p:cNvGraphicFramePr/>
          <p:nvPr/>
        </p:nvGraphicFramePr>
        <p:xfrm>
          <a:off x="3537763" y="1378350"/>
          <a:ext cx="2186075" cy="213332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99" name="Google Shape;199;p25"/>
          <p:cNvCxnSpPr>
            <a:stCxn id="200" idx="3"/>
          </p:cNvCxnSpPr>
          <p:nvPr/>
        </p:nvCxnSpPr>
        <p:spPr>
          <a:xfrm>
            <a:off x="3119525" y="1926200"/>
            <a:ext cx="384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0" name="Google Shape;200;p25"/>
          <p:cNvSpPr txBox="1"/>
          <p:nvPr/>
        </p:nvSpPr>
        <p:spPr>
          <a:xfrm>
            <a:off x="721925" y="1510550"/>
            <a:ext cx="2397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a diagram of the stack. Remember, each row represents 4 bytes (32 bits).</a:t>
            </a: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04" name="Google Shape;204;p25"/>
          <p:cNvSpPr txBox="1"/>
          <p:nvPr/>
        </p:nvSpPr>
        <p:spPr>
          <a:xfrm>
            <a:off x="5956027" y="165761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05" name="Google Shape;205;p25"/>
          <p:cNvCxnSpPr>
            <a:stCxn id="204" idx="3"/>
          </p:cNvCxnSpPr>
          <p:nvPr/>
        </p:nvCxnSpPr>
        <p:spPr>
          <a:xfrm>
            <a:off x="6463027" y="181151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212" name="Google Shape;21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aphicFrame>
        <p:nvGraphicFramePr>
          <p:cNvPr id="213" name="Google Shape;213;p26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4" name="Google Shape;214;p26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EBP and ESP registers point to the top and bottom of the current stack frame.</a:t>
            </a:r>
            <a:endParaRPr sz="1400"/>
          </a:p>
        </p:txBody>
      </p:sp>
      <p:sp>
        <p:nvSpPr>
          <p:cNvPr id="216" name="Google Shape;216;p26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17" name="Google Shape;217;p26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18" name="Google Shape;218;p26"/>
          <p:cNvCxnSpPr>
            <a:stCxn id="217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9" name="Google Shape;219;p26"/>
          <p:cNvSpPr txBox="1"/>
          <p:nvPr/>
        </p:nvSpPr>
        <p:spPr>
          <a:xfrm>
            <a:off x="2740377" y="16831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0" name="Google Shape;220;p26"/>
          <p:cNvCxnSpPr>
            <a:stCxn id="219" idx="3"/>
          </p:cNvCxnSpPr>
          <p:nvPr/>
        </p:nvCxnSpPr>
        <p:spPr>
          <a:xfrm>
            <a:off x="3247377" y="18370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21" name="Google Shape;221;p26"/>
          <p:cNvSpPr txBox="1"/>
          <p:nvPr/>
        </p:nvSpPr>
        <p:spPr>
          <a:xfrm>
            <a:off x="5956027" y="165761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22" name="Google Shape;222;p26"/>
          <p:cNvCxnSpPr>
            <a:stCxn id="221" idx="3"/>
          </p:cNvCxnSpPr>
          <p:nvPr/>
        </p:nvCxnSpPr>
        <p:spPr>
          <a:xfrm>
            <a:off x="6463027" y="181151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8" name="Google Shape;228;p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229" name="Google Shape;22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30" name="Google Shape;230;p27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1" name="Google Shape;231;p27"/>
          <p:cNvCxnSpPr>
            <a:stCxn id="230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232" name="Google Shape;232;p27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3" name="Google Shape;233;p27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34" name="Google Shape;234;p2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1. Push arguments on the stack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400"/>
              <a:t> instruction decrements the ESP to make space on the stack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Arguments are pushed in reverse order</a:t>
            </a:r>
            <a:endParaRPr sz="1400"/>
          </a:p>
        </p:txBody>
      </p:sp>
      <p:sp>
        <p:nvSpPr>
          <p:cNvPr id="235" name="Google Shape;235;p27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36" name="Google Shape;236;p27"/>
          <p:cNvSpPr txBox="1"/>
          <p:nvPr/>
        </p:nvSpPr>
        <p:spPr>
          <a:xfrm>
            <a:off x="2740377" y="19879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7" name="Google Shape;237;p27"/>
          <p:cNvCxnSpPr>
            <a:stCxn id="236" idx="3"/>
          </p:cNvCxnSpPr>
          <p:nvPr/>
        </p:nvCxnSpPr>
        <p:spPr>
          <a:xfrm>
            <a:off x="3247377" y="21418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" name="Google Shape;238;p27"/>
          <p:cNvSpPr txBox="1"/>
          <p:nvPr/>
        </p:nvSpPr>
        <p:spPr>
          <a:xfrm>
            <a:off x="5956027" y="188621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39" name="Google Shape;239;p27"/>
          <p:cNvCxnSpPr>
            <a:stCxn id="238" idx="3"/>
          </p:cNvCxnSpPr>
          <p:nvPr/>
        </p:nvCxnSpPr>
        <p:spPr>
          <a:xfrm>
            <a:off x="6463027" y="204011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aphicFrame>
        <p:nvGraphicFramePr>
          <p:cNvPr id="247" name="Google Shape;247;p28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8" name="Google Shape;248;p28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1. Push arguments on the stack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en" sz="1400"/>
              <a:t> instruction decrements the ESP to make space on the stack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Arguments are pushed in reverse order</a:t>
            </a:r>
            <a:endParaRPr sz="1400"/>
          </a:p>
        </p:txBody>
      </p:sp>
      <p:sp>
        <p:nvSpPr>
          <p:cNvPr id="250" name="Google Shape;250;p28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1" name="Google Shape;251;p28"/>
          <p:cNvCxnSpPr>
            <a:stCxn id="250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2" name="Google Shape;252;p28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53" name="Google Shape;253;p28"/>
          <p:cNvSpPr txBox="1"/>
          <p:nvPr/>
        </p:nvSpPr>
        <p:spPr>
          <a:xfrm>
            <a:off x="2740377" y="22927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4" name="Google Shape;254;p28"/>
          <p:cNvCxnSpPr>
            <a:stCxn id="253" idx="3"/>
          </p:cNvCxnSpPr>
          <p:nvPr/>
        </p:nvCxnSpPr>
        <p:spPr>
          <a:xfrm>
            <a:off x="3247377" y="24466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5" name="Google Shape;255;p28"/>
          <p:cNvSpPr txBox="1"/>
          <p:nvPr/>
        </p:nvSpPr>
        <p:spPr>
          <a:xfrm>
            <a:off x="5956027" y="209195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6" name="Google Shape;256;p28"/>
          <p:cNvCxnSpPr>
            <a:stCxn id="255" idx="3"/>
          </p:cNvCxnSpPr>
          <p:nvPr/>
        </p:nvCxnSpPr>
        <p:spPr>
          <a:xfrm>
            <a:off x="6463027" y="224585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9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262" name="Google Shape;262;p29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3" name="Google Shape;263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264" name="Google Shape;26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265" name="Google Shape;265;p29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Return Instruction Pointer</a:t>
                      </a:r>
                      <a:endParaRPr sz="900" b="1">
                        <a:solidFill>
                          <a:srgbClr val="FF0000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" name="Google Shape;266;p29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67" name="Google Shape;267;p2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5845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b="1"/>
              <a:t>2. Push old EIP (RIP) on the stack</a:t>
            </a:r>
            <a:br>
              <a:rPr lang="en" sz="1350" b="1"/>
            </a:br>
            <a:r>
              <a:rPr lang="en" sz="1350" b="1"/>
              <a:t>3. Move EIP</a:t>
            </a:r>
            <a:endParaRPr sz="135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The </a:t>
            </a:r>
            <a:r>
              <a:rPr lang="en" sz="1350" b="1">
                <a:latin typeface="Courier New"/>
                <a:ea typeface="Courier New"/>
                <a:cs typeface="Courier New"/>
                <a:sym typeface="Courier New"/>
              </a:rPr>
              <a:t>call</a:t>
            </a:r>
            <a:r>
              <a:rPr lang="en" sz="1350"/>
              <a:t> instruction does 2 things</a:t>
            </a:r>
            <a:endParaRPr sz="1350"/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First, it pushes the current value of EIP (the address of the next instruction in </a:t>
            </a:r>
            <a:r>
              <a:rPr lang="en" sz="1350" b="1">
                <a:latin typeface="Courier New"/>
                <a:ea typeface="Courier New"/>
                <a:cs typeface="Courier New"/>
                <a:sym typeface="Courier New"/>
              </a:rPr>
              <a:t>caller</a:t>
            </a:r>
            <a:r>
              <a:rPr lang="en" sz="1350"/>
              <a:t>) on the stack.</a:t>
            </a:r>
            <a:endParaRPr sz="1350"/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The saved EIP value on the stack is called the RIP (return instruction pointer).</a:t>
            </a:r>
            <a:endParaRPr sz="1350"/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" sz="1350"/>
              <a:t>Second, it changes EIP to point to the instructions of the callee.</a:t>
            </a:r>
            <a:endParaRPr sz="1350"/>
          </a:p>
        </p:txBody>
      </p:sp>
      <p:sp>
        <p:nvSpPr>
          <p:cNvPr id="268" name="Google Shape;268;p29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69" name="Google Shape;269;p29"/>
          <p:cNvCxnSpPr>
            <a:stCxn id="268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0" name="Google Shape;270;p29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71" name="Google Shape;271;p29"/>
          <p:cNvSpPr txBox="1"/>
          <p:nvPr/>
        </p:nvSpPr>
        <p:spPr>
          <a:xfrm>
            <a:off x="2740377" y="25975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2" name="Google Shape;272;p29"/>
          <p:cNvCxnSpPr>
            <a:stCxn id="271" idx="3"/>
          </p:cNvCxnSpPr>
          <p:nvPr/>
        </p:nvCxnSpPr>
        <p:spPr>
          <a:xfrm>
            <a:off x="3247377" y="27514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" name="Google Shape;273;p29"/>
          <p:cNvSpPr txBox="1"/>
          <p:nvPr/>
        </p:nvSpPr>
        <p:spPr>
          <a:xfrm>
            <a:off x="5956027" y="305969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EIP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4" name="Google Shape;274;p29"/>
          <p:cNvCxnSpPr>
            <a:stCxn id="273" idx="3"/>
          </p:cNvCxnSpPr>
          <p:nvPr/>
        </p:nvCxnSpPr>
        <p:spPr>
          <a:xfrm>
            <a:off x="6463027" y="3213595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aphicFrame>
        <p:nvGraphicFramePr>
          <p:cNvPr id="282" name="Google Shape;282;p30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3" name="Google Shape;283;p30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284" name="Google Shape;284;p30"/>
          <p:cNvSpPr/>
          <p:nvPr/>
        </p:nvSpPr>
        <p:spPr>
          <a:xfrm>
            <a:off x="6784825" y="3101275"/>
            <a:ext cx="1772700" cy="641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0"/>
          <p:cNvSpPr txBox="1"/>
          <p:nvPr/>
        </p:nvSpPr>
        <p:spPr>
          <a:xfrm>
            <a:off x="7242449" y="2777279"/>
            <a:ext cx="16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</a:rPr>
              <a:t>Function prologue</a:t>
            </a:r>
            <a:endParaRPr>
              <a:solidFill>
                <a:srgbClr val="1155CC"/>
              </a:solidFill>
            </a:endParaRPr>
          </a:p>
        </p:txBody>
      </p:sp>
      <p:sp>
        <p:nvSpPr>
          <p:cNvPr id="286" name="Google Shape;286;p3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next 3 steps set up a stack frame for the callee function.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instructions are sometimes called the function prologue, because they appear at the start of every function.</a:t>
            </a:r>
            <a:endParaRPr sz="1400"/>
          </a:p>
        </p:txBody>
      </p:sp>
      <p:sp>
        <p:nvSpPr>
          <p:cNvPr id="287" name="Google Shape;287;p30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288" name="Google Shape;288;p30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9" name="Google Shape;289;p30"/>
          <p:cNvCxnSpPr>
            <a:stCxn id="288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" name="Google Shape;290;p30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291" name="Google Shape;291;p30"/>
          <p:cNvSpPr txBox="1"/>
          <p:nvPr/>
        </p:nvSpPr>
        <p:spPr>
          <a:xfrm>
            <a:off x="2740377" y="25975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2" name="Google Shape;292;p30"/>
          <p:cNvCxnSpPr>
            <a:stCxn id="291" idx="3"/>
          </p:cNvCxnSpPr>
          <p:nvPr/>
        </p:nvCxnSpPr>
        <p:spPr>
          <a:xfrm>
            <a:off x="3247377" y="27514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3" name="Google Shape;293;p30"/>
          <p:cNvSpPr txBox="1"/>
          <p:nvPr/>
        </p:nvSpPr>
        <p:spPr>
          <a:xfrm>
            <a:off x="5956027" y="305969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4" name="Google Shape;294;p30"/>
          <p:cNvCxnSpPr>
            <a:stCxn id="293" idx="3"/>
          </p:cNvCxnSpPr>
          <p:nvPr/>
        </p:nvCxnSpPr>
        <p:spPr>
          <a:xfrm>
            <a:off x="6463027" y="321359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3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01" name="Google Shape;30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aphicFrame>
        <p:nvGraphicFramePr>
          <p:cNvPr id="302" name="Google Shape;302;p31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Saved Frame Pointer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3" name="Google Shape;303;p31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04" name="Google Shape;304;p31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05" name="Google Shape;305;p3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4. Push old EBP (SFP) on the stack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We need to restore the value of the EBP when returning, so we push the current value of the EBP on the stack.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saved value of the EBP on the stack is called the saved frame pointer (SFP).</a:t>
            </a:r>
            <a:endParaRPr sz="1400"/>
          </a:p>
        </p:txBody>
      </p:sp>
      <p:sp>
        <p:nvSpPr>
          <p:cNvPr id="306" name="Google Shape;306;p31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07" name="Google Shape;307;p31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8" name="Google Shape;308;p31"/>
          <p:cNvCxnSpPr>
            <a:stCxn id="307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9" name="Google Shape;309;p31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310" name="Google Shape;310;p31"/>
          <p:cNvSpPr txBox="1"/>
          <p:nvPr/>
        </p:nvSpPr>
        <p:spPr>
          <a:xfrm>
            <a:off x="2740377" y="2902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1" name="Google Shape;311;p31"/>
          <p:cNvCxnSpPr>
            <a:stCxn id="310" idx="3"/>
          </p:cNvCxnSpPr>
          <p:nvPr/>
        </p:nvCxnSpPr>
        <p:spPr>
          <a:xfrm>
            <a:off x="3247377" y="30562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2" name="Google Shape;312;p31"/>
          <p:cNvSpPr txBox="1"/>
          <p:nvPr/>
        </p:nvSpPr>
        <p:spPr>
          <a:xfrm>
            <a:off x="5956027" y="327305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3" name="Google Shape;313;p31"/>
          <p:cNvCxnSpPr>
            <a:stCxn id="312" idx="3"/>
          </p:cNvCxnSpPr>
          <p:nvPr/>
        </p:nvCxnSpPr>
        <p:spPr>
          <a:xfrm>
            <a:off x="6463027" y="342695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20" name="Google Shape;32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aphicFrame>
        <p:nvGraphicFramePr>
          <p:cNvPr id="321" name="Google Shape;321;p32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Saved Frame Pointer 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22" name="Google Shape;322;p32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23" name="Google Shape;323;p32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24" name="Google Shape;324;p3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5. Move EBP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instruction moves the EBP down to where the ESP is located.</a:t>
            </a:r>
            <a:endParaRPr sz="1400"/>
          </a:p>
        </p:txBody>
      </p:sp>
      <p:sp>
        <p:nvSpPr>
          <p:cNvPr id="325" name="Google Shape;325;p32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26" name="Google Shape;326;p32"/>
          <p:cNvSpPr txBox="1"/>
          <p:nvPr/>
        </p:nvSpPr>
        <p:spPr>
          <a:xfrm>
            <a:off x="194297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EBP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7" name="Google Shape;327;p32"/>
          <p:cNvCxnSpPr>
            <a:stCxn id="326" idx="3"/>
          </p:cNvCxnSpPr>
          <p:nvPr/>
        </p:nvCxnSpPr>
        <p:spPr>
          <a:xfrm>
            <a:off x="244997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8" name="Google Shape;328;p32"/>
          <p:cNvSpPr txBox="1"/>
          <p:nvPr/>
        </p:nvSpPr>
        <p:spPr>
          <a:xfrm>
            <a:off x="274037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9" name="Google Shape;329;p32"/>
          <p:cNvCxnSpPr>
            <a:stCxn id="328" idx="3"/>
          </p:cNvCxnSpPr>
          <p:nvPr/>
        </p:nvCxnSpPr>
        <p:spPr>
          <a:xfrm>
            <a:off x="324737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0" name="Google Shape;330;p32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331" name="Google Shape;331;p32"/>
          <p:cNvSpPr txBox="1"/>
          <p:nvPr/>
        </p:nvSpPr>
        <p:spPr>
          <a:xfrm>
            <a:off x="5956027" y="348641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32" name="Google Shape;332;p32"/>
          <p:cNvCxnSpPr>
            <a:stCxn id="331" idx="3"/>
          </p:cNvCxnSpPr>
          <p:nvPr/>
        </p:nvCxnSpPr>
        <p:spPr>
          <a:xfrm>
            <a:off x="6463027" y="364031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39" name="Google Shape;33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aphicFrame>
        <p:nvGraphicFramePr>
          <p:cNvPr id="340" name="Google Shape;340;p33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Saved Frame Pointer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41" name="Google Shape;341;p33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42" name="Google Shape;342;p33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3" name="Google Shape;343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6. Move ESP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instruction moves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esp</a:t>
            </a:r>
            <a:r>
              <a:rPr lang="en" sz="1400"/>
              <a:t> down to create space for a new stack frame.</a:t>
            </a:r>
            <a:endParaRPr sz="1400"/>
          </a:p>
        </p:txBody>
      </p:sp>
      <p:sp>
        <p:nvSpPr>
          <p:cNvPr id="344" name="Google Shape;344;p33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45" name="Google Shape;345;p33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346" name="Google Shape;346;p33"/>
          <p:cNvSpPr txBox="1"/>
          <p:nvPr/>
        </p:nvSpPr>
        <p:spPr>
          <a:xfrm>
            <a:off x="274412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7" name="Google Shape;347;p33"/>
          <p:cNvCxnSpPr>
            <a:stCxn id="346" idx="3"/>
          </p:cNvCxnSpPr>
          <p:nvPr/>
        </p:nvCxnSpPr>
        <p:spPr>
          <a:xfrm>
            <a:off x="325112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8" name="Google Shape;348;p33"/>
          <p:cNvSpPr txBox="1"/>
          <p:nvPr/>
        </p:nvSpPr>
        <p:spPr>
          <a:xfrm>
            <a:off x="2740377" y="32087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49" name="Google Shape;349;p33"/>
          <p:cNvCxnSpPr>
            <a:stCxn id="348" idx="3"/>
          </p:cNvCxnSpPr>
          <p:nvPr/>
        </p:nvCxnSpPr>
        <p:spPr>
          <a:xfrm>
            <a:off x="3247377" y="3362675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0" name="Google Shape;350;p33"/>
          <p:cNvSpPr txBox="1"/>
          <p:nvPr/>
        </p:nvSpPr>
        <p:spPr>
          <a:xfrm>
            <a:off x="5956027" y="382169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51" name="Google Shape;351;p33"/>
          <p:cNvCxnSpPr>
            <a:stCxn id="350" idx="3"/>
          </p:cNvCxnSpPr>
          <p:nvPr/>
        </p:nvCxnSpPr>
        <p:spPr>
          <a:xfrm>
            <a:off x="6463027" y="397559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4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7" name="Google Shape;357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58" name="Google Shape;35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359" name="Google Shape;359;p34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Saved Frame Pointer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</a:t>
                      </a:r>
                      <a:endParaRPr/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60" name="Google Shape;360;p34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61" name="Google Shape;361;p34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62" name="Google Shape;362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7. Execute the function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Now that the stack frame is set up, the function can begin executing.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function just returns 42, so we put 42 in the EAX register. (Recall the return value is placed in EAX.)</a:t>
            </a:r>
            <a:endParaRPr sz="1400"/>
          </a:p>
        </p:txBody>
      </p:sp>
      <p:sp>
        <p:nvSpPr>
          <p:cNvPr id="363" name="Google Shape;363;p34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64" name="Google Shape;364;p34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365" name="Google Shape;365;p34"/>
          <p:cNvSpPr txBox="1"/>
          <p:nvPr/>
        </p:nvSpPr>
        <p:spPr>
          <a:xfrm>
            <a:off x="274412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6" name="Google Shape;366;p34"/>
          <p:cNvCxnSpPr>
            <a:stCxn id="365" idx="3"/>
          </p:cNvCxnSpPr>
          <p:nvPr/>
        </p:nvCxnSpPr>
        <p:spPr>
          <a:xfrm>
            <a:off x="325112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7" name="Google Shape;367;p34"/>
          <p:cNvSpPr txBox="1"/>
          <p:nvPr/>
        </p:nvSpPr>
        <p:spPr>
          <a:xfrm>
            <a:off x="2740377" y="32087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68" name="Google Shape;368;p34"/>
          <p:cNvCxnSpPr>
            <a:stCxn id="367" idx="3"/>
          </p:cNvCxnSpPr>
          <p:nvPr/>
        </p:nvCxnSpPr>
        <p:spPr>
          <a:xfrm>
            <a:off x="3247377" y="33626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9" name="Google Shape;369;p34"/>
          <p:cNvSpPr txBox="1"/>
          <p:nvPr/>
        </p:nvSpPr>
        <p:spPr>
          <a:xfrm>
            <a:off x="5956027" y="414935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70" name="Google Shape;370;p34"/>
          <p:cNvCxnSpPr>
            <a:stCxn id="369" idx="3"/>
          </p:cNvCxnSpPr>
          <p:nvPr/>
        </p:nvCxnSpPr>
        <p:spPr>
          <a:xfrm>
            <a:off x="6463027" y="430325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Buffer overflows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Stack smashing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Memory-safe code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 memory safety vulnerabilities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 string vulnerabilities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Heap vulnerabilities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Writing robust exploits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Memory Safety Vulnerabilities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5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6" name="Google Shape;376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77" name="Google Shape;37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aphicFrame>
        <p:nvGraphicFramePr>
          <p:cNvPr id="378" name="Google Shape;378;p35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Saved Frame Pointer 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" name="Google Shape;379;p35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380" name="Google Shape;380;p35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81" name="Google Shape;381;p35"/>
          <p:cNvSpPr/>
          <p:nvPr/>
        </p:nvSpPr>
        <p:spPr>
          <a:xfrm>
            <a:off x="6785925" y="4186125"/>
            <a:ext cx="1713000" cy="673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5"/>
          <p:cNvSpPr txBox="1"/>
          <p:nvPr/>
        </p:nvSpPr>
        <p:spPr>
          <a:xfrm>
            <a:off x="5159625" y="4490925"/>
            <a:ext cx="1626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</a:rPr>
              <a:t>Function epilogue</a:t>
            </a:r>
            <a:endParaRPr>
              <a:solidFill>
                <a:srgbClr val="38761D"/>
              </a:solidFill>
            </a:endParaRPr>
          </a:p>
        </p:txBody>
      </p:sp>
      <p:sp>
        <p:nvSpPr>
          <p:cNvPr id="383" name="Google Shape;383;p3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next 3 steps restore the caller’s stack frame.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These instructions are sometimes called the function epilogue, because they appear at the end of every function.</a:t>
            </a:r>
            <a:endParaRPr sz="1400"/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84" name="Google Shape;384;p35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85" name="Google Shape;385;p35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386" name="Google Shape;386;p35"/>
          <p:cNvSpPr txBox="1"/>
          <p:nvPr/>
        </p:nvSpPr>
        <p:spPr>
          <a:xfrm>
            <a:off x="274412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7" name="Google Shape;387;p35"/>
          <p:cNvCxnSpPr>
            <a:stCxn id="386" idx="3"/>
          </p:cNvCxnSpPr>
          <p:nvPr/>
        </p:nvCxnSpPr>
        <p:spPr>
          <a:xfrm>
            <a:off x="325112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88" name="Google Shape;388;p35"/>
          <p:cNvSpPr txBox="1"/>
          <p:nvPr/>
        </p:nvSpPr>
        <p:spPr>
          <a:xfrm>
            <a:off x="2740377" y="32087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9" name="Google Shape;389;p35"/>
          <p:cNvCxnSpPr>
            <a:stCxn id="388" idx="3"/>
          </p:cNvCxnSpPr>
          <p:nvPr/>
        </p:nvCxnSpPr>
        <p:spPr>
          <a:xfrm>
            <a:off x="3247377" y="33626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0" name="Google Shape;390;p35"/>
          <p:cNvSpPr txBox="1"/>
          <p:nvPr/>
        </p:nvSpPr>
        <p:spPr>
          <a:xfrm>
            <a:off x="5956027" y="414935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1" name="Google Shape;391;p35"/>
          <p:cNvCxnSpPr>
            <a:stCxn id="390" idx="3"/>
          </p:cNvCxnSpPr>
          <p:nvPr/>
        </p:nvCxnSpPr>
        <p:spPr>
          <a:xfrm>
            <a:off x="6463027" y="430325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6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398" name="Google Shape;39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aphicFrame>
        <p:nvGraphicFramePr>
          <p:cNvPr id="399" name="Google Shape;399;p36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/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Saved Frame Pointer</a:t>
                      </a:r>
                      <a:endParaRPr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0" name="Google Shape;400;p36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401" name="Google Shape;401;p36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02" name="Google Shape;402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8. Move ESP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1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instruction moves the ESP up to where the EBP is located.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effectively deletes the space allocated for the callee stack frame.</a:t>
            </a:r>
            <a:endParaRPr sz="1400"/>
          </a:p>
        </p:txBody>
      </p:sp>
      <p:sp>
        <p:nvSpPr>
          <p:cNvPr id="403" name="Google Shape;403;p36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404" name="Google Shape;404;p36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405" name="Google Shape;405;p36"/>
          <p:cNvSpPr txBox="1"/>
          <p:nvPr/>
        </p:nvSpPr>
        <p:spPr>
          <a:xfrm>
            <a:off x="194297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F0000"/>
                </a:solidFill>
              </a:rPr>
              <a:t>ESP</a:t>
            </a:r>
            <a:endParaRPr sz="1300" b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6" name="Google Shape;406;p36"/>
          <p:cNvCxnSpPr>
            <a:stCxn id="405" idx="3"/>
          </p:cNvCxnSpPr>
          <p:nvPr/>
        </p:nvCxnSpPr>
        <p:spPr>
          <a:xfrm>
            <a:off x="244997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7" name="Google Shape;407;p36"/>
          <p:cNvSpPr txBox="1"/>
          <p:nvPr/>
        </p:nvSpPr>
        <p:spPr>
          <a:xfrm>
            <a:off x="2740377" y="290397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EBP</a:t>
            </a:r>
            <a:endParaRPr sz="13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8" name="Google Shape;408;p36"/>
          <p:cNvCxnSpPr>
            <a:stCxn id="407" idx="3"/>
          </p:cNvCxnSpPr>
          <p:nvPr/>
        </p:nvCxnSpPr>
        <p:spPr>
          <a:xfrm>
            <a:off x="3247377" y="305787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9" name="Google Shape;409;p36"/>
          <p:cNvSpPr txBox="1"/>
          <p:nvPr/>
        </p:nvSpPr>
        <p:spPr>
          <a:xfrm>
            <a:off x="5956027" y="437795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0" name="Google Shape;410;p36"/>
          <p:cNvCxnSpPr>
            <a:stCxn id="409" idx="3"/>
          </p:cNvCxnSpPr>
          <p:nvPr/>
        </p:nvCxnSpPr>
        <p:spPr>
          <a:xfrm>
            <a:off x="6463027" y="453185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7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6" name="Google Shape;416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417" name="Google Shape;41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aphicFrame>
        <p:nvGraphicFramePr>
          <p:cNvPr id="418" name="Google Shape;418;p37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Return Instruction Pointer</a:t>
                      </a:r>
                      <a:endParaRPr/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Saved Frame Pointer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19" name="Google Shape;419;p37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420" name="Google Shape;420;p37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21" name="Google Shape;421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9. Pop (restore) old EBP (SFP)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</a:t>
            </a: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pop</a:t>
            </a:r>
            <a:r>
              <a:rPr lang="en" sz="1400"/>
              <a:t> instruction puts the SFP (saved EBP) back in EBP.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It also increments ESP to delete the popped SFP from the stack.</a:t>
            </a:r>
            <a:endParaRPr sz="1400"/>
          </a:p>
        </p:txBody>
      </p:sp>
      <p:sp>
        <p:nvSpPr>
          <p:cNvPr id="422" name="Google Shape;422;p37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423" name="Google Shape;423;p37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424" name="Google Shape;424;p37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EBP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5" name="Google Shape;425;p37"/>
          <p:cNvCxnSpPr>
            <a:stCxn id="424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6" name="Google Shape;426;p37"/>
          <p:cNvSpPr txBox="1"/>
          <p:nvPr/>
        </p:nvSpPr>
        <p:spPr>
          <a:xfrm>
            <a:off x="2740377" y="25975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7" name="Google Shape;427;p37"/>
          <p:cNvCxnSpPr>
            <a:stCxn id="426" idx="3"/>
          </p:cNvCxnSpPr>
          <p:nvPr/>
        </p:nvCxnSpPr>
        <p:spPr>
          <a:xfrm>
            <a:off x="3247377" y="27514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8" name="Google Shape;428;p37"/>
          <p:cNvSpPr txBox="1"/>
          <p:nvPr/>
        </p:nvSpPr>
        <p:spPr>
          <a:xfrm>
            <a:off x="5956027" y="458369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29" name="Google Shape;429;p37"/>
          <p:cNvCxnSpPr>
            <a:stCxn id="428" idx="3"/>
          </p:cNvCxnSpPr>
          <p:nvPr/>
        </p:nvCxnSpPr>
        <p:spPr>
          <a:xfrm>
            <a:off x="6463027" y="473759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8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5" name="Google Shape;435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436" name="Google Shape;43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graphicFrame>
        <p:nvGraphicFramePr>
          <p:cNvPr id="437" name="Google Shape;437;p38"/>
          <p:cNvGraphicFramePr/>
          <p:nvPr/>
        </p:nvGraphicFramePr>
        <p:xfrm>
          <a:off x="3537763" y="1378350"/>
          <a:ext cx="2186075" cy="21351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11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/>
                        <a:t> stack frame</a:t>
                      </a:r>
                      <a:endParaRPr/>
                    </a:p>
                  </a:txBody>
                  <a:tcPr marL="45700" marR="45700" marT="45700" marB="45700" anchor="ctr"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Return Instruction Pointer</a:t>
                      </a:r>
                      <a:endParaRPr>
                        <a:solidFill>
                          <a:srgbClr val="999999"/>
                        </a:solidFill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999999"/>
                          </a:solidFill>
                        </a:rPr>
                        <a:t>Saved Frame Pointer</a:t>
                      </a:r>
                      <a:endParaRPr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local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38" name="Google Shape;438;p38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439" name="Google Shape;439;p38"/>
          <p:cNvSpPr/>
          <p:nvPr/>
        </p:nvSpPr>
        <p:spPr>
          <a:xfrm>
            <a:off x="5723850" y="1489223"/>
            <a:ext cx="243135" cy="1584650"/>
          </a:xfrm>
          <a:custGeom>
            <a:avLst/>
            <a:gdLst/>
            <a:ahLst/>
            <a:cxnLst/>
            <a:rect l="l" t="t" r="r" b="b"/>
            <a:pathLst>
              <a:path w="8353" h="65306" extrusionOk="0">
                <a:moveTo>
                  <a:pt x="0" y="65306"/>
                </a:moveTo>
                <a:lnTo>
                  <a:pt x="8353" y="65306"/>
                </a:lnTo>
                <a:lnTo>
                  <a:pt x="8353" y="0"/>
                </a:lnTo>
                <a:lnTo>
                  <a:pt x="2025" y="0"/>
                </a:lnTo>
              </a:path>
            </a:pathLst>
          </a:cu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440" name="Google Shape;440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245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/>
              <a:t>11. Remove arguments from stack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Back in the caller, we increment ESP to delete the arguments from the stack.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stack has returned to its original state before the function call!</a:t>
            </a:r>
            <a:endParaRPr sz="1400"/>
          </a:p>
        </p:txBody>
      </p:sp>
      <p:sp>
        <p:nvSpPr>
          <p:cNvPr id="441" name="Google Shape;441;p38"/>
          <p:cNvSpPr/>
          <p:nvPr/>
        </p:nvSpPr>
        <p:spPr>
          <a:xfrm>
            <a:off x="5718225" y="2466250"/>
            <a:ext cx="1084000" cy="269200"/>
          </a:xfrm>
          <a:custGeom>
            <a:avLst/>
            <a:gdLst/>
            <a:ahLst/>
            <a:cxnLst/>
            <a:rect l="l" t="t" r="r" b="b"/>
            <a:pathLst>
              <a:path w="43360" h="10768" extrusionOk="0">
                <a:moveTo>
                  <a:pt x="43360" y="0"/>
                </a:moveTo>
                <a:lnTo>
                  <a:pt x="19498" y="0"/>
                </a:lnTo>
                <a:lnTo>
                  <a:pt x="19498" y="10768"/>
                </a:lnTo>
                <a:lnTo>
                  <a:pt x="0" y="10768"/>
                </a:lnTo>
              </a:path>
            </a:pathLst>
          </a:custGeom>
          <a:noFill/>
          <a:ln w="9525" cap="flat" cmpd="sng">
            <a:solidFill>
              <a:srgbClr val="B7B7B7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442" name="Google Shape;442;p38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sp>
        <p:nvSpPr>
          <p:cNvPr id="443" name="Google Shape;443;p38"/>
          <p:cNvSpPr txBox="1"/>
          <p:nvPr/>
        </p:nvSpPr>
        <p:spPr>
          <a:xfrm>
            <a:off x="2740377" y="13783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EBP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4" name="Google Shape;444;p38"/>
          <p:cNvCxnSpPr>
            <a:stCxn id="443" idx="3"/>
          </p:cNvCxnSpPr>
          <p:nvPr/>
        </p:nvCxnSpPr>
        <p:spPr>
          <a:xfrm>
            <a:off x="3247377" y="1532250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5" name="Google Shape;445;p38"/>
          <p:cNvSpPr txBox="1"/>
          <p:nvPr/>
        </p:nvSpPr>
        <p:spPr>
          <a:xfrm>
            <a:off x="2740377" y="1683150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0000"/>
                </a:solidFill>
              </a:rPr>
              <a:t>ESP</a:t>
            </a:r>
            <a:endParaRPr sz="13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6" name="Google Shape;446;p38"/>
          <p:cNvCxnSpPr>
            <a:stCxn id="445" idx="3"/>
          </p:cNvCxnSpPr>
          <p:nvPr/>
        </p:nvCxnSpPr>
        <p:spPr>
          <a:xfrm>
            <a:off x="3247377" y="1837050"/>
            <a:ext cx="2904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7" name="Google Shape;447;p38"/>
          <p:cNvSpPr txBox="1"/>
          <p:nvPr/>
        </p:nvSpPr>
        <p:spPr>
          <a:xfrm>
            <a:off x="5956027" y="252629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48" name="Google Shape;448;p38"/>
          <p:cNvCxnSpPr>
            <a:stCxn id="447" idx="3"/>
          </p:cNvCxnSpPr>
          <p:nvPr/>
        </p:nvCxnSpPr>
        <p:spPr>
          <a:xfrm>
            <a:off x="6463027" y="268019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 Overflow Vulnerabilities</a:t>
            </a:r>
            <a:endParaRPr/>
          </a:p>
        </p:txBody>
      </p:sp>
      <p:sp>
        <p:nvSpPr>
          <p:cNvPr id="454" name="Google Shape;45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Buffer Overflow Vulnerabilities</a:t>
            </a:r>
            <a:endParaRPr/>
          </a:p>
        </p:txBody>
      </p:sp>
      <p:sp>
        <p:nvSpPr>
          <p:cNvPr id="517" name="Google Shape;517;p4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12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C has no concept of array length; it just sees a sequence of bytes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allow an attacker to start writing at a location and don’t define when they must stop, they can overwrite other parts of memory!</a:t>
            </a:r>
            <a:endParaRPr/>
          </a:p>
        </p:txBody>
      </p:sp>
      <p:sp>
        <p:nvSpPr>
          <p:cNvPr id="518" name="Google Shape;518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519" name="Google Shape;519;p45"/>
          <p:cNvSpPr txBox="1"/>
          <p:nvPr/>
        </p:nvSpPr>
        <p:spPr>
          <a:xfrm>
            <a:off x="455050" y="2640075"/>
            <a:ext cx="2219100" cy="67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name[4];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name[5] = 'a';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20" name="Google Shape;520;p45"/>
          <p:cNvGraphicFramePr/>
          <p:nvPr/>
        </p:nvGraphicFramePr>
        <p:xfrm>
          <a:off x="3914950" y="2657525"/>
          <a:ext cx="3062800" cy="39621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1" name="Google Shape;521;p45"/>
          <p:cNvSpPr txBox="1"/>
          <p:nvPr/>
        </p:nvSpPr>
        <p:spPr>
          <a:xfrm rot="-3587134">
            <a:off x="3777858" y="3163491"/>
            <a:ext cx="1207779" cy="43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name[0]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2" name="Google Shape;522;p45"/>
          <p:cNvSpPr txBox="1"/>
          <p:nvPr/>
        </p:nvSpPr>
        <p:spPr>
          <a:xfrm rot="-3587134">
            <a:off x="4183958" y="3163491"/>
            <a:ext cx="1207779" cy="43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name[1]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3" name="Google Shape;523;p45"/>
          <p:cNvSpPr txBox="1"/>
          <p:nvPr/>
        </p:nvSpPr>
        <p:spPr>
          <a:xfrm rot="-3587134">
            <a:off x="4566808" y="3163491"/>
            <a:ext cx="1207779" cy="43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name[2]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4" name="Google Shape;524;p45"/>
          <p:cNvSpPr txBox="1"/>
          <p:nvPr/>
        </p:nvSpPr>
        <p:spPr>
          <a:xfrm rot="-3587134">
            <a:off x="4949658" y="3163491"/>
            <a:ext cx="1207779" cy="43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name[3]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5" name="Google Shape;525;p45"/>
          <p:cNvSpPr txBox="1"/>
          <p:nvPr/>
        </p:nvSpPr>
        <p:spPr>
          <a:xfrm rot="-3587134">
            <a:off x="5624983" y="3163491"/>
            <a:ext cx="1207779" cy="430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name[5]</a:t>
            </a:r>
            <a:endParaRPr sz="16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6" name="Google Shape;526;p45"/>
          <p:cNvSpPr txBox="1"/>
          <p:nvPr/>
        </p:nvSpPr>
        <p:spPr>
          <a:xfrm>
            <a:off x="489225" y="3621125"/>
            <a:ext cx="29376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is technically valid C code, because C doesn’t check bounds!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32" name="Google Shape;532;p46"/>
          <p:cNvSpPr txBox="1"/>
          <p:nvPr/>
        </p:nvSpPr>
        <p:spPr>
          <a:xfrm>
            <a:off x="2836500" y="2091425"/>
            <a:ext cx="3471000" cy="1908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33" name="Google Shape;533;p46"/>
          <p:cNvGrpSpPr/>
          <p:nvPr/>
        </p:nvGrpSpPr>
        <p:grpSpPr>
          <a:xfrm>
            <a:off x="4891425" y="2657400"/>
            <a:ext cx="3776400" cy="1046700"/>
            <a:chOff x="4891425" y="2657400"/>
            <a:chExt cx="3776400" cy="1046700"/>
          </a:xfrm>
        </p:grpSpPr>
        <p:sp>
          <p:nvSpPr>
            <p:cNvPr id="534" name="Google Shape;534;p46"/>
            <p:cNvSpPr txBox="1"/>
            <p:nvPr/>
          </p:nvSpPr>
          <p:spPr>
            <a:xfrm>
              <a:off x="5991225" y="2657400"/>
              <a:ext cx="2676600" cy="10467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The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</a:t>
              </a:r>
              <a:r>
                <a:rPr lang="en">
                  <a:solidFill>
                    <a:schemeClr val="dk1"/>
                  </a:solidFill>
                </a:rPr>
                <a:t> function will write bytes until the input contains a newline (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'\n'</a:t>
              </a:r>
              <a:r>
                <a:rPr lang="en">
                  <a:solidFill>
                    <a:schemeClr val="dk1"/>
                  </a:solidFill>
                </a:rPr>
                <a:t>), </a:t>
              </a:r>
              <a:r>
                <a:rPr lang="en" i="1">
                  <a:solidFill>
                    <a:schemeClr val="dk1"/>
                  </a:solidFill>
                </a:rPr>
                <a:t>not</a:t>
              </a:r>
              <a:r>
                <a:rPr lang="en">
                  <a:solidFill>
                    <a:schemeClr val="dk1"/>
                  </a:solidFill>
                </a:rPr>
                <a:t> when the end of the array is reached!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535" name="Google Shape;535;p46"/>
            <p:cNvCxnSpPr>
              <a:stCxn id="534" idx="1"/>
            </p:cNvCxnSpPr>
            <p:nvPr/>
          </p:nvCxnSpPr>
          <p:spPr>
            <a:xfrm flipH="1">
              <a:off x="4891425" y="3180750"/>
              <a:ext cx="1099800" cy="122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36" name="Google Shape;536;p46"/>
          <p:cNvSpPr txBox="1"/>
          <p:nvPr/>
        </p:nvSpPr>
        <p:spPr>
          <a:xfrm>
            <a:off x="6312600" y="3907900"/>
            <a:ext cx="26766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Okay, but there’s nothing to overwrite—for now…</a:t>
            </a:r>
            <a:endParaRPr/>
          </a:p>
        </p:txBody>
      </p:sp>
      <p:sp>
        <p:nvSpPr>
          <p:cNvPr id="537" name="Google Shape;53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43" name="Google Shape;543;p47"/>
          <p:cNvSpPr txBox="1"/>
          <p:nvPr/>
        </p:nvSpPr>
        <p:spPr>
          <a:xfrm>
            <a:off x="2836500" y="2091425"/>
            <a:ext cx="3471000" cy="2154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instrux[20] = "none";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4" name="Google Shape;544;p47"/>
          <p:cNvSpPr txBox="1"/>
          <p:nvPr/>
        </p:nvSpPr>
        <p:spPr>
          <a:xfrm>
            <a:off x="4850825" y="4097725"/>
            <a:ext cx="2676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does the memory diagram of static data look like now?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5" name="Google Shape;545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51" name="Google Shape;551;p48"/>
          <p:cNvSpPr txBox="1"/>
          <p:nvPr/>
        </p:nvSpPr>
        <p:spPr>
          <a:xfrm>
            <a:off x="730225" y="2091425"/>
            <a:ext cx="3471000" cy="2154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instrux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[20] = "none";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52" name="Google Shape;552;p48"/>
          <p:cNvGraphicFramePr/>
          <p:nvPr/>
        </p:nvGraphicFramePr>
        <p:xfrm>
          <a:off x="6286375" y="1301050"/>
          <a:ext cx="2186075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instrux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instrux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instrux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instrux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instrux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45700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553" name="Google Shape;553;p48"/>
          <p:cNvGrpSpPr/>
          <p:nvPr/>
        </p:nvGrpSpPr>
        <p:grpSpPr>
          <a:xfrm>
            <a:off x="3320800" y="1189300"/>
            <a:ext cx="2823600" cy="3626400"/>
            <a:chOff x="3320800" y="1189300"/>
            <a:chExt cx="2823600" cy="3626400"/>
          </a:xfrm>
        </p:grpSpPr>
        <p:sp>
          <p:nvSpPr>
            <p:cNvPr id="554" name="Google Shape;554;p48"/>
            <p:cNvSpPr txBox="1"/>
            <p:nvPr/>
          </p:nvSpPr>
          <p:spPr>
            <a:xfrm>
              <a:off x="3320800" y="1189300"/>
              <a:ext cx="26766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</a:t>
              </a:r>
              <a:r>
                <a:rPr lang="en">
                  <a:solidFill>
                    <a:schemeClr val="dk1"/>
                  </a:solidFill>
                </a:rPr>
                <a:t> starts writing here and can overwrite anything above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</a:t>
              </a:r>
              <a:r>
                <a:rPr lang="en">
                  <a:solidFill>
                    <a:schemeClr val="dk1"/>
                  </a:solidFill>
                </a:rPr>
                <a:t>!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555" name="Google Shape;555;p48"/>
            <p:cNvCxnSpPr>
              <a:stCxn id="554" idx="2"/>
            </p:cNvCxnSpPr>
            <p:nvPr/>
          </p:nvCxnSpPr>
          <p:spPr>
            <a:xfrm>
              <a:off x="4659100" y="2020600"/>
              <a:ext cx="1485300" cy="279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56" name="Google Shape;55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557" name="Google Shape;557;p48"/>
          <p:cNvSpPr txBox="1"/>
          <p:nvPr/>
        </p:nvSpPr>
        <p:spPr>
          <a:xfrm>
            <a:off x="730225" y="1189300"/>
            <a:ext cx="24486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can go wrong here?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8" name="Google Shape;558;p48"/>
          <p:cNvSpPr txBox="1"/>
          <p:nvPr/>
        </p:nvSpPr>
        <p:spPr>
          <a:xfrm>
            <a:off x="730225" y="4317925"/>
            <a:ext cx="31137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Note: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chemeClr val="dk1"/>
                </a:solidFill>
              </a:rPr>
              <a:t> and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instrux</a:t>
            </a:r>
            <a:r>
              <a:rPr lang="en" sz="1200">
                <a:solidFill>
                  <a:schemeClr val="dk1"/>
                </a:solidFill>
              </a:rPr>
              <a:t> are declared in static memory (outside of the stack), which is why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200">
                <a:solidFill>
                  <a:schemeClr val="dk1"/>
                </a:solidFill>
              </a:rPr>
              <a:t> is below </a:t>
            </a: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instrux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64" name="Google Shape;564;p49"/>
          <p:cNvSpPr txBox="1"/>
          <p:nvPr/>
        </p:nvSpPr>
        <p:spPr>
          <a:xfrm>
            <a:off x="730225" y="2092803"/>
            <a:ext cx="3471000" cy="2154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authenticated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0;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65" name="Google Shape;565;p49"/>
          <p:cNvGraphicFramePr/>
          <p:nvPr/>
        </p:nvGraphicFramePr>
        <p:xfrm>
          <a:off x="6286375" y="1301050"/>
          <a:ext cx="2186075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authenticated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66" name="Google Shape;566;p49"/>
          <p:cNvSpPr txBox="1"/>
          <p:nvPr/>
        </p:nvSpPr>
        <p:spPr>
          <a:xfrm>
            <a:off x="3320800" y="1189300"/>
            <a:ext cx="2676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>
                <a:solidFill>
                  <a:schemeClr val="dk1"/>
                </a:solidFill>
              </a:rPr>
              <a:t> starts writing here and can overwrite the </a:t>
            </a: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authenticated</a:t>
            </a:r>
            <a:r>
              <a:rPr lang="en">
                <a:solidFill>
                  <a:schemeClr val="dk1"/>
                </a:solidFill>
              </a:rPr>
              <a:t> flag!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67" name="Google Shape;567;p49"/>
          <p:cNvCxnSpPr>
            <a:stCxn id="566" idx="2"/>
          </p:cNvCxnSpPr>
          <p:nvPr/>
        </p:nvCxnSpPr>
        <p:spPr>
          <a:xfrm>
            <a:off x="4659100" y="2020600"/>
            <a:ext cx="1485300" cy="2795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8" name="Google Shape;56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569" name="Google Shape;569;p49"/>
          <p:cNvSpPr txBox="1"/>
          <p:nvPr/>
        </p:nvSpPr>
        <p:spPr>
          <a:xfrm>
            <a:off x="730225" y="1189300"/>
            <a:ext cx="24486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can go wrong here?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x86 Calling Convention</a:t>
            </a: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75" name="Google Shape;575;p50"/>
          <p:cNvSpPr txBox="1"/>
          <p:nvPr/>
        </p:nvSpPr>
        <p:spPr>
          <a:xfrm>
            <a:off x="578100" y="2091425"/>
            <a:ext cx="3993900" cy="2401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[512];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 = "/usr/bin/ls";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execv(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command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...);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76" name="Google Shape;576;p50"/>
          <p:cNvGraphicFramePr/>
          <p:nvPr/>
        </p:nvGraphicFramePr>
        <p:xfrm>
          <a:off x="6286375" y="1301050"/>
          <a:ext cx="2186075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command</a:t>
                      </a:r>
                      <a:endParaRPr sz="1000"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command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command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line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77" name="Google Shape;577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578" name="Google Shape;578;p50"/>
          <p:cNvSpPr txBox="1"/>
          <p:nvPr/>
        </p:nvSpPr>
        <p:spPr>
          <a:xfrm>
            <a:off x="730225" y="1189300"/>
            <a:ext cx="24486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can go wrong here?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Code</a:t>
            </a:r>
            <a:endParaRPr/>
          </a:p>
        </p:txBody>
      </p:sp>
      <p:sp>
        <p:nvSpPr>
          <p:cNvPr id="584" name="Google Shape;584;p51"/>
          <p:cNvSpPr txBox="1"/>
          <p:nvPr/>
        </p:nvSpPr>
        <p:spPr>
          <a:xfrm>
            <a:off x="817850" y="2091425"/>
            <a:ext cx="3471000" cy="2401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(*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fnptr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)(void);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</a:t>
            </a:r>
            <a:r>
              <a:rPr lang="en" sz="16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fnptr</a:t>
            </a: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585" name="Google Shape;585;p51"/>
          <p:cNvGraphicFramePr/>
          <p:nvPr/>
        </p:nvGraphicFramePr>
        <p:xfrm>
          <a:off x="6286375" y="1301050"/>
          <a:ext cx="2186075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18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fnptr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586" name="Google Shape;586;p51"/>
          <p:cNvGrpSpPr/>
          <p:nvPr/>
        </p:nvGrpSpPr>
        <p:grpSpPr>
          <a:xfrm>
            <a:off x="3261400" y="1189300"/>
            <a:ext cx="2812200" cy="1387200"/>
            <a:chOff x="3185200" y="1189300"/>
            <a:chExt cx="2812200" cy="1387200"/>
          </a:xfrm>
        </p:grpSpPr>
        <p:sp>
          <p:nvSpPr>
            <p:cNvPr id="587" name="Google Shape;587;p51"/>
            <p:cNvSpPr txBox="1"/>
            <p:nvPr/>
          </p:nvSpPr>
          <p:spPr>
            <a:xfrm>
              <a:off x="3320800" y="1189300"/>
              <a:ext cx="26766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fnptr</a:t>
              </a:r>
              <a:r>
                <a:rPr lang="en"/>
                <a:t> is called as a function, so the EIP jumps to an address of our choosing!</a:t>
              </a:r>
              <a:endParaRPr/>
            </a:p>
          </p:txBody>
        </p:sp>
        <p:cxnSp>
          <p:nvCxnSpPr>
            <p:cNvPr id="588" name="Google Shape;588;p51"/>
            <p:cNvCxnSpPr>
              <a:stCxn id="587" idx="2"/>
            </p:cNvCxnSpPr>
            <p:nvPr/>
          </p:nvCxnSpPr>
          <p:spPr>
            <a:xfrm flipH="1">
              <a:off x="3185200" y="2020600"/>
              <a:ext cx="1473900" cy="555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89" name="Google Shape;589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90" name="Google Shape;590;p51"/>
          <p:cNvSpPr txBox="1"/>
          <p:nvPr/>
        </p:nvSpPr>
        <p:spPr>
          <a:xfrm>
            <a:off x="730225" y="1189300"/>
            <a:ext cx="24486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can go wrong here?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25 Most Dangerous Software Weaknesses (2020)</a:t>
            </a:r>
            <a:endParaRPr/>
          </a:p>
        </p:txBody>
      </p:sp>
      <p:sp>
        <p:nvSpPr>
          <p:cNvPr id="596" name="Google Shape;596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aphicFrame>
        <p:nvGraphicFramePr>
          <p:cNvPr id="597" name="Google Shape;597;p52"/>
          <p:cNvGraphicFramePr/>
          <p:nvPr/>
        </p:nvGraphicFramePr>
        <p:xfrm>
          <a:off x="714750" y="1239875"/>
          <a:ext cx="7714500" cy="3816950"/>
        </p:xfrm>
        <a:graphic>
          <a:graphicData uri="http://schemas.openxmlformats.org/drawingml/2006/table">
            <a:tbl>
              <a:tblPr>
                <a:noFill/>
                <a:tableStyleId>{2D682B0A-18C2-4167-B734-F49C1A05448B}</a:tableStyleId>
              </a:tblPr>
              <a:tblGrid>
                <a:gridCol w="535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5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Rank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ID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Name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Score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3"/>
                        </a:rPr>
                        <a:t>CWE-79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Input During Web Page Generation ('Cross-site Scripting')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46.82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[2]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4"/>
                        </a:rPr>
                        <a:t>CWE-787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Write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46.17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[3]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5"/>
                        </a:rPr>
                        <a:t>CWE-20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Input Validation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33.47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[4]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6"/>
                        </a:rPr>
                        <a:t>CWE-125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Out-of-bounds Read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26.50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[5]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7"/>
                        </a:rPr>
                        <a:t>CWE-119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Restriction of Operations within the Bounds of a Memory Buffer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23.73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[6]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8"/>
                        </a:rPr>
                        <a:t>CWE-89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SQL Command ('SQL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20.69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[7]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9"/>
                        </a:rPr>
                        <a:t>CWE-200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Exposure of Sensitive Information to an Unauthorized Actor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19.16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[8]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0"/>
                        </a:rPr>
                        <a:t>CWE-416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Use After Free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18.87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[9]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1"/>
                        </a:rPr>
                        <a:t>CWE-352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Cross-Site Request Forgery (CSRF)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17.29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27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[10]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2"/>
                        </a:rPr>
                        <a:t>CWE-78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Neutralization of Special Elements used in an OS Command ('OS Command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16.44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[11]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3"/>
                        </a:rPr>
                        <a:t>CWE-190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Integer Overflow or Wraparound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15.81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[12]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4"/>
                        </a:rPr>
                        <a:t>CWE-22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Limitation of a Pathname to a Restricted Directory ('Path Traversal')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13.67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[13]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5"/>
                        </a:rPr>
                        <a:t>CWE-476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NULL Pointer Dereference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8.35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[14]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6"/>
                        </a:rPr>
                        <a:t>CWE-287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Authentication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8.17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[15]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7"/>
                        </a:rPr>
                        <a:t>CWE-434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Unrestricted Upload of File with Dangerous Type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7.38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[16]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8"/>
                        </a:rPr>
                        <a:t>CWE-732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Incorrect Permission Assignment for Critical Resource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6.95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3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[17]</a:t>
                      </a:r>
                      <a:endParaRPr sz="1000" b="1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u="sng">
                          <a:solidFill>
                            <a:schemeClr val="hlink"/>
                          </a:solidFill>
                          <a:hlinkClick r:id="rId19"/>
                        </a:rPr>
                        <a:t>CWE-94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Improper Control of Generation of Code ('Code Injection')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6.53</a:t>
                      </a:r>
                      <a:endParaRPr sz="1000"/>
                    </a:p>
                  </a:txBody>
                  <a:tcPr marL="91425" marR="91425" marT="27425" marB="27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pic>
        <p:nvPicPr>
          <p:cNvPr id="598" name="Google Shape;598;p52"/>
          <p:cNvPicPr preferRelativeResize="0"/>
          <p:nvPr/>
        </p:nvPicPr>
        <p:blipFill rotWithShape="1">
          <a:blip r:embed="rId20">
            <a:alphaModFix/>
          </a:blip>
          <a:srcRect l="46771"/>
          <a:stretch/>
        </p:blipFill>
        <p:spPr>
          <a:xfrm>
            <a:off x="2075" y="4439225"/>
            <a:ext cx="374875" cy="7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Smashing</a:t>
            </a:r>
            <a:endParaRPr/>
          </a:p>
        </p:txBody>
      </p:sp>
      <p:sp>
        <p:nvSpPr>
          <p:cNvPr id="604" name="Google Shape;604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Smashing</a:t>
            </a:r>
            <a:endParaRPr/>
          </a:p>
        </p:txBody>
      </p:sp>
      <p:sp>
        <p:nvSpPr>
          <p:cNvPr id="612" name="Google Shape;612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most common kind of buffer overflow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Occurs on stack memory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Recall: What does are some values on the stack an attacker can overflow?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Local variables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Function arguments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Saved frame pointer (SFP)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Return instruction pointer (RIP)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Recall: When returning from a program, the EIP is set to the value of the RIP saved on the stack in memory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Like the function pointer, this lets the attacker choose an address to jump (return) to!</a:t>
            </a:r>
            <a:endParaRPr dirty="0"/>
          </a:p>
        </p:txBody>
      </p:sp>
      <p:sp>
        <p:nvSpPr>
          <p:cNvPr id="613" name="Google Shape;613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Python Syntax</a:t>
            </a:r>
            <a:endParaRPr/>
          </a:p>
        </p:txBody>
      </p:sp>
      <p:sp>
        <p:nvSpPr>
          <p:cNvPr id="619" name="Google Shape;619;p5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will see Python syntax used to represent sequences of bytes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Adding strings: Concatenation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 + '</a:t>
            </a:r>
            <a:r>
              <a:rPr lang="en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 == '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abc</a:t>
            </a:r>
            <a:r>
              <a:rPr lang="en" b="1" dirty="0" err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Multiplying strings: Repeated concatenation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dirty="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 * 5 == '</a:t>
            </a:r>
            <a:r>
              <a:rPr lang="en" b="1" dirty="0" err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aaaaa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’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1">
              <a:buFont typeface="Courier New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b="1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ITIS6200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 * 3 == '</a:t>
            </a:r>
            <a:r>
              <a:rPr lang="en" b="1" dirty="0">
                <a:solidFill>
                  <a:srgbClr val="E69138"/>
                </a:solidFill>
                <a:latin typeface="Courier New"/>
                <a:ea typeface="Courier New"/>
                <a:cs typeface="Courier New"/>
                <a:sym typeface="Courier New"/>
              </a:rPr>
              <a:t>ITIS6200ITIS6200ITIS6200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dirty="0"/>
          </a:p>
        </p:txBody>
      </p:sp>
      <p:sp>
        <p:nvSpPr>
          <p:cNvPr id="620" name="Google Shape;620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Python Syntax</a:t>
            </a:r>
            <a:endParaRPr/>
          </a:p>
        </p:txBody>
      </p:sp>
      <p:sp>
        <p:nvSpPr>
          <p:cNvPr id="626" name="Google Shape;626;p5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Raw bytes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('\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xff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') == 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Characters can be represented as bytes too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'\x41' == 'A'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ASCII representation: All characters are bytes, but not all bytes are characters</a:t>
            </a:r>
            <a:endParaRPr dirty="0"/>
          </a:p>
        </p:txBody>
      </p:sp>
      <p:sp>
        <p:nvSpPr>
          <p:cNvPr id="627" name="Google Shape;627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Overwriting the RIP</a:t>
            </a:r>
            <a:endParaRPr/>
          </a:p>
        </p:txBody>
      </p:sp>
      <p:graphicFrame>
        <p:nvGraphicFramePr>
          <p:cNvPr id="633" name="Google Shape;633;p57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34" name="Google Shape;634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grpSp>
        <p:nvGrpSpPr>
          <p:cNvPr id="635" name="Google Shape;635;p57"/>
          <p:cNvGrpSpPr/>
          <p:nvPr/>
        </p:nvGrpSpPr>
        <p:grpSpPr>
          <a:xfrm>
            <a:off x="3320800" y="1189300"/>
            <a:ext cx="2823600" cy="3626400"/>
            <a:chOff x="3320800" y="1189300"/>
            <a:chExt cx="2823600" cy="3626400"/>
          </a:xfrm>
        </p:grpSpPr>
        <p:sp>
          <p:nvSpPr>
            <p:cNvPr id="636" name="Google Shape;636;p57"/>
            <p:cNvSpPr txBox="1"/>
            <p:nvPr/>
          </p:nvSpPr>
          <p:spPr>
            <a:xfrm>
              <a:off x="3320800" y="1189300"/>
              <a:ext cx="26766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gets</a:t>
              </a:r>
              <a:r>
                <a:rPr lang="en">
                  <a:solidFill>
                    <a:schemeClr val="dk1"/>
                  </a:solidFill>
                </a:rPr>
                <a:t> starts writing here and can overwrite anything above </a:t>
              </a:r>
              <a:r>
                <a:rPr lang="en" b="1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name</a:t>
              </a:r>
              <a:r>
                <a:rPr lang="en">
                  <a:solidFill>
                    <a:schemeClr val="dk1"/>
                  </a:solidFill>
                </a:rPr>
                <a:t>, including the RIP!</a:t>
              </a:r>
              <a:endParaRPr>
                <a:solidFill>
                  <a:schemeClr val="dk1"/>
                </a:solidFill>
              </a:endParaRPr>
            </a:p>
          </p:txBody>
        </p:sp>
        <p:cxnSp>
          <p:nvCxnSpPr>
            <p:cNvPr id="637" name="Google Shape;637;p57"/>
            <p:cNvCxnSpPr>
              <a:stCxn id="636" idx="2"/>
            </p:cNvCxnSpPr>
            <p:nvPr/>
          </p:nvCxnSpPr>
          <p:spPr>
            <a:xfrm>
              <a:off x="4659100" y="2020600"/>
              <a:ext cx="1485300" cy="279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638" name="Google Shape;638;p57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9" name="Google Shape;639;p57"/>
          <p:cNvSpPr txBox="1"/>
          <p:nvPr/>
        </p:nvSpPr>
        <p:spPr>
          <a:xfrm>
            <a:off x="394625" y="1189300"/>
            <a:ext cx="2676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Assume that the attacker wants to execute instructions at address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0xdeadbeef</a:t>
            </a:r>
            <a:r>
              <a:rPr lang="en"/>
              <a:t>.</a:t>
            </a:r>
            <a:endParaRPr/>
          </a:p>
        </p:txBody>
      </p:sp>
      <p:sp>
        <p:nvSpPr>
          <p:cNvPr id="640" name="Google Shape;640;p57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1" name="Google Shape;641;p57"/>
          <p:cNvCxnSpPr>
            <a:stCxn id="640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57"/>
          <p:cNvCxnSpPr>
            <a:endCxn id="640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3" name="Google Shape;643;p57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4" name="Google Shape;644;p57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5" name="Google Shape;645;p57"/>
          <p:cNvSpPr txBox="1"/>
          <p:nvPr/>
        </p:nvSpPr>
        <p:spPr>
          <a:xfrm>
            <a:off x="394625" y="3078975"/>
            <a:ext cx="26766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an attacker supply as input to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 function?</a:t>
            </a:r>
            <a:endParaRPr/>
          </a:p>
        </p:txBody>
      </p:sp>
      <p:sp>
        <p:nvSpPr>
          <p:cNvPr id="646" name="Google Shape;646;p57"/>
          <p:cNvSpPr txBox="1"/>
          <p:nvPr/>
        </p:nvSpPr>
        <p:spPr>
          <a:xfrm>
            <a:off x="394625" y="2134125"/>
            <a:ext cx="2676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value should the attacker write in memory? Where should the value be written?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Overwriting the RIP</a:t>
            </a:r>
            <a:endParaRPr/>
          </a:p>
        </p:txBody>
      </p:sp>
      <p:sp>
        <p:nvSpPr>
          <p:cNvPr id="652" name="Google Shape;652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sp>
        <p:nvSpPr>
          <p:cNvPr id="653" name="Google Shape;653;p5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Input: </a:t>
            </a:r>
            <a:r>
              <a:rPr lang="en" b="1" dirty="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xef</a:t>
            </a:r>
            <a:r>
              <a:rPr lang="en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xbe</a:t>
            </a:r>
            <a:r>
              <a:rPr lang="en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xad</a:t>
            </a:r>
            <a:r>
              <a:rPr lang="en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en" b="1" dirty="0" err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xde</a:t>
            </a:r>
            <a:r>
              <a:rPr lang="en" b="1" dirty="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b="1" dirty="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24 garbage bytes to overwrite all of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dirty="0"/>
              <a:t> and the SFP of 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vulnerable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address of the instructions we want to execute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Remember: Addresses are little-endian!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What if we want to execute instructions that aren’t in memory?</a:t>
            </a:r>
            <a:endParaRPr dirty="0"/>
          </a:p>
        </p:txBody>
      </p:sp>
      <p:sp>
        <p:nvSpPr>
          <p:cNvPr id="654" name="Google Shape;654;p58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55" name="Google Shape;655;p58"/>
          <p:cNvGrpSpPr/>
          <p:nvPr/>
        </p:nvGrpSpPr>
        <p:grpSpPr>
          <a:xfrm>
            <a:off x="3479000" y="1049575"/>
            <a:ext cx="2737200" cy="2068200"/>
            <a:chOff x="3479000" y="1201975"/>
            <a:chExt cx="2737200" cy="2068200"/>
          </a:xfrm>
        </p:grpSpPr>
        <p:sp>
          <p:nvSpPr>
            <p:cNvPr id="656" name="Google Shape;656;p58"/>
            <p:cNvSpPr txBox="1"/>
            <p:nvPr/>
          </p:nvSpPr>
          <p:spPr>
            <a:xfrm>
              <a:off x="3479000" y="1201975"/>
              <a:ext cx="26766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Note the NULL byte that terminates the string, automatically added by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gets</a:t>
              </a:r>
              <a:r>
                <a:rPr lang="en"/>
                <a:t>!</a:t>
              </a:r>
              <a:endParaRPr/>
            </a:p>
          </p:txBody>
        </p:sp>
        <p:cxnSp>
          <p:nvCxnSpPr>
            <p:cNvPr id="657" name="Google Shape;657;p58"/>
            <p:cNvCxnSpPr>
              <a:stCxn id="656" idx="2"/>
            </p:cNvCxnSpPr>
            <p:nvPr/>
          </p:nvCxnSpPr>
          <p:spPr>
            <a:xfrm>
              <a:off x="4817300" y="2033275"/>
              <a:ext cx="1398900" cy="123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658" name="Google Shape;658;p58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'\xef'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'\xbe'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'\xad'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'\xde'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59" name="Google Shape;659;p58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60" name="Google Shape;660;p58"/>
          <p:cNvCxnSpPr>
            <a:stCxn id="659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" name="Google Shape;661;p58"/>
          <p:cNvCxnSpPr>
            <a:endCxn id="659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2" name="Google Shape;662;p58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3" name="Google Shape;663;p58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Malicious Code</a:t>
            </a:r>
            <a:endParaRPr/>
          </a:p>
        </p:txBody>
      </p:sp>
      <p:sp>
        <p:nvSpPr>
          <p:cNvPr id="669" name="Google Shape;669;p5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 way of executing malicious code is to place it in memory yourself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Machine code is made of bytes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Shellcode</a:t>
            </a:r>
            <a:r>
              <a:rPr lang="en"/>
              <a:t>: Malicious code inserted by the attacker into memory, to be executed using a memory safety exploit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Called shellcode because it usually spawns a shell (terminal)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Could also delete files, run another program, etc.</a:t>
            </a:r>
            <a:endParaRPr/>
          </a:p>
        </p:txBody>
      </p:sp>
      <p:sp>
        <p:nvSpPr>
          <p:cNvPr id="670" name="Google Shape;670;p59"/>
          <p:cNvSpPr txBox="1"/>
          <p:nvPr/>
        </p:nvSpPr>
        <p:spPr>
          <a:xfrm>
            <a:off x="6034625" y="1246825"/>
            <a:ext cx="1992900" cy="1754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xor %eax, %eax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push %eax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push $0x68732f2f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push $0x6e69622f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mov %esp, %ebx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mov %eax, %ecx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mov %eax, %edx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mov $0xb, %al</a:t>
            </a:r>
            <a:br>
              <a:rPr lang="en" sz="10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int $0x80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1" name="Google Shape;671;p59"/>
          <p:cNvSpPr txBox="1"/>
          <p:nvPr/>
        </p:nvSpPr>
        <p:spPr>
          <a:xfrm>
            <a:off x="6178775" y="3686850"/>
            <a:ext cx="1704600" cy="122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 b="1">
                <a:latin typeface="Courier New"/>
                <a:ea typeface="Courier New"/>
                <a:cs typeface="Courier New"/>
                <a:sym typeface="Courier New"/>
              </a:rPr>
              <a:t>0x31 0xc0 0x50 0x68 0x2f 0x2f 0x73 0x68 0x68 0x2f 0x62 0x69 0x6e 0x89 0xe3 0x89 0xc1 0x89 0xc2 0xb0 0x0b 0xcd 0x80</a:t>
            </a:r>
            <a:endParaRPr sz="1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72" name="Google Shape;672;p59"/>
          <p:cNvCxnSpPr>
            <a:stCxn id="670" idx="2"/>
            <a:endCxn id="671" idx="0"/>
          </p:cNvCxnSpPr>
          <p:nvPr/>
        </p:nvCxnSpPr>
        <p:spPr>
          <a:xfrm>
            <a:off x="7031075" y="3001525"/>
            <a:ext cx="0" cy="685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73" name="Google Shape;673;p59"/>
          <p:cNvSpPr txBox="1"/>
          <p:nvPr/>
        </p:nvSpPr>
        <p:spPr>
          <a:xfrm>
            <a:off x="7031075" y="3144088"/>
            <a:ext cx="1084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Assembler</a:t>
            </a:r>
            <a:endParaRPr/>
          </a:p>
        </p:txBody>
      </p:sp>
      <p:sp>
        <p:nvSpPr>
          <p:cNvPr id="674" name="Google Shape;674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Registers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EIP</a:t>
            </a:r>
            <a:r>
              <a:rPr lang="en" dirty="0"/>
              <a:t>: instruction pointer, points to the </a:t>
            </a:r>
            <a:r>
              <a:rPr lang="en" i="1" dirty="0"/>
              <a:t>next</a:t>
            </a:r>
            <a:r>
              <a:rPr lang="en" dirty="0"/>
              <a:t> instruction to be executed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EBP</a:t>
            </a:r>
            <a:r>
              <a:rPr lang="en" dirty="0"/>
              <a:t>: base pointer, points to top of the current stack frame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ESP</a:t>
            </a:r>
            <a:r>
              <a:rPr lang="en" dirty="0"/>
              <a:t>: stack pointer, points to lowest item on the stack</a:t>
            </a:r>
            <a:endParaRPr dirty="0"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Find a memory safety (e.g. buffer overflow) vulnerability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 malicious shellcode at a known memory address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Overwrite the RIP with the address of the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Often, the shellcode can be written and the RIP can be overwritten in the same function call (e.g.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), like in the previous example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Return from the function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Begin executing malicious shellcode</a:t>
            </a:r>
            <a:endParaRPr/>
          </a:p>
        </p:txBody>
      </p:sp>
      <p:sp>
        <p:nvSpPr>
          <p:cNvPr id="680" name="Google Shape;680;p6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Together an Attack</a:t>
            </a:r>
            <a:endParaRPr/>
          </a:p>
        </p:txBody>
      </p:sp>
      <p:sp>
        <p:nvSpPr>
          <p:cNvPr id="681" name="Google Shape;681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6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Exploits</a:t>
            </a:r>
            <a:endParaRPr/>
          </a:p>
        </p:txBody>
      </p:sp>
      <p:sp>
        <p:nvSpPr>
          <p:cNvPr id="687" name="Google Shape;687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  <p:sp>
        <p:nvSpPr>
          <p:cNvPr id="688" name="Google Shape;688;p61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9" name="Google Shape;689;p61"/>
          <p:cNvSpPr txBox="1"/>
          <p:nvPr/>
        </p:nvSpPr>
        <p:spPr>
          <a:xfrm>
            <a:off x="321450" y="1257575"/>
            <a:ext cx="28932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/>
              <a:t> be a 12-byte shellcode. Assume that the address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/>
              <a:t> is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0xbfffcd40</a:t>
            </a:r>
            <a:r>
              <a:rPr lang="en"/>
              <a:t>.</a:t>
            </a:r>
            <a:endParaRPr/>
          </a:p>
        </p:txBody>
      </p:sp>
      <p:graphicFrame>
        <p:nvGraphicFramePr>
          <p:cNvPr id="690" name="Google Shape;690;p61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691" name="Google Shape;691;p61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92" name="Google Shape;692;p61"/>
          <p:cNvCxnSpPr>
            <a:stCxn id="691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3" name="Google Shape;693;p61"/>
          <p:cNvCxnSpPr>
            <a:endCxn id="691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4" name="Google Shape;694;p61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5" name="Google Shape;695;p61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696" name="Google Shape;696;p61"/>
          <p:cNvGraphicFramePr/>
          <p:nvPr/>
        </p:nvGraphicFramePr>
        <p:xfrm>
          <a:off x="5142350" y="3007650"/>
          <a:ext cx="1439950" cy="19504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0xbfffcd58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0xbfffcd54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0xbfffcd50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0xbfffcd48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0xbfffcd44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97" name="Google Shape;697;p61"/>
          <p:cNvSpPr txBox="1"/>
          <p:nvPr/>
        </p:nvSpPr>
        <p:spPr>
          <a:xfrm>
            <a:off x="321450" y="3081225"/>
            <a:ext cx="28932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an attacker supply as input to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 function?</a:t>
            </a:r>
            <a:endParaRPr/>
          </a:p>
        </p:txBody>
      </p:sp>
      <p:sp>
        <p:nvSpPr>
          <p:cNvPr id="698" name="Google Shape;698;p61"/>
          <p:cNvSpPr txBox="1"/>
          <p:nvPr/>
        </p:nvSpPr>
        <p:spPr>
          <a:xfrm>
            <a:off x="321450" y="2158400"/>
            <a:ext cx="28932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values should the attacker write in memory? Where should the values be written?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3" name="Google Shape;703;p62"/>
          <p:cNvGraphicFramePr/>
          <p:nvPr/>
        </p:nvGraphicFramePr>
        <p:xfrm>
          <a:off x="5142350" y="3007650"/>
          <a:ext cx="1439950" cy="19504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04" name="Google Shape;704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Exploits</a:t>
            </a:r>
            <a:endParaRPr/>
          </a:p>
        </p:txBody>
      </p:sp>
      <p:sp>
        <p:nvSpPr>
          <p:cNvPr id="705" name="Google Shape;705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  <p:sp>
        <p:nvSpPr>
          <p:cNvPr id="706" name="Google Shape;706;p6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 bytes of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12 garbage bytes to overwrite the rest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/>
              <a:t> and the SFP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vulnerable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address of where we placed the shellcode</a:t>
            </a:r>
            <a:endParaRPr/>
          </a:p>
        </p:txBody>
      </p:sp>
      <p:sp>
        <p:nvSpPr>
          <p:cNvPr id="707" name="Google Shape;707;p62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08" name="Google Shape;708;p62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'\x40'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'\xcd'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'\xff'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'\xbf'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09" name="Google Shape;709;p62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10" name="Google Shape;710;p62"/>
          <p:cNvCxnSpPr>
            <a:stCxn id="709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1" name="Google Shape;711;p62"/>
          <p:cNvCxnSpPr>
            <a:endCxn id="709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2" name="Google Shape;712;p62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3" name="Google Shape;713;p62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4" name="Google Shape;714;p62"/>
          <p:cNvSpPr/>
          <p:nvPr/>
        </p:nvSpPr>
        <p:spPr>
          <a:xfrm>
            <a:off x="5417100" y="3392525"/>
            <a:ext cx="670275" cy="1450025"/>
          </a:xfrm>
          <a:custGeom>
            <a:avLst/>
            <a:gdLst/>
            <a:ahLst/>
            <a:cxnLst/>
            <a:rect l="l" t="t" r="r" b="b"/>
            <a:pathLst>
              <a:path w="26811" h="58001" extrusionOk="0">
                <a:moveTo>
                  <a:pt x="25717" y="0"/>
                </a:moveTo>
                <a:lnTo>
                  <a:pt x="0" y="0"/>
                </a:lnTo>
                <a:lnTo>
                  <a:pt x="0" y="58001"/>
                </a:lnTo>
                <a:lnTo>
                  <a:pt x="26811" y="5800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9" name="Google Shape;719;p63"/>
          <p:cNvGraphicFramePr/>
          <p:nvPr/>
        </p:nvGraphicFramePr>
        <p:xfrm>
          <a:off x="5142350" y="3007650"/>
          <a:ext cx="1439950" cy="19504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20" name="Google Shape;720;p6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Exploits</a:t>
            </a:r>
            <a:endParaRPr/>
          </a:p>
        </p:txBody>
      </p:sp>
      <p:sp>
        <p:nvSpPr>
          <p:cNvPr id="721" name="Google Shape;721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  <p:sp>
        <p:nvSpPr>
          <p:cNvPr id="722" name="Google Shape;722;p6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Alternative: </a:t>
            </a:r>
            <a:r>
              <a:rPr lang="en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'\x4c\xcd\xff\xbf'</a:t>
            </a:r>
            <a:endParaRPr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address changed! Why?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placed our shellcode at a different address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name + 12</a:t>
            </a:r>
            <a:r>
              <a:rPr lang="en"/>
              <a:t>)!</a:t>
            </a:r>
            <a:endParaRPr/>
          </a:p>
        </p:txBody>
      </p:sp>
      <p:sp>
        <p:nvSpPr>
          <p:cNvPr id="723" name="Google Shape;723;p63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24" name="Google Shape;724;p63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'\x4c'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'\xcd'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'\xff'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'\xbf'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25" name="Google Shape;725;p63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26" name="Google Shape;726;p63"/>
          <p:cNvCxnSpPr>
            <a:stCxn id="725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7" name="Google Shape;727;p63"/>
          <p:cNvCxnSpPr>
            <a:endCxn id="725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28" name="Google Shape;728;p63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9" name="Google Shape;729;p63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0" name="Google Shape;730;p63"/>
          <p:cNvSpPr/>
          <p:nvPr/>
        </p:nvSpPr>
        <p:spPr>
          <a:xfrm>
            <a:off x="5417100" y="3392525"/>
            <a:ext cx="670275" cy="731828"/>
          </a:xfrm>
          <a:custGeom>
            <a:avLst/>
            <a:gdLst/>
            <a:ahLst/>
            <a:cxnLst/>
            <a:rect l="l" t="t" r="r" b="b"/>
            <a:pathLst>
              <a:path w="26811" h="58001" extrusionOk="0">
                <a:moveTo>
                  <a:pt x="25717" y="0"/>
                </a:moveTo>
                <a:lnTo>
                  <a:pt x="0" y="0"/>
                </a:lnTo>
                <a:lnTo>
                  <a:pt x="0" y="58001"/>
                </a:lnTo>
                <a:lnTo>
                  <a:pt x="26811" y="5800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Exploits</a:t>
            </a:r>
            <a:endParaRPr/>
          </a:p>
        </p:txBody>
      </p:sp>
      <p:sp>
        <p:nvSpPr>
          <p:cNvPr id="736" name="Google Shape;736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  <p:sp>
        <p:nvSpPr>
          <p:cNvPr id="737" name="Google Shape;737;p64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38" name="Google Shape;738;p64"/>
          <p:cNvSpPr txBox="1"/>
          <p:nvPr/>
        </p:nvSpPr>
        <p:spPr>
          <a:xfrm>
            <a:off x="1764650" y="1544850"/>
            <a:ext cx="2676600" cy="1046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 shellcode is too large? Now let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b="1"/>
              <a:t> </a:t>
            </a:r>
            <a:r>
              <a:rPr lang="en"/>
              <a:t>be a 28-byte shellcode. What should the attacker input?</a:t>
            </a:r>
            <a:endParaRPr/>
          </a:p>
        </p:txBody>
      </p:sp>
      <p:graphicFrame>
        <p:nvGraphicFramePr>
          <p:cNvPr id="739" name="Google Shape;739;p64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40" name="Google Shape;740;p64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1" name="Google Shape;741;p64"/>
          <p:cNvCxnSpPr>
            <a:stCxn id="740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2" name="Google Shape;742;p64"/>
          <p:cNvCxnSpPr>
            <a:endCxn id="740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3" name="Google Shape;743;p64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44" name="Google Shape;744;p64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45" name="Google Shape;745;p64"/>
          <p:cNvGraphicFramePr/>
          <p:nvPr/>
        </p:nvGraphicFramePr>
        <p:xfrm>
          <a:off x="5142350" y="3007650"/>
          <a:ext cx="1439950" cy="19504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0xbfffcd58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0xbfffcd54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0xbfffcd50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0xbfffcd48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0xbfffcd44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0" name="Google Shape;750;p65"/>
          <p:cNvGraphicFramePr/>
          <p:nvPr/>
        </p:nvGraphicFramePr>
        <p:xfrm>
          <a:off x="5142350" y="3007650"/>
          <a:ext cx="1439950" cy="19504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29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0xbfffcd50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0xbfffcd4c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0xbfffcd48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0xbfffcd44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999999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51" name="Google Shape;751;p6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Constructing Exploits</a:t>
            </a:r>
            <a:endParaRPr/>
          </a:p>
        </p:txBody>
      </p:sp>
      <p:sp>
        <p:nvSpPr>
          <p:cNvPr id="752" name="Google Shape;752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  <p:sp>
        <p:nvSpPr>
          <p:cNvPr id="753" name="Google Shape;753;p6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Place the shellcode </a:t>
            </a:r>
            <a:r>
              <a:rPr lang="en" i="1"/>
              <a:t>after</a:t>
            </a:r>
            <a:r>
              <a:rPr lang="en"/>
              <a:t> the RIP!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works because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 lets us write as many bytes as we want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should the address be?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Input: </a:t>
            </a:r>
            <a:r>
              <a:rPr lang="en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24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'\x5c\xcd\xff\xbf'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24 bytes of garbage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address of where we placed the shellcode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28 bytes of shellcode</a:t>
            </a:r>
            <a:endParaRPr/>
          </a:p>
        </p:txBody>
      </p:sp>
      <p:sp>
        <p:nvSpPr>
          <p:cNvPr id="754" name="Google Shape;754;p65"/>
          <p:cNvSpPr txBox="1"/>
          <p:nvPr/>
        </p:nvSpPr>
        <p:spPr>
          <a:xfrm>
            <a:off x="789425" y="3788350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aphicFrame>
        <p:nvGraphicFramePr>
          <p:cNvPr id="755" name="Google Shape;755;p65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'\x5c'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'\xcd'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'\xff'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'\xbf'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56" name="Google Shape;756;p65"/>
          <p:cNvSpPr txBox="1"/>
          <p:nvPr/>
        </p:nvSpPr>
        <p:spPr>
          <a:xfrm rot="-5400000">
            <a:off x="8058150" y="4153325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57" name="Google Shape;757;p65"/>
          <p:cNvCxnSpPr>
            <a:stCxn id="756" idx="3"/>
          </p:cNvCxnSpPr>
          <p:nvPr/>
        </p:nvCxnSpPr>
        <p:spPr>
          <a:xfrm>
            <a:off x="8672550" y="3739025"/>
            <a:ext cx="0" cy="33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8" name="Google Shape;758;p65"/>
          <p:cNvCxnSpPr>
            <a:endCxn id="756" idx="1"/>
          </p:cNvCxnSpPr>
          <p:nvPr/>
        </p:nvCxnSpPr>
        <p:spPr>
          <a:xfrm>
            <a:off x="8672550" y="4627025"/>
            <a:ext cx="0" cy="34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9" name="Google Shape;759;p65"/>
          <p:cNvSpPr txBox="1"/>
          <p:nvPr/>
        </p:nvSpPr>
        <p:spPr>
          <a:xfrm>
            <a:off x="8419950" y="3427200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SFP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0" name="Google Shape;760;p65"/>
          <p:cNvSpPr txBox="1"/>
          <p:nvPr/>
        </p:nvSpPr>
        <p:spPr>
          <a:xfrm>
            <a:off x="8419950" y="3192875"/>
            <a:ext cx="5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RIP</a:t>
            </a:r>
            <a:endParaRPr sz="12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1" name="Google Shape;761;p65"/>
          <p:cNvSpPr/>
          <p:nvPr/>
        </p:nvSpPr>
        <p:spPr>
          <a:xfrm rot="10800000" flipH="1">
            <a:off x="5417100" y="3125720"/>
            <a:ext cx="670275" cy="266805"/>
          </a:xfrm>
          <a:custGeom>
            <a:avLst/>
            <a:gdLst/>
            <a:ahLst/>
            <a:cxnLst/>
            <a:rect l="l" t="t" r="r" b="b"/>
            <a:pathLst>
              <a:path w="26811" h="58001" extrusionOk="0">
                <a:moveTo>
                  <a:pt x="25717" y="0"/>
                </a:moveTo>
                <a:lnTo>
                  <a:pt x="0" y="0"/>
                </a:lnTo>
                <a:lnTo>
                  <a:pt x="0" y="58001"/>
                </a:lnTo>
                <a:lnTo>
                  <a:pt x="26811" y="5800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767" name="Google Shape;767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  <p:sp>
        <p:nvSpPr>
          <p:cNvPr id="768" name="Google Shape;768;p66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9" name="Google Shape;769;p66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0" name="Google Shape;770;p66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771" name="Google Shape;771;p66"/>
          <p:cNvCxnSpPr>
            <a:stCxn id="770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2" name="Google Shape;772;p66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773" name="Google Shape;773;p66"/>
          <p:cNvCxnSpPr>
            <a:stCxn id="772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4" name="Google Shape;774;p66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775" name="Google Shape;775;p66"/>
          <p:cNvCxnSpPr>
            <a:stCxn id="774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76" name="Google Shape;776;p66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777" name="Google Shape;777;p66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78" name="Google Shape;778;p66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79" name="Google Shape;779;p66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785" name="Google Shape;785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  <p:sp>
        <p:nvSpPr>
          <p:cNvPr id="786" name="Google Shape;786;p67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7" name="Google Shape;787;p67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addl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$4, %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esp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movl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ebp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esp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popl</a:t>
            </a: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" sz="10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ebp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8" name="Google Shape;788;p67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789" name="Google Shape;789;p67"/>
          <p:cNvCxnSpPr>
            <a:stCxn id="788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0" name="Google Shape;790;p67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791" name="Google Shape;791;p67"/>
          <p:cNvCxnSpPr>
            <a:stCxn id="790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2" name="Google Shape;792;p67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793" name="Google Shape;793;p67"/>
          <p:cNvCxnSpPr>
            <a:stCxn id="792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4" name="Google Shape;794;p67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795" name="Google Shape;795;p67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796" name="Google Shape;796;p67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797" name="Google Shape;797;p67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6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03" name="Google Shape;803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  <p:sp>
        <p:nvSpPr>
          <p:cNvPr id="804" name="Google Shape;804;p68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5" name="Google Shape;805;p68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06" name="Google Shape;806;p68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07" name="Google Shape;807;p68"/>
          <p:cNvCxnSpPr>
            <a:stCxn id="806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8" name="Google Shape;808;p68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09" name="Google Shape;809;p68"/>
          <p:cNvCxnSpPr>
            <a:stCxn id="808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0" name="Google Shape;810;p68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11" name="Google Shape;811;p68"/>
          <p:cNvCxnSpPr>
            <a:stCxn id="810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2" name="Google Shape;812;p68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13" name="Google Shape;813;p68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14" name="Google Shape;814;p68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15" name="Google Shape;815;p68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21" name="Google Shape;821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822" name="Google Shape;822;p69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3" name="Google Shape;823;p69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4" name="Google Shape;824;p69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25" name="Google Shape;825;p69"/>
          <p:cNvCxnSpPr>
            <a:stCxn id="824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6" name="Google Shape;826;p69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27" name="Google Shape;827;p69"/>
          <p:cNvCxnSpPr>
            <a:stCxn id="826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8" name="Google Shape;828;p69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29" name="Google Shape;829;p69"/>
          <p:cNvCxnSpPr>
            <a:stCxn id="828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30" name="Google Shape;830;p69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31" name="Google Shape;831;p69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32" name="Google Shape;832;p69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33" name="Google Shape;833;p69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Instructions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push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ESP moves one word down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Puts the value in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dirty="0"/>
              <a:t> at the current ESP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endParaRPr lang="en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pop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Copies the lowest value on the stack (where ESP is pointing) into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ESP moves one word up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endParaRPr lang="en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mov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Copies the value in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 dirty="0"/>
              <a:t> into </a:t>
            </a:r>
            <a:r>
              <a:rPr lang="en" b="1" dirty="0" err="1"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7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39" name="Google Shape;839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  <p:sp>
        <p:nvSpPr>
          <p:cNvPr id="840" name="Google Shape;840;p70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1" name="Google Shape;841;p70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2" name="Google Shape;842;p70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43" name="Google Shape;843;p70"/>
          <p:cNvCxnSpPr>
            <a:stCxn id="842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4" name="Google Shape;844;p70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45" name="Google Shape;845;p70"/>
          <p:cNvCxnSpPr>
            <a:stCxn id="844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6" name="Google Shape;846;p70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47" name="Google Shape;847;p70"/>
          <p:cNvCxnSpPr>
            <a:stCxn id="846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8" name="Google Shape;848;p70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49" name="Google Shape;849;p70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50" name="Google Shape;850;p70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51" name="Google Shape;851;p70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57" name="Google Shape;857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  <p:sp>
        <p:nvSpPr>
          <p:cNvPr id="858" name="Google Shape;858;p71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9" name="Google Shape;859;p71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60" name="Google Shape;860;p71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61" name="Google Shape;861;p71"/>
          <p:cNvCxnSpPr>
            <a:stCxn id="860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2" name="Google Shape;862;p71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63" name="Google Shape;863;p71"/>
          <p:cNvCxnSpPr>
            <a:stCxn id="862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4" name="Google Shape;864;p71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65" name="Google Shape;865;p71"/>
          <p:cNvCxnSpPr>
            <a:stCxn id="864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6" name="Google Shape;866;p71"/>
          <p:cNvSpPr/>
          <p:nvPr/>
        </p:nvSpPr>
        <p:spPr>
          <a:xfrm>
            <a:off x="8479550" y="2891855"/>
            <a:ext cx="253125" cy="48092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67" name="Google Shape;867;p71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68" name="Google Shape;868;p71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69" name="Google Shape;869;p71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7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75" name="Google Shape;875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876" name="Google Shape;876;p72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7" name="Google Shape;877;p72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78" name="Google Shape;878;p72"/>
          <p:cNvSpPr txBox="1"/>
          <p:nvPr/>
        </p:nvSpPr>
        <p:spPr>
          <a:xfrm>
            <a:off x="2429959" y="22889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79" name="Google Shape;879;p72"/>
          <p:cNvCxnSpPr>
            <a:stCxn id="878" idx="3"/>
          </p:cNvCxnSpPr>
          <p:nvPr/>
        </p:nvCxnSpPr>
        <p:spPr>
          <a:xfrm>
            <a:off x="2744959" y="23966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0" name="Google Shape;880;p72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81" name="Google Shape;881;p72"/>
          <p:cNvCxnSpPr>
            <a:stCxn id="880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2" name="Google Shape;882;p72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883" name="Google Shape;883;p72"/>
          <p:cNvCxnSpPr>
            <a:stCxn id="882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4" name="Google Shape;884;p72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885" name="Google Shape;885;p72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86" name="Google Shape;886;p72"/>
          <p:cNvSpPr/>
          <p:nvPr/>
        </p:nvSpPr>
        <p:spPr>
          <a:xfrm>
            <a:off x="4344850" y="1221800"/>
            <a:ext cx="4529625" cy="2550900"/>
          </a:xfrm>
          <a:custGeom>
            <a:avLst/>
            <a:gdLst/>
            <a:ahLst/>
            <a:cxnLst/>
            <a:rect l="l" t="t" r="r" b="b"/>
            <a:pathLst>
              <a:path w="181185" h="102036" extrusionOk="0">
                <a:moveTo>
                  <a:pt x="165212" y="76527"/>
                </a:moveTo>
                <a:lnTo>
                  <a:pt x="181185" y="76527"/>
                </a:lnTo>
                <a:lnTo>
                  <a:pt x="181185" y="0"/>
                </a:lnTo>
                <a:lnTo>
                  <a:pt x="21933" y="0"/>
                </a:lnTo>
                <a:lnTo>
                  <a:pt x="21933" y="102036"/>
                </a:lnTo>
                <a:lnTo>
                  <a:pt x="0" y="102036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87" name="Google Shape;887;p72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88" name="Google Shape;88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72"/>
          <p:cNvSpPr txBox="1"/>
          <p:nvPr/>
        </p:nvSpPr>
        <p:spPr>
          <a:xfrm>
            <a:off x="1210650" y="4078525"/>
            <a:ext cx="34188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overwrite the SFP (saved EBP) with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'AAAA'</a:t>
            </a:r>
            <a:r>
              <a:rPr lang="en" sz="1200"/>
              <a:t>, so the SFP is now pointing at the (probably invalid) address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AAAA</a:t>
            </a:r>
            <a:r>
              <a:rPr lang="en" sz="1200"/>
              <a:t> (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0x41414141</a:t>
            </a:r>
            <a:r>
              <a:rPr lang="en" sz="1200"/>
              <a:t>)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895" name="Google Shape;895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  <p:sp>
        <p:nvSpPr>
          <p:cNvPr id="896" name="Google Shape;896;p73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7" name="Google Shape;897;p73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8" name="Google Shape;898;p73"/>
          <p:cNvSpPr txBox="1"/>
          <p:nvPr/>
        </p:nvSpPr>
        <p:spPr>
          <a:xfrm>
            <a:off x="2429959" y="24413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899" name="Google Shape;899;p73"/>
          <p:cNvCxnSpPr>
            <a:stCxn id="898" idx="3"/>
          </p:cNvCxnSpPr>
          <p:nvPr/>
        </p:nvCxnSpPr>
        <p:spPr>
          <a:xfrm>
            <a:off x="2744959" y="25490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0" name="Google Shape;900;p73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01" name="Google Shape;901;p73"/>
          <p:cNvCxnSpPr>
            <a:stCxn id="900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2" name="Google Shape;902;p73"/>
          <p:cNvSpPr txBox="1"/>
          <p:nvPr/>
        </p:nvSpPr>
        <p:spPr>
          <a:xfrm>
            <a:off x="5305375" y="466322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ESP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03" name="Google Shape;903;p73"/>
          <p:cNvCxnSpPr>
            <a:stCxn id="902" idx="3"/>
          </p:cNvCxnSpPr>
          <p:nvPr/>
        </p:nvCxnSpPr>
        <p:spPr>
          <a:xfrm>
            <a:off x="5786275" y="483257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4" name="Google Shape;904;p73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905" name="Google Shape;905;p73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06" name="Google Shape;906;p73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07" name="Google Shape;907;p73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08" name="Google Shape;90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73"/>
          <p:cNvSpPr txBox="1"/>
          <p:nvPr/>
        </p:nvSpPr>
        <p:spPr>
          <a:xfrm>
            <a:off x="707025" y="4078525"/>
            <a:ext cx="3921900" cy="9234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We overwrite the RIP (saved EIP) with the address of our shellcode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0xbfffcd40</a:t>
            </a:r>
            <a:r>
              <a:rPr lang="en" sz="1200"/>
              <a:t>, so the RIP is now pointing at our shellcode! Remember, this value will be restored to EIP (the instruction pointer) later.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7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915" name="Google Shape;915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  <p:sp>
        <p:nvSpPr>
          <p:cNvPr id="916" name="Google Shape;916;p74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7" name="Google Shape;917;p74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8" name="Google Shape;918;p74"/>
          <p:cNvSpPr txBox="1"/>
          <p:nvPr/>
        </p:nvSpPr>
        <p:spPr>
          <a:xfrm>
            <a:off x="2429959" y="259370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919" name="Google Shape;919;p74"/>
          <p:cNvCxnSpPr>
            <a:stCxn id="918" idx="3"/>
          </p:cNvCxnSpPr>
          <p:nvPr/>
        </p:nvCxnSpPr>
        <p:spPr>
          <a:xfrm>
            <a:off x="2744959" y="270140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0" name="Google Shape;920;p74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21" name="Google Shape;921;p74"/>
          <p:cNvCxnSpPr>
            <a:stCxn id="920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2" name="Google Shape;922;p74"/>
          <p:cNvSpPr txBox="1"/>
          <p:nvPr/>
        </p:nvSpPr>
        <p:spPr>
          <a:xfrm>
            <a:off x="5305375" y="441674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923" name="Google Shape;923;p74"/>
          <p:cNvCxnSpPr>
            <a:stCxn id="922" idx="3"/>
          </p:cNvCxnSpPr>
          <p:nvPr/>
        </p:nvCxnSpPr>
        <p:spPr>
          <a:xfrm>
            <a:off x="5786275" y="458609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4" name="Google Shape;924;p74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925" name="Google Shape;925;p74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26" name="Google Shape;926;p74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27" name="Google Shape;927;p74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28" name="Google Shape;92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29" name="Google Shape;929;p74"/>
          <p:cNvSpPr txBox="1"/>
          <p:nvPr/>
        </p:nvSpPr>
        <p:spPr>
          <a:xfrm>
            <a:off x="1501775" y="4078525"/>
            <a:ext cx="3127200" cy="369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Returning from 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 sz="1200"/>
              <a:t>: Move ESP up by 4.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7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935" name="Google Shape;935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  <p:sp>
        <p:nvSpPr>
          <p:cNvPr id="936" name="Google Shape;936;p75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7" name="Google Shape;937;p75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8" name="Google Shape;938;p75"/>
          <p:cNvSpPr txBox="1"/>
          <p:nvPr/>
        </p:nvSpPr>
        <p:spPr>
          <a:xfrm>
            <a:off x="2429959" y="275802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939" name="Google Shape;939;p75"/>
          <p:cNvCxnSpPr>
            <a:stCxn id="938" idx="3"/>
          </p:cNvCxnSpPr>
          <p:nvPr/>
        </p:nvCxnSpPr>
        <p:spPr>
          <a:xfrm>
            <a:off x="2744959" y="286572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0" name="Google Shape;940;p75"/>
          <p:cNvSpPr txBox="1"/>
          <p:nvPr/>
        </p:nvSpPr>
        <p:spPr>
          <a:xfrm>
            <a:off x="5305375" y="3206008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41" name="Google Shape;941;p75"/>
          <p:cNvCxnSpPr>
            <a:stCxn id="940" idx="3"/>
          </p:cNvCxnSpPr>
          <p:nvPr/>
        </p:nvCxnSpPr>
        <p:spPr>
          <a:xfrm>
            <a:off x="5786275" y="3375358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2" name="Google Shape;942;p75"/>
          <p:cNvSpPr txBox="1"/>
          <p:nvPr/>
        </p:nvSpPr>
        <p:spPr>
          <a:xfrm>
            <a:off x="4324375" y="3206003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943" name="Google Shape;943;p75"/>
          <p:cNvCxnSpPr>
            <a:stCxn id="942" idx="3"/>
          </p:cNvCxnSpPr>
          <p:nvPr/>
        </p:nvCxnSpPr>
        <p:spPr>
          <a:xfrm>
            <a:off x="4805275" y="3375353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4" name="Google Shape;944;p75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945" name="Google Shape;945;p75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46" name="Google Shape;946;p75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47" name="Google Shape;947;p75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48" name="Google Shape;94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49" name="Google Shape;949;p75"/>
          <p:cNvSpPr txBox="1"/>
          <p:nvPr/>
        </p:nvSpPr>
        <p:spPr>
          <a:xfrm>
            <a:off x="1817575" y="4078525"/>
            <a:ext cx="2811300" cy="369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Function epilogue: Move ESP to EBP.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7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955" name="Google Shape;955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  <p:sp>
        <p:nvSpPr>
          <p:cNvPr id="956" name="Google Shape;956;p76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7" name="Google Shape;957;p76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8" name="Google Shape;958;p76"/>
          <p:cNvSpPr txBox="1"/>
          <p:nvPr/>
        </p:nvSpPr>
        <p:spPr>
          <a:xfrm>
            <a:off x="2429959" y="2904460"/>
            <a:ext cx="3150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</a:rPr>
              <a:t>EIP</a:t>
            </a:r>
            <a:endParaRPr sz="800" b="1">
              <a:solidFill>
                <a:schemeClr val="dk1"/>
              </a:solidFill>
            </a:endParaRPr>
          </a:p>
        </p:txBody>
      </p:sp>
      <p:cxnSp>
        <p:nvCxnSpPr>
          <p:cNvPr id="959" name="Google Shape;959;p76"/>
          <p:cNvCxnSpPr>
            <a:stCxn id="958" idx="3"/>
          </p:cNvCxnSpPr>
          <p:nvPr/>
        </p:nvCxnSpPr>
        <p:spPr>
          <a:xfrm>
            <a:off x="2744959" y="3012160"/>
            <a:ext cx="329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0" name="Google Shape;960;p76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EBP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961" name="Google Shape;961;p76"/>
          <p:cNvCxnSpPr>
            <a:stCxn id="960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2" name="Google Shape;962;p76"/>
          <p:cNvSpPr txBox="1"/>
          <p:nvPr/>
        </p:nvSpPr>
        <p:spPr>
          <a:xfrm>
            <a:off x="5305375" y="296019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963" name="Google Shape;963;p76"/>
          <p:cNvCxnSpPr>
            <a:stCxn id="962" idx="3"/>
          </p:cNvCxnSpPr>
          <p:nvPr/>
        </p:nvCxnSpPr>
        <p:spPr>
          <a:xfrm>
            <a:off x="5786275" y="312954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4" name="Google Shape;964;p76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965" name="Google Shape;965;p76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66" name="Google Shape;966;p76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67" name="Google Shape;967;p76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68" name="Google Shape;96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76"/>
          <p:cNvSpPr txBox="1"/>
          <p:nvPr/>
        </p:nvSpPr>
        <p:spPr>
          <a:xfrm>
            <a:off x="1277225" y="4078525"/>
            <a:ext cx="3351600" cy="9234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Function epilogue: Restore the SFP into EBP. We overwrote SFP to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'AAAA'</a:t>
            </a:r>
            <a:r>
              <a:rPr lang="en" sz="1200"/>
              <a:t>, so the EBP now also points to the address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'AAAA'</a:t>
            </a:r>
            <a:r>
              <a:rPr lang="en" sz="1200"/>
              <a:t>. We don’t really care about EBP, though.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7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975" name="Google Shape;975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  <p:sp>
        <p:nvSpPr>
          <p:cNvPr id="976" name="Google Shape;976;p77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7" name="Google Shape;977;p77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8" name="Google Shape;978;p77"/>
          <p:cNvSpPr txBox="1"/>
          <p:nvPr/>
        </p:nvSpPr>
        <p:spPr>
          <a:xfrm>
            <a:off x="5305371" y="44058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EIP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79" name="Google Shape;979;p77"/>
          <p:cNvCxnSpPr>
            <a:stCxn id="978" idx="3"/>
          </p:cNvCxnSpPr>
          <p:nvPr/>
        </p:nvCxnSpPr>
        <p:spPr>
          <a:xfrm>
            <a:off x="5786271" y="45752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0" name="Google Shape;980;p77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981" name="Google Shape;981;p77"/>
          <p:cNvCxnSpPr>
            <a:stCxn id="980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2" name="Google Shape;982;p77"/>
          <p:cNvSpPr txBox="1"/>
          <p:nvPr/>
        </p:nvSpPr>
        <p:spPr>
          <a:xfrm>
            <a:off x="5305375" y="27196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983" name="Google Shape;983;p77"/>
          <p:cNvCxnSpPr>
            <a:stCxn id="982" idx="3"/>
          </p:cNvCxnSpPr>
          <p:nvPr/>
        </p:nvCxnSpPr>
        <p:spPr>
          <a:xfrm>
            <a:off x="5786275" y="28890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4" name="Google Shape;984;p77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985" name="Google Shape;985;p77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86" name="Google Shape;986;p77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987" name="Google Shape;987;p77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88" name="Google Shape;988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77"/>
          <p:cNvSpPr txBox="1"/>
          <p:nvPr/>
        </p:nvSpPr>
        <p:spPr>
          <a:xfrm>
            <a:off x="1277225" y="4078525"/>
            <a:ext cx="3351600" cy="9234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Function epilogue: Restore the RIP into EIP. We overwrote RIP to the address of shellcode, so the EIP (instruction pointer) now points to our shellcode!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4" name="Google Shape;994;p78"/>
          <p:cNvGraphicFramePr/>
          <p:nvPr/>
        </p:nvGraphicFramePr>
        <p:xfrm>
          <a:off x="6286375" y="1301050"/>
          <a:ext cx="2186100" cy="36570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'\x00'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/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(RIP) </a:t>
                      </a:r>
                      <a:r>
                        <a:rPr lang="en" sz="1000" b="1">
                          <a:solidFill>
                            <a:srgbClr val="1155CC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0xbfffcd40</a:t>
                      </a:r>
                      <a:endParaRPr sz="1000" b="1">
                        <a:solidFill>
                          <a:srgbClr val="1155CC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(SFP) 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   </a:t>
                      </a:r>
                      <a:r>
                        <a:rPr lang="en" sz="1000" b="1">
                          <a:solidFill>
                            <a:srgbClr val="38761D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'AAAA'</a:t>
                      </a:r>
                      <a:endParaRPr sz="1000" b="1">
                        <a:solidFill>
                          <a:srgbClr val="38761D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999999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(name) </a:t>
                      </a: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SHELLCODE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18275" marR="18275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95" name="Google Shape;995;p7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 Buffer Overflow</a:t>
            </a:r>
            <a:endParaRPr/>
          </a:p>
        </p:txBody>
      </p:sp>
      <p:sp>
        <p:nvSpPr>
          <p:cNvPr id="996" name="Google Shape;996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  <p:sp>
        <p:nvSpPr>
          <p:cNvPr id="997" name="Google Shape;997;p78"/>
          <p:cNvSpPr txBox="1"/>
          <p:nvPr/>
        </p:nvSpPr>
        <p:spPr>
          <a:xfrm>
            <a:off x="164975" y="2344600"/>
            <a:ext cx="1966500" cy="1569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name[20];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vulnerable();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8" name="Google Shape;998;p78"/>
          <p:cNvSpPr txBox="1"/>
          <p:nvPr/>
        </p:nvSpPr>
        <p:spPr>
          <a:xfrm>
            <a:off x="2807925" y="1912275"/>
            <a:ext cx="1821000" cy="2031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vulnerable: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gets</a:t>
            </a:r>
            <a:b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addl $4,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movl %ebp, %esp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popl %ebp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0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main: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call vulnerable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9" name="Google Shape;999;p78"/>
          <p:cNvSpPr txBox="1"/>
          <p:nvPr/>
        </p:nvSpPr>
        <p:spPr>
          <a:xfrm>
            <a:off x="5305371" y="44058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EIP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1000" name="Google Shape;1000;p78"/>
          <p:cNvCxnSpPr>
            <a:stCxn id="999" idx="3"/>
          </p:cNvCxnSpPr>
          <p:nvPr/>
        </p:nvCxnSpPr>
        <p:spPr>
          <a:xfrm>
            <a:off x="5786271" y="45752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1" name="Google Shape;1001;p78"/>
          <p:cNvSpPr txBox="1"/>
          <p:nvPr/>
        </p:nvSpPr>
        <p:spPr>
          <a:xfrm>
            <a:off x="6440050" y="5659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EBP</a:t>
            </a:r>
            <a:endParaRPr sz="1000" b="1">
              <a:solidFill>
                <a:schemeClr val="dk1"/>
              </a:solidFill>
            </a:endParaRPr>
          </a:p>
        </p:txBody>
      </p:sp>
      <p:cxnSp>
        <p:nvCxnSpPr>
          <p:cNvPr id="1002" name="Google Shape;1002;p78"/>
          <p:cNvCxnSpPr>
            <a:stCxn id="1001" idx="3"/>
          </p:cNvCxnSpPr>
          <p:nvPr/>
        </p:nvCxnSpPr>
        <p:spPr>
          <a:xfrm>
            <a:off x="6920950" y="735325"/>
            <a:ext cx="500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3" name="Google Shape;1003;p78"/>
          <p:cNvSpPr txBox="1"/>
          <p:nvPr/>
        </p:nvSpPr>
        <p:spPr>
          <a:xfrm>
            <a:off x="5305375" y="2719675"/>
            <a:ext cx="480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FF0000"/>
                </a:solidFill>
              </a:rPr>
              <a:t>ESP</a:t>
            </a:r>
            <a:endParaRPr sz="1000" b="1">
              <a:solidFill>
                <a:srgbClr val="FF0000"/>
              </a:solidFill>
            </a:endParaRPr>
          </a:p>
        </p:txBody>
      </p:sp>
      <p:cxnSp>
        <p:nvCxnSpPr>
          <p:cNvPr id="1004" name="Google Shape;1004;p78"/>
          <p:cNvCxnSpPr>
            <a:stCxn id="1003" idx="3"/>
          </p:cNvCxnSpPr>
          <p:nvPr/>
        </p:nvCxnSpPr>
        <p:spPr>
          <a:xfrm>
            <a:off x="5786275" y="2889025"/>
            <a:ext cx="500100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5" name="Google Shape;1005;p78"/>
          <p:cNvSpPr/>
          <p:nvPr/>
        </p:nvSpPr>
        <p:spPr>
          <a:xfrm>
            <a:off x="8479550" y="643652"/>
            <a:ext cx="253125" cy="2729105"/>
          </a:xfrm>
          <a:custGeom>
            <a:avLst/>
            <a:gdLst/>
            <a:ahLst/>
            <a:cxnLst/>
            <a:rect l="l" t="t" r="r" b="b"/>
            <a:pathLst>
              <a:path w="10125" h="19237" extrusionOk="0">
                <a:moveTo>
                  <a:pt x="0" y="19237"/>
                </a:moveTo>
                <a:lnTo>
                  <a:pt x="10125" y="19237"/>
                </a:lnTo>
                <a:lnTo>
                  <a:pt x="10125" y="0"/>
                </a:lnTo>
                <a:lnTo>
                  <a:pt x="1772" y="0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06" name="Google Shape;1006;p78"/>
          <p:cNvSpPr/>
          <p:nvPr/>
        </p:nvSpPr>
        <p:spPr>
          <a:xfrm>
            <a:off x="8475150" y="3134975"/>
            <a:ext cx="184775" cy="1460155"/>
          </a:xfrm>
          <a:custGeom>
            <a:avLst/>
            <a:gdLst/>
            <a:ahLst/>
            <a:cxnLst/>
            <a:rect l="l" t="t" r="r" b="b"/>
            <a:pathLst>
              <a:path w="7391" h="67467" extrusionOk="0">
                <a:moveTo>
                  <a:pt x="0" y="0"/>
                </a:moveTo>
                <a:lnTo>
                  <a:pt x="7391" y="0"/>
                </a:lnTo>
                <a:lnTo>
                  <a:pt x="7391" y="67467"/>
                </a:lnTo>
                <a:lnTo>
                  <a:pt x="1431" y="67467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007" name="Google Shape;1007;p78"/>
          <p:cNvSpPr txBox="1"/>
          <p:nvPr/>
        </p:nvSpPr>
        <p:spPr>
          <a:xfrm>
            <a:off x="102700" y="1200500"/>
            <a:ext cx="2676600" cy="7389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Input: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SHELLCODE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'A' * 12</a:t>
            </a:r>
            <a:r>
              <a:rPr lang="en" sz="1200" b="1">
                <a:latin typeface="Courier New"/>
                <a:ea typeface="Courier New"/>
                <a:cs typeface="Courier New"/>
                <a:sym typeface="Courier New"/>
              </a:rPr>
              <a:t> + </a:t>
            </a:r>
            <a:r>
              <a:rPr lang="en" sz="12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'\x40\xcd\xff\xbf'</a:t>
            </a:r>
            <a:endParaRPr sz="12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8" name="Google Shape;1008;p78"/>
          <p:cNvSpPr txBox="1"/>
          <p:nvPr/>
        </p:nvSpPr>
        <p:spPr>
          <a:xfrm>
            <a:off x="1508800" y="1200500"/>
            <a:ext cx="5708400" cy="35997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sh # </a:t>
            </a:r>
            <a:r>
              <a:rPr lang="en" sz="4800" b="1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_</a:t>
            </a:r>
            <a:endParaRPr sz="4800" b="1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9" name="Google Shape;1009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250" y="24375"/>
            <a:ext cx="1065699" cy="106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7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Memory-Safe Code</a:t>
            </a:r>
            <a:endParaRPr/>
          </a:p>
        </p:txBody>
      </p:sp>
      <p:sp>
        <p:nvSpPr>
          <p:cNvPr id="1015" name="Google Shape;1015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a Function in x86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aphicFrame>
        <p:nvGraphicFramePr>
          <p:cNvPr id="110" name="Google Shape;110;p21"/>
          <p:cNvGraphicFramePr/>
          <p:nvPr/>
        </p:nvGraphicFramePr>
        <p:xfrm>
          <a:off x="975153" y="2108785"/>
          <a:ext cx="1816500" cy="17066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181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/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1" name="Google Shape;111;p21"/>
          <p:cNvGraphicFramePr/>
          <p:nvPr/>
        </p:nvGraphicFramePr>
        <p:xfrm>
          <a:off x="3948428" y="2108785"/>
          <a:ext cx="1816500" cy="17066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181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2" name="Google Shape;112;p21"/>
          <p:cNvGraphicFramePr/>
          <p:nvPr/>
        </p:nvGraphicFramePr>
        <p:xfrm>
          <a:off x="6920953" y="2108785"/>
          <a:ext cx="1816500" cy="17066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181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caller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callee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 code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13" name="Google Shape;113;p21"/>
          <p:cNvGrpSpPr/>
          <p:nvPr/>
        </p:nvGrpSpPr>
        <p:grpSpPr>
          <a:xfrm>
            <a:off x="221978" y="1921604"/>
            <a:ext cx="2832175" cy="2293971"/>
            <a:chOff x="221978" y="2531204"/>
            <a:chExt cx="2832175" cy="2293971"/>
          </a:xfrm>
        </p:grpSpPr>
        <p:cxnSp>
          <p:nvCxnSpPr>
            <p:cNvPr id="114" name="Google Shape;114;p21"/>
            <p:cNvCxnSpPr/>
            <p:nvPr/>
          </p:nvCxnSpPr>
          <p:spPr>
            <a:xfrm>
              <a:off x="702877" y="2852950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115" name="Google Shape;115;p21"/>
            <p:cNvGrpSpPr/>
            <p:nvPr/>
          </p:nvGrpSpPr>
          <p:grpSpPr>
            <a:xfrm>
              <a:off x="221978" y="2531204"/>
              <a:ext cx="2832175" cy="2293971"/>
              <a:chOff x="221978" y="2531204"/>
              <a:chExt cx="2832175" cy="2293971"/>
            </a:xfrm>
          </p:grpSpPr>
          <p:sp>
            <p:nvSpPr>
              <p:cNvPr id="116" name="Google Shape;116;p21"/>
              <p:cNvSpPr txBox="1"/>
              <p:nvPr/>
            </p:nvSpPr>
            <p:spPr>
              <a:xfrm>
                <a:off x="221978" y="2683600"/>
                <a:ext cx="480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EBP</a:t>
                </a:r>
                <a:endParaRPr sz="1000" b="1"/>
              </a:p>
            </p:txBody>
          </p:sp>
          <p:sp>
            <p:nvSpPr>
              <p:cNvPr id="117" name="Google Shape;117;p21"/>
              <p:cNvSpPr txBox="1"/>
              <p:nvPr/>
            </p:nvSpPr>
            <p:spPr>
              <a:xfrm rot="-864230">
                <a:off x="949483" y="2752007"/>
                <a:ext cx="1825894" cy="4001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Caller frame</a:t>
                </a:r>
                <a:endParaRPr/>
              </a:p>
            </p:txBody>
          </p:sp>
          <p:sp>
            <p:nvSpPr>
              <p:cNvPr id="118" name="Google Shape;118;p21"/>
              <p:cNvSpPr txBox="1"/>
              <p:nvPr/>
            </p:nvSpPr>
            <p:spPr>
              <a:xfrm>
                <a:off x="221978" y="2909336"/>
                <a:ext cx="480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ESP</a:t>
                </a:r>
                <a:endParaRPr sz="1000" b="1"/>
              </a:p>
            </p:txBody>
          </p:sp>
          <p:cxnSp>
            <p:nvCxnSpPr>
              <p:cNvPr id="119" name="Google Shape;119;p21"/>
              <p:cNvCxnSpPr/>
              <p:nvPr/>
            </p:nvCxnSpPr>
            <p:spPr>
              <a:xfrm>
                <a:off x="702877" y="3078684"/>
                <a:ext cx="254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20" name="Google Shape;120;p21"/>
              <p:cNvSpPr txBox="1"/>
              <p:nvPr/>
            </p:nvSpPr>
            <p:spPr>
              <a:xfrm>
                <a:off x="946193" y="4424975"/>
                <a:ext cx="1874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Before function call</a:t>
                </a:r>
                <a:endParaRPr/>
              </a:p>
            </p:txBody>
          </p:sp>
          <p:sp>
            <p:nvSpPr>
              <p:cNvPr id="121" name="Google Shape;121;p21"/>
              <p:cNvSpPr txBox="1"/>
              <p:nvPr/>
            </p:nvSpPr>
            <p:spPr>
              <a:xfrm>
                <a:off x="221978" y="3884711"/>
                <a:ext cx="4809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/>
                  <a:t>EIP</a:t>
                </a:r>
                <a:endParaRPr sz="1000" b="1"/>
              </a:p>
            </p:txBody>
          </p:sp>
          <p:cxnSp>
            <p:nvCxnSpPr>
              <p:cNvPr id="122" name="Google Shape;122;p21"/>
              <p:cNvCxnSpPr/>
              <p:nvPr/>
            </p:nvCxnSpPr>
            <p:spPr>
              <a:xfrm>
                <a:off x="702877" y="4054050"/>
                <a:ext cx="254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23" name="Google Shape;123;p21"/>
              <p:cNvSpPr txBox="1"/>
              <p:nvPr/>
            </p:nvSpPr>
            <p:spPr>
              <a:xfrm rot="5400000">
                <a:off x="2483703" y="3084700"/>
                <a:ext cx="802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Stack</a:t>
                </a:r>
                <a:endParaRPr sz="1000"/>
              </a:p>
            </p:txBody>
          </p:sp>
          <p:sp>
            <p:nvSpPr>
              <p:cNvPr id="124" name="Google Shape;124;p21"/>
              <p:cNvSpPr txBox="1"/>
              <p:nvPr/>
            </p:nvSpPr>
            <p:spPr>
              <a:xfrm rot="5400000">
                <a:off x="2623203" y="4014385"/>
                <a:ext cx="5232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/>
                  <a:t>Code</a:t>
                </a:r>
                <a:endParaRPr sz="1000"/>
              </a:p>
            </p:txBody>
          </p:sp>
        </p:grpSp>
      </p:grpSp>
      <p:grpSp>
        <p:nvGrpSpPr>
          <p:cNvPr id="125" name="Google Shape;125;p21"/>
          <p:cNvGrpSpPr/>
          <p:nvPr/>
        </p:nvGrpSpPr>
        <p:grpSpPr>
          <a:xfrm>
            <a:off x="3195253" y="1921604"/>
            <a:ext cx="2832188" cy="2293971"/>
            <a:chOff x="3195253" y="2531204"/>
            <a:chExt cx="2832188" cy="2293971"/>
          </a:xfrm>
        </p:grpSpPr>
        <p:sp>
          <p:nvSpPr>
            <p:cNvPr id="126" name="Google Shape;126;p21"/>
            <p:cNvSpPr txBox="1"/>
            <p:nvPr/>
          </p:nvSpPr>
          <p:spPr>
            <a:xfrm>
              <a:off x="3195253" y="3163660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EBP</a:t>
              </a:r>
              <a:endParaRPr sz="1000" b="1"/>
            </a:p>
          </p:txBody>
        </p:sp>
        <p:cxnSp>
          <p:nvCxnSpPr>
            <p:cNvPr id="127" name="Google Shape;127;p21"/>
            <p:cNvCxnSpPr/>
            <p:nvPr/>
          </p:nvCxnSpPr>
          <p:spPr>
            <a:xfrm>
              <a:off x="3676158" y="3333000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8" name="Google Shape;128;p21"/>
            <p:cNvSpPr txBox="1"/>
            <p:nvPr/>
          </p:nvSpPr>
          <p:spPr>
            <a:xfrm>
              <a:off x="3195253" y="3397016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ESP</a:t>
              </a:r>
              <a:endParaRPr sz="1000" b="1"/>
            </a:p>
          </p:txBody>
        </p:sp>
        <p:cxnSp>
          <p:nvCxnSpPr>
            <p:cNvPr id="129" name="Google Shape;129;p21"/>
            <p:cNvCxnSpPr/>
            <p:nvPr/>
          </p:nvCxnSpPr>
          <p:spPr>
            <a:xfrm>
              <a:off x="3676158" y="3566356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0" name="Google Shape;130;p21"/>
            <p:cNvSpPr txBox="1"/>
            <p:nvPr/>
          </p:nvSpPr>
          <p:spPr>
            <a:xfrm>
              <a:off x="3919468" y="4424975"/>
              <a:ext cx="187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During function call</a:t>
              </a:r>
              <a:endParaRPr/>
            </a:p>
          </p:txBody>
        </p:sp>
        <p:sp>
          <p:nvSpPr>
            <p:cNvPr id="131" name="Google Shape;131;p21"/>
            <p:cNvSpPr txBox="1"/>
            <p:nvPr/>
          </p:nvSpPr>
          <p:spPr>
            <a:xfrm rot="-864230">
              <a:off x="3937233" y="2752007"/>
              <a:ext cx="1825894" cy="400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Caller frame</a:t>
              </a:r>
              <a:endParaRPr/>
            </a:p>
          </p:txBody>
        </p:sp>
        <p:sp>
          <p:nvSpPr>
            <p:cNvPr id="132" name="Google Shape;132;p21"/>
            <p:cNvSpPr txBox="1"/>
            <p:nvPr/>
          </p:nvSpPr>
          <p:spPr>
            <a:xfrm rot="-864230">
              <a:off x="3937233" y="3216827"/>
              <a:ext cx="1825894" cy="400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Callee frame</a:t>
              </a:r>
              <a:endParaRPr/>
            </a:p>
          </p:txBody>
        </p:sp>
        <p:sp>
          <p:nvSpPr>
            <p:cNvPr id="133" name="Google Shape;133;p21"/>
            <p:cNvSpPr txBox="1"/>
            <p:nvPr/>
          </p:nvSpPr>
          <p:spPr>
            <a:xfrm>
              <a:off x="3195253" y="4124386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EIP</a:t>
              </a:r>
              <a:endParaRPr sz="1000" b="1"/>
            </a:p>
          </p:txBody>
        </p:sp>
        <p:cxnSp>
          <p:nvCxnSpPr>
            <p:cNvPr id="134" name="Google Shape;134;p21"/>
            <p:cNvCxnSpPr/>
            <p:nvPr/>
          </p:nvCxnSpPr>
          <p:spPr>
            <a:xfrm>
              <a:off x="3676158" y="4293725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5" name="Google Shape;135;p21"/>
            <p:cNvSpPr txBox="1"/>
            <p:nvPr/>
          </p:nvSpPr>
          <p:spPr>
            <a:xfrm rot="5400000">
              <a:off x="5456991" y="3084700"/>
              <a:ext cx="802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Stack</a:t>
              </a:r>
              <a:endParaRPr sz="1000"/>
            </a:p>
          </p:txBody>
        </p:sp>
        <p:sp>
          <p:nvSpPr>
            <p:cNvPr id="136" name="Google Shape;136;p21"/>
            <p:cNvSpPr txBox="1"/>
            <p:nvPr/>
          </p:nvSpPr>
          <p:spPr>
            <a:xfrm rot="5400000">
              <a:off x="5596491" y="4014385"/>
              <a:ext cx="52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Code</a:t>
              </a:r>
              <a:endParaRPr sz="1000"/>
            </a:p>
          </p:txBody>
        </p:sp>
      </p:grpSp>
      <p:grpSp>
        <p:nvGrpSpPr>
          <p:cNvPr id="137" name="Google Shape;137;p21"/>
          <p:cNvGrpSpPr/>
          <p:nvPr/>
        </p:nvGrpSpPr>
        <p:grpSpPr>
          <a:xfrm>
            <a:off x="6168553" y="1921604"/>
            <a:ext cx="2832200" cy="2293971"/>
            <a:chOff x="6168553" y="2531204"/>
            <a:chExt cx="2832200" cy="2293971"/>
          </a:xfrm>
        </p:grpSpPr>
        <p:sp>
          <p:nvSpPr>
            <p:cNvPr id="138" name="Google Shape;138;p21"/>
            <p:cNvSpPr txBox="1"/>
            <p:nvPr/>
          </p:nvSpPr>
          <p:spPr>
            <a:xfrm rot="-864230">
              <a:off x="6895283" y="2752007"/>
              <a:ext cx="1825894" cy="4001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Caller frame</a:t>
              </a:r>
              <a:endParaRPr/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6891993" y="4424975"/>
              <a:ext cx="1874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After function call</a:t>
              </a:r>
              <a:endParaRPr/>
            </a:p>
          </p:txBody>
        </p:sp>
        <p:sp>
          <p:nvSpPr>
            <p:cNvPr id="140" name="Google Shape;140;p21"/>
            <p:cNvSpPr txBox="1"/>
            <p:nvPr/>
          </p:nvSpPr>
          <p:spPr>
            <a:xfrm>
              <a:off x="6168553" y="2683600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EBP</a:t>
              </a:r>
              <a:endParaRPr sz="1000" b="1"/>
            </a:p>
          </p:txBody>
        </p:sp>
        <p:cxnSp>
          <p:nvCxnSpPr>
            <p:cNvPr id="141" name="Google Shape;141;p21"/>
            <p:cNvCxnSpPr/>
            <p:nvPr/>
          </p:nvCxnSpPr>
          <p:spPr>
            <a:xfrm>
              <a:off x="6649452" y="2852950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2" name="Google Shape;142;p21"/>
            <p:cNvSpPr txBox="1"/>
            <p:nvPr/>
          </p:nvSpPr>
          <p:spPr>
            <a:xfrm>
              <a:off x="6168553" y="2909336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ESP</a:t>
              </a:r>
              <a:endParaRPr sz="1000" b="1"/>
            </a:p>
          </p:txBody>
        </p:sp>
        <p:cxnSp>
          <p:nvCxnSpPr>
            <p:cNvPr id="143" name="Google Shape;143;p21"/>
            <p:cNvCxnSpPr/>
            <p:nvPr/>
          </p:nvCxnSpPr>
          <p:spPr>
            <a:xfrm>
              <a:off x="6649452" y="3078684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4" name="Google Shape;144;p21"/>
            <p:cNvSpPr txBox="1"/>
            <p:nvPr/>
          </p:nvSpPr>
          <p:spPr>
            <a:xfrm>
              <a:off x="6168553" y="3884711"/>
              <a:ext cx="480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/>
                <a:t>EIP</a:t>
              </a:r>
              <a:endParaRPr sz="1000" b="1"/>
            </a:p>
          </p:txBody>
        </p:sp>
        <p:cxnSp>
          <p:nvCxnSpPr>
            <p:cNvPr id="145" name="Google Shape;145;p21"/>
            <p:cNvCxnSpPr/>
            <p:nvPr/>
          </p:nvCxnSpPr>
          <p:spPr>
            <a:xfrm>
              <a:off x="6649452" y="4054050"/>
              <a:ext cx="2547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6" name="Google Shape;146;p21"/>
            <p:cNvSpPr txBox="1"/>
            <p:nvPr/>
          </p:nvSpPr>
          <p:spPr>
            <a:xfrm rot="5400000">
              <a:off x="8430303" y="3084700"/>
              <a:ext cx="802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Stack</a:t>
              </a:r>
              <a:endParaRPr sz="1000"/>
            </a:p>
          </p:txBody>
        </p:sp>
        <p:sp>
          <p:nvSpPr>
            <p:cNvPr id="147" name="Google Shape;147;p21"/>
            <p:cNvSpPr txBox="1"/>
            <p:nvPr/>
          </p:nvSpPr>
          <p:spPr>
            <a:xfrm rot="5400000">
              <a:off x="8569803" y="4014385"/>
              <a:ext cx="52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Code</a:t>
              </a:r>
              <a:endParaRPr sz="1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8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Vulnerable Code?</a:t>
            </a:r>
            <a:endParaRPr/>
          </a:p>
        </p:txBody>
      </p:sp>
      <p:sp>
        <p:nvSpPr>
          <p:cNvPr id="1021" name="Google Shape;1021;p80"/>
          <p:cNvSpPr txBox="1"/>
          <p:nvPr/>
        </p:nvSpPr>
        <p:spPr>
          <a:xfrm>
            <a:off x="2423569" y="2224951"/>
            <a:ext cx="4597781" cy="1661963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vulnerable?(void) {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*name = malloc(20);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gets(name);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2" name="Google Shape;1022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  <p:grpSp>
        <p:nvGrpSpPr>
          <p:cNvPr id="1023" name="Google Shape;1023;p80"/>
          <p:cNvGrpSpPr/>
          <p:nvPr/>
        </p:nvGrpSpPr>
        <p:grpSpPr>
          <a:xfrm>
            <a:off x="4994550" y="2840550"/>
            <a:ext cx="2026800" cy="1752900"/>
            <a:chOff x="4994550" y="2840550"/>
            <a:chExt cx="2026800" cy="1752900"/>
          </a:xfrm>
        </p:grpSpPr>
        <p:cxnSp>
          <p:nvCxnSpPr>
            <p:cNvPr id="1024" name="Google Shape;1024;p80"/>
            <p:cNvCxnSpPr>
              <a:stCxn id="1025" idx="0"/>
            </p:cNvCxnSpPr>
            <p:nvPr/>
          </p:nvCxnSpPr>
          <p:spPr>
            <a:xfrm rot="10800000">
              <a:off x="5220150" y="2840550"/>
              <a:ext cx="787800" cy="1137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25" name="Google Shape;1025;p80"/>
            <p:cNvSpPr txBox="1"/>
            <p:nvPr/>
          </p:nvSpPr>
          <p:spPr>
            <a:xfrm>
              <a:off x="4994550" y="3977850"/>
              <a:ext cx="20268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Heap overflows are also vulnerable!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8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Specify the Size</a:t>
            </a:r>
            <a:endParaRPr/>
          </a:p>
        </p:txBody>
      </p:sp>
      <p:sp>
        <p:nvSpPr>
          <p:cNvPr id="1031" name="Google Shape;1031;p81"/>
          <p:cNvSpPr txBox="1"/>
          <p:nvPr/>
        </p:nvSpPr>
        <p:spPr>
          <a:xfrm>
            <a:off x="2657400" y="2091425"/>
            <a:ext cx="3829200" cy="166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safe(void)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fgets(name, 20, stdin);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32" name="Google Shape;1032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  <p:grpSp>
        <p:nvGrpSpPr>
          <p:cNvPr id="1033" name="Google Shape;1033;p81"/>
          <p:cNvGrpSpPr/>
          <p:nvPr/>
        </p:nvGrpSpPr>
        <p:grpSpPr>
          <a:xfrm>
            <a:off x="3552100" y="3202525"/>
            <a:ext cx="2592300" cy="1854300"/>
            <a:chOff x="3552100" y="3202525"/>
            <a:chExt cx="2592300" cy="1854300"/>
          </a:xfrm>
        </p:grpSpPr>
        <p:cxnSp>
          <p:nvCxnSpPr>
            <p:cNvPr id="1034" name="Google Shape;1034;p81"/>
            <p:cNvCxnSpPr>
              <a:stCxn id="1035" idx="0"/>
            </p:cNvCxnSpPr>
            <p:nvPr/>
          </p:nvCxnSpPr>
          <p:spPr>
            <a:xfrm rot="10800000">
              <a:off x="4753150" y="3202525"/>
              <a:ext cx="95100" cy="592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35" name="Google Shape;1035;p81"/>
            <p:cNvSpPr txBox="1"/>
            <p:nvPr/>
          </p:nvSpPr>
          <p:spPr>
            <a:xfrm>
              <a:off x="3552100" y="3794725"/>
              <a:ext cx="2592300" cy="12621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The length parameter specifies the size of the buffer and won’t write any more bytes—no more buffer overflows!</a:t>
              </a:r>
              <a:endParaRPr/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8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Solution: Specify the Size</a:t>
            </a:r>
            <a:endParaRPr/>
          </a:p>
        </p:txBody>
      </p:sp>
      <p:sp>
        <p:nvSpPr>
          <p:cNvPr id="1042" name="Google Shape;1042;p82"/>
          <p:cNvSpPr txBox="1"/>
          <p:nvPr/>
        </p:nvSpPr>
        <p:spPr>
          <a:xfrm>
            <a:off x="2227800" y="2091425"/>
            <a:ext cx="4688400" cy="166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safer(void)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char name[20];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fgets(name, sizeof(name), stdin);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3" name="Google Shape;1043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  <p:grpSp>
        <p:nvGrpSpPr>
          <p:cNvPr id="1044" name="Google Shape;1044;p82"/>
          <p:cNvGrpSpPr/>
          <p:nvPr/>
        </p:nvGrpSpPr>
        <p:grpSpPr>
          <a:xfrm>
            <a:off x="4130350" y="3208875"/>
            <a:ext cx="2732400" cy="1625700"/>
            <a:chOff x="4130350" y="3208875"/>
            <a:chExt cx="2732400" cy="1625700"/>
          </a:xfrm>
        </p:grpSpPr>
        <p:cxnSp>
          <p:nvCxnSpPr>
            <p:cNvPr id="1045" name="Google Shape;1045;p82"/>
            <p:cNvCxnSpPr>
              <a:stCxn id="1046" idx="0"/>
            </p:cNvCxnSpPr>
            <p:nvPr/>
          </p:nvCxnSpPr>
          <p:spPr>
            <a:xfrm rot="10800000">
              <a:off x="4759450" y="3208875"/>
              <a:ext cx="737100" cy="794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6" name="Google Shape;1046;p82"/>
            <p:cNvSpPr txBox="1"/>
            <p:nvPr/>
          </p:nvSpPr>
          <p:spPr>
            <a:xfrm>
              <a:off x="4130350" y="4003275"/>
              <a:ext cx="27324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sizeof</a:t>
              </a:r>
              <a:r>
                <a:rPr lang="en"/>
                <a:t> returns the size of the variable (does </a:t>
              </a:r>
              <a:r>
                <a:rPr lang="en" b="1"/>
                <a:t>not</a:t>
              </a:r>
              <a:r>
                <a:rPr lang="en"/>
                <a:t> work for pointers)</a:t>
              </a: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8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Vulnerable C Library Functions</a:t>
            </a:r>
            <a:endParaRPr/>
          </a:p>
        </p:txBody>
      </p:sp>
      <p:sp>
        <p:nvSpPr>
          <p:cNvPr id="1052" name="Google Shape;1052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  <p:sp>
        <p:nvSpPr>
          <p:cNvPr id="1053" name="Google Shape;1053;p8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gets</a:t>
            </a:r>
            <a:r>
              <a:rPr lang="en"/>
              <a:t> - Read a string from stdin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fgets</a:t>
            </a:r>
            <a:r>
              <a:rPr lang="en"/>
              <a:t> instead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strcpy</a:t>
            </a:r>
            <a:r>
              <a:rPr lang="en"/>
              <a:t> - Copy a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strncpy</a:t>
            </a:r>
            <a:r>
              <a:rPr lang="en"/>
              <a:t> (more compatible, less safe) 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strlcpy</a:t>
            </a:r>
            <a:r>
              <a:rPr lang="en"/>
              <a:t> (less compatible, more safe) instead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strlen</a:t>
            </a:r>
            <a:r>
              <a:rPr lang="en"/>
              <a:t> - Get the length of a string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strnlen</a:t>
            </a:r>
            <a:r>
              <a:rPr lang="en"/>
              <a:t> instead (or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memchr</a:t>
            </a:r>
            <a:r>
              <a:rPr lang="en"/>
              <a:t> if you really need compatible code)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… and more (look up C functions before you use them!)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man</a:t>
            </a:r>
            <a:r>
              <a:rPr lang="en"/>
              <a:t> pages are your friend!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8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Memory Safety Vulnerabilities</a:t>
            </a:r>
            <a:endParaRPr/>
          </a:p>
        </p:txBody>
      </p:sp>
      <p:sp>
        <p:nvSpPr>
          <p:cNvPr id="1066" name="Google Shape;1066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8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Signed/Unsigned Vulnerabilities</a:t>
            </a:r>
            <a:endParaRPr/>
          </a:p>
        </p:txBody>
      </p:sp>
      <p:sp>
        <p:nvSpPr>
          <p:cNvPr id="1073" name="Google Shape;1073;p86"/>
          <p:cNvSpPr txBox="1"/>
          <p:nvPr/>
        </p:nvSpPr>
        <p:spPr>
          <a:xfrm>
            <a:off x="2344950" y="2091425"/>
            <a:ext cx="4454100" cy="166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(int 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char *data) {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[64];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64)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memcpy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data, </a:t>
            </a:r>
            <a:r>
              <a:rPr lang="en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4" name="Google Shape;1074;p8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  <p:sp>
        <p:nvSpPr>
          <p:cNvPr id="1075" name="Google Shape;1075;p86"/>
          <p:cNvSpPr txBox="1"/>
          <p:nvPr/>
        </p:nvSpPr>
        <p:spPr>
          <a:xfrm>
            <a:off x="1051650" y="4232125"/>
            <a:ext cx="7040700" cy="431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void *memcpy(void *dest, const void *src, size_t n);</a:t>
            </a:r>
            <a:endParaRPr sz="1600" b="1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076" name="Google Shape;1076;p86"/>
          <p:cNvGrpSpPr/>
          <p:nvPr/>
        </p:nvGrpSpPr>
        <p:grpSpPr>
          <a:xfrm>
            <a:off x="4473600" y="2414600"/>
            <a:ext cx="4670400" cy="1900200"/>
            <a:chOff x="4473600" y="2414600"/>
            <a:chExt cx="4670400" cy="1900200"/>
          </a:xfrm>
        </p:grpSpPr>
        <p:sp>
          <p:nvSpPr>
            <p:cNvPr id="1077" name="Google Shape;1077;p86"/>
            <p:cNvSpPr txBox="1"/>
            <p:nvPr/>
          </p:nvSpPr>
          <p:spPr>
            <a:xfrm>
              <a:off x="6411600" y="2414600"/>
              <a:ext cx="27324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int</a:t>
              </a:r>
              <a:r>
                <a:rPr lang="en"/>
                <a:t> is a </a:t>
              </a:r>
              <a:r>
                <a:rPr lang="en" b="1"/>
                <a:t>signed</a:t>
              </a:r>
              <a:r>
                <a:rPr lang="en"/>
                <a:t> type, but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size_t</a:t>
              </a:r>
              <a:r>
                <a:rPr lang="en"/>
                <a:t> is an </a:t>
              </a:r>
              <a:r>
                <a:rPr lang="en" b="1"/>
                <a:t>unsigned</a:t>
              </a:r>
              <a:r>
                <a:rPr lang="en"/>
                <a:t> type. What happens if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len == -1</a:t>
              </a:r>
              <a:r>
                <a:rPr lang="en"/>
                <a:t>?</a:t>
              </a:r>
              <a:endParaRPr/>
            </a:p>
          </p:txBody>
        </p:sp>
        <p:cxnSp>
          <p:nvCxnSpPr>
            <p:cNvPr id="1078" name="Google Shape;1078;p86"/>
            <p:cNvCxnSpPr>
              <a:stCxn id="1077" idx="1"/>
            </p:cNvCxnSpPr>
            <p:nvPr/>
          </p:nvCxnSpPr>
          <p:spPr>
            <a:xfrm rot="10800000">
              <a:off x="4473600" y="2484650"/>
              <a:ext cx="1938000" cy="34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79" name="Google Shape;1079;p86"/>
            <p:cNvCxnSpPr>
              <a:stCxn id="1077" idx="2"/>
            </p:cNvCxnSpPr>
            <p:nvPr/>
          </p:nvCxnSpPr>
          <p:spPr>
            <a:xfrm flipH="1">
              <a:off x="6837300" y="3245900"/>
              <a:ext cx="940500" cy="106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080" name="Google Shape;1080;p86"/>
          <p:cNvGrpSpPr/>
          <p:nvPr/>
        </p:nvGrpSpPr>
        <p:grpSpPr>
          <a:xfrm>
            <a:off x="76250" y="2700725"/>
            <a:ext cx="3285300" cy="1477500"/>
            <a:chOff x="76250" y="2700725"/>
            <a:chExt cx="3285300" cy="1477500"/>
          </a:xfrm>
        </p:grpSpPr>
        <p:sp>
          <p:nvSpPr>
            <p:cNvPr id="1081" name="Google Shape;1081;p86"/>
            <p:cNvSpPr txBox="1"/>
            <p:nvPr/>
          </p:nvSpPr>
          <p:spPr>
            <a:xfrm>
              <a:off x="76250" y="2700725"/>
              <a:ext cx="2319300" cy="14775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This is a </a:t>
              </a:r>
              <a:r>
                <a:rPr lang="en" b="1"/>
                <a:t>signed</a:t>
              </a:r>
              <a:r>
                <a:rPr lang="en"/>
                <a:t> comparison, so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len &gt; 64</a:t>
              </a:r>
              <a:r>
                <a:rPr lang="en"/>
                <a:t> will be false, but casting </a:t>
              </a:r>
              <a:r>
                <a:rPr lang="en" b="1"/>
                <a:t>-1</a:t>
              </a:r>
              <a:r>
                <a:rPr lang="en"/>
                <a:t> to an unsigned type yields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0xffffffff</a:t>
              </a:r>
              <a:r>
                <a:rPr lang="en"/>
                <a:t>: another buffer overflow!</a:t>
              </a:r>
              <a:endParaRPr/>
            </a:p>
          </p:txBody>
        </p:sp>
        <p:cxnSp>
          <p:nvCxnSpPr>
            <p:cNvPr id="1082" name="Google Shape;1082;p86"/>
            <p:cNvCxnSpPr>
              <a:stCxn id="1081" idx="3"/>
            </p:cNvCxnSpPr>
            <p:nvPr/>
          </p:nvCxnSpPr>
          <p:spPr>
            <a:xfrm rot="10800000" flipH="1">
              <a:off x="2395550" y="2979875"/>
              <a:ext cx="966000" cy="45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83" name="Google Shape;1083;p86"/>
          <p:cNvSpPr txBox="1"/>
          <p:nvPr/>
        </p:nvSpPr>
        <p:spPr>
          <a:xfrm>
            <a:off x="6691200" y="1350000"/>
            <a:ext cx="12327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safe?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8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Signed/Unsigned Vulnerabilities</a:t>
            </a:r>
            <a:endParaRPr/>
          </a:p>
        </p:txBody>
      </p:sp>
      <p:sp>
        <p:nvSpPr>
          <p:cNvPr id="1089" name="Google Shape;1089;p87"/>
          <p:cNvSpPr txBox="1"/>
          <p:nvPr/>
        </p:nvSpPr>
        <p:spPr>
          <a:xfrm>
            <a:off x="2344950" y="2091425"/>
            <a:ext cx="4454100" cy="166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safe(size_t len, char *data)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buf[64];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(len &gt; 64)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memcpy(buf, data, len);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0" name="Google Shape;1090;p8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66</a:t>
            </a:fld>
            <a:endParaRPr/>
          </a:p>
        </p:txBody>
      </p:sp>
      <p:sp>
        <p:nvSpPr>
          <p:cNvPr id="1091" name="Google Shape;1091;p87"/>
          <p:cNvSpPr txBox="1"/>
          <p:nvPr/>
        </p:nvSpPr>
        <p:spPr>
          <a:xfrm>
            <a:off x="57200" y="2968210"/>
            <a:ext cx="2160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this is an </a:t>
            </a:r>
            <a:r>
              <a:rPr lang="en" b="1"/>
              <a:t>unsigned</a:t>
            </a:r>
            <a:r>
              <a:rPr lang="en"/>
              <a:t> comparison, and no casting is necessary!</a:t>
            </a:r>
            <a:endParaRPr/>
          </a:p>
        </p:txBody>
      </p:sp>
      <p:cxnSp>
        <p:nvCxnSpPr>
          <p:cNvPr id="1092" name="Google Shape;1092;p87"/>
          <p:cNvCxnSpPr>
            <a:stCxn id="1091" idx="3"/>
          </p:cNvCxnSpPr>
          <p:nvPr/>
        </p:nvCxnSpPr>
        <p:spPr>
          <a:xfrm rot="10800000" flipH="1">
            <a:off x="2217800" y="3123460"/>
            <a:ext cx="845100" cy="26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8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 Vulnerabilities</a:t>
            </a:r>
            <a:endParaRPr/>
          </a:p>
        </p:txBody>
      </p:sp>
      <p:sp>
        <p:nvSpPr>
          <p:cNvPr id="1098" name="Google Shape;1098;p88"/>
          <p:cNvSpPr txBox="1"/>
          <p:nvPr/>
        </p:nvSpPr>
        <p:spPr>
          <a:xfrm>
            <a:off x="2344950" y="2091425"/>
            <a:ext cx="4454100" cy="21549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func(size_t len, char *data)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*buf = malloc(len + 2);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(!buf)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memcpy(buf, data, len);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buf[len] = '\n';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buf[len + 1] = '\0';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99" name="Google Shape;1099;p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67</a:t>
            </a:fld>
            <a:endParaRPr/>
          </a:p>
        </p:txBody>
      </p:sp>
      <p:sp>
        <p:nvSpPr>
          <p:cNvPr id="1100" name="Google Shape;1100;p88"/>
          <p:cNvSpPr txBox="1"/>
          <p:nvPr/>
        </p:nvSpPr>
        <p:spPr>
          <a:xfrm>
            <a:off x="6646725" y="1239250"/>
            <a:ext cx="12327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safe?</a:t>
            </a:r>
            <a:endParaRPr/>
          </a:p>
        </p:txBody>
      </p:sp>
      <p:sp>
        <p:nvSpPr>
          <p:cNvPr id="1101" name="Google Shape;1101;p88"/>
          <p:cNvSpPr txBox="1"/>
          <p:nvPr/>
        </p:nvSpPr>
        <p:spPr>
          <a:xfrm>
            <a:off x="4695925" y="1582275"/>
            <a:ext cx="35904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if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len == 0xffffffff</a:t>
            </a:r>
            <a:r>
              <a:rPr lang="en"/>
              <a:t>?</a:t>
            </a:r>
            <a:endParaRPr/>
          </a:p>
        </p:txBody>
      </p:sp>
      <p:grpSp>
        <p:nvGrpSpPr>
          <p:cNvPr id="1102" name="Google Shape;1102;p88"/>
          <p:cNvGrpSpPr/>
          <p:nvPr/>
        </p:nvGrpSpPr>
        <p:grpSpPr>
          <a:xfrm>
            <a:off x="5744500" y="2751550"/>
            <a:ext cx="3069000" cy="844200"/>
            <a:chOff x="5744500" y="2751550"/>
            <a:chExt cx="3069000" cy="844200"/>
          </a:xfrm>
        </p:grpSpPr>
        <p:sp>
          <p:nvSpPr>
            <p:cNvPr id="1103" name="Google Shape;1103;p88"/>
            <p:cNvSpPr txBox="1"/>
            <p:nvPr/>
          </p:nvSpPr>
          <p:spPr>
            <a:xfrm>
              <a:off x="6151000" y="2980150"/>
              <a:ext cx="26625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len + 2 == 1</a:t>
              </a:r>
              <a:r>
                <a:rPr lang="en"/>
                <a:t>, enabling a heap overflow!</a:t>
              </a:r>
              <a:endParaRPr/>
            </a:p>
          </p:txBody>
        </p:sp>
        <p:cxnSp>
          <p:nvCxnSpPr>
            <p:cNvPr id="1104" name="Google Shape;1104;p88"/>
            <p:cNvCxnSpPr>
              <a:stCxn id="1103" idx="1"/>
            </p:cNvCxnSpPr>
            <p:nvPr/>
          </p:nvCxnSpPr>
          <p:spPr>
            <a:xfrm rot="10800000">
              <a:off x="5744500" y="2751550"/>
              <a:ext cx="406500" cy="53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8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 Vulnerabilities</a:t>
            </a:r>
            <a:endParaRPr/>
          </a:p>
        </p:txBody>
      </p:sp>
      <p:sp>
        <p:nvSpPr>
          <p:cNvPr id="1110" name="Google Shape;1110;p89"/>
          <p:cNvSpPr txBox="1"/>
          <p:nvPr/>
        </p:nvSpPr>
        <p:spPr>
          <a:xfrm>
            <a:off x="2344950" y="2091425"/>
            <a:ext cx="4454100" cy="2647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safe(size_t len, char *data) {</a:t>
            </a:r>
            <a:b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(len &gt; SIZE_MAX - 2)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*buf = malloc(len + 2);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(!buf)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memcpy(buf, data, len);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buf[len] = '\n';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buf[len + 1] = '\0';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1" name="Google Shape;1111;p8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68</a:t>
            </a:fld>
            <a:endParaRPr/>
          </a:p>
        </p:txBody>
      </p:sp>
      <p:grpSp>
        <p:nvGrpSpPr>
          <p:cNvPr id="1112" name="Google Shape;1112;p89"/>
          <p:cNvGrpSpPr/>
          <p:nvPr/>
        </p:nvGrpSpPr>
        <p:grpSpPr>
          <a:xfrm>
            <a:off x="5865000" y="2445600"/>
            <a:ext cx="3215400" cy="831300"/>
            <a:chOff x="5865000" y="2445600"/>
            <a:chExt cx="3215400" cy="831300"/>
          </a:xfrm>
        </p:grpSpPr>
        <p:sp>
          <p:nvSpPr>
            <p:cNvPr id="1113" name="Google Shape;1113;p89"/>
            <p:cNvSpPr txBox="1"/>
            <p:nvPr/>
          </p:nvSpPr>
          <p:spPr>
            <a:xfrm>
              <a:off x="6417900" y="2445600"/>
              <a:ext cx="26625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It’s clunky, but you need to check bounds whenever you add to integers!</a:t>
              </a:r>
              <a:endParaRPr/>
            </a:p>
          </p:txBody>
        </p:sp>
        <p:cxnSp>
          <p:nvCxnSpPr>
            <p:cNvPr id="1114" name="Google Shape;1114;p89"/>
            <p:cNvCxnSpPr>
              <a:stCxn id="1113" idx="1"/>
            </p:cNvCxnSpPr>
            <p:nvPr/>
          </p:nvCxnSpPr>
          <p:spPr>
            <a:xfrm rot="10800000">
              <a:off x="5865000" y="2719650"/>
              <a:ext cx="552900" cy="14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9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Overflows in the Wild</a:t>
            </a:r>
            <a:endParaRPr/>
          </a:p>
        </p:txBody>
      </p:sp>
      <p:sp>
        <p:nvSpPr>
          <p:cNvPr id="1120" name="Google Shape;1120;p9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69</a:t>
            </a:fld>
            <a:endParaRPr/>
          </a:p>
        </p:txBody>
      </p:sp>
      <p:graphicFrame>
        <p:nvGraphicFramePr>
          <p:cNvPr id="1121" name="Google Shape;1121;p90"/>
          <p:cNvGraphicFramePr/>
          <p:nvPr/>
        </p:nvGraphicFramePr>
        <p:xfrm>
          <a:off x="136075" y="1203135"/>
          <a:ext cx="8567050" cy="374895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6468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50">
                <a:tc>
                  <a:txBody>
                    <a:bodyPr/>
                    <a:lstStyle/>
                    <a:p>
                      <a:pPr marL="120015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95959"/>
                          </a:solidFill>
                        </a:rPr>
                        <a:t>WJXT Jacksonville</a:t>
                      </a: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rgbClr val="0097A7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Link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595959"/>
                          </a:solidFill>
                        </a:rPr>
                        <a:t>Broward Vote-Counting Blunder Changes Amendment Result</a:t>
                      </a:r>
                      <a:endParaRPr sz="16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i="1">
                          <a:solidFill>
                            <a:schemeClr val="dk2"/>
                          </a:solidFill>
                        </a:rPr>
                        <a:t>November 4, 2004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3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The Broward County Elections Department has egg on its face today after a computer glitch misreported a key amendment race, according to WPLG-TV in Miami.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Amendment 4, which would allow Miami-Dade and Broward counties to hold a future election to decide if slot machines should be allowed at racetracks, was thought to be tied. But now that a computer glitch for machines counting absentee ballots has been exposed, it turns out the amendment passed.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"</a:t>
                      </a:r>
                      <a:r>
                        <a:rPr lang="en">
                          <a:solidFill>
                            <a:srgbClr val="595959"/>
                          </a:solidFill>
                          <a:highlight>
                            <a:srgbClr val="FFFF00"/>
                          </a:highlight>
                        </a:rPr>
                        <a:t>The software is not geared to count more than 32,000 votes in a precinct. So what happens when it gets to 32,000 is the software starts counting backward</a:t>
                      </a:r>
                      <a:r>
                        <a:rPr lang="en">
                          <a:solidFill>
                            <a:srgbClr val="595959"/>
                          </a:solidFill>
                        </a:rPr>
                        <a:t>," said Broward County Mayor Ilene Lieberman.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That means that Amendment 4 passed in Broward County by more than 240,000 votes rather than the 166,000-vote margin reported Wednesday night. That increase changes the overall statewide results in what had been a neck-and-neck race, one for which recounts had been going on today. But with news of Broward's error, it's clear amendment 4 passed.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122" name="Google Shape;1122;p90" title="News4Jax.co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075" y="1241975"/>
            <a:ext cx="1168050" cy="4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/>
        </p:nvSpPr>
        <p:spPr>
          <a:xfrm>
            <a:off x="348250" y="4497175"/>
            <a:ext cx="8559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caller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1372425" y="1246825"/>
            <a:ext cx="74991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Push arguments on the stack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Push old EIP (RIP) on the stack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EIP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Push old EBP (SFP) on the stack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EBP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ESP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Execute the function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Move ESP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Pop (restore) old EBP (SFP)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Pop (restore) old EIP (RIP)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Remove arguments from stack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348275" y="1586375"/>
            <a:ext cx="801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caller</a:t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 flipH="1">
            <a:off x="1242525" y="1304075"/>
            <a:ext cx="129900" cy="9582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2"/>
          <p:cNvSpPr/>
          <p:nvPr/>
        </p:nvSpPr>
        <p:spPr>
          <a:xfrm flipH="1">
            <a:off x="1242425" y="2343127"/>
            <a:ext cx="135000" cy="21372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351850" y="3264100"/>
            <a:ext cx="855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callee</a:t>
            </a:r>
            <a:endParaRPr/>
          </a:p>
        </p:txBody>
      </p:sp>
      <p:sp>
        <p:nvSpPr>
          <p:cNvPr id="158" name="Google Shape;158;p22"/>
          <p:cNvSpPr/>
          <p:nvPr/>
        </p:nvSpPr>
        <p:spPr>
          <a:xfrm flipH="1">
            <a:off x="1242617" y="4531822"/>
            <a:ext cx="129900" cy="302100"/>
          </a:xfrm>
          <a:prstGeom prst="rightBracket">
            <a:avLst>
              <a:gd name="adj" fmla="val 8333"/>
            </a:avLst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an x86 Function Call</a:t>
            </a:r>
            <a:endParaRPr/>
          </a:p>
        </p:txBody>
      </p:sp>
      <p:sp>
        <p:nvSpPr>
          <p:cNvPr id="160" name="Google Shape;16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9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Overflows in the Wild</a:t>
            </a:r>
            <a:endParaRPr/>
          </a:p>
        </p:txBody>
      </p:sp>
      <p:sp>
        <p:nvSpPr>
          <p:cNvPr id="1128" name="Google Shape;1128;p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70</a:t>
            </a:fld>
            <a:endParaRPr/>
          </a:p>
        </p:txBody>
      </p:sp>
      <p:sp>
        <p:nvSpPr>
          <p:cNvPr id="1129" name="Google Shape;1129;p9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32,000 votes is very close to 32,768, or 2</a:t>
            </a:r>
            <a:r>
              <a:rPr lang="en" baseline="30000"/>
              <a:t>15</a:t>
            </a:r>
            <a:r>
              <a:rPr lang="en"/>
              <a:t> (the article probably rounded)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The maximum value of a signed, 16-bit integer is 2</a:t>
            </a:r>
            <a:r>
              <a:rPr lang="en" baseline="30000"/>
              <a:t>15</a:t>
            </a:r>
            <a:r>
              <a:rPr lang="en"/>
              <a:t> - 1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means that an integer overflow would cause -32,768 votes to be counted!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Takeaway</a:t>
            </a:r>
            <a:r>
              <a:rPr lang="en"/>
              <a:t>: Check the limits of data types used, and choose the right data type for the job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writing software, consider the largest possible use case.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32 bits might be enough for Broward County but isn’t enough for everyone on Earth!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64 bits, however, would be plenty.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9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Integer Overflow in the Wild</a:t>
            </a:r>
            <a:endParaRPr/>
          </a:p>
        </p:txBody>
      </p:sp>
      <p:sp>
        <p:nvSpPr>
          <p:cNvPr id="1135" name="Google Shape;1135;p9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71</a:t>
            </a:fld>
            <a:endParaRPr/>
          </a:p>
        </p:txBody>
      </p:sp>
      <p:graphicFrame>
        <p:nvGraphicFramePr>
          <p:cNvPr id="1136" name="Google Shape;1136;p92"/>
          <p:cNvGraphicFramePr/>
          <p:nvPr/>
        </p:nvGraphicFramePr>
        <p:xfrm>
          <a:off x="288475" y="1507935"/>
          <a:ext cx="8567050" cy="267459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833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650">
                <a:tc>
                  <a:txBody>
                    <a:bodyPr/>
                    <a:lstStyle/>
                    <a:p>
                      <a:pPr marL="22860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rgbClr val="595959"/>
                          </a:solidFill>
                        </a:rPr>
                        <a:t>9 to 5 Linux</a:t>
                      </a:r>
                      <a:endParaRPr sz="1600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u="sng">
                          <a:solidFill>
                            <a:schemeClr val="hlink"/>
                          </a:solidFill>
                          <a:hlinkClick r:id="rId3"/>
                        </a:rPr>
                        <a:t>Link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>
                        <a:solidFill>
                          <a:srgbClr val="595959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solidFill>
                            <a:srgbClr val="595959"/>
                          </a:solidFill>
                        </a:rPr>
                        <a:t>New Linux Kernel Vulnerability Patched in All Supported Ubuntu Systems, Update Now</a:t>
                      </a:r>
                      <a:endParaRPr sz="16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i="1">
                          <a:solidFill>
                            <a:schemeClr val="dk2"/>
                          </a:solidFill>
                        </a:rPr>
                        <a:t>Marius Nestor</a:t>
                      </a:r>
                      <a:endParaRPr sz="1600" b="1"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i="1">
                          <a:solidFill>
                            <a:schemeClr val="dk2"/>
                          </a:solidFill>
                        </a:rPr>
                        <a:t>January 19, 2022</a:t>
                      </a:r>
                      <a:endParaRPr/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3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595959"/>
                          </a:solidFill>
                        </a:rPr>
                        <a:t>Discovered by William Liu and Jamie Hill-Daniel, the new security flaw (CVE-2022-0185) is an integer underflow vulnerability found in Linux kernel’s file system context functionality, which could allow an attacker to crash the system or run programs as an administrator.</a:t>
                      </a:r>
                      <a:endParaRPr>
                        <a:solidFill>
                          <a:srgbClr val="595959"/>
                        </a:solidFill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AF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37" name="Google Shape;1137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175" y="1583300"/>
            <a:ext cx="2221935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9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This Vulnerability Work?</a:t>
            </a:r>
            <a:endParaRPr/>
          </a:p>
        </p:txBody>
      </p:sp>
      <p:sp>
        <p:nvSpPr>
          <p:cNvPr id="1143" name="Google Shape;1143;p9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entire kernel (operating system) patch:</a:t>
            </a:r>
            <a:br>
              <a:rPr lang="en"/>
            </a:br>
            <a:r>
              <a:rPr lang="en" sz="16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–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if (len &gt; PAGE_SIZE - 2 - size)</a:t>
            </a:r>
            <a:br>
              <a:rPr lang="en" sz="16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if (size + len + 2 &gt; PAGE_SIZE)</a:t>
            </a:r>
            <a:br>
              <a:rPr lang="en" sz="16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 b="1">
                <a:latin typeface="Courier New"/>
                <a:ea typeface="Courier New"/>
                <a:cs typeface="Courier New"/>
                <a:sym typeface="Courier New"/>
              </a:rPr>
              <a:t>    return invalf(fc, "VFS: Legacy: Cumulative options too large)</a:t>
            </a:r>
            <a:endParaRPr sz="1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this a problem?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PAGE_SIZE</a:t>
            </a:r>
            <a:r>
              <a:rPr lang="en"/>
              <a:t> and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are unsigned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lang="en"/>
              <a:t> is larger than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PAGE_SIZE</a:t>
            </a:r>
            <a:r>
              <a:rPr lang="en"/>
              <a:t>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…then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PAGE_SIZE - 2 - size</a:t>
            </a:r>
            <a:r>
              <a:rPr lang="en"/>
              <a:t> will trigger a negative overflow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0xFFFFFFFF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An attacker can bypass the length check and write data into the kernel</a:t>
            </a:r>
            <a:endParaRPr/>
          </a:p>
        </p:txBody>
      </p:sp>
      <p:sp>
        <p:nvSpPr>
          <p:cNvPr id="1144" name="Google Shape;1144;p9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72</a:t>
            </a:fld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9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Vulnerabilities</a:t>
            </a:r>
            <a:endParaRPr/>
          </a:p>
        </p:txBody>
      </p:sp>
      <p:sp>
        <p:nvSpPr>
          <p:cNvPr id="1150" name="Google Shape;1150;p9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73</a:t>
            </a:fld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9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behavior</a:t>
            </a:r>
            <a:endParaRPr/>
          </a:p>
        </p:txBody>
      </p:sp>
      <p:sp>
        <p:nvSpPr>
          <p:cNvPr id="1157" name="Google Shape;1157;p9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74</a:t>
            </a:fld>
            <a:endParaRPr/>
          </a:p>
        </p:txBody>
      </p:sp>
      <p:sp>
        <p:nvSpPr>
          <p:cNvPr id="1158" name="Google Shape;1158;p9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takes in an variable number of arguments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does it know how many arguments that it received?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 infers it from the first argument: the format string!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printf("One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costs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",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happens if the arguments are mismatched?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75</a:t>
            </a:fld>
            <a:endParaRPr/>
          </a:p>
        </p:txBody>
      </p:sp>
      <p:sp>
        <p:nvSpPr>
          <p:cNvPr id="1164" name="Google Shape;1164;p9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behavior</a:t>
            </a:r>
            <a:endParaRPr/>
          </a:p>
        </p:txBody>
      </p:sp>
      <p:sp>
        <p:nvSpPr>
          <p:cNvPr id="1165" name="Google Shape;1165;p96"/>
          <p:cNvSpPr txBox="1"/>
          <p:nvPr/>
        </p:nvSpPr>
        <p:spPr>
          <a:xfrm>
            <a:off x="817850" y="2091425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func(void)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 = 42;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printf("%d\n", 123);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6" name="Google Shape;1166;p96"/>
          <p:cNvSpPr txBox="1"/>
          <p:nvPr/>
        </p:nvSpPr>
        <p:spPr>
          <a:xfrm>
            <a:off x="781600" y="3338200"/>
            <a:ext cx="40794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b="1">
                <a:solidFill>
                  <a:schemeClr val="dk1"/>
                </a:solidFill>
              </a:rPr>
              <a:t>assumes</a:t>
            </a:r>
            <a:r>
              <a:rPr lang="en">
                <a:solidFill>
                  <a:schemeClr val="dk1"/>
                </a:solidFill>
              </a:rPr>
              <a:t> that there is 1 more argument because there is one format sequence and will look 4 bytes up the stack for the argument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7" name="Google Shape;1167;p96"/>
          <p:cNvSpPr txBox="1"/>
          <p:nvPr/>
        </p:nvSpPr>
        <p:spPr>
          <a:xfrm>
            <a:off x="2453000" y="4105925"/>
            <a:ext cx="28341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if there is no argument?</a:t>
            </a:r>
            <a:endParaRPr/>
          </a:p>
        </p:txBody>
      </p:sp>
      <p:graphicFrame>
        <p:nvGraphicFramePr>
          <p:cNvPr id="1168" name="Google Shape;1168;p96"/>
          <p:cNvGraphicFramePr/>
          <p:nvPr/>
        </p:nvGraphicFramePr>
        <p:xfrm>
          <a:off x="6286375" y="1301050"/>
          <a:ext cx="2186100" cy="31649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func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func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 = 42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123 (arg to printf)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&amp;"%d\n"(arg to printf)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169" name="Google Shape;1169;p96"/>
          <p:cNvSpPr/>
          <p:nvPr/>
        </p:nvSpPr>
        <p:spPr>
          <a:xfrm>
            <a:off x="5973000" y="3371525"/>
            <a:ext cx="313372" cy="148469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170" name="Google Shape;1170;p96"/>
          <p:cNvGraphicFramePr/>
          <p:nvPr/>
        </p:nvGraphicFramePr>
        <p:xfrm>
          <a:off x="6286375" y="4709825"/>
          <a:ext cx="2186100" cy="2438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71" name="Google Shape;1171;p96"/>
          <p:cNvSpPr txBox="1"/>
          <p:nvPr/>
        </p:nvSpPr>
        <p:spPr>
          <a:xfrm>
            <a:off x="8490750" y="32165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172" name="Google Shape;1172;p96"/>
          <p:cNvSpPr txBox="1"/>
          <p:nvPr/>
        </p:nvSpPr>
        <p:spPr>
          <a:xfrm>
            <a:off x="8490750" y="2966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9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76</a:t>
            </a:fld>
            <a:endParaRPr/>
          </a:p>
        </p:txBody>
      </p:sp>
      <p:sp>
        <p:nvSpPr>
          <p:cNvPr id="1178" name="Google Shape;1178;p9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Review: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behavior</a:t>
            </a:r>
            <a:endParaRPr/>
          </a:p>
        </p:txBody>
      </p:sp>
      <p:sp>
        <p:nvSpPr>
          <p:cNvPr id="1179" name="Google Shape;1179;p97"/>
          <p:cNvSpPr txBox="1"/>
          <p:nvPr/>
        </p:nvSpPr>
        <p:spPr>
          <a:xfrm>
            <a:off x="817850" y="2091425"/>
            <a:ext cx="3471000" cy="1169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func(void)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 = 42;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printf("%d\n");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0" name="Google Shape;1180;p97"/>
          <p:cNvSpPr txBox="1"/>
          <p:nvPr/>
        </p:nvSpPr>
        <p:spPr>
          <a:xfrm>
            <a:off x="1353500" y="3982850"/>
            <a:ext cx="4187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the format string contains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/>
              <a:t>, it will still look 4 bytes up and print the value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secret</a:t>
            </a:r>
            <a:r>
              <a:rPr lang="en"/>
              <a:t>!</a:t>
            </a:r>
            <a:endParaRPr/>
          </a:p>
        </p:txBody>
      </p:sp>
      <p:graphicFrame>
        <p:nvGraphicFramePr>
          <p:cNvPr id="1181" name="Google Shape;1181;p97"/>
          <p:cNvGraphicFramePr/>
          <p:nvPr/>
        </p:nvGraphicFramePr>
        <p:xfrm>
          <a:off x="6286375" y="1301050"/>
          <a:ext cx="2186100" cy="29211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func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func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 = 42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&amp;"%d\n"(arg to printf)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182" name="Google Shape;1182;p97"/>
          <p:cNvSpPr/>
          <p:nvPr/>
        </p:nvSpPr>
        <p:spPr>
          <a:xfrm>
            <a:off x="5973000" y="3122502"/>
            <a:ext cx="313372" cy="1733632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183" name="Google Shape;1183;p97"/>
          <p:cNvGraphicFramePr/>
          <p:nvPr/>
        </p:nvGraphicFramePr>
        <p:xfrm>
          <a:off x="6286375" y="4709825"/>
          <a:ext cx="2186100" cy="2438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4" name="Google Shape;1184;p97"/>
          <p:cNvSpPr txBox="1"/>
          <p:nvPr/>
        </p:nvSpPr>
        <p:spPr>
          <a:xfrm>
            <a:off x="8490750" y="29527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185" name="Google Shape;1185;p97"/>
          <p:cNvSpPr txBox="1"/>
          <p:nvPr/>
        </p:nvSpPr>
        <p:spPr>
          <a:xfrm>
            <a:off x="8490750" y="27029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Google Shape;1190;p9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Vulnerabilities</a:t>
            </a:r>
            <a:endParaRPr/>
          </a:p>
        </p:txBody>
      </p:sp>
      <p:sp>
        <p:nvSpPr>
          <p:cNvPr id="1191" name="Google Shape;1191;p98"/>
          <p:cNvSpPr txBox="1"/>
          <p:nvPr/>
        </p:nvSpPr>
        <p:spPr>
          <a:xfrm>
            <a:off x="2109750" y="2091425"/>
            <a:ext cx="4924500" cy="19086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92" name="Google Shape;1192;p9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77</a:t>
            </a:fld>
            <a:endParaRPr/>
          </a:p>
        </p:txBody>
      </p:sp>
      <p:sp>
        <p:nvSpPr>
          <p:cNvPr id="1193" name="Google Shape;1193;p98"/>
          <p:cNvSpPr txBox="1"/>
          <p:nvPr/>
        </p:nvSpPr>
        <p:spPr>
          <a:xfrm>
            <a:off x="6083550" y="1296450"/>
            <a:ext cx="21582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issue here?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9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Vulnerabilities</a:t>
            </a:r>
            <a:endParaRPr/>
          </a:p>
        </p:txBody>
      </p:sp>
      <p:sp>
        <p:nvSpPr>
          <p:cNvPr id="1199" name="Google Shape;1199;p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78</a:t>
            </a:fld>
            <a:endParaRPr/>
          </a:p>
        </p:txBody>
      </p:sp>
      <p:sp>
        <p:nvSpPr>
          <p:cNvPr id="1200" name="Google Shape;1200;p9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the attacker can specify any format string they want: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printf("100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 d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one!")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Prints 4 bytes on the stack, 8 bytes above the RIP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printf("100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 s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topped.")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Print the bytes </a:t>
            </a:r>
            <a:r>
              <a:rPr lang="en" b="1"/>
              <a:t>pointed to</a:t>
            </a:r>
            <a:r>
              <a:rPr lang="en"/>
              <a:t> by the address located 8 bytes above the RIP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, until the first NULL byte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%x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...")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Print a series of values on the stack in hex</a:t>
            </a:r>
            <a:endParaRPr/>
          </a:p>
        </p:txBody>
      </p:sp>
      <p:sp>
        <p:nvSpPr>
          <p:cNvPr id="1201" name="Google Shape;1201;p99"/>
          <p:cNvSpPr txBox="1"/>
          <p:nvPr/>
        </p:nvSpPr>
        <p:spPr>
          <a:xfrm>
            <a:off x="5547425" y="2428225"/>
            <a:ext cx="3342300" cy="1262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10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79</a:t>
            </a:fld>
            <a:endParaRPr/>
          </a:p>
        </p:txBody>
      </p:sp>
      <p:sp>
        <p:nvSpPr>
          <p:cNvPr id="1207" name="Google Shape;1207;p10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08" name="Google Shape;1208;p100"/>
          <p:cNvSpPr txBox="1"/>
          <p:nvPr/>
        </p:nvSpPr>
        <p:spPr>
          <a:xfrm>
            <a:off x="384600" y="4047625"/>
            <a:ext cx="41874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that strings are passed by reference in C, so the argument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is actually a pointer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lang="en"/>
              <a:t>, which is in static memory.</a:t>
            </a:r>
            <a:endParaRPr/>
          </a:p>
        </p:txBody>
      </p:sp>
      <p:sp>
        <p:nvSpPr>
          <p:cNvPr id="1209" name="Google Shape;1209;p100"/>
          <p:cNvSpPr txBox="1"/>
          <p:nvPr/>
        </p:nvSpPr>
        <p:spPr>
          <a:xfrm>
            <a:off x="351925" y="1544850"/>
            <a:ext cx="4924500" cy="2124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0" name="Google Shape;1210;p100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11" name="Google Shape;1211;p100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12" name="Google Shape;1212;p100"/>
          <p:cNvGraphicFramePr/>
          <p:nvPr/>
        </p:nvGraphicFramePr>
        <p:xfrm>
          <a:off x="6286375" y="3977875"/>
          <a:ext cx="2186100" cy="9708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32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buf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13" name="Google Shape;1213;p100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166" name="Google Shape;16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67" name="Google Shape;167;p23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3"/>
          <p:cNvSpPr txBox="1">
            <a:spLocks noGrp="1"/>
          </p:cNvSpPr>
          <p:nvPr>
            <p:ph type="body" idx="2"/>
          </p:nvPr>
        </p:nvSpPr>
        <p:spPr>
          <a:xfrm>
            <a:off x="244775" y="1170625"/>
            <a:ext cx="4131000" cy="211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/>
          </a:p>
        </p:txBody>
      </p:sp>
      <p:grpSp>
        <p:nvGrpSpPr>
          <p:cNvPr id="169" name="Google Shape;169;p23"/>
          <p:cNvGrpSpPr/>
          <p:nvPr/>
        </p:nvGrpSpPr>
        <p:grpSpPr>
          <a:xfrm>
            <a:off x="102700" y="3031550"/>
            <a:ext cx="2498400" cy="1206300"/>
            <a:chOff x="102700" y="3031550"/>
            <a:chExt cx="2498400" cy="1206300"/>
          </a:xfrm>
        </p:grpSpPr>
        <p:cxnSp>
          <p:nvCxnSpPr>
            <p:cNvPr id="170" name="Google Shape;170;p23"/>
            <p:cNvCxnSpPr>
              <a:stCxn id="171" idx="0"/>
            </p:cNvCxnSpPr>
            <p:nvPr/>
          </p:nvCxnSpPr>
          <p:spPr>
            <a:xfrm rot="10800000">
              <a:off x="1351900" y="3031550"/>
              <a:ext cx="0" cy="806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1" name="Google Shape;171;p23"/>
            <p:cNvSpPr txBox="1"/>
            <p:nvPr/>
          </p:nvSpPr>
          <p:spPr>
            <a:xfrm>
              <a:off x="102700" y="3837650"/>
              <a:ext cx="2498400" cy="4002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Here is a snippet of C code</a:t>
              </a:r>
              <a:endParaRPr/>
            </a:p>
          </p:txBody>
        </p:sp>
      </p:grpSp>
      <p:grpSp>
        <p:nvGrpSpPr>
          <p:cNvPr id="172" name="Google Shape;172;p23"/>
          <p:cNvGrpSpPr/>
          <p:nvPr/>
        </p:nvGrpSpPr>
        <p:grpSpPr>
          <a:xfrm>
            <a:off x="2845500" y="2805925"/>
            <a:ext cx="3286500" cy="615600"/>
            <a:chOff x="2845500" y="2805925"/>
            <a:chExt cx="3286500" cy="615600"/>
          </a:xfrm>
        </p:grpSpPr>
        <p:cxnSp>
          <p:nvCxnSpPr>
            <p:cNvPr id="173" name="Google Shape;173;p23"/>
            <p:cNvCxnSpPr>
              <a:stCxn id="174" idx="3"/>
            </p:cNvCxnSpPr>
            <p:nvPr/>
          </p:nvCxnSpPr>
          <p:spPr>
            <a:xfrm>
              <a:off x="5343900" y="3113725"/>
              <a:ext cx="788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4" name="Google Shape;174;p23"/>
            <p:cNvSpPr txBox="1"/>
            <p:nvPr/>
          </p:nvSpPr>
          <p:spPr>
            <a:xfrm>
              <a:off x="2845500" y="2805925"/>
              <a:ext cx="24984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Here is the code compiled into x86 assembly</a:t>
              </a:r>
              <a:endParaRPr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10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80</a:t>
            </a:fld>
            <a:endParaRPr/>
          </a:p>
        </p:txBody>
      </p:sp>
      <p:sp>
        <p:nvSpPr>
          <p:cNvPr id="1219" name="Google Shape;1219;p10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20" name="Google Shape;1220;p101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%d%s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1" name="Google Shape;1221;p101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2" name="Google Shape;1222;p101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3" name="Google Shape;1223;p101"/>
          <p:cNvSpPr txBox="1"/>
          <p:nvPr/>
        </p:nvSpPr>
        <p:spPr>
          <a:xfrm>
            <a:off x="384600" y="3663125"/>
            <a:ext cx="3801300" cy="1046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calling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printf("%d%s")</a:t>
            </a:r>
            <a:r>
              <a:rPr lang="en"/>
              <a:t>.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reads its first argument (arg0), sees two format specifiers, and expects two more arguments (arg1 and arg2).</a:t>
            </a:r>
            <a:endParaRPr/>
          </a:p>
        </p:txBody>
      </p:sp>
      <p:sp>
        <p:nvSpPr>
          <p:cNvPr id="1224" name="Google Shape;1224;p101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25" name="Google Shape;1225;p101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26" name="Google Shape;1226;p101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27" name="Google Shape;1227;p101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228" name="Google Shape;1228;p101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229" name="Google Shape;1229;p101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230" name="Google Shape;1230;p101"/>
          <p:cNvGraphicFramePr/>
          <p:nvPr/>
        </p:nvGraphicFramePr>
        <p:xfrm>
          <a:off x="6286375" y="3978425"/>
          <a:ext cx="2186100" cy="9752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's'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10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  <p:sp>
        <p:nvSpPr>
          <p:cNvPr id="1236" name="Google Shape;1236;p10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37" name="Google Shape;1237;p102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%d%s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8" name="Google Shape;1238;p102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9" name="Google Shape;1239;p102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240" name="Google Shape;1240;p102"/>
          <p:cNvSpPr txBox="1"/>
          <p:nvPr/>
        </p:nvSpPr>
        <p:spPr>
          <a:xfrm>
            <a:off x="384600" y="3663125"/>
            <a:ext cx="4187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format specifier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/>
              <a:t> says to treat the next argument (arg1) as an integer and print it out.</a:t>
            </a:r>
            <a:endParaRPr/>
          </a:p>
        </p:txBody>
      </p:sp>
      <p:sp>
        <p:nvSpPr>
          <p:cNvPr id="1241" name="Google Shape;1241;p102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42" name="Google Shape;1242;p102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43" name="Google Shape;1243;p102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44" name="Google Shape;1244;p102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245" name="Google Shape;1245;p102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246" name="Google Shape;1246;p102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247" name="Google Shape;1247;p102"/>
          <p:cNvGraphicFramePr/>
          <p:nvPr/>
        </p:nvGraphicFramePr>
        <p:xfrm>
          <a:off x="6286375" y="3978425"/>
          <a:ext cx="2186100" cy="9752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's'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1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82</a:t>
            </a:fld>
            <a:endParaRPr/>
          </a:p>
        </p:txBody>
      </p:sp>
      <p:sp>
        <p:nvSpPr>
          <p:cNvPr id="1253" name="Google Shape;1253;p10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54" name="Google Shape;1254;p103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%d%s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5" name="Google Shape;1255;p103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6" name="Google Shape;1256;p103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42pancake</a:t>
            </a:r>
            <a:endParaRPr/>
          </a:p>
        </p:txBody>
      </p:sp>
      <p:sp>
        <p:nvSpPr>
          <p:cNvPr id="1257" name="Google Shape;1257;p103"/>
          <p:cNvSpPr txBox="1"/>
          <p:nvPr/>
        </p:nvSpPr>
        <p:spPr>
          <a:xfrm>
            <a:off x="483250" y="3419375"/>
            <a:ext cx="4187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format specifier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/>
              <a:t> says to treat the next argument (arg2) as an string and print it out.</a:t>
            </a:r>
            <a:endParaRPr/>
          </a:p>
        </p:txBody>
      </p:sp>
      <p:sp>
        <p:nvSpPr>
          <p:cNvPr id="1258" name="Google Shape;1258;p103"/>
          <p:cNvSpPr txBox="1"/>
          <p:nvPr/>
        </p:nvSpPr>
        <p:spPr>
          <a:xfrm>
            <a:off x="808000" y="3978425"/>
            <a:ext cx="4187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%s</a:t>
            </a:r>
            <a:r>
              <a:rPr lang="en"/>
              <a:t> will dereference the pointer at arg2 and print until it sees a null byte (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lang="en"/>
              <a:t>)</a:t>
            </a:r>
            <a:endParaRPr/>
          </a:p>
        </p:txBody>
      </p:sp>
      <p:sp>
        <p:nvSpPr>
          <p:cNvPr id="1259" name="Google Shape;1259;p103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60" name="Google Shape;1260;p103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61" name="Google Shape;1261;p103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62" name="Google Shape;1262;p103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263" name="Google Shape;1263;p103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264" name="Google Shape;1264;p103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265" name="Google Shape;1265;p103"/>
          <p:cNvGraphicFramePr/>
          <p:nvPr/>
        </p:nvGraphicFramePr>
        <p:xfrm>
          <a:off x="6286375" y="3978425"/>
          <a:ext cx="2186100" cy="9752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's'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0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Vulnerabilities</a:t>
            </a:r>
            <a:endParaRPr/>
          </a:p>
        </p:txBody>
      </p:sp>
      <p:sp>
        <p:nvSpPr>
          <p:cNvPr id="1271" name="Google Shape;1271;p10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83</a:t>
            </a:fld>
            <a:endParaRPr/>
          </a:p>
        </p:txBody>
      </p:sp>
      <p:sp>
        <p:nvSpPr>
          <p:cNvPr id="1272" name="Google Shape;1272;p10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can also write values using the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%n</a:t>
            </a:r>
            <a:r>
              <a:rPr lang="en"/>
              <a:t> specifier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%n</a:t>
            </a:r>
            <a:r>
              <a:rPr lang="en"/>
              <a:t> treats the next argument as a </a:t>
            </a:r>
            <a:r>
              <a:rPr lang="en" b="1"/>
              <a:t>pointer</a:t>
            </a:r>
            <a:r>
              <a:rPr lang="en"/>
              <a:t> and writes the number of bytes printed so far to that address (usually used to calculate output spacing)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printf("item %d:%n", 3, &amp;val)</a:t>
            </a:r>
            <a:r>
              <a:rPr lang="en"/>
              <a:t> stores 7 in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printf("item %d:%n", 987, &amp;val)</a:t>
            </a:r>
            <a:r>
              <a:rPr lang="en"/>
              <a:t> stores 9 in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val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printf("000</a:t>
            </a:r>
            <a:r>
              <a:rPr lang="en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%n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")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b="1"/>
              <a:t>Writes</a:t>
            </a:r>
            <a:r>
              <a:rPr lang="en"/>
              <a:t> the value 3 to the integer </a:t>
            </a:r>
            <a:r>
              <a:rPr lang="en" b="1"/>
              <a:t>pointed to</a:t>
            </a:r>
            <a:r>
              <a:rPr lang="en"/>
              <a:t> by address located 8 bytes above the RIP of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3" name="Google Shape;1273;p104"/>
          <p:cNvSpPr txBox="1"/>
          <p:nvPr/>
        </p:nvSpPr>
        <p:spPr>
          <a:xfrm>
            <a:off x="5547425" y="2428225"/>
            <a:ext cx="3342300" cy="1108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buf[64];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p10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84</a:t>
            </a:fld>
            <a:endParaRPr/>
          </a:p>
        </p:txBody>
      </p:sp>
      <p:sp>
        <p:nvSpPr>
          <p:cNvPr id="1279" name="Google Shape;1279;p10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80" name="Google Shape;1280;p105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%d%n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1" name="Google Shape;1281;p105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2" name="Google Shape;1282;p105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105"/>
          <p:cNvSpPr txBox="1"/>
          <p:nvPr/>
        </p:nvSpPr>
        <p:spPr>
          <a:xfrm>
            <a:off x="384600" y="3663125"/>
            <a:ext cx="3801300" cy="1046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We’re calling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printf("%d%n")</a:t>
            </a:r>
            <a:r>
              <a:rPr lang="en"/>
              <a:t>.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lang="en"/>
              <a:t> reads its first argument (arg0), sees two format specifiers, and expects two more arguments (arg1 and arg2).</a:t>
            </a:r>
            <a:endParaRPr/>
          </a:p>
        </p:txBody>
      </p:sp>
      <p:sp>
        <p:nvSpPr>
          <p:cNvPr id="1284" name="Google Shape;1284;p105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285" name="Google Shape;1285;p105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86" name="Google Shape;1286;p105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287" name="Google Shape;1287;p105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288" name="Google Shape;1288;p105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289" name="Google Shape;1289;p105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290" name="Google Shape;1290;p105"/>
          <p:cNvGraphicFramePr/>
          <p:nvPr/>
        </p:nvGraphicFramePr>
        <p:xfrm>
          <a:off x="6286375" y="3978425"/>
          <a:ext cx="2186100" cy="9752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1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85</a:t>
            </a:fld>
            <a:endParaRPr/>
          </a:p>
        </p:txBody>
      </p:sp>
      <p:sp>
        <p:nvSpPr>
          <p:cNvPr id="1296" name="Google Shape;1296;p10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297" name="Google Shape;1297;p106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%d%n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8" name="Google Shape;1298;p106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9" name="Google Shape;1299;p106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300" name="Google Shape;1300;p106"/>
          <p:cNvSpPr txBox="1"/>
          <p:nvPr/>
        </p:nvSpPr>
        <p:spPr>
          <a:xfrm>
            <a:off x="384600" y="3663125"/>
            <a:ext cx="4187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format specifier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%d</a:t>
            </a:r>
            <a:r>
              <a:rPr lang="en"/>
              <a:t> says to treat the next argument (arg1) as an integer and print it out.</a:t>
            </a:r>
            <a:endParaRPr/>
          </a:p>
        </p:txBody>
      </p:sp>
      <p:sp>
        <p:nvSpPr>
          <p:cNvPr id="1301" name="Google Shape;1301;p106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302" name="Google Shape;1302;p106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03" name="Google Shape;1303;p106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04" name="Google Shape;1304;p106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305" name="Google Shape;1305;p106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306" name="Google Shape;1306;p106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307" name="Google Shape;1307;p106"/>
          <p:cNvGraphicFramePr/>
          <p:nvPr/>
        </p:nvGraphicFramePr>
        <p:xfrm>
          <a:off x="6286375" y="3978425"/>
          <a:ext cx="2186100" cy="9752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'p'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'c'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10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86</a:t>
            </a:fld>
            <a:endParaRPr/>
          </a:p>
        </p:txBody>
      </p:sp>
      <p:sp>
        <p:nvSpPr>
          <p:cNvPr id="1313" name="Google Shape;1313;p10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Vulnerability Walkthrough</a:t>
            </a:r>
            <a:endParaRPr/>
          </a:p>
        </p:txBody>
      </p:sp>
      <p:sp>
        <p:nvSpPr>
          <p:cNvPr id="1314" name="Google Shape;1314;p107"/>
          <p:cNvSpPr txBox="1"/>
          <p:nvPr/>
        </p:nvSpPr>
        <p:spPr>
          <a:xfrm>
            <a:off x="179400" y="1216525"/>
            <a:ext cx="13389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Input: </a:t>
            </a:r>
            <a:r>
              <a:rPr lang="en" b="1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%d%s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5" name="Google Shape;1315;p107"/>
          <p:cNvSpPr txBox="1"/>
          <p:nvPr/>
        </p:nvSpPr>
        <p:spPr>
          <a:xfrm>
            <a:off x="1959275" y="1216525"/>
            <a:ext cx="3758700" cy="1847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buf[64];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*secret_string = "pancake";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secret_number = 42;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printf(buf);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6" name="Google Shape;1316;p107"/>
          <p:cNvSpPr txBox="1"/>
          <p:nvPr/>
        </p:nvSpPr>
        <p:spPr>
          <a:xfrm>
            <a:off x="179400" y="1747475"/>
            <a:ext cx="133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42</a:t>
            </a:r>
            <a:endParaRPr/>
          </a:p>
        </p:txBody>
      </p:sp>
      <p:sp>
        <p:nvSpPr>
          <p:cNvPr id="1317" name="Google Shape;1317;p107"/>
          <p:cNvSpPr txBox="1"/>
          <p:nvPr/>
        </p:nvSpPr>
        <p:spPr>
          <a:xfrm>
            <a:off x="240975" y="3210350"/>
            <a:ext cx="43689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second format specifier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%n</a:t>
            </a:r>
            <a:r>
              <a:rPr lang="en"/>
              <a:t> says to treat the next argument (arg2) as a pointer, and write the number of bytes printed so far to the address at arg2.</a:t>
            </a:r>
            <a:endParaRPr/>
          </a:p>
        </p:txBody>
      </p:sp>
      <p:sp>
        <p:nvSpPr>
          <p:cNvPr id="1318" name="Google Shape;1318;p107"/>
          <p:cNvSpPr txBox="1"/>
          <p:nvPr/>
        </p:nvSpPr>
        <p:spPr>
          <a:xfrm>
            <a:off x="523325" y="3978425"/>
            <a:ext cx="43689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We've printed 2 bytes so far, so the number 2 gets written to </a:t>
            </a: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secret_string</a:t>
            </a:r>
            <a:r>
              <a:rPr lang="en"/>
              <a:t>.</a:t>
            </a:r>
            <a:endParaRPr/>
          </a:p>
        </p:txBody>
      </p:sp>
      <p:sp>
        <p:nvSpPr>
          <p:cNvPr id="1319" name="Google Shape;1319;p107"/>
          <p:cNvSpPr/>
          <p:nvPr/>
        </p:nvSpPr>
        <p:spPr>
          <a:xfrm>
            <a:off x="5820625" y="2147675"/>
            <a:ext cx="465763" cy="2687965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graphicFrame>
        <p:nvGraphicFramePr>
          <p:cNvPr id="1320" name="Google Shape;1320;p107"/>
          <p:cNvGraphicFramePr/>
          <p:nvPr/>
        </p:nvGraphicFramePr>
        <p:xfrm>
          <a:off x="6286375" y="1301050"/>
          <a:ext cx="2186100" cy="2433575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...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vulnerable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secret_string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secret_number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&amp;buf [arg to printf]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RIP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55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SFP of printf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17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[printf frame]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21" name="Google Shape;1321;p107"/>
          <p:cNvSpPr/>
          <p:nvPr/>
        </p:nvSpPr>
        <p:spPr>
          <a:xfrm>
            <a:off x="5973025" y="2645275"/>
            <a:ext cx="313372" cy="1711680"/>
          </a:xfrm>
          <a:custGeom>
            <a:avLst/>
            <a:gdLst/>
            <a:ahLst/>
            <a:cxnLst/>
            <a:rect l="l" t="t" r="r" b="b"/>
            <a:pathLst>
              <a:path w="11083" h="58539" extrusionOk="0">
                <a:moveTo>
                  <a:pt x="11083" y="0"/>
                </a:moveTo>
                <a:lnTo>
                  <a:pt x="0" y="0"/>
                </a:lnTo>
                <a:lnTo>
                  <a:pt x="0" y="58539"/>
                </a:lnTo>
                <a:lnTo>
                  <a:pt x="9378" y="58539"/>
                </a:ln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22" name="Google Shape;1322;p107"/>
          <p:cNvSpPr txBox="1"/>
          <p:nvPr/>
        </p:nvSpPr>
        <p:spPr>
          <a:xfrm>
            <a:off x="8472450" y="24828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arg0</a:t>
            </a:r>
            <a:endParaRPr sz="1000"/>
          </a:p>
        </p:txBody>
      </p:sp>
      <p:sp>
        <p:nvSpPr>
          <p:cNvPr id="1323" name="Google Shape;1323;p107"/>
          <p:cNvSpPr txBox="1"/>
          <p:nvPr/>
        </p:nvSpPr>
        <p:spPr>
          <a:xfrm>
            <a:off x="8472450" y="2233050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arg1</a:t>
            </a:r>
            <a:endParaRPr sz="1000"/>
          </a:p>
        </p:txBody>
      </p:sp>
      <p:sp>
        <p:nvSpPr>
          <p:cNvPr id="1324" name="Google Shape;1324;p107"/>
          <p:cNvSpPr txBox="1"/>
          <p:nvPr/>
        </p:nvSpPr>
        <p:spPr>
          <a:xfrm>
            <a:off x="8472450" y="1970725"/>
            <a:ext cx="51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arg2</a:t>
            </a:r>
            <a:endParaRPr sz="1000"/>
          </a:p>
        </p:txBody>
      </p:sp>
      <p:graphicFrame>
        <p:nvGraphicFramePr>
          <p:cNvPr id="1325" name="Google Shape;1325;p107"/>
          <p:cNvGraphicFramePr/>
          <p:nvPr/>
        </p:nvGraphicFramePr>
        <p:xfrm>
          <a:off x="6286375" y="3978425"/>
          <a:ext cx="2186100" cy="975200"/>
        </p:xfrm>
        <a:graphic>
          <a:graphicData uri="http://schemas.openxmlformats.org/drawingml/2006/table">
            <a:tbl>
              <a:tblPr>
                <a:noFill/>
                <a:tableStyleId>{56D3567E-0627-4F14-9DEF-B26719531A2F}</a:tableStyleId>
              </a:tblPr>
              <a:tblGrid>
                <a:gridCol w="54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'd'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'%'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'n'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'k'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'e'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'\0'</a:t>
                      </a:r>
                      <a:endParaRPr sz="1000" b="1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0x02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CC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0x00</a:t>
                      </a:r>
                      <a:endParaRPr sz="1000" b="1">
                        <a:solidFill>
                          <a:srgbClr val="CC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5700" marR="45700" marT="45700" marB="45700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10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Format String Vulnerabilities: Defense</a:t>
            </a:r>
            <a:endParaRPr/>
          </a:p>
        </p:txBody>
      </p:sp>
      <p:sp>
        <p:nvSpPr>
          <p:cNvPr id="1331" name="Google Shape;1331;p108"/>
          <p:cNvSpPr txBox="1"/>
          <p:nvPr/>
        </p:nvSpPr>
        <p:spPr>
          <a:xfrm>
            <a:off x="2109750" y="1481825"/>
            <a:ext cx="4924500" cy="16623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vulnerable(void) {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char buf[64];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(fgets(buf, 64, stdin) == NULL)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printf("%s", buf);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32" name="Google Shape;1332;p10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87</a:t>
            </a:fld>
            <a:endParaRPr/>
          </a:p>
        </p:txBody>
      </p:sp>
      <p:grpSp>
        <p:nvGrpSpPr>
          <p:cNvPr id="1333" name="Google Shape;1333;p108"/>
          <p:cNvGrpSpPr/>
          <p:nvPr/>
        </p:nvGrpSpPr>
        <p:grpSpPr>
          <a:xfrm>
            <a:off x="3469800" y="2842950"/>
            <a:ext cx="3063000" cy="1261025"/>
            <a:chOff x="3469800" y="2842950"/>
            <a:chExt cx="3063000" cy="1261025"/>
          </a:xfrm>
        </p:grpSpPr>
        <p:cxnSp>
          <p:nvCxnSpPr>
            <p:cNvPr id="1334" name="Google Shape;1334;p108"/>
            <p:cNvCxnSpPr/>
            <p:nvPr/>
          </p:nvCxnSpPr>
          <p:spPr>
            <a:xfrm rot="10800000">
              <a:off x="3764225" y="2842950"/>
              <a:ext cx="0" cy="803700"/>
            </a:xfrm>
            <a:prstGeom prst="straightConnector1">
              <a:avLst/>
            </a:prstGeom>
            <a:noFill/>
            <a:ln w="19050" cap="flat" cmpd="sng">
              <a:solidFill>
                <a:srgbClr val="E69138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35" name="Google Shape;1335;p108"/>
            <p:cNvSpPr txBox="1"/>
            <p:nvPr/>
          </p:nvSpPr>
          <p:spPr>
            <a:xfrm>
              <a:off x="3469800" y="3488375"/>
              <a:ext cx="30630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Never use untrusted input in the first argument to </a:t>
              </a:r>
              <a:r>
                <a:rPr lang="en" b="1">
                  <a:latin typeface="Courier New"/>
                  <a:ea typeface="Courier New"/>
                  <a:cs typeface="Courier New"/>
                  <a:sym typeface="Courier New"/>
                </a:rPr>
                <a:t>printf</a:t>
              </a:r>
              <a:r>
                <a:rPr lang="en"/>
                <a:t>.</a:t>
              </a:r>
              <a:endParaRPr/>
            </a:p>
          </p:txBody>
        </p:sp>
      </p:grpSp>
      <p:sp>
        <p:nvSpPr>
          <p:cNvPr id="1336" name="Google Shape;1336;p108"/>
          <p:cNvSpPr txBox="1"/>
          <p:nvPr/>
        </p:nvSpPr>
        <p:spPr>
          <a:xfrm>
            <a:off x="3971250" y="4047625"/>
            <a:ext cx="30630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the attacker can't make the number of arguments mismatched!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body" idx="1"/>
          </p:nvPr>
        </p:nvSpPr>
        <p:spPr>
          <a:xfrm>
            <a:off x="6294500" y="1170625"/>
            <a:ext cx="2584500" cy="3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caller: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$2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$1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call callee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add $8,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callee: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push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%esp,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sub $4,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$42, %eax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mov %ebp, %esp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pop %ebp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Courier New"/>
                <a:ea typeface="Courier New"/>
                <a:cs typeface="Courier New"/>
                <a:sym typeface="Courier New"/>
              </a:rPr>
              <a:t>    ret</a:t>
            </a:r>
            <a:endParaRPr sz="1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 Function Call</a:t>
            </a:r>
            <a:endParaRPr/>
          </a:p>
        </p:txBody>
      </p:sp>
      <p:sp>
        <p:nvSpPr>
          <p:cNvPr id="181" name="Google Shape;18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182" name="Google Shape;182;p24"/>
          <p:cNvGrpSpPr/>
          <p:nvPr/>
        </p:nvGrpSpPr>
        <p:grpSpPr>
          <a:xfrm>
            <a:off x="2994250" y="1301050"/>
            <a:ext cx="2921400" cy="615600"/>
            <a:chOff x="2994250" y="1301050"/>
            <a:chExt cx="2921400" cy="615600"/>
          </a:xfrm>
        </p:grpSpPr>
        <p:cxnSp>
          <p:nvCxnSpPr>
            <p:cNvPr id="183" name="Google Shape;183;p24"/>
            <p:cNvCxnSpPr>
              <a:stCxn id="184" idx="3"/>
            </p:cNvCxnSpPr>
            <p:nvPr/>
          </p:nvCxnSpPr>
          <p:spPr>
            <a:xfrm>
              <a:off x="5110450" y="1608850"/>
              <a:ext cx="80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4" name="Google Shape;184;p24"/>
            <p:cNvSpPr txBox="1"/>
            <p:nvPr/>
          </p:nvSpPr>
          <p:spPr>
            <a:xfrm>
              <a:off x="2994250" y="1301050"/>
              <a:ext cx="21162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The instruction that was just executed is in </a:t>
              </a:r>
              <a:r>
                <a:rPr lang="en" b="1">
                  <a:solidFill>
                    <a:srgbClr val="FF0000"/>
                  </a:solidFill>
                </a:rPr>
                <a:t>red</a:t>
              </a:r>
              <a:endParaRPr/>
            </a:p>
          </p:txBody>
        </p:sp>
      </p:grpSp>
      <p:sp>
        <p:nvSpPr>
          <p:cNvPr id="185" name="Google Shape;185;p24"/>
          <p:cNvSpPr txBox="1">
            <a:spLocks noGrp="1"/>
          </p:cNvSpPr>
          <p:nvPr>
            <p:ph type="body" idx="2"/>
          </p:nvPr>
        </p:nvSpPr>
        <p:spPr>
          <a:xfrm>
            <a:off x="3852275" y="134675"/>
            <a:ext cx="2283900" cy="8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void caller(void) {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    callee(1, 2);</a:t>
            </a:r>
            <a:br>
              <a:rPr lang="en" sz="1300" b="1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/>
          </a:p>
        </p:txBody>
      </p:sp>
      <p:sp>
        <p:nvSpPr>
          <p:cNvPr id="186" name="Google Shape;186;p24"/>
          <p:cNvSpPr txBox="1"/>
          <p:nvPr/>
        </p:nvSpPr>
        <p:spPr>
          <a:xfrm>
            <a:off x="6232350" y="-17725"/>
            <a:ext cx="2788800" cy="1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callee(int a, int b) {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local;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42;</a:t>
            </a:r>
            <a:b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/>
          </a:p>
        </p:txBody>
      </p:sp>
      <p:grpSp>
        <p:nvGrpSpPr>
          <p:cNvPr id="187" name="Google Shape;187;p24"/>
          <p:cNvGrpSpPr/>
          <p:nvPr/>
        </p:nvGrpSpPr>
        <p:grpSpPr>
          <a:xfrm>
            <a:off x="2994250" y="1965415"/>
            <a:ext cx="3215277" cy="914285"/>
            <a:chOff x="2994250" y="1965415"/>
            <a:chExt cx="3215277" cy="914285"/>
          </a:xfrm>
        </p:grpSpPr>
        <p:sp>
          <p:nvSpPr>
            <p:cNvPr id="188" name="Google Shape;188;p24"/>
            <p:cNvSpPr txBox="1"/>
            <p:nvPr/>
          </p:nvSpPr>
          <p:spPr>
            <a:xfrm>
              <a:off x="2994250" y="2048400"/>
              <a:ext cx="21162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The EIP points to the address of the </a:t>
              </a:r>
              <a:r>
                <a:rPr lang="en" i="1">
                  <a:solidFill>
                    <a:schemeClr val="dk1"/>
                  </a:solidFill>
                </a:rPr>
                <a:t>next</a:t>
              </a:r>
              <a:r>
                <a:rPr lang="en">
                  <a:solidFill>
                    <a:schemeClr val="dk1"/>
                  </a:solidFill>
                </a:rPr>
                <a:t> instruction!</a:t>
              </a:r>
              <a:endParaRPr/>
            </a:p>
          </p:txBody>
        </p:sp>
        <p:cxnSp>
          <p:nvCxnSpPr>
            <p:cNvPr id="189" name="Google Shape;189;p24"/>
            <p:cNvCxnSpPr>
              <a:endCxn id="190" idx="2"/>
            </p:cNvCxnSpPr>
            <p:nvPr/>
          </p:nvCxnSpPr>
          <p:spPr>
            <a:xfrm rot="10800000" flipH="1">
              <a:off x="5118127" y="1965415"/>
              <a:ext cx="1091400" cy="5247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90" name="Google Shape;190;p24"/>
          <p:cNvSpPr txBox="1"/>
          <p:nvPr/>
        </p:nvSpPr>
        <p:spPr>
          <a:xfrm>
            <a:off x="5956027" y="1657615"/>
            <a:ext cx="507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EIP</a:t>
            </a:r>
            <a:endParaRPr sz="13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1" name="Google Shape;191;p24"/>
          <p:cNvCxnSpPr>
            <a:stCxn id="190" idx="3"/>
          </p:cNvCxnSpPr>
          <p:nvPr/>
        </p:nvCxnSpPr>
        <p:spPr>
          <a:xfrm>
            <a:off x="6463027" y="1811515"/>
            <a:ext cx="290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9626</Words>
  <Application>Microsoft Macintosh PowerPoint</Application>
  <PresentationFormat>On-screen Show (16:9)</PresentationFormat>
  <Paragraphs>2564</Paragraphs>
  <Slides>87</Slides>
  <Notes>87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2" baseType="lpstr">
      <vt:lpstr>Söhne</vt:lpstr>
      <vt:lpstr>Arial</vt:lpstr>
      <vt:lpstr>Calibri</vt:lpstr>
      <vt:lpstr>Courier New</vt:lpstr>
      <vt:lpstr>CS 161</vt:lpstr>
      <vt:lpstr>Memory Safety Vulnerabilities</vt:lpstr>
      <vt:lpstr>Today: Memory Safety Vulnerabilities</vt:lpstr>
      <vt:lpstr>Review: x86 Calling Convention</vt:lpstr>
      <vt:lpstr>Review: Registers</vt:lpstr>
      <vt:lpstr>Review: Instructions</vt:lpstr>
      <vt:lpstr>Calling a Function in x86</vt:lpstr>
      <vt:lpstr>Steps of an 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x86 Function Call</vt:lpstr>
      <vt:lpstr>Buffer Overflow Vulnerabilities</vt:lpstr>
      <vt:lpstr>Buffer Overflow Vulnerabilities</vt:lpstr>
      <vt:lpstr>Vulnerable Code</vt:lpstr>
      <vt:lpstr>Vulnerable Code</vt:lpstr>
      <vt:lpstr>Vulnerable Code</vt:lpstr>
      <vt:lpstr>Vulnerable Code</vt:lpstr>
      <vt:lpstr>Vulnerable Code</vt:lpstr>
      <vt:lpstr>Vulnerable Code</vt:lpstr>
      <vt:lpstr>Top 25 Most Dangerous Software Weaknesses (2020)</vt:lpstr>
      <vt:lpstr>Stack Smashing</vt:lpstr>
      <vt:lpstr>Stack Smashing</vt:lpstr>
      <vt:lpstr>Note: Python Syntax</vt:lpstr>
      <vt:lpstr>Note: Python Syntax</vt:lpstr>
      <vt:lpstr>Overwriting the RIP</vt:lpstr>
      <vt:lpstr>Overwriting the RIP</vt:lpstr>
      <vt:lpstr>Writing Malicious Code</vt:lpstr>
      <vt:lpstr>Putting Together an Attack</vt:lpstr>
      <vt:lpstr>Constructing Exploits</vt:lpstr>
      <vt:lpstr>Constructing Exploits</vt:lpstr>
      <vt:lpstr>Constructing Exploits</vt:lpstr>
      <vt:lpstr>Constructing Exploits</vt:lpstr>
      <vt:lpstr>Constructing Exploits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Walking Through a Buffer Overflow</vt:lpstr>
      <vt:lpstr>Memory-Safe Code</vt:lpstr>
      <vt:lpstr>Still Vulnerable Code?</vt:lpstr>
      <vt:lpstr>Solution: Specify the Size</vt:lpstr>
      <vt:lpstr>Solution: Specify the Size</vt:lpstr>
      <vt:lpstr>Vulnerable C Library Functions</vt:lpstr>
      <vt:lpstr>Integer Memory Safety Vulnerabilities</vt:lpstr>
      <vt:lpstr>Signed/Unsigned Vulnerabilities</vt:lpstr>
      <vt:lpstr>Signed/Unsigned Vulnerabilities</vt:lpstr>
      <vt:lpstr>Integer Overflow Vulnerabilities</vt:lpstr>
      <vt:lpstr>Integer Overflow Vulnerabilities</vt:lpstr>
      <vt:lpstr>Integer Overflows in the Wild</vt:lpstr>
      <vt:lpstr>Integer Overflows in the Wild</vt:lpstr>
      <vt:lpstr>Another Integer Overflow in the Wild</vt:lpstr>
      <vt:lpstr>How Does This Vulnerability Work?</vt:lpstr>
      <vt:lpstr>Format String Vulnerabilities</vt:lpstr>
      <vt:lpstr>Review: printf behavior</vt:lpstr>
      <vt:lpstr>Review: printf behavior</vt:lpstr>
      <vt:lpstr>Review: printf behavior</vt:lpstr>
      <vt:lpstr>Format String Vulnerabilities</vt:lpstr>
      <vt:lpstr>Format String Vulnerabilities</vt:lpstr>
      <vt:lpstr>Format String Vulnerability Walkthrough</vt:lpstr>
      <vt:lpstr>Format String Vulnerability Walkthrough</vt:lpstr>
      <vt:lpstr>Format String Vulnerability Walkthrough</vt:lpstr>
      <vt:lpstr>Format String Vulnerability Walkthrough</vt:lpstr>
      <vt:lpstr>Format String Vulnerabilities</vt:lpstr>
      <vt:lpstr>Format String Vulnerability Walkthrough</vt:lpstr>
      <vt:lpstr>Format String Vulnerability Walkthrough</vt:lpstr>
      <vt:lpstr>Format String Vulnerability Walkthrough</vt:lpstr>
      <vt:lpstr>Format String Vulnerabilities: Defense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Safety Vulnerabilities</dc:title>
  <cp:lastModifiedBy>Jian Xiang</cp:lastModifiedBy>
  <cp:revision>19</cp:revision>
  <dcterms:modified xsi:type="dcterms:W3CDTF">2023-11-21T01:22:47Z</dcterms:modified>
</cp:coreProperties>
</file>