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77F4237-0D3B-4A35-BEBD-FA886FF9FF42}">
  <a:tblStyle styleId="{F77F4237-0D3B-4A35-BEBD-FA886FF9FF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84" Type="http://schemas.openxmlformats.org/officeDocument/2006/relationships/slide" Target="slides/slide77.xml"/><Relationship Id="rId83" Type="http://schemas.openxmlformats.org/officeDocument/2006/relationships/slide" Target="slides/slide76.xml"/><Relationship Id="rId42" Type="http://schemas.openxmlformats.org/officeDocument/2006/relationships/slide" Target="slides/slide35.xml"/><Relationship Id="rId86" Type="http://schemas.openxmlformats.org/officeDocument/2006/relationships/slide" Target="slides/slide79.xml"/><Relationship Id="rId41" Type="http://schemas.openxmlformats.org/officeDocument/2006/relationships/slide" Target="slides/slide34.xml"/><Relationship Id="rId85" Type="http://schemas.openxmlformats.org/officeDocument/2006/relationships/slide" Target="slides/slide78.xml"/><Relationship Id="rId44" Type="http://schemas.openxmlformats.org/officeDocument/2006/relationships/slide" Target="slides/slide37.xml"/><Relationship Id="rId88" Type="http://schemas.openxmlformats.org/officeDocument/2006/relationships/slide" Target="slides/slide81.xml"/><Relationship Id="rId43" Type="http://schemas.openxmlformats.org/officeDocument/2006/relationships/slide" Target="slides/slide36.xml"/><Relationship Id="rId87" Type="http://schemas.openxmlformats.org/officeDocument/2006/relationships/slide" Target="slides/slide80.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3514aafb96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3514aafb96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3514aafb96_0_7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3514aafb96_0_7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3514aafb96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3514aafb96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3514aafb96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3514aafb96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3514aafb96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3514aafb96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3514aafb96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3514aafb96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3514aafb96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3514aafb96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50f76b9c85_0_1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50f76b9c85_0_1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514aafb96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514aafb96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514aafb96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514aafb96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We don’t want you to come away from this class thinking you know x86!</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50f76b9c85_0_16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50f76b9c85_0_16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362fa560df_6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362fa560df_6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50f76b9c85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50f76b9c85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0f76b9c85_0_16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0f76b9c85_0_16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We use AT&amp;T syntax in this class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Used by GDB</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The alternative is “Intel syntax”</a:t>
            </a:r>
            <a:endParaRPr sz="10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50f76b9c85_0_1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50f76b9c85_0_1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chemeClr val="dk1"/>
              </a:buClr>
              <a:buSzPts val="1000"/>
              <a:buChar char="●"/>
            </a:pPr>
            <a:r>
              <a:rPr lang="en" sz="1000">
                <a:solidFill>
                  <a:schemeClr val="dk1"/>
                </a:solidFill>
              </a:rPr>
              <a:t>Many instructions have a suffix to denote the size of their operands (e.g. </a:t>
            </a:r>
            <a:r>
              <a:rPr b="1" lang="en" sz="1000">
                <a:solidFill>
                  <a:schemeClr val="dk1"/>
                </a:solidFill>
                <a:latin typeface="Courier New"/>
                <a:ea typeface="Courier New"/>
                <a:cs typeface="Courier New"/>
                <a:sym typeface="Courier New"/>
              </a:rPr>
              <a:t>addb</a:t>
            </a:r>
            <a:r>
              <a:rPr lang="en" sz="1000">
                <a:solidFill>
                  <a:schemeClr val="dk1"/>
                </a:solidFill>
              </a:rPr>
              <a:t>, </a:t>
            </a:r>
            <a:r>
              <a:rPr b="1" lang="en" sz="1000">
                <a:solidFill>
                  <a:schemeClr val="dk1"/>
                </a:solidFill>
                <a:latin typeface="Courier New"/>
                <a:ea typeface="Courier New"/>
                <a:cs typeface="Courier New"/>
                <a:sym typeface="Courier New"/>
              </a:rPr>
              <a:t>addw</a:t>
            </a:r>
            <a:r>
              <a:rPr lang="en" sz="1000">
                <a:solidFill>
                  <a:schemeClr val="dk1"/>
                </a:solidFill>
              </a:rPr>
              <a:t>, </a:t>
            </a:r>
            <a:r>
              <a:rPr b="1" lang="en" sz="1000">
                <a:solidFill>
                  <a:schemeClr val="dk1"/>
                </a:solidFill>
                <a:latin typeface="Courier New"/>
                <a:ea typeface="Courier New"/>
                <a:cs typeface="Courier New"/>
                <a:sym typeface="Courier New"/>
              </a:rPr>
              <a:t>addl</a:t>
            </a:r>
            <a:r>
              <a:rPr lang="en" sz="1000">
                <a:solidFill>
                  <a:schemeClr val="dk1"/>
                </a:solidFill>
              </a:rPr>
              <a:t>, and </a:t>
            </a:r>
            <a:r>
              <a:rPr b="1" lang="en" sz="1000">
                <a:solidFill>
                  <a:schemeClr val="dk1"/>
                </a:solidFill>
                <a:latin typeface="Courier New"/>
                <a:ea typeface="Courier New"/>
                <a:cs typeface="Courier New"/>
                <a:sym typeface="Courier New"/>
              </a:rPr>
              <a:t>addq</a:t>
            </a:r>
            <a:r>
              <a:rPr lang="en" sz="1000">
                <a:solidFill>
                  <a:schemeClr val="dk1"/>
                </a:solidFill>
              </a:rPr>
              <a:t> refer to 8-, 16-, 32-, and 64-bit operands)</a:t>
            </a:r>
            <a:endParaRPr sz="1000">
              <a:solidFill>
                <a:schemeClr val="dk1"/>
              </a:solidFill>
            </a:endParaRPr>
          </a:p>
          <a:p>
            <a:pPr indent="-292100" lvl="1" marL="914400" rtl="0" algn="l">
              <a:lnSpc>
                <a:spcPct val="115000"/>
              </a:lnSpc>
              <a:spcBef>
                <a:spcPts val="0"/>
              </a:spcBef>
              <a:spcAft>
                <a:spcPts val="0"/>
              </a:spcAft>
              <a:buClr>
                <a:schemeClr val="dk1"/>
              </a:buClr>
              <a:buSzPts val="1000"/>
              <a:buChar char="○"/>
            </a:pPr>
            <a:r>
              <a:rPr lang="en" sz="1000">
                <a:solidFill>
                  <a:schemeClr val="dk1"/>
                </a:solidFill>
              </a:rPr>
              <a:t>Technically, these can usually left out in assembly, but you will encounter them in Project 1, so we will show them here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0f76b9c85_0_1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0f76b9c85_0_1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 go through 2 memory register instructions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0f76b9c85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0f76b9c85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0f76b9c85_0_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0f76b9c85_0_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50f76b9c85_0_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50f76b9c85_0_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0f76b9c85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0f76b9c8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50f76b9c85_0_1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50f76b9c8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50f76b9c85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50f76b9c85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3514aafb9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3514aafb9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0f76b9c85_0_9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50f76b9c85_0_9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50f76b9c85_0_1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150f76b9c85_0_1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3514aafb96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3514aafb96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13514aafb96_0_9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13514aafb96_0_9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50f76b9c85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50f76b9c85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50f76b9c85_0_1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50f76b9c85_0_1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EAX, ECX, and EDX are caller-saved registers, and everything else is callee-saved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50f76b9c85_0_1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50f76b9c85_0_1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50f76b9c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50f76b9c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150f76b9c85_0_1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150f76b9c8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50f76b9c85_0_3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50f76b9c8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3514aafb96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3514aafb96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50f76b9c85_0_5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150f76b9c8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50f76b9c85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150f76b9c8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50f76b9c85_0_1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150f76b9c85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150f76b9c85_0_1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150f76b9c85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Sanity check: what section of memory are each of the three registers pointing to?</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150f76b9c85_0_18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150f76b9c85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150f76b9c85_0_2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150f76b9c8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150f76b9c85_0_24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150f76b9c85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150f76b9c85_0_26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2" name="Google Shape;752;g150f76b9c85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150f76b9c85_0_3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150f76b9c85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Typical convention is to push the arguments in reverse order as seen here, but this is technically dependent on the compiler. For this class arguments are always pushed in reverse order.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50f76b9c85_0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50f76b9c85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3514aafb96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3514aafb96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150f76b9c85_0_39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150f76b9c85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0" name="Shape 840"/>
        <p:cNvGrpSpPr/>
        <p:nvPr/>
      </p:nvGrpSpPr>
      <p:grpSpPr>
        <a:xfrm>
          <a:off x="0" y="0"/>
          <a:ext cx="0" cy="0"/>
          <a:chOff x="0" y="0"/>
          <a:chExt cx="0" cy="0"/>
        </a:xfrm>
      </p:grpSpPr>
      <p:sp>
        <p:nvSpPr>
          <p:cNvPr id="841" name="Google Shape;841;g150f76b9c85_0_43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42" name="Google Shape;842;g150f76b9c8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150f76b9c85_0_8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150f76b9c85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150f76b9c85_0_48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150f76b9c8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150f76b9c85_0_50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150f76b9c85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150f76b9c85_0_53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150f76b9c85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practice, the compiler will also leave space for weird stuff like exception handlers and other saved registers, but for this class, we don’t care.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4" name="Shape 964"/>
        <p:cNvGrpSpPr/>
        <p:nvPr/>
      </p:nvGrpSpPr>
      <p:grpSpPr>
        <a:xfrm>
          <a:off x="0" y="0"/>
          <a:ext cx="0" cy="0"/>
          <a:chOff x="0" y="0"/>
          <a:chExt cx="0" cy="0"/>
        </a:xfrm>
      </p:grpSpPr>
      <p:sp>
        <p:nvSpPr>
          <p:cNvPr id="965" name="Google Shape;965;g150f76b9c85_0_55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6" name="Google Shape;966;g150f76b9c85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150f76b9c85_0_58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150f76b9c85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why it’s nice to push the arguments backwards.</a:t>
            </a:r>
            <a:endParaRPr/>
          </a:p>
          <a:p>
            <a:pPr indent="0" lvl="0" marL="0" rtl="0" algn="l">
              <a:spcBef>
                <a:spcPts val="0"/>
              </a:spcBef>
              <a:spcAft>
                <a:spcPts val="0"/>
              </a:spcAft>
              <a:buNone/>
            </a:pPr>
            <a:r>
              <a:rPr lang="en"/>
              <a:t>Note we’re moving, not pushing the local variables on the stack, since esp has already been adjusted to account for the local variables.</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150f76b9c85_0_6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150f76b9c85_0_6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150f76b9c85_0_63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150f76b9c8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3514aafb96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3514aafb96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150f76b9c85_0_6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g150f76b9c85_0_6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150f76b9c85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0" name="Google Shape;1070;g150f76b9c85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150f76b9c85_0_67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6" name="Google Shape;1076;g150f76b9c85_0_6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150f76b9c8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3" name="Google Shape;1093;g150f76b9c8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150f76b9c85_0_1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150f76b9c85_0_1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150f76b9c85_0_1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150f76b9c85_0_1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0" name="Shape 1130"/>
        <p:cNvGrpSpPr/>
        <p:nvPr/>
      </p:nvGrpSpPr>
      <p:grpSpPr>
        <a:xfrm>
          <a:off x="0" y="0"/>
          <a:ext cx="0" cy="0"/>
          <a:chOff x="0" y="0"/>
          <a:chExt cx="0" cy="0"/>
        </a:xfrm>
      </p:grpSpPr>
      <p:sp>
        <p:nvSpPr>
          <p:cNvPr id="1131" name="Google Shape;1131;g150f76b9c85_0_1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2" name="Google Shape;1132;g150f76b9c85_0_1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4" name="Shape 1144"/>
        <p:cNvGrpSpPr/>
        <p:nvPr/>
      </p:nvGrpSpPr>
      <p:grpSpPr>
        <a:xfrm>
          <a:off x="0" y="0"/>
          <a:ext cx="0" cy="0"/>
          <a:chOff x="0" y="0"/>
          <a:chExt cx="0" cy="0"/>
        </a:xfrm>
      </p:grpSpPr>
      <p:sp>
        <p:nvSpPr>
          <p:cNvPr id="1145" name="Google Shape;1145;g150f76b9c85_0_1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6" name="Google Shape;1146;g150f76b9c85_0_1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150f76b9c85_0_1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150f76b9c85_0_1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150f76b9c85_0_1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0" name="Google Shape;1180;g150f76b9c85_0_1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3514aafb96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3514aafb96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50f76b9c85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50f76b9c85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50f76b9c85_0_1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50f76b9c85_0_1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3" name="Shape 1233"/>
        <p:cNvGrpSpPr/>
        <p:nvPr/>
      </p:nvGrpSpPr>
      <p:grpSpPr>
        <a:xfrm>
          <a:off x="0" y="0"/>
          <a:ext cx="0" cy="0"/>
          <a:chOff x="0" y="0"/>
          <a:chExt cx="0" cy="0"/>
        </a:xfrm>
      </p:grpSpPr>
      <p:sp>
        <p:nvSpPr>
          <p:cNvPr id="1234" name="Google Shape;1234;g150f76b9c85_0_1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5" name="Google Shape;1235;g150f76b9c85_0_1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2" name="Shape 1252"/>
        <p:cNvGrpSpPr/>
        <p:nvPr/>
      </p:nvGrpSpPr>
      <p:grpSpPr>
        <a:xfrm>
          <a:off x="0" y="0"/>
          <a:ext cx="0" cy="0"/>
          <a:chOff x="0" y="0"/>
          <a:chExt cx="0" cy="0"/>
        </a:xfrm>
      </p:grpSpPr>
      <p:sp>
        <p:nvSpPr>
          <p:cNvPr id="1253" name="Google Shape;1253;g150f76b9c85_0_1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4" name="Google Shape;1254;g150f76b9c85_0_1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150f76b9c85_0_1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150f76b9c85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0" name="Shape 1290"/>
        <p:cNvGrpSpPr/>
        <p:nvPr/>
      </p:nvGrpSpPr>
      <p:grpSpPr>
        <a:xfrm>
          <a:off x="0" y="0"/>
          <a:ext cx="0" cy="0"/>
          <a:chOff x="0" y="0"/>
          <a:chExt cx="0" cy="0"/>
        </a:xfrm>
      </p:grpSpPr>
      <p:sp>
        <p:nvSpPr>
          <p:cNvPr id="1291" name="Google Shape;1291;g150f76b9c85_0_1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2" name="Google Shape;1292;g150f76b9c85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9" name="Shape 1309"/>
        <p:cNvGrpSpPr/>
        <p:nvPr/>
      </p:nvGrpSpPr>
      <p:grpSpPr>
        <a:xfrm>
          <a:off x="0" y="0"/>
          <a:ext cx="0" cy="0"/>
          <a:chOff x="0" y="0"/>
          <a:chExt cx="0" cy="0"/>
        </a:xfrm>
      </p:grpSpPr>
      <p:sp>
        <p:nvSpPr>
          <p:cNvPr id="1310" name="Google Shape;1310;g150f76b9c85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1" name="Google Shape;1311;g150f76b9c85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150f76b9c85_0_14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150f76b9c85_0_14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0" name="Shape 1350"/>
        <p:cNvGrpSpPr/>
        <p:nvPr/>
      </p:nvGrpSpPr>
      <p:grpSpPr>
        <a:xfrm>
          <a:off x="0" y="0"/>
          <a:ext cx="0" cy="0"/>
          <a:chOff x="0" y="0"/>
          <a:chExt cx="0" cy="0"/>
        </a:xfrm>
      </p:grpSpPr>
      <p:sp>
        <p:nvSpPr>
          <p:cNvPr id="1351" name="Google Shape;1351;g150f76b9c85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2" name="Google Shape;1352;g150f76b9c85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9" name="Shape 1369"/>
        <p:cNvGrpSpPr/>
        <p:nvPr/>
      </p:nvGrpSpPr>
      <p:grpSpPr>
        <a:xfrm>
          <a:off x="0" y="0"/>
          <a:ext cx="0" cy="0"/>
          <a:chOff x="0" y="0"/>
          <a:chExt cx="0" cy="0"/>
        </a:xfrm>
      </p:grpSpPr>
      <p:sp>
        <p:nvSpPr>
          <p:cNvPr id="1370" name="Google Shape;1370;g150f76b9c85_0_1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1" name="Google Shape;1371;g150f76b9c85_0_1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3514aafb96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3514aafb96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8" name="Shape 1388"/>
        <p:cNvGrpSpPr/>
        <p:nvPr/>
      </p:nvGrpSpPr>
      <p:grpSpPr>
        <a:xfrm>
          <a:off x="0" y="0"/>
          <a:ext cx="0" cy="0"/>
          <a:chOff x="0" y="0"/>
          <a:chExt cx="0" cy="0"/>
        </a:xfrm>
      </p:grpSpPr>
      <p:sp>
        <p:nvSpPr>
          <p:cNvPr id="1389" name="Google Shape;1389;g150f76b9c85_0_1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0" name="Google Shape;1390;g150f76b9c85_0_1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150f76b9c85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150f76b9c85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3514aafb96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3514aafb96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4"/>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 name="Google Shape;65;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7"/>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1" name="Google Shape;71;p17"/>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1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4" name="Google Shape;74;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5" name="Shape 75"/>
        <p:cNvGrpSpPr/>
        <p:nvPr/>
      </p:nvGrpSpPr>
      <p:grpSpPr>
        <a:xfrm>
          <a:off x="0" y="0"/>
          <a:ext cx="0" cy="0"/>
          <a:chOff x="0" y="0"/>
          <a:chExt cx="0" cy="0"/>
        </a:xfrm>
      </p:grpSpPr>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9"/>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9"/>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79" name="Shape 79"/>
        <p:cNvGrpSpPr/>
        <p:nvPr/>
      </p:nvGrpSpPr>
      <p:grpSpPr>
        <a:xfrm>
          <a:off x="0" y="0"/>
          <a:ext cx="0" cy="0"/>
          <a:chOff x="0" y="0"/>
          <a:chExt cx="0" cy="0"/>
        </a:xfrm>
      </p:grpSpPr>
      <p:sp>
        <p:nvSpPr>
          <p:cNvPr id="80" name="Google Shape;80;p2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1" name="Google Shape;81;p20"/>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83" name="Shape 83"/>
        <p:cNvGrpSpPr/>
        <p:nvPr/>
      </p:nvGrpSpPr>
      <p:grpSpPr>
        <a:xfrm>
          <a:off x="0" y="0"/>
          <a:ext cx="0" cy="0"/>
          <a:chOff x="0" y="0"/>
          <a:chExt cx="0" cy="0"/>
        </a:xfrm>
      </p:grpSpPr>
      <p:sp>
        <p:nvSpPr>
          <p:cNvPr id="84" name="Google Shape;84;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86" name="Shape 86"/>
        <p:cNvGrpSpPr/>
        <p:nvPr/>
      </p:nvGrpSpPr>
      <p:grpSpPr>
        <a:xfrm>
          <a:off x="0" y="0"/>
          <a:ext cx="0" cy="0"/>
          <a:chOff x="0" y="0"/>
          <a:chExt cx="0" cy="0"/>
        </a:xfrm>
      </p:grpSpPr>
      <p:sp>
        <p:nvSpPr>
          <p:cNvPr id="87" name="Google Shape;87;p2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9" name="Google Shape;89;p2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90" name="Shape 90"/>
        <p:cNvGrpSpPr/>
        <p:nvPr/>
      </p:nvGrpSpPr>
      <p:grpSpPr>
        <a:xfrm>
          <a:off x="0" y="0"/>
          <a:ext cx="0" cy="0"/>
          <a:chOff x="0" y="0"/>
          <a:chExt cx="0" cy="0"/>
        </a:xfrm>
      </p:grpSpPr>
      <p:sp>
        <p:nvSpPr>
          <p:cNvPr id="91" name="Google Shape;91;p2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23"/>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4" name="Google Shape;94;p23"/>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7" name="Google Shape;9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98" name="Shape 98"/>
        <p:cNvGrpSpPr/>
        <p:nvPr/>
      </p:nvGrpSpPr>
      <p:grpSpPr>
        <a:xfrm>
          <a:off x="0" y="0"/>
          <a:ext cx="0" cy="0"/>
          <a:chOff x="0" y="0"/>
          <a:chExt cx="0" cy="0"/>
        </a:xfrm>
      </p:grpSpPr>
      <p:sp>
        <p:nvSpPr>
          <p:cNvPr id="99" name="Google Shape;99;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2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102" name="Shape 102"/>
        <p:cNvGrpSpPr/>
        <p:nvPr/>
      </p:nvGrpSpPr>
      <p:grpSpPr>
        <a:xfrm>
          <a:off x="0" y="0"/>
          <a:ext cx="0" cy="0"/>
          <a:chOff x="0" y="0"/>
          <a:chExt cx="0" cy="0"/>
        </a:xfrm>
      </p:grpSpPr>
      <p:sp>
        <p:nvSpPr>
          <p:cNvPr id="103" name="Google Shape;103;p2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6"/>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05" name="Google Shape;10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3.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54" name="Google Shape;54;p13"/>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
        <p:nvSpPr>
          <p:cNvPr id="55" name="Google Shape;55;p13"/>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rgbClr val="FFFFFF"/>
                </a:solidFill>
              </a:rPr>
              <a:t>Fall 2022</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7"/>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x86 Assembly and Call Stack</a:t>
            </a:r>
            <a:endParaRPr/>
          </a:p>
        </p:txBody>
      </p:sp>
      <p:sp>
        <p:nvSpPr>
          <p:cNvPr id="111" name="Google Shape;111;p27"/>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a:t>CS 161 Fall 2022 - Lecture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(Compiler, Assembler, Linker, Loader)</a:t>
            </a:r>
            <a:endParaRPr/>
          </a:p>
        </p:txBody>
      </p:sp>
      <p:sp>
        <p:nvSpPr>
          <p:cNvPr id="177" name="Google Shape;177;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78" name="Google Shape;178;p36"/>
          <p:cNvGrpSpPr/>
          <p:nvPr/>
        </p:nvGrpSpPr>
        <p:grpSpPr>
          <a:xfrm>
            <a:off x="179250" y="2136900"/>
            <a:ext cx="1869050" cy="1269900"/>
            <a:chOff x="179250" y="2136900"/>
            <a:chExt cx="1869050" cy="1269900"/>
          </a:xfrm>
        </p:grpSpPr>
        <p:sp>
          <p:nvSpPr>
            <p:cNvPr id="179" name="Google Shape;179;p36"/>
            <p:cNvSpPr txBox="1"/>
            <p:nvPr/>
          </p:nvSpPr>
          <p:spPr>
            <a:xfrm>
              <a:off x="179250" y="2136900"/>
              <a:ext cx="1869000" cy="869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dk1"/>
                  </a:solidFill>
                  <a:latin typeface="Courier New"/>
                  <a:ea typeface="Courier New"/>
                  <a:cs typeface="Courier New"/>
                  <a:sym typeface="Courier New"/>
                </a:rPr>
                <a:t>int add_one(int a) {</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int added = a + 1;</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return added;</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p:txBody>
        </p:sp>
        <p:sp>
          <p:nvSpPr>
            <p:cNvPr id="180" name="Google Shape;180;p36"/>
            <p:cNvSpPr txBox="1"/>
            <p:nvPr/>
          </p:nvSpPr>
          <p:spPr>
            <a:xfrm>
              <a:off x="179300" y="3006600"/>
              <a:ext cx="186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 code</a:t>
              </a:r>
              <a:endParaRPr/>
            </a:p>
          </p:txBody>
        </p:sp>
      </p:grpSp>
      <p:grpSp>
        <p:nvGrpSpPr>
          <p:cNvPr id="181" name="Google Shape;181;p36"/>
          <p:cNvGrpSpPr/>
          <p:nvPr/>
        </p:nvGrpSpPr>
        <p:grpSpPr>
          <a:xfrm>
            <a:off x="3536550" y="1606050"/>
            <a:ext cx="2070900" cy="2547300"/>
            <a:chOff x="3536550" y="1606050"/>
            <a:chExt cx="2070900" cy="2547300"/>
          </a:xfrm>
        </p:grpSpPr>
        <p:sp>
          <p:nvSpPr>
            <p:cNvPr id="182" name="Google Shape;182;p36"/>
            <p:cNvSpPr txBox="1"/>
            <p:nvPr/>
          </p:nvSpPr>
          <p:spPr>
            <a:xfrm>
              <a:off x="3586700" y="1606050"/>
              <a:ext cx="1992900" cy="1931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dk1"/>
                  </a:solidFill>
                  <a:latin typeface="Courier New"/>
                  <a:ea typeface="Courier New"/>
                  <a:cs typeface="Courier New"/>
                  <a:sym typeface="Courier New"/>
                </a:rPr>
                <a:t>add_one:</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pushl %ebp</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movl %esp, %ebp</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subl $4, %esp</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movl 8(%ebp), %eax</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movl %eax, -4(%ebp)</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incl -4(%ebp)</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movl -4(%ebp), %eax</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leave</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ret</a:t>
              </a:r>
              <a:endParaRPr b="1" sz="1000">
                <a:solidFill>
                  <a:schemeClr val="dk1"/>
                </a:solidFill>
                <a:latin typeface="Courier New"/>
                <a:ea typeface="Courier New"/>
                <a:cs typeface="Courier New"/>
                <a:sym typeface="Courier New"/>
              </a:endParaRPr>
            </a:p>
          </p:txBody>
        </p:sp>
        <p:sp>
          <p:nvSpPr>
            <p:cNvPr id="183" name="Google Shape;183;p36"/>
            <p:cNvSpPr txBox="1"/>
            <p:nvPr/>
          </p:nvSpPr>
          <p:spPr>
            <a:xfrm>
              <a:off x="3536550" y="3537750"/>
              <a:ext cx="20709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Assembly code</a:t>
              </a:r>
              <a:endParaRPr/>
            </a:p>
            <a:p>
              <a:pPr indent="0" lvl="0" marL="0" rtl="0" algn="ctr">
                <a:spcBef>
                  <a:spcPts val="0"/>
                </a:spcBef>
                <a:spcAft>
                  <a:spcPts val="0"/>
                </a:spcAft>
                <a:buNone/>
              </a:pPr>
              <a:r>
                <a:rPr lang="en"/>
                <a:t>(RISC-V, x86)</a:t>
              </a:r>
              <a:endParaRPr/>
            </a:p>
          </p:txBody>
        </p:sp>
      </p:grpSp>
      <p:grpSp>
        <p:nvGrpSpPr>
          <p:cNvPr id="184" name="Google Shape;184;p36"/>
          <p:cNvGrpSpPr/>
          <p:nvPr/>
        </p:nvGrpSpPr>
        <p:grpSpPr>
          <a:xfrm>
            <a:off x="7118000" y="2048550"/>
            <a:ext cx="1704600" cy="1662300"/>
            <a:chOff x="7118000" y="2048550"/>
            <a:chExt cx="1704600" cy="1662300"/>
          </a:xfrm>
        </p:grpSpPr>
        <p:sp>
          <p:nvSpPr>
            <p:cNvPr id="185" name="Google Shape;185;p36"/>
            <p:cNvSpPr txBox="1"/>
            <p:nvPr/>
          </p:nvSpPr>
          <p:spPr>
            <a:xfrm>
              <a:off x="7118000" y="2048550"/>
              <a:ext cx="1704600" cy="1046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dk1"/>
                  </a:solidFill>
                  <a:latin typeface="Courier New"/>
                  <a:ea typeface="Courier New"/>
                  <a:cs typeface="Courier New"/>
                  <a:sym typeface="Courier New"/>
                </a:rPr>
                <a:t>0x55 0x89 0xe5 0x83 0xec 0x04 0x8b 0x45 0x08 0x89 0x45 0xfc 0x45 0x89 0xe8 0xc9 0xc3</a:t>
              </a:r>
              <a:endParaRPr b="1" sz="1000">
                <a:solidFill>
                  <a:schemeClr val="dk1"/>
                </a:solidFill>
                <a:latin typeface="Courier New"/>
                <a:ea typeface="Courier New"/>
                <a:cs typeface="Courier New"/>
                <a:sym typeface="Courier New"/>
              </a:endParaRPr>
            </a:p>
          </p:txBody>
        </p:sp>
        <p:sp>
          <p:nvSpPr>
            <p:cNvPr id="186" name="Google Shape;186;p36"/>
            <p:cNvSpPr txBox="1"/>
            <p:nvPr/>
          </p:nvSpPr>
          <p:spPr>
            <a:xfrm>
              <a:off x="7118000" y="3095250"/>
              <a:ext cx="17046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Machine code</a:t>
              </a:r>
              <a:endParaRPr/>
            </a:p>
            <a:p>
              <a:pPr indent="0" lvl="0" marL="0" rtl="0" algn="ctr">
                <a:spcBef>
                  <a:spcPts val="0"/>
                </a:spcBef>
                <a:spcAft>
                  <a:spcPts val="0"/>
                </a:spcAft>
                <a:buNone/>
              </a:pPr>
              <a:r>
                <a:rPr lang="en"/>
                <a:t>(raw bits)</a:t>
              </a:r>
              <a:endParaRPr/>
            </a:p>
          </p:txBody>
        </p:sp>
      </p:grpSp>
      <p:cxnSp>
        <p:nvCxnSpPr>
          <p:cNvPr id="187" name="Google Shape;187;p36"/>
          <p:cNvCxnSpPr>
            <a:stCxn id="179" idx="3"/>
            <a:endCxn id="182" idx="1"/>
          </p:cNvCxnSpPr>
          <p:nvPr/>
        </p:nvCxnSpPr>
        <p:spPr>
          <a:xfrm>
            <a:off x="2048250" y="2571750"/>
            <a:ext cx="1538400" cy="300"/>
          </a:xfrm>
          <a:prstGeom prst="straightConnector1">
            <a:avLst/>
          </a:prstGeom>
          <a:noFill/>
          <a:ln cap="flat" cmpd="sng" w="19050">
            <a:solidFill>
              <a:schemeClr val="dk1"/>
            </a:solidFill>
            <a:prstDash val="solid"/>
            <a:round/>
            <a:headEnd len="med" w="med" type="none"/>
            <a:tailEnd len="med" w="med" type="triangle"/>
          </a:ln>
        </p:spPr>
      </p:cxnSp>
      <p:cxnSp>
        <p:nvCxnSpPr>
          <p:cNvPr id="188" name="Google Shape;188;p36"/>
          <p:cNvCxnSpPr>
            <a:stCxn id="182" idx="3"/>
            <a:endCxn id="185" idx="1"/>
          </p:cNvCxnSpPr>
          <p:nvPr/>
        </p:nvCxnSpPr>
        <p:spPr>
          <a:xfrm>
            <a:off x="5579600" y="2571900"/>
            <a:ext cx="1538400" cy="0"/>
          </a:xfrm>
          <a:prstGeom prst="straightConnector1">
            <a:avLst/>
          </a:prstGeom>
          <a:noFill/>
          <a:ln cap="flat" cmpd="sng" w="19050">
            <a:solidFill>
              <a:schemeClr val="dk1"/>
            </a:solidFill>
            <a:prstDash val="solid"/>
            <a:round/>
            <a:headEnd len="med" w="med" type="none"/>
            <a:tailEnd len="med" w="med" type="triangle"/>
          </a:ln>
        </p:spPr>
      </p:cxnSp>
      <p:sp>
        <p:nvSpPr>
          <p:cNvPr id="189" name="Google Shape;189;p36"/>
          <p:cNvSpPr txBox="1"/>
          <p:nvPr/>
        </p:nvSpPr>
        <p:spPr>
          <a:xfrm>
            <a:off x="2062225" y="2171850"/>
            <a:ext cx="151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Compiler</a:t>
            </a:r>
            <a:endParaRPr/>
          </a:p>
        </p:txBody>
      </p:sp>
      <p:sp>
        <p:nvSpPr>
          <p:cNvPr id="190" name="Google Shape;190;p36"/>
          <p:cNvSpPr txBox="1"/>
          <p:nvPr/>
        </p:nvSpPr>
        <p:spPr>
          <a:xfrm>
            <a:off x="5579600" y="2171700"/>
            <a:ext cx="1510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Assembler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 (Compiler, Assembler, Linker, Loader)</a:t>
            </a:r>
            <a:endParaRPr/>
          </a:p>
        </p:txBody>
      </p:sp>
      <p:sp>
        <p:nvSpPr>
          <p:cNvPr id="196" name="Google Shape;19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Compiler: Converts C code into assembly code (RISC-V, x86)</a:t>
            </a:r>
            <a:endParaRPr/>
          </a:p>
          <a:p>
            <a:pPr indent="-342900" lvl="0" marL="457200" rtl="0" algn="l">
              <a:spcBef>
                <a:spcPts val="0"/>
              </a:spcBef>
              <a:spcAft>
                <a:spcPts val="0"/>
              </a:spcAft>
              <a:buSzPts val="1800"/>
              <a:buChar char="●"/>
            </a:pPr>
            <a:r>
              <a:rPr lang="en"/>
              <a:t>Assembler: Converts assembly code into machine code (raw bits)</a:t>
            </a:r>
            <a:endParaRPr/>
          </a:p>
          <a:p>
            <a:pPr indent="-317500" lvl="1" marL="914400" rtl="0" algn="l">
              <a:spcBef>
                <a:spcPts val="0"/>
              </a:spcBef>
              <a:spcAft>
                <a:spcPts val="0"/>
              </a:spcAft>
              <a:buSzPts val="1400"/>
              <a:buChar char="○"/>
            </a:pPr>
            <a:r>
              <a:rPr lang="en"/>
              <a:t>Think 61C’s RISC-V “green sheet”</a:t>
            </a:r>
            <a:endParaRPr/>
          </a:p>
          <a:p>
            <a:pPr indent="-342900" lvl="0" marL="457200" rtl="0" algn="l">
              <a:spcBef>
                <a:spcPts val="0"/>
              </a:spcBef>
              <a:spcAft>
                <a:spcPts val="0"/>
              </a:spcAft>
              <a:buSzPts val="1800"/>
              <a:buChar char="●"/>
            </a:pPr>
            <a:r>
              <a:rPr lang="en"/>
              <a:t>Linker: Deals with dependencies and libraries</a:t>
            </a:r>
            <a:endParaRPr/>
          </a:p>
          <a:p>
            <a:pPr indent="-317500" lvl="1" marL="914400" rtl="0" algn="l">
              <a:spcBef>
                <a:spcPts val="0"/>
              </a:spcBef>
              <a:spcAft>
                <a:spcPts val="0"/>
              </a:spcAft>
              <a:buSzPts val="1400"/>
              <a:buChar char="○"/>
            </a:pPr>
            <a:r>
              <a:rPr lang="en"/>
              <a:t>You can ignore this part for 161</a:t>
            </a:r>
            <a:endParaRPr/>
          </a:p>
          <a:p>
            <a:pPr indent="-342900" lvl="0" marL="457200" rtl="0" algn="l">
              <a:spcBef>
                <a:spcPts val="0"/>
              </a:spcBef>
              <a:spcAft>
                <a:spcPts val="0"/>
              </a:spcAft>
              <a:buSzPts val="1800"/>
              <a:buChar char="●"/>
            </a:pPr>
            <a:r>
              <a:rPr lang="en"/>
              <a:t>Loader: Sets up memory space and runs the machine code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Memory Layout</a:t>
            </a:r>
            <a:endParaRPr/>
          </a:p>
        </p:txBody>
      </p:sp>
      <p:sp>
        <p:nvSpPr>
          <p:cNvPr id="203" name="Google Shape;203;p3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At runtime, the loader tells your OS to give your program a big blob of memory</a:t>
            </a:r>
            <a:endParaRPr/>
          </a:p>
          <a:p>
            <a:pPr indent="-342900" lvl="0" marL="457200" rtl="0" algn="l">
              <a:spcBef>
                <a:spcPts val="0"/>
              </a:spcBef>
              <a:spcAft>
                <a:spcPts val="0"/>
              </a:spcAft>
              <a:buSzPts val="1800"/>
              <a:buChar char="●"/>
            </a:pPr>
            <a:r>
              <a:rPr lang="en"/>
              <a:t>On a 32-bit system, the memory has 32-bit addresses</a:t>
            </a:r>
            <a:endParaRPr/>
          </a:p>
          <a:p>
            <a:pPr indent="-317500" lvl="1" marL="914400" rtl="0" algn="l">
              <a:spcBef>
                <a:spcPts val="0"/>
              </a:spcBef>
              <a:spcAft>
                <a:spcPts val="0"/>
              </a:spcAft>
              <a:buSzPts val="1400"/>
              <a:buChar char="○"/>
            </a:pPr>
            <a:r>
              <a:rPr lang="en"/>
              <a:t>On a 64-bit system, memory has 64-bit addresses</a:t>
            </a:r>
            <a:endParaRPr/>
          </a:p>
          <a:p>
            <a:pPr indent="-317500" lvl="1" marL="914400" rtl="0" algn="l">
              <a:spcBef>
                <a:spcPts val="0"/>
              </a:spcBef>
              <a:spcAft>
                <a:spcPts val="0"/>
              </a:spcAft>
              <a:buSzPts val="1400"/>
              <a:buChar char="○"/>
            </a:pPr>
            <a:r>
              <a:rPr lang="en"/>
              <a:t>We use 32-bit systems in this class</a:t>
            </a:r>
            <a:endParaRPr/>
          </a:p>
          <a:p>
            <a:pPr indent="-342900" lvl="0" marL="457200" rtl="0" algn="l">
              <a:lnSpc>
                <a:spcPct val="100000"/>
              </a:lnSpc>
              <a:spcBef>
                <a:spcPts val="0"/>
              </a:spcBef>
              <a:spcAft>
                <a:spcPts val="0"/>
              </a:spcAft>
              <a:buSzPts val="1800"/>
              <a:buChar char="●"/>
            </a:pPr>
            <a:r>
              <a:rPr lang="en"/>
              <a:t>Each address refers to one byte, which means you have 2</a:t>
            </a:r>
            <a:r>
              <a:rPr baseline="30000" lang="en"/>
              <a:t>32</a:t>
            </a:r>
            <a:r>
              <a:rPr lang="en"/>
              <a:t> bytes of memory</a:t>
            </a:r>
            <a:endParaRPr/>
          </a:p>
        </p:txBody>
      </p:sp>
      <p:sp>
        <p:nvSpPr>
          <p:cNvPr id="204" name="Google Shape;204;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205" name="Google Shape;205;p38"/>
          <p:cNvGrpSpPr/>
          <p:nvPr/>
        </p:nvGrpSpPr>
        <p:grpSpPr>
          <a:xfrm>
            <a:off x="417200" y="3281900"/>
            <a:ext cx="8187250" cy="1456850"/>
            <a:chOff x="417200" y="3281900"/>
            <a:chExt cx="8187250" cy="1456850"/>
          </a:xfrm>
        </p:grpSpPr>
        <p:sp>
          <p:nvSpPr>
            <p:cNvPr id="206" name="Google Shape;206;p38"/>
            <p:cNvSpPr txBox="1"/>
            <p:nvPr/>
          </p:nvSpPr>
          <p:spPr>
            <a:xfrm>
              <a:off x="417200" y="3281900"/>
              <a:ext cx="8146200" cy="3693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latin typeface="Consolas"/>
                <a:ea typeface="Consolas"/>
                <a:cs typeface="Consolas"/>
                <a:sym typeface="Consolas"/>
              </a:endParaRPr>
            </a:p>
          </p:txBody>
        </p:sp>
        <p:cxnSp>
          <p:nvCxnSpPr>
            <p:cNvPr id="207" name="Google Shape;207;p38"/>
            <p:cNvCxnSpPr/>
            <p:nvPr/>
          </p:nvCxnSpPr>
          <p:spPr>
            <a:xfrm rot="10800000">
              <a:off x="567700" y="3733450"/>
              <a:ext cx="0" cy="636000"/>
            </a:xfrm>
            <a:prstGeom prst="straightConnector1">
              <a:avLst/>
            </a:prstGeom>
            <a:noFill/>
            <a:ln cap="flat" cmpd="sng" w="9525">
              <a:solidFill>
                <a:schemeClr val="dk1"/>
              </a:solidFill>
              <a:prstDash val="solid"/>
              <a:round/>
              <a:headEnd len="med" w="med" type="none"/>
              <a:tailEnd len="med" w="med" type="triangle"/>
            </a:ln>
          </p:spPr>
        </p:cxnSp>
        <p:sp>
          <p:nvSpPr>
            <p:cNvPr id="208" name="Google Shape;208;p38"/>
            <p:cNvSpPr txBox="1"/>
            <p:nvPr/>
          </p:nvSpPr>
          <p:spPr>
            <a:xfrm>
              <a:off x="417200" y="4369450"/>
              <a:ext cx="2064900" cy="3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address </a:t>
              </a:r>
              <a:r>
                <a:rPr b="1" lang="en">
                  <a:latin typeface="Courier New"/>
                  <a:ea typeface="Courier New"/>
                  <a:cs typeface="Courier New"/>
                  <a:sym typeface="Courier New"/>
                </a:rPr>
                <a:t>0x00000000</a:t>
              </a:r>
              <a:endParaRPr b="1">
                <a:latin typeface="Courier New"/>
                <a:ea typeface="Courier New"/>
                <a:cs typeface="Courier New"/>
                <a:sym typeface="Courier New"/>
              </a:endParaRPr>
            </a:p>
          </p:txBody>
        </p:sp>
        <p:cxnSp>
          <p:nvCxnSpPr>
            <p:cNvPr id="209" name="Google Shape;209;p38"/>
            <p:cNvCxnSpPr/>
            <p:nvPr/>
          </p:nvCxnSpPr>
          <p:spPr>
            <a:xfrm rot="10800000">
              <a:off x="8462700" y="3733450"/>
              <a:ext cx="0" cy="636000"/>
            </a:xfrm>
            <a:prstGeom prst="straightConnector1">
              <a:avLst/>
            </a:prstGeom>
            <a:noFill/>
            <a:ln cap="flat" cmpd="sng" w="9525">
              <a:solidFill>
                <a:schemeClr val="dk1"/>
              </a:solidFill>
              <a:prstDash val="solid"/>
              <a:round/>
              <a:headEnd len="med" w="med" type="none"/>
              <a:tailEnd len="med" w="med" type="triangle"/>
            </a:ln>
          </p:spPr>
        </p:cxnSp>
        <p:sp>
          <p:nvSpPr>
            <p:cNvPr id="210" name="Google Shape;210;p38"/>
            <p:cNvSpPr txBox="1"/>
            <p:nvPr/>
          </p:nvSpPr>
          <p:spPr>
            <a:xfrm>
              <a:off x="6539550" y="4369450"/>
              <a:ext cx="20649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t>address </a:t>
              </a:r>
              <a:r>
                <a:rPr b="1" lang="en">
                  <a:latin typeface="Courier New"/>
                  <a:ea typeface="Courier New"/>
                  <a:cs typeface="Courier New"/>
                  <a:sym typeface="Courier New"/>
                </a:rPr>
                <a:t>0xFFFFFFFF</a:t>
              </a:r>
              <a:endParaRPr b="1">
                <a:latin typeface="Courier New"/>
                <a:ea typeface="Courier New"/>
                <a:cs typeface="Courier New"/>
                <a:sym typeface="Courier Ne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 Memory Layout</a:t>
            </a:r>
            <a:endParaRPr/>
          </a:p>
        </p:txBody>
      </p:sp>
      <p:sp>
        <p:nvSpPr>
          <p:cNvPr id="216" name="Google Shape;216;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217" name="Google Shape;217;p39"/>
          <p:cNvGraphicFramePr/>
          <p:nvPr/>
        </p:nvGraphicFramePr>
        <p:xfrm>
          <a:off x="7163975" y="1355400"/>
          <a:ext cx="3000000" cy="3000000"/>
        </p:xfrm>
        <a:graphic>
          <a:graphicData uri="http://schemas.openxmlformats.org/drawingml/2006/table">
            <a:tbl>
              <a:tblPr>
                <a:noFill/>
                <a:tableStyleId>{F77F4237-0D3B-4A35-BEBD-FA886FF9FF42}</a:tableStyleId>
              </a:tblPr>
              <a:tblGrid>
                <a:gridCol w="1512850"/>
              </a:tblGrid>
              <a:tr h="399050">
                <a:tc rowSpan="4">
                  <a:txBody>
                    <a:bodyPr/>
                    <a:lstStyle/>
                    <a:p>
                      <a:pPr indent="0" lvl="0" marL="0" rtl="0" algn="l">
                        <a:spcBef>
                          <a:spcPts val="0"/>
                        </a:spcBef>
                        <a:spcAft>
                          <a:spcPts val="0"/>
                        </a:spcAft>
                        <a:buNone/>
                      </a:pPr>
                      <a:r>
                        <a:t/>
                      </a:r>
                      <a:endParaRPr/>
                    </a:p>
                  </a:txBody>
                  <a:tcPr marT="91425" marB="91425" marR="91425" marL="91425">
                    <a:solidFill>
                      <a:schemeClr val="lt2"/>
                    </a:solidFill>
                  </a:tcPr>
                </a:tc>
              </a:tr>
              <a:tr h="904150">
                <a:tc vMerge="1"/>
              </a:tr>
              <a:tr h="904150">
                <a:tc vMerge="1"/>
              </a:tr>
              <a:tr h="904150">
                <a:tc vMerge="1"/>
              </a:tr>
            </a:tbl>
          </a:graphicData>
        </a:graphic>
      </p:graphicFrame>
      <p:sp>
        <p:nvSpPr>
          <p:cNvPr id="218" name="Google Shape;218;p39"/>
          <p:cNvSpPr txBox="1"/>
          <p:nvPr/>
        </p:nvSpPr>
        <p:spPr>
          <a:xfrm>
            <a:off x="5496875" y="4097600"/>
            <a:ext cx="16671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address </a:t>
            </a:r>
            <a:r>
              <a:rPr b="1" lang="en" sz="1000">
                <a:latin typeface="Courier New"/>
                <a:ea typeface="Courier New"/>
                <a:cs typeface="Courier New"/>
                <a:sym typeface="Courier New"/>
              </a:rPr>
              <a:t>0x00000000</a:t>
            </a:r>
            <a:endParaRPr b="1" sz="1000">
              <a:latin typeface="Courier New"/>
              <a:ea typeface="Courier New"/>
              <a:cs typeface="Courier New"/>
              <a:sym typeface="Courier New"/>
            </a:endParaRPr>
          </a:p>
        </p:txBody>
      </p:sp>
      <p:sp>
        <p:nvSpPr>
          <p:cNvPr id="219" name="Google Shape;219;p39"/>
          <p:cNvSpPr txBox="1"/>
          <p:nvPr/>
        </p:nvSpPr>
        <p:spPr>
          <a:xfrm>
            <a:off x="5461725" y="1355400"/>
            <a:ext cx="1667100" cy="369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000"/>
              <a:t>address </a:t>
            </a:r>
            <a:r>
              <a:rPr b="1" lang="en" sz="1000">
                <a:latin typeface="Courier New"/>
                <a:ea typeface="Courier New"/>
                <a:cs typeface="Courier New"/>
                <a:sym typeface="Courier New"/>
              </a:rPr>
              <a:t>0xFFFFFFFF</a:t>
            </a:r>
            <a:endParaRPr b="1" sz="1000">
              <a:latin typeface="Courier New"/>
              <a:ea typeface="Courier New"/>
              <a:cs typeface="Courier New"/>
              <a:sym typeface="Courier New"/>
            </a:endParaRPr>
          </a:p>
        </p:txBody>
      </p:sp>
      <p:sp>
        <p:nvSpPr>
          <p:cNvPr id="220" name="Google Shape;220;p39"/>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Often drawn vertically for ease of viewing</a:t>
            </a:r>
            <a:endParaRPr/>
          </a:p>
          <a:p>
            <a:pPr indent="-317500" lvl="1" marL="914400" rtl="0" algn="l">
              <a:spcBef>
                <a:spcPts val="0"/>
              </a:spcBef>
              <a:spcAft>
                <a:spcPts val="0"/>
              </a:spcAft>
              <a:buSzPts val="1400"/>
              <a:buChar char="○"/>
            </a:pPr>
            <a:r>
              <a:rPr lang="en"/>
              <a:t>But memory is still just a long array of bytes</a:t>
            </a:r>
            <a:endParaRPr/>
          </a:p>
        </p:txBody>
      </p:sp>
      <p:cxnSp>
        <p:nvCxnSpPr>
          <p:cNvPr id="221" name="Google Shape;221;p39"/>
          <p:cNvCxnSpPr>
            <a:endCxn id="222" idx="2"/>
          </p:cNvCxnSpPr>
          <p:nvPr/>
        </p:nvCxnSpPr>
        <p:spPr>
          <a:xfrm rot="10800000">
            <a:off x="6295275" y="2209163"/>
            <a:ext cx="0" cy="508200"/>
          </a:xfrm>
          <a:prstGeom prst="straightConnector1">
            <a:avLst/>
          </a:prstGeom>
          <a:noFill/>
          <a:ln cap="flat" cmpd="sng" w="9525">
            <a:solidFill>
              <a:schemeClr val="dk1"/>
            </a:solidFill>
            <a:prstDash val="solid"/>
            <a:round/>
            <a:headEnd len="med" w="med" type="none"/>
            <a:tailEnd len="med" w="med" type="triangle"/>
          </a:ln>
        </p:spPr>
      </p:cxnSp>
      <p:sp>
        <p:nvSpPr>
          <p:cNvPr id="222" name="Google Shape;222;p39"/>
          <p:cNvSpPr txBox="1"/>
          <p:nvPr/>
        </p:nvSpPr>
        <p:spPr>
          <a:xfrm>
            <a:off x="5461725" y="1870463"/>
            <a:ext cx="1667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Higher addresses</a:t>
            </a:r>
            <a:endParaRPr sz="1000"/>
          </a:p>
        </p:txBody>
      </p:sp>
      <p:cxnSp>
        <p:nvCxnSpPr>
          <p:cNvPr id="223" name="Google Shape;223;p39"/>
          <p:cNvCxnSpPr>
            <a:endCxn id="224" idx="0"/>
          </p:cNvCxnSpPr>
          <p:nvPr/>
        </p:nvCxnSpPr>
        <p:spPr>
          <a:xfrm>
            <a:off x="6295275" y="3203338"/>
            <a:ext cx="0" cy="409800"/>
          </a:xfrm>
          <a:prstGeom prst="straightConnector1">
            <a:avLst/>
          </a:prstGeom>
          <a:noFill/>
          <a:ln cap="flat" cmpd="sng" w="9525">
            <a:solidFill>
              <a:schemeClr val="dk1"/>
            </a:solidFill>
            <a:prstDash val="solid"/>
            <a:round/>
            <a:headEnd len="med" w="med" type="none"/>
            <a:tailEnd len="med" w="med" type="triangle"/>
          </a:ln>
        </p:spPr>
      </p:cxnSp>
      <p:sp>
        <p:nvSpPr>
          <p:cNvPr id="224" name="Google Shape;224;p39"/>
          <p:cNvSpPr txBox="1"/>
          <p:nvPr/>
        </p:nvSpPr>
        <p:spPr>
          <a:xfrm>
            <a:off x="5516175" y="3613138"/>
            <a:ext cx="1558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Lower addresses</a:t>
            </a:r>
            <a:endParaRPr sz="1000"/>
          </a:p>
        </p:txBody>
      </p:sp>
      <p:sp>
        <p:nvSpPr>
          <p:cNvPr id="225" name="Google Shape;225;p39"/>
          <p:cNvSpPr txBox="1"/>
          <p:nvPr/>
        </p:nvSpPr>
        <p:spPr>
          <a:xfrm>
            <a:off x="7479993" y="4466900"/>
            <a:ext cx="8808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4 bytes</a:t>
            </a:r>
            <a:endParaRPr sz="1000"/>
          </a:p>
        </p:txBody>
      </p:sp>
      <p:cxnSp>
        <p:nvCxnSpPr>
          <p:cNvPr id="226" name="Google Shape;226;p39"/>
          <p:cNvCxnSpPr>
            <a:stCxn id="225" idx="1"/>
          </p:cNvCxnSpPr>
          <p:nvPr/>
        </p:nvCxnSpPr>
        <p:spPr>
          <a:xfrm rot="10800000">
            <a:off x="7157193" y="4636250"/>
            <a:ext cx="322800" cy="0"/>
          </a:xfrm>
          <a:prstGeom prst="straightConnector1">
            <a:avLst/>
          </a:prstGeom>
          <a:noFill/>
          <a:ln cap="flat" cmpd="sng" w="9525">
            <a:solidFill>
              <a:schemeClr val="dk1"/>
            </a:solidFill>
            <a:prstDash val="solid"/>
            <a:round/>
            <a:headEnd len="med" w="med" type="none"/>
            <a:tailEnd len="med" w="med" type="triangle"/>
          </a:ln>
        </p:spPr>
      </p:cxnSp>
      <p:cxnSp>
        <p:nvCxnSpPr>
          <p:cNvPr id="227" name="Google Shape;227;p39"/>
          <p:cNvCxnSpPr>
            <a:stCxn id="225" idx="3"/>
          </p:cNvCxnSpPr>
          <p:nvPr/>
        </p:nvCxnSpPr>
        <p:spPr>
          <a:xfrm>
            <a:off x="8360793" y="4636250"/>
            <a:ext cx="309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Memory Layout</a:t>
            </a:r>
            <a:endParaRPr/>
          </a:p>
        </p:txBody>
      </p:sp>
      <p:sp>
        <p:nvSpPr>
          <p:cNvPr id="233" name="Google Shape;233;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40"/>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2.3 &amp; 2.5</a:t>
            </a:r>
            <a:endParaRPr>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Memory Layout</a:t>
            </a:r>
            <a:endParaRPr/>
          </a:p>
        </p:txBody>
      </p:sp>
      <p:sp>
        <p:nvSpPr>
          <p:cNvPr id="240" name="Google Shape;240;p41"/>
          <p:cNvSpPr txBox="1"/>
          <p:nvPr>
            <p:ph idx="1" type="body"/>
          </p:nvPr>
        </p:nvSpPr>
        <p:spPr>
          <a:xfrm>
            <a:off x="198500" y="1246825"/>
            <a:ext cx="5142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Code</a:t>
            </a:r>
            <a:endParaRPr/>
          </a:p>
          <a:p>
            <a:pPr indent="-317500" lvl="1" marL="914400" rtl="0" algn="l">
              <a:spcBef>
                <a:spcPts val="0"/>
              </a:spcBef>
              <a:spcAft>
                <a:spcPts val="0"/>
              </a:spcAft>
              <a:buSzPts val="1400"/>
              <a:buChar char="○"/>
            </a:pPr>
            <a:r>
              <a:rPr lang="en"/>
              <a:t>The program code itself (also called “text”)</a:t>
            </a:r>
            <a:endParaRPr/>
          </a:p>
          <a:p>
            <a:pPr indent="-342900" lvl="0" marL="457200" rtl="0" algn="l">
              <a:spcBef>
                <a:spcPts val="0"/>
              </a:spcBef>
              <a:spcAft>
                <a:spcPts val="0"/>
              </a:spcAft>
              <a:buSzPts val="1800"/>
              <a:buChar char="●"/>
            </a:pPr>
            <a:r>
              <a:rPr lang="en"/>
              <a:t>Data</a:t>
            </a:r>
            <a:endParaRPr/>
          </a:p>
          <a:p>
            <a:pPr indent="-317500" lvl="1" marL="914400" rtl="0" algn="l">
              <a:spcBef>
                <a:spcPts val="0"/>
              </a:spcBef>
              <a:spcAft>
                <a:spcPts val="0"/>
              </a:spcAft>
              <a:buSzPts val="1400"/>
              <a:buChar char="○"/>
            </a:pPr>
            <a:r>
              <a:rPr lang="en"/>
              <a:t>Static variables, allocated when the program is started</a:t>
            </a:r>
            <a:endParaRPr/>
          </a:p>
          <a:p>
            <a:pPr indent="-342900" lvl="0" marL="457200" rtl="0" algn="l">
              <a:spcBef>
                <a:spcPts val="0"/>
              </a:spcBef>
              <a:spcAft>
                <a:spcPts val="0"/>
              </a:spcAft>
              <a:buSzPts val="1800"/>
              <a:buChar char="●"/>
            </a:pPr>
            <a:r>
              <a:rPr lang="en"/>
              <a:t>Heap</a:t>
            </a:r>
            <a:endParaRPr/>
          </a:p>
          <a:p>
            <a:pPr indent="-317500" lvl="1" marL="914400" rtl="0" algn="l">
              <a:spcBef>
                <a:spcPts val="0"/>
              </a:spcBef>
              <a:spcAft>
                <a:spcPts val="0"/>
              </a:spcAft>
              <a:buSzPts val="1400"/>
              <a:buChar char="○"/>
            </a:pPr>
            <a:r>
              <a:rPr lang="en"/>
              <a:t>Dynamically allocated memory using </a:t>
            </a:r>
            <a:r>
              <a:rPr b="1" lang="en">
                <a:latin typeface="Courier New"/>
                <a:ea typeface="Courier New"/>
                <a:cs typeface="Courier New"/>
                <a:sym typeface="Courier New"/>
              </a:rPr>
              <a:t>malloc</a:t>
            </a:r>
            <a:r>
              <a:rPr lang="en"/>
              <a:t> and </a:t>
            </a:r>
            <a:r>
              <a:rPr b="1" lang="en">
                <a:latin typeface="Courier New"/>
                <a:ea typeface="Courier New"/>
                <a:cs typeface="Courier New"/>
                <a:sym typeface="Courier New"/>
              </a:rPr>
              <a:t>free</a:t>
            </a:r>
            <a:endParaRPr/>
          </a:p>
          <a:p>
            <a:pPr indent="-317500" lvl="1" marL="914400" rtl="0" algn="l">
              <a:spcBef>
                <a:spcPts val="0"/>
              </a:spcBef>
              <a:spcAft>
                <a:spcPts val="0"/>
              </a:spcAft>
              <a:buSzPts val="1400"/>
              <a:buChar char="○"/>
            </a:pPr>
            <a:r>
              <a:rPr lang="en"/>
              <a:t>As more and more memory is allocated, it grows </a:t>
            </a:r>
            <a:r>
              <a:rPr b="1" lang="en"/>
              <a:t>upwards</a:t>
            </a:r>
            <a:endParaRPr b="1"/>
          </a:p>
          <a:p>
            <a:pPr indent="-342900" lvl="0" marL="457200" rtl="0" algn="l">
              <a:spcBef>
                <a:spcPts val="0"/>
              </a:spcBef>
              <a:spcAft>
                <a:spcPts val="0"/>
              </a:spcAft>
              <a:buSzPts val="1800"/>
              <a:buChar char="●"/>
            </a:pPr>
            <a:r>
              <a:rPr lang="en"/>
              <a:t>Stack:</a:t>
            </a:r>
            <a:endParaRPr/>
          </a:p>
          <a:p>
            <a:pPr indent="-317500" lvl="1" marL="914400" rtl="0" algn="l">
              <a:spcBef>
                <a:spcPts val="0"/>
              </a:spcBef>
              <a:spcAft>
                <a:spcPts val="0"/>
              </a:spcAft>
              <a:buSzPts val="1400"/>
              <a:buChar char="○"/>
            </a:pPr>
            <a:r>
              <a:rPr lang="en"/>
              <a:t>Local variables and stack frames</a:t>
            </a:r>
            <a:endParaRPr/>
          </a:p>
          <a:p>
            <a:pPr indent="-317500" lvl="1" marL="914400" rtl="0" algn="l">
              <a:spcBef>
                <a:spcPts val="0"/>
              </a:spcBef>
              <a:spcAft>
                <a:spcPts val="0"/>
              </a:spcAft>
              <a:buSzPts val="1400"/>
              <a:buChar char="○"/>
            </a:pPr>
            <a:r>
              <a:rPr lang="en"/>
              <a:t>As you make deeper and deeper function calls, ti grows </a:t>
            </a:r>
            <a:r>
              <a:rPr b="1" lang="en"/>
              <a:t>downwards</a:t>
            </a:r>
            <a:endParaRPr/>
          </a:p>
        </p:txBody>
      </p:sp>
      <p:sp>
        <p:nvSpPr>
          <p:cNvPr id="241" name="Google Shape;241;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242" name="Google Shape;242;p41"/>
          <p:cNvCxnSpPr>
            <a:endCxn id="243" idx="2"/>
          </p:cNvCxnSpPr>
          <p:nvPr/>
        </p:nvCxnSpPr>
        <p:spPr>
          <a:xfrm rot="10800000">
            <a:off x="6474725" y="1540850"/>
            <a:ext cx="0" cy="677100"/>
          </a:xfrm>
          <a:prstGeom prst="straightConnector1">
            <a:avLst/>
          </a:prstGeom>
          <a:noFill/>
          <a:ln cap="flat" cmpd="sng" w="9525">
            <a:solidFill>
              <a:schemeClr val="dk2"/>
            </a:solidFill>
            <a:prstDash val="solid"/>
            <a:round/>
            <a:headEnd len="med" w="med" type="none"/>
            <a:tailEnd len="med" w="med" type="triangle"/>
          </a:ln>
        </p:spPr>
      </p:cxnSp>
      <p:sp>
        <p:nvSpPr>
          <p:cNvPr id="243" name="Google Shape;243;p41"/>
          <p:cNvSpPr txBox="1"/>
          <p:nvPr/>
        </p:nvSpPr>
        <p:spPr>
          <a:xfrm>
            <a:off x="5848475" y="1202150"/>
            <a:ext cx="125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Higher addresses</a:t>
            </a:r>
            <a:endParaRPr sz="1000"/>
          </a:p>
        </p:txBody>
      </p:sp>
      <p:cxnSp>
        <p:nvCxnSpPr>
          <p:cNvPr id="244" name="Google Shape;244;p41"/>
          <p:cNvCxnSpPr>
            <a:endCxn id="245" idx="0"/>
          </p:cNvCxnSpPr>
          <p:nvPr/>
        </p:nvCxnSpPr>
        <p:spPr>
          <a:xfrm>
            <a:off x="6474725" y="4172700"/>
            <a:ext cx="0" cy="545700"/>
          </a:xfrm>
          <a:prstGeom prst="straightConnector1">
            <a:avLst/>
          </a:prstGeom>
          <a:noFill/>
          <a:ln cap="flat" cmpd="sng" w="9525">
            <a:solidFill>
              <a:schemeClr val="dk2"/>
            </a:solidFill>
            <a:prstDash val="solid"/>
            <a:round/>
            <a:headEnd len="med" w="med" type="none"/>
            <a:tailEnd len="med" w="med" type="triangle"/>
          </a:ln>
        </p:spPr>
      </p:cxnSp>
      <p:sp>
        <p:nvSpPr>
          <p:cNvPr id="245" name="Google Shape;245;p41"/>
          <p:cNvSpPr txBox="1"/>
          <p:nvPr/>
        </p:nvSpPr>
        <p:spPr>
          <a:xfrm>
            <a:off x="5848475" y="4718400"/>
            <a:ext cx="125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Lower addresses</a:t>
            </a:r>
            <a:endParaRPr sz="1000"/>
          </a:p>
        </p:txBody>
      </p:sp>
      <p:graphicFrame>
        <p:nvGraphicFramePr>
          <p:cNvPr id="246" name="Google Shape;246;p41"/>
          <p:cNvGraphicFramePr/>
          <p:nvPr/>
        </p:nvGraphicFramePr>
        <p:xfrm>
          <a:off x="7100975" y="1373825"/>
          <a:ext cx="3000000" cy="3000000"/>
        </p:xfrm>
        <a:graphic>
          <a:graphicData uri="http://schemas.openxmlformats.org/drawingml/2006/table">
            <a:tbl>
              <a:tblPr>
                <a:noFill/>
                <a:tableStyleId>{F77F4237-0D3B-4A35-BEBD-FA886FF9FF42}</a:tableStyleId>
              </a:tblPr>
              <a:tblGrid>
                <a:gridCol w="1522325"/>
              </a:tblGrid>
              <a:tr h="655325">
                <a:tc>
                  <a:txBody>
                    <a:bodyPr/>
                    <a:lstStyle/>
                    <a:p>
                      <a:pPr indent="0" lvl="0" marL="0" rtl="0" algn="ctr">
                        <a:spcBef>
                          <a:spcPts val="0"/>
                        </a:spcBef>
                        <a:spcAft>
                          <a:spcPts val="0"/>
                        </a:spcAft>
                        <a:buNone/>
                      </a:pPr>
                      <a:r>
                        <a:rPr lang="en" sz="1000"/>
                        <a:t>Stack</a:t>
                      </a:r>
                      <a:endParaRPr sz="1000"/>
                    </a:p>
                  </a:txBody>
                  <a:tcPr marT="45700" marB="45700" marR="45700" marL="45700" anchor="ctr">
                    <a:lnB cap="flat" cmpd="sng" w="9525">
                      <a:solidFill>
                        <a:srgbClr val="9E9E9E"/>
                      </a:solidFill>
                      <a:prstDash val="dash"/>
                      <a:round/>
                      <a:headEnd len="sm" w="sm" type="none"/>
                      <a:tailEnd len="sm" w="sm" type="none"/>
                    </a:lnB>
                    <a:solidFill>
                      <a:srgbClr val="A4C2F4"/>
                    </a:solidFill>
                  </a:tcPr>
                </a:tc>
              </a:tr>
              <a:tr h="1402025">
                <a:tc>
                  <a:txBody>
                    <a:bodyPr/>
                    <a:lstStyle/>
                    <a:p>
                      <a:pPr indent="0" lvl="0" marL="0" rtl="0" algn="ctr">
                        <a:spcBef>
                          <a:spcPts val="0"/>
                        </a:spcBef>
                        <a:spcAft>
                          <a:spcPts val="0"/>
                        </a:spcAft>
                        <a:buNone/>
                      </a:pPr>
                      <a:r>
                        <a:t/>
                      </a:r>
                      <a:endParaRPr sz="1000"/>
                    </a:p>
                  </a:txBody>
                  <a:tcPr marT="45700" marB="45700" marR="45700" marL="45700" anchor="ct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solidFill>
                      <a:schemeClr val="lt2"/>
                    </a:solidFill>
                  </a:tcPr>
                </a:tc>
              </a:tr>
              <a:tr h="530950">
                <a:tc>
                  <a:txBody>
                    <a:bodyPr/>
                    <a:lstStyle/>
                    <a:p>
                      <a:pPr indent="0" lvl="0" marL="0" rtl="0" algn="ctr">
                        <a:spcBef>
                          <a:spcPts val="0"/>
                        </a:spcBef>
                        <a:spcAft>
                          <a:spcPts val="0"/>
                        </a:spcAft>
                        <a:buNone/>
                      </a:pPr>
                      <a:r>
                        <a:rPr lang="en" sz="1000"/>
                        <a:t>Heap</a:t>
                      </a:r>
                      <a:endParaRPr sz="1000"/>
                    </a:p>
                  </a:txBody>
                  <a:tcPr marT="45700" marB="45700" marR="45700" marL="45700" anchor="ctr">
                    <a:lnT cap="flat" cmpd="sng" w="9525">
                      <a:solidFill>
                        <a:srgbClr val="9E9E9E"/>
                      </a:solidFill>
                      <a:prstDash val="dash"/>
                      <a:round/>
                      <a:headEnd len="sm" w="sm" type="none"/>
                      <a:tailEnd len="sm" w="sm" type="none"/>
                    </a:lnT>
                    <a:solidFill>
                      <a:srgbClr val="F9CB9C"/>
                    </a:solidFill>
                  </a:tcPr>
                </a:tc>
              </a:tr>
              <a:tr h="493975">
                <a:tc>
                  <a:txBody>
                    <a:bodyPr/>
                    <a:lstStyle/>
                    <a:p>
                      <a:pPr indent="0" lvl="0" marL="0" rtl="0" algn="ctr">
                        <a:spcBef>
                          <a:spcPts val="0"/>
                        </a:spcBef>
                        <a:spcAft>
                          <a:spcPts val="0"/>
                        </a:spcAft>
                        <a:buNone/>
                      </a:pPr>
                      <a:r>
                        <a:rPr lang="en" sz="1000"/>
                        <a:t>Data</a:t>
                      </a:r>
                      <a:endParaRPr sz="1000"/>
                    </a:p>
                  </a:txBody>
                  <a:tcPr marT="45700" marB="45700" marR="45700" marL="45700" anchor="ctr">
                    <a:solidFill>
                      <a:srgbClr val="B6D7A8"/>
                    </a:solidFill>
                  </a:tcPr>
                </a:tc>
              </a:tr>
              <a:tr h="429325">
                <a:tc>
                  <a:txBody>
                    <a:bodyPr/>
                    <a:lstStyle/>
                    <a:p>
                      <a:pPr indent="0" lvl="0" marL="0" rtl="0" algn="ctr">
                        <a:spcBef>
                          <a:spcPts val="0"/>
                        </a:spcBef>
                        <a:spcAft>
                          <a:spcPts val="0"/>
                        </a:spcAft>
                        <a:buNone/>
                      </a:pPr>
                      <a:r>
                        <a:rPr lang="en" sz="1000"/>
                        <a:t>Code</a:t>
                      </a:r>
                      <a:endParaRPr sz="1000"/>
                    </a:p>
                  </a:txBody>
                  <a:tcPr marT="45700" marB="45700" marR="45700" marL="45700" anchor="ctr">
                    <a:solidFill>
                      <a:srgbClr val="B6D7A8"/>
                    </a:solidFill>
                  </a:tcPr>
                </a:tc>
              </a:tr>
            </a:tbl>
          </a:graphicData>
        </a:graphic>
      </p:graphicFrame>
      <p:cxnSp>
        <p:nvCxnSpPr>
          <p:cNvPr id="247" name="Google Shape;247;p41"/>
          <p:cNvCxnSpPr/>
          <p:nvPr/>
        </p:nvCxnSpPr>
        <p:spPr>
          <a:xfrm>
            <a:off x="7862138" y="2029150"/>
            <a:ext cx="0" cy="265800"/>
          </a:xfrm>
          <a:prstGeom prst="straightConnector1">
            <a:avLst/>
          </a:prstGeom>
          <a:noFill/>
          <a:ln cap="flat" cmpd="sng" w="9525">
            <a:solidFill>
              <a:schemeClr val="dk2"/>
            </a:solidFill>
            <a:prstDash val="solid"/>
            <a:round/>
            <a:headEnd len="med" w="med" type="none"/>
            <a:tailEnd len="med" w="med" type="triangle"/>
          </a:ln>
        </p:spPr>
      </p:cxnSp>
      <p:sp>
        <p:nvSpPr>
          <p:cNvPr id="248" name="Google Shape;248;p41"/>
          <p:cNvSpPr txBox="1"/>
          <p:nvPr/>
        </p:nvSpPr>
        <p:spPr>
          <a:xfrm>
            <a:off x="7349738" y="2294950"/>
            <a:ext cx="10248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sz="800"/>
              <a:t>Grows downwards</a:t>
            </a:r>
            <a:endParaRPr b="1" sz="800"/>
          </a:p>
        </p:txBody>
      </p:sp>
      <p:cxnSp>
        <p:nvCxnSpPr>
          <p:cNvPr id="249" name="Google Shape;249;p41"/>
          <p:cNvCxnSpPr/>
          <p:nvPr/>
        </p:nvCxnSpPr>
        <p:spPr>
          <a:xfrm rot="10800000">
            <a:off x="7862150" y="3216300"/>
            <a:ext cx="0" cy="2214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41"/>
          <p:cNvSpPr txBox="1"/>
          <p:nvPr/>
        </p:nvSpPr>
        <p:spPr>
          <a:xfrm>
            <a:off x="7349725" y="3000900"/>
            <a:ext cx="10248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sz="800"/>
              <a:t>Grows upwards</a:t>
            </a:r>
            <a:endParaRPr b="1"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Registers</a:t>
            </a:r>
            <a:endParaRPr/>
          </a:p>
        </p:txBody>
      </p:sp>
      <p:sp>
        <p:nvSpPr>
          <p:cNvPr id="256" name="Google Shape;256;p4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registers from CS 61C</a:t>
            </a:r>
            <a:endParaRPr/>
          </a:p>
          <a:p>
            <a:pPr indent="-317500" lvl="1" marL="914400" rtl="0" algn="l">
              <a:spcBef>
                <a:spcPts val="0"/>
              </a:spcBef>
              <a:spcAft>
                <a:spcPts val="0"/>
              </a:spcAft>
              <a:buSzPts val="1400"/>
              <a:buChar char="○"/>
            </a:pPr>
            <a:r>
              <a:rPr lang="en"/>
              <a:t>Examples of RISC-V registers: </a:t>
            </a:r>
            <a:r>
              <a:rPr b="1" lang="en">
                <a:latin typeface="Courier New"/>
                <a:ea typeface="Courier New"/>
                <a:cs typeface="Courier New"/>
                <a:sym typeface="Courier New"/>
              </a:rPr>
              <a:t>a0</a:t>
            </a:r>
            <a:r>
              <a:rPr lang="en"/>
              <a:t>, </a:t>
            </a:r>
            <a:r>
              <a:rPr b="1" lang="en">
                <a:latin typeface="Courier New"/>
                <a:ea typeface="Courier New"/>
                <a:cs typeface="Courier New"/>
                <a:sym typeface="Courier New"/>
              </a:rPr>
              <a:t>t0</a:t>
            </a:r>
            <a:r>
              <a:rPr lang="en"/>
              <a:t>, </a:t>
            </a:r>
            <a:r>
              <a:rPr b="1" lang="en">
                <a:latin typeface="Courier New"/>
                <a:ea typeface="Courier New"/>
                <a:cs typeface="Courier New"/>
                <a:sym typeface="Courier New"/>
              </a:rPr>
              <a:t>ra</a:t>
            </a:r>
            <a:r>
              <a:rPr lang="en"/>
              <a:t>, </a:t>
            </a:r>
            <a:r>
              <a:rPr b="1" lang="en">
                <a:latin typeface="Courier New"/>
                <a:ea typeface="Courier New"/>
                <a:cs typeface="Courier New"/>
                <a:sym typeface="Courier New"/>
              </a:rPr>
              <a:t>sp</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en"/>
              <a:t>Registers are located on the CPU</a:t>
            </a:r>
            <a:endParaRPr/>
          </a:p>
          <a:p>
            <a:pPr indent="-317500" lvl="1" marL="914400" rtl="0" algn="l">
              <a:spcBef>
                <a:spcPts val="0"/>
              </a:spcBef>
              <a:spcAft>
                <a:spcPts val="0"/>
              </a:spcAft>
              <a:buSzPts val="1400"/>
              <a:buChar char="○"/>
            </a:pPr>
            <a:r>
              <a:rPr lang="en"/>
              <a:t>This is different from the memory layout</a:t>
            </a:r>
            <a:endParaRPr/>
          </a:p>
          <a:p>
            <a:pPr indent="-317500" lvl="1" marL="914400" rtl="0" algn="l">
              <a:spcBef>
                <a:spcPts val="0"/>
              </a:spcBef>
              <a:spcAft>
                <a:spcPts val="0"/>
              </a:spcAft>
              <a:buSzPts val="1400"/>
              <a:buChar char="○"/>
            </a:pPr>
            <a:r>
              <a:rPr lang="en"/>
              <a:t>Memory: addresses are 32-bit numbers</a:t>
            </a:r>
            <a:endParaRPr/>
          </a:p>
          <a:p>
            <a:pPr indent="-317500" lvl="1" marL="914400" rtl="0" algn="l">
              <a:spcBef>
                <a:spcPts val="0"/>
              </a:spcBef>
              <a:spcAft>
                <a:spcPts val="0"/>
              </a:spcAft>
              <a:buSzPts val="1400"/>
              <a:buChar char="○"/>
            </a:pPr>
            <a:r>
              <a:rPr lang="en"/>
              <a:t>Registers are referred to by names (</a:t>
            </a:r>
            <a:r>
              <a:rPr b="1" lang="en">
                <a:latin typeface="Courier New"/>
                <a:ea typeface="Courier New"/>
                <a:cs typeface="Courier New"/>
                <a:sym typeface="Courier New"/>
              </a:rPr>
              <a:t>ebp</a:t>
            </a:r>
            <a:r>
              <a:rPr lang="en"/>
              <a:t>, </a:t>
            </a:r>
            <a:r>
              <a:rPr b="1" lang="en">
                <a:latin typeface="Courier New"/>
                <a:ea typeface="Courier New"/>
                <a:cs typeface="Courier New"/>
                <a:sym typeface="Courier New"/>
              </a:rPr>
              <a:t>esp</a:t>
            </a:r>
            <a:r>
              <a:rPr lang="en"/>
              <a:t>, </a:t>
            </a:r>
            <a:r>
              <a:rPr b="1" lang="en">
                <a:latin typeface="Courier New"/>
                <a:ea typeface="Courier New"/>
                <a:cs typeface="Courier New"/>
                <a:sym typeface="Courier New"/>
              </a:rPr>
              <a:t>eip</a:t>
            </a:r>
            <a:r>
              <a:rPr lang="en"/>
              <a:t>), not addresses</a:t>
            </a:r>
            <a:endParaRPr/>
          </a:p>
        </p:txBody>
      </p:sp>
      <p:sp>
        <p:nvSpPr>
          <p:cNvPr id="257" name="Google Shape;257;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258" name="Google Shape;258;p42"/>
          <p:cNvCxnSpPr>
            <a:endCxn id="259" idx="2"/>
          </p:cNvCxnSpPr>
          <p:nvPr/>
        </p:nvCxnSpPr>
        <p:spPr>
          <a:xfrm rot="10800000">
            <a:off x="6474725" y="1540850"/>
            <a:ext cx="0" cy="677100"/>
          </a:xfrm>
          <a:prstGeom prst="straightConnector1">
            <a:avLst/>
          </a:prstGeom>
          <a:noFill/>
          <a:ln cap="flat" cmpd="sng" w="9525">
            <a:solidFill>
              <a:schemeClr val="dk2"/>
            </a:solidFill>
            <a:prstDash val="solid"/>
            <a:round/>
            <a:headEnd len="med" w="med" type="none"/>
            <a:tailEnd len="med" w="med" type="triangle"/>
          </a:ln>
        </p:spPr>
      </p:cxnSp>
      <p:sp>
        <p:nvSpPr>
          <p:cNvPr id="259" name="Google Shape;259;p42"/>
          <p:cNvSpPr txBox="1"/>
          <p:nvPr/>
        </p:nvSpPr>
        <p:spPr>
          <a:xfrm>
            <a:off x="5848475" y="1202150"/>
            <a:ext cx="125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Higher addresses</a:t>
            </a:r>
            <a:endParaRPr sz="1000"/>
          </a:p>
        </p:txBody>
      </p:sp>
      <p:cxnSp>
        <p:nvCxnSpPr>
          <p:cNvPr id="260" name="Google Shape;260;p42"/>
          <p:cNvCxnSpPr>
            <a:endCxn id="261" idx="0"/>
          </p:cNvCxnSpPr>
          <p:nvPr/>
        </p:nvCxnSpPr>
        <p:spPr>
          <a:xfrm>
            <a:off x="6474725" y="4172700"/>
            <a:ext cx="0" cy="545700"/>
          </a:xfrm>
          <a:prstGeom prst="straightConnector1">
            <a:avLst/>
          </a:prstGeom>
          <a:noFill/>
          <a:ln cap="flat" cmpd="sng" w="9525">
            <a:solidFill>
              <a:schemeClr val="dk2"/>
            </a:solidFill>
            <a:prstDash val="solid"/>
            <a:round/>
            <a:headEnd len="med" w="med" type="none"/>
            <a:tailEnd len="med" w="med" type="triangle"/>
          </a:ln>
        </p:spPr>
      </p:cxnSp>
      <p:sp>
        <p:nvSpPr>
          <p:cNvPr id="261" name="Google Shape;261;p42"/>
          <p:cNvSpPr txBox="1"/>
          <p:nvPr/>
        </p:nvSpPr>
        <p:spPr>
          <a:xfrm>
            <a:off x="5848475" y="4718400"/>
            <a:ext cx="125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Lower addresses</a:t>
            </a:r>
            <a:endParaRPr sz="1000"/>
          </a:p>
        </p:txBody>
      </p:sp>
      <p:graphicFrame>
        <p:nvGraphicFramePr>
          <p:cNvPr id="262" name="Google Shape;262;p42"/>
          <p:cNvGraphicFramePr/>
          <p:nvPr/>
        </p:nvGraphicFramePr>
        <p:xfrm>
          <a:off x="7100975" y="1373825"/>
          <a:ext cx="3000000" cy="3000000"/>
        </p:xfrm>
        <a:graphic>
          <a:graphicData uri="http://schemas.openxmlformats.org/drawingml/2006/table">
            <a:tbl>
              <a:tblPr>
                <a:noFill/>
                <a:tableStyleId>{F77F4237-0D3B-4A35-BEBD-FA886FF9FF42}</a:tableStyleId>
              </a:tblPr>
              <a:tblGrid>
                <a:gridCol w="1522325"/>
              </a:tblGrid>
              <a:tr h="655325">
                <a:tc>
                  <a:txBody>
                    <a:bodyPr/>
                    <a:lstStyle/>
                    <a:p>
                      <a:pPr indent="0" lvl="0" marL="0" rtl="0" algn="ctr">
                        <a:spcBef>
                          <a:spcPts val="0"/>
                        </a:spcBef>
                        <a:spcAft>
                          <a:spcPts val="0"/>
                        </a:spcAft>
                        <a:buNone/>
                      </a:pPr>
                      <a:r>
                        <a:rPr lang="en" sz="1000"/>
                        <a:t>Stack</a:t>
                      </a:r>
                      <a:endParaRPr sz="1000"/>
                    </a:p>
                  </a:txBody>
                  <a:tcPr marT="45700" marB="45700" marR="45700" marL="45700" anchor="ctr">
                    <a:lnB cap="flat" cmpd="sng" w="9525">
                      <a:solidFill>
                        <a:srgbClr val="9E9E9E"/>
                      </a:solidFill>
                      <a:prstDash val="dash"/>
                      <a:round/>
                      <a:headEnd len="sm" w="sm" type="none"/>
                      <a:tailEnd len="sm" w="sm" type="none"/>
                    </a:lnB>
                    <a:solidFill>
                      <a:srgbClr val="A4C2F4"/>
                    </a:solidFill>
                  </a:tcPr>
                </a:tc>
              </a:tr>
              <a:tr h="1402025">
                <a:tc>
                  <a:txBody>
                    <a:bodyPr/>
                    <a:lstStyle/>
                    <a:p>
                      <a:pPr indent="0" lvl="0" marL="0" rtl="0" algn="ctr">
                        <a:spcBef>
                          <a:spcPts val="0"/>
                        </a:spcBef>
                        <a:spcAft>
                          <a:spcPts val="0"/>
                        </a:spcAft>
                        <a:buNone/>
                      </a:pPr>
                      <a:r>
                        <a:t/>
                      </a:r>
                      <a:endParaRPr sz="1000"/>
                    </a:p>
                  </a:txBody>
                  <a:tcPr marT="45700" marB="45700" marR="45700" marL="45700" anchor="ctr">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solidFill>
                      <a:schemeClr val="lt2"/>
                    </a:solidFill>
                  </a:tcPr>
                </a:tc>
              </a:tr>
              <a:tr h="530950">
                <a:tc>
                  <a:txBody>
                    <a:bodyPr/>
                    <a:lstStyle/>
                    <a:p>
                      <a:pPr indent="0" lvl="0" marL="0" rtl="0" algn="ctr">
                        <a:spcBef>
                          <a:spcPts val="0"/>
                        </a:spcBef>
                        <a:spcAft>
                          <a:spcPts val="0"/>
                        </a:spcAft>
                        <a:buNone/>
                      </a:pPr>
                      <a:r>
                        <a:rPr lang="en" sz="1000"/>
                        <a:t>Heap</a:t>
                      </a:r>
                      <a:endParaRPr sz="1000"/>
                    </a:p>
                  </a:txBody>
                  <a:tcPr marT="45700" marB="45700" marR="45700" marL="45700" anchor="ctr">
                    <a:lnT cap="flat" cmpd="sng" w="9525">
                      <a:solidFill>
                        <a:srgbClr val="9E9E9E"/>
                      </a:solidFill>
                      <a:prstDash val="dash"/>
                      <a:round/>
                      <a:headEnd len="sm" w="sm" type="none"/>
                      <a:tailEnd len="sm" w="sm" type="none"/>
                    </a:lnT>
                    <a:solidFill>
                      <a:srgbClr val="F9CB9C"/>
                    </a:solidFill>
                  </a:tcPr>
                </a:tc>
              </a:tr>
              <a:tr h="493975">
                <a:tc>
                  <a:txBody>
                    <a:bodyPr/>
                    <a:lstStyle/>
                    <a:p>
                      <a:pPr indent="0" lvl="0" marL="0" rtl="0" algn="ctr">
                        <a:spcBef>
                          <a:spcPts val="0"/>
                        </a:spcBef>
                        <a:spcAft>
                          <a:spcPts val="0"/>
                        </a:spcAft>
                        <a:buNone/>
                      </a:pPr>
                      <a:r>
                        <a:rPr lang="en" sz="1000"/>
                        <a:t>Data</a:t>
                      </a:r>
                      <a:endParaRPr sz="1000"/>
                    </a:p>
                  </a:txBody>
                  <a:tcPr marT="45700" marB="45700" marR="45700" marL="45700" anchor="ctr">
                    <a:solidFill>
                      <a:srgbClr val="B6D7A8"/>
                    </a:solidFill>
                  </a:tcPr>
                </a:tc>
              </a:tr>
              <a:tr h="429325">
                <a:tc>
                  <a:txBody>
                    <a:bodyPr/>
                    <a:lstStyle/>
                    <a:p>
                      <a:pPr indent="0" lvl="0" marL="0" rtl="0" algn="ctr">
                        <a:spcBef>
                          <a:spcPts val="0"/>
                        </a:spcBef>
                        <a:spcAft>
                          <a:spcPts val="0"/>
                        </a:spcAft>
                        <a:buNone/>
                      </a:pPr>
                      <a:r>
                        <a:rPr lang="en" sz="1000"/>
                        <a:t>Code</a:t>
                      </a:r>
                      <a:endParaRPr sz="1000"/>
                    </a:p>
                  </a:txBody>
                  <a:tcPr marT="45700" marB="45700" marR="45700" marL="45700" anchor="ctr">
                    <a:solidFill>
                      <a:srgbClr val="B6D7A8"/>
                    </a:solidFill>
                  </a:tcPr>
                </a:tc>
              </a:tr>
            </a:tbl>
          </a:graphicData>
        </a:graphic>
      </p:graphicFrame>
      <p:cxnSp>
        <p:nvCxnSpPr>
          <p:cNvPr id="263" name="Google Shape;263;p42"/>
          <p:cNvCxnSpPr/>
          <p:nvPr/>
        </p:nvCxnSpPr>
        <p:spPr>
          <a:xfrm>
            <a:off x="7862138" y="2029150"/>
            <a:ext cx="0" cy="265800"/>
          </a:xfrm>
          <a:prstGeom prst="straightConnector1">
            <a:avLst/>
          </a:prstGeom>
          <a:noFill/>
          <a:ln cap="flat" cmpd="sng" w="9525">
            <a:solidFill>
              <a:schemeClr val="dk2"/>
            </a:solidFill>
            <a:prstDash val="solid"/>
            <a:round/>
            <a:headEnd len="med" w="med" type="none"/>
            <a:tailEnd len="med" w="med" type="triangle"/>
          </a:ln>
        </p:spPr>
      </p:cxnSp>
      <p:sp>
        <p:nvSpPr>
          <p:cNvPr id="264" name="Google Shape;264;p42"/>
          <p:cNvSpPr txBox="1"/>
          <p:nvPr/>
        </p:nvSpPr>
        <p:spPr>
          <a:xfrm>
            <a:off x="7349738" y="2294950"/>
            <a:ext cx="10248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sz="800"/>
              <a:t>Grows downwards</a:t>
            </a:r>
            <a:endParaRPr b="1" sz="800"/>
          </a:p>
        </p:txBody>
      </p:sp>
      <p:cxnSp>
        <p:nvCxnSpPr>
          <p:cNvPr id="265" name="Google Shape;265;p42"/>
          <p:cNvCxnSpPr/>
          <p:nvPr/>
        </p:nvCxnSpPr>
        <p:spPr>
          <a:xfrm rot="10800000">
            <a:off x="7862150" y="3216300"/>
            <a:ext cx="0" cy="221400"/>
          </a:xfrm>
          <a:prstGeom prst="straightConnector1">
            <a:avLst/>
          </a:prstGeom>
          <a:noFill/>
          <a:ln cap="flat" cmpd="sng" w="9525">
            <a:solidFill>
              <a:schemeClr val="dk2"/>
            </a:solidFill>
            <a:prstDash val="solid"/>
            <a:round/>
            <a:headEnd len="med" w="med" type="none"/>
            <a:tailEnd len="med" w="med" type="triangle"/>
          </a:ln>
        </p:spPr>
      </p:cxnSp>
      <p:sp>
        <p:nvSpPr>
          <p:cNvPr id="266" name="Google Shape;266;p42"/>
          <p:cNvSpPr txBox="1"/>
          <p:nvPr/>
        </p:nvSpPr>
        <p:spPr>
          <a:xfrm>
            <a:off x="7349725" y="3000900"/>
            <a:ext cx="10248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sz="800"/>
              <a:t>Grows upwards</a:t>
            </a:r>
            <a:endParaRPr b="1"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Intro to x86 Architecture</a:t>
            </a:r>
            <a:endParaRPr/>
          </a:p>
        </p:txBody>
      </p:sp>
      <p:sp>
        <p:nvSpPr>
          <p:cNvPr id="272" name="Google Shape;272;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43"/>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2.4 &amp; 2.7</a:t>
            </a:r>
            <a:endParaRPr>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x86?</a:t>
            </a:r>
            <a:endParaRPr/>
          </a:p>
        </p:txBody>
      </p:sp>
      <p:sp>
        <p:nvSpPr>
          <p:cNvPr id="279" name="Google Shape;279;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It’s the most commonly used instruction set architecture in consumer computers!</a:t>
            </a:r>
            <a:endParaRPr/>
          </a:p>
          <a:p>
            <a:pPr indent="-317500" lvl="1" marL="914400" rtl="0" algn="l">
              <a:spcBef>
                <a:spcPts val="0"/>
              </a:spcBef>
              <a:spcAft>
                <a:spcPts val="0"/>
              </a:spcAft>
              <a:buSzPts val="1400"/>
              <a:buChar char="○"/>
            </a:pPr>
            <a:r>
              <a:rPr lang="en"/>
              <a:t>You are probably using an x86 computer right now…unless you’re on a phone, tablet, or recent Mac</a:t>
            </a:r>
            <a:endParaRPr/>
          </a:p>
          <a:p>
            <a:pPr indent="-342900" lvl="0" marL="457200" rtl="0" algn="l">
              <a:spcBef>
                <a:spcPts val="0"/>
              </a:spcBef>
              <a:spcAft>
                <a:spcPts val="0"/>
              </a:spcAft>
              <a:buSzPts val="1800"/>
              <a:buChar char="●"/>
            </a:pPr>
            <a:r>
              <a:rPr lang="en"/>
              <a:t>You only need enough to be able to read it and know what is going on</a:t>
            </a:r>
            <a:endParaRPr/>
          </a:p>
          <a:p>
            <a:pPr indent="-317500" lvl="1" marL="914400" rtl="0" algn="l">
              <a:spcBef>
                <a:spcPts val="0"/>
              </a:spcBef>
              <a:spcAft>
                <a:spcPts val="0"/>
              </a:spcAft>
              <a:buSzPts val="1400"/>
              <a:buChar char="○"/>
            </a:pPr>
            <a:r>
              <a:rPr lang="en"/>
              <a:t>We will make comparisons to RISC-V, but it’s okay if you haven’t taken 61C and don’t know RISC-V; you don’t need to understand the comparisons to understand x86</a:t>
            </a:r>
            <a:endParaRPr/>
          </a:p>
        </p:txBody>
      </p:sp>
      <p:sp>
        <p:nvSpPr>
          <p:cNvPr id="280" name="Google Shape;280;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Fact Sheet</a:t>
            </a:r>
            <a:endParaRPr/>
          </a:p>
        </p:txBody>
      </p:sp>
      <p:sp>
        <p:nvSpPr>
          <p:cNvPr id="286" name="Google Shape;286;p4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Little-endian</a:t>
            </a:r>
            <a:endParaRPr/>
          </a:p>
          <a:p>
            <a:pPr indent="-317500" lvl="1" marL="914400" rtl="0" algn="l">
              <a:spcBef>
                <a:spcPts val="0"/>
              </a:spcBef>
              <a:spcAft>
                <a:spcPts val="0"/>
              </a:spcAft>
              <a:buSzPts val="1400"/>
              <a:buChar char="○"/>
            </a:pPr>
            <a:r>
              <a:rPr lang="en"/>
              <a:t>The least-significant byte of multi-byte numbers is placed at the first/lowest memory address</a:t>
            </a:r>
            <a:endParaRPr/>
          </a:p>
          <a:p>
            <a:pPr indent="-317500" lvl="1" marL="914400" rtl="0" algn="l">
              <a:spcBef>
                <a:spcPts val="0"/>
              </a:spcBef>
              <a:spcAft>
                <a:spcPts val="0"/>
              </a:spcAft>
              <a:buSzPts val="1400"/>
              <a:buChar char="○"/>
            </a:pPr>
            <a:r>
              <a:rPr lang="en"/>
              <a:t>Same as RISC-V</a:t>
            </a:r>
            <a:endParaRPr/>
          </a:p>
          <a:p>
            <a:pPr indent="-342900" lvl="0" marL="457200" rtl="0" algn="l">
              <a:spcBef>
                <a:spcPts val="0"/>
              </a:spcBef>
              <a:spcAft>
                <a:spcPts val="0"/>
              </a:spcAft>
              <a:buSzPts val="1800"/>
              <a:buChar char="●"/>
            </a:pPr>
            <a:r>
              <a:rPr lang="en"/>
              <a:t>Variable-length instructions</a:t>
            </a:r>
            <a:endParaRPr/>
          </a:p>
          <a:p>
            <a:pPr indent="-317500" lvl="1" marL="914400" rtl="0" algn="l">
              <a:spcBef>
                <a:spcPts val="0"/>
              </a:spcBef>
              <a:spcAft>
                <a:spcPts val="0"/>
              </a:spcAft>
              <a:buSzPts val="1400"/>
              <a:buChar char="○"/>
            </a:pPr>
            <a:r>
              <a:rPr lang="en"/>
              <a:t>When assembled into machine code, instructions can be anywhere from 1 to 16 bytes long</a:t>
            </a:r>
            <a:endParaRPr/>
          </a:p>
          <a:p>
            <a:pPr indent="-317500" lvl="1" marL="914400" rtl="0" algn="l">
              <a:spcBef>
                <a:spcPts val="0"/>
              </a:spcBef>
              <a:spcAft>
                <a:spcPts val="0"/>
              </a:spcAft>
              <a:buSzPts val="1400"/>
              <a:buChar char="○"/>
            </a:pPr>
            <a:r>
              <a:rPr lang="en"/>
              <a:t>Contrast with RISC-V, which has fixed-length, 4-byte instructions</a:t>
            </a:r>
            <a:endParaRPr/>
          </a:p>
        </p:txBody>
      </p:sp>
      <p:sp>
        <p:nvSpPr>
          <p:cNvPr id="287" name="Google Shape;287;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Announcements</a:t>
            </a:r>
            <a:endParaRPr/>
          </a:p>
        </p:txBody>
      </p:sp>
      <p:sp>
        <p:nvSpPr>
          <p:cNvPr id="117" name="Google Shape;117;p28"/>
          <p:cNvSpPr txBox="1"/>
          <p:nvPr>
            <p:ph idx="1" type="body"/>
          </p:nvPr>
        </p:nvSpPr>
        <p:spPr>
          <a:xfrm>
            <a:off x="198500" y="1246825"/>
            <a:ext cx="87690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Concurrent enrollment update</a:t>
            </a:r>
            <a:endParaRPr/>
          </a:p>
          <a:p>
            <a:pPr indent="-317500" lvl="1" marL="914400" rtl="0" algn="l">
              <a:spcBef>
                <a:spcPts val="0"/>
              </a:spcBef>
              <a:spcAft>
                <a:spcPts val="0"/>
              </a:spcAft>
              <a:buSzPts val="1400"/>
              <a:buChar char="○"/>
            </a:pPr>
            <a:r>
              <a:rPr lang="en"/>
              <a:t>We’re enrolling students in order of when your application was submitted</a:t>
            </a:r>
            <a:endParaRPr/>
          </a:p>
          <a:p>
            <a:pPr indent="-317500" lvl="1" marL="914400" rtl="0" algn="l">
              <a:spcBef>
                <a:spcPts val="0"/>
              </a:spcBef>
              <a:spcAft>
                <a:spcPts val="0"/>
              </a:spcAft>
              <a:buSzPts val="1400"/>
              <a:buChar char="○"/>
            </a:pPr>
            <a:r>
              <a:rPr lang="en"/>
              <a:t>Might be limited by budget/staff shortages, but will try to enroll as many as we can</a:t>
            </a:r>
            <a:endParaRPr/>
          </a:p>
          <a:p>
            <a:pPr indent="-342900" lvl="0" marL="457200" rtl="0" algn="l">
              <a:spcBef>
                <a:spcPts val="0"/>
              </a:spcBef>
              <a:spcAft>
                <a:spcPts val="0"/>
              </a:spcAft>
              <a:buSzPts val="1800"/>
              <a:buChar char="●"/>
            </a:pPr>
            <a:r>
              <a:rPr lang="en"/>
              <a:t>Midterm date has been confirmed: Friday, October 7, 7–9 PM PT</a:t>
            </a:r>
            <a:endParaRPr/>
          </a:p>
          <a:p>
            <a:pPr indent="-342900" lvl="0" marL="457200" rtl="0" algn="l">
              <a:spcBef>
                <a:spcPts val="0"/>
              </a:spcBef>
              <a:spcAft>
                <a:spcPts val="0"/>
              </a:spcAft>
              <a:buSzPts val="1800"/>
              <a:buChar char="●"/>
            </a:pPr>
            <a:r>
              <a:rPr lang="en"/>
              <a:t>Homework 1 is due on </a:t>
            </a:r>
            <a:r>
              <a:rPr b="1" lang="en"/>
              <a:t>Friday, September 9</a:t>
            </a:r>
            <a:r>
              <a:rPr lang="en"/>
              <a:t>, 11:59 PM PT</a:t>
            </a:r>
            <a:endParaRPr b="1"/>
          </a:p>
        </p:txBody>
      </p:sp>
      <p:sp>
        <p:nvSpPr>
          <p:cNvPr id="118" name="Google Shape;11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Storage units as part of the CPU architecture (not part of memory)</a:t>
            </a:r>
            <a:endParaRPr/>
          </a:p>
          <a:p>
            <a:pPr indent="-342900" lvl="0" marL="457200" rtl="0" algn="l">
              <a:spcBef>
                <a:spcPts val="0"/>
              </a:spcBef>
              <a:spcAft>
                <a:spcPts val="0"/>
              </a:spcAft>
              <a:buSzPts val="1800"/>
              <a:buChar char="●"/>
            </a:pPr>
            <a:r>
              <a:rPr lang="en"/>
              <a:t>Only 8 main general-purpose registers:</a:t>
            </a:r>
            <a:endParaRPr/>
          </a:p>
          <a:p>
            <a:pPr indent="-317500" lvl="1" marL="914400" rtl="0" algn="l">
              <a:spcBef>
                <a:spcPts val="0"/>
              </a:spcBef>
              <a:spcAft>
                <a:spcPts val="0"/>
              </a:spcAft>
              <a:buSzPts val="1400"/>
              <a:buChar char="○"/>
            </a:pPr>
            <a:r>
              <a:rPr lang="en"/>
              <a:t>EAX, EBX, ECX, EDX, ESI, EDI: General-purpose</a:t>
            </a:r>
            <a:endParaRPr/>
          </a:p>
          <a:p>
            <a:pPr indent="-317500" lvl="1" marL="914400" rtl="0" algn="l">
              <a:spcBef>
                <a:spcPts val="0"/>
              </a:spcBef>
              <a:spcAft>
                <a:spcPts val="0"/>
              </a:spcAft>
              <a:buSzPts val="1400"/>
              <a:buChar char="○"/>
            </a:pPr>
            <a:r>
              <a:rPr lang="en"/>
              <a:t>ESP: Stack pointer (similar to </a:t>
            </a:r>
            <a:r>
              <a:rPr b="1" lang="en">
                <a:latin typeface="Courier New"/>
                <a:ea typeface="Courier New"/>
                <a:cs typeface="Courier New"/>
                <a:sym typeface="Courier New"/>
              </a:rPr>
              <a:t>sp</a:t>
            </a:r>
            <a:r>
              <a:rPr lang="en"/>
              <a:t> in RISC-V)</a:t>
            </a:r>
            <a:endParaRPr/>
          </a:p>
          <a:p>
            <a:pPr indent="-317500" lvl="1" marL="914400" rtl="0" algn="l">
              <a:spcBef>
                <a:spcPts val="0"/>
              </a:spcBef>
              <a:spcAft>
                <a:spcPts val="0"/>
              </a:spcAft>
              <a:buSzPts val="1400"/>
              <a:buChar char="○"/>
            </a:pPr>
            <a:r>
              <a:rPr lang="en"/>
              <a:t>EBP: Base pointer (similar to </a:t>
            </a:r>
            <a:r>
              <a:rPr b="1" lang="en">
                <a:latin typeface="Courier New"/>
                <a:ea typeface="Courier New"/>
                <a:cs typeface="Courier New"/>
                <a:sym typeface="Courier New"/>
              </a:rPr>
              <a:t>fp</a:t>
            </a:r>
            <a:r>
              <a:rPr lang="en"/>
              <a:t> in RISC-V)</a:t>
            </a:r>
            <a:endParaRPr/>
          </a:p>
          <a:p>
            <a:pPr indent="-317500" lvl="1" marL="914400" rtl="0" algn="l">
              <a:spcBef>
                <a:spcPts val="0"/>
              </a:spcBef>
              <a:spcAft>
                <a:spcPts val="0"/>
              </a:spcAft>
              <a:buSzPts val="1400"/>
              <a:buChar char="○"/>
            </a:pPr>
            <a:r>
              <a:rPr lang="en"/>
              <a:t>We will discuss ESP and EBP in more detail later</a:t>
            </a:r>
            <a:endParaRPr/>
          </a:p>
          <a:p>
            <a:pPr indent="-342900" lvl="0" marL="457200" rtl="0" algn="l">
              <a:spcBef>
                <a:spcPts val="0"/>
              </a:spcBef>
              <a:spcAft>
                <a:spcPts val="0"/>
              </a:spcAft>
              <a:buSzPts val="1800"/>
              <a:buChar char="●"/>
            </a:pPr>
            <a:r>
              <a:rPr lang="en"/>
              <a:t>Instruction pointer register: EIP</a:t>
            </a:r>
            <a:endParaRPr/>
          </a:p>
          <a:p>
            <a:pPr indent="-317500" lvl="1" marL="914400" rtl="0" algn="l">
              <a:spcBef>
                <a:spcPts val="0"/>
              </a:spcBef>
              <a:spcAft>
                <a:spcPts val="0"/>
              </a:spcAft>
              <a:buSzPts val="1400"/>
              <a:buChar char="○"/>
            </a:pPr>
            <a:r>
              <a:rPr lang="en"/>
              <a:t>Similar to PC in RISC-V</a:t>
            </a:r>
            <a:endParaRPr/>
          </a:p>
        </p:txBody>
      </p:sp>
      <p:sp>
        <p:nvSpPr>
          <p:cNvPr id="293" name="Google Shape;293;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Registers</a:t>
            </a:r>
            <a:endParaRPr/>
          </a:p>
        </p:txBody>
      </p:sp>
      <p:sp>
        <p:nvSpPr>
          <p:cNvPr id="294" name="Google Shape;294;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Register references are preceded with a percent sign </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Example: </a:t>
            </a:r>
            <a:r>
              <a:rPr b="1" lang="en">
                <a:latin typeface="Courier New"/>
                <a:ea typeface="Courier New"/>
                <a:cs typeface="Courier New"/>
                <a:sym typeface="Courier New"/>
              </a:rPr>
              <a:t>%eax</a:t>
            </a:r>
            <a:r>
              <a:rPr lang="en"/>
              <a:t>, </a:t>
            </a:r>
            <a:r>
              <a:rPr b="1" lang="en">
                <a:latin typeface="Courier New"/>
                <a:ea typeface="Courier New"/>
                <a:cs typeface="Courier New"/>
                <a:sym typeface="Courier New"/>
              </a:rPr>
              <a:t>%esp</a:t>
            </a:r>
            <a:r>
              <a:rPr lang="en"/>
              <a:t>, </a:t>
            </a:r>
            <a:r>
              <a:rPr b="1" lang="en">
                <a:latin typeface="Courier New"/>
                <a:ea typeface="Courier New"/>
                <a:cs typeface="Courier New"/>
                <a:sym typeface="Courier New"/>
              </a:rPr>
              <a:t>%edi</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en"/>
              <a:t>Immediates are preceded with a dollar sign </a:t>
            </a:r>
            <a:r>
              <a:rPr b="1" lang="en">
                <a:latin typeface="Courier New"/>
                <a:ea typeface="Courier New"/>
                <a:cs typeface="Courier New"/>
                <a:sym typeface="Courier New"/>
              </a:rPr>
              <a:t>$</a:t>
            </a:r>
            <a:endParaRPr b="1">
              <a:latin typeface="Courier New"/>
              <a:ea typeface="Courier New"/>
              <a:cs typeface="Courier New"/>
              <a:sym typeface="Courier New"/>
            </a:endParaRPr>
          </a:p>
          <a:p>
            <a:pPr indent="-317500" lvl="1" marL="914400" rtl="0" algn="l">
              <a:spcBef>
                <a:spcPts val="0"/>
              </a:spcBef>
              <a:spcAft>
                <a:spcPts val="0"/>
              </a:spcAft>
              <a:buSzPts val="1400"/>
              <a:buChar char="○"/>
            </a:pPr>
            <a:r>
              <a:rPr lang="en"/>
              <a:t>Example: </a:t>
            </a:r>
            <a:r>
              <a:rPr b="1" lang="en">
                <a:latin typeface="Courier New"/>
                <a:ea typeface="Courier New"/>
                <a:cs typeface="Courier New"/>
                <a:sym typeface="Courier New"/>
              </a:rPr>
              <a:t>$1</a:t>
            </a:r>
            <a:r>
              <a:rPr lang="en"/>
              <a:t>, </a:t>
            </a:r>
            <a:r>
              <a:rPr b="1" lang="en">
                <a:latin typeface="Courier New"/>
                <a:ea typeface="Courier New"/>
                <a:cs typeface="Courier New"/>
                <a:sym typeface="Courier New"/>
              </a:rPr>
              <a:t>$161</a:t>
            </a:r>
            <a:r>
              <a:rPr lang="en"/>
              <a:t>, </a:t>
            </a:r>
            <a:r>
              <a:rPr b="1" lang="en">
                <a:latin typeface="Courier New"/>
                <a:ea typeface="Courier New"/>
                <a:cs typeface="Courier New"/>
                <a:sym typeface="Courier New"/>
              </a:rPr>
              <a:t>$0x4</a:t>
            </a:r>
            <a:endParaRPr/>
          </a:p>
          <a:p>
            <a:pPr indent="-342900" lvl="0" marL="457200" rtl="0" algn="l">
              <a:spcBef>
                <a:spcPts val="0"/>
              </a:spcBef>
              <a:spcAft>
                <a:spcPts val="0"/>
              </a:spcAft>
              <a:buSzPts val="1800"/>
              <a:buChar char="●"/>
            </a:pPr>
            <a:r>
              <a:rPr lang="en"/>
              <a:t>Memory references use parentheses and can have immediate offsets</a:t>
            </a:r>
            <a:endParaRPr/>
          </a:p>
          <a:p>
            <a:pPr indent="-317500" lvl="1" marL="914400" rtl="0" algn="l">
              <a:spcBef>
                <a:spcPts val="0"/>
              </a:spcBef>
              <a:spcAft>
                <a:spcPts val="0"/>
              </a:spcAft>
              <a:buSzPts val="1400"/>
              <a:buChar char="○"/>
            </a:pPr>
            <a:r>
              <a:rPr lang="en"/>
              <a:t>Example: </a:t>
            </a:r>
            <a:r>
              <a:rPr b="1" lang="en">
                <a:latin typeface="Courier New"/>
                <a:ea typeface="Courier New"/>
                <a:cs typeface="Courier New"/>
                <a:sym typeface="Courier New"/>
              </a:rPr>
              <a:t>8(%esp)</a:t>
            </a:r>
            <a:r>
              <a:rPr lang="en"/>
              <a:t> dereferences memory 8 bytes above the address contained in ESP</a:t>
            </a:r>
            <a:endParaRPr/>
          </a:p>
        </p:txBody>
      </p:sp>
      <p:sp>
        <p:nvSpPr>
          <p:cNvPr id="300" name="Google Shape;300;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Syntax</a:t>
            </a:r>
            <a:endParaRPr/>
          </a:p>
        </p:txBody>
      </p:sp>
      <p:sp>
        <p:nvSpPr>
          <p:cNvPr id="301" name="Google Shape;301;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Instructions are composed of an opcode and zero or more operands.</a:t>
            </a:r>
            <a:endParaRPr/>
          </a:p>
          <a:p>
            <a:pPr indent="-342900" lvl="0" marL="457200" rtl="0" algn="l">
              <a:spcBef>
                <a:spcPts val="0"/>
              </a:spcBef>
              <a:spcAft>
                <a:spcPts val="0"/>
              </a:spcAft>
              <a:buSzPts val="1800"/>
              <a:buChar char="●"/>
            </a:pPr>
            <a:r>
              <a:rPr b="1" lang="en">
                <a:latin typeface="Courier New"/>
                <a:ea typeface="Courier New"/>
                <a:cs typeface="Courier New"/>
                <a:sym typeface="Courier New"/>
              </a:rPr>
              <a:t>add    $0x8,   %ebx</a:t>
            </a:r>
            <a:endParaRPr b="1">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Pseudocode: </a:t>
            </a:r>
            <a:r>
              <a:rPr b="1" lang="en">
                <a:latin typeface="Courier New"/>
                <a:ea typeface="Courier New"/>
                <a:cs typeface="Courier New"/>
                <a:sym typeface="Courier New"/>
              </a:rPr>
              <a:t>EBX = EBX + 0x8</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en"/>
              <a:t>The destination comes last</a:t>
            </a:r>
            <a:endParaRPr/>
          </a:p>
          <a:p>
            <a:pPr indent="-317500" lvl="1" marL="914400" rtl="0" algn="l">
              <a:spcBef>
                <a:spcPts val="0"/>
              </a:spcBef>
              <a:spcAft>
                <a:spcPts val="0"/>
              </a:spcAft>
              <a:buSzPts val="1400"/>
              <a:buChar char="○"/>
            </a:pPr>
            <a:r>
              <a:rPr lang="en"/>
              <a:t>Contrast with RISC-V assembly, where the destination (RD) is first</a:t>
            </a:r>
            <a:endParaRPr/>
          </a:p>
          <a:p>
            <a:pPr indent="-342900" lvl="0" marL="457200" rtl="0" algn="l">
              <a:spcBef>
                <a:spcPts val="0"/>
              </a:spcBef>
              <a:spcAft>
                <a:spcPts val="0"/>
              </a:spcAft>
              <a:buSzPts val="1800"/>
              <a:buChar char="●"/>
            </a:pPr>
            <a:r>
              <a:rPr lang="en"/>
              <a:t>The </a:t>
            </a:r>
            <a:r>
              <a:rPr b="1" lang="en">
                <a:latin typeface="Courier New"/>
                <a:ea typeface="Courier New"/>
                <a:cs typeface="Courier New"/>
                <a:sym typeface="Courier New"/>
              </a:rPr>
              <a:t>add</a:t>
            </a:r>
            <a:r>
              <a:rPr lang="en"/>
              <a:t> instruction only has two operands; and the destination is an input</a:t>
            </a:r>
            <a:endParaRPr/>
          </a:p>
          <a:p>
            <a:pPr indent="-317500" lvl="1" marL="914400" rtl="0" algn="l">
              <a:spcBef>
                <a:spcPts val="0"/>
              </a:spcBef>
              <a:spcAft>
                <a:spcPts val="0"/>
              </a:spcAft>
              <a:buSzPts val="1400"/>
              <a:buChar char="○"/>
            </a:pPr>
            <a:r>
              <a:rPr lang="en"/>
              <a:t>Contrast with RISC-V, where the two source operands are separate (RS1 and RS2)</a:t>
            </a:r>
            <a:endParaRPr/>
          </a:p>
          <a:p>
            <a:pPr indent="-342900" lvl="0" marL="457200" rtl="0" algn="l">
              <a:spcBef>
                <a:spcPts val="0"/>
              </a:spcBef>
              <a:spcAft>
                <a:spcPts val="0"/>
              </a:spcAft>
              <a:buSzPts val="1800"/>
              <a:buChar char="●"/>
            </a:pPr>
            <a:r>
              <a:rPr lang="en"/>
              <a:t>This instruction uses a register and an immediate</a:t>
            </a:r>
            <a:endParaRPr/>
          </a:p>
        </p:txBody>
      </p:sp>
      <p:sp>
        <p:nvSpPr>
          <p:cNvPr id="307" name="Google Shape;307;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Assembly</a:t>
            </a:r>
            <a:endParaRPr/>
          </a:p>
        </p:txBody>
      </p:sp>
      <p:sp>
        <p:nvSpPr>
          <p:cNvPr id="308" name="Google Shape;308;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48"/>
          <p:cNvSpPr txBox="1"/>
          <p:nvPr/>
        </p:nvSpPr>
        <p:spPr>
          <a:xfrm>
            <a:off x="609225" y="2230800"/>
            <a:ext cx="8508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Opcode</a:t>
            </a:r>
            <a:endParaRPr/>
          </a:p>
        </p:txBody>
      </p:sp>
      <p:cxnSp>
        <p:nvCxnSpPr>
          <p:cNvPr id="310" name="Google Shape;310;p48"/>
          <p:cNvCxnSpPr>
            <a:stCxn id="309" idx="0"/>
          </p:cNvCxnSpPr>
          <p:nvPr/>
        </p:nvCxnSpPr>
        <p:spPr>
          <a:xfrm rot="10800000">
            <a:off x="1034625" y="1949100"/>
            <a:ext cx="0" cy="281700"/>
          </a:xfrm>
          <a:prstGeom prst="straightConnector1">
            <a:avLst/>
          </a:prstGeom>
          <a:noFill/>
          <a:ln cap="flat" cmpd="sng" w="9525">
            <a:solidFill>
              <a:schemeClr val="dk2"/>
            </a:solidFill>
            <a:prstDash val="solid"/>
            <a:round/>
            <a:headEnd len="med" w="med" type="none"/>
            <a:tailEnd len="med" w="med" type="triangle"/>
          </a:ln>
        </p:spPr>
      </p:cxnSp>
      <p:sp>
        <p:nvSpPr>
          <p:cNvPr id="311" name="Google Shape;311;p48"/>
          <p:cNvSpPr txBox="1"/>
          <p:nvPr/>
        </p:nvSpPr>
        <p:spPr>
          <a:xfrm>
            <a:off x="1561675" y="2230800"/>
            <a:ext cx="8508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Source</a:t>
            </a:r>
            <a:endParaRPr/>
          </a:p>
        </p:txBody>
      </p:sp>
      <p:cxnSp>
        <p:nvCxnSpPr>
          <p:cNvPr id="312" name="Google Shape;312;p48"/>
          <p:cNvCxnSpPr>
            <a:stCxn id="311" idx="0"/>
          </p:cNvCxnSpPr>
          <p:nvPr/>
        </p:nvCxnSpPr>
        <p:spPr>
          <a:xfrm rot="10800000">
            <a:off x="1987075" y="1960800"/>
            <a:ext cx="0" cy="2700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8"/>
          <p:cNvSpPr txBox="1"/>
          <p:nvPr/>
        </p:nvSpPr>
        <p:spPr>
          <a:xfrm>
            <a:off x="2514125" y="2230800"/>
            <a:ext cx="11478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Destination</a:t>
            </a:r>
            <a:endParaRPr/>
          </a:p>
        </p:txBody>
      </p:sp>
      <p:cxnSp>
        <p:nvCxnSpPr>
          <p:cNvPr id="314" name="Google Shape;314;p48"/>
          <p:cNvCxnSpPr>
            <a:stCxn id="313" idx="0"/>
          </p:cNvCxnSpPr>
          <p:nvPr/>
        </p:nvCxnSpPr>
        <p:spPr>
          <a:xfrm rot="10800000">
            <a:off x="3088025" y="1956600"/>
            <a:ext cx="0" cy="27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6">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latin typeface="Courier New"/>
                <a:ea typeface="Courier New"/>
                <a:cs typeface="Courier New"/>
                <a:sym typeface="Courier New"/>
              </a:rPr>
              <a:t>xorl 4(%esi), %eax</a:t>
            </a:r>
            <a:endParaRPr b="1">
              <a:latin typeface="Courier New"/>
              <a:ea typeface="Courier New"/>
              <a:cs typeface="Courier New"/>
              <a:sym typeface="Courier New"/>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sz="100"/>
          </a:p>
          <a:p>
            <a:pPr indent="-342900" lvl="0" marL="457200" rtl="0" algn="l">
              <a:spcBef>
                <a:spcPts val="1200"/>
              </a:spcBef>
              <a:spcAft>
                <a:spcPts val="0"/>
              </a:spcAft>
              <a:buSzPts val="1800"/>
              <a:buChar char="●"/>
            </a:pPr>
            <a:r>
              <a:rPr lang="en"/>
              <a:t>Pseudocode: </a:t>
            </a:r>
            <a:r>
              <a:rPr b="1" lang="en">
                <a:latin typeface="Courier New"/>
                <a:ea typeface="Courier New"/>
                <a:cs typeface="Courier New"/>
                <a:sym typeface="Courier New"/>
              </a:rPr>
              <a:t>EAX = EAX ^ *(ESI + 4)</a:t>
            </a:r>
            <a:endParaRPr b="1">
              <a:latin typeface="Courier New"/>
              <a:ea typeface="Courier New"/>
              <a:cs typeface="Courier New"/>
              <a:sym typeface="Courier New"/>
            </a:endParaRPr>
          </a:p>
          <a:p>
            <a:pPr indent="-342900" lvl="0" marL="457200" rtl="0" algn="l">
              <a:spcBef>
                <a:spcPts val="0"/>
              </a:spcBef>
              <a:spcAft>
                <a:spcPts val="0"/>
              </a:spcAft>
              <a:buSzPts val="1800"/>
              <a:buChar char="●"/>
            </a:pPr>
            <a:r>
              <a:rPr lang="en"/>
              <a:t>This is a memory reference, where the value at 4 bytes above the address in ESI is dereferenced, XOR’d with EAX, and stored back into EAX</a:t>
            </a:r>
            <a:endParaRPr/>
          </a:p>
        </p:txBody>
      </p:sp>
      <p:sp>
        <p:nvSpPr>
          <p:cNvPr id="320" name="Google Shape;320;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Assembly</a:t>
            </a:r>
            <a:endParaRPr/>
          </a:p>
        </p:txBody>
      </p:sp>
      <p:sp>
        <p:nvSpPr>
          <p:cNvPr id="321" name="Google Shape;32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2" name="Google Shape;322;p49"/>
          <p:cNvSpPr txBox="1"/>
          <p:nvPr/>
        </p:nvSpPr>
        <p:spPr>
          <a:xfrm>
            <a:off x="609225" y="1926000"/>
            <a:ext cx="8508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Opcode</a:t>
            </a:r>
            <a:endParaRPr/>
          </a:p>
        </p:txBody>
      </p:sp>
      <p:cxnSp>
        <p:nvCxnSpPr>
          <p:cNvPr id="323" name="Google Shape;323;p49"/>
          <p:cNvCxnSpPr>
            <a:stCxn id="322" idx="0"/>
          </p:cNvCxnSpPr>
          <p:nvPr/>
        </p:nvCxnSpPr>
        <p:spPr>
          <a:xfrm rot="10800000">
            <a:off x="1034625" y="1644300"/>
            <a:ext cx="0" cy="281700"/>
          </a:xfrm>
          <a:prstGeom prst="straightConnector1">
            <a:avLst/>
          </a:prstGeom>
          <a:noFill/>
          <a:ln cap="flat" cmpd="sng" w="9525">
            <a:solidFill>
              <a:schemeClr val="dk2"/>
            </a:solidFill>
            <a:prstDash val="solid"/>
            <a:round/>
            <a:headEnd len="med" w="med" type="none"/>
            <a:tailEnd len="med" w="med" type="triangle"/>
          </a:ln>
        </p:spPr>
      </p:cxnSp>
      <p:sp>
        <p:nvSpPr>
          <p:cNvPr id="324" name="Google Shape;324;p49"/>
          <p:cNvSpPr txBox="1"/>
          <p:nvPr/>
        </p:nvSpPr>
        <p:spPr>
          <a:xfrm>
            <a:off x="1561675" y="1926000"/>
            <a:ext cx="8508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Source</a:t>
            </a:r>
            <a:endParaRPr/>
          </a:p>
        </p:txBody>
      </p:sp>
      <p:cxnSp>
        <p:nvCxnSpPr>
          <p:cNvPr id="325" name="Google Shape;325;p49"/>
          <p:cNvCxnSpPr>
            <a:stCxn id="324" idx="0"/>
          </p:cNvCxnSpPr>
          <p:nvPr/>
        </p:nvCxnSpPr>
        <p:spPr>
          <a:xfrm rot="10800000">
            <a:off x="1987075" y="1656000"/>
            <a:ext cx="0" cy="27000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49"/>
          <p:cNvSpPr txBox="1"/>
          <p:nvPr/>
        </p:nvSpPr>
        <p:spPr>
          <a:xfrm>
            <a:off x="2514125" y="1926000"/>
            <a:ext cx="11478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Destination</a:t>
            </a:r>
            <a:endParaRPr/>
          </a:p>
        </p:txBody>
      </p:sp>
      <p:cxnSp>
        <p:nvCxnSpPr>
          <p:cNvPr id="327" name="Google Shape;327;p49"/>
          <p:cNvCxnSpPr>
            <a:stCxn id="326" idx="0"/>
          </p:cNvCxnSpPr>
          <p:nvPr/>
        </p:nvCxnSpPr>
        <p:spPr>
          <a:xfrm rot="10800000">
            <a:off x="3088025" y="1651800"/>
            <a:ext cx="0" cy="274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Stack Layout</a:t>
            </a:r>
            <a:endParaRPr/>
          </a:p>
        </p:txBody>
      </p:sp>
      <p:sp>
        <p:nvSpPr>
          <p:cNvPr id="333" name="Google Shape;333;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50"/>
          <p:cNvSpPr txBox="1"/>
          <p:nvPr>
            <p:ph idx="4294967295"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1400"/>
              <a:t>Textbook Chapter 2.6</a:t>
            </a:r>
            <a:endParaRPr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Frames</a:t>
            </a:r>
            <a:endParaRPr/>
          </a:p>
        </p:txBody>
      </p:sp>
      <p:sp>
        <p:nvSpPr>
          <p:cNvPr id="340" name="Google Shape;340;p5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your code calls a function, space is made on the stack for local variables</a:t>
            </a:r>
            <a:endParaRPr/>
          </a:p>
          <a:p>
            <a:pPr indent="-317500" lvl="1" marL="914400" rtl="0" algn="l">
              <a:spcBef>
                <a:spcPts val="0"/>
              </a:spcBef>
              <a:spcAft>
                <a:spcPts val="0"/>
              </a:spcAft>
              <a:buSzPts val="1400"/>
              <a:buChar char="○"/>
            </a:pPr>
            <a:r>
              <a:rPr lang="en"/>
              <a:t>This space is known as the </a:t>
            </a:r>
            <a:r>
              <a:rPr b="1" lang="en"/>
              <a:t>stack frame</a:t>
            </a:r>
            <a:r>
              <a:rPr lang="en"/>
              <a:t> for the function</a:t>
            </a:r>
            <a:endParaRPr/>
          </a:p>
          <a:p>
            <a:pPr indent="-317500" lvl="1" marL="914400" rtl="0" algn="l">
              <a:spcBef>
                <a:spcPts val="0"/>
              </a:spcBef>
              <a:spcAft>
                <a:spcPts val="0"/>
              </a:spcAft>
              <a:buSzPts val="1400"/>
              <a:buChar char="○"/>
            </a:pPr>
            <a:r>
              <a:rPr lang="en"/>
              <a:t>The stack frame goes away once the function returns</a:t>
            </a:r>
            <a:endParaRPr/>
          </a:p>
          <a:p>
            <a:pPr indent="-342900" lvl="0" marL="457200" rtl="0" algn="l">
              <a:spcBef>
                <a:spcPts val="0"/>
              </a:spcBef>
              <a:spcAft>
                <a:spcPts val="0"/>
              </a:spcAft>
              <a:buSzPts val="1800"/>
              <a:buChar char="●"/>
            </a:pPr>
            <a:r>
              <a:rPr lang="en"/>
              <a:t>The stack starts at higher addresses. Every time your code calls a function, the stack makes extra space by growing down</a:t>
            </a:r>
            <a:endParaRPr/>
          </a:p>
          <a:p>
            <a:pPr indent="-317500" lvl="1" marL="914400" rtl="0" algn="l">
              <a:spcBef>
                <a:spcPts val="0"/>
              </a:spcBef>
              <a:spcAft>
                <a:spcPts val="0"/>
              </a:spcAft>
              <a:buSzPts val="1400"/>
              <a:buChar char="○"/>
            </a:pPr>
            <a:r>
              <a:rPr lang="en"/>
              <a:t>Note: Data on the stack, such as a string, is still stored from lowest address to highest address. “Growing down” only happens when extra memory needs to be allocated.</a:t>
            </a:r>
            <a:endParaRPr/>
          </a:p>
        </p:txBody>
      </p:sp>
      <p:sp>
        <p:nvSpPr>
          <p:cNvPr id="341" name="Google Shape;34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Frames</a:t>
            </a:r>
            <a:endParaRPr/>
          </a:p>
        </p:txBody>
      </p:sp>
      <p:sp>
        <p:nvSpPr>
          <p:cNvPr id="347" name="Google Shape;347;p5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keep track of the current stack frame, we store two pointers in registers</a:t>
            </a:r>
            <a:endParaRPr/>
          </a:p>
          <a:p>
            <a:pPr indent="-317500" lvl="1" marL="914400" rtl="0" algn="l">
              <a:spcBef>
                <a:spcPts val="0"/>
              </a:spcBef>
              <a:spcAft>
                <a:spcPts val="0"/>
              </a:spcAft>
              <a:buSzPts val="1400"/>
              <a:buChar char="○"/>
            </a:pPr>
            <a:r>
              <a:rPr lang="en"/>
              <a:t>The EBP (base pointer) register points to the top of the current stack frame</a:t>
            </a:r>
            <a:endParaRPr/>
          </a:p>
          <a:p>
            <a:pPr indent="-317500" lvl="2" marL="1371600" rtl="0" algn="l">
              <a:spcBef>
                <a:spcPts val="0"/>
              </a:spcBef>
              <a:spcAft>
                <a:spcPts val="0"/>
              </a:spcAft>
              <a:buSzPts val="1400"/>
              <a:buChar char="■"/>
            </a:pPr>
            <a:r>
              <a:rPr lang="en"/>
              <a:t>Equivalent to RISC-V </a:t>
            </a:r>
            <a:r>
              <a:rPr b="1" lang="en">
                <a:latin typeface="Courier New"/>
                <a:ea typeface="Courier New"/>
                <a:cs typeface="Courier New"/>
                <a:sym typeface="Courier New"/>
              </a:rPr>
              <a:t>fp</a:t>
            </a:r>
            <a:endParaRPr/>
          </a:p>
          <a:p>
            <a:pPr indent="-317500" lvl="1" marL="914400" rtl="0" algn="l">
              <a:spcBef>
                <a:spcPts val="0"/>
              </a:spcBef>
              <a:spcAft>
                <a:spcPts val="0"/>
              </a:spcAft>
              <a:buSzPts val="1400"/>
              <a:buChar char="○"/>
            </a:pPr>
            <a:r>
              <a:rPr lang="en"/>
              <a:t>The ESP (stack pointer) register points to the bottom of the current stack frame</a:t>
            </a:r>
            <a:endParaRPr/>
          </a:p>
          <a:p>
            <a:pPr indent="-317500" lvl="2" marL="1371600" rtl="0" algn="l">
              <a:spcBef>
                <a:spcPts val="0"/>
              </a:spcBef>
              <a:spcAft>
                <a:spcPts val="0"/>
              </a:spcAft>
              <a:buSzPts val="1400"/>
              <a:buChar char="■"/>
            </a:pPr>
            <a:r>
              <a:rPr lang="en"/>
              <a:t>Equivalent to RISC-V </a:t>
            </a:r>
            <a:r>
              <a:rPr b="1" lang="en">
                <a:latin typeface="Courier New"/>
                <a:ea typeface="Courier New"/>
                <a:cs typeface="Courier New"/>
                <a:sym typeface="Courier New"/>
              </a:rPr>
              <a:t>sp</a:t>
            </a:r>
            <a:endParaRPr/>
          </a:p>
        </p:txBody>
      </p:sp>
      <p:sp>
        <p:nvSpPr>
          <p:cNvPr id="348" name="Google Shape;348;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349" name="Google Shape;349;p52"/>
          <p:cNvGraphicFramePr/>
          <p:nvPr/>
        </p:nvGraphicFramePr>
        <p:xfrm>
          <a:off x="6286375" y="1301050"/>
          <a:ext cx="3000000" cy="3000000"/>
        </p:xfrm>
        <a:graphic>
          <a:graphicData uri="http://schemas.openxmlformats.org/drawingml/2006/table">
            <a:tbl>
              <a:tblPr>
                <a:noFill/>
                <a:tableStyleId>{F77F4237-0D3B-4A35-BEBD-FA886FF9FF42}</a:tableStyleId>
              </a:tblPr>
              <a:tblGrid>
                <a:gridCol w="2186075"/>
              </a:tblGrid>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txBody>
                  <a:tcPr marT="45700" marB="45700" marR="45700" marL="45700">
                    <a:solidFill>
                      <a:srgbClr val="CCCCCC"/>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txBody>
                  <a:tcPr marT="45700" marB="45700" marR="45700" marL="45700">
                    <a:solidFill>
                      <a:srgbClr val="CCCCCC"/>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txBody>
                  <a:tcPr marT="45700" marB="45700" marR="45700" marL="45700">
                    <a:solidFill>
                      <a:srgbClr val="CCCCCC"/>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a:txBody>
                  <a:tcPr marT="45700" marB="45700" marR="45700" marL="45700">
                    <a:solidFill>
                      <a:srgbClr val="CC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350" name="Google Shape;350;p52"/>
          <p:cNvSpPr txBox="1"/>
          <p:nvPr/>
        </p:nvSpPr>
        <p:spPr>
          <a:xfrm>
            <a:off x="5304600" y="2241625"/>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351" name="Google Shape;351;p52"/>
          <p:cNvCxnSpPr>
            <a:stCxn id="350" idx="3"/>
          </p:cNvCxnSpPr>
          <p:nvPr/>
        </p:nvCxnSpPr>
        <p:spPr>
          <a:xfrm>
            <a:off x="5785500" y="2410975"/>
            <a:ext cx="500100" cy="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52"/>
          <p:cNvSpPr txBox="1"/>
          <p:nvPr/>
        </p:nvSpPr>
        <p:spPr>
          <a:xfrm>
            <a:off x="5304600" y="3201531"/>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353" name="Google Shape;353;p52"/>
          <p:cNvCxnSpPr>
            <a:stCxn id="352" idx="3"/>
          </p:cNvCxnSpPr>
          <p:nvPr/>
        </p:nvCxnSpPr>
        <p:spPr>
          <a:xfrm>
            <a:off x="5785500" y="3370881"/>
            <a:ext cx="500100" cy="0"/>
          </a:xfrm>
          <a:prstGeom prst="straightConnector1">
            <a:avLst/>
          </a:prstGeom>
          <a:noFill/>
          <a:ln cap="flat" cmpd="sng" w="9525">
            <a:solidFill>
              <a:schemeClr val="dk2"/>
            </a:solidFill>
            <a:prstDash val="solid"/>
            <a:round/>
            <a:headEnd len="med" w="med" type="none"/>
            <a:tailEnd len="med" w="med" type="triangle"/>
          </a:ln>
        </p:spPr>
      </p:cxnSp>
      <p:sp>
        <p:nvSpPr>
          <p:cNvPr id="354" name="Google Shape;354;p52"/>
          <p:cNvSpPr txBox="1"/>
          <p:nvPr/>
        </p:nvSpPr>
        <p:spPr>
          <a:xfrm rot="-1612847">
            <a:off x="6449966" y="2670234"/>
            <a:ext cx="1826001" cy="4002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Current stack frame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detour: storing pointers</a:t>
            </a:r>
            <a:endParaRPr/>
          </a:p>
        </p:txBody>
      </p:sp>
      <p:sp>
        <p:nvSpPr>
          <p:cNvPr id="360" name="Google Shape;360;p53"/>
          <p:cNvSpPr txBox="1"/>
          <p:nvPr>
            <p:ph idx="1" type="body"/>
          </p:nvPr>
        </p:nvSpPr>
        <p:spPr>
          <a:xfrm>
            <a:off x="198500" y="1246825"/>
            <a:ext cx="34518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diagram, 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are drawn as arrows. What is actually being stored in the register?</a:t>
            </a:r>
            <a:endParaRPr/>
          </a:p>
          <a:p>
            <a:pPr indent="-342900" lvl="0" marL="457200" rtl="0" algn="l">
              <a:spcBef>
                <a:spcPts val="0"/>
              </a:spcBef>
              <a:spcAft>
                <a:spcPts val="0"/>
              </a:spcAft>
              <a:buSzPts val="1800"/>
              <a:buChar char="●"/>
            </a:pPr>
            <a:r>
              <a:rPr lang="en"/>
              <a:t>The register is storing the </a:t>
            </a:r>
            <a:r>
              <a:rPr b="1" lang="en"/>
              <a:t>address</a:t>
            </a:r>
            <a:r>
              <a:rPr lang="en"/>
              <a:t> of where the arrow is pointing.</a:t>
            </a:r>
            <a:endParaRPr/>
          </a:p>
          <a:p>
            <a:pPr indent="-342900" lvl="0" marL="457200" rtl="0" algn="l">
              <a:spcBef>
                <a:spcPts val="0"/>
              </a:spcBef>
              <a:spcAft>
                <a:spcPts val="0"/>
              </a:spcAft>
              <a:buSzPts val="1800"/>
              <a:buChar char="●"/>
            </a:pPr>
            <a:r>
              <a:rPr lang="en"/>
              <a:t>This works because registers are 32 bits, and addresses are 32 bits.</a:t>
            </a:r>
            <a:endParaRPr/>
          </a:p>
        </p:txBody>
      </p:sp>
      <p:graphicFrame>
        <p:nvGraphicFramePr>
          <p:cNvPr id="361" name="Google Shape;361;p53"/>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362" name="Google Shape;362;p53"/>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363" name="Google Shape;363;p53"/>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364" name="Google Shape;364;p53"/>
          <p:cNvCxnSpPr>
            <a:stCxn id="363"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53"/>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366" name="Google Shape;366;p53"/>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3"/>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368" name="Google Shape;368;p53"/>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53"/>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70" name="Google Shape;370;p53"/>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3"/>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72" name="Google Shape;372;p53"/>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53"/>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374" name="Google Shape;374;p53"/>
          <p:cNvCxnSpPr/>
          <p:nvPr/>
        </p:nvCxnSpPr>
        <p:spPr>
          <a:xfrm>
            <a:off x="4999875" y="1694225"/>
            <a:ext cx="1183200" cy="259800"/>
          </a:xfrm>
          <a:prstGeom prst="straightConnector1">
            <a:avLst/>
          </a:prstGeom>
          <a:noFill/>
          <a:ln cap="flat" cmpd="sng" w="9525">
            <a:solidFill>
              <a:schemeClr val="dk2"/>
            </a:solidFill>
            <a:prstDash val="solid"/>
            <a:round/>
            <a:headEnd len="med" w="med" type="none"/>
            <a:tailEnd len="med" w="med" type="triangle"/>
          </a:ln>
        </p:spPr>
      </p:cxnSp>
      <p:cxnSp>
        <p:nvCxnSpPr>
          <p:cNvPr id="375" name="Google Shape;375;p53"/>
          <p:cNvCxnSpPr/>
          <p:nvPr/>
        </p:nvCxnSpPr>
        <p:spPr>
          <a:xfrm>
            <a:off x="4999875" y="2070425"/>
            <a:ext cx="1169700" cy="10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53"/>
          <p:cNvSpPr txBox="1"/>
          <p:nvPr/>
        </p:nvSpPr>
        <p:spPr>
          <a:xfrm rot="-1612847">
            <a:off x="6443066" y="2367079"/>
            <a:ext cx="1826001" cy="369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stack frame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Quick detour: storing pointers</a:t>
            </a:r>
            <a:endParaRPr/>
          </a:p>
        </p:txBody>
      </p:sp>
      <p:sp>
        <p:nvSpPr>
          <p:cNvPr id="382" name="Google Shape;382;p54"/>
          <p:cNvSpPr txBox="1"/>
          <p:nvPr>
            <p:ph idx="1" type="body"/>
          </p:nvPr>
        </p:nvSpPr>
        <p:spPr>
          <a:xfrm>
            <a:off x="243000" y="3027950"/>
            <a:ext cx="3799200" cy="2063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what storing pointers actually looks like, but we’ll use arrows because it’s easier to look at.</a:t>
            </a:r>
            <a:endParaRPr/>
          </a:p>
        </p:txBody>
      </p:sp>
      <p:graphicFrame>
        <p:nvGraphicFramePr>
          <p:cNvPr id="383" name="Google Shape;383;p54"/>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384" name="Google Shape;384;p54"/>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385" name="Google Shape;385;p54"/>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386" name="Google Shape;386;p54"/>
          <p:cNvCxnSpPr>
            <a:stCxn id="38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387" name="Google Shape;387;p54"/>
          <p:cNvCxnSpPr/>
          <p:nvPr/>
        </p:nvCxnSpPr>
        <p:spPr>
          <a:xfrm flipH="1">
            <a:off x="8871225" y="2539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388" name="Google Shape;388;p54"/>
          <p:cNvSpPr/>
          <p:nvPr/>
        </p:nvSpPr>
        <p:spPr>
          <a:xfrm>
            <a:off x="2718143" y="1167575"/>
            <a:ext cx="22785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4"/>
          <p:cNvSpPr txBox="1"/>
          <p:nvPr/>
        </p:nvSpPr>
        <p:spPr>
          <a:xfrm>
            <a:off x="2664625" y="1194175"/>
            <a:ext cx="22785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390" name="Google Shape;390;p54"/>
          <p:cNvSpPr/>
          <p:nvPr/>
        </p:nvSpPr>
        <p:spPr>
          <a:xfrm>
            <a:off x="3622175" y="1548825"/>
            <a:ext cx="13065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4"/>
          <p:cNvSpPr txBox="1"/>
          <p:nvPr/>
        </p:nvSpPr>
        <p:spPr>
          <a:xfrm>
            <a:off x="29792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392" name="Google Shape;392;p54"/>
          <p:cNvSpPr/>
          <p:nvPr/>
        </p:nvSpPr>
        <p:spPr>
          <a:xfrm>
            <a:off x="3622125" y="1929825"/>
            <a:ext cx="13065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54"/>
          <p:cNvSpPr txBox="1"/>
          <p:nvPr/>
        </p:nvSpPr>
        <p:spPr>
          <a:xfrm>
            <a:off x="29792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394" name="Google Shape;394;p54"/>
          <p:cNvSpPr/>
          <p:nvPr/>
        </p:nvSpPr>
        <p:spPr>
          <a:xfrm>
            <a:off x="3622125" y="2310825"/>
            <a:ext cx="13065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54"/>
          <p:cNvSpPr txBox="1"/>
          <p:nvPr/>
        </p:nvSpPr>
        <p:spPr>
          <a:xfrm>
            <a:off x="29792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
        <p:nvSpPr>
          <p:cNvPr id="396" name="Google Shape;396;p54"/>
          <p:cNvSpPr txBox="1"/>
          <p:nvPr/>
        </p:nvSpPr>
        <p:spPr>
          <a:xfrm rot="-1612847">
            <a:off x="6443066" y="2367079"/>
            <a:ext cx="1826001" cy="369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stack frame</a:t>
            </a:r>
            <a:endParaRPr/>
          </a:p>
        </p:txBody>
      </p:sp>
      <p:sp>
        <p:nvSpPr>
          <p:cNvPr id="397" name="Google Shape;397;p54"/>
          <p:cNvSpPr txBox="1"/>
          <p:nvPr/>
        </p:nvSpPr>
        <p:spPr>
          <a:xfrm>
            <a:off x="3640050" y="1502713"/>
            <a:ext cx="1283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398" name="Google Shape;398;p54"/>
          <p:cNvSpPr txBox="1"/>
          <p:nvPr/>
        </p:nvSpPr>
        <p:spPr>
          <a:xfrm>
            <a:off x="3640050" y="1883713"/>
            <a:ext cx="1283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
        <p:nvSpPr>
          <p:cNvPr id="399" name="Google Shape;399;p54"/>
          <p:cNvSpPr txBox="1"/>
          <p:nvPr/>
        </p:nvSpPr>
        <p:spPr>
          <a:xfrm>
            <a:off x="5087850" y="1731313"/>
            <a:ext cx="1283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0xbffff320</a:t>
            </a:r>
            <a:endParaRPr>
              <a:latin typeface="Consolas"/>
              <a:ea typeface="Consolas"/>
              <a:cs typeface="Consolas"/>
              <a:sym typeface="Consolas"/>
            </a:endParaRPr>
          </a:p>
        </p:txBody>
      </p:sp>
      <p:sp>
        <p:nvSpPr>
          <p:cNvPr id="400" name="Google Shape;400;p54"/>
          <p:cNvSpPr txBox="1"/>
          <p:nvPr/>
        </p:nvSpPr>
        <p:spPr>
          <a:xfrm>
            <a:off x="5087850" y="2950513"/>
            <a:ext cx="1283100" cy="27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0xbffff314</a:t>
            </a:r>
            <a:endParaRPr>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Pushing and Popping</a:t>
            </a:r>
            <a:endParaRPr/>
          </a:p>
        </p:txBody>
      </p:sp>
      <p:sp>
        <p:nvSpPr>
          <p:cNvPr id="407" name="Google Shape;407;p5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latin typeface="Courier New"/>
                <a:ea typeface="Courier New"/>
                <a:cs typeface="Courier New"/>
                <a:sym typeface="Courier New"/>
              </a:rPr>
              <a:t>push</a:t>
            </a:r>
            <a:r>
              <a:rPr lang="en"/>
              <a:t> instruction adds an element to the stack</a:t>
            </a:r>
            <a:endParaRPr/>
          </a:p>
          <a:p>
            <a:pPr indent="-317500" lvl="1" marL="914400" rtl="0" algn="l">
              <a:spcBef>
                <a:spcPts val="0"/>
              </a:spcBef>
              <a:spcAft>
                <a:spcPts val="0"/>
              </a:spcAft>
              <a:buSzPts val="1400"/>
              <a:buChar char="○"/>
            </a:pPr>
            <a:r>
              <a:rPr lang="en"/>
              <a:t>Decrement ESP to allocate more memory on the stack</a:t>
            </a:r>
            <a:endParaRPr/>
          </a:p>
          <a:p>
            <a:pPr indent="-317500" lvl="1" marL="914400" rtl="0" algn="l">
              <a:spcBef>
                <a:spcPts val="0"/>
              </a:spcBef>
              <a:spcAft>
                <a:spcPts val="0"/>
              </a:spcAft>
              <a:buSzPts val="1400"/>
              <a:buChar char="○"/>
            </a:pPr>
            <a:r>
              <a:rPr lang="en"/>
              <a:t>Save the new value on the lowest value of the stack</a:t>
            </a:r>
            <a:endParaRPr/>
          </a:p>
        </p:txBody>
      </p:sp>
      <p:graphicFrame>
        <p:nvGraphicFramePr>
          <p:cNvPr id="408" name="Google Shape;408;p55"/>
          <p:cNvGraphicFramePr/>
          <p:nvPr/>
        </p:nvGraphicFramePr>
        <p:xfrm>
          <a:off x="1729625" y="2718385"/>
          <a:ext cx="3000000" cy="3000000"/>
        </p:xfrm>
        <a:graphic>
          <a:graphicData uri="http://schemas.openxmlformats.org/drawingml/2006/table">
            <a:tbl>
              <a:tblPr>
                <a:noFill/>
                <a:tableStyleId>{F77F4237-0D3B-4A35-BEBD-FA886FF9FF42}</a:tableStyleId>
              </a:tblPr>
              <a:tblGrid>
                <a:gridCol w="2186075"/>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409" name="Google Shape;409;p55"/>
          <p:cNvSpPr txBox="1"/>
          <p:nvPr/>
        </p:nvSpPr>
        <p:spPr>
          <a:xfrm>
            <a:off x="747850" y="268360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410" name="Google Shape;410;p55"/>
          <p:cNvCxnSpPr>
            <a:stCxn id="409" idx="3"/>
          </p:cNvCxnSpPr>
          <p:nvPr/>
        </p:nvCxnSpPr>
        <p:spPr>
          <a:xfrm>
            <a:off x="1228750" y="2852950"/>
            <a:ext cx="500100" cy="0"/>
          </a:xfrm>
          <a:prstGeom prst="straightConnector1">
            <a:avLst/>
          </a:prstGeom>
          <a:noFill/>
          <a:ln cap="flat" cmpd="sng" w="9525">
            <a:solidFill>
              <a:schemeClr val="dk2"/>
            </a:solidFill>
            <a:prstDash val="solid"/>
            <a:round/>
            <a:headEnd len="med" w="med" type="none"/>
            <a:tailEnd len="med" w="med" type="triangle"/>
          </a:ln>
        </p:spPr>
      </p:cxnSp>
      <p:sp>
        <p:nvSpPr>
          <p:cNvPr id="411" name="Google Shape;411;p55"/>
          <p:cNvSpPr txBox="1"/>
          <p:nvPr/>
        </p:nvSpPr>
        <p:spPr>
          <a:xfrm>
            <a:off x="747850" y="364350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412" name="Google Shape;412;p55"/>
          <p:cNvCxnSpPr>
            <a:stCxn id="411" idx="3"/>
          </p:cNvCxnSpPr>
          <p:nvPr/>
        </p:nvCxnSpPr>
        <p:spPr>
          <a:xfrm>
            <a:off x="1228750" y="3812856"/>
            <a:ext cx="500100" cy="0"/>
          </a:xfrm>
          <a:prstGeom prst="straightConnector1">
            <a:avLst/>
          </a:prstGeom>
          <a:noFill/>
          <a:ln cap="flat" cmpd="sng" w="9525">
            <a:solidFill>
              <a:schemeClr val="dk2"/>
            </a:solidFill>
            <a:prstDash val="solid"/>
            <a:round/>
            <a:headEnd len="med" w="med" type="none"/>
            <a:tailEnd len="med" w="med" type="triangle"/>
          </a:ln>
        </p:spPr>
      </p:cxnSp>
      <p:sp>
        <p:nvSpPr>
          <p:cNvPr id="413" name="Google Shape;413;p55"/>
          <p:cNvSpPr txBox="1"/>
          <p:nvPr/>
        </p:nvSpPr>
        <p:spPr>
          <a:xfrm rot="-1612847">
            <a:off x="1893216" y="3112209"/>
            <a:ext cx="1826001" cy="4002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Current stack frame</a:t>
            </a:r>
            <a:endParaRPr/>
          </a:p>
        </p:txBody>
      </p:sp>
      <p:graphicFrame>
        <p:nvGraphicFramePr>
          <p:cNvPr id="414" name="Google Shape;414;p55"/>
          <p:cNvGraphicFramePr/>
          <p:nvPr/>
        </p:nvGraphicFramePr>
        <p:xfrm>
          <a:off x="6210175" y="2718385"/>
          <a:ext cx="3000000" cy="3000000"/>
        </p:xfrm>
        <a:graphic>
          <a:graphicData uri="http://schemas.openxmlformats.org/drawingml/2006/table">
            <a:tbl>
              <a:tblPr>
                <a:noFill/>
                <a:tableStyleId>{F77F4237-0D3B-4A35-BEBD-FA886FF9FF42}</a:tableStyleId>
              </a:tblPr>
              <a:tblGrid>
                <a:gridCol w="2186075"/>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0xcafef00d</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415" name="Google Shape;415;p55"/>
          <p:cNvSpPr txBox="1"/>
          <p:nvPr/>
        </p:nvSpPr>
        <p:spPr>
          <a:xfrm>
            <a:off x="5228400" y="268360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416" name="Google Shape;416;p55"/>
          <p:cNvCxnSpPr>
            <a:stCxn id="415" idx="3"/>
          </p:cNvCxnSpPr>
          <p:nvPr/>
        </p:nvCxnSpPr>
        <p:spPr>
          <a:xfrm>
            <a:off x="5709300" y="2852950"/>
            <a:ext cx="500100" cy="0"/>
          </a:xfrm>
          <a:prstGeom prst="straightConnector1">
            <a:avLst/>
          </a:prstGeom>
          <a:noFill/>
          <a:ln cap="flat" cmpd="sng" w="9525">
            <a:solidFill>
              <a:schemeClr val="dk2"/>
            </a:solidFill>
            <a:prstDash val="solid"/>
            <a:round/>
            <a:headEnd len="med" w="med" type="none"/>
            <a:tailEnd len="med" w="med" type="triangle"/>
          </a:ln>
        </p:spPr>
      </p:cxnSp>
      <p:sp>
        <p:nvSpPr>
          <p:cNvPr id="417" name="Google Shape;417;p55"/>
          <p:cNvSpPr txBox="1"/>
          <p:nvPr/>
        </p:nvSpPr>
        <p:spPr>
          <a:xfrm>
            <a:off x="5228400" y="388734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418" name="Google Shape;418;p55"/>
          <p:cNvCxnSpPr>
            <a:stCxn id="417" idx="3"/>
          </p:cNvCxnSpPr>
          <p:nvPr/>
        </p:nvCxnSpPr>
        <p:spPr>
          <a:xfrm>
            <a:off x="5709300" y="4056696"/>
            <a:ext cx="500100" cy="0"/>
          </a:xfrm>
          <a:prstGeom prst="straightConnector1">
            <a:avLst/>
          </a:prstGeom>
          <a:noFill/>
          <a:ln cap="flat" cmpd="sng" w="9525">
            <a:solidFill>
              <a:schemeClr val="dk2"/>
            </a:solidFill>
            <a:prstDash val="solid"/>
            <a:round/>
            <a:headEnd len="med" w="med" type="none"/>
            <a:tailEnd len="med" w="med" type="triangle"/>
          </a:ln>
        </p:spPr>
      </p:cxnSp>
      <p:sp>
        <p:nvSpPr>
          <p:cNvPr id="419" name="Google Shape;419;p55"/>
          <p:cNvSpPr txBox="1"/>
          <p:nvPr/>
        </p:nvSpPr>
        <p:spPr>
          <a:xfrm rot="-1612847">
            <a:off x="6373766" y="3112209"/>
            <a:ext cx="1826001" cy="4002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Current stack frame</a:t>
            </a:r>
            <a:endParaRPr/>
          </a:p>
        </p:txBody>
      </p:sp>
      <p:sp>
        <p:nvSpPr>
          <p:cNvPr id="420" name="Google Shape;420;p55"/>
          <p:cNvSpPr txBox="1"/>
          <p:nvPr/>
        </p:nvSpPr>
        <p:spPr>
          <a:xfrm>
            <a:off x="1885450"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Before </a:t>
            </a:r>
            <a:r>
              <a:rPr b="1" lang="en">
                <a:latin typeface="Courier New"/>
                <a:ea typeface="Courier New"/>
                <a:cs typeface="Courier New"/>
                <a:sym typeface="Courier New"/>
              </a:rPr>
              <a:t>push %eax</a:t>
            </a:r>
            <a:endParaRPr b="1">
              <a:latin typeface="Courier New"/>
              <a:ea typeface="Courier New"/>
              <a:cs typeface="Courier New"/>
              <a:sym typeface="Courier New"/>
            </a:endParaRPr>
          </a:p>
        </p:txBody>
      </p:sp>
      <p:sp>
        <p:nvSpPr>
          <p:cNvPr id="421" name="Google Shape;421;p55"/>
          <p:cNvSpPr txBox="1"/>
          <p:nvPr/>
        </p:nvSpPr>
        <p:spPr>
          <a:xfrm>
            <a:off x="6366000"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After </a:t>
            </a:r>
            <a:r>
              <a:rPr b="1" lang="en">
                <a:solidFill>
                  <a:schemeClr val="dk1"/>
                </a:solidFill>
                <a:latin typeface="Courier New"/>
                <a:ea typeface="Courier New"/>
                <a:cs typeface="Courier New"/>
                <a:sym typeface="Courier New"/>
              </a:rPr>
              <a:t>push %eax</a:t>
            </a:r>
            <a:endParaRPr/>
          </a:p>
        </p:txBody>
      </p:sp>
      <p:sp>
        <p:nvSpPr>
          <p:cNvPr id="422" name="Google Shape;422;p55"/>
          <p:cNvSpPr txBox="1"/>
          <p:nvPr/>
        </p:nvSpPr>
        <p:spPr>
          <a:xfrm>
            <a:off x="283030" y="4424975"/>
            <a:ext cx="14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EAX</a:t>
            </a:r>
            <a:r>
              <a:rPr lang="en" sz="1000"/>
              <a:t> = </a:t>
            </a:r>
            <a:r>
              <a:rPr b="1" lang="en" sz="1000">
                <a:solidFill>
                  <a:schemeClr val="dk1"/>
                </a:solidFill>
                <a:latin typeface="Courier New"/>
                <a:ea typeface="Courier New"/>
                <a:cs typeface="Courier New"/>
                <a:sym typeface="Courier New"/>
              </a:rPr>
              <a:t>0xcafef00d</a:t>
            </a:r>
            <a:endParaRPr b="1" sz="1000">
              <a:latin typeface="Courier New"/>
              <a:ea typeface="Courier New"/>
              <a:cs typeface="Courier New"/>
              <a:sym typeface="Courier New"/>
            </a:endParaRPr>
          </a:p>
          <a:p>
            <a:pPr indent="0" lvl="0" marL="0" rtl="0" algn="l">
              <a:spcBef>
                <a:spcPts val="0"/>
              </a:spcBef>
              <a:spcAft>
                <a:spcPts val="0"/>
              </a:spcAft>
              <a:buNone/>
            </a:pPr>
            <a:r>
              <a:rPr b="1" lang="en" sz="1000"/>
              <a:t>EBX</a:t>
            </a:r>
            <a:r>
              <a:rPr lang="en" sz="1000"/>
              <a:t> = ...</a:t>
            </a:r>
            <a:endParaRPr sz="1000"/>
          </a:p>
        </p:txBody>
      </p:sp>
      <p:sp>
        <p:nvSpPr>
          <p:cNvPr id="423" name="Google Shape;423;p55"/>
          <p:cNvSpPr txBox="1"/>
          <p:nvPr/>
        </p:nvSpPr>
        <p:spPr>
          <a:xfrm>
            <a:off x="4763580" y="4424975"/>
            <a:ext cx="14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EAX</a:t>
            </a:r>
            <a:r>
              <a:rPr lang="en" sz="1000"/>
              <a:t> = </a:t>
            </a:r>
            <a:r>
              <a:rPr b="1" lang="en" sz="1000">
                <a:solidFill>
                  <a:schemeClr val="dk1"/>
                </a:solidFill>
                <a:latin typeface="Courier New"/>
                <a:ea typeface="Courier New"/>
                <a:cs typeface="Courier New"/>
                <a:sym typeface="Courier New"/>
              </a:rPr>
              <a:t>0xcafef00d</a:t>
            </a:r>
            <a:endParaRPr b="1" sz="1000">
              <a:latin typeface="Courier New"/>
              <a:ea typeface="Courier New"/>
              <a:cs typeface="Courier New"/>
              <a:sym typeface="Courier New"/>
            </a:endParaRPr>
          </a:p>
          <a:p>
            <a:pPr indent="0" lvl="0" marL="0" rtl="0" algn="l">
              <a:spcBef>
                <a:spcPts val="0"/>
              </a:spcBef>
              <a:spcAft>
                <a:spcPts val="0"/>
              </a:spcAft>
              <a:buNone/>
            </a:pPr>
            <a:r>
              <a:rPr b="1" lang="en" sz="1000"/>
              <a:t>EBX</a:t>
            </a:r>
            <a:r>
              <a:rPr lang="en" sz="1000"/>
              <a:t> =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a:t>
            </a:r>
            <a:endParaRPr/>
          </a:p>
        </p:txBody>
      </p:sp>
      <p:sp>
        <p:nvSpPr>
          <p:cNvPr id="124" name="Google Shape;124;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What is security? Why is it important?</a:t>
            </a:r>
            <a:endParaRPr/>
          </a:p>
          <a:p>
            <a:pPr indent="-342900" lvl="0" marL="457200" rtl="0" algn="l">
              <a:spcBef>
                <a:spcPts val="0"/>
              </a:spcBef>
              <a:spcAft>
                <a:spcPts val="0"/>
              </a:spcAft>
              <a:buSzPts val="1800"/>
              <a:buChar char="●"/>
            </a:pPr>
            <a:r>
              <a:rPr lang="en"/>
              <a:t>Security principles</a:t>
            </a:r>
            <a:endParaRPr/>
          </a:p>
        </p:txBody>
      </p:sp>
      <p:sp>
        <p:nvSpPr>
          <p:cNvPr id="125" name="Google Shape;12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9" name="Google Shape;429;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Pushing and Popping</a:t>
            </a:r>
            <a:endParaRPr/>
          </a:p>
        </p:txBody>
      </p:sp>
      <p:sp>
        <p:nvSpPr>
          <p:cNvPr id="430" name="Google Shape;430;p5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a:t>
            </a:r>
            <a:r>
              <a:rPr b="1" lang="en">
                <a:latin typeface="Courier New"/>
                <a:ea typeface="Courier New"/>
                <a:cs typeface="Courier New"/>
                <a:sym typeface="Courier New"/>
              </a:rPr>
              <a:t>pop</a:t>
            </a:r>
            <a:r>
              <a:rPr lang="en"/>
              <a:t> instruction removes an element from the stack</a:t>
            </a:r>
            <a:endParaRPr/>
          </a:p>
          <a:p>
            <a:pPr indent="-317500" lvl="1" marL="914400" rtl="0" algn="l">
              <a:spcBef>
                <a:spcPts val="0"/>
              </a:spcBef>
              <a:spcAft>
                <a:spcPts val="0"/>
              </a:spcAft>
              <a:buSzPts val="1400"/>
              <a:buChar char="○"/>
            </a:pPr>
            <a:r>
              <a:rPr lang="en"/>
              <a:t>Load the value from the lowest value on the stack and store it in a register</a:t>
            </a:r>
            <a:endParaRPr/>
          </a:p>
          <a:p>
            <a:pPr indent="-317500" lvl="1" marL="914400" rtl="0" algn="l">
              <a:spcBef>
                <a:spcPts val="0"/>
              </a:spcBef>
              <a:spcAft>
                <a:spcPts val="0"/>
              </a:spcAft>
              <a:buSzPts val="1400"/>
              <a:buChar char="○"/>
            </a:pPr>
            <a:r>
              <a:rPr lang="en"/>
              <a:t>Increment ESP to deallocate the memory on the stack</a:t>
            </a:r>
            <a:endParaRPr/>
          </a:p>
        </p:txBody>
      </p:sp>
      <p:graphicFrame>
        <p:nvGraphicFramePr>
          <p:cNvPr id="431" name="Google Shape;431;p56"/>
          <p:cNvGraphicFramePr/>
          <p:nvPr/>
        </p:nvGraphicFramePr>
        <p:xfrm>
          <a:off x="1729625" y="2718385"/>
          <a:ext cx="3000000" cy="3000000"/>
        </p:xfrm>
        <a:graphic>
          <a:graphicData uri="http://schemas.openxmlformats.org/drawingml/2006/table">
            <a:tbl>
              <a:tblPr>
                <a:noFill/>
                <a:tableStyleId>{F77F4237-0D3B-4A35-BEBD-FA886FF9FF42}</a:tableStyleId>
              </a:tblPr>
              <a:tblGrid>
                <a:gridCol w="2186075"/>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0xcafef00d</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432" name="Google Shape;432;p56"/>
          <p:cNvSpPr txBox="1"/>
          <p:nvPr/>
        </p:nvSpPr>
        <p:spPr>
          <a:xfrm>
            <a:off x="747850" y="268360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433" name="Google Shape;433;p56"/>
          <p:cNvCxnSpPr>
            <a:stCxn id="432" idx="3"/>
          </p:cNvCxnSpPr>
          <p:nvPr/>
        </p:nvCxnSpPr>
        <p:spPr>
          <a:xfrm>
            <a:off x="1228750" y="2852950"/>
            <a:ext cx="500100" cy="0"/>
          </a:xfrm>
          <a:prstGeom prst="straightConnector1">
            <a:avLst/>
          </a:prstGeom>
          <a:noFill/>
          <a:ln cap="flat" cmpd="sng" w="9525">
            <a:solidFill>
              <a:schemeClr val="dk2"/>
            </a:solidFill>
            <a:prstDash val="solid"/>
            <a:round/>
            <a:headEnd len="med" w="med" type="none"/>
            <a:tailEnd len="med" w="med" type="triangle"/>
          </a:ln>
        </p:spPr>
      </p:cxnSp>
      <p:sp>
        <p:nvSpPr>
          <p:cNvPr id="434" name="Google Shape;434;p56"/>
          <p:cNvSpPr txBox="1"/>
          <p:nvPr/>
        </p:nvSpPr>
        <p:spPr>
          <a:xfrm>
            <a:off x="5228400" y="356995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435" name="Google Shape;435;p56"/>
          <p:cNvCxnSpPr>
            <a:stCxn id="434" idx="3"/>
          </p:cNvCxnSpPr>
          <p:nvPr/>
        </p:nvCxnSpPr>
        <p:spPr>
          <a:xfrm>
            <a:off x="5709300" y="3739306"/>
            <a:ext cx="500100" cy="0"/>
          </a:xfrm>
          <a:prstGeom prst="straightConnector1">
            <a:avLst/>
          </a:prstGeom>
          <a:noFill/>
          <a:ln cap="flat" cmpd="sng" w="9525">
            <a:solidFill>
              <a:schemeClr val="dk2"/>
            </a:solidFill>
            <a:prstDash val="solid"/>
            <a:round/>
            <a:headEnd len="med" w="med" type="none"/>
            <a:tailEnd len="med" w="med" type="triangle"/>
          </a:ln>
        </p:spPr>
      </p:cxnSp>
      <p:sp>
        <p:nvSpPr>
          <p:cNvPr id="436" name="Google Shape;436;p56"/>
          <p:cNvSpPr txBox="1"/>
          <p:nvPr/>
        </p:nvSpPr>
        <p:spPr>
          <a:xfrm rot="-1612847">
            <a:off x="1893216" y="3112209"/>
            <a:ext cx="1826001" cy="4002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Current stack frame</a:t>
            </a:r>
            <a:endParaRPr/>
          </a:p>
        </p:txBody>
      </p:sp>
      <p:graphicFrame>
        <p:nvGraphicFramePr>
          <p:cNvPr id="437" name="Google Shape;437;p56"/>
          <p:cNvGraphicFramePr/>
          <p:nvPr/>
        </p:nvGraphicFramePr>
        <p:xfrm>
          <a:off x="6210175" y="2718385"/>
          <a:ext cx="3000000" cy="3000000"/>
        </p:xfrm>
        <a:graphic>
          <a:graphicData uri="http://schemas.openxmlformats.org/drawingml/2006/table">
            <a:tbl>
              <a:tblPr>
                <a:noFill/>
                <a:tableStyleId>{F77F4237-0D3B-4A35-BEBD-FA886FF9FF42}</a:tableStyleId>
              </a:tblPr>
              <a:tblGrid>
                <a:gridCol w="2186075"/>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rPr b="1" lang="en" sz="1000">
                          <a:solidFill>
                            <a:srgbClr val="999999"/>
                          </a:solidFill>
                          <a:latin typeface="Courier New"/>
                          <a:ea typeface="Courier New"/>
                          <a:cs typeface="Courier New"/>
                          <a:sym typeface="Courier New"/>
                        </a:rPr>
                        <a:t>0xcafef00d</a:t>
                      </a:r>
                      <a:endParaRPr b="1" sz="1000">
                        <a:solidFill>
                          <a:srgbClr val="999999"/>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438" name="Google Shape;438;p56"/>
          <p:cNvSpPr txBox="1"/>
          <p:nvPr/>
        </p:nvSpPr>
        <p:spPr>
          <a:xfrm>
            <a:off x="5228400" y="268360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439" name="Google Shape;439;p56"/>
          <p:cNvCxnSpPr>
            <a:stCxn id="438" idx="3"/>
          </p:cNvCxnSpPr>
          <p:nvPr/>
        </p:nvCxnSpPr>
        <p:spPr>
          <a:xfrm>
            <a:off x="5709300" y="2852950"/>
            <a:ext cx="500100" cy="0"/>
          </a:xfrm>
          <a:prstGeom prst="straightConnector1">
            <a:avLst/>
          </a:prstGeom>
          <a:noFill/>
          <a:ln cap="flat" cmpd="sng" w="9525">
            <a:solidFill>
              <a:schemeClr val="dk2"/>
            </a:solidFill>
            <a:prstDash val="solid"/>
            <a:round/>
            <a:headEnd len="med" w="med" type="none"/>
            <a:tailEnd len="med" w="med" type="triangle"/>
          </a:ln>
        </p:spPr>
      </p:cxnSp>
      <p:sp>
        <p:nvSpPr>
          <p:cNvPr id="440" name="Google Shape;440;p56"/>
          <p:cNvSpPr txBox="1"/>
          <p:nvPr/>
        </p:nvSpPr>
        <p:spPr>
          <a:xfrm>
            <a:off x="747850" y="388469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441" name="Google Shape;441;p56"/>
          <p:cNvCxnSpPr>
            <a:stCxn id="440" idx="3"/>
          </p:cNvCxnSpPr>
          <p:nvPr/>
        </p:nvCxnSpPr>
        <p:spPr>
          <a:xfrm>
            <a:off x="1228750" y="4054046"/>
            <a:ext cx="500100" cy="0"/>
          </a:xfrm>
          <a:prstGeom prst="straightConnector1">
            <a:avLst/>
          </a:prstGeom>
          <a:noFill/>
          <a:ln cap="flat" cmpd="sng" w="9525">
            <a:solidFill>
              <a:schemeClr val="dk2"/>
            </a:solidFill>
            <a:prstDash val="solid"/>
            <a:round/>
            <a:headEnd len="med" w="med" type="none"/>
            <a:tailEnd len="med" w="med" type="triangle"/>
          </a:ln>
        </p:spPr>
      </p:cxnSp>
      <p:sp>
        <p:nvSpPr>
          <p:cNvPr id="442" name="Google Shape;442;p56"/>
          <p:cNvSpPr txBox="1"/>
          <p:nvPr/>
        </p:nvSpPr>
        <p:spPr>
          <a:xfrm rot="-1612847">
            <a:off x="6373766" y="3112209"/>
            <a:ext cx="1826001" cy="40021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Current stack frame</a:t>
            </a:r>
            <a:endParaRPr/>
          </a:p>
        </p:txBody>
      </p:sp>
      <p:sp>
        <p:nvSpPr>
          <p:cNvPr id="443" name="Google Shape;443;p56"/>
          <p:cNvSpPr txBox="1"/>
          <p:nvPr/>
        </p:nvSpPr>
        <p:spPr>
          <a:xfrm>
            <a:off x="1885450"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Before </a:t>
            </a:r>
            <a:r>
              <a:rPr b="1" lang="en">
                <a:solidFill>
                  <a:schemeClr val="dk1"/>
                </a:solidFill>
                <a:latin typeface="Courier New"/>
                <a:ea typeface="Courier New"/>
                <a:cs typeface="Courier New"/>
                <a:sym typeface="Courier New"/>
              </a:rPr>
              <a:t>pop %eax</a:t>
            </a:r>
            <a:endParaRPr/>
          </a:p>
        </p:txBody>
      </p:sp>
      <p:sp>
        <p:nvSpPr>
          <p:cNvPr id="444" name="Google Shape;444;p56"/>
          <p:cNvSpPr txBox="1"/>
          <p:nvPr/>
        </p:nvSpPr>
        <p:spPr>
          <a:xfrm>
            <a:off x="6366000"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After </a:t>
            </a:r>
            <a:r>
              <a:rPr b="1" lang="en">
                <a:solidFill>
                  <a:schemeClr val="dk1"/>
                </a:solidFill>
                <a:latin typeface="Courier New"/>
                <a:ea typeface="Courier New"/>
                <a:cs typeface="Courier New"/>
                <a:sym typeface="Courier New"/>
              </a:rPr>
              <a:t>pop %eax</a:t>
            </a:r>
            <a:endParaRPr/>
          </a:p>
        </p:txBody>
      </p:sp>
      <p:sp>
        <p:nvSpPr>
          <p:cNvPr id="445" name="Google Shape;445;p56"/>
          <p:cNvSpPr txBox="1"/>
          <p:nvPr/>
        </p:nvSpPr>
        <p:spPr>
          <a:xfrm>
            <a:off x="283030" y="4424975"/>
            <a:ext cx="14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EAX</a:t>
            </a:r>
            <a:r>
              <a:rPr lang="en" sz="1000"/>
              <a:t> = </a:t>
            </a:r>
            <a:r>
              <a:rPr b="1" lang="en" sz="1000">
                <a:latin typeface="Courier New"/>
                <a:ea typeface="Courier New"/>
                <a:cs typeface="Courier New"/>
                <a:sym typeface="Courier New"/>
              </a:rPr>
              <a:t>0x00000000</a:t>
            </a:r>
            <a:endParaRPr b="1" sz="1000">
              <a:latin typeface="Courier New"/>
              <a:ea typeface="Courier New"/>
              <a:cs typeface="Courier New"/>
              <a:sym typeface="Courier New"/>
            </a:endParaRPr>
          </a:p>
          <a:p>
            <a:pPr indent="0" lvl="0" marL="0" rtl="0" algn="l">
              <a:spcBef>
                <a:spcPts val="0"/>
              </a:spcBef>
              <a:spcAft>
                <a:spcPts val="0"/>
              </a:spcAft>
              <a:buNone/>
            </a:pPr>
            <a:r>
              <a:rPr b="1" lang="en" sz="1000"/>
              <a:t>EBX</a:t>
            </a:r>
            <a:r>
              <a:rPr lang="en" sz="1000"/>
              <a:t> = ...</a:t>
            </a:r>
            <a:endParaRPr sz="1000"/>
          </a:p>
        </p:txBody>
      </p:sp>
      <p:sp>
        <p:nvSpPr>
          <p:cNvPr id="446" name="Google Shape;446;p56"/>
          <p:cNvSpPr txBox="1"/>
          <p:nvPr/>
        </p:nvSpPr>
        <p:spPr>
          <a:xfrm>
            <a:off x="4763580" y="4424975"/>
            <a:ext cx="1446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t>EAX</a:t>
            </a:r>
            <a:r>
              <a:rPr lang="en" sz="1000"/>
              <a:t> = </a:t>
            </a:r>
            <a:r>
              <a:rPr b="1" lang="en" sz="1000">
                <a:latin typeface="Courier New"/>
                <a:ea typeface="Courier New"/>
                <a:cs typeface="Courier New"/>
                <a:sym typeface="Courier New"/>
              </a:rPr>
              <a:t>0xcafef00d</a:t>
            </a:r>
            <a:endParaRPr b="1" sz="1000">
              <a:latin typeface="Courier New"/>
              <a:ea typeface="Courier New"/>
              <a:cs typeface="Courier New"/>
              <a:sym typeface="Courier New"/>
            </a:endParaRPr>
          </a:p>
          <a:p>
            <a:pPr indent="0" lvl="0" marL="0" rtl="0" algn="l">
              <a:spcBef>
                <a:spcPts val="0"/>
              </a:spcBef>
              <a:spcAft>
                <a:spcPts val="0"/>
              </a:spcAft>
              <a:buNone/>
            </a:pPr>
            <a:r>
              <a:rPr b="1" lang="en" sz="1000"/>
              <a:t>EBX</a:t>
            </a:r>
            <a:r>
              <a:rPr lang="en" sz="1000"/>
              <a:t> = ...</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Stack Layout</a:t>
            </a:r>
            <a:endParaRPr/>
          </a:p>
        </p:txBody>
      </p:sp>
      <p:sp>
        <p:nvSpPr>
          <p:cNvPr id="452" name="Google Shape;452;p5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this class, assume l</a:t>
            </a:r>
            <a:r>
              <a:rPr lang="en"/>
              <a:t>ocal variables are always allocated on the stack</a:t>
            </a:r>
            <a:endParaRPr/>
          </a:p>
          <a:p>
            <a:pPr indent="-317500" lvl="1" marL="914400" rtl="0" algn="l">
              <a:spcBef>
                <a:spcPts val="0"/>
              </a:spcBef>
              <a:spcAft>
                <a:spcPts val="0"/>
              </a:spcAft>
              <a:buSzPts val="1400"/>
              <a:buChar char="○"/>
            </a:pPr>
            <a:r>
              <a:rPr lang="en"/>
              <a:t>Contrast with RISC-V, which has plenty of registers that can be used for variables</a:t>
            </a:r>
            <a:endParaRPr/>
          </a:p>
          <a:p>
            <a:pPr indent="-342900" lvl="0" marL="457200" rtl="0" algn="l">
              <a:spcBef>
                <a:spcPts val="0"/>
              </a:spcBef>
              <a:spcAft>
                <a:spcPts val="0"/>
              </a:spcAft>
              <a:buSzPts val="1800"/>
              <a:buChar char="●"/>
            </a:pPr>
            <a:r>
              <a:rPr lang="en"/>
              <a:t>Individual variables within a stack frame are stored with the first variable at the </a:t>
            </a:r>
            <a:r>
              <a:rPr i="1" lang="en"/>
              <a:t>highest</a:t>
            </a:r>
            <a:r>
              <a:rPr lang="en"/>
              <a:t> address</a:t>
            </a:r>
            <a:endParaRPr/>
          </a:p>
          <a:p>
            <a:pPr indent="-342900" lvl="0" marL="457200" rtl="0" algn="l">
              <a:spcBef>
                <a:spcPts val="0"/>
              </a:spcBef>
              <a:spcAft>
                <a:spcPts val="0"/>
              </a:spcAft>
              <a:buSzPts val="1800"/>
              <a:buChar char="●"/>
            </a:pPr>
            <a:r>
              <a:rPr lang="en"/>
              <a:t>Members of a struct are stored with the first member at the </a:t>
            </a:r>
            <a:r>
              <a:rPr i="1" lang="en"/>
              <a:t>lowest</a:t>
            </a:r>
            <a:r>
              <a:rPr lang="en"/>
              <a:t> address</a:t>
            </a:r>
            <a:endParaRPr/>
          </a:p>
          <a:p>
            <a:pPr indent="-342900" lvl="0" marL="457200" rtl="0" algn="l">
              <a:spcBef>
                <a:spcPts val="0"/>
              </a:spcBef>
              <a:spcAft>
                <a:spcPts val="0"/>
              </a:spcAft>
              <a:buSzPts val="1800"/>
              <a:buChar char="●"/>
            </a:pPr>
            <a:r>
              <a:rPr lang="en"/>
              <a:t>Global variables (not on the stack) are stored with the first variable at the </a:t>
            </a:r>
            <a:r>
              <a:rPr i="1" lang="en"/>
              <a:t>lowest</a:t>
            </a:r>
            <a:r>
              <a:rPr lang="en"/>
              <a:t> address</a:t>
            </a:r>
            <a:endParaRPr/>
          </a:p>
        </p:txBody>
      </p:sp>
      <p:sp>
        <p:nvSpPr>
          <p:cNvPr id="453" name="Google Shape;453;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Layout</a:t>
            </a:r>
            <a:endParaRPr/>
          </a:p>
        </p:txBody>
      </p:sp>
      <p:sp>
        <p:nvSpPr>
          <p:cNvPr id="459" name="Google Shape;459;p5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latin typeface="Courier New"/>
                <a:ea typeface="Courier New"/>
                <a:cs typeface="Courier New"/>
                <a:sym typeface="Courier New"/>
              </a:rPr>
              <a:t>struct foo {</a:t>
            </a:r>
            <a:br>
              <a:rPr b="1" lang="en">
                <a:latin typeface="Courier New"/>
                <a:ea typeface="Courier New"/>
                <a:cs typeface="Courier New"/>
                <a:sym typeface="Courier New"/>
              </a:rPr>
            </a:br>
            <a:r>
              <a:rPr b="1" lang="en">
                <a:latin typeface="Courier New"/>
                <a:ea typeface="Courier New"/>
                <a:cs typeface="Courier New"/>
                <a:sym typeface="Courier New"/>
              </a:rPr>
              <a:t>    long long f1; // 8 bytes</a:t>
            </a:r>
            <a:br>
              <a:rPr b="1" lang="en">
                <a:latin typeface="Courier New"/>
                <a:ea typeface="Courier New"/>
                <a:cs typeface="Courier New"/>
                <a:sym typeface="Courier New"/>
              </a:rPr>
            </a:br>
            <a:r>
              <a:rPr b="1" lang="en">
                <a:latin typeface="Courier New"/>
                <a:ea typeface="Courier New"/>
                <a:cs typeface="Courier New"/>
                <a:sym typeface="Courier New"/>
              </a:rPr>
              <a:t>    int f2;       // 4 bytes</a:t>
            </a:r>
            <a:br>
              <a:rPr b="1" lang="en">
                <a:latin typeface="Courier New"/>
                <a:ea typeface="Courier New"/>
                <a:cs typeface="Courier New"/>
                <a:sym typeface="Courier New"/>
              </a:rPr>
            </a:br>
            <a:r>
              <a:rPr b="1" lang="en">
                <a:latin typeface="Courier New"/>
                <a:ea typeface="Courier New"/>
                <a:cs typeface="Courier New"/>
                <a:sym typeface="Courier New"/>
              </a:rPr>
              <a:t>    int f3;       // 4 bytes</a:t>
            </a:r>
            <a:br>
              <a:rPr b="1" lang="en">
                <a:latin typeface="Courier New"/>
                <a:ea typeface="Courier New"/>
                <a:cs typeface="Courier New"/>
                <a:sym typeface="Courier New"/>
              </a:rPr>
            </a:br>
            <a:r>
              <a:rPr b="1" lang="en">
                <a:latin typeface="Courier New"/>
                <a:ea typeface="Courier New"/>
                <a:cs typeface="Courier New"/>
                <a:sym typeface="Courier New"/>
              </a:rPr>
              <a:t>};</a:t>
            </a:r>
            <a:br>
              <a:rPr b="1" lang="en">
                <a:latin typeface="Courier New"/>
                <a:ea typeface="Courier New"/>
                <a:cs typeface="Courier New"/>
                <a:sym typeface="Courier New"/>
              </a:rPr>
            </a:br>
            <a:br>
              <a:rPr b="1" lang="en">
                <a:latin typeface="Courier New"/>
                <a:ea typeface="Courier New"/>
                <a:cs typeface="Courier New"/>
                <a:sym typeface="Courier New"/>
              </a:rPr>
            </a:br>
            <a:r>
              <a:rPr b="1" lang="en">
                <a:latin typeface="Courier New"/>
                <a:ea typeface="Courier New"/>
                <a:cs typeface="Courier New"/>
                <a:sym typeface="Courier New"/>
              </a:rPr>
              <a:t>void func(void) {</a:t>
            </a:r>
            <a:br>
              <a:rPr b="1" lang="en">
                <a:latin typeface="Courier New"/>
                <a:ea typeface="Courier New"/>
                <a:cs typeface="Courier New"/>
                <a:sym typeface="Courier New"/>
              </a:rPr>
            </a:br>
            <a:r>
              <a:rPr b="1" lang="en">
                <a:latin typeface="Courier New"/>
                <a:ea typeface="Courier New"/>
                <a:cs typeface="Courier New"/>
                <a:sym typeface="Courier New"/>
              </a:rPr>
              <a:t>    int a;        // 4 bytes</a:t>
            </a:r>
            <a:br>
              <a:rPr b="1" lang="en">
                <a:latin typeface="Courier New"/>
                <a:ea typeface="Courier New"/>
                <a:cs typeface="Courier New"/>
                <a:sym typeface="Courier New"/>
              </a:rPr>
            </a:br>
            <a:r>
              <a:rPr b="1" lang="en">
                <a:latin typeface="Courier New"/>
                <a:ea typeface="Courier New"/>
                <a:cs typeface="Courier New"/>
                <a:sym typeface="Courier New"/>
              </a:rPr>
              <a:t>    struct foo b;</a:t>
            </a:r>
            <a:br>
              <a:rPr b="1" lang="en">
                <a:latin typeface="Courier New"/>
                <a:ea typeface="Courier New"/>
                <a:cs typeface="Courier New"/>
                <a:sym typeface="Courier New"/>
              </a:rPr>
            </a:br>
            <a:r>
              <a:rPr b="1" lang="en">
                <a:latin typeface="Courier New"/>
                <a:ea typeface="Courier New"/>
                <a:cs typeface="Courier New"/>
                <a:sym typeface="Courier New"/>
              </a:rPr>
              <a:t>    int c;        // 4 bytes</a:t>
            </a:r>
            <a:br>
              <a:rPr b="1" lang="en">
                <a:latin typeface="Courier New"/>
                <a:ea typeface="Courier New"/>
                <a:cs typeface="Courier New"/>
                <a:sym typeface="Courier New"/>
              </a:rPr>
            </a:br>
            <a:r>
              <a:rPr b="1" lang="en">
                <a:latin typeface="Courier New"/>
                <a:ea typeface="Courier New"/>
                <a:cs typeface="Courier New"/>
                <a:sym typeface="Courier New"/>
              </a:rPr>
              <a:t>}</a:t>
            </a:r>
            <a:endParaRPr b="1">
              <a:latin typeface="Courier New"/>
              <a:ea typeface="Courier New"/>
              <a:cs typeface="Courier New"/>
              <a:sym typeface="Courier New"/>
            </a:endParaRPr>
          </a:p>
        </p:txBody>
      </p:sp>
      <p:sp>
        <p:nvSpPr>
          <p:cNvPr id="460" name="Google Shape;460;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461" name="Google Shape;461;p58"/>
          <p:cNvGraphicFramePr/>
          <p:nvPr/>
        </p:nvGraphicFramePr>
        <p:xfrm>
          <a:off x="6680450" y="1246825"/>
          <a:ext cx="3000000" cy="3000000"/>
        </p:xfrm>
        <a:graphic>
          <a:graphicData uri="http://schemas.openxmlformats.org/drawingml/2006/table">
            <a:tbl>
              <a:tblPr>
                <a:noFill/>
                <a:tableStyleId>{F77F4237-0D3B-4A35-BEBD-FA886FF9FF42}</a:tableStyleId>
              </a:tblPr>
              <a:tblGrid>
                <a:gridCol w="2005525"/>
              </a:tblGrid>
              <a:tr h="370075">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Clr>
                          <a:schemeClr val="dk1"/>
                        </a:buClr>
                        <a:buSzPts val="1100"/>
                        <a:buFont typeface="Arial"/>
                        <a:buNone/>
                      </a:pPr>
                      <a:r>
                        <a:t/>
                      </a:r>
                      <a:endParaRPr b="1">
                        <a:latin typeface="Courier New"/>
                        <a:ea typeface="Courier New"/>
                        <a:cs typeface="Courier New"/>
                        <a:sym typeface="Courier New"/>
                      </a:endParaRPr>
                    </a:p>
                  </a:txBody>
                  <a:tcPr marT="91425" marB="91425" marR="91425" marL="91425" anchor="ctr">
                    <a:solidFill>
                      <a:schemeClr val="lt2"/>
                    </a:solidFill>
                  </a:tcPr>
                </a:tc>
              </a:tr>
            </a:tbl>
          </a:graphicData>
        </a:graphic>
      </p:graphicFrame>
      <p:graphicFrame>
        <p:nvGraphicFramePr>
          <p:cNvPr id="462" name="Google Shape;462;p58"/>
          <p:cNvGraphicFramePr/>
          <p:nvPr/>
        </p:nvGraphicFramePr>
        <p:xfrm>
          <a:off x="6680450" y="1246825"/>
          <a:ext cx="3000000" cy="3000000"/>
        </p:xfrm>
        <a:graphic>
          <a:graphicData uri="http://schemas.openxmlformats.org/drawingml/2006/table">
            <a:tbl>
              <a:tblPr>
                <a:noFill/>
                <a:tableStyleId>{F77F4237-0D3B-4A35-BEBD-FA886FF9FF42}</a:tableStyleId>
              </a:tblPr>
              <a:tblGrid>
                <a:gridCol w="2005525"/>
              </a:tblGrid>
              <a:tr h="370075">
                <a:tc>
                  <a:txBody>
                    <a:bodyPr/>
                    <a:lstStyle/>
                    <a:p>
                      <a:pPr indent="0" lvl="0" marL="0" rtl="0" algn="ctr">
                        <a:spcBef>
                          <a:spcPts val="0"/>
                        </a:spcBef>
                        <a:spcAft>
                          <a:spcPts val="0"/>
                        </a:spcAft>
                        <a:buNone/>
                      </a:pPr>
                      <a:r>
                        <a:rPr b="1" lang="en">
                          <a:latin typeface="Courier New"/>
                          <a:ea typeface="Courier New"/>
                          <a:cs typeface="Courier New"/>
                          <a:sym typeface="Courier New"/>
                        </a:rPr>
                        <a:t>a</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rPr b="1" lang="en">
                          <a:latin typeface="Courier New"/>
                          <a:ea typeface="Courier New"/>
                          <a:cs typeface="Courier New"/>
                          <a:sym typeface="Courier New"/>
                        </a:rPr>
                        <a:t>b.f3</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rPr b="1" lang="en">
                          <a:latin typeface="Courier New"/>
                          <a:ea typeface="Courier New"/>
                          <a:cs typeface="Courier New"/>
                          <a:sym typeface="Courier New"/>
                        </a:rPr>
                        <a:t>b.f2</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rPr b="1" lang="en">
                          <a:latin typeface="Courier New"/>
                          <a:ea typeface="Courier New"/>
                          <a:cs typeface="Courier New"/>
                          <a:sym typeface="Courier New"/>
                        </a:rPr>
                        <a:t>b.f1</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None/>
                      </a:pPr>
                      <a:r>
                        <a:rPr b="1" lang="en">
                          <a:latin typeface="Courier New"/>
                          <a:ea typeface="Courier New"/>
                          <a:cs typeface="Courier New"/>
                          <a:sym typeface="Courier New"/>
                        </a:rPr>
                        <a:t>b.f1</a:t>
                      </a:r>
                      <a:endParaRPr b="1">
                        <a:latin typeface="Courier New"/>
                        <a:ea typeface="Courier New"/>
                        <a:cs typeface="Courier New"/>
                        <a:sym typeface="Courier New"/>
                      </a:endParaRPr>
                    </a:p>
                  </a:txBody>
                  <a:tcPr marT="91425" marB="91425" marR="91425" marL="91425" anchor="ctr">
                    <a:solidFill>
                      <a:schemeClr val="lt2"/>
                    </a:solidFill>
                  </a:tcPr>
                </a:tc>
              </a:tr>
              <a:tr h="370075">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c</a:t>
                      </a:r>
                      <a:endParaRPr b="1">
                        <a:latin typeface="Courier New"/>
                        <a:ea typeface="Courier New"/>
                        <a:cs typeface="Courier New"/>
                        <a:sym typeface="Courier New"/>
                      </a:endParaRPr>
                    </a:p>
                  </a:txBody>
                  <a:tcPr marT="91425" marB="91425" marR="91425" marL="91425" anchor="ctr">
                    <a:solidFill>
                      <a:schemeClr val="lt2"/>
                    </a:solidFill>
                  </a:tcPr>
                </a:tc>
              </a:tr>
            </a:tbl>
          </a:graphicData>
        </a:graphic>
      </p:graphicFrame>
      <p:sp>
        <p:nvSpPr>
          <p:cNvPr id="463" name="Google Shape;463;p58"/>
          <p:cNvSpPr txBox="1"/>
          <p:nvPr/>
        </p:nvSpPr>
        <p:spPr>
          <a:xfrm>
            <a:off x="5400025" y="3962775"/>
            <a:ext cx="3175200" cy="10467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How would you fill out the boxes in this stack diagram?</a:t>
            </a:r>
            <a:endParaRPr/>
          </a:p>
          <a:p>
            <a:pPr indent="0" lvl="0" marL="0" rtl="0" algn="ctr">
              <a:spcBef>
                <a:spcPts val="0"/>
              </a:spcBef>
              <a:spcAft>
                <a:spcPts val="0"/>
              </a:spcAft>
              <a:buNone/>
            </a:pPr>
            <a:r>
              <a:rPr lang="en"/>
              <a:t>Options:</a:t>
            </a:r>
            <a:endParaRPr/>
          </a:p>
          <a:p>
            <a:pPr indent="0" lvl="0" marL="0" rtl="0" algn="ctr">
              <a:spcBef>
                <a:spcPts val="0"/>
              </a:spcBef>
              <a:spcAft>
                <a:spcPts val="0"/>
              </a:spcAft>
              <a:buNone/>
            </a:pPr>
            <a:r>
              <a:rPr b="1" lang="en">
                <a:latin typeface="Courier New"/>
                <a:ea typeface="Courier New"/>
                <a:cs typeface="Courier New"/>
                <a:sym typeface="Courier New"/>
              </a:rPr>
              <a:t>a   b.f1   b.f2   b.f3   c</a:t>
            </a:r>
            <a:endParaRPr b="1">
              <a:latin typeface="Courier New"/>
              <a:ea typeface="Courier New"/>
              <a:cs typeface="Courier New"/>
              <a:sym typeface="Courier New"/>
            </a:endParaRPr>
          </a:p>
        </p:txBody>
      </p:sp>
      <p:cxnSp>
        <p:nvCxnSpPr>
          <p:cNvPr id="464" name="Google Shape;464;p58"/>
          <p:cNvCxnSpPr>
            <a:endCxn id="465" idx="2"/>
          </p:cNvCxnSpPr>
          <p:nvPr/>
        </p:nvCxnSpPr>
        <p:spPr>
          <a:xfrm rot="10800000">
            <a:off x="5907100" y="1585513"/>
            <a:ext cx="0" cy="508200"/>
          </a:xfrm>
          <a:prstGeom prst="straightConnector1">
            <a:avLst/>
          </a:prstGeom>
          <a:noFill/>
          <a:ln cap="flat" cmpd="sng" w="9525">
            <a:solidFill>
              <a:schemeClr val="dk2"/>
            </a:solidFill>
            <a:prstDash val="solid"/>
            <a:round/>
            <a:headEnd len="med" w="med" type="none"/>
            <a:tailEnd len="med" w="med" type="triangle"/>
          </a:ln>
        </p:spPr>
      </p:cxnSp>
      <p:sp>
        <p:nvSpPr>
          <p:cNvPr id="465" name="Google Shape;465;p58"/>
          <p:cNvSpPr txBox="1"/>
          <p:nvPr/>
        </p:nvSpPr>
        <p:spPr>
          <a:xfrm>
            <a:off x="5280850" y="1246813"/>
            <a:ext cx="125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Higher addresses</a:t>
            </a:r>
            <a:endParaRPr sz="1000"/>
          </a:p>
        </p:txBody>
      </p:sp>
      <p:cxnSp>
        <p:nvCxnSpPr>
          <p:cNvPr id="466" name="Google Shape;466;p58"/>
          <p:cNvCxnSpPr>
            <a:endCxn id="467" idx="0"/>
          </p:cNvCxnSpPr>
          <p:nvPr/>
        </p:nvCxnSpPr>
        <p:spPr>
          <a:xfrm>
            <a:off x="5907100" y="2875573"/>
            <a:ext cx="0" cy="409800"/>
          </a:xfrm>
          <a:prstGeom prst="straightConnector1">
            <a:avLst/>
          </a:prstGeom>
          <a:noFill/>
          <a:ln cap="flat" cmpd="sng" w="9525">
            <a:solidFill>
              <a:schemeClr val="dk2"/>
            </a:solidFill>
            <a:prstDash val="solid"/>
            <a:round/>
            <a:headEnd len="med" w="med" type="none"/>
            <a:tailEnd len="med" w="med" type="triangle"/>
          </a:ln>
        </p:spPr>
      </p:cxnSp>
      <p:sp>
        <p:nvSpPr>
          <p:cNvPr id="467" name="Google Shape;467;p58"/>
          <p:cNvSpPr txBox="1"/>
          <p:nvPr/>
        </p:nvSpPr>
        <p:spPr>
          <a:xfrm>
            <a:off x="5280850" y="3285373"/>
            <a:ext cx="12525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Lower addresses</a:t>
            </a:r>
            <a:endParaRPr sz="1000"/>
          </a:p>
        </p:txBody>
      </p:sp>
      <p:sp>
        <p:nvSpPr>
          <p:cNvPr id="468" name="Google Shape;468;p58"/>
          <p:cNvSpPr txBox="1"/>
          <p:nvPr/>
        </p:nvSpPr>
        <p:spPr>
          <a:xfrm>
            <a:off x="7339857" y="3624075"/>
            <a:ext cx="686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4 bytes</a:t>
            </a:r>
            <a:endParaRPr sz="1000"/>
          </a:p>
        </p:txBody>
      </p:sp>
      <p:cxnSp>
        <p:nvCxnSpPr>
          <p:cNvPr id="469" name="Google Shape;469;p58"/>
          <p:cNvCxnSpPr>
            <a:stCxn id="468" idx="1"/>
          </p:cNvCxnSpPr>
          <p:nvPr/>
        </p:nvCxnSpPr>
        <p:spPr>
          <a:xfrm rot="10800000">
            <a:off x="6696957" y="3793425"/>
            <a:ext cx="642900" cy="0"/>
          </a:xfrm>
          <a:prstGeom prst="straightConnector1">
            <a:avLst/>
          </a:prstGeom>
          <a:noFill/>
          <a:ln cap="flat" cmpd="sng" w="9525">
            <a:solidFill>
              <a:schemeClr val="dk2"/>
            </a:solidFill>
            <a:prstDash val="solid"/>
            <a:round/>
            <a:headEnd len="med" w="med" type="none"/>
            <a:tailEnd len="med" w="med" type="triangle"/>
          </a:ln>
        </p:spPr>
      </p:cxnSp>
      <p:cxnSp>
        <p:nvCxnSpPr>
          <p:cNvPr id="470" name="Google Shape;470;p58"/>
          <p:cNvCxnSpPr>
            <a:stCxn id="468" idx="3"/>
          </p:cNvCxnSpPr>
          <p:nvPr/>
        </p:nvCxnSpPr>
        <p:spPr>
          <a:xfrm>
            <a:off x="8026557" y="3793425"/>
            <a:ext cx="6159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Calling Convention</a:t>
            </a:r>
            <a:endParaRPr/>
          </a:p>
        </p:txBody>
      </p:sp>
      <p:sp>
        <p:nvSpPr>
          <p:cNvPr id="476" name="Google Shape;47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59"/>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2.6</a:t>
            </a:r>
            <a:endParaRPr>
              <a:solidFill>
                <a:srgbClr val="000000"/>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 Calls</a:t>
            </a:r>
            <a:endParaRPr/>
          </a:p>
        </p:txBody>
      </p:sp>
      <p:sp>
        <p:nvSpPr>
          <p:cNvPr id="483" name="Google Shape;483;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4" name="Google Shape;484;p60"/>
          <p:cNvSpPr txBox="1"/>
          <p:nvPr/>
        </p:nvSpPr>
        <p:spPr>
          <a:xfrm>
            <a:off x="388300" y="1729425"/>
            <a:ext cx="1869000" cy="1046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dk1"/>
                </a:solidFill>
                <a:latin typeface="Courier New"/>
                <a:ea typeface="Courier New"/>
                <a:cs typeface="Courier New"/>
                <a:sym typeface="Courier New"/>
              </a:rPr>
              <a:t>int main() {</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int a = 1;</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foo();</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return 0;</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p:txBody>
      </p:sp>
      <p:sp>
        <p:nvSpPr>
          <p:cNvPr id="485" name="Google Shape;485;p60"/>
          <p:cNvSpPr txBox="1"/>
          <p:nvPr/>
        </p:nvSpPr>
        <p:spPr>
          <a:xfrm>
            <a:off x="388300" y="2710625"/>
            <a:ext cx="186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Caller</a:t>
            </a:r>
            <a:endParaRPr/>
          </a:p>
        </p:txBody>
      </p:sp>
      <p:sp>
        <p:nvSpPr>
          <p:cNvPr id="486" name="Google Shape;486;p60"/>
          <p:cNvSpPr txBox="1"/>
          <p:nvPr/>
        </p:nvSpPr>
        <p:spPr>
          <a:xfrm>
            <a:off x="3719700" y="1817925"/>
            <a:ext cx="1704600" cy="8697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dk1"/>
                </a:solidFill>
                <a:latin typeface="Courier New"/>
                <a:ea typeface="Courier New"/>
                <a:cs typeface="Courier New"/>
                <a:sym typeface="Courier New"/>
              </a:rPr>
              <a:t>void foo() {</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int b = 0;</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return;</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p:txBody>
      </p:sp>
      <p:sp>
        <p:nvSpPr>
          <p:cNvPr id="487" name="Google Shape;487;p60"/>
          <p:cNvSpPr txBox="1"/>
          <p:nvPr/>
        </p:nvSpPr>
        <p:spPr>
          <a:xfrm>
            <a:off x="3719700" y="2612550"/>
            <a:ext cx="170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Callee</a:t>
            </a:r>
            <a:endParaRPr/>
          </a:p>
        </p:txBody>
      </p:sp>
      <p:cxnSp>
        <p:nvCxnSpPr>
          <p:cNvPr id="488" name="Google Shape;488;p60"/>
          <p:cNvCxnSpPr>
            <a:stCxn id="484" idx="3"/>
            <a:endCxn id="486" idx="1"/>
          </p:cNvCxnSpPr>
          <p:nvPr/>
        </p:nvCxnSpPr>
        <p:spPr>
          <a:xfrm>
            <a:off x="2257300" y="2252775"/>
            <a:ext cx="1462500" cy="0"/>
          </a:xfrm>
          <a:prstGeom prst="straightConnector1">
            <a:avLst/>
          </a:prstGeom>
          <a:noFill/>
          <a:ln cap="flat" cmpd="sng" w="19050">
            <a:solidFill>
              <a:schemeClr val="dk1"/>
            </a:solidFill>
            <a:prstDash val="solid"/>
            <a:round/>
            <a:headEnd len="med" w="med" type="none"/>
            <a:tailEnd len="med" w="med" type="triangle"/>
          </a:ln>
        </p:spPr>
      </p:cxnSp>
      <p:cxnSp>
        <p:nvCxnSpPr>
          <p:cNvPr id="489" name="Google Shape;489;p60"/>
          <p:cNvCxnSpPr>
            <a:stCxn id="486" idx="3"/>
            <a:endCxn id="490" idx="1"/>
          </p:cNvCxnSpPr>
          <p:nvPr/>
        </p:nvCxnSpPr>
        <p:spPr>
          <a:xfrm>
            <a:off x="5424300" y="2252775"/>
            <a:ext cx="1462500" cy="0"/>
          </a:xfrm>
          <a:prstGeom prst="straightConnector1">
            <a:avLst/>
          </a:prstGeom>
          <a:noFill/>
          <a:ln cap="flat" cmpd="sng" w="19050">
            <a:solidFill>
              <a:schemeClr val="dk1"/>
            </a:solidFill>
            <a:prstDash val="solid"/>
            <a:round/>
            <a:headEnd len="med" w="med" type="none"/>
            <a:tailEnd len="med" w="med" type="triangle"/>
          </a:ln>
        </p:spPr>
      </p:cxnSp>
      <p:sp>
        <p:nvSpPr>
          <p:cNvPr id="490" name="Google Shape;490;p60"/>
          <p:cNvSpPr txBox="1"/>
          <p:nvPr/>
        </p:nvSpPr>
        <p:spPr>
          <a:xfrm>
            <a:off x="6886700" y="1729425"/>
            <a:ext cx="1869000" cy="1046700"/>
          </a:xfrm>
          <a:prstGeom prst="rect">
            <a:avLst/>
          </a:prstGeom>
          <a:solidFill>
            <a:srgbClr val="000000">
              <a:alpha val="0"/>
            </a:srgbClr>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000">
                <a:solidFill>
                  <a:schemeClr val="dk1"/>
                </a:solidFill>
                <a:latin typeface="Courier New"/>
                <a:ea typeface="Courier New"/>
                <a:cs typeface="Courier New"/>
                <a:sym typeface="Courier New"/>
              </a:rPr>
              <a:t>int main() {</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int a = 1;</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foo();</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    return 0;</a:t>
            </a:r>
            <a:br>
              <a:rPr b="1" lang="en" sz="1000">
                <a:solidFill>
                  <a:schemeClr val="dk1"/>
                </a:solidFill>
                <a:latin typeface="Courier New"/>
                <a:ea typeface="Courier New"/>
                <a:cs typeface="Courier New"/>
                <a:sym typeface="Courier New"/>
              </a:rPr>
            </a:br>
            <a:r>
              <a:rPr b="1" lang="en" sz="1000">
                <a:solidFill>
                  <a:schemeClr val="dk1"/>
                </a:solidFill>
                <a:latin typeface="Courier New"/>
                <a:ea typeface="Courier New"/>
                <a:cs typeface="Courier New"/>
                <a:sym typeface="Courier New"/>
              </a:rPr>
              <a:t>}</a:t>
            </a:r>
            <a:endParaRPr b="1" sz="1000">
              <a:solidFill>
                <a:schemeClr val="dk1"/>
              </a:solidFill>
              <a:latin typeface="Courier New"/>
              <a:ea typeface="Courier New"/>
              <a:cs typeface="Courier New"/>
              <a:sym typeface="Courier New"/>
            </a:endParaRPr>
          </a:p>
        </p:txBody>
      </p:sp>
      <p:sp>
        <p:nvSpPr>
          <p:cNvPr id="491" name="Google Shape;491;p60"/>
          <p:cNvSpPr txBox="1"/>
          <p:nvPr/>
        </p:nvSpPr>
        <p:spPr>
          <a:xfrm>
            <a:off x="6886700" y="2710625"/>
            <a:ext cx="186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Caller</a:t>
            </a:r>
            <a:endParaRPr/>
          </a:p>
        </p:txBody>
      </p:sp>
      <p:sp>
        <p:nvSpPr>
          <p:cNvPr id="492" name="Google Shape;492;p60"/>
          <p:cNvSpPr txBox="1"/>
          <p:nvPr/>
        </p:nvSpPr>
        <p:spPr>
          <a:xfrm>
            <a:off x="1400950" y="3372525"/>
            <a:ext cx="3175200" cy="6771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The </a:t>
            </a:r>
            <a:r>
              <a:rPr b="1" lang="en" sz="1600"/>
              <a:t>caller</a:t>
            </a:r>
            <a:r>
              <a:rPr lang="en" sz="1600"/>
              <a:t> function (</a:t>
            </a:r>
            <a:r>
              <a:rPr b="1" lang="en" sz="1600">
                <a:latin typeface="Courier New"/>
                <a:ea typeface="Courier New"/>
                <a:cs typeface="Courier New"/>
                <a:sym typeface="Courier New"/>
              </a:rPr>
              <a:t>main</a:t>
            </a:r>
            <a:r>
              <a:rPr lang="en" sz="1600"/>
              <a:t>) calls the </a:t>
            </a:r>
            <a:r>
              <a:rPr b="1" lang="en" sz="1600"/>
              <a:t>callee</a:t>
            </a:r>
            <a:r>
              <a:rPr lang="en" sz="1600"/>
              <a:t> function (</a:t>
            </a:r>
            <a:r>
              <a:rPr b="1" lang="en" sz="1600">
                <a:latin typeface="Courier New"/>
                <a:ea typeface="Courier New"/>
                <a:cs typeface="Courier New"/>
                <a:sym typeface="Courier New"/>
              </a:rPr>
              <a:t>foo</a:t>
            </a:r>
            <a:r>
              <a:rPr lang="en" sz="1600"/>
              <a:t>).</a:t>
            </a:r>
            <a:endParaRPr sz="1800"/>
          </a:p>
        </p:txBody>
      </p:sp>
      <p:sp>
        <p:nvSpPr>
          <p:cNvPr id="493" name="Google Shape;493;p60"/>
          <p:cNvSpPr txBox="1"/>
          <p:nvPr/>
        </p:nvSpPr>
        <p:spPr>
          <a:xfrm>
            <a:off x="4816300" y="3372525"/>
            <a:ext cx="3175200" cy="9234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600"/>
              <a:t>The callee function executes and then returns control to the caller function.</a:t>
            </a:r>
            <a:endParaRPr sz="1800"/>
          </a:p>
        </p:txBody>
      </p:sp>
      <p:sp>
        <p:nvSpPr>
          <p:cNvPr id="494" name="Google Shape;494;p60"/>
          <p:cNvSpPr txBox="1"/>
          <p:nvPr/>
        </p:nvSpPr>
        <p:spPr>
          <a:xfrm>
            <a:off x="388300" y="1329225"/>
            <a:ext cx="186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Before function call</a:t>
            </a:r>
            <a:endParaRPr/>
          </a:p>
        </p:txBody>
      </p:sp>
      <p:sp>
        <p:nvSpPr>
          <p:cNvPr id="495" name="Google Shape;495;p60"/>
          <p:cNvSpPr txBox="1"/>
          <p:nvPr/>
        </p:nvSpPr>
        <p:spPr>
          <a:xfrm>
            <a:off x="3719700" y="1417725"/>
            <a:ext cx="1704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During function call</a:t>
            </a:r>
            <a:endParaRPr/>
          </a:p>
        </p:txBody>
      </p:sp>
      <p:sp>
        <p:nvSpPr>
          <p:cNvPr id="496" name="Google Shape;496;p60"/>
          <p:cNvSpPr txBox="1"/>
          <p:nvPr/>
        </p:nvSpPr>
        <p:spPr>
          <a:xfrm>
            <a:off x="6886700" y="1329225"/>
            <a:ext cx="1869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After function returns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Calling Convention</a:t>
            </a:r>
            <a:endParaRPr/>
          </a:p>
        </p:txBody>
      </p:sp>
      <p:sp>
        <p:nvSpPr>
          <p:cNvPr id="502" name="Google Shape;502;p61"/>
          <p:cNvSpPr txBox="1"/>
          <p:nvPr>
            <p:ph idx="1" type="body"/>
          </p:nvPr>
        </p:nvSpPr>
        <p:spPr>
          <a:xfrm>
            <a:off x="198500" y="1246825"/>
            <a:ext cx="8520600" cy="3765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An understood way for functions to call other functions and know what state the processor will return in</a:t>
            </a:r>
            <a:endParaRPr/>
          </a:p>
          <a:p>
            <a:pPr indent="-342900" lvl="0" marL="457200" rtl="0" algn="l">
              <a:spcBef>
                <a:spcPts val="0"/>
              </a:spcBef>
              <a:spcAft>
                <a:spcPts val="0"/>
              </a:spcAft>
              <a:buSzPts val="1800"/>
              <a:buChar char="●"/>
            </a:pPr>
            <a:r>
              <a:rPr lang="en"/>
              <a:t>How to pass arguments</a:t>
            </a:r>
            <a:endParaRPr/>
          </a:p>
          <a:p>
            <a:pPr indent="-317500" lvl="1" marL="914400" rtl="0" algn="l">
              <a:spcBef>
                <a:spcPts val="0"/>
              </a:spcBef>
              <a:spcAft>
                <a:spcPts val="0"/>
              </a:spcAft>
              <a:buSzPts val="1400"/>
              <a:buChar char="○"/>
            </a:pPr>
            <a:r>
              <a:rPr lang="en"/>
              <a:t>Arguments are pushed onto the stack in reverse order, so </a:t>
            </a:r>
            <a:r>
              <a:rPr b="1" lang="en">
                <a:latin typeface="Courier New"/>
                <a:ea typeface="Courier New"/>
                <a:cs typeface="Courier New"/>
                <a:sym typeface="Courier New"/>
              </a:rPr>
              <a:t>func(val1, val2, val3)</a:t>
            </a:r>
            <a:r>
              <a:rPr lang="en"/>
              <a:t> will place </a:t>
            </a:r>
            <a:r>
              <a:rPr b="1" lang="en">
                <a:latin typeface="Courier New"/>
                <a:ea typeface="Courier New"/>
                <a:cs typeface="Courier New"/>
                <a:sym typeface="Courier New"/>
              </a:rPr>
              <a:t>val3</a:t>
            </a:r>
            <a:r>
              <a:rPr lang="en"/>
              <a:t> at the highest memory address, then </a:t>
            </a:r>
            <a:r>
              <a:rPr b="1" lang="en">
                <a:latin typeface="Courier New"/>
                <a:ea typeface="Courier New"/>
                <a:cs typeface="Courier New"/>
                <a:sym typeface="Courier New"/>
              </a:rPr>
              <a:t>val2</a:t>
            </a:r>
            <a:r>
              <a:rPr lang="en"/>
              <a:t>, then </a:t>
            </a:r>
            <a:r>
              <a:rPr b="1" lang="en">
                <a:latin typeface="Courier New"/>
                <a:ea typeface="Courier New"/>
                <a:cs typeface="Courier New"/>
                <a:sym typeface="Courier New"/>
              </a:rPr>
              <a:t>val1</a:t>
            </a:r>
            <a:endParaRPr>
              <a:latin typeface="Courier New"/>
              <a:ea typeface="Courier New"/>
              <a:cs typeface="Courier New"/>
              <a:sym typeface="Courier New"/>
            </a:endParaRPr>
          </a:p>
          <a:p>
            <a:pPr indent="-317500" lvl="1" marL="914400" rtl="0" algn="l">
              <a:spcBef>
                <a:spcPts val="0"/>
              </a:spcBef>
              <a:spcAft>
                <a:spcPts val="0"/>
              </a:spcAft>
              <a:buSzPts val="1400"/>
              <a:buChar char="○"/>
            </a:pPr>
            <a:r>
              <a:rPr lang="en"/>
              <a:t>Contrast with RISC-V, which passes arguments in argument registers (</a:t>
            </a:r>
            <a:r>
              <a:rPr b="1" lang="en">
                <a:latin typeface="Courier New"/>
                <a:ea typeface="Courier New"/>
                <a:cs typeface="Courier New"/>
                <a:sym typeface="Courier New"/>
              </a:rPr>
              <a:t>a0-a7</a:t>
            </a:r>
            <a:r>
              <a:rPr lang="en"/>
              <a:t>)</a:t>
            </a:r>
            <a:endParaRPr/>
          </a:p>
          <a:p>
            <a:pPr indent="-342900" lvl="0" marL="457200" rtl="0" algn="l">
              <a:spcBef>
                <a:spcPts val="0"/>
              </a:spcBef>
              <a:spcAft>
                <a:spcPts val="0"/>
              </a:spcAft>
              <a:buSzPts val="1800"/>
              <a:buChar char="●"/>
            </a:pPr>
            <a:r>
              <a:rPr lang="en"/>
              <a:t>How to receive return values</a:t>
            </a:r>
            <a:endParaRPr/>
          </a:p>
          <a:p>
            <a:pPr indent="-317500" lvl="1" marL="914400" rtl="0" algn="l">
              <a:spcBef>
                <a:spcPts val="0"/>
              </a:spcBef>
              <a:spcAft>
                <a:spcPts val="0"/>
              </a:spcAft>
              <a:buSzPts val="1400"/>
              <a:buChar char="○"/>
            </a:pPr>
            <a:r>
              <a:rPr lang="en"/>
              <a:t>Return values are passed in EAX</a:t>
            </a:r>
            <a:endParaRPr/>
          </a:p>
          <a:p>
            <a:pPr indent="-317500" lvl="1" marL="914400" rtl="0" algn="l">
              <a:spcBef>
                <a:spcPts val="0"/>
              </a:spcBef>
              <a:spcAft>
                <a:spcPts val="0"/>
              </a:spcAft>
              <a:buSzPts val="1400"/>
              <a:buChar char="○"/>
            </a:pPr>
            <a:r>
              <a:rPr lang="en"/>
              <a:t>Similar to RISC-V, which passes return values in </a:t>
            </a:r>
            <a:r>
              <a:rPr b="1" lang="en">
                <a:latin typeface="Courier New"/>
                <a:ea typeface="Courier New"/>
                <a:cs typeface="Courier New"/>
                <a:sym typeface="Courier New"/>
              </a:rPr>
              <a:t>a0-a1</a:t>
            </a:r>
            <a:endParaRPr/>
          </a:p>
          <a:p>
            <a:pPr indent="-342900" lvl="0" marL="457200" rtl="0" algn="l">
              <a:spcBef>
                <a:spcPts val="0"/>
              </a:spcBef>
              <a:spcAft>
                <a:spcPts val="0"/>
              </a:spcAft>
              <a:buSzPts val="1800"/>
              <a:buChar char="●"/>
            </a:pPr>
            <a:r>
              <a:rPr lang="en"/>
              <a:t>Which registers are caller-saved or callee-saved</a:t>
            </a:r>
            <a:endParaRPr/>
          </a:p>
          <a:p>
            <a:pPr indent="-317500" lvl="1" marL="914400" rtl="0" algn="l">
              <a:spcBef>
                <a:spcPts val="0"/>
              </a:spcBef>
              <a:spcAft>
                <a:spcPts val="0"/>
              </a:spcAft>
              <a:buSzPts val="1400"/>
              <a:buChar char="○"/>
            </a:pPr>
            <a:r>
              <a:rPr b="1" lang="en"/>
              <a:t>Callee-saved</a:t>
            </a:r>
            <a:r>
              <a:rPr lang="en"/>
              <a:t>: The callee must not change the value of the register when it returns</a:t>
            </a:r>
            <a:endParaRPr/>
          </a:p>
          <a:p>
            <a:pPr indent="-317500" lvl="1" marL="914400" rtl="0" algn="l">
              <a:spcBef>
                <a:spcPts val="0"/>
              </a:spcBef>
              <a:spcAft>
                <a:spcPts val="0"/>
              </a:spcAft>
              <a:buSzPts val="1400"/>
              <a:buChar char="○"/>
            </a:pPr>
            <a:r>
              <a:rPr b="1" lang="en"/>
              <a:t>Caller-saved</a:t>
            </a:r>
            <a:r>
              <a:rPr lang="en"/>
              <a:t>: The callee may overwrite the register without saving or restoring it</a:t>
            </a:r>
            <a:endParaRPr/>
          </a:p>
        </p:txBody>
      </p:sp>
      <p:sp>
        <p:nvSpPr>
          <p:cNvPr id="503" name="Google Shape;503;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Calling a Function in x86</a:t>
            </a:r>
            <a:endParaRPr/>
          </a:p>
        </p:txBody>
      </p:sp>
      <p:sp>
        <p:nvSpPr>
          <p:cNvPr id="509" name="Google Shape;509;p62"/>
          <p:cNvSpPr txBox="1"/>
          <p:nvPr>
            <p:ph idx="1" type="body"/>
          </p:nvPr>
        </p:nvSpPr>
        <p:spPr>
          <a:xfrm>
            <a:off x="198500" y="1246825"/>
            <a:ext cx="8520600" cy="153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calling a function, the ESP and EBP need to shift to create a new stack frame, and the EIP must move to the callee’s code</a:t>
            </a:r>
            <a:endParaRPr/>
          </a:p>
          <a:p>
            <a:pPr indent="-342900" lvl="0" marL="457200" rtl="0" algn="l">
              <a:spcBef>
                <a:spcPts val="0"/>
              </a:spcBef>
              <a:spcAft>
                <a:spcPts val="0"/>
              </a:spcAft>
              <a:buSzPts val="1800"/>
              <a:buChar char="●"/>
            </a:pPr>
            <a:r>
              <a:rPr lang="en"/>
              <a:t>When returning from a function, the ESP, EBP, and EIP must return to their old values</a:t>
            </a:r>
            <a:endParaRPr/>
          </a:p>
        </p:txBody>
      </p:sp>
      <p:sp>
        <p:nvSpPr>
          <p:cNvPr id="510" name="Google Shape;51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511" name="Google Shape;511;p62"/>
          <p:cNvGraphicFramePr/>
          <p:nvPr/>
        </p:nvGraphicFramePr>
        <p:xfrm>
          <a:off x="975153" y="2718385"/>
          <a:ext cx="3000000" cy="3000000"/>
        </p:xfrm>
        <a:graphic>
          <a:graphicData uri="http://schemas.openxmlformats.org/drawingml/2006/table">
            <a:tbl>
              <a:tblPr>
                <a:noFill/>
                <a:tableStyleId>{F77F4237-0D3B-4A35-BEBD-FA886FF9FF42}</a:tableStyleId>
              </a:tblPr>
              <a:tblGrid>
                <a:gridCol w="1816500"/>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lnB cap="flat" cmpd="sng" w="9525">
                      <a:solidFill>
                        <a:srgbClr val="9E9E9E"/>
                      </a:solidFill>
                      <a:prstDash val="dash"/>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caller</a:t>
                      </a:r>
                      <a:r>
                        <a:rPr lang="en" sz="1000">
                          <a:solidFill>
                            <a:schemeClr val="dk1"/>
                          </a:solidFill>
                        </a:rPr>
                        <a:t> code</a:t>
                      </a:r>
                      <a:endParaRPr/>
                    </a:p>
                  </a:txBody>
                  <a:tcPr marT="45700" marB="45700" marR="45700" marL="45700">
                    <a:lnT cap="flat" cmpd="sng" w="9525">
                      <a:solidFill>
                        <a:srgbClr val="9E9E9E"/>
                      </a:solidFill>
                      <a:prstDash val="dash"/>
                      <a:round/>
                      <a:headEnd len="sm" w="sm" type="none"/>
                      <a:tailEnd len="sm" w="sm" type="none"/>
                    </a:lnT>
                    <a:solidFill>
                      <a:schemeClr val="lt2"/>
                    </a:solidFill>
                  </a:tcPr>
                </a:tc>
              </a:tr>
              <a:tr h="152550">
                <a:tc>
                  <a:txBody>
                    <a:bodyPr/>
                    <a:lstStyle/>
                    <a:p>
                      <a:pPr indent="0" lvl="0" marL="0" rtl="0" algn="ctr">
                        <a:spcBef>
                          <a:spcPts val="0"/>
                        </a:spcBef>
                        <a:spcAft>
                          <a:spcPts val="0"/>
                        </a:spcAft>
                        <a:buClr>
                          <a:schemeClr val="dk1"/>
                        </a:buClr>
                        <a:buSzPts val="1100"/>
                        <a:buFont typeface="Arial"/>
                        <a:buNone/>
                      </a:pPr>
                      <a:r>
                        <a:rPr b="1" lang="en" sz="1000">
                          <a:solidFill>
                            <a:schemeClr val="dk1"/>
                          </a:solidFill>
                          <a:latin typeface="Courier New"/>
                          <a:ea typeface="Courier New"/>
                          <a:cs typeface="Courier New"/>
                          <a:sym typeface="Courier New"/>
                        </a:rPr>
                        <a:t>callee</a:t>
                      </a:r>
                      <a:r>
                        <a:rPr lang="en" sz="1000">
                          <a:solidFill>
                            <a:schemeClr val="dk1"/>
                          </a:solidFill>
                        </a:rPr>
                        <a:t> code</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bl>
          </a:graphicData>
        </a:graphic>
      </p:graphicFrame>
      <p:graphicFrame>
        <p:nvGraphicFramePr>
          <p:cNvPr id="512" name="Google Shape;512;p62"/>
          <p:cNvGraphicFramePr/>
          <p:nvPr/>
        </p:nvGraphicFramePr>
        <p:xfrm>
          <a:off x="3948428" y="2718385"/>
          <a:ext cx="3000000" cy="3000000"/>
        </p:xfrm>
        <a:graphic>
          <a:graphicData uri="http://schemas.openxmlformats.org/drawingml/2006/table">
            <a:tbl>
              <a:tblPr>
                <a:noFill/>
                <a:tableStyleId>{F77F4237-0D3B-4A35-BEBD-FA886FF9FF42}</a:tableStyleId>
              </a:tblPr>
              <a:tblGrid>
                <a:gridCol w="1816500"/>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CE5CD"/>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lnB cap="flat" cmpd="sng" w="9525">
                      <a:solidFill>
                        <a:srgbClr val="9E9E9E"/>
                      </a:solidFill>
                      <a:prstDash val="dash"/>
                      <a:round/>
                      <a:headEnd len="sm" w="sm" type="none"/>
                      <a:tailEnd len="sm" w="sm" type="none"/>
                    </a:lnB>
                    <a:solidFill>
                      <a:srgbClr val="FCE5CD"/>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caller</a:t>
                      </a:r>
                      <a:r>
                        <a:rPr lang="en" sz="1000">
                          <a:solidFill>
                            <a:schemeClr val="dk1"/>
                          </a:solidFill>
                        </a:rPr>
                        <a:t> code</a:t>
                      </a:r>
                      <a:endParaRPr b="1" sz="1000">
                        <a:solidFill>
                          <a:schemeClr val="dk1"/>
                        </a:solidFill>
                        <a:latin typeface="Courier New"/>
                        <a:ea typeface="Courier New"/>
                        <a:cs typeface="Courier New"/>
                        <a:sym typeface="Courier New"/>
                      </a:endParaRPr>
                    </a:p>
                  </a:txBody>
                  <a:tcPr marT="45700" marB="45700" marR="4570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callee</a:t>
                      </a:r>
                      <a:r>
                        <a:rPr lang="en" sz="1000">
                          <a:solidFill>
                            <a:schemeClr val="dk1"/>
                          </a:solidFill>
                        </a:rPr>
                        <a:t> code</a:t>
                      </a:r>
                      <a:endParaRPr b="1" sz="1000">
                        <a:solidFill>
                          <a:schemeClr val="dk1"/>
                        </a:solidFill>
                        <a:latin typeface="Courier New"/>
                        <a:ea typeface="Courier New"/>
                        <a:cs typeface="Courier New"/>
                        <a:sym typeface="Courier New"/>
                      </a:endParaRPr>
                    </a:p>
                  </a:txBody>
                  <a:tcPr marT="45700" marB="45700" marR="4570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bl>
          </a:graphicData>
        </a:graphic>
      </p:graphicFrame>
      <p:graphicFrame>
        <p:nvGraphicFramePr>
          <p:cNvPr id="513" name="Google Shape;513;p62"/>
          <p:cNvGraphicFramePr/>
          <p:nvPr/>
        </p:nvGraphicFramePr>
        <p:xfrm>
          <a:off x="6920953" y="2718385"/>
          <a:ext cx="3000000" cy="3000000"/>
        </p:xfrm>
        <a:graphic>
          <a:graphicData uri="http://schemas.openxmlformats.org/drawingml/2006/table">
            <a:tbl>
              <a:tblPr>
                <a:noFill/>
                <a:tableStyleId>{F77F4237-0D3B-4A35-BEBD-FA886FF9FF42}</a:tableStyleId>
              </a:tblPr>
              <a:tblGrid>
                <a:gridCol w="1816500"/>
              </a:tblGrid>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rgbClr val="F4CCCC"/>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lnB cap="flat" cmpd="sng" w="9525">
                      <a:solidFill>
                        <a:srgbClr val="9E9E9E"/>
                      </a:solidFill>
                      <a:prstDash val="dash"/>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t/>
                      </a:r>
                      <a:endParaRPr b="1" sz="1000">
                        <a:solidFill>
                          <a:schemeClr val="dk1"/>
                        </a:solidFill>
                        <a:latin typeface="Courier New"/>
                        <a:ea typeface="Courier New"/>
                        <a:cs typeface="Courier New"/>
                        <a:sym typeface="Courier New"/>
                      </a:endParaRPr>
                    </a:p>
                  </a:txBody>
                  <a:tcPr marT="45700" marB="45700" marR="45700" marL="45700">
                    <a:lnT cap="flat" cmpd="sng" w="9525">
                      <a:solidFill>
                        <a:srgbClr val="9E9E9E"/>
                      </a:solidFill>
                      <a:prstDash val="dash"/>
                      <a:round/>
                      <a:headEnd len="sm" w="sm" type="none"/>
                      <a:tailEnd len="sm" w="sm" type="none"/>
                    </a:lnT>
                    <a:lnB cap="flat" cmpd="sng" w="9525">
                      <a:solidFill>
                        <a:srgbClr val="9E9E9E"/>
                      </a:solidFill>
                      <a:prstDash val="dash"/>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caller</a:t>
                      </a:r>
                      <a:r>
                        <a:rPr lang="en" sz="1000">
                          <a:solidFill>
                            <a:schemeClr val="dk1"/>
                          </a:solidFill>
                        </a:rPr>
                        <a:t> code</a:t>
                      </a:r>
                      <a:endParaRPr b="1" sz="1000">
                        <a:solidFill>
                          <a:schemeClr val="dk1"/>
                        </a:solidFill>
                        <a:latin typeface="Courier New"/>
                        <a:ea typeface="Courier New"/>
                        <a:cs typeface="Courier New"/>
                        <a:sym typeface="Courier New"/>
                      </a:endParaRPr>
                    </a:p>
                  </a:txBody>
                  <a:tcPr marT="45700" marB="45700" marR="4570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dash"/>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r h="152550">
                <a:tc>
                  <a:txBody>
                    <a:bodyPr/>
                    <a:lstStyle/>
                    <a:p>
                      <a:pPr indent="0" lvl="0" marL="0" rtl="0" algn="ctr">
                        <a:spcBef>
                          <a:spcPts val="0"/>
                        </a:spcBef>
                        <a:spcAft>
                          <a:spcPts val="0"/>
                        </a:spcAft>
                        <a:buNone/>
                      </a:pPr>
                      <a:r>
                        <a:rPr b="1" lang="en" sz="1000">
                          <a:solidFill>
                            <a:schemeClr val="dk1"/>
                          </a:solidFill>
                          <a:latin typeface="Courier New"/>
                          <a:ea typeface="Courier New"/>
                          <a:cs typeface="Courier New"/>
                          <a:sym typeface="Courier New"/>
                        </a:rPr>
                        <a:t>callee</a:t>
                      </a:r>
                      <a:r>
                        <a:rPr lang="en" sz="1000">
                          <a:solidFill>
                            <a:schemeClr val="dk1"/>
                          </a:solidFill>
                        </a:rPr>
                        <a:t> code</a:t>
                      </a:r>
                      <a:endParaRPr b="1" sz="1000">
                        <a:solidFill>
                          <a:schemeClr val="dk1"/>
                        </a:solidFill>
                        <a:latin typeface="Courier New"/>
                        <a:ea typeface="Courier New"/>
                        <a:cs typeface="Courier New"/>
                        <a:sym typeface="Courier New"/>
                      </a:endParaRPr>
                    </a:p>
                  </a:txBody>
                  <a:tcPr marT="45700" marB="45700" marR="45700" marL="4570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2"/>
                    </a:solidFill>
                  </a:tcPr>
                </a:tc>
              </a:tr>
            </a:tbl>
          </a:graphicData>
        </a:graphic>
      </p:graphicFrame>
      <p:grpSp>
        <p:nvGrpSpPr>
          <p:cNvPr id="514" name="Google Shape;514;p62"/>
          <p:cNvGrpSpPr/>
          <p:nvPr/>
        </p:nvGrpSpPr>
        <p:grpSpPr>
          <a:xfrm>
            <a:off x="221978" y="2531204"/>
            <a:ext cx="2832175" cy="2293971"/>
            <a:chOff x="221978" y="2531204"/>
            <a:chExt cx="2832175" cy="2293971"/>
          </a:xfrm>
        </p:grpSpPr>
        <p:cxnSp>
          <p:nvCxnSpPr>
            <p:cNvPr id="515" name="Google Shape;515;p62"/>
            <p:cNvCxnSpPr/>
            <p:nvPr/>
          </p:nvCxnSpPr>
          <p:spPr>
            <a:xfrm>
              <a:off x="702877" y="2852950"/>
              <a:ext cx="254700" cy="0"/>
            </a:xfrm>
            <a:prstGeom prst="straightConnector1">
              <a:avLst/>
            </a:prstGeom>
            <a:noFill/>
            <a:ln cap="flat" cmpd="sng" w="9525">
              <a:solidFill>
                <a:schemeClr val="dk2"/>
              </a:solidFill>
              <a:prstDash val="solid"/>
              <a:round/>
              <a:headEnd len="med" w="med" type="none"/>
              <a:tailEnd len="med" w="med" type="triangle"/>
            </a:ln>
          </p:spPr>
        </p:cxnSp>
        <p:grpSp>
          <p:nvGrpSpPr>
            <p:cNvPr id="516" name="Google Shape;516;p62"/>
            <p:cNvGrpSpPr/>
            <p:nvPr/>
          </p:nvGrpSpPr>
          <p:grpSpPr>
            <a:xfrm>
              <a:off x="221978" y="2531204"/>
              <a:ext cx="2832175" cy="2293971"/>
              <a:chOff x="221978" y="2531204"/>
              <a:chExt cx="2832175" cy="2293971"/>
            </a:xfrm>
          </p:grpSpPr>
          <p:sp>
            <p:nvSpPr>
              <p:cNvPr id="517" name="Google Shape;517;p62"/>
              <p:cNvSpPr txBox="1"/>
              <p:nvPr/>
            </p:nvSpPr>
            <p:spPr>
              <a:xfrm>
                <a:off x="221978" y="268360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sp>
            <p:nvSpPr>
              <p:cNvPr id="518" name="Google Shape;518;p62"/>
              <p:cNvSpPr txBox="1"/>
              <p:nvPr/>
            </p:nvSpPr>
            <p:spPr>
              <a:xfrm rot="-864230">
                <a:off x="949483" y="2752007"/>
                <a:ext cx="1825894" cy="40019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Caller frame</a:t>
                </a:r>
                <a:endParaRPr/>
              </a:p>
            </p:txBody>
          </p:sp>
          <p:sp>
            <p:nvSpPr>
              <p:cNvPr id="519" name="Google Shape;519;p62"/>
              <p:cNvSpPr txBox="1"/>
              <p:nvPr/>
            </p:nvSpPr>
            <p:spPr>
              <a:xfrm>
                <a:off x="221978" y="290933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520" name="Google Shape;520;p62"/>
              <p:cNvCxnSpPr/>
              <p:nvPr/>
            </p:nvCxnSpPr>
            <p:spPr>
              <a:xfrm>
                <a:off x="702877" y="3078684"/>
                <a:ext cx="254700" cy="0"/>
              </a:xfrm>
              <a:prstGeom prst="straightConnector1">
                <a:avLst/>
              </a:prstGeom>
              <a:noFill/>
              <a:ln cap="flat" cmpd="sng" w="9525">
                <a:solidFill>
                  <a:schemeClr val="dk2"/>
                </a:solidFill>
                <a:prstDash val="solid"/>
                <a:round/>
                <a:headEnd len="med" w="med" type="none"/>
                <a:tailEnd len="med" w="med" type="triangle"/>
              </a:ln>
            </p:spPr>
          </p:cxnSp>
          <p:sp>
            <p:nvSpPr>
              <p:cNvPr id="521" name="Google Shape;521;p62"/>
              <p:cNvSpPr txBox="1"/>
              <p:nvPr/>
            </p:nvSpPr>
            <p:spPr>
              <a:xfrm>
                <a:off x="946193"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Before function call</a:t>
                </a:r>
                <a:endParaRPr/>
              </a:p>
            </p:txBody>
          </p:sp>
          <p:sp>
            <p:nvSpPr>
              <p:cNvPr id="522" name="Google Shape;522;p62"/>
              <p:cNvSpPr txBox="1"/>
              <p:nvPr/>
            </p:nvSpPr>
            <p:spPr>
              <a:xfrm>
                <a:off x="221978" y="3884711"/>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EIP</a:t>
                </a:r>
                <a:endParaRPr b="1" sz="1000"/>
              </a:p>
            </p:txBody>
          </p:sp>
          <p:cxnSp>
            <p:nvCxnSpPr>
              <p:cNvPr id="523" name="Google Shape;523;p62"/>
              <p:cNvCxnSpPr/>
              <p:nvPr/>
            </p:nvCxnSpPr>
            <p:spPr>
              <a:xfrm>
                <a:off x="702877" y="4054050"/>
                <a:ext cx="254700" cy="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62"/>
              <p:cNvSpPr txBox="1"/>
              <p:nvPr/>
            </p:nvSpPr>
            <p:spPr>
              <a:xfrm rot="5400000">
                <a:off x="2483703" y="3084700"/>
                <a:ext cx="802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Stack</a:t>
                </a:r>
                <a:endParaRPr sz="1000"/>
              </a:p>
            </p:txBody>
          </p:sp>
          <p:sp>
            <p:nvSpPr>
              <p:cNvPr id="525" name="Google Shape;525;p62"/>
              <p:cNvSpPr txBox="1"/>
              <p:nvPr/>
            </p:nvSpPr>
            <p:spPr>
              <a:xfrm rot="5400000">
                <a:off x="2623203" y="4014385"/>
                <a:ext cx="52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Code</a:t>
                </a:r>
                <a:endParaRPr sz="1000"/>
              </a:p>
            </p:txBody>
          </p:sp>
        </p:grpSp>
      </p:grpSp>
      <p:grpSp>
        <p:nvGrpSpPr>
          <p:cNvPr id="526" name="Google Shape;526;p62"/>
          <p:cNvGrpSpPr/>
          <p:nvPr/>
        </p:nvGrpSpPr>
        <p:grpSpPr>
          <a:xfrm>
            <a:off x="3195253" y="2531204"/>
            <a:ext cx="2832188" cy="2293971"/>
            <a:chOff x="3195253" y="2531204"/>
            <a:chExt cx="2832188" cy="2293971"/>
          </a:xfrm>
        </p:grpSpPr>
        <p:sp>
          <p:nvSpPr>
            <p:cNvPr id="527" name="Google Shape;527;p62"/>
            <p:cNvSpPr txBox="1"/>
            <p:nvPr/>
          </p:nvSpPr>
          <p:spPr>
            <a:xfrm>
              <a:off x="3195253" y="316366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528" name="Google Shape;528;p62"/>
            <p:cNvCxnSpPr/>
            <p:nvPr/>
          </p:nvCxnSpPr>
          <p:spPr>
            <a:xfrm>
              <a:off x="3676158" y="3333000"/>
              <a:ext cx="254700" cy="0"/>
            </a:xfrm>
            <a:prstGeom prst="straightConnector1">
              <a:avLst/>
            </a:prstGeom>
            <a:noFill/>
            <a:ln cap="flat" cmpd="sng" w="9525">
              <a:solidFill>
                <a:schemeClr val="dk2"/>
              </a:solidFill>
              <a:prstDash val="solid"/>
              <a:round/>
              <a:headEnd len="med" w="med" type="none"/>
              <a:tailEnd len="med" w="med" type="triangle"/>
            </a:ln>
          </p:spPr>
        </p:cxnSp>
        <p:sp>
          <p:nvSpPr>
            <p:cNvPr id="529" name="Google Shape;529;p62"/>
            <p:cNvSpPr txBox="1"/>
            <p:nvPr/>
          </p:nvSpPr>
          <p:spPr>
            <a:xfrm>
              <a:off x="3195253" y="339701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530" name="Google Shape;530;p62"/>
            <p:cNvCxnSpPr/>
            <p:nvPr/>
          </p:nvCxnSpPr>
          <p:spPr>
            <a:xfrm>
              <a:off x="3676158" y="3566356"/>
              <a:ext cx="254700" cy="0"/>
            </a:xfrm>
            <a:prstGeom prst="straightConnector1">
              <a:avLst/>
            </a:prstGeom>
            <a:noFill/>
            <a:ln cap="flat" cmpd="sng" w="9525">
              <a:solidFill>
                <a:schemeClr val="dk2"/>
              </a:solidFill>
              <a:prstDash val="solid"/>
              <a:round/>
              <a:headEnd len="med" w="med" type="none"/>
              <a:tailEnd len="med" w="med" type="triangle"/>
            </a:ln>
          </p:spPr>
        </p:cxnSp>
        <p:sp>
          <p:nvSpPr>
            <p:cNvPr id="531" name="Google Shape;531;p62"/>
            <p:cNvSpPr txBox="1"/>
            <p:nvPr/>
          </p:nvSpPr>
          <p:spPr>
            <a:xfrm>
              <a:off x="3919468"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During function call</a:t>
              </a:r>
              <a:endParaRPr/>
            </a:p>
          </p:txBody>
        </p:sp>
        <p:sp>
          <p:nvSpPr>
            <p:cNvPr id="532" name="Google Shape;532;p62"/>
            <p:cNvSpPr txBox="1"/>
            <p:nvPr/>
          </p:nvSpPr>
          <p:spPr>
            <a:xfrm rot="-864230">
              <a:off x="3937233" y="2752007"/>
              <a:ext cx="1825894" cy="40019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Caller frame</a:t>
              </a:r>
              <a:endParaRPr/>
            </a:p>
          </p:txBody>
        </p:sp>
        <p:sp>
          <p:nvSpPr>
            <p:cNvPr id="533" name="Google Shape;533;p62"/>
            <p:cNvSpPr txBox="1"/>
            <p:nvPr/>
          </p:nvSpPr>
          <p:spPr>
            <a:xfrm rot="-864230">
              <a:off x="3937233" y="3216827"/>
              <a:ext cx="1825894" cy="40019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Callee frame</a:t>
              </a:r>
              <a:endParaRPr/>
            </a:p>
          </p:txBody>
        </p:sp>
        <p:sp>
          <p:nvSpPr>
            <p:cNvPr id="534" name="Google Shape;534;p62"/>
            <p:cNvSpPr txBox="1"/>
            <p:nvPr/>
          </p:nvSpPr>
          <p:spPr>
            <a:xfrm>
              <a:off x="3195253" y="412438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EIP</a:t>
              </a:r>
              <a:endParaRPr b="1" sz="1000"/>
            </a:p>
          </p:txBody>
        </p:sp>
        <p:cxnSp>
          <p:nvCxnSpPr>
            <p:cNvPr id="535" name="Google Shape;535;p62"/>
            <p:cNvCxnSpPr/>
            <p:nvPr/>
          </p:nvCxnSpPr>
          <p:spPr>
            <a:xfrm>
              <a:off x="3676158" y="4293725"/>
              <a:ext cx="254700" cy="0"/>
            </a:xfrm>
            <a:prstGeom prst="straightConnector1">
              <a:avLst/>
            </a:prstGeom>
            <a:noFill/>
            <a:ln cap="flat" cmpd="sng" w="9525">
              <a:solidFill>
                <a:schemeClr val="dk2"/>
              </a:solidFill>
              <a:prstDash val="solid"/>
              <a:round/>
              <a:headEnd len="med" w="med" type="none"/>
              <a:tailEnd len="med" w="med" type="triangle"/>
            </a:ln>
          </p:spPr>
        </p:cxnSp>
        <p:sp>
          <p:nvSpPr>
            <p:cNvPr id="536" name="Google Shape;536;p62"/>
            <p:cNvSpPr txBox="1"/>
            <p:nvPr/>
          </p:nvSpPr>
          <p:spPr>
            <a:xfrm rot="5400000">
              <a:off x="5456991" y="3084700"/>
              <a:ext cx="802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Stack</a:t>
              </a:r>
              <a:endParaRPr sz="1000"/>
            </a:p>
          </p:txBody>
        </p:sp>
        <p:sp>
          <p:nvSpPr>
            <p:cNvPr id="537" name="Google Shape;537;p62"/>
            <p:cNvSpPr txBox="1"/>
            <p:nvPr/>
          </p:nvSpPr>
          <p:spPr>
            <a:xfrm rot="5400000">
              <a:off x="5596491" y="4014385"/>
              <a:ext cx="52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Code</a:t>
              </a:r>
              <a:endParaRPr sz="1000"/>
            </a:p>
          </p:txBody>
        </p:sp>
      </p:grpSp>
      <p:grpSp>
        <p:nvGrpSpPr>
          <p:cNvPr id="538" name="Google Shape;538;p62"/>
          <p:cNvGrpSpPr/>
          <p:nvPr/>
        </p:nvGrpSpPr>
        <p:grpSpPr>
          <a:xfrm>
            <a:off x="6168553" y="2531204"/>
            <a:ext cx="2832200" cy="2293971"/>
            <a:chOff x="6168553" y="2531204"/>
            <a:chExt cx="2832200" cy="2293971"/>
          </a:xfrm>
        </p:grpSpPr>
        <p:sp>
          <p:nvSpPr>
            <p:cNvPr id="539" name="Google Shape;539;p62"/>
            <p:cNvSpPr txBox="1"/>
            <p:nvPr/>
          </p:nvSpPr>
          <p:spPr>
            <a:xfrm rot="-864230">
              <a:off x="6895283" y="2752007"/>
              <a:ext cx="1825894" cy="400192"/>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Caller frame</a:t>
              </a:r>
              <a:endParaRPr/>
            </a:p>
          </p:txBody>
        </p:sp>
        <p:sp>
          <p:nvSpPr>
            <p:cNvPr id="540" name="Google Shape;540;p62"/>
            <p:cNvSpPr txBox="1"/>
            <p:nvPr/>
          </p:nvSpPr>
          <p:spPr>
            <a:xfrm>
              <a:off x="6891993" y="4424975"/>
              <a:ext cx="1874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After function call</a:t>
              </a:r>
              <a:endParaRPr/>
            </a:p>
          </p:txBody>
        </p:sp>
        <p:sp>
          <p:nvSpPr>
            <p:cNvPr id="541" name="Google Shape;541;p62"/>
            <p:cNvSpPr txBox="1"/>
            <p:nvPr/>
          </p:nvSpPr>
          <p:spPr>
            <a:xfrm>
              <a:off x="6168553" y="2683600"/>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EBP</a:t>
              </a:r>
              <a:endParaRPr b="1" sz="1000"/>
            </a:p>
          </p:txBody>
        </p:sp>
        <p:cxnSp>
          <p:nvCxnSpPr>
            <p:cNvPr id="542" name="Google Shape;542;p62"/>
            <p:cNvCxnSpPr/>
            <p:nvPr/>
          </p:nvCxnSpPr>
          <p:spPr>
            <a:xfrm>
              <a:off x="6649452" y="2852950"/>
              <a:ext cx="254700" cy="0"/>
            </a:xfrm>
            <a:prstGeom prst="straightConnector1">
              <a:avLst/>
            </a:prstGeom>
            <a:noFill/>
            <a:ln cap="flat" cmpd="sng" w="9525">
              <a:solidFill>
                <a:schemeClr val="dk2"/>
              </a:solidFill>
              <a:prstDash val="solid"/>
              <a:round/>
              <a:headEnd len="med" w="med" type="none"/>
              <a:tailEnd len="med" w="med" type="triangle"/>
            </a:ln>
          </p:spPr>
        </p:cxnSp>
        <p:sp>
          <p:nvSpPr>
            <p:cNvPr id="543" name="Google Shape;543;p62"/>
            <p:cNvSpPr txBox="1"/>
            <p:nvPr/>
          </p:nvSpPr>
          <p:spPr>
            <a:xfrm>
              <a:off x="6168553" y="2909336"/>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ESP</a:t>
              </a:r>
              <a:endParaRPr b="1" sz="1000"/>
            </a:p>
          </p:txBody>
        </p:sp>
        <p:cxnSp>
          <p:nvCxnSpPr>
            <p:cNvPr id="544" name="Google Shape;544;p62"/>
            <p:cNvCxnSpPr/>
            <p:nvPr/>
          </p:nvCxnSpPr>
          <p:spPr>
            <a:xfrm>
              <a:off x="6649452" y="3078684"/>
              <a:ext cx="254700" cy="0"/>
            </a:xfrm>
            <a:prstGeom prst="straightConnector1">
              <a:avLst/>
            </a:prstGeom>
            <a:noFill/>
            <a:ln cap="flat" cmpd="sng" w="9525">
              <a:solidFill>
                <a:schemeClr val="dk2"/>
              </a:solidFill>
              <a:prstDash val="solid"/>
              <a:round/>
              <a:headEnd len="med" w="med" type="none"/>
              <a:tailEnd len="med" w="med" type="triangle"/>
            </a:ln>
          </p:spPr>
        </p:cxnSp>
        <p:sp>
          <p:nvSpPr>
            <p:cNvPr id="545" name="Google Shape;545;p62"/>
            <p:cNvSpPr txBox="1"/>
            <p:nvPr/>
          </p:nvSpPr>
          <p:spPr>
            <a:xfrm>
              <a:off x="6168553" y="3884711"/>
              <a:ext cx="4809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t>EIP</a:t>
              </a:r>
              <a:endParaRPr b="1" sz="1000"/>
            </a:p>
          </p:txBody>
        </p:sp>
        <p:cxnSp>
          <p:nvCxnSpPr>
            <p:cNvPr id="546" name="Google Shape;546;p62"/>
            <p:cNvCxnSpPr/>
            <p:nvPr/>
          </p:nvCxnSpPr>
          <p:spPr>
            <a:xfrm>
              <a:off x="6649452" y="4054050"/>
              <a:ext cx="254700" cy="0"/>
            </a:xfrm>
            <a:prstGeom prst="straightConnector1">
              <a:avLst/>
            </a:prstGeom>
            <a:noFill/>
            <a:ln cap="flat" cmpd="sng" w="9525">
              <a:solidFill>
                <a:schemeClr val="dk2"/>
              </a:solidFill>
              <a:prstDash val="solid"/>
              <a:round/>
              <a:headEnd len="med" w="med" type="none"/>
              <a:tailEnd len="med" w="med" type="triangle"/>
            </a:ln>
          </p:spPr>
        </p:cxnSp>
        <p:sp>
          <p:nvSpPr>
            <p:cNvPr id="547" name="Google Shape;547;p62"/>
            <p:cNvSpPr txBox="1"/>
            <p:nvPr/>
          </p:nvSpPr>
          <p:spPr>
            <a:xfrm rot="5400000">
              <a:off x="8430303" y="3084700"/>
              <a:ext cx="802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Stack</a:t>
              </a:r>
              <a:endParaRPr sz="1000"/>
            </a:p>
          </p:txBody>
        </p:sp>
        <p:sp>
          <p:nvSpPr>
            <p:cNvPr id="548" name="Google Shape;548;p62"/>
            <p:cNvSpPr txBox="1"/>
            <p:nvPr/>
          </p:nvSpPr>
          <p:spPr>
            <a:xfrm rot="5400000">
              <a:off x="8569803" y="4014385"/>
              <a:ext cx="5232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Code</a:t>
              </a:r>
              <a:endParaRPr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6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x86 Calling Convention Design</a:t>
            </a:r>
            <a:endParaRPr/>
          </a:p>
        </p:txBody>
      </p:sp>
      <p:sp>
        <p:nvSpPr>
          <p:cNvPr id="554" name="Google Shape;554;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5" name="Google Shape;555;p63"/>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2.6</a:t>
            </a:r>
            <a:endParaRPr>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stack, registers</a:t>
            </a:r>
            <a:endParaRPr/>
          </a:p>
        </p:txBody>
      </p:sp>
      <p:sp>
        <p:nvSpPr>
          <p:cNvPr id="561" name="Google Shape;561;p64"/>
          <p:cNvSpPr txBox="1"/>
          <p:nvPr>
            <p:ph idx="1" type="body"/>
          </p:nvPr>
        </p:nvSpPr>
        <p:spPr>
          <a:xfrm>
            <a:off x="198500" y="1246825"/>
            <a:ext cx="35415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time your code calls a function, space is made on the stack for local variables. The space goes away once the function returns.</a:t>
            </a:r>
            <a:endParaRPr/>
          </a:p>
          <a:p>
            <a:pPr indent="-342900" lvl="0" marL="457200" rtl="0" algn="l">
              <a:spcBef>
                <a:spcPts val="0"/>
              </a:spcBef>
              <a:spcAft>
                <a:spcPts val="0"/>
              </a:spcAft>
              <a:buSzPts val="1800"/>
              <a:buChar char="●"/>
            </a:pPr>
            <a:r>
              <a:rPr lang="en"/>
              <a:t>The stack starts at higher addresses and grows down.</a:t>
            </a:r>
            <a:endParaRPr/>
          </a:p>
          <a:p>
            <a:pPr indent="-342900" lvl="0" marL="457200" rtl="0" algn="l">
              <a:spcBef>
                <a:spcPts val="0"/>
              </a:spcBef>
              <a:spcAft>
                <a:spcPts val="0"/>
              </a:spcAft>
              <a:buSzPts val="1800"/>
              <a:buChar char="●"/>
            </a:pPr>
            <a:r>
              <a:rPr lang="en"/>
              <a:t>Registers are 32-bit (or 4-byte, or 1-word) units of memory located on CPU.</a:t>
            </a:r>
            <a:endParaRPr/>
          </a:p>
        </p:txBody>
      </p:sp>
      <p:graphicFrame>
        <p:nvGraphicFramePr>
          <p:cNvPr id="562" name="Google Shape;562;p64"/>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563" name="Google Shape;563;p64"/>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564" name="Google Shape;564;p64"/>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565" name="Google Shape;565;p64"/>
          <p:cNvCxnSpPr>
            <a:stCxn id="564"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566" name="Google Shape;566;p64"/>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567" name="Google Shape;567;p64"/>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4"/>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569" name="Google Shape;569;p64"/>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64"/>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71" name="Google Shape;571;p64"/>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64"/>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73" name="Google Shape;573;p64"/>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4"/>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75" name="Google Shape;575;p64"/>
          <p:cNvCxnSpPr/>
          <p:nvPr/>
        </p:nvCxnSpPr>
        <p:spPr>
          <a:xfrm rot="10800000">
            <a:off x="6039500" y="1236050"/>
            <a:ext cx="0" cy="2578500"/>
          </a:xfrm>
          <a:prstGeom prst="straightConnector1">
            <a:avLst/>
          </a:prstGeom>
          <a:noFill/>
          <a:ln cap="flat" cmpd="sng" w="9525">
            <a:solidFill>
              <a:schemeClr val="dk2"/>
            </a:solidFill>
            <a:prstDash val="solid"/>
            <a:round/>
            <a:headEnd len="med" w="med" type="triangle"/>
            <a:tailEnd len="med" w="med" type="none"/>
          </a:ln>
        </p:spPr>
      </p:cxnSp>
      <p:sp>
        <p:nvSpPr>
          <p:cNvPr id="576" name="Google Shape;576;p64"/>
          <p:cNvSpPr txBox="1"/>
          <p:nvPr/>
        </p:nvSpPr>
        <p:spPr>
          <a:xfrm rot="5400000">
            <a:off x="4490925" y="2457875"/>
            <a:ext cx="2672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The stack grows this way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words, code section</a:t>
            </a:r>
            <a:endParaRPr/>
          </a:p>
        </p:txBody>
      </p:sp>
      <p:sp>
        <p:nvSpPr>
          <p:cNvPr id="582" name="Google Shape;582;p65"/>
          <p:cNvSpPr txBox="1"/>
          <p:nvPr>
            <p:ph idx="1" type="body"/>
          </p:nvPr>
        </p:nvSpPr>
        <p:spPr>
          <a:xfrm>
            <a:off x="198500" y="1246825"/>
            <a:ext cx="3527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code section contains raw bytes that represent assembly instructions.</a:t>
            </a:r>
            <a:endParaRPr/>
          </a:p>
          <a:p>
            <a:pPr indent="-342900" lvl="0" marL="457200" rtl="0" algn="l">
              <a:spcBef>
                <a:spcPts val="0"/>
              </a:spcBef>
              <a:spcAft>
                <a:spcPts val="0"/>
              </a:spcAft>
              <a:buSzPts val="1800"/>
              <a:buChar char="●"/>
            </a:pPr>
            <a:r>
              <a:rPr lang="en"/>
              <a:t>We omit the static and heap sections to save space.</a:t>
            </a:r>
            <a:endParaRPr/>
          </a:p>
          <a:p>
            <a:pPr indent="-342900" lvl="0" marL="457200" rtl="0" algn="l">
              <a:spcBef>
                <a:spcPts val="0"/>
              </a:spcBef>
              <a:spcAft>
                <a:spcPts val="0"/>
              </a:spcAft>
              <a:buSzPts val="1800"/>
              <a:buChar char="●"/>
            </a:pPr>
            <a:r>
              <a:rPr lang="en"/>
              <a:t>Each row of the diagram is</a:t>
            </a:r>
            <a:br>
              <a:rPr lang="en"/>
            </a:br>
            <a:r>
              <a:rPr lang="en"/>
              <a:t>1 word = 4 bytes = 32 bits.</a:t>
            </a:r>
            <a:endParaRPr/>
          </a:p>
          <a:p>
            <a:pPr indent="-342900" lvl="0" marL="457200" rtl="0" algn="l">
              <a:spcBef>
                <a:spcPts val="0"/>
              </a:spcBef>
              <a:spcAft>
                <a:spcPts val="0"/>
              </a:spcAft>
              <a:buSzPts val="1800"/>
              <a:buChar char="●"/>
            </a:pPr>
            <a:r>
              <a:rPr lang="en"/>
              <a:t>Addresses increase as you move up the diagram.</a:t>
            </a:r>
            <a:endParaRPr/>
          </a:p>
        </p:txBody>
      </p:sp>
      <p:graphicFrame>
        <p:nvGraphicFramePr>
          <p:cNvPr id="583" name="Google Shape;583;p65"/>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584" name="Google Shape;584;p65"/>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585" name="Google Shape;585;p65"/>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586" name="Google Shape;586;p65"/>
          <p:cNvCxnSpPr>
            <a:stCxn id="58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587" name="Google Shape;587;p65"/>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588" name="Google Shape;588;p65"/>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5"/>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590" name="Google Shape;590;p65"/>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5"/>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592" name="Google Shape;592;p65"/>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65"/>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594" name="Google Shape;594;p65"/>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5"/>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596" name="Google Shape;596;p65"/>
          <p:cNvCxnSpPr/>
          <p:nvPr/>
        </p:nvCxnSpPr>
        <p:spPr>
          <a:xfrm flipH="1" rot="10800000">
            <a:off x="6032675" y="1236025"/>
            <a:ext cx="6900" cy="3878100"/>
          </a:xfrm>
          <a:prstGeom prst="straightConnector1">
            <a:avLst/>
          </a:prstGeom>
          <a:noFill/>
          <a:ln cap="flat" cmpd="sng" w="9525">
            <a:solidFill>
              <a:schemeClr val="dk2"/>
            </a:solidFill>
            <a:prstDash val="solid"/>
            <a:round/>
            <a:headEnd len="med" w="med" type="none"/>
            <a:tailEnd len="med" w="med" type="triangle"/>
          </a:ln>
        </p:spPr>
      </p:cxnSp>
      <p:sp>
        <p:nvSpPr>
          <p:cNvPr id="597" name="Google Shape;597;p65"/>
          <p:cNvSpPr txBox="1"/>
          <p:nvPr/>
        </p:nvSpPr>
        <p:spPr>
          <a:xfrm rot="5400000">
            <a:off x="3943725" y="3005075"/>
            <a:ext cx="37668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Addresses increase this way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a:t>
            </a:r>
            <a:endParaRPr/>
          </a:p>
        </p:txBody>
      </p:sp>
      <p:sp>
        <p:nvSpPr>
          <p:cNvPr id="131" name="Google Shape;131;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2" name="Google Shape;132;p3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Half CS 61C review</a:t>
            </a:r>
            <a:endParaRPr/>
          </a:p>
          <a:p>
            <a:pPr indent="-317500" lvl="1" marL="914400" rtl="0" algn="l">
              <a:spcBef>
                <a:spcPts val="0"/>
              </a:spcBef>
              <a:spcAft>
                <a:spcPts val="0"/>
              </a:spcAft>
              <a:buSzPts val="1400"/>
              <a:buChar char="○"/>
            </a:pPr>
            <a:r>
              <a:rPr lang="en"/>
              <a:t>How do computers represent numbers as bits and bytes?</a:t>
            </a:r>
            <a:endParaRPr/>
          </a:p>
          <a:p>
            <a:pPr indent="-317500" lvl="1" marL="914400" rtl="0" algn="l">
              <a:spcBef>
                <a:spcPts val="0"/>
              </a:spcBef>
              <a:spcAft>
                <a:spcPts val="0"/>
              </a:spcAft>
              <a:buSzPts val="1400"/>
              <a:buChar char="○"/>
            </a:pPr>
            <a:r>
              <a:rPr lang="en"/>
              <a:t>How do computers interpret and run the programs we write?</a:t>
            </a:r>
            <a:endParaRPr/>
          </a:p>
          <a:p>
            <a:pPr indent="-317500" lvl="1" marL="914400" rtl="0" algn="l">
              <a:spcBef>
                <a:spcPts val="0"/>
              </a:spcBef>
              <a:spcAft>
                <a:spcPts val="0"/>
              </a:spcAft>
              <a:buSzPts val="1400"/>
              <a:buChar char="○"/>
            </a:pPr>
            <a:r>
              <a:rPr lang="en"/>
              <a:t>How do computers organize segments of memory?</a:t>
            </a:r>
            <a:endParaRPr/>
          </a:p>
          <a:p>
            <a:pPr indent="-342900" lvl="0" marL="457200" rtl="0" algn="l">
              <a:spcBef>
                <a:spcPts val="0"/>
              </a:spcBef>
              <a:spcAft>
                <a:spcPts val="0"/>
              </a:spcAft>
              <a:buSzPts val="1800"/>
              <a:buChar char="●"/>
            </a:pPr>
            <a:r>
              <a:rPr lang="en"/>
              <a:t>Half new content</a:t>
            </a:r>
            <a:endParaRPr/>
          </a:p>
          <a:p>
            <a:pPr indent="-317500" lvl="1" marL="914400" rtl="0" algn="l">
              <a:spcBef>
                <a:spcPts val="0"/>
              </a:spcBef>
              <a:spcAft>
                <a:spcPts val="0"/>
              </a:spcAft>
              <a:buSzPts val="1400"/>
              <a:buChar char="○"/>
            </a:pPr>
            <a:r>
              <a:rPr lang="en"/>
              <a:t>How does x86 assembly work?</a:t>
            </a:r>
            <a:endParaRPr/>
          </a:p>
          <a:p>
            <a:pPr indent="-317500" lvl="1" marL="914400" rtl="0" algn="l">
              <a:spcBef>
                <a:spcPts val="0"/>
              </a:spcBef>
              <a:spcAft>
                <a:spcPts val="0"/>
              </a:spcAft>
              <a:buSzPts val="1400"/>
              <a:buChar char="○"/>
            </a:pPr>
            <a:r>
              <a:rPr lang="en"/>
              <a:t>How do you call a function in x86?</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Stack frames</a:t>
            </a:r>
            <a:endParaRPr/>
          </a:p>
        </p:txBody>
      </p:sp>
      <p:sp>
        <p:nvSpPr>
          <p:cNvPr id="603" name="Google Shape;603;p66"/>
          <p:cNvSpPr txBox="1"/>
          <p:nvPr>
            <p:ph idx="1" type="body"/>
          </p:nvPr>
        </p:nvSpPr>
        <p:spPr>
          <a:xfrm>
            <a:off x="198500" y="1246825"/>
            <a:ext cx="36591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We’ll use two pointers to tell us which part of the stack is being used by the current function.</a:t>
            </a:r>
            <a:endParaRPr/>
          </a:p>
          <a:p>
            <a:pPr indent="-342900" lvl="0" marL="457200" rtl="0" algn="l">
              <a:spcBef>
                <a:spcPts val="0"/>
              </a:spcBef>
              <a:spcAft>
                <a:spcPts val="0"/>
              </a:spcAft>
              <a:buSzPts val="1800"/>
              <a:buChar char="●"/>
            </a:pPr>
            <a:r>
              <a:rPr lang="en"/>
              <a:t>On the stack, this is called a </a:t>
            </a:r>
            <a:r>
              <a:rPr b="1" lang="en"/>
              <a:t>stack frame</a:t>
            </a:r>
            <a:r>
              <a:rPr lang="en"/>
              <a:t>. One stack frame corresponds to one function being called.</a:t>
            </a:r>
            <a:endParaRPr/>
          </a:p>
          <a:p>
            <a:pPr indent="-342900" lvl="0" marL="457200" rtl="0" algn="l">
              <a:spcBef>
                <a:spcPts val="0"/>
              </a:spcBef>
              <a:spcAft>
                <a:spcPts val="0"/>
              </a:spcAft>
              <a:buSzPts val="1800"/>
              <a:buChar char="●"/>
            </a:pPr>
            <a:r>
              <a:rPr lang="en"/>
              <a:t>You might recall stack frames from environment diagrams in CS 61A.</a:t>
            </a:r>
            <a:endParaRPr/>
          </a:p>
        </p:txBody>
      </p:sp>
      <p:graphicFrame>
        <p:nvGraphicFramePr>
          <p:cNvPr id="604" name="Google Shape;604;p66"/>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605" name="Google Shape;605;p66"/>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606" name="Google Shape;606;p66"/>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607" name="Google Shape;607;p66"/>
          <p:cNvCxnSpPr>
            <a:stCxn id="606"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608" name="Google Shape;608;p66"/>
          <p:cNvCxnSpPr/>
          <p:nvPr/>
        </p:nvCxnSpPr>
        <p:spPr>
          <a:xfrm flipH="1">
            <a:off x="8871225" y="2539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609" name="Google Shape;609;p66"/>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66"/>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611" name="Google Shape;611;p66"/>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6"/>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13" name="Google Shape;613;p66"/>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66"/>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15" name="Google Shape;615;p66"/>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66"/>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ebp and esp</a:t>
            </a:r>
            <a:endParaRPr/>
          </a:p>
        </p:txBody>
      </p:sp>
      <p:sp>
        <p:nvSpPr>
          <p:cNvPr id="622" name="Google Shape;622;p67"/>
          <p:cNvSpPr txBox="1"/>
          <p:nvPr>
            <p:ph idx="1" type="body"/>
          </p:nvPr>
        </p:nvSpPr>
        <p:spPr>
          <a:xfrm>
            <a:off x="198500" y="1246825"/>
            <a:ext cx="3320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store two pointers to remind us the extent of the current stack frame.</a:t>
            </a:r>
            <a:endParaRPr/>
          </a:p>
          <a:p>
            <a:pPr indent="-342900" lvl="0" marL="457200" rtl="0" algn="l">
              <a:spcBef>
                <a:spcPts val="0"/>
              </a:spcBef>
              <a:spcAft>
                <a:spcPts val="0"/>
              </a:spcAft>
              <a:buSzPts val="1800"/>
              <a:buChar char="●"/>
            </a:pPr>
            <a:r>
              <a:rPr lang="en">
                <a:latin typeface="Consolas"/>
                <a:ea typeface="Consolas"/>
                <a:cs typeface="Consolas"/>
                <a:sym typeface="Consolas"/>
              </a:rPr>
              <a:t>ebp</a:t>
            </a:r>
            <a:r>
              <a:rPr lang="en"/>
              <a:t> is used for the top of the stack frame, and </a:t>
            </a:r>
            <a:r>
              <a:rPr lang="en">
                <a:latin typeface="Consolas"/>
                <a:ea typeface="Consolas"/>
                <a:cs typeface="Consolas"/>
                <a:sym typeface="Consolas"/>
              </a:rPr>
              <a:t>esp</a:t>
            </a:r>
            <a:r>
              <a:rPr lang="en"/>
              <a:t> is used for the bottom of the stack frame.</a:t>
            </a:r>
            <a:endParaRPr/>
          </a:p>
        </p:txBody>
      </p:sp>
      <p:graphicFrame>
        <p:nvGraphicFramePr>
          <p:cNvPr id="623" name="Google Shape;623;p67"/>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624" name="Google Shape;624;p67"/>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625" name="Google Shape;625;p67"/>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626" name="Google Shape;626;p67"/>
          <p:cNvCxnSpPr>
            <a:stCxn id="62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67"/>
          <p:cNvCxnSpPr/>
          <p:nvPr/>
        </p:nvCxnSpPr>
        <p:spPr>
          <a:xfrm flipH="1">
            <a:off x="8871225" y="2539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628" name="Google Shape;628;p67"/>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67"/>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630" name="Google Shape;630;p67"/>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67"/>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32" name="Google Shape;632;p67"/>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67"/>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34" name="Google Shape;634;p67"/>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67"/>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36" name="Google Shape;636;p67"/>
          <p:cNvCxnSpPr/>
          <p:nvPr/>
        </p:nvCxnSpPr>
        <p:spPr>
          <a:xfrm>
            <a:off x="4999875" y="1694225"/>
            <a:ext cx="1183200" cy="259800"/>
          </a:xfrm>
          <a:prstGeom prst="straightConnector1">
            <a:avLst/>
          </a:prstGeom>
          <a:noFill/>
          <a:ln cap="flat" cmpd="sng" w="9525">
            <a:solidFill>
              <a:schemeClr val="dk2"/>
            </a:solidFill>
            <a:prstDash val="solid"/>
            <a:round/>
            <a:headEnd len="med" w="med" type="none"/>
            <a:tailEnd len="med" w="med" type="triangle"/>
          </a:ln>
        </p:spPr>
      </p:cxnSp>
      <p:cxnSp>
        <p:nvCxnSpPr>
          <p:cNvPr id="637" name="Google Shape;637;p67"/>
          <p:cNvCxnSpPr/>
          <p:nvPr/>
        </p:nvCxnSpPr>
        <p:spPr>
          <a:xfrm>
            <a:off x="4999875" y="2070425"/>
            <a:ext cx="1169700" cy="1053300"/>
          </a:xfrm>
          <a:prstGeom prst="straightConnector1">
            <a:avLst/>
          </a:prstGeom>
          <a:noFill/>
          <a:ln cap="flat" cmpd="sng" w="9525">
            <a:solidFill>
              <a:schemeClr val="dk2"/>
            </a:solidFill>
            <a:prstDash val="solid"/>
            <a:round/>
            <a:headEnd len="med" w="med" type="none"/>
            <a:tailEnd len="med" w="med" type="triangle"/>
          </a:ln>
        </p:spPr>
      </p:cxnSp>
      <p:sp>
        <p:nvSpPr>
          <p:cNvPr id="638" name="Google Shape;638;p67"/>
          <p:cNvSpPr txBox="1"/>
          <p:nvPr/>
        </p:nvSpPr>
        <p:spPr>
          <a:xfrm rot="-1612847">
            <a:off x="6443066" y="2367079"/>
            <a:ext cx="1826001" cy="369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stack frame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esp</a:t>
            </a:r>
            <a:endParaRPr/>
          </a:p>
        </p:txBody>
      </p:sp>
      <p:sp>
        <p:nvSpPr>
          <p:cNvPr id="644" name="Google Shape;644;p68"/>
          <p:cNvSpPr txBox="1"/>
          <p:nvPr>
            <p:ph idx="1" type="body"/>
          </p:nvPr>
        </p:nvSpPr>
        <p:spPr>
          <a:xfrm>
            <a:off x="198500" y="1246825"/>
            <a:ext cx="3389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nsolas"/>
                <a:ea typeface="Consolas"/>
                <a:cs typeface="Consolas"/>
                <a:sym typeface="Consolas"/>
              </a:rPr>
              <a:t>esp</a:t>
            </a:r>
            <a:r>
              <a:rPr lang="en"/>
              <a:t> also denotes the current lowest value on the stack.</a:t>
            </a:r>
            <a:endParaRPr/>
          </a:p>
          <a:p>
            <a:pPr indent="-342900" lvl="0" marL="457200" rtl="0" algn="l">
              <a:spcBef>
                <a:spcPts val="0"/>
              </a:spcBef>
              <a:spcAft>
                <a:spcPts val="0"/>
              </a:spcAft>
              <a:buSzPts val="1800"/>
              <a:buChar char="●"/>
            </a:pPr>
            <a:r>
              <a:rPr lang="en"/>
              <a:t>Everything below </a:t>
            </a:r>
            <a:r>
              <a:rPr lang="en">
                <a:latin typeface="Consolas"/>
                <a:ea typeface="Consolas"/>
                <a:cs typeface="Consolas"/>
                <a:sym typeface="Consolas"/>
              </a:rPr>
              <a:t>esp</a:t>
            </a:r>
            <a:r>
              <a:rPr lang="en"/>
              <a:t> is undefined</a:t>
            </a:r>
            <a:endParaRPr/>
          </a:p>
          <a:p>
            <a:pPr indent="-342900" lvl="0" marL="457200" rtl="0" algn="l">
              <a:spcBef>
                <a:spcPts val="0"/>
              </a:spcBef>
              <a:spcAft>
                <a:spcPts val="0"/>
              </a:spcAft>
              <a:buSzPts val="1800"/>
              <a:buChar char="●"/>
            </a:pPr>
            <a:r>
              <a:rPr lang="en"/>
              <a:t>If you ever </a:t>
            </a:r>
            <a:r>
              <a:rPr b="1" lang="en"/>
              <a:t>push</a:t>
            </a:r>
            <a:r>
              <a:rPr lang="en"/>
              <a:t> a value onto the stack, </a:t>
            </a:r>
            <a:r>
              <a:rPr lang="en">
                <a:latin typeface="Consolas"/>
                <a:ea typeface="Consolas"/>
                <a:cs typeface="Consolas"/>
                <a:sym typeface="Consolas"/>
              </a:rPr>
              <a:t>esp</a:t>
            </a:r>
            <a:r>
              <a:rPr lang="en"/>
              <a:t> must adjust to match the lowest value on the stack.</a:t>
            </a:r>
            <a:endParaRPr/>
          </a:p>
        </p:txBody>
      </p:sp>
      <p:graphicFrame>
        <p:nvGraphicFramePr>
          <p:cNvPr id="645" name="Google Shape;645;p68"/>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646" name="Google Shape;646;p68"/>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647" name="Google Shape;647;p68"/>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648" name="Google Shape;648;p68"/>
          <p:cNvCxnSpPr>
            <a:stCxn id="647"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649" name="Google Shape;649;p68"/>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650" name="Google Shape;650;p68"/>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68"/>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652" name="Google Shape;652;p68"/>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68"/>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54" name="Google Shape;654;p68"/>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8"/>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56" name="Google Shape;656;p68"/>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68"/>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58" name="Google Shape;658;p68"/>
          <p:cNvCxnSpPr/>
          <p:nvPr/>
        </p:nvCxnSpPr>
        <p:spPr>
          <a:xfrm>
            <a:off x="4999875" y="1694225"/>
            <a:ext cx="1183200" cy="259800"/>
          </a:xfrm>
          <a:prstGeom prst="straightConnector1">
            <a:avLst/>
          </a:prstGeom>
          <a:noFill/>
          <a:ln cap="flat" cmpd="sng" w="9525">
            <a:solidFill>
              <a:schemeClr val="dk2"/>
            </a:solidFill>
            <a:prstDash val="solid"/>
            <a:round/>
            <a:headEnd len="med" w="med" type="none"/>
            <a:tailEnd len="med" w="med" type="triangle"/>
          </a:ln>
        </p:spPr>
      </p:cxnSp>
      <p:cxnSp>
        <p:nvCxnSpPr>
          <p:cNvPr id="659" name="Google Shape;659;p68"/>
          <p:cNvCxnSpPr/>
          <p:nvPr/>
        </p:nvCxnSpPr>
        <p:spPr>
          <a:xfrm>
            <a:off x="4999875" y="2070425"/>
            <a:ext cx="1169700" cy="1053300"/>
          </a:xfrm>
          <a:prstGeom prst="straightConnector1">
            <a:avLst/>
          </a:prstGeom>
          <a:noFill/>
          <a:ln cap="flat" cmpd="sng" w="9525">
            <a:solidFill>
              <a:schemeClr val="dk2"/>
            </a:solidFill>
            <a:prstDash val="solid"/>
            <a:round/>
            <a:headEnd len="med" w="med" type="none"/>
            <a:tailEnd len="med" w="med" type="triangle"/>
          </a:ln>
        </p:spPr>
      </p:cxnSp>
      <p:sp>
        <p:nvSpPr>
          <p:cNvPr id="660" name="Google Shape;660;p68"/>
          <p:cNvSpPr txBox="1"/>
          <p:nvPr/>
        </p:nvSpPr>
        <p:spPr>
          <a:xfrm rot="-1612847">
            <a:off x="6443066" y="2367079"/>
            <a:ext cx="1826001" cy="369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stack frame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eip</a:t>
            </a:r>
            <a:endParaRPr/>
          </a:p>
        </p:txBody>
      </p:sp>
      <p:sp>
        <p:nvSpPr>
          <p:cNvPr id="666" name="Google Shape;666;p69"/>
          <p:cNvSpPr txBox="1"/>
          <p:nvPr>
            <p:ph idx="1" type="body"/>
          </p:nvPr>
        </p:nvSpPr>
        <p:spPr>
          <a:xfrm>
            <a:off x="198500" y="1246825"/>
            <a:ext cx="32721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need some way to keep track of what step we’re at in the instructions.</a:t>
            </a:r>
            <a:endParaRPr/>
          </a:p>
          <a:p>
            <a:pPr indent="-342900" lvl="0" marL="457200" rtl="0" algn="l">
              <a:spcBef>
                <a:spcPts val="0"/>
              </a:spcBef>
              <a:spcAft>
                <a:spcPts val="0"/>
              </a:spcAft>
              <a:buSzPts val="1800"/>
              <a:buChar char="●"/>
            </a:pPr>
            <a:r>
              <a:rPr lang="en"/>
              <a:t>We use the </a:t>
            </a:r>
            <a:r>
              <a:rPr lang="en">
                <a:latin typeface="Consolas"/>
                <a:ea typeface="Consolas"/>
                <a:cs typeface="Consolas"/>
                <a:sym typeface="Consolas"/>
              </a:rPr>
              <a:t>eip</a:t>
            </a:r>
            <a:r>
              <a:rPr lang="en"/>
              <a:t> register to store a pointer to the current instruction.</a:t>
            </a:r>
            <a:endParaRPr/>
          </a:p>
        </p:txBody>
      </p:sp>
      <p:graphicFrame>
        <p:nvGraphicFramePr>
          <p:cNvPr id="667" name="Google Shape;667;p69"/>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solidFill>
                      <a:srgbClr val="CCCCCC"/>
                    </a:solidFill>
                  </a:tcPr>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668" name="Google Shape;668;p69"/>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669" name="Google Shape;669;p69"/>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670" name="Google Shape;670;p69"/>
          <p:cNvCxnSpPr>
            <a:stCxn id="669"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671" name="Google Shape;671;p69"/>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672" name="Google Shape;672;p69"/>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69"/>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674" name="Google Shape;674;p69"/>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69"/>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76" name="Google Shape;676;p69"/>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69"/>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78" name="Google Shape;678;p69"/>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69"/>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680" name="Google Shape;680;p69"/>
          <p:cNvCxnSpPr/>
          <p:nvPr/>
        </p:nvCxnSpPr>
        <p:spPr>
          <a:xfrm>
            <a:off x="4999875" y="1694225"/>
            <a:ext cx="1183200" cy="259800"/>
          </a:xfrm>
          <a:prstGeom prst="straightConnector1">
            <a:avLst/>
          </a:prstGeom>
          <a:noFill/>
          <a:ln cap="flat" cmpd="sng" w="9525">
            <a:solidFill>
              <a:schemeClr val="dk2"/>
            </a:solidFill>
            <a:prstDash val="solid"/>
            <a:round/>
            <a:headEnd len="med" w="med" type="none"/>
            <a:tailEnd len="med" w="med" type="triangle"/>
          </a:ln>
        </p:spPr>
      </p:cxnSp>
      <p:cxnSp>
        <p:nvCxnSpPr>
          <p:cNvPr id="681" name="Google Shape;681;p69"/>
          <p:cNvCxnSpPr/>
          <p:nvPr/>
        </p:nvCxnSpPr>
        <p:spPr>
          <a:xfrm>
            <a:off x="4999875" y="2070425"/>
            <a:ext cx="1169700" cy="1053300"/>
          </a:xfrm>
          <a:prstGeom prst="straightConnector1">
            <a:avLst/>
          </a:prstGeom>
          <a:noFill/>
          <a:ln cap="flat" cmpd="sng" w="9525">
            <a:solidFill>
              <a:schemeClr val="dk2"/>
            </a:solidFill>
            <a:prstDash val="solid"/>
            <a:round/>
            <a:headEnd len="med" w="med" type="none"/>
            <a:tailEnd len="med" w="med" type="triangle"/>
          </a:ln>
        </p:spPr>
      </p:cxnSp>
      <p:sp>
        <p:nvSpPr>
          <p:cNvPr id="682" name="Google Shape;682;p69"/>
          <p:cNvSpPr txBox="1"/>
          <p:nvPr/>
        </p:nvSpPr>
        <p:spPr>
          <a:xfrm rot="-1612847">
            <a:off x="6443066" y="2367079"/>
            <a:ext cx="1826001" cy="369628"/>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Current stack frame</a:t>
            </a:r>
            <a:endParaRPr/>
          </a:p>
        </p:txBody>
      </p:sp>
      <p:sp>
        <p:nvSpPr>
          <p:cNvPr id="683" name="Google Shape;683;p69"/>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the stack: requirements</a:t>
            </a:r>
            <a:endParaRPr/>
          </a:p>
        </p:txBody>
      </p:sp>
      <p:sp>
        <p:nvSpPr>
          <p:cNvPr id="689" name="Google Shape;689;p70"/>
          <p:cNvSpPr txBox="1"/>
          <p:nvPr>
            <p:ph idx="1" type="body"/>
          </p:nvPr>
        </p:nvSpPr>
        <p:spPr>
          <a:xfrm>
            <a:off x="198500" y="1246825"/>
            <a:ext cx="34863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Every time a function is called, a new stack frame must be created. When the function returns, the stack frame must be discarded.</a:t>
            </a:r>
            <a:endParaRPr/>
          </a:p>
          <a:p>
            <a:pPr indent="-342900" lvl="0" marL="457200" rtl="0" algn="l">
              <a:spcBef>
                <a:spcPts val="0"/>
              </a:spcBef>
              <a:spcAft>
                <a:spcPts val="0"/>
              </a:spcAft>
              <a:buSzPts val="1800"/>
              <a:buChar char="●"/>
            </a:pPr>
            <a:r>
              <a:rPr lang="en"/>
              <a:t>Each stack frame needs to have space for local variables.</a:t>
            </a:r>
            <a:endParaRPr/>
          </a:p>
          <a:p>
            <a:pPr indent="-342900" lvl="0" marL="457200" rtl="0" algn="l">
              <a:spcBef>
                <a:spcPts val="0"/>
              </a:spcBef>
              <a:spcAft>
                <a:spcPts val="0"/>
              </a:spcAft>
              <a:buSzPts val="1800"/>
              <a:buChar char="●"/>
            </a:pPr>
            <a:r>
              <a:rPr lang="en"/>
              <a:t>We also need to figure out how to pass arguments to functions using the stack.</a:t>
            </a:r>
            <a:endParaRPr/>
          </a:p>
        </p:txBody>
      </p:sp>
      <p:graphicFrame>
        <p:nvGraphicFramePr>
          <p:cNvPr id="690" name="Google Shape;690;p70"/>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691" name="Google Shape;691;p70"/>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692" name="Google Shape;692;p70"/>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70"/>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694" name="Google Shape;694;p70"/>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70"/>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696" name="Google Shape;696;p70"/>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70"/>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698" name="Google Shape;698;p70"/>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70"/>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00" name="Google Shape;700;p70"/>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cxnSp>
        <p:nvCxnSpPr>
          <p:cNvPr id="701" name="Google Shape;701;p70"/>
          <p:cNvCxnSpPr/>
          <p:nvPr/>
        </p:nvCxnSpPr>
        <p:spPr>
          <a:xfrm flipH="1" rot="10800000">
            <a:off x="4999875" y="1571225"/>
            <a:ext cx="1162800" cy="499200"/>
          </a:xfrm>
          <a:prstGeom prst="straightConnector1">
            <a:avLst/>
          </a:prstGeom>
          <a:noFill/>
          <a:ln cap="flat" cmpd="sng" w="9525">
            <a:solidFill>
              <a:schemeClr val="dk2"/>
            </a:solidFill>
            <a:prstDash val="solid"/>
            <a:round/>
            <a:headEnd len="med" w="med" type="none"/>
            <a:tailEnd len="med" w="med" type="triangle"/>
          </a:ln>
        </p:spPr>
      </p:cxnSp>
      <p:sp>
        <p:nvSpPr>
          <p:cNvPr id="702" name="Google Shape;702;p70"/>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703" name="Google Shape;703;p70"/>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704" name="Google Shape;704;p70"/>
          <p:cNvCxnSpPr>
            <a:stCxn id="703"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705" name="Google Shape;705;p70"/>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the stack: requirements</a:t>
            </a:r>
            <a:endParaRPr/>
          </a:p>
        </p:txBody>
      </p:sp>
      <p:sp>
        <p:nvSpPr>
          <p:cNvPr id="711" name="Google Shape;711;p71"/>
          <p:cNvSpPr txBox="1"/>
          <p:nvPr>
            <p:ph idx="1" type="body"/>
          </p:nvPr>
        </p:nvSpPr>
        <p:spPr>
          <a:xfrm>
            <a:off x="198500" y="1246825"/>
            <a:ext cx="3548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example, this is what the stack might look like after a function </a:t>
            </a:r>
            <a:r>
              <a:rPr lang="en">
                <a:latin typeface="Consolas"/>
                <a:ea typeface="Consolas"/>
                <a:cs typeface="Consolas"/>
                <a:sym typeface="Consolas"/>
              </a:rPr>
              <a:t>foo</a:t>
            </a:r>
            <a:r>
              <a:rPr lang="en"/>
              <a:t> is called.</a:t>
            </a:r>
            <a:endParaRPr/>
          </a:p>
          <a:p>
            <a:pPr indent="-342900" lvl="0" marL="457200" rtl="0" algn="l">
              <a:spcBef>
                <a:spcPts val="0"/>
              </a:spcBef>
              <a:spcAft>
                <a:spcPts val="0"/>
              </a:spcAft>
              <a:buSzPts val="1800"/>
              <a:buChar char="●"/>
            </a:pPr>
            <a:r>
              <a:rPr lang="en"/>
              <a:t>The </a:t>
            </a:r>
            <a:r>
              <a:rPr lang="en">
                <a:latin typeface="Consolas"/>
                <a:ea typeface="Consolas"/>
                <a:cs typeface="Consolas"/>
                <a:sym typeface="Consolas"/>
              </a:rPr>
              <a:t>ebp</a:t>
            </a:r>
            <a:r>
              <a:rPr lang="en"/>
              <a:t> and </a:t>
            </a:r>
            <a:r>
              <a:rPr lang="en">
                <a:latin typeface="Consolas"/>
                <a:ea typeface="Consolas"/>
                <a:cs typeface="Consolas"/>
                <a:sym typeface="Consolas"/>
              </a:rPr>
              <a:t>esp</a:t>
            </a:r>
            <a:r>
              <a:rPr lang="en"/>
              <a:t> registers should adjust to give us a stack frame for </a:t>
            </a:r>
            <a:r>
              <a:rPr lang="en">
                <a:latin typeface="Consolas"/>
                <a:ea typeface="Consolas"/>
                <a:cs typeface="Consolas"/>
                <a:sym typeface="Consolas"/>
              </a:rPr>
              <a:t>foo</a:t>
            </a:r>
            <a:r>
              <a:rPr lang="en"/>
              <a:t> with the correct size.</a:t>
            </a:r>
            <a:endParaRPr/>
          </a:p>
          <a:p>
            <a:pPr indent="-342900" lvl="0" marL="457200" rtl="0" algn="l">
              <a:spcBef>
                <a:spcPts val="0"/>
              </a:spcBef>
              <a:spcAft>
                <a:spcPts val="0"/>
              </a:spcAft>
              <a:buSzPts val="1800"/>
              <a:buChar char="●"/>
            </a:pPr>
            <a:r>
              <a:rPr lang="en"/>
              <a:t>The </a:t>
            </a:r>
            <a:r>
              <a:rPr lang="en">
                <a:latin typeface="Consolas"/>
                <a:ea typeface="Consolas"/>
                <a:cs typeface="Consolas"/>
                <a:sym typeface="Consolas"/>
              </a:rPr>
              <a:t>eip</a:t>
            </a:r>
            <a:r>
              <a:rPr lang="en"/>
              <a:t> register should adjust to let us execute the instructions for </a:t>
            </a:r>
            <a:r>
              <a:rPr lang="en">
                <a:latin typeface="Consolas"/>
                <a:ea typeface="Consolas"/>
                <a:cs typeface="Consolas"/>
                <a:sym typeface="Consolas"/>
              </a:rPr>
              <a:t>foo</a:t>
            </a:r>
            <a:r>
              <a:rPr lang="en"/>
              <a:t>.</a:t>
            </a:r>
            <a:endParaRPr/>
          </a:p>
        </p:txBody>
      </p:sp>
      <p:graphicFrame>
        <p:nvGraphicFramePr>
          <p:cNvPr id="712" name="Google Shape;712;p71"/>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713" name="Google Shape;713;p71"/>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714" name="Google Shape;714;p71"/>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71"/>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716" name="Google Shape;716;p71"/>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71"/>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18" name="Google Shape;718;p71"/>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71"/>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20" name="Google Shape;720;p71"/>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71"/>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22" name="Google Shape;722;p71"/>
          <p:cNvCxnSpPr/>
          <p:nvPr/>
        </p:nvCxnSpPr>
        <p:spPr>
          <a:xfrm flipH="1" rot="10800000">
            <a:off x="4999875" y="1577825"/>
            <a:ext cx="1183200" cy="116400"/>
          </a:xfrm>
          <a:prstGeom prst="straightConnector1">
            <a:avLst/>
          </a:prstGeom>
          <a:noFill/>
          <a:ln cap="flat" cmpd="sng" w="9525">
            <a:solidFill>
              <a:schemeClr val="dk2"/>
            </a:solidFill>
            <a:prstDash val="solid"/>
            <a:round/>
            <a:headEnd len="med" w="med" type="none"/>
            <a:tailEnd len="med" w="med" type="triangle"/>
          </a:ln>
        </p:spPr>
      </p:cxnSp>
      <p:cxnSp>
        <p:nvCxnSpPr>
          <p:cNvPr id="723" name="Google Shape;723;p71"/>
          <p:cNvCxnSpPr/>
          <p:nvPr/>
        </p:nvCxnSpPr>
        <p:spPr>
          <a:xfrm flipH="1" rot="10800000">
            <a:off x="4999875" y="1960925"/>
            <a:ext cx="1169700" cy="109500"/>
          </a:xfrm>
          <a:prstGeom prst="straightConnector1">
            <a:avLst/>
          </a:prstGeom>
          <a:noFill/>
          <a:ln cap="flat" cmpd="sng" w="9525">
            <a:solidFill>
              <a:schemeClr val="dk2"/>
            </a:solidFill>
            <a:prstDash val="solid"/>
            <a:round/>
            <a:headEnd len="med" w="med" type="none"/>
            <a:tailEnd len="med" w="med" type="triangle"/>
          </a:ln>
        </p:spPr>
      </p:cxnSp>
      <p:sp>
        <p:nvSpPr>
          <p:cNvPr id="724" name="Google Shape;724;p71"/>
          <p:cNvSpPr/>
          <p:nvPr/>
        </p:nvSpPr>
        <p:spPr>
          <a:xfrm>
            <a:off x="4999875" y="2453450"/>
            <a:ext cx="1114875" cy="2103857"/>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725" name="Google Shape;725;p71"/>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726" name="Google Shape;726;p71"/>
          <p:cNvCxnSpPr>
            <a:stCxn id="72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727" name="Google Shape;727;p71"/>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Designing the stack: requirements</a:t>
            </a:r>
            <a:endParaRPr/>
          </a:p>
        </p:txBody>
      </p:sp>
      <p:sp>
        <p:nvSpPr>
          <p:cNvPr id="733" name="Google Shape;733;p72"/>
          <p:cNvSpPr txBox="1"/>
          <p:nvPr>
            <p:ph idx="1" type="body"/>
          </p:nvPr>
        </p:nvSpPr>
        <p:spPr>
          <a:xfrm>
            <a:off x="198500" y="1246825"/>
            <a:ext cx="34152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Then after </a:t>
            </a:r>
            <a:r>
              <a:rPr lang="en">
                <a:latin typeface="Consolas"/>
                <a:ea typeface="Consolas"/>
                <a:cs typeface="Consolas"/>
                <a:sym typeface="Consolas"/>
              </a:rPr>
              <a:t>foo</a:t>
            </a:r>
            <a:r>
              <a:rPr lang="en"/>
              <a:t> returns, the stack should look exactly like it did before </a:t>
            </a:r>
            <a:r>
              <a:rPr lang="en">
                <a:latin typeface="Consolas"/>
                <a:ea typeface="Consolas"/>
                <a:cs typeface="Consolas"/>
                <a:sym typeface="Consolas"/>
              </a:rPr>
              <a:t>foo</a:t>
            </a:r>
            <a:r>
              <a:rPr lang="en"/>
              <a:t> was called.</a:t>
            </a:r>
            <a:endParaRPr/>
          </a:p>
        </p:txBody>
      </p:sp>
      <p:graphicFrame>
        <p:nvGraphicFramePr>
          <p:cNvPr id="734" name="Google Shape;734;p72"/>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735" name="Google Shape;735;p72"/>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736" name="Google Shape;736;p72"/>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737" name="Google Shape;737;p72"/>
          <p:cNvCxnSpPr>
            <a:stCxn id="736"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738" name="Google Shape;738;p72"/>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739" name="Google Shape;739;p72"/>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2"/>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741" name="Google Shape;741;p72"/>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72"/>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43" name="Google Shape;743;p72"/>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72"/>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45" name="Google Shape;745;p72"/>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72"/>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47" name="Google Shape;747;p72"/>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cxnSp>
        <p:nvCxnSpPr>
          <p:cNvPr id="748" name="Google Shape;748;p72"/>
          <p:cNvCxnSpPr/>
          <p:nvPr/>
        </p:nvCxnSpPr>
        <p:spPr>
          <a:xfrm flipH="1" rot="10800000">
            <a:off x="4999875" y="1571225"/>
            <a:ext cx="1162800" cy="499200"/>
          </a:xfrm>
          <a:prstGeom prst="straightConnector1">
            <a:avLst/>
          </a:prstGeom>
          <a:noFill/>
          <a:ln cap="flat" cmpd="sng" w="9525">
            <a:solidFill>
              <a:schemeClr val="dk2"/>
            </a:solidFill>
            <a:prstDash val="solid"/>
            <a:round/>
            <a:headEnd len="med" w="med" type="none"/>
            <a:tailEnd len="med" w="med" type="triangle"/>
          </a:ln>
        </p:spPr>
      </p:cxnSp>
      <p:sp>
        <p:nvSpPr>
          <p:cNvPr id="749" name="Google Shape;749;p72"/>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Remember to save your work as you go</a:t>
            </a:r>
            <a:endParaRPr/>
          </a:p>
        </p:txBody>
      </p:sp>
      <p:sp>
        <p:nvSpPr>
          <p:cNvPr id="755" name="Google Shape;755;p73"/>
          <p:cNvSpPr txBox="1"/>
          <p:nvPr>
            <p:ph idx="1" type="body"/>
          </p:nvPr>
        </p:nvSpPr>
        <p:spPr>
          <a:xfrm>
            <a:off x="198500" y="1246825"/>
            <a:ext cx="3509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Don’t forget calling convention: </a:t>
            </a:r>
            <a:r>
              <a:rPr lang="en"/>
              <a:t>if we ever overwrite a saved register, we should remember its old value by putting it on the stack.</a:t>
            </a:r>
            <a:endParaRPr/>
          </a:p>
        </p:txBody>
      </p:sp>
      <p:graphicFrame>
        <p:nvGraphicFramePr>
          <p:cNvPr id="756" name="Google Shape;756;p73"/>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757" name="Google Shape;757;p73"/>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758" name="Google Shape;758;p73"/>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759" name="Google Shape;759;p73"/>
          <p:cNvCxnSpPr>
            <a:stCxn id="758"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73"/>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761" name="Google Shape;761;p73"/>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73"/>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763" name="Google Shape;763;p73"/>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73"/>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65" name="Google Shape;765;p73"/>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73"/>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67" name="Google Shape;767;p73"/>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73"/>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69" name="Google Shape;769;p73"/>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cxnSp>
        <p:nvCxnSpPr>
          <p:cNvPr id="770" name="Google Shape;770;p73"/>
          <p:cNvCxnSpPr/>
          <p:nvPr/>
        </p:nvCxnSpPr>
        <p:spPr>
          <a:xfrm flipH="1" rot="10800000">
            <a:off x="4999875" y="1571225"/>
            <a:ext cx="1162800" cy="499200"/>
          </a:xfrm>
          <a:prstGeom prst="straightConnector1">
            <a:avLst/>
          </a:prstGeom>
          <a:noFill/>
          <a:ln cap="flat" cmpd="sng" w="9525">
            <a:solidFill>
              <a:schemeClr val="dk2"/>
            </a:solidFill>
            <a:prstDash val="solid"/>
            <a:round/>
            <a:headEnd len="med" w="med" type="none"/>
            <a:tailEnd len="med" w="med" type="triangle"/>
          </a:ln>
        </p:spPr>
      </p:cxnSp>
      <p:sp>
        <p:nvSpPr>
          <p:cNvPr id="771" name="Google Shape;771;p73"/>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Arguments</a:t>
            </a:r>
            <a:endParaRPr/>
          </a:p>
        </p:txBody>
      </p:sp>
      <p:sp>
        <p:nvSpPr>
          <p:cNvPr id="777" name="Google Shape;777;p74"/>
          <p:cNvSpPr txBox="1"/>
          <p:nvPr>
            <p:ph idx="1" type="body"/>
          </p:nvPr>
        </p:nvSpPr>
        <p:spPr>
          <a:xfrm>
            <a:off x="198500" y="1246825"/>
            <a:ext cx="34215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First, we push</a:t>
            </a:r>
            <a:r>
              <a:rPr lang="en"/>
              <a:t> the arguments onto the stack.</a:t>
            </a:r>
            <a:endParaRPr/>
          </a:p>
          <a:p>
            <a:pPr indent="-342900" lvl="0" marL="457200" rtl="0" algn="l">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a:p>
            <a:pPr indent="-342900" lvl="0" marL="457200" rtl="0" algn="l">
              <a:spcBef>
                <a:spcPts val="0"/>
              </a:spcBef>
              <a:spcAft>
                <a:spcPts val="0"/>
              </a:spcAft>
              <a:buSzPts val="1800"/>
              <a:buChar char="●"/>
            </a:pPr>
            <a:r>
              <a:rPr lang="en"/>
              <a:t>Arguments are added to the stack in reverse order.</a:t>
            </a:r>
            <a:endParaRPr/>
          </a:p>
        </p:txBody>
      </p:sp>
      <p:graphicFrame>
        <p:nvGraphicFramePr>
          <p:cNvPr id="778" name="Google Shape;778;p74"/>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solidFill>
                            <a:srgbClr val="FF0000"/>
                          </a:solidFill>
                          <a:latin typeface="Calibri"/>
                          <a:ea typeface="Calibri"/>
                          <a:cs typeface="Calibri"/>
                          <a:sym typeface="Calibri"/>
                        </a:rPr>
                        <a:t>Argument #2</a:t>
                      </a:r>
                      <a:endParaRPr>
                        <a:solidFill>
                          <a:srgbClr val="FF0000"/>
                        </a:solidFill>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solidFill>
                            <a:srgbClr val="FF0000"/>
                          </a:solidFill>
                          <a:latin typeface="Calibri"/>
                          <a:ea typeface="Calibri"/>
                          <a:cs typeface="Calibri"/>
                          <a:sym typeface="Calibri"/>
                        </a:rPr>
                        <a:t>Argument #1</a:t>
                      </a:r>
                      <a:endParaRPr>
                        <a:solidFill>
                          <a:srgbClr val="FF0000"/>
                        </a:solidFill>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779" name="Google Shape;779;p74"/>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780" name="Google Shape;780;p74"/>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781" name="Google Shape;781;p74"/>
          <p:cNvCxnSpPr>
            <a:stCxn id="780"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782" name="Google Shape;782;p74"/>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783" name="Google Shape;783;p74"/>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74"/>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785" name="Google Shape;785;p74"/>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74"/>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787" name="Google Shape;787;p74"/>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74"/>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789" name="Google Shape;789;p74"/>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74"/>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791" name="Google Shape;791;p74"/>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sp>
        <p:nvSpPr>
          <p:cNvPr id="792" name="Google Shape;792;p74"/>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cxnSp>
        <p:nvCxnSpPr>
          <p:cNvPr id="793" name="Google Shape;793;p74"/>
          <p:cNvCxnSpPr/>
          <p:nvPr/>
        </p:nvCxnSpPr>
        <p:spPr>
          <a:xfrm>
            <a:off x="4999875" y="2070425"/>
            <a:ext cx="1187700" cy="264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Remember eip</a:t>
            </a:r>
            <a:endParaRPr/>
          </a:p>
        </p:txBody>
      </p:sp>
      <p:graphicFrame>
        <p:nvGraphicFramePr>
          <p:cNvPr id="799" name="Google Shape;799;p75"/>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800" name="Google Shape;800;p75"/>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801" name="Google Shape;801;p75"/>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802" name="Google Shape;802;p75"/>
          <p:cNvCxnSpPr>
            <a:stCxn id="801"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803" name="Google Shape;803;p75"/>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804" name="Google Shape;804;p75"/>
          <p:cNvSpPr txBox="1"/>
          <p:nvPr>
            <p:ph idx="1" type="body"/>
          </p:nvPr>
        </p:nvSpPr>
        <p:spPr>
          <a:xfrm>
            <a:off x="198500" y="1246825"/>
            <a:ext cx="35475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Next, push</a:t>
            </a:r>
            <a:r>
              <a:rPr lang="en"/>
              <a:t> the current value of </a:t>
            </a:r>
            <a:r>
              <a:rPr lang="en">
                <a:latin typeface="Consolas"/>
                <a:ea typeface="Consolas"/>
                <a:cs typeface="Consolas"/>
                <a:sym typeface="Consolas"/>
              </a:rPr>
              <a:t>eip</a:t>
            </a:r>
            <a:r>
              <a:rPr lang="en"/>
              <a:t> on the stack.</a:t>
            </a:r>
            <a:endParaRPr/>
          </a:p>
          <a:p>
            <a:pPr indent="-317500" lvl="1" marL="914400" rtl="0" algn="l">
              <a:spcBef>
                <a:spcPts val="0"/>
              </a:spcBef>
              <a:spcAft>
                <a:spcPts val="0"/>
              </a:spcAft>
              <a:buSzPts val="1400"/>
              <a:buChar char="○"/>
            </a:pPr>
            <a:r>
              <a:rPr lang="en"/>
              <a:t>This tells us what code to execute next after the function returns</a:t>
            </a:r>
            <a:endParaRPr/>
          </a:p>
          <a:p>
            <a:pPr indent="-317500" lvl="1" marL="914400" rtl="0" algn="l">
              <a:spcBef>
                <a:spcPts val="0"/>
              </a:spcBef>
              <a:spcAft>
                <a:spcPts val="0"/>
              </a:spcAft>
              <a:buSzPts val="1400"/>
              <a:buChar char="○"/>
            </a:pPr>
            <a:r>
              <a:rPr lang="en"/>
              <a:t>Similar to putting a return address in </a:t>
            </a:r>
            <a:r>
              <a:rPr lang="en">
                <a:latin typeface="Consolas"/>
                <a:ea typeface="Consolas"/>
                <a:cs typeface="Consolas"/>
                <a:sym typeface="Consolas"/>
              </a:rPr>
              <a:t>ra</a:t>
            </a:r>
            <a:r>
              <a:rPr lang="en"/>
              <a:t> in RISC-V</a:t>
            </a:r>
            <a:endParaRPr/>
          </a:p>
          <a:p>
            <a:pPr indent="-342900" lvl="0" marL="457200" rtl="0" algn="l">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05" name="Google Shape;805;p75"/>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75"/>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807" name="Google Shape;807;p75"/>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75"/>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09" name="Google Shape;809;p75"/>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75"/>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11" name="Google Shape;811;p75"/>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75"/>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13" name="Google Shape;813;p75"/>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cxnSp>
        <p:nvCxnSpPr>
          <p:cNvPr id="814" name="Google Shape;814;p75"/>
          <p:cNvCxnSpPr/>
          <p:nvPr/>
        </p:nvCxnSpPr>
        <p:spPr>
          <a:xfrm>
            <a:off x="4999875" y="2070425"/>
            <a:ext cx="1175100" cy="642900"/>
          </a:xfrm>
          <a:prstGeom prst="straightConnector1">
            <a:avLst/>
          </a:prstGeom>
          <a:noFill/>
          <a:ln cap="flat" cmpd="sng" w="9525">
            <a:solidFill>
              <a:srgbClr val="FF0000"/>
            </a:solidFill>
            <a:prstDash val="solid"/>
            <a:round/>
            <a:headEnd len="med" w="med" type="none"/>
            <a:tailEnd len="med" w="med" type="triangle"/>
          </a:ln>
        </p:spPr>
      </p:cxnSp>
      <p:sp>
        <p:nvSpPr>
          <p:cNvPr id="815" name="Google Shape;815;p75"/>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816" name="Google Shape;816;p75"/>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Number Representation</a:t>
            </a:r>
            <a:endParaRPr/>
          </a:p>
        </p:txBody>
      </p:sp>
      <p:sp>
        <p:nvSpPr>
          <p:cNvPr id="138" name="Google Shape;13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31"/>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2.1</a:t>
            </a:r>
            <a:endParaRPr>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Remember eip</a:t>
            </a:r>
            <a:endParaRPr/>
          </a:p>
        </p:txBody>
      </p:sp>
      <p:sp>
        <p:nvSpPr>
          <p:cNvPr id="822" name="Google Shape;822;p76"/>
          <p:cNvSpPr txBox="1"/>
          <p:nvPr>
            <p:ph idx="1" type="body"/>
          </p:nvPr>
        </p:nvSpPr>
        <p:spPr>
          <a:xfrm>
            <a:off x="198500" y="1246825"/>
            <a:ext cx="34593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value is sometimes known as the </a:t>
            </a:r>
            <a:r>
              <a:rPr lang="en">
                <a:latin typeface="Consolas"/>
                <a:ea typeface="Consolas"/>
                <a:cs typeface="Consolas"/>
                <a:sym typeface="Consolas"/>
              </a:rPr>
              <a:t>rip</a:t>
            </a:r>
            <a:r>
              <a:rPr lang="en"/>
              <a:t> (return instruction pointer), because when we’re finished with the function, this pointer tells us where in the instructions to go next.</a:t>
            </a:r>
            <a:endParaRPr/>
          </a:p>
        </p:txBody>
      </p:sp>
      <p:graphicFrame>
        <p:nvGraphicFramePr>
          <p:cNvPr id="823" name="Google Shape;823;p76"/>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solidFill>
                            <a:srgbClr val="FF0000"/>
                          </a:solidFill>
                          <a:latin typeface="Calibri"/>
                          <a:ea typeface="Calibri"/>
                          <a:cs typeface="Calibri"/>
                          <a:sym typeface="Calibri"/>
                        </a:rPr>
                        <a:t>Old eip (rip)</a:t>
                      </a:r>
                      <a:endParaRPr>
                        <a:solidFill>
                          <a:srgbClr val="FF0000"/>
                        </a:solidFill>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824" name="Google Shape;824;p76"/>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825" name="Google Shape;825;p76"/>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826" name="Google Shape;826;p76"/>
          <p:cNvCxnSpPr>
            <a:stCxn id="82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827" name="Google Shape;827;p76"/>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828" name="Google Shape;828;p76"/>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76"/>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830" name="Google Shape;830;p76"/>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76"/>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32" name="Google Shape;832;p76"/>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76"/>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34" name="Google Shape;834;p76"/>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76"/>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36" name="Google Shape;836;p76"/>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cxnSp>
        <p:nvCxnSpPr>
          <p:cNvPr id="837" name="Google Shape;837;p76"/>
          <p:cNvCxnSpPr/>
          <p:nvPr/>
        </p:nvCxnSpPr>
        <p:spPr>
          <a:xfrm>
            <a:off x="4999875" y="2070425"/>
            <a:ext cx="1175100" cy="642900"/>
          </a:xfrm>
          <a:prstGeom prst="straightConnector1">
            <a:avLst/>
          </a:prstGeom>
          <a:noFill/>
          <a:ln cap="flat" cmpd="sng" w="9525">
            <a:solidFill>
              <a:srgbClr val="FF0000"/>
            </a:solidFill>
            <a:prstDash val="solid"/>
            <a:round/>
            <a:headEnd len="med" w="med" type="none"/>
            <a:tailEnd len="med" w="med" type="triangle"/>
          </a:ln>
        </p:spPr>
      </p:cxnSp>
      <p:sp>
        <p:nvSpPr>
          <p:cNvPr id="838" name="Google Shape;838;p76"/>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839" name="Google Shape;839;p76"/>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sp>
        <p:nvSpPr>
          <p:cNvPr id="844" name="Google Shape;844;p7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Remember ebp</a:t>
            </a:r>
            <a:endParaRPr/>
          </a:p>
        </p:txBody>
      </p:sp>
      <p:graphicFrame>
        <p:nvGraphicFramePr>
          <p:cNvPr id="845" name="Google Shape;845;p77"/>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846" name="Google Shape;846;p77"/>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847" name="Google Shape;847;p77"/>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848" name="Google Shape;848;p77"/>
          <p:cNvCxnSpPr>
            <a:stCxn id="847"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849" name="Google Shape;849;p77"/>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850" name="Google Shape;850;p77"/>
          <p:cNvSpPr txBox="1"/>
          <p:nvPr>
            <p:ph idx="1" type="body"/>
          </p:nvPr>
        </p:nvSpPr>
        <p:spPr>
          <a:xfrm>
            <a:off x="198500" y="1246825"/>
            <a:ext cx="36480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Next, </a:t>
            </a:r>
            <a:r>
              <a:rPr lang="en"/>
              <a:t>push</a:t>
            </a:r>
            <a:r>
              <a:rPr lang="en"/>
              <a:t> the current value of </a:t>
            </a:r>
            <a:r>
              <a:rPr lang="en">
                <a:latin typeface="Consolas"/>
                <a:ea typeface="Consolas"/>
                <a:cs typeface="Consolas"/>
                <a:sym typeface="Consolas"/>
              </a:rPr>
              <a:t>ebp</a:t>
            </a:r>
            <a:r>
              <a:rPr lang="en"/>
              <a:t> on the stack.</a:t>
            </a:r>
            <a:endParaRPr/>
          </a:p>
          <a:p>
            <a:pPr indent="-317500" lvl="1" marL="914400" rtl="0" algn="l">
              <a:spcBef>
                <a:spcPts val="0"/>
              </a:spcBef>
              <a:spcAft>
                <a:spcPts val="0"/>
              </a:spcAft>
              <a:buSzPts val="1400"/>
              <a:buChar char="○"/>
            </a:pPr>
            <a:r>
              <a:rPr lang="en"/>
              <a:t>This will let us restore the top of the previous stack frame when we return</a:t>
            </a:r>
            <a:endParaRPr/>
          </a:p>
          <a:p>
            <a:pPr indent="-317500" lvl="1" marL="914400" rtl="0" algn="l">
              <a:spcBef>
                <a:spcPts val="0"/>
              </a:spcBef>
              <a:spcAft>
                <a:spcPts val="0"/>
              </a:spcAft>
              <a:buSzPts val="1400"/>
              <a:buChar char="○"/>
            </a:pPr>
            <a:r>
              <a:rPr lang="en"/>
              <a:t>Alternate interpretation: </a:t>
            </a:r>
            <a:r>
              <a:rPr lang="en">
                <a:latin typeface="Consolas"/>
                <a:ea typeface="Consolas"/>
                <a:cs typeface="Consolas"/>
                <a:sym typeface="Consolas"/>
              </a:rPr>
              <a:t>ebp</a:t>
            </a:r>
            <a:r>
              <a:rPr lang="en"/>
              <a:t> is a saved register. We store its old value on the stack before overwriting it.</a:t>
            </a:r>
            <a:endParaRPr/>
          </a:p>
          <a:p>
            <a:pPr indent="-342900" lvl="0" marL="457200" rtl="0" algn="l">
              <a:spcBef>
                <a:spcPts val="0"/>
              </a:spcBef>
              <a:spcAft>
                <a:spcPts val="0"/>
              </a:spcAft>
              <a:buSzPts val="1800"/>
              <a:buChar char="●"/>
            </a:pPr>
            <a:r>
              <a:rPr lang="en"/>
              <a:t>Remember to adjust </a:t>
            </a:r>
            <a:r>
              <a:rPr lang="en">
                <a:latin typeface="Consolas"/>
                <a:ea typeface="Consolas"/>
                <a:cs typeface="Consolas"/>
                <a:sym typeface="Consolas"/>
              </a:rPr>
              <a:t>esp</a:t>
            </a:r>
            <a:r>
              <a:rPr lang="en"/>
              <a:t> to point to the new lowest value on the stack.</a:t>
            </a:r>
            <a:endParaRPr/>
          </a:p>
        </p:txBody>
      </p:sp>
      <p:sp>
        <p:nvSpPr>
          <p:cNvPr id="851" name="Google Shape;851;p77"/>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77"/>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853" name="Google Shape;853;p77"/>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77"/>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55" name="Google Shape;855;p77"/>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77"/>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57" name="Google Shape;857;p77"/>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77"/>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59" name="Google Shape;859;p77"/>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sp>
        <p:nvSpPr>
          <p:cNvPr id="860" name="Google Shape;860;p77"/>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861" name="Google Shape;861;p77"/>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cxnSp>
        <p:nvCxnSpPr>
          <p:cNvPr id="862" name="Google Shape;862;p77"/>
          <p:cNvCxnSpPr/>
          <p:nvPr/>
        </p:nvCxnSpPr>
        <p:spPr>
          <a:xfrm>
            <a:off x="4999875" y="2070425"/>
            <a:ext cx="1175100" cy="1061100"/>
          </a:xfrm>
          <a:prstGeom prst="straightConnector1">
            <a:avLst/>
          </a:prstGeom>
          <a:noFill/>
          <a:ln cap="flat" cmpd="sng" w="9525">
            <a:solidFill>
              <a:srgbClr val="FF0000"/>
            </a:solidFill>
            <a:prstDash val="solid"/>
            <a:round/>
            <a:headEnd len="med" w="med" type="none"/>
            <a:tailEnd len="med" w="med" type="triangle"/>
          </a:ln>
        </p:spPr>
      </p:cxnSp>
      <p:sp>
        <p:nvSpPr>
          <p:cNvPr id="863" name="Google Shape;863;p77"/>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Remember ebp</a:t>
            </a:r>
            <a:endParaRPr/>
          </a:p>
        </p:txBody>
      </p:sp>
      <p:sp>
        <p:nvSpPr>
          <p:cNvPr id="869" name="Google Shape;869;p78"/>
          <p:cNvSpPr txBox="1"/>
          <p:nvPr>
            <p:ph idx="1" type="body"/>
          </p:nvPr>
        </p:nvSpPr>
        <p:spPr>
          <a:xfrm>
            <a:off x="198500" y="1246825"/>
            <a:ext cx="36480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value is sometimes known as the </a:t>
            </a:r>
            <a:r>
              <a:rPr lang="en">
                <a:latin typeface="Consolas"/>
                <a:ea typeface="Consolas"/>
                <a:cs typeface="Consolas"/>
                <a:sym typeface="Consolas"/>
              </a:rPr>
              <a:t>sfp</a:t>
            </a:r>
            <a:r>
              <a:rPr lang="en"/>
              <a:t> (saved frame pointer), because it reminds us where the previous frame was.</a:t>
            </a:r>
            <a:endParaRPr/>
          </a:p>
        </p:txBody>
      </p:sp>
      <p:graphicFrame>
        <p:nvGraphicFramePr>
          <p:cNvPr id="870" name="Google Shape;870;p78"/>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solidFill>
                            <a:srgbClr val="FF0000"/>
                          </a:solidFill>
                          <a:latin typeface="Calibri"/>
                          <a:ea typeface="Calibri"/>
                          <a:cs typeface="Calibri"/>
                          <a:sym typeface="Calibri"/>
                        </a:rPr>
                        <a:t>Old ebp (sfp)</a:t>
                      </a:r>
                      <a:endParaRPr>
                        <a:solidFill>
                          <a:srgbClr val="FF0000"/>
                        </a:solidFill>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871" name="Google Shape;871;p78"/>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872" name="Google Shape;872;p78"/>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873" name="Google Shape;873;p78"/>
          <p:cNvCxnSpPr>
            <a:stCxn id="872"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874" name="Google Shape;874;p78"/>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875" name="Google Shape;875;p78"/>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78"/>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877" name="Google Shape;877;p78"/>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78"/>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879" name="Google Shape;879;p78"/>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78"/>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881" name="Google Shape;881;p78"/>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78"/>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883" name="Google Shape;883;p78"/>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sp>
        <p:nvSpPr>
          <p:cNvPr id="884" name="Google Shape;884;p78"/>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885" name="Google Shape;885;p78"/>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cxnSp>
        <p:nvCxnSpPr>
          <p:cNvPr id="886" name="Google Shape;886;p78"/>
          <p:cNvCxnSpPr/>
          <p:nvPr/>
        </p:nvCxnSpPr>
        <p:spPr>
          <a:xfrm>
            <a:off x="4999875" y="2070425"/>
            <a:ext cx="1175100" cy="1061100"/>
          </a:xfrm>
          <a:prstGeom prst="straightConnector1">
            <a:avLst/>
          </a:prstGeom>
          <a:noFill/>
          <a:ln cap="flat" cmpd="sng" w="9525">
            <a:solidFill>
              <a:srgbClr val="FF0000"/>
            </a:solidFill>
            <a:prstDash val="solid"/>
            <a:round/>
            <a:headEnd len="med" w="med" type="none"/>
            <a:tailEnd len="med" w="med" type="triangle"/>
          </a:ln>
        </p:spPr>
      </p:cxnSp>
      <p:sp>
        <p:nvSpPr>
          <p:cNvPr id="887" name="Google Shape;887;p78"/>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rgbClr val="FF0000"/>
            </a:solidFill>
            <a:prstDash val="solid"/>
            <a:round/>
            <a:headEnd len="med" w="med" type="none"/>
            <a:tailEnd len="med" w="med" type="triangle"/>
          </a:ln>
        </p:spPr>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Adjust the stack frame</a:t>
            </a:r>
            <a:endParaRPr/>
          </a:p>
        </p:txBody>
      </p:sp>
      <p:sp>
        <p:nvSpPr>
          <p:cNvPr id="893" name="Google Shape;893;p79"/>
          <p:cNvSpPr txBox="1"/>
          <p:nvPr>
            <p:ph idx="1" type="body"/>
          </p:nvPr>
        </p:nvSpPr>
        <p:spPr>
          <a:xfrm>
            <a:off x="198500" y="1246825"/>
            <a:ext cx="3578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adjust the stack frame, we need to update all three registers.</a:t>
            </a:r>
            <a:endParaRPr/>
          </a:p>
          <a:p>
            <a:pPr indent="-342900" lvl="0" marL="457200" rtl="0" algn="l">
              <a:spcBef>
                <a:spcPts val="0"/>
              </a:spcBef>
              <a:spcAft>
                <a:spcPts val="0"/>
              </a:spcAft>
              <a:buSzPts val="1800"/>
              <a:buChar char="●"/>
            </a:pPr>
            <a:r>
              <a:rPr lang="en"/>
              <a:t>We can safely do this because we’ve just saved the old values of </a:t>
            </a:r>
            <a:r>
              <a:rPr lang="en">
                <a:latin typeface="Consolas"/>
                <a:ea typeface="Consolas"/>
                <a:cs typeface="Consolas"/>
                <a:sym typeface="Consolas"/>
              </a:rPr>
              <a:t>ebp</a:t>
            </a:r>
            <a:r>
              <a:rPr lang="en"/>
              <a:t> and </a:t>
            </a:r>
            <a:r>
              <a:rPr lang="en">
                <a:latin typeface="Consolas"/>
                <a:ea typeface="Consolas"/>
                <a:cs typeface="Consolas"/>
                <a:sym typeface="Consolas"/>
              </a:rPr>
              <a:t>eip</a:t>
            </a:r>
            <a:r>
              <a:rPr lang="en"/>
              <a:t>. (</a:t>
            </a:r>
            <a:r>
              <a:rPr lang="en">
                <a:latin typeface="Consolas"/>
                <a:ea typeface="Consolas"/>
                <a:cs typeface="Consolas"/>
                <a:sym typeface="Consolas"/>
              </a:rPr>
              <a:t>esp</a:t>
            </a:r>
            <a:r>
              <a:rPr lang="en"/>
              <a:t> will always be the bottom of the stack, so there’s no need to save it).</a:t>
            </a:r>
            <a:endParaRPr/>
          </a:p>
        </p:txBody>
      </p:sp>
      <p:sp>
        <p:nvSpPr>
          <p:cNvPr id="894" name="Google Shape;894;p79"/>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895" name="Google Shape;895;p79"/>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896" name="Google Shape;896;p79"/>
          <p:cNvCxnSpPr>
            <a:stCxn id="89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79"/>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898" name="Google Shape;898;p79"/>
          <p:cNvSpPr/>
          <p:nvPr/>
        </p:nvSpPr>
        <p:spPr>
          <a:xfrm>
            <a:off x="4069350" y="1929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79"/>
          <p:cNvSpPr txBox="1"/>
          <p:nvPr/>
        </p:nvSpPr>
        <p:spPr>
          <a:xfrm>
            <a:off x="4042200" y="1956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900" name="Google Shape;900;p79"/>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79"/>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02" name="Google Shape;902;p79"/>
          <p:cNvSpPr/>
          <p:nvPr/>
        </p:nvSpPr>
        <p:spPr>
          <a:xfrm>
            <a:off x="4835625" y="2691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79"/>
          <p:cNvSpPr txBox="1"/>
          <p:nvPr/>
        </p:nvSpPr>
        <p:spPr>
          <a:xfrm>
            <a:off x="4274625" y="2615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04" name="Google Shape;904;p79"/>
          <p:cNvSpPr/>
          <p:nvPr/>
        </p:nvSpPr>
        <p:spPr>
          <a:xfrm>
            <a:off x="4835625" y="3072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79"/>
          <p:cNvSpPr txBox="1"/>
          <p:nvPr/>
        </p:nvSpPr>
        <p:spPr>
          <a:xfrm>
            <a:off x="4274625" y="2996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06" name="Google Shape;906;p79"/>
          <p:cNvCxnSpPr/>
          <p:nvPr/>
        </p:nvCxnSpPr>
        <p:spPr>
          <a:xfrm>
            <a:off x="4999875" y="2456225"/>
            <a:ext cx="1188600" cy="688800"/>
          </a:xfrm>
          <a:prstGeom prst="straightConnector1">
            <a:avLst/>
          </a:prstGeom>
          <a:noFill/>
          <a:ln cap="flat" cmpd="sng" w="9525">
            <a:solidFill>
              <a:schemeClr val="dk2"/>
            </a:solidFill>
            <a:prstDash val="solid"/>
            <a:round/>
            <a:headEnd len="med" w="med" type="none"/>
            <a:tailEnd len="med" w="med" type="triangle"/>
          </a:ln>
        </p:spPr>
      </p:cxnSp>
      <p:cxnSp>
        <p:nvCxnSpPr>
          <p:cNvPr id="907" name="Google Shape;907;p79"/>
          <p:cNvCxnSpPr/>
          <p:nvPr/>
        </p:nvCxnSpPr>
        <p:spPr>
          <a:xfrm>
            <a:off x="4999875" y="2832425"/>
            <a:ext cx="1195200" cy="1101300"/>
          </a:xfrm>
          <a:prstGeom prst="straightConnector1">
            <a:avLst/>
          </a:prstGeom>
          <a:noFill/>
          <a:ln cap="flat" cmpd="sng" w="9525">
            <a:solidFill>
              <a:schemeClr val="dk2"/>
            </a:solidFill>
            <a:prstDash val="solid"/>
            <a:round/>
            <a:headEnd len="med" w="med" type="none"/>
            <a:tailEnd len="med" w="med" type="triangle"/>
          </a:ln>
        </p:spPr>
      </p:cxnSp>
      <p:sp>
        <p:nvSpPr>
          <p:cNvPr id="908" name="Google Shape;908;p79"/>
          <p:cNvSpPr/>
          <p:nvPr/>
        </p:nvSpPr>
        <p:spPr>
          <a:xfrm>
            <a:off x="4999875" y="3205550"/>
            <a:ext cx="1114875" cy="128752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909" name="Google Shape;909;p79"/>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910" name="Google Shape;910;p79"/>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911" name="Google Shape;911;p79"/>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Adjust the stack frame</a:t>
            </a:r>
            <a:endParaRPr/>
          </a:p>
        </p:txBody>
      </p:sp>
      <p:sp>
        <p:nvSpPr>
          <p:cNvPr id="917" name="Google Shape;917;p80"/>
          <p:cNvSpPr txBox="1"/>
          <p:nvPr>
            <p:ph idx="1" type="body"/>
          </p:nvPr>
        </p:nvSpPr>
        <p:spPr>
          <a:xfrm>
            <a:off x="198500" y="1246825"/>
            <a:ext cx="3578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nsolas"/>
                <a:ea typeface="Consolas"/>
                <a:cs typeface="Consolas"/>
                <a:sym typeface="Consolas"/>
              </a:rPr>
              <a:t>ebp</a:t>
            </a:r>
            <a:r>
              <a:rPr lang="en"/>
              <a:t> now points to the top of the current stack frame, which is always the </a:t>
            </a:r>
            <a:r>
              <a:rPr lang="en">
                <a:latin typeface="Consolas"/>
                <a:ea typeface="Consolas"/>
                <a:cs typeface="Consolas"/>
                <a:sym typeface="Consolas"/>
              </a:rPr>
              <a:t>sfp</a:t>
            </a:r>
            <a:r>
              <a:rPr lang="en"/>
              <a:t>. (Easy way to remember this: </a:t>
            </a:r>
            <a:r>
              <a:rPr lang="en">
                <a:latin typeface="Consolas"/>
                <a:ea typeface="Consolas"/>
                <a:cs typeface="Consolas"/>
                <a:sym typeface="Consolas"/>
              </a:rPr>
              <a:t>ebp</a:t>
            </a:r>
            <a:r>
              <a:rPr lang="en"/>
              <a:t> points to old value of </a:t>
            </a:r>
            <a:r>
              <a:rPr lang="en">
                <a:latin typeface="Consolas"/>
                <a:ea typeface="Consolas"/>
                <a:cs typeface="Consolas"/>
                <a:sym typeface="Consolas"/>
              </a:rPr>
              <a:t>ebp</a:t>
            </a:r>
            <a:r>
              <a:rPr lang="en"/>
              <a:t>.)</a:t>
            </a:r>
            <a:endParaRPr/>
          </a:p>
        </p:txBody>
      </p:sp>
      <p:sp>
        <p:nvSpPr>
          <p:cNvPr id="918" name="Google Shape;918;p80"/>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919" name="Google Shape;919;p80"/>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920" name="Google Shape;920;p80"/>
          <p:cNvCxnSpPr>
            <a:stCxn id="919"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921" name="Google Shape;921;p80"/>
          <p:cNvCxnSpPr/>
          <p:nvPr/>
        </p:nvCxnSpPr>
        <p:spPr>
          <a:xfrm flipH="1">
            <a:off x="8871225" y="2539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922" name="Google Shape;922;p80"/>
          <p:cNvSpPr/>
          <p:nvPr/>
        </p:nvSpPr>
        <p:spPr>
          <a:xfrm>
            <a:off x="4069350" y="1929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80"/>
          <p:cNvSpPr txBox="1"/>
          <p:nvPr/>
        </p:nvSpPr>
        <p:spPr>
          <a:xfrm>
            <a:off x="4042200" y="1956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924" name="Google Shape;924;p80"/>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80"/>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26" name="Google Shape;926;p80"/>
          <p:cNvSpPr/>
          <p:nvPr/>
        </p:nvSpPr>
        <p:spPr>
          <a:xfrm>
            <a:off x="4835625" y="2691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80"/>
          <p:cNvSpPr txBox="1"/>
          <p:nvPr/>
        </p:nvSpPr>
        <p:spPr>
          <a:xfrm>
            <a:off x="4274625" y="2615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28" name="Google Shape;928;p80"/>
          <p:cNvSpPr/>
          <p:nvPr/>
        </p:nvSpPr>
        <p:spPr>
          <a:xfrm>
            <a:off x="4835625" y="3072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80"/>
          <p:cNvSpPr txBox="1"/>
          <p:nvPr/>
        </p:nvSpPr>
        <p:spPr>
          <a:xfrm>
            <a:off x="4274625" y="2996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30" name="Google Shape;930;p80"/>
          <p:cNvCxnSpPr/>
          <p:nvPr/>
        </p:nvCxnSpPr>
        <p:spPr>
          <a:xfrm>
            <a:off x="4999875" y="2456225"/>
            <a:ext cx="1188600" cy="688800"/>
          </a:xfrm>
          <a:prstGeom prst="straightConnector1">
            <a:avLst/>
          </a:prstGeom>
          <a:noFill/>
          <a:ln cap="flat" cmpd="sng" w="9525">
            <a:solidFill>
              <a:srgbClr val="FF0000"/>
            </a:solidFill>
            <a:prstDash val="solid"/>
            <a:round/>
            <a:headEnd len="med" w="med" type="none"/>
            <a:tailEnd len="med" w="med" type="triangle"/>
          </a:ln>
        </p:spPr>
      </p:cxnSp>
      <p:cxnSp>
        <p:nvCxnSpPr>
          <p:cNvPr id="931" name="Google Shape;931;p80"/>
          <p:cNvCxnSpPr/>
          <p:nvPr/>
        </p:nvCxnSpPr>
        <p:spPr>
          <a:xfrm>
            <a:off x="4999875" y="2832425"/>
            <a:ext cx="1195200" cy="1101300"/>
          </a:xfrm>
          <a:prstGeom prst="straightConnector1">
            <a:avLst/>
          </a:prstGeom>
          <a:noFill/>
          <a:ln cap="flat" cmpd="sng" w="9525">
            <a:solidFill>
              <a:schemeClr val="dk2"/>
            </a:solidFill>
            <a:prstDash val="solid"/>
            <a:round/>
            <a:headEnd len="med" w="med" type="none"/>
            <a:tailEnd len="med" w="med" type="triangle"/>
          </a:ln>
        </p:spPr>
      </p:cxnSp>
      <p:sp>
        <p:nvSpPr>
          <p:cNvPr id="932" name="Google Shape;932;p80"/>
          <p:cNvSpPr/>
          <p:nvPr/>
        </p:nvSpPr>
        <p:spPr>
          <a:xfrm>
            <a:off x="4999875" y="3205550"/>
            <a:ext cx="1114875" cy="128752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933" name="Google Shape;933;p80"/>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934" name="Google Shape;934;p80"/>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935" name="Google Shape;935;p80"/>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936" name="Google Shape;936;p80"/>
          <p:cNvSpPr txBox="1"/>
          <p:nvPr/>
        </p:nvSpPr>
        <p:spPr>
          <a:xfrm>
            <a:off x="166799" y="4597700"/>
            <a:ext cx="3519900" cy="415800"/>
          </a:xfrm>
          <a:prstGeom prst="rect">
            <a:avLst/>
          </a:prstGeom>
          <a:noFill/>
          <a:ln>
            <a:noFill/>
          </a:ln>
        </p:spPr>
        <p:txBody>
          <a:bodyPr anchorCtr="0" anchor="t" bIns="91425" lIns="114300"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ebp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37" name="Google Shape;937;p80"/>
          <p:cNvCxnSpPr/>
          <p:nvPr/>
        </p:nvCxnSpPr>
        <p:spPr>
          <a:xfrm flipH="1" rot="10800000">
            <a:off x="4999875" y="1201775"/>
            <a:ext cx="1183200" cy="1258500"/>
          </a:xfrm>
          <a:prstGeom prst="straightConnector1">
            <a:avLst/>
          </a:prstGeom>
          <a:noFill/>
          <a:ln cap="flat" cmpd="sng" w="9525">
            <a:solidFill>
              <a:srgbClr val="FF0000"/>
            </a:solidFill>
            <a:prstDash val="dash"/>
            <a:round/>
            <a:headEnd len="med" w="med" type="none"/>
            <a:tailEnd len="med" w="med" type="triangle"/>
          </a:ln>
        </p:spPr>
      </p:cxn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Adjust the stack frame</a:t>
            </a:r>
            <a:endParaRPr/>
          </a:p>
        </p:txBody>
      </p:sp>
      <p:sp>
        <p:nvSpPr>
          <p:cNvPr id="943" name="Google Shape;943;p81"/>
          <p:cNvSpPr txBox="1"/>
          <p:nvPr>
            <p:ph idx="1" type="body"/>
          </p:nvPr>
        </p:nvSpPr>
        <p:spPr>
          <a:xfrm>
            <a:off x="198500" y="1246825"/>
            <a:ext cx="3698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nsolas"/>
                <a:ea typeface="Consolas"/>
                <a:cs typeface="Consolas"/>
                <a:sym typeface="Consolas"/>
              </a:rPr>
              <a:t>esp</a:t>
            </a:r>
            <a:r>
              <a:rPr lang="en"/>
              <a:t> now points to the bottom of the current stack frame. The compiler determines the size of the stack frame by checking how much space the function needs (how many local variables it has).</a:t>
            </a:r>
            <a:endParaRPr/>
          </a:p>
        </p:txBody>
      </p:sp>
      <p:sp>
        <p:nvSpPr>
          <p:cNvPr id="944" name="Google Shape;944;p81"/>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945" name="Google Shape;945;p81"/>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946" name="Google Shape;946;p81"/>
          <p:cNvCxnSpPr>
            <a:stCxn id="945"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947" name="Google Shape;947;p81"/>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948" name="Google Shape;948;p81"/>
          <p:cNvSpPr/>
          <p:nvPr/>
        </p:nvSpPr>
        <p:spPr>
          <a:xfrm>
            <a:off x="4069350" y="1929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81"/>
          <p:cNvSpPr txBox="1"/>
          <p:nvPr/>
        </p:nvSpPr>
        <p:spPr>
          <a:xfrm>
            <a:off x="4042200" y="1956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950" name="Google Shape;950;p81"/>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81"/>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52" name="Google Shape;952;p81"/>
          <p:cNvSpPr/>
          <p:nvPr/>
        </p:nvSpPr>
        <p:spPr>
          <a:xfrm>
            <a:off x="4835625" y="2691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81"/>
          <p:cNvSpPr txBox="1"/>
          <p:nvPr/>
        </p:nvSpPr>
        <p:spPr>
          <a:xfrm>
            <a:off x="4274625" y="2615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54" name="Google Shape;954;p81"/>
          <p:cNvSpPr/>
          <p:nvPr/>
        </p:nvSpPr>
        <p:spPr>
          <a:xfrm>
            <a:off x="4835625" y="3072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81"/>
          <p:cNvSpPr txBox="1"/>
          <p:nvPr/>
        </p:nvSpPr>
        <p:spPr>
          <a:xfrm>
            <a:off x="4274625" y="2996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56" name="Google Shape;956;p81"/>
          <p:cNvCxnSpPr/>
          <p:nvPr/>
        </p:nvCxnSpPr>
        <p:spPr>
          <a:xfrm>
            <a:off x="4999875" y="2456225"/>
            <a:ext cx="1188600" cy="688800"/>
          </a:xfrm>
          <a:prstGeom prst="straightConnector1">
            <a:avLst/>
          </a:prstGeom>
          <a:noFill/>
          <a:ln cap="flat" cmpd="sng" w="9525">
            <a:solidFill>
              <a:schemeClr val="dk2"/>
            </a:solidFill>
            <a:prstDash val="solid"/>
            <a:round/>
            <a:headEnd len="med" w="med" type="none"/>
            <a:tailEnd len="med" w="med" type="triangle"/>
          </a:ln>
        </p:spPr>
      </p:cxnSp>
      <p:cxnSp>
        <p:nvCxnSpPr>
          <p:cNvPr id="957" name="Google Shape;957;p81"/>
          <p:cNvCxnSpPr/>
          <p:nvPr/>
        </p:nvCxnSpPr>
        <p:spPr>
          <a:xfrm>
            <a:off x="4999875" y="2832425"/>
            <a:ext cx="1195200" cy="1101300"/>
          </a:xfrm>
          <a:prstGeom prst="straightConnector1">
            <a:avLst/>
          </a:prstGeom>
          <a:noFill/>
          <a:ln cap="flat" cmpd="sng" w="9525">
            <a:solidFill>
              <a:srgbClr val="FF0000"/>
            </a:solidFill>
            <a:prstDash val="solid"/>
            <a:round/>
            <a:headEnd len="med" w="med" type="none"/>
            <a:tailEnd len="med" w="med" type="triangle"/>
          </a:ln>
        </p:spPr>
      </p:cxnSp>
      <p:sp>
        <p:nvSpPr>
          <p:cNvPr id="958" name="Google Shape;958;p81"/>
          <p:cNvSpPr/>
          <p:nvPr/>
        </p:nvSpPr>
        <p:spPr>
          <a:xfrm>
            <a:off x="4999875" y="3205550"/>
            <a:ext cx="1114875" cy="128752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959" name="Google Shape;959;p81"/>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960" name="Google Shape;960;p81"/>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961" name="Google Shape;961;p81"/>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962" name="Google Shape;962;p81"/>
          <p:cNvSpPr txBox="1"/>
          <p:nvPr/>
        </p:nvSpPr>
        <p:spPr>
          <a:xfrm>
            <a:off x="166799" y="4597700"/>
            <a:ext cx="3519900" cy="415800"/>
          </a:xfrm>
          <a:prstGeom prst="rect">
            <a:avLst/>
          </a:prstGeom>
          <a:noFill/>
          <a:ln>
            <a:noFill/>
          </a:ln>
        </p:spPr>
        <p:txBody>
          <a:bodyPr anchorCtr="0" anchor="t" bIns="91425" lIns="114300"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esp</a:t>
            </a:r>
            <a:r>
              <a:rPr lang="en">
                <a:latin typeface="Calibri"/>
                <a:ea typeface="Calibri"/>
                <a:cs typeface="Calibri"/>
                <a:sym typeface="Calibri"/>
              </a:rPr>
              <a:t> pointer before this step</a:t>
            </a:r>
            <a:endParaRPr>
              <a:latin typeface="Calibri"/>
              <a:ea typeface="Calibri"/>
              <a:cs typeface="Calibri"/>
              <a:sym typeface="Calibri"/>
            </a:endParaRPr>
          </a:p>
        </p:txBody>
      </p:sp>
      <p:cxnSp>
        <p:nvCxnSpPr>
          <p:cNvPr id="963" name="Google Shape;963;p81"/>
          <p:cNvCxnSpPr/>
          <p:nvPr/>
        </p:nvCxnSpPr>
        <p:spPr>
          <a:xfrm>
            <a:off x="5002575" y="2832425"/>
            <a:ext cx="1125900" cy="325500"/>
          </a:xfrm>
          <a:prstGeom prst="straightConnector1">
            <a:avLst/>
          </a:prstGeom>
          <a:noFill/>
          <a:ln cap="flat" cmpd="sng" w="9525">
            <a:solidFill>
              <a:srgbClr val="FF0000"/>
            </a:solidFill>
            <a:prstDash val="dash"/>
            <a:round/>
            <a:headEnd len="med" w="med" type="none"/>
            <a:tailEnd len="med" w="med" type="triangle"/>
          </a:ln>
        </p:spPr>
      </p:cxn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Adjust the stack frame</a:t>
            </a:r>
            <a:endParaRPr/>
          </a:p>
        </p:txBody>
      </p:sp>
      <p:sp>
        <p:nvSpPr>
          <p:cNvPr id="969" name="Google Shape;969;p82"/>
          <p:cNvSpPr txBox="1"/>
          <p:nvPr>
            <p:ph idx="1" type="body"/>
          </p:nvPr>
        </p:nvSpPr>
        <p:spPr>
          <a:xfrm>
            <a:off x="198500" y="1246825"/>
            <a:ext cx="34215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nsolas"/>
                <a:ea typeface="Consolas"/>
                <a:cs typeface="Consolas"/>
                <a:sym typeface="Consolas"/>
              </a:rPr>
              <a:t>eip</a:t>
            </a:r>
            <a:r>
              <a:rPr lang="en"/>
              <a:t> now points to the instructions for </a:t>
            </a:r>
            <a:r>
              <a:rPr lang="en">
                <a:latin typeface="Consolas"/>
                <a:ea typeface="Consolas"/>
                <a:cs typeface="Consolas"/>
                <a:sym typeface="Consolas"/>
              </a:rPr>
              <a:t>foo</a:t>
            </a:r>
            <a:r>
              <a:rPr lang="en"/>
              <a:t>.</a:t>
            </a:r>
            <a:endParaRPr/>
          </a:p>
        </p:txBody>
      </p:sp>
      <p:sp>
        <p:nvSpPr>
          <p:cNvPr id="970" name="Google Shape;970;p82"/>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971" name="Google Shape;971;p82"/>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972" name="Google Shape;972;p82"/>
          <p:cNvCxnSpPr>
            <a:stCxn id="971"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973" name="Google Shape;973;p82"/>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974" name="Google Shape;974;p82"/>
          <p:cNvSpPr/>
          <p:nvPr/>
        </p:nvSpPr>
        <p:spPr>
          <a:xfrm>
            <a:off x="4069350" y="1929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82"/>
          <p:cNvSpPr txBox="1"/>
          <p:nvPr/>
        </p:nvSpPr>
        <p:spPr>
          <a:xfrm>
            <a:off x="4042200" y="1956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976" name="Google Shape;976;p82"/>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82"/>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978" name="Google Shape;978;p82"/>
          <p:cNvSpPr/>
          <p:nvPr/>
        </p:nvSpPr>
        <p:spPr>
          <a:xfrm>
            <a:off x="4835625" y="2691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82"/>
          <p:cNvSpPr txBox="1"/>
          <p:nvPr/>
        </p:nvSpPr>
        <p:spPr>
          <a:xfrm>
            <a:off x="4274625" y="2615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980" name="Google Shape;980;p82"/>
          <p:cNvSpPr/>
          <p:nvPr/>
        </p:nvSpPr>
        <p:spPr>
          <a:xfrm>
            <a:off x="4835625" y="3072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82"/>
          <p:cNvSpPr txBox="1"/>
          <p:nvPr/>
        </p:nvSpPr>
        <p:spPr>
          <a:xfrm>
            <a:off x="4274625" y="2996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982" name="Google Shape;982;p82"/>
          <p:cNvCxnSpPr/>
          <p:nvPr/>
        </p:nvCxnSpPr>
        <p:spPr>
          <a:xfrm>
            <a:off x="4999875" y="2456225"/>
            <a:ext cx="1188600" cy="688800"/>
          </a:xfrm>
          <a:prstGeom prst="straightConnector1">
            <a:avLst/>
          </a:prstGeom>
          <a:noFill/>
          <a:ln cap="flat" cmpd="sng" w="9525">
            <a:solidFill>
              <a:schemeClr val="dk2"/>
            </a:solidFill>
            <a:prstDash val="solid"/>
            <a:round/>
            <a:headEnd len="med" w="med" type="none"/>
            <a:tailEnd len="med" w="med" type="triangle"/>
          </a:ln>
        </p:spPr>
      </p:cxnSp>
      <p:cxnSp>
        <p:nvCxnSpPr>
          <p:cNvPr id="983" name="Google Shape;983;p82"/>
          <p:cNvCxnSpPr/>
          <p:nvPr/>
        </p:nvCxnSpPr>
        <p:spPr>
          <a:xfrm>
            <a:off x="4999875" y="2832425"/>
            <a:ext cx="1195200" cy="1101300"/>
          </a:xfrm>
          <a:prstGeom prst="straightConnector1">
            <a:avLst/>
          </a:prstGeom>
          <a:noFill/>
          <a:ln cap="flat" cmpd="sng" w="9525">
            <a:solidFill>
              <a:schemeClr val="dk2"/>
            </a:solidFill>
            <a:prstDash val="solid"/>
            <a:round/>
            <a:headEnd len="med" w="med" type="none"/>
            <a:tailEnd len="med" w="med" type="triangle"/>
          </a:ln>
        </p:spPr>
      </p:cxnSp>
      <p:sp>
        <p:nvSpPr>
          <p:cNvPr id="984" name="Google Shape;984;p82"/>
          <p:cNvSpPr/>
          <p:nvPr/>
        </p:nvSpPr>
        <p:spPr>
          <a:xfrm>
            <a:off x="4999875" y="3205550"/>
            <a:ext cx="1114875" cy="1287520"/>
          </a:xfrm>
          <a:custGeom>
            <a:rect b="b" l="l" r="r" t="t"/>
            <a:pathLst>
              <a:path extrusionOk="0" h="99040" w="44595">
                <a:moveTo>
                  <a:pt x="0" y="0"/>
                </a:moveTo>
                <a:lnTo>
                  <a:pt x="273" y="99040"/>
                </a:lnTo>
                <a:lnTo>
                  <a:pt x="44595" y="99040"/>
                </a:lnTo>
              </a:path>
            </a:pathLst>
          </a:custGeom>
          <a:noFill/>
          <a:ln cap="flat" cmpd="sng" w="9525">
            <a:solidFill>
              <a:srgbClr val="FF0000"/>
            </a:solidFill>
            <a:prstDash val="solid"/>
            <a:round/>
            <a:headEnd len="med" w="med" type="none"/>
            <a:tailEnd len="med" w="med" type="triangle"/>
          </a:ln>
        </p:spPr>
      </p:sp>
      <p:sp>
        <p:nvSpPr>
          <p:cNvPr id="985" name="Google Shape;985;p82"/>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986" name="Google Shape;986;p82"/>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987" name="Google Shape;987;p82"/>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
        <p:nvSpPr>
          <p:cNvPr id="988" name="Google Shape;988;p82"/>
          <p:cNvSpPr txBox="1"/>
          <p:nvPr/>
        </p:nvSpPr>
        <p:spPr>
          <a:xfrm>
            <a:off x="166799" y="4597700"/>
            <a:ext cx="3519900" cy="415800"/>
          </a:xfrm>
          <a:prstGeom prst="rect">
            <a:avLst/>
          </a:prstGeom>
          <a:noFill/>
          <a:ln>
            <a:noFill/>
          </a:ln>
        </p:spPr>
        <p:txBody>
          <a:bodyPr anchorCtr="0" anchor="t" bIns="91425" lIns="114300" spcFirstLastPara="1" rIns="91425" wrap="square" tIns="91425">
            <a:noAutofit/>
          </a:bodyPr>
          <a:lstStyle/>
          <a:p>
            <a:pPr indent="0" lvl="0" marL="0" rtl="0" algn="l">
              <a:spcBef>
                <a:spcPts val="0"/>
              </a:spcBef>
              <a:spcAft>
                <a:spcPts val="0"/>
              </a:spcAft>
              <a:buNone/>
            </a:pPr>
            <a:r>
              <a:rPr lang="en">
                <a:latin typeface="Calibri"/>
                <a:ea typeface="Calibri"/>
                <a:cs typeface="Calibri"/>
                <a:sym typeface="Calibri"/>
              </a:rPr>
              <a:t>dashed line = </a:t>
            </a:r>
            <a:r>
              <a:rPr lang="en">
                <a:latin typeface="Consolas"/>
                <a:ea typeface="Consolas"/>
                <a:cs typeface="Consolas"/>
                <a:sym typeface="Consolas"/>
              </a:rPr>
              <a:t>eip</a:t>
            </a:r>
            <a:r>
              <a:rPr lang="en">
                <a:latin typeface="Calibri"/>
                <a:ea typeface="Calibri"/>
                <a:cs typeface="Calibri"/>
                <a:sym typeface="Calibri"/>
              </a:rPr>
              <a:t> pointer before this step</a:t>
            </a:r>
            <a:endParaRPr>
              <a:latin typeface="Calibri"/>
              <a:ea typeface="Calibri"/>
              <a:cs typeface="Calibri"/>
              <a:sym typeface="Calibri"/>
            </a:endParaRPr>
          </a:p>
        </p:txBody>
      </p:sp>
      <p:sp>
        <p:nvSpPr>
          <p:cNvPr id="989" name="Google Shape;989;p82"/>
          <p:cNvSpPr/>
          <p:nvPr/>
        </p:nvSpPr>
        <p:spPr>
          <a:xfrm>
            <a:off x="4924625" y="3212650"/>
            <a:ext cx="1169600" cy="1778350"/>
          </a:xfrm>
          <a:custGeom>
            <a:rect b="b" l="l" r="r" t="t"/>
            <a:pathLst>
              <a:path extrusionOk="0" h="71134" w="46784">
                <a:moveTo>
                  <a:pt x="0" y="0"/>
                </a:moveTo>
                <a:lnTo>
                  <a:pt x="0" y="71134"/>
                </a:lnTo>
                <a:lnTo>
                  <a:pt x="46784" y="71134"/>
                </a:lnTo>
              </a:path>
            </a:pathLst>
          </a:custGeom>
          <a:noFill/>
          <a:ln cap="flat" cmpd="sng" w="9525">
            <a:solidFill>
              <a:srgbClr val="FF0000"/>
            </a:solidFill>
            <a:prstDash val="dash"/>
            <a:round/>
            <a:headEnd len="med" w="med" type="none"/>
            <a:tailEnd len="med" w="med" type="triangle"/>
          </a:ln>
        </p:spPr>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 Execute the function</a:t>
            </a:r>
            <a:endParaRPr/>
          </a:p>
        </p:txBody>
      </p:sp>
      <p:sp>
        <p:nvSpPr>
          <p:cNvPr id="995" name="Google Shape;995;p83"/>
          <p:cNvSpPr txBox="1"/>
          <p:nvPr>
            <p:ph idx="1" type="body"/>
          </p:nvPr>
        </p:nvSpPr>
        <p:spPr>
          <a:xfrm>
            <a:off x="198500" y="1246825"/>
            <a:ext cx="36864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 the stack frame is ready to do whatever the function instructions say to do.</a:t>
            </a:r>
            <a:endParaRPr/>
          </a:p>
          <a:p>
            <a:pPr indent="-342900" lvl="0" marL="457200" rtl="0" algn="l">
              <a:spcBef>
                <a:spcPts val="0"/>
              </a:spcBef>
              <a:spcAft>
                <a:spcPts val="0"/>
              </a:spcAft>
              <a:buSzPts val="1800"/>
              <a:buChar char="●"/>
            </a:pPr>
            <a:r>
              <a:rPr lang="en"/>
              <a:t>Any local variables can be moved onto the stack now.</a:t>
            </a:r>
            <a:endParaRPr/>
          </a:p>
        </p:txBody>
      </p:sp>
      <p:sp>
        <p:nvSpPr>
          <p:cNvPr id="996" name="Google Shape;996;p83"/>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997" name="Google Shape;997;p83"/>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998" name="Google Shape;998;p83"/>
          <p:cNvCxnSpPr>
            <a:stCxn id="997"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999" name="Google Shape;999;p83"/>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1000" name="Google Shape;1000;p83"/>
          <p:cNvSpPr/>
          <p:nvPr/>
        </p:nvSpPr>
        <p:spPr>
          <a:xfrm>
            <a:off x="4069350" y="1929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83"/>
          <p:cNvSpPr txBox="1"/>
          <p:nvPr/>
        </p:nvSpPr>
        <p:spPr>
          <a:xfrm>
            <a:off x="4042200" y="1956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1002" name="Google Shape;1002;p83"/>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83"/>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04" name="Google Shape;1004;p83"/>
          <p:cNvSpPr/>
          <p:nvPr/>
        </p:nvSpPr>
        <p:spPr>
          <a:xfrm>
            <a:off x="4835625" y="2691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83"/>
          <p:cNvSpPr txBox="1"/>
          <p:nvPr/>
        </p:nvSpPr>
        <p:spPr>
          <a:xfrm>
            <a:off x="4274625" y="2615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06" name="Google Shape;1006;p83"/>
          <p:cNvSpPr/>
          <p:nvPr/>
        </p:nvSpPr>
        <p:spPr>
          <a:xfrm>
            <a:off x="4835625" y="3072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83"/>
          <p:cNvSpPr txBox="1"/>
          <p:nvPr/>
        </p:nvSpPr>
        <p:spPr>
          <a:xfrm>
            <a:off x="4274625" y="2996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08" name="Google Shape;1008;p83"/>
          <p:cNvCxnSpPr/>
          <p:nvPr/>
        </p:nvCxnSpPr>
        <p:spPr>
          <a:xfrm>
            <a:off x="4999875" y="2456225"/>
            <a:ext cx="1188600" cy="688800"/>
          </a:xfrm>
          <a:prstGeom prst="straightConnector1">
            <a:avLst/>
          </a:prstGeom>
          <a:noFill/>
          <a:ln cap="flat" cmpd="sng" w="9525">
            <a:solidFill>
              <a:schemeClr val="dk2"/>
            </a:solidFill>
            <a:prstDash val="solid"/>
            <a:round/>
            <a:headEnd len="med" w="med" type="none"/>
            <a:tailEnd len="med" w="med" type="triangle"/>
          </a:ln>
        </p:spPr>
      </p:cxnSp>
      <p:cxnSp>
        <p:nvCxnSpPr>
          <p:cNvPr id="1009" name="Google Shape;1009;p83"/>
          <p:cNvCxnSpPr/>
          <p:nvPr/>
        </p:nvCxnSpPr>
        <p:spPr>
          <a:xfrm>
            <a:off x="4999875" y="2832425"/>
            <a:ext cx="1195200" cy="1101300"/>
          </a:xfrm>
          <a:prstGeom prst="straightConnector1">
            <a:avLst/>
          </a:prstGeom>
          <a:noFill/>
          <a:ln cap="flat" cmpd="sng" w="9525">
            <a:solidFill>
              <a:schemeClr val="dk2"/>
            </a:solidFill>
            <a:prstDash val="solid"/>
            <a:round/>
            <a:headEnd len="med" w="med" type="none"/>
            <a:tailEnd len="med" w="med" type="triangle"/>
          </a:ln>
        </p:spPr>
      </p:cxnSp>
      <p:sp>
        <p:nvSpPr>
          <p:cNvPr id="1010" name="Google Shape;1010;p83"/>
          <p:cNvSpPr/>
          <p:nvPr/>
        </p:nvSpPr>
        <p:spPr>
          <a:xfrm>
            <a:off x="4999875" y="3205550"/>
            <a:ext cx="1114875" cy="128752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1011" name="Google Shape;1011;p83"/>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1012" name="Google Shape;1012;p83"/>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1013" name="Google Shape;1013;p83"/>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Restore everything</a:t>
            </a:r>
            <a:endParaRPr/>
          </a:p>
        </p:txBody>
      </p:sp>
      <p:sp>
        <p:nvSpPr>
          <p:cNvPr id="1019" name="Google Shape;1019;p84"/>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1020" name="Google Shape;1020;p84"/>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1021" name="Google Shape;1021;p84"/>
          <p:cNvCxnSpPr>
            <a:stCxn id="1020"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1022" name="Google Shape;1022;p84"/>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1023" name="Google Shape;1023;p84"/>
          <p:cNvSpPr txBox="1"/>
          <p:nvPr>
            <p:ph idx="1" type="body"/>
          </p:nvPr>
        </p:nvSpPr>
        <p:spPr>
          <a:xfrm>
            <a:off x="198500" y="1246825"/>
            <a:ext cx="37047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After the function is finished, we put all three registers back where they were.</a:t>
            </a:r>
            <a:endParaRPr/>
          </a:p>
          <a:p>
            <a:pPr indent="-342900" lvl="0" marL="457200" rtl="0" algn="l">
              <a:spcBef>
                <a:spcPts val="0"/>
              </a:spcBef>
              <a:spcAft>
                <a:spcPts val="0"/>
              </a:spcAft>
              <a:buSzPts val="1800"/>
              <a:buChar char="●"/>
            </a:pPr>
            <a:r>
              <a:rPr lang="en"/>
              <a:t>We use the addresses stored in </a:t>
            </a:r>
            <a:r>
              <a:rPr lang="en">
                <a:latin typeface="Consolas"/>
                <a:ea typeface="Consolas"/>
                <a:cs typeface="Consolas"/>
                <a:sym typeface="Consolas"/>
              </a:rPr>
              <a:t>rip</a:t>
            </a:r>
            <a:r>
              <a:rPr lang="en"/>
              <a:t> and </a:t>
            </a:r>
            <a:r>
              <a:rPr lang="en">
                <a:latin typeface="Consolas"/>
                <a:ea typeface="Consolas"/>
                <a:cs typeface="Consolas"/>
                <a:sym typeface="Consolas"/>
              </a:rPr>
              <a:t>sfp</a:t>
            </a:r>
            <a:r>
              <a:rPr lang="en"/>
              <a:t> to restore </a:t>
            </a:r>
            <a:r>
              <a:rPr lang="en">
                <a:latin typeface="Consolas"/>
                <a:ea typeface="Consolas"/>
                <a:cs typeface="Consolas"/>
                <a:sym typeface="Consolas"/>
              </a:rPr>
              <a:t>eip</a:t>
            </a:r>
            <a:r>
              <a:rPr lang="en"/>
              <a:t> and </a:t>
            </a:r>
            <a:r>
              <a:rPr lang="en">
                <a:latin typeface="Consolas"/>
                <a:ea typeface="Consolas"/>
                <a:cs typeface="Consolas"/>
                <a:sym typeface="Consolas"/>
              </a:rPr>
              <a:t>ebp</a:t>
            </a:r>
            <a:r>
              <a:rPr lang="en"/>
              <a:t> to their old values.</a:t>
            </a:r>
            <a:endParaRPr/>
          </a:p>
        </p:txBody>
      </p:sp>
      <p:sp>
        <p:nvSpPr>
          <p:cNvPr id="1024" name="Google Shape;1024;p84"/>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84"/>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1026" name="Google Shape;1026;p84"/>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84"/>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28" name="Google Shape;1028;p84"/>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84"/>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30" name="Google Shape;1030;p84"/>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84"/>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32" name="Google Shape;1032;p84"/>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sp>
        <p:nvSpPr>
          <p:cNvPr id="1033" name="Google Shape;1033;p84"/>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1034" name="Google Shape;1034;p84"/>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1035" name="Google Shape;1035;p84"/>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1036" name="Google Shape;1036;p84"/>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cxnSp>
        <p:nvCxnSpPr>
          <p:cNvPr id="1037" name="Google Shape;1037;p84"/>
          <p:cNvCxnSpPr/>
          <p:nvPr/>
        </p:nvCxnSpPr>
        <p:spPr>
          <a:xfrm flipH="1" rot="10800000">
            <a:off x="4999875" y="1571225"/>
            <a:ext cx="1162800" cy="49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6. Restore everything</a:t>
            </a:r>
            <a:endParaRPr/>
          </a:p>
        </p:txBody>
      </p:sp>
      <p:sp>
        <p:nvSpPr>
          <p:cNvPr id="1043" name="Google Shape;1043;p85"/>
          <p:cNvSpPr txBox="1"/>
          <p:nvPr/>
        </p:nvSpPr>
        <p:spPr>
          <a:xfrm rot="5400000">
            <a:off x="8481825" y="4529100"/>
            <a:ext cx="7866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CODE</a:t>
            </a:r>
            <a:endParaRPr/>
          </a:p>
        </p:txBody>
      </p:sp>
      <p:sp>
        <p:nvSpPr>
          <p:cNvPr id="1044" name="Google Shape;1044;p85"/>
          <p:cNvSpPr txBox="1"/>
          <p:nvPr/>
        </p:nvSpPr>
        <p:spPr>
          <a:xfrm rot="5400000">
            <a:off x="7490925" y="2353475"/>
            <a:ext cx="2768400" cy="39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STACK</a:t>
            </a:r>
            <a:endParaRPr/>
          </a:p>
        </p:txBody>
      </p:sp>
      <p:cxnSp>
        <p:nvCxnSpPr>
          <p:cNvPr id="1045" name="Google Shape;1045;p85"/>
          <p:cNvCxnSpPr>
            <a:stCxn id="1044" idx="1"/>
          </p:cNvCxnSpPr>
          <p:nvPr/>
        </p:nvCxnSpPr>
        <p:spPr>
          <a:xfrm flipH="1">
            <a:off x="8871225" y="1167575"/>
            <a:ext cx="3900" cy="1053300"/>
          </a:xfrm>
          <a:prstGeom prst="straightConnector1">
            <a:avLst/>
          </a:prstGeom>
          <a:noFill/>
          <a:ln cap="flat" cmpd="sng" w="9525">
            <a:solidFill>
              <a:schemeClr val="dk2"/>
            </a:solidFill>
            <a:prstDash val="solid"/>
            <a:round/>
            <a:headEnd len="med" w="med" type="none"/>
            <a:tailEnd len="med" w="med" type="none"/>
          </a:ln>
        </p:spPr>
      </p:cxnSp>
      <p:cxnSp>
        <p:nvCxnSpPr>
          <p:cNvPr id="1046" name="Google Shape;1046;p85"/>
          <p:cNvCxnSpPr/>
          <p:nvPr/>
        </p:nvCxnSpPr>
        <p:spPr>
          <a:xfrm flipH="1">
            <a:off x="8871225" y="2920175"/>
            <a:ext cx="3900" cy="1053300"/>
          </a:xfrm>
          <a:prstGeom prst="straightConnector1">
            <a:avLst/>
          </a:prstGeom>
          <a:noFill/>
          <a:ln cap="flat" cmpd="sng" w="9525">
            <a:solidFill>
              <a:schemeClr val="dk2"/>
            </a:solidFill>
            <a:prstDash val="solid"/>
            <a:round/>
            <a:headEnd len="med" w="med" type="none"/>
            <a:tailEnd len="med" w="med" type="none"/>
          </a:ln>
        </p:spPr>
      </p:cxnSp>
      <p:sp>
        <p:nvSpPr>
          <p:cNvPr id="1047" name="Google Shape;1047;p85"/>
          <p:cNvSpPr txBox="1"/>
          <p:nvPr>
            <p:ph idx="1" type="body"/>
          </p:nvPr>
        </p:nvSpPr>
        <p:spPr>
          <a:xfrm>
            <a:off x="198500" y="1246825"/>
            <a:ext cx="36291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latin typeface="Consolas"/>
                <a:ea typeface="Consolas"/>
                <a:cs typeface="Consolas"/>
                <a:sym typeface="Consolas"/>
              </a:rPr>
              <a:t>esp</a:t>
            </a:r>
            <a:r>
              <a:rPr lang="en"/>
              <a:t> naturally moves back to its old place as we undo all our work, which involves </a:t>
            </a:r>
            <a:r>
              <a:rPr b="1" lang="en"/>
              <a:t>popping</a:t>
            </a:r>
            <a:r>
              <a:rPr lang="en"/>
              <a:t> values off the stack.</a:t>
            </a:r>
            <a:endParaRPr/>
          </a:p>
          <a:p>
            <a:pPr indent="-342900" lvl="0" marL="457200" rtl="0" algn="l">
              <a:spcBef>
                <a:spcPts val="0"/>
              </a:spcBef>
              <a:spcAft>
                <a:spcPts val="0"/>
              </a:spcAft>
              <a:buSzPts val="1800"/>
              <a:buChar char="●"/>
            </a:pPr>
            <a:r>
              <a:rPr lang="en"/>
              <a:t>Note that the values we pushed on the stack are still there (we don’t overwrite them to save time), but they are below </a:t>
            </a:r>
            <a:r>
              <a:rPr lang="en">
                <a:latin typeface="Consolas"/>
                <a:ea typeface="Consolas"/>
                <a:cs typeface="Consolas"/>
                <a:sym typeface="Consolas"/>
              </a:rPr>
              <a:t>esp</a:t>
            </a:r>
            <a:r>
              <a:rPr lang="en"/>
              <a:t> so they cannot be accessed by memory.</a:t>
            </a:r>
            <a:endParaRPr/>
          </a:p>
        </p:txBody>
      </p:sp>
      <p:sp>
        <p:nvSpPr>
          <p:cNvPr id="1048" name="Google Shape;1048;p85"/>
          <p:cNvSpPr/>
          <p:nvPr/>
        </p:nvSpPr>
        <p:spPr>
          <a:xfrm>
            <a:off x="4069350" y="1167575"/>
            <a:ext cx="1155900" cy="1510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85"/>
          <p:cNvSpPr txBox="1"/>
          <p:nvPr/>
        </p:nvSpPr>
        <p:spPr>
          <a:xfrm>
            <a:off x="4042200" y="1194175"/>
            <a:ext cx="1155900" cy="3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Registers</a:t>
            </a:r>
            <a:endParaRPr/>
          </a:p>
        </p:txBody>
      </p:sp>
      <p:sp>
        <p:nvSpPr>
          <p:cNvPr id="1050" name="Google Shape;1050;p85"/>
          <p:cNvSpPr/>
          <p:nvPr/>
        </p:nvSpPr>
        <p:spPr>
          <a:xfrm>
            <a:off x="4835625" y="1548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85"/>
          <p:cNvSpPr txBox="1"/>
          <p:nvPr/>
        </p:nvSpPr>
        <p:spPr>
          <a:xfrm>
            <a:off x="4274625" y="1472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ebp</a:t>
            </a:r>
            <a:endParaRPr>
              <a:latin typeface="Consolas"/>
              <a:ea typeface="Consolas"/>
              <a:cs typeface="Consolas"/>
              <a:sym typeface="Consolas"/>
            </a:endParaRPr>
          </a:p>
        </p:txBody>
      </p:sp>
      <p:sp>
        <p:nvSpPr>
          <p:cNvPr id="1052" name="Google Shape;1052;p85"/>
          <p:cNvSpPr/>
          <p:nvPr/>
        </p:nvSpPr>
        <p:spPr>
          <a:xfrm>
            <a:off x="4835625" y="1929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85"/>
          <p:cNvSpPr txBox="1"/>
          <p:nvPr/>
        </p:nvSpPr>
        <p:spPr>
          <a:xfrm>
            <a:off x="4274625" y="1853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esp</a:t>
            </a:r>
            <a:endParaRPr>
              <a:latin typeface="Consolas"/>
              <a:ea typeface="Consolas"/>
              <a:cs typeface="Consolas"/>
              <a:sym typeface="Consolas"/>
            </a:endParaRPr>
          </a:p>
        </p:txBody>
      </p:sp>
      <p:sp>
        <p:nvSpPr>
          <p:cNvPr id="1054" name="Google Shape;1054;p85"/>
          <p:cNvSpPr/>
          <p:nvPr/>
        </p:nvSpPr>
        <p:spPr>
          <a:xfrm>
            <a:off x="4835625" y="2310825"/>
            <a:ext cx="321600" cy="2895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85"/>
          <p:cNvSpPr txBox="1"/>
          <p:nvPr/>
        </p:nvSpPr>
        <p:spPr>
          <a:xfrm>
            <a:off x="4274625" y="2234625"/>
            <a:ext cx="519900" cy="28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eip</a:t>
            </a:r>
            <a:endParaRPr>
              <a:latin typeface="Consolas"/>
              <a:ea typeface="Consolas"/>
              <a:cs typeface="Consolas"/>
              <a:sym typeface="Consolas"/>
            </a:endParaRPr>
          </a:p>
        </p:txBody>
      </p:sp>
      <p:cxnSp>
        <p:nvCxnSpPr>
          <p:cNvPr id="1056" name="Google Shape;1056;p85"/>
          <p:cNvCxnSpPr/>
          <p:nvPr/>
        </p:nvCxnSpPr>
        <p:spPr>
          <a:xfrm flipH="1" rot="10800000">
            <a:off x="4999875" y="1195025"/>
            <a:ext cx="1176300" cy="499200"/>
          </a:xfrm>
          <a:prstGeom prst="straightConnector1">
            <a:avLst/>
          </a:prstGeom>
          <a:noFill/>
          <a:ln cap="flat" cmpd="sng" w="9525">
            <a:solidFill>
              <a:schemeClr val="dk2"/>
            </a:solidFill>
            <a:prstDash val="solid"/>
            <a:round/>
            <a:headEnd len="med" w="med" type="none"/>
            <a:tailEnd len="med" w="med" type="triangle"/>
          </a:ln>
        </p:spPr>
      </p:cxnSp>
      <p:sp>
        <p:nvSpPr>
          <p:cNvPr id="1057" name="Google Shape;1057;p85"/>
          <p:cNvSpPr/>
          <p:nvPr/>
        </p:nvSpPr>
        <p:spPr>
          <a:xfrm>
            <a:off x="4999875" y="2453450"/>
            <a:ext cx="1114875" cy="2476000"/>
          </a:xfrm>
          <a:custGeom>
            <a:rect b="b" l="l" r="r" t="t"/>
            <a:pathLst>
              <a:path extrusionOk="0" h="99040" w="44595">
                <a:moveTo>
                  <a:pt x="0" y="0"/>
                </a:moveTo>
                <a:lnTo>
                  <a:pt x="273" y="99040"/>
                </a:lnTo>
                <a:lnTo>
                  <a:pt x="44595" y="99040"/>
                </a:lnTo>
              </a:path>
            </a:pathLst>
          </a:custGeom>
          <a:noFill/>
          <a:ln cap="flat" cmpd="sng" w="9525">
            <a:solidFill>
              <a:schemeClr val="dk2"/>
            </a:solidFill>
            <a:prstDash val="solid"/>
            <a:round/>
            <a:headEnd len="med" w="med" type="none"/>
            <a:tailEnd len="med" w="med" type="triangle"/>
          </a:ln>
        </p:spPr>
      </p:sp>
      <p:sp>
        <p:nvSpPr>
          <p:cNvPr id="1058" name="Google Shape;1058;p85"/>
          <p:cNvSpPr/>
          <p:nvPr/>
        </p:nvSpPr>
        <p:spPr>
          <a:xfrm>
            <a:off x="5925475" y="2511200"/>
            <a:ext cx="235950" cy="2325679"/>
          </a:xfrm>
          <a:custGeom>
            <a:rect b="b" l="l" r="r" t="t"/>
            <a:pathLst>
              <a:path extrusionOk="0" h="94916" w="9438">
                <a:moveTo>
                  <a:pt x="9438" y="0"/>
                </a:moveTo>
                <a:lnTo>
                  <a:pt x="0" y="0"/>
                </a:lnTo>
                <a:lnTo>
                  <a:pt x="0" y="94916"/>
                </a:lnTo>
                <a:lnTo>
                  <a:pt x="8898" y="94916"/>
                </a:lnTo>
              </a:path>
            </a:pathLst>
          </a:custGeom>
          <a:noFill/>
          <a:ln cap="flat" cmpd="sng" w="9525">
            <a:solidFill>
              <a:schemeClr val="dk2"/>
            </a:solidFill>
            <a:prstDash val="solid"/>
            <a:round/>
            <a:headEnd len="med" w="med" type="none"/>
            <a:tailEnd len="med" w="med" type="triangle"/>
          </a:ln>
        </p:spPr>
      </p:sp>
      <p:sp>
        <p:nvSpPr>
          <p:cNvPr id="1059" name="Google Shape;1059;p85"/>
          <p:cNvSpPr/>
          <p:nvPr/>
        </p:nvSpPr>
        <p:spPr>
          <a:xfrm>
            <a:off x="6019850" y="1419150"/>
            <a:ext cx="161800" cy="1503275"/>
          </a:xfrm>
          <a:custGeom>
            <a:rect b="b" l="l" r="r" t="t"/>
            <a:pathLst>
              <a:path extrusionOk="0" h="60131" w="3236">
                <a:moveTo>
                  <a:pt x="2966" y="60131"/>
                </a:moveTo>
                <a:lnTo>
                  <a:pt x="0" y="60131"/>
                </a:lnTo>
                <a:lnTo>
                  <a:pt x="0" y="0"/>
                </a:lnTo>
                <a:lnTo>
                  <a:pt x="3236" y="0"/>
                </a:lnTo>
              </a:path>
            </a:pathLst>
          </a:custGeom>
          <a:noFill/>
          <a:ln cap="flat" cmpd="sng" w="9525">
            <a:solidFill>
              <a:schemeClr val="dk2"/>
            </a:solidFill>
            <a:prstDash val="solid"/>
            <a:round/>
            <a:headEnd len="med" w="med" type="none"/>
            <a:tailEnd len="med" w="med" type="triangle"/>
          </a:ln>
        </p:spPr>
      </p:sp>
      <p:graphicFrame>
        <p:nvGraphicFramePr>
          <p:cNvPr id="1060" name="Google Shape;1060;p85"/>
          <p:cNvGraphicFramePr/>
          <p:nvPr/>
        </p:nvGraphicFramePr>
        <p:xfrm>
          <a:off x="6215675" y="1168225"/>
          <a:ext cx="3000000" cy="3000000"/>
        </p:xfrm>
        <a:graphic>
          <a:graphicData uri="http://schemas.openxmlformats.org/drawingml/2006/table">
            <a:tbl>
              <a:tblPr>
                <a:noFill/>
                <a:tableStyleId>{F77F4237-0D3B-4A35-BEBD-FA886FF9FF42}</a:tableStyleId>
              </a:tblPr>
              <a:tblGrid>
                <a:gridCol w="2461150"/>
              </a:tblGrid>
              <a:tr h="278350">
                <a:tc>
                  <a:txBody>
                    <a:bodyPr/>
                    <a:lstStyle/>
                    <a:p>
                      <a:pPr indent="0" lvl="0" marL="0" rtl="0" algn="ctr">
                        <a:spcBef>
                          <a:spcPts val="0"/>
                        </a:spcBef>
                        <a:spcAft>
                          <a:spcPts val="0"/>
                        </a:spcAft>
                        <a:buNone/>
                      </a:pPr>
                      <a:r>
                        <a:rPr lang="en">
                          <a:latin typeface="Calibri"/>
                          <a:ea typeface="Calibri"/>
                          <a:cs typeface="Calibri"/>
                          <a:sym typeface="Calibri"/>
                        </a:rPr>
                        <a:t>Stack frame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#2</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Argument #1</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eip (rip)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Old ebp (sfp)</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alibri"/>
                          <a:ea typeface="Calibri"/>
                          <a:cs typeface="Calibri"/>
                          <a:sym typeface="Calibri"/>
                        </a:rPr>
                        <a:t>Local variable</a:t>
                      </a:r>
                      <a:endParaRPr>
                        <a:latin typeface="Calibri"/>
                        <a:ea typeface="Calibri"/>
                        <a:cs typeface="Calibri"/>
                        <a:sym typeface="Calibri"/>
                      </a:endParaRPr>
                    </a:p>
                  </a:txBody>
                  <a:tcPr marT="91425" marB="91425" marR="91425" marL="91425"/>
                </a:tc>
              </a:tr>
              <a:tr h="278350">
                <a:tc>
                  <a:txBody>
                    <a:bodyPr/>
                    <a:lstStyle/>
                    <a:p>
                      <a:pPr indent="0" lvl="0" marL="0" rtl="0" algn="ctr">
                        <a:spcBef>
                          <a:spcPts val="0"/>
                        </a:spcBef>
                        <a:spcAft>
                          <a:spcPts val="0"/>
                        </a:spcAft>
                        <a:buNone/>
                      </a:pPr>
                      <a:r>
                        <a:rPr lang="en">
                          <a:latin typeface="Consolas"/>
                          <a:ea typeface="Consolas"/>
                          <a:cs typeface="Consolas"/>
                          <a:sym typeface="Consolas"/>
                        </a:rPr>
                        <a:t>...</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foo</a:t>
                      </a:r>
                      <a:endParaRPr>
                        <a:latin typeface="Consolas"/>
                        <a:ea typeface="Consolas"/>
                        <a:cs typeface="Consolas"/>
                        <a:sym typeface="Consolas"/>
                      </a:endParaRPr>
                    </a:p>
                  </a:txBody>
                  <a:tcPr marT="91425" marB="91425" marR="91425" marL="91425"/>
                </a:tc>
              </a:tr>
              <a:tr h="278350">
                <a:tc>
                  <a:txBody>
                    <a:bodyPr/>
                    <a:lstStyle/>
                    <a:p>
                      <a:pPr indent="0" lvl="0" marL="0" rtl="0" algn="ctr">
                        <a:spcBef>
                          <a:spcPts val="0"/>
                        </a:spcBef>
                        <a:spcAft>
                          <a:spcPts val="0"/>
                        </a:spcAft>
                        <a:buNone/>
                      </a:pPr>
                      <a:r>
                        <a:rPr lang="en"/>
                        <a:t>Code for </a:t>
                      </a:r>
                      <a:r>
                        <a:rPr lang="en">
                          <a:latin typeface="Consolas"/>
                          <a:ea typeface="Consolas"/>
                          <a:cs typeface="Consolas"/>
                          <a:sym typeface="Consolas"/>
                        </a:rPr>
                        <a:t>main</a:t>
                      </a:r>
                      <a:endParaRPr>
                        <a:latin typeface="Consolas"/>
                        <a:ea typeface="Consolas"/>
                        <a:cs typeface="Consolas"/>
                        <a:sym typeface="Consolas"/>
                      </a:endParaRPr>
                    </a:p>
                  </a:txBody>
                  <a:tcPr marT="91425" marB="91425" marR="91425" marL="91425"/>
                </a:tc>
              </a:tr>
            </a:tbl>
          </a:graphicData>
        </a:graphic>
      </p:graphicFrame>
      <p:cxnSp>
        <p:nvCxnSpPr>
          <p:cNvPr id="1061" name="Google Shape;1061;p85"/>
          <p:cNvCxnSpPr/>
          <p:nvPr/>
        </p:nvCxnSpPr>
        <p:spPr>
          <a:xfrm flipH="1" rot="10800000">
            <a:off x="4999875" y="1571225"/>
            <a:ext cx="1162800" cy="499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Units of Measurement</a:t>
            </a:r>
            <a:endParaRPr/>
          </a:p>
        </p:txBody>
      </p:sp>
      <p:sp>
        <p:nvSpPr>
          <p:cNvPr id="145" name="Google Shape;14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3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computers, all data is represented as bits</a:t>
            </a:r>
            <a:endParaRPr/>
          </a:p>
          <a:p>
            <a:pPr indent="-317500" lvl="1" marL="914400" rtl="0" algn="l">
              <a:spcBef>
                <a:spcPts val="0"/>
              </a:spcBef>
              <a:spcAft>
                <a:spcPts val="0"/>
              </a:spcAft>
              <a:buSzPts val="1400"/>
              <a:buChar char="○"/>
            </a:pPr>
            <a:r>
              <a:rPr b="1" lang="en"/>
              <a:t>Bit</a:t>
            </a:r>
            <a:r>
              <a:rPr lang="en"/>
              <a:t>: a binary digit, 0 or 1</a:t>
            </a:r>
            <a:endParaRPr/>
          </a:p>
          <a:p>
            <a:pPr indent="-342900" lvl="0" marL="457200" rtl="0" algn="l">
              <a:spcBef>
                <a:spcPts val="0"/>
              </a:spcBef>
              <a:spcAft>
                <a:spcPts val="0"/>
              </a:spcAft>
              <a:buSzPts val="1800"/>
              <a:buChar char="●"/>
            </a:pPr>
            <a:r>
              <a:rPr lang="en"/>
              <a:t>Names for groups of bits</a:t>
            </a:r>
            <a:endParaRPr/>
          </a:p>
          <a:p>
            <a:pPr indent="-317500" lvl="1" marL="914400" rtl="0" algn="l">
              <a:spcBef>
                <a:spcPts val="0"/>
              </a:spcBef>
              <a:spcAft>
                <a:spcPts val="0"/>
              </a:spcAft>
              <a:buSzPts val="1400"/>
              <a:buChar char="○"/>
            </a:pPr>
            <a:r>
              <a:rPr lang="en"/>
              <a:t>4 bits = 1 </a:t>
            </a:r>
            <a:r>
              <a:rPr b="1" lang="en"/>
              <a:t>nibble</a:t>
            </a:r>
            <a:endParaRPr b="1"/>
          </a:p>
          <a:p>
            <a:pPr indent="-317500" lvl="1" marL="914400" rtl="0" algn="l">
              <a:spcBef>
                <a:spcPts val="0"/>
              </a:spcBef>
              <a:spcAft>
                <a:spcPts val="0"/>
              </a:spcAft>
              <a:buSzPts val="1400"/>
              <a:buChar char="○"/>
            </a:pPr>
            <a:r>
              <a:rPr lang="en"/>
              <a:t>8 bits = 1 </a:t>
            </a:r>
            <a:r>
              <a:rPr b="1" lang="en"/>
              <a:t>byte</a:t>
            </a:r>
            <a:endParaRPr b="1"/>
          </a:p>
          <a:p>
            <a:pPr indent="-342900" lvl="0" marL="457200" rtl="0" algn="l">
              <a:spcBef>
                <a:spcPts val="0"/>
              </a:spcBef>
              <a:spcAft>
                <a:spcPts val="0"/>
              </a:spcAft>
              <a:buSzPts val="1800"/>
              <a:buChar char="●"/>
            </a:pPr>
            <a:r>
              <a:rPr b="1" lang="en">
                <a:latin typeface="Courier New"/>
                <a:ea typeface="Courier New"/>
                <a:cs typeface="Courier New"/>
                <a:sym typeface="Courier New"/>
              </a:rPr>
              <a:t>0b1000100010001000</a:t>
            </a:r>
            <a:r>
              <a:rPr lang="en"/>
              <a:t>: 16 bits, or 4 nibbles, or 2 bytes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86"/>
          <p:cNvSpPr txBox="1"/>
          <p:nvPr>
            <p:ph type="title"/>
          </p:nvPr>
        </p:nvSpPr>
        <p:spPr>
          <a:xfrm>
            <a:off x="102700" y="27087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BE0712"/>
              </a:buClr>
              <a:buSzPts val="2400"/>
              <a:buFont typeface="Calibri"/>
              <a:buNone/>
            </a:pPr>
            <a:r>
              <a:rPr lang="en" sz="2500"/>
              <a:t>Review: steps of a function call</a:t>
            </a:r>
            <a:endParaRPr sz="2500"/>
          </a:p>
        </p:txBody>
      </p:sp>
      <p:sp>
        <p:nvSpPr>
          <p:cNvPr id="1067" name="Google Shape;1067;p86"/>
          <p:cNvSpPr txBox="1"/>
          <p:nvPr>
            <p:ph idx="1" type="body"/>
          </p:nvPr>
        </p:nvSpPr>
        <p:spPr>
          <a:xfrm>
            <a:off x="198500" y="1246825"/>
            <a:ext cx="8520600" cy="3765600"/>
          </a:xfrm>
          <a:prstGeom prst="rect">
            <a:avLst/>
          </a:prstGeom>
          <a:noFill/>
          <a:ln>
            <a:noFill/>
          </a:ln>
        </p:spPr>
        <p:txBody>
          <a:bodyPr anchorCtr="0" anchor="t" bIns="91425" lIns="91425" spcFirstLastPara="1" rIns="91425" wrap="square" tIns="91425">
            <a:normAutofit/>
          </a:bodyPr>
          <a:lstStyle/>
          <a:p>
            <a:pPr indent="-444500" lvl="0" marL="558800" rtl="0" algn="l">
              <a:lnSpc>
                <a:spcPct val="90000"/>
              </a:lnSpc>
              <a:spcBef>
                <a:spcPts val="600"/>
              </a:spcBef>
              <a:spcAft>
                <a:spcPts val="0"/>
              </a:spcAft>
              <a:buClr>
                <a:schemeClr val="dk1"/>
              </a:buClr>
              <a:buSzPts val="1800"/>
              <a:buAutoNum type="arabicPeriod"/>
            </a:pPr>
            <a:r>
              <a:rPr lang="en"/>
              <a:t>Push arguments on the stack</a:t>
            </a:r>
            <a:endParaRPr/>
          </a:p>
          <a:p>
            <a:pPr indent="-444500" lvl="0" marL="558800" rtl="0" algn="l">
              <a:lnSpc>
                <a:spcPct val="90000"/>
              </a:lnSpc>
              <a:spcBef>
                <a:spcPts val="600"/>
              </a:spcBef>
              <a:spcAft>
                <a:spcPts val="0"/>
              </a:spcAft>
              <a:buClr>
                <a:schemeClr val="dk1"/>
              </a:buClr>
              <a:buSzPts val="1800"/>
              <a:buAutoNum type="arabicPeriod"/>
            </a:pPr>
            <a:r>
              <a:rPr lang="en"/>
              <a:t>Push old eip (rip) on the stack</a:t>
            </a:r>
            <a:endParaRPr/>
          </a:p>
          <a:p>
            <a:pPr indent="-444500" lvl="0" marL="558800" rtl="0" algn="l">
              <a:lnSpc>
                <a:spcPct val="90000"/>
              </a:lnSpc>
              <a:spcBef>
                <a:spcPts val="600"/>
              </a:spcBef>
              <a:spcAft>
                <a:spcPts val="0"/>
              </a:spcAft>
              <a:buClr>
                <a:schemeClr val="dk1"/>
              </a:buClr>
              <a:buSzPts val="1800"/>
              <a:buAutoNum type="arabicPeriod"/>
            </a:pPr>
            <a:r>
              <a:rPr lang="en"/>
              <a:t>Push old ebp (sfp) on the stack</a:t>
            </a:r>
            <a:endParaRPr/>
          </a:p>
          <a:p>
            <a:pPr indent="-444500" lvl="0" marL="558800" rtl="0" algn="l">
              <a:lnSpc>
                <a:spcPct val="90000"/>
              </a:lnSpc>
              <a:spcBef>
                <a:spcPts val="600"/>
              </a:spcBef>
              <a:spcAft>
                <a:spcPts val="0"/>
              </a:spcAft>
              <a:buClr>
                <a:schemeClr val="dk1"/>
              </a:buClr>
              <a:buSzPts val="1800"/>
              <a:buAutoNum type="arabicPeriod"/>
            </a:pPr>
            <a:r>
              <a:rPr lang="en"/>
              <a:t>Adjust the stack frame</a:t>
            </a:r>
            <a:endParaRPr/>
          </a:p>
          <a:p>
            <a:pPr indent="-444500" lvl="0" marL="558800" rtl="0" algn="l">
              <a:lnSpc>
                <a:spcPct val="90000"/>
              </a:lnSpc>
              <a:spcBef>
                <a:spcPts val="600"/>
              </a:spcBef>
              <a:spcAft>
                <a:spcPts val="0"/>
              </a:spcAft>
              <a:buClr>
                <a:schemeClr val="dk1"/>
              </a:buClr>
              <a:buSzPts val="1800"/>
              <a:buAutoNum type="arabicPeriod"/>
            </a:pPr>
            <a:r>
              <a:rPr lang="en"/>
              <a:t>Execute the function</a:t>
            </a:r>
            <a:endParaRPr/>
          </a:p>
          <a:p>
            <a:pPr indent="-444500" lvl="0" marL="558800" rtl="0" algn="l">
              <a:lnSpc>
                <a:spcPct val="90000"/>
              </a:lnSpc>
              <a:spcBef>
                <a:spcPts val="600"/>
              </a:spcBef>
              <a:spcAft>
                <a:spcPts val="0"/>
              </a:spcAft>
              <a:buClr>
                <a:schemeClr val="dk1"/>
              </a:buClr>
              <a:buSzPts val="1800"/>
              <a:buAutoNum type="arabicPeriod"/>
            </a:pPr>
            <a:r>
              <a:rPr lang="en"/>
              <a:t>Restore everything</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87"/>
          <p:cNvSpPr txBox="1"/>
          <p:nvPr>
            <p:ph type="title"/>
          </p:nvPr>
        </p:nvSpPr>
        <p:spPr>
          <a:xfrm>
            <a:off x="102700" y="27087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73" name="Google Shape;1073;p87"/>
          <p:cNvSpPr txBox="1"/>
          <p:nvPr>
            <p:ph idx="1" type="body"/>
          </p:nvPr>
        </p:nvSpPr>
        <p:spPr>
          <a:xfrm>
            <a:off x="198500" y="1246825"/>
            <a:ext cx="8520600" cy="3765600"/>
          </a:xfrm>
          <a:prstGeom prst="rect">
            <a:avLst/>
          </a:prstGeom>
          <a:noFill/>
          <a:ln>
            <a:noFill/>
          </a:ln>
        </p:spPr>
        <p:txBody>
          <a:bodyPr anchorCtr="0" anchor="t" bIns="91425" lIns="91425" spcFirstLastPara="1" rIns="91425" wrap="square" tIns="91425">
            <a:noAutofit/>
          </a:bodyPr>
          <a:lstStyle/>
          <a:p>
            <a:pPr indent="-444500" lvl="0" marL="558800" rtl="0" algn="l">
              <a:lnSpc>
                <a:spcPct val="90000"/>
              </a:lnSpc>
              <a:spcBef>
                <a:spcPts val="600"/>
              </a:spcBef>
              <a:spcAft>
                <a:spcPts val="0"/>
              </a:spcAft>
              <a:buClr>
                <a:schemeClr val="dk1"/>
              </a:buClr>
              <a:buSzPts val="1800"/>
              <a:buAutoNum type="arabicPeriod"/>
            </a:pPr>
            <a:r>
              <a:rPr lang="en"/>
              <a:t>Push arguments on the stack</a:t>
            </a:r>
            <a:endParaRPr/>
          </a:p>
          <a:p>
            <a:pPr indent="-444500" lvl="0" marL="558800" rtl="0" algn="l">
              <a:lnSpc>
                <a:spcPct val="90000"/>
              </a:lnSpc>
              <a:spcBef>
                <a:spcPts val="600"/>
              </a:spcBef>
              <a:spcAft>
                <a:spcPts val="0"/>
              </a:spcAft>
              <a:buClr>
                <a:schemeClr val="dk1"/>
              </a:buClr>
              <a:buSzPts val="1800"/>
              <a:buAutoNum type="arabicPeriod"/>
            </a:pPr>
            <a:r>
              <a:rPr lang="en"/>
              <a:t>Push old eip (rip) on the stack</a:t>
            </a:r>
            <a:endParaRPr/>
          </a:p>
          <a:p>
            <a:pPr indent="-444500" lvl="0" marL="558800" rtl="0" algn="l">
              <a:lnSpc>
                <a:spcPct val="90000"/>
              </a:lnSpc>
              <a:spcBef>
                <a:spcPts val="600"/>
              </a:spcBef>
              <a:spcAft>
                <a:spcPts val="0"/>
              </a:spcAft>
              <a:buClr>
                <a:schemeClr val="dk1"/>
              </a:buClr>
              <a:buSzPts val="1800"/>
              <a:buAutoNum type="arabicPeriod"/>
            </a:pPr>
            <a:r>
              <a:rPr lang="en"/>
              <a:t>Move eip</a:t>
            </a:r>
            <a:endParaRPr/>
          </a:p>
          <a:p>
            <a:pPr indent="-444500" lvl="0" marL="558800" rtl="0" algn="l">
              <a:lnSpc>
                <a:spcPct val="90000"/>
              </a:lnSpc>
              <a:spcBef>
                <a:spcPts val="600"/>
              </a:spcBef>
              <a:spcAft>
                <a:spcPts val="0"/>
              </a:spcAft>
              <a:buClr>
                <a:schemeClr val="dk1"/>
              </a:buClr>
              <a:buSzPts val="1800"/>
              <a:buAutoNum type="arabicPeriod"/>
            </a:pPr>
            <a:r>
              <a:rPr lang="en"/>
              <a:t>Push old ebp (sfp) on the stack</a:t>
            </a:r>
            <a:endParaRPr/>
          </a:p>
          <a:p>
            <a:pPr indent="-444500" lvl="0" marL="558800" rtl="0" algn="l">
              <a:lnSpc>
                <a:spcPct val="90000"/>
              </a:lnSpc>
              <a:spcBef>
                <a:spcPts val="600"/>
              </a:spcBef>
              <a:spcAft>
                <a:spcPts val="0"/>
              </a:spcAft>
              <a:buClr>
                <a:schemeClr val="dk1"/>
              </a:buClr>
              <a:buSzPts val="1800"/>
              <a:buAutoNum type="arabicPeriod"/>
            </a:pPr>
            <a:r>
              <a:rPr lang="en"/>
              <a:t>Move ebp</a:t>
            </a:r>
            <a:endParaRPr/>
          </a:p>
          <a:p>
            <a:pPr indent="-444500" lvl="0" marL="558800" rtl="0" algn="l">
              <a:lnSpc>
                <a:spcPct val="90000"/>
              </a:lnSpc>
              <a:spcBef>
                <a:spcPts val="600"/>
              </a:spcBef>
              <a:spcAft>
                <a:spcPts val="0"/>
              </a:spcAft>
              <a:buClr>
                <a:schemeClr val="dk1"/>
              </a:buClr>
              <a:buSzPts val="1800"/>
              <a:buAutoNum type="arabicPeriod"/>
            </a:pPr>
            <a:r>
              <a:rPr lang="en"/>
              <a:t>Move esp</a:t>
            </a:r>
            <a:endParaRPr/>
          </a:p>
          <a:p>
            <a:pPr indent="-444500" lvl="0" marL="558800" rtl="0" algn="l">
              <a:lnSpc>
                <a:spcPct val="90000"/>
              </a:lnSpc>
              <a:spcBef>
                <a:spcPts val="600"/>
              </a:spcBef>
              <a:spcAft>
                <a:spcPts val="0"/>
              </a:spcAft>
              <a:buClr>
                <a:schemeClr val="dk1"/>
              </a:buClr>
              <a:buSzPts val="1800"/>
              <a:buAutoNum type="arabicPeriod"/>
            </a:pPr>
            <a:r>
              <a:rPr lang="en"/>
              <a:t>Execute the function</a:t>
            </a:r>
            <a:endParaRPr/>
          </a:p>
          <a:p>
            <a:pPr indent="-444500" lvl="0" marL="558800" rtl="0" algn="l">
              <a:lnSpc>
                <a:spcPct val="90000"/>
              </a:lnSpc>
              <a:spcBef>
                <a:spcPts val="600"/>
              </a:spcBef>
              <a:spcAft>
                <a:spcPts val="0"/>
              </a:spcAft>
              <a:buClr>
                <a:schemeClr val="dk1"/>
              </a:buClr>
              <a:buSzPts val="1800"/>
              <a:buAutoNum type="arabicPeriod"/>
            </a:pPr>
            <a:r>
              <a:rPr lang="en"/>
              <a:t>Move esp</a:t>
            </a:r>
            <a:endParaRPr/>
          </a:p>
          <a:p>
            <a:pPr indent="-444500" lvl="0" marL="558800" rtl="0" algn="l">
              <a:lnSpc>
                <a:spcPct val="90000"/>
              </a:lnSpc>
              <a:spcBef>
                <a:spcPts val="600"/>
              </a:spcBef>
              <a:spcAft>
                <a:spcPts val="0"/>
              </a:spcAft>
              <a:buClr>
                <a:schemeClr val="dk1"/>
              </a:buClr>
              <a:buSzPts val="1800"/>
              <a:buAutoNum type="arabicPeriod"/>
            </a:pPr>
            <a:r>
              <a:rPr lang="en"/>
              <a:t>Restore old ebp (sfp)</a:t>
            </a:r>
            <a:endParaRPr/>
          </a:p>
          <a:p>
            <a:pPr indent="-444500" lvl="0" marL="558800" rtl="0" algn="l">
              <a:lnSpc>
                <a:spcPct val="90000"/>
              </a:lnSpc>
              <a:spcBef>
                <a:spcPts val="600"/>
              </a:spcBef>
              <a:spcAft>
                <a:spcPts val="0"/>
              </a:spcAft>
              <a:buClr>
                <a:schemeClr val="dk1"/>
              </a:buClr>
              <a:buSzPts val="1800"/>
              <a:buAutoNum type="arabicPeriod"/>
            </a:pPr>
            <a:r>
              <a:rPr lang="en"/>
              <a:t>Restore old eip (rip)</a:t>
            </a:r>
            <a:endParaRPr/>
          </a:p>
          <a:p>
            <a:pPr indent="-444500" lvl="0" marL="558800" rtl="0" algn="l">
              <a:lnSpc>
                <a:spcPct val="90000"/>
              </a:lnSpc>
              <a:spcBef>
                <a:spcPts val="600"/>
              </a:spcBef>
              <a:spcAft>
                <a:spcPts val="0"/>
              </a:spcAft>
              <a:buClr>
                <a:schemeClr val="dk1"/>
              </a:buClr>
              <a:buSzPts val="1800"/>
              <a:buAutoNum type="arabicPeriod"/>
            </a:pPr>
            <a:r>
              <a:rPr lang="en"/>
              <a:t>Remove arguments from stack</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88"/>
          <p:cNvSpPr/>
          <p:nvPr/>
        </p:nvSpPr>
        <p:spPr>
          <a:xfrm>
            <a:off x="102600" y="4532900"/>
            <a:ext cx="4913700" cy="371400"/>
          </a:xfrm>
          <a:prstGeom prst="rect">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79" name="Google Shape;1079;p88"/>
          <p:cNvSpPr/>
          <p:nvPr/>
        </p:nvSpPr>
        <p:spPr>
          <a:xfrm>
            <a:off x="102600" y="2266400"/>
            <a:ext cx="4904100" cy="2266500"/>
          </a:xfrm>
          <a:prstGeom prst="rect">
            <a:avLst/>
          </a:prstGeom>
          <a:solidFill>
            <a:srgbClr val="C4E0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0" name="Google Shape;1080;p88"/>
          <p:cNvSpPr/>
          <p:nvPr/>
        </p:nvSpPr>
        <p:spPr>
          <a:xfrm>
            <a:off x="112425" y="1294700"/>
            <a:ext cx="4904100" cy="971700"/>
          </a:xfrm>
          <a:prstGeom prst="rect">
            <a:avLst/>
          </a:prstGeom>
          <a:solidFill>
            <a:srgbClr val="D8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81" name="Google Shape;1081;p88"/>
          <p:cNvSpPr txBox="1"/>
          <p:nvPr>
            <p:ph type="title"/>
          </p:nvPr>
        </p:nvSpPr>
        <p:spPr>
          <a:xfrm>
            <a:off x="102700" y="270875"/>
            <a:ext cx="8520600" cy="572700"/>
          </a:xfrm>
          <a:prstGeom prst="rect">
            <a:avLst/>
          </a:prstGeom>
          <a:noFill/>
          <a:ln>
            <a:noFill/>
          </a:ln>
        </p:spPr>
        <p:txBody>
          <a:bodyPr anchorCtr="0" anchor="b" bIns="91425" lIns="91425" spcFirstLastPara="1" rIns="91425" wrap="square" tIns="91425">
            <a:normAutofit/>
          </a:bodyPr>
          <a:lstStyle/>
          <a:p>
            <a:pPr indent="0" lvl="0" marL="0" rtl="0" algn="l">
              <a:lnSpc>
                <a:spcPct val="90000"/>
              </a:lnSpc>
              <a:spcBef>
                <a:spcPts val="0"/>
              </a:spcBef>
              <a:spcAft>
                <a:spcPts val="0"/>
              </a:spcAft>
              <a:buClr>
                <a:srgbClr val="BE0712"/>
              </a:buClr>
              <a:buSzPts val="2400"/>
              <a:buFont typeface="Calibri"/>
              <a:buNone/>
            </a:pPr>
            <a:r>
              <a:rPr lang="en" sz="2500"/>
              <a:t>Steps of a function call (complete)</a:t>
            </a:r>
            <a:endParaRPr sz="2500"/>
          </a:p>
        </p:txBody>
      </p:sp>
      <p:sp>
        <p:nvSpPr>
          <p:cNvPr id="1082" name="Google Shape;1082;p88"/>
          <p:cNvSpPr txBox="1"/>
          <p:nvPr>
            <p:ph idx="1" type="body"/>
          </p:nvPr>
        </p:nvSpPr>
        <p:spPr>
          <a:xfrm>
            <a:off x="198500" y="1246825"/>
            <a:ext cx="8520600" cy="3765600"/>
          </a:xfrm>
          <a:prstGeom prst="rect">
            <a:avLst/>
          </a:prstGeom>
          <a:noFill/>
          <a:ln>
            <a:noFill/>
          </a:ln>
        </p:spPr>
        <p:txBody>
          <a:bodyPr anchorCtr="0" anchor="t" bIns="91425" lIns="91425" spcFirstLastPara="1" rIns="91425" wrap="square" tIns="91425">
            <a:noAutofit/>
          </a:bodyPr>
          <a:lstStyle/>
          <a:p>
            <a:pPr indent="-444500" lvl="0" marL="558800" rtl="0" algn="l">
              <a:lnSpc>
                <a:spcPct val="90000"/>
              </a:lnSpc>
              <a:spcBef>
                <a:spcPts val="600"/>
              </a:spcBef>
              <a:spcAft>
                <a:spcPts val="0"/>
              </a:spcAft>
              <a:buClr>
                <a:schemeClr val="dk1"/>
              </a:buClr>
              <a:buSzPts val="1800"/>
              <a:buAutoNum type="arabicPeriod"/>
            </a:pPr>
            <a:r>
              <a:rPr lang="en"/>
              <a:t>Push arguments on the stack</a:t>
            </a:r>
            <a:endParaRPr/>
          </a:p>
          <a:p>
            <a:pPr indent="-444500" lvl="0" marL="558800" rtl="0" algn="l">
              <a:lnSpc>
                <a:spcPct val="90000"/>
              </a:lnSpc>
              <a:spcBef>
                <a:spcPts val="600"/>
              </a:spcBef>
              <a:spcAft>
                <a:spcPts val="0"/>
              </a:spcAft>
              <a:buClr>
                <a:schemeClr val="dk1"/>
              </a:buClr>
              <a:buSzPts val="1800"/>
              <a:buAutoNum type="arabicPeriod"/>
            </a:pPr>
            <a:r>
              <a:rPr lang="en"/>
              <a:t>Push old eip (rip) on the stack</a:t>
            </a:r>
            <a:endParaRPr/>
          </a:p>
          <a:p>
            <a:pPr indent="-444500" lvl="0" marL="558800" rtl="0" algn="l">
              <a:lnSpc>
                <a:spcPct val="90000"/>
              </a:lnSpc>
              <a:spcBef>
                <a:spcPts val="600"/>
              </a:spcBef>
              <a:spcAft>
                <a:spcPts val="0"/>
              </a:spcAft>
              <a:buClr>
                <a:schemeClr val="dk1"/>
              </a:buClr>
              <a:buSzPts val="1800"/>
              <a:buAutoNum type="arabicPeriod"/>
            </a:pPr>
            <a:r>
              <a:rPr lang="en"/>
              <a:t>Move eip</a:t>
            </a:r>
            <a:endParaRPr/>
          </a:p>
          <a:p>
            <a:pPr indent="-444500" lvl="0" marL="558800" rtl="0" algn="l">
              <a:lnSpc>
                <a:spcPct val="90000"/>
              </a:lnSpc>
              <a:spcBef>
                <a:spcPts val="600"/>
              </a:spcBef>
              <a:spcAft>
                <a:spcPts val="0"/>
              </a:spcAft>
              <a:buClr>
                <a:schemeClr val="dk1"/>
              </a:buClr>
              <a:buSzPts val="1800"/>
              <a:buAutoNum type="arabicPeriod"/>
            </a:pPr>
            <a:r>
              <a:rPr lang="en"/>
              <a:t>Push old ebp (sfp) on the stack</a:t>
            </a:r>
            <a:endParaRPr/>
          </a:p>
          <a:p>
            <a:pPr indent="-444500" lvl="0" marL="558800" rtl="0" algn="l">
              <a:lnSpc>
                <a:spcPct val="90000"/>
              </a:lnSpc>
              <a:spcBef>
                <a:spcPts val="600"/>
              </a:spcBef>
              <a:spcAft>
                <a:spcPts val="0"/>
              </a:spcAft>
              <a:buClr>
                <a:schemeClr val="dk1"/>
              </a:buClr>
              <a:buSzPts val="1800"/>
              <a:buAutoNum type="arabicPeriod"/>
            </a:pPr>
            <a:r>
              <a:rPr lang="en"/>
              <a:t>Move ebp</a:t>
            </a:r>
            <a:endParaRPr/>
          </a:p>
          <a:p>
            <a:pPr indent="-444500" lvl="0" marL="558800" rtl="0" algn="l">
              <a:lnSpc>
                <a:spcPct val="90000"/>
              </a:lnSpc>
              <a:spcBef>
                <a:spcPts val="600"/>
              </a:spcBef>
              <a:spcAft>
                <a:spcPts val="0"/>
              </a:spcAft>
              <a:buClr>
                <a:schemeClr val="dk1"/>
              </a:buClr>
              <a:buSzPts val="1800"/>
              <a:buAutoNum type="arabicPeriod"/>
            </a:pPr>
            <a:r>
              <a:rPr lang="en"/>
              <a:t>Move esp</a:t>
            </a:r>
            <a:endParaRPr/>
          </a:p>
          <a:p>
            <a:pPr indent="-444500" lvl="0" marL="558800" rtl="0" algn="l">
              <a:lnSpc>
                <a:spcPct val="90000"/>
              </a:lnSpc>
              <a:spcBef>
                <a:spcPts val="600"/>
              </a:spcBef>
              <a:spcAft>
                <a:spcPts val="0"/>
              </a:spcAft>
              <a:buClr>
                <a:schemeClr val="dk1"/>
              </a:buClr>
              <a:buSzPts val="1800"/>
              <a:buAutoNum type="arabicPeriod"/>
            </a:pPr>
            <a:r>
              <a:rPr lang="en"/>
              <a:t>Execute the function</a:t>
            </a:r>
            <a:endParaRPr/>
          </a:p>
          <a:p>
            <a:pPr indent="-444500" lvl="0" marL="558800" rtl="0" algn="l">
              <a:lnSpc>
                <a:spcPct val="90000"/>
              </a:lnSpc>
              <a:spcBef>
                <a:spcPts val="600"/>
              </a:spcBef>
              <a:spcAft>
                <a:spcPts val="0"/>
              </a:spcAft>
              <a:buClr>
                <a:schemeClr val="dk1"/>
              </a:buClr>
              <a:buSzPts val="1800"/>
              <a:buAutoNum type="arabicPeriod"/>
            </a:pPr>
            <a:r>
              <a:rPr lang="en"/>
              <a:t>Move esp</a:t>
            </a:r>
            <a:endParaRPr/>
          </a:p>
          <a:p>
            <a:pPr indent="-444500" lvl="0" marL="558800" rtl="0" algn="l">
              <a:lnSpc>
                <a:spcPct val="90000"/>
              </a:lnSpc>
              <a:spcBef>
                <a:spcPts val="600"/>
              </a:spcBef>
              <a:spcAft>
                <a:spcPts val="0"/>
              </a:spcAft>
              <a:buClr>
                <a:schemeClr val="dk1"/>
              </a:buClr>
              <a:buSzPts val="1800"/>
              <a:buAutoNum type="arabicPeriod"/>
            </a:pPr>
            <a:r>
              <a:rPr lang="en"/>
              <a:t>Restore old ebp (sfp)</a:t>
            </a:r>
            <a:endParaRPr/>
          </a:p>
          <a:p>
            <a:pPr indent="-444500" lvl="0" marL="558800" rtl="0" algn="l">
              <a:lnSpc>
                <a:spcPct val="90000"/>
              </a:lnSpc>
              <a:spcBef>
                <a:spcPts val="600"/>
              </a:spcBef>
              <a:spcAft>
                <a:spcPts val="0"/>
              </a:spcAft>
              <a:buClr>
                <a:schemeClr val="dk1"/>
              </a:buClr>
              <a:buSzPts val="1800"/>
              <a:buAutoNum type="arabicPeriod"/>
            </a:pPr>
            <a:r>
              <a:rPr lang="en"/>
              <a:t>Restore old eip (rip)</a:t>
            </a:r>
            <a:endParaRPr/>
          </a:p>
          <a:p>
            <a:pPr indent="-444500" lvl="0" marL="558800" rtl="0" algn="l">
              <a:lnSpc>
                <a:spcPct val="90000"/>
              </a:lnSpc>
              <a:spcBef>
                <a:spcPts val="600"/>
              </a:spcBef>
              <a:spcAft>
                <a:spcPts val="0"/>
              </a:spcAft>
              <a:buClr>
                <a:schemeClr val="dk1"/>
              </a:buClr>
              <a:buSzPts val="1800"/>
              <a:buAutoNum type="arabicPeriod"/>
            </a:pPr>
            <a:r>
              <a:rPr lang="en"/>
              <a:t>Remove arguments from stack</a:t>
            </a:r>
            <a:endParaRPr/>
          </a:p>
        </p:txBody>
      </p:sp>
      <p:sp>
        <p:nvSpPr>
          <p:cNvPr id="1083" name="Google Shape;1083;p88"/>
          <p:cNvSpPr txBox="1"/>
          <p:nvPr/>
        </p:nvSpPr>
        <p:spPr>
          <a:xfrm>
            <a:off x="5377474" y="1527901"/>
            <a:ext cx="1367400" cy="2955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 sz="1800" u="none" cap="none" strike="noStrike">
                <a:solidFill>
                  <a:schemeClr val="dk1"/>
                </a:solidFill>
              </a:rPr>
              <a:t>main</a:t>
            </a:r>
            <a:endParaRPr/>
          </a:p>
        </p:txBody>
      </p:sp>
      <p:sp>
        <p:nvSpPr>
          <p:cNvPr id="1084" name="Google Shape;1084;p88"/>
          <p:cNvSpPr/>
          <p:nvPr/>
        </p:nvSpPr>
        <p:spPr>
          <a:xfrm>
            <a:off x="5117340" y="1314853"/>
            <a:ext cx="159300" cy="942300"/>
          </a:xfrm>
          <a:prstGeom prst="rightBracket">
            <a:avLst>
              <a:gd fmla="val 8333"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88"/>
          <p:cNvSpPr/>
          <p:nvPr/>
        </p:nvSpPr>
        <p:spPr>
          <a:xfrm>
            <a:off x="5111221" y="2338126"/>
            <a:ext cx="165300" cy="2141400"/>
          </a:xfrm>
          <a:prstGeom prst="rightBracket">
            <a:avLst>
              <a:gd fmla="val 8333"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6" name="Google Shape;1086;p88"/>
          <p:cNvSpPr txBox="1"/>
          <p:nvPr/>
        </p:nvSpPr>
        <p:spPr>
          <a:xfrm>
            <a:off x="5381050" y="3213950"/>
            <a:ext cx="1367400" cy="371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rPr>
              <a:t>foo</a:t>
            </a:r>
            <a:endParaRPr/>
          </a:p>
        </p:txBody>
      </p:sp>
      <p:sp>
        <p:nvSpPr>
          <p:cNvPr id="1087" name="Google Shape;1087;p88"/>
          <p:cNvSpPr/>
          <p:nvPr/>
        </p:nvSpPr>
        <p:spPr>
          <a:xfrm>
            <a:off x="5117237" y="4560488"/>
            <a:ext cx="159300" cy="302100"/>
          </a:xfrm>
          <a:prstGeom prst="rightBracket">
            <a:avLst>
              <a:gd fmla="val 8333" name="adj"/>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88"/>
          <p:cNvSpPr txBox="1"/>
          <p:nvPr/>
        </p:nvSpPr>
        <p:spPr>
          <a:xfrm>
            <a:off x="5377453" y="4532890"/>
            <a:ext cx="1367400" cy="27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800">
                <a:solidFill>
                  <a:schemeClr val="dk1"/>
                </a:solidFill>
              </a:rPr>
              <a:t>main</a:t>
            </a:r>
            <a:endParaRPr/>
          </a:p>
        </p:txBody>
      </p:sp>
      <p:sp>
        <p:nvSpPr>
          <p:cNvPr id="1089" name="Google Shape;1089;p88"/>
          <p:cNvSpPr txBox="1"/>
          <p:nvPr/>
        </p:nvSpPr>
        <p:spPr>
          <a:xfrm>
            <a:off x="6445250" y="1956150"/>
            <a:ext cx="2387400" cy="615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Moving eip transfers control from main to foo.</a:t>
            </a:r>
            <a:endParaRPr/>
          </a:p>
        </p:txBody>
      </p:sp>
      <p:sp>
        <p:nvSpPr>
          <p:cNvPr id="1090" name="Google Shape;1090;p88"/>
          <p:cNvSpPr txBox="1"/>
          <p:nvPr/>
        </p:nvSpPr>
        <p:spPr>
          <a:xfrm>
            <a:off x="6445250" y="4091675"/>
            <a:ext cx="2387400" cy="615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Restoring</a:t>
            </a:r>
            <a:r>
              <a:rPr lang="en"/>
              <a:t> eip transfers control back to main.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8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x86 Calling Convention Walkthrough</a:t>
            </a:r>
            <a:endParaRPr/>
          </a:p>
        </p:txBody>
      </p:sp>
      <p:sp>
        <p:nvSpPr>
          <p:cNvPr id="1096" name="Google Shape;1096;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7" name="Google Shape;1097;p89"/>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2.6</a:t>
            </a:r>
            <a:endParaRPr>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9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103" name="Google Shape;1103;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4" name="Google Shape;1104;p90"/>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$2</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grpSp>
        <p:nvGrpSpPr>
          <p:cNvPr id="1105" name="Google Shape;1105;p90"/>
          <p:cNvGrpSpPr/>
          <p:nvPr/>
        </p:nvGrpSpPr>
        <p:grpSpPr>
          <a:xfrm>
            <a:off x="3541575" y="732575"/>
            <a:ext cx="2498400" cy="1206300"/>
            <a:chOff x="102700" y="3031550"/>
            <a:chExt cx="2498400" cy="1206300"/>
          </a:xfrm>
        </p:grpSpPr>
        <p:cxnSp>
          <p:nvCxnSpPr>
            <p:cNvPr id="1106" name="Google Shape;1106;p90"/>
            <p:cNvCxnSpPr>
              <a:stCxn id="1107" idx="0"/>
            </p:cNvCxnSpPr>
            <p:nvPr/>
          </p:nvCxnSpPr>
          <p:spPr>
            <a:xfrm rot="10800000">
              <a:off x="1351900" y="3031550"/>
              <a:ext cx="0" cy="806100"/>
            </a:xfrm>
            <a:prstGeom prst="straightConnector1">
              <a:avLst/>
            </a:prstGeom>
            <a:noFill/>
            <a:ln cap="flat" cmpd="sng" w="19050">
              <a:solidFill>
                <a:schemeClr val="dk2"/>
              </a:solidFill>
              <a:prstDash val="solid"/>
              <a:round/>
              <a:headEnd len="med" w="med" type="none"/>
              <a:tailEnd len="med" w="med" type="triangle"/>
            </a:ln>
          </p:spPr>
        </p:cxnSp>
        <p:sp>
          <p:nvSpPr>
            <p:cNvPr id="1107" name="Google Shape;1107;p90"/>
            <p:cNvSpPr txBox="1"/>
            <p:nvPr/>
          </p:nvSpPr>
          <p:spPr>
            <a:xfrm>
              <a:off x="102700" y="3837650"/>
              <a:ext cx="2498400" cy="4002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Here is a snippet of C code</a:t>
              </a:r>
              <a:endParaRPr/>
            </a:p>
          </p:txBody>
        </p:sp>
      </p:grpSp>
      <p:grpSp>
        <p:nvGrpSpPr>
          <p:cNvPr id="1108" name="Google Shape;1108;p90"/>
          <p:cNvGrpSpPr/>
          <p:nvPr/>
        </p:nvGrpSpPr>
        <p:grpSpPr>
          <a:xfrm>
            <a:off x="2845500" y="2805925"/>
            <a:ext cx="3286500" cy="615600"/>
            <a:chOff x="2845500" y="2805925"/>
            <a:chExt cx="3286500" cy="615600"/>
          </a:xfrm>
        </p:grpSpPr>
        <p:cxnSp>
          <p:nvCxnSpPr>
            <p:cNvPr id="1109" name="Google Shape;1109;p90"/>
            <p:cNvCxnSpPr>
              <a:stCxn id="1110" idx="3"/>
            </p:cNvCxnSpPr>
            <p:nvPr/>
          </p:nvCxnSpPr>
          <p:spPr>
            <a:xfrm>
              <a:off x="5343900" y="3113725"/>
              <a:ext cx="788100" cy="0"/>
            </a:xfrm>
            <a:prstGeom prst="straightConnector1">
              <a:avLst/>
            </a:prstGeom>
            <a:noFill/>
            <a:ln cap="flat" cmpd="sng" w="19050">
              <a:solidFill>
                <a:schemeClr val="dk2"/>
              </a:solidFill>
              <a:prstDash val="solid"/>
              <a:round/>
              <a:headEnd len="med" w="med" type="none"/>
              <a:tailEnd len="med" w="med" type="triangle"/>
            </a:ln>
          </p:spPr>
        </p:cxnSp>
        <p:sp>
          <p:nvSpPr>
            <p:cNvPr id="1110" name="Google Shape;1110;p90"/>
            <p:cNvSpPr txBox="1"/>
            <p:nvPr/>
          </p:nvSpPr>
          <p:spPr>
            <a:xfrm>
              <a:off x="2845500" y="2805925"/>
              <a:ext cx="2498400" cy="615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Here is the code compiled into x86 assembly</a:t>
              </a:r>
              <a:endParaRPr/>
            </a:p>
          </p:txBody>
        </p:sp>
      </p:grpSp>
      <p:sp>
        <p:nvSpPr>
          <p:cNvPr id="1111" name="Google Shape;1111;p90"/>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112" name="Google Shape;1112;p90"/>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91"/>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$2</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118" name="Google Shape;1118;p9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119" name="Google Shape;1119;p9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120" name="Google Shape;1120;p91"/>
          <p:cNvGrpSpPr/>
          <p:nvPr/>
        </p:nvGrpSpPr>
        <p:grpSpPr>
          <a:xfrm>
            <a:off x="2994250" y="1301050"/>
            <a:ext cx="2921400" cy="615600"/>
            <a:chOff x="2994250" y="1301050"/>
            <a:chExt cx="2921400" cy="615600"/>
          </a:xfrm>
        </p:grpSpPr>
        <p:cxnSp>
          <p:nvCxnSpPr>
            <p:cNvPr id="1121" name="Google Shape;1121;p91"/>
            <p:cNvCxnSpPr>
              <a:stCxn id="1122" idx="3"/>
            </p:cNvCxnSpPr>
            <p:nvPr/>
          </p:nvCxnSpPr>
          <p:spPr>
            <a:xfrm>
              <a:off x="5110450" y="1608850"/>
              <a:ext cx="805200" cy="0"/>
            </a:xfrm>
            <a:prstGeom prst="straightConnector1">
              <a:avLst/>
            </a:prstGeom>
            <a:noFill/>
            <a:ln cap="flat" cmpd="sng" w="19050">
              <a:solidFill>
                <a:schemeClr val="dk2"/>
              </a:solidFill>
              <a:prstDash val="solid"/>
              <a:round/>
              <a:headEnd len="med" w="med" type="none"/>
              <a:tailEnd len="med" w="med" type="triangle"/>
            </a:ln>
          </p:spPr>
        </p:cxnSp>
        <p:sp>
          <p:nvSpPr>
            <p:cNvPr id="1122" name="Google Shape;1122;p91"/>
            <p:cNvSpPr txBox="1"/>
            <p:nvPr/>
          </p:nvSpPr>
          <p:spPr>
            <a:xfrm>
              <a:off x="2994250" y="1301050"/>
              <a:ext cx="2116200" cy="615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The instruction that was just executed is in </a:t>
              </a:r>
              <a:r>
                <a:rPr b="1" lang="en">
                  <a:solidFill>
                    <a:srgbClr val="FF0000"/>
                  </a:solidFill>
                </a:rPr>
                <a:t>red</a:t>
              </a:r>
              <a:endParaRPr/>
            </a:p>
          </p:txBody>
        </p:sp>
      </p:grpSp>
      <p:grpSp>
        <p:nvGrpSpPr>
          <p:cNvPr id="1123" name="Google Shape;1123;p91"/>
          <p:cNvGrpSpPr/>
          <p:nvPr/>
        </p:nvGrpSpPr>
        <p:grpSpPr>
          <a:xfrm>
            <a:off x="2994250" y="1965415"/>
            <a:ext cx="3215277" cy="914285"/>
            <a:chOff x="2994250" y="1965415"/>
            <a:chExt cx="3215277" cy="914285"/>
          </a:xfrm>
        </p:grpSpPr>
        <p:sp>
          <p:nvSpPr>
            <p:cNvPr id="1124" name="Google Shape;1124;p91"/>
            <p:cNvSpPr txBox="1"/>
            <p:nvPr/>
          </p:nvSpPr>
          <p:spPr>
            <a:xfrm>
              <a:off x="2994250" y="2048400"/>
              <a:ext cx="2116200" cy="831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The EIP points to the address of the </a:t>
              </a:r>
              <a:r>
                <a:rPr i="1" lang="en">
                  <a:solidFill>
                    <a:schemeClr val="dk1"/>
                  </a:solidFill>
                </a:rPr>
                <a:t>next</a:t>
              </a:r>
              <a:r>
                <a:rPr lang="en">
                  <a:solidFill>
                    <a:schemeClr val="dk1"/>
                  </a:solidFill>
                </a:rPr>
                <a:t> instruction!</a:t>
              </a:r>
              <a:endParaRPr/>
            </a:p>
          </p:txBody>
        </p:sp>
        <p:cxnSp>
          <p:nvCxnSpPr>
            <p:cNvPr id="1125" name="Google Shape;1125;p91"/>
            <p:cNvCxnSpPr>
              <a:endCxn id="1126" idx="2"/>
            </p:cNvCxnSpPr>
            <p:nvPr/>
          </p:nvCxnSpPr>
          <p:spPr>
            <a:xfrm flipH="1" rot="10800000">
              <a:off x="5118127" y="1965415"/>
              <a:ext cx="1091400" cy="524700"/>
            </a:xfrm>
            <a:prstGeom prst="bentConnector2">
              <a:avLst/>
            </a:prstGeom>
            <a:noFill/>
            <a:ln cap="flat" cmpd="sng" w="19050">
              <a:solidFill>
                <a:schemeClr val="dk2"/>
              </a:solidFill>
              <a:prstDash val="solid"/>
              <a:round/>
              <a:headEnd len="med" w="med" type="none"/>
              <a:tailEnd len="med" w="med" type="triangle"/>
            </a:ln>
          </p:spPr>
        </p:cxnSp>
      </p:grpSp>
      <p:sp>
        <p:nvSpPr>
          <p:cNvPr id="1126" name="Google Shape;1126;p91"/>
          <p:cNvSpPr txBox="1"/>
          <p:nvPr/>
        </p:nvSpPr>
        <p:spPr>
          <a:xfrm>
            <a:off x="5956027" y="165761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127" name="Google Shape;1127;p91"/>
          <p:cNvCxnSpPr>
            <a:stCxn id="1126" idx="3"/>
          </p:cNvCxnSpPr>
          <p:nvPr/>
        </p:nvCxnSpPr>
        <p:spPr>
          <a:xfrm>
            <a:off x="6463027" y="1811515"/>
            <a:ext cx="290400" cy="0"/>
          </a:xfrm>
          <a:prstGeom prst="straightConnector1">
            <a:avLst/>
          </a:prstGeom>
          <a:noFill/>
          <a:ln cap="flat" cmpd="sng" w="9525">
            <a:solidFill>
              <a:schemeClr val="dk2"/>
            </a:solidFill>
            <a:prstDash val="solid"/>
            <a:round/>
            <a:headEnd len="med" w="med" type="none"/>
            <a:tailEnd len="med" w="med" type="triangle"/>
          </a:ln>
        </p:spPr>
      </p:cxnSp>
      <p:sp>
        <p:nvSpPr>
          <p:cNvPr id="1128" name="Google Shape;1128;p91"/>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129" name="Google Shape;1129;p91"/>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3" name="Shape 1133"/>
        <p:cNvGrpSpPr/>
        <p:nvPr/>
      </p:nvGrpSpPr>
      <p:grpSpPr>
        <a:xfrm>
          <a:off x="0" y="0"/>
          <a:ext cx="0" cy="0"/>
          <a:chOff x="0" y="0"/>
          <a:chExt cx="0" cy="0"/>
        </a:xfrm>
      </p:grpSpPr>
      <p:sp>
        <p:nvSpPr>
          <p:cNvPr id="1134" name="Google Shape;1134;p9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135" name="Google Shape;1135;p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6" name="Google Shape;1136;p92"/>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cxnSp>
        <p:nvCxnSpPr>
          <p:cNvPr id="1137" name="Google Shape;1137;p92"/>
          <p:cNvCxnSpPr>
            <a:stCxn id="1138" idx="3"/>
          </p:cNvCxnSpPr>
          <p:nvPr/>
        </p:nvCxnSpPr>
        <p:spPr>
          <a:xfrm>
            <a:off x="3119525" y="1926200"/>
            <a:ext cx="384600" cy="0"/>
          </a:xfrm>
          <a:prstGeom prst="straightConnector1">
            <a:avLst/>
          </a:prstGeom>
          <a:noFill/>
          <a:ln cap="flat" cmpd="sng" w="19050">
            <a:solidFill>
              <a:schemeClr val="dk2"/>
            </a:solidFill>
            <a:prstDash val="solid"/>
            <a:round/>
            <a:headEnd len="med" w="med" type="none"/>
            <a:tailEnd len="med" w="med" type="triangle"/>
          </a:ln>
        </p:spPr>
      </p:cxnSp>
      <p:sp>
        <p:nvSpPr>
          <p:cNvPr id="1138" name="Google Shape;1138;p92"/>
          <p:cNvSpPr txBox="1"/>
          <p:nvPr/>
        </p:nvSpPr>
        <p:spPr>
          <a:xfrm>
            <a:off x="721925" y="1510550"/>
            <a:ext cx="2397600" cy="8313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Here is a diagram of the stack. Remember, each row represents 4 bytes (32 bits).</a:t>
            </a:r>
            <a:endParaRPr/>
          </a:p>
        </p:txBody>
      </p:sp>
      <p:sp>
        <p:nvSpPr>
          <p:cNvPr id="1139" name="Google Shape;1139;p92"/>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r>
              <a:rPr b="1" lang="en" sz="1400">
                <a:solidFill>
                  <a:srgbClr val="FF0000"/>
                </a:solidFill>
                <a:latin typeface="Courier New"/>
                <a:ea typeface="Courier New"/>
                <a:cs typeface="Courier New"/>
                <a:sym typeface="Courier New"/>
              </a:rPr>
              <a:t>...</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$2</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140" name="Google Shape;1140;p92"/>
          <p:cNvSpPr txBox="1"/>
          <p:nvPr/>
        </p:nvSpPr>
        <p:spPr>
          <a:xfrm>
            <a:off x="5956027" y="165761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141" name="Google Shape;1141;p92"/>
          <p:cNvCxnSpPr>
            <a:stCxn id="1140" idx="3"/>
          </p:cNvCxnSpPr>
          <p:nvPr/>
        </p:nvCxnSpPr>
        <p:spPr>
          <a:xfrm>
            <a:off x="6463027" y="1811515"/>
            <a:ext cx="290400" cy="0"/>
          </a:xfrm>
          <a:prstGeom prst="straightConnector1">
            <a:avLst/>
          </a:prstGeom>
          <a:noFill/>
          <a:ln cap="flat" cmpd="sng" w="9525">
            <a:solidFill>
              <a:schemeClr val="dk2"/>
            </a:solidFill>
            <a:prstDash val="solid"/>
            <a:round/>
            <a:headEnd len="med" w="med" type="none"/>
            <a:tailEnd len="med" w="med" type="triangle"/>
          </a:ln>
        </p:spPr>
      </p:cxnSp>
      <p:sp>
        <p:nvSpPr>
          <p:cNvPr id="1142" name="Google Shape;1142;p92"/>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143" name="Google Shape;1143;p92"/>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7" name="Shape 1147"/>
        <p:cNvGrpSpPr/>
        <p:nvPr/>
      </p:nvGrpSpPr>
      <p:grpSpPr>
        <a:xfrm>
          <a:off x="0" y="0"/>
          <a:ext cx="0" cy="0"/>
          <a:chOff x="0" y="0"/>
          <a:chExt cx="0" cy="0"/>
        </a:xfrm>
      </p:grpSpPr>
      <p:sp>
        <p:nvSpPr>
          <p:cNvPr id="1148" name="Google Shape;1148;p93"/>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$2</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149" name="Google Shape;1149;p9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150" name="Google Shape;1150;p9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51" name="Google Shape;1151;p93"/>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152" name="Google Shape;1152;p93"/>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a:t>The EBP and ESP registers point to the top and bottom of the current stack frame.</a:t>
            </a:r>
            <a:endParaRPr sz="1400"/>
          </a:p>
        </p:txBody>
      </p:sp>
      <p:sp>
        <p:nvSpPr>
          <p:cNvPr id="1153" name="Google Shape;1153;p93"/>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154" name="Google Shape;1154;p93"/>
          <p:cNvCxnSpPr>
            <a:stCxn id="1153"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155" name="Google Shape;1155;p93"/>
          <p:cNvSpPr txBox="1"/>
          <p:nvPr/>
        </p:nvSpPr>
        <p:spPr>
          <a:xfrm>
            <a:off x="2740377" y="16831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ESP</a:t>
            </a:r>
            <a:endParaRPr b="1" sz="1300">
              <a:latin typeface="Courier New"/>
              <a:ea typeface="Courier New"/>
              <a:cs typeface="Courier New"/>
              <a:sym typeface="Courier New"/>
            </a:endParaRPr>
          </a:p>
        </p:txBody>
      </p:sp>
      <p:cxnSp>
        <p:nvCxnSpPr>
          <p:cNvPr id="1156" name="Google Shape;1156;p93"/>
          <p:cNvCxnSpPr>
            <a:stCxn id="1155" idx="3"/>
          </p:cNvCxnSpPr>
          <p:nvPr/>
        </p:nvCxnSpPr>
        <p:spPr>
          <a:xfrm>
            <a:off x="3247377" y="18370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157" name="Google Shape;1157;p93"/>
          <p:cNvSpPr txBox="1"/>
          <p:nvPr/>
        </p:nvSpPr>
        <p:spPr>
          <a:xfrm>
            <a:off x="5956027" y="165761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158" name="Google Shape;1158;p93"/>
          <p:cNvCxnSpPr>
            <a:stCxn id="1157" idx="3"/>
          </p:cNvCxnSpPr>
          <p:nvPr/>
        </p:nvCxnSpPr>
        <p:spPr>
          <a:xfrm>
            <a:off x="6463027" y="1811515"/>
            <a:ext cx="290400" cy="0"/>
          </a:xfrm>
          <a:prstGeom prst="straightConnector1">
            <a:avLst/>
          </a:prstGeom>
          <a:noFill/>
          <a:ln cap="flat" cmpd="sng" w="9525">
            <a:solidFill>
              <a:schemeClr val="dk2"/>
            </a:solidFill>
            <a:prstDash val="solid"/>
            <a:round/>
            <a:headEnd len="med" w="med" type="none"/>
            <a:tailEnd len="med" w="med" type="triangle"/>
          </a:ln>
        </p:spPr>
      </p:cxnSp>
      <p:sp>
        <p:nvSpPr>
          <p:cNvPr id="1159" name="Google Shape;1159;p93"/>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160" name="Google Shape;1160;p93"/>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94"/>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push $2</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166" name="Google Shape;1166;p9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167" name="Google Shape;1167;p9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8" name="Google Shape;1168;p94"/>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169" name="Google Shape;1169;p94"/>
          <p:cNvCxnSpPr>
            <a:stCxn id="1168"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1170" name="Google Shape;1170;p94"/>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2</a:t>
                      </a:r>
                      <a:endParaRPr b="1">
                        <a:solidFill>
                          <a:srgbClr val="FF0000"/>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171" name="Google Shape;1171;p94"/>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1. Push arguments on the stack</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The </a:t>
            </a:r>
            <a:r>
              <a:rPr b="1" lang="en" sz="1400">
                <a:latin typeface="Courier New"/>
                <a:ea typeface="Courier New"/>
                <a:cs typeface="Courier New"/>
                <a:sym typeface="Courier New"/>
              </a:rPr>
              <a:t>push</a:t>
            </a:r>
            <a:r>
              <a:rPr lang="en" sz="1400"/>
              <a:t> instruction decrements the ESP to make space on the stack</a:t>
            </a:r>
            <a:endParaRPr sz="1400"/>
          </a:p>
          <a:p>
            <a:pPr indent="-317500" lvl="0" marL="457200" rtl="0" algn="l">
              <a:lnSpc>
                <a:spcPct val="100000"/>
              </a:lnSpc>
              <a:spcBef>
                <a:spcPts val="0"/>
              </a:spcBef>
              <a:spcAft>
                <a:spcPts val="0"/>
              </a:spcAft>
              <a:buSzPts val="1400"/>
              <a:buChar char="●"/>
            </a:pPr>
            <a:r>
              <a:rPr lang="en" sz="1400"/>
              <a:t>Arguments are pushed in reverse order</a:t>
            </a:r>
            <a:endParaRPr sz="1400"/>
          </a:p>
        </p:txBody>
      </p:sp>
      <p:sp>
        <p:nvSpPr>
          <p:cNvPr id="1172" name="Google Shape;1172;p94"/>
          <p:cNvSpPr txBox="1"/>
          <p:nvPr/>
        </p:nvSpPr>
        <p:spPr>
          <a:xfrm>
            <a:off x="2740377" y="19879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173" name="Google Shape;1173;p94"/>
          <p:cNvCxnSpPr>
            <a:stCxn id="1172" idx="3"/>
          </p:cNvCxnSpPr>
          <p:nvPr/>
        </p:nvCxnSpPr>
        <p:spPr>
          <a:xfrm>
            <a:off x="3247377" y="21418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174" name="Google Shape;1174;p94"/>
          <p:cNvSpPr txBox="1"/>
          <p:nvPr/>
        </p:nvSpPr>
        <p:spPr>
          <a:xfrm>
            <a:off x="5956027" y="188621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175" name="Google Shape;1175;p94"/>
          <p:cNvCxnSpPr>
            <a:stCxn id="1174" idx="3"/>
          </p:cNvCxnSpPr>
          <p:nvPr/>
        </p:nvCxnSpPr>
        <p:spPr>
          <a:xfrm>
            <a:off x="6463027" y="2040115"/>
            <a:ext cx="290400" cy="0"/>
          </a:xfrm>
          <a:prstGeom prst="straightConnector1">
            <a:avLst/>
          </a:prstGeom>
          <a:noFill/>
          <a:ln cap="flat" cmpd="sng" w="9525">
            <a:solidFill>
              <a:schemeClr val="dk2"/>
            </a:solidFill>
            <a:prstDash val="solid"/>
            <a:round/>
            <a:headEnd len="med" w="med" type="none"/>
            <a:tailEnd len="med" w="med" type="triangle"/>
          </a:ln>
        </p:spPr>
      </p:cxnSp>
      <p:sp>
        <p:nvSpPr>
          <p:cNvPr id="1176" name="Google Shape;1176;p94"/>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177" name="Google Shape;1177;p94"/>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1" name="Shape 1181"/>
        <p:cNvGrpSpPr/>
        <p:nvPr/>
      </p:nvGrpSpPr>
      <p:grpSpPr>
        <a:xfrm>
          <a:off x="0" y="0"/>
          <a:ext cx="0" cy="0"/>
          <a:chOff x="0" y="0"/>
          <a:chExt cx="0" cy="0"/>
        </a:xfrm>
      </p:grpSpPr>
      <p:sp>
        <p:nvSpPr>
          <p:cNvPr id="1182" name="Google Shape;1182;p95"/>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push $1</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183" name="Google Shape;1183;p9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184" name="Google Shape;1184;p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85" name="Google Shape;1185;p95"/>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solidFill>
                            <a:srgbClr val="FF0000"/>
                          </a:solidFill>
                          <a:latin typeface="Courier New"/>
                          <a:ea typeface="Courier New"/>
                          <a:cs typeface="Courier New"/>
                          <a:sym typeface="Courier New"/>
                        </a:rPr>
                        <a:t>1</a:t>
                      </a:r>
                      <a:endParaRPr b="1">
                        <a:solidFill>
                          <a:srgbClr val="FF0000"/>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186" name="Google Shape;1186;p95"/>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1. Push arguments on the stack</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The </a:t>
            </a:r>
            <a:r>
              <a:rPr b="1" lang="en" sz="1400">
                <a:latin typeface="Courier New"/>
                <a:ea typeface="Courier New"/>
                <a:cs typeface="Courier New"/>
                <a:sym typeface="Courier New"/>
              </a:rPr>
              <a:t>push</a:t>
            </a:r>
            <a:r>
              <a:rPr lang="en" sz="1400"/>
              <a:t> instruction decrements the ESP to make space on the stack</a:t>
            </a:r>
            <a:endParaRPr sz="1400"/>
          </a:p>
          <a:p>
            <a:pPr indent="-317500" lvl="0" marL="457200" rtl="0" algn="l">
              <a:lnSpc>
                <a:spcPct val="100000"/>
              </a:lnSpc>
              <a:spcBef>
                <a:spcPts val="0"/>
              </a:spcBef>
              <a:spcAft>
                <a:spcPts val="0"/>
              </a:spcAft>
              <a:buSzPts val="1400"/>
              <a:buChar char="●"/>
            </a:pPr>
            <a:r>
              <a:rPr lang="en" sz="1400"/>
              <a:t>Arguments are pushed in reverse order</a:t>
            </a:r>
            <a:endParaRPr sz="1400"/>
          </a:p>
        </p:txBody>
      </p:sp>
      <p:sp>
        <p:nvSpPr>
          <p:cNvPr id="1187" name="Google Shape;1187;p95"/>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188" name="Google Shape;1188;p95"/>
          <p:cNvCxnSpPr>
            <a:stCxn id="1187"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189" name="Google Shape;1189;p95"/>
          <p:cNvSpPr txBox="1"/>
          <p:nvPr/>
        </p:nvSpPr>
        <p:spPr>
          <a:xfrm>
            <a:off x="2740377" y="22927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190" name="Google Shape;1190;p95"/>
          <p:cNvCxnSpPr>
            <a:stCxn id="1189" idx="3"/>
          </p:cNvCxnSpPr>
          <p:nvPr/>
        </p:nvCxnSpPr>
        <p:spPr>
          <a:xfrm>
            <a:off x="3247377" y="24466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191" name="Google Shape;1191;p95"/>
          <p:cNvSpPr txBox="1"/>
          <p:nvPr/>
        </p:nvSpPr>
        <p:spPr>
          <a:xfrm>
            <a:off x="5956027" y="209195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192" name="Google Shape;1192;p95"/>
          <p:cNvCxnSpPr>
            <a:stCxn id="1191" idx="3"/>
          </p:cNvCxnSpPr>
          <p:nvPr/>
        </p:nvCxnSpPr>
        <p:spPr>
          <a:xfrm>
            <a:off x="6463027" y="2245855"/>
            <a:ext cx="290400" cy="0"/>
          </a:xfrm>
          <a:prstGeom prst="straightConnector1">
            <a:avLst/>
          </a:prstGeom>
          <a:noFill/>
          <a:ln cap="flat" cmpd="sng" w="9525">
            <a:solidFill>
              <a:schemeClr val="dk2"/>
            </a:solidFill>
            <a:prstDash val="solid"/>
            <a:round/>
            <a:headEnd len="med" w="med" type="none"/>
            <a:tailEnd len="med" w="med" type="triangle"/>
          </a:ln>
        </p:spPr>
      </p:cxnSp>
      <p:sp>
        <p:nvSpPr>
          <p:cNvPr id="1193" name="Google Shape;1193;p95"/>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194" name="Google Shape;1194;p95"/>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Hexadecimal</a:t>
            </a:r>
            <a:endParaRPr/>
          </a:p>
        </p:txBody>
      </p:sp>
      <p:sp>
        <p:nvSpPr>
          <p:cNvPr id="152" name="Google Shape;152;p3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4 bits can be represented as 1 hexadecimal digit (base 16)</a:t>
            </a:r>
            <a:endParaRPr/>
          </a:p>
        </p:txBody>
      </p:sp>
      <p:sp>
        <p:nvSpPr>
          <p:cNvPr id="153" name="Google Shape;15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54" name="Google Shape;154;p33"/>
          <p:cNvGraphicFramePr/>
          <p:nvPr/>
        </p:nvGraphicFramePr>
        <p:xfrm>
          <a:off x="2355875" y="2214050"/>
          <a:ext cx="3000000" cy="3000000"/>
        </p:xfrm>
        <a:graphic>
          <a:graphicData uri="http://schemas.openxmlformats.org/drawingml/2006/table">
            <a:tbl>
              <a:tblPr>
                <a:noFill/>
                <a:tableStyleId>{F77F4237-0D3B-4A35-BEBD-FA886FF9FF42}</a:tableStyleId>
              </a:tblPr>
              <a:tblGrid>
                <a:gridCol w="788625"/>
                <a:gridCol w="1179375"/>
              </a:tblGrid>
              <a:tr h="204800">
                <a:tc>
                  <a:txBody>
                    <a:bodyPr/>
                    <a:lstStyle/>
                    <a:p>
                      <a:pPr indent="0" lvl="0" marL="0" rtl="0" algn="l">
                        <a:spcBef>
                          <a:spcPts val="0"/>
                        </a:spcBef>
                        <a:spcAft>
                          <a:spcPts val="0"/>
                        </a:spcAft>
                        <a:buNone/>
                      </a:pPr>
                      <a:r>
                        <a:rPr b="1" lang="en">
                          <a:latin typeface="Calibri"/>
                          <a:ea typeface="Calibri"/>
                          <a:cs typeface="Calibri"/>
                          <a:sym typeface="Calibri"/>
                        </a:rPr>
                        <a:t>Binary</a:t>
                      </a:r>
                      <a:endParaRPr b="1">
                        <a:latin typeface="Calibri"/>
                        <a:ea typeface="Calibri"/>
                        <a:cs typeface="Calibri"/>
                        <a:sym typeface="Calibri"/>
                      </a:endParaRPr>
                    </a:p>
                  </a:txBody>
                  <a:tcPr marT="45700" marB="45700" marR="91425" marL="91425"/>
                </a:tc>
                <a:tc>
                  <a:txBody>
                    <a:bodyPr/>
                    <a:lstStyle/>
                    <a:p>
                      <a:pPr indent="0" lvl="0" marL="0" rtl="0" algn="l">
                        <a:spcBef>
                          <a:spcPts val="0"/>
                        </a:spcBef>
                        <a:spcAft>
                          <a:spcPts val="0"/>
                        </a:spcAft>
                        <a:buNone/>
                      </a:pPr>
                      <a:r>
                        <a:rPr b="1" lang="en">
                          <a:latin typeface="Calibri"/>
                          <a:ea typeface="Calibri"/>
                          <a:cs typeface="Calibri"/>
                          <a:sym typeface="Calibri"/>
                        </a:rPr>
                        <a:t>Hexadecimal</a:t>
                      </a:r>
                      <a:endParaRPr b="1">
                        <a:latin typeface="Calibri"/>
                        <a:ea typeface="Calibri"/>
                        <a:cs typeface="Calibri"/>
                        <a:sym typeface="Calibri"/>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45700" marB="45700" marR="91425" marL="91425"/>
                </a:tc>
              </a:tr>
            </a:tbl>
          </a:graphicData>
        </a:graphic>
      </p:graphicFrame>
      <p:graphicFrame>
        <p:nvGraphicFramePr>
          <p:cNvPr id="155" name="Google Shape;155;p33"/>
          <p:cNvGraphicFramePr/>
          <p:nvPr/>
        </p:nvGraphicFramePr>
        <p:xfrm>
          <a:off x="4593725" y="2214050"/>
          <a:ext cx="3000000" cy="3000000"/>
        </p:xfrm>
        <a:graphic>
          <a:graphicData uri="http://schemas.openxmlformats.org/drawingml/2006/table">
            <a:tbl>
              <a:tblPr>
                <a:noFill/>
                <a:tableStyleId>{F77F4237-0D3B-4A35-BEBD-FA886FF9FF42}</a:tableStyleId>
              </a:tblPr>
              <a:tblGrid>
                <a:gridCol w="788625"/>
                <a:gridCol w="1179375"/>
              </a:tblGrid>
              <a:tr h="242300">
                <a:tc>
                  <a:txBody>
                    <a:bodyPr/>
                    <a:lstStyle/>
                    <a:p>
                      <a:pPr indent="0" lvl="0" marL="0" rtl="0" algn="l">
                        <a:spcBef>
                          <a:spcPts val="0"/>
                        </a:spcBef>
                        <a:spcAft>
                          <a:spcPts val="0"/>
                        </a:spcAft>
                        <a:buNone/>
                      </a:pPr>
                      <a:r>
                        <a:rPr b="1" lang="en">
                          <a:latin typeface="Calibri"/>
                          <a:ea typeface="Calibri"/>
                          <a:cs typeface="Calibri"/>
                          <a:sym typeface="Calibri"/>
                        </a:rPr>
                        <a:t>Binary</a:t>
                      </a:r>
                      <a:endParaRPr b="1">
                        <a:latin typeface="Calibri"/>
                        <a:ea typeface="Calibri"/>
                        <a:cs typeface="Calibri"/>
                        <a:sym typeface="Calibri"/>
                      </a:endParaRPr>
                    </a:p>
                  </a:txBody>
                  <a:tcPr marT="45700" marB="45700" marR="91425" marL="91425"/>
                </a:tc>
                <a:tc>
                  <a:txBody>
                    <a:bodyPr/>
                    <a:lstStyle/>
                    <a:p>
                      <a:pPr indent="0" lvl="0" marL="0" rtl="0" algn="l">
                        <a:spcBef>
                          <a:spcPts val="0"/>
                        </a:spcBef>
                        <a:spcAft>
                          <a:spcPts val="0"/>
                        </a:spcAft>
                        <a:buNone/>
                      </a:pPr>
                      <a:r>
                        <a:rPr b="1" lang="en">
                          <a:latin typeface="Calibri"/>
                          <a:ea typeface="Calibri"/>
                          <a:cs typeface="Calibri"/>
                          <a:sym typeface="Calibri"/>
                        </a:rPr>
                        <a:t>Hexadecimal</a:t>
                      </a:r>
                      <a:endParaRPr b="1">
                        <a:latin typeface="Calibri"/>
                        <a:ea typeface="Calibri"/>
                        <a:cs typeface="Calibri"/>
                        <a:sym typeface="Calibri"/>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A</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B</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C</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D</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E</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F</a:t>
                      </a:r>
                      <a:endParaRPr b="1">
                        <a:latin typeface="Courier New"/>
                        <a:ea typeface="Courier New"/>
                        <a:cs typeface="Courier New"/>
                        <a:sym typeface="Courier New"/>
                      </a:endParaRPr>
                    </a:p>
                  </a:txBody>
                  <a:tcPr marT="45700" marB="45700"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96"/>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rgbClr val="FF0000"/>
            </a:solidFill>
            <a:prstDash val="solid"/>
            <a:round/>
            <a:headEnd len="med" w="med" type="triangle"/>
            <a:tailEnd len="med" w="med" type="none"/>
          </a:ln>
        </p:spPr>
      </p:sp>
      <p:sp>
        <p:nvSpPr>
          <p:cNvPr id="1200" name="Google Shape;1200;p96"/>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call callee</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201" name="Google Shape;1201;p9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202" name="Google Shape;1202;p9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03" name="Google Shape;1203;p96"/>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FF0000"/>
                          </a:solidFill>
                        </a:rPr>
                        <a:t>RIP of </a:t>
                      </a:r>
                      <a:r>
                        <a:rPr b="1" lang="en">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204" name="Google Shape;1204;p96"/>
          <p:cNvSpPr txBox="1"/>
          <p:nvPr>
            <p:ph idx="1" type="body"/>
          </p:nvPr>
        </p:nvSpPr>
        <p:spPr>
          <a:xfrm>
            <a:off x="198500" y="1246825"/>
            <a:ext cx="2584500" cy="3765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350"/>
              <a:t>2. Push old EIP (RIP) on the stack</a:t>
            </a:r>
            <a:br>
              <a:rPr b="1" lang="en" sz="1350"/>
            </a:br>
            <a:r>
              <a:rPr b="1" lang="en" sz="1350"/>
              <a:t>3. Move EIP</a:t>
            </a:r>
            <a:endParaRPr b="1" sz="1350"/>
          </a:p>
          <a:p>
            <a:pPr indent="0" lvl="0" marL="0" rtl="0" algn="l">
              <a:lnSpc>
                <a:spcPct val="100000"/>
              </a:lnSpc>
              <a:spcBef>
                <a:spcPts val="0"/>
              </a:spcBef>
              <a:spcAft>
                <a:spcPts val="0"/>
              </a:spcAft>
              <a:buNone/>
            </a:pPr>
            <a:r>
              <a:t/>
            </a:r>
            <a:endParaRPr sz="700"/>
          </a:p>
          <a:p>
            <a:pPr indent="-314325" lvl="0" marL="457200" rtl="0" algn="l">
              <a:lnSpc>
                <a:spcPct val="100000"/>
              </a:lnSpc>
              <a:spcBef>
                <a:spcPts val="0"/>
              </a:spcBef>
              <a:spcAft>
                <a:spcPts val="0"/>
              </a:spcAft>
              <a:buSzPts val="1350"/>
              <a:buChar char="●"/>
            </a:pPr>
            <a:r>
              <a:rPr lang="en" sz="1350"/>
              <a:t>The </a:t>
            </a:r>
            <a:r>
              <a:rPr b="1" lang="en" sz="1350">
                <a:latin typeface="Courier New"/>
                <a:ea typeface="Courier New"/>
                <a:cs typeface="Courier New"/>
                <a:sym typeface="Courier New"/>
              </a:rPr>
              <a:t>call</a:t>
            </a:r>
            <a:r>
              <a:rPr lang="en" sz="1350"/>
              <a:t> instruction does 2 things</a:t>
            </a:r>
            <a:endParaRPr sz="1350"/>
          </a:p>
          <a:p>
            <a:pPr indent="-314325" lvl="0" marL="457200" rtl="0" algn="l">
              <a:lnSpc>
                <a:spcPct val="100000"/>
              </a:lnSpc>
              <a:spcBef>
                <a:spcPts val="0"/>
              </a:spcBef>
              <a:spcAft>
                <a:spcPts val="0"/>
              </a:spcAft>
              <a:buSzPts val="1350"/>
              <a:buChar char="●"/>
            </a:pPr>
            <a:r>
              <a:rPr lang="en" sz="1350"/>
              <a:t>First, it pushes the current value of EIP (the address of the next instruction in </a:t>
            </a:r>
            <a:r>
              <a:rPr b="1" lang="en" sz="1350">
                <a:latin typeface="Courier New"/>
                <a:ea typeface="Courier New"/>
                <a:cs typeface="Courier New"/>
                <a:sym typeface="Courier New"/>
              </a:rPr>
              <a:t>caller</a:t>
            </a:r>
            <a:r>
              <a:rPr lang="en" sz="1350"/>
              <a:t>) on the stack.</a:t>
            </a:r>
            <a:endParaRPr sz="1350"/>
          </a:p>
          <a:p>
            <a:pPr indent="-314325" lvl="0" marL="457200" rtl="0" algn="l">
              <a:lnSpc>
                <a:spcPct val="100000"/>
              </a:lnSpc>
              <a:spcBef>
                <a:spcPts val="0"/>
              </a:spcBef>
              <a:spcAft>
                <a:spcPts val="0"/>
              </a:spcAft>
              <a:buSzPts val="1350"/>
              <a:buChar char="●"/>
            </a:pPr>
            <a:r>
              <a:rPr lang="en" sz="1350"/>
              <a:t>The saved EIP value on the stack is called the RIP (return instruction pointer).</a:t>
            </a:r>
            <a:endParaRPr sz="1350"/>
          </a:p>
          <a:p>
            <a:pPr indent="-314325" lvl="0" marL="457200" rtl="0" algn="l">
              <a:lnSpc>
                <a:spcPct val="100000"/>
              </a:lnSpc>
              <a:spcBef>
                <a:spcPts val="0"/>
              </a:spcBef>
              <a:spcAft>
                <a:spcPts val="0"/>
              </a:spcAft>
              <a:buSzPts val="1350"/>
              <a:buChar char="●"/>
            </a:pPr>
            <a:r>
              <a:rPr lang="en" sz="1350"/>
              <a:t>Second, it changes EIP to point to the instructions of the callee.</a:t>
            </a:r>
            <a:endParaRPr sz="1350"/>
          </a:p>
        </p:txBody>
      </p:sp>
      <p:sp>
        <p:nvSpPr>
          <p:cNvPr id="1205" name="Google Shape;1205;p96"/>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206" name="Google Shape;1206;p96"/>
          <p:cNvCxnSpPr>
            <a:stCxn id="1205"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207" name="Google Shape;1207;p96"/>
          <p:cNvSpPr txBox="1"/>
          <p:nvPr/>
        </p:nvSpPr>
        <p:spPr>
          <a:xfrm>
            <a:off x="2740377" y="25975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208" name="Google Shape;1208;p96"/>
          <p:cNvCxnSpPr>
            <a:stCxn id="1207" idx="3"/>
          </p:cNvCxnSpPr>
          <p:nvPr/>
        </p:nvCxnSpPr>
        <p:spPr>
          <a:xfrm>
            <a:off x="3247377" y="27514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209" name="Google Shape;1209;p96"/>
          <p:cNvSpPr txBox="1"/>
          <p:nvPr/>
        </p:nvSpPr>
        <p:spPr>
          <a:xfrm>
            <a:off x="5956027" y="305969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EIP</a:t>
            </a:r>
            <a:endParaRPr b="1" sz="1300">
              <a:solidFill>
                <a:srgbClr val="FF0000"/>
              </a:solidFill>
              <a:latin typeface="Courier New"/>
              <a:ea typeface="Courier New"/>
              <a:cs typeface="Courier New"/>
              <a:sym typeface="Courier New"/>
            </a:endParaRPr>
          </a:p>
        </p:txBody>
      </p:sp>
      <p:cxnSp>
        <p:nvCxnSpPr>
          <p:cNvPr id="1210" name="Google Shape;1210;p96"/>
          <p:cNvCxnSpPr>
            <a:stCxn id="1209" idx="3"/>
          </p:cNvCxnSpPr>
          <p:nvPr/>
        </p:nvCxnSpPr>
        <p:spPr>
          <a:xfrm>
            <a:off x="6463027" y="3213595"/>
            <a:ext cx="290400" cy="0"/>
          </a:xfrm>
          <a:prstGeom prst="straightConnector1">
            <a:avLst/>
          </a:prstGeom>
          <a:noFill/>
          <a:ln cap="flat" cmpd="sng" w="9525">
            <a:solidFill>
              <a:srgbClr val="FF0000"/>
            </a:solidFill>
            <a:prstDash val="solid"/>
            <a:round/>
            <a:headEnd len="med" w="med" type="none"/>
            <a:tailEnd len="med" w="med" type="triangle"/>
          </a:ln>
        </p:spPr>
      </p:cxnSp>
      <p:sp>
        <p:nvSpPr>
          <p:cNvPr id="1211" name="Google Shape;1211;p96"/>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212" name="Google Shape;1212;p96"/>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97"/>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call 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1155CC"/>
                </a:solidFill>
                <a:latin typeface="Courier New"/>
                <a:ea typeface="Courier New"/>
                <a:cs typeface="Courier New"/>
                <a:sym typeface="Courier New"/>
              </a:rPr>
              <a:t>    push %ebp</a:t>
            </a:r>
            <a:endParaRPr b="1" sz="1400">
              <a:solidFill>
                <a:srgbClr val="1155CC"/>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1155CC"/>
                </a:solidFill>
                <a:latin typeface="Courier New"/>
                <a:ea typeface="Courier New"/>
                <a:cs typeface="Courier New"/>
                <a:sym typeface="Courier New"/>
              </a:rPr>
              <a:t>    mov %esp, %ebp</a:t>
            </a:r>
            <a:endParaRPr b="1" sz="1400">
              <a:solidFill>
                <a:srgbClr val="1155CC"/>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1155CC"/>
                </a:solidFill>
                <a:latin typeface="Courier New"/>
                <a:ea typeface="Courier New"/>
                <a:cs typeface="Courier New"/>
                <a:sym typeface="Courier New"/>
              </a:rPr>
              <a:t>    sub $4, %esp</a:t>
            </a:r>
            <a:endParaRPr b="1" sz="1400">
              <a:solidFill>
                <a:srgbClr val="1155CC"/>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218" name="Google Shape;1218;p9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219" name="Google Shape;1219;p9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20" name="Google Shape;1220;p97"/>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t>RIP 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221" name="Google Shape;1221;p97"/>
          <p:cNvSpPr/>
          <p:nvPr/>
        </p:nvSpPr>
        <p:spPr>
          <a:xfrm>
            <a:off x="6784825" y="3101275"/>
            <a:ext cx="1772700" cy="641100"/>
          </a:xfrm>
          <a:prstGeom prst="roundRect">
            <a:avLst>
              <a:gd fmla="val 16667" name="adj"/>
            </a:avLst>
          </a:prstGeom>
          <a:noFill/>
          <a:ln cap="flat" cmpd="sng" w="19050">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97"/>
          <p:cNvSpPr txBox="1"/>
          <p:nvPr/>
        </p:nvSpPr>
        <p:spPr>
          <a:xfrm>
            <a:off x="7242449" y="2777279"/>
            <a:ext cx="162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1155CC"/>
                </a:solidFill>
              </a:rPr>
              <a:t>Function prologue</a:t>
            </a:r>
            <a:endParaRPr>
              <a:solidFill>
                <a:srgbClr val="1155CC"/>
              </a:solidFill>
            </a:endParaRPr>
          </a:p>
        </p:txBody>
      </p:sp>
      <p:sp>
        <p:nvSpPr>
          <p:cNvPr id="1223" name="Google Shape;1223;p97"/>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a:t>The next 3 steps set up a stack frame for the callee function.</a:t>
            </a:r>
            <a:endParaRPr sz="1400"/>
          </a:p>
          <a:p>
            <a:pPr indent="-317500" lvl="0" marL="457200" rtl="0" algn="l">
              <a:lnSpc>
                <a:spcPct val="100000"/>
              </a:lnSpc>
              <a:spcBef>
                <a:spcPts val="0"/>
              </a:spcBef>
              <a:spcAft>
                <a:spcPts val="0"/>
              </a:spcAft>
              <a:buSzPts val="1400"/>
              <a:buChar char="●"/>
            </a:pPr>
            <a:r>
              <a:rPr lang="en" sz="1400"/>
              <a:t>These instructions are sometimes called the function prologue, because they appear at the start of every function.</a:t>
            </a:r>
            <a:endParaRPr sz="1400"/>
          </a:p>
        </p:txBody>
      </p:sp>
      <p:sp>
        <p:nvSpPr>
          <p:cNvPr id="1224" name="Google Shape;1224;p97"/>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225" name="Google Shape;1225;p97"/>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226" name="Google Shape;1226;p97"/>
          <p:cNvCxnSpPr>
            <a:stCxn id="1225"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227" name="Google Shape;1227;p97"/>
          <p:cNvSpPr txBox="1"/>
          <p:nvPr/>
        </p:nvSpPr>
        <p:spPr>
          <a:xfrm>
            <a:off x="2740377" y="25975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ESP</a:t>
            </a:r>
            <a:endParaRPr b="1" sz="1300">
              <a:latin typeface="Courier New"/>
              <a:ea typeface="Courier New"/>
              <a:cs typeface="Courier New"/>
              <a:sym typeface="Courier New"/>
            </a:endParaRPr>
          </a:p>
        </p:txBody>
      </p:sp>
      <p:cxnSp>
        <p:nvCxnSpPr>
          <p:cNvPr id="1228" name="Google Shape;1228;p97"/>
          <p:cNvCxnSpPr>
            <a:stCxn id="1227" idx="3"/>
          </p:cNvCxnSpPr>
          <p:nvPr/>
        </p:nvCxnSpPr>
        <p:spPr>
          <a:xfrm>
            <a:off x="3247377" y="27514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229" name="Google Shape;1229;p97"/>
          <p:cNvSpPr txBox="1"/>
          <p:nvPr/>
        </p:nvSpPr>
        <p:spPr>
          <a:xfrm>
            <a:off x="5956027" y="305969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230" name="Google Shape;1230;p97"/>
          <p:cNvCxnSpPr>
            <a:stCxn id="1229" idx="3"/>
          </p:cNvCxnSpPr>
          <p:nvPr/>
        </p:nvCxnSpPr>
        <p:spPr>
          <a:xfrm>
            <a:off x="6463027" y="3213595"/>
            <a:ext cx="290400" cy="0"/>
          </a:xfrm>
          <a:prstGeom prst="straightConnector1">
            <a:avLst/>
          </a:prstGeom>
          <a:noFill/>
          <a:ln cap="flat" cmpd="sng" w="9525">
            <a:solidFill>
              <a:schemeClr val="dk2"/>
            </a:solidFill>
            <a:prstDash val="solid"/>
            <a:round/>
            <a:headEnd len="med" w="med" type="none"/>
            <a:tailEnd len="med" w="med" type="triangle"/>
          </a:ln>
        </p:spPr>
      </p:cxnSp>
      <p:sp>
        <p:nvSpPr>
          <p:cNvPr id="1231" name="Google Shape;1231;p97"/>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232" name="Google Shape;1232;p97"/>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98"/>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push %ebp</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238" name="Google Shape;1238;p9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239" name="Google Shape;1239;p9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40" name="Google Shape;1240;p98"/>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FF0000"/>
                          </a:solidFill>
                        </a:rPr>
                        <a:t>SFP of </a:t>
                      </a:r>
                      <a:r>
                        <a:rPr b="1" lang="en">
                          <a:solidFill>
                            <a:srgbClr val="FF0000"/>
                          </a:solidFill>
                          <a:latin typeface="Courier New"/>
                          <a:ea typeface="Courier New"/>
                          <a:cs typeface="Courier New"/>
                          <a:sym typeface="Courier New"/>
                        </a:rPr>
                        <a:t>callee</a:t>
                      </a:r>
                      <a:endParaRPr b="1">
                        <a:solidFill>
                          <a:srgbClr val="FF0000"/>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241" name="Google Shape;1241;p98"/>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rgbClr val="FF0000"/>
            </a:solidFill>
            <a:prstDash val="solid"/>
            <a:round/>
            <a:headEnd len="med" w="med" type="none"/>
            <a:tailEnd len="med" w="med" type="triangle"/>
          </a:ln>
        </p:spPr>
      </p:sp>
      <p:sp>
        <p:nvSpPr>
          <p:cNvPr id="1242" name="Google Shape;1242;p98"/>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4. Push old EBP (SFP) on the stack</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We need to restore the value of the EBP when returning, so we push the current value of the EBP on the stack.</a:t>
            </a:r>
            <a:endParaRPr sz="1400"/>
          </a:p>
          <a:p>
            <a:pPr indent="-317500" lvl="0" marL="457200" rtl="0" algn="l">
              <a:lnSpc>
                <a:spcPct val="100000"/>
              </a:lnSpc>
              <a:spcBef>
                <a:spcPts val="0"/>
              </a:spcBef>
              <a:spcAft>
                <a:spcPts val="0"/>
              </a:spcAft>
              <a:buSzPts val="1400"/>
              <a:buChar char="●"/>
            </a:pPr>
            <a:r>
              <a:rPr lang="en" sz="1400"/>
              <a:t>The saved value of the EBP on the stack is called the SFP (saved frame pointer).</a:t>
            </a:r>
            <a:endParaRPr sz="1400"/>
          </a:p>
        </p:txBody>
      </p:sp>
      <p:sp>
        <p:nvSpPr>
          <p:cNvPr id="1243" name="Google Shape;1243;p98"/>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244" name="Google Shape;1244;p98"/>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245" name="Google Shape;1245;p98"/>
          <p:cNvCxnSpPr>
            <a:stCxn id="1244"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246" name="Google Shape;1246;p98"/>
          <p:cNvSpPr txBox="1"/>
          <p:nvPr/>
        </p:nvSpPr>
        <p:spPr>
          <a:xfrm>
            <a:off x="2740377" y="2902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247" name="Google Shape;1247;p98"/>
          <p:cNvCxnSpPr>
            <a:stCxn id="1246" idx="3"/>
          </p:cNvCxnSpPr>
          <p:nvPr/>
        </p:nvCxnSpPr>
        <p:spPr>
          <a:xfrm>
            <a:off x="3247377" y="30562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248" name="Google Shape;1248;p98"/>
          <p:cNvSpPr txBox="1"/>
          <p:nvPr/>
        </p:nvSpPr>
        <p:spPr>
          <a:xfrm>
            <a:off x="5956027" y="327305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249" name="Google Shape;1249;p98"/>
          <p:cNvCxnSpPr>
            <a:stCxn id="1248" idx="3"/>
          </p:cNvCxnSpPr>
          <p:nvPr/>
        </p:nvCxnSpPr>
        <p:spPr>
          <a:xfrm>
            <a:off x="6463027" y="3426955"/>
            <a:ext cx="290400" cy="0"/>
          </a:xfrm>
          <a:prstGeom prst="straightConnector1">
            <a:avLst/>
          </a:prstGeom>
          <a:noFill/>
          <a:ln cap="flat" cmpd="sng" w="9525">
            <a:solidFill>
              <a:schemeClr val="dk2"/>
            </a:solidFill>
            <a:prstDash val="solid"/>
            <a:round/>
            <a:headEnd len="med" w="med" type="none"/>
            <a:tailEnd len="med" w="med" type="triangle"/>
          </a:ln>
        </p:spPr>
      </p:cxnSp>
      <p:sp>
        <p:nvSpPr>
          <p:cNvPr id="1250" name="Google Shape;1250;p98"/>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251" name="Google Shape;1251;p98"/>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5" name="Shape 1255"/>
        <p:cNvGrpSpPr/>
        <p:nvPr/>
      </p:nvGrpSpPr>
      <p:grpSpPr>
        <a:xfrm>
          <a:off x="0" y="0"/>
          <a:ext cx="0" cy="0"/>
          <a:chOff x="0" y="0"/>
          <a:chExt cx="0" cy="0"/>
        </a:xfrm>
      </p:grpSpPr>
      <p:sp>
        <p:nvSpPr>
          <p:cNvPr id="1256" name="Google Shape;1256;p99"/>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mov %esp, %ebp</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257" name="Google Shape;1257;p9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258" name="Google Shape;1258;p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59" name="Google Shape;1259;p99"/>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SFP of </a:t>
                      </a:r>
                      <a:r>
                        <a:rPr b="1" lang="en">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260" name="Google Shape;1260;p99"/>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chemeClr val="dk2"/>
            </a:solidFill>
            <a:prstDash val="solid"/>
            <a:round/>
            <a:headEnd len="med" w="med" type="none"/>
            <a:tailEnd len="med" w="med" type="triangle"/>
          </a:ln>
        </p:spPr>
      </p:sp>
      <p:sp>
        <p:nvSpPr>
          <p:cNvPr id="1261" name="Google Shape;1261;p99"/>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5. Move EBP</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This instruction moves the EBP down to where the ESP is located.</a:t>
            </a:r>
            <a:endParaRPr sz="1400"/>
          </a:p>
        </p:txBody>
      </p:sp>
      <p:sp>
        <p:nvSpPr>
          <p:cNvPr id="1262" name="Google Shape;1262;p99"/>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263" name="Google Shape;1263;p99"/>
          <p:cNvSpPr txBox="1"/>
          <p:nvPr/>
        </p:nvSpPr>
        <p:spPr>
          <a:xfrm>
            <a:off x="194297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EBP</a:t>
            </a:r>
            <a:endParaRPr b="1" sz="1300">
              <a:solidFill>
                <a:srgbClr val="FF0000"/>
              </a:solidFill>
              <a:latin typeface="Courier New"/>
              <a:ea typeface="Courier New"/>
              <a:cs typeface="Courier New"/>
              <a:sym typeface="Courier New"/>
            </a:endParaRPr>
          </a:p>
        </p:txBody>
      </p:sp>
      <p:cxnSp>
        <p:nvCxnSpPr>
          <p:cNvPr id="1264" name="Google Shape;1264;p99"/>
          <p:cNvCxnSpPr>
            <a:stCxn id="1263" idx="3"/>
          </p:cNvCxnSpPr>
          <p:nvPr/>
        </p:nvCxnSpPr>
        <p:spPr>
          <a:xfrm>
            <a:off x="2449977" y="3057875"/>
            <a:ext cx="290400" cy="0"/>
          </a:xfrm>
          <a:prstGeom prst="straightConnector1">
            <a:avLst/>
          </a:prstGeom>
          <a:noFill/>
          <a:ln cap="flat" cmpd="sng" w="9525">
            <a:solidFill>
              <a:srgbClr val="FF0000"/>
            </a:solidFill>
            <a:prstDash val="solid"/>
            <a:round/>
            <a:headEnd len="med" w="med" type="none"/>
            <a:tailEnd len="med" w="med" type="triangle"/>
          </a:ln>
        </p:spPr>
      </p:cxnSp>
      <p:sp>
        <p:nvSpPr>
          <p:cNvPr id="1265" name="Google Shape;1265;p99"/>
          <p:cNvSpPr txBox="1"/>
          <p:nvPr/>
        </p:nvSpPr>
        <p:spPr>
          <a:xfrm>
            <a:off x="274037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ESP</a:t>
            </a:r>
            <a:endParaRPr b="1" sz="1300">
              <a:latin typeface="Courier New"/>
              <a:ea typeface="Courier New"/>
              <a:cs typeface="Courier New"/>
              <a:sym typeface="Courier New"/>
            </a:endParaRPr>
          </a:p>
        </p:txBody>
      </p:sp>
      <p:cxnSp>
        <p:nvCxnSpPr>
          <p:cNvPr id="1266" name="Google Shape;1266;p99"/>
          <p:cNvCxnSpPr>
            <a:stCxn id="1265" idx="3"/>
          </p:cNvCxnSpPr>
          <p:nvPr/>
        </p:nvCxnSpPr>
        <p:spPr>
          <a:xfrm>
            <a:off x="3247377" y="30578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267" name="Google Shape;1267;p99"/>
          <p:cNvSpPr txBox="1"/>
          <p:nvPr/>
        </p:nvSpPr>
        <p:spPr>
          <a:xfrm>
            <a:off x="5956027" y="348641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268" name="Google Shape;1268;p99"/>
          <p:cNvCxnSpPr>
            <a:stCxn id="1267" idx="3"/>
          </p:cNvCxnSpPr>
          <p:nvPr/>
        </p:nvCxnSpPr>
        <p:spPr>
          <a:xfrm>
            <a:off x="6463027" y="3640315"/>
            <a:ext cx="290400" cy="0"/>
          </a:xfrm>
          <a:prstGeom prst="straightConnector1">
            <a:avLst/>
          </a:prstGeom>
          <a:noFill/>
          <a:ln cap="flat" cmpd="sng" w="9525">
            <a:solidFill>
              <a:schemeClr val="dk2"/>
            </a:solidFill>
            <a:prstDash val="solid"/>
            <a:round/>
            <a:headEnd len="med" w="med" type="none"/>
            <a:tailEnd len="med" w="med" type="triangle"/>
          </a:ln>
        </p:spPr>
      </p:cxnSp>
      <p:sp>
        <p:nvSpPr>
          <p:cNvPr id="1269" name="Google Shape;1269;p99"/>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270" name="Google Shape;1270;p99"/>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100"/>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sub $4, %esp</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276" name="Google Shape;1276;p10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277" name="Google Shape;1277;p10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78" name="Google Shape;1278;p100"/>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SFP of </a:t>
                      </a:r>
                      <a:r>
                        <a:rPr b="1" lang="en">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279" name="Google Shape;1279;p100"/>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chemeClr val="dk2"/>
            </a:solidFill>
            <a:prstDash val="solid"/>
            <a:round/>
            <a:headEnd len="med" w="med" type="none"/>
            <a:tailEnd len="med" w="med" type="triangle"/>
          </a:ln>
        </p:spPr>
      </p:sp>
      <p:sp>
        <p:nvSpPr>
          <p:cNvPr id="1280" name="Google Shape;1280;p100"/>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6. Move ESP</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This instruction moves </a:t>
            </a:r>
            <a:r>
              <a:rPr b="1" lang="en" sz="1400">
                <a:latin typeface="Courier New"/>
                <a:ea typeface="Courier New"/>
                <a:cs typeface="Courier New"/>
                <a:sym typeface="Courier New"/>
              </a:rPr>
              <a:t>esp</a:t>
            </a:r>
            <a:r>
              <a:rPr lang="en" sz="1400"/>
              <a:t> down to create space for a new stack frame.</a:t>
            </a:r>
            <a:endParaRPr sz="1400"/>
          </a:p>
        </p:txBody>
      </p:sp>
      <p:sp>
        <p:nvSpPr>
          <p:cNvPr id="1281" name="Google Shape;1281;p100"/>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282" name="Google Shape;1282;p100"/>
          <p:cNvSpPr txBox="1"/>
          <p:nvPr/>
        </p:nvSpPr>
        <p:spPr>
          <a:xfrm>
            <a:off x="274412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283" name="Google Shape;1283;p100"/>
          <p:cNvCxnSpPr>
            <a:stCxn id="1282" idx="3"/>
          </p:cNvCxnSpPr>
          <p:nvPr/>
        </p:nvCxnSpPr>
        <p:spPr>
          <a:xfrm>
            <a:off x="3251127" y="30578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284" name="Google Shape;1284;p100"/>
          <p:cNvSpPr txBox="1"/>
          <p:nvPr/>
        </p:nvSpPr>
        <p:spPr>
          <a:xfrm>
            <a:off x="2740377" y="32087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285" name="Google Shape;1285;p100"/>
          <p:cNvCxnSpPr>
            <a:stCxn id="1284" idx="3"/>
          </p:cNvCxnSpPr>
          <p:nvPr/>
        </p:nvCxnSpPr>
        <p:spPr>
          <a:xfrm>
            <a:off x="3247377" y="3362675"/>
            <a:ext cx="290400" cy="0"/>
          </a:xfrm>
          <a:prstGeom prst="straightConnector1">
            <a:avLst/>
          </a:prstGeom>
          <a:noFill/>
          <a:ln cap="flat" cmpd="sng" w="9525">
            <a:solidFill>
              <a:srgbClr val="FF0000"/>
            </a:solidFill>
            <a:prstDash val="solid"/>
            <a:round/>
            <a:headEnd len="med" w="med" type="none"/>
            <a:tailEnd len="med" w="med" type="triangle"/>
          </a:ln>
        </p:spPr>
      </p:cxnSp>
      <p:sp>
        <p:nvSpPr>
          <p:cNvPr id="1286" name="Google Shape;1286;p100"/>
          <p:cNvSpPr txBox="1"/>
          <p:nvPr/>
        </p:nvSpPr>
        <p:spPr>
          <a:xfrm>
            <a:off x="5956027" y="382169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287" name="Google Shape;1287;p100"/>
          <p:cNvCxnSpPr>
            <a:stCxn id="1286" idx="3"/>
          </p:cNvCxnSpPr>
          <p:nvPr/>
        </p:nvCxnSpPr>
        <p:spPr>
          <a:xfrm>
            <a:off x="6463027" y="3975595"/>
            <a:ext cx="290400" cy="0"/>
          </a:xfrm>
          <a:prstGeom prst="straightConnector1">
            <a:avLst/>
          </a:prstGeom>
          <a:noFill/>
          <a:ln cap="flat" cmpd="sng" w="9525">
            <a:solidFill>
              <a:schemeClr val="dk2"/>
            </a:solidFill>
            <a:prstDash val="solid"/>
            <a:round/>
            <a:headEnd len="med" w="med" type="none"/>
            <a:tailEnd len="med" w="med" type="triangle"/>
          </a:ln>
        </p:spPr>
      </p:cxnSp>
      <p:sp>
        <p:nvSpPr>
          <p:cNvPr id="1288" name="Google Shape;1288;p100"/>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289" name="Google Shape;1289;p100"/>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3" name="Shape 1293"/>
        <p:cNvGrpSpPr/>
        <p:nvPr/>
      </p:nvGrpSpPr>
      <p:grpSpPr>
        <a:xfrm>
          <a:off x="0" y="0"/>
          <a:ext cx="0" cy="0"/>
          <a:chOff x="0" y="0"/>
          <a:chExt cx="0" cy="0"/>
        </a:xfrm>
      </p:grpSpPr>
      <p:sp>
        <p:nvSpPr>
          <p:cNvPr id="1294" name="Google Shape;1294;p101"/>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mov $42, %eax</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295" name="Google Shape;1295;p10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296" name="Google Shape;1296;p10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297" name="Google Shape;1297;p101"/>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SFP of </a:t>
                      </a:r>
                      <a:r>
                        <a:rPr b="1" lang="en">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local</a:t>
                      </a:r>
                      <a:endParaRPr/>
                    </a:p>
                  </a:txBody>
                  <a:tcPr marT="45700" marB="45700" marR="45700" marL="45700">
                    <a:solidFill>
                      <a:schemeClr val="lt2"/>
                    </a:solidFill>
                  </a:tcPr>
                </a:tc>
              </a:tr>
            </a:tbl>
          </a:graphicData>
        </a:graphic>
      </p:graphicFrame>
      <p:sp>
        <p:nvSpPr>
          <p:cNvPr id="1298" name="Google Shape;1298;p101"/>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chemeClr val="dk2"/>
            </a:solidFill>
            <a:prstDash val="solid"/>
            <a:round/>
            <a:headEnd len="med" w="med" type="none"/>
            <a:tailEnd len="med" w="med" type="triangle"/>
          </a:ln>
        </p:spPr>
      </p:sp>
      <p:sp>
        <p:nvSpPr>
          <p:cNvPr id="1299" name="Google Shape;1299;p101"/>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7. Execute the function</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Now that the stack frame is set up, the function can begin executing.</a:t>
            </a:r>
            <a:endParaRPr sz="1400"/>
          </a:p>
          <a:p>
            <a:pPr indent="-317500" lvl="0" marL="457200" rtl="0" algn="l">
              <a:lnSpc>
                <a:spcPct val="100000"/>
              </a:lnSpc>
              <a:spcBef>
                <a:spcPts val="0"/>
              </a:spcBef>
              <a:spcAft>
                <a:spcPts val="0"/>
              </a:spcAft>
              <a:buSzPts val="1400"/>
              <a:buChar char="●"/>
            </a:pPr>
            <a:r>
              <a:rPr lang="en" sz="1400"/>
              <a:t>This function just returns 42, so we put 42 in the EAX register. (Recall the return value is placed in EAX.)</a:t>
            </a:r>
            <a:endParaRPr sz="1400"/>
          </a:p>
        </p:txBody>
      </p:sp>
      <p:sp>
        <p:nvSpPr>
          <p:cNvPr id="1300" name="Google Shape;1300;p101"/>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301" name="Google Shape;1301;p101"/>
          <p:cNvSpPr txBox="1"/>
          <p:nvPr/>
        </p:nvSpPr>
        <p:spPr>
          <a:xfrm>
            <a:off x="274412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302" name="Google Shape;1302;p101"/>
          <p:cNvCxnSpPr>
            <a:stCxn id="1301" idx="3"/>
          </p:cNvCxnSpPr>
          <p:nvPr/>
        </p:nvCxnSpPr>
        <p:spPr>
          <a:xfrm>
            <a:off x="3251127" y="30578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03" name="Google Shape;1303;p101"/>
          <p:cNvSpPr txBox="1"/>
          <p:nvPr/>
        </p:nvSpPr>
        <p:spPr>
          <a:xfrm>
            <a:off x="2740377" y="32087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ESP</a:t>
            </a:r>
            <a:endParaRPr b="1" sz="1300">
              <a:latin typeface="Courier New"/>
              <a:ea typeface="Courier New"/>
              <a:cs typeface="Courier New"/>
              <a:sym typeface="Courier New"/>
            </a:endParaRPr>
          </a:p>
        </p:txBody>
      </p:sp>
      <p:cxnSp>
        <p:nvCxnSpPr>
          <p:cNvPr id="1304" name="Google Shape;1304;p101"/>
          <p:cNvCxnSpPr>
            <a:stCxn id="1303" idx="3"/>
          </p:cNvCxnSpPr>
          <p:nvPr/>
        </p:nvCxnSpPr>
        <p:spPr>
          <a:xfrm>
            <a:off x="3247377" y="33626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05" name="Google Shape;1305;p101"/>
          <p:cNvSpPr txBox="1"/>
          <p:nvPr/>
        </p:nvSpPr>
        <p:spPr>
          <a:xfrm>
            <a:off x="5956027" y="414935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306" name="Google Shape;1306;p101"/>
          <p:cNvCxnSpPr>
            <a:stCxn id="1305" idx="3"/>
          </p:cNvCxnSpPr>
          <p:nvPr/>
        </p:nvCxnSpPr>
        <p:spPr>
          <a:xfrm>
            <a:off x="6463027" y="430325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07" name="Google Shape;1307;p101"/>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308" name="Google Shape;1308;p101"/>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2" name="Shape 1312"/>
        <p:cNvGrpSpPr/>
        <p:nvPr/>
      </p:nvGrpSpPr>
      <p:grpSpPr>
        <a:xfrm>
          <a:off x="0" y="0"/>
          <a:ext cx="0" cy="0"/>
          <a:chOff x="0" y="0"/>
          <a:chExt cx="0" cy="0"/>
        </a:xfrm>
      </p:grpSpPr>
      <p:sp>
        <p:nvSpPr>
          <p:cNvPr id="1313" name="Google Shape;1313;p102"/>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38761D"/>
                </a:solidFill>
                <a:latin typeface="Courier New"/>
                <a:ea typeface="Courier New"/>
                <a:cs typeface="Courier New"/>
                <a:sym typeface="Courier New"/>
              </a:rPr>
              <a:t>    mov %ebp, %esp</a:t>
            </a:r>
            <a:endParaRPr b="1" sz="14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38761D"/>
                </a:solidFill>
                <a:latin typeface="Courier New"/>
                <a:ea typeface="Courier New"/>
                <a:cs typeface="Courier New"/>
                <a:sym typeface="Courier New"/>
              </a:rPr>
              <a:t>    pop %ebp</a:t>
            </a:r>
            <a:endParaRPr b="1" sz="1400">
              <a:solidFill>
                <a:srgbClr val="38761D"/>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38761D"/>
                </a:solidFill>
                <a:latin typeface="Courier New"/>
                <a:ea typeface="Courier New"/>
                <a:cs typeface="Courier New"/>
                <a:sym typeface="Courier New"/>
              </a:rPr>
              <a:t>    ret</a:t>
            </a:r>
            <a:endParaRPr b="1" sz="1400">
              <a:solidFill>
                <a:srgbClr val="38761D"/>
              </a:solidFill>
              <a:latin typeface="Courier New"/>
              <a:ea typeface="Courier New"/>
              <a:cs typeface="Courier New"/>
              <a:sym typeface="Courier New"/>
            </a:endParaRPr>
          </a:p>
        </p:txBody>
      </p:sp>
      <p:sp>
        <p:nvSpPr>
          <p:cNvPr id="1314" name="Google Shape;1314;p10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315" name="Google Shape;1315;p1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16" name="Google Shape;1316;p102"/>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SFP of </a:t>
                      </a:r>
                      <a:r>
                        <a:rPr b="1" lang="en">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local</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317" name="Google Shape;1317;p102"/>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chemeClr val="dk2"/>
            </a:solidFill>
            <a:prstDash val="solid"/>
            <a:round/>
            <a:headEnd len="med" w="med" type="none"/>
            <a:tailEnd len="med" w="med" type="triangle"/>
          </a:ln>
        </p:spPr>
      </p:sp>
      <p:sp>
        <p:nvSpPr>
          <p:cNvPr id="1318" name="Google Shape;1318;p102"/>
          <p:cNvSpPr/>
          <p:nvPr/>
        </p:nvSpPr>
        <p:spPr>
          <a:xfrm>
            <a:off x="6785925" y="4186125"/>
            <a:ext cx="1713000" cy="673500"/>
          </a:xfrm>
          <a:prstGeom prst="roundRect">
            <a:avLst>
              <a:gd fmla="val 16667" name="adj"/>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102"/>
          <p:cNvSpPr txBox="1"/>
          <p:nvPr/>
        </p:nvSpPr>
        <p:spPr>
          <a:xfrm>
            <a:off x="5159625" y="4490925"/>
            <a:ext cx="1626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rPr>
              <a:t>Function epilogue</a:t>
            </a:r>
            <a:endParaRPr>
              <a:solidFill>
                <a:srgbClr val="38761D"/>
              </a:solidFill>
            </a:endParaRPr>
          </a:p>
        </p:txBody>
      </p:sp>
      <p:sp>
        <p:nvSpPr>
          <p:cNvPr id="1320" name="Google Shape;1320;p102"/>
          <p:cNvSpPr/>
          <p:nvPr/>
        </p:nvSpPr>
        <p:spPr>
          <a:xfrm>
            <a:off x="4370300" y="4186125"/>
            <a:ext cx="856500" cy="673500"/>
          </a:xfrm>
          <a:prstGeom prst="roundRect">
            <a:avLst>
              <a:gd fmla="val 16667" name="adj"/>
            </a:avLst>
          </a:prstGeom>
          <a:noFill/>
          <a:ln cap="flat" cmpd="sng" w="1905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38761D"/>
                </a:solidFill>
                <a:latin typeface="Courier New"/>
                <a:ea typeface="Courier New"/>
                <a:cs typeface="Courier New"/>
                <a:sym typeface="Courier New"/>
              </a:rPr>
              <a:t>leave</a:t>
            </a:r>
            <a:endParaRPr b="1">
              <a:solidFill>
                <a:srgbClr val="38761D"/>
              </a:solidFill>
              <a:latin typeface="Courier New"/>
              <a:ea typeface="Courier New"/>
              <a:cs typeface="Courier New"/>
              <a:sym typeface="Courier New"/>
            </a:endParaRPr>
          </a:p>
          <a:p>
            <a:pPr indent="0" lvl="0" marL="0" rtl="0" algn="l">
              <a:spcBef>
                <a:spcPts val="0"/>
              </a:spcBef>
              <a:spcAft>
                <a:spcPts val="0"/>
              </a:spcAft>
              <a:buNone/>
            </a:pPr>
            <a:r>
              <a:rPr b="1" lang="en">
                <a:solidFill>
                  <a:srgbClr val="38761D"/>
                </a:solidFill>
                <a:latin typeface="Courier New"/>
                <a:ea typeface="Courier New"/>
                <a:cs typeface="Courier New"/>
                <a:sym typeface="Courier New"/>
              </a:rPr>
              <a:t>ret</a:t>
            </a:r>
            <a:endParaRPr b="1">
              <a:solidFill>
                <a:srgbClr val="38761D"/>
              </a:solidFill>
              <a:latin typeface="Courier New"/>
              <a:ea typeface="Courier New"/>
              <a:cs typeface="Courier New"/>
              <a:sym typeface="Courier New"/>
            </a:endParaRPr>
          </a:p>
        </p:txBody>
      </p:sp>
      <p:sp>
        <p:nvSpPr>
          <p:cNvPr id="1321" name="Google Shape;1321;p102"/>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SzPts val="1400"/>
              <a:buChar char="●"/>
            </a:pPr>
            <a:r>
              <a:rPr lang="en" sz="1400"/>
              <a:t>The next 3 steps restore the caller’s stack frame.</a:t>
            </a:r>
            <a:endParaRPr sz="1400"/>
          </a:p>
          <a:p>
            <a:pPr indent="-317500" lvl="0" marL="457200" rtl="0" algn="l">
              <a:lnSpc>
                <a:spcPct val="100000"/>
              </a:lnSpc>
              <a:spcBef>
                <a:spcPts val="0"/>
              </a:spcBef>
              <a:spcAft>
                <a:spcPts val="0"/>
              </a:spcAft>
              <a:buSzPts val="1400"/>
              <a:buChar char="●"/>
            </a:pPr>
            <a:r>
              <a:rPr lang="en" sz="1400"/>
              <a:t>These instructions are sometimes called the function epilogue, because they appear at the end of every function.</a:t>
            </a:r>
            <a:endParaRPr sz="1400"/>
          </a:p>
          <a:p>
            <a:pPr indent="-317500" lvl="0" marL="457200" rtl="0" algn="l">
              <a:lnSpc>
                <a:spcPct val="100000"/>
              </a:lnSpc>
              <a:spcBef>
                <a:spcPts val="0"/>
              </a:spcBef>
              <a:spcAft>
                <a:spcPts val="0"/>
              </a:spcAft>
              <a:buSzPts val="1400"/>
              <a:buChar char="●"/>
            </a:pPr>
            <a:r>
              <a:rPr lang="en" sz="1400"/>
              <a:t>Sometimes the </a:t>
            </a:r>
            <a:r>
              <a:rPr b="1" lang="en" sz="1400">
                <a:latin typeface="Courier New"/>
                <a:ea typeface="Courier New"/>
                <a:cs typeface="Courier New"/>
                <a:sym typeface="Courier New"/>
              </a:rPr>
              <a:t>mov</a:t>
            </a:r>
            <a:r>
              <a:rPr lang="en" sz="1400"/>
              <a:t> and </a:t>
            </a:r>
            <a:r>
              <a:rPr b="1" lang="en" sz="1400">
                <a:latin typeface="Courier New"/>
                <a:ea typeface="Courier New"/>
                <a:cs typeface="Courier New"/>
                <a:sym typeface="Courier New"/>
              </a:rPr>
              <a:t>pop</a:t>
            </a:r>
            <a:r>
              <a:rPr lang="en" sz="1400"/>
              <a:t> instructions are replaced with the </a:t>
            </a:r>
            <a:r>
              <a:rPr b="1" lang="en" sz="1400">
                <a:latin typeface="Courier New"/>
                <a:ea typeface="Courier New"/>
                <a:cs typeface="Courier New"/>
                <a:sym typeface="Courier New"/>
              </a:rPr>
              <a:t>leave</a:t>
            </a:r>
            <a:r>
              <a:rPr lang="en" sz="1400"/>
              <a:t> instruction.</a:t>
            </a:r>
            <a:endParaRPr sz="1400"/>
          </a:p>
        </p:txBody>
      </p:sp>
      <p:sp>
        <p:nvSpPr>
          <p:cNvPr id="1322" name="Google Shape;1322;p102"/>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323" name="Google Shape;1323;p102"/>
          <p:cNvSpPr txBox="1"/>
          <p:nvPr/>
        </p:nvSpPr>
        <p:spPr>
          <a:xfrm>
            <a:off x="274412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324" name="Google Shape;1324;p102"/>
          <p:cNvCxnSpPr>
            <a:stCxn id="1323" idx="3"/>
          </p:cNvCxnSpPr>
          <p:nvPr/>
        </p:nvCxnSpPr>
        <p:spPr>
          <a:xfrm>
            <a:off x="3251127" y="30578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25" name="Google Shape;1325;p102"/>
          <p:cNvSpPr txBox="1"/>
          <p:nvPr/>
        </p:nvSpPr>
        <p:spPr>
          <a:xfrm>
            <a:off x="2740377" y="32087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ESP</a:t>
            </a:r>
            <a:endParaRPr b="1" sz="1300">
              <a:latin typeface="Courier New"/>
              <a:ea typeface="Courier New"/>
              <a:cs typeface="Courier New"/>
              <a:sym typeface="Courier New"/>
            </a:endParaRPr>
          </a:p>
        </p:txBody>
      </p:sp>
      <p:cxnSp>
        <p:nvCxnSpPr>
          <p:cNvPr id="1326" name="Google Shape;1326;p102"/>
          <p:cNvCxnSpPr>
            <a:stCxn id="1325" idx="3"/>
          </p:cNvCxnSpPr>
          <p:nvPr/>
        </p:nvCxnSpPr>
        <p:spPr>
          <a:xfrm>
            <a:off x="3247377" y="33626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27" name="Google Shape;1327;p102"/>
          <p:cNvSpPr txBox="1"/>
          <p:nvPr/>
        </p:nvSpPr>
        <p:spPr>
          <a:xfrm>
            <a:off x="5956027" y="414935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328" name="Google Shape;1328;p102"/>
          <p:cNvCxnSpPr>
            <a:stCxn id="1327" idx="3"/>
          </p:cNvCxnSpPr>
          <p:nvPr/>
        </p:nvCxnSpPr>
        <p:spPr>
          <a:xfrm>
            <a:off x="6463027" y="430325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29" name="Google Shape;1329;p102"/>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330" name="Google Shape;1330;p102"/>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4" name="Shape 1334"/>
        <p:cNvGrpSpPr/>
        <p:nvPr/>
      </p:nvGrpSpPr>
      <p:grpSpPr>
        <a:xfrm>
          <a:off x="0" y="0"/>
          <a:ext cx="0" cy="0"/>
          <a:chOff x="0" y="0"/>
          <a:chExt cx="0" cy="0"/>
        </a:xfrm>
      </p:grpSpPr>
      <p:sp>
        <p:nvSpPr>
          <p:cNvPr id="1335" name="Google Shape;1335;p103"/>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mov %ebp, %esp</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336" name="Google Shape;1336;p10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337" name="Google Shape;1337;p10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38" name="Google Shape;1338;p103"/>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SFP of </a:t>
                      </a:r>
                      <a:r>
                        <a:rPr b="1" lang="en">
                          <a:solidFill>
                            <a:schemeClr val="dk1"/>
                          </a:solidFill>
                          <a:latin typeface="Courier New"/>
                          <a:ea typeface="Courier New"/>
                          <a:cs typeface="Courier New"/>
                          <a:sym typeface="Courier New"/>
                        </a:rPr>
                        <a:t>callee</a:t>
                      </a:r>
                      <a:endParaRPr b="1">
                        <a:solidFill>
                          <a:schemeClr val="dk1"/>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Clr>
                          <a:schemeClr val="dk1"/>
                        </a:buClr>
                        <a:buSzPts val="1100"/>
                        <a:buFont typeface="Arial"/>
                        <a:buNone/>
                      </a:pPr>
                      <a:r>
                        <a:rPr b="1" lang="en">
                          <a:solidFill>
                            <a:srgbClr val="999999"/>
                          </a:solidFill>
                          <a:latin typeface="Courier New"/>
                          <a:ea typeface="Courier New"/>
                          <a:cs typeface="Courier New"/>
                          <a:sym typeface="Courier New"/>
                        </a:rPr>
                        <a:t>local</a:t>
                      </a:r>
                      <a:endParaRPr b="1">
                        <a:solidFill>
                          <a:srgbClr val="999999"/>
                        </a:solidFill>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339" name="Google Shape;1339;p103"/>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chemeClr val="dk2"/>
            </a:solidFill>
            <a:prstDash val="solid"/>
            <a:round/>
            <a:headEnd len="med" w="med" type="none"/>
            <a:tailEnd len="med" w="med" type="triangle"/>
          </a:ln>
        </p:spPr>
      </p:sp>
      <p:sp>
        <p:nvSpPr>
          <p:cNvPr id="1340" name="Google Shape;1340;p103"/>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8. Move ESP</a:t>
            </a:r>
            <a:endParaRPr b="1" sz="1400"/>
          </a:p>
          <a:p>
            <a:pPr indent="0" lvl="0" marL="0" rtl="0" algn="l">
              <a:lnSpc>
                <a:spcPct val="100000"/>
              </a:lnSpc>
              <a:spcBef>
                <a:spcPts val="0"/>
              </a:spcBef>
              <a:spcAft>
                <a:spcPts val="0"/>
              </a:spcAft>
              <a:buNone/>
            </a:pPr>
            <a:r>
              <a:t/>
            </a:r>
            <a:endParaRPr b="1" sz="700"/>
          </a:p>
          <a:p>
            <a:pPr indent="-317500" lvl="0" marL="457200" rtl="0" algn="l">
              <a:lnSpc>
                <a:spcPct val="100000"/>
              </a:lnSpc>
              <a:spcBef>
                <a:spcPts val="0"/>
              </a:spcBef>
              <a:spcAft>
                <a:spcPts val="0"/>
              </a:spcAft>
              <a:buSzPts val="1400"/>
              <a:buChar char="●"/>
            </a:pPr>
            <a:r>
              <a:rPr lang="en" sz="1400"/>
              <a:t>This instruction moves the ESP up to where the EBP is located.</a:t>
            </a:r>
            <a:endParaRPr sz="1400"/>
          </a:p>
          <a:p>
            <a:pPr indent="-317500" lvl="0" marL="457200" rtl="0" algn="l">
              <a:lnSpc>
                <a:spcPct val="100000"/>
              </a:lnSpc>
              <a:spcBef>
                <a:spcPts val="0"/>
              </a:spcBef>
              <a:spcAft>
                <a:spcPts val="0"/>
              </a:spcAft>
              <a:buSzPts val="1400"/>
              <a:buChar char="●"/>
            </a:pPr>
            <a:r>
              <a:rPr lang="en" sz="1400"/>
              <a:t>This effectively deletes the space allocated for the callee stack frame.</a:t>
            </a:r>
            <a:endParaRPr sz="1400"/>
          </a:p>
        </p:txBody>
      </p:sp>
      <p:sp>
        <p:nvSpPr>
          <p:cNvPr id="1341" name="Google Shape;1341;p103"/>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342" name="Google Shape;1342;p103"/>
          <p:cNvSpPr txBox="1"/>
          <p:nvPr/>
        </p:nvSpPr>
        <p:spPr>
          <a:xfrm>
            <a:off x="194297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EBP</a:t>
            </a:r>
            <a:endParaRPr b="1" sz="1300">
              <a:solidFill>
                <a:srgbClr val="FF0000"/>
              </a:solidFill>
              <a:latin typeface="Courier New"/>
              <a:ea typeface="Courier New"/>
              <a:cs typeface="Courier New"/>
              <a:sym typeface="Courier New"/>
            </a:endParaRPr>
          </a:p>
        </p:txBody>
      </p:sp>
      <p:cxnSp>
        <p:nvCxnSpPr>
          <p:cNvPr id="1343" name="Google Shape;1343;p103"/>
          <p:cNvCxnSpPr>
            <a:stCxn id="1342" idx="3"/>
          </p:cNvCxnSpPr>
          <p:nvPr/>
        </p:nvCxnSpPr>
        <p:spPr>
          <a:xfrm>
            <a:off x="2449977" y="3057875"/>
            <a:ext cx="290400" cy="0"/>
          </a:xfrm>
          <a:prstGeom prst="straightConnector1">
            <a:avLst/>
          </a:prstGeom>
          <a:noFill/>
          <a:ln cap="flat" cmpd="sng" w="9525">
            <a:solidFill>
              <a:srgbClr val="FF0000"/>
            </a:solidFill>
            <a:prstDash val="solid"/>
            <a:round/>
            <a:headEnd len="med" w="med" type="none"/>
            <a:tailEnd len="med" w="med" type="triangle"/>
          </a:ln>
        </p:spPr>
      </p:cxnSp>
      <p:sp>
        <p:nvSpPr>
          <p:cNvPr id="1344" name="Google Shape;1344;p103"/>
          <p:cNvSpPr txBox="1"/>
          <p:nvPr/>
        </p:nvSpPr>
        <p:spPr>
          <a:xfrm>
            <a:off x="2740377" y="290397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ESP</a:t>
            </a:r>
            <a:endParaRPr b="1" sz="1300">
              <a:latin typeface="Courier New"/>
              <a:ea typeface="Courier New"/>
              <a:cs typeface="Courier New"/>
              <a:sym typeface="Courier New"/>
            </a:endParaRPr>
          </a:p>
        </p:txBody>
      </p:sp>
      <p:cxnSp>
        <p:nvCxnSpPr>
          <p:cNvPr id="1345" name="Google Shape;1345;p103"/>
          <p:cNvCxnSpPr>
            <a:stCxn id="1344" idx="3"/>
          </p:cNvCxnSpPr>
          <p:nvPr/>
        </p:nvCxnSpPr>
        <p:spPr>
          <a:xfrm>
            <a:off x="3247377" y="305787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46" name="Google Shape;1346;p103"/>
          <p:cNvSpPr txBox="1"/>
          <p:nvPr/>
        </p:nvSpPr>
        <p:spPr>
          <a:xfrm>
            <a:off x="5956027" y="437795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347" name="Google Shape;1347;p103"/>
          <p:cNvCxnSpPr>
            <a:stCxn id="1346" idx="3"/>
          </p:cNvCxnSpPr>
          <p:nvPr/>
        </p:nvCxnSpPr>
        <p:spPr>
          <a:xfrm>
            <a:off x="6463027" y="453185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48" name="Google Shape;1348;p103"/>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349" name="Google Shape;1349;p103"/>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3" name="Shape 1353"/>
        <p:cNvGrpSpPr/>
        <p:nvPr/>
      </p:nvGrpSpPr>
      <p:grpSpPr>
        <a:xfrm>
          <a:off x="0" y="0"/>
          <a:ext cx="0" cy="0"/>
          <a:chOff x="0" y="0"/>
          <a:chExt cx="0" cy="0"/>
        </a:xfrm>
      </p:grpSpPr>
      <p:sp>
        <p:nvSpPr>
          <p:cNvPr id="1354" name="Google Shape;1354;p104"/>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pop %ebp</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355" name="Google Shape;1355;p10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356" name="Google Shape;1356;p10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57" name="Google Shape;1357;p104"/>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chemeClr val="dk1"/>
                          </a:solidFill>
                        </a:rPr>
                        <a:t>RIP </a:t>
                      </a:r>
                      <a:r>
                        <a:rPr lang="en"/>
                        <a:t>of </a:t>
                      </a:r>
                      <a:r>
                        <a:rPr b="1" lang="en">
                          <a:solidFill>
                            <a:schemeClr val="dk1"/>
                          </a:solidFill>
                          <a:latin typeface="Courier New"/>
                          <a:ea typeface="Courier New"/>
                          <a:cs typeface="Courier New"/>
                          <a:sym typeface="Courier New"/>
                        </a:rPr>
                        <a:t>callee</a:t>
                      </a:r>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999999"/>
                          </a:solidFill>
                        </a:rPr>
                        <a:t>SFP of </a:t>
                      </a:r>
                      <a:r>
                        <a:rPr b="1" lang="en">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Clr>
                          <a:schemeClr val="dk1"/>
                        </a:buClr>
                        <a:buSzPts val="1100"/>
                        <a:buFont typeface="Arial"/>
                        <a:buNone/>
                      </a:pPr>
                      <a:r>
                        <a:rPr b="1" lang="en">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358" name="Google Shape;1358;p104"/>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rgbClr val="B7B7B7"/>
            </a:solidFill>
            <a:prstDash val="solid"/>
            <a:round/>
            <a:headEnd len="med" w="med" type="none"/>
            <a:tailEnd len="med" w="med" type="triangle"/>
          </a:ln>
        </p:spPr>
      </p:sp>
      <p:sp>
        <p:nvSpPr>
          <p:cNvPr id="1359" name="Google Shape;1359;p104"/>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9. Pop (restore) old EBP (SFP)</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The </a:t>
            </a:r>
            <a:r>
              <a:rPr b="1" lang="en" sz="1400">
                <a:latin typeface="Courier New"/>
                <a:ea typeface="Courier New"/>
                <a:cs typeface="Courier New"/>
                <a:sym typeface="Courier New"/>
              </a:rPr>
              <a:t>pop</a:t>
            </a:r>
            <a:r>
              <a:rPr lang="en" sz="1400"/>
              <a:t> instruction puts the SFP (saved EBP) back in EBP.</a:t>
            </a:r>
            <a:endParaRPr sz="1400"/>
          </a:p>
          <a:p>
            <a:pPr indent="-317500" lvl="0" marL="457200" rtl="0" algn="l">
              <a:lnSpc>
                <a:spcPct val="100000"/>
              </a:lnSpc>
              <a:spcBef>
                <a:spcPts val="0"/>
              </a:spcBef>
              <a:spcAft>
                <a:spcPts val="0"/>
              </a:spcAft>
              <a:buSzPts val="1400"/>
              <a:buChar char="●"/>
            </a:pPr>
            <a:r>
              <a:rPr lang="en" sz="1400"/>
              <a:t>It also increments ESP to delete the popped SFP from the stack.</a:t>
            </a:r>
            <a:endParaRPr sz="1400"/>
          </a:p>
        </p:txBody>
      </p:sp>
      <p:sp>
        <p:nvSpPr>
          <p:cNvPr id="1360" name="Google Shape;1360;p104"/>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chemeClr val="dk2"/>
            </a:solidFill>
            <a:prstDash val="solid"/>
            <a:round/>
            <a:headEnd len="med" w="med" type="triangle"/>
            <a:tailEnd len="med" w="med" type="none"/>
          </a:ln>
        </p:spPr>
      </p:sp>
      <p:sp>
        <p:nvSpPr>
          <p:cNvPr id="1361" name="Google Shape;1361;p104"/>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EBP</a:t>
            </a:r>
            <a:endParaRPr b="1" sz="1300">
              <a:solidFill>
                <a:srgbClr val="FF0000"/>
              </a:solidFill>
              <a:latin typeface="Courier New"/>
              <a:ea typeface="Courier New"/>
              <a:cs typeface="Courier New"/>
              <a:sym typeface="Courier New"/>
            </a:endParaRPr>
          </a:p>
        </p:txBody>
      </p:sp>
      <p:cxnSp>
        <p:nvCxnSpPr>
          <p:cNvPr id="1362" name="Google Shape;1362;p104"/>
          <p:cNvCxnSpPr>
            <a:stCxn id="1361" idx="3"/>
          </p:cNvCxnSpPr>
          <p:nvPr/>
        </p:nvCxnSpPr>
        <p:spPr>
          <a:xfrm>
            <a:off x="3247377" y="15322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363" name="Google Shape;1363;p104"/>
          <p:cNvSpPr txBox="1"/>
          <p:nvPr/>
        </p:nvSpPr>
        <p:spPr>
          <a:xfrm>
            <a:off x="2740377" y="25975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364" name="Google Shape;1364;p104"/>
          <p:cNvCxnSpPr>
            <a:stCxn id="1363" idx="3"/>
          </p:cNvCxnSpPr>
          <p:nvPr/>
        </p:nvCxnSpPr>
        <p:spPr>
          <a:xfrm>
            <a:off x="3247377" y="27514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365" name="Google Shape;1365;p104"/>
          <p:cNvSpPr txBox="1"/>
          <p:nvPr/>
        </p:nvSpPr>
        <p:spPr>
          <a:xfrm>
            <a:off x="5956027" y="458369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366" name="Google Shape;1366;p104"/>
          <p:cNvCxnSpPr>
            <a:stCxn id="1365" idx="3"/>
          </p:cNvCxnSpPr>
          <p:nvPr/>
        </p:nvCxnSpPr>
        <p:spPr>
          <a:xfrm>
            <a:off x="6463027" y="4737595"/>
            <a:ext cx="290400" cy="0"/>
          </a:xfrm>
          <a:prstGeom prst="straightConnector1">
            <a:avLst/>
          </a:prstGeom>
          <a:noFill/>
          <a:ln cap="flat" cmpd="sng" w="9525">
            <a:solidFill>
              <a:schemeClr val="dk2"/>
            </a:solidFill>
            <a:prstDash val="solid"/>
            <a:round/>
            <a:headEnd len="med" w="med" type="none"/>
            <a:tailEnd len="med" w="med" type="triangle"/>
          </a:ln>
        </p:spPr>
      </p:cxnSp>
      <p:sp>
        <p:nvSpPr>
          <p:cNvPr id="1367" name="Google Shape;1367;p104"/>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368" name="Google Shape;1368;p104"/>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2" name="Shape 1372"/>
        <p:cNvGrpSpPr/>
        <p:nvPr/>
      </p:nvGrpSpPr>
      <p:grpSpPr>
        <a:xfrm>
          <a:off x="0" y="0"/>
          <a:ext cx="0" cy="0"/>
          <a:chOff x="0" y="0"/>
          <a:chExt cx="0" cy="0"/>
        </a:xfrm>
      </p:grpSpPr>
      <p:sp>
        <p:nvSpPr>
          <p:cNvPr id="1373" name="Google Shape;1373;p105"/>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rgbClr val="B7B7B7"/>
            </a:solidFill>
            <a:prstDash val="solid"/>
            <a:round/>
            <a:headEnd len="med" w="med" type="triangle"/>
            <a:tailEnd len="med" w="med" type="none"/>
          </a:ln>
        </p:spPr>
      </p:sp>
      <p:sp>
        <p:nvSpPr>
          <p:cNvPr id="1374" name="Google Shape;1374;p105"/>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add $8,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ret</a:t>
            </a:r>
            <a:endParaRPr b="1" sz="1400">
              <a:solidFill>
                <a:srgbClr val="FF0000"/>
              </a:solidFill>
              <a:latin typeface="Courier New"/>
              <a:ea typeface="Courier New"/>
              <a:cs typeface="Courier New"/>
              <a:sym typeface="Courier New"/>
            </a:endParaRPr>
          </a:p>
        </p:txBody>
      </p:sp>
      <p:sp>
        <p:nvSpPr>
          <p:cNvPr id="1375" name="Google Shape;1375;p10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376" name="Google Shape;1376;p10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77" name="Google Shape;1377;p105"/>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999999"/>
                          </a:solidFill>
                        </a:rPr>
                        <a:t>RIP of </a:t>
                      </a:r>
                      <a:r>
                        <a:rPr b="1" lang="en">
                          <a:solidFill>
                            <a:srgbClr val="999999"/>
                          </a:solidFill>
                          <a:latin typeface="Courier New"/>
                          <a:ea typeface="Courier New"/>
                          <a:cs typeface="Courier New"/>
                          <a:sym typeface="Courier New"/>
                        </a:rPr>
                        <a:t>callee</a:t>
                      </a:r>
                      <a:endParaRPr>
                        <a:solidFill>
                          <a:srgbClr val="999999"/>
                        </a:solidFill>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999999"/>
                          </a:solidFill>
                        </a:rPr>
                        <a:t>SFP of </a:t>
                      </a:r>
                      <a:r>
                        <a:rPr b="1" lang="en">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Clr>
                          <a:schemeClr val="dk1"/>
                        </a:buClr>
                        <a:buSzPts val="1100"/>
                        <a:buFont typeface="Arial"/>
                        <a:buNone/>
                      </a:pPr>
                      <a:r>
                        <a:rPr b="1" lang="en">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378" name="Google Shape;1378;p105"/>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rgbClr val="B7B7B7"/>
            </a:solidFill>
            <a:prstDash val="solid"/>
            <a:round/>
            <a:headEnd len="med" w="med" type="none"/>
            <a:tailEnd len="med" w="med" type="triangle"/>
          </a:ln>
        </p:spPr>
      </p:sp>
      <p:sp>
        <p:nvSpPr>
          <p:cNvPr id="1379" name="Google Shape;1379;p105"/>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10. Pop (restore) old EIP (RIP)</a:t>
            </a:r>
            <a:endParaRPr b="1" sz="1400"/>
          </a:p>
          <a:p>
            <a:pPr indent="0" lvl="0" marL="0" rtl="0" algn="l">
              <a:lnSpc>
                <a:spcPct val="100000"/>
              </a:lnSpc>
              <a:spcBef>
                <a:spcPts val="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The </a:t>
            </a:r>
            <a:r>
              <a:rPr b="1" lang="en" sz="1400">
                <a:latin typeface="Courier New"/>
                <a:ea typeface="Courier New"/>
                <a:cs typeface="Courier New"/>
                <a:sym typeface="Courier New"/>
              </a:rPr>
              <a:t>ret</a:t>
            </a:r>
            <a:r>
              <a:rPr lang="en" sz="1400"/>
              <a:t> instruction acts like </a:t>
            </a:r>
            <a:r>
              <a:rPr b="1" lang="en" sz="1400">
                <a:latin typeface="Courier New"/>
                <a:ea typeface="Courier New"/>
                <a:cs typeface="Courier New"/>
                <a:sym typeface="Courier New"/>
              </a:rPr>
              <a:t>pop %eip</a:t>
            </a:r>
            <a:r>
              <a:rPr lang="en" sz="1400"/>
              <a:t>.</a:t>
            </a:r>
            <a:endParaRPr sz="1400"/>
          </a:p>
          <a:p>
            <a:pPr indent="-317500" lvl="0" marL="457200" rtl="0" algn="l">
              <a:lnSpc>
                <a:spcPct val="100000"/>
              </a:lnSpc>
              <a:spcBef>
                <a:spcPts val="0"/>
              </a:spcBef>
              <a:spcAft>
                <a:spcPts val="0"/>
              </a:spcAft>
              <a:buSzPts val="1400"/>
              <a:buChar char="●"/>
            </a:pPr>
            <a:r>
              <a:rPr lang="en" sz="1400"/>
              <a:t>It puts the next value on the stack (the RIP) into the EIP, which returns program execution to the caller.</a:t>
            </a:r>
            <a:endParaRPr sz="1400"/>
          </a:p>
          <a:p>
            <a:pPr indent="-317500" lvl="0" marL="457200" rtl="0" algn="l">
              <a:lnSpc>
                <a:spcPct val="100000"/>
              </a:lnSpc>
              <a:spcBef>
                <a:spcPts val="0"/>
              </a:spcBef>
              <a:spcAft>
                <a:spcPts val="0"/>
              </a:spcAft>
              <a:buSzPts val="1400"/>
              <a:buChar char="●"/>
            </a:pPr>
            <a:r>
              <a:rPr lang="en" sz="1400"/>
              <a:t>It also increments ESP to delete the popped RIP from the stack.</a:t>
            </a:r>
            <a:endParaRPr sz="1400"/>
          </a:p>
        </p:txBody>
      </p:sp>
      <p:sp>
        <p:nvSpPr>
          <p:cNvPr id="1380" name="Google Shape;1380;p105"/>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381" name="Google Shape;1381;p105"/>
          <p:cNvCxnSpPr>
            <a:stCxn id="1380"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382" name="Google Shape;1382;p105"/>
          <p:cNvSpPr txBox="1"/>
          <p:nvPr/>
        </p:nvSpPr>
        <p:spPr>
          <a:xfrm>
            <a:off x="2740377" y="22927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383" name="Google Shape;1383;p105"/>
          <p:cNvCxnSpPr>
            <a:stCxn id="1382" idx="3"/>
          </p:cNvCxnSpPr>
          <p:nvPr/>
        </p:nvCxnSpPr>
        <p:spPr>
          <a:xfrm>
            <a:off x="3247377" y="24466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384" name="Google Shape;1384;p105"/>
          <p:cNvSpPr txBox="1"/>
          <p:nvPr/>
        </p:nvSpPr>
        <p:spPr>
          <a:xfrm>
            <a:off x="5956027" y="231293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EIP</a:t>
            </a:r>
            <a:endParaRPr b="1" sz="1300">
              <a:solidFill>
                <a:srgbClr val="FF0000"/>
              </a:solidFill>
              <a:latin typeface="Courier New"/>
              <a:ea typeface="Courier New"/>
              <a:cs typeface="Courier New"/>
              <a:sym typeface="Courier New"/>
            </a:endParaRPr>
          </a:p>
        </p:txBody>
      </p:sp>
      <p:cxnSp>
        <p:nvCxnSpPr>
          <p:cNvPr id="1385" name="Google Shape;1385;p105"/>
          <p:cNvCxnSpPr>
            <a:stCxn id="1384" idx="3"/>
          </p:cNvCxnSpPr>
          <p:nvPr/>
        </p:nvCxnSpPr>
        <p:spPr>
          <a:xfrm>
            <a:off x="6463027" y="2466835"/>
            <a:ext cx="290400" cy="0"/>
          </a:xfrm>
          <a:prstGeom prst="straightConnector1">
            <a:avLst/>
          </a:prstGeom>
          <a:noFill/>
          <a:ln cap="flat" cmpd="sng" w="9525">
            <a:solidFill>
              <a:srgbClr val="FF0000"/>
            </a:solidFill>
            <a:prstDash val="solid"/>
            <a:round/>
            <a:headEnd len="med" w="med" type="none"/>
            <a:tailEnd len="med" w="med" type="triangle"/>
          </a:ln>
        </p:spPr>
      </p:cxnSp>
      <p:sp>
        <p:nvSpPr>
          <p:cNvPr id="1386" name="Google Shape;1386;p105"/>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387" name="Google Shape;1387;p105"/>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Hexadecimal</a:t>
            </a:r>
            <a:endParaRPr/>
          </a:p>
        </p:txBody>
      </p:sp>
      <p:sp>
        <p:nvSpPr>
          <p:cNvPr id="161" name="Google Shape;161;p3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600"/>
              </a:spcBef>
              <a:spcAft>
                <a:spcPts val="0"/>
              </a:spcAft>
              <a:buSzPts val="1800"/>
              <a:buFont typeface="Consolas"/>
              <a:buChar char="●"/>
            </a:pPr>
            <a:r>
              <a:rPr lang="en"/>
              <a:t>The byte </a:t>
            </a:r>
            <a:r>
              <a:rPr b="1" lang="en">
                <a:latin typeface="Courier New"/>
                <a:ea typeface="Courier New"/>
                <a:cs typeface="Courier New"/>
                <a:sym typeface="Courier New"/>
              </a:rPr>
              <a:t>0b</a:t>
            </a:r>
            <a:r>
              <a:rPr b="1" lang="en">
                <a:solidFill>
                  <a:srgbClr val="FF0000"/>
                </a:solidFill>
                <a:latin typeface="Courier New"/>
                <a:ea typeface="Courier New"/>
                <a:cs typeface="Courier New"/>
                <a:sym typeface="Courier New"/>
              </a:rPr>
              <a:t>1100</a:t>
            </a:r>
            <a:r>
              <a:rPr b="1" lang="en">
                <a:solidFill>
                  <a:srgbClr val="0000FF"/>
                </a:solidFill>
                <a:latin typeface="Courier New"/>
                <a:ea typeface="Courier New"/>
                <a:cs typeface="Courier New"/>
                <a:sym typeface="Courier New"/>
              </a:rPr>
              <a:t>0110</a:t>
            </a:r>
            <a:r>
              <a:rPr lang="en"/>
              <a:t> can be written as </a:t>
            </a:r>
            <a:r>
              <a:rPr b="1" lang="en">
                <a:latin typeface="Courier New"/>
                <a:ea typeface="Courier New"/>
                <a:cs typeface="Courier New"/>
                <a:sym typeface="Courier New"/>
              </a:rPr>
              <a:t>0x</a:t>
            </a:r>
            <a:r>
              <a:rPr b="1" lang="en">
                <a:solidFill>
                  <a:srgbClr val="FF0000"/>
                </a:solidFill>
                <a:latin typeface="Courier New"/>
                <a:ea typeface="Courier New"/>
                <a:cs typeface="Courier New"/>
                <a:sym typeface="Courier New"/>
              </a:rPr>
              <a:t>C</a:t>
            </a:r>
            <a:r>
              <a:rPr b="1" lang="en">
                <a:solidFill>
                  <a:srgbClr val="0000FF"/>
                </a:solidFill>
                <a:latin typeface="Courier New"/>
                <a:ea typeface="Courier New"/>
                <a:cs typeface="Courier New"/>
                <a:sym typeface="Courier New"/>
              </a:rPr>
              <a:t>6</a:t>
            </a:r>
            <a:r>
              <a:rPr lang="en"/>
              <a:t> in hex</a:t>
            </a:r>
            <a:endParaRPr/>
          </a:p>
          <a:p>
            <a:pPr indent="-342900" lvl="0" marL="457200" rtl="0" algn="l">
              <a:spcBef>
                <a:spcPts val="0"/>
              </a:spcBef>
              <a:spcAft>
                <a:spcPts val="0"/>
              </a:spcAft>
              <a:buSzPts val="1800"/>
              <a:buFont typeface="Calibri"/>
              <a:buChar char="●"/>
            </a:pPr>
            <a:r>
              <a:rPr lang="en"/>
              <a:t>For clarity, we add </a:t>
            </a:r>
            <a:r>
              <a:rPr b="1" lang="en">
                <a:latin typeface="Courier New"/>
                <a:ea typeface="Courier New"/>
                <a:cs typeface="Courier New"/>
                <a:sym typeface="Courier New"/>
              </a:rPr>
              <a:t>0b</a:t>
            </a:r>
            <a:r>
              <a:rPr lang="en"/>
              <a:t> in front of bits and </a:t>
            </a:r>
            <a:r>
              <a:rPr b="1" lang="en">
                <a:latin typeface="Courier New"/>
                <a:ea typeface="Courier New"/>
                <a:cs typeface="Courier New"/>
                <a:sym typeface="Courier New"/>
              </a:rPr>
              <a:t>0x</a:t>
            </a:r>
            <a:r>
              <a:rPr lang="en"/>
              <a:t> in front of hex</a:t>
            </a:r>
            <a:endParaRPr/>
          </a:p>
        </p:txBody>
      </p:sp>
      <p:sp>
        <p:nvSpPr>
          <p:cNvPr id="162" name="Google Shape;162;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3" name="Google Shape;163;p34"/>
          <p:cNvGraphicFramePr/>
          <p:nvPr/>
        </p:nvGraphicFramePr>
        <p:xfrm>
          <a:off x="2355875" y="2214050"/>
          <a:ext cx="3000000" cy="3000000"/>
        </p:xfrm>
        <a:graphic>
          <a:graphicData uri="http://schemas.openxmlformats.org/drawingml/2006/table">
            <a:tbl>
              <a:tblPr>
                <a:noFill/>
                <a:tableStyleId>{F77F4237-0D3B-4A35-BEBD-FA886FF9FF42}</a:tableStyleId>
              </a:tblPr>
              <a:tblGrid>
                <a:gridCol w="788625"/>
                <a:gridCol w="1179375"/>
              </a:tblGrid>
              <a:tr h="204800">
                <a:tc>
                  <a:txBody>
                    <a:bodyPr/>
                    <a:lstStyle/>
                    <a:p>
                      <a:pPr indent="0" lvl="0" marL="0" rtl="0" algn="l">
                        <a:spcBef>
                          <a:spcPts val="0"/>
                        </a:spcBef>
                        <a:spcAft>
                          <a:spcPts val="0"/>
                        </a:spcAft>
                        <a:buNone/>
                      </a:pPr>
                      <a:r>
                        <a:rPr b="1" lang="en">
                          <a:latin typeface="Calibri"/>
                          <a:ea typeface="Calibri"/>
                          <a:cs typeface="Calibri"/>
                          <a:sym typeface="Calibri"/>
                        </a:rPr>
                        <a:t>Binary</a:t>
                      </a:r>
                      <a:endParaRPr b="1">
                        <a:latin typeface="Calibri"/>
                        <a:ea typeface="Calibri"/>
                        <a:cs typeface="Calibri"/>
                        <a:sym typeface="Calibri"/>
                      </a:endParaRPr>
                    </a:p>
                  </a:txBody>
                  <a:tcPr marT="45700" marB="45700" marR="91425" marL="91425"/>
                </a:tc>
                <a:tc>
                  <a:txBody>
                    <a:bodyPr/>
                    <a:lstStyle/>
                    <a:p>
                      <a:pPr indent="0" lvl="0" marL="0" rtl="0" algn="l">
                        <a:spcBef>
                          <a:spcPts val="0"/>
                        </a:spcBef>
                        <a:spcAft>
                          <a:spcPts val="0"/>
                        </a:spcAft>
                        <a:buNone/>
                      </a:pPr>
                      <a:r>
                        <a:rPr b="1" lang="en">
                          <a:latin typeface="Calibri"/>
                          <a:ea typeface="Calibri"/>
                          <a:cs typeface="Calibri"/>
                          <a:sym typeface="Calibri"/>
                        </a:rPr>
                        <a:t>Hexadecimal</a:t>
                      </a:r>
                      <a:endParaRPr b="1">
                        <a:latin typeface="Calibri"/>
                        <a:ea typeface="Calibri"/>
                        <a:cs typeface="Calibri"/>
                        <a:sym typeface="Calibri"/>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0</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1</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2</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0011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3</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4</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5</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6</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0111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7</a:t>
                      </a:r>
                      <a:endParaRPr b="1">
                        <a:latin typeface="Courier New"/>
                        <a:ea typeface="Courier New"/>
                        <a:cs typeface="Courier New"/>
                        <a:sym typeface="Courier New"/>
                      </a:endParaRPr>
                    </a:p>
                  </a:txBody>
                  <a:tcPr marT="45700" marB="45700" marR="91425" marL="91425"/>
                </a:tc>
              </a:tr>
            </a:tbl>
          </a:graphicData>
        </a:graphic>
      </p:graphicFrame>
      <p:graphicFrame>
        <p:nvGraphicFramePr>
          <p:cNvPr id="164" name="Google Shape;164;p34"/>
          <p:cNvGraphicFramePr/>
          <p:nvPr/>
        </p:nvGraphicFramePr>
        <p:xfrm>
          <a:off x="4593725" y="2214050"/>
          <a:ext cx="3000000" cy="3000000"/>
        </p:xfrm>
        <a:graphic>
          <a:graphicData uri="http://schemas.openxmlformats.org/drawingml/2006/table">
            <a:tbl>
              <a:tblPr>
                <a:noFill/>
                <a:tableStyleId>{F77F4237-0D3B-4A35-BEBD-FA886FF9FF42}</a:tableStyleId>
              </a:tblPr>
              <a:tblGrid>
                <a:gridCol w="788625"/>
                <a:gridCol w="1179375"/>
              </a:tblGrid>
              <a:tr h="242300">
                <a:tc>
                  <a:txBody>
                    <a:bodyPr/>
                    <a:lstStyle/>
                    <a:p>
                      <a:pPr indent="0" lvl="0" marL="0" rtl="0" algn="l">
                        <a:spcBef>
                          <a:spcPts val="0"/>
                        </a:spcBef>
                        <a:spcAft>
                          <a:spcPts val="0"/>
                        </a:spcAft>
                        <a:buNone/>
                      </a:pPr>
                      <a:r>
                        <a:rPr b="1" lang="en">
                          <a:latin typeface="Calibri"/>
                          <a:ea typeface="Calibri"/>
                          <a:cs typeface="Calibri"/>
                          <a:sym typeface="Calibri"/>
                        </a:rPr>
                        <a:t>Binary</a:t>
                      </a:r>
                      <a:endParaRPr b="1">
                        <a:latin typeface="Calibri"/>
                        <a:ea typeface="Calibri"/>
                        <a:cs typeface="Calibri"/>
                        <a:sym typeface="Calibri"/>
                      </a:endParaRPr>
                    </a:p>
                  </a:txBody>
                  <a:tcPr marT="45700" marB="45700" marR="91425" marL="91425"/>
                </a:tc>
                <a:tc>
                  <a:txBody>
                    <a:bodyPr/>
                    <a:lstStyle/>
                    <a:p>
                      <a:pPr indent="0" lvl="0" marL="0" rtl="0" algn="l">
                        <a:spcBef>
                          <a:spcPts val="0"/>
                        </a:spcBef>
                        <a:spcAft>
                          <a:spcPts val="0"/>
                        </a:spcAft>
                        <a:buNone/>
                      </a:pPr>
                      <a:r>
                        <a:rPr b="1" lang="en">
                          <a:latin typeface="Calibri"/>
                          <a:ea typeface="Calibri"/>
                          <a:cs typeface="Calibri"/>
                          <a:sym typeface="Calibri"/>
                        </a:rPr>
                        <a:t>Hexadecimal</a:t>
                      </a:r>
                      <a:endParaRPr b="1">
                        <a:latin typeface="Calibri"/>
                        <a:ea typeface="Calibri"/>
                        <a:cs typeface="Calibri"/>
                        <a:sym typeface="Calibri"/>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8</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9</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A</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1011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B</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1100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C</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1101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D</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1110</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E</a:t>
                      </a:r>
                      <a:endParaRPr b="1">
                        <a:latin typeface="Courier New"/>
                        <a:ea typeface="Courier New"/>
                        <a:cs typeface="Courier New"/>
                        <a:sym typeface="Courier New"/>
                      </a:endParaRPr>
                    </a:p>
                  </a:txBody>
                  <a:tcPr marT="45700" marB="45700" marR="91425" marL="91425"/>
                </a:tc>
              </a:tr>
              <a:tr h="242300">
                <a:tc>
                  <a:txBody>
                    <a:bodyPr/>
                    <a:lstStyle/>
                    <a:p>
                      <a:pPr indent="0" lvl="0" marL="0" rtl="0" algn="l">
                        <a:spcBef>
                          <a:spcPts val="0"/>
                        </a:spcBef>
                        <a:spcAft>
                          <a:spcPts val="0"/>
                        </a:spcAft>
                        <a:buNone/>
                      </a:pPr>
                      <a:r>
                        <a:rPr b="1" lang="en">
                          <a:latin typeface="Courier New"/>
                          <a:ea typeface="Courier New"/>
                          <a:cs typeface="Courier New"/>
                          <a:sym typeface="Courier New"/>
                        </a:rPr>
                        <a:t>1111</a:t>
                      </a:r>
                      <a:endParaRPr b="1">
                        <a:latin typeface="Courier New"/>
                        <a:ea typeface="Courier New"/>
                        <a:cs typeface="Courier New"/>
                        <a:sym typeface="Courier New"/>
                      </a:endParaRPr>
                    </a:p>
                  </a:txBody>
                  <a:tcPr marT="45700" marB="45700" marR="91425" marL="91425"/>
                </a:tc>
                <a:tc>
                  <a:txBody>
                    <a:bodyPr/>
                    <a:lstStyle/>
                    <a:p>
                      <a:pPr indent="0" lvl="0" marL="0" rtl="0" algn="l">
                        <a:spcBef>
                          <a:spcPts val="0"/>
                        </a:spcBef>
                        <a:spcAft>
                          <a:spcPts val="0"/>
                        </a:spcAft>
                        <a:buNone/>
                      </a:pPr>
                      <a:r>
                        <a:rPr b="1" lang="en">
                          <a:latin typeface="Courier New"/>
                          <a:ea typeface="Courier New"/>
                          <a:cs typeface="Courier New"/>
                          <a:sym typeface="Courier New"/>
                        </a:rPr>
                        <a:t>F</a:t>
                      </a:r>
                      <a:endParaRPr b="1">
                        <a:latin typeface="Courier New"/>
                        <a:ea typeface="Courier New"/>
                        <a:cs typeface="Courier New"/>
                        <a:sym typeface="Courier New"/>
                      </a:endParaRPr>
                    </a:p>
                  </a:txBody>
                  <a:tcPr marT="45700" marB="45700"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1" name="Shape 1391"/>
        <p:cNvGrpSpPr/>
        <p:nvPr/>
      </p:nvGrpSpPr>
      <p:grpSpPr>
        <a:xfrm>
          <a:off x="0" y="0"/>
          <a:ext cx="0" cy="0"/>
          <a:chOff x="0" y="0"/>
          <a:chExt cx="0" cy="0"/>
        </a:xfrm>
      </p:grpSpPr>
      <p:sp>
        <p:nvSpPr>
          <p:cNvPr id="1392" name="Google Shape;1392;p106"/>
          <p:cNvSpPr txBox="1"/>
          <p:nvPr>
            <p:ph idx="1" type="body"/>
          </p:nvPr>
        </p:nvSpPr>
        <p:spPr>
          <a:xfrm>
            <a:off x="6294500" y="1170625"/>
            <a:ext cx="2584500" cy="3886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400">
                <a:latin typeface="Courier New"/>
                <a:ea typeface="Courier New"/>
                <a:cs typeface="Courier New"/>
                <a:sym typeface="Courier New"/>
              </a:rPr>
              <a:t>caller:</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$2</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push $1</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call callee</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FF0000"/>
                </a:solidFill>
                <a:latin typeface="Courier New"/>
                <a:ea typeface="Courier New"/>
                <a:cs typeface="Courier New"/>
                <a:sym typeface="Courier New"/>
              </a:rPr>
              <a:t>    add $8, %esp</a:t>
            </a:r>
            <a:endParaRPr b="1" sz="1400">
              <a:solidFill>
                <a:srgbClr val="FF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callee:</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solidFill>
                  <a:srgbClr val="000000"/>
                </a:solidFill>
                <a:latin typeface="Courier New"/>
                <a:ea typeface="Courier New"/>
                <a:cs typeface="Courier New"/>
                <a:sym typeface="Courier New"/>
              </a:rPr>
              <a:t>    push %ebp</a:t>
            </a:r>
            <a:endParaRPr b="1" sz="1400">
              <a:solidFill>
                <a:srgbClr val="000000"/>
              </a:solidFill>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%esp,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sub $4,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$42, %eax</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t/>
            </a:r>
            <a:endParaRPr b="1" sz="8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mov %ebp, %esp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pop %ebp</a:t>
            </a:r>
            <a:endParaRPr b="1" sz="1400">
              <a:latin typeface="Courier New"/>
              <a:ea typeface="Courier New"/>
              <a:cs typeface="Courier New"/>
              <a:sym typeface="Courier New"/>
            </a:endParaRPr>
          </a:p>
          <a:p>
            <a:pPr indent="0" lvl="0" marL="0" rtl="0" algn="l">
              <a:lnSpc>
                <a:spcPct val="100000"/>
              </a:lnSpc>
              <a:spcBef>
                <a:spcPts val="0"/>
              </a:spcBef>
              <a:spcAft>
                <a:spcPts val="0"/>
              </a:spcAft>
              <a:buNone/>
            </a:pPr>
            <a:r>
              <a:rPr b="1" lang="en" sz="1400">
                <a:latin typeface="Courier New"/>
                <a:ea typeface="Courier New"/>
                <a:cs typeface="Courier New"/>
                <a:sym typeface="Courier New"/>
              </a:rPr>
              <a:t>    ret</a:t>
            </a:r>
            <a:endParaRPr b="1" sz="1400">
              <a:latin typeface="Courier New"/>
              <a:ea typeface="Courier New"/>
              <a:cs typeface="Courier New"/>
              <a:sym typeface="Courier New"/>
            </a:endParaRPr>
          </a:p>
        </p:txBody>
      </p:sp>
      <p:sp>
        <p:nvSpPr>
          <p:cNvPr id="1393" name="Google Shape;1393;p10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x86 Function Call</a:t>
            </a:r>
            <a:endParaRPr/>
          </a:p>
        </p:txBody>
      </p:sp>
      <p:sp>
        <p:nvSpPr>
          <p:cNvPr id="1394" name="Google Shape;1394;p10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395" name="Google Shape;1395;p106"/>
          <p:cNvGraphicFramePr/>
          <p:nvPr/>
        </p:nvGraphicFramePr>
        <p:xfrm>
          <a:off x="3537763" y="1378350"/>
          <a:ext cx="3000000" cy="3000000"/>
        </p:xfrm>
        <a:graphic>
          <a:graphicData uri="http://schemas.openxmlformats.org/drawingml/2006/table">
            <a:tbl>
              <a:tblPr>
                <a:noFill/>
                <a:tableStyleId>{F77F4237-0D3B-4A35-BEBD-FA886FF9FF42}</a:tableStyleId>
              </a:tblPr>
              <a:tblGrid>
                <a:gridCol w="2186075"/>
              </a:tblGrid>
              <a:tr h="611350">
                <a:tc>
                  <a:txBody>
                    <a:bodyPr/>
                    <a:lstStyle/>
                    <a:p>
                      <a:pPr indent="0" lvl="0" marL="0" rtl="0" algn="ctr">
                        <a:spcBef>
                          <a:spcPts val="0"/>
                        </a:spcBef>
                        <a:spcAft>
                          <a:spcPts val="0"/>
                        </a:spcAft>
                        <a:buNone/>
                      </a:pPr>
                      <a:r>
                        <a:rPr b="1" lang="en">
                          <a:latin typeface="Courier New"/>
                          <a:ea typeface="Courier New"/>
                          <a:cs typeface="Courier New"/>
                          <a:sym typeface="Courier New"/>
                        </a:rPr>
                        <a:t>caller</a:t>
                      </a:r>
                      <a:r>
                        <a:rPr lang="en"/>
                        <a:t> stack frame</a:t>
                      </a:r>
                      <a:endParaRPr/>
                    </a:p>
                  </a:txBody>
                  <a:tcPr marT="45700" marB="45700" marR="45700" marL="45700" anchor="ctr">
                    <a:solidFill>
                      <a:srgbClr val="9E9E9E"/>
                    </a:solidFill>
                  </a:tcPr>
                </a:tc>
              </a:tr>
              <a:tr h="152550">
                <a:tc>
                  <a:txBody>
                    <a:bodyPr/>
                    <a:lstStyle/>
                    <a:p>
                      <a:pPr indent="0" lvl="0" marL="0" rtl="0" algn="ctr">
                        <a:spcBef>
                          <a:spcPts val="0"/>
                        </a:spcBef>
                        <a:spcAft>
                          <a:spcPts val="0"/>
                        </a:spcAft>
                        <a:buNone/>
                      </a:pPr>
                      <a:r>
                        <a:rPr b="1" lang="en">
                          <a:solidFill>
                            <a:srgbClr val="999999"/>
                          </a:solidFill>
                          <a:latin typeface="Courier New"/>
                          <a:ea typeface="Courier New"/>
                          <a:cs typeface="Courier New"/>
                          <a:sym typeface="Courier New"/>
                        </a:rPr>
                        <a:t>2</a:t>
                      </a:r>
                      <a:endParaRPr b="1">
                        <a:solidFill>
                          <a:srgbClr val="999999"/>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b="1" lang="en">
                          <a:solidFill>
                            <a:srgbClr val="999999"/>
                          </a:solidFill>
                          <a:latin typeface="Courier New"/>
                          <a:ea typeface="Courier New"/>
                          <a:cs typeface="Courier New"/>
                          <a:sym typeface="Courier New"/>
                        </a:rPr>
                        <a:t>1</a:t>
                      </a:r>
                      <a:endParaRPr b="1">
                        <a:solidFill>
                          <a:srgbClr val="999999"/>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999999"/>
                          </a:solidFill>
                        </a:rPr>
                        <a:t>RIP of </a:t>
                      </a:r>
                      <a:r>
                        <a:rPr b="1" lang="en">
                          <a:solidFill>
                            <a:srgbClr val="999999"/>
                          </a:solidFill>
                          <a:latin typeface="Courier New"/>
                          <a:ea typeface="Courier New"/>
                          <a:cs typeface="Courier New"/>
                          <a:sym typeface="Courier New"/>
                        </a:rPr>
                        <a:t>callee</a:t>
                      </a:r>
                      <a:endParaRPr>
                        <a:solidFill>
                          <a:srgbClr val="999999"/>
                        </a:solidFill>
                      </a:endParaRPr>
                    </a:p>
                  </a:txBody>
                  <a:tcPr marT="45700" marB="45700" marR="45700" marL="45700">
                    <a:solidFill>
                      <a:schemeClr val="lt2"/>
                    </a:solidFill>
                  </a:tcPr>
                </a:tc>
              </a:tr>
              <a:tr h="152550">
                <a:tc>
                  <a:txBody>
                    <a:bodyPr/>
                    <a:lstStyle/>
                    <a:p>
                      <a:pPr indent="0" lvl="0" marL="0" rtl="0" algn="ctr">
                        <a:spcBef>
                          <a:spcPts val="0"/>
                        </a:spcBef>
                        <a:spcAft>
                          <a:spcPts val="0"/>
                        </a:spcAft>
                        <a:buNone/>
                      </a:pPr>
                      <a:r>
                        <a:rPr lang="en">
                          <a:solidFill>
                            <a:srgbClr val="999999"/>
                          </a:solidFill>
                        </a:rPr>
                        <a:t>SFP of </a:t>
                      </a:r>
                      <a:r>
                        <a:rPr b="1" lang="en">
                          <a:solidFill>
                            <a:srgbClr val="999999"/>
                          </a:solidFill>
                          <a:latin typeface="Courier New"/>
                          <a:ea typeface="Courier New"/>
                          <a:cs typeface="Courier New"/>
                          <a:sym typeface="Courier New"/>
                        </a:rPr>
                        <a:t>callee</a:t>
                      </a:r>
                      <a:endParaRPr b="1">
                        <a:solidFill>
                          <a:srgbClr val="999999"/>
                        </a:solidFill>
                        <a:latin typeface="Courier New"/>
                        <a:ea typeface="Courier New"/>
                        <a:cs typeface="Courier New"/>
                        <a:sym typeface="Courier New"/>
                      </a:endParaRPr>
                    </a:p>
                  </a:txBody>
                  <a:tcPr marT="45700" marB="45700" marR="45700" marL="45700">
                    <a:solidFill>
                      <a:schemeClr val="lt2"/>
                    </a:solidFill>
                  </a:tcPr>
                </a:tc>
              </a:tr>
              <a:tr h="152550">
                <a:tc>
                  <a:txBody>
                    <a:bodyPr/>
                    <a:lstStyle/>
                    <a:p>
                      <a:pPr indent="0" lvl="0" marL="0" rtl="0" algn="ctr">
                        <a:spcBef>
                          <a:spcPts val="0"/>
                        </a:spcBef>
                        <a:spcAft>
                          <a:spcPts val="0"/>
                        </a:spcAft>
                        <a:buClr>
                          <a:schemeClr val="dk1"/>
                        </a:buClr>
                        <a:buSzPts val="1100"/>
                        <a:buFont typeface="Arial"/>
                        <a:buNone/>
                      </a:pPr>
                      <a:r>
                        <a:rPr b="1" lang="en">
                          <a:solidFill>
                            <a:srgbClr val="999999"/>
                          </a:solidFill>
                          <a:latin typeface="Courier New"/>
                          <a:ea typeface="Courier New"/>
                          <a:cs typeface="Courier New"/>
                          <a:sym typeface="Courier New"/>
                        </a:rPr>
                        <a:t>local</a:t>
                      </a:r>
                      <a:endParaRPr b="1">
                        <a:latin typeface="Courier New"/>
                        <a:ea typeface="Courier New"/>
                        <a:cs typeface="Courier New"/>
                        <a:sym typeface="Courier New"/>
                      </a:endParaRPr>
                    </a:p>
                  </a:txBody>
                  <a:tcPr marT="45700" marB="45700" marR="45700" marL="45700">
                    <a:solidFill>
                      <a:schemeClr val="lt2"/>
                    </a:solidFill>
                  </a:tcPr>
                </a:tc>
              </a:tr>
            </a:tbl>
          </a:graphicData>
        </a:graphic>
      </p:graphicFrame>
      <p:sp>
        <p:nvSpPr>
          <p:cNvPr id="1396" name="Google Shape;1396;p106"/>
          <p:cNvSpPr/>
          <p:nvPr/>
        </p:nvSpPr>
        <p:spPr>
          <a:xfrm>
            <a:off x="5723850" y="1489223"/>
            <a:ext cx="243135" cy="1584650"/>
          </a:xfrm>
          <a:custGeom>
            <a:rect b="b" l="l" r="r" t="t"/>
            <a:pathLst>
              <a:path extrusionOk="0" h="65306" w="8353">
                <a:moveTo>
                  <a:pt x="0" y="65306"/>
                </a:moveTo>
                <a:lnTo>
                  <a:pt x="8353" y="65306"/>
                </a:lnTo>
                <a:lnTo>
                  <a:pt x="8353" y="0"/>
                </a:lnTo>
                <a:lnTo>
                  <a:pt x="2025" y="0"/>
                </a:lnTo>
              </a:path>
            </a:pathLst>
          </a:custGeom>
          <a:noFill/>
          <a:ln cap="flat" cmpd="sng" w="9525">
            <a:solidFill>
              <a:srgbClr val="B7B7B7"/>
            </a:solidFill>
            <a:prstDash val="solid"/>
            <a:round/>
            <a:headEnd len="med" w="med" type="none"/>
            <a:tailEnd len="med" w="med" type="triangle"/>
          </a:ln>
        </p:spPr>
      </p:sp>
      <p:sp>
        <p:nvSpPr>
          <p:cNvPr id="1397" name="Google Shape;1397;p106"/>
          <p:cNvSpPr txBox="1"/>
          <p:nvPr>
            <p:ph idx="1" type="body"/>
          </p:nvPr>
        </p:nvSpPr>
        <p:spPr>
          <a:xfrm>
            <a:off x="198500" y="1246825"/>
            <a:ext cx="2451000" cy="3765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1400"/>
              <a:t>11. Remove arguments from stack</a:t>
            </a:r>
            <a:endParaRPr b="1" sz="1400"/>
          </a:p>
          <a:p>
            <a:pPr indent="0" lvl="0" marL="0" rtl="0" algn="l">
              <a:lnSpc>
                <a:spcPct val="100000"/>
              </a:lnSpc>
              <a:spcBef>
                <a:spcPts val="0"/>
              </a:spcBef>
              <a:spcAft>
                <a:spcPts val="0"/>
              </a:spcAft>
              <a:buNone/>
            </a:pPr>
            <a:r>
              <a:t/>
            </a:r>
            <a:endParaRPr sz="1300"/>
          </a:p>
          <a:p>
            <a:pPr indent="-317500" lvl="0" marL="457200" rtl="0" algn="l">
              <a:lnSpc>
                <a:spcPct val="100000"/>
              </a:lnSpc>
              <a:spcBef>
                <a:spcPts val="0"/>
              </a:spcBef>
              <a:spcAft>
                <a:spcPts val="0"/>
              </a:spcAft>
              <a:buSzPts val="1400"/>
              <a:buChar char="●"/>
            </a:pPr>
            <a:r>
              <a:rPr lang="en" sz="1400"/>
              <a:t>Back in the caller, we increment ESP to delete the arguments from the stack.</a:t>
            </a:r>
            <a:endParaRPr sz="1400"/>
          </a:p>
          <a:p>
            <a:pPr indent="-317500" lvl="0" marL="457200" rtl="0" algn="l">
              <a:lnSpc>
                <a:spcPct val="100000"/>
              </a:lnSpc>
              <a:spcBef>
                <a:spcPts val="0"/>
              </a:spcBef>
              <a:spcAft>
                <a:spcPts val="0"/>
              </a:spcAft>
              <a:buSzPts val="1400"/>
              <a:buChar char="●"/>
            </a:pPr>
            <a:r>
              <a:rPr lang="en" sz="1400"/>
              <a:t>The stack has returned to its original state before the function call!</a:t>
            </a:r>
            <a:endParaRPr sz="1400"/>
          </a:p>
        </p:txBody>
      </p:sp>
      <p:sp>
        <p:nvSpPr>
          <p:cNvPr id="1398" name="Google Shape;1398;p106"/>
          <p:cNvSpPr/>
          <p:nvPr/>
        </p:nvSpPr>
        <p:spPr>
          <a:xfrm>
            <a:off x="5718225" y="2466250"/>
            <a:ext cx="1084000" cy="269200"/>
          </a:xfrm>
          <a:custGeom>
            <a:rect b="b" l="l" r="r" t="t"/>
            <a:pathLst>
              <a:path extrusionOk="0" h="10768" w="43360">
                <a:moveTo>
                  <a:pt x="43360" y="0"/>
                </a:moveTo>
                <a:lnTo>
                  <a:pt x="19498" y="0"/>
                </a:lnTo>
                <a:lnTo>
                  <a:pt x="19498" y="10768"/>
                </a:lnTo>
                <a:lnTo>
                  <a:pt x="0" y="10768"/>
                </a:lnTo>
              </a:path>
            </a:pathLst>
          </a:custGeom>
          <a:noFill/>
          <a:ln cap="flat" cmpd="sng" w="9525">
            <a:solidFill>
              <a:srgbClr val="B7B7B7"/>
            </a:solidFill>
            <a:prstDash val="solid"/>
            <a:round/>
            <a:headEnd len="med" w="med" type="triangle"/>
            <a:tailEnd len="med" w="med" type="none"/>
          </a:ln>
        </p:spPr>
      </p:sp>
      <p:sp>
        <p:nvSpPr>
          <p:cNvPr id="1399" name="Google Shape;1399;p106"/>
          <p:cNvSpPr txBox="1"/>
          <p:nvPr/>
        </p:nvSpPr>
        <p:spPr>
          <a:xfrm>
            <a:off x="2740377" y="13783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EBP</a:t>
            </a:r>
            <a:endParaRPr b="1" sz="1300">
              <a:latin typeface="Courier New"/>
              <a:ea typeface="Courier New"/>
              <a:cs typeface="Courier New"/>
              <a:sym typeface="Courier New"/>
            </a:endParaRPr>
          </a:p>
        </p:txBody>
      </p:sp>
      <p:cxnSp>
        <p:nvCxnSpPr>
          <p:cNvPr id="1400" name="Google Shape;1400;p106"/>
          <p:cNvCxnSpPr>
            <a:stCxn id="1399" idx="3"/>
          </p:cNvCxnSpPr>
          <p:nvPr/>
        </p:nvCxnSpPr>
        <p:spPr>
          <a:xfrm>
            <a:off x="3247377" y="1532250"/>
            <a:ext cx="290400" cy="0"/>
          </a:xfrm>
          <a:prstGeom prst="straightConnector1">
            <a:avLst/>
          </a:prstGeom>
          <a:noFill/>
          <a:ln cap="flat" cmpd="sng" w="9525">
            <a:solidFill>
              <a:schemeClr val="dk2"/>
            </a:solidFill>
            <a:prstDash val="solid"/>
            <a:round/>
            <a:headEnd len="med" w="med" type="none"/>
            <a:tailEnd len="med" w="med" type="triangle"/>
          </a:ln>
        </p:spPr>
      </p:cxnSp>
      <p:sp>
        <p:nvSpPr>
          <p:cNvPr id="1401" name="Google Shape;1401;p106"/>
          <p:cNvSpPr txBox="1"/>
          <p:nvPr/>
        </p:nvSpPr>
        <p:spPr>
          <a:xfrm>
            <a:off x="2740377" y="1683150"/>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solidFill>
                  <a:srgbClr val="FF0000"/>
                </a:solidFill>
              </a:rPr>
              <a:t>ESP</a:t>
            </a:r>
            <a:endParaRPr b="1" sz="1300">
              <a:solidFill>
                <a:srgbClr val="FF0000"/>
              </a:solidFill>
              <a:latin typeface="Courier New"/>
              <a:ea typeface="Courier New"/>
              <a:cs typeface="Courier New"/>
              <a:sym typeface="Courier New"/>
            </a:endParaRPr>
          </a:p>
        </p:txBody>
      </p:sp>
      <p:cxnSp>
        <p:nvCxnSpPr>
          <p:cNvPr id="1402" name="Google Shape;1402;p106"/>
          <p:cNvCxnSpPr>
            <a:stCxn id="1401" idx="3"/>
          </p:cNvCxnSpPr>
          <p:nvPr/>
        </p:nvCxnSpPr>
        <p:spPr>
          <a:xfrm>
            <a:off x="3247377" y="1837050"/>
            <a:ext cx="290400" cy="0"/>
          </a:xfrm>
          <a:prstGeom prst="straightConnector1">
            <a:avLst/>
          </a:prstGeom>
          <a:noFill/>
          <a:ln cap="flat" cmpd="sng" w="9525">
            <a:solidFill>
              <a:srgbClr val="FF0000"/>
            </a:solidFill>
            <a:prstDash val="solid"/>
            <a:round/>
            <a:headEnd len="med" w="med" type="none"/>
            <a:tailEnd len="med" w="med" type="triangle"/>
          </a:ln>
        </p:spPr>
      </p:cxnSp>
      <p:sp>
        <p:nvSpPr>
          <p:cNvPr id="1403" name="Google Shape;1403;p106"/>
          <p:cNvSpPr txBox="1"/>
          <p:nvPr/>
        </p:nvSpPr>
        <p:spPr>
          <a:xfrm>
            <a:off x="5956027" y="2526295"/>
            <a:ext cx="507000" cy="3078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b="1" lang="en"/>
              <a:t>EIP</a:t>
            </a:r>
            <a:endParaRPr b="1" sz="1300">
              <a:latin typeface="Courier New"/>
              <a:ea typeface="Courier New"/>
              <a:cs typeface="Courier New"/>
              <a:sym typeface="Courier New"/>
            </a:endParaRPr>
          </a:p>
        </p:txBody>
      </p:sp>
      <p:cxnSp>
        <p:nvCxnSpPr>
          <p:cNvPr id="1404" name="Google Shape;1404;p106"/>
          <p:cNvCxnSpPr>
            <a:stCxn id="1403" idx="3"/>
          </p:cNvCxnSpPr>
          <p:nvPr/>
        </p:nvCxnSpPr>
        <p:spPr>
          <a:xfrm>
            <a:off x="6463027" y="2680195"/>
            <a:ext cx="290400" cy="0"/>
          </a:xfrm>
          <a:prstGeom prst="straightConnector1">
            <a:avLst/>
          </a:prstGeom>
          <a:noFill/>
          <a:ln cap="flat" cmpd="sng" w="9525">
            <a:solidFill>
              <a:schemeClr val="dk2"/>
            </a:solidFill>
            <a:prstDash val="solid"/>
            <a:round/>
            <a:headEnd len="med" w="med" type="none"/>
            <a:tailEnd len="med" w="med" type="triangle"/>
          </a:ln>
        </p:spPr>
      </p:cxnSp>
      <p:sp>
        <p:nvSpPr>
          <p:cNvPr id="1405" name="Google Shape;1405;p106"/>
          <p:cNvSpPr txBox="1"/>
          <p:nvPr>
            <p:ph idx="2" type="body"/>
          </p:nvPr>
        </p:nvSpPr>
        <p:spPr>
          <a:xfrm>
            <a:off x="3852275" y="0"/>
            <a:ext cx="2283900" cy="8634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b="1" lang="en" sz="1300">
                <a:latin typeface="Courier New"/>
                <a:ea typeface="Courier New"/>
                <a:cs typeface="Courier New"/>
                <a:sym typeface="Courier New"/>
              </a:rPr>
              <a:t>void caller(void) {</a:t>
            </a:r>
            <a:br>
              <a:rPr b="1" lang="en" sz="1300">
                <a:latin typeface="Courier New"/>
                <a:ea typeface="Courier New"/>
                <a:cs typeface="Courier New"/>
                <a:sym typeface="Courier New"/>
              </a:rPr>
            </a:br>
            <a:r>
              <a:rPr b="1" lang="en" sz="1300">
                <a:latin typeface="Courier New"/>
                <a:ea typeface="Courier New"/>
                <a:cs typeface="Courier New"/>
                <a:sym typeface="Courier New"/>
              </a:rPr>
              <a:t>    callee(1, 2);</a:t>
            </a:r>
            <a:br>
              <a:rPr b="1" lang="en" sz="1300">
                <a:latin typeface="Courier New"/>
                <a:ea typeface="Courier New"/>
                <a:cs typeface="Courier New"/>
                <a:sym typeface="Courier New"/>
              </a:rPr>
            </a:br>
            <a:r>
              <a:rPr b="1" lang="en" sz="1300">
                <a:latin typeface="Courier New"/>
                <a:ea typeface="Courier New"/>
                <a:cs typeface="Courier New"/>
                <a:sym typeface="Courier New"/>
              </a:rPr>
              <a:t>}</a:t>
            </a:r>
            <a:endParaRPr sz="1300"/>
          </a:p>
        </p:txBody>
      </p:sp>
      <p:sp>
        <p:nvSpPr>
          <p:cNvPr id="1406" name="Google Shape;1406;p106"/>
          <p:cNvSpPr txBox="1"/>
          <p:nvPr/>
        </p:nvSpPr>
        <p:spPr>
          <a:xfrm>
            <a:off x="6232350" y="-17725"/>
            <a:ext cx="2788800" cy="1075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 sz="1300">
                <a:solidFill>
                  <a:schemeClr val="dk1"/>
                </a:solidFill>
                <a:latin typeface="Courier New"/>
                <a:ea typeface="Courier New"/>
                <a:cs typeface="Courier New"/>
                <a:sym typeface="Courier New"/>
              </a:rPr>
              <a:t>int callee(int a, int b) {</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int local;</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    return 42;</a:t>
            </a:r>
            <a:br>
              <a:rPr b="1" lang="en" sz="1300">
                <a:solidFill>
                  <a:schemeClr val="dk1"/>
                </a:solidFill>
                <a:latin typeface="Courier New"/>
                <a:ea typeface="Courier New"/>
                <a:cs typeface="Courier New"/>
                <a:sym typeface="Courier New"/>
              </a:rPr>
            </a:br>
            <a:r>
              <a:rPr b="1" lang="en" sz="1300">
                <a:solidFill>
                  <a:schemeClr val="dk1"/>
                </a:solidFill>
                <a:latin typeface="Courier New"/>
                <a:ea typeface="Courier New"/>
                <a:cs typeface="Courier New"/>
                <a:sym typeface="Courier New"/>
              </a:rPr>
              <a:t>}</a:t>
            </a:r>
            <a:endParaRPr sz="17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10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x86 Assembly and Call Stack</a:t>
            </a:r>
            <a:endParaRPr/>
          </a:p>
        </p:txBody>
      </p:sp>
      <p:sp>
        <p:nvSpPr>
          <p:cNvPr id="1412" name="Google Shape;1412;p10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 memory layout</a:t>
            </a:r>
            <a:endParaRPr/>
          </a:p>
          <a:p>
            <a:pPr indent="-317500" lvl="1" marL="914400" rtl="0" algn="l">
              <a:spcBef>
                <a:spcPts val="0"/>
              </a:spcBef>
              <a:spcAft>
                <a:spcPts val="0"/>
              </a:spcAft>
              <a:buSzPts val="1400"/>
              <a:buChar char="○"/>
            </a:pPr>
            <a:r>
              <a:rPr b="1" lang="en"/>
              <a:t>Code</a:t>
            </a:r>
            <a:r>
              <a:rPr lang="en"/>
              <a:t> section: Machine code (raw bits) to be executed</a:t>
            </a:r>
            <a:endParaRPr/>
          </a:p>
          <a:p>
            <a:pPr indent="-317500" lvl="1" marL="914400" rtl="0" algn="l">
              <a:spcBef>
                <a:spcPts val="0"/>
              </a:spcBef>
              <a:spcAft>
                <a:spcPts val="0"/>
              </a:spcAft>
              <a:buSzPts val="1400"/>
              <a:buChar char="○"/>
            </a:pPr>
            <a:r>
              <a:rPr b="1" lang="en"/>
              <a:t>Static</a:t>
            </a:r>
            <a:r>
              <a:rPr lang="en"/>
              <a:t> section: Static variables</a:t>
            </a:r>
            <a:endParaRPr/>
          </a:p>
          <a:p>
            <a:pPr indent="-317500" lvl="1" marL="914400" rtl="0" algn="l">
              <a:spcBef>
                <a:spcPts val="0"/>
              </a:spcBef>
              <a:spcAft>
                <a:spcPts val="0"/>
              </a:spcAft>
              <a:buSzPts val="1400"/>
              <a:buChar char="○"/>
            </a:pPr>
            <a:r>
              <a:rPr b="1" lang="en"/>
              <a:t>Heap </a:t>
            </a:r>
            <a:r>
              <a:rPr lang="en"/>
              <a:t>section: Dynamically allocated memory (e.g. from </a:t>
            </a:r>
            <a:r>
              <a:rPr b="1" lang="en">
                <a:latin typeface="Courier New"/>
                <a:ea typeface="Courier New"/>
                <a:cs typeface="Courier New"/>
                <a:sym typeface="Courier New"/>
              </a:rPr>
              <a:t>malloc</a:t>
            </a:r>
            <a:r>
              <a:rPr lang="en"/>
              <a:t>)</a:t>
            </a:r>
            <a:endParaRPr/>
          </a:p>
          <a:p>
            <a:pPr indent="-317500" lvl="1" marL="914400" rtl="0" algn="l">
              <a:spcBef>
                <a:spcPts val="0"/>
              </a:spcBef>
              <a:spcAft>
                <a:spcPts val="0"/>
              </a:spcAft>
              <a:buSzPts val="1400"/>
              <a:buChar char="○"/>
            </a:pPr>
            <a:r>
              <a:rPr b="1" lang="en"/>
              <a:t>Stack</a:t>
            </a:r>
            <a:r>
              <a:rPr lang="en"/>
              <a:t> section: Local variables and stack frames</a:t>
            </a:r>
            <a:endParaRPr/>
          </a:p>
          <a:p>
            <a:pPr indent="-342900" lvl="0" marL="457200" rtl="0" algn="l">
              <a:spcBef>
                <a:spcPts val="0"/>
              </a:spcBef>
              <a:spcAft>
                <a:spcPts val="0"/>
              </a:spcAft>
              <a:buSzPts val="1800"/>
              <a:buChar char="●"/>
            </a:pPr>
            <a:r>
              <a:rPr lang="en"/>
              <a:t>x86 registers</a:t>
            </a:r>
            <a:endParaRPr/>
          </a:p>
          <a:p>
            <a:pPr indent="-317500" lvl="1" marL="914400" rtl="0" algn="l">
              <a:spcBef>
                <a:spcPts val="0"/>
              </a:spcBef>
              <a:spcAft>
                <a:spcPts val="0"/>
              </a:spcAft>
              <a:buSzPts val="1400"/>
              <a:buChar char="○"/>
            </a:pPr>
            <a:r>
              <a:rPr b="1" lang="en"/>
              <a:t>EBP </a:t>
            </a:r>
            <a:r>
              <a:rPr lang="en"/>
              <a:t>register points to the top of the current stack frame</a:t>
            </a:r>
            <a:endParaRPr/>
          </a:p>
          <a:p>
            <a:pPr indent="-317500" lvl="1" marL="914400" rtl="0" algn="l">
              <a:spcBef>
                <a:spcPts val="0"/>
              </a:spcBef>
              <a:spcAft>
                <a:spcPts val="0"/>
              </a:spcAft>
              <a:buSzPts val="1400"/>
              <a:buChar char="○"/>
            </a:pPr>
            <a:r>
              <a:rPr b="1" lang="en"/>
              <a:t>ESP </a:t>
            </a:r>
            <a:r>
              <a:rPr lang="en"/>
              <a:t>register points to the bottom of the stack</a:t>
            </a:r>
            <a:endParaRPr/>
          </a:p>
          <a:p>
            <a:pPr indent="-317500" lvl="1" marL="914400" rtl="0" algn="l">
              <a:spcBef>
                <a:spcPts val="0"/>
              </a:spcBef>
              <a:spcAft>
                <a:spcPts val="0"/>
              </a:spcAft>
              <a:buSzPts val="1400"/>
              <a:buChar char="○"/>
            </a:pPr>
            <a:r>
              <a:rPr b="1" lang="en"/>
              <a:t>EIP</a:t>
            </a:r>
            <a:r>
              <a:rPr lang="en"/>
              <a:t> register points to the next instruction to be executed</a:t>
            </a:r>
            <a:endParaRPr/>
          </a:p>
          <a:p>
            <a:pPr indent="-342900" lvl="0" marL="457200" rtl="0" algn="l">
              <a:spcBef>
                <a:spcPts val="0"/>
              </a:spcBef>
              <a:spcAft>
                <a:spcPts val="0"/>
              </a:spcAft>
              <a:buSzPts val="1800"/>
              <a:buChar char="●"/>
            </a:pPr>
            <a:r>
              <a:rPr lang="en"/>
              <a:t>x86 calling convention</a:t>
            </a:r>
            <a:endParaRPr/>
          </a:p>
          <a:p>
            <a:pPr indent="-317500" lvl="1" marL="914400" rtl="0" algn="l">
              <a:spcBef>
                <a:spcPts val="0"/>
              </a:spcBef>
              <a:spcAft>
                <a:spcPts val="0"/>
              </a:spcAft>
              <a:buSzPts val="1400"/>
              <a:buChar char="○"/>
            </a:pPr>
            <a:r>
              <a:rPr lang="en"/>
              <a:t>When calling a function, the old EIP (RIP) is saved on the stack </a:t>
            </a:r>
            <a:endParaRPr/>
          </a:p>
          <a:p>
            <a:pPr indent="-317500" lvl="1" marL="914400" rtl="0" algn="l">
              <a:spcBef>
                <a:spcPts val="0"/>
              </a:spcBef>
              <a:spcAft>
                <a:spcPts val="0"/>
              </a:spcAft>
              <a:buSzPts val="1400"/>
              <a:buChar char="○"/>
            </a:pPr>
            <a:r>
              <a:rPr lang="en"/>
              <a:t>When calling a function, the old EBP (SFP) is saved on the stack</a:t>
            </a:r>
            <a:endParaRPr/>
          </a:p>
          <a:p>
            <a:pPr indent="-317500" lvl="1" marL="914400" rtl="0" algn="l">
              <a:spcBef>
                <a:spcPts val="0"/>
              </a:spcBef>
              <a:spcAft>
                <a:spcPts val="0"/>
              </a:spcAft>
              <a:buSzPts val="1400"/>
              <a:buChar char="○"/>
            </a:pPr>
            <a:r>
              <a:rPr lang="en"/>
              <a:t>When the function returns, the old EBP and EIP are restored from the stack</a:t>
            </a:r>
            <a:endParaRPr/>
          </a:p>
        </p:txBody>
      </p:sp>
      <p:sp>
        <p:nvSpPr>
          <p:cNvPr id="1413" name="Google Shape;1413;p10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Running C Programs</a:t>
            </a:r>
            <a:endParaRPr/>
          </a:p>
        </p:txBody>
      </p:sp>
      <p:sp>
        <p:nvSpPr>
          <p:cNvPr id="170" name="Google Shape;170;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35"/>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a:solidFill>
                  <a:srgbClr val="000000"/>
                </a:solidFill>
              </a:rPr>
              <a:t>Textbook Chapter 2.2</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