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12"/>
    <p:restoredTop sz="67551"/>
  </p:normalViewPr>
  <p:slideViewPr>
    <p:cSldViewPr snapToGrid="0">
      <p:cViewPr varScale="1">
        <p:scale>
          <a:sx n="225" d="100"/>
          <a:sy n="225" d="100"/>
        </p:scale>
        <p:origin x="5008" y="176"/>
      </p:cViewPr>
      <p:guideLst>
        <p:guide orient="horz" pos="1620"/>
        <p:guide pos="2880"/>
      </p:guideLst>
    </p:cSldViewPr>
  </p:slideViewPr>
  <p:notesTextViewPr>
    <p:cViewPr>
      <p:scale>
        <a:sx n="200" d="100"/>
        <a:sy n="200" d="100"/>
      </p:scale>
      <p:origin x="0" y="-1688"/>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1e67e433c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11e67e433c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e67e433c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1e67e433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AES slides, credit Kevin Orr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e67e433c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e67e433c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1e67e43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1e67e43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e67e433c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e67e433c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1e67e433c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1e67e433c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for any other issues students can think of after describing deterministic schemes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5507519d36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5507519d3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5507519d36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5507519d3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We will talk stream cypher in future lectures.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(elaborate on encrypting more than 2</a:t>
            </a:r>
            <a:r>
              <a:rPr lang="en" baseline="30000"/>
              <a:t>n/2</a:t>
            </a:r>
            <a:r>
              <a:rPr lang="en"/>
              <a:t> blocks)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5507519d36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5507519d36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5507519d36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5507519d3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5507519d3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5507519d3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5507519d36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5507519d36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so that meant that every letter in the plaintext had a one-to-one correspondence with a letter in the ciphertext. </a:t>
            </a: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a:t>
            </a:r>
          </a:p>
          <a:p>
            <a:pPr marL="158750" indent="0">
              <a:buNone/>
            </a:pPr>
            <a:r>
              <a:rPr lang="en-US" b="0" dirty="0">
                <a:solidFill>
                  <a:srgbClr val="CCCCCC"/>
                </a:solidFill>
                <a:effectLst/>
                <a:latin typeface="Menlo" panose="020B0609030804020204" pitchFamily="49" charset="0"/>
              </a:rPr>
              <a:t>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a:solidFill>
                  <a:srgbClr val="CCCCCC"/>
                </a:solidFill>
                <a:effectLst/>
                <a:latin typeface="Menlo" panose="020B0609030804020204" pitchFamily="49" charset="0"/>
              </a:rPr>
              <a:t>My </a:t>
            </a:r>
            <a:r>
              <a:rPr lang="en-US" b="0" dirty="0">
                <a:solidFill>
                  <a:srgbClr val="CCCCCC"/>
                </a:solidFill>
                <a:effectLst/>
                <a:latin typeface="Menlo" panose="020B0609030804020204" pitchFamily="49" charset="0"/>
              </a:rPr>
              <a:t>goal of a block cipher is to do this same thing but do it with an algorithm and a small key instead of building up an enormous table.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 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hard is it to run a brute-force attack on a 128-bit key?</a:t>
            </a:r>
            <a:endParaRPr dirty="0"/>
          </a:p>
          <a:p>
            <a:pPr marL="914400" lvl="1" indent="-317500" algn="l" rtl="0">
              <a:spcBef>
                <a:spcPts val="0"/>
              </a:spcBef>
              <a:spcAft>
                <a:spcPts val="0"/>
              </a:spcAft>
              <a:buSzPts val="1400"/>
              <a:buChar char="○"/>
            </a:pPr>
            <a:r>
              <a:rPr lang="en" dirty="0"/>
              <a:t>We have to try 2</a:t>
            </a:r>
            <a:r>
              <a:rPr lang="en" baseline="30000" dirty="0"/>
              <a:t>128</a:t>
            </a:r>
            <a:r>
              <a:rPr lang="en" dirty="0"/>
              <a:t> possibilities. How big is 2</a:t>
            </a:r>
            <a:r>
              <a:rPr lang="en" baseline="30000" dirty="0"/>
              <a:t>128</a:t>
            </a:r>
            <a:r>
              <a:rPr lang="en" dirty="0"/>
              <a:t>?</a:t>
            </a:r>
            <a:endParaRPr dirty="0"/>
          </a:p>
          <a:p>
            <a:pPr marL="457200" lvl="0" indent="-342900" algn="l" rtl="0">
              <a:spcBef>
                <a:spcPts val="0"/>
              </a:spcBef>
              <a:spcAft>
                <a:spcPts val="0"/>
              </a:spcAft>
              <a:buSzPts val="1800"/>
              <a:buChar char="●"/>
            </a:pPr>
            <a:r>
              <a:rPr lang="en" dirty="0"/>
              <a:t>Handy approximation: 2</a:t>
            </a:r>
            <a:r>
              <a:rPr lang="en" baseline="30000" dirty="0"/>
              <a:t>10</a:t>
            </a:r>
            <a:r>
              <a:rPr lang="en" dirty="0"/>
              <a:t> ≈ 10</a:t>
            </a:r>
            <a:r>
              <a:rPr lang="en" baseline="30000" dirty="0"/>
              <a:t>3</a:t>
            </a:r>
            <a:endParaRPr dirty="0"/>
          </a:p>
          <a:p>
            <a:pPr marL="914400" lvl="1" indent="-317500" algn="l" rtl="0">
              <a:spcBef>
                <a:spcPts val="0"/>
              </a:spcBef>
              <a:spcAft>
                <a:spcPts val="0"/>
              </a:spcAft>
              <a:buSzPts val="1400"/>
              <a:buChar char="○"/>
            </a:pPr>
            <a:r>
              <a:rPr lang="en" dirty="0"/>
              <a:t>2</a:t>
            </a:r>
            <a:r>
              <a:rPr lang="en" baseline="30000" dirty="0"/>
              <a:t>128</a:t>
            </a:r>
            <a:r>
              <a:rPr lang="en" dirty="0"/>
              <a:t> = 2</a:t>
            </a:r>
            <a:r>
              <a:rPr lang="en" baseline="30000" dirty="0"/>
              <a:t>10*12.8</a:t>
            </a:r>
            <a:r>
              <a:rPr lang="en" dirty="0"/>
              <a:t> ≈ (10</a:t>
            </a:r>
            <a:r>
              <a:rPr lang="en" baseline="30000" dirty="0"/>
              <a:t>3</a:t>
            </a:r>
            <a:r>
              <a:rPr lang="en" dirty="0"/>
              <a:t>)</a:t>
            </a:r>
            <a:r>
              <a:rPr lang="en" baseline="30000" dirty="0"/>
              <a:t>12.8</a:t>
            </a:r>
            <a:r>
              <a:rPr lang="en" dirty="0"/>
              <a:t> ≈ (10</a:t>
            </a:r>
            <a:r>
              <a:rPr lang="en" baseline="30000" dirty="0"/>
              <a:t>3</a:t>
            </a:r>
            <a:r>
              <a:rPr lang="en" dirty="0"/>
              <a:t>)</a:t>
            </a:r>
            <a:r>
              <a:rPr lang="en" baseline="30000" dirty="0"/>
              <a:t>13</a:t>
            </a:r>
            <a:r>
              <a:rPr lang="en" dirty="0"/>
              <a:t> = 10</a:t>
            </a:r>
            <a:r>
              <a:rPr lang="en" baseline="30000" dirty="0"/>
              <a:t>39</a:t>
            </a:r>
            <a:endParaRPr dirty="0"/>
          </a:p>
          <a:p>
            <a:pPr marL="457200" lvl="0" indent="-342900" algn="l" rtl="0">
              <a:spcBef>
                <a:spcPts val="0"/>
              </a:spcBef>
              <a:spcAft>
                <a:spcPts val="0"/>
              </a:spcAft>
              <a:buSzPts val="1800"/>
              <a:buChar char="●"/>
            </a:pPr>
            <a:r>
              <a:rPr lang="en" dirty="0"/>
              <a:t>Suppose we have massive hardware that can try 10</a:t>
            </a:r>
            <a:r>
              <a:rPr lang="en" baseline="30000" dirty="0"/>
              <a:t>9</a:t>
            </a:r>
            <a:r>
              <a:rPr lang="en" dirty="0"/>
              <a:t> (1 billion) keys in 1 nanosecond (a billionth of a second). That’s 10</a:t>
            </a:r>
            <a:r>
              <a:rPr lang="en" baseline="30000" dirty="0"/>
              <a:t>18</a:t>
            </a:r>
            <a:r>
              <a:rPr lang="en" dirty="0"/>
              <a:t> keys per second</a:t>
            </a:r>
            <a:endParaRPr dirty="0"/>
          </a:p>
          <a:p>
            <a:pPr marL="914400" lvl="1" indent="-317500" algn="l" rtl="0">
              <a:spcBef>
                <a:spcPts val="0"/>
              </a:spcBef>
              <a:spcAft>
                <a:spcPts val="0"/>
              </a:spcAft>
              <a:buSzPts val="1400"/>
              <a:buChar char="○"/>
            </a:pPr>
            <a:r>
              <a:rPr lang="en" dirty="0"/>
              <a:t>We’ll need 10</a:t>
            </a:r>
            <a:r>
              <a:rPr lang="en" baseline="30000" dirty="0"/>
              <a:t>39</a:t>
            </a:r>
            <a:r>
              <a:rPr lang="en" dirty="0"/>
              <a:t> / 10</a:t>
            </a:r>
            <a:r>
              <a:rPr lang="en" baseline="30000" dirty="0"/>
              <a:t>18</a:t>
            </a:r>
            <a:r>
              <a:rPr lang="en" dirty="0"/>
              <a:t> = 10</a:t>
            </a:r>
            <a:r>
              <a:rPr lang="en" baseline="30000" dirty="0"/>
              <a:t>21</a:t>
            </a:r>
            <a:r>
              <a:rPr lang="en" dirty="0"/>
              <a:t> seconds. How long is that?</a:t>
            </a:r>
            <a:endParaRPr dirty="0"/>
          </a:p>
          <a:p>
            <a:pPr marL="914400" lvl="1" indent="-317500" algn="l" rtl="0">
              <a:spcBef>
                <a:spcPts val="0"/>
              </a:spcBef>
              <a:spcAft>
                <a:spcPts val="0"/>
              </a:spcAft>
              <a:buSzPts val="1400"/>
              <a:buChar char="○"/>
            </a:pPr>
            <a:r>
              <a:rPr lang="en" dirty="0"/>
              <a:t>One year ≈ 3×10</a:t>
            </a:r>
            <a:r>
              <a:rPr lang="en" baseline="30000" dirty="0"/>
              <a:t>7</a:t>
            </a:r>
            <a:r>
              <a:rPr lang="en" dirty="0"/>
              <a:t> seconds</a:t>
            </a:r>
            <a:endParaRPr dirty="0"/>
          </a:p>
          <a:p>
            <a:pPr marL="914400" lvl="1" indent="-317500" algn="l" rtl="0">
              <a:spcBef>
                <a:spcPts val="0"/>
              </a:spcBef>
              <a:spcAft>
                <a:spcPts val="0"/>
              </a:spcAft>
              <a:buSzPts val="1400"/>
              <a:buChar char="○"/>
            </a:pPr>
            <a:r>
              <a:rPr lang="en" dirty="0"/>
              <a:t>10</a:t>
            </a:r>
            <a:r>
              <a:rPr lang="en" baseline="30000" dirty="0"/>
              <a:t>21</a:t>
            </a:r>
            <a:r>
              <a:rPr lang="en" dirty="0"/>
              <a:t> seconds / 3×10</a:t>
            </a:r>
            <a:r>
              <a:rPr lang="en" baseline="30000" dirty="0"/>
              <a:t>7</a:t>
            </a:r>
            <a:r>
              <a:rPr lang="en" dirty="0"/>
              <a:t> ≈ 3×10</a:t>
            </a:r>
            <a:r>
              <a:rPr lang="en" baseline="30000" dirty="0"/>
              <a:t>13</a:t>
            </a:r>
            <a:r>
              <a:rPr lang="en" dirty="0"/>
              <a:t> years ≈ 30 trillion years</a:t>
            </a:r>
            <a:endParaRPr dirty="0"/>
          </a:p>
          <a:p>
            <a:pPr marL="457200" lvl="0" indent="-342900" algn="l" rtl="0">
              <a:spcBef>
                <a:spcPts val="0"/>
              </a:spcBef>
              <a:spcAft>
                <a:spcPts val="0"/>
              </a:spcAft>
              <a:buSzPts val="1800"/>
              <a:buChar char="●"/>
            </a:pPr>
            <a:r>
              <a:rPr lang="en" b="1" dirty="0"/>
              <a:t>Takeaway</a:t>
            </a:r>
            <a:r>
              <a:rPr lang="en" dirty="0"/>
              <a:t>: Brute-forcing a 128-bit key takes astronomically long.</a:t>
            </a:r>
            <a:br>
              <a:rPr lang="en" dirty="0"/>
            </a:br>
            <a:r>
              <a:rPr lang="en" dirty="0"/>
              <a:t>Don’t even try.</a:t>
            </a:r>
            <a:endParaRPr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96" name="Google Shape;196;p2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95" name="Google Shape;195;p2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hard is it to run a brute-force attack on a 256-bit key in the same time?</a:t>
            </a:r>
            <a:endParaRPr/>
          </a:p>
          <a:p>
            <a:pPr marL="914400" lvl="1" indent="-317500" algn="l" rtl="0">
              <a:spcBef>
                <a:spcPts val="0"/>
              </a:spcBef>
              <a:spcAft>
                <a:spcPts val="0"/>
              </a:spcAft>
              <a:buSzPts val="1400"/>
              <a:buChar char="○"/>
            </a:pPr>
            <a:r>
              <a:rPr lang="en"/>
              <a:t>We need 10</a:t>
            </a:r>
            <a:r>
              <a:rPr lang="en" baseline="30000"/>
              <a:t>52</a:t>
            </a:r>
            <a:r>
              <a:rPr lang="en"/>
              <a:t> of the brute-force devices from before</a:t>
            </a:r>
            <a:endParaRPr/>
          </a:p>
          <a:p>
            <a:pPr marL="914400" lvl="1" indent="-317500" algn="l" rtl="0">
              <a:spcBef>
                <a:spcPts val="0"/>
              </a:spcBef>
              <a:spcAft>
                <a:spcPts val="0"/>
              </a:spcAft>
              <a:buSzPts val="1400"/>
              <a:buChar char="○"/>
            </a:pPr>
            <a:r>
              <a:rPr lang="en"/>
              <a:t>If each brute-force device from before is 1 cubic millimeter, this would take 10</a:t>
            </a:r>
            <a:r>
              <a:rPr lang="en" baseline="30000"/>
              <a:t>43</a:t>
            </a:r>
            <a:r>
              <a:rPr lang="en"/>
              <a:t> cubic meters of space</a:t>
            </a:r>
            <a:endParaRPr/>
          </a:p>
          <a:p>
            <a:pPr marL="914400" lvl="1" indent="-317500" algn="l" rtl="0">
              <a:spcBef>
                <a:spcPts val="0"/>
              </a:spcBef>
              <a:spcAft>
                <a:spcPts val="0"/>
              </a:spcAft>
              <a:buSzPts val="1400"/>
              <a:buChar char="○"/>
            </a:pPr>
            <a:r>
              <a:rPr lang="en"/>
              <a:t>That’s the volume of 7×10</a:t>
            </a:r>
            <a:r>
              <a:rPr lang="en" baseline="30000"/>
              <a:t>15</a:t>
            </a:r>
            <a:r>
              <a:rPr lang="en"/>
              <a:t> suns!</a:t>
            </a:r>
            <a:endParaRPr/>
          </a:p>
          <a:p>
            <a:pPr marL="914400" lvl="1" indent="-317500" algn="l" rtl="0">
              <a:spcBef>
                <a:spcPts val="0"/>
              </a:spcBef>
              <a:spcAft>
                <a:spcPts val="0"/>
              </a:spcAft>
              <a:buSzPts val="1400"/>
              <a:buChar char="○"/>
            </a:pPr>
            <a:r>
              <a:rPr lang="en"/>
              <a:t>For reference, the Milky Way galaxy has just 10</a:t>
            </a:r>
            <a:r>
              <a:rPr lang="en" baseline="30000"/>
              <a:t>11</a:t>
            </a:r>
            <a:r>
              <a:rPr lang="en"/>
              <a:t> stars</a:t>
            </a:r>
            <a:endParaRPr/>
          </a:p>
          <a:p>
            <a:pPr marL="457200" lvl="0" indent="-342900" algn="l" rtl="0">
              <a:spcBef>
                <a:spcPts val="0"/>
              </a:spcBef>
              <a:spcAft>
                <a:spcPts val="0"/>
              </a:spcAft>
              <a:buSzPts val="1800"/>
              <a:buChar char="●"/>
            </a:pPr>
            <a:r>
              <a:rPr lang="en" b="1"/>
              <a:t>Takeaway</a:t>
            </a:r>
            <a:r>
              <a:rPr lang="en"/>
              <a:t>: Brute-force attacks on modern block ciphers are not possible, assuming the key is random and secret</a:t>
            </a:r>
            <a:endParaRPr/>
          </a:p>
          <a:p>
            <a:pPr marL="914400" lvl="1" indent="-317500" algn="l" rtl="0">
              <a:spcBef>
                <a:spcPts val="0"/>
              </a:spcBef>
              <a:spcAft>
                <a:spcPts val="0"/>
              </a:spcAft>
              <a:buSzPts val="1400"/>
              <a:buChar char="○"/>
            </a:pPr>
            <a:r>
              <a:rPr lang="en"/>
              <a:t>128-bit key? Definitely not happening.</a:t>
            </a:r>
            <a:endParaRPr/>
          </a:p>
          <a:p>
            <a:pPr marL="914400" lvl="1" indent="-317500" algn="l" rtl="0">
              <a:spcBef>
                <a:spcPts val="0"/>
              </a:spcBef>
              <a:spcAft>
                <a:spcPts val="0"/>
              </a:spcAft>
              <a:buSzPts val="1400"/>
              <a:buChar char="○"/>
            </a:pPr>
            <a:r>
              <a:rPr lang="en"/>
              <a:t>256-bit key? Lol no.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and decryption should be computable in microseconds</a:t>
            </a:r>
            <a:endParaRPr/>
          </a:p>
          <a:p>
            <a:pPr marL="914400" lvl="1" indent="-317500" algn="l" rtl="0">
              <a:spcBef>
                <a:spcPts val="0"/>
              </a:spcBef>
              <a:spcAft>
                <a:spcPts val="0"/>
              </a:spcAft>
              <a:buSzPts val="1400"/>
              <a:buChar char="○"/>
            </a:pPr>
            <a:r>
              <a:rPr lang="en"/>
              <a:t>Formally: KeyGen(), Enc(), and Dec(), should not take exponential time</a:t>
            </a:r>
            <a:endParaRPr/>
          </a:p>
          <a:p>
            <a:pPr marL="457200" lvl="0" indent="-342900" algn="l" rtl="0">
              <a:spcBef>
                <a:spcPts val="0"/>
              </a:spcBef>
              <a:spcAft>
                <a:spcPts val="0"/>
              </a:spcAft>
              <a:buSzPts val="1800"/>
              <a:buChar char="●"/>
            </a:pPr>
            <a:r>
              <a:rPr lang="en"/>
              <a:t>Block cipher algorithms typically use operations like XOR, bit-shifting, and small table lookups</a:t>
            </a:r>
            <a:endParaRPr/>
          </a:p>
          <a:p>
            <a:pPr marL="914400" lvl="1" indent="-317500" algn="l" rtl="0">
              <a:spcBef>
                <a:spcPts val="0"/>
              </a:spcBef>
              <a:spcAft>
                <a:spcPts val="0"/>
              </a:spcAft>
              <a:buSzPts val="1400"/>
              <a:buChar char="○"/>
            </a:pPr>
            <a:r>
              <a:rPr lang="en"/>
              <a:t>Very fast on modern processors</a:t>
            </a:r>
            <a:endParaRPr/>
          </a:p>
          <a:p>
            <a:pPr marL="457200" lvl="0" indent="-342900" algn="l" rtl="0">
              <a:spcBef>
                <a:spcPts val="0"/>
              </a:spcBef>
              <a:spcAft>
                <a:spcPts val="0"/>
              </a:spcAft>
              <a:buSzPts val="1800"/>
              <a:buChar char="●"/>
            </a:pPr>
            <a:r>
              <a:rPr lang="en"/>
              <a:t>Modern CPUs provide dedicated hardware support for block ciphers</a:t>
            </a:r>
            <a:endParaRPr/>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914400" lvl="1" indent="-317500" algn="l" rtl="0">
              <a:spcBef>
                <a:spcPts val="0"/>
              </a:spcBef>
              <a:spcAft>
                <a:spcPts val="0"/>
              </a:spcAft>
              <a:buSzPts val="1400"/>
              <a:buChar char="○"/>
            </a:pPr>
            <a:r>
              <a:rPr lang="en" dirty="0" err="1"/>
              <a:t>Twofish</a:t>
            </a:r>
            <a:r>
              <a:rPr lang="en" dirty="0"/>
              <a:t> and Serpent each had at least one compute platform they were bad at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Key size 128, 192, or 256 bits (</a:t>
            </a:r>
            <a:r>
              <a:rPr lang="en" i="1" dirty="0"/>
              <a:t>k</a:t>
            </a:r>
            <a:r>
              <a:rPr lang="en" dirty="0"/>
              <a:t> = 128, 192, or 256)</a:t>
            </a:r>
            <a:endParaRPr dirty="0"/>
          </a:p>
          <a:p>
            <a:pPr marL="914400" lvl="1" indent="-317500" algn="l" rtl="0">
              <a:spcBef>
                <a:spcPts val="0"/>
              </a:spcBef>
              <a:spcAft>
                <a:spcPts val="0"/>
              </a:spcAft>
              <a:buSzPts val="1400"/>
              <a:buChar char="○"/>
            </a:pPr>
            <a:r>
              <a:rPr lang="en" dirty="0"/>
              <a:t>Actual cipher names are AES-128, AES-192, and AES-256</a:t>
            </a:r>
            <a:endParaRPr dirty="0"/>
          </a:p>
          <a:p>
            <a:pPr marL="457200" lvl="0" indent="-342900" algn="l" rtl="0">
              <a:spcBef>
                <a:spcPts val="0"/>
              </a:spcBef>
              <a:spcAft>
                <a:spcPts val="0"/>
              </a:spcAft>
              <a:buSzPts val="1800"/>
              <a:buChar char="●"/>
            </a:pPr>
            <a:r>
              <a:rPr lang="en" dirty="0"/>
              <a:t>Block size 128 bits (</a:t>
            </a:r>
            <a:r>
              <a:rPr lang="en" i="1" dirty="0"/>
              <a:t>n</a:t>
            </a:r>
            <a:r>
              <a:rPr lang="en" dirty="0"/>
              <a:t> = 128)</a:t>
            </a:r>
            <a:endParaRPr dirty="0"/>
          </a:p>
          <a:p>
            <a:pPr marL="914400" lvl="1" indent="-317500" algn="l" rtl="0">
              <a:spcBef>
                <a:spcPts val="0"/>
              </a:spcBef>
              <a:spcAft>
                <a:spcPts val="0"/>
              </a:spcAft>
              <a:buSzPts val="1400"/>
              <a:buChar char="○"/>
            </a:pPr>
            <a:r>
              <a:rPr lang="en" dirty="0"/>
              <a:t>Note: The block size is still always 128 bits, regardless of key size</a:t>
            </a:r>
            <a:endParaRPr dirty="0"/>
          </a:p>
          <a:p>
            <a:pPr marL="457200" lvl="0" indent="-342900" algn="l" rtl="0">
              <a:spcBef>
                <a:spcPts val="0"/>
              </a:spcBef>
              <a:spcAft>
                <a:spcPts val="0"/>
              </a:spcAft>
              <a:buSzPts val="1800"/>
              <a:buChar char="●"/>
            </a:pPr>
            <a:r>
              <a:rPr lang="en" dirty="0"/>
              <a:t>You don’t need to know how AES works, but you do need to know its parameters</a:t>
            </a:r>
            <a:endParaRPr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198500" y="1246825"/>
            <a:ext cx="471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Different key sizes use different numbers of rounds</a:t>
            </a:r>
            <a:endParaRPr/>
          </a:p>
          <a:p>
            <a:pPr marL="914400" lvl="1" indent="-317500" algn="l" rtl="0">
              <a:spcBef>
                <a:spcPts val="0"/>
              </a:spcBef>
              <a:spcAft>
                <a:spcPts val="0"/>
              </a:spcAft>
              <a:buSzPts val="1400"/>
              <a:buChar char="○"/>
            </a:pPr>
            <a:r>
              <a:rPr lang="en"/>
              <a:t>10 rounds for 128-bit keys</a:t>
            </a:r>
            <a:endParaRPr/>
          </a:p>
          <a:p>
            <a:pPr marL="914400" lvl="1" indent="-317500" algn="l" rtl="0">
              <a:spcBef>
                <a:spcPts val="0"/>
              </a:spcBef>
              <a:spcAft>
                <a:spcPts val="0"/>
              </a:spcAft>
              <a:buSzPts val="1400"/>
              <a:buChar char="○"/>
            </a:pPr>
            <a:r>
              <a:rPr lang="en"/>
              <a:t>12 rounds for 192-bit keys</a:t>
            </a:r>
            <a:endParaRPr/>
          </a:p>
          <a:p>
            <a:pPr marL="914400" lvl="1" indent="-317500" algn="l" rtl="0">
              <a:spcBef>
                <a:spcPts val="0"/>
              </a:spcBef>
              <a:spcAft>
                <a:spcPts val="0"/>
              </a:spcAft>
              <a:buSzPts val="1400"/>
              <a:buChar char="○"/>
            </a:pPr>
            <a:r>
              <a:rPr lang="en"/>
              <a:t>14 rounds for 256-bit keys</a:t>
            </a:r>
            <a:endParaRPr/>
          </a:p>
          <a:p>
            <a:pPr marL="457200" lvl="0" indent="-342900" algn="l" rtl="0">
              <a:spcBef>
                <a:spcPts val="0"/>
              </a:spcBef>
              <a:spcAft>
                <a:spcPts val="0"/>
              </a:spcAft>
              <a:buSzPts val="1800"/>
              <a:buChar char="●"/>
            </a:pPr>
            <a:r>
              <a:rPr lang="en"/>
              <a:t>Each round uses its own “round key” derived from the cipher key</a:t>
            </a:r>
            <a:endParaRPr/>
          </a:p>
          <a:p>
            <a:pPr marL="457200" lvl="0" indent="-342900" algn="l" rtl="0">
              <a:spcBef>
                <a:spcPts val="0"/>
              </a:spcBef>
              <a:spcAft>
                <a:spcPts val="0"/>
              </a:spcAft>
              <a:buSzPts val="1800"/>
              <a:buChar char="●"/>
            </a:pPr>
            <a:r>
              <a:rPr lang="en"/>
              <a:t>Each round:</a:t>
            </a:r>
            <a:endParaRPr/>
          </a:p>
          <a:p>
            <a:pPr marL="914400" lvl="1" indent="-317500" algn="l" rtl="0">
              <a:spcBef>
                <a:spcPts val="0"/>
              </a:spcBef>
              <a:spcAft>
                <a:spcPts val="0"/>
              </a:spcAft>
              <a:buSzPts val="1400"/>
              <a:buChar char="○"/>
            </a:pPr>
            <a:r>
              <a:rPr lang="en"/>
              <a:t>SubBytes()</a:t>
            </a:r>
            <a:endParaRPr/>
          </a:p>
          <a:p>
            <a:pPr marL="914400" lvl="1" indent="-317500" algn="l" rtl="0">
              <a:spcBef>
                <a:spcPts val="0"/>
              </a:spcBef>
              <a:spcAft>
                <a:spcPts val="0"/>
              </a:spcAft>
              <a:buSzPts val="1400"/>
              <a:buChar char="○"/>
            </a:pPr>
            <a:r>
              <a:rPr lang="en"/>
              <a:t>ShiftRows()</a:t>
            </a:r>
            <a:endParaRPr/>
          </a:p>
          <a:p>
            <a:pPr marL="914400" lvl="1" indent="-317500" algn="l" rtl="0">
              <a:spcBef>
                <a:spcPts val="0"/>
              </a:spcBef>
              <a:spcAft>
                <a:spcPts val="0"/>
              </a:spcAft>
              <a:buSzPts val="1400"/>
              <a:buChar char="○"/>
            </a:pPr>
            <a:r>
              <a:rPr lang="en"/>
              <a:t>MixColumns() (if not last round)</a:t>
            </a:r>
            <a:endParaRPr/>
          </a:p>
          <a:p>
            <a:pPr marL="914400" lvl="1" indent="-317500" algn="l" rtl="0">
              <a:spcBef>
                <a:spcPts val="0"/>
              </a:spcBef>
              <a:spcAft>
                <a:spcPts val="0"/>
              </a:spcAft>
              <a:buSzPts val="1400"/>
              <a:buChar char="○"/>
            </a:pPr>
            <a:r>
              <a:rPr lang="en"/>
              <a:t>AddRoundKey()</a:t>
            </a:r>
            <a:endParaRPr/>
          </a:p>
        </p:txBody>
      </p:sp>
      <p:sp>
        <p:nvSpPr>
          <p:cNvPr id="230" name="Google Shape;230;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a:t>
            </a:r>
            <a:endParaRPr/>
          </a:p>
        </p:txBody>
      </p:sp>
      <p:sp>
        <p:nvSpPr>
          <p:cNvPr id="231" name="Google Shape;2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232" name="Google Shape;232;p32" title="Diagram of one round of AES encryption"/>
          <p:cNvPicPr preferRelativeResize="0"/>
          <p:nvPr/>
        </p:nvPicPr>
        <p:blipFill rotWithShape="1">
          <a:blip r:embed="rId3">
            <a:alphaModFix/>
          </a:blip>
          <a:srcRect r="36240" b="9730"/>
          <a:stretch/>
        </p:blipFill>
        <p:spPr>
          <a:xfrm>
            <a:off x="5031574" y="1246825"/>
            <a:ext cx="3742527" cy="3416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Replace each byte in the block with another byte using an 8-bit substitution box</a:t>
            </a:r>
            <a:endParaRPr/>
          </a:p>
        </p:txBody>
      </p:sp>
      <p:sp>
        <p:nvSpPr>
          <p:cNvPr id="238" name="Google Shape;23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SubBytes()</a:t>
            </a:r>
            <a:endParaRPr/>
          </a:p>
        </p:txBody>
      </p:sp>
      <p:sp>
        <p:nvSpPr>
          <p:cNvPr id="239" name="Google Shape;23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pic>
        <p:nvPicPr>
          <p:cNvPr id="240" name="Google Shape;240;p33" title="Diagram of SubBytes procedure in AES algorithm"/>
          <p:cNvPicPr preferRelativeResize="0"/>
          <p:nvPr/>
        </p:nvPicPr>
        <p:blipFill rotWithShape="1">
          <a:blip r:embed="rId3">
            <a:alphaModFix/>
          </a:blip>
          <a:srcRect l="16454" t="33341" r="17439" b="2004"/>
          <a:stretch/>
        </p:blipFill>
        <p:spPr>
          <a:xfrm>
            <a:off x="1553075" y="1970975"/>
            <a:ext cx="5843849" cy="297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Cyclically shifts the bytes in each row by a certain offset</a:t>
            </a:r>
            <a:endParaRPr/>
          </a:p>
          <a:p>
            <a:pPr marL="457200" lvl="0" indent="-342900" algn="l" rtl="0">
              <a:spcBef>
                <a:spcPts val="0"/>
              </a:spcBef>
              <a:spcAft>
                <a:spcPts val="0"/>
              </a:spcAft>
              <a:buSzPts val="1800"/>
              <a:buChar char="●"/>
            </a:pPr>
            <a:r>
              <a:rPr lang="en"/>
              <a:t>The number of places each byte is shifted differs for each row</a:t>
            </a:r>
            <a:endParaRPr/>
          </a:p>
        </p:txBody>
      </p:sp>
      <p:sp>
        <p:nvSpPr>
          <p:cNvPr id="246" name="Google Shape;24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ShiftRows()</a:t>
            </a:r>
            <a:endParaRPr/>
          </a:p>
        </p:txBody>
      </p:sp>
      <p:sp>
        <p:nvSpPr>
          <p:cNvPr id="247" name="Google Shape;24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pic>
        <p:nvPicPr>
          <p:cNvPr id="248" name="Google Shape;248;p34" title="Diagram of ShiftRows procedure in AES algorithm"/>
          <p:cNvPicPr preferRelativeResize="0"/>
          <p:nvPr/>
        </p:nvPicPr>
        <p:blipFill rotWithShape="1">
          <a:blip r:embed="rId3">
            <a:alphaModFix/>
          </a:blip>
          <a:srcRect l="9286" t="41971" r="7505"/>
          <a:stretch/>
        </p:blipFill>
        <p:spPr>
          <a:xfrm>
            <a:off x="1478687" y="2447676"/>
            <a:ext cx="6186625" cy="228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3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Treats the 16-byte block as a 4 × 4 matrix and multiply it by by another matrix</a:t>
            </a:r>
            <a:endParaRPr/>
          </a:p>
        </p:txBody>
      </p:sp>
      <p:sp>
        <p:nvSpPr>
          <p:cNvPr id="254" name="Google Shape;25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MixColumns()</a:t>
            </a:r>
            <a:endParaRPr/>
          </a:p>
        </p:txBody>
      </p:sp>
      <p:sp>
        <p:nvSpPr>
          <p:cNvPr id="255" name="Google Shape;25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56" name="Google Shape;256;p35" title="Diagram of MixColumns procedure in AES algorithm"/>
          <p:cNvPicPr preferRelativeResize="0"/>
          <p:nvPr/>
        </p:nvPicPr>
        <p:blipFill>
          <a:blip r:embed="rId3">
            <a:alphaModFix/>
          </a:blip>
          <a:stretch>
            <a:fillRect/>
          </a:stretch>
        </p:blipFill>
        <p:spPr>
          <a:xfrm>
            <a:off x="1696028" y="1930250"/>
            <a:ext cx="5751951" cy="305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500" y="1246825"/>
            <a:ext cx="4428000"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marL="457200" lvl="0" indent="-334327" algn="l" rtl="0">
              <a:spcBef>
                <a:spcPts val="0"/>
              </a:spcBef>
              <a:spcAft>
                <a:spcPts val="0"/>
              </a:spcAft>
              <a:buSzPct val="100000"/>
              <a:buChar char="●"/>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3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XOR the 16-byte block with the 16-byte round key</a:t>
            </a:r>
            <a:endParaRPr/>
          </a:p>
        </p:txBody>
      </p:sp>
      <p:sp>
        <p:nvSpPr>
          <p:cNvPr id="262" name="Google Shape;26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AddRoundKey()</a:t>
            </a:r>
            <a:endParaRPr/>
          </a:p>
        </p:txBody>
      </p:sp>
      <p:sp>
        <p:nvSpPr>
          <p:cNvPr id="263" name="Google Shape;2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64" name="Google Shape;264;p36" title="Diagram of AddRoundKey procedure in AES algorithm"/>
          <p:cNvPicPr preferRelativeResize="0"/>
          <p:nvPr/>
        </p:nvPicPr>
        <p:blipFill>
          <a:blip r:embed="rId3">
            <a:alphaModFix/>
          </a:blip>
          <a:stretch>
            <a:fillRect/>
          </a:stretch>
        </p:blipFill>
        <p:spPr>
          <a:xfrm>
            <a:off x="2408958" y="1789350"/>
            <a:ext cx="4099676" cy="3189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22" name="Google Shape;322;p41"/>
          <p:cNvPicPr preferRelativeResize="0"/>
          <p:nvPr/>
        </p:nvPicPr>
        <p:blipFill>
          <a:blip r:embed="rId3">
            <a:alphaModFix/>
          </a:blip>
          <a:stretch>
            <a:fillRect/>
          </a:stretch>
        </p:blipFill>
        <p:spPr>
          <a:xfrm>
            <a:off x="3394373" y="2862900"/>
            <a:ext cx="2355259" cy="1800326"/>
          </a:xfrm>
          <a:prstGeom prst="rect">
            <a:avLst/>
          </a:prstGeom>
          <a:noFill/>
          <a:ln>
            <a:noFill/>
          </a:ln>
        </p:spPr>
      </p:pic>
      <p:sp>
        <p:nvSpPr>
          <p:cNvPr id="323" name="Google Shape;323;p41"/>
          <p:cNvSpPr txBox="1"/>
          <p:nvPr/>
        </p:nvSpPr>
        <p:spPr>
          <a:xfrm>
            <a:off x="512100" y="4520775"/>
            <a:ext cx="81198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None/>
            </a:pPr>
            <a:r>
              <a:rPr lang="en">
                <a:solidFill>
                  <a:srgbClr val="000000"/>
                </a:solidFill>
              </a:rPr>
              <a:t>Textbook Chapter </a:t>
            </a:r>
            <a:r>
              <a:rPr lang="en"/>
              <a:t>6.6–6.9</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We’ve just designed </a:t>
            </a:r>
            <a:r>
              <a:rPr lang="en" b="1"/>
              <a:t>electronic code book (ECB) mode</a:t>
            </a:r>
            <a:endParaRPr/>
          </a:p>
          <a:p>
            <a:pPr marL="914400" lvl="1" indent="-317500" algn="l" rtl="0">
              <a:spcBef>
                <a:spcPts val="0"/>
              </a:spcBef>
              <a:spcAft>
                <a:spcPts val="0"/>
              </a:spcAft>
              <a:buSzPts val="1400"/>
              <a:buChar char="○"/>
            </a:pPr>
            <a:r>
              <a:rPr lang="en"/>
              <a:t>Enc(</a:t>
            </a:r>
            <a:r>
              <a:rPr lang="en" i="1"/>
              <a:t>K</a:t>
            </a:r>
            <a:r>
              <a:rPr lang="en"/>
              <a:t>, </a:t>
            </a:r>
            <a:r>
              <a:rPr lang="en" i="1"/>
              <a:t>M</a:t>
            </a:r>
            <a:r>
              <a:rPr lang="en"/>
              <a:t>) = </a:t>
            </a:r>
            <a:r>
              <a:rPr lang="en" i="1"/>
              <a:t>C</a:t>
            </a:r>
            <a:r>
              <a:rPr lang="en" sz="900"/>
              <a:t>1</a:t>
            </a:r>
            <a:r>
              <a:rPr lang="en"/>
              <a:t> || </a:t>
            </a:r>
            <a:r>
              <a:rPr lang="en" i="1"/>
              <a:t>C</a:t>
            </a:r>
            <a:r>
              <a:rPr lang="en" sz="900"/>
              <a:t>2</a:t>
            </a:r>
            <a:r>
              <a:rPr lang="en"/>
              <a:t> || … || C</a:t>
            </a:r>
            <a:r>
              <a:rPr lang="en" sz="900" i="1"/>
              <a:t>m</a:t>
            </a:r>
            <a:endParaRPr sz="900" i="1"/>
          </a:p>
          <a:p>
            <a:pPr marL="914400" lvl="1" indent="-317500" algn="l" rtl="0">
              <a:spcBef>
                <a:spcPts val="0"/>
              </a:spcBef>
              <a:spcAft>
                <a:spcPts val="0"/>
              </a:spcAft>
              <a:buSzPts val="1400"/>
              <a:buChar char="○"/>
            </a:pPr>
            <a:r>
              <a:rPr lang="en"/>
              <a:t>Assume m is the number of blocks of plaintext in </a:t>
            </a:r>
            <a:r>
              <a:rPr lang="en" i="1"/>
              <a:t>M</a:t>
            </a:r>
            <a:r>
              <a:rPr lang="en"/>
              <a:t>, each of size </a:t>
            </a:r>
            <a:r>
              <a:rPr lang="en" i="1"/>
              <a:t>n</a:t>
            </a:r>
            <a:endParaRPr i="1"/>
          </a:p>
          <a:p>
            <a:pPr marL="457200" lvl="0" indent="-342900" algn="l" rtl="0">
              <a:spcBef>
                <a:spcPts val="0"/>
              </a:spcBef>
              <a:spcAft>
                <a:spcPts val="0"/>
              </a:spcAft>
              <a:buSzPts val="1800"/>
              <a:buChar char="●"/>
            </a:pPr>
            <a:r>
              <a:rPr lang="en"/>
              <a:t>AES-ECB is not IND-CPA secure. Why?</a:t>
            </a:r>
            <a:endParaRPr/>
          </a:p>
          <a:p>
            <a:pPr marL="914400" lvl="1" indent="-317500" algn="l" rtl="0">
              <a:spcBef>
                <a:spcPts val="0"/>
              </a:spcBef>
              <a:spcAft>
                <a:spcPts val="0"/>
              </a:spcAft>
              <a:buSzPts val="1400"/>
              <a:buChar char="○"/>
            </a:pPr>
            <a:r>
              <a:rPr lang="en"/>
              <a:t>Because ECB is deterministic</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364" name="Google Shape;364;p45" descr="ECB encryption.svg"/>
          <p:cNvPicPr preferRelativeResize="0"/>
          <p:nvPr/>
        </p:nvPicPr>
        <p:blipFill>
          <a:blip r:embed="rId3">
            <a:alphaModFix/>
          </a:blip>
          <a:stretch>
            <a:fillRect/>
          </a:stretch>
        </p:blipFill>
        <p:spPr>
          <a:xfrm>
            <a:off x="1826463" y="2638501"/>
            <a:ext cx="5491075" cy="221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endParaRPr dirty="0"/>
          </a:p>
          <a:p>
            <a:pPr marL="914400" lvl="1" indent="-317500" algn="l" rtl="0">
              <a:spcBef>
                <a:spcPts val="0"/>
              </a:spcBef>
              <a:spcAft>
                <a:spcPts val="0"/>
              </a:spcAft>
              <a:buSzPts val="1400"/>
              <a:buChar char="○"/>
            </a:pPr>
            <a:r>
              <a:rPr lang="en" dirty="0"/>
              <a:t>You should never write your own crypto! Use existing libraries instead.</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 Penguin</a:t>
            </a:r>
            <a:endParaRPr/>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372" name="Google Shape;372;p4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 Penguin</a:t>
            </a:r>
            <a:endParaRPr/>
          </a:p>
        </p:txBody>
      </p:sp>
      <p:sp>
        <p:nvSpPr>
          <p:cNvPr id="378" name="Google Shape;378;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79" name="Google Shape;379;p4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ECB</a:t>
            </a:r>
            <a:endParaRPr/>
          </a:p>
        </p:txBody>
      </p:sp>
      <p:pic>
        <p:nvPicPr>
          <p:cNvPr id="380" name="Google Shape;380;p47"/>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We’ve just designed </a:t>
            </a:r>
            <a:r>
              <a:rPr lang="en" b="1"/>
              <a:t>cipher block chaining (CBC) mode</a:t>
            </a:r>
            <a:endParaRPr b="1"/>
          </a:p>
          <a:p>
            <a:pPr marL="457200" lvl="0" indent="-325755" algn="l" rtl="0">
              <a:spcBef>
                <a:spcPts val="0"/>
              </a:spcBef>
              <a:spcAft>
                <a:spcPts val="0"/>
              </a:spcAft>
              <a:buSzPct val="100000"/>
              <a:buChar char="●"/>
            </a:pPr>
            <a:r>
              <a:rPr lang="en" i="1"/>
              <a:t>C</a:t>
            </a:r>
            <a:r>
              <a:rPr lang="en" sz="1300" i="1"/>
              <a:t>i</a:t>
            </a:r>
            <a:r>
              <a:rPr lang="en"/>
              <a:t> = </a:t>
            </a:r>
            <a:r>
              <a:rPr lang="en" i="1"/>
              <a:t>E</a:t>
            </a:r>
            <a:r>
              <a:rPr lang="en" sz="1300" i="1"/>
              <a:t>K</a:t>
            </a:r>
            <a:r>
              <a:rPr lang="en"/>
              <a:t>(</a:t>
            </a:r>
            <a:r>
              <a:rPr lang="en" i="1"/>
              <a:t>M</a:t>
            </a:r>
            <a:r>
              <a:rPr lang="en" sz="1300" i="1"/>
              <a:t>i</a:t>
            </a:r>
            <a:r>
              <a:rPr lang="en"/>
              <a:t> ⊕ </a:t>
            </a:r>
            <a:r>
              <a:rPr lang="en" i="1"/>
              <a:t>C</a:t>
            </a:r>
            <a:r>
              <a:rPr lang="en" sz="1300" i="1"/>
              <a:t>i</a:t>
            </a:r>
            <a:r>
              <a:rPr lang="en" sz="1300"/>
              <a:t>-1</a:t>
            </a:r>
            <a:r>
              <a:rPr lang="en"/>
              <a:t>); C</a:t>
            </a:r>
            <a:r>
              <a:rPr lang="en" sz="1300"/>
              <a:t>0</a:t>
            </a:r>
            <a:r>
              <a:rPr lang="en"/>
              <a:t> = IV</a:t>
            </a:r>
            <a:endParaRPr/>
          </a:p>
          <a:p>
            <a:pPr marL="457200" lvl="0" indent="-325755" algn="l" rtl="0">
              <a:spcBef>
                <a:spcPts val="0"/>
              </a:spcBef>
              <a:spcAft>
                <a:spcPts val="0"/>
              </a:spcAft>
              <a:buSzPct val="100000"/>
              <a:buChar char="●"/>
            </a:pPr>
            <a:r>
              <a:rPr lang="en"/>
              <a:t>Enc(K, M): </a:t>
            </a:r>
            <a:endParaRPr/>
          </a:p>
          <a:p>
            <a:pPr marL="914400" lvl="1" indent="-304165" algn="l" rtl="0">
              <a:spcBef>
                <a:spcPts val="0"/>
              </a:spcBef>
              <a:spcAft>
                <a:spcPts val="0"/>
              </a:spcAft>
              <a:buSzPct val="100000"/>
              <a:buChar char="○"/>
            </a:pPr>
            <a:r>
              <a:rPr lang="en"/>
              <a:t>Split M in m plaintext blocks P</a:t>
            </a:r>
            <a:r>
              <a:rPr lang="en" baseline="-25000"/>
              <a:t>1 </a:t>
            </a:r>
            <a:r>
              <a:rPr lang="en"/>
              <a:t>… P</a:t>
            </a:r>
            <a:r>
              <a:rPr lang="en" baseline="-25000"/>
              <a:t>m</a:t>
            </a:r>
            <a:r>
              <a:rPr lang="en"/>
              <a:t> each of size n </a:t>
            </a:r>
            <a:endParaRPr/>
          </a:p>
          <a:p>
            <a:pPr marL="914400" lvl="1" indent="-304165" algn="l" rtl="0">
              <a:spcBef>
                <a:spcPts val="0"/>
              </a:spcBef>
              <a:spcAft>
                <a:spcPts val="0"/>
              </a:spcAft>
              <a:buSzPct val="100000"/>
              <a:buChar char="○"/>
            </a:pPr>
            <a:r>
              <a:rPr lang="en"/>
              <a:t>Choose a random IV</a:t>
            </a:r>
            <a:endParaRPr/>
          </a:p>
          <a:p>
            <a:pPr marL="914400" lvl="1" indent="-304165" algn="l" rtl="0">
              <a:spcBef>
                <a:spcPts val="0"/>
              </a:spcBef>
              <a:spcAft>
                <a:spcPts val="0"/>
              </a:spcAft>
              <a:buSzPct val="100000"/>
              <a:buChar char="○"/>
            </a:pPr>
            <a:r>
              <a:rPr lang="en"/>
              <a:t>Compute and output (IV, C</a:t>
            </a:r>
            <a:r>
              <a:rPr lang="en" baseline="-25000"/>
              <a:t>1</a:t>
            </a:r>
            <a:r>
              <a:rPr lang="en"/>
              <a:t>, …, C</a:t>
            </a:r>
            <a:r>
              <a:rPr lang="en" baseline="-25000"/>
              <a:t>m</a:t>
            </a:r>
            <a:r>
              <a:rPr lang="en"/>
              <a:t>) as the overall ciphertext</a:t>
            </a:r>
            <a:endParaRPr/>
          </a:p>
          <a:p>
            <a:pPr marL="457200" lvl="0" indent="-325755" algn="l" rtl="0">
              <a:spcBef>
                <a:spcPts val="0"/>
              </a:spcBef>
              <a:spcAft>
                <a:spcPts val="0"/>
              </a:spcAft>
              <a:buSzPct val="100000"/>
              <a:buChar char="●"/>
            </a:pPr>
            <a:r>
              <a:rPr lang="en"/>
              <a:t>How do we decrypt?</a:t>
            </a:r>
            <a:endParaRPr/>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66" name="Google Shape;466;p52"/>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467" name="Google Shape;467;p52"/>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468" name="Google Shape;468;p52"/>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469" name="Google Shape;469;p52"/>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decrypt CBC mode?</a:t>
            </a:r>
            <a:endParaRPr/>
          </a:p>
          <a:p>
            <a:pPr marL="914400" lvl="1" indent="-342900" algn="l" rtl="0">
              <a:spcBef>
                <a:spcPts val="0"/>
              </a:spcBef>
              <a:spcAft>
                <a:spcPts val="0"/>
              </a:spcAft>
              <a:buSzPts val="1800"/>
              <a:buChar char="○"/>
            </a:pPr>
            <a:r>
              <a:rPr lang="en" sz="1800"/>
              <a:t>Parse ciphertext as (IV, C</a:t>
            </a:r>
            <a:r>
              <a:rPr lang="en" sz="1800" baseline="-25000"/>
              <a:t>1</a:t>
            </a:r>
            <a:r>
              <a:rPr lang="en" sz="1800"/>
              <a:t>, …, C</a:t>
            </a:r>
            <a:r>
              <a:rPr lang="en" sz="1800" baseline="-25000"/>
              <a:t>m</a:t>
            </a:r>
            <a:r>
              <a:rPr lang="en" sz="1800"/>
              <a:t>) </a:t>
            </a:r>
            <a:endParaRPr sz="1800"/>
          </a:p>
          <a:p>
            <a:pPr marL="914400" lvl="1" indent="-342900" algn="l" rtl="0">
              <a:spcBef>
                <a:spcPts val="0"/>
              </a:spcBef>
              <a:spcAft>
                <a:spcPts val="0"/>
              </a:spcAft>
              <a:buSzPts val="1800"/>
              <a:buChar char="○"/>
            </a:pPr>
            <a:r>
              <a:rPr lang="en" sz="1800"/>
              <a:t>Decrypt each ciphertext and then XOR with IV or previous ciphertext</a:t>
            </a:r>
            <a:endParaRPr sz="180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padding scheme should we use?</a:t>
            </a:r>
            <a:endParaRPr/>
          </a:p>
          <a:p>
            <a:pPr marL="914400" lvl="1" indent="-317500" algn="l" rtl="0">
              <a:spcBef>
                <a:spcPts val="0"/>
              </a:spcBef>
              <a:spcAft>
                <a:spcPts val="0"/>
              </a:spcAft>
              <a:buSzPts val="1400"/>
              <a:buChar char="○"/>
            </a:pPr>
            <a:r>
              <a:rPr lang="en"/>
              <a:t>Padding with 0’s?</a:t>
            </a:r>
            <a:endParaRPr/>
          </a:p>
          <a:p>
            <a:pPr marL="1371600" lvl="2" indent="-317500" algn="l" rtl="0">
              <a:spcBef>
                <a:spcPts val="0"/>
              </a:spcBef>
              <a:spcAft>
                <a:spcPts val="0"/>
              </a:spcAft>
              <a:buSzPts val="1400"/>
              <a:buChar char="■"/>
            </a:pPr>
            <a:r>
              <a:rPr lang="en"/>
              <a:t>Doesn’t work: What if our message already ends with 0’s?</a:t>
            </a:r>
            <a:endParaRPr/>
          </a:p>
          <a:p>
            <a:pPr marL="914400" lvl="1" indent="-317500" algn="l" rtl="0">
              <a:spcBef>
                <a:spcPts val="0"/>
              </a:spcBef>
              <a:spcAft>
                <a:spcPts val="0"/>
              </a:spcAft>
              <a:buSzPts val="1400"/>
              <a:buChar char="○"/>
            </a:pPr>
            <a:r>
              <a:rPr lang="en"/>
              <a:t>Padding with 1’s?</a:t>
            </a:r>
            <a:endParaRPr/>
          </a:p>
          <a:p>
            <a:pPr marL="1371600" lvl="2" indent="-317500" algn="l" rtl="0">
              <a:spcBef>
                <a:spcPts val="0"/>
              </a:spcBef>
              <a:spcAft>
                <a:spcPts val="0"/>
              </a:spcAft>
              <a:buSzPts val="1400"/>
              <a:buChar char="■"/>
            </a:pPr>
            <a:r>
              <a:rPr lang="en"/>
              <a:t>Same problem</a:t>
            </a:r>
            <a:endParaRPr/>
          </a:p>
          <a:p>
            <a:pPr marL="457200" lvl="0" indent="-342900" algn="l" rtl="0">
              <a:spcBef>
                <a:spcPts val="0"/>
              </a:spcBef>
              <a:spcAft>
                <a:spcPts val="0"/>
              </a:spcAft>
              <a:buSzPts val="1800"/>
              <a:buChar char="●"/>
            </a:pPr>
            <a:r>
              <a:rPr lang="en"/>
              <a:t>We need a scheme that can be unpadded without ambiguity</a:t>
            </a:r>
            <a:endParaRPr/>
          </a:p>
          <a:p>
            <a:pPr marL="914400" lvl="1" indent="-317500" algn="l" rtl="0">
              <a:spcBef>
                <a:spcPts val="0"/>
              </a:spcBef>
              <a:spcAft>
                <a:spcPts val="0"/>
              </a:spcAft>
              <a:buSzPts val="1400"/>
              <a:buChar char="○"/>
            </a:pPr>
            <a:r>
              <a:rPr lang="en"/>
              <a:t>One scheme that works: Append a 1, then pad with 0’s</a:t>
            </a:r>
            <a:endParaRPr/>
          </a:p>
          <a:p>
            <a:pPr marL="1371600" lvl="2" indent="-317500" algn="l" rtl="0">
              <a:spcBef>
                <a:spcPts val="0"/>
              </a:spcBef>
              <a:spcAft>
                <a:spcPts val="0"/>
              </a:spcAft>
              <a:buSzPts val="1400"/>
              <a:buChar char="■"/>
            </a:pPr>
            <a:r>
              <a:rPr lang="en"/>
              <a:t>If plaintext is multiple of n, you still need to pad with an entire block</a:t>
            </a:r>
            <a:endParaRPr/>
          </a:p>
          <a:p>
            <a:pPr marL="914400" lvl="1" indent="-317500" algn="l" rtl="0">
              <a:spcBef>
                <a:spcPts val="0"/>
              </a:spcBef>
              <a:spcAft>
                <a:spcPts val="0"/>
              </a:spcAft>
              <a:buSzPts val="1400"/>
              <a:buChar char="○"/>
            </a:pPr>
            <a:r>
              <a:rPr lang="en"/>
              <a:t>Another scheme: Pad with the number of padding bytes</a:t>
            </a:r>
            <a:endParaRPr/>
          </a:p>
          <a:p>
            <a:pPr marL="1371600" lvl="2" indent="-317500" algn="l" rtl="0">
              <a:spcBef>
                <a:spcPts val="0"/>
              </a:spcBef>
              <a:spcAft>
                <a:spcPts val="0"/>
              </a:spcAft>
              <a:buSzPts val="1400"/>
              <a:buChar char="■"/>
            </a:pPr>
            <a:r>
              <a:rPr lang="en"/>
              <a:t>So if you need 1 byte, pad with </a:t>
            </a:r>
            <a:r>
              <a:rPr lang="en" b="1"/>
              <a:t>01</a:t>
            </a:r>
            <a:r>
              <a:rPr lang="en"/>
              <a:t>; if you need 3 bytes, pad with </a:t>
            </a:r>
            <a:r>
              <a:rPr lang="en" b="1"/>
              <a:t>03 03 03</a:t>
            </a:r>
            <a:endParaRPr/>
          </a:p>
          <a:p>
            <a:pPr marL="1371600" lvl="2" indent="-317500" algn="l" rtl="0">
              <a:spcBef>
                <a:spcPts val="0"/>
              </a:spcBef>
              <a:spcAft>
                <a:spcPts val="0"/>
              </a:spcAft>
              <a:buSzPts val="1400"/>
              <a:buChar char="■"/>
            </a:pPr>
            <a:r>
              <a:rPr lang="en"/>
              <a:t>If you need 0 padding bytes, pad an entire dummy block</a:t>
            </a:r>
            <a:endParaRPr/>
          </a:p>
          <a:p>
            <a:pPr marL="1371600" lvl="2" indent="-317500" algn="l" rtl="0">
              <a:spcBef>
                <a:spcPts val="0"/>
              </a:spcBef>
              <a:spcAft>
                <a:spcPts val="0"/>
              </a:spcAft>
              <a:buSzPts val="1400"/>
              <a:buChar char="■"/>
            </a:pPr>
            <a:r>
              <a:rPr lang="en"/>
              <a:t>This is called PKCS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a:t>
            </a:r>
            <a:r>
              <a:rPr lang="en" i="1"/>
              <a:t>K</a:t>
            </a:r>
            <a:r>
              <a:rPr lang="en"/>
              <a:t>, </a:t>
            </a:r>
            <a:r>
              <a:rPr lang="en" i="1"/>
              <a:t>M</a:t>
            </a:r>
            <a:r>
              <a:rPr lang="en"/>
              <a:t>): </a:t>
            </a:r>
            <a:endParaRPr/>
          </a:p>
          <a:p>
            <a:pPr marL="914400" lvl="1" indent="-317500" algn="l" rtl="0">
              <a:spcBef>
                <a:spcPts val="0"/>
              </a:spcBef>
              <a:spcAft>
                <a:spcPts val="0"/>
              </a:spcAft>
              <a:buSzPts val="1400"/>
              <a:buChar char="○"/>
            </a:pPr>
            <a:r>
              <a:rPr lang="en"/>
              <a:t>Split M in m plaintext blocks </a:t>
            </a:r>
            <a:r>
              <a:rPr lang="en" i="1"/>
              <a:t>P</a:t>
            </a:r>
            <a:r>
              <a:rPr lang="en" sz="900"/>
              <a:t>1</a:t>
            </a:r>
            <a:r>
              <a:rPr lang="en" baseline="-25000"/>
              <a:t> </a:t>
            </a:r>
            <a:r>
              <a:rPr lang="en"/>
              <a:t>… </a:t>
            </a:r>
            <a:r>
              <a:rPr lang="en" i="1"/>
              <a:t>P</a:t>
            </a:r>
            <a:r>
              <a:rPr lang="en" sz="900" i="1"/>
              <a:t>m</a:t>
            </a:r>
            <a:r>
              <a:rPr lang="en"/>
              <a:t> each of size </a:t>
            </a:r>
            <a:r>
              <a:rPr lang="en" i="1"/>
              <a:t>n</a:t>
            </a:r>
            <a:r>
              <a:rPr lang="en"/>
              <a:t> </a:t>
            </a:r>
            <a:endParaRPr/>
          </a:p>
          <a:p>
            <a:pPr marL="914400" lvl="1" indent="-317500" algn="l" rtl="0">
              <a:spcBef>
                <a:spcPts val="0"/>
              </a:spcBef>
              <a:spcAft>
                <a:spcPts val="0"/>
              </a:spcAft>
              <a:buSzPts val="1400"/>
              <a:buChar char="○"/>
            </a:pPr>
            <a:r>
              <a:rPr lang="en"/>
              <a:t>Choose random IV, compute and output (</a:t>
            </a:r>
            <a:r>
              <a:rPr lang="en" i="1"/>
              <a:t>IV</a:t>
            </a:r>
            <a:r>
              <a:rPr lang="en"/>
              <a:t>, </a:t>
            </a:r>
            <a:r>
              <a:rPr lang="en" i="1"/>
              <a:t>C</a:t>
            </a:r>
            <a:r>
              <a:rPr lang="en" sz="900"/>
              <a:t>1</a:t>
            </a:r>
            <a:r>
              <a:rPr lang="en"/>
              <a:t>, …, </a:t>
            </a:r>
            <a:r>
              <a:rPr lang="en" i="1"/>
              <a:t>C</a:t>
            </a:r>
            <a:r>
              <a:rPr lang="en" sz="900" i="1"/>
              <a:t>m</a:t>
            </a:r>
            <a:r>
              <a:rPr lang="en"/>
              <a:t>) as the overall ciphertext</a:t>
            </a:r>
            <a:endParaRPr/>
          </a:p>
          <a:p>
            <a:pPr marL="457200" lvl="0" indent="-342900" algn="l" rtl="0">
              <a:spcBef>
                <a:spcPts val="0"/>
              </a:spcBef>
              <a:spcAft>
                <a:spcPts val="0"/>
              </a:spcAft>
              <a:buSzPts val="1800"/>
              <a:buChar char="●"/>
            </a:pPr>
            <a:r>
              <a:rPr lang="en"/>
              <a:t>Why IND-CPA?</a:t>
            </a:r>
            <a:endParaRPr/>
          </a:p>
          <a:p>
            <a:pPr marL="914400" lvl="1" indent="-317500" algn="l" rtl="0">
              <a:spcBef>
                <a:spcPts val="0"/>
              </a:spcBef>
              <a:spcAft>
                <a:spcPts val="0"/>
              </a:spcAft>
              <a:buSzPts val="1400"/>
              <a:buChar char="○"/>
            </a:pPr>
            <a:r>
              <a:rPr lang="en"/>
              <a:t>If there exists an attacker that wins in the IND-CPA game, then there exists an attacker that breaks the block cipher security. Proof is out of scope.</a:t>
            </a:r>
            <a:endParaRP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543" name="Google Shape;543;p60"/>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Penguin</a:t>
            </a:r>
            <a:endParaRPr/>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51" name="Google Shape;551;p61"/>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552" name="Google Shape;552;p61"/>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Penguin</a:t>
            </a:r>
            <a:endParaRPr/>
          </a:p>
        </p:txBody>
      </p:sp>
      <p:sp>
        <p:nvSpPr>
          <p:cNvPr id="558" name="Google Shape;558;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59" name="Google Shape;559;p62"/>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CBC, with random IVs</a:t>
            </a:r>
            <a:endParaRPr/>
          </a:p>
        </p:txBody>
      </p:sp>
      <p:pic>
        <p:nvPicPr>
          <p:cNvPr id="560" name="Google Shape;560;p62"/>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Note: the random value is named the nonce here, but the idea is the same as the IV in CBC mode</a:t>
            </a:r>
            <a:endParaRPr/>
          </a:p>
          <a:p>
            <a:pPr marL="457200" lvl="0" indent="-342900" algn="l" rtl="0">
              <a:spcBef>
                <a:spcPts val="0"/>
              </a:spcBef>
              <a:spcAft>
                <a:spcPts val="0"/>
              </a:spcAft>
              <a:buSzPts val="1800"/>
              <a:buChar char="●"/>
            </a:pPr>
            <a:r>
              <a:rPr lang="en"/>
              <a:t>Overall ciphertext is (Nonce, C</a:t>
            </a:r>
            <a:r>
              <a:rPr lang="en" baseline="-25000"/>
              <a:t>1</a:t>
            </a:r>
            <a:r>
              <a:rPr lang="en"/>
              <a:t>, …, C</a:t>
            </a:r>
            <a:r>
              <a:rPr lang="en" baseline="-25000"/>
              <a:t>m</a:t>
            </a:r>
            <a:r>
              <a:rPr lang="en"/>
              <a:t>)</a:t>
            </a:r>
            <a:endParaRPr/>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Enc(K, M):</a:t>
            </a:r>
            <a:endParaRPr/>
          </a:p>
          <a:p>
            <a:pPr marL="914400" lvl="1" indent="-317500" algn="l" rtl="0">
              <a:spcBef>
                <a:spcPts val="0"/>
              </a:spcBef>
              <a:spcAft>
                <a:spcPts val="0"/>
              </a:spcAft>
              <a:buSzPts val="1400"/>
              <a:buChar char="○"/>
            </a:pPr>
            <a:r>
              <a:rPr lang="en"/>
              <a:t>Split M in plaintext blocks P</a:t>
            </a:r>
            <a:r>
              <a:rPr lang="en" baseline="-25000"/>
              <a:t>1</a:t>
            </a:r>
            <a:r>
              <a:rPr lang="en"/>
              <a:t>...P</a:t>
            </a:r>
            <a:r>
              <a:rPr lang="en" baseline="-25000"/>
              <a:t>m  </a:t>
            </a:r>
            <a:r>
              <a:rPr lang="en"/>
              <a:t>(each of block size n)</a:t>
            </a:r>
            <a:endParaRPr baseline="-25000"/>
          </a:p>
          <a:p>
            <a:pPr marL="914400" lvl="1" indent="-317500" algn="l" rtl="0">
              <a:spcBef>
                <a:spcPts val="0"/>
              </a:spcBef>
              <a:spcAft>
                <a:spcPts val="0"/>
              </a:spcAft>
              <a:buSzPts val="1400"/>
              <a:buChar char="○"/>
            </a:pPr>
            <a:r>
              <a:rPr lang="en"/>
              <a:t>Choose random nonce</a:t>
            </a:r>
            <a:endParaRPr/>
          </a:p>
          <a:p>
            <a:pPr marL="914400" lvl="1" indent="-317500" algn="l" rtl="0">
              <a:spcBef>
                <a:spcPts val="0"/>
              </a:spcBef>
              <a:spcAft>
                <a:spcPts val="0"/>
              </a:spcAft>
              <a:buSzPts val="1400"/>
              <a:buChar char="○"/>
            </a:pPr>
            <a:r>
              <a:rPr lang="en"/>
              <a:t>Compute and output (Nonce, C</a:t>
            </a:r>
            <a:r>
              <a:rPr lang="en" baseline="-25000"/>
              <a:t>1</a:t>
            </a:r>
            <a:r>
              <a:rPr lang="en"/>
              <a:t>, …, C</a:t>
            </a:r>
            <a:r>
              <a:rPr lang="en" baseline="-25000"/>
              <a:t>m</a:t>
            </a:r>
            <a:r>
              <a:rPr lang="en"/>
              <a:t>)</a:t>
            </a:r>
            <a:endParaRPr/>
          </a:p>
          <a:p>
            <a:pPr marL="457200" lvl="0" indent="-342900" algn="l" rtl="0">
              <a:spcBef>
                <a:spcPts val="0"/>
              </a:spcBef>
              <a:spcAft>
                <a:spcPts val="0"/>
              </a:spcAft>
              <a:buSzPts val="1800"/>
              <a:buChar char="●"/>
            </a:pPr>
            <a:r>
              <a:rPr lang="en"/>
              <a:t>How do you decrypt?</a:t>
            </a:r>
            <a:endParaRPr/>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one-time pad: XOR with ciphertext to get plaintext</a:t>
            </a:r>
            <a:endParaRPr/>
          </a:p>
          <a:p>
            <a:pPr marL="457200" lvl="0" indent="-342900" algn="l" rtl="0">
              <a:spcBef>
                <a:spcPts val="0"/>
              </a:spcBef>
              <a:spcAft>
                <a:spcPts val="0"/>
              </a:spcAft>
              <a:buSzPts val="1800"/>
              <a:buChar char="●"/>
            </a:pPr>
            <a:r>
              <a:rPr lang="en"/>
              <a:t>Note: we are only using block cipher encryption, not decryption</a:t>
            </a:r>
            <a:endParaRPr/>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59" name="Google Shape;659;p72"/>
          <p:cNvPicPr preferRelativeResize="0"/>
          <p:nvPr/>
        </p:nvPicPr>
        <p:blipFill>
          <a:blip r:embed="rId3">
            <a:alphaModFix/>
          </a:blip>
          <a:stretch>
            <a:fillRect/>
          </a:stretch>
        </p:blipFill>
        <p:spPr>
          <a:xfrm>
            <a:off x="1826463" y="263953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Dec(K, C):</a:t>
            </a:r>
            <a:endParaRPr/>
          </a:p>
          <a:p>
            <a:pPr marL="914400" lvl="1" indent="-317500" algn="l" rtl="0">
              <a:spcBef>
                <a:spcPts val="0"/>
              </a:spcBef>
              <a:spcAft>
                <a:spcPts val="0"/>
              </a:spcAft>
              <a:buSzPts val="1400"/>
              <a:buChar char="○"/>
            </a:pPr>
            <a:r>
              <a:rPr lang="en"/>
              <a:t>Parse C into (nonce, C</a:t>
            </a:r>
            <a:r>
              <a:rPr lang="en" baseline="-25000"/>
              <a:t>1</a:t>
            </a:r>
            <a:r>
              <a:rPr lang="en"/>
              <a:t>, …, C</a:t>
            </a:r>
            <a:r>
              <a:rPr lang="en" baseline="-25000"/>
              <a:t>m</a:t>
            </a:r>
            <a:r>
              <a:rPr lang="en"/>
              <a:t>)</a:t>
            </a:r>
            <a:endParaRPr/>
          </a:p>
          <a:p>
            <a:pPr marL="914400" lvl="1" indent="-317500" algn="l" rtl="0">
              <a:spcBef>
                <a:spcPts val="0"/>
              </a:spcBef>
              <a:spcAft>
                <a:spcPts val="0"/>
              </a:spcAft>
              <a:buSzPts val="1400"/>
              <a:buChar char="○"/>
            </a:pPr>
            <a:r>
              <a:rPr lang="en"/>
              <a:t>Compute P</a:t>
            </a:r>
            <a:r>
              <a:rPr lang="en" baseline="-25000"/>
              <a:t>i</a:t>
            </a:r>
            <a:r>
              <a:rPr lang="en"/>
              <a:t> by XORing Ci with output of E</a:t>
            </a:r>
            <a:r>
              <a:rPr lang="en" baseline="-25000"/>
              <a:t>k</a:t>
            </a:r>
            <a:r>
              <a:rPr lang="en"/>
              <a:t> on nonce and counter</a:t>
            </a:r>
            <a:endParaRPr/>
          </a:p>
          <a:p>
            <a:pPr marL="914400" lvl="1" indent="-317500" algn="l" rtl="0">
              <a:spcBef>
                <a:spcPts val="0"/>
              </a:spcBef>
              <a:spcAft>
                <a:spcPts val="0"/>
              </a:spcAft>
              <a:buSzPts val="1400"/>
              <a:buChar char="○"/>
            </a:pPr>
            <a:r>
              <a:rPr lang="en"/>
              <a:t>Concatenate resulting plaintexts and output M = P</a:t>
            </a:r>
            <a:r>
              <a:rPr lang="en" baseline="-25000"/>
              <a:t>1</a:t>
            </a:r>
            <a:r>
              <a:rPr lang="en"/>
              <a:t> … P</a:t>
            </a:r>
            <a:r>
              <a:rPr lang="en" baseline="-25000"/>
              <a:t>m</a:t>
            </a:r>
            <a:endParaRPr baseline="-2500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721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1</a:t>
            </a:r>
            <a:endParaRPr baseline="-2500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m</a:t>
            </a:r>
            <a:endParaRPr baseline="-25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Yes</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a:t>
            </a:r>
            <a:endParaRPr/>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nvGraphicFramePr>
        <p:xfrm>
          <a:off x="311700" y="1310650"/>
          <a:ext cx="8520600" cy="238752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p>
                      <a:pPr marL="457200" lvl="0" indent="-330200" algn="l" rtl="0">
                        <a:spcBef>
                          <a:spcPts val="0"/>
                        </a:spcBef>
                        <a:spcAft>
                          <a:spcPts val="0"/>
                        </a:spcAft>
                        <a:buClr>
                          <a:srgbClr val="000000"/>
                        </a:buClr>
                        <a:buSzPts val="1600"/>
                        <a:buChar char="●"/>
                      </a:pPr>
                      <a:r>
                        <a:rPr lang="en" sz="1600" dirty="0">
                          <a:solidFill>
                            <a:schemeClr val="dk1"/>
                          </a:solidFill>
                        </a:rPr>
                        <a:t>Stream ciphers</a:t>
                      </a:r>
                      <a:endParaRPr sz="1600" dirty="0"/>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AES-CTR is IND-CPA secure. With what assumption?</a:t>
            </a:r>
            <a:endParaRPr/>
          </a:p>
          <a:p>
            <a:pPr marL="457200" lvl="0" indent="-342900" algn="l" rtl="0">
              <a:spcBef>
                <a:spcPts val="0"/>
              </a:spcBef>
              <a:spcAft>
                <a:spcPts val="0"/>
              </a:spcAft>
              <a:buSzPts val="1800"/>
              <a:buChar char="●"/>
            </a:pPr>
            <a:r>
              <a:rPr lang="en"/>
              <a:t>The nonce must be randomly generated and never reused</a:t>
            </a:r>
            <a:endParaRPr/>
          </a:p>
          <a:p>
            <a:pPr marL="914400" lvl="1" indent="-317500" algn="l" rtl="0">
              <a:spcBef>
                <a:spcPts val="0"/>
              </a:spcBef>
              <a:spcAft>
                <a:spcPts val="0"/>
              </a:spcAft>
              <a:buSzPts val="1400"/>
              <a:buChar char="○"/>
            </a:pPr>
            <a:r>
              <a:rPr lang="en"/>
              <a:t>And in general less than 2</a:t>
            </a:r>
            <a:r>
              <a:rPr lang="en" i="1" baseline="30000"/>
              <a:t>n</a:t>
            </a:r>
            <a:r>
              <a:rPr lang="en" baseline="30000"/>
              <a:t>/2</a:t>
            </a:r>
            <a:r>
              <a:rPr lang="en"/>
              <a:t> blocks are encrypted</a:t>
            </a:r>
            <a:endParaRPr/>
          </a:p>
          <a:p>
            <a:pPr marL="457200" lvl="0" indent="-342900" algn="l" rtl="0">
              <a:spcBef>
                <a:spcPts val="0"/>
              </a:spcBef>
              <a:spcAft>
                <a:spcPts val="0"/>
              </a:spcAft>
              <a:buSzPts val="1800"/>
              <a:buChar char="●"/>
            </a:pPr>
            <a:r>
              <a:rPr lang="en"/>
              <a:t>What happens if you reuse the nonce?</a:t>
            </a:r>
            <a:endParaRPr/>
          </a:p>
          <a:p>
            <a:pPr marL="457200" lvl="0" indent="-342900" algn="l" rtl="0">
              <a:spcBef>
                <a:spcPts val="0"/>
              </a:spcBef>
              <a:spcAft>
                <a:spcPts val="0"/>
              </a:spcAft>
              <a:buSzPts val="1800"/>
              <a:buChar char="●"/>
            </a:pPr>
            <a:r>
              <a:rPr lang="en"/>
              <a:t>Equivalent to reusing a key in a one-time pad</a:t>
            </a:r>
            <a:endParaRPr/>
          </a:p>
          <a:p>
            <a:pPr marL="914400" lvl="1" indent="-317500" algn="l" rtl="0">
              <a:spcBef>
                <a:spcPts val="0"/>
              </a:spcBef>
              <a:spcAft>
                <a:spcPts val="0"/>
              </a:spcAft>
              <a:buSzPts val="1400"/>
              <a:buChar char="○"/>
            </a:pPr>
            <a:r>
              <a:rPr lang="en"/>
              <a:t>Recall: Key reuse in a one-time pad is catastrophic: usually leaks enough information for an attacker to deduce the entire plaintext</a:t>
            </a:r>
            <a:endParaRPr/>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702" name="Google Shape;702;p77"/>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703" name="Google Shape;703;p7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9" name="Google Shape;70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710" name="Google Shape;710;p7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CTR, with random nonces</a:t>
            </a:r>
            <a:endParaRPr/>
          </a:p>
        </p:txBody>
      </p:sp>
      <p:pic>
        <p:nvPicPr>
          <p:cNvPr id="711" name="Google Shape;711;p78"/>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Initialization vector</a:t>
            </a:r>
            <a:r>
              <a:rPr lang="en"/>
              <a:t> (</a:t>
            </a:r>
            <a:r>
              <a:rPr lang="en" b="1"/>
              <a:t>IV</a:t>
            </a:r>
            <a:r>
              <a:rPr lang="en"/>
              <a:t>): A random, but public, one-use value to introduce randomness into the algorithm</a:t>
            </a:r>
            <a:endParaRPr/>
          </a:p>
          <a:p>
            <a:pPr marL="914400" lvl="1" indent="-317500" algn="l" rtl="0">
              <a:spcBef>
                <a:spcPts val="0"/>
              </a:spcBef>
              <a:spcAft>
                <a:spcPts val="0"/>
              </a:spcAft>
              <a:buSzPts val="1400"/>
              <a:buChar char="○"/>
            </a:pPr>
            <a:r>
              <a:rPr lang="en"/>
              <a:t>For CTR mode, we say that you use a </a:t>
            </a:r>
            <a:r>
              <a:rPr lang="en" b="1"/>
              <a:t>nonce</a:t>
            </a:r>
            <a:r>
              <a:rPr lang="en"/>
              <a:t> (number used once), since the value has to be unique, not necessarily random.</a:t>
            </a:r>
            <a:endParaRPr/>
          </a:p>
          <a:p>
            <a:pPr marL="914400" lvl="1" indent="-317500" algn="l" rtl="0">
              <a:spcBef>
                <a:spcPts val="0"/>
              </a:spcBef>
              <a:spcAft>
                <a:spcPts val="0"/>
              </a:spcAft>
              <a:buSzPts val="1400"/>
              <a:buChar char="○"/>
            </a:pPr>
            <a:r>
              <a:rPr lang="en"/>
              <a:t>In this class, we use IV and nonce interchangeably</a:t>
            </a:r>
            <a:endParaRPr/>
          </a:p>
          <a:p>
            <a:pPr marL="457200" lvl="0" indent="-342900" algn="l" rtl="0">
              <a:spcBef>
                <a:spcPts val="0"/>
              </a:spcBef>
              <a:spcAft>
                <a:spcPts val="0"/>
              </a:spcAft>
              <a:buSzPts val="1800"/>
              <a:buChar char="●"/>
            </a:pPr>
            <a:r>
              <a:rPr lang="en" b="1"/>
              <a:t>Never reuse IVs</a:t>
            </a:r>
            <a:endParaRPr/>
          </a:p>
          <a:p>
            <a:pPr marL="914400" lvl="1" indent="-317500" algn="l" rtl="0">
              <a:spcBef>
                <a:spcPts val="0"/>
              </a:spcBef>
              <a:spcAft>
                <a:spcPts val="0"/>
              </a:spcAft>
              <a:buSzPts val="1400"/>
              <a:buChar char="○"/>
            </a:pPr>
            <a:r>
              <a:rPr lang="en"/>
              <a:t>In some algorithms, IV/nonce reuse leaks limited information (e.g. CBC)</a:t>
            </a:r>
            <a:endParaRPr/>
          </a:p>
          <a:p>
            <a:pPr marL="914400" lvl="1" indent="-317500" algn="l" rtl="0">
              <a:spcBef>
                <a:spcPts val="0"/>
              </a:spcBef>
              <a:spcAft>
                <a:spcPts val="0"/>
              </a:spcAft>
              <a:buSzPts val="1400"/>
              <a:buChar char="○"/>
            </a:pPr>
            <a:r>
              <a:rPr lang="en"/>
              <a:t>In some algorithms, IV/nonce reuse leads to catastrophic failure (e.g. CTR)</a:t>
            </a:r>
            <a:endParaRPr/>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Thinking about the consequences of IV/nonce reuse is hard</a:t>
            </a:r>
            <a:endParaRPr/>
          </a:p>
          <a:p>
            <a:pPr marL="457200" lvl="0" indent="-342900" algn="l" rtl="0">
              <a:spcBef>
                <a:spcPts val="0"/>
              </a:spcBef>
              <a:spcAft>
                <a:spcPts val="0"/>
              </a:spcAft>
              <a:buSzPts val="1800"/>
              <a:buChar char="●"/>
            </a:pPr>
            <a:r>
              <a:rPr lang="en"/>
              <a:t>What if the IV/nonce is not reused, but the attacker can predict future values?</a:t>
            </a:r>
            <a:endParaRPr/>
          </a:p>
          <a:p>
            <a:pPr marL="914400" lvl="1" indent="-317500" algn="l" rtl="0">
              <a:spcBef>
                <a:spcPts val="0"/>
              </a:spcBef>
              <a:spcAft>
                <a:spcPts val="0"/>
              </a:spcAft>
              <a:buSzPts val="1400"/>
              <a:buChar char="○"/>
            </a:pPr>
            <a:r>
              <a:rPr lang="en"/>
              <a:t>Now you have to think about more attacks</a:t>
            </a:r>
            <a:endParaRPr/>
          </a:p>
          <a:p>
            <a:pPr marL="914400" lvl="1" indent="-317500" algn="l" rtl="0">
              <a:spcBef>
                <a:spcPts val="0"/>
              </a:spcBef>
              <a:spcAft>
                <a:spcPts val="0"/>
              </a:spcAft>
              <a:buSzPts val="1400"/>
              <a:buChar char="○"/>
            </a:pPr>
            <a:r>
              <a:rPr lang="en"/>
              <a:t>We’ll analyze this more in discussion: it really depends on the encryption function</a:t>
            </a:r>
            <a:endParaRPr/>
          </a:p>
          <a:p>
            <a:pPr marL="457200" lvl="0" indent="-342900" algn="l" rtl="0">
              <a:spcBef>
                <a:spcPts val="0"/>
              </a:spcBef>
              <a:spcAft>
                <a:spcPts val="0"/>
              </a:spcAft>
              <a:buSzPts val="1800"/>
              <a:buChar char="●"/>
            </a:pPr>
            <a:r>
              <a:rPr lang="en"/>
              <a:t>Solution: Randomly generate a new IV/nonce for every encryption</a:t>
            </a:r>
            <a:endParaRPr/>
          </a:p>
          <a:p>
            <a:pPr marL="914400" lvl="1" indent="-317500" algn="l" rtl="0">
              <a:spcBef>
                <a:spcPts val="0"/>
              </a:spcBef>
              <a:spcAft>
                <a:spcPts val="0"/>
              </a:spcAft>
              <a:buSzPts val="1400"/>
              <a:buChar char="○"/>
            </a:pPr>
            <a:r>
              <a:rPr lang="en"/>
              <a:t>If the nonce is 128 bits or longer, the probability of generating the same IV/nonce twice is astronomically small (basically 0)</a:t>
            </a:r>
            <a:endParaRPr/>
          </a:p>
          <a:p>
            <a:pPr marL="914400" lvl="1" indent="-317500" algn="l" rtl="0">
              <a:spcBef>
                <a:spcPts val="0"/>
              </a:spcBef>
              <a:spcAft>
                <a:spcPts val="0"/>
              </a:spcAft>
              <a:buSzPts val="1400"/>
              <a:buChar char="○"/>
            </a:pPr>
            <a:r>
              <a:rPr lang="en"/>
              <a:t>Now you don’t ever have to think about IV/nonce reuse attacks!</a:t>
            </a:r>
            <a:endParaRPr/>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need high performance, which mode is better?</a:t>
            </a:r>
            <a:endParaRPr/>
          </a:p>
          <a:p>
            <a:pPr marL="914400" lvl="1" indent="-317500" algn="l" rtl="0">
              <a:spcBef>
                <a:spcPts val="0"/>
              </a:spcBef>
              <a:spcAft>
                <a:spcPts val="0"/>
              </a:spcAft>
              <a:buSzPts val="1400"/>
              <a:buChar char="○"/>
            </a:pPr>
            <a:r>
              <a:rPr lang="en"/>
              <a:t>CTR mode, because you can parallelize both encryption and decryption</a:t>
            </a:r>
            <a:endParaRPr/>
          </a:p>
          <a:p>
            <a:pPr marL="457200" lvl="0" indent="-342900" algn="l" rtl="0">
              <a:spcBef>
                <a:spcPts val="0"/>
              </a:spcBef>
              <a:spcAft>
                <a:spcPts val="0"/>
              </a:spcAft>
              <a:buSzPts val="1800"/>
              <a:buChar char="●"/>
            </a:pPr>
            <a:r>
              <a:rPr lang="en"/>
              <a:t>If you’re paranoid about security, which mode is better?</a:t>
            </a:r>
            <a:endParaRPr/>
          </a:p>
          <a:p>
            <a:pPr marL="914400" lvl="1" indent="-317500" algn="l" rtl="0">
              <a:spcBef>
                <a:spcPts val="0"/>
              </a:spcBef>
              <a:spcAft>
                <a:spcPts val="0"/>
              </a:spcAft>
              <a:buSzPts val="1400"/>
              <a:buChar char="○"/>
            </a:pPr>
            <a:r>
              <a:rPr lang="en"/>
              <a:t>CBC mode is better</a:t>
            </a:r>
            <a:endParaRPr/>
          </a:p>
          <a:p>
            <a:pPr marL="457200" lvl="0" indent="-342900" algn="l" rtl="0">
              <a:spcBef>
                <a:spcPts val="0"/>
              </a:spcBef>
              <a:spcAft>
                <a:spcPts val="0"/>
              </a:spcAft>
              <a:buSzPts val="1800"/>
              <a:buChar char="●"/>
            </a:pPr>
            <a:r>
              <a:rPr lang="en"/>
              <a:t>Theoretically, CBC and CTR mode are equally secure if used properly</a:t>
            </a:r>
            <a:endParaRPr/>
          </a:p>
          <a:p>
            <a:pPr marL="914400" lvl="1" indent="-317500" algn="l" rtl="0">
              <a:spcBef>
                <a:spcPts val="0"/>
              </a:spcBef>
              <a:spcAft>
                <a:spcPts val="0"/>
              </a:spcAft>
              <a:buSzPts val="1400"/>
              <a:buChar char="○"/>
            </a:pPr>
            <a:r>
              <a:rPr lang="en"/>
              <a:t>However, if used improperly (IV/nonce reuse), CBC only leaks partial information, and CTR fails catastrophically</a:t>
            </a:r>
            <a:endParaRPr/>
          </a:p>
          <a:p>
            <a:pPr marL="1371600" lvl="2" indent="-317500" algn="l" rtl="0">
              <a:spcBef>
                <a:spcPts val="0"/>
              </a:spcBef>
              <a:spcAft>
                <a:spcPts val="0"/>
              </a:spcAft>
              <a:buSzPts val="1400"/>
              <a:buChar char="■"/>
            </a:pPr>
            <a:r>
              <a:rPr lang="en"/>
              <a:t>Consider human factors: Systems should be as secure as possible even when implemented </a:t>
            </a:r>
            <a:r>
              <a:rPr lang="en" i="1"/>
              <a:t>incorrectly</a:t>
            </a:r>
            <a:endParaRPr i="1"/>
          </a:p>
          <a:p>
            <a:pPr marL="914400" lvl="1" indent="-317500" algn="l" rtl="0">
              <a:spcBef>
                <a:spcPts val="0"/>
              </a:spcBef>
              <a:spcAft>
                <a:spcPts val="0"/>
              </a:spcAft>
              <a:buSzPts val="1400"/>
              <a:buChar char="○"/>
            </a:pPr>
            <a:r>
              <a:rPr lang="en"/>
              <a:t>IV failures on CTR mode have resulted in multiple real-world security incidents!</a:t>
            </a:r>
            <a:endParaRPr/>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Modes of Operation</a:t>
            </a:r>
            <a:endParaRPr/>
          </a:p>
        </p:txBody>
      </p:sp>
      <p:sp>
        <p:nvSpPr>
          <p:cNvPr id="745" name="Google Shape;745;p8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Other modes exist besides CBC and CTR</a:t>
            </a:r>
            <a:endParaRPr/>
          </a:p>
          <a:p>
            <a:pPr marL="457200" lvl="0" indent="-342900" algn="l" rtl="0">
              <a:spcBef>
                <a:spcPts val="0"/>
              </a:spcBef>
              <a:spcAft>
                <a:spcPts val="0"/>
              </a:spcAft>
              <a:buSzPts val="1800"/>
              <a:buChar char="●"/>
            </a:pPr>
            <a:r>
              <a:rPr lang="en"/>
              <a:t>Trade-offs:</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46" name="Google Shape;746;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
                                        <p:tgtEl>
                                          <p:spTgt spid="7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5">
                                            <p:txEl>
                                              <p:pRg st="1" end="1"/>
                                            </p:txEl>
                                          </p:spTgt>
                                        </p:tgtEl>
                                        <p:attrNameLst>
                                          <p:attrName>style.visibility</p:attrName>
                                        </p:attrNameLst>
                                      </p:cBhvr>
                                      <p:to>
                                        <p:strVal val="visible"/>
                                      </p:to>
                                    </p:set>
                                    <p:animEffect transition="in" filter="fade">
                                      <p:cBhvr>
                                        <p:cTn id="12" dur="1"/>
                                        <p:tgtEl>
                                          <p:spTgt spid="7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5">
                                            <p:txEl>
                                              <p:pRg st="2" end="2"/>
                                            </p:txEl>
                                          </p:spTgt>
                                        </p:tgtEl>
                                        <p:attrNameLst>
                                          <p:attrName>style.visibility</p:attrName>
                                        </p:attrNameLst>
                                      </p:cBhvr>
                                      <p:to>
                                        <p:strVal val="visible"/>
                                      </p:to>
                                    </p:set>
                                    <p:animEffect transition="in" filter="fade">
                                      <p:cBhvr>
                                        <p:cTn id="17" dur="1"/>
                                        <p:tgtEl>
                                          <p:spTgt spid="7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5">
                                            <p:txEl>
                                              <p:pRg st="3" end="3"/>
                                            </p:txEl>
                                          </p:spTgt>
                                        </p:tgtEl>
                                        <p:attrNameLst>
                                          <p:attrName>style.visibility</p:attrName>
                                        </p:attrNameLst>
                                      </p:cBhvr>
                                      <p:to>
                                        <p:strVal val="visible"/>
                                      </p:to>
                                    </p:set>
                                    <p:animEffect transition="in" filter="fade">
                                      <p:cBhvr>
                                        <p:cTn id="22" dur="1"/>
                                        <p:tgtEl>
                                          <p:spTgt spid="7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5">
                                            <p:txEl>
                                              <p:pRg st="4" end="4"/>
                                            </p:txEl>
                                          </p:spTgt>
                                        </p:tgtEl>
                                        <p:attrNameLst>
                                          <p:attrName>style.visibility</p:attrName>
                                        </p:attrNameLst>
                                      </p:cBhvr>
                                      <p:to>
                                        <p:strVal val="visible"/>
                                      </p:to>
                                    </p:set>
                                    <p:animEffect transition="in" filter="fade">
                                      <p:cBhvr>
                                        <p:cTn id="27" dur="1"/>
                                        <p:tgtEl>
                                          <p:spTgt spid="7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52" name="Google Shape;752;p84"/>
          <p:cNvSpPr txBox="1">
            <a:spLocks noGrp="1"/>
          </p:cNvSpPr>
          <p:nvPr>
            <p:ph type="body" idx="1"/>
          </p:nvPr>
        </p:nvSpPr>
        <p:spPr>
          <a:xfrm>
            <a:off x="198500" y="1246825"/>
            <a:ext cx="8520600" cy="170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Also IND-CPA</a:t>
            </a:r>
            <a:endParaRPr/>
          </a:p>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53" name="Google Shape;753;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pic>
        <p:nvPicPr>
          <p:cNvPr id="754" name="Google Shape;754;p84"/>
          <p:cNvPicPr preferRelativeResize="0"/>
          <p:nvPr/>
        </p:nvPicPr>
        <p:blipFill>
          <a:blip r:embed="rId3">
            <a:alphaModFix/>
          </a:blip>
          <a:stretch>
            <a:fillRect/>
          </a:stretch>
        </p:blipFill>
        <p:spPr>
          <a:xfrm>
            <a:off x="70325" y="2959013"/>
            <a:ext cx="4501680" cy="1704203"/>
          </a:xfrm>
          <a:prstGeom prst="rect">
            <a:avLst/>
          </a:prstGeom>
          <a:noFill/>
          <a:ln>
            <a:noFill/>
          </a:ln>
        </p:spPr>
      </p:pic>
      <p:pic>
        <p:nvPicPr>
          <p:cNvPr id="755" name="Google Shape;755;p84"/>
          <p:cNvPicPr preferRelativeResize="0"/>
          <p:nvPr/>
        </p:nvPicPr>
        <p:blipFill>
          <a:blip r:embed="rId4">
            <a:alphaModFix/>
          </a:blip>
          <a:stretch>
            <a:fillRect/>
          </a:stretch>
        </p:blipFill>
        <p:spPr>
          <a:xfrm>
            <a:off x="4519471" y="2959006"/>
            <a:ext cx="4501680" cy="17042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2">
                                            <p:txEl>
                                              <p:pRg st="0" end="0"/>
                                            </p:txEl>
                                          </p:spTgt>
                                        </p:tgtEl>
                                        <p:attrNameLst>
                                          <p:attrName>style.visibility</p:attrName>
                                        </p:attrNameLst>
                                      </p:cBhvr>
                                      <p:to>
                                        <p:strVal val="visible"/>
                                      </p:to>
                                    </p:set>
                                    <p:animEffect transition="in" filter="fade">
                                      <p:cBhvr>
                                        <p:cTn id="7" dur="1"/>
                                        <p:tgtEl>
                                          <p:spTgt spid="7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
                                            <p:txEl>
                                              <p:pRg st="1" end="1"/>
                                            </p:txEl>
                                          </p:spTgt>
                                        </p:tgtEl>
                                        <p:attrNameLst>
                                          <p:attrName>style.visibility</p:attrName>
                                        </p:attrNameLst>
                                      </p:cBhvr>
                                      <p:to>
                                        <p:strVal val="visible"/>
                                      </p:to>
                                    </p:set>
                                    <p:animEffect transition="in" filter="fade">
                                      <p:cBhvr>
                                        <p:cTn id="12" dur="1"/>
                                        <p:tgtEl>
                                          <p:spTgt spid="7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2">
                                            <p:txEl>
                                              <p:pRg st="2" end="2"/>
                                            </p:txEl>
                                          </p:spTgt>
                                        </p:tgtEl>
                                        <p:attrNameLst>
                                          <p:attrName>style.visibility</p:attrName>
                                        </p:attrNameLst>
                                      </p:cBhvr>
                                      <p:to>
                                        <p:strVal val="visible"/>
                                      </p:to>
                                    </p:set>
                                    <p:animEffect transition="in" filter="fade">
                                      <p:cBhvr>
                                        <p:cTn id="17" dur="1"/>
                                        <p:tgtEl>
                                          <p:spTgt spid="7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2">
                                            <p:txEl>
                                              <p:pRg st="3" end="3"/>
                                            </p:txEl>
                                          </p:spTgt>
                                        </p:tgtEl>
                                        <p:attrNameLst>
                                          <p:attrName>style.visibility</p:attrName>
                                        </p:attrNameLst>
                                      </p:cBhvr>
                                      <p:to>
                                        <p:strVal val="visible"/>
                                      </p:to>
                                    </p:set>
                                    <p:animEffect transition="in" filter="fade">
                                      <p:cBhvr>
                                        <p:cTn id="22" dur="1"/>
                                        <p:tgtEl>
                                          <p:spTgt spid="7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2">
                                            <p:txEl>
                                              <p:pRg st="4" end="4"/>
                                            </p:txEl>
                                          </p:spTgt>
                                        </p:tgtEl>
                                        <p:attrNameLst>
                                          <p:attrName>style.visibility</p:attrName>
                                        </p:attrNameLst>
                                      </p:cBhvr>
                                      <p:to>
                                        <p:strVal val="visible"/>
                                      </p:to>
                                    </p:set>
                                    <p:animEffect transition="in" filter="fade">
                                      <p:cBhvr>
                                        <p:cTn id="27" dur="1"/>
                                        <p:tgtEl>
                                          <p:spTgt spid="7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61" name="Google Shape;761;p8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1371600" lvl="2" indent="-317500" algn="l" rtl="0">
              <a:spcBef>
                <a:spcPts val="0"/>
              </a:spcBef>
              <a:spcAft>
                <a:spcPts val="0"/>
              </a:spcAft>
              <a:buSzPts val="1400"/>
              <a:buChar char="■"/>
            </a:pPr>
            <a:r>
              <a:rPr lang="en"/>
              <a:t>No</a:t>
            </a:r>
            <a:endParaRPr/>
          </a:p>
          <a:p>
            <a:pPr marL="914400" lvl="1" indent="-317500" algn="l" rtl="0">
              <a:spcBef>
                <a:spcPts val="0"/>
              </a:spcBef>
              <a:spcAft>
                <a:spcPts val="0"/>
              </a:spcAft>
              <a:buSzPts val="1400"/>
              <a:buChar char="○"/>
            </a:pPr>
            <a:r>
              <a:rPr lang="en"/>
              <a:t>How robust is the scheme if we use it incorrectly?</a:t>
            </a:r>
            <a:endParaRPr/>
          </a:p>
          <a:p>
            <a:pPr marL="1371600" lvl="2" indent="-317500" algn="l" rtl="0">
              <a:spcBef>
                <a:spcPts val="0"/>
              </a:spcBef>
              <a:spcAft>
                <a:spcPts val="0"/>
              </a:spcAft>
              <a:buSzPts val="1400"/>
              <a:buChar char="■"/>
            </a:pPr>
            <a:r>
              <a:rPr lang="en"/>
              <a:t>Similar effects as CBC mode, but a bit worse if you reuse the IV</a:t>
            </a:r>
            <a:endParaRPr/>
          </a:p>
          <a:p>
            <a:pPr marL="914400" lvl="1" indent="-317500" algn="l" rtl="0">
              <a:spcBef>
                <a:spcPts val="0"/>
              </a:spcBef>
              <a:spcAft>
                <a:spcPts val="0"/>
              </a:spcAft>
              <a:buSzPts val="1400"/>
              <a:buChar char="○"/>
            </a:pPr>
            <a:r>
              <a:rPr lang="en"/>
              <a:t>Can we parallelize encryption/decryption?</a:t>
            </a:r>
            <a:endParaRPr/>
          </a:p>
          <a:p>
            <a:pPr marL="1371600" lvl="2" indent="-317500" algn="l" rtl="0">
              <a:spcBef>
                <a:spcPts val="0"/>
              </a:spcBef>
              <a:spcAft>
                <a:spcPts val="0"/>
              </a:spcAft>
              <a:buSzPts val="1400"/>
              <a:buChar char="■"/>
            </a:pPr>
            <a:r>
              <a:rPr lang="en"/>
              <a:t>Only decryption is parallelizable</a:t>
            </a:r>
            <a:endParaRPr/>
          </a:p>
        </p:txBody>
      </p:sp>
      <p:sp>
        <p:nvSpPr>
          <p:cNvPr id="762" name="Google Shape;7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Block ciphers are designed for </a:t>
            </a:r>
            <a:r>
              <a:rPr lang="en" i="1"/>
              <a:t>confidentiality</a:t>
            </a:r>
            <a:r>
              <a:rPr lang="en"/>
              <a:t> (IND-CPA)</a:t>
            </a:r>
            <a:endParaRPr/>
          </a:p>
          <a:p>
            <a:pPr marL="457200" lvl="0" indent="-342900" algn="l" rtl="0">
              <a:spcBef>
                <a:spcPts val="0"/>
              </a:spcBef>
              <a:spcAft>
                <a:spcPts val="0"/>
              </a:spcAft>
              <a:buSzPts val="1800"/>
              <a:buChar char="●"/>
            </a:pPr>
            <a:r>
              <a:rPr lang="en"/>
              <a:t>If an attacker tampers with the ciphertext, we are not guaranteed to detect it</a:t>
            </a:r>
            <a:endParaRPr/>
          </a:p>
          <a:p>
            <a:pPr marL="457200" lvl="0" indent="-342900" algn="l" rtl="0">
              <a:spcBef>
                <a:spcPts val="0"/>
              </a:spcBef>
              <a:spcAft>
                <a:spcPts val="0"/>
              </a:spcAft>
              <a:buSzPts val="1800"/>
              <a:buChar char="●"/>
            </a:pPr>
            <a:r>
              <a:rPr lang="en"/>
              <a:t>Remember Mallory: An </a:t>
            </a:r>
            <a:r>
              <a:rPr lang="en" i="1"/>
              <a:t>active</a:t>
            </a:r>
            <a:r>
              <a:rPr lang="en"/>
              <a:t> manipulator who wants to tamper with the message</a:t>
            </a:r>
            <a:endParaRPr/>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770" name="Google Shape;770;p86"/>
          <p:cNvPicPr preferRelativeResize="0"/>
          <p:nvPr/>
        </p:nvPicPr>
        <p:blipFill>
          <a:blip r:embed="rId3">
            <a:alphaModFix/>
          </a:blip>
          <a:stretch>
            <a:fillRect/>
          </a:stretch>
        </p:blipFill>
        <p:spPr>
          <a:xfrm>
            <a:off x="2937700" y="2571750"/>
            <a:ext cx="2850599" cy="240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1" end="1"/>
                                            </p:txEl>
                                          </p:spTgt>
                                        </p:tgtEl>
                                        <p:attrNameLst>
                                          <p:attrName>style.visibility</p:attrName>
                                        </p:attrNameLst>
                                      </p:cBhvr>
                                      <p:to>
                                        <p:strVal val="visible"/>
                                      </p:to>
                                    </p:set>
                                    <p:animEffect transition="in" filter="fade">
                                      <p:cBhvr>
                                        <p:cTn id="12" dur="1"/>
                                        <p:tgtEl>
                                          <p:spTgt spid="7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2" end="2"/>
                                            </p:txEl>
                                          </p:spTgt>
                                        </p:tgtEl>
                                        <p:attrNameLst>
                                          <p:attrName>style.visibility</p:attrName>
                                        </p:attrNameLst>
                                      </p:cBhvr>
                                      <p:to>
                                        <p:strVal val="visible"/>
                                      </p:to>
                                    </p:set>
                                    <p:animEffect transition="in" filter="fade">
                                      <p:cBhvr>
                                        <p:cTn id="17" dur="1"/>
                                        <p:tgtEl>
                                          <p:spTgt spid="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Block cipher</a:t>
            </a:r>
            <a:r>
              <a:rPr lang="en"/>
              <a:t>: An encryption/decryption algorithm that encrypts a fixed-sized block of bits</a:t>
            </a:r>
            <a:endParaRPr/>
          </a:p>
          <a:p>
            <a:pPr marL="457200" lvl="0" indent="-342900" algn="l" rtl="0">
              <a:spcBef>
                <a:spcPts val="0"/>
              </a:spcBef>
              <a:spcAft>
                <a:spcPts val="0"/>
              </a:spcAft>
              <a:buSzPts val="1800"/>
              <a:buChar char="●"/>
            </a:pPr>
            <a:r>
              <a:rPr lang="en" i="1"/>
              <a:t>E</a:t>
            </a:r>
            <a:r>
              <a:rPr lang="en" sz="1200" i="1"/>
              <a:t>K</a:t>
            </a:r>
            <a:r>
              <a:rPr lang="en"/>
              <a:t>(</a:t>
            </a:r>
            <a:r>
              <a:rPr lang="en" i="1"/>
              <a:t>M</a:t>
            </a:r>
            <a:r>
              <a:rPr lang="en"/>
              <a:t>) → </a:t>
            </a:r>
            <a:r>
              <a:rPr lang="en" i="1"/>
              <a:t>C</a:t>
            </a:r>
            <a:r>
              <a:rPr lang="en"/>
              <a:t>: Encryption</a:t>
            </a:r>
            <a:endParaRPr/>
          </a:p>
          <a:p>
            <a:pPr marL="914400" lvl="1" indent="-317500" algn="l" rtl="0">
              <a:spcBef>
                <a:spcPts val="0"/>
              </a:spcBef>
              <a:spcAft>
                <a:spcPts val="0"/>
              </a:spcAft>
              <a:buSzPts val="1400"/>
              <a:buChar char="○"/>
            </a:pPr>
            <a:r>
              <a:rPr lang="en"/>
              <a:t>Inputs: </a:t>
            </a:r>
            <a:r>
              <a:rPr lang="en" i="1"/>
              <a:t>k</a:t>
            </a:r>
            <a:r>
              <a:rPr lang="en"/>
              <a:t>-bit key </a:t>
            </a:r>
            <a:r>
              <a:rPr lang="en" i="1"/>
              <a:t>K</a:t>
            </a:r>
            <a:r>
              <a:rPr lang="en"/>
              <a:t> and an </a:t>
            </a:r>
            <a:r>
              <a:rPr lang="en" i="1"/>
              <a:t>n</a:t>
            </a:r>
            <a:r>
              <a:rPr lang="en"/>
              <a:t>-bit plaintext </a:t>
            </a:r>
            <a:r>
              <a:rPr lang="en" i="1"/>
              <a:t>M</a:t>
            </a:r>
            <a:endParaRPr/>
          </a:p>
          <a:p>
            <a:pPr marL="914400" lvl="1" indent="-317500" algn="l" rtl="0">
              <a:spcBef>
                <a:spcPts val="0"/>
              </a:spcBef>
              <a:spcAft>
                <a:spcPts val="0"/>
              </a:spcAft>
              <a:buSzPts val="1400"/>
              <a:buChar char="○"/>
            </a:pPr>
            <a:r>
              <a:rPr lang="en"/>
              <a:t>Output: An </a:t>
            </a:r>
            <a:r>
              <a:rPr lang="en" i="1"/>
              <a:t>n</a:t>
            </a:r>
            <a:r>
              <a:rPr lang="en"/>
              <a:t>-bit ciphertext </a:t>
            </a:r>
            <a:r>
              <a:rPr lang="en" i="1"/>
              <a:t>C</a:t>
            </a:r>
            <a:endParaRPr/>
          </a:p>
          <a:p>
            <a:pPr marL="914400" lvl="1" indent="-317500" algn="l" rtl="0">
              <a:spcBef>
                <a:spcPts val="0"/>
              </a:spcBef>
              <a:spcAft>
                <a:spcPts val="0"/>
              </a:spcAft>
              <a:buSzPts val="1400"/>
              <a:buChar char="○"/>
            </a:pPr>
            <a:r>
              <a:rPr lang="en"/>
              <a:t>Sometimes written as: {0, 1}</a:t>
            </a:r>
            <a:r>
              <a:rPr lang="en" i="1" baseline="30000"/>
              <a:t>k</a:t>
            </a:r>
            <a:r>
              <a:rPr lang="en"/>
              <a:t> × {0, 1}</a:t>
            </a:r>
            <a:r>
              <a:rPr lang="en" i="1" baseline="30000"/>
              <a:t>n</a:t>
            </a:r>
            <a:r>
              <a:rPr lang="en"/>
              <a:t> → {0, 1}</a:t>
            </a:r>
            <a:r>
              <a:rPr lang="en" i="1" baseline="30000"/>
              <a:t>n</a:t>
            </a:r>
            <a:endParaRPr/>
          </a:p>
          <a:p>
            <a:pPr marL="457200" lvl="0" indent="-342900" algn="l" rtl="0">
              <a:spcBef>
                <a:spcPts val="0"/>
              </a:spcBef>
              <a:spcAft>
                <a:spcPts val="0"/>
              </a:spcAft>
              <a:buSzPts val="1800"/>
              <a:buChar char="●"/>
            </a:pPr>
            <a:r>
              <a:rPr lang="en" i="1"/>
              <a:t>D</a:t>
            </a:r>
            <a:r>
              <a:rPr lang="en" sz="1200" i="1"/>
              <a:t>K</a:t>
            </a:r>
            <a:r>
              <a:rPr lang="en"/>
              <a:t>(</a:t>
            </a:r>
            <a:r>
              <a:rPr lang="en" i="1"/>
              <a:t>C</a:t>
            </a:r>
            <a:r>
              <a:rPr lang="en"/>
              <a:t>) → </a:t>
            </a:r>
            <a:r>
              <a:rPr lang="en" i="1"/>
              <a:t>M</a:t>
            </a:r>
            <a:r>
              <a:rPr lang="en"/>
              <a:t>: Decryption</a:t>
            </a:r>
            <a:endParaRPr/>
          </a:p>
          <a:p>
            <a:pPr marL="914400" lvl="1" indent="-317500" algn="l" rtl="0">
              <a:spcBef>
                <a:spcPts val="0"/>
              </a:spcBef>
              <a:spcAft>
                <a:spcPts val="0"/>
              </a:spcAft>
              <a:buSzPts val="1400"/>
              <a:buChar char="○"/>
            </a:pPr>
            <a:r>
              <a:rPr lang="en"/>
              <a:t>Inputs: a </a:t>
            </a:r>
            <a:r>
              <a:rPr lang="en" i="1"/>
              <a:t>k</a:t>
            </a:r>
            <a:r>
              <a:rPr lang="en"/>
              <a:t>-bit key, and an </a:t>
            </a:r>
            <a:r>
              <a:rPr lang="en" i="1"/>
              <a:t>n</a:t>
            </a:r>
            <a:r>
              <a:rPr lang="en"/>
              <a:t>-bit ciphertext </a:t>
            </a:r>
            <a:r>
              <a:rPr lang="en" i="1"/>
              <a:t>C</a:t>
            </a:r>
            <a:endParaRPr/>
          </a:p>
          <a:p>
            <a:pPr marL="914400" lvl="1" indent="-317500" algn="l" rtl="0">
              <a:spcBef>
                <a:spcPts val="0"/>
              </a:spcBef>
              <a:spcAft>
                <a:spcPts val="0"/>
              </a:spcAft>
              <a:buSzPts val="1400"/>
              <a:buChar char="○"/>
            </a:pPr>
            <a:r>
              <a:rPr lang="en"/>
              <a:t>Output: An </a:t>
            </a:r>
            <a:r>
              <a:rPr lang="en" i="1"/>
              <a:t>n</a:t>
            </a:r>
            <a:r>
              <a:rPr lang="en"/>
              <a:t>-bit plaintext</a:t>
            </a:r>
            <a:endParaRPr/>
          </a:p>
          <a:p>
            <a:pPr marL="914400" lvl="1" indent="-317500" algn="l" rtl="0">
              <a:spcBef>
                <a:spcPts val="0"/>
              </a:spcBef>
              <a:spcAft>
                <a:spcPts val="0"/>
              </a:spcAft>
              <a:buSzPts val="1400"/>
              <a:buChar char="○"/>
            </a:pPr>
            <a:r>
              <a:rPr lang="en"/>
              <a:t>Sometimes written as: {0, 1}</a:t>
            </a:r>
            <a:r>
              <a:rPr lang="en" i="1" baseline="30000"/>
              <a:t>k</a:t>
            </a:r>
            <a:r>
              <a:rPr lang="en"/>
              <a:t> × {0, 1}</a:t>
            </a:r>
            <a:r>
              <a:rPr lang="en" i="1" baseline="30000"/>
              <a:t>n</a:t>
            </a:r>
            <a:r>
              <a:rPr lang="en"/>
              <a:t> → {0, 1}</a:t>
            </a:r>
            <a:r>
              <a:rPr lang="en" i="1" baseline="30000"/>
              <a:t>n</a:t>
            </a:r>
            <a:endParaRPr i="1"/>
          </a:p>
          <a:p>
            <a:pPr marL="914400" lvl="1" indent="-317500" algn="l" rtl="0">
              <a:spcBef>
                <a:spcPts val="0"/>
              </a:spcBef>
              <a:spcAft>
                <a:spcPts val="0"/>
              </a:spcAft>
              <a:buSzPts val="1400"/>
              <a:buChar char="○"/>
            </a:pPr>
            <a:r>
              <a:rPr lang="en"/>
              <a:t>The inverse of the encryption function</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a:t>
            </a:r>
            <a:r>
              <a:rPr lang="en" i="1"/>
              <a:t>E</a:t>
            </a:r>
            <a:r>
              <a:rPr lang="en" sz="900" i="1"/>
              <a:t>K</a:t>
            </a:r>
            <a:r>
              <a:rPr lang="en"/>
              <a:t> is a permutation, </a:t>
            </a:r>
            <a:r>
              <a:rPr lang="en" i="1"/>
              <a:t>D</a:t>
            </a:r>
            <a:r>
              <a:rPr lang="en" sz="900" i="1"/>
              <a:t>K  </a:t>
            </a:r>
            <a:r>
              <a:rPr lang="en"/>
              <a:t>is its inverse </a:t>
            </a:r>
            <a:endParaRPr/>
          </a:p>
          <a:p>
            <a:pPr marL="914400" lvl="1" indent="-317500" algn="l" rtl="0">
              <a:spcBef>
                <a:spcPts val="0"/>
              </a:spcBef>
              <a:spcAft>
                <a:spcPts val="0"/>
              </a:spcAft>
              <a:buSzPts val="1400"/>
              <a:buChar char="○"/>
            </a:pPr>
            <a:r>
              <a:rPr lang="en" b="1"/>
              <a:t>Efficiency</a:t>
            </a:r>
            <a:r>
              <a:rPr lang="en"/>
              <a:t>: Encryption/decryption should be fast</a:t>
            </a:r>
            <a:endParaRPr/>
          </a:p>
          <a:p>
            <a:pPr marL="914400" lvl="1" indent="-317500" algn="l" rtl="0">
              <a:spcBef>
                <a:spcPts val="0"/>
              </a:spcBef>
              <a:spcAft>
                <a:spcPts val="0"/>
              </a:spcAft>
              <a:buSzPts val="1400"/>
              <a:buChar char="○"/>
            </a:pPr>
            <a:r>
              <a:rPr lang="en" b="1"/>
              <a:t>Security</a:t>
            </a:r>
            <a:r>
              <a:rPr lang="en"/>
              <a:t>: </a:t>
            </a:r>
            <a:r>
              <a:rPr lang="en" i="1"/>
              <a:t>E</a:t>
            </a:r>
            <a:r>
              <a:rPr lang="en"/>
              <a:t> behaves like a random permutation</a:t>
            </a:r>
            <a:endParaRPr/>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0">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807" name="Google Shape;807;p89"/>
          <p:cNvGraphicFramePr/>
          <p:nvPr/>
        </p:nvGraphicFramePr>
        <p:xfrm>
          <a:off x="387113" y="1263725"/>
          <a:ext cx="8369750" cy="273720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227575">
                  <a:extLst>
                    <a:ext uri="{9D8B030D-6E8A-4147-A177-3AD203B41FA5}">
                      <a16:colId xmlns:a16="http://schemas.microsoft.com/office/drawing/2014/main" val="20002"/>
                    </a:ext>
                  </a:extLst>
                </a:gridCol>
                <a:gridCol w="809550">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0x58</a:t>
                      </a:r>
                      <a:r>
                        <a:rPr lang="en" sz="1800">
                          <a:solidFill>
                            <a:schemeClr val="dk1"/>
                          </a:solidFill>
                        </a:rPr>
                        <a:t> ⊕ </a:t>
                      </a:r>
                      <a:r>
                        <a:rPr lang="en" sz="1800" b="1">
                          <a:solidFill>
                            <a:schemeClr val="dk1"/>
                          </a:solidFill>
                          <a:latin typeface="Courier New"/>
                          <a:ea typeface="Courier New"/>
                          <a:cs typeface="Courier New"/>
                          <a:sym typeface="Courier New"/>
                        </a:rPr>
                        <a:t>0x31</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Solve for the </a:t>
                      </a:r>
                      <a:r>
                        <a:rPr lang="en" sz="1800" i="1"/>
                        <a:t>i</a:t>
                      </a:r>
                      <a:r>
                        <a:rPr lang="en" sz="1800"/>
                        <a:t>th byte of the pad</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i="1">
                          <a:solidFill>
                            <a:schemeClr val="dk1"/>
                          </a:solidFill>
                        </a:rPr>
                        <a:t>C'</a:t>
                      </a:r>
                      <a:r>
                        <a:rPr lang="en" sz="1300" i="1">
                          <a:solidFill>
                            <a:schemeClr val="dk1"/>
                          </a:solidFill>
                        </a:rPr>
                        <a:t>i</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0x39</a:t>
                      </a:r>
                      <a:r>
                        <a:rPr lang="en" sz="1800">
                          <a:solidFill>
                            <a:schemeClr val="dk1"/>
                          </a:solidFill>
                        </a:rPr>
                        <a:t> ⊕ </a:t>
                      </a:r>
                      <a:r>
                        <a:rPr lang="en" sz="1800" b="1">
                          <a:solidFill>
                            <a:schemeClr val="dk1"/>
                          </a:solidFill>
                          <a:latin typeface="Courier New"/>
                          <a:ea typeface="Courier New"/>
                          <a:cs typeface="Courier New"/>
                          <a:sym typeface="Courier New"/>
                        </a:rPr>
                        <a:t>0x69</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Compute the changed </a:t>
                      </a:r>
                      <a:r>
                        <a:rPr lang="en" sz="1800" i="1"/>
                        <a:t>i</a:t>
                      </a:r>
                      <a:r>
                        <a:rPr lang="en" sz="1800"/>
                        <a:t>th byte</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0x50</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nvGraphicFramePr>
        <p:xfrm>
          <a:off x="821700" y="38087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nvGraphicFramePr>
        <p:xfrm>
          <a:off x="821700" y="4356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animEffect transition="in" filter="fade">
                                      <p:cBhvr>
                                        <p:cTn id="7" dur="1"/>
                                        <p:tgtEl>
                                          <p:spTgt spid="8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1" end="1"/>
                                            </p:txEl>
                                          </p:spTgt>
                                        </p:tgtEl>
                                        <p:attrNameLst>
                                          <p:attrName>style.visibility</p:attrName>
                                        </p:attrNameLst>
                                      </p:cBhvr>
                                      <p:to>
                                        <p:strVal val="visible"/>
                                      </p:to>
                                    </p:set>
                                    <p:animEffect transition="in" filter="fade">
                                      <p:cBhvr>
                                        <p:cTn id="12" dur="1"/>
                                        <p:tgtEl>
                                          <p:spTgt spid="8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1">
                                            <p:txEl>
                                              <p:pRg st="2" end="2"/>
                                            </p:txEl>
                                          </p:spTgt>
                                        </p:tgtEl>
                                        <p:attrNameLst>
                                          <p:attrName>style.visibility</p:attrName>
                                        </p:attrNameLst>
                                      </p:cBhvr>
                                      <p:to>
                                        <p:strVal val="visible"/>
                                      </p:to>
                                    </p:set>
                                    <p:animEffect transition="in" filter="fade">
                                      <p:cBhvr>
                                        <p:cTn id="17"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i="1"/>
              <a:t>E</a:t>
            </a:r>
            <a:r>
              <a:rPr lang="en" sz="1200" i="1"/>
              <a:t>K</a:t>
            </a:r>
            <a:r>
              <a:rPr lang="en"/>
              <a:t>(</a:t>
            </a:r>
            <a:r>
              <a:rPr lang="en" i="1"/>
              <a:t>M</a:t>
            </a:r>
            <a:r>
              <a:rPr lang="en"/>
              <a:t>) must be a </a:t>
            </a:r>
            <a:r>
              <a:rPr lang="en" b="1"/>
              <a:t>permutation</a:t>
            </a:r>
            <a:r>
              <a:rPr lang="en"/>
              <a:t> (</a:t>
            </a:r>
            <a:r>
              <a:rPr lang="en" b="1"/>
              <a:t>bijective function</a:t>
            </a:r>
            <a:r>
              <a:rPr lang="en"/>
              <a:t>) on </a:t>
            </a:r>
            <a:r>
              <a:rPr lang="en" i="1"/>
              <a:t>n</a:t>
            </a:r>
            <a:r>
              <a:rPr lang="en"/>
              <a:t>-bit strings</a:t>
            </a:r>
            <a:endParaRPr/>
          </a:p>
          <a:p>
            <a:pPr marL="914400" lvl="1" indent="-317500" algn="l" rtl="0">
              <a:spcBef>
                <a:spcPts val="0"/>
              </a:spcBef>
              <a:spcAft>
                <a:spcPts val="0"/>
              </a:spcAft>
              <a:buSzPts val="1400"/>
              <a:buChar char="○"/>
            </a:pPr>
            <a:r>
              <a:rPr lang="en"/>
              <a:t>Each input must correspond to exactly one unique output</a:t>
            </a:r>
            <a:endParaRPr/>
          </a:p>
          <a:p>
            <a:pPr marL="457200" lvl="0" indent="-342900" algn="l" rtl="0">
              <a:spcBef>
                <a:spcPts val="0"/>
              </a:spcBef>
              <a:spcAft>
                <a:spcPts val="0"/>
              </a:spcAft>
              <a:buSzPts val="1800"/>
              <a:buChar char="●"/>
            </a:pPr>
            <a:r>
              <a:rPr lang="en"/>
              <a:t>Intuition</a:t>
            </a:r>
            <a:endParaRPr/>
          </a:p>
          <a:p>
            <a:pPr marL="914400" lvl="1" indent="-317500" algn="l" rtl="0">
              <a:spcBef>
                <a:spcPts val="0"/>
              </a:spcBef>
              <a:spcAft>
                <a:spcPts val="0"/>
              </a:spcAft>
              <a:buSzPts val="1400"/>
              <a:buChar char="○"/>
            </a:pPr>
            <a:r>
              <a:rPr lang="en"/>
              <a:t>Suppose </a:t>
            </a:r>
            <a:r>
              <a:rPr lang="en" i="1"/>
              <a:t>E</a:t>
            </a:r>
            <a:r>
              <a:rPr lang="en" sz="900" i="1"/>
              <a:t>K</a:t>
            </a:r>
            <a:r>
              <a:rPr lang="en"/>
              <a:t>(</a:t>
            </a:r>
            <a:r>
              <a:rPr lang="en" i="1"/>
              <a:t>M</a:t>
            </a:r>
            <a:r>
              <a:rPr lang="en"/>
              <a:t>) is not bijective</a:t>
            </a:r>
            <a:endParaRPr/>
          </a:p>
          <a:p>
            <a:pPr marL="914400" lvl="1" indent="-317500" algn="l" rtl="0">
              <a:spcBef>
                <a:spcPts val="0"/>
              </a:spcBef>
              <a:spcAft>
                <a:spcPts val="0"/>
              </a:spcAft>
              <a:buSzPts val="1400"/>
              <a:buChar char="○"/>
            </a:pPr>
            <a:r>
              <a:rPr lang="en"/>
              <a:t>Then two inputs might correspond to the same output: </a:t>
            </a:r>
            <a:r>
              <a:rPr lang="en" i="1"/>
              <a:t>E</a:t>
            </a:r>
            <a:r>
              <a:rPr lang="en"/>
              <a:t>(</a:t>
            </a:r>
            <a:r>
              <a:rPr lang="en" i="1"/>
              <a:t>K</a:t>
            </a:r>
            <a:r>
              <a:rPr lang="en"/>
              <a:t>, </a:t>
            </a:r>
            <a:r>
              <a:rPr lang="en" i="1"/>
              <a:t>x</a:t>
            </a:r>
            <a:r>
              <a:rPr lang="en" sz="900"/>
              <a:t>1</a:t>
            </a:r>
            <a:r>
              <a:rPr lang="en"/>
              <a:t>) = </a:t>
            </a:r>
            <a:r>
              <a:rPr lang="en" i="1"/>
              <a:t>E</a:t>
            </a:r>
            <a:r>
              <a:rPr lang="en"/>
              <a:t>(</a:t>
            </a:r>
            <a:r>
              <a:rPr lang="en" i="1"/>
              <a:t>K</a:t>
            </a:r>
            <a:r>
              <a:rPr lang="en"/>
              <a:t>, </a:t>
            </a:r>
            <a:r>
              <a:rPr lang="en" i="1"/>
              <a:t>x</a:t>
            </a:r>
            <a:r>
              <a:rPr lang="en" sz="900"/>
              <a:t>2</a:t>
            </a:r>
            <a:r>
              <a:rPr lang="en"/>
              <a:t>) = </a:t>
            </a:r>
            <a:r>
              <a:rPr lang="en" i="1"/>
              <a:t>y</a:t>
            </a:r>
            <a:endParaRPr i="1"/>
          </a:p>
          <a:p>
            <a:pPr marL="914400" lvl="1" indent="-317500" algn="l" rtl="0">
              <a:spcBef>
                <a:spcPts val="0"/>
              </a:spcBef>
              <a:spcAft>
                <a:spcPts val="0"/>
              </a:spcAft>
              <a:buSzPts val="1400"/>
              <a:buChar char="○"/>
            </a:pPr>
            <a:r>
              <a:rPr lang="en"/>
              <a:t>Given ciphertext </a:t>
            </a:r>
            <a:r>
              <a:rPr lang="en" i="1"/>
              <a:t>y</a:t>
            </a:r>
            <a:r>
              <a:rPr lang="en"/>
              <a:t>, you can’t uniquely decrypt. </a:t>
            </a:r>
            <a:r>
              <a:rPr lang="en" i="1"/>
              <a:t>D</a:t>
            </a:r>
            <a:r>
              <a:rPr lang="en"/>
              <a:t>(</a:t>
            </a:r>
            <a:r>
              <a:rPr lang="en" i="1"/>
              <a:t>K</a:t>
            </a:r>
            <a:r>
              <a:rPr lang="en"/>
              <a:t>, </a:t>
            </a:r>
            <a:r>
              <a:rPr lang="en" i="1"/>
              <a:t>y</a:t>
            </a:r>
            <a:r>
              <a:rPr lang="en"/>
              <a:t>) = </a:t>
            </a:r>
            <a:r>
              <a:rPr lang="en" i="1"/>
              <a:t>x</a:t>
            </a:r>
            <a:r>
              <a:rPr lang="en" sz="900"/>
              <a:t>1</a:t>
            </a:r>
            <a:r>
              <a:rPr lang="en"/>
              <a:t>? </a:t>
            </a:r>
            <a:r>
              <a:rPr lang="en" i="1"/>
              <a:t>D</a:t>
            </a:r>
            <a:r>
              <a:rPr lang="en"/>
              <a:t>(</a:t>
            </a:r>
            <a:r>
              <a:rPr lang="en" i="1"/>
              <a:t>K</a:t>
            </a:r>
            <a:r>
              <a:rPr lang="en"/>
              <a:t>, </a:t>
            </a:r>
            <a:r>
              <a:rPr lang="en" i="1"/>
              <a:t>y</a:t>
            </a:r>
            <a:r>
              <a:rPr lang="en"/>
              <a:t>) = </a:t>
            </a:r>
            <a:r>
              <a:rPr lang="en" i="1"/>
              <a:t>x</a:t>
            </a:r>
            <a:r>
              <a:rPr lang="en" sz="900"/>
              <a:t>2</a:t>
            </a:r>
            <a:r>
              <a:rPr lang="en"/>
              <a:t>?</a:t>
            </a:r>
            <a:endParaRPr/>
          </a:p>
        </p:txBody>
      </p:sp>
      <p:sp>
        <p:nvSpPr>
          <p:cNvPr id="148" name="Google Shape;148;p24"/>
          <p:cNvSpPr txBox="1"/>
          <p:nvPr/>
        </p:nvSpPr>
        <p:spPr>
          <a:xfrm>
            <a:off x="16972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49" name="Google Shape;149;p24"/>
          <p:cNvSpPr txBox="1"/>
          <p:nvPr/>
        </p:nvSpPr>
        <p:spPr>
          <a:xfrm>
            <a:off x="29850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28212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28222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795100"/>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27650"/>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2753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275438"/>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325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32638"/>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61" name="Google Shape;161;p24"/>
          <p:cNvSpPr txBox="1"/>
          <p:nvPr/>
        </p:nvSpPr>
        <p:spPr>
          <a:xfrm>
            <a:off x="1568825" y="418820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18985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A secure block cipher behaves like a randomly chosen permutation from the set of all permutations on </a:t>
            </a:r>
            <a:r>
              <a:rPr lang="en" i="1" dirty="0"/>
              <a:t>n</a:t>
            </a:r>
            <a:r>
              <a:rPr lang="en" dirty="0"/>
              <a:t>-bit strings</a:t>
            </a:r>
            <a:endParaRPr dirty="0"/>
          </a:p>
          <a:p>
            <a:pPr marL="914400" lvl="1" indent="-310832" algn="l" rtl="0">
              <a:spcBef>
                <a:spcPts val="0"/>
              </a:spcBef>
              <a:spcAft>
                <a:spcPts val="0"/>
              </a:spcAft>
              <a:buSzPct val="100000"/>
              <a:buChar char="○"/>
            </a:pPr>
            <a:r>
              <a:rPr lang="en" dirty="0"/>
              <a:t>A random permutation: Each </a:t>
            </a:r>
            <a:r>
              <a:rPr lang="en" i="1" dirty="0"/>
              <a:t>n</a:t>
            </a:r>
            <a:r>
              <a:rPr lang="en" dirty="0"/>
              <a:t>-bit input is mapped to one randomly-chosen </a:t>
            </a:r>
            <a:r>
              <a:rPr lang="en" i="1" dirty="0"/>
              <a:t>n</a:t>
            </a:r>
            <a:r>
              <a:rPr lang="en" dirty="0"/>
              <a:t>-bit output</a:t>
            </a:r>
            <a:endParaRPr dirty="0"/>
          </a:p>
          <a:p>
            <a:pPr marL="457200" lvl="0" indent="-334327" algn="l" rtl="0">
              <a:spcBef>
                <a:spcPts val="0"/>
              </a:spcBef>
              <a:spcAft>
                <a:spcPts val="0"/>
              </a:spcAft>
              <a:buSzPct val="100000"/>
              <a:buChar char="●"/>
            </a:pPr>
            <a:r>
              <a:rPr lang="en" dirty="0"/>
              <a:t>Defined by a distinguishing game</a:t>
            </a:r>
            <a:endParaRPr dirty="0"/>
          </a:p>
          <a:p>
            <a:pPr marL="914400" lvl="1" indent="-310832" algn="l" rtl="0">
              <a:spcBef>
                <a:spcPts val="0"/>
              </a:spcBef>
              <a:spcAft>
                <a:spcPts val="0"/>
              </a:spcAft>
              <a:buSzPct val="100000"/>
              <a:buChar char="○"/>
            </a:pPr>
            <a:r>
              <a:rPr lang="en" dirty="0"/>
              <a:t>Eve gets two boxes: One is a randomly chosen permutation, and one is </a:t>
            </a:r>
            <a:r>
              <a:rPr lang="en" i="1" dirty="0"/>
              <a:t>E</a:t>
            </a:r>
            <a:r>
              <a:rPr lang="en" sz="900" i="1" dirty="0"/>
              <a:t>K</a:t>
            </a:r>
            <a:r>
              <a:rPr lang="en" dirty="0"/>
              <a:t> with a randomly chosen key </a:t>
            </a:r>
            <a:r>
              <a:rPr lang="en" i="1" dirty="0"/>
              <a:t>K</a:t>
            </a:r>
            <a:endParaRPr dirty="0"/>
          </a:p>
          <a:p>
            <a:pPr marL="914400" lvl="1" indent="-310832" algn="l" rtl="0">
              <a:spcBef>
                <a:spcPts val="0"/>
              </a:spcBef>
              <a:spcAft>
                <a:spcPts val="0"/>
              </a:spcAft>
              <a:buSzPct val="100000"/>
              <a:buChar char="○"/>
            </a:pPr>
            <a:r>
              <a:rPr lang="en" dirty="0"/>
              <a:t>Eve should not be able to tell which is which with probability &gt; 1/2</a:t>
            </a:r>
            <a:endParaRPr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70" name="Google Shape;170;p25"/>
          <p:cNvSpPr txBox="1"/>
          <p:nvPr/>
        </p:nvSpPr>
        <p:spPr>
          <a:xfrm>
            <a:off x="16972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282100"/>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28222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33800"/>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27650"/>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2753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275438"/>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325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32638"/>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5008</Words>
  <Application>Microsoft Macintosh PowerPoint</Application>
  <PresentationFormat>On-screen Show (16:9)</PresentationFormat>
  <Paragraphs>809</Paragraphs>
  <Slides>75</Slides>
  <Notes>75</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75</vt:i4>
      </vt:variant>
    </vt:vector>
  </HeadingPairs>
  <TitlesOfParts>
    <vt:vector size="79" baseType="lpstr">
      <vt:lpstr>Arial</vt:lpstr>
      <vt:lpstr>Courier New</vt:lpstr>
      <vt:lpstr>Menlo</vt:lpstr>
      <vt:lpstr>CS 161</vt:lpstr>
      <vt:lpstr>Block Ciphers and Modes of Operation</vt:lpstr>
      <vt:lpstr>Announcements</vt:lpstr>
      <vt:lpstr>Recap</vt:lpstr>
      <vt:lpstr>Recap</vt:lpstr>
      <vt:lpstr>Block Ciphers</vt:lpstr>
      <vt:lpstr>Cryptography Roadmap</vt:lpstr>
      <vt:lpstr>Block Ciphers: Definition</vt:lpstr>
      <vt:lpstr>Block Ciphers: Correctness</vt:lpstr>
      <vt:lpstr>Block Ciphers: Security</vt:lpstr>
      <vt:lpstr>Block Ciphers: Brute-force attacks?</vt:lpstr>
      <vt:lpstr>Block Ciphers: Brute-force attacks?</vt:lpstr>
      <vt:lpstr>Block Ciphers: Efficiency</vt:lpstr>
      <vt:lpstr>DES (Data Encryption Standard)</vt:lpstr>
      <vt:lpstr>AES (Advanced Encryption Standard)</vt:lpstr>
      <vt:lpstr>AES (Advanced Encryption Standard)</vt:lpstr>
      <vt:lpstr>AES Algorithm</vt:lpstr>
      <vt:lpstr>AES Algorithm: SubBytes()</vt:lpstr>
      <vt:lpstr>AES Algorithm: ShiftRows()</vt:lpstr>
      <vt:lpstr>AES Algorithm: MixColumns()</vt:lpstr>
      <vt:lpstr>AES Algorithm: AddRoundKey()</vt:lpstr>
      <vt:lpstr>AES (Advanced Encryption Standard)</vt:lpstr>
      <vt:lpstr>Are Block Ciphers IND-CPA Secure?</vt:lpstr>
      <vt:lpstr>Issues with Block Ciphers</vt:lpstr>
      <vt:lpstr>Summary: Block Ciphers</vt:lpstr>
      <vt:lpstr>Block Cipher Modes of Operation</vt:lpstr>
      <vt:lpstr>Scratchpad: Let’s design it together</vt:lpstr>
      <vt:lpstr>Scratchpad: Let’s design it together</vt:lpstr>
      <vt:lpstr>Scratchpad: Let’s design it together</vt:lpstr>
      <vt:lpstr>ECB Mode</vt:lpstr>
      <vt:lpstr>ECB Mode: Penguin</vt:lpstr>
      <vt:lpstr>ECB Mode: Penguin</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Penguin</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CTR Mode: Penguin</vt:lpstr>
      <vt:lpstr>IVs and Nonces</vt:lpstr>
      <vt:lpstr>IVs and Nonces</vt:lpstr>
      <vt:lpstr>Comparing Modes of Operation</vt:lpstr>
      <vt:lpstr>Other Modes of Operation</vt:lpstr>
      <vt:lpstr>CFB Mode</vt:lpstr>
      <vt:lpstr>CFB Mode</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20</cp:revision>
  <dcterms:modified xsi:type="dcterms:W3CDTF">2023-08-27T12:50:19Z</dcterms:modified>
</cp:coreProperties>
</file>