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3" r:id="rId1"/>
  </p:sldMasterIdLst>
  <p:notesMasterIdLst>
    <p:notesMasterId r:id="rId73"/>
  </p:notesMasterIdLst>
  <p:sldIdLst>
    <p:sldId id="256" r:id="rId2"/>
    <p:sldId id="257" r:id="rId3"/>
    <p:sldId id="258" r:id="rId4"/>
    <p:sldId id="259" r:id="rId5"/>
    <p:sldId id="260" r:id="rId6"/>
    <p:sldId id="261" r:id="rId7"/>
    <p:sldId id="332" r:id="rId8"/>
    <p:sldId id="333" r:id="rId9"/>
    <p:sldId id="334" r:id="rId10"/>
    <p:sldId id="335" r:id="rId11"/>
    <p:sldId id="262" r:id="rId12"/>
    <p:sldId id="263" r:id="rId13"/>
    <p:sldId id="264" r:id="rId14"/>
    <p:sldId id="265" r:id="rId15"/>
    <p:sldId id="267" r:id="rId16"/>
    <p:sldId id="268" r:id="rId17"/>
    <p:sldId id="269" r:id="rId18"/>
    <p:sldId id="270" r:id="rId19"/>
    <p:sldId id="276" r:id="rId20"/>
    <p:sldId id="277" r:id="rId21"/>
    <p:sldId id="278" r:id="rId22"/>
    <p:sldId id="279" r:id="rId23"/>
    <p:sldId id="280" r:id="rId24"/>
    <p:sldId id="336" r:id="rId25"/>
    <p:sldId id="281" r:id="rId26"/>
    <p:sldId id="282" r:id="rId27"/>
    <p:sldId id="283" r:id="rId28"/>
    <p:sldId id="284" r:id="rId29"/>
    <p:sldId id="337" r:id="rId30"/>
    <p:sldId id="285"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39" r:id="rId46"/>
    <p:sldId id="338"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9" r:id="rId63"/>
    <p:sldId id="320" r:id="rId64"/>
    <p:sldId id="321" r:id="rId65"/>
    <p:sldId id="325" r:id="rId66"/>
    <p:sldId id="326" r:id="rId67"/>
    <p:sldId id="327" r:id="rId68"/>
    <p:sldId id="328" r:id="rId69"/>
    <p:sldId id="329" r:id="rId70"/>
    <p:sldId id="330" r:id="rId71"/>
    <p:sldId id="331" r:id="rId7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E67216-324A-4BA9-A612-29C3480C1D07}">
  <a:tblStyle styleId="{12E67216-324A-4BA9-A612-29C3480C1D0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87211"/>
  </p:normalViewPr>
  <p:slideViewPr>
    <p:cSldViewPr snapToGrid="0">
      <p:cViewPr varScale="1">
        <p:scale>
          <a:sx n="335" d="100"/>
          <a:sy n="335" d="100"/>
        </p:scale>
        <p:origin x="3440" y="168"/>
      </p:cViewPr>
      <p:guideLst>
        <p:guide orient="horz" pos="1620"/>
        <p:guide pos="2880"/>
      </p:guideLst>
    </p:cSldViewPr>
  </p:slideViewPr>
  <p:notesTextViewPr>
    <p:cViewPr>
      <p:scale>
        <a:sx n="200" d="100"/>
        <a:sy n="200" d="100"/>
      </p:scale>
      <p:origin x="0" y="0"/>
    </p:cViewPr>
  </p:notesTextViewPr>
  <p:notesViewPr>
    <p:cSldViewPr snapToGrid="0">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Let's do a simplified AES example.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in this case my encryption I take some plaintext data of one block size so if we're doing a AES that block size is 128 bits.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 take a key which is 256 bits for AES here and I run it through the AES encryption algorithm so the key and the data go in together and that produces ciphertext data of 128 bits. so my plaintext block is converted to a ciphertext block of the same size.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When I decrypt I do the same thing in reverse.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 put my ciphertext and the key into the AES decryption algorithm and I get out the plaintext data now.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it's really important to note a couple of things here first is that the block size is really important you can't use a block cipher to encrypt something that's smaller or larger than the block size you can only encrypt an item that is exactly that size.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if your item is bigger than the block size in this case 128 bits then you need to break it up into smaller pieces and encrypt each 128-bit piece separately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If your item is smaller than 128 bits then you need to add some junk we call it padding just add some extra bits to get it up to the right size because a block cipher only encrypts chunks of data that are the right size blocks.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let's look at some properties Properties of Block Ciphers of block ciphers now one important property is that the plaintext two ciphertext mappings must be one-to-one for a given key so that means that for a given key the same plaintext block always becomes the same ciphertext block and the same ciphertext block always becomes the same plaintext block so vice-versa it's also really important that the input and output have no correlation so what this means is if I have a 128-bit input block that will produce an output block if I change one bit of that input block then the output block should change significantly in a way that's not distinguishable from random and not distinguishable from random it's just a big fancy way to say that about 50% of the bit should change so if I change one bit on the input then about 50% of the output bits should change so get some features of block Features of Block Ciphers ciphers the first is the block size in general the bigger the block size the more secure it is to an extent but it's probably slower larger block sizes tend to be a little bit slower when you do the encryption in the decryption and key size is the same in general bigger is more secure but it's probably slower because it takes more computations to do the encryption okay so let's summarize this discussion Summing Up of block ciphers and stream ciphers stream ciphers are used to produce a pseudo-random stream of bits that you exclusive or with your plaintext so the stream cipher produces the stream of bits your ki stream and you exclusive or that with your plaintext to encrypt or you exclusive for it with your ciphertext to decrypt block ciphers are used to encrypt one data block or used to encrypt data one block at a time so you put in one block of plaintext you get out one block of ciphertext and in all of the symmetric key ciphers that we've talked about today the sender and receiver need to share the same key </a:t>
            </a:r>
          </a:p>
          <a:p>
            <a:pPr marL="158750" indent="0">
              <a:buNone/>
            </a:pPr>
            <a:endParaRPr lang="en-US" b="0" dirty="0">
              <a:solidFill>
                <a:srgbClr val="CCCCCC"/>
              </a:solidFill>
              <a:effectLst/>
              <a:latin typeface="Menlo" panose="020B0609030804020204" pitchFamily="49" charset="0"/>
            </a:endParaRPr>
          </a:p>
          <a:p>
            <a:pPr marL="158750" indent="0">
              <a:buNone/>
            </a:pPr>
            <a:br>
              <a:rPr lang="en-US" sz="1100" b="0" dirty="0">
                <a:solidFill>
                  <a:srgbClr val="CCCCCC"/>
                </a:solidFill>
                <a:effectLst/>
                <a:latin typeface="Menlo" panose="020B0609030804020204" pitchFamily="49" charset="0"/>
              </a:rPr>
            </a:br>
            <a:endParaRPr lang="en-US" sz="1100" b="0" dirty="0">
              <a:solidFill>
                <a:srgbClr val="CCCCCC"/>
              </a:solidFill>
              <a:effectLst/>
              <a:latin typeface="Menlo" panose="020B0609030804020204" pitchFamily="49" charset="0"/>
            </a:endParaRP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55245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11e67e433c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11e67e433c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After seeing the example, let’s see some definitions of block ciphers</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11e67e433c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11e67e433c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11e67e433c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11e67e433c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11e67e433c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11e67e433c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11e67e433c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11e67e433c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TODO This should be E and D, not KeyGen, Enc, and Dec</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11e67e433c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11e67e433c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first is the data encryption standard des des is a was a US government standard until 2001 it was released in 1976 and it uses a 64-bit block size in a 56 bit key size so the key was 56 bits but the blocks of data that you encrypt are 64 bits now a DES was replaced by AES the advanced encryption standard</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2^56 = 2^(10*5.6)=10^(3*5.6) = 10 ^ (16.8) = 6.3 * 10^16</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11e67e433c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11e67e433c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11e67e433c_0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11e67e433c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DES was replaced by AES the advanced encryption standard.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An AES uses a 128-bit block size. it can take a variety of key sizes either 128 192 or 256 bits for the key size AES is the current US government standard and it's it's probably the most widely used symmetric key algorithm in in most applications today.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It's considered very secure lots of smart people have looked at it and they haven't found any significant weaknesses.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It's really important to note a couple of things here first is that the block size is really important you can't use a block cipher to encrypt something that's smaller or larger than the block size you can only encrypt an item that is exactly that size so if your item is smaller than in this case 128 bits you would need to break it up into pieces and encrypt each piece separately if your item is bigger than the block size in this case 128 bits then you need to break it up into smaller pieces and encrypt each 128-bit piece separately if your item is smaller than 128 bits then you need to add some junk we call it padding just add some extra bits to get it up to the right size because a block cipher only encrypts chunks of data that are the right size blocks</a:t>
            </a:r>
          </a:p>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11e67e433c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11e67e433c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dfac643a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dfac643a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11e67e433c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11e67e433c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11e67e433c_0_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11e67e433c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Ask for any other issues students can think of after describing deterministic schemes</a:t>
            </a:r>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11e67e433c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11e67e433c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5507519d36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5507519d36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11e67e433c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11e67e433c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Block ciphers can only encrypt one-block at a time.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What if I want to encrypt a large message?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What if I have more than one block for example so if I'm using AES with 128 bit block size, that would be 16 bytes What if I want to encrypt something like a 30 megabyte video. Well there's more than one block in a 30 megabyte video.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Well, we could just break up the big chunk of data into blocks that are the right size and just encrypt each of those blocks. Now the way that we encrypt the blocks after we've broken them up impacts security of the underlying ciphertext.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There are different ways that we can encrypt these this set of blocks of data and we call them operating modes. We're going to cover three ways in this lecture.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5320598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5507519d36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5507519d36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First, let’s try to design some approaches ourselves. </a:t>
            </a:r>
          </a:p>
          <a:p>
            <a:pPr marL="0" lvl="0" indent="0" algn="l" rtl="0">
              <a:spcBef>
                <a:spcPts val="0"/>
              </a:spcBef>
              <a:spcAft>
                <a:spcPts val="0"/>
              </a:spcAft>
              <a:buNone/>
            </a:pP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5507519d36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5507519d36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5507519d36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5507519d36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5507519d36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5507519d3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Electronic Code Book (ECB) so the first method is called electronic codebook and this is kind of the obvious method the first thing that everybody comes up with when they think well how can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break it into blocks and encrypt it in electronic code book you break the data into blocks you encrypt each block independently and then you use the same key for every block so let's look at a diagram of this.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if I was using AES for example then each of these blocks would be 128 bits so I break it into these 128 bit blocks and then I just encrypt each block with whatever key I am going to use for the encryption, I get blocks of ciphertext. and then I take each of these blocks of ciphertext and I put them all together and that becomes the ciphertext for my data.</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lvl="0" indent="0" algn="l" rtl="0">
              <a:spcBef>
                <a:spcPts val="0"/>
              </a:spcBef>
              <a:spcAft>
                <a:spcPts val="0"/>
              </a:spcAft>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5507519d36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5507519d3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Now, for decryption of this is just doing the opposite which is what you would hopefully expect you take the you take the individual cipher text blocks you decrypt them using the key and you get back the original plain text which you then put back together in order to get the original file.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ECB is the straightforward simple approach but it has some problems. </a:t>
            </a:r>
          </a:p>
        </p:txBody>
      </p:sp>
    </p:spTree>
    <p:extLst>
      <p:ext uri="{BB962C8B-B14F-4D97-AF65-F5344CB8AC3E}">
        <p14:creationId xmlns:p14="http://schemas.microsoft.com/office/powerpoint/2010/main" val="161260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5507519d3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5507519d3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5507519d36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5507519d36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The main problem is that the same plain text blocks produce the same ciphertext blocks when you're using the same key so if you have two blocks in the file that have the exact same plain text.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They're also going to have the exact same cipher text now.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Originally we talked about a simple cipher the substitution cipher that had the same issue whenever you encrypt the same letter if the same letter is encrypted twice in the same message using a substitution cipher each time it becomes the same ciphertext letter and this allowed people to perform frequency analysis attacks against a substitution cipher well people can do the same thing against an ECB cipher it's just you know a different idea because we're dealing with bits and entire pieces of computer files instead of just individual letters.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Many computer files or other things you might want to encrypt on a computer already have duplicate blocks by default it's just normal that they would have duplicate blocks and we don't want an attacker to be able to tell this by looking at the cipher text you know so we wouldn't want an attacker to be able to analyze an encrypted file and be able to tell you which blocks are the same because that information could help the attacker figure out something about the original unencrypted version.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To illustrate this so here's an example of a picture of a penguin and if you encrypt that with ECB and then you just display the encrypted data as if it were an image you get this now if you look at that you should pause and say: that's kind of disturbing the encrypted image shouldn't look like the original one.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But this one kind of does now of course it's not as detailed but no it still kind of looks the same.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You know so you look here and you can kind of see that the white background here became this pattern here and it's consistent throughout wherever the white is;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the black part of the body became some consistent pattern or color here;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and the yellow on the feet became again a consistent pattern or color here.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Because of the fact that in an image file we have a lot of repeated blocks of data such as color, I mean you know every time we see the color white it's going to be represented the same way in the image file when that white is encrypted it becomes the same thing every time over here so we end up with just by looking at the encrypted data as if it were an image you can see what the original image really was. That's a problem with encryption. </a:t>
            </a:r>
          </a:p>
          <a:p>
            <a:pPr marL="0" lvl="0" indent="0" algn="l" rtl="0">
              <a:spcBef>
                <a:spcPts val="0"/>
              </a:spcBef>
              <a:spcAft>
                <a:spcPts val="0"/>
              </a:spcAft>
              <a:buNone/>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5507519d36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5507519d36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5507519d36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5507519d36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students propose adding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15507519d36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15507519d36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15507519d36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15507519d36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students propose adding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15507519d36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15507519d36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0" dirty="0">
                <a:solidFill>
                  <a:srgbClr val="CCCCCC"/>
                </a:solidFill>
                <a:effectLst/>
                <a:latin typeface="Menlo" panose="020B0609030804020204" pitchFamily="49" charset="0"/>
              </a:rPr>
              <a:t>Cipher Block Chaining (CBC) an improved approach something better than </a:t>
            </a:r>
            <a:r>
              <a:rPr lang="en-US" b="0" dirty="0" err="1">
                <a:solidFill>
                  <a:srgbClr val="CCCCCC"/>
                </a:solidFill>
                <a:effectLst/>
                <a:latin typeface="Menlo" panose="020B0609030804020204" pitchFamily="49" charset="0"/>
              </a:rPr>
              <a:t>ecb</a:t>
            </a:r>
            <a:r>
              <a:rPr lang="en-US" b="0" dirty="0">
                <a:solidFill>
                  <a:srgbClr val="CCCCCC"/>
                </a:solidFill>
                <a:effectLst/>
                <a:latin typeface="Menlo" panose="020B0609030804020204" pitchFamily="49" charset="0"/>
              </a:rPr>
              <a:t> is called cipher block chaining or </a:t>
            </a:r>
            <a:r>
              <a:rPr lang="en-US" b="0" dirty="0" err="1">
                <a:solidFill>
                  <a:srgbClr val="CCCCCC"/>
                </a:solidFill>
                <a:effectLst/>
                <a:latin typeface="Menlo" panose="020B0609030804020204" pitchFamily="49" charset="0"/>
              </a:rPr>
              <a:t>cbc</a:t>
            </a:r>
            <a:r>
              <a:rPr lang="en-US" b="0" dirty="0">
                <a:solidFill>
                  <a:srgbClr val="CCCCCC"/>
                </a:solidFill>
                <a:effectLst/>
                <a:latin typeface="Menlo" panose="020B0609030804020204" pitchFamily="49" charset="0"/>
              </a:rPr>
              <a:t>.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So even if this plain text and this plain text are identical, even if they were the same they would result in different cipher texts because what was encrypted was mixed in with the previous ciphertext. </a:t>
            </a:r>
          </a:p>
          <a:p>
            <a:pPr marL="158750" indent="0">
              <a:buNone/>
            </a:pPr>
            <a:r>
              <a:rPr lang="en-US" b="0" dirty="0">
                <a:solidFill>
                  <a:srgbClr val="CCCCCC"/>
                </a:solidFill>
                <a:effectLst/>
                <a:latin typeface="Menlo" panose="020B0609030804020204" pitchFamily="49" charset="0"/>
              </a:rPr>
              <a:t>It wasn't just encrypting the plaintext data so this solves that problem </a:t>
            </a:r>
          </a:p>
          <a:p>
            <a:pPr marL="158750" indent="0">
              <a:buNone/>
            </a:pPr>
            <a:endParaRPr lang="en-US" b="0" dirty="0">
              <a:solidFill>
                <a:srgbClr val="CCCCCC"/>
              </a:solidFill>
              <a:effectLst/>
              <a:latin typeface="Menlo" panose="020B060903080402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The initialization vector is it's just a randomly chosen value it's not even a secret it's just randomly chosen to in order to add that additional bit of mixing into the first block that you encrypt </a:t>
            </a:r>
          </a:p>
          <a:p>
            <a:pPr marL="158750" indent="0">
              <a:buNone/>
            </a:pPr>
            <a:endParaRPr lang="en-US" b="0" dirty="0">
              <a:solidFill>
                <a:srgbClr val="CCCCCC"/>
              </a:solidFill>
              <a:effectLst/>
              <a:latin typeface="Menlo" panose="020B0609030804020204" pitchFamily="49" charset="0"/>
            </a:endParaRP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A good question: why don’t we just use </a:t>
            </a:r>
            <a:r>
              <a:rPr lang="en-US" b="0">
                <a:solidFill>
                  <a:srgbClr val="CCCCCC"/>
                </a:solidFill>
                <a:effectLst/>
                <a:latin typeface="Menlo" panose="020B0609030804020204" pitchFamily="49" charset="0"/>
              </a:rPr>
              <a:t>initialization vector all the way for all blocks</a:t>
            </a:r>
          </a:p>
          <a:p>
            <a:pPr marL="158750" indent="0">
              <a:buNone/>
            </a:pPr>
            <a:endParaRPr lang="en-US" b="0" dirty="0">
              <a:solidFill>
                <a:srgbClr val="CCCCCC"/>
              </a:solidFill>
              <a:effectLst/>
              <a:latin typeface="Menlo" panose="020B0609030804020204" pitchFamily="49" charset="0"/>
            </a:endParaRPr>
          </a:p>
          <a:p>
            <a:pPr marL="158750" indent="0">
              <a:buNone/>
            </a:pPr>
            <a:endParaRPr lang="en-US" b="0" dirty="0">
              <a:solidFill>
                <a:srgbClr val="CCCCCC"/>
              </a:solidFill>
              <a:effectLst/>
              <a:latin typeface="Menlo" panose="020B0609030804020204" pitchFamily="49" charset="0"/>
            </a:endParaRPr>
          </a:p>
          <a:p>
            <a:pPr marL="158750" indent="0">
              <a:buNone/>
            </a:pPr>
            <a:endParaRPr lang="en-US" b="0" dirty="0">
              <a:solidFill>
                <a:srgbClr val="CCCCCC"/>
              </a:solidFill>
              <a:effectLst/>
              <a:latin typeface="Menlo" panose="020B0609030804020204" pitchFamily="49" charset="0"/>
            </a:endParaRP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if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have a piece of plain text in </a:t>
            </a:r>
            <a:r>
              <a:rPr lang="en-US" b="0" dirty="0" err="1">
                <a:solidFill>
                  <a:srgbClr val="CCCCCC"/>
                </a:solidFill>
                <a:effectLst/>
                <a:latin typeface="Menlo" panose="020B0609030804020204" pitchFamily="49" charset="0"/>
              </a:rPr>
              <a:t>cbc</a:t>
            </a:r>
            <a:r>
              <a:rPr lang="en-US" b="0" dirty="0">
                <a:solidFill>
                  <a:srgbClr val="CCCCCC"/>
                </a:solidFill>
                <a:effectLst/>
                <a:latin typeface="Menlo" panose="020B0609030804020204" pitchFamily="49" charset="0"/>
              </a:rPr>
              <a:t> what I do is that before I encrypt it I exclusive OR it with the ciphertext of the previous block so I take the ciphertext to the previous block I exclusive OR that with the plain text of the current block and then I encrypt that to produce my ciphertext and what this does is this means that my plain text is mixed in with the previous ciphertext so that even if two plain text blocks are identical when they get encrypted with CBC they're mixed in with something else before the encryption so they don't result in identical ciphertext.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Now one thing I want to point out on here is that the very first block of data that you're encrypting needs what's called an initialization vector because it doesn't have a previous ciphertext block let's take a look at that CBC: Initialization Vector (IV) an initialization vector is put in place because the ciphertext of each block is dependent on the previous block and the first block has no previous block it's the first block of data there's nothing that came before it so you can't exclusive or it with the previous ciphertext there is no previous ciphertext so we pick a random value we call it the initialization vector and we use that as if it were the the previous ciphertext block so that's just what the initialization vector is it's just a randomly chosen value it's not even a secret it's just randomly chosen to in order to add that additional bit of mixing into the first block that you encrypt </a:t>
            </a:r>
          </a:p>
          <a:p>
            <a:pPr marL="158750" indent="0">
              <a:buNone/>
            </a:pPr>
            <a:endParaRPr lang="en-US" b="0" dirty="0">
              <a:solidFill>
                <a:srgbClr val="CCCCCC"/>
              </a:solidFill>
              <a:effectLst/>
              <a:latin typeface="Menlo" panose="020B0609030804020204" pitchFamily="49" charset="0"/>
            </a:endParaRPr>
          </a:p>
          <a:p>
            <a:pPr marL="0" lvl="0" indent="0" algn="l" rtl="0">
              <a:spcBef>
                <a:spcPts val="0"/>
              </a:spcBef>
              <a:spcAft>
                <a:spcPts val="0"/>
              </a:spcAft>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5507519d36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5507519d36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what does decryption look like for CBC.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Well in in decryption it operates kind of like you would expect we're doing the reverse of what the encryption was so in decryption, we take the ciphertext that we have.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We decrypt it but that doesn't result in the original plaintext that results in a value that's the original plaintext exclusive OR with the previous ciphertext, because that's what was encrypted before.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in order to recover the original plaintext we have to take that value and exclusive or it with the previous ciphertext which we happen to have, because we have all the ciphertext and that allows us to get the plain text.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we're simply reversing the procedure that we used to encrypt with CBC which now means that we exclusive or with the previous ciphertext after the decryption.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And again for the first block we have that initial vector and in this case when you're doing decryption the initial vector is not a random value it's the value that was used during the encryption but since it's not a secret that value can be shared freely.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 can encrypt choose a random initial vector to start with and I can send you my ciphertext and the initial vector I used and it doesn't change the security of the problem as long as the key remains a secret between you and me so the initial vector is not a secret. </a:t>
            </a:r>
          </a:p>
          <a:p>
            <a:pPr marL="0" lvl="0" indent="0" algn="l" rtl="0">
              <a:spcBef>
                <a:spcPts val="0"/>
              </a:spcBef>
              <a:spcAft>
                <a:spcPts val="0"/>
              </a:spcAft>
              <a:buNone/>
            </a:pP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5507519d36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5507519d36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15507519d36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15507519d36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5507519d36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5507519d36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15507519d36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15507519d36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Ideas for unambiguous padding schemes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15507519d36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15507519d36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5507519d36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5507519d36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5507519d36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5507519d36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15507519d36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15507519d36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5507519d36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5507519d36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453018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5507519d36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5507519d36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0" dirty="0">
                <a:solidFill>
                  <a:srgbClr val="CCCCCC"/>
                </a:solidFill>
                <a:effectLst/>
                <a:latin typeface="Menlo" panose="020B0609030804020204" pitchFamily="49" charset="0"/>
              </a:rPr>
              <a:t>CBC also has its own problems the biggest one is that if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want to change the plain text of one block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have to re-encrypt every following block because it's a chain right the following block is dependent on the ciphertext of the previous block which is dependent on the ciphertext of the block before that which is dependent on the ciphertext of the block before that so we end up with this big chain so if </a:t>
            </a:r>
            <a:r>
              <a:rPr lang="en-US" b="0" dirty="0" err="1">
                <a:solidFill>
                  <a:srgbClr val="CCCCCC"/>
                </a:solidFill>
                <a:effectLst/>
                <a:latin typeface="Menlo" panose="020B0609030804020204" pitchFamily="49" charset="0"/>
              </a:rPr>
              <a:t>i'm</a:t>
            </a:r>
            <a:r>
              <a:rPr lang="en-US" b="0" dirty="0">
                <a:solidFill>
                  <a:srgbClr val="CCCCCC"/>
                </a:solidFill>
                <a:effectLst/>
                <a:latin typeface="Menlo" panose="020B0609030804020204" pitchFamily="49" charset="0"/>
              </a:rPr>
              <a:t> going to change one plaintext block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end up needing to re-encrypt every block that follows it in the file well.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That's bad if I'm doing something like a large encrypted file system or even a large encrypted file where someone might want to change just a few bytes on the inside that makes the operation really slow because even if they only change one byte inside of the file or on the file system you have to re-encrypt everything that follows and that would be not wise for certain applications </a:t>
            </a:r>
          </a:p>
          <a:p>
            <a:pPr marL="158750" indent="0">
              <a:buNone/>
            </a:pPr>
            <a:endParaRPr lang="en-US" b="0" dirty="0">
              <a:solidFill>
                <a:srgbClr val="CCCCCC"/>
              </a:solidFill>
              <a:effectLst/>
              <a:latin typeface="Menlo" panose="020B0609030804020204" pitchFamily="49"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5809376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5507519d36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5507519d36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Counter (CTR) so another type of operating mode and the third one we're going to talk about today is called counter mode now.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Counter mode is an operating mode that uses a block cipher to simulate a stream cipher now you may remember that a stream cipher just generates a pseudo random string of bits and then exclusive ores that with the plain text in counter mode each block is encrypted independently but it involves incrementing </a:t>
            </a:r>
            <a:r>
              <a:rPr lang="en-US" b="0" dirty="0" err="1">
                <a:solidFill>
                  <a:srgbClr val="CCCCCC"/>
                </a:solidFill>
                <a:effectLst/>
                <a:latin typeface="Menlo" panose="020B0609030804020204" pitchFamily="49" charset="0"/>
              </a:rPr>
              <a:t>nons</a:t>
            </a:r>
            <a:r>
              <a:rPr lang="en-US" b="0" dirty="0">
                <a:solidFill>
                  <a:srgbClr val="CCCCCC"/>
                </a:solidFill>
                <a:effectLst/>
                <a:latin typeface="Menlo" panose="020B0609030804020204" pitchFamily="49" charset="0"/>
              </a:rPr>
              <a:t> and we'll look at that in just a second a nonce is just a number that's chosen randomly but but it's not a secret just like the initial vector it's not a secret in fact a nonce an initial vector are effectively identical in terms of what we're doing but we give them a different name just because of how they're used the initial vector is called an initial vector because it's the initial block used during </a:t>
            </a:r>
            <a:r>
              <a:rPr lang="en-US" b="0" dirty="0" err="1">
                <a:solidFill>
                  <a:srgbClr val="CCCCCC"/>
                </a:solidFill>
                <a:effectLst/>
                <a:latin typeface="Menlo" panose="020B0609030804020204" pitchFamily="49" charset="0"/>
              </a:rPr>
              <a:t>cbc</a:t>
            </a:r>
            <a:r>
              <a:rPr lang="en-US" b="0" dirty="0">
                <a:solidFill>
                  <a:srgbClr val="CCCCCC"/>
                </a:solidFill>
                <a:effectLst/>
                <a:latin typeface="Menlo" panose="020B0609030804020204" pitchFamily="49" charset="0"/>
              </a:rPr>
              <a:t> but a nonce is used because that's traditionally the word for a random value used in an encryption operation CTR: Encryption so anyway let's look at our diagram here so in this case we take our random value our knots and we append a counter to it and then we encrypt that random value using our key we just encrypt the value and that produces some sort of bitstream right it produces a set of bits and those bits are effectively random and we take those bits and we exclusive for them with the plain text in order to get the cipher text for the first block we do the same thing for the second block except now we've incremented our counter when we increment the counter that means that we should get on the output of the encryption a new a totally new set of bits ones that are substantially changed compared to the previous ones so even though my plain text is only changing by potentially one bit my cipher text on the output of the encryption changes significantly so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take those bits and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exclusive or them with the plain text and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get more ciphertext so it's important to note here that unlike the other operating modes we looked at in this case the block cipher is not being used to encrypt the plain text the block cipher is being used to generate a stream of bits that's exclusive </a:t>
            </a:r>
            <a:r>
              <a:rPr lang="en-US" b="0" dirty="0" err="1">
                <a:solidFill>
                  <a:srgbClr val="CCCCCC"/>
                </a:solidFill>
                <a:effectLst/>
                <a:latin typeface="Menlo" panose="020B0609030804020204" pitchFamily="49" charset="0"/>
              </a:rPr>
              <a:t>ored</a:t>
            </a:r>
            <a:r>
              <a:rPr lang="en-US" b="0" dirty="0">
                <a:solidFill>
                  <a:srgbClr val="CCCCCC"/>
                </a:solidFill>
                <a:effectLst/>
                <a:latin typeface="Menlo" panose="020B0609030804020204" pitchFamily="49" charset="0"/>
              </a:rPr>
              <a:t> with the plain text that's a very important distinction well in this case decryption then just involves producing the same set of bits and exclusive ring it with the cipher text just like we would do with a stream cipher you encrypt by exclusive </a:t>
            </a:r>
            <a:r>
              <a:rPr lang="en-US" b="0" dirty="0" err="1">
                <a:solidFill>
                  <a:srgbClr val="CCCCCC"/>
                </a:solidFill>
                <a:effectLst/>
                <a:latin typeface="Menlo" panose="020B0609030804020204" pitchFamily="49" charset="0"/>
              </a:rPr>
              <a:t>oring</a:t>
            </a:r>
            <a:r>
              <a:rPr lang="en-US" b="0" dirty="0">
                <a:solidFill>
                  <a:srgbClr val="CCCCCC"/>
                </a:solidFill>
                <a:effectLst/>
                <a:latin typeface="Menlo" panose="020B0609030804020204" pitchFamily="49" charset="0"/>
              </a:rPr>
              <a:t> with the bit stream and you decrypt by exclusive </a:t>
            </a:r>
            <a:r>
              <a:rPr lang="en-US" b="0" dirty="0" err="1">
                <a:solidFill>
                  <a:srgbClr val="CCCCCC"/>
                </a:solidFill>
                <a:effectLst/>
                <a:latin typeface="Menlo" panose="020B0609030804020204" pitchFamily="49" charset="0"/>
              </a:rPr>
              <a:t>oring</a:t>
            </a:r>
            <a:r>
              <a:rPr lang="en-US" b="0" dirty="0">
                <a:solidFill>
                  <a:srgbClr val="CCCCCC"/>
                </a:solidFill>
                <a:effectLst/>
                <a:latin typeface="Menlo" panose="020B0609030804020204" pitchFamily="49" charset="0"/>
              </a:rPr>
              <a:t> with that same bit stream so in this case our goal is to produce the same bit stream as before and that means that when we're using the block cipher we're still using it in encryption mode because we're just trying to produce the same bit stream we did when we had counter mode encryption so with decryption we're still going to use the encryption mode of the block cipher because again we're not encrypting or decrypting the plain text with the block cipher we're just using it to generate that stream of bits so operating modes are one of those topics that the first time you're exposed to them they're they're difficult to think about and reason about but if you spend more time reading and thinking about them then they kind of become second nature and they become more obvious for you and easier to understand so what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encourage you to do is to go spend more time with them by reading the </a:t>
            </a:r>
            <a:r>
              <a:rPr lang="en-US" b="0" dirty="0" err="1">
                <a:solidFill>
                  <a:srgbClr val="CCCCCC"/>
                </a:solidFill>
                <a:effectLst/>
                <a:latin typeface="Menlo" panose="020B0609030804020204" pitchFamily="49" charset="0"/>
              </a:rPr>
              <a:t>wikipedia</a:t>
            </a:r>
            <a:r>
              <a:rPr lang="en-US" b="0" dirty="0">
                <a:solidFill>
                  <a:srgbClr val="CCCCCC"/>
                </a:solidFill>
                <a:effectLst/>
                <a:latin typeface="Menlo" panose="020B0609030804020204" pitchFamily="49" charset="0"/>
              </a:rPr>
              <a:t> entry on block cipher modes of operation it's a really really really good entry apparently cryptographers love </a:t>
            </a:r>
            <a:r>
              <a:rPr lang="en-US" b="0" dirty="0" err="1">
                <a:solidFill>
                  <a:srgbClr val="CCCCCC"/>
                </a:solidFill>
                <a:effectLst/>
                <a:latin typeface="Menlo" panose="020B0609030804020204" pitchFamily="49" charset="0"/>
              </a:rPr>
              <a:t>wikipedia</a:t>
            </a:r>
            <a:r>
              <a:rPr lang="en-US" b="0" dirty="0">
                <a:solidFill>
                  <a:srgbClr val="CCCCCC"/>
                </a:solidFill>
                <a:effectLst/>
                <a:latin typeface="Menlo" panose="020B0609030804020204" pitchFamily="49" charset="0"/>
              </a:rPr>
              <a:t> and spend a lot of time on there making it strong so the </a:t>
            </a:r>
            <a:r>
              <a:rPr lang="en-US" b="0" dirty="0" err="1">
                <a:solidFill>
                  <a:srgbClr val="CCCCCC"/>
                </a:solidFill>
                <a:effectLst/>
                <a:latin typeface="Menlo" panose="020B0609030804020204" pitchFamily="49" charset="0"/>
              </a:rPr>
              <a:t>wikipedia</a:t>
            </a:r>
            <a:r>
              <a:rPr lang="en-US" b="0" dirty="0">
                <a:solidFill>
                  <a:srgbClr val="CCCCCC"/>
                </a:solidFill>
                <a:effectLst/>
                <a:latin typeface="Menlo" panose="020B0609030804020204" pitchFamily="49" charset="0"/>
              </a:rPr>
              <a:t> entry for these is very good so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would say go to </a:t>
            </a:r>
            <a:r>
              <a:rPr lang="en-US" b="0" dirty="0" err="1">
                <a:solidFill>
                  <a:srgbClr val="CCCCCC"/>
                </a:solidFill>
                <a:effectLst/>
                <a:latin typeface="Menlo" panose="020B0609030804020204" pitchFamily="49" charset="0"/>
              </a:rPr>
              <a:t>wikipedia</a:t>
            </a:r>
            <a:r>
              <a:rPr lang="en-US" b="0" dirty="0">
                <a:solidFill>
                  <a:srgbClr val="CCCCCC"/>
                </a:solidFill>
                <a:effectLst/>
                <a:latin typeface="Menlo" panose="020B0609030804020204" pitchFamily="49" charset="0"/>
              </a:rPr>
              <a:t> look for block cipher mode of operation and you can find an excellent page that describes the five general modes and a few more but gives their pluses and minuses and give you more information about them and </a:t>
            </a:r>
            <a:r>
              <a:rPr lang="en-US" b="0" dirty="0" err="1">
                <a:solidFill>
                  <a:srgbClr val="CCCCCC"/>
                </a:solidFill>
                <a:effectLst/>
                <a:latin typeface="Menlo" panose="020B0609030804020204" pitchFamily="49" charset="0"/>
              </a:rPr>
              <a:t>i'll</a:t>
            </a:r>
            <a:r>
              <a:rPr lang="en-US" b="0" dirty="0">
                <a:solidFill>
                  <a:srgbClr val="CCCCCC"/>
                </a:solidFill>
                <a:effectLst/>
                <a:latin typeface="Menlo" panose="020B0609030804020204" pitchFamily="49" charset="0"/>
              </a:rPr>
              <a:t> add just as a side note if you're ever building something and you need an operating mode chances are really high that </a:t>
            </a:r>
            <a:r>
              <a:rPr lang="en-US" b="0" dirty="0" err="1">
                <a:solidFill>
                  <a:srgbClr val="CCCCCC"/>
                </a:solidFill>
                <a:effectLst/>
                <a:latin typeface="Menlo" panose="020B0609030804020204" pitchFamily="49" charset="0"/>
              </a:rPr>
              <a:t>cbc</a:t>
            </a:r>
            <a:r>
              <a:rPr lang="en-US" b="0" dirty="0">
                <a:solidFill>
                  <a:srgbClr val="CCCCCC"/>
                </a:solidFill>
                <a:effectLst/>
                <a:latin typeface="Menlo" panose="020B0609030804020204" pitchFamily="49" charset="0"/>
              </a:rPr>
              <a:t> is what you want to use the other two modes are useful for specific types of scenarios </a:t>
            </a:r>
            <a:r>
              <a:rPr lang="en-US" b="0" dirty="0" err="1">
                <a:solidFill>
                  <a:srgbClr val="CCCCCC"/>
                </a:solidFill>
                <a:effectLst/>
                <a:latin typeface="Menlo" panose="020B0609030804020204" pitchFamily="49" charset="0"/>
              </a:rPr>
              <a:t>ecb</a:t>
            </a:r>
            <a:r>
              <a:rPr lang="en-US" b="0" dirty="0">
                <a:solidFill>
                  <a:srgbClr val="CCCCCC"/>
                </a:solidFill>
                <a:effectLst/>
                <a:latin typeface="Menlo" panose="020B0609030804020204" pitchFamily="49" charset="0"/>
              </a:rPr>
              <a:t> encounter but </a:t>
            </a:r>
            <a:r>
              <a:rPr lang="en-US" b="0" dirty="0" err="1">
                <a:solidFill>
                  <a:srgbClr val="CCCCCC"/>
                </a:solidFill>
                <a:effectLst/>
                <a:latin typeface="Menlo" panose="020B0609030804020204" pitchFamily="49" charset="0"/>
              </a:rPr>
              <a:t>cbc's</a:t>
            </a:r>
            <a:r>
              <a:rPr lang="en-US" b="0" dirty="0">
                <a:solidFill>
                  <a:srgbClr val="CCCCCC"/>
                </a:solidFill>
                <a:effectLst/>
                <a:latin typeface="Menlo" panose="020B0609030804020204" pitchFamily="49" charset="0"/>
              </a:rPr>
              <a:t> is in general useful for most scenarios that people operate under Summing Up so let's summarize when using block ciphers to encrypt data larger than one block you need to pick an operating mode and your choice of operating mode impacts security performance </a:t>
            </a:r>
            <a:r>
              <a:rPr lang="en-US" b="0" dirty="0" err="1">
                <a:solidFill>
                  <a:srgbClr val="CCCCCC"/>
                </a:solidFill>
                <a:effectLst/>
                <a:latin typeface="Menlo" panose="020B0609030804020204" pitchFamily="49" charset="0"/>
              </a:rPr>
              <a:t>etc</a:t>
            </a:r>
            <a:r>
              <a:rPr lang="en-US" b="0" dirty="0">
                <a:solidFill>
                  <a:srgbClr val="CCCCCC"/>
                </a:solidFill>
                <a:effectLst/>
                <a:latin typeface="Menlo" panose="020B0609030804020204" pitchFamily="49" charset="0"/>
              </a:rPr>
              <a:t> so you have to be able to understand how they work and to think about and reason about them so hopefully this lecture gives you a good introduction to that thanks </a:t>
            </a:r>
          </a:p>
          <a:p>
            <a:pPr marL="0" lvl="0" indent="0" algn="l" rtl="0">
              <a:spcBef>
                <a:spcPts val="0"/>
              </a:spcBef>
              <a:spcAft>
                <a:spcPts val="0"/>
              </a:spcAft>
              <a:buNone/>
            </a:pPr>
            <a:endParaRPr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15507519d36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15507519d36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15507519d36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15507519d36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Remember in one-time pad, the keys should be random for each message it encrypts.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11e67e433c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11e67e433c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100" b="0" dirty="0">
                <a:solidFill>
                  <a:srgbClr val="CCCCCC"/>
                </a:solidFill>
                <a:effectLst/>
                <a:latin typeface="Menlo" panose="020B0609030804020204" pitchFamily="49" charset="0"/>
              </a:rPr>
              <a:t>There two types of symmetric key cryptography: stream ciphers and block ciphers.  </a:t>
            </a:r>
          </a:p>
          <a:p>
            <a:pPr marL="158750" indent="0">
              <a:buNone/>
            </a:pPr>
            <a:endParaRPr lang="en-US" sz="1100" b="0" dirty="0">
              <a:solidFill>
                <a:srgbClr val="CCCCCC"/>
              </a:solidFill>
              <a:effectLst/>
              <a:latin typeface="Menlo" panose="020B0609030804020204" pitchFamily="49" charset="0"/>
            </a:endParaRPr>
          </a:p>
          <a:p>
            <a:pPr marL="158750" indent="0">
              <a:buNone/>
            </a:pPr>
            <a:r>
              <a:rPr lang="en-US" sz="1100" b="0" dirty="0">
                <a:solidFill>
                  <a:srgbClr val="CCCCCC"/>
                </a:solidFill>
                <a:effectLst/>
                <a:latin typeface="Menlo" panose="020B0609030804020204" pitchFamily="49" charset="0"/>
              </a:rPr>
              <a:t>Today, </a:t>
            </a:r>
            <a:r>
              <a:rPr lang="en-US" b="0" dirty="0">
                <a:solidFill>
                  <a:srgbClr val="CCCCCC"/>
                </a:solidFill>
                <a:effectLst/>
                <a:latin typeface="Menlo" panose="020B0609030804020204" pitchFamily="49" charset="0"/>
              </a:rPr>
              <a:t>We want to look at something called block ciphers.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15507519d36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15507519d36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15507519d36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15507519d36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15507519d36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15507519d36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15507519d36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15507519d36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15507519d36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15507519d36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15507519d36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15507519d36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5507519d36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5507519d36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15507519d36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15507519d36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15507519d36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5507519d36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5507519d36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5507519d36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11e67e433c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11e67e433c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15507519d36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15507519d36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15507519d36_0_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15507519d36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15507519d36_0_4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15507519d36_0_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15507519d36_0_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15507519d36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15507519d36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15507519d36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15507519d36_0_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15507519d36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15507519d36_0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15507519d36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15507519d36_0_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15507519d36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15507519d36_0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15507519d36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15507519d36_0_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4" name="Google Shape;814;g15507519d36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0" dirty="0">
                <a:solidFill>
                  <a:srgbClr val="CCCCCC"/>
                </a:solidFill>
                <a:effectLst/>
                <a:latin typeface="Menlo" panose="020B0609030804020204" pitchFamily="49" charset="0"/>
              </a:rPr>
              <a:t>Block ciphers are a type of symmetric key crypto and what they do is they use a fixed length key to encrypt a fixed length block of data. </a:t>
            </a:r>
          </a:p>
          <a:p>
            <a:pPr marL="158750" indent="0">
              <a:buNone/>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A block cipher encrypts fixed length chunks of data into an ciphertext of the exact same length. </a:t>
            </a:r>
          </a:p>
          <a:p>
            <a:pPr marL="158750" indent="0">
              <a:buNone/>
            </a:pPr>
            <a:r>
              <a:rPr lang="en-US" b="0" dirty="0">
                <a:solidFill>
                  <a:srgbClr val="CCCCCC"/>
                </a:solidFill>
                <a:effectLst/>
                <a:latin typeface="Menlo" panose="020B0609030804020204" pitchFamily="49" charset="0"/>
              </a:rPr>
              <a:t>For example a 64-bit block of data and a 128-bit key could be the parameters for a block cipher, so I could have a block cipher where my key is 128 bits and I encrypt 64 bits of data at a time.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269480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15507519d36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15507519d36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15507519d36_0_6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15507519d36_0_6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158750" indent="0">
              <a:buNone/>
            </a:pPr>
            <a:r>
              <a:rPr lang="en-US" b="0" dirty="0">
                <a:solidFill>
                  <a:srgbClr val="CCCCCC"/>
                </a:solidFill>
                <a:effectLst/>
                <a:latin typeface="Menlo" panose="020B0609030804020204" pitchFamily="49" charset="0"/>
              </a:rPr>
              <a:t>At its core a block cipher is in some ways very similar to a substitution cipher but with a much larger alphabet. </a:t>
            </a:r>
          </a:p>
          <a:p>
            <a:pPr marL="158750" indent="0">
              <a:buNone/>
            </a:pPr>
            <a:r>
              <a:rPr lang="en-US" b="0" dirty="0">
                <a:solidFill>
                  <a:srgbClr val="CCCCCC"/>
                </a:solidFill>
                <a:effectLst/>
                <a:latin typeface="Menlo" panose="020B0609030804020204" pitchFamily="49" charset="0"/>
              </a:rPr>
              <a:t>Remember in a substitution cipher we simply had every letter written out as one entry in a table and then we randomly permuted the entries, so that the encrypted version was just a randomized list of the alphabet.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Every letter in the plaintext had a one-to-one correspondence with a letter in the ciphertext, and we have </a:t>
            </a:r>
            <a:r>
              <a:rPr lang="en-US" dirty="0"/>
              <a:t>a mapping table that represents such one-to-one correspondence.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The block cipher is conceptually the same thing except our alphabet size is a lot bigger.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Instead of it just being 26 letters. It has every possible say 64 bit value. </a:t>
            </a:r>
          </a:p>
          <a:p>
            <a:pPr marL="158750" indent="0">
              <a:buNone/>
            </a:pPr>
            <a:r>
              <a:rPr lang="en-US" b="0" dirty="0">
                <a:solidFill>
                  <a:srgbClr val="CCCCCC"/>
                </a:solidFill>
                <a:effectLst/>
                <a:latin typeface="Menlo" panose="020B0609030804020204" pitchFamily="49" charset="0"/>
              </a:rPr>
              <a:t>So if we were to do a 64 bit block cipher that would mean that our substitution table would have 2 to the 64 entries which is 1.8 times 10 to 19 that's a huge number that would be a really big substitution table.  In fact it would be a hundred and 25 million terabytes so it's huge.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I don't give this example to say that this is how a block cipher works.  It doesn't build an actual table but the idea is the same in concept. Every 64 bits of plaintext would have a corresponding cipher text for a given key.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The goal of a block cipher is to do encryption/decryption with an algorithm and a small key.</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81139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some real-world block cyphers will go over two of them the first is the data encryption standard des des is a was a US government standard until 2001 it was released in 1976 and it uses a 64-bit block size in a 56 bit key size so the key was 56 bits but the blocks of data that you encrypt are 64 bits.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Now DES was replaced by AES the advanced encryption standard.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AES uses a 128-bit block size and it can take a variety of key sizes either 128 192 or 256 bits for the key size AES is the current US government standard and it's probably the most widely used symmetric key algorithm in in most applications today and it's considered very secure.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Lots of smart people have looked at it and they haven't found any significant weaknesses.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44123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2" name="Google Shape;52;p12"/>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53" name="Google Shape;53;p12"/>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6"/>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8" name="Google Shape;6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half body">
  <p:cSld name="TITLE_AND_BODY_2">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7" name="Google Shape;37;p8"/>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9"/>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42"/>
        <p:cNvGrpSpPr/>
        <p:nvPr/>
      </p:nvGrpSpPr>
      <p:grpSpPr>
        <a:xfrm>
          <a:off x="0" y="0"/>
          <a:ext cx="0" cy="0"/>
          <a:chOff x="0" y="0"/>
          <a:chExt cx="0" cy="0"/>
        </a:xfrm>
      </p:grpSpPr>
      <p:sp>
        <p:nvSpPr>
          <p:cNvPr id="43" name="Google Shape;43;p1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2B21A1F0-C375-6924-EBDE-5AC5FB8465A4}"/>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2"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000" b="0" i="0" u="none" strike="noStrike" cap="none" baseline="0">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hyperlink" Target="https://www.google.com/url?q=https://meet.google.com/xde-dmob-ipa&amp;sa=D&amp;source=calendar&amp;usd=2&amp;usg=AOvVaw3UAZEPt8lwxW2BgbufL57H"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https://www.google.com/url?q=https://meet.google.com/irn-doeo-uhr?hs%3D122%26authuser%3D0&amp;sa=D&amp;source=calendar&amp;usd=2&amp;usg=AOvVaw2wFV6wxM1HGjQfVnlnR-Ky"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9.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1.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7"/>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Block Ciphers and Modes of Operation</a:t>
            </a:r>
            <a:endParaRPr/>
          </a:p>
        </p:txBody>
      </p:sp>
      <p:sp>
        <p:nvSpPr>
          <p:cNvPr id="74" name="Google Shape;74;p17"/>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ITIS 6200/8200 Fall 2023 - Lecture 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Simplified AES Example</a:t>
            </a:r>
            <a:endParaRPr dirty="0"/>
          </a:p>
        </p:txBody>
      </p:sp>
      <p:sp>
        <p:nvSpPr>
          <p:cNvPr id="95" name="Google Shape;95;p20"/>
          <p:cNvSpPr txBox="1">
            <a:spLocks noGrp="1"/>
          </p:cNvSpPr>
          <p:nvPr>
            <p:ph type="body" idx="1"/>
          </p:nvPr>
        </p:nvSpPr>
        <p:spPr>
          <a:xfrm>
            <a:off x="995300" y="1350558"/>
            <a:ext cx="1779060" cy="727511"/>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SzPts val="1800"/>
              <a:buNone/>
            </a:pPr>
            <a:r>
              <a:rPr lang="en-US" sz="2400" dirty="0"/>
              <a:t>Encryption </a:t>
            </a:r>
          </a:p>
          <a:p>
            <a:pPr marL="571500" lvl="1" indent="0">
              <a:buSzPts val="1800"/>
              <a:buNone/>
            </a:pPr>
            <a:endParaRPr lang="en-US" sz="1800"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6" name="Google Shape;123;p23">
            <a:extLst>
              <a:ext uri="{FF2B5EF4-FFF2-40B4-BE49-F238E27FC236}">
                <a16:creationId xmlns:a16="http://schemas.microsoft.com/office/drawing/2014/main" id="{6226CCE1-19D3-D1E7-3B3F-9BD782D726EF}"/>
              </a:ext>
            </a:extLst>
          </p:cNvPr>
          <p:cNvSpPr txBox="1"/>
          <p:nvPr/>
        </p:nvSpPr>
        <p:spPr>
          <a:xfrm>
            <a:off x="178110" y="2910508"/>
            <a:ext cx="1192886"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i="1" dirty="0">
                <a:solidFill>
                  <a:srgbClr val="7030A0"/>
                </a:solidFill>
              </a:rPr>
              <a:t>Key</a:t>
            </a:r>
          </a:p>
          <a:p>
            <a:pPr marL="0" lvl="0" indent="0" algn="l" rtl="0">
              <a:spcBef>
                <a:spcPts val="0"/>
              </a:spcBef>
              <a:spcAft>
                <a:spcPts val="0"/>
              </a:spcAft>
              <a:buNone/>
            </a:pPr>
            <a:r>
              <a:rPr lang="en" sz="1800" i="1" dirty="0">
                <a:solidFill>
                  <a:srgbClr val="7030A0"/>
                </a:solidFill>
              </a:rPr>
              <a:t>(256-bits)</a:t>
            </a:r>
            <a:endParaRPr sz="1800" i="1" dirty="0">
              <a:solidFill>
                <a:srgbClr val="7030A0"/>
              </a:solidFill>
            </a:endParaRPr>
          </a:p>
        </p:txBody>
      </p:sp>
      <p:grpSp>
        <p:nvGrpSpPr>
          <p:cNvPr id="31" name="Group 30">
            <a:extLst>
              <a:ext uri="{FF2B5EF4-FFF2-40B4-BE49-F238E27FC236}">
                <a16:creationId xmlns:a16="http://schemas.microsoft.com/office/drawing/2014/main" id="{7ED1DBBE-DE02-2C58-3375-4F02EAC36CA3}"/>
              </a:ext>
            </a:extLst>
          </p:cNvPr>
          <p:cNvGrpSpPr/>
          <p:nvPr/>
        </p:nvGrpSpPr>
        <p:grpSpPr>
          <a:xfrm>
            <a:off x="1370996" y="2539704"/>
            <a:ext cx="2288066" cy="1088557"/>
            <a:chOff x="1370996" y="2539704"/>
            <a:chExt cx="2288066" cy="1088557"/>
          </a:xfrm>
        </p:grpSpPr>
        <p:sp>
          <p:nvSpPr>
            <p:cNvPr id="4" name="Google Shape;121;p23">
              <a:extLst>
                <a:ext uri="{FF2B5EF4-FFF2-40B4-BE49-F238E27FC236}">
                  <a16:creationId xmlns:a16="http://schemas.microsoft.com/office/drawing/2014/main" id="{6E5739B5-B02E-B821-0CC7-52C8FA3B21AC}"/>
                </a:ext>
              </a:extLst>
            </p:cNvPr>
            <p:cNvSpPr/>
            <p:nvPr/>
          </p:nvSpPr>
          <p:spPr>
            <a:xfrm>
              <a:off x="2073483" y="2957419"/>
              <a:ext cx="1585579" cy="670842"/>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i="1" dirty="0"/>
                <a:t>AES-E</a:t>
              </a:r>
              <a:endParaRPr sz="1800" i="1" dirty="0"/>
            </a:p>
          </p:txBody>
        </p:sp>
        <p:cxnSp>
          <p:nvCxnSpPr>
            <p:cNvPr id="5" name="Google Shape;122;p23">
              <a:extLst>
                <a:ext uri="{FF2B5EF4-FFF2-40B4-BE49-F238E27FC236}">
                  <a16:creationId xmlns:a16="http://schemas.microsoft.com/office/drawing/2014/main" id="{F118107E-F651-8B82-BA53-3F7219D294E9}"/>
                </a:ext>
              </a:extLst>
            </p:cNvPr>
            <p:cNvCxnSpPr>
              <a:cxnSpLocks/>
              <a:stCxn id="4" idx="1"/>
              <a:endCxn id="6" idx="3"/>
            </p:cNvCxnSpPr>
            <p:nvPr/>
          </p:nvCxnSpPr>
          <p:spPr>
            <a:xfrm flipH="1" flipV="1">
              <a:off x="1370996" y="3279825"/>
              <a:ext cx="702488" cy="13016"/>
            </a:xfrm>
            <a:prstGeom prst="straightConnector1">
              <a:avLst/>
            </a:prstGeom>
            <a:noFill/>
            <a:ln w="19050" cap="flat" cmpd="sng">
              <a:solidFill>
                <a:schemeClr val="dk1"/>
              </a:solidFill>
              <a:prstDash val="solid"/>
              <a:round/>
              <a:headEnd type="triangle" w="med" len="med"/>
              <a:tailEnd type="none" w="med" len="med"/>
            </a:ln>
          </p:spPr>
        </p:cxnSp>
        <p:cxnSp>
          <p:nvCxnSpPr>
            <p:cNvPr id="8" name="Google Shape;125;p23">
              <a:extLst>
                <a:ext uri="{FF2B5EF4-FFF2-40B4-BE49-F238E27FC236}">
                  <a16:creationId xmlns:a16="http://schemas.microsoft.com/office/drawing/2014/main" id="{6B6F107F-D1CB-76B8-3B2A-C960F0337DBD}"/>
                </a:ext>
              </a:extLst>
            </p:cNvPr>
            <p:cNvCxnSpPr>
              <a:cxnSpLocks/>
              <a:stCxn id="4" idx="0"/>
              <a:endCxn id="10" idx="2"/>
            </p:cNvCxnSpPr>
            <p:nvPr/>
          </p:nvCxnSpPr>
          <p:spPr>
            <a:xfrm flipH="1" flipV="1">
              <a:off x="2866273" y="2539704"/>
              <a:ext cx="1" cy="417716"/>
            </a:xfrm>
            <a:prstGeom prst="straightConnector1">
              <a:avLst/>
            </a:prstGeom>
            <a:noFill/>
            <a:ln w="19050" cap="flat" cmpd="sng">
              <a:solidFill>
                <a:schemeClr val="dk1"/>
              </a:solidFill>
              <a:prstDash val="solid"/>
              <a:round/>
              <a:headEnd type="triangle" w="med" len="med"/>
              <a:tailEnd type="none" w="med" len="med"/>
            </a:ln>
          </p:spPr>
        </p:cxnSp>
      </p:grpSp>
      <p:sp>
        <p:nvSpPr>
          <p:cNvPr id="10" name="Google Shape;127;p23">
            <a:extLst>
              <a:ext uri="{FF2B5EF4-FFF2-40B4-BE49-F238E27FC236}">
                <a16:creationId xmlns:a16="http://schemas.microsoft.com/office/drawing/2014/main" id="{8B48F8CC-1F45-A919-450A-24DBA411CA35}"/>
              </a:ext>
            </a:extLst>
          </p:cNvPr>
          <p:cNvSpPr txBox="1"/>
          <p:nvPr/>
        </p:nvSpPr>
        <p:spPr>
          <a:xfrm>
            <a:off x="1802954" y="2078069"/>
            <a:ext cx="2126636"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solidFill>
                  <a:srgbClr val="FF0000"/>
                </a:solidFill>
              </a:rPr>
              <a:t>P</a:t>
            </a:r>
            <a:r>
              <a:rPr lang="en" sz="1800" dirty="0" err="1">
                <a:solidFill>
                  <a:srgbClr val="FF0000"/>
                </a:solidFill>
              </a:rPr>
              <a:t>laintext</a:t>
            </a:r>
            <a:r>
              <a:rPr lang="en" sz="1800" dirty="0">
                <a:solidFill>
                  <a:srgbClr val="FF0000"/>
                </a:solidFill>
              </a:rPr>
              <a:t> (128-bits)</a:t>
            </a:r>
            <a:endParaRPr sz="1800" dirty="0">
              <a:solidFill>
                <a:srgbClr val="FF0000"/>
              </a:solidFill>
            </a:endParaRPr>
          </a:p>
        </p:txBody>
      </p:sp>
      <p:grpSp>
        <p:nvGrpSpPr>
          <p:cNvPr id="32" name="Group 31">
            <a:extLst>
              <a:ext uri="{FF2B5EF4-FFF2-40B4-BE49-F238E27FC236}">
                <a16:creationId xmlns:a16="http://schemas.microsoft.com/office/drawing/2014/main" id="{0E485675-728E-0358-4E86-EDC2DCCF87DF}"/>
              </a:ext>
            </a:extLst>
          </p:cNvPr>
          <p:cNvGrpSpPr/>
          <p:nvPr/>
        </p:nvGrpSpPr>
        <p:grpSpPr>
          <a:xfrm>
            <a:off x="1738515" y="3628261"/>
            <a:ext cx="2255515" cy="843967"/>
            <a:chOff x="1738515" y="3628261"/>
            <a:chExt cx="2255515" cy="843967"/>
          </a:xfrm>
        </p:grpSpPr>
        <p:cxnSp>
          <p:nvCxnSpPr>
            <p:cNvPr id="11" name="Google Shape;128;p23">
              <a:extLst>
                <a:ext uri="{FF2B5EF4-FFF2-40B4-BE49-F238E27FC236}">
                  <a16:creationId xmlns:a16="http://schemas.microsoft.com/office/drawing/2014/main" id="{592B9171-EC23-BDF4-D560-A659B0FFF4D6}"/>
                </a:ext>
              </a:extLst>
            </p:cNvPr>
            <p:cNvCxnSpPr>
              <a:cxnSpLocks/>
              <a:stCxn id="13" idx="0"/>
              <a:endCxn id="4" idx="2"/>
            </p:cNvCxnSpPr>
            <p:nvPr/>
          </p:nvCxnSpPr>
          <p:spPr>
            <a:xfrm flipV="1">
              <a:off x="2866273" y="3628261"/>
              <a:ext cx="0" cy="382332"/>
            </a:xfrm>
            <a:prstGeom prst="straightConnector1">
              <a:avLst/>
            </a:prstGeom>
            <a:noFill/>
            <a:ln w="19050" cap="flat" cmpd="sng">
              <a:solidFill>
                <a:schemeClr val="dk1"/>
              </a:solidFill>
              <a:prstDash val="solid"/>
              <a:round/>
              <a:headEnd type="triangle" w="med" len="med"/>
              <a:tailEnd type="none" w="med" len="med"/>
            </a:ln>
          </p:spPr>
        </p:cxnSp>
        <p:sp>
          <p:nvSpPr>
            <p:cNvPr id="13" name="Google Shape;130;p23">
              <a:extLst>
                <a:ext uri="{FF2B5EF4-FFF2-40B4-BE49-F238E27FC236}">
                  <a16:creationId xmlns:a16="http://schemas.microsoft.com/office/drawing/2014/main" id="{1CD5E960-D69B-EB58-0825-5415993E1565}"/>
                </a:ext>
              </a:extLst>
            </p:cNvPr>
            <p:cNvSpPr txBox="1"/>
            <p:nvPr/>
          </p:nvSpPr>
          <p:spPr>
            <a:xfrm>
              <a:off x="1738515" y="4010593"/>
              <a:ext cx="2255515"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solidFill>
                    <a:srgbClr val="0070C0"/>
                  </a:solidFill>
                </a:rPr>
                <a:t>C</a:t>
              </a:r>
              <a:r>
                <a:rPr lang="en" sz="1800" dirty="0" err="1">
                  <a:solidFill>
                    <a:srgbClr val="0070C0"/>
                  </a:solidFill>
                </a:rPr>
                <a:t>iphertext</a:t>
              </a:r>
              <a:r>
                <a:rPr lang="en" sz="1800" dirty="0">
                  <a:solidFill>
                    <a:srgbClr val="0070C0"/>
                  </a:solidFill>
                </a:rPr>
                <a:t> (128-bits)</a:t>
              </a:r>
              <a:endParaRPr sz="1800" dirty="0">
                <a:solidFill>
                  <a:srgbClr val="0070C0"/>
                </a:solidFill>
              </a:endParaRPr>
            </a:p>
          </p:txBody>
        </p:sp>
      </p:grpSp>
      <p:sp>
        <p:nvSpPr>
          <p:cNvPr id="14" name="Google Shape;95;p20">
            <a:extLst>
              <a:ext uri="{FF2B5EF4-FFF2-40B4-BE49-F238E27FC236}">
                <a16:creationId xmlns:a16="http://schemas.microsoft.com/office/drawing/2014/main" id="{FDE5D7C5-1ACA-3689-335D-2F0A7078DCB3}"/>
              </a:ext>
            </a:extLst>
          </p:cNvPr>
          <p:cNvSpPr txBox="1">
            <a:spLocks/>
          </p:cNvSpPr>
          <p:nvPr/>
        </p:nvSpPr>
        <p:spPr>
          <a:xfrm>
            <a:off x="5985217" y="1246824"/>
            <a:ext cx="3304459" cy="72751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baseline="0">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114300" indent="0">
              <a:buNone/>
            </a:pPr>
            <a:r>
              <a:rPr lang="en-US" sz="2400" dirty="0"/>
              <a:t>Decryption </a:t>
            </a:r>
          </a:p>
          <a:p>
            <a:pPr marL="571500" lvl="1" indent="0">
              <a:buSzPts val="1800"/>
              <a:buFont typeface="Arial"/>
              <a:buNone/>
            </a:pPr>
            <a:endParaRPr lang="en-US" sz="1800" dirty="0"/>
          </a:p>
        </p:txBody>
      </p:sp>
      <p:sp>
        <p:nvSpPr>
          <p:cNvPr id="33" name="Google Shape;123;p23">
            <a:extLst>
              <a:ext uri="{FF2B5EF4-FFF2-40B4-BE49-F238E27FC236}">
                <a16:creationId xmlns:a16="http://schemas.microsoft.com/office/drawing/2014/main" id="{A7DF78E7-CCAE-1DCB-859A-41FCFB28BBE7}"/>
              </a:ext>
            </a:extLst>
          </p:cNvPr>
          <p:cNvSpPr txBox="1"/>
          <p:nvPr/>
        </p:nvSpPr>
        <p:spPr>
          <a:xfrm>
            <a:off x="4670162" y="2923523"/>
            <a:ext cx="1192886"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i="1" dirty="0">
                <a:solidFill>
                  <a:srgbClr val="7030A0"/>
                </a:solidFill>
              </a:rPr>
              <a:t>Key</a:t>
            </a:r>
          </a:p>
          <a:p>
            <a:pPr marL="0" lvl="0" indent="0" algn="l" rtl="0">
              <a:spcBef>
                <a:spcPts val="0"/>
              </a:spcBef>
              <a:spcAft>
                <a:spcPts val="0"/>
              </a:spcAft>
              <a:buNone/>
            </a:pPr>
            <a:r>
              <a:rPr lang="en" sz="1800" i="1" dirty="0">
                <a:solidFill>
                  <a:srgbClr val="7030A0"/>
                </a:solidFill>
              </a:rPr>
              <a:t>(256-bits)</a:t>
            </a:r>
            <a:endParaRPr sz="1800" i="1" dirty="0">
              <a:solidFill>
                <a:srgbClr val="7030A0"/>
              </a:solidFill>
            </a:endParaRPr>
          </a:p>
        </p:txBody>
      </p:sp>
      <p:grpSp>
        <p:nvGrpSpPr>
          <p:cNvPr id="34" name="Group 33">
            <a:extLst>
              <a:ext uri="{FF2B5EF4-FFF2-40B4-BE49-F238E27FC236}">
                <a16:creationId xmlns:a16="http://schemas.microsoft.com/office/drawing/2014/main" id="{4DB44559-26C0-A200-5E33-BECBD123A59A}"/>
              </a:ext>
            </a:extLst>
          </p:cNvPr>
          <p:cNvGrpSpPr/>
          <p:nvPr/>
        </p:nvGrpSpPr>
        <p:grpSpPr>
          <a:xfrm>
            <a:off x="5863048" y="2541800"/>
            <a:ext cx="2295979" cy="1086461"/>
            <a:chOff x="1363083" y="2541800"/>
            <a:chExt cx="2295979" cy="1086461"/>
          </a:xfrm>
        </p:grpSpPr>
        <p:sp>
          <p:nvSpPr>
            <p:cNvPr id="35" name="Google Shape;121;p23">
              <a:extLst>
                <a:ext uri="{FF2B5EF4-FFF2-40B4-BE49-F238E27FC236}">
                  <a16:creationId xmlns:a16="http://schemas.microsoft.com/office/drawing/2014/main" id="{A316B9B6-8404-506D-E297-87CE07F8F272}"/>
                </a:ext>
              </a:extLst>
            </p:cNvPr>
            <p:cNvSpPr/>
            <p:nvPr/>
          </p:nvSpPr>
          <p:spPr>
            <a:xfrm>
              <a:off x="2073483" y="2957419"/>
              <a:ext cx="1585579" cy="670842"/>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i="1" dirty="0"/>
                <a:t>AES-D</a:t>
              </a:r>
              <a:endParaRPr sz="1800" i="1" dirty="0"/>
            </a:p>
          </p:txBody>
        </p:sp>
        <p:cxnSp>
          <p:nvCxnSpPr>
            <p:cNvPr id="36" name="Google Shape;122;p23">
              <a:extLst>
                <a:ext uri="{FF2B5EF4-FFF2-40B4-BE49-F238E27FC236}">
                  <a16:creationId xmlns:a16="http://schemas.microsoft.com/office/drawing/2014/main" id="{5F264696-CE32-FFE5-109B-0EB785BA317E}"/>
                </a:ext>
              </a:extLst>
            </p:cNvPr>
            <p:cNvCxnSpPr>
              <a:cxnSpLocks/>
              <a:stCxn id="35" idx="1"/>
              <a:endCxn id="33" idx="3"/>
            </p:cNvCxnSpPr>
            <p:nvPr/>
          </p:nvCxnSpPr>
          <p:spPr>
            <a:xfrm flipH="1">
              <a:off x="1363083" y="3292840"/>
              <a:ext cx="710400" cy="0"/>
            </a:xfrm>
            <a:prstGeom prst="straightConnector1">
              <a:avLst/>
            </a:prstGeom>
            <a:noFill/>
            <a:ln w="19050" cap="flat" cmpd="sng">
              <a:solidFill>
                <a:schemeClr val="dk1"/>
              </a:solidFill>
              <a:prstDash val="solid"/>
              <a:round/>
              <a:headEnd type="triangle" w="med" len="med"/>
              <a:tailEnd type="none" w="med" len="med"/>
            </a:ln>
          </p:spPr>
        </p:cxnSp>
        <p:cxnSp>
          <p:nvCxnSpPr>
            <p:cNvPr id="37" name="Google Shape;125;p23">
              <a:extLst>
                <a:ext uri="{FF2B5EF4-FFF2-40B4-BE49-F238E27FC236}">
                  <a16:creationId xmlns:a16="http://schemas.microsoft.com/office/drawing/2014/main" id="{2627AAF8-A738-350B-1D2B-0BD2583E7F0B}"/>
                </a:ext>
              </a:extLst>
            </p:cNvPr>
            <p:cNvCxnSpPr>
              <a:cxnSpLocks/>
              <a:stCxn id="35" idx="0"/>
              <a:endCxn id="38" idx="2"/>
            </p:cNvCxnSpPr>
            <p:nvPr/>
          </p:nvCxnSpPr>
          <p:spPr>
            <a:xfrm flipH="1" flipV="1">
              <a:off x="2866272" y="2541800"/>
              <a:ext cx="1" cy="415619"/>
            </a:xfrm>
            <a:prstGeom prst="straightConnector1">
              <a:avLst/>
            </a:prstGeom>
            <a:noFill/>
            <a:ln w="19050" cap="flat" cmpd="sng">
              <a:solidFill>
                <a:schemeClr val="dk1"/>
              </a:solidFill>
              <a:prstDash val="solid"/>
              <a:round/>
              <a:headEnd type="triangle" w="med" len="med"/>
              <a:tailEnd type="none" w="med" len="med"/>
            </a:ln>
          </p:spPr>
        </p:cxnSp>
      </p:grpSp>
      <p:sp>
        <p:nvSpPr>
          <p:cNvPr id="38" name="Google Shape;127;p23">
            <a:extLst>
              <a:ext uri="{FF2B5EF4-FFF2-40B4-BE49-F238E27FC236}">
                <a16:creationId xmlns:a16="http://schemas.microsoft.com/office/drawing/2014/main" id="{8D73144C-9161-5D22-3866-FFED41AE1829}"/>
              </a:ext>
            </a:extLst>
          </p:cNvPr>
          <p:cNvSpPr txBox="1"/>
          <p:nvPr/>
        </p:nvSpPr>
        <p:spPr>
          <a:xfrm>
            <a:off x="6081360" y="2080165"/>
            <a:ext cx="2569753" cy="461635"/>
          </a:xfrm>
          <a:prstGeom prst="rect">
            <a:avLst/>
          </a:prstGeom>
          <a:noFill/>
          <a:ln>
            <a:noFill/>
          </a:ln>
        </p:spPr>
        <p:txBody>
          <a:bodyPr spcFirstLastPara="1" wrap="square" lIns="91425" tIns="91425" rIns="91425" bIns="91425" anchor="t" anchorCtr="0">
            <a:spAutoFit/>
          </a:bodyPr>
          <a:lstStyle/>
          <a:p>
            <a:r>
              <a:rPr lang="en-US" sz="1800" dirty="0">
                <a:solidFill>
                  <a:srgbClr val="0070C0"/>
                </a:solidFill>
              </a:rPr>
              <a:t>Ciphertext (128-bits)</a:t>
            </a:r>
          </a:p>
        </p:txBody>
      </p:sp>
      <p:grpSp>
        <p:nvGrpSpPr>
          <p:cNvPr id="61" name="Group 60">
            <a:extLst>
              <a:ext uri="{FF2B5EF4-FFF2-40B4-BE49-F238E27FC236}">
                <a16:creationId xmlns:a16="http://schemas.microsoft.com/office/drawing/2014/main" id="{CB1AC31F-EC7D-F921-71EA-A7A9CD543059}"/>
              </a:ext>
            </a:extLst>
          </p:cNvPr>
          <p:cNvGrpSpPr/>
          <p:nvPr/>
        </p:nvGrpSpPr>
        <p:grpSpPr>
          <a:xfrm>
            <a:off x="6318226" y="3628261"/>
            <a:ext cx="2096019" cy="855508"/>
            <a:chOff x="6318226" y="3628261"/>
            <a:chExt cx="2096019" cy="855508"/>
          </a:xfrm>
        </p:grpSpPr>
        <p:cxnSp>
          <p:nvCxnSpPr>
            <p:cNvPr id="40" name="Google Shape;128;p23">
              <a:extLst>
                <a:ext uri="{FF2B5EF4-FFF2-40B4-BE49-F238E27FC236}">
                  <a16:creationId xmlns:a16="http://schemas.microsoft.com/office/drawing/2014/main" id="{A08221BC-0E3E-ECC0-B6E4-D30B0FFB3DCD}"/>
                </a:ext>
              </a:extLst>
            </p:cNvPr>
            <p:cNvCxnSpPr>
              <a:cxnSpLocks/>
              <a:stCxn id="50" idx="0"/>
              <a:endCxn id="35" idx="2"/>
            </p:cNvCxnSpPr>
            <p:nvPr/>
          </p:nvCxnSpPr>
          <p:spPr>
            <a:xfrm flipV="1">
              <a:off x="7366236" y="3628261"/>
              <a:ext cx="2" cy="486176"/>
            </a:xfrm>
            <a:prstGeom prst="straightConnector1">
              <a:avLst/>
            </a:prstGeom>
            <a:noFill/>
            <a:ln w="19050" cap="flat" cmpd="sng">
              <a:solidFill>
                <a:schemeClr val="dk1"/>
              </a:solidFill>
              <a:prstDash val="solid"/>
              <a:round/>
              <a:headEnd type="triangle" w="med" len="med"/>
              <a:tailEnd type="none" w="med" len="med"/>
            </a:ln>
          </p:spPr>
        </p:cxnSp>
        <p:sp>
          <p:nvSpPr>
            <p:cNvPr id="50" name="TextBox 49">
              <a:extLst>
                <a:ext uri="{FF2B5EF4-FFF2-40B4-BE49-F238E27FC236}">
                  <a16:creationId xmlns:a16="http://schemas.microsoft.com/office/drawing/2014/main" id="{9C252477-C3EF-BBD9-DA83-AAC28F13AF8E}"/>
                </a:ext>
              </a:extLst>
            </p:cNvPr>
            <p:cNvSpPr txBox="1"/>
            <p:nvPr/>
          </p:nvSpPr>
          <p:spPr>
            <a:xfrm>
              <a:off x="6318226" y="4114437"/>
              <a:ext cx="2096019" cy="369332"/>
            </a:xfrm>
            <a:prstGeom prst="rect">
              <a:avLst/>
            </a:prstGeom>
            <a:noFill/>
          </p:spPr>
          <p:txBody>
            <a:bodyPr wrap="square">
              <a:spAutoFit/>
            </a:bodyPr>
            <a:lstStyle/>
            <a:p>
              <a:pPr marL="0" lvl="0" indent="0" algn="l" rtl="0">
                <a:spcBef>
                  <a:spcPts val="0"/>
                </a:spcBef>
                <a:spcAft>
                  <a:spcPts val="0"/>
                </a:spcAft>
                <a:buNone/>
              </a:pPr>
              <a:r>
                <a:rPr lang="en-US" sz="1800" dirty="0">
                  <a:solidFill>
                    <a:srgbClr val="FF0000"/>
                  </a:solidFill>
                </a:rPr>
                <a:t>Plaintext (128-bits)</a:t>
              </a:r>
            </a:p>
          </p:txBody>
        </p:sp>
      </p:grpSp>
    </p:spTree>
    <p:extLst>
      <p:ext uri="{BB962C8B-B14F-4D97-AF65-F5344CB8AC3E}">
        <p14:creationId xmlns:p14="http://schemas.microsoft.com/office/powerpoint/2010/main" val="20534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33"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Ciphers: Definition</a:t>
            </a:r>
            <a:endParaRPr/>
          </a:p>
        </p:txBody>
      </p:sp>
      <p:sp>
        <p:nvSpPr>
          <p:cNvPr id="120" name="Google Shape;120;p23"/>
          <p:cNvSpPr txBox="1">
            <a:spLocks noGrp="1"/>
          </p:cNvSpPr>
          <p:nvPr>
            <p:ph type="body" idx="1"/>
          </p:nvPr>
        </p:nvSpPr>
        <p:spPr>
          <a:xfrm>
            <a:off x="198500" y="1246825"/>
            <a:ext cx="5690400" cy="3896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Block cipher</a:t>
            </a:r>
            <a:r>
              <a:rPr lang="en" dirty="0"/>
              <a:t>: An encryption/decryption algorithm that encrypts a fixed-sized block of bits</a:t>
            </a:r>
            <a:endParaRPr dirty="0"/>
          </a:p>
          <a:p>
            <a:pPr marL="457200" lvl="0" indent="-342900" algn="l" rtl="0">
              <a:spcBef>
                <a:spcPts val="0"/>
              </a:spcBef>
              <a:spcAft>
                <a:spcPts val="0"/>
              </a:spcAft>
              <a:buSzPts val="1800"/>
              <a:buChar char="●"/>
            </a:pPr>
            <a:r>
              <a:rPr lang="en" i="1" dirty="0"/>
              <a:t>E</a:t>
            </a:r>
            <a:r>
              <a:rPr lang="en" sz="1200" i="1" dirty="0"/>
              <a:t>K</a:t>
            </a:r>
            <a:r>
              <a:rPr lang="en" dirty="0"/>
              <a:t>(</a:t>
            </a:r>
            <a:r>
              <a:rPr lang="en" i="1" dirty="0"/>
              <a:t>M</a:t>
            </a:r>
            <a:r>
              <a:rPr lang="en" dirty="0"/>
              <a:t>) → </a:t>
            </a:r>
            <a:r>
              <a:rPr lang="en" i="1" dirty="0"/>
              <a:t>C</a:t>
            </a:r>
            <a:r>
              <a:rPr lang="en" dirty="0"/>
              <a:t>: Encryption</a:t>
            </a:r>
            <a:endParaRPr dirty="0"/>
          </a:p>
          <a:p>
            <a:pPr marL="914400" lvl="1" indent="-317500" algn="l" rtl="0">
              <a:spcBef>
                <a:spcPts val="0"/>
              </a:spcBef>
              <a:spcAft>
                <a:spcPts val="0"/>
              </a:spcAft>
              <a:buSzPts val="1400"/>
              <a:buChar char="○"/>
            </a:pPr>
            <a:r>
              <a:rPr lang="en" dirty="0"/>
              <a:t>Inputs: </a:t>
            </a:r>
            <a:r>
              <a:rPr lang="en" i="1" dirty="0"/>
              <a:t>k</a:t>
            </a:r>
            <a:r>
              <a:rPr lang="en" dirty="0"/>
              <a:t>-bit key </a:t>
            </a:r>
            <a:r>
              <a:rPr lang="en" i="1" dirty="0"/>
              <a:t>K</a:t>
            </a:r>
            <a:r>
              <a:rPr lang="en" dirty="0"/>
              <a:t> and an </a:t>
            </a:r>
            <a:r>
              <a:rPr lang="en" i="1" dirty="0"/>
              <a:t>n</a:t>
            </a:r>
            <a:r>
              <a:rPr lang="en" dirty="0"/>
              <a:t>-bit plaintext </a:t>
            </a:r>
            <a:r>
              <a:rPr lang="en" i="1" dirty="0"/>
              <a:t>M</a:t>
            </a:r>
            <a:endParaRPr dirty="0"/>
          </a:p>
          <a:p>
            <a:pPr marL="914400" lvl="1" indent="-317500" algn="l" rtl="0">
              <a:spcBef>
                <a:spcPts val="0"/>
              </a:spcBef>
              <a:spcAft>
                <a:spcPts val="0"/>
              </a:spcAft>
              <a:buSzPts val="1400"/>
              <a:buChar char="○"/>
            </a:pPr>
            <a:r>
              <a:rPr lang="en" dirty="0"/>
              <a:t>Output: An </a:t>
            </a:r>
            <a:r>
              <a:rPr lang="en" i="1" dirty="0"/>
              <a:t>n</a:t>
            </a:r>
            <a:r>
              <a:rPr lang="en" dirty="0"/>
              <a:t>-bit ciphertext </a:t>
            </a:r>
            <a:r>
              <a:rPr lang="en" i="1" dirty="0"/>
              <a:t>C</a:t>
            </a:r>
            <a:endParaRPr dirty="0"/>
          </a:p>
          <a:p>
            <a:pPr marL="457200" lvl="0" indent="-342900" algn="l" rtl="0">
              <a:spcBef>
                <a:spcPts val="0"/>
              </a:spcBef>
              <a:spcAft>
                <a:spcPts val="0"/>
              </a:spcAft>
              <a:buSzPts val="1800"/>
              <a:buChar char="●"/>
            </a:pPr>
            <a:r>
              <a:rPr lang="en" i="1" dirty="0"/>
              <a:t>D</a:t>
            </a:r>
            <a:r>
              <a:rPr lang="en" sz="1200" i="1" dirty="0"/>
              <a:t>K</a:t>
            </a:r>
            <a:r>
              <a:rPr lang="en" dirty="0"/>
              <a:t>(</a:t>
            </a:r>
            <a:r>
              <a:rPr lang="en" i="1" dirty="0"/>
              <a:t>C</a:t>
            </a:r>
            <a:r>
              <a:rPr lang="en" dirty="0"/>
              <a:t>) → </a:t>
            </a:r>
            <a:r>
              <a:rPr lang="en" i="1" dirty="0"/>
              <a:t>M</a:t>
            </a:r>
            <a:r>
              <a:rPr lang="en" dirty="0"/>
              <a:t>: Decryption</a:t>
            </a:r>
            <a:endParaRPr dirty="0"/>
          </a:p>
          <a:p>
            <a:pPr marL="914400" lvl="1" indent="-317500" algn="l" rtl="0">
              <a:spcBef>
                <a:spcPts val="0"/>
              </a:spcBef>
              <a:spcAft>
                <a:spcPts val="0"/>
              </a:spcAft>
              <a:buSzPts val="1400"/>
              <a:buChar char="○"/>
            </a:pPr>
            <a:r>
              <a:rPr lang="en" dirty="0"/>
              <a:t>Inputs: a </a:t>
            </a:r>
            <a:r>
              <a:rPr lang="en" i="1" dirty="0"/>
              <a:t>k</a:t>
            </a:r>
            <a:r>
              <a:rPr lang="en" dirty="0"/>
              <a:t>-bit key, and an </a:t>
            </a:r>
            <a:r>
              <a:rPr lang="en" i="1" dirty="0"/>
              <a:t>n</a:t>
            </a:r>
            <a:r>
              <a:rPr lang="en" dirty="0"/>
              <a:t>-bit ciphertext </a:t>
            </a:r>
            <a:r>
              <a:rPr lang="en" i="1" dirty="0"/>
              <a:t>C</a:t>
            </a:r>
            <a:endParaRPr dirty="0"/>
          </a:p>
          <a:p>
            <a:pPr marL="914400" lvl="1" indent="-317500" algn="l" rtl="0">
              <a:spcBef>
                <a:spcPts val="0"/>
              </a:spcBef>
              <a:spcAft>
                <a:spcPts val="0"/>
              </a:spcAft>
              <a:buSzPts val="1400"/>
              <a:buChar char="○"/>
            </a:pPr>
            <a:r>
              <a:rPr lang="en" dirty="0"/>
              <a:t>Output: An </a:t>
            </a:r>
            <a:r>
              <a:rPr lang="en" i="1" dirty="0"/>
              <a:t>n</a:t>
            </a:r>
            <a:r>
              <a:rPr lang="en" dirty="0"/>
              <a:t>-bit plaintext</a:t>
            </a:r>
            <a:endParaRPr dirty="0"/>
          </a:p>
          <a:p>
            <a:pPr marL="914400" lvl="1" indent="-317500" algn="l" rtl="0">
              <a:spcBef>
                <a:spcPts val="0"/>
              </a:spcBef>
              <a:spcAft>
                <a:spcPts val="0"/>
              </a:spcAft>
              <a:buSzPts val="1400"/>
              <a:buChar char="○"/>
            </a:pPr>
            <a:r>
              <a:rPr lang="en" dirty="0"/>
              <a:t>The inverse of the encryption function</a:t>
            </a:r>
            <a:endParaRPr dirty="0"/>
          </a:p>
          <a:p>
            <a:pPr marL="457200" lvl="0" indent="-342900" algn="l" rtl="0">
              <a:spcBef>
                <a:spcPts val="0"/>
              </a:spcBef>
              <a:spcAft>
                <a:spcPts val="0"/>
              </a:spcAft>
              <a:buSzPts val="1800"/>
              <a:buChar char="●"/>
            </a:pPr>
            <a:r>
              <a:rPr lang="en" dirty="0"/>
              <a:t>Desired Properties</a:t>
            </a:r>
            <a:endParaRPr dirty="0"/>
          </a:p>
          <a:p>
            <a:pPr marL="914400" lvl="1" indent="-317500" algn="l" rtl="0">
              <a:spcBef>
                <a:spcPts val="0"/>
              </a:spcBef>
              <a:spcAft>
                <a:spcPts val="0"/>
              </a:spcAft>
              <a:buSzPts val="1400"/>
              <a:buChar char="○"/>
            </a:pPr>
            <a:r>
              <a:rPr lang="en" b="1" dirty="0"/>
              <a:t>Correctness</a:t>
            </a:r>
            <a:r>
              <a:rPr lang="en" dirty="0"/>
              <a:t>: </a:t>
            </a:r>
            <a:r>
              <a:rPr lang="en" i="1" dirty="0"/>
              <a:t>E</a:t>
            </a:r>
            <a:r>
              <a:rPr lang="en" sz="900" i="1" dirty="0"/>
              <a:t>K</a:t>
            </a:r>
            <a:r>
              <a:rPr lang="en" dirty="0"/>
              <a:t> is a permutation, </a:t>
            </a:r>
            <a:r>
              <a:rPr lang="en" i="1" dirty="0"/>
              <a:t>D</a:t>
            </a:r>
            <a:r>
              <a:rPr lang="en" sz="900" i="1" dirty="0"/>
              <a:t>K  </a:t>
            </a:r>
            <a:r>
              <a:rPr lang="en" dirty="0"/>
              <a:t>is its inverse </a:t>
            </a:r>
            <a:endParaRPr dirty="0"/>
          </a:p>
          <a:p>
            <a:pPr marL="914400" lvl="1" indent="-317500" algn="l" rtl="0">
              <a:spcBef>
                <a:spcPts val="0"/>
              </a:spcBef>
              <a:spcAft>
                <a:spcPts val="0"/>
              </a:spcAft>
              <a:buSzPts val="1400"/>
              <a:buChar char="○"/>
            </a:pPr>
            <a:r>
              <a:rPr lang="en" b="1" dirty="0"/>
              <a:t>Efficiency</a:t>
            </a:r>
            <a:r>
              <a:rPr lang="en" dirty="0"/>
              <a:t>: Encryption/decryption should be fast</a:t>
            </a:r>
            <a:endParaRPr dirty="0"/>
          </a:p>
          <a:p>
            <a:pPr marL="914400" lvl="1" indent="-317500" algn="l" rtl="0">
              <a:spcBef>
                <a:spcPts val="0"/>
              </a:spcBef>
              <a:spcAft>
                <a:spcPts val="0"/>
              </a:spcAft>
              <a:buSzPts val="1400"/>
              <a:buChar char="○"/>
            </a:pPr>
            <a:r>
              <a:rPr lang="en" b="1" dirty="0"/>
              <a:t>Security</a:t>
            </a:r>
            <a:r>
              <a:rPr lang="en" dirty="0"/>
              <a:t>: </a:t>
            </a:r>
            <a:r>
              <a:rPr lang="en" i="1" dirty="0"/>
              <a:t>E</a:t>
            </a:r>
            <a:r>
              <a:rPr lang="en" dirty="0"/>
              <a:t> behaves like a random permutation</a:t>
            </a:r>
            <a:endParaRPr dirty="0"/>
          </a:p>
        </p:txBody>
      </p:sp>
      <p:grpSp>
        <p:nvGrpSpPr>
          <p:cNvPr id="2" name="Group 1">
            <a:extLst>
              <a:ext uri="{FF2B5EF4-FFF2-40B4-BE49-F238E27FC236}">
                <a16:creationId xmlns:a16="http://schemas.microsoft.com/office/drawing/2014/main" id="{277570B8-614A-E398-6EA0-93306E9BCB94}"/>
              </a:ext>
            </a:extLst>
          </p:cNvPr>
          <p:cNvGrpSpPr/>
          <p:nvPr/>
        </p:nvGrpSpPr>
        <p:grpSpPr>
          <a:xfrm>
            <a:off x="6065300" y="1143438"/>
            <a:ext cx="2326100" cy="1959112"/>
            <a:chOff x="6065300" y="1143438"/>
            <a:chExt cx="2326100" cy="1959112"/>
          </a:xfrm>
        </p:grpSpPr>
        <p:sp>
          <p:nvSpPr>
            <p:cNvPr id="118" name="Google Shape;118;p23"/>
            <p:cNvSpPr/>
            <p:nvPr/>
          </p:nvSpPr>
          <p:spPr>
            <a:xfrm>
              <a:off x="6081100" y="1207275"/>
              <a:ext cx="2310300" cy="184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3"/>
            <p:cNvSpPr/>
            <p:nvPr/>
          </p:nvSpPr>
          <p:spPr>
            <a:xfrm>
              <a:off x="7277100" y="1843525"/>
              <a:ext cx="780000" cy="540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i="1"/>
                <a:t>E</a:t>
              </a:r>
              <a:endParaRPr sz="1800" i="1"/>
            </a:p>
          </p:txBody>
        </p:sp>
        <p:cxnSp>
          <p:nvCxnSpPr>
            <p:cNvPr id="122" name="Google Shape;122;p23"/>
            <p:cNvCxnSpPr>
              <a:stCxn id="121" idx="1"/>
            </p:cNvCxnSpPr>
            <p:nvPr/>
          </p:nvCxnSpPr>
          <p:spPr>
            <a:xfrm rot="10800000">
              <a:off x="6315000" y="2113525"/>
              <a:ext cx="962100" cy="0"/>
            </a:xfrm>
            <a:prstGeom prst="straightConnector1">
              <a:avLst/>
            </a:prstGeom>
            <a:noFill/>
            <a:ln w="19050" cap="flat" cmpd="sng">
              <a:solidFill>
                <a:schemeClr val="dk1"/>
              </a:solidFill>
              <a:prstDash val="solid"/>
              <a:round/>
              <a:headEnd type="triangle" w="med" len="med"/>
              <a:tailEnd type="none" w="med" len="med"/>
            </a:ln>
          </p:spPr>
        </p:cxnSp>
        <p:sp>
          <p:nvSpPr>
            <p:cNvPr id="123" name="Google Shape;123;p23"/>
            <p:cNvSpPr txBox="1"/>
            <p:nvPr/>
          </p:nvSpPr>
          <p:spPr>
            <a:xfrm>
              <a:off x="6065300" y="1913425"/>
              <a:ext cx="30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t>K</a:t>
              </a:r>
              <a:endParaRPr i="1"/>
            </a:p>
          </p:txBody>
        </p:sp>
        <p:sp>
          <p:nvSpPr>
            <p:cNvPr id="124" name="Google Shape;124;p23"/>
            <p:cNvSpPr txBox="1"/>
            <p:nvPr/>
          </p:nvSpPr>
          <p:spPr>
            <a:xfrm>
              <a:off x="6466500" y="1843525"/>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k</a:t>
              </a:r>
              <a:r>
                <a:rPr lang="en" sz="1200"/>
                <a:t> bits</a:t>
              </a:r>
              <a:endParaRPr sz="1200"/>
            </a:p>
          </p:txBody>
        </p:sp>
        <p:cxnSp>
          <p:nvCxnSpPr>
            <p:cNvPr id="125" name="Google Shape;125;p23"/>
            <p:cNvCxnSpPr>
              <a:stCxn id="121" idx="0"/>
            </p:cNvCxnSpPr>
            <p:nvPr/>
          </p:nvCxnSpPr>
          <p:spPr>
            <a:xfrm rot="10800000">
              <a:off x="7667100" y="1466725"/>
              <a:ext cx="0" cy="376800"/>
            </a:xfrm>
            <a:prstGeom prst="straightConnector1">
              <a:avLst/>
            </a:prstGeom>
            <a:noFill/>
            <a:ln w="19050" cap="flat" cmpd="sng">
              <a:solidFill>
                <a:schemeClr val="dk1"/>
              </a:solidFill>
              <a:prstDash val="solid"/>
              <a:round/>
              <a:headEnd type="triangle" w="med" len="med"/>
              <a:tailEnd type="none" w="med" len="med"/>
            </a:ln>
          </p:spPr>
        </p:cxnSp>
        <p:sp>
          <p:nvSpPr>
            <p:cNvPr id="126" name="Google Shape;126;p23"/>
            <p:cNvSpPr txBox="1"/>
            <p:nvPr/>
          </p:nvSpPr>
          <p:spPr>
            <a:xfrm>
              <a:off x="7667100" y="1394263"/>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n</a:t>
              </a:r>
              <a:r>
                <a:rPr lang="en" sz="1200"/>
                <a:t> bits</a:t>
              </a:r>
              <a:endParaRPr sz="1200"/>
            </a:p>
          </p:txBody>
        </p:sp>
        <p:sp>
          <p:nvSpPr>
            <p:cNvPr id="127" name="Google Shape;127;p23"/>
            <p:cNvSpPr txBox="1"/>
            <p:nvPr/>
          </p:nvSpPr>
          <p:spPr>
            <a:xfrm>
              <a:off x="7296750" y="1143438"/>
              <a:ext cx="893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plaintext</a:t>
              </a:r>
              <a:endParaRPr/>
            </a:p>
          </p:txBody>
        </p:sp>
        <p:cxnSp>
          <p:nvCxnSpPr>
            <p:cNvPr id="128" name="Google Shape;128;p23"/>
            <p:cNvCxnSpPr>
              <a:endCxn id="121" idx="2"/>
            </p:cNvCxnSpPr>
            <p:nvPr/>
          </p:nvCxnSpPr>
          <p:spPr>
            <a:xfrm rot="10800000">
              <a:off x="7667100" y="2383525"/>
              <a:ext cx="0" cy="407400"/>
            </a:xfrm>
            <a:prstGeom prst="straightConnector1">
              <a:avLst/>
            </a:prstGeom>
            <a:noFill/>
            <a:ln w="19050" cap="flat" cmpd="sng">
              <a:solidFill>
                <a:schemeClr val="dk1"/>
              </a:solidFill>
              <a:prstDash val="solid"/>
              <a:round/>
              <a:headEnd type="triangle" w="med" len="med"/>
              <a:tailEnd type="none" w="med" len="med"/>
            </a:ln>
          </p:spPr>
        </p:cxnSp>
        <p:sp>
          <p:nvSpPr>
            <p:cNvPr id="129" name="Google Shape;129;p23"/>
            <p:cNvSpPr txBox="1"/>
            <p:nvPr/>
          </p:nvSpPr>
          <p:spPr>
            <a:xfrm>
              <a:off x="7618675" y="2366775"/>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n</a:t>
              </a:r>
              <a:r>
                <a:rPr lang="en" sz="1200"/>
                <a:t> bits</a:t>
              </a:r>
              <a:endParaRPr sz="1200"/>
            </a:p>
          </p:txBody>
        </p:sp>
        <p:sp>
          <p:nvSpPr>
            <p:cNvPr id="130" name="Google Shape;130;p23"/>
            <p:cNvSpPr txBox="1"/>
            <p:nvPr/>
          </p:nvSpPr>
          <p:spPr>
            <a:xfrm>
              <a:off x="7194450" y="2702350"/>
              <a:ext cx="99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ciphertext</a:t>
              </a:r>
              <a:endParaRPr/>
            </a:p>
          </p:txBody>
        </p:sp>
      </p:grpSp>
      <p:grpSp>
        <p:nvGrpSpPr>
          <p:cNvPr id="3" name="Group 2">
            <a:extLst>
              <a:ext uri="{FF2B5EF4-FFF2-40B4-BE49-F238E27FC236}">
                <a16:creationId xmlns:a16="http://schemas.microsoft.com/office/drawing/2014/main" id="{455E7A67-F837-8872-2E54-0BD61F221B4C}"/>
              </a:ext>
            </a:extLst>
          </p:cNvPr>
          <p:cNvGrpSpPr/>
          <p:nvPr/>
        </p:nvGrpSpPr>
        <p:grpSpPr>
          <a:xfrm>
            <a:off x="6065300" y="3048450"/>
            <a:ext cx="2326100" cy="1940150"/>
            <a:chOff x="6065300" y="3048450"/>
            <a:chExt cx="2326100" cy="1940150"/>
          </a:xfrm>
        </p:grpSpPr>
        <p:sp>
          <p:nvSpPr>
            <p:cNvPr id="117" name="Google Shape;117;p23"/>
            <p:cNvSpPr/>
            <p:nvPr/>
          </p:nvSpPr>
          <p:spPr>
            <a:xfrm>
              <a:off x="6081100" y="3097975"/>
              <a:ext cx="2310300" cy="184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3"/>
            <p:cNvSpPr/>
            <p:nvPr/>
          </p:nvSpPr>
          <p:spPr>
            <a:xfrm>
              <a:off x="7277100" y="3748525"/>
              <a:ext cx="780000" cy="540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i="1"/>
                <a:t>D</a:t>
              </a:r>
              <a:endParaRPr sz="1800" i="1"/>
            </a:p>
          </p:txBody>
        </p:sp>
        <p:cxnSp>
          <p:nvCxnSpPr>
            <p:cNvPr id="132" name="Google Shape;132;p23"/>
            <p:cNvCxnSpPr>
              <a:stCxn id="131" idx="1"/>
            </p:cNvCxnSpPr>
            <p:nvPr/>
          </p:nvCxnSpPr>
          <p:spPr>
            <a:xfrm rot="10800000">
              <a:off x="6315000" y="4018525"/>
              <a:ext cx="962100" cy="0"/>
            </a:xfrm>
            <a:prstGeom prst="straightConnector1">
              <a:avLst/>
            </a:prstGeom>
            <a:noFill/>
            <a:ln w="19050" cap="flat" cmpd="sng">
              <a:solidFill>
                <a:schemeClr val="dk1"/>
              </a:solidFill>
              <a:prstDash val="solid"/>
              <a:round/>
              <a:headEnd type="triangle" w="med" len="med"/>
              <a:tailEnd type="none" w="med" len="med"/>
            </a:ln>
          </p:spPr>
        </p:cxnSp>
        <p:sp>
          <p:nvSpPr>
            <p:cNvPr id="133" name="Google Shape;133;p23"/>
            <p:cNvSpPr txBox="1"/>
            <p:nvPr/>
          </p:nvSpPr>
          <p:spPr>
            <a:xfrm>
              <a:off x="6065300" y="3818425"/>
              <a:ext cx="30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t>K</a:t>
              </a:r>
              <a:endParaRPr i="1"/>
            </a:p>
          </p:txBody>
        </p:sp>
        <p:sp>
          <p:nvSpPr>
            <p:cNvPr id="134" name="Google Shape;134;p23"/>
            <p:cNvSpPr txBox="1"/>
            <p:nvPr/>
          </p:nvSpPr>
          <p:spPr>
            <a:xfrm>
              <a:off x="6466500" y="3748525"/>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k</a:t>
              </a:r>
              <a:r>
                <a:rPr lang="en" sz="1200"/>
                <a:t> bits</a:t>
              </a:r>
              <a:endParaRPr sz="1200"/>
            </a:p>
          </p:txBody>
        </p:sp>
        <p:cxnSp>
          <p:nvCxnSpPr>
            <p:cNvPr id="135" name="Google Shape;135;p23"/>
            <p:cNvCxnSpPr>
              <a:stCxn id="131" idx="0"/>
            </p:cNvCxnSpPr>
            <p:nvPr/>
          </p:nvCxnSpPr>
          <p:spPr>
            <a:xfrm rot="10800000">
              <a:off x="7667100" y="3371725"/>
              <a:ext cx="0" cy="376800"/>
            </a:xfrm>
            <a:prstGeom prst="straightConnector1">
              <a:avLst/>
            </a:prstGeom>
            <a:noFill/>
            <a:ln w="19050" cap="flat" cmpd="sng">
              <a:solidFill>
                <a:schemeClr val="dk1"/>
              </a:solidFill>
              <a:prstDash val="solid"/>
              <a:round/>
              <a:headEnd type="triangle" w="med" len="med"/>
              <a:tailEnd type="none" w="med" len="med"/>
            </a:ln>
          </p:spPr>
        </p:cxnSp>
        <p:sp>
          <p:nvSpPr>
            <p:cNvPr id="136" name="Google Shape;136;p23"/>
            <p:cNvSpPr txBox="1"/>
            <p:nvPr/>
          </p:nvSpPr>
          <p:spPr>
            <a:xfrm>
              <a:off x="7667100" y="3299263"/>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n</a:t>
              </a:r>
              <a:r>
                <a:rPr lang="en" sz="1200"/>
                <a:t> bits</a:t>
              </a:r>
              <a:endParaRPr sz="1200"/>
            </a:p>
          </p:txBody>
        </p:sp>
        <p:sp>
          <p:nvSpPr>
            <p:cNvPr id="137" name="Google Shape;137;p23"/>
            <p:cNvSpPr txBox="1"/>
            <p:nvPr/>
          </p:nvSpPr>
          <p:spPr>
            <a:xfrm>
              <a:off x="7194450" y="3048450"/>
              <a:ext cx="99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ciphertext</a:t>
              </a:r>
              <a:endParaRPr dirty="0"/>
            </a:p>
          </p:txBody>
        </p:sp>
        <p:cxnSp>
          <p:nvCxnSpPr>
            <p:cNvPr id="138" name="Google Shape;138;p23"/>
            <p:cNvCxnSpPr>
              <a:endCxn id="131" idx="2"/>
            </p:cNvCxnSpPr>
            <p:nvPr/>
          </p:nvCxnSpPr>
          <p:spPr>
            <a:xfrm rot="10800000">
              <a:off x="7667100" y="4288525"/>
              <a:ext cx="0" cy="407400"/>
            </a:xfrm>
            <a:prstGeom prst="straightConnector1">
              <a:avLst/>
            </a:prstGeom>
            <a:noFill/>
            <a:ln w="19050" cap="flat" cmpd="sng">
              <a:solidFill>
                <a:schemeClr val="dk1"/>
              </a:solidFill>
              <a:prstDash val="solid"/>
              <a:round/>
              <a:headEnd type="triangle" w="med" len="med"/>
              <a:tailEnd type="none" w="med" len="med"/>
            </a:ln>
          </p:spPr>
        </p:cxnSp>
        <p:sp>
          <p:nvSpPr>
            <p:cNvPr id="139" name="Google Shape;139;p23"/>
            <p:cNvSpPr txBox="1"/>
            <p:nvPr/>
          </p:nvSpPr>
          <p:spPr>
            <a:xfrm>
              <a:off x="7618675" y="4271775"/>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n</a:t>
              </a:r>
              <a:r>
                <a:rPr lang="en" sz="1200"/>
                <a:t> bits</a:t>
              </a:r>
              <a:endParaRPr sz="1200"/>
            </a:p>
          </p:txBody>
        </p:sp>
        <p:sp>
          <p:nvSpPr>
            <p:cNvPr id="140" name="Google Shape;140;p23"/>
            <p:cNvSpPr txBox="1"/>
            <p:nvPr/>
          </p:nvSpPr>
          <p:spPr>
            <a:xfrm>
              <a:off x="7245600" y="4588400"/>
              <a:ext cx="99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plaintext</a:t>
              </a:r>
              <a:endParaRPr/>
            </a:p>
          </p:txBody>
        </p:sp>
      </p:grpSp>
      <p:sp>
        <p:nvSpPr>
          <p:cNvPr id="141" name="Google Shape;141;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0">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0">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Ciphers: Correctness</a:t>
            </a:r>
            <a:endParaRPr/>
          </a:p>
        </p:txBody>
      </p:sp>
      <p:sp>
        <p:nvSpPr>
          <p:cNvPr id="147" name="Google Shape;147;p24"/>
          <p:cNvSpPr txBox="1">
            <a:spLocks noGrp="1"/>
          </p:cNvSpPr>
          <p:nvPr>
            <p:ph type="body" idx="1"/>
          </p:nvPr>
        </p:nvSpPr>
        <p:spPr>
          <a:xfrm>
            <a:off x="198500" y="1246825"/>
            <a:ext cx="8520600" cy="201103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en" sz="1900" dirty="0"/>
              <a:t>When the key </a:t>
            </a:r>
            <a:r>
              <a:rPr lang="en" sz="1900" i="1" dirty="0"/>
              <a:t>k</a:t>
            </a:r>
            <a:r>
              <a:rPr lang="en" sz="1900" dirty="0"/>
              <a:t> is fixed, </a:t>
            </a:r>
            <a:r>
              <a:rPr lang="en" sz="1900" i="1" dirty="0"/>
              <a:t>EK</a:t>
            </a:r>
            <a:r>
              <a:rPr lang="en" sz="1900" dirty="0"/>
              <a:t>(</a:t>
            </a:r>
            <a:r>
              <a:rPr lang="en" sz="1900" i="1" dirty="0"/>
              <a:t>M</a:t>
            </a:r>
            <a:r>
              <a:rPr lang="en" sz="1900" dirty="0"/>
              <a:t>) must be a </a:t>
            </a:r>
            <a:r>
              <a:rPr lang="en" sz="1900" b="1" dirty="0"/>
              <a:t>permutation</a:t>
            </a:r>
            <a:r>
              <a:rPr lang="en" sz="1900" dirty="0"/>
              <a:t> (</a:t>
            </a:r>
            <a:r>
              <a:rPr lang="en" sz="1900" b="1" dirty="0"/>
              <a:t>bijective function</a:t>
            </a:r>
            <a:r>
              <a:rPr lang="en" sz="1900" dirty="0"/>
              <a:t>) on </a:t>
            </a:r>
            <a:r>
              <a:rPr lang="en" sz="1900" i="1" dirty="0"/>
              <a:t>n</a:t>
            </a:r>
            <a:r>
              <a:rPr lang="en" sz="1900" dirty="0"/>
              <a:t>-bit strings</a:t>
            </a:r>
            <a:endParaRPr sz="1900" dirty="0"/>
          </a:p>
          <a:p>
            <a:pPr marL="914400" lvl="1" indent="-317500" algn="l" rtl="0">
              <a:spcBef>
                <a:spcPts val="0"/>
              </a:spcBef>
              <a:spcAft>
                <a:spcPts val="0"/>
              </a:spcAft>
              <a:buSzPts val="1400"/>
              <a:buChar char="○"/>
            </a:pPr>
            <a:r>
              <a:rPr lang="en" sz="1500" dirty="0"/>
              <a:t>Each input must correspond to exactly one unique output</a:t>
            </a:r>
            <a:endParaRPr sz="1500" dirty="0"/>
          </a:p>
          <a:p>
            <a:pPr marL="457200" lvl="0" indent="-342900" algn="l" rtl="0">
              <a:spcBef>
                <a:spcPts val="0"/>
              </a:spcBef>
              <a:spcAft>
                <a:spcPts val="0"/>
              </a:spcAft>
              <a:buSzPts val="1800"/>
              <a:buChar char="●"/>
            </a:pPr>
            <a:r>
              <a:rPr lang="en" sz="1900" dirty="0"/>
              <a:t>Intuition</a:t>
            </a:r>
            <a:endParaRPr dirty="0"/>
          </a:p>
          <a:p>
            <a:pPr marL="914400" lvl="1" indent="-317500" algn="l" rtl="0">
              <a:spcBef>
                <a:spcPts val="0"/>
              </a:spcBef>
              <a:spcAft>
                <a:spcPts val="0"/>
              </a:spcAft>
              <a:buSzPts val="1400"/>
              <a:buChar char="○"/>
            </a:pPr>
            <a:r>
              <a:rPr lang="en" sz="1500" dirty="0"/>
              <a:t>Suppose </a:t>
            </a:r>
            <a:r>
              <a:rPr lang="en" sz="1500" i="1" dirty="0"/>
              <a:t>EK</a:t>
            </a:r>
            <a:r>
              <a:rPr lang="en" sz="1500" dirty="0"/>
              <a:t>(</a:t>
            </a:r>
            <a:r>
              <a:rPr lang="en" sz="1500" i="1" dirty="0"/>
              <a:t>M</a:t>
            </a:r>
            <a:r>
              <a:rPr lang="en" sz="1500" dirty="0"/>
              <a:t>) is not bijective</a:t>
            </a:r>
            <a:endParaRPr sz="1500" dirty="0"/>
          </a:p>
          <a:p>
            <a:pPr marL="914400" lvl="1" indent="-317500" algn="l" rtl="0">
              <a:spcBef>
                <a:spcPts val="0"/>
              </a:spcBef>
              <a:spcAft>
                <a:spcPts val="0"/>
              </a:spcAft>
              <a:buSzPts val="1400"/>
              <a:buChar char="○"/>
            </a:pPr>
            <a:r>
              <a:rPr lang="en" sz="1500" dirty="0"/>
              <a:t>Then two inputs might correspond to the same output: </a:t>
            </a:r>
            <a:r>
              <a:rPr lang="en" sz="1500" i="1" dirty="0"/>
              <a:t>E</a:t>
            </a:r>
            <a:r>
              <a:rPr lang="en" sz="1500" dirty="0"/>
              <a:t>(</a:t>
            </a:r>
            <a:r>
              <a:rPr lang="en" sz="1500" i="1" dirty="0"/>
              <a:t>K</a:t>
            </a:r>
            <a:r>
              <a:rPr lang="en" sz="1500" dirty="0"/>
              <a:t>, </a:t>
            </a:r>
            <a:r>
              <a:rPr lang="en" sz="1500" i="1" dirty="0"/>
              <a:t>x</a:t>
            </a:r>
            <a:r>
              <a:rPr lang="en" sz="1500" dirty="0"/>
              <a:t>1) = </a:t>
            </a:r>
            <a:r>
              <a:rPr lang="en" sz="1500" i="1" dirty="0"/>
              <a:t>E</a:t>
            </a:r>
            <a:r>
              <a:rPr lang="en" sz="1500" dirty="0"/>
              <a:t>(</a:t>
            </a:r>
            <a:r>
              <a:rPr lang="en" sz="1500" i="1" dirty="0"/>
              <a:t>K</a:t>
            </a:r>
            <a:r>
              <a:rPr lang="en" sz="1500" dirty="0"/>
              <a:t>, </a:t>
            </a:r>
            <a:r>
              <a:rPr lang="en" sz="1500" i="1" dirty="0"/>
              <a:t>x</a:t>
            </a:r>
            <a:r>
              <a:rPr lang="en" sz="1500" dirty="0"/>
              <a:t>2) = </a:t>
            </a:r>
            <a:r>
              <a:rPr lang="en" sz="1500" i="1" dirty="0"/>
              <a:t>y</a:t>
            </a:r>
            <a:endParaRPr sz="1500" i="1" dirty="0"/>
          </a:p>
          <a:p>
            <a:pPr marL="914400" lvl="1" indent="-317500" algn="l" rtl="0">
              <a:spcBef>
                <a:spcPts val="0"/>
              </a:spcBef>
              <a:spcAft>
                <a:spcPts val="0"/>
              </a:spcAft>
              <a:buSzPts val="1400"/>
              <a:buChar char="○"/>
            </a:pPr>
            <a:r>
              <a:rPr lang="en" sz="1500" dirty="0"/>
              <a:t>Given ciphertext </a:t>
            </a:r>
            <a:r>
              <a:rPr lang="en" sz="1500" i="1" dirty="0"/>
              <a:t>y</a:t>
            </a:r>
            <a:r>
              <a:rPr lang="en" sz="1500" dirty="0"/>
              <a:t>, you can’t uniquely decrypt. </a:t>
            </a:r>
            <a:r>
              <a:rPr lang="en" sz="1500" i="1" dirty="0"/>
              <a:t>D</a:t>
            </a:r>
            <a:r>
              <a:rPr lang="en" sz="1500" dirty="0"/>
              <a:t>(</a:t>
            </a:r>
            <a:r>
              <a:rPr lang="en" sz="1500" i="1" dirty="0"/>
              <a:t>K</a:t>
            </a:r>
            <a:r>
              <a:rPr lang="en" sz="1500" dirty="0"/>
              <a:t>, </a:t>
            </a:r>
            <a:r>
              <a:rPr lang="en" sz="1500" i="1" dirty="0"/>
              <a:t>y</a:t>
            </a:r>
            <a:r>
              <a:rPr lang="en" sz="1500" dirty="0"/>
              <a:t>) = </a:t>
            </a:r>
            <a:r>
              <a:rPr lang="en" sz="1500" i="1" dirty="0"/>
              <a:t>x</a:t>
            </a:r>
            <a:r>
              <a:rPr lang="en" sz="1500" dirty="0"/>
              <a:t>1? </a:t>
            </a:r>
            <a:r>
              <a:rPr lang="en" sz="1500" i="1" dirty="0"/>
              <a:t>D</a:t>
            </a:r>
            <a:r>
              <a:rPr lang="en" sz="1500" dirty="0"/>
              <a:t>(</a:t>
            </a:r>
            <a:r>
              <a:rPr lang="en" sz="1500" i="1" dirty="0"/>
              <a:t>K</a:t>
            </a:r>
            <a:r>
              <a:rPr lang="en" sz="1500" dirty="0"/>
              <a:t>, </a:t>
            </a:r>
            <a:r>
              <a:rPr lang="en" sz="1500" i="1" dirty="0"/>
              <a:t>y</a:t>
            </a:r>
            <a:r>
              <a:rPr lang="en" sz="1500" dirty="0"/>
              <a:t>) = </a:t>
            </a:r>
            <a:r>
              <a:rPr lang="en" sz="1500" i="1" dirty="0"/>
              <a:t>x</a:t>
            </a:r>
            <a:r>
              <a:rPr lang="en" sz="1500" dirty="0"/>
              <a:t>2?</a:t>
            </a:r>
            <a:endParaRPr sz="1500" dirty="0"/>
          </a:p>
        </p:txBody>
      </p:sp>
      <p:sp>
        <p:nvSpPr>
          <p:cNvPr id="148" name="Google Shape;148;p24"/>
          <p:cNvSpPr txBox="1"/>
          <p:nvPr/>
        </p:nvSpPr>
        <p:spPr>
          <a:xfrm>
            <a:off x="1697225" y="3098917"/>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latin typeface="Courier New"/>
                <a:ea typeface="Courier New"/>
                <a:cs typeface="Courier New"/>
                <a:sym typeface="Courier New"/>
              </a:rPr>
              <a:t>00</a:t>
            </a:r>
            <a:endParaRPr sz="1600" dirty="0">
              <a:latin typeface="Courier New"/>
              <a:ea typeface="Courier New"/>
              <a:cs typeface="Courier New"/>
              <a:sym typeface="Courier New"/>
            </a:endParaRPr>
          </a:p>
          <a:p>
            <a:pPr marL="0" lvl="0" indent="0" algn="l" rtl="0">
              <a:spcBef>
                <a:spcPts val="0"/>
              </a:spcBef>
              <a:spcAft>
                <a:spcPts val="0"/>
              </a:spcAft>
              <a:buNone/>
            </a:pPr>
            <a:r>
              <a:rPr lang="en" sz="1600" dirty="0">
                <a:latin typeface="Courier New"/>
                <a:ea typeface="Courier New"/>
                <a:cs typeface="Courier New"/>
                <a:sym typeface="Courier New"/>
              </a:rPr>
              <a:t>01</a:t>
            </a:r>
            <a:endParaRPr sz="1600" dirty="0">
              <a:latin typeface="Courier New"/>
              <a:ea typeface="Courier New"/>
              <a:cs typeface="Courier New"/>
              <a:sym typeface="Courier New"/>
            </a:endParaRPr>
          </a:p>
          <a:p>
            <a:pPr marL="0" lvl="0" indent="0" algn="l" rtl="0">
              <a:spcBef>
                <a:spcPts val="0"/>
              </a:spcBef>
              <a:spcAft>
                <a:spcPts val="0"/>
              </a:spcAft>
              <a:buNone/>
            </a:pPr>
            <a:r>
              <a:rPr lang="en" sz="1600" dirty="0">
                <a:latin typeface="Courier New"/>
                <a:ea typeface="Courier New"/>
                <a:cs typeface="Courier New"/>
                <a:sym typeface="Courier New"/>
              </a:rPr>
              <a:t>10</a:t>
            </a:r>
            <a:endParaRPr sz="1600" dirty="0">
              <a:latin typeface="Courier New"/>
              <a:ea typeface="Courier New"/>
              <a:cs typeface="Courier New"/>
              <a:sym typeface="Courier New"/>
            </a:endParaRPr>
          </a:p>
          <a:p>
            <a:pPr marL="0" lvl="0" indent="0" algn="l" rtl="0">
              <a:spcBef>
                <a:spcPts val="0"/>
              </a:spcBef>
              <a:spcAft>
                <a:spcPts val="0"/>
              </a:spcAft>
              <a:buNone/>
            </a:pPr>
            <a:r>
              <a:rPr lang="en" sz="1600" dirty="0">
                <a:latin typeface="Courier New"/>
                <a:ea typeface="Courier New"/>
                <a:cs typeface="Courier New"/>
                <a:sym typeface="Courier New"/>
              </a:rPr>
              <a:t>11</a:t>
            </a:r>
            <a:endParaRPr sz="1600" dirty="0">
              <a:latin typeface="Courier New"/>
              <a:ea typeface="Courier New"/>
              <a:cs typeface="Courier New"/>
              <a:sym typeface="Courier New"/>
            </a:endParaRPr>
          </a:p>
        </p:txBody>
      </p:sp>
      <p:sp>
        <p:nvSpPr>
          <p:cNvPr id="149" name="Google Shape;149;p24"/>
          <p:cNvSpPr txBox="1"/>
          <p:nvPr/>
        </p:nvSpPr>
        <p:spPr>
          <a:xfrm>
            <a:off x="2985025" y="3098917"/>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50" name="Google Shape;150;p24"/>
          <p:cNvSpPr txBox="1"/>
          <p:nvPr/>
        </p:nvSpPr>
        <p:spPr>
          <a:xfrm>
            <a:off x="4572000" y="3098917"/>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51" name="Google Shape;151;p24"/>
          <p:cNvSpPr txBox="1"/>
          <p:nvPr/>
        </p:nvSpPr>
        <p:spPr>
          <a:xfrm>
            <a:off x="5859800" y="3098917"/>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cxnSp>
        <p:nvCxnSpPr>
          <p:cNvPr id="152" name="Google Shape;152;p24"/>
          <p:cNvCxnSpPr/>
          <p:nvPr/>
        </p:nvCxnSpPr>
        <p:spPr>
          <a:xfrm>
            <a:off x="2092975" y="3317792"/>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53" name="Google Shape;153;p24"/>
          <p:cNvCxnSpPr/>
          <p:nvPr/>
        </p:nvCxnSpPr>
        <p:spPr>
          <a:xfrm rot="10800000" flipH="1">
            <a:off x="2092975" y="3317892"/>
            <a:ext cx="937200" cy="259800"/>
          </a:xfrm>
          <a:prstGeom prst="straightConnector1">
            <a:avLst/>
          </a:prstGeom>
          <a:noFill/>
          <a:ln w="19050" cap="flat" cmpd="sng">
            <a:solidFill>
              <a:schemeClr val="dk1"/>
            </a:solidFill>
            <a:prstDash val="solid"/>
            <a:round/>
            <a:headEnd type="none" w="med" len="med"/>
            <a:tailEnd type="triangle" w="med" len="med"/>
          </a:ln>
        </p:spPr>
      </p:cxnSp>
      <p:cxnSp>
        <p:nvCxnSpPr>
          <p:cNvPr id="154" name="Google Shape;154;p24"/>
          <p:cNvCxnSpPr/>
          <p:nvPr/>
        </p:nvCxnSpPr>
        <p:spPr>
          <a:xfrm>
            <a:off x="2079275" y="3830767"/>
            <a:ext cx="998700" cy="179400"/>
          </a:xfrm>
          <a:prstGeom prst="straightConnector1">
            <a:avLst/>
          </a:prstGeom>
          <a:noFill/>
          <a:ln w="19050" cap="flat" cmpd="sng">
            <a:solidFill>
              <a:schemeClr val="dk1"/>
            </a:solidFill>
            <a:prstDash val="solid"/>
            <a:round/>
            <a:headEnd type="none" w="med" len="med"/>
            <a:tailEnd type="triangle" w="med" len="med"/>
          </a:ln>
        </p:spPr>
      </p:cxnSp>
      <p:cxnSp>
        <p:nvCxnSpPr>
          <p:cNvPr id="155" name="Google Shape;155;p24"/>
          <p:cNvCxnSpPr/>
          <p:nvPr/>
        </p:nvCxnSpPr>
        <p:spPr>
          <a:xfrm>
            <a:off x="2106775" y="4063317"/>
            <a:ext cx="909600" cy="0"/>
          </a:xfrm>
          <a:prstGeom prst="straightConnector1">
            <a:avLst/>
          </a:prstGeom>
          <a:noFill/>
          <a:ln w="19050" cap="flat" cmpd="sng">
            <a:solidFill>
              <a:schemeClr val="dk1"/>
            </a:solidFill>
            <a:prstDash val="solid"/>
            <a:round/>
            <a:headEnd type="none" w="med" len="med"/>
            <a:tailEnd type="triangle" w="med" len="med"/>
          </a:ln>
        </p:spPr>
      </p:cxnSp>
      <p:cxnSp>
        <p:nvCxnSpPr>
          <p:cNvPr id="156" name="Google Shape;156;p24"/>
          <p:cNvCxnSpPr/>
          <p:nvPr/>
        </p:nvCxnSpPr>
        <p:spPr>
          <a:xfrm>
            <a:off x="4994950" y="3311005"/>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57" name="Google Shape;157;p24"/>
          <p:cNvCxnSpPr/>
          <p:nvPr/>
        </p:nvCxnSpPr>
        <p:spPr>
          <a:xfrm rot="10800000" flipH="1">
            <a:off x="4994950" y="3311105"/>
            <a:ext cx="937200" cy="259800"/>
          </a:xfrm>
          <a:prstGeom prst="straightConnector1">
            <a:avLst/>
          </a:prstGeom>
          <a:noFill/>
          <a:ln w="19050" cap="flat" cmpd="sng">
            <a:solidFill>
              <a:schemeClr val="dk1"/>
            </a:solidFill>
            <a:prstDash val="solid"/>
            <a:round/>
            <a:headEnd type="none" w="med" len="med"/>
            <a:tailEnd type="triangle" w="med" len="med"/>
          </a:ln>
        </p:spPr>
      </p:cxnSp>
      <p:cxnSp>
        <p:nvCxnSpPr>
          <p:cNvPr id="158" name="Google Shape;158;p24"/>
          <p:cNvCxnSpPr/>
          <p:nvPr/>
        </p:nvCxnSpPr>
        <p:spPr>
          <a:xfrm>
            <a:off x="4994950" y="3768205"/>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59" name="Google Shape;159;p24"/>
          <p:cNvCxnSpPr/>
          <p:nvPr/>
        </p:nvCxnSpPr>
        <p:spPr>
          <a:xfrm rot="10800000" flipH="1">
            <a:off x="4994950" y="3768305"/>
            <a:ext cx="937200" cy="259800"/>
          </a:xfrm>
          <a:prstGeom prst="straightConnector1">
            <a:avLst/>
          </a:prstGeom>
          <a:noFill/>
          <a:ln w="19050" cap="flat" cmpd="sng">
            <a:solidFill>
              <a:schemeClr val="dk1"/>
            </a:solidFill>
            <a:prstDash val="solid"/>
            <a:round/>
            <a:headEnd type="none" w="med" len="med"/>
            <a:tailEnd type="triangle" w="med" len="med"/>
          </a:ln>
        </p:spPr>
      </p:cxnSp>
      <p:sp>
        <p:nvSpPr>
          <p:cNvPr id="160" name="Google Shape;160;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
        <p:nvSpPr>
          <p:cNvPr id="161" name="Google Shape;161;p24"/>
          <p:cNvSpPr txBox="1"/>
          <p:nvPr/>
        </p:nvSpPr>
        <p:spPr>
          <a:xfrm>
            <a:off x="1568825" y="4223867"/>
            <a:ext cx="20196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Not bijective: Two inputs encrypt to the same output</a:t>
            </a:r>
            <a:endParaRPr/>
          </a:p>
        </p:txBody>
      </p:sp>
      <p:sp>
        <p:nvSpPr>
          <p:cNvPr id="162" name="Google Shape;162;p24"/>
          <p:cNvSpPr txBox="1"/>
          <p:nvPr/>
        </p:nvSpPr>
        <p:spPr>
          <a:xfrm>
            <a:off x="4453750" y="4225517"/>
            <a:ext cx="20196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Bijective: Each input maps to exactly one unique output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Ciphers: Security</a:t>
            </a:r>
            <a:endParaRPr/>
          </a:p>
        </p:txBody>
      </p:sp>
      <p:sp>
        <p:nvSpPr>
          <p:cNvPr id="168" name="Google Shape;168;p25"/>
          <p:cNvSpPr txBox="1">
            <a:spLocks noGrp="1"/>
          </p:cNvSpPr>
          <p:nvPr>
            <p:ph type="body" idx="1"/>
          </p:nvPr>
        </p:nvSpPr>
        <p:spPr>
          <a:xfrm>
            <a:off x="198500" y="1246825"/>
            <a:ext cx="8729840" cy="2054426"/>
          </a:xfrm>
          <a:prstGeom prst="rect">
            <a:avLst/>
          </a:prstGeom>
        </p:spPr>
        <p:txBody>
          <a:bodyPr spcFirstLastPara="1" wrap="square" lIns="91425" tIns="91425" rIns="91425" bIns="91425" anchor="t" anchorCtr="0">
            <a:normAutofit fontScale="92500" lnSpcReduction="10000"/>
          </a:bodyPr>
          <a:lstStyle/>
          <a:p>
            <a:pPr marL="457200" lvl="0" indent="-334327" algn="l" rtl="0">
              <a:spcBef>
                <a:spcPts val="0"/>
              </a:spcBef>
              <a:spcAft>
                <a:spcPts val="0"/>
              </a:spcAft>
              <a:buSzPct val="100000"/>
              <a:buChar char="●"/>
            </a:pPr>
            <a:r>
              <a:rPr lang="en" sz="1900" dirty="0"/>
              <a:t>A secure block cipher behaves like a randomly chosen permutation from the set of all permutations on </a:t>
            </a:r>
            <a:r>
              <a:rPr lang="en" sz="1900" i="1" dirty="0"/>
              <a:t>n</a:t>
            </a:r>
            <a:r>
              <a:rPr lang="en" sz="1900" dirty="0"/>
              <a:t>-bit strings</a:t>
            </a:r>
            <a:endParaRPr sz="1900" dirty="0"/>
          </a:p>
          <a:p>
            <a:pPr marL="914400" lvl="1" indent="-310832" algn="l" rtl="0">
              <a:spcBef>
                <a:spcPts val="0"/>
              </a:spcBef>
              <a:spcAft>
                <a:spcPts val="0"/>
              </a:spcAft>
              <a:buSzPct val="100000"/>
              <a:buChar char="○"/>
            </a:pPr>
            <a:r>
              <a:rPr lang="en" sz="1500" dirty="0"/>
              <a:t>A random permutation: Each </a:t>
            </a:r>
            <a:r>
              <a:rPr lang="en" sz="1500" i="1" dirty="0"/>
              <a:t>n</a:t>
            </a:r>
            <a:r>
              <a:rPr lang="en" sz="1500" dirty="0"/>
              <a:t>-bit input is mapped to one randomly-chosen </a:t>
            </a:r>
            <a:r>
              <a:rPr lang="en" sz="1500" i="1" dirty="0"/>
              <a:t>n</a:t>
            </a:r>
            <a:r>
              <a:rPr lang="en" sz="1500" dirty="0"/>
              <a:t>-bit output</a:t>
            </a:r>
            <a:endParaRPr sz="1500" dirty="0"/>
          </a:p>
          <a:p>
            <a:pPr marL="457200" lvl="0" indent="-334327" algn="l" rtl="0">
              <a:spcBef>
                <a:spcPts val="0"/>
              </a:spcBef>
              <a:spcAft>
                <a:spcPts val="0"/>
              </a:spcAft>
              <a:buSzPct val="100000"/>
              <a:buChar char="●"/>
            </a:pPr>
            <a:r>
              <a:rPr lang="en" sz="1900" dirty="0"/>
              <a:t>Consider a distinguishing game</a:t>
            </a:r>
            <a:endParaRPr sz="1900" dirty="0"/>
          </a:p>
          <a:p>
            <a:pPr marL="914400" lvl="1" indent="-310832" algn="l" rtl="0">
              <a:spcBef>
                <a:spcPts val="0"/>
              </a:spcBef>
              <a:spcAft>
                <a:spcPts val="0"/>
              </a:spcAft>
              <a:buSzPct val="100000"/>
              <a:buChar char="○"/>
            </a:pPr>
            <a:r>
              <a:rPr lang="en" sz="1500" dirty="0"/>
              <a:t>Eve gets two boxes: One is a randomly chosen permutation, and one is </a:t>
            </a:r>
            <a:r>
              <a:rPr lang="en" sz="1500" i="1" dirty="0"/>
              <a:t>EK</a:t>
            </a:r>
            <a:r>
              <a:rPr lang="en" sz="1500" dirty="0"/>
              <a:t> with a randomly chosen key </a:t>
            </a:r>
            <a:r>
              <a:rPr lang="en" sz="1500" i="1" dirty="0"/>
              <a:t>K</a:t>
            </a:r>
            <a:endParaRPr sz="1500" dirty="0"/>
          </a:p>
          <a:p>
            <a:pPr marL="914400" lvl="1" indent="-310832" algn="l" rtl="0">
              <a:spcBef>
                <a:spcPts val="0"/>
              </a:spcBef>
              <a:spcAft>
                <a:spcPts val="0"/>
              </a:spcAft>
              <a:buSzPct val="100000"/>
              <a:buChar char="○"/>
            </a:pPr>
            <a:r>
              <a:rPr lang="en" sz="1500" dirty="0"/>
              <a:t>Eve should not be able to tell which is which with probability &gt; 1/2</a:t>
            </a:r>
            <a:endParaRPr sz="1500" dirty="0"/>
          </a:p>
        </p:txBody>
      </p:sp>
      <p:sp>
        <p:nvSpPr>
          <p:cNvPr id="169" name="Google Shape;169;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
        <p:nvSpPr>
          <p:cNvPr id="170" name="Google Shape;170;p25"/>
          <p:cNvSpPr txBox="1"/>
          <p:nvPr/>
        </p:nvSpPr>
        <p:spPr>
          <a:xfrm>
            <a:off x="1697225" y="3089128"/>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71" name="Google Shape;171;p25"/>
          <p:cNvSpPr txBox="1"/>
          <p:nvPr/>
        </p:nvSpPr>
        <p:spPr>
          <a:xfrm>
            <a:off x="2985025" y="3089128"/>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72" name="Google Shape;172;p25"/>
          <p:cNvSpPr txBox="1"/>
          <p:nvPr/>
        </p:nvSpPr>
        <p:spPr>
          <a:xfrm>
            <a:off x="4572000" y="3089128"/>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73" name="Google Shape;173;p25"/>
          <p:cNvSpPr txBox="1"/>
          <p:nvPr/>
        </p:nvSpPr>
        <p:spPr>
          <a:xfrm>
            <a:off x="5859800" y="3089128"/>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cxnSp>
        <p:nvCxnSpPr>
          <p:cNvPr id="174" name="Google Shape;174;p25"/>
          <p:cNvCxnSpPr/>
          <p:nvPr/>
        </p:nvCxnSpPr>
        <p:spPr>
          <a:xfrm>
            <a:off x="2092825" y="3307978"/>
            <a:ext cx="978900" cy="485100"/>
          </a:xfrm>
          <a:prstGeom prst="straightConnector1">
            <a:avLst/>
          </a:prstGeom>
          <a:noFill/>
          <a:ln w="19050" cap="flat" cmpd="sng">
            <a:solidFill>
              <a:schemeClr val="dk1"/>
            </a:solidFill>
            <a:prstDash val="solid"/>
            <a:round/>
            <a:headEnd type="none" w="med" len="med"/>
            <a:tailEnd type="triangle" w="med" len="med"/>
          </a:ln>
        </p:spPr>
      </p:cxnSp>
      <p:cxnSp>
        <p:nvCxnSpPr>
          <p:cNvPr id="175" name="Google Shape;175;p25"/>
          <p:cNvCxnSpPr/>
          <p:nvPr/>
        </p:nvCxnSpPr>
        <p:spPr>
          <a:xfrm rot="10800000" flipH="1">
            <a:off x="2092975" y="3308103"/>
            <a:ext cx="937200" cy="259800"/>
          </a:xfrm>
          <a:prstGeom prst="straightConnector1">
            <a:avLst/>
          </a:prstGeom>
          <a:noFill/>
          <a:ln w="19050" cap="flat" cmpd="sng">
            <a:solidFill>
              <a:schemeClr val="dk1"/>
            </a:solidFill>
            <a:prstDash val="solid"/>
            <a:round/>
            <a:headEnd type="none" w="med" len="med"/>
            <a:tailEnd type="triangle" w="med" len="med"/>
          </a:ln>
        </p:spPr>
      </p:cxnSp>
      <p:cxnSp>
        <p:nvCxnSpPr>
          <p:cNvPr id="176" name="Google Shape;176;p25"/>
          <p:cNvCxnSpPr/>
          <p:nvPr/>
        </p:nvCxnSpPr>
        <p:spPr>
          <a:xfrm rot="10800000" flipH="1">
            <a:off x="2079275" y="3559678"/>
            <a:ext cx="968700" cy="261300"/>
          </a:xfrm>
          <a:prstGeom prst="straightConnector1">
            <a:avLst/>
          </a:prstGeom>
          <a:noFill/>
          <a:ln w="19050" cap="flat" cmpd="sng">
            <a:solidFill>
              <a:schemeClr val="dk1"/>
            </a:solidFill>
            <a:prstDash val="solid"/>
            <a:round/>
            <a:headEnd type="none" w="med" len="med"/>
            <a:tailEnd type="triangle" w="med" len="med"/>
          </a:ln>
        </p:spPr>
      </p:cxnSp>
      <p:cxnSp>
        <p:nvCxnSpPr>
          <p:cNvPr id="177" name="Google Shape;177;p25"/>
          <p:cNvCxnSpPr/>
          <p:nvPr/>
        </p:nvCxnSpPr>
        <p:spPr>
          <a:xfrm>
            <a:off x="2106775" y="4053528"/>
            <a:ext cx="909600" cy="0"/>
          </a:xfrm>
          <a:prstGeom prst="straightConnector1">
            <a:avLst/>
          </a:prstGeom>
          <a:noFill/>
          <a:ln w="19050" cap="flat" cmpd="sng">
            <a:solidFill>
              <a:schemeClr val="dk1"/>
            </a:solidFill>
            <a:prstDash val="solid"/>
            <a:round/>
            <a:headEnd type="none" w="med" len="med"/>
            <a:tailEnd type="triangle" w="med" len="med"/>
          </a:ln>
        </p:spPr>
      </p:cxnSp>
      <p:cxnSp>
        <p:nvCxnSpPr>
          <p:cNvPr id="178" name="Google Shape;178;p25"/>
          <p:cNvCxnSpPr/>
          <p:nvPr/>
        </p:nvCxnSpPr>
        <p:spPr>
          <a:xfrm>
            <a:off x="4994950" y="3301216"/>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79" name="Google Shape;179;p25"/>
          <p:cNvCxnSpPr/>
          <p:nvPr/>
        </p:nvCxnSpPr>
        <p:spPr>
          <a:xfrm rot="10800000" flipH="1">
            <a:off x="4994950" y="3301316"/>
            <a:ext cx="937200" cy="259800"/>
          </a:xfrm>
          <a:prstGeom prst="straightConnector1">
            <a:avLst/>
          </a:prstGeom>
          <a:noFill/>
          <a:ln w="19050" cap="flat" cmpd="sng">
            <a:solidFill>
              <a:schemeClr val="dk1"/>
            </a:solidFill>
            <a:prstDash val="solid"/>
            <a:round/>
            <a:headEnd type="none" w="med" len="med"/>
            <a:tailEnd type="triangle" w="med" len="med"/>
          </a:ln>
        </p:spPr>
      </p:cxnSp>
      <p:cxnSp>
        <p:nvCxnSpPr>
          <p:cNvPr id="180" name="Google Shape;180;p25"/>
          <p:cNvCxnSpPr/>
          <p:nvPr/>
        </p:nvCxnSpPr>
        <p:spPr>
          <a:xfrm>
            <a:off x="4994950" y="3758416"/>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81" name="Google Shape;181;p25"/>
          <p:cNvCxnSpPr/>
          <p:nvPr/>
        </p:nvCxnSpPr>
        <p:spPr>
          <a:xfrm rot="10800000" flipH="1">
            <a:off x="4994950" y="3758516"/>
            <a:ext cx="937200" cy="259800"/>
          </a:xfrm>
          <a:prstGeom prst="straightConnector1">
            <a:avLst/>
          </a:prstGeom>
          <a:noFill/>
          <a:ln w="19050" cap="flat" cmpd="sng">
            <a:solidFill>
              <a:schemeClr val="dk1"/>
            </a:solidFill>
            <a:prstDash val="solid"/>
            <a:round/>
            <a:headEnd type="none" w="med" len="med"/>
            <a:tailEnd type="triangle" w="med" len="med"/>
          </a:ln>
        </p:spPr>
      </p:cxnSp>
      <p:sp>
        <p:nvSpPr>
          <p:cNvPr id="182" name="Google Shape;182;p25"/>
          <p:cNvSpPr txBox="1"/>
          <p:nvPr/>
        </p:nvSpPr>
        <p:spPr>
          <a:xfrm>
            <a:off x="574200" y="4189850"/>
            <a:ext cx="75189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One of these is </a:t>
            </a:r>
            <a:r>
              <a:rPr lang="en" i="1"/>
              <a:t>E</a:t>
            </a:r>
            <a:r>
              <a:rPr lang="en" sz="900" i="1"/>
              <a:t>K</a:t>
            </a:r>
            <a:r>
              <a:rPr lang="en"/>
              <a:t> with a randomly chosen </a:t>
            </a:r>
            <a:r>
              <a:rPr lang="en" i="1"/>
              <a:t>K</a:t>
            </a:r>
            <a:r>
              <a:rPr lang="en"/>
              <a:t>, and the other one is a randomly chosen permutation. Eve can’t distinguish them.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Block Ciphers: Brute-force attacks?</a:t>
            </a:r>
            <a:endParaRPr dirty="0"/>
          </a:p>
        </p:txBody>
      </p:sp>
      <p:sp>
        <p:nvSpPr>
          <p:cNvPr id="188" name="Google Shape;188;p26"/>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How hard is it to run a brute-force attack on a 128-bit key?</a:t>
            </a:r>
            <a:endParaRPr sz="2000" dirty="0"/>
          </a:p>
          <a:p>
            <a:pPr marL="914400" lvl="1" indent="-317500" algn="l" rtl="0">
              <a:spcBef>
                <a:spcPts val="0"/>
              </a:spcBef>
              <a:spcAft>
                <a:spcPts val="0"/>
              </a:spcAft>
              <a:buSzPts val="1400"/>
              <a:buChar char="○"/>
            </a:pPr>
            <a:r>
              <a:rPr lang="en" sz="1600" dirty="0"/>
              <a:t>We have to try 2</a:t>
            </a:r>
            <a:r>
              <a:rPr lang="en" sz="1600" baseline="30000" dirty="0"/>
              <a:t>128</a:t>
            </a:r>
            <a:r>
              <a:rPr lang="en" sz="1600" dirty="0"/>
              <a:t> possibilities. How big is 2</a:t>
            </a:r>
            <a:r>
              <a:rPr lang="en" sz="1600" baseline="30000" dirty="0"/>
              <a:t>128</a:t>
            </a:r>
            <a:r>
              <a:rPr lang="en" sz="1600" dirty="0"/>
              <a:t>?</a:t>
            </a:r>
            <a:endParaRPr sz="1600" dirty="0"/>
          </a:p>
          <a:p>
            <a:pPr marL="457200" lvl="0" indent="-342900" algn="l" rtl="0">
              <a:spcBef>
                <a:spcPts val="0"/>
              </a:spcBef>
              <a:spcAft>
                <a:spcPts val="0"/>
              </a:spcAft>
              <a:buSzPts val="1800"/>
              <a:buChar char="●"/>
            </a:pPr>
            <a:r>
              <a:rPr lang="en" sz="2000" dirty="0"/>
              <a:t>Handy approximation: 2</a:t>
            </a:r>
            <a:r>
              <a:rPr lang="en" sz="2000" baseline="30000" dirty="0"/>
              <a:t>10</a:t>
            </a:r>
            <a:r>
              <a:rPr lang="en" sz="2000" dirty="0"/>
              <a:t> ≈ 10</a:t>
            </a:r>
            <a:r>
              <a:rPr lang="en" sz="2000" baseline="30000" dirty="0"/>
              <a:t>3</a:t>
            </a:r>
            <a:endParaRPr sz="2000" dirty="0"/>
          </a:p>
          <a:p>
            <a:pPr marL="914400" lvl="1" indent="-317500" algn="l" rtl="0">
              <a:spcBef>
                <a:spcPts val="0"/>
              </a:spcBef>
              <a:spcAft>
                <a:spcPts val="0"/>
              </a:spcAft>
              <a:buSzPts val="1400"/>
              <a:buChar char="○"/>
            </a:pPr>
            <a:r>
              <a:rPr lang="en" sz="1600" dirty="0"/>
              <a:t>2</a:t>
            </a:r>
            <a:r>
              <a:rPr lang="en" sz="1600" baseline="30000" dirty="0"/>
              <a:t>128</a:t>
            </a:r>
            <a:r>
              <a:rPr lang="en" sz="1600" dirty="0"/>
              <a:t> = 2</a:t>
            </a:r>
            <a:r>
              <a:rPr lang="en" sz="1600" baseline="30000" dirty="0"/>
              <a:t>10*12.8</a:t>
            </a:r>
            <a:r>
              <a:rPr lang="en" sz="1600" dirty="0"/>
              <a:t> ≈ (10</a:t>
            </a:r>
            <a:r>
              <a:rPr lang="en" sz="1600" baseline="30000" dirty="0"/>
              <a:t>3</a:t>
            </a:r>
            <a:r>
              <a:rPr lang="en" sz="1600" dirty="0"/>
              <a:t>)</a:t>
            </a:r>
            <a:r>
              <a:rPr lang="en" sz="1600" baseline="30000" dirty="0"/>
              <a:t>12.8</a:t>
            </a:r>
            <a:r>
              <a:rPr lang="en" sz="1600" dirty="0"/>
              <a:t> ≈ (10</a:t>
            </a:r>
            <a:r>
              <a:rPr lang="en" sz="1600" baseline="30000" dirty="0"/>
              <a:t>3</a:t>
            </a:r>
            <a:r>
              <a:rPr lang="en" sz="1600" dirty="0"/>
              <a:t>)</a:t>
            </a:r>
            <a:r>
              <a:rPr lang="en" sz="1600" baseline="30000" dirty="0"/>
              <a:t>13</a:t>
            </a:r>
            <a:r>
              <a:rPr lang="en" sz="1600" dirty="0"/>
              <a:t> = 10</a:t>
            </a:r>
            <a:r>
              <a:rPr lang="en" sz="1600" baseline="30000" dirty="0"/>
              <a:t>39</a:t>
            </a:r>
            <a:endParaRPr sz="1600" dirty="0"/>
          </a:p>
          <a:p>
            <a:pPr marL="457200" lvl="0" indent="-342900" algn="l" rtl="0">
              <a:spcBef>
                <a:spcPts val="0"/>
              </a:spcBef>
              <a:spcAft>
                <a:spcPts val="0"/>
              </a:spcAft>
              <a:buSzPts val="1800"/>
              <a:buChar char="●"/>
            </a:pPr>
            <a:r>
              <a:rPr lang="en" sz="2000" dirty="0"/>
              <a:t>Suppose we have massive hardware that can try 10</a:t>
            </a:r>
            <a:r>
              <a:rPr lang="en" sz="2000" baseline="30000" dirty="0"/>
              <a:t>9</a:t>
            </a:r>
            <a:r>
              <a:rPr lang="en" sz="2000" dirty="0"/>
              <a:t> (1 billion) keys in 1 nanosecond (a billionth of a second). That’s 10</a:t>
            </a:r>
            <a:r>
              <a:rPr lang="en" sz="2000" baseline="30000" dirty="0"/>
              <a:t>18</a:t>
            </a:r>
            <a:r>
              <a:rPr lang="en" sz="2000" dirty="0"/>
              <a:t> keys per second</a:t>
            </a:r>
            <a:endParaRPr sz="2000" dirty="0"/>
          </a:p>
          <a:p>
            <a:pPr marL="914400" lvl="1" indent="-317500" algn="l" rtl="0">
              <a:spcBef>
                <a:spcPts val="0"/>
              </a:spcBef>
              <a:spcAft>
                <a:spcPts val="0"/>
              </a:spcAft>
              <a:buSzPts val="1400"/>
              <a:buChar char="○"/>
            </a:pPr>
            <a:r>
              <a:rPr lang="en" sz="1600" dirty="0"/>
              <a:t>We’ll need 10</a:t>
            </a:r>
            <a:r>
              <a:rPr lang="en" sz="1600" baseline="30000" dirty="0"/>
              <a:t>39</a:t>
            </a:r>
            <a:r>
              <a:rPr lang="en" sz="1600" dirty="0"/>
              <a:t> / 10</a:t>
            </a:r>
            <a:r>
              <a:rPr lang="en" sz="1600" baseline="30000" dirty="0"/>
              <a:t>18</a:t>
            </a:r>
            <a:r>
              <a:rPr lang="en" sz="1600" dirty="0"/>
              <a:t> = 10</a:t>
            </a:r>
            <a:r>
              <a:rPr lang="en" sz="1600" baseline="30000" dirty="0"/>
              <a:t>21</a:t>
            </a:r>
            <a:r>
              <a:rPr lang="en" sz="1600" dirty="0"/>
              <a:t> seconds. How long is that?</a:t>
            </a:r>
            <a:endParaRPr sz="1600" dirty="0"/>
          </a:p>
          <a:p>
            <a:pPr marL="914400" lvl="1" indent="-317500" algn="l" rtl="0">
              <a:spcBef>
                <a:spcPts val="0"/>
              </a:spcBef>
              <a:spcAft>
                <a:spcPts val="0"/>
              </a:spcAft>
              <a:buSzPts val="1400"/>
              <a:buChar char="○"/>
            </a:pPr>
            <a:r>
              <a:rPr lang="en" sz="1600" dirty="0"/>
              <a:t>One year ≈ 3×10</a:t>
            </a:r>
            <a:r>
              <a:rPr lang="en" sz="1600" baseline="30000" dirty="0"/>
              <a:t>7</a:t>
            </a:r>
            <a:r>
              <a:rPr lang="en" sz="1600" dirty="0"/>
              <a:t> seconds</a:t>
            </a:r>
            <a:endParaRPr sz="1600" dirty="0"/>
          </a:p>
          <a:p>
            <a:pPr marL="914400" lvl="1" indent="-317500" algn="l" rtl="0">
              <a:spcBef>
                <a:spcPts val="0"/>
              </a:spcBef>
              <a:spcAft>
                <a:spcPts val="0"/>
              </a:spcAft>
              <a:buSzPts val="1400"/>
              <a:buChar char="○"/>
            </a:pPr>
            <a:r>
              <a:rPr lang="en" sz="1600" dirty="0"/>
              <a:t>10</a:t>
            </a:r>
            <a:r>
              <a:rPr lang="en" sz="1600" baseline="30000" dirty="0"/>
              <a:t>21</a:t>
            </a:r>
            <a:r>
              <a:rPr lang="en" sz="1600" dirty="0"/>
              <a:t> seconds / 3×10</a:t>
            </a:r>
            <a:r>
              <a:rPr lang="en" sz="1600" baseline="30000" dirty="0"/>
              <a:t>7</a:t>
            </a:r>
            <a:r>
              <a:rPr lang="en" sz="1600" dirty="0"/>
              <a:t> ≈ 3×10</a:t>
            </a:r>
            <a:r>
              <a:rPr lang="en" sz="1600" baseline="30000" dirty="0"/>
              <a:t>13</a:t>
            </a:r>
            <a:r>
              <a:rPr lang="en" sz="1600" dirty="0"/>
              <a:t> years ≈ 30 trillion years</a:t>
            </a:r>
            <a:endParaRPr sz="1600" dirty="0"/>
          </a:p>
          <a:p>
            <a:pPr marL="457200" lvl="0" indent="-342900" algn="l" rtl="0">
              <a:spcBef>
                <a:spcPts val="0"/>
              </a:spcBef>
              <a:spcAft>
                <a:spcPts val="0"/>
              </a:spcAft>
              <a:buSzPts val="1800"/>
              <a:buChar char="●"/>
            </a:pPr>
            <a:r>
              <a:rPr lang="en" sz="2000" b="1" dirty="0"/>
              <a:t>Takeaway</a:t>
            </a:r>
            <a:r>
              <a:rPr lang="en" sz="2000" dirty="0"/>
              <a:t>: Brute-forcing a 128-bit key takes astronomically long.</a:t>
            </a:r>
            <a:br>
              <a:rPr lang="en" sz="2000" dirty="0"/>
            </a:br>
            <a:r>
              <a:rPr lang="en" sz="2000" dirty="0"/>
              <a:t>Don’t even try.</a:t>
            </a:r>
            <a:endParaRPr sz="2000" dirty="0"/>
          </a:p>
        </p:txBody>
      </p:sp>
      <p:sp>
        <p:nvSpPr>
          <p:cNvPr id="189" name="Google Shape;189;p26"/>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Ciphers: Efficiency</a:t>
            </a:r>
            <a:endParaRPr/>
          </a:p>
        </p:txBody>
      </p:sp>
      <p:sp>
        <p:nvSpPr>
          <p:cNvPr id="202" name="Google Shape;202;p2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400" dirty="0"/>
              <a:t>Encryption and decryption should be computable in microseconds</a:t>
            </a:r>
            <a:endParaRPr sz="2400" dirty="0"/>
          </a:p>
          <a:p>
            <a:pPr marL="914400" lvl="1" indent="-317500" algn="l" rtl="0">
              <a:spcBef>
                <a:spcPts val="0"/>
              </a:spcBef>
              <a:spcAft>
                <a:spcPts val="0"/>
              </a:spcAft>
              <a:buSzPts val="1400"/>
              <a:buChar char="○"/>
            </a:pPr>
            <a:r>
              <a:rPr lang="en" sz="1800" dirty="0"/>
              <a:t>Formally: </a:t>
            </a:r>
            <a:r>
              <a:rPr lang="en" sz="1800" dirty="0" err="1"/>
              <a:t>KeyGen</a:t>
            </a:r>
            <a:r>
              <a:rPr lang="en" sz="1800" dirty="0"/>
              <a:t>(), Enc(), and Dec(), should not take exponential time</a:t>
            </a:r>
            <a:endParaRPr sz="1800" dirty="0"/>
          </a:p>
          <a:p>
            <a:pPr marL="457200" lvl="0" indent="-342900" algn="l" rtl="0">
              <a:spcBef>
                <a:spcPts val="0"/>
              </a:spcBef>
              <a:spcAft>
                <a:spcPts val="0"/>
              </a:spcAft>
              <a:buSzPts val="1800"/>
              <a:buChar char="●"/>
            </a:pPr>
            <a:r>
              <a:rPr lang="en" sz="2400" dirty="0"/>
              <a:t>Block cipher algorithms typically use operations like XOR, bit-shifting, and small table lookups</a:t>
            </a:r>
            <a:endParaRPr sz="2400" dirty="0"/>
          </a:p>
          <a:p>
            <a:pPr marL="914400" lvl="1" indent="-317500" algn="l" rtl="0">
              <a:spcBef>
                <a:spcPts val="0"/>
              </a:spcBef>
              <a:spcAft>
                <a:spcPts val="0"/>
              </a:spcAft>
              <a:buSzPts val="1400"/>
              <a:buChar char="○"/>
            </a:pPr>
            <a:r>
              <a:rPr lang="en" sz="1800" dirty="0"/>
              <a:t>Very fast on modern processors</a:t>
            </a:r>
            <a:endParaRPr sz="1800" dirty="0"/>
          </a:p>
          <a:p>
            <a:pPr marL="457200" lvl="0" indent="-342900" algn="l" rtl="0">
              <a:spcBef>
                <a:spcPts val="0"/>
              </a:spcBef>
              <a:spcAft>
                <a:spcPts val="0"/>
              </a:spcAft>
              <a:buSzPts val="1800"/>
              <a:buChar char="●"/>
            </a:pPr>
            <a:r>
              <a:rPr lang="en" sz="2400" dirty="0"/>
              <a:t>Modern CPUs provide dedicated hardware support for block ciphers</a:t>
            </a:r>
            <a:endParaRPr sz="2400" dirty="0"/>
          </a:p>
        </p:txBody>
      </p:sp>
      <p:sp>
        <p:nvSpPr>
          <p:cNvPr id="203" name="Google Shape;203;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207"/>
        <p:cNvGrpSpPr/>
        <p:nvPr/>
      </p:nvGrpSpPr>
      <p:grpSpPr>
        <a:xfrm>
          <a:off x="0" y="0"/>
          <a:ext cx="0" cy="0"/>
          <a:chOff x="0" y="0"/>
          <a:chExt cx="0" cy="0"/>
        </a:xfrm>
      </p:grpSpPr>
      <p:sp>
        <p:nvSpPr>
          <p:cNvPr id="208" name="Google Shape;208;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 (Data Encryption Standard)</a:t>
            </a:r>
            <a:endParaRPr/>
          </a:p>
        </p:txBody>
      </p:sp>
      <p:sp>
        <p:nvSpPr>
          <p:cNvPr id="209" name="Google Shape;209;p2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Designed in late 1970s</a:t>
            </a:r>
            <a:endParaRPr dirty="0"/>
          </a:p>
          <a:p>
            <a:pPr marL="457200" lvl="0" indent="-342900" algn="l" rtl="0">
              <a:spcBef>
                <a:spcPts val="0"/>
              </a:spcBef>
              <a:spcAft>
                <a:spcPts val="0"/>
              </a:spcAft>
              <a:buSzPts val="1800"/>
              <a:buChar char="●"/>
            </a:pPr>
            <a:r>
              <a:rPr lang="en" dirty="0"/>
              <a:t>Block size 64 bits (</a:t>
            </a:r>
            <a:r>
              <a:rPr lang="en" i="1" dirty="0"/>
              <a:t>n</a:t>
            </a:r>
            <a:r>
              <a:rPr lang="en" dirty="0"/>
              <a:t> = 64)</a:t>
            </a:r>
            <a:endParaRPr dirty="0"/>
          </a:p>
          <a:p>
            <a:pPr marL="457200" lvl="0" indent="-342900" algn="l" rtl="0">
              <a:spcBef>
                <a:spcPts val="0"/>
              </a:spcBef>
              <a:spcAft>
                <a:spcPts val="0"/>
              </a:spcAft>
              <a:buSzPts val="1800"/>
              <a:buChar char="●"/>
            </a:pPr>
            <a:r>
              <a:rPr lang="en" dirty="0"/>
              <a:t>Key size 56 bits (</a:t>
            </a:r>
            <a:r>
              <a:rPr lang="en" i="1" dirty="0"/>
              <a:t>k</a:t>
            </a:r>
            <a:r>
              <a:rPr lang="en" dirty="0"/>
              <a:t> = 56)</a:t>
            </a:r>
            <a:endParaRPr dirty="0"/>
          </a:p>
          <a:p>
            <a:pPr marL="457200" lvl="0" indent="-342900" algn="l" rtl="0">
              <a:spcBef>
                <a:spcPts val="0"/>
              </a:spcBef>
              <a:spcAft>
                <a:spcPts val="0"/>
              </a:spcAft>
              <a:buSzPts val="1800"/>
              <a:buChar char="●"/>
            </a:pPr>
            <a:r>
              <a:rPr lang="en" dirty="0"/>
              <a:t>NSA influenced two facets of its design</a:t>
            </a:r>
            <a:endParaRPr dirty="0"/>
          </a:p>
          <a:p>
            <a:pPr marL="914400" lvl="1" indent="-317500" algn="l" rtl="0">
              <a:spcBef>
                <a:spcPts val="0"/>
              </a:spcBef>
              <a:spcAft>
                <a:spcPts val="0"/>
              </a:spcAft>
              <a:buSzPts val="1400"/>
              <a:buChar char="○"/>
            </a:pPr>
            <a:r>
              <a:rPr lang="en" dirty="0"/>
              <a:t>Altered some subtle internal workings in a mysterious way</a:t>
            </a:r>
            <a:endParaRPr dirty="0"/>
          </a:p>
          <a:p>
            <a:pPr marL="914400" lvl="1" indent="-317500" algn="l" rtl="0">
              <a:spcBef>
                <a:spcPts val="0"/>
              </a:spcBef>
              <a:spcAft>
                <a:spcPts val="0"/>
              </a:spcAft>
              <a:buSzPts val="1400"/>
              <a:buChar char="○"/>
            </a:pPr>
            <a:r>
              <a:rPr lang="en" dirty="0"/>
              <a:t>Reduced key size from 64 bits to 56 bits</a:t>
            </a:r>
            <a:endParaRPr dirty="0"/>
          </a:p>
          <a:p>
            <a:pPr marL="457200" lvl="0" indent="-342900" algn="l" rtl="0">
              <a:spcBef>
                <a:spcPts val="0"/>
              </a:spcBef>
              <a:spcAft>
                <a:spcPts val="0"/>
              </a:spcAft>
              <a:buSzPts val="1800"/>
              <a:buChar char="●"/>
            </a:pPr>
            <a:r>
              <a:rPr lang="en" dirty="0"/>
              <a:t>However, modern computer speeds make it completely unsafe due to small key size</a:t>
            </a:r>
            <a:endParaRPr dirty="0"/>
          </a:p>
          <a:p>
            <a:pPr marL="914400" lvl="1" indent="-317500" algn="l" rtl="0">
              <a:spcBef>
                <a:spcPts val="0"/>
              </a:spcBef>
              <a:spcAft>
                <a:spcPts val="0"/>
              </a:spcAft>
              <a:buSzPts val="1400"/>
              <a:buChar char="○"/>
            </a:pPr>
            <a:r>
              <a:rPr lang="en" dirty="0"/>
              <a:t>~6.3 × 10</a:t>
            </a:r>
            <a:r>
              <a:rPr lang="en" baseline="30000" dirty="0"/>
              <a:t>16</a:t>
            </a:r>
            <a:r>
              <a:rPr lang="en" dirty="0"/>
              <a:t>, say 10</a:t>
            </a:r>
            <a:r>
              <a:rPr lang="en" baseline="30000" dirty="0"/>
              <a:t>10</a:t>
            </a:r>
            <a:r>
              <a:rPr lang="en" dirty="0"/>
              <a:t> tries per second on my single desktop computer's Nvidia graphics card: Takes ~6.3 × 10</a:t>
            </a:r>
            <a:r>
              <a:rPr lang="en" baseline="30000" dirty="0"/>
              <a:t>6</a:t>
            </a:r>
            <a:r>
              <a:rPr lang="en" dirty="0"/>
              <a:t> seconds or ~70 days</a:t>
            </a:r>
            <a:endParaRPr dirty="0"/>
          </a:p>
        </p:txBody>
      </p:sp>
      <p:sp>
        <p:nvSpPr>
          <p:cNvPr id="210" name="Google Shape;210;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214"/>
        <p:cNvGrpSpPr/>
        <p:nvPr/>
      </p:nvGrpSpPr>
      <p:grpSpPr>
        <a:xfrm>
          <a:off x="0" y="0"/>
          <a:ext cx="0" cy="0"/>
          <a:chOff x="0" y="0"/>
          <a:chExt cx="0" cy="0"/>
        </a:xfrm>
      </p:grpSpPr>
      <p:sp>
        <p:nvSpPr>
          <p:cNvPr id="215" name="Google Shape;215;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AES (Advanced Encryption Standard)</a:t>
            </a:r>
            <a:endParaRPr/>
          </a:p>
        </p:txBody>
      </p:sp>
      <p:sp>
        <p:nvSpPr>
          <p:cNvPr id="216" name="Google Shape;216;p3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1997–2000: NIST (National Institute of Standards and Technology) in the US held a competition to pick a new block cipher standard</a:t>
            </a:r>
            <a:endParaRPr dirty="0"/>
          </a:p>
          <a:p>
            <a:pPr marL="457200" lvl="0" indent="-342900" algn="l" rtl="0">
              <a:spcBef>
                <a:spcPts val="0"/>
              </a:spcBef>
              <a:spcAft>
                <a:spcPts val="0"/>
              </a:spcAft>
              <a:buSzPts val="1800"/>
              <a:buChar char="●"/>
            </a:pPr>
            <a:r>
              <a:rPr lang="en" dirty="0"/>
              <a:t>Out of the 5 finalists:</a:t>
            </a:r>
            <a:endParaRPr dirty="0"/>
          </a:p>
          <a:p>
            <a:pPr marL="914400" lvl="1" indent="-317500" algn="l" rtl="0">
              <a:spcBef>
                <a:spcPts val="0"/>
              </a:spcBef>
              <a:spcAft>
                <a:spcPts val="0"/>
              </a:spcAft>
              <a:buSzPts val="1400"/>
              <a:buChar char="○"/>
            </a:pPr>
            <a:r>
              <a:rPr lang="en" dirty="0"/>
              <a:t>Rijndael, </a:t>
            </a:r>
            <a:r>
              <a:rPr lang="en" dirty="0" err="1"/>
              <a:t>Twofish</a:t>
            </a:r>
            <a:r>
              <a:rPr lang="en" dirty="0"/>
              <a:t>, and Serpent had really good performance</a:t>
            </a:r>
            <a:endParaRPr dirty="0"/>
          </a:p>
          <a:p>
            <a:pPr marL="914400" lvl="1" indent="-317500" algn="l" rtl="0">
              <a:spcBef>
                <a:spcPts val="0"/>
              </a:spcBef>
              <a:spcAft>
                <a:spcPts val="0"/>
              </a:spcAft>
              <a:buSzPts val="1400"/>
              <a:buChar char="○"/>
            </a:pPr>
            <a:r>
              <a:rPr lang="en" dirty="0"/>
              <a:t>RC6 had okay performance</a:t>
            </a:r>
            <a:endParaRPr dirty="0"/>
          </a:p>
          <a:p>
            <a:pPr marL="914400" lvl="1" indent="-317500" algn="l" rtl="0">
              <a:spcBef>
                <a:spcPts val="0"/>
              </a:spcBef>
              <a:spcAft>
                <a:spcPts val="0"/>
              </a:spcAft>
              <a:buSzPts val="1400"/>
              <a:buChar char="○"/>
            </a:pPr>
            <a:r>
              <a:rPr lang="en" dirty="0"/>
              <a:t>MARS had ugly performance</a:t>
            </a:r>
            <a:endParaRPr dirty="0"/>
          </a:p>
          <a:p>
            <a:pPr marL="457200" lvl="0" indent="-342900" algn="l" rtl="0">
              <a:spcBef>
                <a:spcPts val="0"/>
              </a:spcBef>
              <a:spcAft>
                <a:spcPts val="0"/>
              </a:spcAft>
              <a:buSzPts val="1800"/>
              <a:buChar char="●"/>
            </a:pPr>
            <a:r>
              <a:rPr lang="en" dirty="0"/>
              <a:t>On any given computing platform, Rijndael was </a:t>
            </a:r>
            <a:r>
              <a:rPr lang="en" i="1" dirty="0"/>
              <a:t>never</a:t>
            </a:r>
            <a:r>
              <a:rPr lang="en" dirty="0"/>
              <a:t> the fastest</a:t>
            </a:r>
            <a:endParaRPr dirty="0"/>
          </a:p>
          <a:p>
            <a:pPr marL="457200" lvl="0" indent="-342900" algn="l" rtl="0">
              <a:spcBef>
                <a:spcPts val="0"/>
              </a:spcBef>
              <a:spcAft>
                <a:spcPts val="0"/>
              </a:spcAft>
              <a:buSzPts val="1800"/>
              <a:buChar char="●"/>
            </a:pPr>
            <a:r>
              <a:rPr lang="en" dirty="0"/>
              <a:t>But on every computing platform, Rijndael was </a:t>
            </a:r>
            <a:r>
              <a:rPr lang="en" i="1" dirty="0"/>
              <a:t>always</a:t>
            </a:r>
            <a:r>
              <a:rPr lang="en" dirty="0"/>
              <a:t> the second-fastest</a:t>
            </a:r>
            <a:endParaRPr dirty="0"/>
          </a:p>
          <a:p>
            <a:pPr marL="457200" lvl="0" indent="-342900" algn="l" rtl="0">
              <a:spcBef>
                <a:spcPts val="0"/>
              </a:spcBef>
              <a:spcAft>
                <a:spcPts val="0"/>
              </a:spcAft>
              <a:buSzPts val="1800"/>
              <a:buChar char="●"/>
            </a:pPr>
            <a:r>
              <a:rPr lang="en" dirty="0"/>
              <a:t>Rijndael was selected as the new block cipher standard</a:t>
            </a:r>
            <a:endParaRPr dirty="0"/>
          </a:p>
        </p:txBody>
      </p:sp>
      <p:sp>
        <p:nvSpPr>
          <p:cNvPr id="217" name="Google Shape;217;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AES (Advanced Encryption Standard)</a:t>
            </a:r>
            <a:endParaRPr/>
          </a:p>
        </p:txBody>
      </p:sp>
      <p:sp>
        <p:nvSpPr>
          <p:cNvPr id="223" name="Google Shape;223;p3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Key size 128, 192, or 256 bits (</a:t>
            </a:r>
            <a:r>
              <a:rPr lang="en" sz="2000" i="1" dirty="0"/>
              <a:t>k</a:t>
            </a:r>
            <a:r>
              <a:rPr lang="en" sz="2000" dirty="0"/>
              <a:t> = 128, 192, or 256)</a:t>
            </a:r>
            <a:endParaRPr sz="2000" dirty="0"/>
          </a:p>
          <a:p>
            <a:pPr marL="914400" lvl="1" indent="-317500" algn="l" rtl="0">
              <a:spcBef>
                <a:spcPts val="0"/>
              </a:spcBef>
              <a:spcAft>
                <a:spcPts val="0"/>
              </a:spcAft>
              <a:buSzPts val="1400"/>
              <a:buChar char="○"/>
            </a:pPr>
            <a:r>
              <a:rPr lang="en" sz="1600" dirty="0"/>
              <a:t>Actual cipher names are AES-128, AES-192, and AES-256</a:t>
            </a:r>
            <a:endParaRPr sz="1600" dirty="0"/>
          </a:p>
          <a:p>
            <a:pPr marL="457200" lvl="0" indent="-342900" algn="l" rtl="0">
              <a:spcBef>
                <a:spcPts val="0"/>
              </a:spcBef>
              <a:spcAft>
                <a:spcPts val="0"/>
              </a:spcAft>
              <a:buSzPts val="1800"/>
              <a:buChar char="●"/>
            </a:pPr>
            <a:r>
              <a:rPr lang="en" sz="2000" dirty="0"/>
              <a:t>Block size 128 bits (</a:t>
            </a:r>
            <a:r>
              <a:rPr lang="en" sz="2000" i="1" dirty="0"/>
              <a:t>n</a:t>
            </a:r>
            <a:r>
              <a:rPr lang="en" sz="2000" dirty="0"/>
              <a:t> = 128)</a:t>
            </a:r>
            <a:endParaRPr sz="2000" dirty="0"/>
          </a:p>
          <a:p>
            <a:pPr marL="914400" lvl="1" indent="-317500" algn="l" rtl="0">
              <a:spcBef>
                <a:spcPts val="0"/>
              </a:spcBef>
              <a:spcAft>
                <a:spcPts val="0"/>
              </a:spcAft>
              <a:buSzPts val="1400"/>
              <a:buChar char="○"/>
            </a:pPr>
            <a:r>
              <a:rPr lang="en" sz="1600" dirty="0"/>
              <a:t>Note: The block size is still always 128 bits, regardless of key size</a:t>
            </a:r>
            <a:endParaRPr sz="1600" dirty="0"/>
          </a:p>
          <a:p>
            <a:pPr marL="457200" lvl="0" indent="-342900" algn="l" rtl="0">
              <a:spcBef>
                <a:spcPts val="0"/>
              </a:spcBef>
              <a:spcAft>
                <a:spcPts val="0"/>
              </a:spcAft>
              <a:buSzPts val="1800"/>
              <a:buChar char="●"/>
            </a:pPr>
            <a:r>
              <a:rPr lang="en" sz="2000" dirty="0"/>
              <a:t>You don’t need to know how AES works, but you do need to know its parameters</a:t>
            </a:r>
            <a:endParaRPr sz="2000" dirty="0"/>
          </a:p>
        </p:txBody>
      </p:sp>
      <p:sp>
        <p:nvSpPr>
          <p:cNvPr id="224" name="Google Shape;224;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AES (Advanced Encryption Standard)</a:t>
            </a:r>
            <a:endParaRPr/>
          </a:p>
        </p:txBody>
      </p:sp>
      <p:sp>
        <p:nvSpPr>
          <p:cNvPr id="270" name="Google Shape;270;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There is no formal proof that AES is secure (indistinguishable from a random permutation)</a:t>
            </a:r>
            <a:endParaRPr dirty="0"/>
          </a:p>
          <a:p>
            <a:pPr marL="457200" lvl="0" indent="-342900" algn="l" rtl="0">
              <a:spcBef>
                <a:spcPts val="0"/>
              </a:spcBef>
              <a:spcAft>
                <a:spcPts val="0"/>
              </a:spcAft>
              <a:buSzPts val="1800"/>
              <a:buChar char="●"/>
            </a:pPr>
            <a:r>
              <a:rPr lang="en" dirty="0"/>
              <a:t>However, in 20 years, nobody has been able to break it, so it is </a:t>
            </a:r>
            <a:r>
              <a:rPr lang="en" i="1" dirty="0"/>
              <a:t>assumed</a:t>
            </a:r>
            <a:r>
              <a:rPr lang="en" dirty="0"/>
              <a:t> to be secure</a:t>
            </a:r>
            <a:endParaRPr dirty="0"/>
          </a:p>
          <a:p>
            <a:pPr marL="914400" lvl="1" indent="-317500" algn="l" rtl="0">
              <a:spcBef>
                <a:spcPts val="0"/>
              </a:spcBef>
              <a:spcAft>
                <a:spcPts val="0"/>
              </a:spcAft>
              <a:buSzPts val="1400"/>
              <a:buChar char="○"/>
            </a:pPr>
            <a:r>
              <a:rPr lang="en" dirty="0"/>
              <a:t>The NSA uses AES-256 for secrets they want to keep secure for the 40 years (even in the face of unknown breakthroughs in research)</a:t>
            </a:r>
            <a:endParaRPr dirty="0"/>
          </a:p>
          <a:p>
            <a:pPr marL="457200" lvl="0" indent="-342900" algn="l" rtl="0">
              <a:spcBef>
                <a:spcPts val="0"/>
              </a:spcBef>
              <a:spcAft>
                <a:spcPts val="0"/>
              </a:spcAft>
              <a:buSzPts val="1800"/>
              <a:buChar char="●"/>
            </a:pPr>
            <a:r>
              <a:rPr lang="en" b="1" dirty="0"/>
              <a:t>Takeaway</a:t>
            </a:r>
            <a:r>
              <a:rPr lang="en" dirty="0"/>
              <a:t>: AES is the modern standard block cipher algorithm</a:t>
            </a:r>
            <a:endParaRPr dirty="0"/>
          </a:p>
          <a:p>
            <a:pPr marL="914400" lvl="1" indent="-317500" algn="l" rtl="0">
              <a:spcBef>
                <a:spcPts val="0"/>
              </a:spcBef>
              <a:spcAft>
                <a:spcPts val="0"/>
              </a:spcAft>
              <a:buSzPts val="1400"/>
              <a:buChar char="○"/>
            </a:pPr>
            <a:r>
              <a:rPr lang="en" dirty="0"/>
              <a:t>The standard key size (128 bits) is large enough to prevent brute-force attacks</a:t>
            </a:r>
            <a:endParaRPr dirty="0"/>
          </a:p>
        </p:txBody>
      </p:sp>
      <p:sp>
        <p:nvSpPr>
          <p:cNvPr id="271" name="Google Shape;271;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0">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Announcements</a:t>
            </a:r>
            <a:endParaRPr/>
          </a:p>
        </p:txBody>
      </p:sp>
      <p:sp>
        <p:nvSpPr>
          <p:cNvPr id="80" name="Google Shape;80;p18"/>
          <p:cNvSpPr txBox="1">
            <a:spLocks noGrp="1"/>
          </p:cNvSpPr>
          <p:nvPr>
            <p:ph type="body" idx="1"/>
          </p:nvPr>
        </p:nvSpPr>
        <p:spPr>
          <a:xfrm>
            <a:off x="198499" y="1246825"/>
            <a:ext cx="6802593" cy="3765600"/>
          </a:xfrm>
          <a:prstGeom prst="rect">
            <a:avLst/>
          </a:prstGeom>
        </p:spPr>
        <p:txBody>
          <a:bodyPr spcFirstLastPara="1" wrap="square" lIns="91425" tIns="91425" rIns="91425" bIns="91425" anchor="t" anchorCtr="0">
            <a:normAutofit/>
          </a:bodyPr>
          <a:lstStyle/>
          <a:p>
            <a:pPr marL="457200" lvl="0" indent="-334327" algn="l" rtl="0">
              <a:spcBef>
                <a:spcPts val="0"/>
              </a:spcBef>
              <a:spcAft>
                <a:spcPts val="0"/>
              </a:spcAft>
              <a:buSzPct val="100000"/>
              <a:buChar char="●"/>
            </a:pPr>
            <a:r>
              <a:rPr lang="en-US" dirty="0"/>
              <a:t>Assignment 1 release later today</a:t>
            </a:r>
            <a:endParaRPr dirty="0"/>
          </a:p>
          <a:p>
            <a:pPr marL="914400" lvl="1" indent="-310832" algn="l" rtl="0">
              <a:spcBef>
                <a:spcPts val="0"/>
              </a:spcBef>
              <a:spcAft>
                <a:spcPts val="0"/>
              </a:spcAft>
              <a:buSzPct val="100000"/>
              <a:buChar char="○"/>
            </a:pPr>
            <a:r>
              <a:rPr lang="en" dirty="0"/>
              <a:t>Due Sep.12th 11:59 PM EST</a:t>
            </a:r>
          </a:p>
          <a:p>
            <a:pPr lvl="1" indent="-310832">
              <a:buSzPct val="100000"/>
            </a:pPr>
            <a:r>
              <a:rPr lang="en" dirty="0"/>
              <a:t>Start early! </a:t>
            </a:r>
            <a:endParaRPr dirty="0"/>
          </a:p>
          <a:p>
            <a:pPr marL="457200" lvl="0" indent="-334327" algn="l" rtl="0">
              <a:spcBef>
                <a:spcPts val="0"/>
              </a:spcBef>
              <a:spcAft>
                <a:spcPts val="0"/>
              </a:spcAft>
              <a:buSzPct val="100000"/>
              <a:buChar char="●"/>
            </a:pPr>
            <a:endParaRPr lang="en-US" dirty="0"/>
          </a:p>
          <a:p>
            <a:pPr marL="457200" lvl="0" indent="-334327" algn="l" rtl="0">
              <a:spcBef>
                <a:spcPts val="0"/>
              </a:spcBef>
              <a:spcAft>
                <a:spcPts val="0"/>
              </a:spcAft>
              <a:buSzPct val="100000"/>
              <a:buChar char="●"/>
            </a:pPr>
            <a:r>
              <a:rPr lang="en-US" dirty="0"/>
              <a:t>Office hours start this week</a:t>
            </a:r>
          </a:p>
          <a:p>
            <a:pPr lvl="1" indent="-334327">
              <a:buSzPct val="100000"/>
              <a:buChar char="●"/>
            </a:pPr>
            <a:r>
              <a:rPr lang="en-US" dirty="0"/>
              <a:t>Instructor: Tu / Th 1:45-3 PM</a:t>
            </a:r>
          </a:p>
          <a:p>
            <a:pPr lvl="2" indent="-334327">
              <a:buSzPct val="100000"/>
              <a:buChar char="●"/>
            </a:pPr>
            <a:r>
              <a:rPr lang="en-US" dirty="0"/>
              <a:t>Woodward Hall, 330D </a:t>
            </a:r>
          </a:p>
          <a:p>
            <a:pPr lvl="1" indent="-334327">
              <a:buSzPct val="100000"/>
              <a:buChar char="●"/>
            </a:pPr>
            <a:r>
              <a:rPr lang="en-US" dirty="0"/>
              <a:t>TA (Vineeth): Mon 7-8 PM</a:t>
            </a:r>
          </a:p>
          <a:p>
            <a:pPr lvl="2" indent="-334327">
              <a:buSzPct val="100000"/>
              <a:buChar char="●"/>
            </a:pPr>
            <a:r>
              <a:rPr lang="en-US" dirty="0"/>
              <a:t>COED-065</a:t>
            </a:r>
          </a:p>
          <a:p>
            <a:pPr lvl="2" indent="-334327">
              <a:buSzPct val="100000"/>
              <a:buChar char="●"/>
            </a:pPr>
            <a:r>
              <a:rPr lang="en-US" b="0" i="0" u="sng" dirty="0">
                <a:effectLst/>
                <a:latin typeface="Roboto" panose="02000000000000000000" pitchFamily="2" charset="0"/>
                <a:hlinkClick r:id="rId3"/>
              </a:rPr>
              <a:t>https://meet.google.com/xde-dmob-ipa</a:t>
            </a:r>
            <a:endParaRPr lang="en-US" dirty="0"/>
          </a:p>
          <a:p>
            <a:pPr lvl="1" indent="-334327">
              <a:buSzPct val="100000"/>
              <a:buFont typeface="Arial"/>
              <a:buChar char="●"/>
            </a:pPr>
            <a:r>
              <a:rPr lang="en-US" dirty="0"/>
              <a:t>TA (</a:t>
            </a:r>
            <a:r>
              <a:rPr lang="en-US" dirty="0" err="1"/>
              <a:t>Tarun</a:t>
            </a:r>
            <a:r>
              <a:rPr lang="en-US" dirty="0"/>
              <a:t>): Wed 6-7 PM</a:t>
            </a:r>
          </a:p>
          <a:p>
            <a:pPr lvl="2" indent="-334327">
              <a:buSzPct val="100000"/>
              <a:buFont typeface="Arial"/>
              <a:buChar char="●"/>
            </a:pPr>
            <a:r>
              <a:rPr lang="en-US" dirty="0"/>
              <a:t>Woodward Hall, 309</a:t>
            </a:r>
          </a:p>
          <a:p>
            <a:pPr lvl="2" indent="-334327">
              <a:buSzPct val="100000"/>
              <a:buFont typeface="Arial"/>
              <a:buChar char="●"/>
            </a:pPr>
            <a:r>
              <a:rPr lang="en-US" b="0" i="0" u="sng" dirty="0">
                <a:effectLst/>
                <a:latin typeface="Roboto" panose="02000000000000000000" pitchFamily="2" charset="0"/>
                <a:hlinkClick r:id="rId4"/>
              </a:rPr>
              <a:t>https://meet.google.com/irn-doeo-uhr?hs=122&amp;authuser=0</a:t>
            </a:r>
            <a:endParaRPr lang="en-US" dirty="0"/>
          </a:p>
          <a:p>
            <a:pPr lvl="2" indent="-334327">
              <a:buSzPct val="100000"/>
              <a:buFont typeface="Arial"/>
              <a:buChar char="●"/>
            </a:pPr>
            <a:endParaRPr lang="en-US" dirty="0"/>
          </a:p>
          <a:p>
            <a:pPr marL="580073" lvl="1" indent="0">
              <a:buSzPct val="100000"/>
              <a:buNone/>
            </a:pPr>
            <a:endParaRPr dirty="0"/>
          </a:p>
        </p:txBody>
      </p:sp>
      <p:sp>
        <p:nvSpPr>
          <p:cNvPr id="81" name="Google Shape;81;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Are Block Ciphers IND-CPA Secure?</a:t>
            </a:r>
            <a:endParaRPr/>
          </a:p>
        </p:txBody>
      </p:sp>
      <p:sp>
        <p:nvSpPr>
          <p:cNvPr id="277" name="Google Shape;277;p38"/>
          <p:cNvSpPr txBox="1">
            <a:spLocks noGrp="1"/>
          </p:cNvSpPr>
          <p:nvPr>
            <p:ph type="body" idx="1"/>
          </p:nvPr>
        </p:nvSpPr>
        <p:spPr>
          <a:xfrm>
            <a:off x="198500" y="1246825"/>
            <a:ext cx="50670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the following adversary:</a:t>
            </a:r>
            <a:endParaRPr/>
          </a:p>
          <a:p>
            <a:pPr marL="914400" lvl="1" indent="-317500" algn="l" rtl="0">
              <a:spcBef>
                <a:spcPts val="0"/>
              </a:spcBef>
              <a:spcAft>
                <a:spcPts val="0"/>
              </a:spcAft>
              <a:buSzPts val="1400"/>
              <a:buChar char="○"/>
            </a:pPr>
            <a:r>
              <a:rPr lang="en"/>
              <a:t>Eve sends two different messages </a:t>
            </a:r>
            <a:r>
              <a:rPr lang="en" i="1"/>
              <a:t>M</a:t>
            </a:r>
            <a:r>
              <a:rPr lang="en" sz="900"/>
              <a:t>0</a:t>
            </a:r>
            <a:r>
              <a:rPr lang="en"/>
              <a:t> and </a:t>
            </a:r>
            <a:r>
              <a:rPr lang="en" i="1"/>
              <a:t>M</a:t>
            </a:r>
            <a:r>
              <a:rPr lang="en" sz="900"/>
              <a:t>1</a:t>
            </a:r>
            <a:endParaRPr/>
          </a:p>
          <a:p>
            <a:pPr marL="914400" lvl="1" indent="-317500" algn="l" rtl="0">
              <a:spcBef>
                <a:spcPts val="0"/>
              </a:spcBef>
              <a:spcAft>
                <a:spcPts val="0"/>
              </a:spcAft>
              <a:buSzPts val="1400"/>
              <a:buChar char="○"/>
            </a:pPr>
            <a:r>
              <a:rPr lang="en"/>
              <a:t>Eve receives either </a:t>
            </a:r>
            <a:r>
              <a:rPr lang="en" i="1"/>
              <a:t>E</a:t>
            </a:r>
            <a:r>
              <a:rPr lang="en" sz="900" i="1"/>
              <a:t>K</a:t>
            </a:r>
            <a:r>
              <a:rPr lang="en"/>
              <a:t>(</a:t>
            </a:r>
            <a:r>
              <a:rPr lang="en" i="1"/>
              <a:t>M</a:t>
            </a:r>
            <a:r>
              <a:rPr lang="en" sz="900"/>
              <a:t>0</a:t>
            </a:r>
            <a:r>
              <a:rPr lang="en"/>
              <a:t>) or </a:t>
            </a:r>
            <a:r>
              <a:rPr lang="en" i="1"/>
              <a:t>E</a:t>
            </a:r>
            <a:r>
              <a:rPr lang="en" sz="900" i="1"/>
              <a:t>K</a:t>
            </a:r>
            <a:r>
              <a:rPr lang="en"/>
              <a:t>(</a:t>
            </a:r>
            <a:r>
              <a:rPr lang="en" i="1"/>
              <a:t>M</a:t>
            </a:r>
            <a:r>
              <a:rPr lang="en" sz="900"/>
              <a:t>1</a:t>
            </a:r>
            <a:r>
              <a:rPr lang="en"/>
              <a:t>)</a:t>
            </a:r>
            <a:endParaRPr/>
          </a:p>
          <a:p>
            <a:pPr marL="914400" lvl="1" indent="-317500" algn="l" rtl="0">
              <a:spcBef>
                <a:spcPts val="0"/>
              </a:spcBef>
              <a:spcAft>
                <a:spcPts val="0"/>
              </a:spcAft>
              <a:buSzPts val="1400"/>
              <a:buChar char="○"/>
            </a:pPr>
            <a:r>
              <a:rPr lang="en"/>
              <a:t>Eve requests the encryption of </a:t>
            </a:r>
            <a:r>
              <a:rPr lang="en" i="1"/>
              <a:t>M</a:t>
            </a:r>
            <a:r>
              <a:rPr lang="en" sz="900"/>
              <a:t>0</a:t>
            </a:r>
            <a:r>
              <a:rPr lang="en"/>
              <a:t> again</a:t>
            </a:r>
            <a:endParaRPr/>
          </a:p>
          <a:p>
            <a:pPr marL="914400" lvl="1" indent="-317500" algn="l" rtl="0">
              <a:spcBef>
                <a:spcPts val="0"/>
              </a:spcBef>
              <a:spcAft>
                <a:spcPts val="0"/>
              </a:spcAft>
              <a:buSzPts val="1400"/>
              <a:buChar char="○"/>
            </a:pPr>
            <a:r>
              <a:rPr lang="en"/>
              <a:t>Strategy: If the encryption of </a:t>
            </a:r>
            <a:r>
              <a:rPr lang="en" i="1"/>
              <a:t>M</a:t>
            </a:r>
            <a:r>
              <a:rPr lang="en" sz="900"/>
              <a:t>0</a:t>
            </a:r>
            <a:r>
              <a:rPr lang="en"/>
              <a:t> matches what she received, guess b = 0. Else, guess b = 1.</a:t>
            </a:r>
            <a:endParaRPr/>
          </a:p>
          <a:p>
            <a:pPr marL="457200" lvl="0" indent="-342900" algn="l" rtl="0">
              <a:spcBef>
                <a:spcPts val="0"/>
              </a:spcBef>
              <a:spcAft>
                <a:spcPts val="0"/>
              </a:spcAft>
              <a:buSzPts val="1800"/>
              <a:buChar char="●"/>
            </a:pPr>
            <a:r>
              <a:rPr lang="en"/>
              <a:t>Eve can win the IND-CPA game with probability 1!</a:t>
            </a:r>
            <a:endParaRPr/>
          </a:p>
          <a:p>
            <a:pPr marL="914400" lvl="1" indent="-317500" algn="l" rtl="0">
              <a:spcBef>
                <a:spcPts val="0"/>
              </a:spcBef>
              <a:spcAft>
                <a:spcPts val="0"/>
              </a:spcAft>
              <a:buSzPts val="1400"/>
              <a:buChar char="○"/>
            </a:pPr>
            <a:r>
              <a:rPr lang="en"/>
              <a:t>Block ciphers are not IND-CPA secure</a:t>
            </a:r>
            <a:endParaRPr/>
          </a:p>
        </p:txBody>
      </p:sp>
      <p:sp>
        <p:nvSpPr>
          <p:cNvPr id="278" name="Google Shape;278;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
        <p:nvSpPr>
          <p:cNvPr id="279" name="Google Shape;279;p38"/>
          <p:cNvSpPr/>
          <p:nvPr/>
        </p:nvSpPr>
        <p:spPr>
          <a:xfrm>
            <a:off x="5723802" y="1619402"/>
            <a:ext cx="3211500" cy="855900"/>
          </a:xfrm>
          <a:prstGeom prst="rect">
            <a:avLst/>
          </a:pr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0" name="Google Shape;280;p38"/>
          <p:cNvCxnSpPr/>
          <p:nvPr/>
        </p:nvCxnSpPr>
        <p:spPr>
          <a:xfrm>
            <a:off x="5776622" y="1900774"/>
            <a:ext cx="2322300" cy="0"/>
          </a:xfrm>
          <a:prstGeom prst="straightConnector1">
            <a:avLst/>
          </a:prstGeom>
          <a:noFill/>
          <a:ln w="28575" cap="flat" cmpd="sng">
            <a:solidFill>
              <a:srgbClr val="000000"/>
            </a:solidFill>
            <a:prstDash val="solid"/>
            <a:round/>
            <a:headEnd type="none" w="med" len="med"/>
            <a:tailEnd type="triangle" w="med" len="med"/>
          </a:ln>
        </p:spPr>
      </p:cxnSp>
      <p:sp>
        <p:nvSpPr>
          <p:cNvPr id="281" name="Google Shape;281;p38"/>
          <p:cNvSpPr txBox="1"/>
          <p:nvPr/>
        </p:nvSpPr>
        <p:spPr>
          <a:xfrm>
            <a:off x="5776627" y="1607258"/>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i="1">
                <a:solidFill>
                  <a:srgbClr val="000000"/>
                </a:solidFill>
              </a:rPr>
              <a:t>M</a:t>
            </a:r>
            <a:endParaRPr sz="1000" i="1"/>
          </a:p>
        </p:txBody>
      </p:sp>
      <p:cxnSp>
        <p:nvCxnSpPr>
          <p:cNvPr id="282" name="Google Shape;282;p38"/>
          <p:cNvCxnSpPr/>
          <p:nvPr/>
        </p:nvCxnSpPr>
        <p:spPr>
          <a:xfrm>
            <a:off x="5776614" y="2356182"/>
            <a:ext cx="2322300" cy="0"/>
          </a:xfrm>
          <a:prstGeom prst="straightConnector1">
            <a:avLst/>
          </a:prstGeom>
          <a:noFill/>
          <a:ln w="28575" cap="flat" cmpd="sng">
            <a:solidFill>
              <a:srgbClr val="000000"/>
            </a:solidFill>
            <a:prstDash val="solid"/>
            <a:round/>
            <a:headEnd type="triangle" w="med" len="med"/>
            <a:tailEnd type="none" w="med" len="med"/>
          </a:ln>
        </p:spPr>
      </p:cxnSp>
      <p:sp>
        <p:nvSpPr>
          <p:cNvPr id="283" name="Google Shape;283;p38"/>
          <p:cNvSpPr txBox="1"/>
          <p:nvPr/>
        </p:nvSpPr>
        <p:spPr>
          <a:xfrm>
            <a:off x="5776619" y="2004647"/>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a:solidFill>
                  <a:srgbClr val="000000"/>
                </a:solidFill>
              </a:rPr>
              <a:t>Enc(</a:t>
            </a:r>
            <a:r>
              <a:rPr lang="en" i="1">
                <a:solidFill>
                  <a:srgbClr val="000000"/>
                </a:solidFill>
              </a:rPr>
              <a:t>K</a:t>
            </a:r>
            <a:r>
              <a:rPr lang="en">
                <a:solidFill>
                  <a:srgbClr val="000000"/>
                </a:solidFill>
              </a:rPr>
              <a:t>, </a:t>
            </a:r>
            <a:r>
              <a:rPr lang="en" i="1">
                <a:solidFill>
                  <a:srgbClr val="000000"/>
                </a:solidFill>
              </a:rPr>
              <a:t>M</a:t>
            </a:r>
            <a:r>
              <a:rPr lang="en">
                <a:solidFill>
                  <a:srgbClr val="000000"/>
                </a:solidFill>
              </a:rPr>
              <a:t>)</a:t>
            </a:r>
            <a:endParaRPr sz="1000"/>
          </a:p>
        </p:txBody>
      </p:sp>
      <p:sp>
        <p:nvSpPr>
          <p:cNvPr id="284" name="Google Shape;284;p38"/>
          <p:cNvSpPr txBox="1"/>
          <p:nvPr/>
        </p:nvSpPr>
        <p:spPr>
          <a:xfrm>
            <a:off x="8154540" y="1871575"/>
            <a:ext cx="7908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solidFill>
                  <a:srgbClr val="000000"/>
                </a:solidFill>
              </a:rPr>
              <a:t>(repeat)</a:t>
            </a:r>
            <a:endParaRPr sz="1200"/>
          </a:p>
        </p:txBody>
      </p:sp>
      <p:sp>
        <p:nvSpPr>
          <p:cNvPr id="285" name="Google Shape;285;p38"/>
          <p:cNvSpPr/>
          <p:nvPr/>
        </p:nvSpPr>
        <p:spPr>
          <a:xfrm>
            <a:off x="5723802" y="3448202"/>
            <a:ext cx="3211500" cy="855900"/>
          </a:xfrm>
          <a:prstGeom prst="rect">
            <a:avLst/>
          </a:pr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8"/>
          <p:cNvSpPr txBox="1"/>
          <p:nvPr/>
        </p:nvSpPr>
        <p:spPr>
          <a:xfrm>
            <a:off x="7026179" y="1094425"/>
            <a:ext cx="1368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Alice (challenger)</a:t>
            </a:r>
            <a:endParaRPr sz="1200"/>
          </a:p>
        </p:txBody>
      </p:sp>
      <p:sp>
        <p:nvSpPr>
          <p:cNvPr id="287" name="Google Shape;287;p38"/>
          <p:cNvSpPr txBox="1"/>
          <p:nvPr/>
        </p:nvSpPr>
        <p:spPr>
          <a:xfrm>
            <a:off x="5524451" y="1094425"/>
            <a:ext cx="1368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Eve (adversary)</a:t>
            </a:r>
            <a:endParaRPr sz="1200"/>
          </a:p>
        </p:txBody>
      </p:sp>
      <p:cxnSp>
        <p:nvCxnSpPr>
          <p:cNvPr id="288" name="Google Shape;288;p38"/>
          <p:cNvCxnSpPr/>
          <p:nvPr/>
        </p:nvCxnSpPr>
        <p:spPr>
          <a:xfrm>
            <a:off x="5776613" y="2847578"/>
            <a:ext cx="2322300" cy="0"/>
          </a:xfrm>
          <a:prstGeom prst="straightConnector1">
            <a:avLst/>
          </a:prstGeom>
          <a:noFill/>
          <a:ln w="28575" cap="flat" cmpd="sng">
            <a:solidFill>
              <a:srgbClr val="000000"/>
            </a:solidFill>
            <a:prstDash val="solid"/>
            <a:round/>
            <a:headEnd type="none" w="med" len="med"/>
            <a:tailEnd type="triangle" w="med" len="med"/>
          </a:ln>
        </p:spPr>
      </p:cxnSp>
      <p:sp>
        <p:nvSpPr>
          <p:cNvPr id="289" name="Google Shape;289;p38"/>
          <p:cNvSpPr txBox="1"/>
          <p:nvPr/>
        </p:nvSpPr>
        <p:spPr>
          <a:xfrm>
            <a:off x="5776618" y="2496043"/>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i="1">
                <a:solidFill>
                  <a:srgbClr val="000000"/>
                </a:solidFill>
              </a:rPr>
              <a:t>M</a:t>
            </a:r>
            <a:r>
              <a:rPr lang="en" sz="800">
                <a:solidFill>
                  <a:srgbClr val="000000"/>
                </a:solidFill>
              </a:rPr>
              <a:t>0</a:t>
            </a:r>
            <a:r>
              <a:rPr lang="en">
                <a:solidFill>
                  <a:srgbClr val="000000"/>
                </a:solidFill>
              </a:rPr>
              <a:t> and </a:t>
            </a:r>
            <a:r>
              <a:rPr lang="en" i="1">
                <a:solidFill>
                  <a:srgbClr val="000000"/>
                </a:solidFill>
              </a:rPr>
              <a:t>M</a:t>
            </a:r>
            <a:r>
              <a:rPr lang="en" sz="800">
                <a:solidFill>
                  <a:srgbClr val="000000"/>
                </a:solidFill>
              </a:rPr>
              <a:t>1</a:t>
            </a:r>
            <a:endParaRPr sz="1000"/>
          </a:p>
        </p:txBody>
      </p:sp>
      <p:cxnSp>
        <p:nvCxnSpPr>
          <p:cNvPr id="290" name="Google Shape;290;p38"/>
          <p:cNvCxnSpPr/>
          <p:nvPr/>
        </p:nvCxnSpPr>
        <p:spPr>
          <a:xfrm>
            <a:off x="5776604" y="3302986"/>
            <a:ext cx="2322300" cy="0"/>
          </a:xfrm>
          <a:prstGeom prst="straightConnector1">
            <a:avLst/>
          </a:prstGeom>
          <a:noFill/>
          <a:ln w="28575" cap="flat" cmpd="sng">
            <a:solidFill>
              <a:srgbClr val="000000"/>
            </a:solidFill>
            <a:prstDash val="solid"/>
            <a:round/>
            <a:headEnd type="triangle" w="med" len="med"/>
            <a:tailEnd type="none" w="med" len="med"/>
          </a:ln>
        </p:spPr>
      </p:cxnSp>
      <p:sp>
        <p:nvSpPr>
          <p:cNvPr id="291" name="Google Shape;291;p38"/>
          <p:cNvSpPr txBox="1"/>
          <p:nvPr/>
        </p:nvSpPr>
        <p:spPr>
          <a:xfrm>
            <a:off x="5776609" y="2951451"/>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a:solidFill>
                  <a:srgbClr val="000000"/>
                </a:solidFill>
              </a:rPr>
              <a:t>Enc(</a:t>
            </a:r>
            <a:r>
              <a:rPr lang="en" i="1">
                <a:solidFill>
                  <a:srgbClr val="000000"/>
                </a:solidFill>
              </a:rPr>
              <a:t>K</a:t>
            </a:r>
            <a:r>
              <a:rPr lang="en">
                <a:solidFill>
                  <a:srgbClr val="000000"/>
                </a:solidFill>
              </a:rPr>
              <a:t>, </a:t>
            </a:r>
            <a:r>
              <a:rPr lang="en" i="1">
                <a:solidFill>
                  <a:srgbClr val="000000"/>
                </a:solidFill>
              </a:rPr>
              <a:t>M</a:t>
            </a:r>
            <a:r>
              <a:rPr lang="en" sz="800" i="1">
                <a:solidFill>
                  <a:srgbClr val="000000"/>
                </a:solidFill>
              </a:rPr>
              <a:t>b</a:t>
            </a:r>
            <a:r>
              <a:rPr lang="en">
                <a:solidFill>
                  <a:srgbClr val="000000"/>
                </a:solidFill>
              </a:rPr>
              <a:t>)</a:t>
            </a:r>
            <a:endParaRPr sz="1000"/>
          </a:p>
        </p:txBody>
      </p:sp>
      <p:cxnSp>
        <p:nvCxnSpPr>
          <p:cNvPr id="292" name="Google Shape;292;p38"/>
          <p:cNvCxnSpPr/>
          <p:nvPr/>
        </p:nvCxnSpPr>
        <p:spPr>
          <a:xfrm>
            <a:off x="5776622" y="3729574"/>
            <a:ext cx="2322300" cy="0"/>
          </a:xfrm>
          <a:prstGeom prst="straightConnector1">
            <a:avLst/>
          </a:prstGeom>
          <a:noFill/>
          <a:ln w="28575" cap="flat" cmpd="sng">
            <a:solidFill>
              <a:srgbClr val="000000"/>
            </a:solidFill>
            <a:prstDash val="solid"/>
            <a:round/>
            <a:headEnd type="none" w="med" len="med"/>
            <a:tailEnd type="triangle" w="med" len="med"/>
          </a:ln>
        </p:spPr>
      </p:cxnSp>
      <p:sp>
        <p:nvSpPr>
          <p:cNvPr id="293" name="Google Shape;293;p38"/>
          <p:cNvSpPr txBox="1"/>
          <p:nvPr/>
        </p:nvSpPr>
        <p:spPr>
          <a:xfrm>
            <a:off x="5776627" y="3436058"/>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i="1">
                <a:solidFill>
                  <a:srgbClr val="000000"/>
                </a:solidFill>
              </a:rPr>
              <a:t>M</a:t>
            </a:r>
            <a:endParaRPr sz="1000" i="1"/>
          </a:p>
        </p:txBody>
      </p:sp>
      <p:cxnSp>
        <p:nvCxnSpPr>
          <p:cNvPr id="294" name="Google Shape;294;p38"/>
          <p:cNvCxnSpPr/>
          <p:nvPr/>
        </p:nvCxnSpPr>
        <p:spPr>
          <a:xfrm>
            <a:off x="5776614" y="4184982"/>
            <a:ext cx="2322300" cy="0"/>
          </a:xfrm>
          <a:prstGeom prst="straightConnector1">
            <a:avLst/>
          </a:prstGeom>
          <a:noFill/>
          <a:ln w="28575" cap="flat" cmpd="sng">
            <a:solidFill>
              <a:srgbClr val="000000"/>
            </a:solidFill>
            <a:prstDash val="solid"/>
            <a:round/>
            <a:headEnd type="triangle" w="med" len="med"/>
            <a:tailEnd type="none" w="med" len="med"/>
          </a:ln>
        </p:spPr>
      </p:cxnSp>
      <p:sp>
        <p:nvSpPr>
          <p:cNvPr id="295" name="Google Shape;295;p38"/>
          <p:cNvSpPr txBox="1"/>
          <p:nvPr/>
        </p:nvSpPr>
        <p:spPr>
          <a:xfrm>
            <a:off x="5776619" y="3833447"/>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a:solidFill>
                  <a:srgbClr val="000000"/>
                </a:solidFill>
              </a:rPr>
              <a:t>Enc(</a:t>
            </a:r>
            <a:r>
              <a:rPr lang="en" i="1">
                <a:solidFill>
                  <a:srgbClr val="000000"/>
                </a:solidFill>
              </a:rPr>
              <a:t>K</a:t>
            </a:r>
            <a:r>
              <a:rPr lang="en">
                <a:solidFill>
                  <a:srgbClr val="000000"/>
                </a:solidFill>
              </a:rPr>
              <a:t>, </a:t>
            </a:r>
            <a:r>
              <a:rPr lang="en" i="1">
                <a:solidFill>
                  <a:srgbClr val="000000"/>
                </a:solidFill>
              </a:rPr>
              <a:t>M</a:t>
            </a:r>
            <a:r>
              <a:rPr lang="en">
                <a:solidFill>
                  <a:srgbClr val="000000"/>
                </a:solidFill>
              </a:rPr>
              <a:t>)</a:t>
            </a:r>
            <a:endParaRPr sz="1000"/>
          </a:p>
        </p:txBody>
      </p:sp>
      <p:cxnSp>
        <p:nvCxnSpPr>
          <p:cNvPr id="296" name="Google Shape;296;p38"/>
          <p:cNvCxnSpPr/>
          <p:nvPr/>
        </p:nvCxnSpPr>
        <p:spPr>
          <a:xfrm>
            <a:off x="5808581" y="4697018"/>
            <a:ext cx="0" cy="412200"/>
          </a:xfrm>
          <a:prstGeom prst="straightConnector1">
            <a:avLst/>
          </a:prstGeom>
          <a:noFill/>
          <a:ln w="28575" cap="flat" cmpd="sng">
            <a:solidFill>
              <a:srgbClr val="000000"/>
            </a:solidFill>
            <a:prstDash val="solid"/>
            <a:round/>
            <a:headEnd type="none" w="med" len="med"/>
            <a:tailEnd type="triangle" w="med" len="med"/>
          </a:ln>
        </p:spPr>
      </p:cxnSp>
      <p:sp>
        <p:nvSpPr>
          <p:cNvPr id="297" name="Google Shape;297;p38"/>
          <p:cNvSpPr txBox="1"/>
          <p:nvPr/>
        </p:nvSpPr>
        <p:spPr>
          <a:xfrm>
            <a:off x="5808577" y="4659925"/>
            <a:ext cx="18816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a:solidFill>
                  <a:srgbClr val="000000"/>
                </a:solidFill>
              </a:rPr>
              <a:t>Guess </a:t>
            </a:r>
            <a:r>
              <a:rPr lang="en" i="1">
                <a:solidFill>
                  <a:srgbClr val="000000"/>
                </a:solidFill>
              </a:rPr>
              <a:t>b</a:t>
            </a:r>
            <a:r>
              <a:rPr lang="en">
                <a:solidFill>
                  <a:srgbClr val="000000"/>
                </a:solidFill>
              </a:rPr>
              <a:t> = 0 or </a:t>
            </a:r>
            <a:r>
              <a:rPr lang="en" i="1">
                <a:solidFill>
                  <a:srgbClr val="000000"/>
                </a:solidFill>
              </a:rPr>
              <a:t>b</a:t>
            </a:r>
            <a:r>
              <a:rPr lang="en">
                <a:solidFill>
                  <a:srgbClr val="000000"/>
                </a:solidFill>
              </a:rPr>
              <a:t> = 1</a:t>
            </a:r>
            <a:endParaRPr sz="1000"/>
          </a:p>
        </p:txBody>
      </p:sp>
      <p:cxnSp>
        <p:nvCxnSpPr>
          <p:cNvPr id="298" name="Google Shape;298;p38"/>
          <p:cNvCxnSpPr/>
          <p:nvPr/>
        </p:nvCxnSpPr>
        <p:spPr>
          <a:xfrm>
            <a:off x="5681075" y="1463725"/>
            <a:ext cx="0" cy="3452400"/>
          </a:xfrm>
          <a:prstGeom prst="straightConnector1">
            <a:avLst/>
          </a:prstGeom>
          <a:noFill/>
          <a:ln w="28575" cap="flat" cmpd="sng">
            <a:solidFill>
              <a:srgbClr val="000000"/>
            </a:solidFill>
            <a:prstDash val="solid"/>
            <a:round/>
            <a:headEnd type="none" w="med" len="med"/>
            <a:tailEnd type="none" w="med" len="med"/>
          </a:ln>
        </p:spPr>
      </p:cxnSp>
      <p:cxnSp>
        <p:nvCxnSpPr>
          <p:cNvPr id="299" name="Google Shape;299;p38"/>
          <p:cNvCxnSpPr/>
          <p:nvPr/>
        </p:nvCxnSpPr>
        <p:spPr>
          <a:xfrm>
            <a:off x="8171825" y="1463725"/>
            <a:ext cx="0" cy="3452400"/>
          </a:xfrm>
          <a:prstGeom prst="straightConnector1">
            <a:avLst/>
          </a:prstGeom>
          <a:noFill/>
          <a:ln w="28575" cap="flat" cmpd="sng">
            <a:solidFill>
              <a:srgbClr val="000000"/>
            </a:solidFill>
            <a:prstDash val="solid"/>
            <a:round/>
            <a:headEnd type="none" w="med" len="med"/>
            <a:tailEnd type="none" w="med" len="med"/>
          </a:ln>
        </p:spPr>
      </p:cxnSp>
      <p:sp>
        <p:nvSpPr>
          <p:cNvPr id="300" name="Google Shape;300;p38"/>
          <p:cNvSpPr txBox="1"/>
          <p:nvPr/>
        </p:nvSpPr>
        <p:spPr>
          <a:xfrm>
            <a:off x="8154540" y="3700375"/>
            <a:ext cx="7908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solidFill>
                  <a:srgbClr val="000000"/>
                </a:solidFill>
              </a:rPr>
              <a:t>(repeat)</a:t>
            </a:r>
            <a:endParaRPr sz="1200"/>
          </a:p>
        </p:txBody>
      </p:sp>
      <p:sp>
        <p:nvSpPr>
          <p:cNvPr id="301" name="Google Shape;301;p38"/>
          <p:cNvSpPr txBox="1"/>
          <p:nvPr/>
        </p:nvSpPr>
        <p:spPr>
          <a:xfrm>
            <a:off x="8194722" y="2800296"/>
            <a:ext cx="7908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a:solidFill>
                  <a:srgbClr val="000000"/>
                </a:solidFill>
              </a:rPr>
              <a:t>pick </a:t>
            </a:r>
            <a:r>
              <a:rPr lang="en" sz="1200" i="1">
                <a:solidFill>
                  <a:srgbClr val="000000"/>
                </a:solidFill>
              </a:rPr>
              <a:t>b</a:t>
            </a:r>
            <a:endParaRPr sz="1200"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Issues with Block Ciphers</a:t>
            </a:r>
            <a:endParaRPr/>
          </a:p>
        </p:txBody>
      </p:sp>
      <p:sp>
        <p:nvSpPr>
          <p:cNvPr id="307" name="Google Shape;307;p3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Block ciphers are not IND-CPA secure, because they’re deterministic</a:t>
            </a:r>
            <a:endParaRPr dirty="0"/>
          </a:p>
          <a:p>
            <a:pPr marL="914400" lvl="1" indent="-317500" algn="l" rtl="0">
              <a:spcBef>
                <a:spcPts val="0"/>
              </a:spcBef>
              <a:spcAft>
                <a:spcPts val="0"/>
              </a:spcAft>
              <a:buSzPts val="1400"/>
              <a:buChar char="○"/>
            </a:pPr>
            <a:r>
              <a:rPr lang="en" dirty="0"/>
              <a:t>A scheme is </a:t>
            </a:r>
            <a:r>
              <a:rPr lang="en" b="1" dirty="0"/>
              <a:t>deterministic</a:t>
            </a:r>
            <a:r>
              <a:rPr lang="en" dirty="0"/>
              <a:t> if the same input always produces the same output</a:t>
            </a:r>
            <a:endParaRPr dirty="0"/>
          </a:p>
          <a:p>
            <a:pPr marL="914400" lvl="1" indent="-317500" algn="l" rtl="0">
              <a:spcBef>
                <a:spcPts val="0"/>
              </a:spcBef>
              <a:spcAft>
                <a:spcPts val="0"/>
              </a:spcAft>
              <a:buSzPts val="1400"/>
              <a:buChar char="○"/>
            </a:pPr>
            <a:r>
              <a:rPr lang="en" dirty="0"/>
              <a:t>No deterministic scheme can be IND-CPA secure because the adversary can always tell if the same message was encrypted twice</a:t>
            </a:r>
            <a:endParaRPr dirty="0"/>
          </a:p>
          <a:p>
            <a:pPr marL="457200" lvl="0" indent="-342900" algn="l" rtl="0">
              <a:spcBef>
                <a:spcPts val="0"/>
              </a:spcBef>
              <a:spcAft>
                <a:spcPts val="0"/>
              </a:spcAft>
              <a:buSzPts val="1800"/>
              <a:buChar char="●"/>
            </a:pPr>
            <a:r>
              <a:rPr lang="en" dirty="0"/>
              <a:t>Block ciphers can only encrypt messages of a fixed size</a:t>
            </a:r>
            <a:endParaRPr dirty="0"/>
          </a:p>
          <a:p>
            <a:pPr marL="914400" lvl="1" indent="-317500" algn="l" rtl="0">
              <a:spcBef>
                <a:spcPts val="0"/>
              </a:spcBef>
              <a:spcAft>
                <a:spcPts val="0"/>
              </a:spcAft>
              <a:buSzPts val="1400"/>
              <a:buChar char="○"/>
            </a:pPr>
            <a:r>
              <a:rPr lang="en" dirty="0"/>
              <a:t>For example, AES can only encrypt-decrypt 128-bit messages</a:t>
            </a:r>
            <a:endParaRPr dirty="0"/>
          </a:p>
          <a:p>
            <a:pPr marL="914400" lvl="1" indent="-317500" algn="l" rtl="0">
              <a:spcBef>
                <a:spcPts val="0"/>
              </a:spcBef>
              <a:spcAft>
                <a:spcPts val="0"/>
              </a:spcAft>
              <a:buSzPts val="1400"/>
              <a:buChar char="○"/>
            </a:pPr>
            <a:r>
              <a:rPr lang="en" dirty="0"/>
              <a:t>What if we want to encrypt something longer than 128 bits?</a:t>
            </a:r>
            <a:endParaRPr dirty="0"/>
          </a:p>
          <a:p>
            <a:pPr marL="457200" lvl="0" indent="-342900" algn="l" rtl="0">
              <a:spcBef>
                <a:spcPts val="0"/>
              </a:spcBef>
              <a:spcAft>
                <a:spcPts val="0"/>
              </a:spcAft>
              <a:buSzPts val="1800"/>
              <a:buChar char="●"/>
            </a:pPr>
            <a:r>
              <a:rPr lang="en" dirty="0"/>
              <a:t>To address these problems, we’ll add </a:t>
            </a:r>
            <a:r>
              <a:rPr lang="en" b="1" dirty="0"/>
              <a:t>modes of operation</a:t>
            </a:r>
            <a:r>
              <a:rPr lang="en" dirty="0"/>
              <a:t> that use block ciphers as a building block!</a:t>
            </a:r>
            <a:endParaRPr dirty="0"/>
          </a:p>
        </p:txBody>
      </p:sp>
      <p:sp>
        <p:nvSpPr>
          <p:cNvPr id="308" name="Google Shape;308;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7">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Block Ciphers</a:t>
            </a:r>
            <a:endParaRPr/>
          </a:p>
        </p:txBody>
      </p:sp>
      <p:sp>
        <p:nvSpPr>
          <p:cNvPr id="314" name="Google Shape;314;p4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Encryption: input a </a:t>
            </a:r>
            <a:r>
              <a:rPr lang="en" i="1" dirty="0"/>
              <a:t>k</a:t>
            </a:r>
            <a:r>
              <a:rPr lang="en" dirty="0"/>
              <a:t>-bit key and </a:t>
            </a:r>
            <a:r>
              <a:rPr lang="en" i="1" dirty="0"/>
              <a:t>n</a:t>
            </a:r>
            <a:r>
              <a:rPr lang="en" dirty="0"/>
              <a:t>-bit plaintext, receive </a:t>
            </a:r>
            <a:r>
              <a:rPr lang="en" i="1" dirty="0"/>
              <a:t>n</a:t>
            </a:r>
            <a:r>
              <a:rPr lang="en" dirty="0"/>
              <a:t>-bit ciphertext</a:t>
            </a:r>
            <a:endParaRPr dirty="0"/>
          </a:p>
          <a:p>
            <a:pPr marL="457200" lvl="0" indent="-342900" algn="l" rtl="0">
              <a:spcBef>
                <a:spcPts val="0"/>
              </a:spcBef>
              <a:spcAft>
                <a:spcPts val="0"/>
              </a:spcAft>
              <a:buSzPts val="1800"/>
              <a:buChar char="●"/>
            </a:pPr>
            <a:r>
              <a:rPr lang="en" dirty="0"/>
              <a:t>Decryption: input a </a:t>
            </a:r>
            <a:r>
              <a:rPr lang="en" i="1" dirty="0"/>
              <a:t>k</a:t>
            </a:r>
            <a:r>
              <a:rPr lang="en" dirty="0"/>
              <a:t>-bit key and </a:t>
            </a:r>
            <a:r>
              <a:rPr lang="en" i="1" dirty="0"/>
              <a:t>n</a:t>
            </a:r>
            <a:r>
              <a:rPr lang="en" dirty="0"/>
              <a:t>-bit ciphertext, receive </a:t>
            </a:r>
            <a:r>
              <a:rPr lang="en" i="1" dirty="0"/>
              <a:t>n</a:t>
            </a:r>
            <a:r>
              <a:rPr lang="en" dirty="0"/>
              <a:t>-bit plaintext</a:t>
            </a:r>
            <a:endParaRPr dirty="0"/>
          </a:p>
          <a:p>
            <a:pPr marL="457200" lvl="0" indent="-342900" algn="l" rtl="0">
              <a:spcBef>
                <a:spcPts val="0"/>
              </a:spcBef>
              <a:spcAft>
                <a:spcPts val="0"/>
              </a:spcAft>
              <a:buSzPts val="1800"/>
              <a:buChar char="●"/>
            </a:pPr>
            <a:r>
              <a:rPr lang="en" dirty="0"/>
              <a:t>Correctness: when the key is fixed, </a:t>
            </a:r>
            <a:r>
              <a:rPr lang="en" i="1" dirty="0"/>
              <a:t>E</a:t>
            </a:r>
            <a:r>
              <a:rPr lang="en" sz="1300" i="1" dirty="0"/>
              <a:t>K</a:t>
            </a:r>
            <a:r>
              <a:rPr lang="en" dirty="0"/>
              <a:t>(</a:t>
            </a:r>
            <a:r>
              <a:rPr lang="en" i="1" dirty="0"/>
              <a:t>M</a:t>
            </a:r>
            <a:r>
              <a:rPr lang="en" dirty="0"/>
              <a:t>) should be bijective</a:t>
            </a:r>
            <a:endParaRPr dirty="0"/>
          </a:p>
          <a:p>
            <a:pPr marL="457200" lvl="0" indent="-342900" algn="l" rtl="0">
              <a:spcBef>
                <a:spcPts val="0"/>
              </a:spcBef>
              <a:spcAft>
                <a:spcPts val="0"/>
              </a:spcAft>
              <a:buSzPts val="1800"/>
              <a:buChar char="●"/>
            </a:pPr>
            <a:r>
              <a:rPr lang="en" dirty="0"/>
              <a:t>Security</a:t>
            </a:r>
            <a:endParaRPr dirty="0"/>
          </a:p>
          <a:p>
            <a:pPr marL="914400" lvl="1" indent="-317500" algn="l" rtl="0">
              <a:spcBef>
                <a:spcPts val="0"/>
              </a:spcBef>
              <a:spcAft>
                <a:spcPts val="0"/>
              </a:spcAft>
              <a:buSzPts val="1400"/>
              <a:buChar char="○"/>
            </a:pPr>
            <a:r>
              <a:rPr lang="en" dirty="0"/>
              <a:t>Without the key, </a:t>
            </a:r>
            <a:r>
              <a:rPr lang="en" i="1" dirty="0"/>
              <a:t>E</a:t>
            </a:r>
            <a:r>
              <a:rPr lang="en" sz="900" i="1" dirty="0"/>
              <a:t>K</a:t>
            </a:r>
            <a:r>
              <a:rPr lang="en" dirty="0"/>
              <a:t>(m) is computationally indistinguishable from a random permutation</a:t>
            </a:r>
            <a:endParaRPr dirty="0"/>
          </a:p>
          <a:p>
            <a:pPr marL="914400" lvl="1" indent="-317500" algn="l" rtl="0">
              <a:spcBef>
                <a:spcPts val="0"/>
              </a:spcBef>
              <a:spcAft>
                <a:spcPts val="0"/>
              </a:spcAft>
              <a:buSzPts val="1400"/>
              <a:buChar char="○"/>
            </a:pPr>
            <a:r>
              <a:rPr lang="en" dirty="0"/>
              <a:t>Brute-force attacks take astronomically long and are not possible</a:t>
            </a:r>
            <a:endParaRPr dirty="0"/>
          </a:p>
          <a:p>
            <a:pPr marL="457200" lvl="0" indent="-342900" algn="l" rtl="0">
              <a:spcBef>
                <a:spcPts val="0"/>
              </a:spcBef>
              <a:spcAft>
                <a:spcPts val="0"/>
              </a:spcAft>
              <a:buSzPts val="1800"/>
              <a:buChar char="●"/>
            </a:pPr>
            <a:r>
              <a:rPr lang="en" dirty="0"/>
              <a:t>Efficiency: algorithms use XORs and bit-shifting (very fast)</a:t>
            </a:r>
            <a:endParaRPr dirty="0"/>
          </a:p>
          <a:p>
            <a:pPr marL="457200" lvl="0" indent="-342900" algn="l" rtl="0">
              <a:spcBef>
                <a:spcPts val="0"/>
              </a:spcBef>
              <a:spcAft>
                <a:spcPts val="0"/>
              </a:spcAft>
              <a:buSzPts val="1800"/>
              <a:buChar char="●"/>
            </a:pPr>
            <a:r>
              <a:rPr lang="en" dirty="0"/>
              <a:t>Implementation: AES is the modern standard</a:t>
            </a:r>
            <a:endParaRPr dirty="0"/>
          </a:p>
          <a:p>
            <a:pPr marL="457200" lvl="0" indent="-342900" algn="l" rtl="0">
              <a:spcBef>
                <a:spcPts val="0"/>
              </a:spcBef>
              <a:spcAft>
                <a:spcPts val="0"/>
              </a:spcAft>
              <a:buSzPts val="1800"/>
              <a:buChar char="●"/>
            </a:pPr>
            <a:r>
              <a:rPr lang="en" dirty="0"/>
              <a:t>Issues</a:t>
            </a:r>
            <a:endParaRPr dirty="0"/>
          </a:p>
          <a:p>
            <a:pPr marL="914400" lvl="1" indent="-317500" algn="l" rtl="0">
              <a:spcBef>
                <a:spcPts val="0"/>
              </a:spcBef>
              <a:spcAft>
                <a:spcPts val="0"/>
              </a:spcAft>
              <a:buSzPts val="1400"/>
              <a:buChar char="○"/>
            </a:pPr>
            <a:r>
              <a:rPr lang="en" dirty="0"/>
              <a:t>Not IND-CPA secure because they’re deterministic</a:t>
            </a:r>
            <a:endParaRPr dirty="0"/>
          </a:p>
          <a:p>
            <a:pPr marL="914400" lvl="1" indent="-317500" algn="l" rtl="0">
              <a:spcBef>
                <a:spcPts val="0"/>
              </a:spcBef>
              <a:spcAft>
                <a:spcPts val="0"/>
              </a:spcAft>
              <a:buSzPts val="1400"/>
              <a:buChar char="○"/>
            </a:pPr>
            <a:r>
              <a:rPr lang="en" dirty="0"/>
              <a:t>Can only encrypt </a:t>
            </a:r>
            <a:r>
              <a:rPr lang="en" i="1" dirty="0"/>
              <a:t>n</a:t>
            </a:r>
            <a:r>
              <a:rPr lang="en" dirty="0"/>
              <a:t>-bit messages</a:t>
            </a:r>
            <a:endParaRPr dirty="0"/>
          </a:p>
        </p:txBody>
      </p:sp>
      <p:sp>
        <p:nvSpPr>
          <p:cNvPr id="315" name="Google Shape;315;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Block Cipher Modes of Operation</a:t>
            </a:r>
            <a:endParaRPr/>
          </a:p>
        </p:txBody>
      </p:sp>
      <p:sp>
        <p:nvSpPr>
          <p:cNvPr id="321" name="Google Shape;321;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Block Ciphers Operating Mode</a:t>
            </a:r>
            <a:endParaRPr dirty="0"/>
          </a:p>
        </p:txBody>
      </p:sp>
      <p:sp>
        <p:nvSpPr>
          <p:cNvPr id="314" name="Google Shape;314;p4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r>
              <a:rPr lang="en-US" sz="2400" dirty="0"/>
              <a:t>What to do with large messages? </a:t>
            </a:r>
          </a:p>
          <a:p>
            <a:pPr lvl="1" indent="-342900">
              <a:buSzPts val="1800"/>
            </a:pPr>
            <a:r>
              <a:rPr lang="en-US" sz="2000" dirty="0"/>
              <a:t>We need to break up the data into blocks and encrypt those</a:t>
            </a:r>
          </a:p>
          <a:p>
            <a:pPr lvl="1"/>
            <a:endParaRPr lang="en-US" sz="2000" dirty="0"/>
          </a:p>
          <a:p>
            <a:pPr lvl="1"/>
            <a:r>
              <a:rPr lang="en-US" sz="2000" dirty="0"/>
              <a:t>The way we encrypt the blocks impacts security</a:t>
            </a:r>
          </a:p>
          <a:p>
            <a:pPr lvl="1"/>
            <a:endParaRPr lang="en-US" sz="2000" dirty="0"/>
          </a:p>
          <a:p>
            <a:pPr lvl="1"/>
            <a:r>
              <a:rPr lang="en-US" sz="2000" dirty="0"/>
              <a:t>The ways of encrypting blocks are called </a:t>
            </a:r>
            <a:r>
              <a:rPr lang="en-US" sz="2000" i="1" dirty="0"/>
              <a:t>operating modes</a:t>
            </a:r>
            <a:endParaRPr sz="2000" i="1" dirty="0"/>
          </a:p>
        </p:txBody>
      </p:sp>
      <p:sp>
        <p:nvSpPr>
          <p:cNvPr id="315" name="Google Shape;315;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485262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329" name="Google Shape;329;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
        <p:nvSpPr>
          <p:cNvPr id="330" name="Google Shape;330;p42"/>
          <p:cNvSpPr txBox="1"/>
          <p:nvPr/>
        </p:nvSpPr>
        <p:spPr>
          <a:xfrm>
            <a:off x="854025" y="1253750"/>
            <a:ext cx="36465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Here’s an AES block. Remember that it can only encrypt 128-bit messages.</a:t>
            </a:r>
            <a:endParaRPr/>
          </a:p>
        </p:txBody>
      </p:sp>
      <p:sp>
        <p:nvSpPr>
          <p:cNvPr id="331" name="Google Shape;331;p42"/>
          <p:cNvSpPr txBox="1"/>
          <p:nvPr/>
        </p:nvSpPr>
        <p:spPr>
          <a:xfrm>
            <a:off x="1429800" y="1838075"/>
            <a:ext cx="36465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How can we use AES to encrypt a longer message (say, 256 bits?)</a:t>
            </a:r>
            <a:endParaRPr/>
          </a:p>
        </p:txBody>
      </p:sp>
      <p:pic>
        <p:nvPicPr>
          <p:cNvPr id="332" name="Google Shape;332;p42" descr="ECB encryption.svg"/>
          <p:cNvPicPr preferRelativeResize="0"/>
          <p:nvPr/>
        </p:nvPicPr>
        <p:blipFill rotWithShape="1">
          <a:blip r:embed="rId3">
            <a:alphaModFix/>
          </a:blip>
          <a:srcRect l="3980" t="9654" r="65377" b="17090"/>
          <a:stretch/>
        </p:blipFill>
        <p:spPr>
          <a:xfrm>
            <a:off x="2045100" y="2811150"/>
            <a:ext cx="2188699" cy="2108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338" name="Google Shape;338;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
        <p:nvSpPr>
          <p:cNvPr id="339" name="Google Shape;339;p43"/>
          <p:cNvSpPr txBox="1"/>
          <p:nvPr/>
        </p:nvSpPr>
        <p:spPr>
          <a:xfrm>
            <a:off x="854025" y="1253750"/>
            <a:ext cx="22854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Idea: Let’s use AES twice!</a:t>
            </a:r>
            <a:endParaRPr/>
          </a:p>
        </p:txBody>
      </p:sp>
      <p:pic>
        <p:nvPicPr>
          <p:cNvPr id="340" name="Google Shape;340;p43" descr="ECB encryption.svg"/>
          <p:cNvPicPr preferRelativeResize="0"/>
          <p:nvPr/>
        </p:nvPicPr>
        <p:blipFill rotWithShape="1">
          <a:blip r:embed="rId3">
            <a:alphaModFix/>
          </a:blip>
          <a:srcRect l="3977" t="9654" r="34736" b="17090"/>
          <a:stretch/>
        </p:blipFill>
        <p:spPr>
          <a:xfrm>
            <a:off x="2045100" y="2811150"/>
            <a:ext cx="4377425" cy="2108650"/>
          </a:xfrm>
          <a:prstGeom prst="rect">
            <a:avLst/>
          </a:prstGeom>
          <a:noFill/>
          <a:ln>
            <a:noFill/>
          </a:ln>
        </p:spPr>
      </p:pic>
      <p:grpSp>
        <p:nvGrpSpPr>
          <p:cNvPr id="341" name="Google Shape;341;p43"/>
          <p:cNvGrpSpPr/>
          <p:nvPr/>
        </p:nvGrpSpPr>
        <p:grpSpPr>
          <a:xfrm>
            <a:off x="2238725" y="2029950"/>
            <a:ext cx="2285400" cy="811800"/>
            <a:chOff x="2238725" y="2029950"/>
            <a:chExt cx="2285400" cy="811800"/>
          </a:xfrm>
        </p:grpSpPr>
        <p:cxnSp>
          <p:nvCxnSpPr>
            <p:cNvPr id="342" name="Google Shape;342;p43"/>
            <p:cNvCxnSpPr/>
            <p:nvPr/>
          </p:nvCxnSpPr>
          <p:spPr>
            <a:xfrm>
              <a:off x="3413050" y="2430150"/>
              <a:ext cx="0" cy="411600"/>
            </a:xfrm>
            <a:prstGeom prst="straightConnector1">
              <a:avLst/>
            </a:prstGeom>
            <a:noFill/>
            <a:ln w="19050" cap="flat" cmpd="sng">
              <a:solidFill>
                <a:srgbClr val="E69138"/>
              </a:solidFill>
              <a:prstDash val="solid"/>
              <a:round/>
              <a:headEnd type="none" w="med" len="med"/>
              <a:tailEnd type="triangle" w="med" len="med"/>
            </a:ln>
          </p:spPr>
        </p:cxnSp>
        <p:sp>
          <p:nvSpPr>
            <p:cNvPr id="343" name="Google Shape;343;p43"/>
            <p:cNvSpPr txBox="1"/>
            <p:nvPr/>
          </p:nvSpPr>
          <p:spPr>
            <a:xfrm>
              <a:off x="2238725" y="2029950"/>
              <a:ext cx="22854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First 128 bits of message</a:t>
              </a:r>
              <a:endParaRPr/>
            </a:p>
          </p:txBody>
        </p:sp>
      </p:grpSp>
      <p:grpSp>
        <p:nvGrpSpPr>
          <p:cNvPr id="344" name="Google Shape;344;p43"/>
          <p:cNvGrpSpPr/>
          <p:nvPr/>
        </p:nvGrpSpPr>
        <p:grpSpPr>
          <a:xfrm>
            <a:off x="4614025" y="2029950"/>
            <a:ext cx="2595000" cy="811800"/>
            <a:chOff x="4614025" y="2029950"/>
            <a:chExt cx="2595000" cy="811800"/>
          </a:xfrm>
        </p:grpSpPr>
        <p:cxnSp>
          <p:nvCxnSpPr>
            <p:cNvPr id="345" name="Google Shape;345;p43"/>
            <p:cNvCxnSpPr/>
            <p:nvPr/>
          </p:nvCxnSpPr>
          <p:spPr>
            <a:xfrm>
              <a:off x="5631075" y="2430150"/>
              <a:ext cx="0" cy="411600"/>
            </a:xfrm>
            <a:prstGeom prst="straightConnector1">
              <a:avLst/>
            </a:prstGeom>
            <a:noFill/>
            <a:ln w="19050" cap="flat" cmpd="sng">
              <a:solidFill>
                <a:srgbClr val="E69138"/>
              </a:solidFill>
              <a:prstDash val="solid"/>
              <a:round/>
              <a:headEnd type="none" w="med" len="med"/>
              <a:tailEnd type="triangle" w="med" len="med"/>
            </a:ln>
          </p:spPr>
        </p:cxnSp>
        <p:sp>
          <p:nvSpPr>
            <p:cNvPr id="346" name="Google Shape;346;p43"/>
            <p:cNvSpPr txBox="1"/>
            <p:nvPr/>
          </p:nvSpPr>
          <p:spPr>
            <a:xfrm>
              <a:off x="4614025" y="2029950"/>
              <a:ext cx="25950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Second 128 bits of message</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352" name="Google Shape;352;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pic>
        <p:nvPicPr>
          <p:cNvPr id="353" name="Google Shape;353;p44" descr="ECB encryption.svg"/>
          <p:cNvPicPr preferRelativeResize="0"/>
          <p:nvPr/>
        </p:nvPicPr>
        <p:blipFill rotWithShape="1">
          <a:blip r:embed="rId3">
            <a:alphaModFix/>
          </a:blip>
          <a:srcRect l="3977" t="9654" r="34736" b="17090"/>
          <a:stretch/>
        </p:blipFill>
        <p:spPr>
          <a:xfrm>
            <a:off x="2045100" y="2811150"/>
            <a:ext cx="4377425" cy="2108650"/>
          </a:xfrm>
          <a:prstGeom prst="rect">
            <a:avLst/>
          </a:prstGeom>
          <a:noFill/>
          <a:ln>
            <a:noFill/>
          </a:ln>
        </p:spPr>
      </p:pic>
      <p:cxnSp>
        <p:nvCxnSpPr>
          <p:cNvPr id="354" name="Google Shape;354;p44"/>
          <p:cNvCxnSpPr/>
          <p:nvPr/>
        </p:nvCxnSpPr>
        <p:spPr>
          <a:xfrm>
            <a:off x="2236625" y="2086125"/>
            <a:ext cx="0" cy="1467000"/>
          </a:xfrm>
          <a:prstGeom prst="straightConnector1">
            <a:avLst/>
          </a:prstGeom>
          <a:noFill/>
          <a:ln w="19050" cap="flat" cmpd="sng">
            <a:solidFill>
              <a:srgbClr val="E69138"/>
            </a:solidFill>
            <a:prstDash val="solid"/>
            <a:round/>
            <a:headEnd type="none" w="med" len="med"/>
            <a:tailEnd type="triangle" w="med" len="med"/>
          </a:ln>
        </p:spPr>
      </p:cxnSp>
      <p:cxnSp>
        <p:nvCxnSpPr>
          <p:cNvPr id="355" name="Google Shape;355;p44"/>
          <p:cNvCxnSpPr/>
          <p:nvPr/>
        </p:nvCxnSpPr>
        <p:spPr>
          <a:xfrm>
            <a:off x="4475150" y="2051925"/>
            <a:ext cx="0" cy="1501200"/>
          </a:xfrm>
          <a:prstGeom prst="straightConnector1">
            <a:avLst/>
          </a:prstGeom>
          <a:noFill/>
          <a:ln w="19050" cap="flat" cmpd="sng">
            <a:solidFill>
              <a:srgbClr val="E69138"/>
            </a:solidFill>
            <a:prstDash val="solid"/>
            <a:round/>
            <a:headEnd type="none" w="med" len="med"/>
            <a:tailEnd type="triangle" w="med" len="med"/>
          </a:ln>
        </p:spPr>
      </p:cxnSp>
      <p:sp>
        <p:nvSpPr>
          <p:cNvPr id="356" name="Google Shape;356;p44"/>
          <p:cNvSpPr txBox="1"/>
          <p:nvPr/>
        </p:nvSpPr>
        <p:spPr>
          <a:xfrm>
            <a:off x="1633750" y="1254825"/>
            <a:ext cx="39405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Note that we are using the same key twice. We want to avoid a situation like one-time pads where we need very long keys.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ECB Mode</a:t>
            </a:r>
            <a:endParaRPr/>
          </a:p>
        </p:txBody>
      </p:sp>
      <p:sp>
        <p:nvSpPr>
          <p:cNvPr id="362" name="Google Shape;362;p45"/>
          <p:cNvSpPr txBox="1">
            <a:spLocks noGrp="1"/>
          </p:cNvSpPr>
          <p:nvPr>
            <p:ph type="body" idx="1"/>
          </p:nvPr>
        </p:nvSpPr>
        <p:spPr>
          <a:xfrm>
            <a:off x="203870" y="1220946"/>
            <a:ext cx="8520600" cy="1170562"/>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Electronic code book (ECB) mode</a:t>
            </a:r>
            <a:endParaRPr dirty="0"/>
          </a:p>
          <a:p>
            <a:pPr marL="914400" lvl="1" indent="-317500" algn="l" rtl="0">
              <a:spcBef>
                <a:spcPts val="0"/>
              </a:spcBef>
              <a:spcAft>
                <a:spcPts val="0"/>
              </a:spcAft>
              <a:buSzPts val="1400"/>
              <a:buChar char="○"/>
            </a:pPr>
            <a:r>
              <a:rPr lang="en" dirty="0"/>
              <a:t>Enc(</a:t>
            </a:r>
            <a:r>
              <a:rPr lang="en" i="1" dirty="0"/>
              <a:t>K</a:t>
            </a:r>
            <a:r>
              <a:rPr lang="en" dirty="0"/>
              <a:t>, </a:t>
            </a:r>
            <a:r>
              <a:rPr lang="en" i="1" dirty="0"/>
              <a:t>M</a:t>
            </a:r>
            <a:r>
              <a:rPr lang="en" dirty="0"/>
              <a:t>) = </a:t>
            </a:r>
            <a:r>
              <a:rPr lang="en" i="1" dirty="0"/>
              <a:t>C</a:t>
            </a:r>
            <a:r>
              <a:rPr lang="en" sz="900" dirty="0"/>
              <a:t>1</a:t>
            </a:r>
            <a:r>
              <a:rPr lang="en" dirty="0"/>
              <a:t> || </a:t>
            </a:r>
            <a:r>
              <a:rPr lang="en" i="1" dirty="0"/>
              <a:t>C</a:t>
            </a:r>
            <a:r>
              <a:rPr lang="en" sz="900" dirty="0"/>
              <a:t>2</a:t>
            </a:r>
            <a:r>
              <a:rPr lang="en" dirty="0"/>
              <a:t> || … || </a:t>
            </a:r>
            <a:r>
              <a:rPr lang="en" dirty="0" err="1"/>
              <a:t>C</a:t>
            </a:r>
            <a:r>
              <a:rPr lang="en" sz="900" i="1" dirty="0" err="1"/>
              <a:t>j</a:t>
            </a:r>
            <a:endParaRPr sz="900" i="1" dirty="0"/>
          </a:p>
          <a:p>
            <a:pPr marL="914400" lvl="1" indent="-317500" algn="l" rtl="0">
              <a:spcBef>
                <a:spcPts val="0"/>
              </a:spcBef>
              <a:spcAft>
                <a:spcPts val="0"/>
              </a:spcAft>
              <a:buSzPts val="1400"/>
              <a:buChar char="○"/>
            </a:pPr>
            <a:r>
              <a:rPr lang="en" dirty="0"/>
              <a:t>Assume j is the number of blocks of plaintext in </a:t>
            </a:r>
            <a:r>
              <a:rPr lang="en" i="1" dirty="0"/>
              <a:t>M</a:t>
            </a:r>
            <a:r>
              <a:rPr lang="en" dirty="0"/>
              <a:t>, each of size </a:t>
            </a:r>
            <a:r>
              <a:rPr lang="en" i="1" dirty="0"/>
              <a:t>n</a:t>
            </a:r>
            <a:endParaRPr i="1" dirty="0"/>
          </a:p>
        </p:txBody>
      </p:sp>
      <p:sp>
        <p:nvSpPr>
          <p:cNvPr id="363" name="Google Shape;363;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pic>
        <p:nvPicPr>
          <p:cNvPr id="364" name="Google Shape;364;p45" descr="ECB encryption.svg"/>
          <p:cNvPicPr preferRelativeResize="0"/>
          <p:nvPr/>
        </p:nvPicPr>
        <p:blipFill>
          <a:blip r:embed="rId3">
            <a:alphaModFix/>
          </a:blip>
          <a:stretch>
            <a:fillRect/>
          </a:stretch>
        </p:blipFill>
        <p:spPr>
          <a:xfrm>
            <a:off x="1093589" y="2571750"/>
            <a:ext cx="6538822" cy="251190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ECB Mode</a:t>
            </a:r>
            <a:endParaRPr/>
          </a:p>
        </p:txBody>
      </p:sp>
      <p:sp>
        <p:nvSpPr>
          <p:cNvPr id="363" name="Google Shape;363;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pic>
        <p:nvPicPr>
          <p:cNvPr id="1026" name="Picture 2">
            <a:extLst>
              <a:ext uri="{FF2B5EF4-FFF2-40B4-BE49-F238E27FC236}">
                <a16:creationId xmlns:a16="http://schemas.microsoft.com/office/drawing/2014/main" id="{0DCFBD46-F060-D327-0AA1-832D7ECF46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646" y="2109234"/>
            <a:ext cx="6543467" cy="26348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2F3AEB6-A4DE-AF1F-CD4B-95670F20DAD6}"/>
              </a:ext>
            </a:extLst>
          </p:cNvPr>
          <p:cNvSpPr txBox="1"/>
          <p:nvPr/>
        </p:nvSpPr>
        <p:spPr>
          <a:xfrm>
            <a:off x="495008" y="1387399"/>
            <a:ext cx="8026687" cy="584775"/>
          </a:xfrm>
          <a:prstGeom prst="rect">
            <a:avLst/>
          </a:prstGeom>
          <a:noFill/>
        </p:spPr>
        <p:txBody>
          <a:bodyPr wrap="square">
            <a:spAutoFit/>
          </a:bodyPr>
          <a:lstStyle/>
          <a:p>
            <a:pPr marL="457200" lvl="0" indent="-342900" algn="l" rtl="0">
              <a:spcBef>
                <a:spcPts val="0"/>
              </a:spcBef>
              <a:spcAft>
                <a:spcPts val="0"/>
              </a:spcAft>
              <a:buSzPts val="1800"/>
              <a:buChar char="●"/>
            </a:pPr>
            <a:r>
              <a:rPr lang="en-US" sz="1800" dirty="0"/>
              <a:t>AES-ECB is not IND-CPA secure. Why?</a:t>
            </a:r>
          </a:p>
          <a:p>
            <a:pPr marL="914400" lvl="1" indent="-317500" algn="l" rtl="0">
              <a:spcBef>
                <a:spcPts val="0"/>
              </a:spcBef>
              <a:spcAft>
                <a:spcPts val="0"/>
              </a:spcAft>
              <a:buSzPts val="1400"/>
              <a:buChar char="○"/>
            </a:pPr>
            <a:r>
              <a:rPr lang="en-US" dirty="0"/>
              <a:t>Because ECB is deterministic</a:t>
            </a:r>
          </a:p>
        </p:txBody>
      </p:sp>
    </p:spTree>
    <p:extLst>
      <p:ext uri="{BB962C8B-B14F-4D97-AF65-F5344CB8AC3E}">
        <p14:creationId xmlns:p14="http://schemas.microsoft.com/office/powerpoint/2010/main" val="3268113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Recap</a:t>
            </a:r>
            <a:endParaRPr dirty="0"/>
          </a:p>
        </p:txBody>
      </p:sp>
      <p:sp>
        <p:nvSpPr>
          <p:cNvPr id="88" name="Google Shape;88;p1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What’s cryptography?</a:t>
            </a:r>
            <a:endParaRPr dirty="0"/>
          </a:p>
          <a:p>
            <a:pPr marL="914400" lvl="1" indent="-317500" algn="l" rtl="0">
              <a:spcBef>
                <a:spcPts val="0"/>
              </a:spcBef>
              <a:spcAft>
                <a:spcPts val="0"/>
              </a:spcAft>
              <a:buSzPts val="1400"/>
              <a:buChar char="○"/>
            </a:pPr>
            <a:r>
              <a:rPr lang="en" dirty="0"/>
              <a:t>Communicating securely over insecure channels</a:t>
            </a:r>
          </a:p>
          <a:p>
            <a:pPr marL="914400" lvl="1" indent="-317500" algn="l" rtl="0">
              <a:spcBef>
                <a:spcPts val="0"/>
              </a:spcBef>
              <a:spcAft>
                <a:spcPts val="0"/>
              </a:spcAft>
              <a:buSzPts val="1400"/>
              <a:buChar char="○"/>
            </a:pPr>
            <a:r>
              <a:rPr lang="en" dirty="0"/>
              <a:t>Provide rigorous guarantees of security</a:t>
            </a:r>
            <a:endParaRPr dirty="0"/>
          </a:p>
          <a:p>
            <a:pPr marL="457200" lvl="0" indent="-342900" algn="l" rtl="0">
              <a:spcBef>
                <a:spcPts val="0"/>
              </a:spcBef>
              <a:spcAft>
                <a:spcPts val="0"/>
              </a:spcAft>
              <a:buSzPts val="1800"/>
              <a:buChar char="●"/>
            </a:pPr>
            <a:r>
              <a:rPr lang="en" dirty="0"/>
              <a:t>Definitions</a:t>
            </a:r>
            <a:endParaRPr dirty="0"/>
          </a:p>
          <a:p>
            <a:pPr marL="914400" lvl="1" indent="-317500" algn="l" rtl="0">
              <a:spcBef>
                <a:spcPts val="0"/>
              </a:spcBef>
              <a:spcAft>
                <a:spcPts val="0"/>
              </a:spcAft>
              <a:buSzPts val="1400"/>
              <a:buChar char="○"/>
            </a:pPr>
            <a:r>
              <a:rPr lang="en" dirty="0"/>
              <a:t>Alice and Bob want to send messages over an insecure channel. Eve can read anything sent over the insecure channel. Mallory can read or modify anything sent over the insecure channel.</a:t>
            </a:r>
            <a:endParaRPr dirty="0"/>
          </a:p>
          <a:p>
            <a:pPr marL="914400" lvl="1" indent="-317500" algn="l" rtl="0">
              <a:spcBef>
                <a:spcPts val="0"/>
              </a:spcBef>
              <a:spcAft>
                <a:spcPts val="0"/>
              </a:spcAft>
              <a:buSzPts val="1400"/>
              <a:buChar char="○"/>
            </a:pPr>
            <a:r>
              <a:rPr lang="en" dirty="0"/>
              <a:t>We want to ensure confidentiality (adversary can’t read message), integrity (adversary can’t modify message), and authenticity (prove message came from sender)</a:t>
            </a:r>
            <a:endParaRPr dirty="0"/>
          </a:p>
          <a:p>
            <a:pPr marL="914400" lvl="1" indent="-317500" algn="l" rtl="0">
              <a:spcBef>
                <a:spcPts val="0"/>
              </a:spcBef>
              <a:spcAft>
                <a:spcPts val="0"/>
              </a:spcAft>
              <a:buSzPts val="1400"/>
              <a:buChar char="○"/>
            </a:pPr>
            <a:r>
              <a:rPr lang="en" dirty="0"/>
              <a:t>Crypto uses secret keys. </a:t>
            </a:r>
            <a:r>
              <a:rPr lang="en" dirty="0" err="1"/>
              <a:t>Kerckhoff’s</a:t>
            </a:r>
            <a:r>
              <a:rPr lang="en" dirty="0"/>
              <a:t> principle says to assume the attacker knows the entire system, except the secret keys.</a:t>
            </a:r>
            <a:endParaRPr dirty="0"/>
          </a:p>
          <a:p>
            <a:pPr marL="914400" lvl="1" indent="-317500" algn="l" rtl="0">
              <a:spcBef>
                <a:spcPts val="0"/>
              </a:spcBef>
              <a:spcAft>
                <a:spcPts val="0"/>
              </a:spcAft>
              <a:buSzPts val="1400"/>
              <a:buChar char="○"/>
            </a:pPr>
            <a:r>
              <a:rPr lang="en" dirty="0"/>
              <a:t>There are several different threat models. We’ll focus on the chosen plaintext attack (CPA), where Eve tricks Alice into encrypting some messages.</a:t>
            </a:r>
            <a:endParaRPr dirty="0"/>
          </a:p>
        </p:txBody>
      </p:sp>
      <p:sp>
        <p:nvSpPr>
          <p:cNvPr id="89" name="Google Shape;8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ECB Mode: Problems</a:t>
            </a:r>
            <a:endParaRPr dirty="0"/>
          </a:p>
        </p:txBody>
      </p:sp>
      <p:sp>
        <p:nvSpPr>
          <p:cNvPr id="370" name="Google Shape;370;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pic>
        <p:nvPicPr>
          <p:cNvPr id="371" name="Google Shape;371;p46"/>
          <p:cNvPicPr preferRelativeResize="0"/>
          <p:nvPr/>
        </p:nvPicPr>
        <p:blipFill>
          <a:blip r:embed="rId3">
            <a:alphaModFix/>
          </a:blip>
          <a:stretch>
            <a:fillRect/>
          </a:stretch>
        </p:blipFill>
        <p:spPr>
          <a:xfrm>
            <a:off x="1481549" y="2780893"/>
            <a:ext cx="2186961" cy="2183130"/>
          </a:xfrm>
          <a:prstGeom prst="rect">
            <a:avLst/>
          </a:prstGeom>
          <a:noFill/>
          <a:ln>
            <a:noFill/>
          </a:ln>
        </p:spPr>
      </p:pic>
      <p:sp>
        <p:nvSpPr>
          <p:cNvPr id="2" name="Google Shape;362;p45">
            <a:extLst>
              <a:ext uri="{FF2B5EF4-FFF2-40B4-BE49-F238E27FC236}">
                <a16:creationId xmlns:a16="http://schemas.microsoft.com/office/drawing/2014/main" id="{EFF3FEF8-CAA9-14B9-68CE-372C2C32A78B}"/>
              </a:ext>
            </a:extLst>
          </p:cNvPr>
          <p:cNvSpPr txBox="1">
            <a:spLocks/>
          </p:cNvSpPr>
          <p:nvPr/>
        </p:nvSpPr>
        <p:spPr>
          <a:xfrm>
            <a:off x="330725" y="1214771"/>
            <a:ext cx="8064549" cy="16773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ial"/>
              <a:buChar char="●"/>
              <a:defRPr sz="1400" b="0" i="0" u="none" strike="noStrike" cap="none" baseline="0">
                <a:solidFill>
                  <a:schemeClr val="dk1"/>
                </a:solidFill>
                <a:latin typeface="Arial"/>
                <a:ea typeface="Arial"/>
                <a:cs typeface="Arial"/>
                <a:sym typeface="Arial"/>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indent="-342900" algn="l">
              <a:buSzPts val="1800"/>
            </a:pPr>
            <a:r>
              <a:rPr lang="en-US" sz="2400" dirty="0"/>
              <a:t>Deterministic: the same plaintext blocks produce the same ciphertext blocks</a:t>
            </a:r>
          </a:p>
          <a:p>
            <a:pPr lvl="1" indent="-342900" algn="l">
              <a:buSzPts val="1800"/>
            </a:pPr>
            <a:r>
              <a:rPr lang="en-US" sz="1600" dirty="0"/>
              <a:t>Many computer files have duplicate blocks, and we don’t want an attacker to be able to tell this</a:t>
            </a:r>
          </a:p>
          <a:p>
            <a:pPr indent="-342900" algn="l">
              <a:buSzPts val="1800"/>
            </a:pPr>
            <a:endParaRPr lang="en-US" dirty="0"/>
          </a:p>
        </p:txBody>
      </p:sp>
      <p:pic>
        <p:nvPicPr>
          <p:cNvPr id="5" name="Google Shape;380;p47">
            <a:extLst>
              <a:ext uri="{FF2B5EF4-FFF2-40B4-BE49-F238E27FC236}">
                <a16:creationId xmlns:a16="http://schemas.microsoft.com/office/drawing/2014/main" id="{231B7ABA-04A7-C251-D00E-F84BF116C26C}"/>
              </a:ext>
            </a:extLst>
          </p:cNvPr>
          <p:cNvPicPr preferRelativeResize="0"/>
          <p:nvPr/>
        </p:nvPicPr>
        <p:blipFill>
          <a:blip r:embed="rId4">
            <a:alphaModFix/>
          </a:blip>
          <a:stretch>
            <a:fillRect/>
          </a:stretch>
        </p:blipFill>
        <p:spPr>
          <a:xfrm>
            <a:off x="5475491" y="2780892"/>
            <a:ext cx="2029490" cy="214801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386" name="Google Shape;386;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grpSp>
        <p:nvGrpSpPr>
          <p:cNvPr id="387" name="Google Shape;387;p48"/>
          <p:cNvGrpSpPr/>
          <p:nvPr/>
        </p:nvGrpSpPr>
        <p:grpSpPr>
          <a:xfrm>
            <a:off x="854025" y="2571750"/>
            <a:ext cx="7017950" cy="2367200"/>
            <a:chOff x="854025" y="2571750"/>
            <a:chExt cx="7017950" cy="2367200"/>
          </a:xfrm>
        </p:grpSpPr>
        <p:pic>
          <p:nvPicPr>
            <p:cNvPr id="388" name="Google Shape;388;p48"/>
            <p:cNvPicPr preferRelativeResize="0"/>
            <p:nvPr/>
          </p:nvPicPr>
          <p:blipFill rotWithShape="1">
            <a:blip r:embed="rId3">
              <a:alphaModFix/>
            </a:blip>
            <a:srcRect b="16219"/>
            <a:stretch/>
          </p:blipFill>
          <p:spPr>
            <a:xfrm>
              <a:off x="854025" y="2571750"/>
              <a:ext cx="7017950" cy="2367200"/>
            </a:xfrm>
            <a:prstGeom prst="rect">
              <a:avLst/>
            </a:prstGeom>
            <a:noFill/>
            <a:ln>
              <a:noFill/>
            </a:ln>
          </p:spPr>
        </p:pic>
        <p:sp>
          <p:nvSpPr>
            <p:cNvPr id="389" name="Google Shape;389;p48"/>
            <p:cNvSpPr/>
            <p:nvPr/>
          </p:nvSpPr>
          <p:spPr>
            <a:xfrm>
              <a:off x="26640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8"/>
            <p:cNvSpPr/>
            <p:nvPr/>
          </p:nvSpPr>
          <p:spPr>
            <a:xfrm>
              <a:off x="3418175" y="3510300"/>
              <a:ext cx="57300" cy="81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8"/>
            <p:cNvSpPr/>
            <p:nvPr/>
          </p:nvSpPr>
          <p:spPr>
            <a:xfrm>
              <a:off x="5597950" y="3458600"/>
              <a:ext cx="12999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8"/>
            <p:cNvSpPr/>
            <p:nvPr/>
          </p:nvSpPr>
          <p:spPr>
            <a:xfrm>
              <a:off x="3418175" y="3450050"/>
              <a:ext cx="13392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8"/>
            <p:cNvSpPr/>
            <p:nvPr/>
          </p:nvSpPr>
          <p:spPr>
            <a:xfrm>
              <a:off x="5547300" y="3448300"/>
              <a:ext cx="104400" cy="87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8"/>
            <p:cNvSpPr/>
            <p:nvPr/>
          </p:nvSpPr>
          <p:spPr>
            <a:xfrm>
              <a:off x="6897850"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8"/>
            <p:cNvSpPr/>
            <p:nvPr/>
          </p:nvSpPr>
          <p:spPr>
            <a:xfrm>
              <a:off x="48119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8"/>
            <p:cNvSpPr/>
            <p:nvPr/>
          </p:nvSpPr>
          <p:spPr>
            <a:xfrm>
              <a:off x="4757375"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7" name="Google Shape;397;p48"/>
            <p:cNvPicPr preferRelativeResize="0"/>
            <p:nvPr/>
          </p:nvPicPr>
          <p:blipFill rotWithShape="1">
            <a:blip r:embed="rId3">
              <a:alphaModFix/>
            </a:blip>
            <a:srcRect l="86425" t="56994" r="10688" b="32354"/>
            <a:stretch/>
          </p:blipFill>
          <p:spPr>
            <a:xfrm>
              <a:off x="4774475" y="4179353"/>
              <a:ext cx="202502" cy="300950"/>
            </a:xfrm>
            <a:prstGeom prst="rect">
              <a:avLst/>
            </a:prstGeom>
            <a:noFill/>
            <a:ln>
              <a:noFill/>
            </a:ln>
          </p:spPr>
        </p:pic>
        <p:sp>
          <p:nvSpPr>
            <p:cNvPr id="398" name="Google Shape;398;p48"/>
            <p:cNvSpPr/>
            <p:nvPr/>
          </p:nvSpPr>
          <p:spPr>
            <a:xfrm>
              <a:off x="2601350"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9" name="Google Shape;399;p48"/>
            <p:cNvPicPr preferRelativeResize="0"/>
            <p:nvPr/>
          </p:nvPicPr>
          <p:blipFill rotWithShape="1">
            <a:blip r:embed="rId3">
              <a:alphaModFix/>
            </a:blip>
            <a:srcRect l="86425" t="56994" r="10688" b="32354"/>
            <a:stretch/>
          </p:blipFill>
          <p:spPr>
            <a:xfrm>
              <a:off x="2625300" y="4187853"/>
              <a:ext cx="202502" cy="300950"/>
            </a:xfrm>
            <a:prstGeom prst="rect">
              <a:avLst/>
            </a:prstGeom>
            <a:noFill/>
            <a:ln>
              <a:noFill/>
            </a:ln>
          </p:spPr>
        </p:pic>
        <p:pic>
          <p:nvPicPr>
            <p:cNvPr id="400" name="Google Shape;400;p48" descr="ECB encryption.svg"/>
            <p:cNvPicPr preferRelativeResize="0"/>
            <p:nvPr/>
          </p:nvPicPr>
          <p:blipFill rotWithShape="1">
            <a:blip r:embed="rId4">
              <a:alphaModFix/>
            </a:blip>
            <a:srcRect l="82095" t="49060" r="14045" b="33897"/>
            <a:stretch/>
          </p:blipFill>
          <p:spPr>
            <a:xfrm>
              <a:off x="6858575" y="3182988"/>
              <a:ext cx="253649" cy="451425"/>
            </a:xfrm>
            <a:prstGeom prst="rect">
              <a:avLst/>
            </a:prstGeom>
            <a:noFill/>
            <a:ln>
              <a:noFill/>
            </a:ln>
          </p:spPr>
        </p:pic>
        <p:sp>
          <p:nvSpPr>
            <p:cNvPr id="401" name="Google Shape;401;p48"/>
            <p:cNvSpPr/>
            <p:nvPr/>
          </p:nvSpPr>
          <p:spPr>
            <a:xfrm>
              <a:off x="4757375"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2" name="Google Shape;402;p48" descr="ECB encryption.svg"/>
            <p:cNvPicPr preferRelativeResize="0"/>
            <p:nvPr/>
          </p:nvPicPr>
          <p:blipFill rotWithShape="1">
            <a:blip r:embed="rId4">
              <a:alphaModFix/>
            </a:blip>
            <a:srcRect l="82095" t="49060" r="14045" b="33897"/>
            <a:stretch/>
          </p:blipFill>
          <p:spPr>
            <a:xfrm>
              <a:off x="4706225" y="3232788"/>
              <a:ext cx="253649" cy="451425"/>
            </a:xfrm>
            <a:prstGeom prst="rect">
              <a:avLst/>
            </a:prstGeom>
            <a:noFill/>
            <a:ln>
              <a:noFill/>
            </a:ln>
          </p:spPr>
        </p:pic>
        <p:sp>
          <p:nvSpPr>
            <p:cNvPr id="403" name="Google Shape;403;p48"/>
            <p:cNvSpPr/>
            <p:nvPr/>
          </p:nvSpPr>
          <p:spPr>
            <a:xfrm>
              <a:off x="2605025"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4" name="Google Shape;404;p48" descr="ECB encryption.svg"/>
            <p:cNvPicPr preferRelativeResize="0"/>
            <p:nvPr/>
          </p:nvPicPr>
          <p:blipFill rotWithShape="1">
            <a:blip r:embed="rId4">
              <a:alphaModFix/>
            </a:blip>
            <a:srcRect l="82095" t="49060" r="14045" b="33897"/>
            <a:stretch/>
          </p:blipFill>
          <p:spPr>
            <a:xfrm>
              <a:off x="2553875" y="3249888"/>
              <a:ext cx="253649" cy="451425"/>
            </a:xfrm>
            <a:prstGeom prst="rect">
              <a:avLst/>
            </a:prstGeom>
            <a:noFill/>
            <a:ln>
              <a:noFill/>
            </a:ln>
          </p:spPr>
        </p:pic>
        <p:sp>
          <p:nvSpPr>
            <p:cNvPr id="405" name="Google Shape;405;p48"/>
            <p:cNvSpPr/>
            <p:nvPr/>
          </p:nvSpPr>
          <p:spPr>
            <a:xfrm>
              <a:off x="886750" y="3136050"/>
              <a:ext cx="1738500" cy="498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6" name="Google Shape;406;p48"/>
          <p:cNvSpPr txBox="1"/>
          <p:nvPr/>
        </p:nvSpPr>
        <p:spPr>
          <a:xfrm>
            <a:off x="854025" y="1253750"/>
            <a:ext cx="36465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Here’s ECB mode. It’s not IND-CPA secure because it’s deterministic.</a:t>
            </a:r>
            <a:endParaRPr/>
          </a:p>
        </p:txBody>
      </p:sp>
      <p:sp>
        <p:nvSpPr>
          <p:cNvPr id="407" name="Google Shape;407;p48"/>
          <p:cNvSpPr txBox="1"/>
          <p:nvPr/>
        </p:nvSpPr>
        <p:spPr>
          <a:xfrm>
            <a:off x="1429800" y="1838075"/>
            <a:ext cx="36465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Let’s fix that by adding some randomness.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413" name="Google Shape;413;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grpSp>
        <p:nvGrpSpPr>
          <p:cNvPr id="414" name="Google Shape;414;p49"/>
          <p:cNvGrpSpPr/>
          <p:nvPr/>
        </p:nvGrpSpPr>
        <p:grpSpPr>
          <a:xfrm>
            <a:off x="854025" y="2571750"/>
            <a:ext cx="7017950" cy="2367200"/>
            <a:chOff x="854025" y="2571750"/>
            <a:chExt cx="7017950" cy="2367200"/>
          </a:xfrm>
        </p:grpSpPr>
        <p:pic>
          <p:nvPicPr>
            <p:cNvPr id="415" name="Google Shape;415;p49"/>
            <p:cNvPicPr preferRelativeResize="0"/>
            <p:nvPr/>
          </p:nvPicPr>
          <p:blipFill rotWithShape="1">
            <a:blip r:embed="rId3">
              <a:alphaModFix/>
            </a:blip>
            <a:srcRect b="16219"/>
            <a:stretch/>
          </p:blipFill>
          <p:spPr>
            <a:xfrm>
              <a:off x="854025" y="2571750"/>
              <a:ext cx="7017950" cy="2367200"/>
            </a:xfrm>
            <a:prstGeom prst="rect">
              <a:avLst/>
            </a:prstGeom>
            <a:noFill/>
            <a:ln>
              <a:noFill/>
            </a:ln>
          </p:spPr>
        </p:pic>
        <p:sp>
          <p:nvSpPr>
            <p:cNvPr id="416" name="Google Shape;416;p49"/>
            <p:cNvSpPr/>
            <p:nvPr/>
          </p:nvSpPr>
          <p:spPr>
            <a:xfrm>
              <a:off x="26640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9"/>
            <p:cNvSpPr/>
            <p:nvPr/>
          </p:nvSpPr>
          <p:spPr>
            <a:xfrm>
              <a:off x="3418175" y="3510300"/>
              <a:ext cx="57300" cy="81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9"/>
            <p:cNvSpPr/>
            <p:nvPr/>
          </p:nvSpPr>
          <p:spPr>
            <a:xfrm>
              <a:off x="5597950" y="3458600"/>
              <a:ext cx="12999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9"/>
            <p:cNvSpPr/>
            <p:nvPr/>
          </p:nvSpPr>
          <p:spPr>
            <a:xfrm>
              <a:off x="3418175" y="3450050"/>
              <a:ext cx="13392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9"/>
            <p:cNvSpPr/>
            <p:nvPr/>
          </p:nvSpPr>
          <p:spPr>
            <a:xfrm>
              <a:off x="5547300" y="3448300"/>
              <a:ext cx="104400" cy="87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9"/>
            <p:cNvSpPr/>
            <p:nvPr/>
          </p:nvSpPr>
          <p:spPr>
            <a:xfrm>
              <a:off x="6897850"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9"/>
            <p:cNvSpPr/>
            <p:nvPr/>
          </p:nvSpPr>
          <p:spPr>
            <a:xfrm>
              <a:off x="48119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9"/>
            <p:cNvSpPr/>
            <p:nvPr/>
          </p:nvSpPr>
          <p:spPr>
            <a:xfrm>
              <a:off x="4757375"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4" name="Google Shape;424;p49"/>
            <p:cNvPicPr preferRelativeResize="0"/>
            <p:nvPr/>
          </p:nvPicPr>
          <p:blipFill rotWithShape="1">
            <a:blip r:embed="rId3">
              <a:alphaModFix/>
            </a:blip>
            <a:srcRect l="86425" t="56994" r="10688" b="32354"/>
            <a:stretch/>
          </p:blipFill>
          <p:spPr>
            <a:xfrm>
              <a:off x="4774475" y="4179353"/>
              <a:ext cx="202502" cy="300950"/>
            </a:xfrm>
            <a:prstGeom prst="rect">
              <a:avLst/>
            </a:prstGeom>
            <a:noFill/>
            <a:ln>
              <a:noFill/>
            </a:ln>
          </p:spPr>
        </p:pic>
        <p:sp>
          <p:nvSpPr>
            <p:cNvPr id="425" name="Google Shape;425;p49"/>
            <p:cNvSpPr/>
            <p:nvPr/>
          </p:nvSpPr>
          <p:spPr>
            <a:xfrm>
              <a:off x="2601350"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6" name="Google Shape;426;p49"/>
            <p:cNvPicPr preferRelativeResize="0"/>
            <p:nvPr/>
          </p:nvPicPr>
          <p:blipFill rotWithShape="1">
            <a:blip r:embed="rId3">
              <a:alphaModFix/>
            </a:blip>
            <a:srcRect l="86425" t="56994" r="10688" b="32354"/>
            <a:stretch/>
          </p:blipFill>
          <p:spPr>
            <a:xfrm>
              <a:off x="2625300" y="4187853"/>
              <a:ext cx="202502" cy="300950"/>
            </a:xfrm>
            <a:prstGeom prst="rect">
              <a:avLst/>
            </a:prstGeom>
            <a:noFill/>
            <a:ln>
              <a:noFill/>
            </a:ln>
          </p:spPr>
        </p:pic>
        <p:pic>
          <p:nvPicPr>
            <p:cNvPr id="427" name="Google Shape;427;p49" descr="ECB encryption.svg"/>
            <p:cNvPicPr preferRelativeResize="0"/>
            <p:nvPr/>
          </p:nvPicPr>
          <p:blipFill rotWithShape="1">
            <a:blip r:embed="rId4">
              <a:alphaModFix/>
            </a:blip>
            <a:srcRect l="82095" t="49060" r="14045" b="33897"/>
            <a:stretch/>
          </p:blipFill>
          <p:spPr>
            <a:xfrm>
              <a:off x="6858575" y="3182988"/>
              <a:ext cx="253649" cy="451425"/>
            </a:xfrm>
            <a:prstGeom prst="rect">
              <a:avLst/>
            </a:prstGeom>
            <a:noFill/>
            <a:ln>
              <a:noFill/>
            </a:ln>
          </p:spPr>
        </p:pic>
        <p:sp>
          <p:nvSpPr>
            <p:cNvPr id="428" name="Google Shape;428;p49"/>
            <p:cNvSpPr/>
            <p:nvPr/>
          </p:nvSpPr>
          <p:spPr>
            <a:xfrm>
              <a:off x="4757375"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9" name="Google Shape;429;p49" descr="ECB encryption.svg"/>
            <p:cNvPicPr preferRelativeResize="0"/>
            <p:nvPr/>
          </p:nvPicPr>
          <p:blipFill rotWithShape="1">
            <a:blip r:embed="rId4">
              <a:alphaModFix/>
            </a:blip>
            <a:srcRect l="82095" t="49060" r="14045" b="33897"/>
            <a:stretch/>
          </p:blipFill>
          <p:spPr>
            <a:xfrm>
              <a:off x="4706225" y="3232788"/>
              <a:ext cx="253649" cy="451425"/>
            </a:xfrm>
            <a:prstGeom prst="rect">
              <a:avLst/>
            </a:prstGeom>
            <a:noFill/>
            <a:ln>
              <a:noFill/>
            </a:ln>
          </p:spPr>
        </p:pic>
      </p:grpSp>
      <p:cxnSp>
        <p:nvCxnSpPr>
          <p:cNvPr id="430" name="Google Shape;430;p49"/>
          <p:cNvCxnSpPr/>
          <p:nvPr/>
        </p:nvCxnSpPr>
        <p:spPr>
          <a:xfrm>
            <a:off x="1443200" y="2086125"/>
            <a:ext cx="0" cy="1005600"/>
          </a:xfrm>
          <a:prstGeom prst="straightConnector1">
            <a:avLst/>
          </a:prstGeom>
          <a:noFill/>
          <a:ln w="19050" cap="flat" cmpd="sng">
            <a:solidFill>
              <a:srgbClr val="E69138"/>
            </a:solidFill>
            <a:prstDash val="solid"/>
            <a:round/>
            <a:headEnd type="none" w="med" len="med"/>
            <a:tailEnd type="triangle" w="med" len="med"/>
          </a:ln>
        </p:spPr>
      </p:cxnSp>
      <p:sp>
        <p:nvSpPr>
          <p:cNvPr id="431" name="Google Shape;431;p49"/>
          <p:cNvSpPr txBox="1"/>
          <p:nvPr/>
        </p:nvSpPr>
        <p:spPr>
          <a:xfrm>
            <a:off x="854025" y="1253750"/>
            <a:ext cx="36465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The </a:t>
            </a:r>
            <a:r>
              <a:rPr lang="en" b="1"/>
              <a:t>Initialization Vector </a:t>
            </a:r>
            <a:r>
              <a:rPr lang="en"/>
              <a:t>(</a:t>
            </a:r>
            <a:r>
              <a:rPr lang="en" b="1"/>
              <a:t>IV</a:t>
            </a:r>
            <a:r>
              <a:rPr lang="en"/>
              <a:t>) is different for every encryption. Now the first ciphertext block will be different for every encryption!</a:t>
            </a:r>
            <a:endParaRPr/>
          </a:p>
        </p:txBody>
      </p:sp>
      <p:sp>
        <p:nvSpPr>
          <p:cNvPr id="432" name="Google Shape;432;p49"/>
          <p:cNvSpPr txBox="1"/>
          <p:nvPr/>
        </p:nvSpPr>
        <p:spPr>
          <a:xfrm>
            <a:off x="1717075" y="2043275"/>
            <a:ext cx="41721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Okay, but the other blocks are still deterministic...</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438" name="Google Shape;438;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grpSp>
        <p:nvGrpSpPr>
          <p:cNvPr id="439" name="Google Shape;439;p50"/>
          <p:cNvGrpSpPr/>
          <p:nvPr/>
        </p:nvGrpSpPr>
        <p:grpSpPr>
          <a:xfrm>
            <a:off x="854025" y="2571750"/>
            <a:ext cx="7017950" cy="2367200"/>
            <a:chOff x="854025" y="2571750"/>
            <a:chExt cx="7017950" cy="2367200"/>
          </a:xfrm>
        </p:grpSpPr>
        <p:pic>
          <p:nvPicPr>
            <p:cNvPr id="440" name="Google Shape;440;p50"/>
            <p:cNvPicPr preferRelativeResize="0"/>
            <p:nvPr/>
          </p:nvPicPr>
          <p:blipFill rotWithShape="1">
            <a:blip r:embed="rId3">
              <a:alphaModFix/>
            </a:blip>
            <a:srcRect b="16219"/>
            <a:stretch/>
          </p:blipFill>
          <p:spPr>
            <a:xfrm>
              <a:off x="854025" y="2571750"/>
              <a:ext cx="7017950" cy="2367200"/>
            </a:xfrm>
            <a:prstGeom prst="rect">
              <a:avLst/>
            </a:prstGeom>
            <a:noFill/>
            <a:ln>
              <a:noFill/>
            </a:ln>
          </p:spPr>
        </p:pic>
        <p:sp>
          <p:nvSpPr>
            <p:cNvPr id="441" name="Google Shape;441;p50"/>
            <p:cNvSpPr/>
            <p:nvPr/>
          </p:nvSpPr>
          <p:spPr>
            <a:xfrm>
              <a:off x="5597950" y="3458600"/>
              <a:ext cx="12999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0"/>
            <p:cNvSpPr/>
            <p:nvPr/>
          </p:nvSpPr>
          <p:spPr>
            <a:xfrm>
              <a:off x="5547300" y="3448300"/>
              <a:ext cx="104400" cy="87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0"/>
            <p:cNvSpPr/>
            <p:nvPr/>
          </p:nvSpPr>
          <p:spPr>
            <a:xfrm>
              <a:off x="6897850"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0"/>
            <p:cNvSpPr/>
            <p:nvPr/>
          </p:nvSpPr>
          <p:spPr>
            <a:xfrm>
              <a:off x="48119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0"/>
            <p:cNvSpPr/>
            <p:nvPr/>
          </p:nvSpPr>
          <p:spPr>
            <a:xfrm>
              <a:off x="4757375"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6" name="Google Shape;446;p50"/>
            <p:cNvPicPr preferRelativeResize="0"/>
            <p:nvPr/>
          </p:nvPicPr>
          <p:blipFill rotWithShape="1">
            <a:blip r:embed="rId3">
              <a:alphaModFix/>
            </a:blip>
            <a:srcRect l="86425" t="56994" r="10688" b="32354"/>
            <a:stretch/>
          </p:blipFill>
          <p:spPr>
            <a:xfrm>
              <a:off x="4774475" y="4179353"/>
              <a:ext cx="202502" cy="300950"/>
            </a:xfrm>
            <a:prstGeom prst="rect">
              <a:avLst/>
            </a:prstGeom>
            <a:noFill/>
            <a:ln>
              <a:noFill/>
            </a:ln>
          </p:spPr>
        </p:pic>
        <p:pic>
          <p:nvPicPr>
            <p:cNvPr id="447" name="Google Shape;447;p50" descr="ECB encryption.svg"/>
            <p:cNvPicPr preferRelativeResize="0"/>
            <p:nvPr/>
          </p:nvPicPr>
          <p:blipFill rotWithShape="1">
            <a:blip r:embed="rId4">
              <a:alphaModFix/>
            </a:blip>
            <a:srcRect l="82095" t="49060" r="14045" b="33897"/>
            <a:stretch/>
          </p:blipFill>
          <p:spPr>
            <a:xfrm>
              <a:off x="6858575" y="3182988"/>
              <a:ext cx="253649" cy="451425"/>
            </a:xfrm>
            <a:prstGeom prst="rect">
              <a:avLst/>
            </a:prstGeom>
            <a:noFill/>
            <a:ln>
              <a:noFill/>
            </a:ln>
          </p:spPr>
        </p:pic>
      </p:grpSp>
      <p:cxnSp>
        <p:nvCxnSpPr>
          <p:cNvPr id="448" name="Google Shape;448;p50"/>
          <p:cNvCxnSpPr/>
          <p:nvPr/>
        </p:nvCxnSpPr>
        <p:spPr>
          <a:xfrm>
            <a:off x="3816600" y="2085050"/>
            <a:ext cx="0" cy="1321200"/>
          </a:xfrm>
          <a:prstGeom prst="straightConnector1">
            <a:avLst/>
          </a:prstGeom>
          <a:noFill/>
          <a:ln w="19050" cap="flat" cmpd="sng">
            <a:solidFill>
              <a:srgbClr val="E69138"/>
            </a:solidFill>
            <a:prstDash val="solid"/>
            <a:round/>
            <a:headEnd type="none" w="med" len="med"/>
            <a:tailEnd type="triangle" w="med" len="med"/>
          </a:ln>
        </p:spPr>
      </p:cxnSp>
      <p:sp>
        <p:nvSpPr>
          <p:cNvPr id="449" name="Google Shape;449;p50"/>
          <p:cNvSpPr txBox="1"/>
          <p:nvPr/>
        </p:nvSpPr>
        <p:spPr>
          <a:xfrm>
            <a:off x="854025" y="1253750"/>
            <a:ext cx="38061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Idea: The first ciphertext block was computed with some randomness. Let’s use it to add randomness to the second block.</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5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455" name="Google Shape;455;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pic>
        <p:nvPicPr>
          <p:cNvPr id="456" name="Google Shape;456;p51"/>
          <p:cNvPicPr preferRelativeResize="0"/>
          <p:nvPr/>
        </p:nvPicPr>
        <p:blipFill rotWithShape="1">
          <a:blip r:embed="rId3">
            <a:alphaModFix/>
          </a:blip>
          <a:srcRect b="16219"/>
          <a:stretch/>
        </p:blipFill>
        <p:spPr>
          <a:xfrm>
            <a:off x="854025" y="2571750"/>
            <a:ext cx="7017950" cy="2367200"/>
          </a:xfrm>
          <a:prstGeom prst="rect">
            <a:avLst/>
          </a:prstGeom>
          <a:noFill/>
          <a:ln>
            <a:noFill/>
          </a:ln>
        </p:spPr>
      </p:pic>
      <p:cxnSp>
        <p:nvCxnSpPr>
          <p:cNvPr id="457" name="Google Shape;457;p51"/>
          <p:cNvCxnSpPr/>
          <p:nvPr/>
        </p:nvCxnSpPr>
        <p:spPr>
          <a:xfrm>
            <a:off x="6265225" y="2085050"/>
            <a:ext cx="0" cy="1321200"/>
          </a:xfrm>
          <a:prstGeom prst="straightConnector1">
            <a:avLst/>
          </a:prstGeom>
          <a:noFill/>
          <a:ln w="19050" cap="flat" cmpd="sng">
            <a:solidFill>
              <a:srgbClr val="E69138"/>
            </a:solidFill>
            <a:prstDash val="solid"/>
            <a:round/>
            <a:headEnd type="none" w="med" len="med"/>
            <a:tailEnd type="triangle" w="med" len="med"/>
          </a:ln>
        </p:spPr>
      </p:cxnSp>
      <p:sp>
        <p:nvSpPr>
          <p:cNvPr id="458" name="Google Shape;458;p51"/>
          <p:cNvSpPr txBox="1"/>
          <p:nvPr/>
        </p:nvSpPr>
        <p:spPr>
          <a:xfrm>
            <a:off x="4048175" y="1253750"/>
            <a:ext cx="36465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Now the second ciphertext block has some randomness in it. Let’s use it to add randomness to the third block.</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a:t>
            </a:r>
            <a:endParaRPr/>
          </a:p>
        </p:txBody>
      </p:sp>
      <p:sp>
        <p:nvSpPr>
          <p:cNvPr id="464" name="Google Shape;464;p52"/>
          <p:cNvSpPr txBox="1">
            <a:spLocks noGrp="1"/>
          </p:cNvSpPr>
          <p:nvPr>
            <p:ph type="body" idx="1"/>
          </p:nvPr>
        </p:nvSpPr>
        <p:spPr>
          <a:xfrm>
            <a:off x="160671" y="1167541"/>
            <a:ext cx="8822658" cy="2045015"/>
          </a:xfrm>
          <a:prstGeom prst="rect">
            <a:avLst/>
          </a:prstGeom>
        </p:spPr>
        <p:txBody>
          <a:bodyPr spcFirstLastPara="1" wrap="square" lIns="91425" tIns="91425" rIns="91425" bIns="91425" anchor="t" anchorCtr="0">
            <a:normAutofit fontScale="85000" lnSpcReduction="20000"/>
          </a:bodyPr>
          <a:lstStyle/>
          <a:p>
            <a:pPr marL="457200" lvl="0" indent="-325755" algn="l" rtl="0">
              <a:lnSpc>
                <a:spcPct val="125000"/>
              </a:lnSpc>
              <a:spcBef>
                <a:spcPts val="0"/>
              </a:spcBef>
              <a:spcAft>
                <a:spcPts val="0"/>
              </a:spcAft>
              <a:buSzPct val="100000"/>
              <a:buChar char="●"/>
            </a:pPr>
            <a:r>
              <a:rPr lang="en" sz="2100" dirty="0"/>
              <a:t>This is called </a:t>
            </a:r>
            <a:r>
              <a:rPr lang="en" sz="2100" b="1" dirty="0"/>
              <a:t>cipher block chaining (CBC) mode</a:t>
            </a:r>
            <a:endParaRPr sz="2100" b="1" dirty="0"/>
          </a:p>
          <a:p>
            <a:pPr marL="457200" lvl="0" indent="-325755" algn="l" rtl="0">
              <a:lnSpc>
                <a:spcPct val="125000"/>
              </a:lnSpc>
              <a:spcBef>
                <a:spcPts val="0"/>
              </a:spcBef>
              <a:spcAft>
                <a:spcPts val="0"/>
              </a:spcAft>
              <a:buSzPct val="100000"/>
              <a:buChar char="●"/>
            </a:pPr>
            <a:r>
              <a:rPr lang="en" sz="2100" dirty="0"/>
              <a:t>C</a:t>
            </a:r>
            <a:r>
              <a:rPr lang="en" sz="2100" baseline="-25000" dirty="0"/>
              <a:t>i</a:t>
            </a:r>
            <a:r>
              <a:rPr lang="en" sz="2100" dirty="0"/>
              <a:t> = E</a:t>
            </a:r>
            <a:r>
              <a:rPr lang="en" sz="2100" baseline="-25000" dirty="0"/>
              <a:t>K</a:t>
            </a:r>
            <a:r>
              <a:rPr lang="en" sz="2100" dirty="0"/>
              <a:t>(</a:t>
            </a:r>
            <a:r>
              <a:rPr lang="en" sz="2100" b="1" dirty="0"/>
              <a:t>M</a:t>
            </a:r>
            <a:r>
              <a:rPr lang="en" sz="2100" b="1" baseline="-25000" dirty="0"/>
              <a:t>i</a:t>
            </a:r>
            <a:r>
              <a:rPr lang="en" sz="2100" b="1" dirty="0"/>
              <a:t> ⊕ C</a:t>
            </a:r>
            <a:r>
              <a:rPr lang="en" sz="2100" b="1" baseline="-25000" dirty="0"/>
              <a:t>i-1</a:t>
            </a:r>
            <a:r>
              <a:rPr lang="en" sz="2100" dirty="0"/>
              <a:t>); C</a:t>
            </a:r>
            <a:r>
              <a:rPr lang="en" sz="2100" baseline="-25000" dirty="0"/>
              <a:t>0</a:t>
            </a:r>
            <a:r>
              <a:rPr lang="en" sz="2100" dirty="0"/>
              <a:t> = IV</a:t>
            </a:r>
            <a:endParaRPr sz="2100" dirty="0"/>
          </a:p>
          <a:p>
            <a:pPr marL="457200" lvl="0" indent="-325755" algn="l" rtl="0">
              <a:lnSpc>
                <a:spcPct val="125000"/>
              </a:lnSpc>
              <a:spcBef>
                <a:spcPts val="0"/>
              </a:spcBef>
              <a:spcAft>
                <a:spcPts val="0"/>
              </a:spcAft>
              <a:buSzPct val="100000"/>
              <a:buChar char="●"/>
            </a:pPr>
            <a:r>
              <a:rPr lang="en" sz="2100" dirty="0"/>
              <a:t>Enc(K, M): </a:t>
            </a:r>
            <a:endParaRPr sz="2100" dirty="0"/>
          </a:p>
          <a:p>
            <a:pPr marL="914400" lvl="1" indent="-304165" algn="l" rtl="0">
              <a:lnSpc>
                <a:spcPct val="125000"/>
              </a:lnSpc>
              <a:spcBef>
                <a:spcPts val="0"/>
              </a:spcBef>
              <a:spcAft>
                <a:spcPts val="0"/>
              </a:spcAft>
              <a:buSzPct val="100000"/>
              <a:buChar char="○"/>
            </a:pPr>
            <a:r>
              <a:rPr lang="en" sz="1600" dirty="0"/>
              <a:t>Split M into j plaintext blocks M</a:t>
            </a:r>
            <a:r>
              <a:rPr lang="en" sz="1600" baseline="-25000" dirty="0"/>
              <a:t>1 </a:t>
            </a:r>
            <a:r>
              <a:rPr lang="en" sz="1600" dirty="0"/>
              <a:t>… </a:t>
            </a:r>
            <a:r>
              <a:rPr lang="en" sz="1600" dirty="0" err="1"/>
              <a:t>M</a:t>
            </a:r>
            <a:r>
              <a:rPr lang="en" sz="1600" baseline="-25000" dirty="0" err="1"/>
              <a:t>j</a:t>
            </a:r>
            <a:r>
              <a:rPr lang="en" sz="1600" dirty="0"/>
              <a:t> each of size n </a:t>
            </a:r>
            <a:endParaRPr sz="1600" dirty="0"/>
          </a:p>
          <a:p>
            <a:pPr marL="914400" lvl="1" indent="-304165" algn="l" rtl="0">
              <a:lnSpc>
                <a:spcPct val="125000"/>
              </a:lnSpc>
              <a:spcBef>
                <a:spcPts val="0"/>
              </a:spcBef>
              <a:spcAft>
                <a:spcPts val="0"/>
              </a:spcAft>
              <a:buSzPct val="100000"/>
              <a:buChar char="○"/>
            </a:pPr>
            <a:r>
              <a:rPr lang="en" sz="1600" dirty="0"/>
              <a:t>Choose a random IV</a:t>
            </a:r>
            <a:endParaRPr sz="1600" dirty="0"/>
          </a:p>
          <a:p>
            <a:pPr marL="914400" lvl="1" indent="-304165" algn="l" rtl="0">
              <a:lnSpc>
                <a:spcPct val="125000"/>
              </a:lnSpc>
              <a:spcBef>
                <a:spcPts val="0"/>
              </a:spcBef>
              <a:spcAft>
                <a:spcPts val="0"/>
              </a:spcAft>
              <a:buSzPct val="100000"/>
              <a:buChar char="○"/>
            </a:pPr>
            <a:r>
              <a:rPr lang="en" sz="1600" dirty="0"/>
              <a:t>Compute and output (IV, C</a:t>
            </a:r>
            <a:r>
              <a:rPr lang="en" sz="1600" baseline="-25000" dirty="0"/>
              <a:t>1</a:t>
            </a:r>
            <a:r>
              <a:rPr lang="en" sz="1600" dirty="0"/>
              <a:t>, …, </a:t>
            </a:r>
            <a:r>
              <a:rPr lang="en" sz="1600" dirty="0" err="1"/>
              <a:t>C</a:t>
            </a:r>
            <a:r>
              <a:rPr lang="en" sz="1600" baseline="-25000" dirty="0" err="1"/>
              <a:t>j</a:t>
            </a:r>
            <a:r>
              <a:rPr lang="en" sz="1600" dirty="0"/>
              <a:t>) as the overall ciphertext</a:t>
            </a:r>
            <a:endParaRPr sz="1600" dirty="0"/>
          </a:p>
          <a:p>
            <a:pPr marL="457200" lvl="0" indent="-325755" algn="l" rtl="0">
              <a:lnSpc>
                <a:spcPct val="125000"/>
              </a:lnSpc>
              <a:spcBef>
                <a:spcPts val="0"/>
              </a:spcBef>
              <a:spcAft>
                <a:spcPts val="0"/>
              </a:spcAft>
              <a:buSzPct val="100000"/>
              <a:buChar char="●"/>
            </a:pPr>
            <a:r>
              <a:rPr lang="en" sz="2300" dirty="0"/>
              <a:t>How do we decrypt?</a:t>
            </a:r>
            <a:endParaRPr sz="2300" dirty="0"/>
          </a:p>
        </p:txBody>
      </p:sp>
      <p:sp>
        <p:nvSpPr>
          <p:cNvPr id="465" name="Google Shape;465;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pic>
        <p:nvPicPr>
          <p:cNvPr id="466" name="Google Shape;466;p52"/>
          <p:cNvPicPr preferRelativeResize="0"/>
          <p:nvPr/>
        </p:nvPicPr>
        <p:blipFill>
          <a:blip r:embed="rId3">
            <a:alphaModFix/>
          </a:blip>
          <a:stretch>
            <a:fillRect/>
          </a:stretch>
        </p:blipFill>
        <p:spPr>
          <a:xfrm>
            <a:off x="2225649" y="3012156"/>
            <a:ext cx="5491075" cy="2210722"/>
          </a:xfrm>
          <a:prstGeom prst="rect">
            <a:avLst/>
          </a:prstGeom>
          <a:noFill/>
          <a:ln>
            <a:noFill/>
          </a:ln>
        </p:spPr>
      </p:pic>
      <p:sp>
        <p:nvSpPr>
          <p:cNvPr id="467" name="Google Shape;467;p52"/>
          <p:cNvSpPr txBox="1"/>
          <p:nvPr/>
        </p:nvSpPr>
        <p:spPr>
          <a:xfrm>
            <a:off x="3457653" y="2812177"/>
            <a:ext cx="567477"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M</a:t>
            </a:r>
            <a:r>
              <a:rPr lang="en" baseline="-25000" dirty="0"/>
              <a:t>1</a:t>
            </a:r>
            <a:endParaRPr baseline="-25000" dirty="0"/>
          </a:p>
        </p:txBody>
      </p:sp>
      <p:sp>
        <p:nvSpPr>
          <p:cNvPr id="468" name="Google Shape;468;p52"/>
          <p:cNvSpPr txBox="1"/>
          <p:nvPr/>
        </p:nvSpPr>
        <p:spPr>
          <a:xfrm>
            <a:off x="5143485" y="2812356"/>
            <a:ext cx="476045"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M</a:t>
            </a:r>
            <a:r>
              <a:rPr lang="en" baseline="-25000" dirty="0"/>
              <a:t>2</a:t>
            </a:r>
            <a:endParaRPr baseline="-25000" dirty="0"/>
          </a:p>
        </p:txBody>
      </p:sp>
      <p:sp>
        <p:nvSpPr>
          <p:cNvPr id="469" name="Google Shape;469;p52"/>
          <p:cNvSpPr txBox="1"/>
          <p:nvPr/>
        </p:nvSpPr>
        <p:spPr>
          <a:xfrm>
            <a:off x="6886136" y="2812056"/>
            <a:ext cx="69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err="1"/>
              <a:t>M</a:t>
            </a:r>
            <a:r>
              <a:rPr lang="en" baseline="-25000" dirty="0" err="1"/>
              <a:t>j</a:t>
            </a:r>
            <a:endParaRPr baseline="-25000" dirty="0"/>
          </a:p>
        </p:txBody>
      </p:sp>
      <p:sp>
        <p:nvSpPr>
          <p:cNvPr id="2" name="Google Shape;467;p52">
            <a:extLst>
              <a:ext uri="{FF2B5EF4-FFF2-40B4-BE49-F238E27FC236}">
                <a16:creationId xmlns:a16="http://schemas.microsoft.com/office/drawing/2014/main" id="{8EE73928-6B50-DE95-C34D-AFB0122DB344}"/>
              </a:ext>
            </a:extLst>
          </p:cNvPr>
          <p:cNvSpPr txBox="1"/>
          <p:nvPr/>
        </p:nvSpPr>
        <p:spPr>
          <a:xfrm>
            <a:off x="3950022" y="4572332"/>
            <a:ext cx="567477"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C</a:t>
            </a:r>
            <a:r>
              <a:rPr lang="en" baseline="-25000" dirty="0"/>
              <a:t>1</a:t>
            </a:r>
            <a:endParaRPr baseline="-25000" dirty="0"/>
          </a:p>
        </p:txBody>
      </p:sp>
      <p:sp>
        <p:nvSpPr>
          <p:cNvPr id="3" name="Google Shape;467;p52">
            <a:extLst>
              <a:ext uri="{FF2B5EF4-FFF2-40B4-BE49-F238E27FC236}">
                <a16:creationId xmlns:a16="http://schemas.microsoft.com/office/drawing/2014/main" id="{60BE5EF2-7EAF-5F6C-6B47-B5E5BB114F1F}"/>
              </a:ext>
            </a:extLst>
          </p:cNvPr>
          <p:cNvSpPr txBox="1"/>
          <p:nvPr/>
        </p:nvSpPr>
        <p:spPr>
          <a:xfrm>
            <a:off x="5619530" y="4620791"/>
            <a:ext cx="567477"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C</a:t>
            </a:r>
            <a:r>
              <a:rPr lang="en" baseline="-25000" dirty="0"/>
              <a:t>2</a:t>
            </a:r>
            <a:endParaRPr baseline="-25000" dirty="0"/>
          </a:p>
        </p:txBody>
      </p:sp>
      <p:sp>
        <p:nvSpPr>
          <p:cNvPr id="4" name="Google Shape;467;p52">
            <a:extLst>
              <a:ext uri="{FF2B5EF4-FFF2-40B4-BE49-F238E27FC236}">
                <a16:creationId xmlns:a16="http://schemas.microsoft.com/office/drawing/2014/main" id="{B49B9674-7F5F-A94F-94E7-1BA34629DC37}"/>
              </a:ext>
            </a:extLst>
          </p:cNvPr>
          <p:cNvSpPr txBox="1"/>
          <p:nvPr/>
        </p:nvSpPr>
        <p:spPr>
          <a:xfrm>
            <a:off x="7297497" y="4603891"/>
            <a:ext cx="567477"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err="1"/>
              <a:t>C</a:t>
            </a:r>
            <a:r>
              <a:rPr lang="en" baseline="-25000" dirty="0" err="1"/>
              <a:t>j</a:t>
            </a:r>
            <a:endParaRPr baseline="-25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5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CBC Mode: Decryption</a:t>
            </a:r>
            <a:endParaRPr dirty="0"/>
          </a:p>
        </p:txBody>
      </p:sp>
      <p:sp>
        <p:nvSpPr>
          <p:cNvPr id="475" name="Google Shape;475;p53"/>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How do we decrypt CBC mode?</a:t>
            </a:r>
            <a:endParaRPr dirty="0"/>
          </a:p>
          <a:p>
            <a:pPr marL="914400" lvl="1" indent="-342900" algn="l" rtl="0">
              <a:spcBef>
                <a:spcPts val="0"/>
              </a:spcBef>
              <a:spcAft>
                <a:spcPts val="0"/>
              </a:spcAft>
              <a:buSzPts val="1800"/>
              <a:buChar char="○"/>
            </a:pPr>
            <a:r>
              <a:rPr lang="en" sz="1800" dirty="0"/>
              <a:t>Parse ciphertext as (IV, C</a:t>
            </a:r>
            <a:r>
              <a:rPr lang="en" sz="1800" baseline="-25000" dirty="0"/>
              <a:t>1</a:t>
            </a:r>
            <a:r>
              <a:rPr lang="en" sz="1800" dirty="0"/>
              <a:t>, …, </a:t>
            </a:r>
            <a:r>
              <a:rPr lang="en" sz="1800" dirty="0" err="1"/>
              <a:t>C</a:t>
            </a:r>
            <a:r>
              <a:rPr lang="en" sz="1800" baseline="-25000" dirty="0" err="1"/>
              <a:t>j</a:t>
            </a:r>
            <a:r>
              <a:rPr lang="en" sz="1800" dirty="0"/>
              <a:t>) </a:t>
            </a:r>
            <a:endParaRPr sz="1800" dirty="0"/>
          </a:p>
          <a:p>
            <a:pPr marL="914400" lvl="1" indent="-342900" algn="l" rtl="0">
              <a:spcBef>
                <a:spcPts val="0"/>
              </a:spcBef>
              <a:spcAft>
                <a:spcPts val="0"/>
              </a:spcAft>
              <a:buSzPts val="1800"/>
              <a:buChar char="○"/>
            </a:pPr>
            <a:r>
              <a:rPr lang="en" sz="1800" dirty="0"/>
              <a:t>Decrypt each ciphertext and then XOR with IV or previous ciphertext</a:t>
            </a:r>
            <a:endParaRPr sz="1800" dirty="0"/>
          </a:p>
        </p:txBody>
      </p:sp>
      <p:sp>
        <p:nvSpPr>
          <p:cNvPr id="476" name="Google Shape;476;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pic>
        <p:nvPicPr>
          <p:cNvPr id="477" name="Google Shape;477;p53"/>
          <p:cNvPicPr preferRelativeResize="0"/>
          <p:nvPr/>
        </p:nvPicPr>
        <p:blipFill>
          <a:blip r:embed="rId3">
            <a:alphaModFix/>
          </a:blip>
          <a:stretch>
            <a:fillRect/>
          </a:stretch>
        </p:blipFill>
        <p:spPr>
          <a:xfrm>
            <a:off x="198500" y="3009700"/>
            <a:ext cx="4107101" cy="1653524"/>
          </a:xfrm>
          <a:prstGeom prst="rect">
            <a:avLst/>
          </a:prstGeom>
          <a:noFill/>
          <a:ln>
            <a:noFill/>
          </a:ln>
        </p:spPr>
      </p:pic>
      <p:pic>
        <p:nvPicPr>
          <p:cNvPr id="478" name="Google Shape;478;p53"/>
          <p:cNvPicPr preferRelativeResize="0"/>
          <p:nvPr/>
        </p:nvPicPr>
        <p:blipFill>
          <a:blip r:embed="rId4">
            <a:alphaModFix/>
          </a:blip>
          <a:stretch>
            <a:fillRect/>
          </a:stretch>
        </p:blipFill>
        <p:spPr>
          <a:xfrm>
            <a:off x="4516199" y="3009700"/>
            <a:ext cx="4107101" cy="1653524"/>
          </a:xfrm>
          <a:prstGeom prst="rect">
            <a:avLst/>
          </a:prstGeom>
          <a:noFill/>
          <a:ln>
            <a:noFill/>
          </a:ln>
        </p:spPr>
      </p:pic>
      <p:cxnSp>
        <p:nvCxnSpPr>
          <p:cNvPr id="2" name="Google Shape;128;p23">
            <a:extLst>
              <a:ext uri="{FF2B5EF4-FFF2-40B4-BE49-F238E27FC236}">
                <a16:creationId xmlns:a16="http://schemas.microsoft.com/office/drawing/2014/main" id="{6CBA1CE1-B6F3-54B3-99A3-C81E93CF63BF}"/>
              </a:ext>
            </a:extLst>
          </p:cNvPr>
          <p:cNvCxnSpPr>
            <a:cxnSpLocks/>
          </p:cNvCxnSpPr>
          <p:nvPr/>
        </p:nvCxnSpPr>
        <p:spPr>
          <a:xfrm flipV="1">
            <a:off x="1316132" y="2588497"/>
            <a:ext cx="1382240" cy="1032220"/>
          </a:xfrm>
          <a:prstGeom prst="straightConnector1">
            <a:avLst/>
          </a:prstGeom>
          <a:noFill/>
          <a:ln w="12700" cap="flat" cmpd="sng">
            <a:solidFill>
              <a:srgbClr val="FF0000"/>
            </a:solidFill>
            <a:prstDash val="solid"/>
            <a:round/>
            <a:headEnd type="triangle" w="med" len="med"/>
            <a:tailEnd type="none" w="med" len="med"/>
          </a:ln>
        </p:spPr>
      </p:cxnSp>
      <p:cxnSp>
        <p:nvCxnSpPr>
          <p:cNvPr id="5" name="Google Shape;128;p23">
            <a:extLst>
              <a:ext uri="{FF2B5EF4-FFF2-40B4-BE49-F238E27FC236}">
                <a16:creationId xmlns:a16="http://schemas.microsoft.com/office/drawing/2014/main" id="{04E0AF4E-23F0-77FE-7624-0F82D14768BC}"/>
              </a:ext>
            </a:extLst>
          </p:cNvPr>
          <p:cNvCxnSpPr>
            <a:cxnSpLocks/>
          </p:cNvCxnSpPr>
          <p:nvPr/>
        </p:nvCxnSpPr>
        <p:spPr>
          <a:xfrm flipH="1" flipV="1">
            <a:off x="3586439" y="2560577"/>
            <a:ext cx="2001992" cy="1310653"/>
          </a:xfrm>
          <a:prstGeom prst="straightConnector1">
            <a:avLst/>
          </a:prstGeom>
          <a:noFill/>
          <a:ln w="12700" cap="flat" cmpd="sng">
            <a:solidFill>
              <a:srgbClr val="FF0000"/>
            </a:solidFill>
            <a:prstDash val="solid"/>
            <a:round/>
            <a:headEnd type="triangle" w="med" len="med"/>
            <a:tailEnd type="none" w="med" len="med"/>
          </a:ln>
        </p:spPr>
      </p:cxnSp>
      <p:sp>
        <p:nvSpPr>
          <p:cNvPr id="10" name="TextBox 9">
            <a:extLst>
              <a:ext uri="{FF2B5EF4-FFF2-40B4-BE49-F238E27FC236}">
                <a16:creationId xmlns:a16="http://schemas.microsoft.com/office/drawing/2014/main" id="{D4CF5979-060C-178D-0D4D-22D6098EBFBC}"/>
              </a:ext>
            </a:extLst>
          </p:cNvPr>
          <p:cNvSpPr txBox="1"/>
          <p:nvPr/>
        </p:nvSpPr>
        <p:spPr>
          <a:xfrm>
            <a:off x="2705352" y="2406688"/>
            <a:ext cx="909223" cy="307777"/>
          </a:xfrm>
          <a:prstGeom prst="rect">
            <a:avLst/>
          </a:prstGeom>
          <a:noFill/>
        </p:spPr>
        <p:txBody>
          <a:bodyPr wrap="none" rtlCol="0">
            <a:spAutoFit/>
          </a:bodyPr>
          <a:lstStyle/>
          <a:p>
            <a:r>
              <a:rPr lang="en" i="1" dirty="0"/>
              <a:t>M</a:t>
            </a:r>
            <a:r>
              <a:rPr lang="en" sz="1100" i="1" dirty="0"/>
              <a:t>1</a:t>
            </a:r>
            <a:r>
              <a:rPr lang="en" dirty="0"/>
              <a:t> ⊕ </a:t>
            </a:r>
            <a:r>
              <a:rPr lang="en" i="1" dirty="0"/>
              <a:t>IV</a:t>
            </a:r>
            <a:r>
              <a:rPr lang="en-US" dirty="0"/>
              <a:t> </a:t>
            </a:r>
          </a:p>
        </p:txBody>
      </p:sp>
      <p:cxnSp>
        <p:nvCxnSpPr>
          <p:cNvPr id="13" name="Google Shape;128;p23">
            <a:extLst>
              <a:ext uri="{FF2B5EF4-FFF2-40B4-BE49-F238E27FC236}">
                <a16:creationId xmlns:a16="http://schemas.microsoft.com/office/drawing/2014/main" id="{A73C505D-DAAB-55EA-D796-99BB78863EE8}"/>
              </a:ext>
            </a:extLst>
          </p:cNvPr>
          <p:cNvCxnSpPr>
            <a:cxnSpLocks/>
            <a:endCxn id="15" idx="1"/>
          </p:cNvCxnSpPr>
          <p:nvPr/>
        </p:nvCxnSpPr>
        <p:spPr>
          <a:xfrm flipV="1">
            <a:off x="2576830" y="2507318"/>
            <a:ext cx="1827899" cy="1137440"/>
          </a:xfrm>
          <a:prstGeom prst="straightConnector1">
            <a:avLst/>
          </a:prstGeom>
          <a:noFill/>
          <a:ln w="12700" cap="flat" cmpd="sng">
            <a:solidFill>
              <a:srgbClr val="FF0000"/>
            </a:solidFill>
            <a:prstDash val="solid"/>
            <a:round/>
            <a:headEnd type="triangle" w="med" len="med"/>
            <a:tailEnd type="none" w="med" len="med"/>
          </a:ln>
        </p:spPr>
      </p:cxnSp>
      <p:cxnSp>
        <p:nvCxnSpPr>
          <p:cNvPr id="14" name="Google Shape;128;p23">
            <a:extLst>
              <a:ext uri="{FF2B5EF4-FFF2-40B4-BE49-F238E27FC236}">
                <a16:creationId xmlns:a16="http://schemas.microsoft.com/office/drawing/2014/main" id="{AF76F16C-3831-4B2F-4EE0-BB9CAF2C8E86}"/>
              </a:ext>
            </a:extLst>
          </p:cNvPr>
          <p:cNvCxnSpPr>
            <a:cxnSpLocks/>
            <a:endCxn id="15" idx="3"/>
          </p:cNvCxnSpPr>
          <p:nvPr/>
        </p:nvCxnSpPr>
        <p:spPr>
          <a:xfrm flipH="1" flipV="1">
            <a:off x="5334792" y="2507318"/>
            <a:ext cx="1498601" cy="1370334"/>
          </a:xfrm>
          <a:prstGeom prst="straightConnector1">
            <a:avLst/>
          </a:prstGeom>
          <a:noFill/>
          <a:ln w="12700" cap="flat" cmpd="sng">
            <a:solidFill>
              <a:srgbClr val="FF0000"/>
            </a:solidFill>
            <a:prstDash val="solid"/>
            <a:round/>
            <a:headEnd type="triangle" w="med" len="med"/>
            <a:tailEnd type="none" w="med" len="med"/>
          </a:ln>
        </p:spPr>
      </p:cxnSp>
      <p:sp>
        <p:nvSpPr>
          <p:cNvPr id="15" name="TextBox 14">
            <a:extLst>
              <a:ext uri="{FF2B5EF4-FFF2-40B4-BE49-F238E27FC236}">
                <a16:creationId xmlns:a16="http://schemas.microsoft.com/office/drawing/2014/main" id="{D80D3524-6CDA-553D-C366-3763307C5A7D}"/>
              </a:ext>
            </a:extLst>
          </p:cNvPr>
          <p:cNvSpPr txBox="1"/>
          <p:nvPr/>
        </p:nvSpPr>
        <p:spPr>
          <a:xfrm>
            <a:off x="4404729" y="2353429"/>
            <a:ext cx="930063" cy="307777"/>
          </a:xfrm>
          <a:prstGeom prst="rect">
            <a:avLst/>
          </a:prstGeom>
          <a:noFill/>
        </p:spPr>
        <p:txBody>
          <a:bodyPr wrap="none" rtlCol="0">
            <a:spAutoFit/>
          </a:bodyPr>
          <a:lstStyle/>
          <a:p>
            <a:r>
              <a:rPr lang="en" i="1" dirty="0"/>
              <a:t>M</a:t>
            </a:r>
            <a:r>
              <a:rPr lang="en" sz="1100" i="1" dirty="0"/>
              <a:t>2</a:t>
            </a:r>
            <a:r>
              <a:rPr lang="en" dirty="0"/>
              <a:t> ⊕ </a:t>
            </a:r>
            <a:r>
              <a:rPr lang="en" i="1" dirty="0"/>
              <a:t>C</a:t>
            </a:r>
            <a:r>
              <a:rPr lang="en" sz="1100" dirty="0"/>
              <a:t>1</a:t>
            </a:r>
            <a:endParaRPr lang="en-US" dirty="0"/>
          </a:p>
        </p:txBody>
      </p:sp>
      <p:sp>
        <p:nvSpPr>
          <p:cNvPr id="16" name="TextBox 15">
            <a:extLst>
              <a:ext uri="{FF2B5EF4-FFF2-40B4-BE49-F238E27FC236}">
                <a16:creationId xmlns:a16="http://schemas.microsoft.com/office/drawing/2014/main" id="{25A0E08E-F384-B3ED-4788-7A65EEEDE8E1}"/>
              </a:ext>
            </a:extLst>
          </p:cNvPr>
          <p:cNvSpPr txBox="1"/>
          <p:nvPr/>
        </p:nvSpPr>
        <p:spPr>
          <a:xfrm>
            <a:off x="4119496" y="4663217"/>
            <a:ext cx="1787669" cy="307777"/>
          </a:xfrm>
          <a:prstGeom prst="rect">
            <a:avLst/>
          </a:prstGeom>
          <a:noFill/>
        </p:spPr>
        <p:txBody>
          <a:bodyPr wrap="none" rtlCol="0">
            <a:spAutoFit/>
          </a:bodyPr>
          <a:lstStyle/>
          <a:p>
            <a:r>
              <a:rPr lang="en" i="1" dirty="0"/>
              <a:t>M</a:t>
            </a:r>
            <a:r>
              <a:rPr lang="en" sz="1100" i="1" dirty="0"/>
              <a:t>1</a:t>
            </a:r>
            <a:r>
              <a:rPr lang="en" dirty="0"/>
              <a:t> ⊕ </a:t>
            </a:r>
            <a:r>
              <a:rPr lang="en" i="1" dirty="0"/>
              <a:t>IV</a:t>
            </a:r>
            <a:r>
              <a:rPr lang="en-US" dirty="0"/>
              <a:t> </a:t>
            </a:r>
            <a:r>
              <a:rPr lang="en" dirty="0"/>
              <a:t>⊕ </a:t>
            </a:r>
            <a:r>
              <a:rPr lang="en" i="1" dirty="0"/>
              <a:t>IV</a:t>
            </a:r>
            <a:r>
              <a:rPr lang="en-US" dirty="0"/>
              <a:t>  = </a:t>
            </a:r>
            <a:r>
              <a:rPr lang="en" i="1" dirty="0"/>
              <a:t>M</a:t>
            </a:r>
            <a:r>
              <a:rPr lang="en" sz="1100" i="1" dirty="0"/>
              <a:t>1</a:t>
            </a:r>
            <a:endParaRPr lang="en-US" dirty="0"/>
          </a:p>
        </p:txBody>
      </p:sp>
      <p:cxnSp>
        <p:nvCxnSpPr>
          <p:cNvPr id="17" name="Google Shape;128;p23">
            <a:extLst>
              <a:ext uri="{FF2B5EF4-FFF2-40B4-BE49-F238E27FC236}">
                <a16:creationId xmlns:a16="http://schemas.microsoft.com/office/drawing/2014/main" id="{5D29D240-5C8D-2695-710A-33ACD0A7CAB4}"/>
              </a:ext>
            </a:extLst>
          </p:cNvPr>
          <p:cNvCxnSpPr>
            <a:cxnSpLocks/>
            <a:endCxn id="16" idx="0"/>
          </p:cNvCxnSpPr>
          <p:nvPr/>
        </p:nvCxnSpPr>
        <p:spPr>
          <a:xfrm flipH="1">
            <a:off x="5013331" y="4030729"/>
            <a:ext cx="521930" cy="632488"/>
          </a:xfrm>
          <a:prstGeom prst="straightConnector1">
            <a:avLst/>
          </a:prstGeom>
          <a:noFill/>
          <a:ln w="12700" cap="flat" cmpd="sng">
            <a:solidFill>
              <a:srgbClr val="FF0000"/>
            </a:solidFill>
            <a:prstDash val="solid"/>
            <a:round/>
            <a:headEnd type="triangle" w="med" len="med"/>
            <a:tailEnd type="none" w="med" len="med"/>
          </a:ln>
        </p:spPr>
      </p:cxnSp>
      <p:sp>
        <p:nvSpPr>
          <p:cNvPr id="20" name="TextBox 19">
            <a:extLst>
              <a:ext uri="{FF2B5EF4-FFF2-40B4-BE49-F238E27FC236}">
                <a16:creationId xmlns:a16="http://schemas.microsoft.com/office/drawing/2014/main" id="{9AF7DE9F-041D-2C94-8285-7B1E30125494}"/>
              </a:ext>
            </a:extLst>
          </p:cNvPr>
          <p:cNvSpPr txBox="1"/>
          <p:nvPr/>
        </p:nvSpPr>
        <p:spPr>
          <a:xfrm>
            <a:off x="6047709" y="4650682"/>
            <a:ext cx="1964705" cy="307777"/>
          </a:xfrm>
          <a:prstGeom prst="rect">
            <a:avLst/>
          </a:prstGeom>
          <a:noFill/>
        </p:spPr>
        <p:txBody>
          <a:bodyPr wrap="square" rtlCol="0">
            <a:spAutoFit/>
          </a:bodyPr>
          <a:lstStyle/>
          <a:p>
            <a:r>
              <a:rPr lang="en" i="1" dirty="0"/>
              <a:t>M</a:t>
            </a:r>
            <a:r>
              <a:rPr lang="en" sz="1100" i="1" dirty="0"/>
              <a:t>2</a:t>
            </a:r>
            <a:r>
              <a:rPr lang="en" dirty="0"/>
              <a:t> ⊕ </a:t>
            </a:r>
            <a:r>
              <a:rPr lang="en" i="1" dirty="0"/>
              <a:t>C</a:t>
            </a:r>
            <a:r>
              <a:rPr lang="en" sz="1100" dirty="0"/>
              <a:t>1</a:t>
            </a:r>
            <a:r>
              <a:rPr lang="en-US" dirty="0"/>
              <a:t> </a:t>
            </a:r>
            <a:r>
              <a:rPr lang="en" dirty="0"/>
              <a:t>⊕ </a:t>
            </a:r>
            <a:r>
              <a:rPr lang="en" i="1" dirty="0"/>
              <a:t>C</a:t>
            </a:r>
            <a:r>
              <a:rPr lang="en" sz="1100" dirty="0"/>
              <a:t>1</a:t>
            </a:r>
            <a:r>
              <a:rPr lang="en-US" dirty="0"/>
              <a:t>  = </a:t>
            </a:r>
            <a:r>
              <a:rPr lang="en" i="1" dirty="0"/>
              <a:t>M</a:t>
            </a:r>
            <a:r>
              <a:rPr lang="en" sz="1100" i="1" dirty="0"/>
              <a:t>2</a:t>
            </a:r>
            <a:endParaRPr lang="en-US" dirty="0"/>
          </a:p>
        </p:txBody>
      </p:sp>
      <p:cxnSp>
        <p:nvCxnSpPr>
          <p:cNvPr id="21" name="Google Shape;128;p23">
            <a:extLst>
              <a:ext uri="{FF2B5EF4-FFF2-40B4-BE49-F238E27FC236}">
                <a16:creationId xmlns:a16="http://schemas.microsoft.com/office/drawing/2014/main" id="{273BF61C-1B1C-4304-D3AC-52EA8A8250C1}"/>
              </a:ext>
            </a:extLst>
          </p:cNvPr>
          <p:cNvCxnSpPr>
            <a:cxnSpLocks/>
            <a:endCxn id="20" idx="0"/>
          </p:cNvCxnSpPr>
          <p:nvPr/>
        </p:nvCxnSpPr>
        <p:spPr>
          <a:xfrm>
            <a:off x="6882783" y="4031679"/>
            <a:ext cx="147279" cy="619003"/>
          </a:xfrm>
          <a:prstGeom prst="straightConnector1">
            <a:avLst/>
          </a:prstGeom>
          <a:noFill/>
          <a:ln w="12700" cap="flat" cmpd="sng">
            <a:solidFill>
              <a:srgbClr val="FF0000"/>
            </a:solidFill>
            <a:prstDash val="solid"/>
            <a:round/>
            <a:headEnd type="triangle" w="med" len="med"/>
            <a:tailEnd type="none" w="med" len="med"/>
          </a:ln>
        </p:spPr>
      </p:cxnSp>
      <p:sp>
        <p:nvSpPr>
          <p:cNvPr id="25" name="TextBox 24">
            <a:extLst>
              <a:ext uri="{FF2B5EF4-FFF2-40B4-BE49-F238E27FC236}">
                <a16:creationId xmlns:a16="http://schemas.microsoft.com/office/drawing/2014/main" id="{A92EC3E2-26D2-FD05-063C-34CA1074226E}"/>
              </a:ext>
            </a:extLst>
          </p:cNvPr>
          <p:cNvSpPr txBox="1"/>
          <p:nvPr/>
        </p:nvSpPr>
        <p:spPr>
          <a:xfrm>
            <a:off x="1419044" y="2971692"/>
            <a:ext cx="477888" cy="276999"/>
          </a:xfrm>
          <a:prstGeom prst="rect">
            <a:avLst/>
          </a:prstGeom>
          <a:noFill/>
        </p:spPr>
        <p:txBody>
          <a:bodyPr wrap="square">
            <a:spAutoFit/>
          </a:bodyPr>
          <a:lstStyle/>
          <a:p>
            <a:r>
              <a:rPr lang="en" sz="1200" i="1" dirty="0"/>
              <a:t>M</a:t>
            </a:r>
            <a:r>
              <a:rPr lang="en" sz="1050" i="1" dirty="0"/>
              <a:t>1</a:t>
            </a:r>
            <a:endParaRPr lang="en-US" sz="1200" dirty="0"/>
          </a:p>
        </p:txBody>
      </p:sp>
      <p:sp>
        <p:nvSpPr>
          <p:cNvPr id="26" name="TextBox 25">
            <a:extLst>
              <a:ext uri="{FF2B5EF4-FFF2-40B4-BE49-F238E27FC236}">
                <a16:creationId xmlns:a16="http://schemas.microsoft.com/office/drawing/2014/main" id="{34DAEF67-B5C7-B8EF-BA4E-E4E37A6DF7FF}"/>
              </a:ext>
            </a:extLst>
          </p:cNvPr>
          <p:cNvSpPr txBox="1"/>
          <p:nvPr/>
        </p:nvSpPr>
        <p:spPr>
          <a:xfrm>
            <a:off x="1477357" y="4173508"/>
            <a:ext cx="477888" cy="261610"/>
          </a:xfrm>
          <a:prstGeom prst="rect">
            <a:avLst/>
          </a:prstGeom>
          <a:noFill/>
        </p:spPr>
        <p:txBody>
          <a:bodyPr wrap="square">
            <a:spAutoFit/>
          </a:bodyPr>
          <a:lstStyle/>
          <a:p>
            <a:r>
              <a:rPr lang="en" sz="1100" i="1" dirty="0"/>
              <a:t>C</a:t>
            </a:r>
            <a:r>
              <a:rPr lang="en" sz="1000" dirty="0"/>
              <a:t>1</a:t>
            </a:r>
            <a:endParaRPr lang="en-US" dirty="0"/>
          </a:p>
        </p:txBody>
      </p:sp>
      <p:sp>
        <p:nvSpPr>
          <p:cNvPr id="27" name="TextBox 26">
            <a:extLst>
              <a:ext uri="{FF2B5EF4-FFF2-40B4-BE49-F238E27FC236}">
                <a16:creationId xmlns:a16="http://schemas.microsoft.com/office/drawing/2014/main" id="{DA5DEAA4-040B-F2C5-0DCE-590F36A83A2C}"/>
              </a:ext>
            </a:extLst>
          </p:cNvPr>
          <p:cNvSpPr txBox="1"/>
          <p:nvPr/>
        </p:nvSpPr>
        <p:spPr>
          <a:xfrm>
            <a:off x="2689056" y="2990614"/>
            <a:ext cx="477888" cy="276999"/>
          </a:xfrm>
          <a:prstGeom prst="rect">
            <a:avLst/>
          </a:prstGeom>
          <a:noFill/>
        </p:spPr>
        <p:txBody>
          <a:bodyPr wrap="square">
            <a:spAutoFit/>
          </a:bodyPr>
          <a:lstStyle/>
          <a:p>
            <a:r>
              <a:rPr lang="en" sz="1200" i="1" dirty="0"/>
              <a:t>M</a:t>
            </a:r>
            <a:r>
              <a:rPr lang="en" sz="1050" i="1" dirty="0"/>
              <a:t>2</a:t>
            </a:r>
            <a:endParaRPr lang="en-US" sz="1200" dirty="0"/>
          </a:p>
        </p:txBody>
      </p:sp>
      <p:sp>
        <p:nvSpPr>
          <p:cNvPr id="28" name="TextBox 27">
            <a:extLst>
              <a:ext uri="{FF2B5EF4-FFF2-40B4-BE49-F238E27FC236}">
                <a16:creationId xmlns:a16="http://schemas.microsoft.com/office/drawing/2014/main" id="{4DE11558-16D0-913A-165B-4390E3F94BE6}"/>
              </a:ext>
            </a:extLst>
          </p:cNvPr>
          <p:cNvSpPr txBox="1"/>
          <p:nvPr/>
        </p:nvSpPr>
        <p:spPr>
          <a:xfrm>
            <a:off x="2727988" y="4184618"/>
            <a:ext cx="477888" cy="261610"/>
          </a:xfrm>
          <a:prstGeom prst="rect">
            <a:avLst/>
          </a:prstGeom>
          <a:noFill/>
        </p:spPr>
        <p:txBody>
          <a:bodyPr wrap="square">
            <a:spAutoFit/>
          </a:bodyPr>
          <a:lstStyle/>
          <a:p>
            <a:r>
              <a:rPr lang="en" sz="1100" i="1" dirty="0"/>
              <a:t>C</a:t>
            </a:r>
            <a:r>
              <a:rPr lang="en" sz="1000" dirty="0"/>
              <a:t>2</a:t>
            </a:r>
            <a:endParaRPr lang="en-US" dirty="0"/>
          </a:p>
        </p:txBody>
      </p:sp>
      <p:sp>
        <p:nvSpPr>
          <p:cNvPr id="34" name="TextBox 33">
            <a:extLst>
              <a:ext uri="{FF2B5EF4-FFF2-40B4-BE49-F238E27FC236}">
                <a16:creationId xmlns:a16="http://schemas.microsoft.com/office/drawing/2014/main" id="{3262D065-0129-2AE9-F094-00965D7CA7B3}"/>
              </a:ext>
            </a:extLst>
          </p:cNvPr>
          <p:cNvSpPr txBox="1"/>
          <p:nvPr/>
        </p:nvSpPr>
        <p:spPr>
          <a:xfrm>
            <a:off x="5756299" y="4190794"/>
            <a:ext cx="477888" cy="276999"/>
          </a:xfrm>
          <a:prstGeom prst="rect">
            <a:avLst/>
          </a:prstGeom>
          <a:noFill/>
        </p:spPr>
        <p:txBody>
          <a:bodyPr wrap="square">
            <a:spAutoFit/>
          </a:bodyPr>
          <a:lstStyle/>
          <a:p>
            <a:r>
              <a:rPr lang="en" sz="1200" i="1" dirty="0"/>
              <a:t>M</a:t>
            </a:r>
            <a:r>
              <a:rPr lang="en" sz="1050" i="1" dirty="0"/>
              <a:t>1</a:t>
            </a:r>
            <a:endParaRPr lang="en-US" sz="1200" dirty="0"/>
          </a:p>
        </p:txBody>
      </p:sp>
      <p:sp>
        <p:nvSpPr>
          <p:cNvPr id="35" name="TextBox 34">
            <a:extLst>
              <a:ext uri="{FF2B5EF4-FFF2-40B4-BE49-F238E27FC236}">
                <a16:creationId xmlns:a16="http://schemas.microsoft.com/office/drawing/2014/main" id="{F65F399A-4AF9-FB4E-B5C3-DCF7DA080B88}"/>
              </a:ext>
            </a:extLst>
          </p:cNvPr>
          <p:cNvSpPr txBox="1"/>
          <p:nvPr/>
        </p:nvSpPr>
        <p:spPr>
          <a:xfrm>
            <a:off x="5759676" y="3020087"/>
            <a:ext cx="477888" cy="261610"/>
          </a:xfrm>
          <a:prstGeom prst="rect">
            <a:avLst/>
          </a:prstGeom>
          <a:noFill/>
        </p:spPr>
        <p:txBody>
          <a:bodyPr wrap="square">
            <a:spAutoFit/>
          </a:bodyPr>
          <a:lstStyle/>
          <a:p>
            <a:r>
              <a:rPr lang="en" sz="1100" i="1" dirty="0"/>
              <a:t>C</a:t>
            </a:r>
            <a:r>
              <a:rPr lang="en" sz="1000" dirty="0"/>
              <a:t>1</a:t>
            </a:r>
            <a:endParaRPr lang="en-US" dirty="0"/>
          </a:p>
        </p:txBody>
      </p:sp>
      <p:sp>
        <p:nvSpPr>
          <p:cNvPr id="36" name="TextBox 35">
            <a:extLst>
              <a:ext uri="{FF2B5EF4-FFF2-40B4-BE49-F238E27FC236}">
                <a16:creationId xmlns:a16="http://schemas.microsoft.com/office/drawing/2014/main" id="{96E93336-B0AD-388D-0EC5-490A191AB8A2}"/>
              </a:ext>
            </a:extLst>
          </p:cNvPr>
          <p:cNvSpPr txBox="1"/>
          <p:nvPr/>
        </p:nvSpPr>
        <p:spPr>
          <a:xfrm>
            <a:off x="7042902" y="3009700"/>
            <a:ext cx="477888" cy="261610"/>
          </a:xfrm>
          <a:prstGeom prst="rect">
            <a:avLst/>
          </a:prstGeom>
          <a:noFill/>
        </p:spPr>
        <p:txBody>
          <a:bodyPr wrap="square">
            <a:spAutoFit/>
          </a:bodyPr>
          <a:lstStyle/>
          <a:p>
            <a:r>
              <a:rPr lang="en" sz="1100" i="1" dirty="0"/>
              <a:t>C</a:t>
            </a:r>
            <a:r>
              <a:rPr lang="en" sz="1000" dirty="0"/>
              <a:t>2</a:t>
            </a:r>
            <a:endParaRPr lang="en-US" dirty="0"/>
          </a:p>
        </p:txBody>
      </p:sp>
      <p:sp>
        <p:nvSpPr>
          <p:cNvPr id="37" name="TextBox 36">
            <a:extLst>
              <a:ext uri="{FF2B5EF4-FFF2-40B4-BE49-F238E27FC236}">
                <a16:creationId xmlns:a16="http://schemas.microsoft.com/office/drawing/2014/main" id="{76B5BF56-80F4-A760-FA07-5D69BB5BC646}"/>
              </a:ext>
            </a:extLst>
          </p:cNvPr>
          <p:cNvSpPr txBox="1"/>
          <p:nvPr/>
        </p:nvSpPr>
        <p:spPr>
          <a:xfrm>
            <a:off x="6990047" y="4190793"/>
            <a:ext cx="477888" cy="276999"/>
          </a:xfrm>
          <a:prstGeom prst="rect">
            <a:avLst/>
          </a:prstGeom>
          <a:noFill/>
        </p:spPr>
        <p:txBody>
          <a:bodyPr wrap="square">
            <a:spAutoFit/>
          </a:bodyPr>
          <a:lstStyle/>
          <a:p>
            <a:r>
              <a:rPr lang="en" sz="1200" i="1" dirty="0"/>
              <a:t>M</a:t>
            </a:r>
            <a:r>
              <a:rPr lang="en" sz="1050" i="1" dirty="0"/>
              <a:t>2</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2"/>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0"/>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5"/>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7"/>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6"/>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5" grpId="0"/>
      <p:bldP spid="16" grpId="0"/>
      <p:bldP spid="16" grpId="1"/>
      <p:bldP spid="2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Decryption</a:t>
            </a:r>
            <a:endParaRPr/>
          </a:p>
        </p:txBody>
      </p:sp>
      <p:sp>
        <p:nvSpPr>
          <p:cNvPr id="484" name="Google Shape;484;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graphicFrame>
        <p:nvGraphicFramePr>
          <p:cNvPr id="485" name="Google Shape;485;p54"/>
          <p:cNvGraphicFramePr/>
          <p:nvPr/>
        </p:nvGraphicFramePr>
        <p:xfrm>
          <a:off x="444388" y="1539500"/>
          <a:ext cx="8295475" cy="2307186"/>
        </p:xfrm>
        <a:graphic>
          <a:graphicData uri="http://schemas.openxmlformats.org/drawingml/2006/table">
            <a:tbl>
              <a:tblPr>
                <a:noFill/>
                <a:tableStyleId>{12E67216-324A-4BA9-A612-29C3480C1D07}</a:tableStyleId>
              </a:tblPr>
              <a:tblGrid>
                <a:gridCol w="2084550">
                  <a:extLst>
                    <a:ext uri="{9D8B030D-6E8A-4147-A177-3AD203B41FA5}">
                      <a16:colId xmlns:a16="http://schemas.microsoft.com/office/drawing/2014/main" val="20000"/>
                    </a:ext>
                  </a:extLst>
                </a:gridCol>
                <a:gridCol w="200000">
                  <a:extLst>
                    <a:ext uri="{9D8B030D-6E8A-4147-A177-3AD203B41FA5}">
                      <a16:colId xmlns:a16="http://schemas.microsoft.com/office/drawing/2014/main" val="20001"/>
                    </a:ext>
                  </a:extLst>
                </a:gridCol>
                <a:gridCol w="2334750">
                  <a:extLst>
                    <a:ext uri="{9D8B030D-6E8A-4147-A177-3AD203B41FA5}">
                      <a16:colId xmlns:a16="http://schemas.microsoft.com/office/drawing/2014/main" val="20002"/>
                    </a:ext>
                  </a:extLst>
                </a:gridCol>
                <a:gridCol w="3676175">
                  <a:extLst>
                    <a:ext uri="{9D8B030D-6E8A-4147-A177-3AD203B41FA5}">
                      <a16:colId xmlns:a16="http://schemas.microsoft.com/office/drawing/2014/main" val="20003"/>
                    </a:ext>
                  </a:extLst>
                </a:gridCol>
              </a:tblGrid>
              <a:tr h="381000">
                <a:tc>
                  <a:txBody>
                    <a:bodyPr/>
                    <a:lstStyle/>
                    <a:p>
                      <a:pPr marL="0" lvl="0" indent="0" algn="r" rtl="0">
                        <a:lnSpc>
                          <a:spcPct val="115000"/>
                        </a:lnSpc>
                        <a:spcBef>
                          <a:spcPts val="0"/>
                        </a:spcBef>
                        <a:spcAft>
                          <a:spcPts val="1200"/>
                        </a:spcAft>
                        <a:buNone/>
                      </a:pPr>
                      <a:r>
                        <a:rPr lang="en" sz="1800" i="1"/>
                        <a:t>C</a:t>
                      </a:r>
                      <a:r>
                        <a:rPr lang="en" sz="1300" i="1"/>
                        <a:t>i</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i="1"/>
                        <a:t>E</a:t>
                      </a:r>
                      <a:r>
                        <a:rPr lang="en" sz="1300" i="1"/>
                        <a:t>K</a:t>
                      </a:r>
                      <a:r>
                        <a:rPr lang="en" sz="1800"/>
                        <a:t>(</a:t>
                      </a:r>
                      <a:r>
                        <a:rPr lang="en" sz="1800" i="1"/>
                        <a:t>M</a:t>
                      </a:r>
                      <a:r>
                        <a:rPr lang="en" sz="1300" i="1"/>
                        <a:t>i</a:t>
                      </a:r>
                      <a:r>
                        <a:rPr lang="en" sz="1800"/>
                        <a:t> </a:t>
                      </a:r>
                      <a:r>
                        <a:rPr lang="en" sz="1800">
                          <a:solidFill>
                            <a:schemeClr val="dk1"/>
                          </a:solidFill>
                        </a:rPr>
                        <a:t>⊕</a:t>
                      </a:r>
                      <a:r>
                        <a:rPr lang="en" sz="1800"/>
                        <a:t> </a:t>
                      </a:r>
                      <a:r>
                        <a:rPr lang="en" sz="1800" i="1"/>
                        <a:t>C</a:t>
                      </a:r>
                      <a:r>
                        <a:rPr lang="en" sz="1300" i="1"/>
                        <a:t>i</a:t>
                      </a:r>
                      <a:r>
                        <a:rPr lang="en" sz="1300"/>
                        <a:t>-1</a:t>
                      </a:r>
                      <a:r>
                        <a:rPr lang="en" sz="1800"/>
                        <a:t>)</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a:solidFill>
                            <a:srgbClr val="000000"/>
                          </a:solidFill>
                        </a:rPr>
                        <a:t>Definition of encryption</a:t>
                      </a:r>
                      <a:endParaRPr sz="1800">
                        <a:solidFill>
                          <a:srgbClr val="000000"/>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r" rtl="0">
                        <a:spcBef>
                          <a:spcPts val="0"/>
                        </a:spcBef>
                        <a:spcAft>
                          <a:spcPts val="0"/>
                        </a:spcAft>
                        <a:buNone/>
                      </a:pPr>
                      <a:r>
                        <a:rPr lang="en" sz="1800" i="1"/>
                        <a:t>D</a:t>
                      </a:r>
                      <a:r>
                        <a:rPr lang="en" sz="1300" i="1">
                          <a:solidFill>
                            <a:schemeClr val="dk1"/>
                          </a:solidFill>
                        </a:rPr>
                        <a:t>K</a:t>
                      </a:r>
                      <a:r>
                        <a:rPr lang="en" sz="1800"/>
                        <a:t>(</a:t>
                      </a:r>
                      <a:r>
                        <a:rPr lang="en" sz="1800" i="1">
                          <a:solidFill>
                            <a:schemeClr val="dk1"/>
                          </a:solidFill>
                        </a:rPr>
                        <a:t>C</a:t>
                      </a:r>
                      <a:r>
                        <a:rPr lang="en" sz="1300" i="1">
                          <a:solidFill>
                            <a:schemeClr val="dk1"/>
                          </a:solidFill>
                        </a:rPr>
                        <a:t>i</a:t>
                      </a:r>
                      <a:r>
                        <a:rPr lang="en" sz="1800"/>
                        <a:t>)</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i="1"/>
                        <a:t>D</a:t>
                      </a:r>
                      <a:r>
                        <a:rPr lang="en" sz="1300" i="1"/>
                        <a:t>K</a:t>
                      </a:r>
                      <a:r>
                        <a:rPr lang="en" sz="1800"/>
                        <a:t>(</a:t>
                      </a:r>
                      <a:r>
                        <a:rPr lang="en" sz="1800" i="1">
                          <a:solidFill>
                            <a:schemeClr val="dk1"/>
                          </a:solidFill>
                        </a:rPr>
                        <a:t>E</a:t>
                      </a:r>
                      <a:r>
                        <a:rPr lang="en" sz="1300" i="1">
                          <a:solidFill>
                            <a:schemeClr val="dk1"/>
                          </a:solidFill>
                        </a:rPr>
                        <a:t>K</a:t>
                      </a:r>
                      <a:r>
                        <a:rPr lang="en" sz="1800">
                          <a:solidFill>
                            <a:schemeClr val="dk1"/>
                          </a:solidFill>
                        </a:rPr>
                        <a:t>(</a:t>
                      </a:r>
                      <a:r>
                        <a:rPr lang="en" sz="1800" i="1">
                          <a:solidFill>
                            <a:schemeClr val="dk1"/>
                          </a:solidFill>
                        </a:rPr>
                        <a:t>M</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r>
                        <a:rPr lang="en" sz="1800">
                          <a:solidFill>
                            <a:schemeClr val="dk1"/>
                          </a:solidFill>
                        </a:rPr>
                        <a:t>)</a:t>
                      </a:r>
                      <a:r>
                        <a:rPr lang="en" sz="1800"/>
                        <a:t>)</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Decrypting both sides</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r" rtl="0">
                        <a:spcBef>
                          <a:spcPts val="0"/>
                        </a:spcBef>
                        <a:spcAft>
                          <a:spcPts val="0"/>
                        </a:spcAft>
                        <a:buClr>
                          <a:schemeClr val="dk1"/>
                        </a:buClr>
                        <a:buSzPts val="1100"/>
                        <a:buFont typeface="Arial"/>
                        <a:buNone/>
                      </a:pPr>
                      <a:r>
                        <a:rPr lang="en" sz="1800" i="1">
                          <a:solidFill>
                            <a:schemeClr val="dk1"/>
                          </a:solidFill>
                        </a:rPr>
                        <a:t>D</a:t>
                      </a:r>
                      <a:r>
                        <a:rPr lang="en" sz="1300" i="1">
                          <a:solidFill>
                            <a:schemeClr val="dk1"/>
                          </a:solidFill>
                        </a:rPr>
                        <a:t>K</a:t>
                      </a:r>
                      <a:r>
                        <a:rPr lang="en" sz="1800">
                          <a:solidFill>
                            <a:schemeClr val="dk1"/>
                          </a:solidFill>
                        </a:rPr>
                        <a:t>(</a:t>
                      </a:r>
                      <a:r>
                        <a:rPr lang="en" sz="1800" i="1">
                          <a:solidFill>
                            <a:schemeClr val="dk1"/>
                          </a:solidFill>
                        </a:rPr>
                        <a:t>C</a:t>
                      </a:r>
                      <a:r>
                        <a:rPr lang="en" sz="1300" i="1">
                          <a:solidFill>
                            <a:schemeClr val="dk1"/>
                          </a:solidFill>
                        </a:rPr>
                        <a:t>i</a:t>
                      </a:r>
                      <a:r>
                        <a:rPr lang="en" sz="1800">
                          <a:solidFill>
                            <a:schemeClr val="dk1"/>
                          </a:solidFill>
                        </a:rPr>
                        <a:t>)</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800" i="1">
                          <a:solidFill>
                            <a:schemeClr val="dk1"/>
                          </a:solidFill>
                        </a:rPr>
                        <a:t>M</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Decryption and encryption cancel</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r" rtl="0">
                        <a:spcBef>
                          <a:spcPts val="0"/>
                        </a:spcBef>
                        <a:spcAft>
                          <a:spcPts val="0"/>
                        </a:spcAft>
                        <a:buNone/>
                      </a:pPr>
                      <a:r>
                        <a:rPr lang="en" sz="1800" i="1">
                          <a:solidFill>
                            <a:schemeClr val="dk1"/>
                          </a:solidFill>
                        </a:rPr>
                        <a:t>D</a:t>
                      </a:r>
                      <a:r>
                        <a:rPr lang="en" sz="1300" i="1">
                          <a:solidFill>
                            <a:schemeClr val="dk1"/>
                          </a:solidFill>
                        </a:rPr>
                        <a:t>K</a:t>
                      </a:r>
                      <a:r>
                        <a:rPr lang="en" sz="1800">
                          <a:solidFill>
                            <a:schemeClr val="dk1"/>
                          </a:solidFill>
                        </a:rPr>
                        <a:t>(</a:t>
                      </a:r>
                      <a:r>
                        <a:rPr lang="en" sz="1800" i="1">
                          <a:solidFill>
                            <a:schemeClr val="dk1"/>
                          </a:solidFill>
                        </a:rPr>
                        <a:t>C</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i="1">
                          <a:solidFill>
                            <a:schemeClr val="dk1"/>
                          </a:solidFill>
                        </a:rPr>
                        <a:t>M</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r>
                        <a:rPr lang="en" sz="1800" i="1">
                          <a:solidFill>
                            <a:schemeClr val="dk1"/>
                          </a:solidFill>
                        </a:rPr>
                        <a:t> </a:t>
                      </a:r>
                      <a:r>
                        <a:rPr lang="en" sz="1800">
                          <a:solidFill>
                            <a:schemeClr val="dk1"/>
                          </a:solidFill>
                        </a:rPr>
                        <a:t>⊕ </a:t>
                      </a:r>
                      <a:r>
                        <a:rPr lang="en" sz="1800" i="1">
                          <a:solidFill>
                            <a:schemeClr val="dk1"/>
                          </a:solidFill>
                        </a:rPr>
                        <a:t>C</a:t>
                      </a:r>
                      <a:r>
                        <a:rPr lang="en" sz="1300" i="1">
                          <a:solidFill>
                            <a:schemeClr val="dk1"/>
                          </a:solidFill>
                        </a:rPr>
                        <a:t>i</a:t>
                      </a:r>
                      <a:r>
                        <a:rPr lang="en" sz="1300">
                          <a:solidFill>
                            <a:schemeClr val="dk1"/>
                          </a:solidFill>
                        </a:rPr>
                        <a:t>-1</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XOR both sides with </a:t>
                      </a:r>
                      <a:r>
                        <a:rPr lang="en" sz="1800" i="1">
                          <a:solidFill>
                            <a:schemeClr val="dk1"/>
                          </a:solidFill>
                        </a:rPr>
                        <a:t>C</a:t>
                      </a:r>
                      <a:r>
                        <a:rPr lang="en" sz="1300" i="1">
                          <a:solidFill>
                            <a:schemeClr val="dk1"/>
                          </a:solidFill>
                        </a:rPr>
                        <a:t>i-1</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r" rtl="0">
                        <a:spcBef>
                          <a:spcPts val="0"/>
                        </a:spcBef>
                        <a:spcAft>
                          <a:spcPts val="0"/>
                        </a:spcAft>
                        <a:buNone/>
                      </a:pPr>
                      <a:r>
                        <a:rPr lang="en" sz="1800" i="1">
                          <a:solidFill>
                            <a:schemeClr val="dk1"/>
                          </a:solidFill>
                        </a:rPr>
                        <a:t>D</a:t>
                      </a:r>
                      <a:r>
                        <a:rPr lang="en" sz="1300" i="1">
                          <a:solidFill>
                            <a:schemeClr val="dk1"/>
                          </a:solidFill>
                        </a:rPr>
                        <a:t>K</a:t>
                      </a:r>
                      <a:r>
                        <a:rPr lang="en" sz="1800">
                          <a:solidFill>
                            <a:schemeClr val="dk1"/>
                          </a:solidFill>
                        </a:rPr>
                        <a:t>(</a:t>
                      </a:r>
                      <a:r>
                        <a:rPr lang="en" sz="1800" i="1">
                          <a:solidFill>
                            <a:schemeClr val="dk1"/>
                          </a:solidFill>
                        </a:rPr>
                        <a:t>C</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endParaRPr sz="180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i="1">
                          <a:solidFill>
                            <a:schemeClr val="dk1"/>
                          </a:solidFill>
                        </a:rPr>
                        <a:t>M</a:t>
                      </a:r>
                      <a:r>
                        <a:rPr lang="en" sz="1300" i="1">
                          <a:solidFill>
                            <a:schemeClr val="dk1"/>
                          </a:solidFill>
                        </a:rPr>
                        <a:t>i</a:t>
                      </a:r>
                      <a:endParaRPr sz="18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XOR property</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Efficiency &amp; Parallelism</a:t>
            </a:r>
            <a:endParaRPr/>
          </a:p>
        </p:txBody>
      </p:sp>
      <p:sp>
        <p:nvSpPr>
          <p:cNvPr id="491" name="Google Shape;491;p5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Can encryption be parallelized?</a:t>
            </a:r>
            <a:endParaRPr/>
          </a:p>
          <a:p>
            <a:pPr marL="914400" lvl="1" indent="-317500" algn="l" rtl="0">
              <a:spcBef>
                <a:spcPts val="0"/>
              </a:spcBef>
              <a:spcAft>
                <a:spcPts val="0"/>
              </a:spcAft>
              <a:buSzPts val="1400"/>
              <a:buChar char="○"/>
            </a:pPr>
            <a:r>
              <a:rPr lang="en"/>
              <a:t>No, we have to wait for block i to finish before encrypting block i+1</a:t>
            </a:r>
            <a:endParaRPr/>
          </a:p>
          <a:p>
            <a:pPr marL="457200" lvl="0" indent="-342900" algn="l" rtl="0">
              <a:spcBef>
                <a:spcPts val="0"/>
              </a:spcBef>
              <a:spcAft>
                <a:spcPts val="0"/>
              </a:spcAft>
              <a:buSzPts val="1800"/>
              <a:buChar char="●"/>
            </a:pPr>
            <a:r>
              <a:rPr lang="en"/>
              <a:t>Can decryption be parallelized?</a:t>
            </a:r>
            <a:endParaRPr/>
          </a:p>
          <a:p>
            <a:pPr marL="914400" lvl="1" indent="-317500" algn="l" rtl="0">
              <a:spcBef>
                <a:spcPts val="0"/>
              </a:spcBef>
              <a:spcAft>
                <a:spcPts val="0"/>
              </a:spcAft>
              <a:buSzPts val="1400"/>
              <a:buChar char="○"/>
            </a:pPr>
            <a:r>
              <a:rPr lang="en"/>
              <a:t>Yes, decryption only requires ciphertext as input</a:t>
            </a:r>
            <a:endParaRPr/>
          </a:p>
        </p:txBody>
      </p:sp>
      <p:sp>
        <p:nvSpPr>
          <p:cNvPr id="492" name="Google Shape;492;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pic>
        <p:nvPicPr>
          <p:cNvPr id="493" name="Google Shape;493;p55"/>
          <p:cNvPicPr preferRelativeResize="0"/>
          <p:nvPr/>
        </p:nvPicPr>
        <p:blipFill>
          <a:blip r:embed="rId3">
            <a:alphaModFix/>
          </a:blip>
          <a:stretch>
            <a:fillRect/>
          </a:stretch>
        </p:blipFill>
        <p:spPr>
          <a:xfrm>
            <a:off x="198500" y="3009700"/>
            <a:ext cx="4107101" cy="1653524"/>
          </a:xfrm>
          <a:prstGeom prst="rect">
            <a:avLst/>
          </a:prstGeom>
          <a:noFill/>
          <a:ln>
            <a:noFill/>
          </a:ln>
        </p:spPr>
      </p:pic>
      <p:pic>
        <p:nvPicPr>
          <p:cNvPr id="494" name="Google Shape;494;p55"/>
          <p:cNvPicPr preferRelativeResize="0"/>
          <p:nvPr/>
        </p:nvPicPr>
        <p:blipFill>
          <a:blip r:embed="rId4">
            <a:alphaModFix/>
          </a:blip>
          <a:stretch>
            <a:fillRect/>
          </a:stretch>
        </p:blipFill>
        <p:spPr>
          <a:xfrm>
            <a:off x="4516199" y="3009700"/>
            <a:ext cx="4107101" cy="16535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Padding</a:t>
            </a:r>
            <a:endParaRPr/>
          </a:p>
        </p:txBody>
      </p:sp>
      <p:sp>
        <p:nvSpPr>
          <p:cNvPr id="500" name="Google Shape;500;p56"/>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if you want to encrypt a message that isn’t a multiple of the block size?</a:t>
            </a:r>
            <a:endParaRPr/>
          </a:p>
          <a:p>
            <a:pPr marL="914400" lvl="1" indent="-317500" algn="l" rtl="0">
              <a:spcBef>
                <a:spcPts val="0"/>
              </a:spcBef>
              <a:spcAft>
                <a:spcPts val="0"/>
              </a:spcAft>
              <a:buSzPts val="1400"/>
              <a:buChar char="○"/>
            </a:pPr>
            <a:r>
              <a:rPr lang="en"/>
              <a:t>AES-CBC is only defined if the plaintext length is a multiple of the block size</a:t>
            </a:r>
            <a:endParaRPr/>
          </a:p>
          <a:p>
            <a:pPr marL="457200" lvl="0" indent="-342900" algn="l" rtl="0">
              <a:spcBef>
                <a:spcPts val="0"/>
              </a:spcBef>
              <a:spcAft>
                <a:spcPts val="0"/>
              </a:spcAft>
              <a:buSzPts val="1800"/>
              <a:buChar char="●"/>
            </a:pPr>
            <a:r>
              <a:rPr lang="en"/>
              <a:t>Solution: Pad the message until it’s a multiple of the block size</a:t>
            </a:r>
            <a:endParaRPr/>
          </a:p>
          <a:p>
            <a:pPr marL="914400" lvl="1" indent="-317500" algn="l" rtl="0">
              <a:spcBef>
                <a:spcPts val="0"/>
              </a:spcBef>
              <a:spcAft>
                <a:spcPts val="0"/>
              </a:spcAft>
              <a:buSzPts val="1400"/>
              <a:buChar char="○"/>
            </a:pPr>
            <a:r>
              <a:rPr lang="en" b="1"/>
              <a:t>Padding</a:t>
            </a:r>
            <a:r>
              <a:rPr lang="en"/>
              <a:t>: Adding dummy bytes at the end of the message until it’s the proper length</a:t>
            </a:r>
            <a:endParaRPr/>
          </a:p>
        </p:txBody>
      </p:sp>
      <p:sp>
        <p:nvSpPr>
          <p:cNvPr id="501" name="Google Shape;501;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pic>
        <p:nvPicPr>
          <p:cNvPr id="502" name="Google Shape;502;p56"/>
          <p:cNvPicPr preferRelativeResize="0"/>
          <p:nvPr/>
        </p:nvPicPr>
        <p:blipFill>
          <a:blip r:embed="rId3">
            <a:alphaModFix/>
          </a:blip>
          <a:stretch>
            <a:fillRect/>
          </a:stretch>
        </p:blipFill>
        <p:spPr>
          <a:xfrm>
            <a:off x="1826475" y="2639530"/>
            <a:ext cx="5491075" cy="221072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Recap</a:t>
            </a:r>
            <a:endParaRPr dirty="0"/>
          </a:p>
        </p:txBody>
      </p:sp>
      <p:sp>
        <p:nvSpPr>
          <p:cNvPr id="95" name="Google Shape;95;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IND-CPA security</a:t>
            </a:r>
            <a:endParaRPr dirty="0"/>
          </a:p>
          <a:p>
            <a:pPr marL="914400" lvl="1" indent="-317500" algn="l" rtl="0">
              <a:spcBef>
                <a:spcPts val="0"/>
              </a:spcBef>
              <a:spcAft>
                <a:spcPts val="0"/>
              </a:spcAft>
              <a:buSzPts val="1400"/>
              <a:buChar char="○"/>
            </a:pPr>
            <a:r>
              <a:rPr lang="en" dirty="0"/>
              <a:t>Even if Eve can trick Alice into encrypting some messages of Eve’s choosing, given the encryption of either </a:t>
            </a:r>
            <a:r>
              <a:rPr lang="en" i="1" dirty="0"/>
              <a:t>M</a:t>
            </a:r>
            <a:r>
              <a:rPr lang="en" sz="900" dirty="0"/>
              <a:t>0</a:t>
            </a:r>
            <a:r>
              <a:rPr lang="en" dirty="0"/>
              <a:t> or </a:t>
            </a:r>
            <a:r>
              <a:rPr lang="en" i="1" dirty="0"/>
              <a:t>M</a:t>
            </a:r>
            <a:r>
              <a:rPr lang="en" sz="900" dirty="0"/>
              <a:t>1</a:t>
            </a:r>
            <a:r>
              <a:rPr lang="en" dirty="0"/>
              <a:t>, Eve cannot distinguish which message was sent with probability greater than 1/2.</a:t>
            </a:r>
            <a:endParaRPr dirty="0"/>
          </a:p>
          <a:p>
            <a:pPr marL="914400" lvl="1" indent="-317500" algn="l" rtl="0">
              <a:spcBef>
                <a:spcPts val="0"/>
              </a:spcBef>
              <a:spcAft>
                <a:spcPts val="0"/>
              </a:spcAft>
              <a:buSzPts val="1400"/>
              <a:buChar char="○"/>
            </a:pPr>
            <a:r>
              <a:rPr lang="en" dirty="0"/>
              <a:t>We can use the IND-CPA game to test for IND-CPA security</a:t>
            </a:r>
            <a:endParaRPr dirty="0"/>
          </a:p>
          <a:p>
            <a:pPr marL="457200" lvl="0" indent="-342900" algn="l" rtl="0">
              <a:spcBef>
                <a:spcPts val="0"/>
              </a:spcBef>
              <a:spcAft>
                <a:spcPts val="0"/>
              </a:spcAft>
              <a:buSzPts val="1800"/>
              <a:buChar char="●"/>
            </a:pPr>
            <a:r>
              <a:rPr lang="en" dirty="0"/>
              <a:t>One-time pads</a:t>
            </a:r>
            <a:endParaRPr dirty="0"/>
          </a:p>
          <a:p>
            <a:pPr marL="914400" lvl="1" indent="-317500" algn="l" rtl="0">
              <a:spcBef>
                <a:spcPts val="0"/>
              </a:spcBef>
              <a:spcAft>
                <a:spcPts val="0"/>
              </a:spcAft>
              <a:buSzPts val="1400"/>
              <a:buChar char="○"/>
            </a:pPr>
            <a:r>
              <a:rPr lang="en" dirty="0"/>
              <a:t>Symmetric encryption scheme: Alice and Bob share a secret key.</a:t>
            </a:r>
            <a:endParaRPr dirty="0"/>
          </a:p>
          <a:p>
            <a:pPr marL="914400" lvl="1" indent="-317500" algn="l" rtl="0">
              <a:spcBef>
                <a:spcPts val="0"/>
              </a:spcBef>
              <a:spcAft>
                <a:spcPts val="0"/>
              </a:spcAft>
              <a:buSzPts val="1400"/>
              <a:buChar char="○"/>
            </a:pPr>
            <a:r>
              <a:rPr lang="en" dirty="0"/>
              <a:t>Encryption and decryption: Bitwise XOR with the key.</a:t>
            </a:r>
            <a:endParaRPr dirty="0"/>
          </a:p>
          <a:p>
            <a:pPr marL="914400" lvl="1" indent="-317500" algn="l" rtl="0">
              <a:spcBef>
                <a:spcPts val="0"/>
              </a:spcBef>
              <a:spcAft>
                <a:spcPts val="0"/>
              </a:spcAft>
              <a:buSzPts val="1400"/>
              <a:buChar char="○"/>
            </a:pPr>
            <a:r>
              <a:rPr lang="en" dirty="0"/>
              <a:t>No information leakage if the key is never reused.</a:t>
            </a:r>
            <a:endParaRPr dirty="0"/>
          </a:p>
          <a:p>
            <a:pPr marL="914400" lvl="1" indent="-317500" algn="l" rtl="0">
              <a:spcBef>
                <a:spcPts val="0"/>
              </a:spcBef>
              <a:spcAft>
                <a:spcPts val="0"/>
              </a:spcAft>
              <a:buSzPts val="1400"/>
              <a:buChar char="○"/>
            </a:pPr>
            <a:r>
              <a:rPr lang="en" dirty="0"/>
              <a:t>Information leaks if the key is reused.</a:t>
            </a:r>
            <a:endParaRPr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Padding</a:t>
            </a:r>
            <a:endParaRPr/>
          </a:p>
        </p:txBody>
      </p:sp>
      <p:sp>
        <p:nvSpPr>
          <p:cNvPr id="508" name="Google Shape;508;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
        <p:nvSpPr>
          <p:cNvPr id="509" name="Google Shape;509;p5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What padding scheme should we use?</a:t>
            </a:r>
            <a:endParaRPr dirty="0"/>
          </a:p>
          <a:p>
            <a:pPr marL="914400" lvl="1" indent="-317500" algn="l" rtl="0">
              <a:spcBef>
                <a:spcPts val="0"/>
              </a:spcBef>
              <a:spcAft>
                <a:spcPts val="0"/>
              </a:spcAft>
              <a:buSzPts val="1400"/>
              <a:buChar char="○"/>
            </a:pPr>
            <a:r>
              <a:rPr lang="en" dirty="0"/>
              <a:t>Padding with 0’s?</a:t>
            </a:r>
            <a:endParaRPr dirty="0"/>
          </a:p>
          <a:p>
            <a:pPr marL="1371600" lvl="2" indent="-317500" algn="l" rtl="0">
              <a:spcBef>
                <a:spcPts val="0"/>
              </a:spcBef>
              <a:spcAft>
                <a:spcPts val="0"/>
              </a:spcAft>
              <a:buSzPts val="1400"/>
              <a:buChar char="■"/>
            </a:pPr>
            <a:r>
              <a:rPr lang="en" dirty="0"/>
              <a:t>Doesn’t work: What if our message already ends with 0’s?</a:t>
            </a:r>
            <a:endParaRPr dirty="0"/>
          </a:p>
          <a:p>
            <a:pPr marL="914400" lvl="1" indent="-317500" algn="l" rtl="0">
              <a:spcBef>
                <a:spcPts val="0"/>
              </a:spcBef>
              <a:spcAft>
                <a:spcPts val="0"/>
              </a:spcAft>
              <a:buSzPts val="1400"/>
              <a:buChar char="○"/>
            </a:pPr>
            <a:r>
              <a:rPr lang="en" dirty="0"/>
              <a:t>Padding with 1’s?</a:t>
            </a:r>
            <a:endParaRPr dirty="0"/>
          </a:p>
          <a:p>
            <a:pPr marL="1371600" lvl="2" indent="-317500" algn="l" rtl="0">
              <a:spcBef>
                <a:spcPts val="0"/>
              </a:spcBef>
              <a:spcAft>
                <a:spcPts val="0"/>
              </a:spcAft>
              <a:buSzPts val="1400"/>
              <a:buChar char="■"/>
            </a:pPr>
            <a:r>
              <a:rPr lang="en" dirty="0"/>
              <a:t>Same problem</a:t>
            </a:r>
            <a:endParaRPr dirty="0"/>
          </a:p>
          <a:p>
            <a:pPr marL="457200" lvl="0" indent="-342900" algn="l" rtl="0">
              <a:spcBef>
                <a:spcPts val="0"/>
              </a:spcBef>
              <a:spcAft>
                <a:spcPts val="0"/>
              </a:spcAft>
              <a:buSzPts val="1800"/>
              <a:buChar char="●"/>
            </a:pPr>
            <a:r>
              <a:rPr lang="en" dirty="0"/>
              <a:t>We need a scheme that can be unpadded without ambiguity</a:t>
            </a:r>
            <a:endParaRPr dirty="0"/>
          </a:p>
          <a:p>
            <a:pPr marL="914400" lvl="1" indent="-317500" algn="l" rtl="0">
              <a:spcBef>
                <a:spcPts val="0"/>
              </a:spcBef>
              <a:spcAft>
                <a:spcPts val="0"/>
              </a:spcAft>
              <a:buSzPts val="1400"/>
              <a:buChar char="○"/>
            </a:pPr>
            <a:r>
              <a:rPr lang="en" dirty="0"/>
              <a:t>One scheme that works: Append a 1, then pad with 0’s</a:t>
            </a:r>
            <a:endParaRPr dirty="0"/>
          </a:p>
          <a:p>
            <a:pPr marL="1371600" lvl="2" indent="-317500" algn="l" rtl="0">
              <a:spcBef>
                <a:spcPts val="0"/>
              </a:spcBef>
              <a:spcAft>
                <a:spcPts val="0"/>
              </a:spcAft>
              <a:buSzPts val="1400"/>
              <a:buChar char="■"/>
            </a:pPr>
            <a:r>
              <a:rPr lang="en" dirty="0"/>
              <a:t>If plaintext is multiple of n, you still need to pad with an entire block</a:t>
            </a:r>
            <a:endParaRPr dirty="0"/>
          </a:p>
          <a:p>
            <a:pPr marL="914400" lvl="1" indent="-317500" algn="l" rtl="0">
              <a:spcBef>
                <a:spcPts val="0"/>
              </a:spcBef>
              <a:spcAft>
                <a:spcPts val="0"/>
              </a:spcAft>
              <a:buSzPts val="1400"/>
              <a:buChar char="○"/>
            </a:pPr>
            <a:r>
              <a:rPr lang="en" dirty="0"/>
              <a:t>Another scheme: Pad with the number of padding bytes</a:t>
            </a:r>
            <a:endParaRPr dirty="0"/>
          </a:p>
          <a:p>
            <a:pPr marL="1371600" lvl="2" indent="-317500" algn="l" rtl="0">
              <a:spcBef>
                <a:spcPts val="0"/>
              </a:spcBef>
              <a:spcAft>
                <a:spcPts val="0"/>
              </a:spcAft>
              <a:buSzPts val="1400"/>
              <a:buChar char="■"/>
            </a:pPr>
            <a:r>
              <a:rPr lang="en" dirty="0"/>
              <a:t>So if you need 1 byte, pad with </a:t>
            </a:r>
            <a:r>
              <a:rPr lang="en" b="1" dirty="0"/>
              <a:t>01</a:t>
            </a:r>
            <a:r>
              <a:rPr lang="en" dirty="0"/>
              <a:t>; if you need 3 bytes, pad with </a:t>
            </a:r>
            <a:r>
              <a:rPr lang="en" b="1" dirty="0"/>
              <a:t>03 03 03</a:t>
            </a:r>
            <a:endParaRPr dirty="0"/>
          </a:p>
          <a:p>
            <a:pPr marL="1371600" lvl="2" indent="-317500" algn="l" rtl="0">
              <a:spcBef>
                <a:spcPts val="0"/>
              </a:spcBef>
              <a:spcAft>
                <a:spcPts val="0"/>
              </a:spcAft>
              <a:buSzPts val="1400"/>
              <a:buChar char="■"/>
            </a:pPr>
            <a:r>
              <a:rPr lang="en" dirty="0"/>
              <a:t>If you need 0 padding bytes, pad an entire dummy block</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0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09">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0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Security</a:t>
            </a:r>
            <a:endParaRPr/>
          </a:p>
        </p:txBody>
      </p:sp>
      <p:sp>
        <p:nvSpPr>
          <p:cNvPr id="515" name="Google Shape;515;p5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AES-CBC is IND-CPA secure. With what assumption?</a:t>
            </a:r>
            <a:endParaRPr/>
          </a:p>
          <a:p>
            <a:pPr marL="914400" lvl="1" indent="-317500" algn="l" rtl="0">
              <a:spcBef>
                <a:spcPts val="0"/>
              </a:spcBef>
              <a:spcAft>
                <a:spcPts val="0"/>
              </a:spcAft>
              <a:buSzPts val="1400"/>
              <a:buChar char="○"/>
            </a:pPr>
            <a:r>
              <a:rPr lang="en"/>
              <a:t>The IV must be randomly generated and never reused</a:t>
            </a:r>
            <a:endParaRPr/>
          </a:p>
          <a:p>
            <a:pPr marL="457200" lvl="0" indent="-342900" algn="l" rtl="0">
              <a:spcBef>
                <a:spcPts val="0"/>
              </a:spcBef>
              <a:spcAft>
                <a:spcPts val="0"/>
              </a:spcAft>
              <a:buSzPts val="1800"/>
              <a:buChar char="●"/>
            </a:pPr>
            <a:r>
              <a:rPr lang="en"/>
              <a:t>What happens if you reuse the IV?</a:t>
            </a:r>
            <a:endParaRPr/>
          </a:p>
          <a:p>
            <a:pPr marL="914400" lvl="1" indent="-317500" algn="l" rtl="0">
              <a:spcBef>
                <a:spcPts val="0"/>
              </a:spcBef>
              <a:spcAft>
                <a:spcPts val="0"/>
              </a:spcAft>
              <a:buSzPts val="1400"/>
              <a:buChar char="○"/>
            </a:pPr>
            <a:r>
              <a:rPr lang="en"/>
              <a:t>The scheme becomes deterministic: No more IND-CPA security</a:t>
            </a:r>
            <a:endParaRPr/>
          </a:p>
        </p:txBody>
      </p:sp>
      <p:sp>
        <p:nvSpPr>
          <p:cNvPr id="516" name="Google Shape;516;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59"/>
          <p:cNvSpPr/>
          <p:nvPr/>
        </p:nvSpPr>
        <p:spPr>
          <a:xfrm>
            <a:off x="7824325" y="3414725"/>
            <a:ext cx="773100" cy="231000"/>
          </a:xfrm>
          <a:prstGeom prst="rect">
            <a:avLst/>
          </a:pr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59"/>
          <p:cNvSpPr/>
          <p:nvPr/>
        </p:nvSpPr>
        <p:spPr>
          <a:xfrm>
            <a:off x="6564625" y="3414725"/>
            <a:ext cx="773100" cy="231000"/>
          </a:xfrm>
          <a:prstGeom prst="rect">
            <a:avLst/>
          </a:pr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9"/>
          <p:cNvSpPr/>
          <p:nvPr/>
        </p:nvSpPr>
        <p:spPr>
          <a:xfrm>
            <a:off x="5316850" y="3414725"/>
            <a:ext cx="773100" cy="2310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9"/>
          <p:cNvSpPr/>
          <p:nvPr/>
        </p:nvSpPr>
        <p:spPr>
          <a:xfrm>
            <a:off x="4612000" y="3658350"/>
            <a:ext cx="1039500" cy="278400"/>
          </a:xfrm>
          <a:prstGeom prst="rect">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9"/>
          <p:cNvSpPr/>
          <p:nvPr/>
        </p:nvSpPr>
        <p:spPr>
          <a:xfrm>
            <a:off x="3410825" y="3414725"/>
            <a:ext cx="773100" cy="231000"/>
          </a:xfrm>
          <a:prstGeom prst="rect">
            <a:avLst/>
          </a:pr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9"/>
          <p:cNvSpPr/>
          <p:nvPr/>
        </p:nvSpPr>
        <p:spPr>
          <a:xfrm>
            <a:off x="2151125" y="3414725"/>
            <a:ext cx="773100" cy="231000"/>
          </a:xfrm>
          <a:prstGeom prst="rect">
            <a:avLst/>
          </a:pr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9"/>
          <p:cNvSpPr/>
          <p:nvPr/>
        </p:nvSpPr>
        <p:spPr>
          <a:xfrm>
            <a:off x="903350" y="3414725"/>
            <a:ext cx="773100" cy="2310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IV Reuse</a:t>
            </a:r>
            <a:endParaRPr/>
          </a:p>
        </p:txBody>
      </p:sp>
      <p:sp>
        <p:nvSpPr>
          <p:cNvPr id="529" name="Google Shape;529;p59"/>
          <p:cNvSpPr txBox="1">
            <a:spLocks noGrp="1"/>
          </p:cNvSpPr>
          <p:nvPr>
            <p:ph type="body" idx="1"/>
          </p:nvPr>
        </p:nvSpPr>
        <p:spPr>
          <a:xfrm>
            <a:off x="198500" y="1246825"/>
            <a:ext cx="8741100" cy="1913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Consider two three-block messages: </a:t>
            </a:r>
            <a:r>
              <a:rPr lang="en" i="1" dirty="0">
                <a:highlight>
                  <a:srgbClr val="F9CB9C"/>
                </a:highlight>
              </a:rPr>
              <a:t>P</a:t>
            </a:r>
            <a:r>
              <a:rPr lang="en" sz="1300" dirty="0">
                <a:highlight>
                  <a:srgbClr val="F9CB9C"/>
                </a:highlight>
              </a:rPr>
              <a:t>1</a:t>
            </a:r>
            <a:r>
              <a:rPr lang="en" i="1" dirty="0">
                <a:highlight>
                  <a:srgbClr val="6FA8DC"/>
                </a:highlight>
              </a:rPr>
              <a:t>P</a:t>
            </a:r>
            <a:r>
              <a:rPr lang="en" sz="1300" dirty="0">
                <a:highlight>
                  <a:srgbClr val="6FA8DC"/>
                </a:highlight>
              </a:rPr>
              <a:t>2</a:t>
            </a:r>
            <a:r>
              <a:rPr lang="en" i="1" dirty="0">
                <a:highlight>
                  <a:srgbClr val="B4A7D6"/>
                </a:highlight>
              </a:rPr>
              <a:t>P</a:t>
            </a:r>
            <a:r>
              <a:rPr lang="en" sz="1300" dirty="0">
                <a:highlight>
                  <a:srgbClr val="B4A7D6"/>
                </a:highlight>
              </a:rPr>
              <a:t>3</a:t>
            </a:r>
            <a:r>
              <a:rPr lang="en" dirty="0"/>
              <a:t> and </a:t>
            </a:r>
            <a:r>
              <a:rPr lang="en" i="1" dirty="0">
                <a:highlight>
                  <a:srgbClr val="F9CB9C"/>
                </a:highlight>
              </a:rPr>
              <a:t>P</a:t>
            </a:r>
            <a:r>
              <a:rPr lang="en" sz="1300" dirty="0">
                <a:highlight>
                  <a:srgbClr val="F9CB9C"/>
                </a:highlight>
              </a:rPr>
              <a:t>1</a:t>
            </a:r>
            <a:r>
              <a:rPr lang="en" i="1" dirty="0">
                <a:highlight>
                  <a:srgbClr val="6FA8DC"/>
                </a:highlight>
              </a:rPr>
              <a:t>P</a:t>
            </a:r>
            <a:r>
              <a:rPr lang="en" sz="1300" dirty="0">
                <a:highlight>
                  <a:srgbClr val="6FA8DC"/>
                </a:highlight>
              </a:rPr>
              <a:t>2</a:t>
            </a:r>
            <a:r>
              <a:rPr lang="en" i="1" dirty="0">
                <a:highlight>
                  <a:srgbClr val="B6D7A8"/>
                </a:highlight>
              </a:rPr>
              <a:t>P</a:t>
            </a:r>
            <a:r>
              <a:rPr lang="en" sz="1300" dirty="0">
                <a:highlight>
                  <a:srgbClr val="B6D7A8"/>
                </a:highlight>
              </a:rPr>
              <a:t>4</a:t>
            </a:r>
            <a:endParaRPr sz="2200" dirty="0"/>
          </a:p>
          <a:p>
            <a:pPr marL="914400" lvl="1" indent="-317500" algn="l" rtl="0">
              <a:spcBef>
                <a:spcPts val="0"/>
              </a:spcBef>
              <a:spcAft>
                <a:spcPts val="0"/>
              </a:spcAft>
              <a:buSzPts val="1400"/>
              <a:buChar char="○"/>
            </a:pPr>
            <a:r>
              <a:rPr lang="en" dirty="0"/>
              <a:t>The first two blocks are the same for both messages, but the last block is different</a:t>
            </a:r>
            <a:endParaRPr dirty="0">
              <a:highlight>
                <a:srgbClr val="B6D7A8"/>
              </a:highlight>
            </a:endParaRPr>
          </a:p>
          <a:p>
            <a:pPr marL="914400" lvl="1" indent="-317500" algn="l" rtl="0">
              <a:spcBef>
                <a:spcPts val="0"/>
              </a:spcBef>
              <a:spcAft>
                <a:spcPts val="0"/>
              </a:spcAft>
              <a:buSzPts val="1400"/>
              <a:buChar char="○"/>
            </a:pPr>
            <a:r>
              <a:rPr lang="en" dirty="0"/>
              <a:t>What if we encrypt them with the same IV?</a:t>
            </a:r>
            <a:endParaRPr dirty="0"/>
          </a:p>
          <a:p>
            <a:pPr marL="457200" lvl="0" indent="-342900" algn="l" rtl="0">
              <a:spcBef>
                <a:spcPts val="0"/>
              </a:spcBef>
              <a:spcAft>
                <a:spcPts val="0"/>
              </a:spcAft>
              <a:buSzPts val="1800"/>
              <a:buChar char="●"/>
            </a:pPr>
            <a:r>
              <a:rPr lang="en" dirty="0"/>
              <a:t>When the IV is reused, CBC mode reveals when two messages start with the same plaintext blocks, up to the first different plaintext block</a:t>
            </a:r>
            <a:endParaRPr i="1" dirty="0"/>
          </a:p>
        </p:txBody>
      </p:sp>
      <p:sp>
        <p:nvSpPr>
          <p:cNvPr id="530" name="Google Shape;530;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
        <p:nvSpPr>
          <p:cNvPr id="531" name="Google Shape;531;p59"/>
          <p:cNvSpPr/>
          <p:nvPr/>
        </p:nvSpPr>
        <p:spPr>
          <a:xfrm>
            <a:off x="198500" y="3658350"/>
            <a:ext cx="1039500" cy="278400"/>
          </a:xfrm>
          <a:prstGeom prst="rect">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32" name="Google Shape;532;p59"/>
          <p:cNvPicPr preferRelativeResize="0"/>
          <p:nvPr/>
        </p:nvPicPr>
        <p:blipFill>
          <a:blip r:embed="rId3">
            <a:alphaModFix/>
          </a:blip>
          <a:stretch>
            <a:fillRect/>
          </a:stretch>
        </p:blipFill>
        <p:spPr>
          <a:xfrm>
            <a:off x="198500" y="3314500"/>
            <a:ext cx="4107101" cy="1653524"/>
          </a:xfrm>
          <a:prstGeom prst="rect">
            <a:avLst/>
          </a:prstGeom>
          <a:noFill/>
          <a:ln>
            <a:noFill/>
          </a:ln>
        </p:spPr>
      </p:pic>
      <p:pic>
        <p:nvPicPr>
          <p:cNvPr id="533" name="Google Shape;533;p59"/>
          <p:cNvPicPr preferRelativeResize="0"/>
          <p:nvPr/>
        </p:nvPicPr>
        <p:blipFill>
          <a:blip r:embed="rId3">
            <a:alphaModFix/>
          </a:blip>
          <a:stretch>
            <a:fillRect/>
          </a:stretch>
        </p:blipFill>
        <p:spPr>
          <a:xfrm>
            <a:off x="4612000" y="3314500"/>
            <a:ext cx="4107101" cy="16535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is IND-CPA (when used correctly)</a:t>
            </a:r>
            <a:endParaRPr/>
          </a:p>
        </p:txBody>
      </p:sp>
      <p:sp>
        <p:nvSpPr>
          <p:cNvPr id="539" name="Google Shape;539;p6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Enc(</a:t>
            </a:r>
            <a:r>
              <a:rPr lang="en" i="1" dirty="0"/>
              <a:t>K</a:t>
            </a:r>
            <a:r>
              <a:rPr lang="en" dirty="0"/>
              <a:t>, </a:t>
            </a:r>
            <a:r>
              <a:rPr lang="en" i="1" dirty="0"/>
              <a:t>M</a:t>
            </a:r>
            <a:r>
              <a:rPr lang="en" dirty="0"/>
              <a:t>): </a:t>
            </a:r>
            <a:endParaRPr dirty="0"/>
          </a:p>
          <a:p>
            <a:pPr marL="914400" lvl="1" indent="-317500" algn="l" rtl="0">
              <a:spcBef>
                <a:spcPts val="0"/>
              </a:spcBef>
              <a:spcAft>
                <a:spcPts val="0"/>
              </a:spcAft>
              <a:buSzPts val="1400"/>
              <a:buChar char="○"/>
            </a:pPr>
            <a:r>
              <a:rPr lang="en" dirty="0"/>
              <a:t>Split M into j plaintext blocks </a:t>
            </a:r>
            <a:r>
              <a:rPr lang="en" i="1" dirty="0"/>
              <a:t>M</a:t>
            </a:r>
            <a:r>
              <a:rPr lang="en" sz="900" dirty="0"/>
              <a:t>1</a:t>
            </a:r>
            <a:r>
              <a:rPr lang="en" baseline="-25000" dirty="0"/>
              <a:t> </a:t>
            </a:r>
            <a:r>
              <a:rPr lang="en" dirty="0"/>
              <a:t>… </a:t>
            </a:r>
            <a:r>
              <a:rPr lang="en" i="1" dirty="0" err="1"/>
              <a:t>M</a:t>
            </a:r>
            <a:r>
              <a:rPr lang="en" sz="900" i="1" dirty="0" err="1"/>
              <a:t>j</a:t>
            </a:r>
            <a:r>
              <a:rPr lang="en" dirty="0"/>
              <a:t> each of size </a:t>
            </a:r>
            <a:r>
              <a:rPr lang="en" i="1" dirty="0"/>
              <a:t>n</a:t>
            </a:r>
            <a:r>
              <a:rPr lang="en" dirty="0"/>
              <a:t> </a:t>
            </a:r>
            <a:endParaRPr dirty="0"/>
          </a:p>
          <a:p>
            <a:pPr marL="914400" lvl="1" indent="-317500" algn="l" rtl="0">
              <a:spcBef>
                <a:spcPts val="0"/>
              </a:spcBef>
              <a:spcAft>
                <a:spcPts val="0"/>
              </a:spcAft>
              <a:buSzPts val="1400"/>
              <a:buChar char="○"/>
            </a:pPr>
            <a:r>
              <a:rPr lang="en" dirty="0"/>
              <a:t>Choose random IV, compute and output (</a:t>
            </a:r>
            <a:r>
              <a:rPr lang="en" i="1" dirty="0"/>
              <a:t>IV</a:t>
            </a:r>
            <a:r>
              <a:rPr lang="en" dirty="0"/>
              <a:t>, </a:t>
            </a:r>
            <a:r>
              <a:rPr lang="en" i="1" dirty="0"/>
              <a:t>C</a:t>
            </a:r>
            <a:r>
              <a:rPr lang="en" sz="900" dirty="0"/>
              <a:t>1</a:t>
            </a:r>
            <a:r>
              <a:rPr lang="en" dirty="0"/>
              <a:t>, …, </a:t>
            </a:r>
            <a:r>
              <a:rPr lang="en" i="1" dirty="0" err="1"/>
              <a:t>C</a:t>
            </a:r>
            <a:r>
              <a:rPr lang="en" sz="900" i="1" dirty="0" err="1"/>
              <a:t>j</a:t>
            </a:r>
            <a:r>
              <a:rPr lang="en" dirty="0"/>
              <a:t>) as the overall ciphertext</a:t>
            </a:r>
            <a:endParaRPr dirty="0"/>
          </a:p>
          <a:p>
            <a:pPr marL="457200" lvl="0" indent="-342900" algn="l" rtl="0">
              <a:spcBef>
                <a:spcPts val="0"/>
              </a:spcBef>
              <a:spcAft>
                <a:spcPts val="0"/>
              </a:spcAft>
              <a:buSzPts val="1800"/>
              <a:buChar char="●"/>
            </a:pPr>
            <a:r>
              <a:rPr lang="en" dirty="0"/>
              <a:t>Why IND-CPA?</a:t>
            </a:r>
            <a:endParaRPr dirty="0"/>
          </a:p>
          <a:p>
            <a:pPr marL="914400" lvl="1" indent="-317500" algn="l" rtl="0">
              <a:spcBef>
                <a:spcPts val="0"/>
              </a:spcBef>
              <a:spcAft>
                <a:spcPts val="0"/>
              </a:spcAft>
              <a:buSzPts val="1400"/>
              <a:buChar char="○"/>
            </a:pPr>
            <a:r>
              <a:rPr lang="en" dirty="0"/>
              <a:t>If there exists an attacker that wins in the IND-CPA game, then there exists an attacker that breaks the block cipher security. Proof is out of scope.</a:t>
            </a:r>
            <a:endParaRPr dirty="0"/>
          </a:p>
        </p:txBody>
      </p:sp>
      <p:sp>
        <p:nvSpPr>
          <p:cNvPr id="540" name="Google Shape;540;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pic>
        <p:nvPicPr>
          <p:cNvPr id="541" name="Google Shape;541;p60"/>
          <p:cNvPicPr preferRelativeResize="0"/>
          <p:nvPr/>
        </p:nvPicPr>
        <p:blipFill>
          <a:blip r:embed="rId3">
            <a:alphaModFix/>
          </a:blip>
          <a:stretch>
            <a:fillRect/>
          </a:stretch>
        </p:blipFill>
        <p:spPr>
          <a:xfrm>
            <a:off x="1826475" y="3020530"/>
            <a:ext cx="5491075" cy="2210722"/>
          </a:xfrm>
          <a:prstGeom prst="rect">
            <a:avLst/>
          </a:prstGeom>
          <a:noFill/>
          <a:ln>
            <a:noFill/>
          </a:ln>
        </p:spPr>
      </p:pic>
      <p:sp>
        <p:nvSpPr>
          <p:cNvPr id="542" name="Google Shape;542;p60"/>
          <p:cNvSpPr txBox="1"/>
          <p:nvPr/>
        </p:nvSpPr>
        <p:spPr>
          <a:xfrm>
            <a:off x="3132325" y="2839275"/>
            <a:ext cx="46197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M</a:t>
            </a:r>
            <a:r>
              <a:rPr lang="en" baseline="-25000" dirty="0"/>
              <a:t>1</a:t>
            </a:r>
            <a:endParaRPr baseline="-25000" dirty="0"/>
          </a:p>
        </p:txBody>
      </p:sp>
      <p:sp>
        <p:nvSpPr>
          <p:cNvPr id="543" name="Google Shape;543;p60"/>
          <p:cNvSpPr txBox="1"/>
          <p:nvPr/>
        </p:nvSpPr>
        <p:spPr>
          <a:xfrm>
            <a:off x="4658150" y="2839275"/>
            <a:ext cx="46197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M</a:t>
            </a:r>
            <a:r>
              <a:rPr lang="en" baseline="-25000" dirty="0"/>
              <a:t>2</a:t>
            </a:r>
            <a:endParaRPr baseline="-25000" dirty="0"/>
          </a:p>
        </p:txBody>
      </p:sp>
      <p:sp>
        <p:nvSpPr>
          <p:cNvPr id="544" name="Google Shape;544;p60"/>
          <p:cNvSpPr txBox="1"/>
          <p:nvPr/>
        </p:nvSpPr>
        <p:spPr>
          <a:xfrm>
            <a:off x="6400800" y="2838975"/>
            <a:ext cx="69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err="1"/>
              <a:t>M</a:t>
            </a:r>
            <a:r>
              <a:rPr lang="en" baseline="-25000" dirty="0" err="1"/>
              <a:t>j</a:t>
            </a:r>
            <a:endParaRPr baseline="-25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CBC Mode: Penguin</a:t>
            </a:r>
            <a:endParaRPr dirty="0"/>
          </a:p>
        </p:txBody>
      </p:sp>
      <p:sp>
        <p:nvSpPr>
          <p:cNvPr id="550" name="Google Shape;550;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pic>
        <p:nvPicPr>
          <p:cNvPr id="551" name="Google Shape;551;p61"/>
          <p:cNvPicPr preferRelativeResize="0"/>
          <p:nvPr/>
        </p:nvPicPr>
        <p:blipFill>
          <a:blip r:embed="rId3">
            <a:alphaModFix/>
          </a:blip>
          <a:stretch>
            <a:fillRect/>
          </a:stretch>
        </p:blipFill>
        <p:spPr>
          <a:xfrm>
            <a:off x="267705" y="1221974"/>
            <a:ext cx="2661500" cy="2933075"/>
          </a:xfrm>
          <a:prstGeom prst="rect">
            <a:avLst/>
          </a:prstGeom>
          <a:noFill/>
          <a:ln>
            <a:noFill/>
          </a:ln>
        </p:spPr>
      </p:pic>
      <p:sp>
        <p:nvSpPr>
          <p:cNvPr id="552" name="Google Shape;552;p61"/>
          <p:cNvSpPr txBox="1">
            <a:spLocks noGrp="1"/>
          </p:cNvSpPr>
          <p:nvPr>
            <p:ph type="body" idx="1"/>
          </p:nvPr>
        </p:nvSpPr>
        <p:spPr>
          <a:xfrm>
            <a:off x="457890" y="4376867"/>
            <a:ext cx="1768779" cy="572700"/>
          </a:xfrm>
          <a:prstGeom prst="rect">
            <a:avLst/>
          </a:prstGeom>
        </p:spPr>
        <p:txBody>
          <a:bodyPr spcFirstLastPara="1" wrap="square" lIns="91425" tIns="91425" rIns="91425" bIns="91425" anchor="t" anchorCtr="0">
            <a:normAutofit/>
          </a:bodyPr>
          <a:lstStyle/>
          <a:p>
            <a:pPr marL="0" lvl="0" indent="0" algn="ctr" rtl="0">
              <a:spcBef>
                <a:spcPts val="0"/>
              </a:spcBef>
              <a:buNone/>
            </a:pPr>
            <a:r>
              <a:rPr lang="en" dirty="0"/>
              <a:t>Original image</a:t>
            </a:r>
            <a:endParaRPr dirty="0"/>
          </a:p>
        </p:txBody>
      </p:sp>
      <p:pic>
        <p:nvPicPr>
          <p:cNvPr id="2" name="Google Shape;560;p62">
            <a:extLst>
              <a:ext uri="{FF2B5EF4-FFF2-40B4-BE49-F238E27FC236}">
                <a16:creationId xmlns:a16="http://schemas.microsoft.com/office/drawing/2014/main" id="{FDECA71A-7602-7989-DE9D-2203C03A1222}"/>
              </a:ext>
            </a:extLst>
          </p:cNvPr>
          <p:cNvPicPr preferRelativeResize="0"/>
          <p:nvPr/>
        </p:nvPicPr>
        <p:blipFill>
          <a:blip r:embed="rId4">
            <a:alphaModFix/>
          </a:blip>
          <a:stretch>
            <a:fillRect/>
          </a:stretch>
        </p:blipFill>
        <p:spPr>
          <a:xfrm>
            <a:off x="6214797" y="1221974"/>
            <a:ext cx="2661500" cy="2933082"/>
          </a:xfrm>
          <a:prstGeom prst="rect">
            <a:avLst/>
          </a:prstGeom>
          <a:noFill/>
          <a:ln>
            <a:noFill/>
          </a:ln>
        </p:spPr>
      </p:pic>
      <p:sp>
        <p:nvSpPr>
          <p:cNvPr id="3" name="Google Shape;559;p62">
            <a:extLst>
              <a:ext uri="{FF2B5EF4-FFF2-40B4-BE49-F238E27FC236}">
                <a16:creationId xmlns:a16="http://schemas.microsoft.com/office/drawing/2014/main" id="{692E3216-EA5F-8971-97F8-FE8D3E2A5B6C}"/>
              </a:ext>
            </a:extLst>
          </p:cNvPr>
          <p:cNvSpPr txBox="1">
            <a:spLocks/>
          </p:cNvSpPr>
          <p:nvPr/>
        </p:nvSpPr>
        <p:spPr>
          <a:xfrm>
            <a:off x="6495669" y="4321360"/>
            <a:ext cx="1976789" cy="572700"/>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ial"/>
              <a:buChar char="●"/>
              <a:defRPr sz="1400" b="0" i="0" u="none" strike="noStrike" cap="none" baseline="0">
                <a:solidFill>
                  <a:schemeClr val="dk1"/>
                </a:solidFill>
                <a:latin typeface="Arial"/>
                <a:ea typeface="Arial"/>
                <a:cs typeface="Arial"/>
                <a:sym typeface="Arial"/>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buFont typeface="Arial"/>
              <a:buNone/>
            </a:pPr>
            <a:r>
              <a:rPr lang="en-US" dirty="0"/>
              <a:t>Encrypted with CBC </a:t>
            </a:r>
          </a:p>
          <a:p>
            <a:pPr marL="0" indent="0">
              <a:buFont typeface="Arial"/>
              <a:buNone/>
            </a:pPr>
            <a:r>
              <a:rPr lang="en-US" dirty="0"/>
              <a:t>with random IVs</a:t>
            </a:r>
          </a:p>
        </p:txBody>
      </p:sp>
      <p:pic>
        <p:nvPicPr>
          <p:cNvPr id="4" name="Google Shape;380;p47">
            <a:extLst>
              <a:ext uri="{FF2B5EF4-FFF2-40B4-BE49-F238E27FC236}">
                <a16:creationId xmlns:a16="http://schemas.microsoft.com/office/drawing/2014/main" id="{725C4D3F-EA89-DC0F-3373-7B797C3D6E05}"/>
              </a:ext>
            </a:extLst>
          </p:cNvPr>
          <p:cNvPicPr preferRelativeResize="0"/>
          <p:nvPr/>
        </p:nvPicPr>
        <p:blipFill>
          <a:blip r:embed="rId5">
            <a:alphaModFix/>
          </a:blip>
          <a:stretch>
            <a:fillRect/>
          </a:stretch>
        </p:blipFill>
        <p:spPr>
          <a:xfrm>
            <a:off x="2980923" y="1221974"/>
            <a:ext cx="2826564" cy="2933075"/>
          </a:xfrm>
          <a:prstGeom prst="rect">
            <a:avLst/>
          </a:prstGeom>
          <a:noFill/>
          <a:ln>
            <a:noFill/>
          </a:ln>
        </p:spPr>
      </p:pic>
      <p:sp>
        <p:nvSpPr>
          <p:cNvPr id="5" name="Google Shape;559;p62">
            <a:extLst>
              <a:ext uri="{FF2B5EF4-FFF2-40B4-BE49-F238E27FC236}">
                <a16:creationId xmlns:a16="http://schemas.microsoft.com/office/drawing/2014/main" id="{64263794-0093-DA41-5C51-18257445CCF0}"/>
              </a:ext>
            </a:extLst>
          </p:cNvPr>
          <p:cNvSpPr txBox="1">
            <a:spLocks/>
          </p:cNvSpPr>
          <p:nvPr/>
        </p:nvSpPr>
        <p:spPr>
          <a:xfrm>
            <a:off x="3405810" y="4376867"/>
            <a:ext cx="1976789" cy="5727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ial"/>
              <a:buChar char="●"/>
              <a:defRPr sz="1400" b="0" i="0" u="none" strike="noStrike" cap="none" baseline="0">
                <a:solidFill>
                  <a:schemeClr val="dk1"/>
                </a:solidFill>
                <a:latin typeface="Arial"/>
                <a:ea typeface="Arial"/>
                <a:cs typeface="Arial"/>
                <a:sym typeface="Arial"/>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buFont typeface="Arial"/>
              <a:buNone/>
            </a:pPr>
            <a:r>
              <a:rPr lang="en-US" dirty="0"/>
              <a:t>Encrypted with ECB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CBC Mode (Design Question)</a:t>
            </a:r>
            <a:endParaRPr dirty="0"/>
          </a:p>
        </p:txBody>
      </p:sp>
      <p:sp>
        <p:nvSpPr>
          <p:cNvPr id="539" name="Google Shape;539;p60"/>
          <p:cNvSpPr txBox="1">
            <a:spLocks noGrp="1"/>
          </p:cNvSpPr>
          <p:nvPr>
            <p:ph type="body" idx="1"/>
          </p:nvPr>
        </p:nvSpPr>
        <p:spPr>
          <a:xfrm>
            <a:off x="99249" y="1422044"/>
            <a:ext cx="9006809" cy="1149706"/>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US" sz="2200" dirty="0"/>
              <a:t>Q: Why do we need chain? Why not just use IV for every block? </a:t>
            </a:r>
          </a:p>
          <a:p>
            <a:pPr lvl="1" indent="-342900">
              <a:lnSpc>
                <a:spcPct val="125000"/>
              </a:lnSpc>
              <a:buSzPts val="1800"/>
              <a:buChar char="●"/>
            </a:pPr>
            <a:r>
              <a:rPr lang="en-US" sz="1600" dirty="0"/>
              <a:t>What if multiple blocks have the same message?  </a:t>
            </a:r>
          </a:p>
          <a:p>
            <a:pPr lvl="1" indent="-342900">
              <a:lnSpc>
                <a:spcPct val="125000"/>
              </a:lnSpc>
              <a:buSzPts val="1800"/>
              <a:buFont typeface="Arial"/>
              <a:buChar char="●"/>
            </a:pPr>
            <a:r>
              <a:rPr lang="en-US" sz="1600" dirty="0"/>
              <a:t>Remember frequency attack in substitution cypher?</a:t>
            </a:r>
          </a:p>
        </p:txBody>
      </p:sp>
      <p:sp>
        <p:nvSpPr>
          <p:cNvPr id="540" name="Google Shape;540;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pic>
        <p:nvPicPr>
          <p:cNvPr id="541" name="Google Shape;541;p60"/>
          <p:cNvPicPr preferRelativeResize="0"/>
          <p:nvPr/>
        </p:nvPicPr>
        <p:blipFill>
          <a:blip r:embed="rId3">
            <a:alphaModFix/>
          </a:blip>
          <a:stretch>
            <a:fillRect/>
          </a:stretch>
        </p:blipFill>
        <p:spPr>
          <a:xfrm>
            <a:off x="1826475" y="3020530"/>
            <a:ext cx="5491075" cy="2210722"/>
          </a:xfrm>
          <a:prstGeom prst="rect">
            <a:avLst/>
          </a:prstGeom>
          <a:noFill/>
          <a:ln>
            <a:noFill/>
          </a:ln>
        </p:spPr>
      </p:pic>
      <p:sp>
        <p:nvSpPr>
          <p:cNvPr id="542" name="Google Shape;542;p60"/>
          <p:cNvSpPr txBox="1"/>
          <p:nvPr/>
        </p:nvSpPr>
        <p:spPr>
          <a:xfrm>
            <a:off x="3132325" y="2839275"/>
            <a:ext cx="46197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M</a:t>
            </a:r>
            <a:r>
              <a:rPr lang="en" baseline="-25000" dirty="0"/>
              <a:t>1</a:t>
            </a:r>
            <a:endParaRPr baseline="-25000" dirty="0"/>
          </a:p>
        </p:txBody>
      </p:sp>
      <p:sp>
        <p:nvSpPr>
          <p:cNvPr id="543" name="Google Shape;543;p60"/>
          <p:cNvSpPr txBox="1"/>
          <p:nvPr/>
        </p:nvSpPr>
        <p:spPr>
          <a:xfrm>
            <a:off x="4658150" y="2839275"/>
            <a:ext cx="46197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M</a:t>
            </a:r>
            <a:r>
              <a:rPr lang="en" baseline="-25000" dirty="0"/>
              <a:t>2</a:t>
            </a:r>
            <a:endParaRPr baseline="-25000" dirty="0"/>
          </a:p>
        </p:txBody>
      </p:sp>
      <p:sp>
        <p:nvSpPr>
          <p:cNvPr id="544" name="Google Shape;544;p60"/>
          <p:cNvSpPr txBox="1"/>
          <p:nvPr/>
        </p:nvSpPr>
        <p:spPr>
          <a:xfrm>
            <a:off x="6400800" y="2838975"/>
            <a:ext cx="69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err="1"/>
              <a:t>M</a:t>
            </a:r>
            <a:r>
              <a:rPr lang="en" baseline="-25000" dirty="0" err="1"/>
              <a:t>j</a:t>
            </a:r>
            <a:endParaRPr baseline="-25000" dirty="0"/>
          </a:p>
        </p:txBody>
      </p:sp>
      <p:pic>
        <p:nvPicPr>
          <p:cNvPr id="1028" name="Picture 4" descr="Red multiply 2 icon - Free red math icons">
            <a:extLst>
              <a:ext uri="{FF2B5EF4-FFF2-40B4-BE49-F238E27FC236}">
                <a16:creationId xmlns:a16="http://schemas.microsoft.com/office/drawing/2014/main" id="{D7308784-3CB5-28B9-59EA-1859B2EAED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3997" y="3593982"/>
            <a:ext cx="302693" cy="30269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Red multiply 2 icon - Free red math icons">
            <a:extLst>
              <a:ext uri="{FF2B5EF4-FFF2-40B4-BE49-F238E27FC236}">
                <a16:creationId xmlns:a16="http://schemas.microsoft.com/office/drawing/2014/main" id="{7444360B-51C9-2C71-DF36-1AA70957F4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8325" y="3593981"/>
            <a:ext cx="302693" cy="302693"/>
          </a:xfrm>
          <a:prstGeom prst="rect">
            <a:avLst/>
          </a:prstGeom>
          <a:noFill/>
          <a:extLst>
            <a:ext uri="{909E8E84-426E-40DD-AFC4-6F175D3DCCD1}">
              <a14:hiddenFill xmlns:a14="http://schemas.microsoft.com/office/drawing/2010/main">
                <a:solidFill>
                  <a:srgbClr val="FFFFFF"/>
                </a:solidFill>
              </a14:hiddenFill>
            </a:ext>
          </a:extLst>
        </p:spPr>
      </p:pic>
      <p:cxnSp>
        <p:nvCxnSpPr>
          <p:cNvPr id="8" name="Google Shape;128;p23">
            <a:extLst>
              <a:ext uri="{FF2B5EF4-FFF2-40B4-BE49-F238E27FC236}">
                <a16:creationId xmlns:a16="http://schemas.microsoft.com/office/drawing/2014/main" id="{C233D421-7CE0-3F06-4BD0-001DF590EF61}"/>
              </a:ext>
            </a:extLst>
          </p:cNvPr>
          <p:cNvCxnSpPr>
            <a:cxnSpLocks/>
          </p:cNvCxnSpPr>
          <p:nvPr/>
        </p:nvCxnSpPr>
        <p:spPr>
          <a:xfrm flipV="1">
            <a:off x="5011804" y="3034809"/>
            <a:ext cx="652639" cy="739851"/>
          </a:xfrm>
          <a:prstGeom prst="straightConnector1">
            <a:avLst/>
          </a:prstGeom>
          <a:noFill/>
          <a:ln w="12700" cap="flat" cmpd="sng">
            <a:solidFill>
              <a:srgbClr val="FF0000"/>
            </a:solidFill>
            <a:prstDash val="solid"/>
            <a:round/>
            <a:headEnd type="triangle" w="med" len="med"/>
            <a:tailEnd type="none" w="med" len="med"/>
          </a:ln>
        </p:spPr>
      </p:cxnSp>
      <p:sp>
        <p:nvSpPr>
          <p:cNvPr id="9" name="TextBox 8">
            <a:extLst>
              <a:ext uri="{FF2B5EF4-FFF2-40B4-BE49-F238E27FC236}">
                <a16:creationId xmlns:a16="http://schemas.microsoft.com/office/drawing/2014/main" id="{1DD44582-12AB-0659-8053-85D8CABF48B9}"/>
              </a:ext>
            </a:extLst>
          </p:cNvPr>
          <p:cNvSpPr txBox="1"/>
          <p:nvPr/>
        </p:nvSpPr>
        <p:spPr>
          <a:xfrm>
            <a:off x="5539384" y="2792059"/>
            <a:ext cx="404278" cy="307777"/>
          </a:xfrm>
          <a:prstGeom prst="rect">
            <a:avLst/>
          </a:prstGeom>
          <a:noFill/>
        </p:spPr>
        <p:txBody>
          <a:bodyPr wrap="none" rtlCol="0">
            <a:spAutoFit/>
          </a:bodyPr>
          <a:lstStyle/>
          <a:p>
            <a:r>
              <a:rPr lang="en" i="1" dirty="0"/>
              <a:t>IV</a:t>
            </a:r>
            <a:r>
              <a:rPr lang="en-US" dirty="0"/>
              <a:t> </a:t>
            </a:r>
          </a:p>
        </p:txBody>
      </p:sp>
      <p:cxnSp>
        <p:nvCxnSpPr>
          <p:cNvPr id="10" name="Google Shape;128;p23">
            <a:extLst>
              <a:ext uri="{FF2B5EF4-FFF2-40B4-BE49-F238E27FC236}">
                <a16:creationId xmlns:a16="http://schemas.microsoft.com/office/drawing/2014/main" id="{9EE73D28-5102-4237-E09A-F61ED25DAB87}"/>
              </a:ext>
            </a:extLst>
          </p:cNvPr>
          <p:cNvCxnSpPr>
            <a:cxnSpLocks/>
          </p:cNvCxnSpPr>
          <p:nvPr/>
        </p:nvCxnSpPr>
        <p:spPr>
          <a:xfrm flipV="1">
            <a:off x="6719884" y="3253454"/>
            <a:ext cx="757399" cy="506052"/>
          </a:xfrm>
          <a:prstGeom prst="straightConnector1">
            <a:avLst/>
          </a:prstGeom>
          <a:noFill/>
          <a:ln w="12700" cap="flat" cmpd="sng">
            <a:solidFill>
              <a:srgbClr val="FF0000"/>
            </a:solidFill>
            <a:prstDash val="solid"/>
            <a:round/>
            <a:headEnd type="triangle" w="med" len="med"/>
            <a:tailEnd type="none" w="med" len="med"/>
          </a:ln>
        </p:spPr>
      </p:cxnSp>
      <p:sp>
        <p:nvSpPr>
          <p:cNvPr id="11" name="TextBox 10">
            <a:extLst>
              <a:ext uri="{FF2B5EF4-FFF2-40B4-BE49-F238E27FC236}">
                <a16:creationId xmlns:a16="http://schemas.microsoft.com/office/drawing/2014/main" id="{D090E336-7C2D-0901-90C0-6859878359EB}"/>
              </a:ext>
            </a:extLst>
          </p:cNvPr>
          <p:cNvSpPr txBox="1"/>
          <p:nvPr/>
        </p:nvSpPr>
        <p:spPr>
          <a:xfrm>
            <a:off x="7434495" y="3053354"/>
            <a:ext cx="404278" cy="307777"/>
          </a:xfrm>
          <a:prstGeom prst="rect">
            <a:avLst/>
          </a:prstGeom>
          <a:noFill/>
        </p:spPr>
        <p:txBody>
          <a:bodyPr wrap="none" rtlCol="0">
            <a:spAutoFit/>
          </a:bodyPr>
          <a:lstStyle/>
          <a:p>
            <a:r>
              <a:rPr lang="en" i="1" dirty="0"/>
              <a:t>IV</a:t>
            </a:r>
            <a:r>
              <a:rPr lang="en-US" dirty="0"/>
              <a:t> </a:t>
            </a:r>
          </a:p>
        </p:txBody>
      </p:sp>
    </p:spTree>
    <p:extLst>
      <p:ext uri="{BB962C8B-B14F-4D97-AF65-F5344CB8AC3E}">
        <p14:creationId xmlns:p14="http://schemas.microsoft.com/office/powerpoint/2010/main" val="1984573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9">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CBC Mode: Problems</a:t>
            </a:r>
            <a:endParaRPr dirty="0"/>
          </a:p>
        </p:txBody>
      </p:sp>
      <p:sp>
        <p:nvSpPr>
          <p:cNvPr id="370" name="Google Shape;370;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
        <p:nvSpPr>
          <p:cNvPr id="2" name="Google Shape;362;p45">
            <a:extLst>
              <a:ext uri="{FF2B5EF4-FFF2-40B4-BE49-F238E27FC236}">
                <a16:creationId xmlns:a16="http://schemas.microsoft.com/office/drawing/2014/main" id="{EFF3FEF8-CAA9-14B9-68CE-372C2C32A78B}"/>
              </a:ext>
            </a:extLst>
          </p:cNvPr>
          <p:cNvSpPr txBox="1">
            <a:spLocks/>
          </p:cNvSpPr>
          <p:nvPr/>
        </p:nvSpPr>
        <p:spPr>
          <a:xfrm>
            <a:off x="311700" y="1271042"/>
            <a:ext cx="8106364" cy="339217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ial"/>
              <a:buChar char="●"/>
              <a:defRPr sz="1400" b="0" i="0" u="none" strike="noStrike" cap="none" baseline="0">
                <a:solidFill>
                  <a:schemeClr val="dk1"/>
                </a:solidFill>
                <a:latin typeface="Arial"/>
                <a:ea typeface="Arial"/>
                <a:cs typeface="Arial"/>
                <a:sym typeface="Arial"/>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indent="-342900" algn="l">
              <a:buSzPts val="1800"/>
            </a:pPr>
            <a:r>
              <a:rPr lang="en-US" sz="2400" dirty="0"/>
              <a:t>If I want to change the plaintext of one block, I must re-encrypt every following block</a:t>
            </a:r>
          </a:p>
          <a:p>
            <a:pPr lvl="1" indent="-342900" algn="l">
              <a:buSzPts val="1800"/>
            </a:pPr>
            <a:r>
              <a:rPr lang="en-US" sz="1800" dirty="0"/>
              <a:t>It’s a chain, remember? </a:t>
            </a:r>
          </a:p>
          <a:p>
            <a:pPr indent="-342900" algn="l">
              <a:buSzPts val="1800"/>
            </a:pPr>
            <a:endParaRPr lang="en-US" dirty="0"/>
          </a:p>
          <a:p>
            <a:pPr indent="-342900" algn="l">
              <a:buSzPts val="1800"/>
            </a:pPr>
            <a:r>
              <a:rPr lang="en-US" sz="2400" dirty="0"/>
              <a:t>For some cases, this is bad</a:t>
            </a:r>
          </a:p>
          <a:p>
            <a:pPr lvl="1" indent="-342900" algn="l">
              <a:buSzPts val="1800"/>
            </a:pPr>
            <a:r>
              <a:rPr lang="en-US" sz="1800" dirty="0"/>
              <a:t>Encrypted file systems, for example</a:t>
            </a:r>
          </a:p>
          <a:p>
            <a:pPr lvl="1" indent="-342900" algn="l">
              <a:buSzPts val="1800"/>
            </a:pPr>
            <a:endParaRPr lang="en-US" dirty="0"/>
          </a:p>
        </p:txBody>
      </p:sp>
    </p:spTree>
    <p:extLst>
      <p:ext uri="{BB962C8B-B14F-4D97-AF65-F5344CB8AC3E}">
        <p14:creationId xmlns:p14="http://schemas.microsoft.com/office/powerpoint/2010/main" val="131917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6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CTR Mode Scratchpad: Let’s design it together</a:t>
            </a:r>
            <a:endParaRPr dirty="0"/>
          </a:p>
        </p:txBody>
      </p:sp>
      <p:sp>
        <p:nvSpPr>
          <p:cNvPr id="566" name="Google Shape;566;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
        <p:nvSpPr>
          <p:cNvPr id="567" name="Google Shape;567;p63"/>
          <p:cNvSpPr txBox="1"/>
          <p:nvPr/>
        </p:nvSpPr>
        <p:spPr>
          <a:xfrm>
            <a:off x="854025" y="1253750"/>
            <a:ext cx="28530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One-time pads are secure if we never reuse the key.</a:t>
            </a:r>
            <a:endParaRPr/>
          </a:p>
        </p:txBody>
      </p:sp>
      <p:grpSp>
        <p:nvGrpSpPr>
          <p:cNvPr id="568" name="Google Shape;568;p63"/>
          <p:cNvGrpSpPr/>
          <p:nvPr/>
        </p:nvGrpSpPr>
        <p:grpSpPr>
          <a:xfrm>
            <a:off x="1911700" y="2279525"/>
            <a:ext cx="3033451" cy="1704551"/>
            <a:chOff x="1911700" y="2279525"/>
            <a:chExt cx="3033451" cy="1704551"/>
          </a:xfrm>
        </p:grpSpPr>
        <p:pic>
          <p:nvPicPr>
            <p:cNvPr id="569" name="Google Shape;569;p63"/>
            <p:cNvPicPr preferRelativeResize="0"/>
            <p:nvPr/>
          </p:nvPicPr>
          <p:blipFill rotWithShape="1">
            <a:blip r:embed="rId3">
              <a:alphaModFix/>
            </a:blip>
            <a:srcRect t="49461" r="67230" b="17678"/>
            <a:stretch/>
          </p:blipFill>
          <p:spPr>
            <a:xfrm>
              <a:off x="1911700" y="2810497"/>
              <a:ext cx="3033451" cy="1173578"/>
            </a:xfrm>
            <a:prstGeom prst="rect">
              <a:avLst/>
            </a:prstGeom>
            <a:noFill/>
            <a:ln>
              <a:noFill/>
            </a:ln>
          </p:spPr>
        </p:pic>
        <p:pic>
          <p:nvPicPr>
            <p:cNvPr id="570" name="Google Shape;570;p63"/>
            <p:cNvPicPr preferRelativeResize="0"/>
            <p:nvPr/>
          </p:nvPicPr>
          <p:blipFill rotWithShape="1">
            <a:blip r:embed="rId3">
              <a:alphaModFix/>
            </a:blip>
            <a:srcRect l="12735" t="17516" r="66886" b="75041"/>
            <a:stretch/>
          </p:blipFill>
          <p:spPr>
            <a:xfrm>
              <a:off x="3058900" y="2544702"/>
              <a:ext cx="1886251" cy="265800"/>
            </a:xfrm>
            <a:prstGeom prst="rect">
              <a:avLst/>
            </a:prstGeom>
            <a:noFill/>
            <a:ln>
              <a:noFill/>
            </a:ln>
          </p:spPr>
        </p:pic>
        <p:sp>
          <p:nvSpPr>
            <p:cNvPr id="571" name="Google Shape;571;p63"/>
            <p:cNvSpPr txBox="1"/>
            <p:nvPr/>
          </p:nvSpPr>
          <p:spPr>
            <a:xfrm>
              <a:off x="3201775" y="2279525"/>
              <a:ext cx="1600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Key</a:t>
              </a:r>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577" name="Google Shape;577;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pic>
        <p:nvPicPr>
          <p:cNvPr id="578" name="Google Shape;578;p64" descr="ECB encryption.svg"/>
          <p:cNvPicPr preferRelativeResize="0"/>
          <p:nvPr/>
        </p:nvPicPr>
        <p:blipFill rotWithShape="1">
          <a:blip r:embed="rId3">
            <a:alphaModFix/>
          </a:blip>
          <a:srcRect l="4106" t="17694" r="66995" b="27284"/>
          <a:stretch/>
        </p:blipFill>
        <p:spPr>
          <a:xfrm>
            <a:off x="3823275" y="1343025"/>
            <a:ext cx="2558100" cy="1962675"/>
          </a:xfrm>
          <a:prstGeom prst="rect">
            <a:avLst/>
          </a:prstGeom>
          <a:noFill/>
          <a:ln>
            <a:noFill/>
          </a:ln>
        </p:spPr>
      </p:pic>
      <p:cxnSp>
        <p:nvCxnSpPr>
          <p:cNvPr id="579" name="Google Shape;579;p64"/>
          <p:cNvCxnSpPr/>
          <p:nvPr/>
        </p:nvCxnSpPr>
        <p:spPr>
          <a:xfrm>
            <a:off x="3956500" y="3172600"/>
            <a:ext cx="636000" cy="0"/>
          </a:xfrm>
          <a:prstGeom prst="straightConnector1">
            <a:avLst/>
          </a:prstGeom>
          <a:noFill/>
          <a:ln w="19050" cap="flat" cmpd="sng">
            <a:solidFill>
              <a:srgbClr val="E69138"/>
            </a:solidFill>
            <a:prstDash val="solid"/>
            <a:round/>
            <a:headEnd type="none" w="med" len="med"/>
            <a:tailEnd type="triangle" w="med" len="med"/>
          </a:ln>
        </p:spPr>
      </p:cxnSp>
      <p:sp>
        <p:nvSpPr>
          <p:cNvPr id="580" name="Google Shape;580;p64"/>
          <p:cNvSpPr txBox="1"/>
          <p:nvPr/>
        </p:nvSpPr>
        <p:spPr>
          <a:xfrm>
            <a:off x="631300" y="2974375"/>
            <a:ext cx="33252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If the attacker doesn’t know the key, the block cipher output looks random.</a:t>
            </a:r>
            <a:endParaRPr/>
          </a:p>
        </p:txBody>
      </p:sp>
      <p:sp>
        <p:nvSpPr>
          <p:cNvPr id="581" name="Google Shape;581;p64"/>
          <p:cNvSpPr txBox="1"/>
          <p:nvPr/>
        </p:nvSpPr>
        <p:spPr>
          <a:xfrm>
            <a:off x="967675" y="3558725"/>
            <a:ext cx="36465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New idea: Can we use block ciphers to simulate a one-time pad?</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587" name="Google Shape;587;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49</a:t>
            </a:fld>
            <a:endParaRPr/>
          </a:p>
        </p:txBody>
      </p:sp>
      <p:grpSp>
        <p:nvGrpSpPr>
          <p:cNvPr id="588" name="Google Shape;588;p65"/>
          <p:cNvGrpSpPr/>
          <p:nvPr/>
        </p:nvGrpSpPr>
        <p:grpSpPr>
          <a:xfrm>
            <a:off x="2000625" y="1799925"/>
            <a:ext cx="7024700" cy="1821625"/>
            <a:chOff x="2000625" y="1799925"/>
            <a:chExt cx="7024700" cy="1821625"/>
          </a:xfrm>
        </p:grpSpPr>
        <p:pic>
          <p:nvPicPr>
            <p:cNvPr id="589" name="Google Shape;589;p65"/>
            <p:cNvPicPr preferRelativeResize="0"/>
            <p:nvPr/>
          </p:nvPicPr>
          <p:blipFill rotWithShape="1">
            <a:blip r:embed="rId3">
              <a:alphaModFix/>
            </a:blip>
            <a:srcRect t="17516" b="17678"/>
            <a:stretch/>
          </p:blipFill>
          <p:spPr>
            <a:xfrm>
              <a:off x="2000625" y="1799925"/>
              <a:ext cx="6981725" cy="1821625"/>
            </a:xfrm>
            <a:prstGeom prst="rect">
              <a:avLst/>
            </a:prstGeom>
            <a:noFill/>
            <a:ln>
              <a:noFill/>
            </a:ln>
          </p:spPr>
        </p:pic>
        <p:sp>
          <p:nvSpPr>
            <p:cNvPr id="590" name="Google Shape;590;p65"/>
            <p:cNvSpPr/>
            <p:nvPr/>
          </p:nvSpPr>
          <p:spPr>
            <a:xfrm>
              <a:off x="2083025" y="2682250"/>
              <a:ext cx="6942300" cy="882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91" name="Google Shape;591;p65" descr="ECB encryption.svg"/>
            <p:cNvPicPr preferRelativeResize="0"/>
            <p:nvPr/>
          </p:nvPicPr>
          <p:blipFill rotWithShape="1">
            <a:blip r:embed="rId4">
              <a:alphaModFix/>
            </a:blip>
            <a:srcRect l="13677" t="48631" r="67481" b="27990"/>
            <a:stretch/>
          </p:blipFill>
          <p:spPr>
            <a:xfrm>
              <a:off x="2944850" y="2682250"/>
              <a:ext cx="1313225" cy="656625"/>
            </a:xfrm>
            <a:prstGeom prst="rect">
              <a:avLst/>
            </a:prstGeom>
            <a:noFill/>
            <a:ln>
              <a:noFill/>
            </a:ln>
          </p:spPr>
        </p:pic>
        <p:pic>
          <p:nvPicPr>
            <p:cNvPr id="592" name="Google Shape;592;p65" descr="ECB encryption.svg"/>
            <p:cNvPicPr preferRelativeResize="0"/>
            <p:nvPr/>
          </p:nvPicPr>
          <p:blipFill rotWithShape="1">
            <a:blip r:embed="rId4">
              <a:alphaModFix/>
            </a:blip>
            <a:srcRect l="13677" t="48631" r="67481" b="27990"/>
            <a:stretch/>
          </p:blipFill>
          <p:spPr>
            <a:xfrm>
              <a:off x="5094475" y="2682250"/>
              <a:ext cx="1313225" cy="656625"/>
            </a:xfrm>
            <a:prstGeom prst="rect">
              <a:avLst/>
            </a:prstGeom>
            <a:noFill/>
            <a:ln>
              <a:noFill/>
            </a:ln>
          </p:spPr>
        </p:pic>
        <p:pic>
          <p:nvPicPr>
            <p:cNvPr id="593" name="Google Shape;593;p65" descr="ECB encryption.svg"/>
            <p:cNvPicPr preferRelativeResize="0"/>
            <p:nvPr/>
          </p:nvPicPr>
          <p:blipFill rotWithShape="1">
            <a:blip r:embed="rId4">
              <a:alphaModFix/>
            </a:blip>
            <a:srcRect l="13677" t="48631" r="67481" b="27990"/>
            <a:stretch/>
          </p:blipFill>
          <p:spPr>
            <a:xfrm>
              <a:off x="7244100" y="2682250"/>
              <a:ext cx="1313225" cy="656625"/>
            </a:xfrm>
            <a:prstGeom prst="rect">
              <a:avLst/>
            </a:prstGeom>
            <a:noFill/>
            <a:ln>
              <a:noFill/>
            </a:ln>
          </p:spPr>
        </p:pic>
      </p:grpSp>
      <p:cxnSp>
        <p:nvCxnSpPr>
          <p:cNvPr id="594" name="Google Shape;594;p65"/>
          <p:cNvCxnSpPr/>
          <p:nvPr/>
        </p:nvCxnSpPr>
        <p:spPr>
          <a:xfrm>
            <a:off x="2503450" y="3267850"/>
            <a:ext cx="396600" cy="0"/>
          </a:xfrm>
          <a:prstGeom prst="straightConnector1">
            <a:avLst/>
          </a:prstGeom>
          <a:noFill/>
          <a:ln w="19050" cap="flat" cmpd="sng">
            <a:solidFill>
              <a:srgbClr val="E69138"/>
            </a:solidFill>
            <a:prstDash val="solid"/>
            <a:round/>
            <a:headEnd type="none" w="med" len="med"/>
            <a:tailEnd type="triangle" w="med" len="med"/>
          </a:ln>
        </p:spPr>
      </p:cxnSp>
      <p:sp>
        <p:nvSpPr>
          <p:cNvPr id="595" name="Google Shape;595;p65"/>
          <p:cNvSpPr txBox="1"/>
          <p:nvPr/>
        </p:nvSpPr>
        <p:spPr>
          <a:xfrm>
            <a:off x="191650" y="2852200"/>
            <a:ext cx="23118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If the attacker doesn’t know the key, all of these outputs look random.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Block Ciphers</a:t>
            </a:r>
            <a:endParaRPr/>
          </a:p>
        </p:txBody>
      </p:sp>
      <p:sp>
        <p:nvSpPr>
          <p:cNvPr id="102" name="Google Shape;10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pic>
        <p:nvPicPr>
          <p:cNvPr id="600" name="Google Shape;600;p66"/>
          <p:cNvPicPr preferRelativeResize="0"/>
          <p:nvPr/>
        </p:nvPicPr>
        <p:blipFill rotWithShape="1">
          <a:blip r:embed="rId3">
            <a:alphaModFix/>
          </a:blip>
          <a:srcRect t="17516" b="17678"/>
          <a:stretch/>
        </p:blipFill>
        <p:spPr>
          <a:xfrm>
            <a:off x="2000625" y="1799925"/>
            <a:ext cx="6981725" cy="1821625"/>
          </a:xfrm>
          <a:prstGeom prst="rect">
            <a:avLst/>
          </a:prstGeom>
          <a:noFill/>
          <a:ln>
            <a:noFill/>
          </a:ln>
        </p:spPr>
      </p:pic>
      <p:sp>
        <p:nvSpPr>
          <p:cNvPr id="601" name="Google Shape;601;p6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602" name="Google Shape;602;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50</a:t>
            </a:fld>
            <a:endParaRPr/>
          </a:p>
        </p:txBody>
      </p:sp>
      <p:sp>
        <p:nvSpPr>
          <p:cNvPr id="603" name="Google Shape;603;p66"/>
          <p:cNvSpPr txBox="1"/>
          <p:nvPr/>
        </p:nvSpPr>
        <p:spPr>
          <a:xfrm>
            <a:off x="143775" y="2653825"/>
            <a:ext cx="19629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Idea: Use this random-looking output as a one-time pad!</a:t>
            </a:r>
            <a:endParaRPr/>
          </a:p>
        </p:txBody>
      </p:sp>
      <p:sp>
        <p:nvSpPr>
          <p:cNvPr id="604" name="Google Shape;604;p66"/>
          <p:cNvSpPr txBox="1"/>
          <p:nvPr/>
        </p:nvSpPr>
        <p:spPr>
          <a:xfrm>
            <a:off x="378275" y="3449150"/>
            <a:ext cx="23712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Remember one-time pads: XOR the pad with plaintext to get ciphertext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pic>
        <p:nvPicPr>
          <p:cNvPr id="609" name="Google Shape;609;p67"/>
          <p:cNvPicPr preferRelativeResize="0"/>
          <p:nvPr/>
        </p:nvPicPr>
        <p:blipFill rotWithShape="1">
          <a:blip r:embed="rId3">
            <a:alphaModFix/>
          </a:blip>
          <a:srcRect t="17516" b="17678"/>
          <a:stretch/>
        </p:blipFill>
        <p:spPr>
          <a:xfrm>
            <a:off x="2000625" y="1799925"/>
            <a:ext cx="6981725" cy="1821625"/>
          </a:xfrm>
          <a:prstGeom prst="rect">
            <a:avLst/>
          </a:prstGeom>
          <a:noFill/>
          <a:ln>
            <a:noFill/>
          </a:ln>
        </p:spPr>
      </p:pic>
      <p:sp>
        <p:nvSpPr>
          <p:cNvPr id="610" name="Google Shape;610;p6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611" name="Google Shape;611;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51</a:t>
            </a:fld>
            <a:endParaRPr/>
          </a:p>
        </p:txBody>
      </p:sp>
      <p:cxnSp>
        <p:nvCxnSpPr>
          <p:cNvPr id="612" name="Google Shape;612;p67"/>
          <p:cNvCxnSpPr/>
          <p:nvPr/>
        </p:nvCxnSpPr>
        <p:spPr>
          <a:xfrm>
            <a:off x="2455575" y="1940925"/>
            <a:ext cx="396600" cy="0"/>
          </a:xfrm>
          <a:prstGeom prst="straightConnector1">
            <a:avLst/>
          </a:prstGeom>
          <a:noFill/>
          <a:ln w="19050" cap="flat" cmpd="sng">
            <a:solidFill>
              <a:srgbClr val="E69138"/>
            </a:solidFill>
            <a:prstDash val="solid"/>
            <a:round/>
            <a:headEnd type="none" w="med" len="med"/>
            <a:tailEnd type="triangle" w="med" len="med"/>
          </a:ln>
        </p:spPr>
      </p:cxnSp>
      <p:sp>
        <p:nvSpPr>
          <p:cNvPr id="613" name="Google Shape;613;p67"/>
          <p:cNvSpPr txBox="1"/>
          <p:nvPr/>
        </p:nvSpPr>
        <p:spPr>
          <a:xfrm>
            <a:off x="143775" y="1525275"/>
            <a:ext cx="23118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What do we use as input to the block cipher?</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pic>
        <p:nvPicPr>
          <p:cNvPr id="618" name="Google Shape;618;p68"/>
          <p:cNvPicPr preferRelativeResize="0"/>
          <p:nvPr/>
        </p:nvPicPr>
        <p:blipFill rotWithShape="1">
          <a:blip r:embed="rId3">
            <a:alphaModFix/>
          </a:blip>
          <a:srcRect b="17681"/>
          <a:stretch/>
        </p:blipFill>
        <p:spPr>
          <a:xfrm>
            <a:off x="2000625" y="1307550"/>
            <a:ext cx="6981725" cy="2314001"/>
          </a:xfrm>
          <a:prstGeom prst="rect">
            <a:avLst/>
          </a:prstGeom>
          <a:noFill/>
          <a:ln>
            <a:noFill/>
          </a:ln>
        </p:spPr>
      </p:pic>
      <p:sp>
        <p:nvSpPr>
          <p:cNvPr id="619" name="Google Shape;619;p6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620" name="Google Shape;620;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52</a:t>
            </a:fld>
            <a:endParaRPr/>
          </a:p>
        </p:txBody>
      </p:sp>
      <p:cxnSp>
        <p:nvCxnSpPr>
          <p:cNvPr id="621" name="Google Shape;621;p68"/>
          <p:cNvCxnSpPr/>
          <p:nvPr/>
        </p:nvCxnSpPr>
        <p:spPr>
          <a:xfrm>
            <a:off x="2004050" y="1681000"/>
            <a:ext cx="670500" cy="0"/>
          </a:xfrm>
          <a:prstGeom prst="straightConnector1">
            <a:avLst/>
          </a:prstGeom>
          <a:noFill/>
          <a:ln w="19050" cap="flat" cmpd="sng">
            <a:solidFill>
              <a:srgbClr val="E69138"/>
            </a:solidFill>
            <a:prstDash val="solid"/>
            <a:round/>
            <a:headEnd type="none" w="med" len="med"/>
            <a:tailEnd type="triangle" w="med" len="med"/>
          </a:ln>
        </p:spPr>
      </p:cxnSp>
      <p:sp>
        <p:nvSpPr>
          <p:cNvPr id="622" name="Google Shape;622;p68"/>
          <p:cNvSpPr txBox="1"/>
          <p:nvPr/>
        </p:nvSpPr>
        <p:spPr>
          <a:xfrm>
            <a:off x="143775" y="1525275"/>
            <a:ext cx="1857000" cy="10467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IND-CPA schemes need randomness, so let’s put a random </a:t>
            </a:r>
            <a:r>
              <a:rPr lang="en" b="1">
                <a:solidFill>
                  <a:schemeClr val="dk1"/>
                </a:solidFill>
              </a:rPr>
              <a:t>nonce</a:t>
            </a:r>
            <a:r>
              <a:rPr lang="en">
                <a:solidFill>
                  <a:schemeClr val="dk1"/>
                </a:solidFill>
              </a:rPr>
              <a:t> here!</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pic>
        <p:nvPicPr>
          <p:cNvPr id="627" name="Google Shape;627;p69"/>
          <p:cNvPicPr preferRelativeResize="0"/>
          <p:nvPr/>
        </p:nvPicPr>
        <p:blipFill rotWithShape="1">
          <a:blip r:embed="rId3">
            <a:alphaModFix/>
          </a:blip>
          <a:srcRect b="17681"/>
          <a:stretch/>
        </p:blipFill>
        <p:spPr>
          <a:xfrm>
            <a:off x="2000625" y="1307550"/>
            <a:ext cx="6981725" cy="2314001"/>
          </a:xfrm>
          <a:prstGeom prst="rect">
            <a:avLst/>
          </a:prstGeom>
          <a:noFill/>
          <a:ln>
            <a:noFill/>
          </a:ln>
        </p:spPr>
      </p:pic>
      <p:sp>
        <p:nvSpPr>
          <p:cNvPr id="628" name="Google Shape;628;p6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629" name="Google Shape;629;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53</a:t>
            </a:fld>
            <a:endParaRPr/>
          </a:p>
        </p:txBody>
      </p:sp>
      <p:cxnSp>
        <p:nvCxnSpPr>
          <p:cNvPr id="630" name="Google Shape;630;p69"/>
          <p:cNvCxnSpPr/>
          <p:nvPr/>
        </p:nvCxnSpPr>
        <p:spPr>
          <a:xfrm>
            <a:off x="2004050" y="1681000"/>
            <a:ext cx="1682700" cy="0"/>
          </a:xfrm>
          <a:prstGeom prst="straightConnector1">
            <a:avLst/>
          </a:prstGeom>
          <a:noFill/>
          <a:ln w="19050" cap="flat" cmpd="sng">
            <a:solidFill>
              <a:srgbClr val="E69138"/>
            </a:solidFill>
            <a:prstDash val="solid"/>
            <a:round/>
            <a:headEnd type="none" w="med" len="med"/>
            <a:tailEnd type="triangle" w="med" len="med"/>
          </a:ln>
        </p:spPr>
      </p:cxnSp>
      <p:sp>
        <p:nvSpPr>
          <p:cNvPr id="631" name="Google Shape;631;p69"/>
          <p:cNvSpPr txBox="1"/>
          <p:nvPr/>
        </p:nvSpPr>
        <p:spPr>
          <a:xfrm>
            <a:off x="143775" y="1525275"/>
            <a:ext cx="1857000" cy="12621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The </a:t>
            </a:r>
            <a:r>
              <a:rPr lang="en" b="1">
                <a:solidFill>
                  <a:schemeClr val="dk1"/>
                </a:solidFill>
              </a:rPr>
              <a:t>counter</a:t>
            </a:r>
            <a:r>
              <a:rPr lang="en">
                <a:solidFill>
                  <a:schemeClr val="dk1"/>
                </a:solidFill>
              </a:rPr>
              <a:t> increments per block to ensure each block cipher output is different.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7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(Counter) Mode</a:t>
            </a:r>
            <a:endParaRPr/>
          </a:p>
        </p:txBody>
      </p:sp>
      <p:sp>
        <p:nvSpPr>
          <p:cNvPr id="637" name="Google Shape;637;p7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Note: the random value is named the nonce here, but the idea is the same as the IV in CBC mode</a:t>
            </a:r>
            <a:endParaRPr dirty="0"/>
          </a:p>
          <a:p>
            <a:pPr marL="457200" lvl="0" indent="-342900" algn="l" rtl="0">
              <a:spcBef>
                <a:spcPts val="0"/>
              </a:spcBef>
              <a:spcAft>
                <a:spcPts val="0"/>
              </a:spcAft>
              <a:buSzPts val="1800"/>
              <a:buChar char="●"/>
            </a:pPr>
            <a:r>
              <a:rPr lang="en" dirty="0"/>
              <a:t>Overall ciphertext is (Nonce, C</a:t>
            </a:r>
            <a:r>
              <a:rPr lang="en" baseline="-25000" dirty="0"/>
              <a:t>1</a:t>
            </a:r>
            <a:r>
              <a:rPr lang="en" dirty="0"/>
              <a:t>, …, </a:t>
            </a:r>
            <a:r>
              <a:rPr lang="en" dirty="0" err="1"/>
              <a:t>C</a:t>
            </a:r>
            <a:r>
              <a:rPr lang="en" baseline="-25000" dirty="0" err="1"/>
              <a:t>j</a:t>
            </a:r>
            <a:r>
              <a:rPr lang="en" dirty="0"/>
              <a:t>)</a:t>
            </a:r>
            <a:endParaRPr dirty="0"/>
          </a:p>
        </p:txBody>
      </p:sp>
      <p:sp>
        <p:nvSpPr>
          <p:cNvPr id="638" name="Google Shape;638;p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54</a:t>
            </a:fld>
            <a:endParaRPr/>
          </a:p>
        </p:txBody>
      </p:sp>
      <p:pic>
        <p:nvPicPr>
          <p:cNvPr id="639" name="Google Shape;639;p70"/>
          <p:cNvPicPr preferRelativeResize="0"/>
          <p:nvPr/>
        </p:nvPicPr>
        <p:blipFill>
          <a:blip r:embed="rId3">
            <a:alphaModFix/>
          </a:blip>
          <a:stretch>
            <a:fillRect/>
          </a:stretch>
        </p:blipFill>
        <p:spPr>
          <a:xfrm>
            <a:off x="1826475" y="2639524"/>
            <a:ext cx="5491075" cy="2210726"/>
          </a:xfrm>
          <a:prstGeom prst="rect">
            <a:avLst/>
          </a:prstGeom>
          <a:noFill/>
          <a:ln>
            <a:noFill/>
          </a:ln>
        </p:spPr>
      </p:pic>
      <p:sp>
        <p:nvSpPr>
          <p:cNvPr id="640" name="Google Shape;640;p70"/>
          <p:cNvSpPr txBox="1"/>
          <p:nvPr/>
        </p:nvSpPr>
        <p:spPr>
          <a:xfrm>
            <a:off x="2537800" y="4312350"/>
            <a:ext cx="1064400" cy="4617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a:solidFill>
                  <a:schemeClr val="dk1"/>
                </a:solidFill>
              </a:rPr>
              <a:t>C</a:t>
            </a:r>
            <a:r>
              <a:rPr lang="en" sz="1800" baseline="-25000">
                <a:solidFill>
                  <a:schemeClr val="dk1"/>
                </a:solidFill>
              </a:rPr>
              <a:t>1</a:t>
            </a:r>
            <a:endParaRPr/>
          </a:p>
        </p:txBody>
      </p:sp>
      <p:sp>
        <p:nvSpPr>
          <p:cNvPr id="641" name="Google Shape;641;p70"/>
          <p:cNvSpPr txBox="1"/>
          <p:nvPr/>
        </p:nvSpPr>
        <p:spPr>
          <a:xfrm>
            <a:off x="5782775" y="4388550"/>
            <a:ext cx="1064400" cy="657073"/>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dirty="0" err="1">
                <a:solidFill>
                  <a:schemeClr val="dk1"/>
                </a:solidFill>
              </a:rPr>
              <a:t>C</a:t>
            </a:r>
            <a:r>
              <a:rPr lang="en" sz="1800" baseline="-25000" dirty="0" err="1">
                <a:solidFill>
                  <a:schemeClr val="dk1"/>
                </a:solidFill>
              </a:rPr>
              <a:t>j</a:t>
            </a:r>
            <a:endParaRP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7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a:t>
            </a:r>
            <a:endParaRPr/>
          </a:p>
        </p:txBody>
      </p:sp>
      <p:sp>
        <p:nvSpPr>
          <p:cNvPr id="647" name="Google Shape;647;p7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Enc(K, M):</a:t>
            </a:r>
            <a:endParaRPr dirty="0"/>
          </a:p>
          <a:p>
            <a:pPr marL="914400" lvl="1" indent="-317500" algn="l" rtl="0">
              <a:spcBef>
                <a:spcPts val="0"/>
              </a:spcBef>
              <a:spcAft>
                <a:spcPts val="0"/>
              </a:spcAft>
              <a:buSzPts val="1400"/>
              <a:buChar char="○"/>
            </a:pPr>
            <a:r>
              <a:rPr lang="en" dirty="0"/>
              <a:t>Split M in plaintext blocks M</a:t>
            </a:r>
            <a:r>
              <a:rPr lang="en" baseline="-25000" dirty="0"/>
              <a:t>1</a:t>
            </a:r>
            <a:r>
              <a:rPr lang="en" dirty="0"/>
              <a:t>...</a:t>
            </a:r>
            <a:r>
              <a:rPr lang="en" dirty="0" err="1"/>
              <a:t>M</a:t>
            </a:r>
            <a:r>
              <a:rPr lang="en" baseline="-25000" dirty="0" err="1"/>
              <a:t>j</a:t>
            </a:r>
            <a:r>
              <a:rPr lang="en" baseline="-25000" dirty="0"/>
              <a:t>  </a:t>
            </a:r>
            <a:r>
              <a:rPr lang="en" dirty="0"/>
              <a:t>(each of block size n)</a:t>
            </a:r>
            <a:endParaRPr baseline="-25000" dirty="0"/>
          </a:p>
          <a:p>
            <a:pPr marL="914400" lvl="1" indent="-317500" algn="l" rtl="0">
              <a:spcBef>
                <a:spcPts val="0"/>
              </a:spcBef>
              <a:spcAft>
                <a:spcPts val="0"/>
              </a:spcAft>
              <a:buSzPts val="1400"/>
              <a:buChar char="○"/>
            </a:pPr>
            <a:r>
              <a:rPr lang="en" dirty="0"/>
              <a:t>Choose random nonce</a:t>
            </a:r>
            <a:endParaRPr dirty="0"/>
          </a:p>
          <a:p>
            <a:pPr marL="914400" lvl="1" indent="-317500" algn="l" rtl="0">
              <a:spcBef>
                <a:spcPts val="0"/>
              </a:spcBef>
              <a:spcAft>
                <a:spcPts val="0"/>
              </a:spcAft>
              <a:buSzPts val="1400"/>
              <a:buChar char="○"/>
            </a:pPr>
            <a:r>
              <a:rPr lang="en" dirty="0"/>
              <a:t>Compute and output (Nonce, C</a:t>
            </a:r>
            <a:r>
              <a:rPr lang="en" baseline="-25000" dirty="0"/>
              <a:t>1</a:t>
            </a:r>
            <a:r>
              <a:rPr lang="en" dirty="0"/>
              <a:t>, …, </a:t>
            </a:r>
            <a:r>
              <a:rPr lang="en" dirty="0" err="1"/>
              <a:t>C</a:t>
            </a:r>
            <a:r>
              <a:rPr lang="en" baseline="-25000" dirty="0" err="1"/>
              <a:t>j</a:t>
            </a:r>
            <a:r>
              <a:rPr lang="en" dirty="0"/>
              <a:t>)</a:t>
            </a:r>
            <a:endParaRPr dirty="0"/>
          </a:p>
          <a:p>
            <a:pPr marL="457200" lvl="0" indent="-342900" algn="l" rtl="0">
              <a:spcBef>
                <a:spcPts val="0"/>
              </a:spcBef>
              <a:spcAft>
                <a:spcPts val="0"/>
              </a:spcAft>
              <a:buSzPts val="1800"/>
              <a:buChar char="●"/>
            </a:pPr>
            <a:r>
              <a:rPr lang="en" dirty="0"/>
              <a:t>How do you decrypt?</a:t>
            </a:r>
            <a:endParaRPr dirty="0"/>
          </a:p>
        </p:txBody>
      </p:sp>
      <p:sp>
        <p:nvSpPr>
          <p:cNvPr id="648" name="Google Shape;648;p7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55</a:t>
            </a:fld>
            <a:endParaRPr/>
          </a:p>
        </p:txBody>
      </p:sp>
      <p:pic>
        <p:nvPicPr>
          <p:cNvPr id="649" name="Google Shape;649;p71"/>
          <p:cNvPicPr preferRelativeResize="0"/>
          <p:nvPr/>
        </p:nvPicPr>
        <p:blipFill>
          <a:blip r:embed="rId3">
            <a:alphaModFix/>
          </a:blip>
          <a:stretch>
            <a:fillRect/>
          </a:stretch>
        </p:blipFill>
        <p:spPr>
          <a:xfrm>
            <a:off x="1826475" y="2639524"/>
            <a:ext cx="5491075" cy="2210726"/>
          </a:xfrm>
          <a:prstGeom prst="rect">
            <a:avLst/>
          </a:prstGeom>
          <a:noFill/>
          <a:ln>
            <a:noFill/>
          </a:ln>
        </p:spPr>
      </p:pic>
      <p:sp>
        <p:nvSpPr>
          <p:cNvPr id="650" name="Google Shape;650;p71"/>
          <p:cNvSpPr txBox="1"/>
          <p:nvPr/>
        </p:nvSpPr>
        <p:spPr>
          <a:xfrm>
            <a:off x="2537800" y="4312350"/>
            <a:ext cx="1064400" cy="4617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a:solidFill>
                  <a:schemeClr val="dk1"/>
                </a:solidFill>
              </a:rPr>
              <a:t>C</a:t>
            </a:r>
            <a:r>
              <a:rPr lang="en" sz="1800" baseline="-25000">
                <a:solidFill>
                  <a:schemeClr val="dk1"/>
                </a:solidFill>
              </a:rPr>
              <a:t>1</a:t>
            </a:r>
            <a:endParaRPr/>
          </a:p>
        </p:txBody>
      </p:sp>
      <p:sp>
        <p:nvSpPr>
          <p:cNvPr id="651" name="Google Shape;651;p71"/>
          <p:cNvSpPr txBox="1"/>
          <p:nvPr/>
        </p:nvSpPr>
        <p:spPr>
          <a:xfrm>
            <a:off x="5782775" y="4388550"/>
            <a:ext cx="1064400" cy="657073"/>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dirty="0" err="1">
                <a:solidFill>
                  <a:schemeClr val="dk1"/>
                </a:solidFill>
              </a:rPr>
              <a:t>C</a:t>
            </a:r>
            <a:r>
              <a:rPr lang="en" sz="1800" baseline="-25000" dirty="0" err="1">
                <a:solidFill>
                  <a:schemeClr val="dk1"/>
                </a:solidFill>
              </a:rPr>
              <a:t>j</a:t>
            </a:r>
            <a:endParaRP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7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Decryption</a:t>
            </a:r>
            <a:endParaRPr/>
          </a:p>
        </p:txBody>
      </p:sp>
      <p:sp>
        <p:nvSpPr>
          <p:cNvPr id="657" name="Google Shape;657;p7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Recall one-time pad: XOR with ciphertext to get plaintext</a:t>
            </a:r>
            <a:endParaRPr dirty="0"/>
          </a:p>
          <a:p>
            <a:pPr marL="457200" lvl="0" indent="-342900" algn="l" rtl="0">
              <a:spcBef>
                <a:spcPts val="0"/>
              </a:spcBef>
              <a:spcAft>
                <a:spcPts val="0"/>
              </a:spcAft>
              <a:buSzPts val="1800"/>
              <a:buChar char="●"/>
            </a:pPr>
            <a:r>
              <a:rPr lang="en" dirty="0"/>
              <a:t>Note: we are only using block cipher </a:t>
            </a:r>
            <a:r>
              <a:rPr lang="en" b="1" dirty="0"/>
              <a:t>encryption</a:t>
            </a:r>
            <a:r>
              <a:rPr lang="en" dirty="0"/>
              <a:t>, not decryption</a:t>
            </a:r>
            <a:endParaRPr dirty="0"/>
          </a:p>
        </p:txBody>
      </p:sp>
      <p:sp>
        <p:nvSpPr>
          <p:cNvPr id="658" name="Google Shape;658;p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56</a:t>
            </a:fld>
            <a:endParaRPr/>
          </a:p>
        </p:txBody>
      </p:sp>
      <p:pic>
        <p:nvPicPr>
          <p:cNvPr id="659" name="Google Shape;659;p72"/>
          <p:cNvPicPr preferRelativeResize="0"/>
          <p:nvPr/>
        </p:nvPicPr>
        <p:blipFill>
          <a:blip r:embed="rId3">
            <a:alphaModFix/>
          </a:blip>
          <a:stretch>
            <a:fillRect/>
          </a:stretch>
        </p:blipFill>
        <p:spPr>
          <a:xfrm>
            <a:off x="1826462" y="2571750"/>
            <a:ext cx="5491075" cy="2210722"/>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7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Decryption</a:t>
            </a:r>
            <a:endParaRPr/>
          </a:p>
        </p:txBody>
      </p:sp>
      <p:sp>
        <p:nvSpPr>
          <p:cNvPr id="665" name="Google Shape;665;p7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Dec(K, C):</a:t>
            </a:r>
            <a:endParaRPr dirty="0"/>
          </a:p>
          <a:p>
            <a:pPr marL="914400" lvl="1" indent="-317500" algn="l" rtl="0">
              <a:spcBef>
                <a:spcPts val="0"/>
              </a:spcBef>
              <a:spcAft>
                <a:spcPts val="0"/>
              </a:spcAft>
              <a:buSzPts val="1400"/>
              <a:buChar char="○"/>
            </a:pPr>
            <a:r>
              <a:rPr lang="en" dirty="0"/>
              <a:t>Parse C into (nonce, C</a:t>
            </a:r>
            <a:r>
              <a:rPr lang="en" baseline="-25000" dirty="0"/>
              <a:t>1</a:t>
            </a:r>
            <a:r>
              <a:rPr lang="en" dirty="0"/>
              <a:t>, …, </a:t>
            </a:r>
            <a:r>
              <a:rPr lang="en" dirty="0" err="1"/>
              <a:t>C</a:t>
            </a:r>
            <a:r>
              <a:rPr lang="en" baseline="-25000" dirty="0" err="1"/>
              <a:t>j</a:t>
            </a:r>
            <a:r>
              <a:rPr lang="en" dirty="0"/>
              <a:t>)</a:t>
            </a:r>
            <a:endParaRPr dirty="0"/>
          </a:p>
          <a:p>
            <a:pPr marL="914400" lvl="1" indent="-317500" algn="l" rtl="0">
              <a:spcBef>
                <a:spcPts val="0"/>
              </a:spcBef>
              <a:spcAft>
                <a:spcPts val="0"/>
              </a:spcAft>
              <a:buSzPts val="1400"/>
              <a:buChar char="○"/>
            </a:pPr>
            <a:r>
              <a:rPr lang="en" dirty="0"/>
              <a:t>Compute M</a:t>
            </a:r>
            <a:r>
              <a:rPr lang="en" baseline="-25000" dirty="0"/>
              <a:t>i</a:t>
            </a:r>
            <a:r>
              <a:rPr lang="en" dirty="0"/>
              <a:t> by XORing Ci with output of E</a:t>
            </a:r>
            <a:r>
              <a:rPr lang="en" baseline="-25000" dirty="0"/>
              <a:t>k</a:t>
            </a:r>
            <a:r>
              <a:rPr lang="en" dirty="0"/>
              <a:t> on nonce and counter</a:t>
            </a:r>
            <a:endParaRPr dirty="0"/>
          </a:p>
          <a:p>
            <a:pPr marL="914400" lvl="1" indent="-317500" algn="l" rtl="0">
              <a:spcBef>
                <a:spcPts val="0"/>
              </a:spcBef>
              <a:spcAft>
                <a:spcPts val="0"/>
              </a:spcAft>
              <a:buSzPts val="1400"/>
              <a:buChar char="○"/>
            </a:pPr>
            <a:r>
              <a:rPr lang="en" dirty="0"/>
              <a:t>Concatenate resulting plaintexts and output M = M</a:t>
            </a:r>
            <a:r>
              <a:rPr lang="en" baseline="-25000" dirty="0"/>
              <a:t>1</a:t>
            </a:r>
            <a:r>
              <a:rPr lang="en" dirty="0"/>
              <a:t> … </a:t>
            </a:r>
            <a:r>
              <a:rPr lang="en" dirty="0" err="1"/>
              <a:t>M</a:t>
            </a:r>
            <a:r>
              <a:rPr lang="en" baseline="-25000" dirty="0" err="1"/>
              <a:t>j</a:t>
            </a:r>
            <a:endParaRPr baseline="-25000" dirty="0"/>
          </a:p>
        </p:txBody>
      </p:sp>
      <p:sp>
        <p:nvSpPr>
          <p:cNvPr id="666" name="Google Shape;666;p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57</a:t>
            </a:fld>
            <a:endParaRPr/>
          </a:p>
        </p:txBody>
      </p:sp>
      <p:pic>
        <p:nvPicPr>
          <p:cNvPr id="667" name="Google Shape;667;p73"/>
          <p:cNvPicPr preferRelativeResize="0"/>
          <p:nvPr/>
        </p:nvPicPr>
        <p:blipFill>
          <a:blip r:embed="rId3">
            <a:alphaModFix/>
          </a:blip>
          <a:stretch>
            <a:fillRect/>
          </a:stretch>
        </p:blipFill>
        <p:spPr>
          <a:xfrm>
            <a:off x="1826463" y="2639530"/>
            <a:ext cx="5491075" cy="2210722"/>
          </a:xfrm>
          <a:prstGeom prst="rect">
            <a:avLst/>
          </a:prstGeom>
          <a:noFill/>
          <a:ln>
            <a:noFill/>
          </a:ln>
        </p:spPr>
      </p:pic>
      <p:sp>
        <p:nvSpPr>
          <p:cNvPr id="668" name="Google Shape;668;p73"/>
          <p:cNvSpPr txBox="1"/>
          <p:nvPr/>
        </p:nvSpPr>
        <p:spPr>
          <a:xfrm>
            <a:off x="1645350" y="3647825"/>
            <a:ext cx="45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C</a:t>
            </a:r>
            <a:r>
              <a:rPr lang="en" baseline="-25000" dirty="0"/>
              <a:t>1</a:t>
            </a:r>
            <a:endParaRPr baseline="-25000" dirty="0"/>
          </a:p>
        </p:txBody>
      </p:sp>
      <p:sp>
        <p:nvSpPr>
          <p:cNvPr id="669" name="Google Shape;669;p73"/>
          <p:cNvSpPr txBox="1"/>
          <p:nvPr/>
        </p:nvSpPr>
        <p:spPr>
          <a:xfrm>
            <a:off x="3349950" y="3735300"/>
            <a:ext cx="45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a:t>
            </a:r>
            <a:r>
              <a:rPr lang="en" baseline="-25000"/>
              <a:t>2</a:t>
            </a:r>
            <a:endParaRPr baseline="-25000"/>
          </a:p>
        </p:txBody>
      </p:sp>
      <p:sp>
        <p:nvSpPr>
          <p:cNvPr id="670" name="Google Shape;670;p73"/>
          <p:cNvSpPr txBox="1"/>
          <p:nvPr/>
        </p:nvSpPr>
        <p:spPr>
          <a:xfrm>
            <a:off x="5054550" y="3647825"/>
            <a:ext cx="45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err="1"/>
              <a:t>C</a:t>
            </a:r>
            <a:r>
              <a:rPr lang="en" baseline="-25000" dirty="0" err="1"/>
              <a:t>j</a:t>
            </a:r>
            <a:endParaRPr baseline="-250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7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Efficiency</a:t>
            </a:r>
            <a:endParaRPr/>
          </a:p>
        </p:txBody>
      </p:sp>
      <p:sp>
        <p:nvSpPr>
          <p:cNvPr id="676" name="Google Shape;676;p7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Can encryption be parallelized?</a:t>
            </a:r>
            <a:endParaRPr dirty="0"/>
          </a:p>
          <a:p>
            <a:pPr marL="914400" lvl="1" indent="-317500" algn="l" rtl="0">
              <a:spcBef>
                <a:spcPts val="0"/>
              </a:spcBef>
              <a:spcAft>
                <a:spcPts val="0"/>
              </a:spcAft>
              <a:buSzPts val="1400"/>
              <a:buChar char="○"/>
            </a:pPr>
            <a:r>
              <a:rPr lang="en" dirty="0"/>
              <a:t>Yes</a:t>
            </a:r>
            <a:endParaRPr dirty="0"/>
          </a:p>
          <a:p>
            <a:pPr marL="457200" lvl="0" indent="-342900" algn="l" rtl="0">
              <a:spcBef>
                <a:spcPts val="0"/>
              </a:spcBef>
              <a:spcAft>
                <a:spcPts val="0"/>
              </a:spcAft>
              <a:buSzPts val="1800"/>
              <a:buChar char="●"/>
            </a:pPr>
            <a:r>
              <a:rPr lang="en" dirty="0"/>
              <a:t>Can decryption be parallelized?</a:t>
            </a:r>
            <a:endParaRPr dirty="0"/>
          </a:p>
          <a:p>
            <a:pPr marL="914400" lvl="1" indent="-317500" algn="l" rtl="0">
              <a:spcBef>
                <a:spcPts val="0"/>
              </a:spcBef>
              <a:spcAft>
                <a:spcPts val="0"/>
              </a:spcAft>
              <a:buSzPts val="1400"/>
              <a:buChar char="○"/>
            </a:pPr>
            <a:r>
              <a:rPr lang="en" dirty="0"/>
              <a:t>Yes</a:t>
            </a:r>
            <a:endParaRPr dirty="0"/>
          </a:p>
        </p:txBody>
      </p:sp>
      <p:sp>
        <p:nvSpPr>
          <p:cNvPr id="677" name="Google Shape;677;p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58</a:t>
            </a:fld>
            <a:endParaRPr/>
          </a:p>
        </p:txBody>
      </p:sp>
      <p:pic>
        <p:nvPicPr>
          <p:cNvPr id="678" name="Google Shape;678;p74"/>
          <p:cNvPicPr preferRelativeResize="0"/>
          <p:nvPr/>
        </p:nvPicPr>
        <p:blipFill>
          <a:blip r:embed="rId3">
            <a:alphaModFix/>
          </a:blip>
          <a:stretch>
            <a:fillRect/>
          </a:stretch>
        </p:blipFill>
        <p:spPr>
          <a:xfrm>
            <a:off x="198500" y="3009700"/>
            <a:ext cx="4107101" cy="1653532"/>
          </a:xfrm>
          <a:prstGeom prst="rect">
            <a:avLst/>
          </a:prstGeom>
          <a:noFill/>
          <a:ln>
            <a:noFill/>
          </a:ln>
        </p:spPr>
      </p:pic>
      <p:pic>
        <p:nvPicPr>
          <p:cNvPr id="679" name="Google Shape;679;p74"/>
          <p:cNvPicPr preferRelativeResize="0"/>
          <p:nvPr/>
        </p:nvPicPr>
        <p:blipFill>
          <a:blip r:embed="rId4">
            <a:alphaModFix/>
          </a:blip>
          <a:stretch>
            <a:fillRect/>
          </a:stretch>
        </p:blipFill>
        <p:spPr>
          <a:xfrm>
            <a:off x="4516197" y="3009694"/>
            <a:ext cx="4107101" cy="165353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7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Padding</a:t>
            </a:r>
            <a:endParaRPr/>
          </a:p>
        </p:txBody>
      </p:sp>
      <p:sp>
        <p:nvSpPr>
          <p:cNvPr id="685" name="Google Shape;685;p7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Do we need to pad messages?</a:t>
            </a:r>
            <a:endParaRPr/>
          </a:p>
          <a:p>
            <a:pPr marL="914400" lvl="1" indent="-317500" algn="l" rtl="0">
              <a:spcBef>
                <a:spcPts val="0"/>
              </a:spcBef>
              <a:spcAft>
                <a:spcPts val="0"/>
              </a:spcAft>
              <a:buSzPts val="1400"/>
              <a:buChar char="○"/>
            </a:pPr>
            <a:r>
              <a:rPr lang="en"/>
              <a:t>No! We can just cut off the parts of the XOR that are longer than the message.</a:t>
            </a:r>
            <a:endParaRPr/>
          </a:p>
        </p:txBody>
      </p:sp>
      <p:sp>
        <p:nvSpPr>
          <p:cNvPr id="686" name="Google Shape;686;p7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59</a:t>
            </a:fld>
            <a:endParaRPr/>
          </a:p>
        </p:txBody>
      </p:sp>
      <p:pic>
        <p:nvPicPr>
          <p:cNvPr id="687" name="Google Shape;687;p75"/>
          <p:cNvPicPr preferRelativeResize="0"/>
          <p:nvPr/>
        </p:nvPicPr>
        <p:blipFill>
          <a:blip r:embed="rId3">
            <a:alphaModFix/>
          </a:blip>
          <a:stretch>
            <a:fillRect/>
          </a:stretch>
        </p:blipFill>
        <p:spPr>
          <a:xfrm>
            <a:off x="198500" y="3009700"/>
            <a:ext cx="4107101" cy="1653532"/>
          </a:xfrm>
          <a:prstGeom prst="rect">
            <a:avLst/>
          </a:prstGeom>
          <a:noFill/>
          <a:ln>
            <a:noFill/>
          </a:ln>
        </p:spPr>
      </p:pic>
      <p:pic>
        <p:nvPicPr>
          <p:cNvPr id="688" name="Google Shape;688;p75"/>
          <p:cNvPicPr preferRelativeResize="0"/>
          <p:nvPr/>
        </p:nvPicPr>
        <p:blipFill>
          <a:blip r:embed="rId4">
            <a:alphaModFix/>
          </a:blip>
          <a:stretch>
            <a:fillRect/>
          </a:stretch>
        </p:blipFill>
        <p:spPr>
          <a:xfrm>
            <a:off x="4516197" y="3009694"/>
            <a:ext cx="4107101" cy="165353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Cryptography Roadmap</a:t>
            </a:r>
            <a:endParaRPr/>
          </a:p>
        </p:txBody>
      </p:sp>
      <p:graphicFrame>
        <p:nvGraphicFramePr>
          <p:cNvPr id="110" name="Google Shape;110;p22"/>
          <p:cNvGraphicFramePr/>
          <p:nvPr>
            <p:extLst>
              <p:ext uri="{D42A27DB-BD31-4B8C-83A1-F6EECF244321}">
                <p14:modId xmlns:p14="http://schemas.microsoft.com/office/powerpoint/2010/main" val="1166375581"/>
              </p:ext>
            </p:extLst>
          </p:nvPr>
        </p:nvGraphicFramePr>
        <p:xfrm>
          <a:off x="311700" y="1310650"/>
          <a:ext cx="8520600" cy="2143685"/>
        </p:xfrm>
        <a:graphic>
          <a:graphicData uri="http://schemas.openxmlformats.org/drawingml/2006/table">
            <a:tbl>
              <a:tblPr>
                <a:noFill/>
                <a:tableStyleId>{12E67216-324A-4BA9-A612-29C3480C1D07}</a:tableStyleId>
              </a:tblPr>
              <a:tblGrid>
                <a:gridCol w="1739450">
                  <a:extLst>
                    <a:ext uri="{9D8B030D-6E8A-4147-A177-3AD203B41FA5}">
                      <a16:colId xmlns:a16="http://schemas.microsoft.com/office/drawing/2014/main" val="20000"/>
                    </a:ext>
                  </a:extLst>
                </a:gridCol>
                <a:gridCol w="3241925">
                  <a:extLst>
                    <a:ext uri="{9D8B030D-6E8A-4147-A177-3AD203B41FA5}">
                      <a16:colId xmlns:a16="http://schemas.microsoft.com/office/drawing/2014/main" val="20001"/>
                    </a:ext>
                  </a:extLst>
                </a:gridCol>
                <a:gridCol w="3539225">
                  <a:extLst>
                    <a:ext uri="{9D8B030D-6E8A-4147-A177-3AD203B41FA5}">
                      <a16:colId xmlns:a16="http://schemas.microsoft.com/office/drawing/2014/main" val="20002"/>
                    </a:ext>
                  </a:extLst>
                </a:gridCol>
              </a:tblGrid>
              <a:tr h="374550">
                <a:tc>
                  <a:txBody>
                    <a:bodyPr/>
                    <a:lstStyle/>
                    <a:p>
                      <a:pPr marL="0" lvl="0" indent="0" algn="l" rtl="0">
                        <a:spcBef>
                          <a:spcPts val="0"/>
                        </a:spcBef>
                        <a:spcAft>
                          <a:spcPts val="0"/>
                        </a:spcAft>
                        <a:buNone/>
                      </a:pPr>
                      <a:endParaRPr sz="1600" dirty="0"/>
                    </a:p>
                  </a:txBody>
                  <a:tcPr marL="91425" marR="91425" marT="91425" marB="91425"/>
                </a:tc>
                <a:tc>
                  <a:txBody>
                    <a:bodyPr/>
                    <a:lstStyle/>
                    <a:p>
                      <a:pPr marL="0" lvl="0" indent="0" algn="l" rtl="0">
                        <a:spcBef>
                          <a:spcPts val="0"/>
                        </a:spcBef>
                        <a:spcAft>
                          <a:spcPts val="0"/>
                        </a:spcAft>
                        <a:buNone/>
                      </a:pPr>
                      <a:r>
                        <a:rPr lang="en" sz="1600" dirty="0"/>
                        <a:t>Symmetric-key</a:t>
                      </a:r>
                      <a:endParaRPr sz="1600" dirty="0"/>
                    </a:p>
                  </a:txBody>
                  <a:tcPr marL="91425" marR="91425" marT="91425" marB="91425"/>
                </a:tc>
                <a:tc>
                  <a:txBody>
                    <a:bodyPr/>
                    <a:lstStyle/>
                    <a:p>
                      <a:pPr marL="0" lvl="0" indent="0" algn="l" rtl="0">
                        <a:spcBef>
                          <a:spcPts val="0"/>
                        </a:spcBef>
                        <a:spcAft>
                          <a:spcPts val="0"/>
                        </a:spcAft>
                        <a:buNone/>
                      </a:pPr>
                      <a:r>
                        <a:rPr lang="en" sz="1600"/>
                        <a:t>Asymmetric-key</a:t>
                      </a:r>
                      <a:endParaRPr sz="1600"/>
                    </a:p>
                  </a:txBody>
                  <a:tcPr marL="91425" marR="91425" marT="91425" marB="91425"/>
                </a:tc>
                <a:extLst>
                  <a:ext uri="{0D108BD9-81ED-4DB2-BD59-A6C34878D82A}">
                    <a16:rowId xmlns:a16="http://schemas.microsoft.com/office/drawing/2014/main" val="10000"/>
                  </a:ext>
                </a:extLst>
              </a:tr>
              <a:tr h="802625">
                <a:tc>
                  <a:txBody>
                    <a:bodyPr/>
                    <a:lstStyle/>
                    <a:p>
                      <a:pPr marL="0" lvl="0" indent="0" algn="l" rtl="0">
                        <a:spcBef>
                          <a:spcPts val="0"/>
                        </a:spcBef>
                        <a:spcAft>
                          <a:spcPts val="0"/>
                        </a:spcAft>
                        <a:buNone/>
                      </a:pPr>
                      <a:r>
                        <a:rPr lang="en" sz="1600" dirty="0"/>
                        <a:t>Confidentiality</a:t>
                      </a:r>
                      <a:endParaRPr sz="1600" dirty="0"/>
                    </a:p>
                  </a:txBody>
                  <a:tcPr marL="91425" marR="91425" marT="91425" marB="91425"/>
                </a:tc>
                <a:tc>
                  <a:txBody>
                    <a:bodyPr/>
                    <a:lstStyle/>
                    <a:p>
                      <a:pPr marL="457200" lvl="0" indent="-330200" algn="l" rtl="0">
                        <a:spcBef>
                          <a:spcPts val="0"/>
                        </a:spcBef>
                        <a:spcAft>
                          <a:spcPts val="0"/>
                        </a:spcAft>
                        <a:buClr>
                          <a:srgbClr val="B7B7B7"/>
                        </a:buClr>
                        <a:buSzPts val="1600"/>
                        <a:buChar char="●"/>
                      </a:pPr>
                      <a:r>
                        <a:rPr lang="en" sz="1600" dirty="0">
                          <a:solidFill>
                            <a:srgbClr val="B7B7B7"/>
                          </a:solidFill>
                        </a:rPr>
                        <a:t>One-time pads</a:t>
                      </a:r>
                      <a:endParaRPr sz="1600" dirty="0">
                        <a:solidFill>
                          <a:srgbClr val="B7B7B7"/>
                        </a:solidFill>
                      </a:endParaRPr>
                    </a:p>
                    <a:p>
                      <a:pPr marL="457200" lvl="0" indent="-330200" algn="l" rtl="0">
                        <a:spcBef>
                          <a:spcPts val="0"/>
                        </a:spcBef>
                        <a:spcAft>
                          <a:spcPts val="0"/>
                        </a:spcAft>
                        <a:buClr>
                          <a:srgbClr val="FF0000"/>
                        </a:buClr>
                        <a:buSzPts val="1600"/>
                        <a:buChar char="●"/>
                      </a:pPr>
                      <a:r>
                        <a:rPr lang="en" sz="1600" dirty="0">
                          <a:solidFill>
                            <a:srgbClr val="FF0000"/>
                          </a:solidFill>
                        </a:rPr>
                        <a:t>Block ciphers with chaining modes (e.g. AES-CBC)</a:t>
                      </a:r>
                      <a:endParaRPr sz="1600" dirty="0">
                        <a:solidFill>
                          <a:srgbClr val="FF0000"/>
                        </a:solidFill>
                      </a:endParaRPr>
                    </a:p>
                  </a:txBody>
                  <a:tcPr marL="91425" marR="91425" marT="91425" marB="91425"/>
                </a:tc>
                <a:tc>
                  <a:txBody>
                    <a:bodyPr/>
                    <a:lstStyle/>
                    <a:p>
                      <a:pPr marL="457200" lvl="0" indent="-330200" algn="l" rtl="0">
                        <a:spcBef>
                          <a:spcPts val="0"/>
                        </a:spcBef>
                        <a:spcAft>
                          <a:spcPts val="0"/>
                        </a:spcAft>
                        <a:buSzPts val="1600"/>
                        <a:buChar char="●"/>
                      </a:pPr>
                      <a:r>
                        <a:rPr lang="en" sz="1600"/>
                        <a:t>RSA encryption</a:t>
                      </a:r>
                      <a:endParaRPr sz="1600" dirty="0"/>
                    </a:p>
                  </a:txBody>
                  <a:tcPr marL="91425" marR="91425" marT="91425" marB="91425"/>
                </a:tc>
                <a:extLst>
                  <a:ext uri="{0D108BD9-81ED-4DB2-BD59-A6C34878D82A}">
                    <a16:rowId xmlns:a16="http://schemas.microsoft.com/office/drawing/2014/main" val="10001"/>
                  </a:ext>
                </a:extLst>
              </a:tr>
              <a:tr h="802625">
                <a:tc>
                  <a:txBody>
                    <a:bodyPr/>
                    <a:lstStyle/>
                    <a:p>
                      <a:pPr marL="0" lvl="0" indent="0" algn="l" rtl="0">
                        <a:spcBef>
                          <a:spcPts val="0"/>
                        </a:spcBef>
                        <a:spcAft>
                          <a:spcPts val="0"/>
                        </a:spcAft>
                        <a:buNone/>
                      </a:pPr>
                      <a:r>
                        <a:rPr lang="en" sz="1600"/>
                        <a:t>Integrity,</a:t>
                      </a:r>
                      <a:br>
                        <a:rPr lang="en" sz="1600"/>
                      </a:br>
                      <a:r>
                        <a:rPr lang="en" sz="1600"/>
                        <a:t>Authentication</a:t>
                      </a:r>
                      <a:endParaRPr sz="1600"/>
                    </a:p>
                  </a:txBody>
                  <a:tcPr marL="91425" marR="91425" marT="91425" marB="91425"/>
                </a:tc>
                <a:tc>
                  <a:txBody>
                    <a:bodyPr/>
                    <a:lstStyle/>
                    <a:p>
                      <a:pPr marL="457200" lvl="0" indent="-330200" algn="l" rtl="0">
                        <a:spcBef>
                          <a:spcPts val="0"/>
                        </a:spcBef>
                        <a:spcAft>
                          <a:spcPts val="0"/>
                        </a:spcAft>
                        <a:buSzPts val="1600"/>
                        <a:buChar char="●"/>
                      </a:pPr>
                      <a:r>
                        <a:rPr lang="en" sz="1600"/>
                        <a:t>MACs (e.g. HMAC)</a:t>
                      </a:r>
                      <a:endParaRPr sz="1600"/>
                    </a:p>
                  </a:txBody>
                  <a:tcPr marL="91425" marR="91425" marT="91425" marB="91425"/>
                </a:tc>
                <a:tc>
                  <a:txBody>
                    <a:bodyPr/>
                    <a:lstStyle/>
                    <a:p>
                      <a:pPr marL="457200" lvl="0" indent="-330200" algn="l" rtl="0">
                        <a:spcBef>
                          <a:spcPts val="0"/>
                        </a:spcBef>
                        <a:spcAft>
                          <a:spcPts val="0"/>
                        </a:spcAft>
                        <a:buSzPts val="1600"/>
                        <a:buChar char="●"/>
                      </a:pPr>
                      <a:r>
                        <a:rPr lang="en" sz="1600" dirty="0"/>
                        <a:t>Digital signatures (e.g. RSA signatures)</a:t>
                      </a:r>
                      <a:endParaRPr sz="1600" dirty="0"/>
                    </a:p>
                  </a:txBody>
                  <a:tcPr marL="91425" marR="91425" marT="91425" marB="91425"/>
                </a:tc>
                <a:extLst>
                  <a:ext uri="{0D108BD9-81ED-4DB2-BD59-A6C34878D82A}">
                    <a16:rowId xmlns:a16="http://schemas.microsoft.com/office/drawing/2014/main" val="10002"/>
                  </a:ext>
                </a:extLst>
              </a:tr>
            </a:tbl>
          </a:graphicData>
        </a:graphic>
      </p:graphicFrame>
      <p:sp>
        <p:nvSpPr>
          <p:cNvPr id="111" name="Google Shape;111;p22"/>
          <p:cNvSpPr txBox="1">
            <a:spLocks noGrp="1"/>
          </p:cNvSpPr>
          <p:nvPr>
            <p:ph type="body" idx="4294967295"/>
          </p:nvPr>
        </p:nvSpPr>
        <p:spPr>
          <a:xfrm>
            <a:off x="198500" y="3844625"/>
            <a:ext cx="4373400" cy="1167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Hash functions</a:t>
            </a:r>
            <a:endParaRPr sz="1600"/>
          </a:p>
          <a:p>
            <a:pPr marL="457200" lvl="0" indent="-330200" algn="l" rtl="0">
              <a:spcBef>
                <a:spcPts val="0"/>
              </a:spcBef>
              <a:spcAft>
                <a:spcPts val="0"/>
              </a:spcAft>
              <a:buSzPts val="1600"/>
              <a:buChar char="●"/>
            </a:pPr>
            <a:r>
              <a:rPr lang="en" sz="1600"/>
              <a:t>Pseudorandom number generators</a:t>
            </a:r>
            <a:endParaRPr sz="1600"/>
          </a:p>
          <a:p>
            <a:pPr marL="457200" lvl="0" indent="-330200" algn="l" rtl="0">
              <a:spcBef>
                <a:spcPts val="0"/>
              </a:spcBef>
              <a:spcAft>
                <a:spcPts val="0"/>
              </a:spcAft>
              <a:buSzPts val="1600"/>
              <a:buChar char="●"/>
            </a:pPr>
            <a:r>
              <a:rPr lang="en" sz="1600"/>
              <a:t>Public key exchange (e.g. Diffie-Hellman)</a:t>
            </a:r>
            <a:endParaRPr sz="1600"/>
          </a:p>
        </p:txBody>
      </p:sp>
      <p:sp>
        <p:nvSpPr>
          <p:cNvPr id="112" name="Google Shape;112;p22"/>
          <p:cNvSpPr txBox="1"/>
          <p:nvPr/>
        </p:nvSpPr>
        <p:spPr>
          <a:xfrm>
            <a:off x="5175400" y="3844625"/>
            <a:ext cx="3447900" cy="714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Key management (certificates)</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Password management</a:t>
            </a:r>
            <a:endParaRPr sz="1600">
              <a:solidFill>
                <a:schemeClr val="dk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7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Security</a:t>
            </a:r>
            <a:endParaRPr/>
          </a:p>
        </p:txBody>
      </p:sp>
      <p:sp>
        <p:nvSpPr>
          <p:cNvPr id="694" name="Google Shape;694;p7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AES-CTR is IND-CPA secure. With what assumption?</a:t>
            </a:r>
            <a:endParaRPr sz="2000" dirty="0"/>
          </a:p>
          <a:p>
            <a:pPr marL="457200" lvl="0" indent="-342900" algn="l" rtl="0">
              <a:spcBef>
                <a:spcPts val="0"/>
              </a:spcBef>
              <a:spcAft>
                <a:spcPts val="0"/>
              </a:spcAft>
              <a:buSzPts val="1800"/>
              <a:buChar char="●"/>
            </a:pPr>
            <a:r>
              <a:rPr lang="en" sz="2000" dirty="0"/>
              <a:t>The nonce must be randomly generated and never reused</a:t>
            </a:r>
            <a:endParaRPr sz="2000" dirty="0"/>
          </a:p>
          <a:p>
            <a:pPr marL="457200" lvl="0" indent="-342900" algn="l" rtl="0">
              <a:spcBef>
                <a:spcPts val="0"/>
              </a:spcBef>
              <a:spcAft>
                <a:spcPts val="0"/>
              </a:spcAft>
              <a:buSzPts val="1800"/>
              <a:buChar char="●"/>
            </a:pPr>
            <a:r>
              <a:rPr lang="en" sz="2000" dirty="0"/>
              <a:t>What happens if you reuse the nonce?</a:t>
            </a:r>
            <a:endParaRPr sz="2000" dirty="0"/>
          </a:p>
          <a:p>
            <a:pPr marL="457200" lvl="0" indent="-342900" algn="l" rtl="0">
              <a:spcBef>
                <a:spcPts val="0"/>
              </a:spcBef>
              <a:spcAft>
                <a:spcPts val="0"/>
              </a:spcAft>
              <a:buSzPts val="1800"/>
              <a:buChar char="●"/>
            </a:pPr>
            <a:r>
              <a:rPr lang="en" sz="2000" dirty="0"/>
              <a:t>Equivalent to reusing a key in a one-time pad</a:t>
            </a:r>
            <a:endParaRPr sz="2000" dirty="0"/>
          </a:p>
          <a:p>
            <a:pPr marL="914400" lvl="1" indent="-317500" algn="l" rtl="0">
              <a:spcBef>
                <a:spcPts val="0"/>
              </a:spcBef>
              <a:spcAft>
                <a:spcPts val="0"/>
              </a:spcAft>
              <a:buSzPts val="1400"/>
              <a:buChar char="○"/>
            </a:pPr>
            <a:r>
              <a:rPr lang="en" sz="1600" dirty="0"/>
              <a:t>Recall: Key reuse in a one-time pad is catastrophic: usually leaks enough information for an attacker to deduce the entire plaintext</a:t>
            </a:r>
            <a:endParaRPr sz="1600" dirty="0"/>
          </a:p>
        </p:txBody>
      </p:sp>
      <p:sp>
        <p:nvSpPr>
          <p:cNvPr id="695" name="Google Shape;695;p7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7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Penguin</a:t>
            </a:r>
            <a:endParaRPr/>
          </a:p>
        </p:txBody>
      </p:sp>
      <p:sp>
        <p:nvSpPr>
          <p:cNvPr id="701" name="Google Shape;701;p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61</a:t>
            </a:fld>
            <a:endParaRPr/>
          </a:p>
        </p:txBody>
      </p:sp>
      <p:pic>
        <p:nvPicPr>
          <p:cNvPr id="702" name="Google Shape;702;p77"/>
          <p:cNvPicPr preferRelativeResize="0"/>
          <p:nvPr/>
        </p:nvPicPr>
        <p:blipFill>
          <a:blip r:embed="rId3">
            <a:alphaModFix/>
          </a:blip>
          <a:stretch>
            <a:fillRect/>
          </a:stretch>
        </p:blipFill>
        <p:spPr>
          <a:xfrm>
            <a:off x="749510" y="1307693"/>
            <a:ext cx="2661500" cy="2933075"/>
          </a:xfrm>
          <a:prstGeom prst="rect">
            <a:avLst/>
          </a:prstGeom>
          <a:noFill/>
          <a:ln>
            <a:noFill/>
          </a:ln>
        </p:spPr>
      </p:pic>
      <p:sp>
        <p:nvSpPr>
          <p:cNvPr id="703" name="Google Shape;703;p77"/>
          <p:cNvSpPr txBox="1">
            <a:spLocks noGrp="1"/>
          </p:cNvSpPr>
          <p:nvPr>
            <p:ph type="body" idx="1"/>
          </p:nvPr>
        </p:nvSpPr>
        <p:spPr>
          <a:xfrm>
            <a:off x="1226475" y="4376867"/>
            <a:ext cx="1516725"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dirty="0"/>
              <a:t>Original image</a:t>
            </a:r>
            <a:endParaRPr dirty="0"/>
          </a:p>
        </p:txBody>
      </p:sp>
      <p:pic>
        <p:nvPicPr>
          <p:cNvPr id="2" name="Google Shape;711;p78">
            <a:extLst>
              <a:ext uri="{FF2B5EF4-FFF2-40B4-BE49-F238E27FC236}">
                <a16:creationId xmlns:a16="http://schemas.microsoft.com/office/drawing/2014/main" id="{250512E3-8CC0-0117-81D7-431E3FB89E88}"/>
              </a:ext>
            </a:extLst>
          </p:cNvPr>
          <p:cNvPicPr preferRelativeResize="0"/>
          <p:nvPr/>
        </p:nvPicPr>
        <p:blipFill>
          <a:blip r:embed="rId4">
            <a:alphaModFix/>
          </a:blip>
          <a:stretch>
            <a:fillRect/>
          </a:stretch>
        </p:blipFill>
        <p:spPr>
          <a:xfrm>
            <a:off x="5366105" y="1307693"/>
            <a:ext cx="2661500" cy="2933082"/>
          </a:xfrm>
          <a:prstGeom prst="rect">
            <a:avLst/>
          </a:prstGeom>
          <a:noFill/>
          <a:ln>
            <a:noFill/>
          </a:ln>
        </p:spPr>
      </p:pic>
      <p:sp>
        <p:nvSpPr>
          <p:cNvPr id="3" name="Google Shape;710;p78">
            <a:extLst>
              <a:ext uri="{FF2B5EF4-FFF2-40B4-BE49-F238E27FC236}">
                <a16:creationId xmlns:a16="http://schemas.microsoft.com/office/drawing/2014/main" id="{FA6D5C9C-CDBF-2F86-E03D-804B723CB480}"/>
              </a:ext>
            </a:extLst>
          </p:cNvPr>
          <p:cNvSpPr txBox="1">
            <a:spLocks/>
          </p:cNvSpPr>
          <p:nvPr/>
        </p:nvSpPr>
        <p:spPr>
          <a:xfrm>
            <a:off x="5604165" y="4376867"/>
            <a:ext cx="2105370" cy="572700"/>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ial"/>
              <a:buChar char="●"/>
              <a:defRPr sz="1400" b="0" i="0" u="none" strike="noStrike" cap="none" baseline="0">
                <a:solidFill>
                  <a:schemeClr val="dk1"/>
                </a:solidFill>
                <a:latin typeface="Arial"/>
                <a:ea typeface="Arial"/>
                <a:cs typeface="Arial"/>
                <a:sym typeface="Arial"/>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buFont typeface="Arial"/>
              <a:buNone/>
            </a:pPr>
            <a:r>
              <a:rPr lang="en-US" dirty="0"/>
              <a:t>Encrypted with CTR, with random nonces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8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IVs and Nonces</a:t>
            </a:r>
            <a:endParaRPr/>
          </a:p>
        </p:txBody>
      </p:sp>
      <p:sp>
        <p:nvSpPr>
          <p:cNvPr id="724" name="Google Shape;724;p8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Initialization vector</a:t>
            </a:r>
            <a:r>
              <a:rPr lang="en" dirty="0"/>
              <a:t> (</a:t>
            </a:r>
            <a:r>
              <a:rPr lang="en" b="1" dirty="0"/>
              <a:t>IV</a:t>
            </a:r>
            <a:r>
              <a:rPr lang="en" dirty="0"/>
              <a:t>): A random, but public, one-use value to introduce randomness into the algorithm</a:t>
            </a:r>
            <a:endParaRPr dirty="0"/>
          </a:p>
          <a:p>
            <a:pPr marL="914400" lvl="1" indent="-317500" algn="l" rtl="0">
              <a:spcBef>
                <a:spcPts val="0"/>
              </a:spcBef>
              <a:spcAft>
                <a:spcPts val="0"/>
              </a:spcAft>
              <a:buSzPts val="1400"/>
              <a:buChar char="○"/>
            </a:pPr>
            <a:r>
              <a:rPr lang="en" dirty="0"/>
              <a:t>For CTR mode, we say that you use a </a:t>
            </a:r>
            <a:r>
              <a:rPr lang="en" b="1" dirty="0"/>
              <a:t>nonce</a:t>
            </a:r>
            <a:r>
              <a:rPr lang="en" dirty="0"/>
              <a:t> (number used once), since the value has to be unique, not necessarily random.</a:t>
            </a:r>
            <a:endParaRPr dirty="0"/>
          </a:p>
          <a:p>
            <a:pPr marL="914400" lvl="1" indent="-317500" algn="l" rtl="0">
              <a:spcBef>
                <a:spcPts val="0"/>
              </a:spcBef>
              <a:spcAft>
                <a:spcPts val="0"/>
              </a:spcAft>
              <a:buSzPts val="1400"/>
              <a:buChar char="○"/>
            </a:pPr>
            <a:r>
              <a:rPr lang="en" dirty="0"/>
              <a:t>In this class, we use IV and nonce interchangeably</a:t>
            </a:r>
            <a:endParaRPr dirty="0"/>
          </a:p>
          <a:p>
            <a:pPr marL="457200" lvl="0" indent="-342900" algn="l" rtl="0">
              <a:spcBef>
                <a:spcPts val="0"/>
              </a:spcBef>
              <a:spcAft>
                <a:spcPts val="0"/>
              </a:spcAft>
              <a:buSzPts val="1800"/>
              <a:buChar char="●"/>
            </a:pPr>
            <a:r>
              <a:rPr lang="en" b="1" dirty="0"/>
              <a:t>Never reuse IVs</a:t>
            </a:r>
            <a:endParaRPr dirty="0"/>
          </a:p>
          <a:p>
            <a:pPr marL="914400" lvl="1" indent="-317500" algn="l" rtl="0">
              <a:spcBef>
                <a:spcPts val="0"/>
              </a:spcBef>
              <a:spcAft>
                <a:spcPts val="0"/>
              </a:spcAft>
              <a:buSzPts val="1400"/>
              <a:buChar char="○"/>
            </a:pPr>
            <a:r>
              <a:rPr lang="en" dirty="0"/>
              <a:t>In some algorithms, IV/nonce reuse leaks limited information (e.g. CBC)</a:t>
            </a:r>
            <a:endParaRPr dirty="0"/>
          </a:p>
          <a:p>
            <a:pPr marL="914400" lvl="1" indent="-317500" algn="l" rtl="0">
              <a:spcBef>
                <a:spcPts val="0"/>
              </a:spcBef>
              <a:spcAft>
                <a:spcPts val="0"/>
              </a:spcAft>
              <a:buSzPts val="1400"/>
              <a:buChar char="○"/>
            </a:pPr>
            <a:r>
              <a:rPr lang="en" dirty="0"/>
              <a:t>In some algorithms, IV/nonce reuse leads to catastrophic failure (e.g. CTR)</a:t>
            </a:r>
            <a:endParaRPr dirty="0"/>
          </a:p>
        </p:txBody>
      </p:sp>
      <p:sp>
        <p:nvSpPr>
          <p:cNvPr id="725" name="Google Shape;725;p8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8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IVs and Nonces</a:t>
            </a:r>
            <a:endParaRPr/>
          </a:p>
        </p:txBody>
      </p:sp>
      <p:sp>
        <p:nvSpPr>
          <p:cNvPr id="731" name="Google Shape;731;p8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Thinking about the consequences of IV/nonce reuse is hard</a:t>
            </a:r>
            <a:endParaRPr sz="20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What if the IV/nonce is not reused, but the attacker can predict future values?</a:t>
            </a:r>
            <a:endParaRPr sz="20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Solution: Randomly generate a new IV/nonce for every encryption</a:t>
            </a:r>
            <a:endParaRPr sz="2000" dirty="0"/>
          </a:p>
          <a:p>
            <a:pPr marL="914400" lvl="1" indent="-317500" algn="l" rtl="0">
              <a:spcBef>
                <a:spcPts val="0"/>
              </a:spcBef>
              <a:spcAft>
                <a:spcPts val="0"/>
              </a:spcAft>
              <a:buSzPts val="1400"/>
              <a:buChar char="○"/>
            </a:pPr>
            <a:r>
              <a:rPr lang="en" sz="1600" dirty="0"/>
              <a:t>If the nonce is 128 bits or longer, the probability of generating the same IV/nonce twice is astronomically small (basically 0)</a:t>
            </a:r>
            <a:endParaRPr sz="1600" dirty="0"/>
          </a:p>
          <a:p>
            <a:pPr marL="914400" lvl="1" indent="-317500" algn="l" rtl="0">
              <a:spcBef>
                <a:spcPts val="0"/>
              </a:spcBef>
              <a:spcAft>
                <a:spcPts val="0"/>
              </a:spcAft>
              <a:buSzPts val="1400"/>
              <a:buChar char="○"/>
            </a:pPr>
            <a:r>
              <a:rPr lang="en" sz="1600" dirty="0"/>
              <a:t>Now you don’t ever have to think about IV/nonce reuse attacks!</a:t>
            </a:r>
            <a:endParaRPr sz="1600" dirty="0"/>
          </a:p>
        </p:txBody>
      </p:sp>
      <p:sp>
        <p:nvSpPr>
          <p:cNvPr id="732" name="Google Shape;732;p8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8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Comparing Modes of Operation</a:t>
            </a:r>
            <a:endParaRPr/>
          </a:p>
        </p:txBody>
      </p:sp>
      <p:sp>
        <p:nvSpPr>
          <p:cNvPr id="738" name="Google Shape;738;p82"/>
          <p:cNvSpPr txBox="1">
            <a:spLocks noGrp="1"/>
          </p:cNvSpPr>
          <p:nvPr>
            <p:ph type="body" idx="1"/>
          </p:nvPr>
        </p:nvSpPr>
        <p:spPr>
          <a:xfrm>
            <a:off x="198500" y="1246825"/>
            <a:ext cx="8520600" cy="3191532"/>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If you need high performance, which mode is better?</a:t>
            </a:r>
            <a:endParaRPr dirty="0"/>
          </a:p>
          <a:p>
            <a:pPr marL="914400" lvl="1" indent="-317500" algn="l" rtl="0">
              <a:spcBef>
                <a:spcPts val="0"/>
              </a:spcBef>
              <a:spcAft>
                <a:spcPts val="0"/>
              </a:spcAft>
              <a:buSzPts val="1400"/>
              <a:buChar char="○"/>
            </a:pPr>
            <a:r>
              <a:rPr lang="en" dirty="0"/>
              <a:t>CTR mode, because you can parallelize both encryption and decryption</a:t>
            </a:r>
            <a:endParaRPr dirty="0"/>
          </a:p>
          <a:p>
            <a:pPr marL="457200" lvl="0" indent="-342900" algn="l" rtl="0">
              <a:spcBef>
                <a:spcPts val="0"/>
              </a:spcBef>
              <a:spcAft>
                <a:spcPts val="0"/>
              </a:spcAft>
              <a:buSzPts val="1800"/>
              <a:buChar char="●"/>
            </a:pPr>
            <a:r>
              <a:rPr lang="en" dirty="0"/>
              <a:t>If you’re paranoid about security, which mode is better?</a:t>
            </a:r>
            <a:endParaRPr dirty="0"/>
          </a:p>
          <a:p>
            <a:pPr marL="914400" lvl="1" indent="-317500" algn="l" rtl="0">
              <a:spcBef>
                <a:spcPts val="0"/>
              </a:spcBef>
              <a:spcAft>
                <a:spcPts val="0"/>
              </a:spcAft>
              <a:buSzPts val="1400"/>
              <a:buChar char="○"/>
            </a:pPr>
            <a:r>
              <a:rPr lang="en" dirty="0"/>
              <a:t>CBC mode is better</a:t>
            </a:r>
            <a:endParaRPr dirty="0"/>
          </a:p>
          <a:p>
            <a:pPr marL="457200" lvl="0" indent="-342900" algn="l" rtl="0">
              <a:spcBef>
                <a:spcPts val="0"/>
              </a:spcBef>
              <a:spcAft>
                <a:spcPts val="0"/>
              </a:spcAft>
              <a:buSzPts val="1800"/>
              <a:buChar char="●"/>
            </a:pPr>
            <a:r>
              <a:rPr lang="en" dirty="0"/>
              <a:t>Theoretically, CBC and CTR mode are equally secure if used properly</a:t>
            </a:r>
            <a:endParaRPr dirty="0"/>
          </a:p>
          <a:p>
            <a:pPr marL="914400" lvl="1" indent="-317500" algn="l" rtl="0">
              <a:spcBef>
                <a:spcPts val="0"/>
              </a:spcBef>
              <a:spcAft>
                <a:spcPts val="0"/>
              </a:spcAft>
              <a:buSzPts val="1400"/>
              <a:buChar char="○"/>
            </a:pPr>
            <a:r>
              <a:rPr lang="en" dirty="0"/>
              <a:t>However, if used improperly (IV/nonce reuse), CBC only leaks partial information, and CTR fails catastrophically</a:t>
            </a:r>
            <a:endParaRPr dirty="0"/>
          </a:p>
          <a:p>
            <a:pPr marL="1371600" lvl="2" indent="-317500" algn="l" rtl="0">
              <a:spcBef>
                <a:spcPts val="0"/>
              </a:spcBef>
              <a:spcAft>
                <a:spcPts val="0"/>
              </a:spcAft>
              <a:buSzPts val="1400"/>
              <a:buChar char="■"/>
            </a:pPr>
            <a:r>
              <a:rPr lang="en" dirty="0"/>
              <a:t>Consider human factors: Systems should be as secure as possible even when implemented </a:t>
            </a:r>
            <a:r>
              <a:rPr lang="en" i="1" dirty="0"/>
              <a:t>incorrectly</a:t>
            </a:r>
            <a:endParaRPr i="1" dirty="0"/>
          </a:p>
          <a:p>
            <a:pPr marL="914400" lvl="1" indent="-317500" algn="l" rtl="0">
              <a:spcBef>
                <a:spcPts val="0"/>
              </a:spcBef>
              <a:spcAft>
                <a:spcPts val="0"/>
              </a:spcAft>
              <a:buSzPts val="1400"/>
              <a:buChar char="○"/>
            </a:pPr>
            <a:r>
              <a:rPr lang="en" dirty="0"/>
              <a:t>IV failures on CTR mode have resulted in multiple real-world security incidents!</a:t>
            </a:r>
            <a:endParaRPr dirty="0"/>
          </a:p>
        </p:txBody>
      </p:sp>
      <p:sp>
        <p:nvSpPr>
          <p:cNvPr id="739" name="Google Shape;739;p8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3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8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768" name="Google Shape;768;p8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Block ciphers are designed for </a:t>
            </a:r>
            <a:r>
              <a:rPr lang="en" sz="2000" i="1" dirty="0"/>
              <a:t>confidentiality</a:t>
            </a:r>
            <a:r>
              <a:rPr lang="en" sz="2000" dirty="0"/>
              <a:t> (IND-CPA)</a:t>
            </a:r>
            <a:endParaRPr sz="20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If an attacker tampers with the ciphertext, we are not guaranteed to detect it</a:t>
            </a:r>
            <a:endParaRPr sz="20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Remember Mallory: An </a:t>
            </a:r>
            <a:r>
              <a:rPr lang="en" sz="2000" i="1" dirty="0"/>
              <a:t>active</a:t>
            </a:r>
            <a:r>
              <a:rPr lang="en" sz="2000" dirty="0"/>
              <a:t> manipulator who wants to tamper with the message</a:t>
            </a:r>
            <a:endParaRPr sz="2000" dirty="0"/>
          </a:p>
        </p:txBody>
      </p:sp>
      <p:sp>
        <p:nvSpPr>
          <p:cNvPr id="769" name="Google Shape;769;p8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8">
                                            <p:txEl>
                                              <p:pRg st="0" end="0"/>
                                            </p:txEl>
                                          </p:spTgt>
                                        </p:tgtEl>
                                        <p:attrNameLst>
                                          <p:attrName>style.visibility</p:attrName>
                                        </p:attrNameLst>
                                      </p:cBhvr>
                                      <p:to>
                                        <p:strVal val="visible"/>
                                      </p:to>
                                    </p:set>
                                    <p:animEffect transition="in" filter="fade">
                                      <p:cBhvr>
                                        <p:cTn id="7" dur="1"/>
                                        <p:tgtEl>
                                          <p:spTgt spid="7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68">
                                            <p:txEl>
                                              <p:pRg st="2" end="2"/>
                                            </p:txEl>
                                          </p:spTgt>
                                        </p:tgtEl>
                                        <p:attrNameLst>
                                          <p:attrName>style.visibility</p:attrName>
                                        </p:attrNameLst>
                                      </p:cBhvr>
                                      <p:to>
                                        <p:strVal val="visible"/>
                                      </p:to>
                                    </p:set>
                                    <p:animEffect transition="in" filter="fade">
                                      <p:cBhvr>
                                        <p:cTn id="12" dur="1"/>
                                        <p:tgtEl>
                                          <p:spTgt spid="76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8">
                                            <p:txEl>
                                              <p:pRg st="4" end="4"/>
                                            </p:txEl>
                                          </p:spTgt>
                                        </p:tgtEl>
                                        <p:attrNameLst>
                                          <p:attrName>style.visibility</p:attrName>
                                        </p:attrNameLst>
                                      </p:cBhvr>
                                      <p:to>
                                        <p:strVal val="visible"/>
                                      </p:to>
                                    </p:set>
                                    <p:animEffect transition="in" filter="fade">
                                      <p:cBhvr>
                                        <p:cTn id="17" dur="1"/>
                                        <p:tgtEl>
                                          <p:spTgt spid="76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8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776" name="Google Shape;776;p87"/>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CTR mode</a:t>
            </a:r>
            <a:endParaRPr/>
          </a:p>
          <a:p>
            <a:pPr marL="457200" lvl="0" indent="-342900" algn="l" rtl="0">
              <a:spcBef>
                <a:spcPts val="0"/>
              </a:spcBef>
              <a:spcAft>
                <a:spcPts val="0"/>
              </a:spcAft>
              <a:buSzPts val="1800"/>
              <a:buChar char="●"/>
            </a:pPr>
            <a:r>
              <a:rPr lang="en"/>
              <a:t>What if Mallory tampers with the ciphertext using XOR?</a:t>
            </a:r>
            <a:endParaRPr/>
          </a:p>
        </p:txBody>
      </p:sp>
      <p:sp>
        <p:nvSpPr>
          <p:cNvPr id="777" name="Google Shape;777;p8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66</a:t>
            </a:fld>
            <a:endParaRPr/>
          </a:p>
        </p:txBody>
      </p:sp>
      <p:graphicFrame>
        <p:nvGraphicFramePr>
          <p:cNvPr id="778" name="Google Shape;778;p87"/>
          <p:cNvGraphicFramePr/>
          <p:nvPr/>
        </p:nvGraphicFramePr>
        <p:xfrm>
          <a:off x="669300" y="2437100"/>
          <a:ext cx="7805400" cy="79242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P</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y</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M</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l</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0x4d</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0x6c</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0x24</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779" name="Google Shape;779;p87"/>
          <p:cNvGraphicFramePr/>
          <p:nvPr/>
        </p:nvGraphicFramePr>
        <p:xfrm>
          <a:off x="669300" y="36350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0x8a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0xe3</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0x5e</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0xcf</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0x3b</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0xb8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0xd2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0x96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80" name="Google Shape;780;p87"/>
          <p:cNvSpPr txBox="1"/>
          <p:nvPr/>
        </p:nvSpPr>
        <p:spPr>
          <a:xfrm>
            <a:off x="4297650" y="32295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781" name="Google Shape;781;p87"/>
          <p:cNvSpPr txBox="1"/>
          <p:nvPr/>
        </p:nvSpPr>
        <p:spPr>
          <a:xfrm>
            <a:off x="4297650" y="40366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graphicFrame>
        <p:nvGraphicFramePr>
          <p:cNvPr id="782" name="Google Shape;782;p87"/>
          <p:cNvGraphicFramePr/>
          <p:nvPr/>
        </p:nvGraphicFramePr>
        <p:xfrm>
          <a:off x="669300" y="44421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0xda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0x82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0xef</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0x9c</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0xa6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83" name="Google Shape;783;p87"/>
          <p:cNvSpPr txBox="1"/>
          <p:nvPr/>
        </p:nvSpPr>
        <p:spPr>
          <a:xfrm>
            <a:off x="102700" y="28288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M</a:t>
            </a:r>
            <a:endParaRPr i="1"/>
          </a:p>
        </p:txBody>
      </p:sp>
      <p:sp>
        <p:nvSpPr>
          <p:cNvPr id="784" name="Google Shape;784;p87"/>
          <p:cNvSpPr txBox="1"/>
          <p:nvPr/>
        </p:nvSpPr>
        <p:spPr>
          <a:xfrm>
            <a:off x="102700" y="36330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
        <p:nvSpPr>
          <p:cNvPr id="785" name="Google Shape;785;p87"/>
          <p:cNvSpPr txBox="1"/>
          <p:nvPr/>
        </p:nvSpPr>
        <p:spPr>
          <a:xfrm>
            <a:off x="102700" y="44373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7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8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7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8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8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8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8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8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791" name="Google Shape;791;p88"/>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Suppose Mallory knows the message </a:t>
            </a:r>
            <a:r>
              <a:rPr lang="en" i="1"/>
              <a:t>M</a:t>
            </a:r>
            <a:endParaRPr/>
          </a:p>
          <a:p>
            <a:pPr marL="457200" lvl="0" indent="-342900" algn="l" rtl="0">
              <a:spcBef>
                <a:spcPts val="0"/>
              </a:spcBef>
              <a:spcAft>
                <a:spcPts val="0"/>
              </a:spcAft>
              <a:buSzPts val="1800"/>
              <a:buChar char="●"/>
            </a:pPr>
            <a:r>
              <a:rPr lang="en"/>
              <a:t>How can Mallory change the </a:t>
            </a:r>
            <a:r>
              <a:rPr lang="en" i="1"/>
              <a:t>M</a:t>
            </a:r>
            <a:r>
              <a:rPr lang="en"/>
              <a:t> to say </a:t>
            </a:r>
            <a:r>
              <a:rPr lang="en" b="1">
                <a:latin typeface="Courier New"/>
                <a:ea typeface="Courier New"/>
                <a:cs typeface="Courier New"/>
                <a:sym typeface="Courier New"/>
              </a:rPr>
              <a:t>Pay Mal $</a:t>
            </a:r>
            <a:r>
              <a:rPr lang="en" b="1">
                <a:solidFill>
                  <a:srgbClr val="FF0000"/>
                </a:solidFill>
                <a:latin typeface="Courier New"/>
                <a:ea typeface="Courier New"/>
                <a:cs typeface="Courier New"/>
                <a:sym typeface="Courier New"/>
              </a:rPr>
              <a:t>9</a:t>
            </a:r>
            <a:r>
              <a:rPr lang="en" b="1">
                <a:latin typeface="Courier New"/>
                <a:ea typeface="Courier New"/>
                <a:cs typeface="Courier New"/>
                <a:sym typeface="Courier New"/>
              </a:rPr>
              <a:t>00</a:t>
            </a:r>
            <a:r>
              <a:rPr lang="en"/>
              <a:t>?</a:t>
            </a:r>
            <a:endParaRPr/>
          </a:p>
        </p:txBody>
      </p:sp>
      <p:sp>
        <p:nvSpPr>
          <p:cNvPr id="792" name="Google Shape;792;p8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67</a:t>
            </a:fld>
            <a:endParaRPr/>
          </a:p>
        </p:txBody>
      </p:sp>
      <p:graphicFrame>
        <p:nvGraphicFramePr>
          <p:cNvPr id="793" name="Google Shape;793;p88"/>
          <p:cNvGraphicFramePr/>
          <p:nvPr/>
        </p:nvGraphicFramePr>
        <p:xfrm>
          <a:off x="669300" y="2437100"/>
          <a:ext cx="7805400" cy="79242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P</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y</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M</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l</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0x79</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0x4d</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0x24</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794" name="Google Shape;794;p88"/>
          <p:cNvGraphicFramePr/>
          <p:nvPr/>
        </p:nvGraphicFramePr>
        <p:xfrm>
          <a:off x="669300" y="36350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0xe3</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0x5e</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0xcf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0x3b</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0xb8</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95" name="Google Shape;795;p88"/>
          <p:cNvSpPr txBox="1"/>
          <p:nvPr/>
        </p:nvSpPr>
        <p:spPr>
          <a:xfrm>
            <a:off x="4297650" y="32295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796" name="Google Shape;796;p88"/>
          <p:cNvSpPr txBox="1"/>
          <p:nvPr/>
        </p:nvSpPr>
        <p:spPr>
          <a:xfrm>
            <a:off x="4297650" y="40366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graphicFrame>
        <p:nvGraphicFramePr>
          <p:cNvPr id="797" name="Google Shape;797;p88"/>
          <p:cNvGraphicFramePr/>
          <p:nvPr/>
        </p:nvGraphicFramePr>
        <p:xfrm>
          <a:off x="669300" y="44421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98" name="Google Shape;798;p88"/>
          <p:cNvSpPr txBox="1"/>
          <p:nvPr/>
        </p:nvSpPr>
        <p:spPr>
          <a:xfrm>
            <a:off x="102700" y="28288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M</a:t>
            </a:r>
            <a:endParaRPr i="1"/>
          </a:p>
        </p:txBody>
      </p:sp>
      <p:sp>
        <p:nvSpPr>
          <p:cNvPr id="799" name="Google Shape;799;p88"/>
          <p:cNvSpPr txBox="1"/>
          <p:nvPr/>
        </p:nvSpPr>
        <p:spPr>
          <a:xfrm>
            <a:off x="102700" y="36330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
        <p:nvSpPr>
          <p:cNvPr id="800" name="Google Shape;800;p88"/>
          <p:cNvSpPr txBox="1"/>
          <p:nvPr/>
        </p:nvSpPr>
        <p:spPr>
          <a:xfrm>
            <a:off x="102700" y="44373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8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Lack of Integrity and Authenticity</a:t>
            </a:r>
            <a:endParaRPr/>
          </a:p>
        </p:txBody>
      </p:sp>
      <p:sp>
        <p:nvSpPr>
          <p:cNvPr id="806" name="Google Shape;806;p8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68</a:t>
            </a:fld>
            <a:endParaRPr/>
          </a:p>
        </p:txBody>
      </p:sp>
      <p:graphicFrame>
        <p:nvGraphicFramePr>
          <p:cNvPr id="807" name="Google Shape;807;p89"/>
          <p:cNvGraphicFramePr/>
          <p:nvPr>
            <p:extLst>
              <p:ext uri="{D42A27DB-BD31-4B8C-83A1-F6EECF244321}">
                <p14:modId xmlns:p14="http://schemas.microsoft.com/office/powerpoint/2010/main" val="3042226806"/>
              </p:ext>
            </p:extLst>
          </p:nvPr>
        </p:nvGraphicFramePr>
        <p:xfrm>
          <a:off x="387113" y="1263725"/>
          <a:ext cx="8369750" cy="2437299"/>
        </p:xfrm>
        <a:graphic>
          <a:graphicData uri="http://schemas.openxmlformats.org/drawingml/2006/table">
            <a:tbl>
              <a:tblPr>
                <a:noFill/>
                <a:tableStyleId>{12E67216-324A-4BA9-A612-29C3480C1D07}</a:tableStyleId>
              </a:tblPr>
              <a:tblGrid>
                <a:gridCol w="649925">
                  <a:extLst>
                    <a:ext uri="{9D8B030D-6E8A-4147-A177-3AD203B41FA5}">
                      <a16:colId xmlns:a16="http://schemas.microsoft.com/office/drawing/2014/main" val="20000"/>
                    </a:ext>
                  </a:extLst>
                </a:gridCol>
                <a:gridCol w="200000">
                  <a:extLst>
                    <a:ext uri="{9D8B030D-6E8A-4147-A177-3AD203B41FA5}">
                      <a16:colId xmlns:a16="http://schemas.microsoft.com/office/drawing/2014/main" val="20001"/>
                    </a:ext>
                  </a:extLst>
                </a:gridCol>
                <a:gridCol w="1302180">
                  <a:extLst>
                    <a:ext uri="{9D8B030D-6E8A-4147-A177-3AD203B41FA5}">
                      <a16:colId xmlns:a16="http://schemas.microsoft.com/office/drawing/2014/main" val="20002"/>
                    </a:ext>
                  </a:extLst>
                </a:gridCol>
                <a:gridCol w="734945">
                  <a:extLst>
                    <a:ext uri="{9D8B030D-6E8A-4147-A177-3AD203B41FA5}">
                      <a16:colId xmlns:a16="http://schemas.microsoft.com/office/drawing/2014/main" val="20003"/>
                    </a:ext>
                  </a:extLst>
                </a:gridCol>
                <a:gridCol w="228692">
                  <a:extLst>
                    <a:ext uri="{9D8B030D-6E8A-4147-A177-3AD203B41FA5}">
                      <a16:colId xmlns:a16="http://schemas.microsoft.com/office/drawing/2014/main" val="20004"/>
                    </a:ext>
                  </a:extLst>
                </a:gridCol>
                <a:gridCol w="1789333">
                  <a:extLst>
                    <a:ext uri="{9D8B030D-6E8A-4147-A177-3AD203B41FA5}">
                      <a16:colId xmlns:a16="http://schemas.microsoft.com/office/drawing/2014/main" val="20005"/>
                    </a:ext>
                  </a:extLst>
                </a:gridCol>
                <a:gridCol w="3464675">
                  <a:extLst>
                    <a:ext uri="{9D8B030D-6E8A-4147-A177-3AD203B41FA5}">
                      <a16:colId xmlns:a16="http://schemas.microsoft.com/office/drawing/2014/main" val="20006"/>
                    </a:ext>
                  </a:extLst>
                </a:gridCol>
              </a:tblGrid>
              <a:tr h="381000">
                <a:tc>
                  <a:txBody>
                    <a:bodyPr/>
                    <a:lstStyle/>
                    <a:p>
                      <a:pPr marL="0" lvl="0" indent="0" algn="r" rtl="0">
                        <a:lnSpc>
                          <a:spcPct val="115000"/>
                        </a:lnSpc>
                        <a:spcBef>
                          <a:spcPts val="0"/>
                        </a:spcBef>
                        <a:spcAft>
                          <a:spcPts val="1200"/>
                        </a:spcAft>
                        <a:buNone/>
                      </a:pPr>
                      <a:r>
                        <a:rPr lang="en" sz="1800" i="1"/>
                        <a:t>C</a:t>
                      </a:r>
                      <a:r>
                        <a:rPr lang="en" sz="1300" i="1"/>
                        <a:t>i</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i="1">
                          <a:solidFill>
                            <a:schemeClr val="dk1"/>
                          </a:solidFill>
                        </a:rPr>
                        <a:t>M</a:t>
                      </a:r>
                      <a:r>
                        <a:rPr lang="en" sz="1300" i="1">
                          <a:solidFill>
                            <a:schemeClr val="dk1"/>
                          </a:solidFill>
                        </a:rPr>
                        <a:t>i</a:t>
                      </a:r>
                      <a:r>
                        <a:rPr lang="en" sz="1800">
                          <a:solidFill>
                            <a:schemeClr val="dk1"/>
                          </a:solidFill>
                        </a:rPr>
                        <a:t> ⊕ Pad</a:t>
                      </a:r>
                      <a:r>
                        <a:rPr lang="en" sz="1300" i="1">
                          <a:solidFill>
                            <a:schemeClr val="dk1"/>
                          </a:solidFill>
                        </a:rPr>
                        <a:t>i</a:t>
                      </a:r>
                      <a:r>
                        <a:rPr lang="en" sz="1800">
                          <a:solidFill>
                            <a:schemeClr val="dk1"/>
                          </a:solidFill>
                        </a:rPr>
                        <a:t>  </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r>
                        <a:rPr lang="en" sz="1800" b="1">
                          <a:solidFill>
                            <a:schemeClr val="dk1"/>
                          </a:solidFill>
                          <a:latin typeface="Courier New"/>
                          <a:ea typeface="Courier New"/>
                          <a:cs typeface="Courier New"/>
                          <a:sym typeface="Courier New"/>
                        </a:rPr>
                        <a:t>0x58</a:t>
                      </a:r>
                      <a:endParaRPr sz="1800" i="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800" b="1">
                          <a:solidFill>
                            <a:schemeClr val="dk1"/>
                          </a:solidFill>
                          <a:latin typeface="Courier New"/>
                          <a:ea typeface="Courier New"/>
                          <a:cs typeface="Courier New"/>
                          <a:sym typeface="Courier New"/>
                        </a:rPr>
                        <a:t>0x31</a:t>
                      </a:r>
                      <a:r>
                        <a:rPr lang="en" sz="1800">
                          <a:solidFill>
                            <a:schemeClr val="dk1"/>
                          </a:solidFill>
                        </a:rPr>
                        <a:t> ⊕ Pad</a:t>
                      </a:r>
                      <a:r>
                        <a:rPr lang="en" sz="1300" i="1">
                          <a:solidFill>
                            <a:schemeClr val="dk1"/>
                          </a:solidFill>
                        </a:rPr>
                        <a:t>i</a:t>
                      </a:r>
                      <a:endParaRPr sz="180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a:solidFill>
                            <a:srgbClr val="000000"/>
                          </a:solidFill>
                        </a:rPr>
                        <a:t>Definition of C</a:t>
                      </a:r>
                      <a:r>
                        <a:rPr lang="en" sz="1800"/>
                        <a:t>TR</a:t>
                      </a:r>
                      <a:endParaRPr sz="1800">
                        <a:solidFill>
                          <a:srgbClr val="000000"/>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r" rtl="0">
                        <a:lnSpc>
                          <a:spcPct val="115000"/>
                        </a:lnSpc>
                        <a:spcBef>
                          <a:spcPts val="0"/>
                        </a:spcBef>
                        <a:spcAft>
                          <a:spcPts val="1200"/>
                        </a:spcAft>
                        <a:buNone/>
                      </a:pPr>
                      <a:r>
                        <a:rPr lang="en" sz="1800"/>
                        <a:t>Pad</a:t>
                      </a:r>
                      <a:r>
                        <a:rPr lang="en" sz="1300" i="1"/>
                        <a:t>i</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i="1" dirty="0">
                          <a:solidFill>
                            <a:schemeClr val="dk1"/>
                          </a:solidFill>
                        </a:rPr>
                        <a:t>M</a:t>
                      </a:r>
                      <a:r>
                        <a:rPr lang="en" sz="1300" i="1" dirty="0">
                          <a:solidFill>
                            <a:schemeClr val="dk1"/>
                          </a:solidFill>
                        </a:rPr>
                        <a:t>i</a:t>
                      </a:r>
                      <a:r>
                        <a:rPr lang="en" sz="1800" dirty="0">
                          <a:solidFill>
                            <a:schemeClr val="dk1"/>
                          </a:solidFill>
                        </a:rPr>
                        <a:t> ⊕ </a:t>
                      </a:r>
                      <a:r>
                        <a:rPr lang="en" sz="1800" i="1" dirty="0">
                          <a:solidFill>
                            <a:schemeClr val="dk1"/>
                          </a:solidFill>
                        </a:rPr>
                        <a:t>C</a:t>
                      </a:r>
                      <a:r>
                        <a:rPr lang="en" sz="1300" i="1" dirty="0">
                          <a:solidFill>
                            <a:schemeClr val="dk1"/>
                          </a:solidFill>
                        </a:rPr>
                        <a:t>i</a:t>
                      </a:r>
                      <a:r>
                        <a:rPr lang="en" sz="1800" dirty="0">
                          <a:solidFill>
                            <a:schemeClr val="dk1"/>
                          </a:solidFill>
                        </a:rPr>
                        <a:t>  </a:t>
                      </a:r>
                      <a:endParaRPr sz="1300" i="1"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Clr>
                          <a:schemeClr val="dk1"/>
                        </a:buClr>
                        <a:buSzPts val="1100"/>
                        <a:buFont typeface="Arial"/>
                        <a:buNone/>
                      </a:pPr>
                      <a:r>
                        <a:rPr lang="en" sz="1800">
                          <a:solidFill>
                            <a:schemeClr val="dk1"/>
                          </a:solidFill>
                        </a:rPr>
                        <a:t>Pad</a:t>
                      </a:r>
                      <a:r>
                        <a:rPr lang="en" sz="1300" i="1">
                          <a:solidFill>
                            <a:schemeClr val="dk1"/>
                          </a:solidFill>
                        </a:rPr>
                        <a:t>i</a:t>
                      </a:r>
                      <a:endParaRPr sz="18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800" b="1" dirty="0">
                          <a:solidFill>
                            <a:schemeClr val="dk1"/>
                          </a:solidFill>
                          <a:latin typeface="Courier New"/>
                          <a:ea typeface="Courier New"/>
                          <a:cs typeface="Courier New"/>
                          <a:sym typeface="Courier New"/>
                        </a:rPr>
                        <a:t>0x58</a:t>
                      </a:r>
                      <a:r>
                        <a:rPr lang="en" sz="1800" dirty="0">
                          <a:solidFill>
                            <a:schemeClr val="dk1"/>
                          </a:solidFill>
                        </a:rPr>
                        <a:t> ⊕ </a:t>
                      </a:r>
                      <a:r>
                        <a:rPr lang="en" sz="1800" b="1" dirty="0">
                          <a:solidFill>
                            <a:schemeClr val="dk1"/>
                          </a:solidFill>
                          <a:latin typeface="Courier New"/>
                          <a:ea typeface="Courier New"/>
                          <a:cs typeface="Courier New"/>
                          <a:sym typeface="Courier New"/>
                        </a:rPr>
                        <a:t>0x31</a:t>
                      </a:r>
                      <a:endParaRPr sz="1800" i="1" dirty="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dirty="0"/>
                        <a:t>Solve for the </a:t>
                      </a:r>
                      <a:r>
                        <a:rPr lang="en" sz="1800" i="1" dirty="0" err="1"/>
                        <a:t>i</a:t>
                      </a:r>
                      <a:r>
                        <a:rPr lang="en" sz="1800" dirty="0" err="1"/>
                        <a:t>th</a:t>
                      </a:r>
                      <a:r>
                        <a:rPr lang="en" sz="1800" dirty="0"/>
                        <a:t> byte of the pad</a:t>
                      </a:r>
                      <a:endParaRPr sz="18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r" rtl="0">
                        <a:lnSpc>
                          <a:spcPct val="115000"/>
                        </a:lnSpc>
                        <a:spcBef>
                          <a:spcPts val="0"/>
                        </a:spcBef>
                        <a:spcAft>
                          <a:spcPts val="1200"/>
                        </a:spcAft>
                        <a:buNone/>
                      </a:pP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endParaRPr sz="1800" i="1" dirty="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endParaRPr sz="18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800" b="1">
                          <a:solidFill>
                            <a:schemeClr val="dk1"/>
                          </a:solidFill>
                          <a:latin typeface="Courier New"/>
                          <a:ea typeface="Courier New"/>
                          <a:cs typeface="Courier New"/>
                          <a:sym typeface="Courier New"/>
                        </a:rPr>
                        <a:t>0x69</a:t>
                      </a:r>
                      <a:endParaRPr sz="1800" b="1">
                        <a:solidFill>
                          <a:schemeClr val="dk1"/>
                        </a:solidFill>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r" rtl="0">
                        <a:lnSpc>
                          <a:spcPct val="115000"/>
                        </a:lnSpc>
                        <a:spcBef>
                          <a:spcPts val="0"/>
                        </a:spcBef>
                        <a:spcAft>
                          <a:spcPts val="1200"/>
                        </a:spcAft>
                        <a:buNone/>
                      </a:pPr>
                      <a:r>
                        <a:rPr lang="en" sz="1800" i="1"/>
                        <a:t>C'</a:t>
                      </a:r>
                      <a:r>
                        <a:rPr lang="en" sz="1300" i="1"/>
                        <a:t>i</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dirty="0"/>
                        <a:t>=</a:t>
                      </a:r>
                      <a:endParaRPr sz="1800" dirty="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i="1" dirty="0" err="1">
                          <a:solidFill>
                            <a:schemeClr val="dk1"/>
                          </a:solidFill>
                        </a:rPr>
                        <a:t>M'</a:t>
                      </a:r>
                      <a:r>
                        <a:rPr lang="en" sz="1300" i="1" dirty="0" err="1">
                          <a:solidFill>
                            <a:schemeClr val="dk1"/>
                          </a:solidFill>
                        </a:rPr>
                        <a:t>i</a:t>
                      </a:r>
                      <a:r>
                        <a:rPr lang="en" sz="1800" dirty="0">
                          <a:solidFill>
                            <a:schemeClr val="dk1"/>
                          </a:solidFill>
                        </a:rPr>
                        <a:t> ⊕ </a:t>
                      </a:r>
                      <a:r>
                        <a:rPr lang="en" sz="1800" dirty="0" err="1">
                          <a:solidFill>
                            <a:schemeClr val="dk1"/>
                          </a:solidFill>
                        </a:rPr>
                        <a:t>Pad</a:t>
                      </a:r>
                      <a:r>
                        <a:rPr lang="en" sz="1300" i="1" dirty="0" err="1">
                          <a:solidFill>
                            <a:schemeClr val="dk1"/>
                          </a:solidFill>
                        </a:rPr>
                        <a:t>i</a:t>
                      </a:r>
                      <a:r>
                        <a:rPr lang="en" sz="1800" dirty="0">
                          <a:solidFill>
                            <a:schemeClr val="dk1"/>
                          </a:solidFill>
                        </a:rPr>
                        <a:t>  </a:t>
                      </a:r>
                      <a:endParaRPr sz="1300" i="1" dirty="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600"/>
                        </a:spcAft>
                        <a:buClr>
                          <a:schemeClr val="dk1"/>
                        </a:buClr>
                        <a:buSzPts val="1100"/>
                        <a:buFont typeface="Arial"/>
                        <a:buNone/>
                      </a:pPr>
                      <a:r>
                        <a:rPr lang="en" sz="1800" i="1" dirty="0" err="1">
                          <a:solidFill>
                            <a:schemeClr val="dk1"/>
                          </a:solidFill>
                        </a:rPr>
                        <a:t>C'</a:t>
                      </a:r>
                      <a:r>
                        <a:rPr lang="en" sz="1300" i="1" dirty="0" err="1">
                          <a:solidFill>
                            <a:schemeClr val="dk1"/>
                          </a:solidFill>
                        </a:rPr>
                        <a:t>i</a:t>
                      </a:r>
                      <a:endParaRPr sz="1800" i="1" dirty="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600"/>
                        </a:spcAft>
                        <a:buNone/>
                      </a:pPr>
                      <a:r>
                        <a:rPr lang="en" sz="1800" dirty="0"/>
                        <a:t>=</a:t>
                      </a:r>
                      <a:endParaRPr sz="1800" i="1" dirty="0">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Clr>
                          <a:schemeClr val="dk1"/>
                        </a:buClr>
                        <a:buSzPts val="1100"/>
                        <a:buFont typeface="Arial"/>
                        <a:buNone/>
                      </a:pPr>
                      <a:r>
                        <a:rPr lang="en" sz="1800" b="1" dirty="0">
                          <a:solidFill>
                            <a:schemeClr val="dk1"/>
                          </a:solidFill>
                          <a:latin typeface="Courier New"/>
                          <a:ea typeface="Courier New"/>
                          <a:cs typeface="Courier New"/>
                          <a:sym typeface="Courier New"/>
                        </a:rPr>
                        <a:t>0x39</a:t>
                      </a:r>
                      <a:r>
                        <a:rPr lang="en" sz="1800" dirty="0">
                          <a:solidFill>
                            <a:schemeClr val="dk1"/>
                          </a:solidFill>
                        </a:rPr>
                        <a:t> ⊕ </a:t>
                      </a:r>
                      <a:r>
                        <a:rPr lang="en" sz="1800" b="1" dirty="0">
                          <a:solidFill>
                            <a:schemeClr val="dk1"/>
                          </a:solidFill>
                          <a:latin typeface="Courier New"/>
                          <a:ea typeface="Courier New"/>
                          <a:cs typeface="Courier New"/>
                          <a:sym typeface="Courier New"/>
                        </a:rPr>
                        <a:t>0x69</a:t>
                      </a: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dirty="0"/>
                        <a:t>Compute the changed </a:t>
                      </a:r>
                      <a:r>
                        <a:rPr lang="en" sz="1800" i="1" dirty="0" err="1"/>
                        <a:t>i</a:t>
                      </a:r>
                      <a:r>
                        <a:rPr lang="en" sz="1800" dirty="0" err="1"/>
                        <a:t>th</a:t>
                      </a:r>
                      <a:r>
                        <a:rPr lang="en" sz="1800" dirty="0"/>
                        <a:t> byte</a:t>
                      </a:r>
                      <a:endParaRPr sz="18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r" rtl="0">
                        <a:lnSpc>
                          <a:spcPct val="115000"/>
                        </a:lnSpc>
                        <a:spcBef>
                          <a:spcPts val="0"/>
                        </a:spcBef>
                        <a:spcAft>
                          <a:spcPts val="1200"/>
                        </a:spcAft>
                        <a:buNone/>
                      </a:pPr>
                      <a:endParaRPr sz="1800" b="1">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endParaRPr sz="1800" i="1" dirty="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endParaRPr sz="1800" b="1">
                        <a:solidFill>
                          <a:schemeClr val="dk1"/>
                        </a:solidFill>
                        <a:latin typeface="Courier New"/>
                        <a:ea typeface="Courier New"/>
                        <a:cs typeface="Courier New"/>
                        <a:sym typeface="Courier New"/>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b="1">
                        <a:solidFill>
                          <a:schemeClr val="dk1"/>
                        </a:solidFill>
                        <a:latin typeface="Courier New"/>
                        <a:ea typeface="Courier New"/>
                        <a:cs typeface="Courier New"/>
                        <a:sym typeface="Courier New"/>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800" b="1" dirty="0">
                          <a:solidFill>
                            <a:schemeClr val="dk1"/>
                          </a:solidFill>
                          <a:latin typeface="Courier New"/>
                          <a:ea typeface="Courier New"/>
                          <a:cs typeface="Courier New"/>
                          <a:sym typeface="Courier New"/>
                        </a:rPr>
                        <a:t>0x50</a:t>
                      </a:r>
                      <a:endParaRPr sz="1800" b="1" dirty="0">
                        <a:solidFill>
                          <a:schemeClr val="dk1"/>
                        </a:solidFill>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18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808" name="Google Shape;808;p89"/>
          <p:cNvGraphicFramePr/>
          <p:nvPr>
            <p:extLst>
              <p:ext uri="{D42A27DB-BD31-4B8C-83A1-F6EECF244321}">
                <p14:modId xmlns:p14="http://schemas.microsoft.com/office/powerpoint/2010/main" val="2763101919"/>
              </p:ext>
            </p:extLst>
          </p:nvPr>
        </p:nvGraphicFramePr>
        <p:xfrm>
          <a:off x="803800" y="38797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rgbClr val="B7B7B7"/>
                          </a:solidFill>
                          <a:latin typeface="Courier New"/>
                          <a:ea typeface="Courier New"/>
                          <a:cs typeface="Courier New"/>
                          <a:sym typeface="Courier New"/>
                        </a:rPr>
                        <a:t>0x27</a:t>
                      </a:r>
                      <a:endParaRPr b="1" dirty="0">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rgbClr val="B7B7B7"/>
                          </a:solidFill>
                          <a:latin typeface="Courier New"/>
                          <a:ea typeface="Courier New"/>
                          <a:cs typeface="Courier New"/>
                          <a:sym typeface="Courier New"/>
                        </a:rPr>
                        <a:t>0xa6</a:t>
                      </a:r>
                      <a:endParaRPr b="1" dirty="0">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809" name="Google Shape;809;p89"/>
          <p:cNvGraphicFramePr/>
          <p:nvPr>
            <p:extLst>
              <p:ext uri="{D42A27DB-BD31-4B8C-83A1-F6EECF244321}">
                <p14:modId xmlns:p14="http://schemas.microsoft.com/office/powerpoint/2010/main" val="180254335"/>
              </p:ext>
            </p:extLst>
          </p:nvPr>
        </p:nvGraphicFramePr>
        <p:xfrm>
          <a:off x="803800" y="44271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810" name="Google Shape;810;p89"/>
          <p:cNvSpPr txBox="1"/>
          <p:nvPr/>
        </p:nvSpPr>
        <p:spPr>
          <a:xfrm>
            <a:off x="237200" y="38806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
        <p:nvSpPr>
          <p:cNvPr id="811" name="Google Shape;811;p89"/>
          <p:cNvSpPr txBox="1"/>
          <p:nvPr/>
        </p:nvSpPr>
        <p:spPr>
          <a:xfrm>
            <a:off x="237200" y="44223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6" name="Google Shape;816;p90"/>
          <p:cNvSpPr txBox="1">
            <a:spLocks noGrp="1"/>
          </p:cNvSpPr>
          <p:nvPr>
            <p:ph type="body" idx="1"/>
          </p:nvPr>
        </p:nvSpPr>
        <p:spPr>
          <a:xfrm>
            <a:off x="198500" y="1246825"/>
            <a:ext cx="8650078" cy="110248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What happens when we decrypt </a:t>
            </a:r>
            <a:r>
              <a:rPr lang="en" i="1" dirty="0"/>
              <a:t>C</a:t>
            </a:r>
            <a:r>
              <a:rPr lang="en" dirty="0"/>
              <a:t>'?</a:t>
            </a:r>
            <a:endParaRPr dirty="0"/>
          </a:p>
          <a:p>
            <a:pPr marL="914400" lvl="1" indent="-317500" algn="l" rtl="0">
              <a:spcBef>
                <a:spcPts val="0"/>
              </a:spcBef>
              <a:spcAft>
                <a:spcPts val="0"/>
              </a:spcAft>
              <a:buSzPts val="1400"/>
              <a:buChar char="○"/>
            </a:pPr>
            <a:r>
              <a:rPr lang="en" dirty="0"/>
              <a:t>The message looks like “Pay Mal $900” now!</a:t>
            </a:r>
            <a:endParaRPr dirty="0"/>
          </a:p>
          <a:p>
            <a:pPr marL="914400" lvl="1" indent="-317500" algn="l" rtl="0">
              <a:spcBef>
                <a:spcPts val="0"/>
              </a:spcBef>
              <a:spcAft>
                <a:spcPts val="0"/>
              </a:spcAft>
              <a:buSzPts val="1400"/>
              <a:buChar char="○"/>
            </a:pPr>
            <a:r>
              <a:rPr lang="en" dirty="0"/>
              <a:t>Note: Mallory didn’t have to know the key; no integrity or authenticity for CTR mode!</a:t>
            </a:r>
            <a:endParaRPr dirty="0"/>
          </a:p>
        </p:txBody>
      </p:sp>
      <p:sp>
        <p:nvSpPr>
          <p:cNvPr id="817" name="Google Shape;817;p9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818" name="Google Shape;818;p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69</a:t>
            </a:fld>
            <a:endParaRPr/>
          </a:p>
        </p:txBody>
      </p:sp>
      <p:graphicFrame>
        <p:nvGraphicFramePr>
          <p:cNvPr id="819" name="Google Shape;819;p90"/>
          <p:cNvGraphicFramePr/>
          <p:nvPr/>
        </p:nvGraphicFramePr>
        <p:xfrm>
          <a:off x="669300" y="2437100"/>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820" name="Google Shape;820;p90"/>
          <p:cNvGraphicFramePr/>
          <p:nvPr/>
        </p:nvGraphicFramePr>
        <p:xfrm>
          <a:off x="669300" y="3244200"/>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0xe3</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0x5e</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0xcf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0x3b</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0xb8</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821" name="Google Shape;821;p90"/>
          <p:cNvSpPr txBox="1"/>
          <p:nvPr/>
        </p:nvSpPr>
        <p:spPr>
          <a:xfrm>
            <a:off x="4297650" y="28386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822" name="Google Shape;822;p90"/>
          <p:cNvSpPr txBox="1"/>
          <p:nvPr/>
        </p:nvSpPr>
        <p:spPr>
          <a:xfrm>
            <a:off x="4297650" y="36457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823" name="Google Shape;823;p90"/>
          <p:cNvSpPr txBox="1"/>
          <p:nvPr/>
        </p:nvSpPr>
        <p:spPr>
          <a:xfrm>
            <a:off x="102700" y="24379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a:p>
        </p:txBody>
      </p:sp>
      <p:sp>
        <p:nvSpPr>
          <p:cNvPr id="824" name="Google Shape;824;p90"/>
          <p:cNvSpPr txBox="1"/>
          <p:nvPr/>
        </p:nvSpPr>
        <p:spPr>
          <a:xfrm>
            <a:off x="102700" y="40464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dirty="0"/>
              <a:t>M</a:t>
            </a:r>
            <a:r>
              <a:rPr lang="en" dirty="0"/>
              <a:t>'</a:t>
            </a:r>
            <a:endParaRPr dirty="0"/>
          </a:p>
        </p:txBody>
      </p:sp>
      <p:graphicFrame>
        <p:nvGraphicFramePr>
          <p:cNvPr id="825" name="Google Shape;825;p90"/>
          <p:cNvGraphicFramePr/>
          <p:nvPr/>
        </p:nvGraphicFramePr>
        <p:xfrm>
          <a:off x="669300" y="4051300"/>
          <a:ext cx="7805400" cy="79242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0x79</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0x4d</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0x24</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P</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y</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M</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l</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9</a:t>
                      </a:r>
                      <a:endParaRPr b="1">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826" name="Google Shape;826;p90"/>
          <p:cNvSpPr txBox="1"/>
          <p:nvPr/>
        </p:nvSpPr>
        <p:spPr>
          <a:xfrm>
            <a:off x="102700" y="32422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16">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Intro to Block Ciphers</a:t>
            </a:r>
            <a:endParaRPr dirty="0"/>
          </a:p>
        </p:txBody>
      </p:sp>
      <p:sp>
        <p:nvSpPr>
          <p:cNvPr id="95" name="Google Shape;95;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400" dirty="0"/>
              <a:t>Types of symmetric key crypto</a:t>
            </a:r>
          </a:p>
          <a:p>
            <a:pPr marL="457200" lvl="0" indent="-342900" algn="l" rtl="0">
              <a:spcBef>
                <a:spcPts val="0"/>
              </a:spcBef>
              <a:spcAft>
                <a:spcPts val="0"/>
              </a:spcAft>
              <a:buSzPts val="1800"/>
              <a:buChar char="●"/>
            </a:pPr>
            <a:endParaRPr lang="en-US" sz="2400" dirty="0"/>
          </a:p>
          <a:p>
            <a:pPr marL="457200" lvl="0" indent="-342900" algn="l" rtl="0">
              <a:spcBef>
                <a:spcPts val="0"/>
              </a:spcBef>
              <a:spcAft>
                <a:spcPts val="0"/>
              </a:spcAft>
              <a:buSzPts val="1800"/>
              <a:buChar char="●"/>
            </a:pPr>
            <a:r>
              <a:rPr lang="en-US" sz="2400" dirty="0"/>
              <a:t>Use a fixed length key to encrypt a fixed length block of data</a:t>
            </a:r>
          </a:p>
          <a:p>
            <a:pPr marL="457200" lvl="0" indent="-342900" algn="l" rtl="0">
              <a:spcBef>
                <a:spcPts val="0"/>
              </a:spcBef>
              <a:spcAft>
                <a:spcPts val="0"/>
              </a:spcAft>
              <a:buSzPts val="1800"/>
              <a:buChar char="●"/>
            </a:pPr>
            <a:endParaRPr lang="en-US" sz="2400" dirty="0"/>
          </a:p>
          <a:p>
            <a:pPr marL="457200" lvl="0" indent="-342900" algn="l" rtl="0">
              <a:spcBef>
                <a:spcPts val="0"/>
              </a:spcBef>
              <a:spcAft>
                <a:spcPts val="0"/>
              </a:spcAft>
              <a:buSzPts val="1800"/>
              <a:buChar char="●"/>
            </a:pPr>
            <a:r>
              <a:rPr lang="en-US" sz="2400" dirty="0"/>
              <a:t>For example, a 64-bit block of data and a 128-bit key</a:t>
            </a:r>
          </a:p>
          <a:p>
            <a:pPr marL="457200" lvl="0" indent="-342900" algn="l" rtl="0">
              <a:spcBef>
                <a:spcPts val="0"/>
              </a:spcBef>
              <a:spcAft>
                <a:spcPts val="0"/>
              </a:spcAft>
              <a:buSzPts val="1800"/>
              <a:buChar char="●"/>
            </a:pPr>
            <a:endParaRPr lang="en-US" sz="2400"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7342594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91"/>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What about CBC?</a:t>
            </a:r>
            <a:endParaRPr dirty="0"/>
          </a:p>
          <a:p>
            <a:pPr marL="914400" lvl="1" indent="-317500" algn="l" rtl="0">
              <a:spcBef>
                <a:spcPts val="0"/>
              </a:spcBef>
              <a:spcAft>
                <a:spcPts val="0"/>
              </a:spcAft>
              <a:buSzPts val="1400"/>
              <a:buChar char="○"/>
            </a:pPr>
            <a:r>
              <a:rPr lang="en" dirty="0"/>
              <a:t>Altering a bit of the ciphertext causes some blocks to become random gibberish</a:t>
            </a:r>
            <a:endParaRPr dirty="0"/>
          </a:p>
          <a:p>
            <a:pPr marL="914400" lvl="1" indent="-317500" algn="l" rtl="0">
              <a:spcBef>
                <a:spcPts val="0"/>
              </a:spcBef>
              <a:spcAft>
                <a:spcPts val="0"/>
              </a:spcAft>
              <a:buSzPts val="1400"/>
              <a:buChar char="○"/>
            </a:pPr>
            <a:r>
              <a:rPr lang="en" dirty="0"/>
              <a:t>However, Bob cannot prove that Alice did not send random gibberish, so it still does </a:t>
            </a:r>
            <a:r>
              <a:rPr lang="en" i="1" dirty="0"/>
              <a:t>not</a:t>
            </a:r>
            <a:r>
              <a:rPr lang="en" dirty="0"/>
              <a:t> provide integrity or authenticity</a:t>
            </a:r>
            <a:endParaRPr dirty="0"/>
          </a:p>
        </p:txBody>
      </p:sp>
      <p:sp>
        <p:nvSpPr>
          <p:cNvPr id="832" name="Google Shape;832;p9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833" name="Google Shape;833;p9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70</a:t>
            </a:fld>
            <a:endParaRPr/>
          </a:p>
        </p:txBody>
      </p:sp>
      <p:pic>
        <p:nvPicPr>
          <p:cNvPr id="834" name="Google Shape;834;p91"/>
          <p:cNvPicPr preferRelativeResize="0"/>
          <p:nvPr/>
        </p:nvPicPr>
        <p:blipFill>
          <a:blip r:embed="rId3">
            <a:alphaModFix/>
          </a:blip>
          <a:stretch>
            <a:fillRect/>
          </a:stretch>
        </p:blipFill>
        <p:spPr>
          <a:xfrm>
            <a:off x="1611251" y="2571750"/>
            <a:ext cx="5921486" cy="2384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1">
                                            <p:txEl>
                                              <p:pRg st="1" end="1"/>
                                            </p:txEl>
                                          </p:spTgt>
                                        </p:tgtEl>
                                        <p:attrNameLst>
                                          <p:attrName>style.visibility</p:attrName>
                                        </p:attrNameLst>
                                      </p:cBhvr>
                                      <p:to>
                                        <p:strVal val="visible"/>
                                      </p:to>
                                    </p:set>
                                    <p:animEffect transition="in" filter="fade">
                                      <p:cBhvr>
                                        <p:cTn id="7" dur="1"/>
                                        <p:tgtEl>
                                          <p:spTgt spid="8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1">
                                            <p:txEl>
                                              <p:pRg st="2" end="2"/>
                                            </p:txEl>
                                          </p:spTgt>
                                        </p:tgtEl>
                                        <p:attrNameLst>
                                          <p:attrName>style.visibility</p:attrName>
                                        </p:attrNameLst>
                                      </p:cBhvr>
                                      <p:to>
                                        <p:strVal val="visible"/>
                                      </p:to>
                                    </p:set>
                                    <p:animEffect transition="in" filter="fade">
                                      <p:cBhvr>
                                        <p:cTn id="12" dur="1"/>
                                        <p:tgtEl>
                                          <p:spTgt spid="8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9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 Modes of Operation: Summary</a:t>
            </a:r>
            <a:endParaRPr/>
          </a:p>
        </p:txBody>
      </p:sp>
      <p:sp>
        <p:nvSpPr>
          <p:cNvPr id="840" name="Google Shape;840;p9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ECB mode: Deterministic, so not IND-CPA secure</a:t>
            </a:r>
            <a:endParaRPr dirty="0"/>
          </a:p>
          <a:p>
            <a:pPr marL="457200" lvl="0" indent="-342900" algn="l" rtl="0">
              <a:spcBef>
                <a:spcPts val="0"/>
              </a:spcBef>
              <a:spcAft>
                <a:spcPts val="0"/>
              </a:spcAft>
              <a:buSzPts val="1800"/>
              <a:buChar char="●"/>
            </a:pPr>
            <a:r>
              <a:rPr lang="en" dirty="0"/>
              <a:t>CBC mode</a:t>
            </a:r>
            <a:endParaRPr dirty="0"/>
          </a:p>
          <a:p>
            <a:pPr marL="914400" lvl="1" indent="-317500" algn="l" rtl="0">
              <a:spcBef>
                <a:spcPts val="0"/>
              </a:spcBef>
              <a:spcAft>
                <a:spcPts val="0"/>
              </a:spcAft>
              <a:buSzPts val="1400"/>
              <a:buChar char="○"/>
            </a:pPr>
            <a:r>
              <a:rPr lang="en" dirty="0"/>
              <a:t>IND-CPA secure, assuming no IV reuse</a:t>
            </a:r>
            <a:endParaRPr dirty="0"/>
          </a:p>
          <a:p>
            <a:pPr marL="914400" lvl="1" indent="-317500" algn="l" rtl="0">
              <a:spcBef>
                <a:spcPts val="0"/>
              </a:spcBef>
              <a:spcAft>
                <a:spcPts val="0"/>
              </a:spcAft>
              <a:buSzPts val="1400"/>
              <a:buChar char="○"/>
            </a:pPr>
            <a:r>
              <a:rPr lang="en" dirty="0"/>
              <a:t>Encryption is not parallelizable</a:t>
            </a:r>
            <a:endParaRPr dirty="0"/>
          </a:p>
          <a:p>
            <a:pPr marL="914400" lvl="1" indent="-317500" algn="l" rtl="0">
              <a:spcBef>
                <a:spcPts val="0"/>
              </a:spcBef>
              <a:spcAft>
                <a:spcPts val="0"/>
              </a:spcAft>
              <a:buSzPts val="1400"/>
              <a:buChar char="○"/>
            </a:pPr>
            <a:r>
              <a:rPr lang="en" dirty="0"/>
              <a:t>Decryption is parallelizable</a:t>
            </a:r>
            <a:endParaRPr dirty="0"/>
          </a:p>
          <a:p>
            <a:pPr marL="914400" lvl="1" indent="-317500" algn="l" rtl="0">
              <a:spcBef>
                <a:spcPts val="0"/>
              </a:spcBef>
              <a:spcAft>
                <a:spcPts val="0"/>
              </a:spcAft>
              <a:buSzPts val="1400"/>
              <a:buChar char="○"/>
            </a:pPr>
            <a:r>
              <a:rPr lang="en" dirty="0"/>
              <a:t>Must pad plaintext to a multiple of the block size</a:t>
            </a:r>
            <a:endParaRPr dirty="0"/>
          </a:p>
          <a:p>
            <a:pPr marL="914400" lvl="1" indent="-317500" algn="l" rtl="0">
              <a:spcBef>
                <a:spcPts val="0"/>
              </a:spcBef>
              <a:spcAft>
                <a:spcPts val="0"/>
              </a:spcAft>
              <a:buSzPts val="1400"/>
              <a:buChar char="○"/>
            </a:pPr>
            <a:r>
              <a:rPr lang="en" dirty="0"/>
              <a:t>IV reuse leads to leaking the existence of identical blocks at the start of the message</a:t>
            </a:r>
            <a:endParaRPr dirty="0"/>
          </a:p>
          <a:p>
            <a:pPr marL="457200" lvl="0" indent="-342900" algn="l" rtl="0">
              <a:spcBef>
                <a:spcPts val="0"/>
              </a:spcBef>
              <a:spcAft>
                <a:spcPts val="0"/>
              </a:spcAft>
              <a:buSzPts val="1800"/>
              <a:buChar char="●"/>
            </a:pPr>
            <a:r>
              <a:rPr lang="en" dirty="0"/>
              <a:t>CTR mode</a:t>
            </a:r>
            <a:endParaRPr dirty="0"/>
          </a:p>
          <a:p>
            <a:pPr marL="914400" lvl="1" indent="-317500" algn="l" rtl="0">
              <a:spcBef>
                <a:spcPts val="0"/>
              </a:spcBef>
              <a:spcAft>
                <a:spcPts val="0"/>
              </a:spcAft>
              <a:buSzPts val="1400"/>
              <a:buChar char="○"/>
            </a:pPr>
            <a:r>
              <a:rPr lang="en" dirty="0"/>
              <a:t>IND-CPA secure, assuming no IV reuse</a:t>
            </a:r>
            <a:endParaRPr dirty="0"/>
          </a:p>
          <a:p>
            <a:pPr marL="914400" lvl="1" indent="-317500" algn="l" rtl="0">
              <a:spcBef>
                <a:spcPts val="0"/>
              </a:spcBef>
              <a:spcAft>
                <a:spcPts val="0"/>
              </a:spcAft>
              <a:buSzPts val="1400"/>
              <a:buChar char="○"/>
            </a:pPr>
            <a:r>
              <a:rPr lang="en" dirty="0"/>
              <a:t>Encryption and decryption are parallelizable</a:t>
            </a:r>
            <a:endParaRPr dirty="0"/>
          </a:p>
          <a:p>
            <a:pPr marL="914400" lvl="1" indent="-317500" algn="l" rtl="0">
              <a:spcBef>
                <a:spcPts val="0"/>
              </a:spcBef>
              <a:spcAft>
                <a:spcPts val="0"/>
              </a:spcAft>
              <a:buSzPts val="1400"/>
              <a:buChar char="○"/>
            </a:pPr>
            <a:r>
              <a:rPr lang="en" dirty="0"/>
              <a:t>Plaintext does not need to be padded</a:t>
            </a:r>
            <a:endParaRPr dirty="0"/>
          </a:p>
          <a:p>
            <a:pPr marL="914400" lvl="1" indent="-317500" algn="l" rtl="0">
              <a:spcBef>
                <a:spcPts val="0"/>
              </a:spcBef>
              <a:spcAft>
                <a:spcPts val="0"/>
              </a:spcAft>
              <a:buSzPts val="1400"/>
              <a:buChar char="○"/>
            </a:pPr>
            <a:r>
              <a:rPr lang="en" dirty="0"/>
              <a:t>Nonce reuse leads to losing all security</a:t>
            </a:r>
            <a:endParaRPr dirty="0"/>
          </a:p>
          <a:p>
            <a:pPr marL="457200" lvl="0" indent="-342900" algn="l" rtl="0">
              <a:spcBef>
                <a:spcPts val="0"/>
              </a:spcBef>
              <a:spcAft>
                <a:spcPts val="0"/>
              </a:spcAft>
              <a:buSzPts val="1800"/>
              <a:buChar char="●"/>
            </a:pPr>
            <a:r>
              <a:rPr lang="en" dirty="0"/>
              <a:t>Lack of integrity and authenticity</a:t>
            </a:r>
            <a:endParaRPr dirty="0"/>
          </a:p>
        </p:txBody>
      </p:sp>
      <p:sp>
        <p:nvSpPr>
          <p:cNvPr id="841" name="Google Shape;841;p9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71</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Intro to Block Ciphers</a:t>
            </a:r>
            <a:endParaRPr dirty="0"/>
          </a:p>
        </p:txBody>
      </p:sp>
      <p:sp>
        <p:nvSpPr>
          <p:cNvPr id="95" name="Google Shape;95;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400" dirty="0"/>
              <a:t>Similar to a substitution cipher</a:t>
            </a:r>
          </a:p>
          <a:p>
            <a:pPr lvl="1" indent="-342900">
              <a:buSzPts val="1800"/>
              <a:buChar char="●"/>
            </a:pPr>
            <a:r>
              <a:rPr lang="en-US" sz="1800" dirty="0"/>
              <a:t>Much larger alphabet! </a:t>
            </a:r>
          </a:p>
          <a:p>
            <a:pPr marL="457200" lvl="0" indent="-342900" algn="l" rtl="0">
              <a:spcBef>
                <a:spcPts val="0"/>
              </a:spcBef>
              <a:spcAft>
                <a:spcPts val="0"/>
              </a:spcAft>
              <a:buSzPts val="1800"/>
              <a:buChar char="●"/>
            </a:pPr>
            <a:endParaRPr lang="en-US" sz="2400" dirty="0"/>
          </a:p>
          <a:p>
            <a:pPr marL="457200" lvl="0" indent="-342900" algn="l" rtl="0">
              <a:spcBef>
                <a:spcPts val="0"/>
              </a:spcBef>
              <a:spcAft>
                <a:spcPts val="0"/>
              </a:spcAft>
              <a:buSzPts val="1800"/>
              <a:buChar char="●"/>
            </a:pPr>
            <a:r>
              <a:rPr lang="en-US" sz="2400" dirty="0"/>
              <a:t>Example: if we have a 64-bit block cipher, then our substitution table has 2</a:t>
            </a:r>
            <a:r>
              <a:rPr lang="en-US" sz="2400" baseline="30000" dirty="0"/>
              <a:t>64 </a:t>
            </a:r>
            <a:r>
              <a:rPr lang="en-US" sz="2400" dirty="0"/>
              <a:t>entries (1.8 * 10</a:t>
            </a:r>
            <a:r>
              <a:rPr lang="en-US" sz="2400" baseline="30000" dirty="0"/>
              <a:t>19</a:t>
            </a:r>
            <a:r>
              <a:rPr lang="en-US" sz="2400" dirty="0"/>
              <a:t>)	</a:t>
            </a:r>
          </a:p>
          <a:p>
            <a:pPr lvl="1" indent="-342900">
              <a:buSzPts val="1800"/>
              <a:buChar char="●"/>
            </a:pPr>
            <a:r>
              <a:rPr lang="en-US" sz="1800" dirty="0"/>
              <a:t>That’s a big substitution table! </a:t>
            </a:r>
          </a:p>
          <a:p>
            <a:pPr lvl="1" indent="-342900">
              <a:buSzPts val="1800"/>
              <a:buChar char="●"/>
            </a:pPr>
            <a:endParaRPr lang="en-US" sz="1800" dirty="0"/>
          </a:p>
          <a:p>
            <a:r>
              <a:rPr lang="en-US" sz="2400" dirty="0"/>
              <a:t>Goal of a block cipher: Do this with an algorithm and a small key</a:t>
            </a:r>
          </a:p>
          <a:p>
            <a:pPr marL="571500" lvl="1" indent="0">
              <a:buSzPts val="1800"/>
              <a:buNone/>
            </a:pPr>
            <a:endParaRPr lang="en-US" sz="1800"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pic>
        <p:nvPicPr>
          <p:cNvPr id="5" name="Graphic 4">
            <a:extLst>
              <a:ext uri="{FF2B5EF4-FFF2-40B4-BE49-F238E27FC236}">
                <a16:creationId xmlns:a16="http://schemas.microsoft.com/office/drawing/2014/main" id="{C94503C7-4EAB-9A36-45ED-A28884A7CF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75270" y="1148961"/>
            <a:ext cx="1070230" cy="2535980"/>
          </a:xfrm>
          <a:prstGeom prst="rect">
            <a:avLst/>
          </a:prstGeom>
        </p:spPr>
      </p:pic>
    </p:spTree>
    <p:extLst>
      <p:ext uri="{BB962C8B-B14F-4D97-AF65-F5344CB8AC3E}">
        <p14:creationId xmlns:p14="http://schemas.microsoft.com/office/powerpoint/2010/main" val="206424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a:t>
            </a:r>
            <a:r>
              <a:rPr lang="en-US" dirty="0"/>
              <a:t>e</a:t>
            </a:r>
            <a:r>
              <a:rPr lang="en" dirty="0"/>
              <a:t>al-World Block Ciphers</a:t>
            </a:r>
            <a:endParaRPr dirty="0"/>
          </a:p>
        </p:txBody>
      </p:sp>
      <p:sp>
        <p:nvSpPr>
          <p:cNvPr id="95" name="Google Shape;95;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en-US" sz="2200" dirty="0"/>
              <a:t>Data Encryption Standard (DES)</a:t>
            </a:r>
          </a:p>
          <a:p>
            <a:pPr lvl="1" indent="-342900">
              <a:buSzPts val="1800"/>
              <a:buChar char="●"/>
            </a:pPr>
            <a:r>
              <a:rPr lang="en-US" sz="1900" dirty="0"/>
              <a:t>64-bit block size</a:t>
            </a:r>
          </a:p>
          <a:p>
            <a:pPr lvl="1" indent="-342900">
              <a:buSzPts val="1800"/>
              <a:buChar char="●"/>
            </a:pPr>
            <a:r>
              <a:rPr lang="en-US" sz="1900" dirty="0"/>
              <a:t>56-bit key size</a:t>
            </a:r>
          </a:p>
          <a:p>
            <a:pPr lvl="1" indent="-342900">
              <a:buSzPts val="1800"/>
              <a:buChar char="●"/>
            </a:pPr>
            <a:r>
              <a:rPr lang="en-US" sz="1900" dirty="0"/>
              <a:t>Released in 1976</a:t>
            </a:r>
          </a:p>
          <a:p>
            <a:pPr lvl="1" indent="-342900">
              <a:buSzPts val="1800"/>
              <a:buChar char="●"/>
            </a:pPr>
            <a:r>
              <a:rPr lang="en-US" sz="1900" dirty="0"/>
              <a:t>US government standard until 2001</a:t>
            </a:r>
          </a:p>
          <a:p>
            <a:pPr marL="457200" lvl="0" indent="-342900" algn="l" rtl="0">
              <a:spcBef>
                <a:spcPts val="0"/>
              </a:spcBef>
              <a:spcAft>
                <a:spcPts val="0"/>
              </a:spcAft>
              <a:buSzPts val="1800"/>
              <a:buChar char="●"/>
            </a:pPr>
            <a:endParaRPr lang="en-US" sz="2400" dirty="0"/>
          </a:p>
          <a:p>
            <a:pPr marL="457200" lvl="0" indent="-342900" algn="l" rtl="0">
              <a:spcBef>
                <a:spcPts val="0"/>
              </a:spcBef>
              <a:spcAft>
                <a:spcPts val="0"/>
              </a:spcAft>
              <a:buSzPts val="1800"/>
              <a:buChar char="●"/>
            </a:pPr>
            <a:r>
              <a:rPr lang="en-US" sz="2200" dirty="0"/>
              <a:t>Advanced Encryption Standard (AES)</a:t>
            </a:r>
          </a:p>
          <a:p>
            <a:pPr lvl="1" indent="-342900">
              <a:buSzPts val="1800"/>
              <a:buChar char="●"/>
            </a:pPr>
            <a:r>
              <a:rPr lang="en-US" sz="1900" dirty="0"/>
              <a:t>128-bit block size</a:t>
            </a:r>
          </a:p>
          <a:p>
            <a:pPr lvl="1" indent="-342900">
              <a:buSzPts val="1800"/>
              <a:buChar char="●"/>
            </a:pPr>
            <a:r>
              <a:rPr lang="en-US" sz="1900" dirty="0"/>
              <a:t>128, 192, or 256 bit key size</a:t>
            </a:r>
          </a:p>
          <a:p>
            <a:pPr lvl="1" indent="-342900">
              <a:buSzPts val="1800"/>
              <a:buChar char="●"/>
            </a:pPr>
            <a:r>
              <a:rPr lang="en-US" sz="1900" dirty="0"/>
              <a:t>Current US government standard</a:t>
            </a:r>
          </a:p>
          <a:p>
            <a:pPr lvl="1" indent="-342900">
              <a:buSzPts val="1800"/>
              <a:buChar char="●"/>
            </a:pPr>
            <a:r>
              <a:rPr lang="en-US" sz="1900" dirty="0"/>
              <a:t>Most widely used</a:t>
            </a:r>
          </a:p>
          <a:p>
            <a:pPr marL="457200" lvl="0" indent="-342900" algn="l" rtl="0">
              <a:spcBef>
                <a:spcPts val="0"/>
              </a:spcBef>
              <a:spcAft>
                <a:spcPts val="0"/>
              </a:spcAft>
              <a:buSzPts val="1800"/>
              <a:buChar char="●"/>
            </a:pPr>
            <a:endParaRPr lang="en-US" sz="2400" dirty="0"/>
          </a:p>
          <a:p>
            <a:pPr marL="571500" lvl="1" indent="0">
              <a:buSzPts val="1800"/>
              <a:buNone/>
            </a:pPr>
            <a:endParaRPr lang="en-US" sz="1800"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2656747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1236</TotalTime>
  <Words>8158</Words>
  <Application>Microsoft Macintosh PowerPoint</Application>
  <PresentationFormat>On-screen Show (16:9)</PresentationFormat>
  <Paragraphs>929</Paragraphs>
  <Slides>71</Slides>
  <Notes>71</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71</vt:i4>
      </vt:variant>
    </vt:vector>
  </HeadingPairs>
  <TitlesOfParts>
    <vt:vector size="76" baseType="lpstr">
      <vt:lpstr>Arial</vt:lpstr>
      <vt:lpstr>Courier New</vt:lpstr>
      <vt:lpstr>Menlo</vt:lpstr>
      <vt:lpstr>Roboto</vt:lpstr>
      <vt:lpstr>CS 161</vt:lpstr>
      <vt:lpstr>Block Ciphers and Modes of Operation</vt:lpstr>
      <vt:lpstr>Announcements</vt:lpstr>
      <vt:lpstr>Recap</vt:lpstr>
      <vt:lpstr>Recap</vt:lpstr>
      <vt:lpstr>Block Ciphers</vt:lpstr>
      <vt:lpstr>Cryptography Roadmap</vt:lpstr>
      <vt:lpstr>Intro to Block Ciphers</vt:lpstr>
      <vt:lpstr>Intro to Block Ciphers</vt:lpstr>
      <vt:lpstr>Real-World Block Ciphers</vt:lpstr>
      <vt:lpstr>Simplified AES Example</vt:lpstr>
      <vt:lpstr>Block Ciphers: Definition</vt:lpstr>
      <vt:lpstr>Block Ciphers: Correctness</vt:lpstr>
      <vt:lpstr>Block Ciphers: Security</vt:lpstr>
      <vt:lpstr>Block Ciphers: Brute-force attacks?</vt:lpstr>
      <vt:lpstr>Block Ciphers: Efficiency</vt:lpstr>
      <vt:lpstr>DES (Data Encryption Standard)</vt:lpstr>
      <vt:lpstr>AES (Advanced Encryption Standard)</vt:lpstr>
      <vt:lpstr>AES (Advanced Encryption Standard)</vt:lpstr>
      <vt:lpstr>AES (Advanced Encryption Standard)</vt:lpstr>
      <vt:lpstr>Are Block Ciphers IND-CPA Secure?</vt:lpstr>
      <vt:lpstr>Issues with Block Ciphers</vt:lpstr>
      <vt:lpstr>Summary: Block Ciphers</vt:lpstr>
      <vt:lpstr>Block Cipher Modes of Operation</vt:lpstr>
      <vt:lpstr>Block Ciphers Operating Mode</vt:lpstr>
      <vt:lpstr>Scratchpad: Let’s design it together</vt:lpstr>
      <vt:lpstr>Scratchpad: Let’s design it together</vt:lpstr>
      <vt:lpstr>Scratchpad: Let’s design it together</vt:lpstr>
      <vt:lpstr>ECB Mode</vt:lpstr>
      <vt:lpstr>ECB Mode</vt:lpstr>
      <vt:lpstr>ECB Mode: Problems</vt:lpstr>
      <vt:lpstr>Scratchpad: Let’s design it together</vt:lpstr>
      <vt:lpstr>Scratchpad: Let’s design it together</vt:lpstr>
      <vt:lpstr>Scratchpad: Let’s design it together</vt:lpstr>
      <vt:lpstr>Scratchpad: Let’s design it together</vt:lpstr>
      <vt:lpstr>CBC Mode</vt:lpstr>
      <vt:lpstr>CBC Mode: Decryption</vt:lpstr>
      <vt:lpstr>CBC Mode: Decryption</vt:lpstr>
      <vt:lpstr>CBC Mode: Efficiency &amp; Parallelism</vt:lpstr>
      <vt:lpstr>CBC Mode: Padding</vt:lpstr>
      <vt:lpstr>CBC Mode: Padding</vt:lpstr>
      <vt:lpstr>CBC Mode: Security</vt:lpstr>
      <vt:lpstr>CBC Mode: IV Reuse</vt:lpstr>
      <vt:lpstr>CBC Mode is IND-CPA (when used correctly)</vt:lpstr>
      <vt:lpstr>CBC Mode: Penguin</vt:lpstr>
      <vt:lpstr>CBC Mode (Design Question)</vt:lpstr>
      <vt:lpstr>CBC Mode: Problems</vt:lpstr>
      <vt:lpstr>CTR Mode Scratchpad: Let’s design it together</vt:lpstr>
      <vt:lpstr>CTR Mode Scratchpad: Let’s design it together</vt:lpstr>
      <vt:lpstr>CTR Mode Scratchpad: Let’s design it together</vt:lpstr>
      <vt:lpstr>CTR Mode Scratchpad: Let’s design it together</vt:lpstr>
      <vt:lpstr>CTR Mode Scratchpad: Let’s design it together</vt:lpstr>
      <vt:lpstr>CTR Mode Scratchpad: Let’s design it together</vt:lpstr>
      <vt:lpstr>CTR Mode Scratchpad: Let’s design it together</vt:lpstr>
      <vt:lpstr>CTR (Counter) Mode</vt:lpstr>
      <vt:lpstr>CTR Mode</vt:lpstr>
      <vt:lpstr>CTR Mode: Decryption</vt:lpstr>
      <vt:lpstr>CTR Mode: Decryption</vt:lpstr>
      <vt:lpstr>CTR Mode: Efficiency</vt:lpstr>
      <vt:lpstr>CTR Mode: Padding</vt:lpstr>
      <vt:lpstr>CTR Mode: Security</vt:lpstr>
      <vt:lpstr>CTR Mode: Penguin</vt:lpstr>
      <vt:lpstr>IVs and Nonces</vt:lpstr>
      <vt:lpstr>IVs and Nonces</vt:lpstr>
      <vt:lpstr>Comparing Modes of Operation</vt:lpstr>
      <vt:lpstr>Lack of Integrity and Authenticity</vt:lpstr>
      <vt:lpstr>Lack of Integrity and Authenticity</vt:lpstr>
      <vt:lpstr>Lack of Integrity and Authenticity</vt:lpstr>
      <vt:lpstr>Lack of Integrity and Authenticity</vt:lpstr>
      <vt:lpstr>Lack of Integrity and Authenticity</vt:lpstr>
      <vt:lpstr>Lack of Integrity and Authenticity</vt:lpstr>
      <vt:lpstr>Block Cipher Modes of Operation: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Ciphers and Modes of Operation</dc:title>
  <cp:lastModifiedBy>Jian Xiang</cp:lastModifiedBy>
  <cp:revision>100</cp:revision>
  <dcterms:modified xsi:type="dcterms:W3CDTF">2023-09-17T15:40:03Z</dcterms:modified>
</cp:coreProperties>
</file>