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F1EEEC2-CA27-4ACB-8248-78F27D1C612F}">
  <a:tblStyle styleId="{7F1EEEC2-CA27-4ACB-8248-78F27D1C61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60c7b3374_1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60c7b3374_1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60c7b3374_1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60c7b3374_1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60c7b3374_1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e60c7b3374_1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e60c7b3374_1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e60c7b3374_1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dd7230b6bd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dd7230b6bd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d7230b6bd_0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dd7230b6bd_0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d7230b6b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d7230b6b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d7230b6bd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d7230b6bd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d7230b6bd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d7230b6bd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60c7b3374_4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60c7b3374_4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e5fab3741b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e5fab3741b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dd7230b6bd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dd7230b6bd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e60c7b3374_1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e60c7b3374_1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dd7230b6bd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dd7230b6bd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737fae9c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737fae9c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737fae9c0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1737fae9c0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dd7230b6bd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dd7230b6bd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dd7230b6bd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dd7230b6bd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737fae9c02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737fae9c02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737fae9c02_4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737fae9c02_4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737fae9c02_4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737fae9c02_4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737fae9c02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737fae9c02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737fae9c02_4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1737fae9c02_4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737fae9c02_4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737fae9c02_4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737fae9c02_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737fae9c02_4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AS1 has a choice of whether to use AS2, AS3, or AS4. It chooses AS4 since AS4 provides the most direct path. If the AS1-AS4 link drops, AS1 will recalculate and choose either AS1-&gt;AS3-&gt;AS5-&gt;AS6 or AS1-&gt;AS2-&gt;AS4-&gt;AS6. So the decision of which path to choose is a dynamic problem that has to be continuously calculated. You cannot figure out the path before, thats the point of hop by hop.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1737fae9c02_4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1737fae9c02_4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e60c7b3374_4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e60c7b3374_4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737fae9c02_4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737fae9c02_4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ce61f0a8f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ce61f0a8f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dd7230b6bd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dd7230b6bd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d7230b6bd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d7230b6bd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60c7b3374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60c7b3374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60c7b3374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60c7b3374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60c7b3374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60c7b3374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669CBC30-2530-E8E7-E018-81836647C66E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Level Network Attacks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Host Configuration Protocol (DHCP)</a:t>
            </a:r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6017400" y="1264675"/>
            <a:ext cx="12876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59" name="Google Shape;159;p24"/>
          <p:cNvSpPr/>
          <p:nvPr/>
        </p:nvSpPr>
        <p:spPr>
          <a:xfrm>
            <a:off x="6017400" y="1914125"/>
            <a:ext cx="12876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</a:t>
            </a: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6017400" y="2563575"/>
            <a:ext cx="12876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</a:t>
            </a: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6017400" y="3213025"/>
            <a:ext cx="12876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62" name="Google Shape;162;p24"/>
          <p:cNvGraphicFramePr/>
          <p:nvPr/>
        </p:nvGraphicFramePr>
        <p:xfrm>
          <a:off x="260500" y="202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{7F1EEEC2-CA27-4ACB-8248-78F27D1C612F}</a:tableStyleId>
              </a:tblPr>
              <a:tblGrid>
                <a:gridCol w="102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Alice’s configuration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 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DNS Server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Gateway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3" name="Google Shape;163;p24"/>
          <p:cNvGrpSpPr/>
          <p:nvPr/>
        </p:nvGrpSpPr>
        <p:grpSpPr>
          <a:xfrm>
            <a:off x="3400550" y="3474625"/>
            <a:ext cx="3309300" cy="1338400"/>
            <a:chOff x="3400550" y="3474625"/>
            <a:chExt cx="3309300" cy="1338400"/>
          </a:xfrm>
        </p:grpSpPr>
        <p:cxnSp>
          <p:nvCxnSpPr>
            <p:cNvPr id="164" name="Google Shape;164;p24"/>
            <p:cNvCxnSpPr/>
            <p:nvPr/>
          </p:nvCxnSpPr>
          <p:spPr>
            <a:xfrm rot="10800000">
              <a:off x="4711975" y="3474625"/>
              <a:ext cx="0" cy="9351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5" name="Google Shape;165;p24"/>
            <p:cNvSpPr txBox="1"/>
            <p:nvPr/>
          </p:nvSpPr>
          <p:spPr>
            <a:xfrm>
              <a:off x="3400550" y="4197425"/>
              <a:ext cx="3309300" cy="6156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</a:t>
              </a:r>
              <a:r>
                <a:rPr lang="en" b="1"/>
                <a:t>DHCP Offer</a:t>
              </a:r>
              <a:r>
                <a:rPr lang="en"/>
                <a:t>: Any DHCP server can reply with an offer for Alice.</a:t>
              </a:r>
              <a:endParaRPr/>
            </a:p>
          </p:txBody>
        </p:sp>
      </p:grpSp>
      <p:grpSp>
        <p:nvGrpSpPr>
          <p:cNvPr id="166" name="Google Shape;166;p24"/>
          <p:cNvGrpSpPr/>
          <p:nvPr/>
        </p:nvGrpSpPr>
        <p:grpSpPr>
          <a:xfrm>
            <a:off x="3195300" y="1677425"/>
            <a:ext cx="2822100" cy="894300"/>
            <a:chOff x="3195300" y="1677425"/>
            <a:chExt cx="2822100" cy="894300"/>
          </a:xfrm>
        </p:grpSpPr>
        <p:cxnSp>
          <p:nvCxnSpPr>
            <p:cNvPr id="167" name="Google Shape;167;p24"/>
            <p:cNvCxnSpPr>
              <a:stCxn id="159" idx="1"/>
              <a:endCxn id="157" idx="3"/>
            </p:cNvCxnSpPr>
            <p:nvPr/>
          </p:nvCxnSpPr>
          <p:spPr>
            <a:xfrm flipH="1">
              <a:off x="3195300" y="2110925"/>
              <a:ext cx="28221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8" name="Google Shape;168;p24"/>
            <p:cNvSpPr txBox="1"/>
            <p:nvPr/>
          </p:nvSpPr>
          <p:spPr>
            <a:xfrm>
              <a:off x="3727450" y="1677425"/>
              <a:ext cx="1881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“You can use IP </a:t>
              </a:r>
              <a:r>
                <a:rPr lang="en" sz="1200" i="1"/>
                <a:t>x</a:t>
              </a:r>
              <a:r>
                <a:rPr lang="en" sz="1200"/>
                <a:t>, DNS server </a:t>
              </a:r>
              <a:r>
                <a:rPr lang="en" sz="1200" i="1"/>
                <a:t>y</a:t>
              </a:r>
              <a:r>
                <a:rPr lang="en" sz="1200"/>
                <a:t>, and gateway </a:t>
              </a:r>
              <a:r>
                <a:rPr lang="en" sz="1200" i="1"/>
                <a:t>z</a:t>
              </a:r>
              <a:r>
                <a:rPr lang="en" sz="1200"/>
                <a:t>”</a:t>
              </a:r>
              <a:endParaRPr sz="1200"/>
            </a:p>
          </p:txBody>
        </p:sp>
      </p:grpSp>
      <p:grpSp>
        <p:nvGrpSpPr>
          <p:cNvPr id="169" name="Google Shape;169;p24"/>
          <p:cNvGrpSpPr/>
          <p:nvPr/>
        </p:nvGrpSpPr>
        <p:grpSpPr>
          <a:xfrm>
            <a:off x="3195200" y="2571750"/>
            <a:ext cx="3355500" cy="622125"/>
            <a:chOff x="3195200" y="2571750"/>
            <a:chExt cx="3355500" cy="622125"/>
          </a:xfrm>
        </p:grpSpPr>
        <p:cxnSp>
          <p:nvCxnSpPr>
            <p:cNvPr id="170" name="Google Shape;170;p24"/>
            <p:cNvCxnSpPr>
              <a:endCxn id="157" idx="3"/>
            </p:cNvCxnSpPr>
            <p:nvPr/>
          </p:nvCxnSpPr>
          <p:spPr>
            <a:xfrm rot="10800000">
              <a:off x="3195200" y="2571750"/>
              <a:ext cx="3355500" cy="18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24"/>
            <p:cNvSpPr txBox="1"/>
            <p:nvPr/>
          </p:nvSpPr>
          <p:spPr>
            <a:xfrm>
              <a:off x="3727450" y="2639775"/>
              <a:ext cx="18813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“You can use IP </a:t>
              </a:r>
              <a:r>
                <a:rPr lang="en" sz="1200" i="1">
                  <a:solidFill>
                    <a:schemeClr val="dk1"/>
                  </a:solidFill>
                </a:rPr>
                <a:t>a</a:t>
              </a:r>
              <a:r>
                <a:rPr lang="en" sz="1200">
                  <a:solidFill>
                    <a:schemeClr val="dk1"/>
                  </a:solidFill>
                </a:rPr>
                <a:t>, DNS server </a:t>
              </a:r>
              <a:r>
                <a:rPr lang="en" sz="1200" i="1">
                  <a:solidFill>
                    <a:schemeClr val="dk1"/>
                  </a:solidFill>
                </a:rPr>
                <a:t>b</a:t>
              </a:r>
              <a:r>
                <a:rPr lang="en" sz="1200">
                  <a:solidFill>
                    <a:schemeClr val="dk1"/>
                  </a:solidFill>
                </a:rPr>
                <a:t>, and gateway </a:t>
              </a:r>
              <a:r>
                <a:rPr lang="en" sz="1200" i="1">
                  <a:solidFill>
                    <a:schemeClr val="dk1"/>
                  </a:solidFill>
                </a:rPr>
                <a:t>c</a:t>
              </a:r>
              <a:r>
                <a:rPr lang="en" sz="1200">
                  <a:solidFill>
                    <a:schemeClr val="dk1"/>
                  </a:solidFill>
                </a:rPr>
                <a:t>”</a:t>
              </a:r>
              <a:endParaRPr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Host Configuration Protocol (DHCP)</a:t>
            </a:r>
            <a:endParaRPr/>
          </a:p>
        </p:txBody>
      </p:sp>
      <p:sp>
        <p:nvSpPr>
          <p:cNvPr id="177" name="Google Shape;17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graphicFrame>
        <p:nvGraphicFramePr>
          <p:cNvPr id="179" name="Google Shape;179;p25"/>
          <p:cNvGraphicFramePr/>
          <p:nvPr/>
        </p:nvGraphicFramePr>
        <p:xfrm>
          <a:off x="260500" y="202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{7F1EEEC2-CA27-4ACB-8248-78F27D1C612F}</a:tableStyleId>
              </a:tblPr>
              <a:tblGrid>
                <a:gridCol w="102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Alice’s configuration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 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DNS Server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Gateway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80" name="Google Shape;180;p25"/>
          <p:cNvGrpSpPr/>
          <p:nvPr/>
        </p:nvGrpSpPr>
        <p:grpSpPr>
          <a:xfrm>
            <a:off x="3400550" y="3189625"/>
            <a:ext cx="3309300" cy="1318600"/>
            <a:chOff x="3400550" y="3189625"/>
            <a:chExt cx="3309300" cy="1318600"/>
          </a:xfrm>
        </p:grpSpPr>
        <p:cxnSp>
          <p:nvCxnSpPr>
            <p:cNvPr id="181" name="Google Shape;181;p25"/>
            <p:cNvCxnSpPr/>
            <p:nvPr/>
          </p:nvCxnSpPr>
          <p:spPr>
            <a:xfrm rot="10800000">
              <a:off x="4711975" y="3189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2" name="Google Shape;182;p25"/>
            <p:cNvSpPr txBox="1"/>
            <p:nvPr/>
          </p:nvSpPr>
          <p:spPr>
            <a:xfrm>
              <a:off x="3400550" y="3892625"/>
              <a:ext cx="3309300" cy="6156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</a:t>
              </a:r>
              <a:r>
                <a:rPr lang="en" b="1"/>
                <a:t>Client Request</a:t>
              </a:r>
              <a:r>
                <a:rPr lang="en"/>
                <a:t>: Alice broadcasts which configuration she has chosen.</a:t>
              </a:r>
              <a:endParaRPr/>
            </a:p>
          </p:txBody>
        </p:sp>
      </p:grpSp>
      <p:sp>
        <p:nvSpPr>
          <p:cNvPr id="183" name="Google Shape;183;p25"/>
          <p:cNvSpPr/>
          <p:nvPr/>
        </p:nvSpPr>
        <p:spPr>
          <a:xfrm>
            <a:off x="6017400" y="126467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6017400" y="191412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1</a:t>
            </a: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6017400" y="256357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2</a:t>
            </a: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6017400" y="321302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pSp>
        <p:nvGrpSpPr>
          <p:cNvPr id="187" name="Google Shape;187;p25"/>
          <p:cNvGrpSpPr/>
          <p:nvPr/>
        </p:nvGrpSpPr>
        <p:grpSpPr>
          <a:xfrm>
            <a:off x="3195200" y="1430613"/>
            <a:ext cx="2822100" cy="1979338"/>
            <a:chOff x="3195200" y="1430613"/>
            <a:chExt cx="2822100" cy="1979338"/>
          </a:xfrm>
        </p:grpSpPr>
        <p:cxnSp>
          <p:nvCxnSpPr>
            <p:cNvPr id="188" name="Google Shape;188;p25"/>
            <p:cNvCxnSpPr>
              <a:stCxn id="178" idx="3"/>
              <a:endCxn id="183" idx="1"/>
            </p:cNvCxnSpPr>
            <p:nvPr/>
          </p:nvCxnSpPr>
          <p:spPr>
            <a:xfrm rot="10800000" flipH="1">
              <a:off x="3195200" y="1461450"/>
              <a:ext cx="2822100" cy="111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9" name="Google Shape;189;p25"/>
            <p:cNvCxnSpPr>
              <a:stCxn id="178" idx="3"/>
              <a:endCxn id="184" idx="1"/>
            </p:cNvCxnSpPr>
            <p:nvPr/>
          </p:nvCxnSpPr>
          <p:spPr>
            <a:xfrm rot="10800000" flipH="1">
              <a:off x="3195200" y="2110950"/>
              <a:ext cx="28221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" name="Google Shape;190;p25"/>
            <p:cNvCxnSpPr>
              <a:stCxn id="178" idx="3"/>
              <a:endCxn id="185" idx="1"/>
            </p:cNvCxnSpPr>
            <p:nvPr/>
          </p:nvCxnSpPr>
          <p:spPr>
            <a:xfrm>
              <a:off x="3195200" y="2571750"/>
              <a:ext cx="2822100" cy="18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1" name="Google Shape;191;p25"/>
            <p:cNvCxnSpPr>
              <a:stCxn id="178" idx="3"/>
              <a:endCxn id="186" idx="1"/>
            </p:cNvCxnSpPr>
            <p:nvPr/>
          </p:nvCxnSpPr>
          <p:spPr>
            <a:xfrm>
              <a:off x="3195200" y="2571750"/>
              <a:ext cx="2822100" cy="8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2" name="Google Shape;192;p25"/>
            <p:cNvSpPr txBox="1"/>
            <p:nvPr/>
          </p:nvSpPr>
          <p:spPr>
            <a:xfrm>
              <a:off x="3583825" y="1430613"/>
              <a:ext cx="1881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</a:rPr>
                <a:t>“I’ll use DHCP Server 1”</a:t>
              </a:r>
              <a:endParaRPr sz="12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Host Configuration Protocol (DHCP)</a:t>
            </a:r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99" name="Google Shape;199;p26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graphicFrame>
        <p:nvGraphicFramePr>
          <p:cNvPr id="200" name="Google Shape;200;p26"/>
          <p:cNvGraphicFramePr/>
          <p:nvPr/>
        </p:nvGraphicFramePr>
        <p:xfrm>
          <a:off x="260500" y="202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{7F1EEEC2-CA27-4ACB-8248-78F27D1C612F}</a:tableStyleId>
              </a:tblPr>
              <a:tblGrid>
                <a:gridCol w="102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Alice’s configuration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 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x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DNS Server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Gateway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z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01" name="Google Shape;201;p26"/>
          <p:cNvGrpSpPr/>
          <p:nvPr/>
        </p:nvGrpSpPr>
        <p:grpSpPr>
          <a:xfrm>
            <a:off x="3400550" y="2578525"/>
            <a:ext cx="3309300" cy="2145400"/>
            <a:chOff x="3400550" y="2578525"/>
            <a:chExt cx="3309300" cy="2145400"/>
          </a:xfrm>
        </p:grpSpPr>
        <p:cxnSp>
          <p:nvCxnSpPr>
            <p:cNvPr id="202" name="Google Shape;202;p26"/>
            <p:cNvCxnSpPr/>
            <p:nvPr/>
          </p:nvCxnSpPr>
          <p:spPr>
            <a:xfrm rot="10800000">
              <a:off x="4711975" y="2578525"/>
              <a:ext cx="0" cy="15264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3" name="Google Shape;203;p26"/>
            <p:cNvSpPr txBox="1"/>
            <p:nvPr/>
          </p:nvSpPr>
          <p:spPr>
            <a:xfrm>
              <a:off x="3400550" y="3892625"/>
              <a:ext cx="33093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4. </a:t>
              </a:r>
              <a:r>
                <a:rPr lang="en" b="1"/>
                <a:t>DHCP Acknowledgement</a:t>
              </a:r>
              <a:r>
                <a:rPr lang="en"/>
                <a:t>: The chosen DHCP server confirms that the configuration has been set for Alice.</a:t>
              </a:r>
              <a:endParaRPr/>
            </a:p>
          </p:txBody>
        </p:sp>
      </p:grpSp>
      <p:sp>
        <p:nvSpPr>
          <p:cNvPr id="204" name="Google Shape;204;p26"/>
          <p:cNvSpPr/>
          <p:nvPr/>
        </p:nvSpPr>
        <p:spPr>
          <a:xfrm>
            <a:off x="6017400" y="126467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205" name="Google Shape;205;p26"/>
          <p:cNvSpPr/>
          <p:nvPr/>
        </p:nvSpPr>
        <p:spPr>
          <a:xfrm>
            <a:off x="6017400" y="191412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1</a:t>
            </a:r>
            <a:endParaRPr/>
          </a:p>
        </p:txBody>
      </p:sp>
      <p:sp>
        <p:nvSpPr>
          <p:cNvPr id="206" name="Google Shape;206;p26"/>
          <p:cNvSpPr/>
          <p:nvPr/>
        </p:nvSpPr>
        <p:spPr>
          <a:xfrm>
            <a:off x="6017400" y="256357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2</a:t>
            </a:r>
            <a:endParaRPr/>
          </a:p>
        </p:txBody>
      </p:sp>
      <p:sp>
        <p:nvSpPr>
          <p:cNvPr id="207" name="Google Shape;207;p26"/>
          <p:cNvSpPr/>
          <p:nvPr/>
        </p:nvSpPr>
        <p:spPr>
          <a:xfrm>
            <a:off x="6017400" y="321302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cxnSp>
        <p:nvCxnSpPr>
          <p:cNvPr id="208" name="Google Shape;208;p26"/>
          <p:cNvCxnSpPr>
            <a:stCxn id="205" idx="1"/>
            <a:endCxn id="199" idx="3"/>
          </p:cNvCxnSpPr>
          <p:nvPr/>
        </p:nvCxnSpPr>
        <p:spPr>
          <a:xfrm flipH="1">
            <a:off x="3195300" y="2110925"/>
            <a:ext cx="2822100" cy="46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9" name="Google Shape;209;p26"/>
          <p:cNvSpPr txBox="1"/>
          <p:nvPr/>
        </p:nvSpPr>
        <p:spPr>
          <a:xfrm>
            <a:off x="7523700" y="1741475"/>
            <a:ext cx="1394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Reserved for Alice: IP </a:t>
            </a:r>
            <a:r>
              <a:rPr lang="en" sz="1200" i="1"/>
              <a:t>x</a:t>
            </a:r>
            <a:r>
              <a:rPr lang="en" sz="1200"/>
              <a:t>, DNS </a:t>
            </a:r>
            <a:r>
              <a:rPr lang="en" sz="1200" i="1"/>
              <a:t>y</a:t>
            </a:r>
            <a:r>
              <a:rPr lang="en" sz="1200"/>
              <a:t>, gateway </a:t>
            </a:r>
            <a:r>
              <a:rPr lang="en" sz="1200" i="1"/>
              <a:t>z</a:t>
            </a:r>
            <a:endParaRPr sz="1200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Attacks</a:t>
            </a:r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8227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has no way of verifying the DHCP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Spoofing: Any attacker on the network can claim to have a configuration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usually expects only one DHCP server to respond, so she will accept the first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Race condition</a:t>
            </a:r>
            <a:r>
              <a:rPr lang="en"/>
              <a:t>: As long as the attacker responds faster, Alice will accept the attacker’s response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DHCP attacks require Mallory to be in the same LAN as Alice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DHCP attacks let Mallory become a man-in-the-middle (MITM) attacker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claims the gateway router’s address is Mallory’s address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When Alice sends a message to the rest of the Internet, she actually sends it to Mallory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Mallory can modify the message before sending it to its destination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can also claim the DNS server’s address is Mallory’s address</a:t>
            </a:r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 and DHCP</a:t>
            </a:r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attacks on ARP and DHCP are very similar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Spoofing: The attacker claims to have an answer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Race condition: The requester accepts the first response. As long as the attacker’s response arrives first, it is accepted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vulnerabilities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Broadcast protocols: Requests are sent to everyone on the LAN, so the attacker can see every request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trust anchor: There is no way to verify that responses are legitimate</a:t>
            </a:r>
            <a:endParaRPr/>
          </a:p>
        </p:txBody>
      </p:sp>
      <p:sp>
        <p:nvSpPr>
          <p:cNvPr id="223" name="Google Shape;22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Defenses</a:t>
            </a:r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DHCP is hard to defend against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root of trust: When we first connect, there’s nobody we can trust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we rely on defenses provided in higher layers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30"/>
          <p:cNvPicPr preferRelativeResize="0"/>
          <p:nvPr/>
        </p:nvPicPr>
        <p:blipFill rotWithShape="1">
          <a:blip r:embed="rId3">
            <a:alphaModFix/>
          </a:blip>
          <a:srcRect b="7201"/>
          <a:stretch/>
        </p:blipFill>
        <p:spPr>
          <a:xfrm>
            <a:off x="2428075" y="2571750"/>
            <a:ext cx="4177034" cy="2571751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Wireless Local Networks</a:t>
            </a:r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Wi-Fi 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Wi-Fi</a:t>
            </a:r>
            <a:r>
              <a:rPr lang="en"/>
              <a:t>: A layer 2 protocol that wirelessly connects machines in a LAN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Alternative is Ethernet, which uses wires to connect machines in a LAN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of a Wi-Fi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Access point</a:t>
            </a:r>
            <a:r>
              <a:rPr lang="en"/>
              <a:t>: A machine that will help you connect to the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SSID</a:t>
            </a:r>
            <a:r>
              <a:rPr lang="en"/>
              <a:t> (service set identifier): The name of the Wi-Fi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Password: Optionally, a password to secure Wi-Fi communications</a:t>
            </a:r>
            <a:endParaRPr/>
          </a:p>
        </p:txBody>
      </p:sp>
      <p:sp>
        <p:nvSpPr>
          <p:cNvPr id="244" name="Google Shape;24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WPA2</a:t>
            </a:r>
            <a:endParaRPr/>
          </a:p>
        </p:txBody>
      </p:sp>
      <p:sp>
        <p:nvSpPr>
          <p:cNvPr id="250" name="Google Shape;250;p3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Wi-Fi Protected Access 2</a:t>
            </a:r>
            <a:r>
              <a:rPr lang="en"/>
              <a:t> (</a:t>
            </a:r>
            <a:r>
              <a:rPr lang="en" b="1"/>
              <a:t>WPA2</a:t>
            </a:r>
            <a:r>
              <a:rPr lang="en"/>
              <a:t>): A protocol for securing Wi-Fi network communications with cryptography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goals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Everyone with the Wi-Fi password can join the network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Messages sent over the network are encrypted with keys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who does not know the Wi-Fi network cannot learn the keys</a:t>
            </a:r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 Handshake</a:t>
            </a:r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4294967295"/>
          </p:nvPr>
        </p:nvSpPr>
        <p:spPr>
          <a:xfrm>
            <a:off x="198500" y="1246825"/>
            <a:ext cx="5142600" cy="5556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client sends an authentication request to the access point</a:t>
            </a:r>
            <a:endParaRPr sz="1400"/>
          </a:p>
        </p:txBody>
      </p:sp>
      <p:sp>
        <p:nvSpPr>
          <p:cNvPr id="258" name="Google Shape;25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59" name="Google Shape;259;p33"/>
          <p:cNvSpPr/>
          <p:nvPr/>
        </p:nvSpPr>
        <p:spPr>
          <a:xfrm>
            <a:off x="5376075" y="943900"/>
            <a:ext cx="3768000" cy="23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0" name="Google Shape;260;p33"/>
          <p:cNvCxnSpPr/>
          <p:nvPr/>
        </p:nvCxnSpPr>
        <p:spPr>
          <a:xfrm>
            <a:off x="6086671" y="499543"/>
            <a:ext cx="0" cy="453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33"/>
          <p:cNvSpPr/>
          <p:nvPr/>
        </p:nvSpPr>
        <p:spPr>
          <a:xfrm>
            <a:off x="5587794" y="94800"/>
            <a:ext cx="998100" cy="351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3"/>
          <p:cNvSpPr/>
          <p:nvPr/>
        </p:nvSpPr>
        <p:spPr>
          <a:xfrm>
            <a:off x="7334413" y="94800"/>
            <a:ext cx="998100" cy="351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Access Point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33"/>
          <p:cNvCxnSpPr/>
          <p:nvPr/>
        </p:nvCxnSpPr>
        <p:spPr>
          <a:xfrm>
            <a:off x="7833291" y="499543"/>
            <a:ext cx="0" cy="453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4" name="Google Shape;264;p33"/>
          <p:cNvGrpSpPr/>
          <p:nvPr/>
        </p:nvGrpSpPr>
        <p:grpSpPr>
          <a:xfrm>
            <a:off x="5417329" y="1056610"/>
            <a:ext cx="1338699" cy="578970"/>
            <a:chOff x="886575" y="1072025"/>
            <a:chExt cx="1586700" cy="555900"/>
          </a:xfrm>
        </p:grpSpPr>
        <p:sp>
          <p:nvSpPr>
            <p:cNvPr id="265" name="Google Shape;265;p33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7" name="Google Shape;267;p33"/>
          <p:cNvGrpSpPr/>
          <p:nvPr/>
        </p:nvGrpSpPr>
        <p:grpSpPr>
          <a:xfrm>
            <a:off x="7163948" y="1056610"/>
            <a:ext cx="1338699" cy="578970"/>
            <a:chOff x="886575" y="1072025"/>
            <a:chExt cx="1586700" cy="555900"/>
          </a:xfrm>
        </p:grpSpPr>
        <p:sp>
          <p:nvSpPr>
            <p:cNvPr id="268" name="Google Shape;268;p33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0" name="Google Shape;270;p33"/>
          <p:cNvGrpSpPr/>
          <p:nvPr/>
        </p:nvGrpSpPr>
        <p:grpSpPr>
          <a:xfrm>
            <a:off x="6097225" y="399750"/>
            <a:ext cx="1725300" cy="668400"/>
            <a:chOff x="6097225" y="399750"/>
            <a:chExt cx="1725300" cy="668400"/>
          </a:xfrm>
        </p:grpSpPr>
        <p:cxnSp>
          <p:nvCxnSpPr>
            <p:cNvPr id="271" name="Google Shape;271;p33"/>
            <p:cNvCxnSpPr/>
            <p:nvPr/>
          </p:nvCxnSpPr>
          <p:spPr>
            <a:xfrm>
              <a:off x="6136492" y="672980"/>
              <a:ext cx="1660800" cy="339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2" name="Google Shape;272;p33"/>
            <p:cNvSpPr txBox="1"/>
            <p:nvPr/>
          </p:nvSpPr>
          <p:spPr>
            <a:xfrm rot="684440">
              <a:off x="6111976" y="564497"/>
              <a:ext cx="1695799" cy="338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Authentication Request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33"/>
          <p:cNvGrpSpPr/>
          <p:nvPr/>
        </p:nvGrpSpPr>
        <p:grpSpPr>
          <a:xfrm>
            <a:off x="6123745" y="1375140"/>
            <a:ext cx="1666489" cy="665872"/>
            <a:chOff x="6123745" y="1375140"/>
            <a:chExt cx="1666489" cy="665872"/>
          </a:xfrm>
        </p:grpSpPr>
        <p:cxnSp>
          <p:nvCxnSpPr>
            <p:cNvPr id="274" name="Google Shape;274;p33"/>
            <p:cNvCxnSpPr/>
            <p:nvPr/>
          </p:nvCxnSpPr>
          <p:spPr>
            <a:xfrm flipH="1">
              <a:off x="6123745" y="1723912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5" name="Google Shape;275;p33"/>
            <p:cNvSpPr txBox="1"/>
            <p:nvPr/>
          </p:nvSpPr>
          <p:spPr>
            <a:xfrm rot="-650908">
              <a:off x="6145627" y="1525739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33"/>
          <p:cNvGrpSpPr/>
          <p:nvPr/>
        </p:nvGrpSpPr>
        <p:grpSpPr>
          <a:xfrm>
            <a:off x="6129875" y="1789796"/>
            <a:ext cx="1660200" cy="649085"/>
            <a:chOff x="6129875" y="1789796"/>
            <a:chExt cx="1660200" cy="649085"/>
          </a:xfrm>
        </p:grpSpPr>
        <p:cxnSp>
          <p:nvCxnSpPr>
            <p:cNvPr id="277" name="Google Shape;277;p33"/>
            <p:cNvCxnSpPr/>
            <p:nvPr/>
          </p:nvCxnSpPr>
          <p:spPr>
            <a:xfrm>
              <a:off x="6143701" y="2121781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8" name="Google Shape;278;p33"/>
            <p:cNvSpPr txBox="1"/>
            <p:nvPr/>
          </p:nvSpPr>
          <p:spPr>
            <a:xfrm rot="650908" flipH="1">
              <a:off x="6145469" y="1940396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9" name="Google Shape;279;p33"/>
          <p:cNvGrpSpPr/>
          <p:nvPr/>
        </p:nvGrpSpPr>
        <p:grpSpPr>
          <a:xfrm>
            <a:off x="5417325" y="2519650"/>
            <a:ext cx="1338900" cy="765300"/>
            <a:chOff x="5417325" y="2519650"/>
            <a:chExt cx="1338900" cy="765300"/>
          </a:xfrm>
        </p:grpSpPr>
        <p:sp>
          <p:nvSpPr>
            <p:cNvPr id="280" name="Google Shape;280;p33"/>
            <p:cNvSpPr/>
            <p:nvPr/>
          </p:nvSpPr>
          <p:spPr>
            <a:xfrm>
              <a:off x="6018712" y="2519650"/>
              <a:ext cx="136200" cy="765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5417325" y="2584496"/>
              <a:ext cx="1338900" cy="633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2" name="Google Shape;282;p33"/>
          <p:cNvGrpSpPr/>
          <p:nvPr/>
        </p:nvGrpSpPr>
        <p:grpSpPr>
          <a:xfrm>
            <a:off x="7163944" y="2519650"/>
            <a:ext cx="1338900" cy="765300"/>
            <a:chOff x="7163944" y="2519650"/>
            <a:chExt cx="1338900" cy="765300"/>
          </a:xfrm>
        </p:grpSpPr>
        <p:sp>
          <p:nvSpPr>
            <p:cNvPr id="283" name="Google Shape;283;p33"/>
            <p:cNvSpPr/>
            <p:nvPr/>
          </p:nvSpPr>
          <p:spPr>
            <a:xfrm>
              <a:off x="7765331" y="2519650"/>
              <a:ext cx="136200" cy="765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7163944" y="2584496"/>
              <a:ext cx="1338900" cy="633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5" name="Google Shape;285;p33"/>
          <p:cNvGrpSpPr/>
          <p:nvPr/>
        </p:nvGrpSpPr>
        <p:grpSpPr>
          <a:xfrm>
            <a:off x="6123745" y="3067101"/>
            <a:ext cx="1666351" cy="640500"/>
            <a:chOff x="6123745" y="3067101"/>
            <a:chExt cx="1666351" cy="640500"/>
          </a:xfrm>
        </p:grpSpPr>
        <p:cxnSp>
          <p:nvCxnSpPr>
            <p:cNvPr id="286" name="Google Shape;286;p33"/>
            <p:cNvCxnSpPr/>
            <p:nvPr/>
          </p:nvCxnSpPr>
          <p:spPr>
            <a:xfrm flipH="1">
              <a:off x="6123745" y="3381699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7" name="Google Shape;287;p33"/>
            <p:cNvSpPr txBox="1"/>
            <p:nvPr/>
          </p:nvSpPr>
          <p:spPr>
            <a:xfrm rot="-650908">
              <a:off x="6145490" y="3217701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8" name="Google Shape;288;p33"/>
          <p:cNvGrpSpPr/>
          <p:nvPr/>
        </p:nvGrpSpPr>
        <p:grpSpPr>
          <a:xfrm>
            <a:off x="6129875" y="3490132"/>
            <a:ext cx="1660200" cy="640500"/>
            <a:chOff x="6129875" y="3490132"/>
            <a:chExt cx="1660200" cy="640500"/>
          </a:xfrm>
        </p:grpSpPr>
        <p:cxnSp>
          <p:nvCxnSpPr>
            <p:cNvPr id="289" name="Google Shape;289;p33"/>
            <p:cNvCxnSpPr/>
            <p:nvPr/>
          </p:nvCxnSpPr>
          <p:spPr>
            <a:xfrm>
              <a:off x="6143701" y="3779567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0" name="Google Shape;290;p33"/>
            <p:cNvSpPr txBox="1"/>
            <p:nvPr/>
          </p:nvSpPr>
          <p:spPr>
            <a:xfrm rot="650908" flipH="1">
              <a:off x="6145469" y="3640732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33"/>
          <p:cNvGrpSpPr/>
          <p:nvPr/>
        </p:nvGrpSpPr>
        <p:grpSpPr>
          <a:xfrm>
            <a:off x="6123745" y="3887120"/>
            <a:ext cx="1666339" cy="640500"/>
            <a:chOff x="6123745" y="3887120"/>
            <a:chExt cx="1666339" cy="640500"/>
          </a:xfrm>
        </p:grpSpPr>
        <p:cxnSp>
          <p:nvCxnSpPr>
            <p:cNvPr id="292" name="Google Shape;292;p33"/>
            <p:cNvCxnSpPr/>
            <p:nvPr/>
          </p:nvCxnSpPr>
          <p:spPr>
            <a:xfrm flipH="1">
              <a:off x="6123745" y="4210518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3" name="Google Shape;293;p33"/>
            <p:cNvSpPr txBox="1"/>
            <p:nvPr/>
          </p:nvSpPr>
          <p:spPr>
            <a:xfrm rot="-650908">
              <a:off x="6145477" y="4037720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GTK</a:t>
              </a:r>
              <a:endParaRPr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4" name="Google Shape;294;p33"/>
          <p:cNvGrpSpPr/>
          <p:nvPr/>
        </p:nvGrpSpPr>
        <p:grpSpPr>
          <a:xfrm>
            <a:off x="6129875" y="4284964"/>
            <a:ext cx="1660200" cy="640522"/>
            <a:chOff x="6129875" y="4284964"/>
            <a:chExt cx="1660200" cy="640522"/>
          </a:xfrm>
        </p:grpSpPr>
        <p:cxnSp>
          <p:nvCxnSpPr>
            <p:cNvPr id="295" name="Google Shape;295;p33"/>
            <p:cNvCxnSpPr/>
            <p:nvPr/>
          </p:nvCxnSpPr>
          <p:spPr>
            <a:xfrm>
              <a:off x="6143701" y="4608386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6" name="Google Shape;296;p33"/>
            <p:cNvSpPr txBox="1"/>
            <p:nvPr/>
          </p:nvSpPr>
          <p:spPr>
            <a:xfrm rot="650908" flipH="1">
              <a:off x="6145469" y="4435563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33"/>
          <p:cNvSpPr txBox="1">
            <a:spLocks noGrp="1"/>
          </p:cNvSpPr>
          <p:nvPr>
            <p:ph type="body" idx="4294967295"/>
          </p:nvPr>
        </p:nvSpPr>
        <p:spPr>
          <a:xfrm>
            <a:off x="198500" y="1802425"/>
            <a:ext cx="5142600" cy="5556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sz="1400"/>
              <a:t>Both use the password to derive the </a:t>
            </a:r>
            <a:r>
              <a:rPr lang="en" sz="1400" i="1">
                <a:solidFill>
                  <a:srgbClr val="0000FF"/>
                </a:solidFill>
              </a:rPr>
              <a:t>PSK</a:t>
            </a:r>
            <a:r>
              <a:rPr lang="en" sz="1400">
                <a:solidFill>
                  <a:srgbClr val="0000FF"/>
                </a:solidFill>
              </a:rPr>
              <a:t> (pre-shared key)</a:t>
            </a:r>
            <a:endParaRPr sz="1400"/>
          </a:p>
        </p:txBody>
      </p:sp>
      <p:sp>
        <p:nvSpPr>
          <p:cNvPr id="298" name="Google Shape;298;p33"/>
          <p:cNvSpPr txBox="1">
            <a:spLocks noGrp="1"/>
          </p:cNvSpPr>
          <p:nvPr>
            <p:ph type="body" idx="4294967295"/>
          </p:nvPr>
        </p:nvSpPr>
        <p:spPr>
          <a:xfrm>
            <a:off x="198500" y="2358025"/>
            <a:ext cx="5142600" cy="3078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sz="1400"/>
              <a:t>Both exchange random </a:t>
            </a:r>
            <a:r>
              <a:rPr lang="en" sz="1400">
                <a:solidFill>
                  <a:srgbClr val="FF0000"/>
                </a:solidFill>
              </a:rPr>
              <a:t>nonces</a:t>
            </a:r>
            <a:endParaRPr sz="1400"/>
          </a:p>
        </p:txBody>
      </p:sp>
      <p:sp>
        <p:nvSpPr>
          <p:cNvPr id="299" name="Google Shape;299;p33"/>
          <p:cNvSpPr txBox="1">
            <a:spLocks noGrp="1"/>
          </p:cNvSpPr>
          <p:nvPr>
            <p:ph type="body" idx="4294967295"/>
          </p:nvPr>
        </p:nvSpPr>
        <p:spPr>
          <a:xfrm>
            <a:off x="198500" y="2665125"/>
            <a:ext cx="5142600" cy="5556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 sz="1400"/>
              <a:t>Both use the </a:t>
            </a:r>
            <a:r>
              <a:rPr lang="en" sz="1400" i="1">
                <a:solidFill>
                  <a:srgbClr val="0000FF"/>
                </a:solidFill>
              </a:rPr>
              <a:t>PSK</a:t>
            </a:r>
            <a:r>
              <a:rPr lang="en" sz="1400"/>
              <a:t>, </a:t>
            </a:r>
            <a:r>
              <a:rPr lang="en" sz="1400">
                <a:solidFill>
                  <a:srgbClr val="FF0000"/>
                </a:solidFill>
              </a:rPr>
              <a:t>nonces</a:t>
            </a:r>
            <a:r>
              <a:rPr lang="en" sz="1400"/>
              <a:t>, and MAC addresses to derive the </a:t>
            </a:r>
            <a:r>
              <a:rPr lang="en" sz="1400" i="1">
                <a:solidFill>
                  <a:srgbClr val="9900FF"/>
                </a:solidFill>
              </a:rPr>
              <a:t>PTK</a:t>
            </a:r>
            <a:r>
              <a:rPr lang="en" sz="1400">
                <a:solidFill>
                  <a:srgbClr val="9900FF"/>
                </a:solidFill>
              </a:rPr>
              <a:t> (pairwise transport keys)</a:t>
            </a:r>
            <a:endParaRPr sz="1400"/>
          </a:p>
        </p:txBody>
      </p:sp>
      <p:sp>
        <p:nvSpPr>
          <p:cNvPr id="300" name="Google Shape;300;p33"/>
          <p:cNvSpPr txBox="1">
            <a:spLocks noGrp="1"/>
          </p:cNvSpPr>
          <p:nvPr>
            <p:ph type="body" idx="4294967295"/>
          </p:nvPr>
        </p:nvSpPr>
        <p:spPr>
          <a:xfrm>
            <a:off x="198500" y="3221425"/>
            <a:ext cx="5142600" cy="803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n" sz="1400"/>
              <a:t>Both exchange MICs (these are MACs from the crypto unit) to ensure no one has tampered with the nonces, and that the PTK was correctly derived</a:t>
            </a:r>
            <a:endParaRPr sz="1400"/>
          </a:p>
        </p:txBody>
      </p:sp>
      <p:sp>
        <p:nvSpPr>
          <p:cNvPr id="301" name="Google Shape;301;p33"/>
          <p:cNvSpPr txBox="1">
            <a:spLocks noGrp="1"/>
          </p:cNvSpPr>
          <p:nvPr>
            <p:ph type="body" idx="4294967295"/>
          </p:nvPr>
        </p:nvSpPr>
        <p:spPr>
          <a:xfrm>
            <a:off x="198500" y="4025525"/>
            <a:ext cx="5142600" cy="803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en" sz="1400"/>
              <a:t>The access point encrypts and sends the </a:t>
            </a:r>
            <a:r>
              <a:rPr lang="en" sz="1400" i="1">
                <a:solidFill>
                  <a:srgbClr val="38761D"/>
                </a:solidFill>
              </a:rPr>
              <a:t>GTK</a:t>
            </a:r>
            <a:r>
              <a:rPr lang="en" sz="1400">
                <a:solidFill>
                  <a:srgbClr val="38761D"/>
                </a:solidFill>
              </a:rPr>
              <a:t> (group temporal key)</a:t>
            </a:r>
            <a:r>
              <a:rPr lang="en" sz="1400"/>
              <a:t> to the client, used for broadcasts that anyone can decrypt</a:t>
            </a:r>
            <a:endParaRPr sz="1400"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4294967295"/>
          </p:nvPr>
        </p:nvSpPr>
        <p:spPr>
          <a:xfrm>
            <a:off x="198500" y="4828925"/>
            <a:ext cx="5142600" cy="3078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n" sz="1400"/>
              <a:t>The client acknowledges receiving the GTK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Intro to Networking</a:t>
            </a: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Internet: A global network of computers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Protocols: Agreed-upon systems of communication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OSI model: A layered model of protocols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 1: Communication of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 2: Local frame delivery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Ethernet: The most common Layer 2 protocol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MAC addresses: 6-byte addressing system used by Ethernet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 3: Global packet delivery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IP: The universal Layer 3 protocol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IP addresses: 4-byte (or 16-byte) addressing system used by IP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 4: Transport of data (more on this next time)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 7: Applications and services (the web)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7369825" y="18386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Application</a:t>
            </a:r>
            <a:endParaRPr b="1"/>
          </a:p>
        </p:txBody>
      </p:sp>
      <p:sp>
        <p:nvSpPr>
          <p:cNvPr id="74" name="Google Shape;74;p16"/>
          <p:cNvSpPr/>
          <p:nvPr/>
        </p:nvSpPr>
        <p:spPr>
          <a:xfrm>
            <a:off x="7369825" y="22931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Transport</a:t>
            </a:r>
            <a:endParaRPr b="1"/>
          </a:p>
        </p:txBody>
      </p:sp>
      <p:sp>
        <p:nvSpPr>
          <p:cNvPr id="75" name="Google Shape;75;p16"/>
          <p:cNvSpPr/>
          <p:nvPr/>
        </p:nvSpPr>
        <p:spPr>
          <a:xfrm>
            <a:off x="7369825" y="27476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(Inter) Network</a:t>
            </a:r>
            <a:endParaRPr b="1"/>
          </a:p>
        </p:txBody>
      </p:sp>
      <p:sp>
        <p:nvSpPr>
          <p:cNvPr id="76" name="Google Shape;76;p16"/>
          <p:cNvSpPr/>
          <p:nvPr/>
        </p:nvSpPr>
        <p:spPr>
          <a:xfrm>
            <a:off x="7369825" y="32021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Link</a:t>
            </a:r>
            <a:endParaRPr b="1"/>
          </a:p>
        </p:txBody>
      </p:sp>
      <p:sp>
        <p:nvSpPr>
          <p:cNvPr id="77" name="Google Shape;77;p16"/>
          <p:cNvSpPr/>
          <p:nvPr/>
        </p:nvSpPr>
        <p:spPr>
          <a:xfrm>
            <a:off x="7369825" y="36566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Physical</a:t>
            </a:r>
            <a:endParaRPr b="1"/>
          </a:p>
        </p:txBody>
      </p:sp>
      <p:sp>
        <p:nvSpPr>
          <p:cNvPr id="78" name="Google Shape;78;p16"/>
          <p:cNvSpPr txBox="1"/>
          <p:nvPr/>
        </p:nvSpPr>
        <p:spPr>
          <a:xfrm>
            <a:off x="7031275" y="36775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7031275" y="32151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7031275" y="27526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7031275" y="22801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7031275" y="1827713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7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 Handshake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Both sides derive secret keys for communication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Wi-Fi password → </a:t>
            </a:r>
            <a:r>
              <a:rPr lang="en" i="1">
                <a:solidFill>
                  <a:srgbClr val="0000FF"/>
                </a:solidFill>
              </a:rPr>
              <a:t>PSK</a:t>
            </a:r>
            <a:endParaRPr i="1">
              <a:solidFill>
                <a:srgbClr val="0000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>
                <a:solidFill>
                  <a:srgbClr val="0000FF"/>
                </a:solidFill>
              </a:rPr>
              <a:t>PSK</a:t>
            </a:r>
            <a:r>
              <a:rPr lang="en"/>
              <a:t> + </a:t>
            </a:r>
            <a:r>
              <a:rPr lang="en">
                <a:solidFill>
                  <a:srgbClr val="FF0000"/>
                </a:solidFill>
              </a:rPr>
              <a:t>nonces</a:t>
            </a:r>
            <a:r>
              <a:rPr lang="en"/>
              <a:t> + MAC addresses → </a:t>
            </a:r>
            <a:r>
              <a:rPr lang="en" i="1">
                <a:solidFill>
                  <a:srgbClr val="9900FF"/>
                </a:solidFill>
              </a:rPr>
              <a:t>PTK</a:t>
            </a:r>
            <a:endParaRPr i="1">
              <a:solidFill>
                <a:srgbClr val="9900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 i="1">
                <a:solidFill>
                  <a:srgbClr val="9900FF"/>
                </a:solidFill>
              </a:rPr>
              <a:t>PTK</a:t>
            </a:r>
            <a:r>
              <a:rPr lang="en"/>
              <a:t> is used to encrypt and authenticate all future communication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The PTK is different for every user, because of the nonces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access point encrypts and sends the </a:t>
            </a:r>
            <a:r>
              <a:rPr lang="en" i="1">
                <a:solidFill>
                  <a:srgbClr val="38761D"/>
                </a:solidFill>
              </a:rPr>
              <a:t>GTK</a:t>
            </a:r>
            <a:r>
              <a:rPr lang="en"/>
              <a:t> to the client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GTK is used for messages broadcast to the entire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Everyone on the network uses the same GTK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optimized version of the handshake decreases the number of messages sent back and forth</a:t>
            </a:r>
            <a:endParaRPr/>
          </a:p>
        </p:txBody>
      </p:sp>
      <p:sp>
        <p:nvSpPr>
          <p:cNvPr id="309" name="Google Shape;30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5"/>
          <p:cNvSpPr/>
          <p:nvPr/>
        </p:nvSpPr>
        <p:spPr>
          <a:xfrm>
            <a:off x="5376075" y="943900"/>
            <a:ext cx="3768000" cy="23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WPA 4-Way Handshake</a:t>
            </a:r>
            <a:endParaRPr/>
          </a:p>
        </p:txBody>
      </p:sp>
      <p:sp>
        <p:nvSpPr>
          <p:cNvPr id="316" name="Google Shape;31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cxnSp>
        <p:nvCxnSpPr>
          <p:cNvPr id="317" name="Google Shape;317;p35"/>
          <p:cNvCxnSpPr/>
          <p:nvPr/>
        </p:nvCxnSpPr>
        <p:spPr>
          <a:xfrm>
            <a:off x="5970474" y="556773"/>
            <a:ext cx="0" cy="440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5"/>
          <p:cNvCxnSpPr/>
          <p:nvPr/>
        </p:nvCxnSpPr>
        <p:spPr>
          <a:xfrm>
            <a:off x="7998465" y="556773"/>
            <a:ext cx="0" cy="4402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35"/>
          <p:cNvSpPr/>
          <p:nvPr/>
        </p:nvSpPr>
        <p:spPr>
          <a:xfrm>
            <a:off x="5391231" y="164125"/>
            <a:ext cx="1158600" cy="340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5"/>
          <p:cNvSpPr/>
          <p:nvPr/>
        </p:nvSpPr>
        <p:spPr>
          <a:xfrm>
            <a:off x="7419221" y="164125"/>
            <a:ext cx="1158600" cy="340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Access Point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1" name="Google Shape;321;p35"/>
          <p:cNvGrpSpPr/>
          <p:nvPr/>
        </p:nvGrpSpPr>
        <p:grpSpPr>
          <a:xfrm>
            <a:off x="5193291" y="1097326"/>
            <a:ext cx="1554331" cy="561737"/>
            <a:chOff x="886575" y="1072025"/>
            <a:chExt cx="1586700" cy="555900"/>
          </a:xfrm>
        </p:grpSpPr>
        <p:sp>
          <p:nvSpPr>
            <p:cNvPr id="322" name="Google Shape;322;p35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35"/>
          <p:cNvGrpSpPr/>
          <p:nvPr/>
        </p:nvGrpSpPr>
        <p:grpSpPr>
          <a:xfrm>
            <a:off x="7221281" y="1097326"/>
            <a:ext cx="1554331" cy="561737"/>
            <a:chOff x="886575" y="1072025"/>
            <a:chExt cx="1586700" cy="555900"/>
          </a:xfrm>
        </p:grpSpPr>
        <p:sp>
          <p:nvSpPr>
            <p:cNvPr id="325" name="Google Shape;325;p35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35"/>
          <p:cNvGrpSpPr/>
          <p:nvPr/>
        </p:nvGrpSpPr>
        <p:grpSpPr>
          <a:xfrm>
            <a:off x="6028320" y="383775"/>
            <a:ext cx="2042930" cy="670652"/>
            <a:chOff x="6028320" y="383775"/>
            <a:chExt cx="2042930" cy="670652"/>
          </a:xfrm>
        </p:grpSpPr>
        <p:cxnSp>
          <p:nvCxnSpPr>
            <p:cNvPr id="328" name="Google Shape;328;p35"/>
            <p:cNvCxnSpPr/>
            <p:nvPr/>
          </p:nvCxnSpPr>
          <p:spPr>
            <a:xfrm>
              <a:off x="6028320" y="725027"/>
              <a:ext cx="1928100" cy="3294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9" name="Google Shape;329;p35"/>
            <p:cNvSpPr txBox="1"/>
            <p:nvPr/>
          </p:nvSpPr>
          <p:spPr>
            <a:xfrm rot="574767">
              <a:off x="6094126" y="542285"/>
              <a:ext cx="1954149" cy="3315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Authentication Request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0" name="Google Shape;330;p35"/>
          <p:cNvGrpSpPr/>
          <p:nvPr/>
        </p:nvGrpSpPr>
        <p:grpSpPr>
          <a:xfrm>
            <a:off x="6013198" y="1404064"/>
            <a:ext cx="1934824" cy="648289"/>
            <a:chOff x="6013198" y="1404064"/>
            <a:chExt cx="1934824" cy="648289"/>
          </a:xfrm>
        </p:grpSpPr>
        <p:cxnSp>
          <p:nvCxnSpPr>
            <p:cNvPr id="331" name="Google Shape;331;p35"/>
            <p:cNvCxnSpPr/>
            <p:nvPr/>
          </p:nvCxnSpPr>
          <p:spPr>
            <a:xfrm flipH="1">
              <a:off x="6013198" y="1744553"/>
              <a:ext cx="1911600" cy="307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2" name="Google Shape;332;p35"/>
            <p:cNvSpPr txBox="1"/>
            <p:nvPr/>
          </p:nvSpPr>
          <p:spPr>
            <a:xfrm rot="-545655">
              <a:off x="6043950" y="1548987"/>
              <a:ext cx="1880944" cy="331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35"/>
          <p:cNvGrpSpPr/>
          <p:nvPr/>
        </p:nvGrpSpPr>
        <p:grpSpPr>
          <a:xfrm>
            <a:off x="6013468" y="2655944"/>
            <a:ext cx="1934824" cy="648289"/>
            <a:chOff x="6013468" y="2655944"/>
            <a:chExt cx="1934824" cy="648289"/>
          </a:xfrm>
        </p:grpSpPr>
        <p:cxnSp>
          <p:nvCxnSpPr>
            <p:cNvPr id="334" name="Google Shape;334;p35"/>
            <p:cNvCxnSpPr/>
            <p:nvPr/>
          </p:nvCxnSpPr>
          <p:spPr>
            <a:xfrm>
              <a:off x="6036692" y="2996433"/>
              <a:ext cx="1911600" cy="307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5" name="Google Shape;335;p35"/>
            <p:cNvSpPr txBox="1"/>
            <p:nvPr/>
          </p:nvSpPr>
          <p:spPr>
            <a:xfrm rot="545655" flipH="1">
              <a:off x="6036596" y="2800867"/>
              <a:ext cx="1880944" cy="331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SNonce</a:t>
              </a: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 + 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35"/>
          <p:cNvGrpSpPr/>
          <p:nvPr/>
        </p:nvGrpSpPr>
        <p:grpSpPr>
          <a:xfrm>
            <a:off x="5193300" y="2145411"/>
            <a:ext cx="1554300" cy="742500"/>
            <a:chOff x="5193300" y="2145411"/>
            <a:chExt cx="1554300" cy="742500"/>
          </a:xfrm>
        </p:grpSpPr>
        <p:sp>
          <p:nvSpPr>
            <p:cNvPr id="337" name="Google Shape;337;p35"/>
            <p:cNvSpPr/>
            <p:nvPr/>
          </p:nvSpPr>
          <p:spPr>
            <a:xfrm>
              <a:off x="5891567" y="2145411"/>
              <a:ext cx="157800" cy="742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5193300" y="2208319"/>
              <a:ext cx="1554300" cy="614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p35"/>
          <p:cNvGrpSpPr/>
          <p:nvPr/>
        </p:nvGrpSpPr>
        <p:grpSpPr>
          <a:xfrm>
            <a:off x="7221290" y="3382412"/>
            <a:ext cx="1554300" cy="742500"/>
            <a:chOff x="7221290" y="3382412"/>
            <a:chExt cx="1554300" cy="742500"/>
          </a:xfrm>
        </p:grpSpPr>
        <p:sp>
          <p:nvSpPr>
            <p:cNvPr id="340" name="Google Shape;340;p35"/>
            <p:cNvSpPr/>
            <p:nvPr/>
          </p:nvSpPr>
          <p:spPr>
            <a:xfrm>
              <a:off x="7919557" y="3382412"/>
              <a:ext cx="157800" cy="742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7221290" y="3445320"/>
              <a:ext cx="1554300" cy="6147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2" name="Google Shape;342;p35"/>
          <p:cNvGrpSpPr/>
          <p:nvPr/>
        </p:nvGrpSpPr>
        <p:grpSpPr>
          <a:xfrm>
            <a:off x="6013198" y="3853010"/>
            <a:ext cx="1934874" cy="621300"/>
            <a:chOff x="6013198" y="3853010"/>
            <a:chExt cx="1934874" cy="621300"/>
          </a:xfrm>
        </p:grpSpPr>
        <p:cxnSp>
          <p:nvCxnSpPr>
            <p:cNvPr id="343" name="Google Shape;343;p35"/>
            <p:cNvCxnSpPr/>
            <p:nvPr/>
          </p:nvCxnSpPr>
          <p:spPr>
            <a:xfrm flipH="1">
              <a:off x="6013198" y="4156850"/>
              <a:ext cx="1911600" cy="307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4" name="Google Shape;344;p35"/>
            <p:cNvSpPr txBox="1"/>
            <p:nvPr/>
          </p:nvSpPr>
          <p:spPr>
            <a:xfrm rot="-545655">
              <a:off x="6044000" y="3997933"/>
              <a:ext cx="1880944" cy="331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 + </a:t>
              </a:r>
              <a:r>
                <a:rPr lang="en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GTK</a:t>
              </a:r>
              <a:endParaRPr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5" name="Google Shape;345;p35"/>
          <p:cNvGrpSpPr/>
          <p:nvPr/>
        </p:nvGrpSpPr>
        <p:grpSpPr>
          <a:xfrm>
            <a:off x="6020868" y="4203064"/>
            <a:ext cx="1927424" cy="647564"/>
            <a:chOff x="6020868" y="4203064"/>
            <a:chExt cx="1927424" cy="647564"/>
          </a:xfrm>
        </p:grpSpPr>
        <p:cxnSp>
          <p:nvCxnSpPr>
            <p:cNvPr id="346" name="Google Shape;346;p35"/>
            <p:cNvCxnSpPr/>
            <p:nvPr/>
          </p:nvCxnSpPr>
          <p:spPr>
            <a:xfrm>
              <a:off x="6036692" y="4542828"/>
              <a:ext cx="1911600" cy="307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7" name="Google Shape;347;p35"/>
            <p:cNvSpPr txBox="1"/>
            <p:nvPr/>
          </p:nvSpPr>
          <p:spPr>
            <a:xfrm rot="545655" flipH="1">
              <a:off x="6043996" y="4347987"/>
              <a:ext cx="1880944" cy="3314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5556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The client sends an authentication request to the access point</a:t>
            </a:r>
            <a:endParaRPr sz="1400"/>
          </a:p>
        </p:txBody>
      </p:sp>
      <p:sp>
        <p:nvSpPr>
          <p:cNvPr id="349" name="Google Shape;349;p35"/>
          <p:cNvSpPr txBox="1">
            <a:spLocks noGrp="1"/>
          </p:cNvSpPr>
          <p:nvPr>
            <p:ph type="body" idx="1"/>
          </p:nvPr>
        </p:nvSpPr>
        <p:spPr>
          <a:xfrm>
            <a:off x="198500" y="1802425"/>
            <a:ext cx="5142600" cy="5556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2"/>
            </a:pPr>
            <a:r>
              <a:rPr lang="en" sz="1400"/>
              <a:t>Both use the password to derive the </a:t>
            </a:r>
            <a:r>
              <a:rPr lang="en" sz="1400" i="1">
                <a:solidFill>
                  <a:srgbClr val="0000FF"/>
                </a:solidFill>
              </a:rPr>
              <a:t>PSK</a:t>
            </a:r>
            <a:r>
              <a:rPr lang="en" sz="1400">
                <a:solidFill>
                  <a:srgbClr val="0000FF"/>
                </a:solidFill>
              </a:rPr>
              <a:t> (pre-shared key)</a:t>
            </a:r>
            <a:endParaRPr sz="1400"/>
          </a:p>
        </p:txBody>
      </p:sp>
      <p:sp>
        <p:nvSpPr>
          <p:cNvPr id="350" name="Google Shape;350;p35"/>
          <p:cNvSpPr txBox="1">
            <a:spLocks noGrp="1"/>
          </p:cNvSpPr>
          <p:nvPr>
            <p:ph type="body" idx="1"/>
          </p:nvPr>
        </p:nvSpPr>
        <p:spPr>
          <a:xfrm>
            <a:off x="198500" y="2358025"/>
            <a:ext cx="5142600" cy="3078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3"/>
            </a:pPr>
            <a:r>
              <a:rPr lang="en" sz="1400"/>
              <a:t>The AP sends </a:t>
            </a:r>
            <a:r>
              <a:rPr lang="en" sz="1400" i="1">
                <a:solidFill>
                  <a:srgbClr val="FF0000"/>
                </a:solidFill>
              </a:rPr>
              <a:t>ANonce</a:t>
            </a:r>
            <a:r>
              <a:rPr lang="en" sz="1400"/>
              <a:t> to the client</a:t>
            </a:r>
            <a:endParaRPr sz="1400"/>
          </a:p>
        </p:txBody>
      </p:sp>
      <p:sp>
        <p:nvSpPr>
          <p:cNvPr id="351" name="Google Shape;351;p35"/>
          <p:cNvSpPr txBox="1">
            <a:spLocks noGrp="1"/>
          </p:cNvSpPr>
          <p:nvPr>
            <p:ph type="body" idx="1"/>
          </p:nvPr>
        </p:nvSpPr>
        <p:spPr>
          <a:xfrm>
            <a:off x="198500" y="2663700"/>
            <a:ext cx="5142600" cy="8034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4"/>
            </a:pPr>
            <a:r>
              <a:rPr lang="en" sz="1400"/>
              <a:t>The client generates </a:t>
            </a:r>
            <a:r>
              <a:rPr lang="en" sz="1400" i="1">
                <a:solidFill>
                  <a:srgbClr val="FF0000"/>
                </a:solidFill>
              </a:rPr>
              <a:t>SNonce</a:t>
            </a:r>
            <a:r>
              <a:rPr lang="en" sz="1400"/>
              <a:t>, uses the </a:t>
            </a:r>
            <a:r>
              <a:rPr lang="en" sz="1400" i="1">
                <a:solidFill>
                  <a:srgbClr val="0000FF"/>
                </a:solidFill>
              </a:rPr>
              <a:t>PSK</a:t>
            </a:r>
            <a:r>
              <a:rPr lang="en" sz="1400"/>
              <a:t>, </a:t>
            </a:r>
            <a:r>
              <a:rPr lang="en" sz="1400">
                <a:solidFill>
                  <a:srgbClr val="FF0000"/>
                </a:solidFill>
              </a:rPr>
              <a:t>nonces</a:t>
            </a:r>
            <a:r>
              <a:rPr lang="en" sz="1400"/>
              <a:t>, and MAC addresses to derive the </a:t>
            </a:r>
            <a:r>
              <a:rPr lang="en" sz="1400" i="1">
                <a:solidFill>
                  <a:srgbClr val="9900FF"/>
                </a:solidFill>
              </a:rPr>
              <a:t>PTK</a:t>
            </a:r>
            <a:r>
              <a:rPr lang="en" sz="1400">
                <a:solidFill>
                  <a:srgbClr val="9900FF"/>
                </a:solidFill>
              </a:rPr>
              <a:t> (pairwise transport keys)</a:t>
            </a:r>
            <a:endParaRPr sz="1400"/>
          </a:p>
        </p:txBody>
      </p:sp>
      <p:sp>
        <p:nvSpPr>
          <p:cNvPr id="352" name="Google Shape;352;p35"/>
          <p:cNvSpPr txBox="1">
            <a:spLocks noGrp="1"/>
          </p:cNvSpPr>
          <p:nvPr>
            <p:ph type="body" idx="1"/>
          </p:nvPr>
        </p:nvSpPr>
        <p:spPr>
          <a:xfrm>
            <a:off x="198500" y="3496038"/>
            <a:ext cx="5142600" cy="3078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5"/>
            </a:pPr>
            <a:r>
              <a:rPr lang="en" sz="1400"/>
              <a:t>The client sends </a:t>
            </a:r>
            <a:r>
              <a:rPr lang="en" sz="1400" i="1">
                <a:solidFill>
                  <a:srgbClr val="FF0000"/>
                </a:solidFill>
              </a:rPr>
              <a:t>SNonce</a:t>
            </a:r>
            <a:r>
              <a:rPr lang="en" sz="1400"/>
              <a:t> and its MIC to the AP</a:t>
            </a:r>
            <a:endParaRPr sz="1400"/>
          </a:p>
        </p:txBody>
      </p:sp>
      <p:sp>
        <p:nvSpPr>
          <p:cNvPr id="353" name="Google Shape;353;p35"/>
          <p:cNvSpPr txBox="1">
            <a:spLocks noGrp="1"/>
          </p:cNvSpPr>
          <p:nvPr>
            <p:ph type="body" idx="1"/>
          </p:nvPr>
        </p:nvSpPr>
        <p:spPr>
          <a:xfrm>
            <a:off x="198500" y="3772775"/>
            <a:ext cx="5142600" cy="5556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6"/>
            </a:pPr>
            <a:r>
              <a:rPr lang="en" sz="1400"/>
              <a:t>The AP uses the </a:t>
            </a:r>
            <a:r>
              <a:rPr lang="en" sz="1400" i="1">
                <a:solidFill>
                  <a:srgbClr val="0000FF"/>
                </a:solidFill>
              </a:rPr>
              <a:t>PSK</a:t>
            </a:r>
            <a:r>
              <a:rPr lang="en" sz="1400"/>
              <a:t>, </a:t>
            </a:r>
            <a:r>
              <a:rPr lang="en" sz="1400">
                <a:solidFill>
                  <a:srgbClr val="FF0000"/>
                </a:solidFill>
              </a:rPr>
              <a:t>nonces</a:t>
            </a:r>
            <a:r>
              <a:rPr lang="en" sz="1400"/>
              <a:t>, and MAC addresses to derive the </a:t>
            </a:r>
            <a:r>
              <a:rPr lang="en" sz="1400" i="1">
                <a:solidFill>
                  <a:srgbClr val="9900FF"/>
                </a:solidFill>
              </a:rPr>
              <a:t>PTK</a:t>
            </a:r>
            <a:r>
              <a:rPr lang="en" sz="1400">
                <a:solidFill>
                  <a:srgbClr val="9900FF"/>
                </a:solidFill>
              </a:rPr>
              <a:t> (pairwise transport keys)</a:t>
            </a:r>
            <a:endParaRPr sz="1400"/>
          </a:p>
        </p:txBody>
      </p:sp>
      <p:sp>
        <p:nvSpPr>
          <p:cNvPr id="354" name="Google Shape;354;p35"/>
          <p:cNvSpPr txBox="1">
            <a:spLocks noGrp="1"/>
          </p:cNvSpPr>
          <p:nvPr>
            <p:ph type="body" idx="1"/>
          </p:nvPr>
        </p:nvSpPr>
        <p:spPr>
          <a:xfrm>
            <a:off x="198500" y="4328375"/>
            <a:ext cx="5142600" cy="3078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7"/>
            </a:pPr>
            <a:r>
              <a:rPr lang="en" sz="1400"/>
              <a:t>The AP sends its MIC and </a:t>
            </a:r>
            <a:r>
              <a:rPr lang="en" sz="1400" i="1">
                <a:solidFill>
                  <a:srgbClr val="38761D"/>
                </a:solidFill>
              </a:rPr>
              <a:t>GTK</a:t>
            </a:r>
            <a:r>
              <a:rPr lang="en" sz="1400"/>
              <a:t> to the client</a:t>
            </a:r>
            <a:endParaRPr sz="1400"/>
          </a:p>
        </p:txBody>
      </p:sp>
      <p:sp>
        <p:nvSpPr>
          <p:cNvPr id="355" name="Google Shape;355;p35"/>
          <p:cNvSpPr txBox="1">
            <a:spLocks noGrp="1"/>
          </p:cNvSpPr>
          <p:nvPr>
            <p:ph type="body" idx="1"/>
          </p:nvPr>
        </p:nvSpPr>
        <p:spPr>
          <a:xfrm>
            <a:off x="198500" y="4634050"/>
            <a:ext cx="5142600" cy="307800"/>
          </a:xfrm>
          <a:prstGeom prst="rect">
            <a:avLst/>
          </a:prstGeom>
        </p:spPr>
        <p:txBody>
          <a:bodyPr spcFirstLastPara="1" wrap="square" lIns="91425" tIns="91425" rIns="91425" bIns="0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 startAt="8"/>
            </a:pPr>
            <a:r>
              <a:rPr lang="en" sz="1400"/>
              <a:t>The client acknowledges receiving the GTK</a:t>
            </a:r>
            <a:endParaRPr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7292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Rogue AP</a:t>
            </a:r>
            <a:r>
              <a:rPr lang="en"/>
              <a:t>: Pretend to be an AP, and offer your own </a:t>
            </a:r>
            <a:r>
              <a:rPr lang="en" i="1">
                <a:solidFill>
                  <a:srgbClr val="FF0000"/>
                </a:solidFill>
              </a:rPr>
              <a:t>ANonce</a:t>
            </a:r>
            <a:r>
              <a:rPr lang="en"/>
              <a:t> to the client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know the password/PSK, you can complete the 4-way handshake with the client and become a MITM!</a:t>
            </a:r>
            <a:endParaRPr/>
          </a:p>
        </p:txBody>
      </p:sp>
      <p:sp>
        <p:nvSpPr>
          <p:cNvPr id="361" name="Google Shape;361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WPA-PSK Attacks</a:t>
            </a:r>
            <a:endParaRPr/>
          </a:p>
        </p:txBody>
      </p:sp>
      <p:sp>
        <p:nvSpPr>
          <p:cNvPr id="362" name="Google Shape;36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5376075" y="943900"/>
            <a:ext cx="3768000" cy="23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64" name="Google Shape;364;p36"/>
          <p:cNvCxnSpPr/>
          <p:nvPr/>
        </p:nvCxnSpPr>
        <p:spPr>
          <a:xfrm>
            <a:off x="6086671" y="499543"/>
            <a:ext cx="0" cy="453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5" name="Google Shape;365;p36"/>
          <p:cNvSpPr/>
          <p:nvPr/>
        </p:nvSpPr>
        <p:spPr>
          <a:xfrm>
            <a:off x="5587794" y="94800"/>
            <a:ext cx="998100" cy="351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6"/>
          <p:cNvSpPr/>
          <p:nvPr/>
        </p:nvSpPr>
        <p:spPr>
          <a:xfrm>
            <a:off x="7334413" y="94800"/>
            <a:ext cx="998100" cy="351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Access Point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7" name="Google Shape;367;p36"/>
          <p:cNvCxnSpPr/>
          <p:nvPr/>
        </p:nvCxnSpPr>
        <p:spPr>
          <a:xfrm>
            <a:off x="7833291" y="499543"/>
            <a:ext cx="0" cy="453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8" name="Google Shape;368;p36"/>
          <p:cNvGrpSpPr/>
          <p:nvPr/>
        </p:nvGrpSpPr>
        <p:grpSpPr>
          <a:xfrm>
            <a:off x="5417329" y="1056610"/>
            <a:ext cx="1338699" cy="578970"/>
            <a:chOff x="886575" y="1072025"/>
            <a:chExt cx="1586700" cy="555900"/>
          </a:xfrm>
        </p:grpSpPr>
        <p:sp>
          <p:nvSpPr>
            <p:cNvPr id="369" name="Google Shape;369;p36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371;p36"/>
          <p:cNvGrpSpPr/>
          <p:nvPr/>
        </p:nvGrpSpPr>
        <p:grpSpPr>
          <a:xfrm>
            <a:off x="7163948" y="1056610"/>
            <a:ext cx="1338699" cy="578970"/>
            <a:chOff x="886575" y="1072025"/>
            <a:chExt cx="1586700" cy="555900"/>
          </a:xfrm>
        </p:grpSpPr>
        <p:sp>
          <p:nvSpPr>
            <p:cNvPr id="372" name="Google Shape;372;p36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4" name="Google Shape;374;p36"/>
          <p:cNvGrpSpPr/>
          <p:nvPr/>
        </p:nvGrpSpPr>
        <p:grpSpPr>
          <a:xfrm>
            <a:off x="6097225" y="399750"/>
            <a:ext cx="1725300" cy="668400"/>
            <a:chOff x="6097225" y="399750"/>
            <a:chExt cx="1725300" cy="668400"/>
          </a:xfrm>
        </p:grpSpPr>
        <p:cxnSp>
          <p:nvCxnSpPr>
            <p:cNvPr id="375" name="Google Shape;375;p36"/>
            <p:cNvCxnSpPr/>
            <p:nvPr/>
          </p:nvCxnSpPr>
          <p:spPr>
            <a:xfrm>
              <a:off x="6136492" y="672980"/>
              <a:ext cx="1660800" cy="339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6" name="Google Shape;376;p36"/>
            <p:cNvSpPr txBox="1"/>
            <p:nvPr/>
          </p:nvSpPr>
          <p:spPr>
            <a:xfrm rot="684440">
              <a:off x="6111976" y="564497"/>
              <a:ext cx="1695799" cy="338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Authentication Request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p36"/>
          <p:cNvGrpSpPr/>
          <p:nvPr/>
        </p:nvGrpSpPr>
        <p:grpSpPr>
          <a:xfrm>
            <a:off x="6123745" y="1375140"/>
            <a:ext cx="1666489" cy="665872"/>
            <a:chOff x="6123745" y="1375140"/>
            <a:chExt cx="1666489" cy="665872"/>
          </a:xfrm>
        </p:grpSpPr>
        <p:cxnSp>
          <p:nvCxnSpPr>
            <p:cNvPr id="378" name="Google Shape;378;p36"/>
            <p:cNvCxnSpPr/>
            <p:nvPr/>
          </p:nvCxnSpPr>
          <p:spPr>
            <a:xfrm flipH="1">
              <a:off x="6123745" y="1723912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9" name="Google Shape;379;p36"/>
            <p:cNvSpPr txBox="1"/>
            <p:nvPr/>
          </p:nvSpPr>
          <p:spPr>
            <a:xfrm rot="-650908">
              <a:off x="6145627" y="1525739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0" name="Google Shape;380;p36"/>
          <p:cNvGrpSpPr/>
          <p:nvPr/>
        </p:nvGrpSpPr>
        <p:grpSpPr>
          <a:xfrm>
            <a:off x="6129875" y="1789796"/>
            <a:ext cx="1660200" cy="649085"/>
            <a:chOff x="6129875" y="1789796"/>
            <a:chExt cx="1660200" cy="649085"/>
          </a:xfrm>
        </p:grpSpPr>
        <p:cxnSp>
          <p:nvCxnSpPr>
            <p:cNvPr id="381" name="Google Shape;381;p36"/>
            <p:cNvCxnSpPr/>
            <p:nvPr/>
          </p:nvCxnSpPr>
          <p:spPr>
            <a:xfrm>
              <a:off x="6143701" y="2121781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2" name="Google Shape;382;p36"/>
            <p:cNvSpPr txBox="1"/>
            <p:nvPr/>
          </p:nvSpPr>
          <p:spPr>
            <a:xfrm rot="650908" flipH="1">
              <a:off x="6145469" y="1940396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" name="Google Shape;383;p36"/>
          <p:cNvGrpSpPr/>
          <p:nvPr/>
        </p:nvGrpSpPr>
        <p:grpSpPr>
          <a:xfrm>
            <a:off x="5417325" y="2519650"/>
            <a:ext cx="1338900" cy="765300"/>
            <a:chOff x="5417325" y="2519650"/>
            <a:chExt cx="1338900" cy="765300"/>
          </a:xfrm>
        </p:grpSpPr>
        <p:sp>
          <p:nvSpPr>
            <p:cNvPr id="384" name="Google Shape;384;p36"/>
            <p:cNvSpPr/>
            <p:nvPr/>
          </p:nvSpPr>
          <p:spPr>
            <a:xfrm>
              <a:off x="6018712" y="2519650"/>
              <a:ext cx="136200" cy="765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5417325" y="2584496"/>
              <a:ext cx="1338900" cy="633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6" name="Google Shape;386;p36"/>
          <p:cNvGrpSpPr/>
          <p:nvPr/>
        </p:nvGrpSpPr>
        <p:grpSpPr>
          <a:xfrm>
            <a:off x="7163944" y="2519650"/>
            <a:ext cx="1338900" cy="765300"/>
            <a:chOff x="7163944" y="2519650"/>
            <a:chExt cx="1338900" cy="765300"/>
          </a:xfrm>
        </p:grpSpPr>
        <p:sp>
          <p:nvSpPr>
            <p:cNvPr id="387" name="Google Shape;387;p36"/>
            <p:cNvSpPr/>
            <p:nvPr/>
          </p:nvSpPr>
          <p:spPr>
            <a:xfrm>
              <a:off x="7765331" y="2519650"/>
              <a:ext cx="136200" cy="765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7163944" y="2584496"/>
              <a:ext cx="1338900" cy="633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9" name="Google Shape;389;p36"/>
          <p:cNvGrpSpPr/>
          <p:nvPr/>
        </p:nvGrpSpPr>
        <p:grpSpPr>
          <a:xfrm>
            <a:off x="6123745" y="3067101"/>
            <a:ext cx="1666351" cy="640500"/>
            <a:chOff x="6123745" y="3067101"/>
            <a:chExt cx="1666351" cy="640500"/>
          </a:xfrm>
        </p:grpSpPr>
        <p:cxnSp>
          <p:nvCxnSpPr>
            <p:cNvPr id="390" name="Google Shape;390;p36"/>
            <p:cNvCxnSpPr/>
            <p:nvPr/>
          </p:nvCxnSpPr>
          <p:spPr>
            <a:xfrm flipH="1">
              <a:off x="6123745" y="3381699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1" name="Google Shape;391;p36"/>
            <p:cNvSpPr txBox="1"/>
            <p:nvPr/>
          </p:nvSpPr>
          <p:spPr>
            <a:xfrm rot="-650908">
              <a:off x="6145490" y="3217701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2" name="Google Shape;392;p36"/>
          <p:cNvGrpSpPr/>
          <p:nvPr/>
        </p:nvGrpSpPr>
        <p:grpSpPr>
          <a:xfrm>
            <a:off x="6129875" y="3490132"/>
            <a:ext cx="1660200" cy="640500"/>
            <a:chOff x="6129875" y="3490132"/>
            <a:chExt cx="1660200" cy="640500"/>
          </a:xfrm>
        </p:grpSpPr>
        <p:cxnSp>
          <p:nvCxnSpPr>
            <p:cNvPr id="393" name="Google Shape;393;p36"/>
            <p:cNvCxnSpPr/>
            <p:nvPr/>
          </p:nvCxnSpPr>
          <p:spPr>
            <a:xfrm>
              <a:off x="6143701" y="3779567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4" name="Google Shape;394;p36"/>
            <p:cNvSpPr txBox="1"/>
            <p:nvPr/>
          </p:nvSpPr>
          <p:spPr>
            <a:xfrm rot="650908" flipH="1">
              <a:off x="6145469" y="3640732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5" name="Google Shape;395;p36"/>
          <p:cNvGrpSpPr/>
          <p:nvPr/>
        </p:nvGrpSpPr>
        <p:grpSpPr>
          <a:xfrm>
            <a:off x="6123745" y="3887120"/>
            <a:ext cx="1666339" cy="640500"/>
            <a:chOff x="6123745" y="3887120"/>
            <a:chExt cx="1666339" cy="640500"/>
          </a:xfrm>
        </p:grpSpPr>
        <p:cxnSp>
          <p:nvCxnSpPr>
            <p:cNvPr id="396" name="Google Shape;396;p36"/>
            <p:cNvCxnSpPr/>
            <p:nvPr/>
          </p:nvCxnSpPr>
          <p:spPr>
            <a:xfrm flipH="1">
              <a:off x="6123745" y="4210518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7" name="Google Shape;397;p36"/>
            <p:cNvSpPr txBox="1"/>
            <p:nvPr/>
          </p:nvSpPr>
          <p:spPr>
            <a:xfrm rot="-650908">
              <a:off x="6145477" y="4037720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GTK</a:t>
              </a:r>
              <a:endParaRPr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8" name="Google Shape;398;p36"/>
          <p:cNvGrpSpPr/>
          <p:nvPr/>
        </p:nvGrpSpPr>
        <p:grpSpPr>
          <a:xfrm>
            <a:off x="6129875" y="4284964"/>
            <a:ext cx="1660200" cy="640522"/>
            <a:chOff x="6129875" y="4284964"/>
            <a:chExt cx="1660200" cy="640522"/>
          </a:xfrm>
        </p:grpSpPr>
        <p:cxnSp>
          <p:nvCxnSpPr>
            <p:cNvPr id="399" name="Google Shape;399;p36"/>
            <p:cNvCxnSpPr/>
            <p:nvPr/>
          </p:nvCxnSpPr>
          <p:spPr>
            <a:xfrm>
              <a:off x="6143701" y="4608386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00" name="Google Shape;400;p36"/>
            <p:cNvSpPr txBox="1"/>
            <p:nvPr/>
          </p:nvSpPr>
          <p:spPr>
            <a:xfrm rot="650908" flipH="1">
              <a:off x="6145469" y="4435563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Offline brute-force attack</a:t>
            </a:r>
            <a:r>
              <a:rPr lang="en"/>
              <a:t>: People tend to choose bad passwords, and you have enough information to know if you guessed the password correctly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Nonces are sent unencrypted, and client and AP MAC addresses are public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Eavesdropper guesses a password and derives: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Wi-Fi password → </a:t>
            </a:r>
            <a:r>
              <a:rPr lang="en" i="1">
                <a:solidFill>
                  <a:srgbClr val="0000FF"/>
                </a:solidFill>
              </a:rPr>
              <a:t>PSK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>
                <a:solidFill>
                  <a:srgbClr val="0000FF"/>
                </a:solidFill>
              </a:rPr>
              <a:t>PSK</a:t>
            </a:r>
            <a:r>
              <a:rPr lang="en"/>
              <a:t> + </a:t>
            </a:r>
            <a:r>
              <a:rPr lang="en">
                <a:solidFill>
                  <a:srgbClr val="FF0000"/>
                </a:solidFill>
              </a:rPr>
              <a:t>nonces</a:t>
            </a:r>
            <a:r>
              <a:rPr lang="en"/>
              <a:t> + MAC addresses → </a:t>
            </a:r>
            <a:r>
              <a:rPr lang="en" i="1">
                <a:solidFill>
                  <a:srgbClr val="9900FF"/>
                </a:solidFill>
              </a:rPr>
              <a:t>PTK</a:t>
            </a:r>
            <a:endParaRPr i="1">
              <a:solidFill>
                <a:srgbClr val="9900FF"/>
              </a:solidFill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Eavesdropper checks that the MIC from the guess matches the MIC that was sent</a:t>
            </a:r>
            <a:endParaRPr/>
          </a:p>
        </p:txBody>
      </p:sp>
      <p:sp>
        <p:nvSpPr>
          <p:cNvPr id="406" name="Google Shape;406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WPA-PSK Attacks</a:t>
            </a:r>
            <a:endParaRPr/>
          </a:p>
        </p:txBody>
      </p:sp>
      <p:sp>
        <p:nvSpPr>
          <p:cNvPr id="407" name="Google Shape;40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408" name="Google Shape;408;p37"/>
          <p:cNvSpPr/>
          <p:nvPr/>
        </p:nvSpPr>
        <p:spPr>
          <a:xfrm>
            <a:off x="5376075" y="943900"/>
            <a:ext cx="3768000" cy="23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9" name="Google Shape;409;p37"/>
          <p:cNvCxnSpPr/>
          <p:nvPr/>
        </p:nvCxnSpPr>
        <p:spPr>
          <a:xfrm>
            <a:off x="6086671" y="499543"/>
            <a:ext cx="0" cy="453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37"/>
          <p:cNvSpPr/>
          <p:nvPr/>
        </p:nvSpPr>
        <p:spPr>
          <a:xfrm>
            <a:off x="5587794" y="94800"/>
            <a:ext cx="998100" cy="351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7334413" y="94800"/>
            <a:ext cx="998100" cy="351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Access Point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p37"/>
          <p:cNvCxnSpPr/>
          <p:nvPr/>
        </p:nvCxnSpPr>
        <p:spPr>
          <a:xfrm>
            <a:off x="7833291" y="499543"/>
            <a:ext cx="0" cy="453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3" name="Google Shape;413;p37"/>
          <p:cNvGrpSpPr/>
          <p:nvPr/>
        </p:nvGrpSpPr>
        <p:grpSpPr>
          <a:xfrm>
            <a:off x="5417329" y="1056610"/>
            <a:ext cx="1338699" cy="578970"/>
            <a:chOff x="886575" y="1072025"/>
            <a:chExt cx="1586700" cy="555900"/>
          </a:xfrm>
        </p:grpSpPr>
        <p:sp>
          <p:nvSpPr>
            <p:cNvPr id="414" name="Google Shape;414;p37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6" name="Google Shape;416;p37"/>
          <p:cNvGrpSpPr/>
          <p:nvPr/>
        </p:nvGrpSpPr>
        <p:grpSpPr>
          <a:xfrm>
            <a:off x="7163948" y="1056610"/>
            <a:ext cx="1338699" cy="578970"/>
            <a:chOff x="886575" y="1072025"/>
            <a:chExt cx="1586700" cy="555900"/>
          </a:xfrm>
        </p:grpSpPr>
        <p:sp>
          <p:nvSpPr>
            <p:cNvPr id="417" name="Google Shape;417;p37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9" name="Google Shape;419;p37"/>
          <p:cNvGrpSpPr/>
          <p:nvPr/>
        </p:nvGrpSpPr>
        <p:grpSpPr>
          <a:xfrm>
            <a:off x="6097225" y="399750"/>
            <a:ext cx="1725300" cy="668400"/>
            <a:chOff x="6097225" y="399750"/>
            <a:chExt cx="1725300" cy="668400"/>
          </a:xfrm>
        </p:grpSpPr>
        <p:cxnSp>
          <p:nvCxnSpPr>
            <p:cNvPr id="420" name="Google Shape;420;p37"/>
            <p:cNvCxnSpPr/>
            <p:nvPr/>
          </p:nvCxnSpPr>
          <p:spPr>
            <a:xfrm>
              <a:off x="6136492" y="672980"/>
              <a:ext cx="1660800" cy="339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1" name="Google Shape;421;p37"/>
            <p:cNvSpPr txBox="1"/>
            <p:nvPr/>
          </p:nvSpPr>
          <p:spPr>
            <a:xfrm rot="684440">
              <a:off x="6111976" y="564497"/>
              <a:ext cx="1695799" cy="338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Authentication Request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37"/>
          <p:cNvGrpSpPr/>
          <p:nvPr/>
        </p:nvGrpSpPr>
        <p:grpSpPr>
          <a:xfrm>
            <a:off x="6123745" y="1375140"/>
            <a:ext cx="1666489" cy="665872"/>
            <a:chOff x="6123745" y="1375140"/>
            <a:chExt cx="1666489" cy="665872"/>
          </a:xfrm>
        </p:grpSpPr>
        <p:cxnSp>
          <p:nvCxnSpPr>
            <p:cNvPr id="423" name="Google Shape;423;p37"/>
            <p:cNvCxnSpPr/>
            <p:nvPr/>
          </p:nvCxnSpPr>
          <p:spPr>
            <a:xfrm flipH="1">
              <a:off x="6123745" y="1723912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4" name="Google Shape;424;p37"/>
            <p:cNvSpPr txBox="1"/>
            <p:nvPr/>
          </p:nvSpPr>
          <p:spPr>
            <a:xfrm rot="-650908">
              <a:off x="6145627" y="1525739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" name="Google Shape;425;p37"/>
          <p:cNvGrpSpPr/>
          <p:nvPr/>
        </p:nvGrpSpPr>
        <p:grpSpPr>
          <a:xfrm>
            <a:off x="6129875" y="1789796"/>
            <a:ext cx="1660200" cy="649085"/>
            <a:chOff x="6129875" y="1789796"/>
            <a:chExt cx="1660200" cy="649085"/>
          </a:xfrm>
        </p:grpSpPr>
        <p:cxnSp>
          <p:nvCxnSpPr>
            <p:cNvPr id="426" name="Google Shape;426;p37"/>
            <p:cNvCxnSpPr/>
            <p:nvPr/>
          </p:nvCxnSpPr>
          <p:spPr>
            <a:xfrm>
              <a:off x="6143701" y="2121781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7" name="Google Shape;427;p37"/>
            <p:cNvSpPr txBox="1"/>
            <p:nvPr/>
          </p:nvSpPr>
          <p:spPr>
            <a:xfrm rot="650908" flipH="1">
              <a:off x="6145469" y="1940396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8" name="Google Shape;428;p37"/>
          <p:cNvGrpSpPr/>
          <p:nvPr/>
        </p:nvGrpSpPr>
        <p:grpSpPr>
          <a:xfrm>
            <a:off x="5417325" y="2519650"/>
            <a:ext cx="1338900" cy="765300"/>
            <a:chOff x="5417325" y="2519650"/>
            <a:chExt cx="1338900" cy="765300"/>
          </a:xfrm>
        </p:grpSpPr>
        <p:sp>
          <p:nvSpPr>
            <p:cNvPr id="429" name="Google Shape;429;p37"/>
            <p:cNvSpPr/>
            <p:nvPr/>
          </p:nvSpPr>
          <p:spPr>
            <a:xfrm>
              <a:off x="6018712" y="2519650"/>
              <a:ext cx="136200" cy="765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5417325" y="2584496"/>
              <a:ext cx="1338900" cy="633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1" name="Google Shape;431;p37"/>
          <p:cNvGrpSpPr/>
          <p:nvPr/>
        </p:nvGrpSpPr>
        <p:grpSpPr>
          <a:xfrm>
            <a:off x="7163944" y="2519650"/>
            <a:ext cx="1338900" cy="765300"/>
            <a:chOff x="7163944" y="2519650"/>
            <a:chExt cx="1338900" cy="765300"/>
          </a:xfrm>
        </p:grpSpPr>
        <p:sp>
          <p:nvSpPr>
            <p:cNvPr id="432" name="Google Shape;432;p37"/>
            <p:cNvSpPr/>
            <p:nvPr/>
          </p:nvSpPr>
          <p:spPr>
            <a:xfrm>
              <a:off x="7765331" y="2519650"/>
              <a:ext cx="136200" cy="765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7163944" y="2584496"/>
              <a:ext cx="1338900" cy="633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37"/>
          <p:cNvGrpSpPr/>
          <p:nvPr/>
        </p:nvGrpSpPr>
        <p:grpSpPr>
          <a:xfrm>
            <a:off x="6123745" y="3067101"/>
            <a:ext cx="1666351" cy="640500"/>
            <a:chOff x="6123745" y="3067101"/>
            <a:chExt cx="1666351" cy="640500"/>
          </a:xfrm>
        </p:grpSpPr>
        <p:cxnSp>
          <p:nvCxnSpPr>
            <p:cNvPr id="435" name="Google Shape;435;p37"/>
            <p:cNvCxnSpPr/>
            <p:nvPr/>
          </p:nvCxnSpPr>
          <p:spPr>
            <a:xfrm flipH="1">
              <a:off x="6123745" y="3381699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6" name="Google Shape;436;p37"/>
            <p:cNvSpPr txBox="1"/>
            <p:nvPr/>
          </p:nvSpPr>
          <p:spPr>
            <a:xfrm rot="-650908">
              <a:off x="6145490" y="3217701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7" name="Google Shape;437;p37"/>
          <p:cNvGrpSpPr/>
          <p:nvPr/>
        </p:nvGrpSpPr>
        <p:grpSpPr>
          <a:xfrm>
            <a:off x="6129875" y="3490132"/>
            <a:ext cx="1660200" cy="640500"/>
            <a:chOff x="6129875" y="3490132"/>
            <a:chExt cx="1660200" cy="640500"/>
          </a:xfrm>
        </p:grpSpPr>
        <p:cxnSp>
          <p:nvCxnSpPr>
            <p:cNvPr id="438" name="Google Shape;438;p37"/>
            <p:cNvCxnSpPr/>
            <p:nvPr/>
          </p:nvCxnSpPr>
          <p:spPr>
            <a:xfrm>
              <a:off x="6143701" y="3779567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9" name="Google Shape;439;p37"/>
            <p:cNvSpPr txBox="1"/>
            <p:nvPr/>
          </p:nvSpPr>
          <p:spPr>
            <a:xfrm rot="650908" flipH="1">
              <a:off x="6145469" y="3640732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37"/>
          <p:cNvGrpSpPr/>
          <p:nvPr/>
        </p:nvGrpSpPr>
        <p:grpSpPr>
          <a:xfrm>
            <a:off x="6123745" y="3887120"/>
            <a:ext cx="1666339" cy="640500"/>
            <a:chOff x="6123745" y="3887120"/>
            <a:chExt cx="1666339" cy="640500"/>
          </a:xfrm>
        </p:grpSpPr>
        <p:cxnSp>
          <p:nvCxnSpPr>
            <p:cNvPr id="441" name="Google Shape;441;p37"/>
            <p:cNvCxnSpPr/>
            <p:nvPr/>
          </p:nvCxnSpPr>
          <p:spPr>
            <a:xfrm flipH="1">
              <a:off x="6123745" y="4210518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42" name="Google Shape;442;p37"/>
            <p:cNvSpPr txBox="1"/>
            <p:nvPr/>
          </p:nvSpPr>
          <p:spPr>
            <a:xfrm rot="-650908">
              <a:off x="6145477" y="4037720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GTK</a:t>
              </a:r>
              <a:endParaRPr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3" name="Google Shape;443;p37"/>
          <p:cNvGrpSpPr/>
          <p:nvPr/>
        </p:nvGrpSpPr>
        <p:grpSpPr>
          <a:xfrm>
            <a:off x="6129875" y="4284964"/>
            <a:ext cx="1660200" cy="640522"/>
            <a:chOff x="6129875" y="4284964"/>
            <a:chExt cx="1660200" cy="640522"/>
          </a:xfrm>
        </p:grpSpPr>
        <p:cxnSp>
          <p:nvCxnSpPr>
            <p:cNvPr id="444" name="Google Shape;444;p37"/>
            <p:cNvCxnSpPr/>
            <p:nvPr/>
          </p:nvCxnSpPr>
          <p:spPr>
            <a:xfrm>
              <a:off x="6143701" y="4608386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45" name="Google Shape;445;p37"/>
            <p:cNvSpPr txBox="1"/>
            <p:nvPr/>
          </p:nvSpPr>
          <p:spPr>
            <a:xfrm rot="650908" flipH="1">
              <a:off x="6145469" y="4435563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No forward secrecy</a:t>
            </a:r>
            <a:r>
              <a:rPr lang="en"/>
              <a:t>: An eavesdropper who records the values of </a:t>
            </a:r>
            <a:r>
              <a:rPr lang="en" i="1">
                <a:solidFill>
                  <a:srgbClr val="FF0000"/>
                </a:solidFill>
              </a:rPr>
              <a:t>ANonce</a:t>
            </a:r>
            <a:r>
              <a:rPr lang="en"/>
              <a:t> and </a:t>
            </a:r>
            <a:r>
              <a:rPr lang="en" i="1">
                <a:solidFill>
                  <a:srgbClr val="FF0000"/>
                </a:solidFill>
              </a:rPr>
              <a:t>SNonce</a:t>
            </a:r>
            <a:r>
              <a:rPr lang="en"/>
              <a:t> can derive the key if they later learn the password or </a:t>
            </a:r>
            <a:r>
              <a:rPr lang="en" i="1">
                <a:solidFill>
                  <a:srgbClr val="0000FF"/>
                </a:solidFill>
              </a:rPr>
              <a:t>PSK</a:t>
            </a:r>
            <a:endParaRPr i="1">
              <a:solidFill>
                <a:srgbClr val="0000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Compare to Diffie-Hellman: An eavesdropper can’t learn the key even if the record </a:t>
            </a:r>
            <a:r>
              <a:rPr lang="en" i="1"/>
              <a:t>g</a:t>
            </a:r>
            <a:r>
              <a:rPr lang="en" i="1" baseline="30000"/>
              <a:t>a</a:t>
            </a:r>
            <a:r>
              <a:rPr lang="en"/>
              <a:t> and </a:t>
            </a:r>
            <a:r>
              <a:rPr lang="en" i="1"/>
              <a:t>g</a:t>
            </a:r>
            <a:r>
              <a:rPr lang="en" i="1" baseline="30000"/>
              <a:t>b</a:t>
            </a:r>
            <a:r>
              <a:rPr lang="en"/>
              <a:t> and later compromise Alice’s computer</a:t>
            </a:r>
            <a:endParaRPr/>
          </a:p>
        </p:txBody>
      </p:sp>
      <p:sp>
        <p:nvSpPr>
          <p:cNvPr id="451" name="Google Shape;451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WPA-PSK Attacks</a:t>
            </a:r>
            <a:endParaRPr/>
          </a:p>
        </p:txBody>
      </p:sp>
      <p:sp>
        <p:nvSpPr>
          <p:cNvPr id="452" name="Google Shape;45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453" name="Google Shape;453;p38"/>
          <p:cNvSpPr/>
          <p:nvPr/>
        </p:nvSpPr>
        <p:spPr>
          <a:xfrm>
            <a:off x="5376075" y="943900"/>
            <a:ext cx="3768000" cy="23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54" name="Google Shape;454;p38"/>
          <p:cNvCxnSpPr/>
          <p:nvPr/>
        </p:nvCxnSpPr>
        <p:spPr>
          <a:xfrm>
            <a:off x="6086671" y="499543"/>
            <a:ext cx="0" cy="453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5" name="Google Shape;455;p38"/>
          <p:cNvSpPr/>
          <p:nvPr/>
        </p:nvSpPr>
        <p:spPr>
          <a:xfrm>
            <a:off x="5587794" y="94800"/>
            <a:ext cx="998100" cy="351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p38"/>
          <p:cNvSpPr/>
          <p:nvPr/>
        </p:nvSpPr>
        <p:spPr>
          <a:xfrm>
            <a:off x="7334413" y="94800"/>
            <a:ext cx="998100" cy="351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Access Point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7" name="Google Shape;457;p38"/>
          <p:cNvCxnSpPr/>
          <p:nvPr/>
        </p:nvCxnSpPr>
        <p:spPr>
          <a:xfrm>
            <a:off x="7833291" y="499543"/>
            <a:ext cx="0" cy="4537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8" name="Google Shape;458;p38"/>
          <p:cNvGrpSpPr/>
          <p:nvPr/>
        </p:nvGrpSpPr>
        <p:grpSpPr>
          <a:xfrm>
            <a:off x="5417329" y="1056610"/>
            <a:ext cx="1338699" cy="578970"/>
            <a:chOff x="886575" y="1072025"/>
            <a:chExt cx="1586700" cy="555900"/>
          </a:xfrm>
        </p:grpSpPr>
        <p:sp>
          <p:nvSpPr>
            <p:cNvPr id="459" name="Google Shape;459;p38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38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1" name="Google Shape;461;p38"/>
          <p:cNvGrpSpPr/>
          <p:nvPr/>
        </p:nvGrpSpPr>
        <p:grpSpPr>
          <a:xfrm>
            <a:off x="7163948" y="1056610"/>
            <a:ext cx="1338699" cy="578970"/>
            <a:chOff x="886575" y="1072025"/>
            <a:chExt cx="1586700" cy="555900"/>
          </a:xfrm>
        </p:grpSpPr>
        <p:sp>
          <p:nvSpPr>
            <p:cNvPr id="462" name="Google Shape;462;p38"/>
            <p:cNvSpPr/>
            <p:nvPr/>
          </p:nvSpPr>
          <p:spPr>
            <a:xfrm>
              <a:off x="1599375" y="1072025"/>
              <a:ext cx="161100" cy="555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8"/>
            <p:cNvSpPr/>
            <p:nvPr/>
          </p:nvSpPr>
          <p:spPr>
            <a:xfrm>
              <a:off x="886575" y="1148225"/>
              <a:ext cx="1586700" cy="4035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</a:rPr>
                <a:t>PSK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wifi password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4" name="Google Shape;464;p38"/>
          <p:cNvGrpSpPr/>
          <p:nvPr/>
        </p:nvGrpSpPr>
        <p:grpSpPr>
          <a:xfrm>
            <a:off x="6097225" y="399750"/>
            <a:ext cx="1725300" cy="668400"/>
            <a:chOff x="6097225" y="399750"/>
            <a:chExt cx="1725300" cy="668400"/>
          </a:xfrm>
        </p:grpSpPr>
        <p:cxnSp>
          <p:nvCxnSpPr>
            <p:cNvPr id="465" name="Google Shape;465;p38"/>
            <p:cNvCxnSpPr/>
            <p:nvPr/>
          </p:nvCxnSpPr>
          <p:spPr>
            <a:xfrm>
              <a:off x="6136492" y="672980"/>
              <a:ext cx="1660800" cy="3396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6" name="Google Shape;466;p38"/>
            <p:cNvSpPr txBox="1"/>
            <p:nvPr/>
          </p:nvSpPr>
          <p:spPr>
            <a:xfrm rot="684440">
              <a:off x="6111976" y="564497"/>
              <a:ext cx="1695799" cy="3389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Authentication Request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38"/>
          <p:cNvGrpSpPr/>
          <p:nvPr/>
        </p:nvGrpSpPr>
        <p:grpSpPr>
          <a:xfrm>
            <a:off x="6123745" y="1375140"/>
            <a:ext cx="1666489" cy="665872"/>
            <a:chOff x="6123745" y="1375140"/>
            <a:chExt cx="1666489" cy="665872"/>
          </a:xfrm>
        </p:grpSpPr>
        <p:cxnSp>
          <p:nvCxnSpPr>
            <p:cNvPr id="468" name="Google Shape;468;p38"/>
            <p:cNvCxnSpPr/>
            <p:nvPr/>
          </p:nvCxnSpPr>
          <p:spPr>
            <a:xfrm flipH="1">
              <a:off x="6123745" y="1723912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9" name="Google Shape;469;p38"/>
            <p:cNvSpPr txBox="1"/>
            <p:nvPr/>
          </p:nvSpPr>
          <p:spPr>
            <a:xfrm rot="-650908">
              <a:off x="6145627" y="1525739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0" name="Google Shape;470;p38"/>
          <p:cNvGrpSpPr/>
          <p:nvPr/>
        </p:nvGrpSpPr>
        <p:grpSpPr>
          <a:xfrm>
            <a:off x="6129875" y="1789796"/>
            <a:ext cx="1660200" cy="649085"/>
            <a:chOff x="6129875" y="1789796"/>
            <a:chExt cx="1660200" cy="649085"/>
          </a:xfrm>
        </p:grpSpPr>
        <p:cxnSp>
          <p:nvCxnSpPr>
            <p:cNvPr id="471" name="Google Shape;471;p38"/>
            <p:cNvCxnSpPr/>
            <p:nvPr/>
          </p:nvCxnSpPr>
          <p:spPr>
            <a:xfrm>
              <a:off x="6143701" y="2121781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72" name="Google Shape;472;p38"/>
            <p:cNvSpPr txBox="1"/>
            <p:nvPr/>
          </p:nvSpPr>
          <p:spPr>
            <a:xfrm rot="650908" flipH="1">
              <a:off x="6145469" y="1940396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SNonce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3" name="Google Shape;473;p38"/>
          <p:cNvGrpSpPr/>
          <p:nvPr/>
        </p:nvGrpSpPr>
        <p:grpSpPr>
          <a:xfrm>
            <a:off x="5417325" y="2519650"/>
            <a:ext cx="1338900" cy="765300"/>
            <a:chOff x="5417325" y="2519650"/>
            <a:chExt cx="1338900" cy="765300"/>
          </a:xfrm>
        </p:grpSpPr>
        <p:sp>
          <p:nvSpPr>
            <p:cNvPr id="474" name="Google Shape;474;p38"/>
            <p:cNvSpPr/>
            <p:nvPr/>
          </p:nvSpPr>
          <p:spPr>
            <a:xfrm>
              <a:off x="6018712" y="2519650"/>
              <a:ext cx="136200" cy="765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8"/>
            <p:cNvSpPr/>
            <p:nvPr/>
          </p:nvSpPr>
          <p:spPr>
            <a:xfrm>
              <a:off x="5417325" y="2584496"/>
              <a:ext cx="1338900" cy="633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6" name="Google Shape;476;p38"/>
          <p:cNvGrpSpPr/>
          <p:nvPr/>
        </p:nvGrpSpPr>
        <p:grpSpPr>
          <a:xfrm>
            <a:off x="7163944" y="2519650"/>
            <a:ext cx="1338900" cy="765300"/>
            <a:chOff x="7163944" y="2519650"/>
            <a:chExt cx="1338900" cy="765300"/>
          </a:xfrm>
        </p:grpSpPr>
        <p:sp>
          <p:nvSpPr>
            <p:cNvPr id="477" name="Google Shape;477;p38"/>
            <p:cNvSpPr/>
            <p:nvPr/>
          </p:nvSpPr>
          <p:spPr>
            <a:xfrm>
              <a:off x="7765331" y="2519650"/>
              <a:ext cx="136200" cy="7653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8"/>
            <p:cNvSpPr/>
            <p:nvPr/>
          </p:nvSpPr>
          <p:spPr>
            <a:xfrm>
              <a:off x="7163944" y="2584496"/>
              <a:ext cx="1338900" cy="6339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Derive </a:t>
              </a:r>
              <a:r>
                <a:rPr lang="en" sz="1200">
                  <a:solidFill>
                    <a:srgbClr val="9900FF"/>
                  </a:solidFill>
                  <a:latin typeface="Calibri"/>
                  <a:ea typeface="Calibri"/>
                  <a:cs typeface="Calibri"/>
                  <a:sym typeface="Calibri"/>
                </a:rPr>
                <a:t>PTK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from PSK, </a:t>
              </a:r>
              <a:r>
                <a:rPr lang="en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nonces</a:t>
              </a:r>
              <a:r>
                <a:rPr lang="en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, MAC addresses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38"/>
          <p:cNvGrpSpPr/>
          <p:nvPr/>
        </p:nvGrpSpPr>
        <p:grpSpPr>
          <a:xfrm>
            <a:off x="6123745" y="3067101"/>
            <a:ext cx="1666351" cy="640500"/>
            <a:chOff x="6123745" y="3067101"/>
            <a:chExt cx="1666351" cy="640500"/>
          </a:xfrm>
        </p:grpSpPr>
        <p:cxnSp>
          <p:nvCxnSpPr>
            <p:cNvPr id="480" name="Google Shape;480;p38"/>
            <p:cNvCxnSpPr/>
            <p:nvPr/>
          </p:nvCxnSpPr>
          <p:spPr>
            <a:xfrm flipH="1">
              <a:off x="6123745" y="3381699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1" name="Google Shape;481;p38"/>
            <p:cNvSpPr txBox="1"/>
            <p:nvPr/>
          </p:nvSpPr>
          <p:spPr>
            <a:xfrm rot="-650908">
              <a:off x="6145490" y="3217701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2" name="Google Shape;482;p38"/>
          <p:cNvGrpSpPr/>
          <p:nvPr/>
        </p:nvGrpSpPr>
        <p:grpSpPr>
          <a:xfrm>
            <a:off x="6129875" y="3490132"/>
            <a:ext cx="1660200" cy="640500"/>
            <a:chOff x="6129875" y="3490132"/>
            <a:chExt cx="1660200" cy="640500"/>
          </a:xfrm>
        </p:grpSpPr>
        <p:cxnSp>
          <p:nvCxnSpPr>
            <p:cNvPr id="483" name="Google Shape;483;p38"/>
            <p:cNvCxnSpPr/>
            <p:nvPr/>
          </p:nvCxnSpPr>
          <p:spPr>
            <a:xfrm>
              <a:off x="6143701" y="3779567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4" name="Google Shape;484;p38"/>
            <p:cNvSpPr txBox="1"/>
            <p:nvPr/>
          </p:nvSpPr>
          <p:spPr>
            <a:xfrm rot="650908" flipH="1">
              <a:off x="6145469" y="3640732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MIC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5" name="Google Shape;485;p38"/>
          <p:cNvGrpSpPr/>
          <p:nvPr/>
        </p:nvGrpSpPr>
        <p:grpSpPr>
          <a:xfrm>
            <a:off x="6123745" y="3887120"/>
            <a:ext cx="1666339" cy="640500"/>
            <a:chOff x="6123745" y="3887120"/>
            <a:chExt cx="1666339" cy="640500"/>
          </a:xfrm>
        </p:grpSpPr>
        <p:cxnSp>
          <p:nvCxnSpPr>
            <p:cNvPr id="486" name="Google Shape;486;p38"/>
            <p:cNvCxnSpPr/>
            <p:nvPr/>
          </p:nvCxnSpPr>
          <p:spPr>
            <a:xfrm flipH="1">
              <a:off x="6123745" y="4210518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7" name="Google Shape;487;p38"/>
            <p:cNvSpPr txBox="1"/>
            <p:nvPr/>
          </p:nvSpPr>
          <p:spPr>
            <a:xfrm rot="-650908">
              <a:off x="6145477" y="4037720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38761D"/>
                  </a:solidFill>
                  <a:latin typeface="Calibri"/>
                  <a:ea typeface="Calibri"/>
                  <a:cs typeface="Calibri"/>
                  <a:sym typeface="Calibri"/>
                </a:rPr>
                <a:t>GTK</a:t>
              </a:r>
              <a:endParaRPr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38"/>
          <p:cNvGrpSpPr/>
          <p:nvPr/>
        </p:nvGrpSpPr>
        <p:grpSpPr>
          <a:xfrm>
            <a:off x="6129875" y="4284964"/>
            <a:ext cx="1660200" cy="640522"/>
            <a:chOff x="6129875" y="4284964"/>
            <a:chExt cx="1660200" cy="640522"/>
          </a:xfrm>
        </p:grpSpPr>
        <p:cxnSp>
          <p:nvCxnSpPr>
            <p:cNvPr id="489" name="Google Shape;489;p38"/>
            <p:cNvCxnSpPr/>
            <p:nvPr/>
          </p:nvCxnSpPr>
          <p:spPr>
            <a:xfrm>
              <a:off x="6143701" y="4608386"/>
              <a:ext cx="1646100" cy="317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0" name="Google Shape;490;p38"/>
            <p:cNvSpPr txBox="1"/>
            <p:nvPr/>
          </p:nvSpPr>
          <p:spPr>
            <a:xfrm rot="650908" flipH="1">
              <a:off x="6145469" y="4435563"/>
              <a:ext cx="1629013" cy="3393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ACK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WPA-Enterprise</a:t>
            </a:r>
            <a:endParaRPr/>
          </a:p>
        </p:txBody>
      </p:sp>
      <p:sp>
        <p:nvSpPr>
          <p:cNvPr id="496" name="Google Shape;496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Core issue: Every client starts with the same </a:t>
            </a:r>
            <a:r>
              <a:rPr lang="en" i="1">
                <a:solidFill>
                  <a:srgbClr val="0000FF"/>
                </a:solidFill>
              </a:rPr>
              <a:t>PSK</a:t>
            </a:r>
            <a:r>
              <a:rPr lang="en"/>
              <a:t> to derive the </a:t>
            </a:r>
            <a:r>
              <a:rPr lang="en" i="1">
                <a:solidFill>
                  <a:srgbClr val="9900FF"/>
                </a:solidFill>
              </a:rPr>
              <a:t>PTK</a:t>
            </a:r>
            <a:endParaRPr i="1">
              <a:solidFill>
                <a:srgbClr val="9900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Fix: Have each user use their own username and password, instead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the model that AirBears2 and eduroam use!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using a PSK, use a randomly generated key by an authentication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your client to trust the authentication server, you accept a digital certificate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Form a secure channel to the authentication server, which lets you enter your username and password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username and password are correct, the authentication server sends a one-time key to use instead of a PSK to both the client and the AP (also over a secure channel)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rest of the handshake proceeds normally</a:t>
            </a:r>
            <a:endParaRPr/>
          </a:p>
        </p:txBody>
      </p:sp>
      <p:sp>
        <p:nvSpPr>
          <p:cNvPr id="497" name="Google Shape;497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WPA-Enterprise Attacks</a:t>
            </a:r>
            <a:endParaRPr/>
          </a:p>
        </p:txBody>
      </p:sp>
      <p:sp>
        <p:nvSpPr>
          <p:cNvPr id="503" name="Google Shape;503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WPA Enterprise defends against the previous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Rogue AP attack</a:t>
            </a:r>
            <a:r>
              <a:rPr lang="en"/>
              <a:t>: The APs must authenticate themselves to the server, which the attacker can’t do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Brute-force attack</a:t>
            </a:r>
            <a:r>
              <a:rPr lang="en"/>
              <a:t>: The generated PSK replacement is long and random, too long to brute-force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No forward secrecy</a:t>
            </a:r>
            <a:r>
              <a:rPr lang="en"/>
              <a:t>: The generated PSK replacement is used once and then discarded, so no information is retained that allows the PTK to be recovered later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it is still vulnerable to higher-layer attacks such as ARP or DHCP spoofing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WPA is really a layer 1 protocol, so it can’t provide defenses for this!</a:t>
            </a:r>
            <a:endParaRPr/>
          </a:p>
        </p:txBody>
      </p:sp>
      <p:sp>
        <p:nvSpPr>
          <p:cNvPr id="504" name="Google Shape;50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Border Gateway Protocol (BGP)</a:t>
            </a:r>
            <a:endParaRPr/>
          </a:p>
        </p:txBody>
      </p:sp>
      <p:sp>
        <p:nvSpPr>
          <p:cNvPr id="510" name="Google Shape;51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511" name="Google Shape;511;p41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rgbClr val="000000"/>
                </a:solidFill>
              </a:rPr>
              <a:t>Textbook Chapter 29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Internet Protocol (IP)</a:t>
            </a:r>
            <a:endParaRPr/>
          </a:p>
        </p:txBody>
      </p:sp>
      <p:sp>
        <p:nvSpPr>
          <p:cNvPr id="517" name="Google Shape;517;p4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Internet Protocol</a:t>
            </a:r>
            <a:r>
              <a:rPr lang="en"/>
              <a:t> (</a:t>
            </a:r>
            <a:r>
              <a:rPr lang="en" b="1"/>
              <a:t>IP</a:t>
            </a:r>
            <a:r>
              <a:rPr lang="en"/>
              <a:t>): The universal layer-3 protocol that all devices use to transmit data over the Internet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IP address</a:t>
            </a:r>
            <a:r>
              <a:rPr lang="en"/>
              <a:t>: An address that identifies a device on the Internet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IPv4 is 32 bits (e.g.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35.163.72.93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IPv6 is 128 bits (e.g.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2607:f140:8801:0000:0000:0000:0001:0023</a:t>
            </a:r>
            <a:r>
              <a:rPr lang="en"/>
              <a:t>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Shorthand: omit sets of zeros: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2607:f140:8801::1:23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Globally unique from any single perspective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For now, you can think of them as just being globally unique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 addresses help nodes make decisions on where to forward the packet</a:t>
            </a:r>
            <a:endParaRPr/>
          </a:p>
        </p:txBody>
      </p:sp>
      <p:sp>
        <p:nvSpPr>
          <p:cNvPr id="518" name="Google Shape;51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Subnets</a:t>
            </a:r>
            <a:endParaRPr/>
          </a:p>
        </p:txBody>
      </p:sp>
      <p:sp>
        <p:nvSpPr>
          <p:cNvPr id="524" name="Google Shape;524;p4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Layer 3 routes packets across multiple nodes on different LANs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packet might make many hops across different local networks before it can reach its destination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IP routes by </a:t>
            </a:r>
            <a:r>
              <a:rPr lang="en" b="1"/>
              <a:t>subnets</a:t>
            </a:r>
            <a:r>
              <a:rPr lang="en"/>
              <a:t>, which are groups of addresses with a common prefix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subnet is written as a prefix followed by the length of the prefix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</a:t>
            </a:r>
            <a:r>
              <a:rPr lang="en" b="1"/>
              <a:t>128.32.0.0/16</a:t>
            </a:r>
            <a:r>
              <a:rPr lang="en"/>
              <a:t> is an IPv4 subnet with all addresses that begin with the prefix of </a:t>
            </a:r>
            <a:r>
              <a:rPr lang="en" b="1"/>
              <a:t>128.32.*</a:t>
            </a:r>
            <a:endParaRPr b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Since an IPv4 is a 32-bit address and there are 16 bits in the prefix, this subnet represents 2</a:t>
            </a:r>
            <a:r>
              <a:rPr lang="en" baseline="30000"/>
              <a:t>32 - 16</a:t>
            </a:r>
            <a:r>
              <a:rPr lang="en"/>
              <a:t> = 2</a:t>
            </a:r>
            <a:r>
              <a:rPr lang="en" baseline="30000"/>
              <a:t>16</a:t>
            </a:r>
            <a:r>
              <a:rPr lang="en"/>
              <a:t> addresses</a:t>
            </a:r>
            <a:endParaRPr/>
          </a:p>
        </p:txBody>
      </p:sp>
      <p:sp>
        <p:nvSpPr>
          <p:cNvPr id="525" name="Google Shape;525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ARP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of attackers: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Off-path: Can’t see, modify, or drop packets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On-path: Can see packets, but can’t modify or drop packets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MITM: Can see, modify, and drop packets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ARP: A protocol to translate local IP addresses to MAC addresses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everyone on the network, “Who has the IP 1.2.3.4?”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Attack: The attacker can respond instead of the true device with 1.2.3.4, and packets will get routed to the attacker!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Switches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Rely on higher layers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Packets</a:t>
            </a:r>
            <a:endParaRPr/>
          </a:p>
        </p:txBody>
      </p:sp>
      <p:sp>
        <p:nvSpPr>
          <p:cNvPr id="531" name="Google Shape;531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send a packet to a computer within the local network: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Verify that the destination IP is in the same subnet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ARP (or contact a switch) to get the destination MAC address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the packet directly to the destination using the destination MAC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send a packet to a computer that is not within the local network: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Send the packet to the gateway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the gateway, the packet goes to the Internet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the gateway’s job to deliver the packet closer to the destination</a:t>
            </a:r>
            <a:endParaRPr/>
          </a:p>
        </p:txBody>
      </p:sp>
      <p:sp>
        <p:nvSpPr>
          <p:cNvPr id="532" name="Google Shape;532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Autonomous Systems</a:t>
            </a:r>
            <a:endParaRPr/>
          </a:p>
        </p:txBody>
      </p:sp>
      <p:sp>
        <p:nvSpPr>
          <p:cNvPr id="538" name="Google Shape;538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your system sends the packet to the gateway, the packet has to be routed through the Internet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Internet is a network of networks, comprised of many </a:t>
            </a:r>
            <a:r>
              <a:rPr lang="en" b="1"/>
              <a:t>autonomous systems</a:t>
            </a:r>
            <a:r>
              <a:rPr lang="en"/>
              <a:t> (</a:t>
            </a:r>
            <a:r>
              <a:rPr lang="en" b="1"/>
              <a:t>AS</a:t>
            </a:r>
            <a:r>
              <a:rPr lang="en"/>
              <a:t>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AS handles its own internal routing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AS is uniquely identified by its </a:t>
            </a:r>
            <a:r>
              <a:rPr lang="en" b="1"/>
              <a:t>autonomous system number</a:t>
            </a:r>
            <a:r>
              <a:rPr lang="en"/>
              <a:t> (</a:t>
            </a:r>
            <a:r>
              <a:rPr lang="en" b="1"/>
              <a:t>ASN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AS is comprised of one or more LANs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AS can forward packet to other connected 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protocol for communicating between different Autonomous Systems is </a:t>
            </a:r>
            <a:r>
              <a:rPr lang="en" b="1"/>
              <a:t>Border Gateway Protocol</a:t>
            </a:r>
            <a:r>
              <a:rPr lang="en"/>
              <a:t> (</a:t>
            </a:r>
            <a:r>
              <a:rPr lang="en" b="1"/>
              <a:t>BGP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router announces what networks it can provide and the path onward from the router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most precise route with the shortest path and no loops is the preferred route</a:t>
            </a:r>
            <a:endParaRPr/>
          </a:p>
        </p:txBody>
      </p:sp>
      <p:sp>
        <p:nvSpPr>
          <p:cNvPr id="539" name="Google Shape;539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BGP</a:t>
            </a:r>
            <a:endParaRPr/>
          </a:p>
        </p:txBody>
      </p:sp>
      <p:sp>
        <p:nvSpPr>
          <p:cNvPr id="545" name="Google Shape;545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546" name="Google Shape;546;p46"/>
          <p:cNvSpPr/>
          <p:nvPr/>
        </p:nvSpPr>
        <p:spPr>
          <a:xfrm>
            <a:off x="102700" y="3960775"/>
            <a:ext cx="797700" cy="3936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Sender</a:t>
            </a:r>
            <a:endParaRPr/>
          </a:p>
        </p:txBody>
      </p:sp>
      <p:sp>
        <p:nvSpPr>
          <p:cNvPr id="547" name="Google Shape;547;p46"/>
          <p:cNvSpPr/>
          <p:nvPr/>
        </p:nvSpPr>
        <p:spPr>
          <a:xfrm>
            <a:off x="7770250" y="1504275"/>
            <a:ext cx="935100" cy="393600"/>
          </a:xfrm>
          <a:prstGeom prst="rect">
            <a:avLst/>
          </a:prstGeom>
          <a:solidFill>
            <a:srgbClr val="F6B2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Recipient</a:t>
            </a:r>
            <a:endParaRPr/>
          </a:p>
        </p:txBody>
      </p:sp>
      <p:sp>
        <p:nvSpPr>
          <p:cNvPr id="548" name="Google Shape;548;p46"/>
          <p:cNvSpPr/>
          <p:nvPr/>
        </p:nvSpPr>
        <p:spPr>
          <a:xfrm>
            <a:off x="632625" y="1732875"/>
            <a:ext cx="935100" cy="8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1</a:t>
            </a:r>
            <a:endParaRPr/>
          </a:p>
        </p:txBody>
      </p:sp>
      <p:sp>
        <p:nvSpPr>
          <p:cNvPr id="549" name="Google Shape;549;p46"/>
          <p:cNvSpPr/>
          <p:nvPr/>
        </p:nvSpPr>
        <p:spPr>
          <a:xfrm>
            <a:off x="3240438" y="1829100"/>
            <a:ext cx="935100" cy="8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3</a:t>
            </a:r>
            <a:endParaRPr/>
          </a:p>
        </p:txBody>
      </p:sp>
      <p:sp>
        <p:nvSpPr>
          <p:cNvPr id="550" name="Google Shape;550;p46"/>
          <p:cNvSpPr/>
          <p:nvPr/>
        </p:nvSpPr>
        <p:spPr>
          <a:xfrm>
            <a:off x="2034875" y="3108175"/>
            <a:ext cx="935100" cy="8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2</a:t>
            </a:r>
            <a:endParaRPr/>
          </a:p>
        </p:txBody>
      </p:sp>
      <p:sp>
        <p:nvSpPr>
          <p:cNvPr id="551" name="Google Shape;551;p46"/>
          <p:cNvSpPr/>
          <p:nvPr/>
        </p:nvSpPr>
        <p:spPr>
          <a:xfrm>
            <a:off x="5133125" y="1504275"/>
            <a:ext cx="935100" cy="8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5</a:t>
            </a:r>
            <a:endParaRPr/>
          </a:p>
        </p:txBody>
      </p:sp>
      <p:sp>
        <p:nvSpPr>
          <p:cNvPr id="552" name="Google Shape;552;p46"/>
          <p:cNvSpPr/>
          <p:nvPr/>
        </p:nvSpPr>
        <p:spPr>
          <a:xfrm>
            <a:off x="4104450" y="3960775"/>
            <a:ext cx="935100" cy="8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4</a:t>
            </a:r>
            <a:endParaRPr/>
          </a:p>
        </p:txBody>
      </p:sp>
      <p:sp>
        <p:nvSpPr>
          <p:cNvPr id="553" name="Google Shape;553;p46"/>
          <p:cNvSpPr/>
          <p:nvPr/>
        </p:nvSpPr>
        <p:spPr>
          <a:xfrm>
            <a:off x="6835150" y="2438700"/>
            <a:ext cx="935100" cy="852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6</a:t>
            </a:r>
            <a:endParaRPr/>
          </a:p>
        </p:txBody>
      </p:sp>
      <p:cxnSp>
        <p:nvCxnSpPr>
          <p:cNvPr id="554" name="Google Shape;554;p46"/>
          <p:cNvCxnSpPr>
            <a:stCxn id="546" idx="0"/>
            <a:endCxn id="548" idx="4"/>
          </p:cNvCxnSpPr>
          <p:nvPr/>
        </p:nvCxnSpPr>
        <p:spPr>
          <a:xfrm rot="10800000" flipH="1">
            <a:off x="501550" y="2585575"/>
            <a:ext cx="598500" cy="1375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5" name="Google Shape;555;p46"/>
          <p:cNvCxnSpPr>
            <a:stCxn id="548" idx="6"/>
            <a:endCxn id="549" idx="2"/>
          </p:cNvCxnSpPr>
          <p:nvPr/>
        </p:nvCxnSpPr>
        <p:spPr>
          <a:xfrm>
            <a:off x="1567725" y="2159175"/>
            <a:ext cx="1672800" cy="96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6" name="Google Shape;556;p46"/>
          <p:cNvCxnSpPr>
            <a:stCxn id="548" idx="5"/>
            <a:endCxn id="550" idx="1"/>
          </p:cNvCxnSpPr>
          <p:nvPr/>
        </p:nvCxnSpPr>
        <p:spPr>
          <a:xfrm>
            <a:off x="1430783" y="2460615"/>
            <a:ext cx="741000" cy="772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7" name="Google Shape;557;p46"/>
          <p:cNvCxnSpPr>
            <a:stCxn id="552" idx="6"/>
            <a:endCxn id="553" idx="3"/>
          </p:cNvCxnSpPr>
          <p:nvPr/>
        </p:nvCxnSpPr>
        <p:spPr>
          <a:xfrm rot="10800000" flipH="1">
            <a:off x="5039550" y="3166375"/>
            <a:ext cx="1932600" cy="1220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8" name="Google Shape;558;p46"/>
          <p:cNvCxnSpPr>
            <a:stCxn id="553" idx="7"/>
            <a:endCxn id="547" idx="2"/>
          </p:cNvCxnSpPr>
          <p:nvPr/>
        </p:nvCxnSpPr>
        <p:spPr>
          <a:xfrm rot="10800000" flipH="1">
            <a:off x="7633308" y="1897860"/>
            <a:ext cx="604500" cy="665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9" name="Google Shape;559;p46"/>
          <p:cNvCxnSpPr>
            <a:stCxn id="552" idx="0"/>
            <a:endCxn id="551" idx="4"/>
          </p:cNvCxnSpPr>
          <p:nvPr/>
        </p:nvCxnSpPr>
        <p:spPr>
          <a:xfrm rot="10800000" flipH="1">
            <a:off x="4572000" y="2356975"/>
            <a:ext cx="1028700" cy="1603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60" name="Google Shape;560;p46"/>
          <p:cNvCxnSpPr>
            <a:stCxn id="551" idx="5"/>
            <a:endCxn id="553" idx="2"/>
          </p:cNvCxnSpPr>
          <p:nvPr/>
        </p:nvCxnSpPr>
        <p:spPr>
          <a:xfrm>
            <a:off x="5931283" y="2232015"/>
            <a:ext cx="903900" cy="63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61" name="Google Shape;561;p46"/>
          <p:cNvCxnSpPr>
            <a:stCxn id="549" idx="6"/>
            <a:endCxn id="551" idx="2"/>
          </p:cNvCxnSpPr>
          <p:nvPr/>
        </p:nvCxnSpPr>
        <p:spPr>
          <a:xfrm rot="10800000" flipH="1">
            <a:off x="4175538" y="1930500"/>
            <a:ext cx="957600" cy="324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562" name="Google Shape;562;p46"/>
          <p:cNvGrpSpPr/>
          <p:nvPr/>
        </p:nvGrpSpPr>
        <p:grpSpPr>
          <a:xfrm>
            <a:off x="7440200" y="3166440"/>
            <a:ext cx="903900" cy="843460"/>
            <a:chOff x="7440200" y="3166440"/>
            <a:chExt cx="903900" cy="843460"/>
          </a:xfrm>
        </p:grpSpPr>
        <p:cxnSp>
          <p:nvCxnSpPr>
            <p:cNvPr id="563" name="Google Shape;563;p46"/>
            <p:cNvCxnSpPr>
              <a:stCxn id="553" idx="5"/>
            </p:cNvCxnSpPr>
            <p:nvPr/>
          </p:nvCxnSpPr>
          <p:spPr>
            <a:xfrm>
              <a:off x="7633308" y="3166440"/>
              <a:ext cx="68100" cy="3819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64" name="Google Shape;564;p46"/>
            <p:cNvSpPr txBox="1"/>
            <p:nvPr/>
          </p:nvSpPr>
          <p:spPr>
            <a:xfrm>
              <a:off x="7440200" y="3548200"/>
              <a:ext cx="903900" cy="4617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 can reach {Recipient}</a:t>
              </a:r>
              <a:endParaRPr sz="900"/>
            </a:p>
          </p:txBody>
        </p:sp>
      </p:grpSp>
      <p:grpSp>
        <p:nvGrpSpPr>
          <p:cNvPr id="565" name="Google Shape;565;p46"/>
          <p:cNvGrpSpPr/>
          <p:nvPr/>
        </p:nvGrpSpPr>
        <p:grpSpPr>
          <a:xfrm>
            <a:off x="5039550" y="4387075"/>
            <a:ext cx="1109800" cy="686850"/>
            <a:chOff x="5039550" y="4387075"/>
            <a:chExt cx="1109800" cy="686850"/>
          </a:xfrm>
        </p:grpSpPr>
        <p:cxnSp>
          <p:nvCxnSpPr>
            <p:cNvPr id="566" name="Google Shape;566;p46"/>
            <p:cNvCxnSpPr>
              <a:stCxn id="552" idx="6"/>
              <a:endCxn id="567" idx="0"/>
            </p:cNvCxnSpPr>
            <p:nvPr/>
          </p:nvCxnSpPr>
          <p:spPr>
            <a:xfrm>
              <a:off x="5039550" y="4387075"/>
              <a:ext cx="564900" cy="2253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67" name="Google Shape;567;p46"/>
            <p:cNvSpPr txBox="1"/>
            <p:nvPr/>
          </p:nvSpPr>
          <p:spPr>
            <a:xfrm>
              <a:off x="5059450" y="4612225"/>
              <a:ext cx="1089900" cy="4617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 can reach {AS6-&gt;Recipient}</a:t>
              </a:r>
              <a:endParaRPr sz="900"/>
            </a:p>
          </p:txBody>
        </p:sp>
      </p:grpSp>
      <p:grpSp>
        <p:nvGrpSpPr>
          <p:cNvPr id="568" name="Google Shape;568;p46"/>
          <p:cNvGrpSpPr/>
          <p:nvPr/>
        </p:nvGrpSpPr>
        <p:grpSpPr>
          <a:xfrm>
            <a:off x="5931283" y="1191000"/>
            <a:ext cx="1173317" cy="461700"/>
            <a:chOff x="5931283" y="1191000"/>
            <a:chExt cx="1173317" cy="461700"/>
          </a:xfrm>
        </p:grpSpPr>
        <p:cxnSp>
          <p:nvCxnSpPr>
            <p:cNvPr id="569" name="Google Shape;569;p46"/>
            <p:cNvCxnSpPr>
              <a:stCxn id="551" idx="7"/>
              <a:endCxn id="570" idx="1"/>
            </p:cNvCxnSpPr>
            <p:nvPr/>
          </p:nvCxnSpPr>
          <p:spPr>
            <a:xfrm rot="10800000" flipH="1">
              <a:off x="5931283" y="1421835"/>
              <a:ext cx="83400" cy="2073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70" name="Google Shape;570;p46"/>
            <p:cNvSpPr txBox="1"/>
            <p:nvPr/>
          </p:nvSpPr>
          <p:spPr>
            <a:xfrm>
              <a:off x="6014700" y="1191000"/>
              <a:ext cx="1089900" cy="4617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 can reach {AS6-&gt;Recipient}</a:t>
              </a:r>
              <a:endParaRPr sz="900"/>
            </a:p>
          </p:txBody>
        </p:sp>
      </p:grpSp>
      <p:cxnSp>
        <p:nvCxnSpPr>
          <p:cNvPr id="571" name="Google Shape;571;p46"/>
          <p:cNvCxnSpPr>
            <a:stCxn id="548" idx="6"/>
            <a:endCxn id="552" idx="1"/>
          </p:cNvCxnSpPr>
          <p:nvPr/>
        </p:nvCxnSpPr>
        <p:spPr>
          <a:xfrm>
            <a:off x="1567725" y="2159175"/>
            <a:ext cx="2673600" cy="1926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72" name="Google Shape;572;p46"/>
          <p:cNvCxnSpPr>
            <a:stCxn id="550" idx="5"/>
            <a:endCxn id="552" idx="2"/>
          </p:cNvCxnSpPr>
          <p:nvPr/>
        </p:nvCxnSpPr>
        <p:spPr>
          <a:xfrm>
            <a:off x="2833033" y="3835915"/>
            <a:ext cx="1271400" cy="551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573" name="Google Shape;573;p46"/>
          <p:cNvGrpSpPr/>
          <p:nvPr/>
        </p:nvGrpSpPr>
        <p:grpSpPr>
          <a:xfrm>
            <a:off x="1640550" y="3960775"/>
            <a:ext cx="1500300" cy="577650"/>
            <a:chOff x="1640550" y="3960775"/>
            <a:chExt cx="1500300" cy="577650"/>
          </a:xfrm>
        </p:grpSpPr>
        <p:cxnSp>
          <p:nvCxnSpPr>
            <p:cNvPr id="574" name="Google Shape;574;p46"/>
            <p:cNvCxnSpPr>
              <a:stCxn id="550" idx="4"/>
              <a:endCxn id="575" idx="0"/>
            </p:cNvCxnSpPr>
            <p:nvPr/>
          </p:nvCxnSpPr>
          <p:spPr>
            <a:xfrm flipH="1">
              <a:off x="2390825" y="3960775"/>
              <a:ext cx="111600" cy="1161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75" name="Google Shape;575;p46"/>
            <p:cNvSpPr txBox="1"/>
            <p:nvPr/>
          </p:nvSpPr>
          <p:spPr>
            <a:xfrm>
              <a:off x="1640550" y="4076725"/>
              <a:ext cx="1500300" cy="4617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 can reach {AS4-&gt;AS6-&gt;Recipient}</a:t>
              </a:r>
              <a:endParaRPr sz="900"/>
            </a:p>
          </p:txBody>
        </p:sp>
      </p:grpSp>
      <p:grpSp>
        <p:nvGrpSpPr>
          <p:cNvPr id="576" name="Google Shape;576;p46"/>
          <p:cNvGrpSpPr/>
          <p:nvPr/>
        </p:nvGrpSpPr>
        <p:grpSpPr>
          <a:xfrm>
            <a:off x="2804125" y="1221275"/>
            <a:ext cx="1500300" cy="607800"/>
            <a:chOff x="2804125" y="1221275"/>
            <a:chExt cx="1500300" cy="607800"/>
          </a:xfrm>
        </p:grpSpPr>
        <p:cxnSp>
          <p:nvCxnSpPr>
            <p:cNvPr id="577" name="Google Shape;577;p46"/>
            <p:cNvCxnSpPr>
              <a:stCxn id="578" idx="2"/>
              <a:endCxn id="549" idx="0"/>
            </p:cNvCxnSpPr>
            <p:nvPr/>
          </p:nvCxnSpPr>
          <p:spPr>
            <a:xfrm>
              <a:off x="3554275" y="1682975"/>
              <a:ext cx="153600" cy="1461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78" name="Google Shape;578;p46"/>
            <p:cNvSpPr txBox="1"/>
            <p:nvPr/>
          </p:nvSpPr>
          <p:spPr>
            <a:xfrm>
              <a:off x="2804125" y="1221275"/>
              <a:ext cx="1500300" cy="4617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 can reach {AS5-&gt;AS6-&gt;Recipient}</a:t>
              </a:r>
              <a:endParaRPr sz="900"/>
            </a:p>
          </p:txBody>
        </p:sp>
      </p:grpSp>
      <p:grpSp>
        <p:nvGrpSpPr>
          <p:cNvPr id="579" name="Google Shape;579;p46"/>
          <p:cNvGrpSpPr/>
          <p:nvPr/>
        </p:nvGrpSpPr>
        <p:grpSpPr>
          <a:xfrm>
            <a:off x="501525" y="1156225"/>
            <a:ext cx="1410025" cy="1002950"/>
            <a:chOff x="501525" y="1156225"/>
            <a:chExt cx="1410025" cy="1002950"/>
          </a:xfrm>
        </p:grpSpPr>
        <p:cxnSp>
          <p:nvCxnSpPr>
            <p:cNvPr id="580" name="Google Shape;580;p46"/>
            <p:cNvCxnSpPr>
              <a:stCxn id="548" idx="2"/>
              <a:endCxn id="581" idx="1"/>
            </p:cNvCxnSpPr>
            <p:nvPr/>
          </p:nvCxnSpPr>
          <p:spPr>
            <a:xfrm rot="10800000">
              <a:off x="501525" y="1386975"/>
              <a:ext cx="131100" cy="77220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81" name="Google Shape;581;p46"/>
            <p:cNvSpPr txBox="1"/>
            <p:nvPr/>
          </p:nvSpPr>
          <p:spPr>
            <a:xfrm>
              <a:off x="501550" y="1156225"/>
              <a:ext cx="1410000" cy="4617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I can reach {AS4-&gt;AS6-&gt;Recipient}</a:t>
              </a:r>
              <a:endParaRPr sz="9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AS implicitly trusts the surrounding ASes and accepts advertised routes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IP spoofing</a:t>
            </a:r>
            <a:r>
              <a:rPr lang="en"/>
              <a:t>: Malicious clients can send IP packets with source IP values set to a spoofed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Edge ASes should block packets with source IPs set to the wrong value, but some don’t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Enables packets that look like they’re coming from someone else!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rely on defenses provided by higher layers to further prevent this (“defense in depth”)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BGP hijacking</a:t>
            </a:r>
            <a:r>
              <a:rPr lang="en"/>
              <a:t>: A malicious autonomous system can lie and claims itself to be responsible for a network which it isn’t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AS3 broadcasts that it is responsible for 128.32.0.0/16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Now, the malicious AS can act as a MITM for traffic to 128.32.0.0!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real defenses on this level, so we rely on defenses from higher levels</a:t>
            </a:r>
            <a:endParaRPr/>
          </a:p>
        </p:txBody>
      </p:sp>
      <p:sp>
        <p:nvSpPr>
          <p:cNvPr id="587" name="Google Shape;587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 and BGP Attacks</a:t>
            </a:r>
            <a:endParaRPr/>
          </a:p>
        </p:txBody>
      </p:sp>
      <p:sp>
        <p:nvSpPr>
          <p:cNvPr id="588" name="Google Shape;58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94" name="Google Shape;594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Classes of attackers: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Off-path: Can’t see, modify, or drop packets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On-path: Can see packets, but can’t modify or drop packets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MITM: Can see, modify, and drop packets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ARP: A protocol to translate local IP addresses to MAC addresses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everyone on the network, “Who has the IP 1.2.3.4?”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Attack: The attacker can respond instead of the true device with 1.2.3.4, and packets will get routed to the attacker!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Switches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Rely on higher layers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DHCP: A protocol for a new client to receive a network configuration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 everyone on the network, “What is the network configuration to use?”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Attack: The attacker can respond with a malicious configuration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Rely on higher layers</a:t>
            </a:r>
            <a:endParaRPr/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01" name="Google Shape;601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WPA: A protocol to encrypt Wi-Fi connections at layer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Messages between the client and the AP are encrypted with keys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Handshake uses MICs (cryptographic MACs) to verify that both parties have the same PSK and nonces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WPA-PSK: Use a password to derive a PSK, which is used in a handshake to arrive at a key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Attack: Attacker can pretend to be an AP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Attack: Brute-force the password after recording a handshake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Vulnerability: No forward secrecy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WPA-Enterprise: Use a third party to provide a one-time “replacement PSK,” used in the same handshake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Solves the attacks on WPA-PSK</a:t>
            </a:r>
            <a:endParaRPr/>
          </a:p>
        </p:txBody>
      </p:sp>
      <p:sp>
        <p:nvSpPr>
          <p:cNvPr id="602" name="Google Shape;60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08" name="Google Shape;608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Border Gateway Protocol (BGP): Routing packets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Internet is made of smaller </a:t>
            </a:r>
            <a:r>
              <a:rPr lang="en" b="1"/>
              <a:t>autonomous systems</a:t>
            </a:r>
            <a:r>
              <a:rPr lang="en"/>
              <a:t> (</a:t>
            </a:r>
            <a:r>
              <a:rPr lang="en" b="1"/>
              <a:t>AS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AS broadcasts the shortest routes it knows of (dependent on the shortest routes of its neighbors and distance to neighbors)</a:t>
            </a:r>
            <a:endParaRPr/>
          </a:p>
        </p:txBody>
      </p:sp>
      <p:sp>
        <p:nvSpPr>
          <p:cNvPr id="609" name="Google Shape;60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Low-Level Network Attacks</a:t>
            </a:r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WPA: Communicate securely in a wireless local network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DHCP: Get configurations when first connecting to a network</a:t>
            </a: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Host Configuration Protocol (DHCP)</a:t>
            </a:r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DHCP: Initial Network Configuration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connect to a network, a user needs: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IP address so that other people can contact the user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IP address of the DNS server (we’ll see this soon)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IP address of the router (gateway) so that the user can contact machines outside of the LAN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first time a user connects, they don’t have this information yet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also doesn’t know who to ask for this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DHCP</a:t>
            </a:r>
            <a:r>
              <a:rPr lang="en"/>
              <a:t> gives the user a configuration when they first join the network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the DHCP Handshake</a:t>
            </a:r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Client Discover:</a:t>
            </a:r>
            <a:r>
              <a:rPr lang="en"/>
              <a:t> The client broadcasts a request for a configuration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DHCP Offer</a:t>
            </a:r>
            <a:r>
              <a:rPr lang="en"/>
              <a:t>: Any DHCP server can respond with a configuration offer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only one DHCP server responds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offer includes an IP address for the client, the DNS server’s IP address, and the (gateway) router’s IP address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offer also has an expiration time (how long the user can use this configuration)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Client Request</a:t>
            </a:r>
            <a:r>
              <a:rPr lang="en"/>
              <a:t>: The client broadcasts which configuration it has chosen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multiple DHCP servers made offers, the ones that were not chosen discard their offer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chosen DHCP server gives the offer to the client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/>
              <a:t>DHCP Acknowledgement</a:t>
            </a:r>
            <a:r>
              <a:rPr lang="en"/>
              <a:t>: The chosen server confirms that its configuration has been given to the client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Host Configuration Protocol (DHCP)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6017400" y="126467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6017400" y="191412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1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6017400" y="256357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2</a:t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6017400" y="321302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28" name="Google Shape;128;p22"/>
          <p:cNvGraphicFramePr/>
          <p:nvPr/>
        </p:nvGraphicFramePr>
        <p:xfrm>
          <a:off x="260500" y="202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{7F1EEEC2-CA27-4ACB-8248-78F27D1C612F}</a:tableStyleId>
              </a:tblPr>
              <a:tblGrid>
                <a:gridCol w="102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Alice’s configuration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 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DNS Server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Gateway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" name="Google Shape;129;p22"/>
          <p:cNvSpPr txBox="1"/>
          <p:nvPr/>
        </p:nvSpPr>
        <p:spPr>
          <a:xfrm>
            <a:off x="260500" y="3675875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wants to connect to the network, but she’s missing a configuration.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Host Configuration Protocol (DHCP)</a:t>
            </a: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6" name="Google Shape;136;p23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graphicFrame>
        <p:nvGraphicFramePr>
          <p:cNvPr id="137" name="Google Shape;137;p23"/>
          <p:cNvGraphicFramePr/>
          <p:nvPr/>
        </p:nvGraphicFramePr>
        <p:xfrm>
          <a:off x="260500" y="20243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{7F1EEEC2-CA27-4ACB-8248-78F27D1C612F}</a:tableStyleId>
              </a:tblPr>
              <a:tblGrid>
                <a:gridCol w="1025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Alice’s configuration</a:t>
                      </a:r>
                      <a:endParaRPr sz="120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My 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DNS Server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Gateway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???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8" name="Google Shape;138;p23"/>
          <p:cNvGrpSpPr/>
          <p:nvPr/>
        </p:nvGrpSpPr>
        <p:grpSpPr>
          <a:xfrm>
            <a:off x="3400550" y="3189625"/>
            <a:ext cx="3309300" cy="1318600"/>
            <a:chOff x="3400550" y="3189625"/>
            <a:chExt cx="3309300" cy="1318600"/>
          </a:xfrm>
        </p:grpSpPr>
        <p:cxnSp>
          <p:nvCxnSpPr>
            <p:cNvPr id="139" name="Google Shape;139;p23"/>
            <p:cNvCxnSpPr/>
            <p:nvPr/>
          </p:nvCxnSpPr>
          <p:spPr>
            <a:xfrm rot="10800000">
              <a:off x="4711975" y="3189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0" name="Google Shape;140;p23"/>
            <p:cNvSpPr txBox="1"/>
            <p:nvPr/>
          </p:nvSpPr>
          <p:spPr>
            <a:xfrm>
              <a:off x="3400550" y="3892625"/>
              <a:ext cx="3309300" cy="6156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</a:t>
              </a:r>
              <a:r>
                <a:rPr lang="en" b="1"/>
                <a:t>Client Discover</a:t>
              </a:r>
              <a:r>
                <a:rPr lang="en"/>
                <a:t>: Alice broadcasts a request for a configuration.</a:t>
              </a:r>
              <a:endParaRPr/>
            </a:p>
          </p:txBody>
        </p:sp>
      </p:grpSp>
      <p:grpSp>
        <p:nvGrpSpPr>
          <p:cNvPr id="141" name="Google Shape;141;p23"/>
          <p:cNvGrpSpPr/>
          <p:nvPr/>
        </p:nvGrpSpPr>
        <p:grpSpPr>
          <a:xfrm>
            <a:off x="3195200" y="1461450"/>
            <a:ext cx="2822100" cy="1948500"/>
            <a:chOff x="3195200" y="1461450"/>
            <a:chExt cx="2822100" cy="1948500"/>
          </a:xfrm>
        </p:grpSpPr>
        <p:cxnSp>
          <p:nvCxnSpPr>
            <p:cNvPr id="142" name="Google Shape;142;p23"/>
            <p:cNvCxnSpPr>
              <a:stCxn id="136" idx="3"/>
              <a:endCxn id="143" idx="1"/>
            </p:cNvCxnSpPr>
            <p:nvPr/>
          </p:nvCxnSpPr>
          <p:spPr>
            <a:xfrm rot="10800000" flipH="1">
              <a:off x="3195200" y="1461450"/>
              <a:ext cx="2822100" cy="111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4" name="Google Shape;144;p23"/>
            <p:cNvCxnSpPr>
              <a:stCxn id="136" idx="3"/>
              <a:endCxn id="145" idx="1"/>
            </p:cNvCxnSpPr>
            <p:nvPr/>
          </p:nvCxnSpPr>
          <p:spPr>
            <a:xfrm rot="10800000" flipH="1">
              <a:off x="3195200" y="2110950"/>
              <a:ext cx="28221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6" name="Google Shape;146;p23"/>
            <p:cNvCxnSpPr>
              <a:stCxn id="136" idx="3"/>
              <a:endCxn id="147" idx="1"/>
            </p:cNvCxnSpPr>
            <p:nvPr/>
          </p:nvCxnSpPr>
          <p:spPr>
            <a:xfrm>
              <a:off x="3195200" y="2571750"/>
              <a:ext cx="2822100" cy="18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" name="Google Shape;148;p23"/>
            <p:cNvCxnSpPr>
              <a:stCxn id="136" idx="3"/>
              <a:endCxn id="149" idx="1"/>
            </p:cNvCxnSpPr>
            <p:nvPr/>
          </p:nvCxnSpPr>
          <p:spPr>
            <a:xfrm>
              <a:off x="3195200" y="2571750"/>
              <a:ext cx="2822100" cy="8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43" name="Google Shape;143;p23"/>
          <p:cNvSpPr/>
          <p:nvPr/>
        </p:nvSpPr>
        <p:spPr>
          <a:xfrm>
            <a:off x="6017400" y="126467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6017400" y="191412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1</a:t>
            </a:r>
            <a:endParaRPr/>
          </a:p>
        </p:txBody>
      </p:sp>
      <p:sp>
        <p:nvSpPr>
          <p:cNvPr id="147" name="Google Shape;147;p23"/>
          <p:cNvSpPr/>
          <p:nvPr/>
        </p:nvSpPr>
        <p:spPr>
          <a:xfrm>
            <a:off x="6017400" y="256357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DHCP Server 2</a:t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6017400" y="3213025"/>
            <a:ext cx="15063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sp>
        <p:nvSpPr>
          <p:cNvPr id="150" name="Google Shape;150;p23"/>
          <p:cNvSpPr txBox="1"/>
          <p:nvPr/>
        </p:nvSpPr>
        <p:spPr>
          <a:xfrm>
            <a:off x="3583825" y="1430613"/>
            <a:ext cx="188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“Can anyone give me a configuration?”</a:t>
            </a:r>
            <a:endParaRPr sz="1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3030</Words>
  <Application>Microsoft Macintosh PowerPoint</Application>
  <PresentationFormat>On-screen Show (16:9)</PresentationFormat>
  <Paragraphs>412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Courier New</vt:lpstr>
      <vt:lpstr>CS 161</vt:lpstr>
      <vt:lpstr>Low Level Network Attacks</vt:lpstr>
      <vt:lpstr>Last Time: Intro to Networking</vt:lpstr>
      <vt:lpstr>Last Time: ARP</vt:lpstr>
      <vt:lpstr>Today: Low-Level Network Attacks</vt:lpstr>
      <vt:lpstr>Dynamic Host Configuration Protocol (DHCP)</vt:lpstr>
      <vt:lpstr>DHCP: Initial Network Configuration</vt:lpstr>
      <vt:lpstr>Steps of the DHCP Handshake</vt:lpstr>
      <vt:lpstr>Dynamic Host Configuration Protocol (DHCP)</vt:lpstr>
      <vt:lpstr>Dynamic Host Configuration Protocol (DHCP)</vt:lpstr>
      <vt:lpstr>Dynamic Host Configuration Protocol (DHCP)</vt:lpstr>
      <vt:lpstr>Dynamic Host Configuration Protocol (DHCP)</vt:lpstr>
      <vt:lpstr>Dynamic Host Configuration Protocol (DHCP)</vt:lpstr>
      <vt:lpstr>DHCP Attacks</vt:lpstr>
      <vt:lpstr>ARP and DHCP</vt:lpstr>
      <vt:lpstr>DHCP Defenses</vt:lpstr>
      <vt:lpstr>Wireless Local Networks</vt:lpstr>
      <vt:lpstr>Wi-Fi </vt:lpstr>
      <vt:lpstr>WPA2</vt:lpstr>
      <vt:lpstr>WPA Handshake</vt:lpstr>
      <vt:lpstr>WPA Handshake </vt:lpstr>
      <vt:lpstr>Optimized WPA 4-Way Handshake</vt:lpstr>
      <vt:lpstr>WPA-PSK Attacks</vt:lpstr>
      <vt:lpstr>WPA-PSK Attacks</vt:lpstr>
      <vt:lpstr>WPA-PSK Attacks</vt:lpstr>
      <vt:lpstr>WPA-Enterprise</vt:lpstr>
      <vt:lpstr>WPA-Enterprise Attacks</vt:lpstr>
      <vt:lpstr>Border Gateway Protocol (BGP)</vt:lpstr>
      <vt:lpstr>Review: Internet Protocol (IP)</vt:lpstr>
      <vt:lpstr>Subnets</vt:lpstr>
      <vt:lpstr>Routing Packets</vt:lpstr>
      <vt:lpstr>Autonomous Systems</vt:lpstr>
      <vt:lpstr>BGP</vt:lpstr>
      <vt:lpstr>IP and BGP Attacks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Level Network Attacks</dc:title>
  <cp:lastModifiedBy>Jian Xiang</cp:lastModifiedBy>
  <cp:revision>2</cp:revision>
  <dcterms:modified xsi:type="dcterms:W3CDTF">2023-10-24T22:18:21Z</dcterms:modified>
</cp:coreProperties>
</file>