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 varScale="1">
        <p:scale>
          <a:sx n="62" d="100"/>
          <a:sy n="62" d="100"/>
        </p:scale>
        <p:origin x="24" y="24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62" b="0" i="0" u="none" strike="noStrike" baseline="0" dirty="0" smtClean="0"/>
              <a:t>The histograms for the red wine sensory preferences</a:t>
            </a:r>
            <a:endParaRPr lang="zh-CN" alt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Sheet1!$B$2</c:f>
              <c:numCache>
                <c:formatCode>General</c:formatCode>
                <c:ptCount val="1"/>
                <c:pt idx="0">
                  <c:v>10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4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Sheet1!$C$2</c:f>
              <c:numCache>
                <c:formatCode>General</c:formatCode>
                <c:ptCount val="1"/>
                <c:pt idx="0">
                  <c:v>53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5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Sheet1!$D$2</c:f>
              <c:numCache>
                <c:formatCode>General</c:formatCode>
                <c:ptCount val="1"/>
                <c:pt idx="0">
                  <c:v>577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6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Sheet1!$E$2</c:f>
              <c:numCache>
                <c:formatCode>General</c:formatCode>
                <c:ptCount val="1"/>
                <c:pt idx="0">
                  <c:v>535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7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Sheet1!$F$2</c:f>
              <c:numCache>
                <c:formatCode>General</c:formatCode>
                <c:ptCount val="1"/>
                <c:pt idx="0">
                  <c:v>167</c:v>
                </c:pt>
              </c:numCache>
            </c:numRef>
          </c:val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8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Sheet1!$G$2</c:f>
              <c:numCache>
                <c:formatCode>General</c:formatCode>
                <c:ptCount val="1"/>
                <c:pt idx="0">
                  <c:v>17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89405776"/>
        <c:axId val="1660224032"/>
      </c:barChart>
      <c:catAx>
        <c:axId val="168940577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330" b="0" i="0" u="none" strike="noStrike" baseline="0" dirty="0" smtClean="0"/>
                  <a:t>Quality</a:t>
                </a:r>
                <a:endParaRPr lang="zh-CN" altLang="en-US" dirty="0"/>
              </a:p>
            </c:rich>
          </c:tx>
          <c:layout>
            <c:manualLayout>
              <c:xMode val="edge"/>
              <c:yMode val="edge"/>
              <c:x val="0.46959179982416899"/>
              <c:y val="0.8339412191758457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660224032"/>
        <c:crosses val="autoZero"/>
        <c:auto val="1"/>
        <c:lblAlgn val="ctr"/>
        <c:lblOffset val="100"/>
        <c:noMultiLvlLbl val="0"/>
      </c:catAx>
      <c:valAx>
        <c:axId val="16602240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330" b="0" i="0" u="none" strike="noStrike" baseline="0" dirty="0" smtClean="0"/>
                  <a:t>Frequency (Red wine samples)</a:t>
                </a:r>
                <a:endParaRPr lang="zh-CN" altLang="en-US" dirty="0"/>
              </a:p>
            </c:rich>
          </c:tx>
          <c:layout>
            <c:manualLayout>
              <c:xMode val="edge"/>
              <c:yMode val="edge"/>
              <c:x val="1.1408652130134093E-2"/>
              <c:y val="6.4918699186991863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6894057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 smtClean="0"/>
              <a:t>Accuracy (random sampling</a:t>
            </a:r>
            <a:r>
              <a:rPr lang="en-US" altLang="zh-CN" baseline="0" dirty="0" smtClean="0"/>
              <a:t> times: 100 for each</a:t>
            </a:r>
            <a:r>
              <a:rPr lang="en-US" altLang="zh-CN" dirty="0" smtClean="0"/>
              <a:t>)</a:t>
            </a:r>
            <a:endParaRPr lang="en-US" altLang="zh-CN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6.3583538385826768E-2"/>
          <c:y val="0.16579682399040796"/>
          <c:w val="0.93172896161417318"/>
          <c:h val="0.75720910696302246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Accuracy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Sheet1!$A$2:$A$8</c:f>
              <c:strCache>
                <c:ptCount val="7"/>
                <c:pt idx="0">
                  <c:v>K = 4</c:v>
                </c:pt>
                <c:pt idx="1">
                  <c:v>K = 5</c:v>
                </c:pt>
                <c:pt idx="2">
                  <c:v>K = 6</c:v>
                </c:pt>
                <c:pt idx="3">
                  <c:v>K = 7</c:v>
                </c:pt>
                <c:pt idx="4">
                  <c:v>K = 8</c:v>
                </c:pt>
                <c:pt idx="5">
                  <c:v>K = 9</c:v>
                </c:pt>
                <c:pt idx="6">
                  <c:v>K = 10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0.53490000000000004</c:v>
                </c:pt>
                <c:pt idx="1">
                  <c:v>0.54210000000000003</c:v>
                </c:pt>
                <c:pt idx="2">
                  <c:v>0.53320000000000001</c:v>
                </c:pt>
                <c:pt idx="3">
                  <c:v>0.53939999999999999</c:v>
                </c:pt>
                <c:pt idx="4">
                  <c:v>0.53990000000000005</c:v>
                </c:pt>
                <c:pt idx="5">
                  <c:v>0.54149999999999998</c:v>
                </c:pt>
                <c:pt idx="6">
                  <c:v>0.54210000000000003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70305792"/>
        <c:axId val="1970297632"/>
      </c:lineChart>
      <c:catAx>
        <c:axId val="19703057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970297632"/>
        <c:crosses val="autoZero"/>
        <c:auto val="1"/>
        <c:lblAlgn val="ctr"/>
        <c:lblOffset val="100"/>
        <c:noMultiLvlLbl val="0"/>
      </c:catAx>
      <c:valAx>
        <c:axId val="19702976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9703057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Test Data</c:v>
                </c:pt>
                <c:pt idx="1">
                  <c:v>MLP Prediction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4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Test Data</c:v>
                </c:pt>
                <c:pt idx="1">
                  <c:v>MLP Prediction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10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5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Test Data</c:v>
                </c:pt>
                <c:pt idx="1">
                  <c:v>MLP Prediction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114</c:v>
                </c:pt>
                <c:pt idx="1">
                  <c:v>134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6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Test Data</c:v>
                </c:pt>
                <c:pt idx="1">
                  <c:v>MLP Prediction</c:v>
                </c:pt>
              </c:strCache>
            </c:strRef>
          </c:cat>
          <c:val>
            <c:numRef>
              <c:f>Sheet1!$E$2:$E$3</c:f>
              <c:numCache>
                <c:formatCode>General</c:formatCode>
                <c:ptCount val="2"/>
                <c:pt idx="0">
                  <c:v>105</c:v>
                </c:pt>
                <c:pt idx="1">
                  <c:v>122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7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Test Data</c:v>
                </c:pt>
                <c:pt idx="1">
                  <c:v>MLP Prediction</c:v>
                </c:pt>
              </c:strCache>
            </c:strRef>
          </c:cat>
          <c:val>
            <c:numRef>
              <c:f>Sheet1!$F$2:$F$3</c:f>
              <c:numCache>
                <c:formatCode>General</c:formatCode>
                <c:ptCount val="2"/>
                <c:pt idx="0">
                  <c:v>35</c:v>
                </c:pt>
                <c:pt idx="1">
                  <c:v>15</c:v>
                </c:pt>
              </c:numCache>
            </c:numRef>
          </c:val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8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Test Data</c:v>
                </c:pt>
                <c:pt idx="1">
                  <c:v>MLP Prediction</c:v>
                </c:pt>
              </c:strCache>
            </c:strRef>
          </c:cat>
          <c:val>
            <c:numRef>
              <c:f>Sheet1!$G$2:$G$3</c:f>
              <c:numCache>
                <c:formatCode>General</c:formatCode>
                <c:ptCount val="2"/>
                <c:pt idx="0">
                  <c:v>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61440912"/>
        <c:axId val="1961443632"/>
      </c:barChart>
      <c:catAx>
        <c:axId val="196144091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dirty="0" smtClean="0"/>
                  <a:t>Quality</a:t>
                </a:r>
                <a:endParaRPr lang="zh-CN" alt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961443632"/>
        <c:crosses val="autoZero"/>
        <c:auto val="1"/>
        <c:lblAlgn val="ctr"/>
        <c:lblOffset val="100"/>
        <c:noMultiLvlLbl val="0"/>
      </c:catAx>
      <c:valAx>
        <c:axId val="19614436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dirty="0" smtClean="0"/>
                  <a:t>Frequency</a:t>
                </a:r>
                <a:endParaRPr lang="zh-CN" alt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9614409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HW1 – Red Wine Neural Network Classification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INF552 YUNJIE ZHAO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8255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40232" y="37214"/>
            <a:ext cx="10018713" cy="895349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/>
              <a:t>Part3 - Conclusions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1814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40232" y="37214"/>
            <a:ext cx="10018713" cy="895349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 smtClean="0"/>
              <a:t>Part1 - Data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6586882"/>
              </p:ext>
            </p:extLst>
          </p:nvPr>
        </p:nvGraphicFramePr>
        <p:xfrm>
          <a:off x="2598312" y="969777"/>
          <a:ext cx="7835124" cy="65758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917562"/>
                <a:gridCol w="3917562"/>
              </a:tblGrid>
              <a:tr h="330470"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Number of Instances:</a:t>
                      </a:r>
                      <a:endParaRPr lang="en-US" sz="1400" dirty="0">
                        <a:solidFill>
                          <a:srgbClr val="123654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860" marR="22860" marT="22860" marB="22860" anchor="ctr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1599</a:t>
                      </a:r>
                      <a:endParaRPr lang="zh-CN" altLang="en-US" sz="1800" dirty="0"/>
                    </a:p>
                  </a:txBody>
                  <a:tcPr marL="22860" marR="22860" marT="22860" marB="22860" anchor="ctr"/>
                </a:tc>
              </a:tr>
              <a:tr h="327117"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Number of Attributes:</a:t>
                      </a:r>
                      <a:endParaRPr lang="en-US" sz="1400" dirty="0">
                        <a:solidFill>
                          <a:srgbClr val="123654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860" marR="22860" marT="22860" marB="22860" anchor="ctr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12</a:t>
                      </a:r>
                      <a:endParaRPr lang="zh-CN" altLang="en-US" sz="1800" dirty="0"/>
                    </a:p>
                  </a:txBody>
                  <a:tcPr marL="22860" marR="22860" marT="22860" marB="22860" anchor="ctr"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2662578"/>
              </p:ext>
            </p:extLst>
          </p:nvPr>
        </p:nvGraphicFramePr>
        <p:xfrm>
          <a:off x="2601208" y="1870442"/>
          <a:ext cx="7832228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0079"/>
                <a:gridCol w="3902149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Attribute Information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Input variables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Output variable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1 - fixed acidity </a:t>
                      </a:r>
                      <a:endParaRPr lang="zh-CN" altLang="en-US" dirty="0"/>
                    </a:p>
                  </a:txBody>
                  <a:tcPr/>
                </a:tc>
                <a:tc rowSpan="11">
                  <a:txBody>
                    <a:bodyPr/>
                    <a:lstStyle/>
                    <a:p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quality (score between 0 and 10)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2 - volatile acidity </a:t>
                      </a:r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3 - citric acid </a:t>
                      </a:r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4 - residual sugar</a:t>
                      </a:r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5 - chlorides </a:t>
                      </a:r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6 - free sulfur dioxide </a:t>
                      </a:r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7 - total sulfur dioxide</a:t>
                      </a:r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8 - density </a:t>
                      </a:r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9 - pH </a:t>
                      </a:r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10 - </a:t>
                      </a:r>
                      <a:r>
                        <a:rPr lang="en-US" altLang="zh-CN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sulphates</a:t>
                      </a:r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11 - alcohol </a:t>
                      </a:r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7183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40232" y="37214"/>
            <a:ext cx="10018713" cy="895349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 smtClean="0"/>
              <a:t>Part1 - Data</a:t>
            </a:r>
            <a:endParaRPr lang="zh-CN" altLang="en-US" dirty="0"/>
          </a:p>
        </p:txBody>
      </p:sp>
      <p:graphicFrame>
        <p:nvGraphicFramePr>
          <p:cNvPr id="8" name="内容占位符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9506301"/>
              </p:ext>
            </p:extLst>
          </p:nvPr>
        </p:nvGraphicFramePr>
        <p:xfrm>
          <a:off x="1723546" y="1412359"/>
          <a:ext cx="10018712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5626"/>
                <a:gridCol w="1909406"/>
                <a:gridCol w="1902941"/>
                <a:gridCol w="206073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Attribute (units)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Min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Max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Mean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fixed acidity (g(tartaric acid)=dm^3)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4.6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15.9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8.3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volatile acidity (g(acetic acid)=dm^3)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1.6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0.5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citric acid (g=dm^3)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1.0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0.3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residual sugar (g=dm^3)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15.5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2.5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chlorides (g(sodium chloride)=dm^3)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0.61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0.08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free sulfur dioxide (mg=dm^3)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14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total sulfur dioxide (mg=dm^3)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289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46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density (g=cm^3)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0.990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1.004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0.996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2.7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4.0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3.3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sulphates</a:t>
                      </a:r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(g(potassium </a:t>
                      </a:r>
                      <a:r>
                        <a:rPr lang="en-US" altLang="zh-CN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sulphate</a:t>
                      </a:r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)=</a:t>
                      </a:r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dm^3</a:t>
                      </a:r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2.0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0.7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alcohol (% vol.)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8.4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14.9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10.4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2340232" y="6060990"/>
            <a:ext cx="47553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The </a:t>
            </a:r>
            <a:r>
              <a:rPr lang="en-US" altLang="zh-CN" sz="2400" dirty="0" smtClean="0"/>
              <a:t>Physicochemical </a:t>
            </a:r>
            <a:r>
              <a:rPr lang="en-US" altLang="zh-CN" sz="2400" dirty="0"/>
              <a:t>D</a:t>
            </a:r>
            <a:r>
              <a:rPr lang="en-US" altLang="zh-CN" sz="2400" dirty="0" smtClean="0"/>
              <a:t>ata </a:t>
            </a:r>
            <a:r>
              <a:rPr lang="en-US" altLang="zh-CN" sz="2400" dirty="0"/>
              <a:t>S</a:t>
            </a:r>
            <a:r>
              <a:rPr lang="en-US" altLang="zh-CN" sz="2400" dirty="0" smtClean="0"/>
              <a:t>tatistics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72279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40232" y="37214"/>
            <a:ext cx="10018713" cy="895349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 smtClean="0"/>
              <a:t>Part1 - Data</a:t>
            </a:r>
            <a:endParaRPr lang="zh-CN" altLang="en-US" dirty="0"/>
          </a:p>
        </p:txBody>
      </p:sp>
      <p:graphicFrame>
        <p:nvGraphicFramePr>
          <p:cNvPr id="14" name="内容占位符 1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1189019"/>
              </p:ext>
            </p:extLst>
          </p:nvPr>
        </p:nvGraphicFramePr>
        <p:xfrm>
          <a:off x="1484313" y="1760838"/>
          <a:ext cx="10018712" cy="40303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51129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40232" y="37214"/>
            <a:ext cx="10018713" cy="895349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 smtClean="0"/>
              <a:t>Part2 </a:t>
            </a:r>
            <a:r>
              <a:rPr lang="en-US" altLang="zh-CN" dirty="0" smtClean="0"/>
              <a:t>- </a:t>
            </a:r>
            <a:r>
              <a:rPr lang="en-US" altLang="zh-CN" dirty="0" smtClean="0"/>
              <a:t>Algorithm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84310" y="1365423"/>
            <a:ext cx="10018713" cy="4425778"/>
          </a:xfrm>
        </p:spPr>
        <p:txBody>
          <a:bodyPr anchor="t"/>
          <a:lstStyle/>
          <a:p>
            <a:r>
              <a:rPr lang="en-US" altLang="zh-CN" dirty="0" smtClean="0"/>
              <a:t>Application: </a:t>
            </a:r>
            <a:r>
              <a:rPr lang="en-US" altLang="zh-CN" dirty="0" err="1" smtClean="0"/>
              <a:t>Scikit</a:t>
            </a:r>
            <a:r>
              <a:rPr lang="en-US" altLang="zh-CN" dirty="0" smtClean="0"/>
              <a:t>-Learn version 0.18</a:t>
            </a:r>
          </a:p>
          <a:p>
            <a:pPr lvl="1"/>
            <a:r>
              <a:rPr lang="en-US" altLang="zh-CN" dirty="0" smtClean="0"/>
              <a:t>Classification: Neural </a:t>
            </a:r>
            <a:r>
              <a:rPr lang="en-US" altLang="zh-CN" dirty="0"/>
              <a:t>N</a:t>
            </a:r>
            <a:r>
              <a:rPr lang="en-US" altLang="zh-CN" dirty="0" smtClean="0"/>
              <a:t>etwork</a:t>
            </a:r>
            <a:r>
              <a:rPr lang="zh-CN" altLang="en-US" dirty="0" smtClean="0"/>
              <a:t> </a:t>
            </a:r>
            <a:r>
              <a:rPr lang="en-US" altLang="zh-CN" dirty="0" smtClean="0"/>
              <a:t>- </a:t>
            </a:r>
            <a:r>
              <a:rPr lang="en-US" altLang="zh-CN" b="1" dirty="0"/>
              <a:t> </a:t>
            </a:r>
            <a:r>
              <a:rPr lang="en-US" altLang="zh-CN" dirty="0"/>
              <a:t>Multi-layer Perceptron</a:t>
            </a:r>
          </a:p>
          <a:p>
            <a:pPr lvl="1"/>
            <a:r>
              <a:rPr lang="en-US" altLang="zh-CN" dirty="0"/>
              <a:t>Given a set of features </a:t>
            </a:r>
            <a:r>
              <a:rPr lang="en-US" altLang="zh-CN" b="1" dirty="0"/>
              <a:t>X = {x_1, x_2, ..., </a:t>
            </a:r>
            <a:r>
              <a:rPr lang="en-US" altLang="zh-CN" b="1" dirty="0" err="1"/>
              <a:t>x_m</a:t>
            </a:r>
            <a:r>
              <a:rPr lang="en-US" altLang="zh-CN" b="1" dirty="0"/>
              <a:t>} </a:t>
            </a:r>
            <a:r>
              <a:rPr lang="en-US" altLang="zh-CN" dirty="0"/>
              <a:t>and a target </a:t>
            </a:r>
            <a:r>
              <a:rPr lang="en-US" altLang="zh-CN" b="1" dirty="0"/>
              <a:t>y</a:t>
            </a:r>
            <a:r>
              <a:rPr lang="en-US" altLang="zh-CN" dirty="0"/>
              <a:t>, it can learn a non-linear function </a:t>
            </a:r>
            <a:r>
              <a:rPr lang="en-US" altLang="zh-CN" dirty="0" err="1"/>
              <a:t>approximator</a:t>
            </a:r>
            <a:r>
              <a:rPr lang="en-US" altLang="zh-CN" dirty="0"/>
              <a:t> for </a:t>
            </a:r>
            <a:r>
              <a:rPr lang="en-US" altLang="zh-CN" dirty="0" smtClean="0"/>
              <a:t>classification</a:t>
            </a:r>
            <a:endParaRPr lang="en-US" altLang="zh-CN" dirty="0"/>
          </a:p>
          <a:p>
            <a:pPr lvl="1"/>
            <a:endParaRPr lang="en-US" altLang="zh-CN" b="1" dirty="0"/>
          </a:p>
        </p:txBody>
      </p:sp>
      <p:pic>
        <p:nvPicPr>
          <p:cNvPr id="1032" name="Picture 8" descr="../_images/multilayerperceptron_networ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3943" y="3104474"/>
            <a:ext cx="3248711" cy="3530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/>
          <p:cNvSpPr txBox="1"/>
          <p:nvPr/>
        </p:nvSpPr>
        <p:spPr>
          <a:xfrm>
            <a:off x="2718486" y="5728692"/>
            <a:ext cx="2382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One hidden layer MLP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650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40232" y="37214"/>
            <a:ext cx="10018713" cy="895349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 smtClean="0"/>
              <a:t>Part2 </a:t>
            </a:r>
            <a:r>
              <a:rPr lang="en-US" altLang="zh-CN" dirty="0" smtClean="0"/>
              <a:t>- </a:t>
            </a:r>
            <a:r>
              <a:rPr lang="en-US" altLang="zh-CN" dirty="0" smtClean="0"/>
              <a:t>Algorithm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84310" y="1297459"/>
            <a:ext cx="10018713" cy="5288692"/>
          </a:xfrm>
        </p:spPr>
        <p:txBody>
          <a:bodyPr anchor="t">
            <a:normAutofit/>
          </a:bodyPr>
          <a:lstStyle/>
          <a:p>
            <a:r>
              <a:rPr lang="en-US" altLang="zh-CN" dirty="0" smtClean="0"/>
              <a:t>Step-1 Clean Data</a:t>
            </a:r>
          </a:p>
          <a:p>
            <a:pPr lvl="1"/>
            <a:r>
              <a:rPr lang="en-US" altLang="zh-CN" dirty="0" smtClean="0"/>
              <a:t>Deduplication</a:t>
            </a:r>
          </a:p>
          <a:p>
            <a:pPr lvl="2"/>
            <a:r>
              <a:rPr lang="en-US" altLang="zh-CN" dirty="0" smtClean="0"/>
              <a:t>Number of Instances:  1599 reduced to 1359</a:t>
            </a:r>
          </a:p>
          <a:p>
            <a:r>
              <a:rPr lang="en-US" altLang="zh-CN" dirty="0" smtClean="0"/>
              <a:t>Step-2 Training</a:t>
            </a:r>
          </a:p>
          <a:p>
            <a:pPr lvl="1"/>
            <a:r>
              <a:rPr lang="en-US" altLang="zh-CN" dirty="0" err="1" smtClean="0"/>
              <a:t>MLPClassifier</a:t>
            </a:r>
            <a:endParaRPr lang="en-US" altLang="zh-CN" dirty="0" smtClean="0"/>
          </a:p>
          <a:p>
            <a:pPr lvl="2"/>
            <a:r>
              <a:rPr lang="en-US" altLang="zh-CN" dirty="0"/>
              <a:t>a multi-layer perceptron (MLP) algorithm that trains using </a:t>
            </a:r>
            <a:r>
              <a:rPr lang="en-US" altLang="zh-CN" dirty="0" smtClean="0"/>
              <a:t>backpropagation.</a:t>
            </a:r>
          </a:p>
          <a:p>
            <a:pPr lvl="2"/>
            <a:r>
              <a:rPr lang="en-US" altLang="zh-CN" dirty="0"/>
              <a:t>Training  </a:t>
            </a:r>
            <a:r>
              <a:rPr lang="en-US" altLang="zh-CN" dirty="0" smtClean="0"/>
              <a:t>Parameters</a:t>
            </a:r>
            <a:r>
              <a:rPr lang="en-US" altLang="zh-CN" dirty="0"/>
              <a:t>:  </a:t>
            </a:r>
            <a:r>
              <a:rPr lang="en-US" altLang="zh-CN" dirty="0" smtClean="0"/>
              <a:t>hidden layer sizes = 5,  </a:t>
            </a:r>
            <a:r>
              <a:rPr lang="en-US" altLang="zh-CN" dirty="0"/>
              <a:t>max </a:t>
            </a:r>
            <a:r>
              <a:rPr lang="en-US" altLang="zh-CN" dirty="0" smtClean="0"/>
              <a:t>iteration = 200</a:t>
            </a:r>
          </a:p>
          <a:p>
            <a:r>
              <a:rPr lang="en-US" altLang="zh-CN" dirty="0" smtClean="0"/>
              <a:t>Step-3 </a:t>
            </a:r>
            <a:r>
              <a:rPr lang="en-US" altLang="zh-CN" dirty="0"/>
              <a:t>Prediction</a:t>
            </a:r>
          </a:p>
          <a:p>
            <a:pPr lvl="1"/>
            <a:r>
              <a:rPr lang="en-US" altLang="zh-CN" dirty="0" smtClean="0"/>
              <a:t>Test Data</a:t>
            </a:r>
          </a:p>
          <a:p>
            <a:r>
              <a:rPr lang="en-US" altLang="zh-CN" dirty="0" smtClean="0"/>
              <a:t>Step-4 Evaluation</a:t>
            </a:r>
            <a:endParaRPr lang="en-US" altLang="zh-CN" dirty="0"/>
          </a:p>
          <a:p>
            <a:pPr lvl="1"/>
            <a:r>
              <a:rPr lang="en-US" altLang="zh-CN" dirty="0" smtClean="0"/>
              <a:t>K-fold cross validation</a:t>
            </a:r>
            <a:endParaRPr lang="en-US" altLang="zh-CN" dirty="0"/>
          </a:p>
          <a:p>
            <a:pPr lvl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713079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40232" y="37214"/>
            <a:ext cx="10018713" cy="895349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 smtClean="0"/>
              <a:t>Part2 </a:t>
            </a:r>
            <a:r>
              <a:rPr lang="en-US" altLang="zh-CN" dirty="0" smtClean="0"/>
              <a:t>- </a:t>
            </a:r>
            <a:r>
              <a:rPr lang="en-US" altLang="zh-CN" dirty="0" smtClean="0"/>
              <a:t>Evaluation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13703" y="1229497"/>
            <a:ext cx="9989320" cy="1767017"/>
          </a:xfrm>
        </p:spPr>
        <p:txBody>
          <a:bodyPr anchor="t"/>
          <a:lstStyle/>
          <a:p>
            <a:r>
              <a:rPr lang="en-US" altLang="zh-CN" dirty="0" smtClean="0"/>
              <a:t>K-fold cross validation</a:t>
            </a:r>
          </a:p>
          <a:p>
            <a:pPr lvl="1"/>
            <a:r>
              <a:rPr lang="en-US" altLang="zh-CN" dirty="0" smtClean="0"/>
              <a:t>Evaluate data with a different K(4 to 10)</a:t>
            </a:r>
          </a:p>
          <a:p>
            <a:pPr lvl="1"/>
            <a:r>
              <a:rPr lang="en-US" altLang="zh-CN" dirty="0" smtClean="0"/>
              <a:t>In each K, do 100 random sampling. make a comparison between </a:t>
            </a:r>
            <a:r>
              <a:rPr lang="en-US" altLang="zh-CN" dirty="0" err="1" smtClean="0"/>
              <a:t>MLPClassication</a:t>
            </a:r>
            <a:r>
              <a:rPr lang="en-US" altLang="zh-CN" dirty="0" smtClean="0"/>
              <a:t> and Test data, and get a average  score of 100 sampling.</a:t>
            </a:r>
          </a:p>
        </p:txBody>
      </p:sp>
      <p:graphicFrame>
        <p:nvGraphicFramePr>
          <p:cNvPr id="23" name="图表 22"/>
          <p:cNvGraphicFramePr/>
          <p:nvPr>
            <p:extLst>
              <p:ext uri="{D42A27DB-BD31-4B8C-83A1-F6EECF244321}">
                <p14:modId xmlns:p14="http://schemas.microsoft.com/office/powerpoint/2010/main" val="1313824004"/>
              </p:ext>
            </p:extLst>
          </p:nvPr>
        </p:nvGraphicFramePr>
        <p:xfrm>
          <a:off x="2557163" y="2928551"/>
          <a:ext cx="8128000" cy="36521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94669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40232" y="37214"/>
            <a:ext cx="10018713" cy="895349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 smtClean="0"/>
              <a:t>Part2 </a:t>
            </a:r>
            <a:r>
              <a:rPr lang="en-US" altLang="zh-CN" dirty="0" smtClean="0"/>
              <a:t>- </a:t>
            </a:r>
            <a:r>
              <a:rPr lang="en-US" altLang="zh-CN" dirty="0" smtClean="0"/>
              <a:t>Evaluation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84310" y="1229497"/>
            <a:ext cx="10018713" cy="4561703"/>
          </a:xfrm>
        </p:spPr>
        <p:txBody>
          <a:bodyPr anchor="t"/>
          <a:lstStyle/>
          <a:p>
            <a:r>
              <a:rPr lang="en-US" altLang="zh-CN" dirty="0" smtClean="0"/>
              <a:t>Why accuracy only is about 53%-54%?</a:t>
            </a:r>
          </a:p>
          <a:p>
            <a:pPr lvl="1"/>
            <a:r>
              <a:rPr lang="en-US" altLang="zh-CN" dirty="0"/>
              <a:t>Quality </a:t>
            </a:r>
            <a:r>
              <a:rPr lang="en-US" altLang="zh-CN" dirty="0" smtClean="0"/>
              <a:t>distribution ( K =5 ) (Training Size: 1088) (Test Size: 271)</a:t>
            </a:r>
          </a:p>
        </p:txBody>
      </p:sp>
      <p:graphicFrame>
        <p:nvGraphicFramePr>
          <p:cNvPr id="8" name="图表 7"/>
          <p:cNvGraphicFramePr/>
          <p:nvPr>
            <p:extLst>
              <p:ext uri="{D42A27DB-BD31-4B8C-83A1-F6EECF244321}">
                <p14:modId xmlns:p14="http://schemas.microsoft.com/office/powerpoint/2010/main" val="15922029"/>
              </p:ext>
            </p:extLst>
          </p:nvPr>
        </p:nvGraphicFramePr>
        <p:xfrm>
          <a:off x="2204307" y="2471352"/>
          <a:ext cx="8128000" cy="39944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35437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40232" y="37214"/>
            <a:ext cx="10018713" cy="895349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 smtClean="0"/>
              <a:t>Part3 </a:t>
            </a:r>
            <a:r>
              <a:rPr lang="en-US" altLang="zh-CN" dirty="0" smtClean="0"/>
              <a:t>- </a:t>
            </a:r>
            <a:r>
              <a:rPr lang="en-US" altLang="zh-CN" dirty="0" smtClean="0"/>
              <a:t>Conclusions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2615809" y="6023919"/>
            <a:ext cx="2563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Inputs importance </a:t>
            </a:r>
            <a:endParaRPr lang="zh-CN" altLang="en-US" sz="2400" dirty="0"/>
          </a:p>
        </p:txBody>
      </p:sp>
      <p:pic>
        <p:nvPicPr>
          <p:cNvPr id="11" name="内容占位符 10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5809" y="1129427"/>
            <a:ext cx="4791580" cy="4697627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7780638" y="2579625"/>
            <a:ext cx="390267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i="1" dirty="0">
                <a:solidFill>
                  <a:srgbClr val="123654"/>
                </a:solidFill>
                <a:latin typeface="Arial" panose="020B0604020202020204" pitchFamily="34" charset="0"/>
              </a:rPr>
              <a:t>F</a:t>
            </a:r>
            <a:r>
              <a:rPr lang="en-US" altLang="zh-CN" sz="1600" i="1" dirty="0" smtClean="0">
                <a:solidFill>
                  <a:srgbClr val="123654"/>
                </a:solidFill>
                <a:latin typeface="Arial" panose="020B0604020202020204" pitchFamily="34" charset="0"/>
              </a:rPr>
              <a:t>igure references from </a:t>
            </a:r>
          </a:p>
          <a:p>
            <a:r>
              <a:rPr lang="en-US" altLang="zh-CN" sz="1600" i="1" dirty="0" smtClean="0">
                <a:solidFill>
                  <a:srgbClr val="123654"/>
                </a:solidFill>
                <a:latin typeface="Arial" panose="020B0604020202020204" pitchFamily="34" charset="0"/>
              </a:rPr>
              <a:t>a relevant same data paper</a:t>
            </a:r>
          </a:p>
          <a:p>
            <a:endParaRPr lang="en-US" altLang="zh-CN" dirty="0">
              <a:solidFill>
                <a:srgbClr val="123654"/>
              </a:solidFill>
              <a:latin typeface="Arial" panose="020B0604020202020204" pitchFamily="34" charset="0"/>
            </a:endParaRPr>
          </a:p>
          <a:p>
            <a:r>
              <a:rPr lang="en-US" altLang="zh-CN" sz="1200" i="1" dirty="0" smtClean="0">
                <a:solidFill>
                  <a:srgbClr val="123654"/>
                </a:solidFill>
                <a:latin typeface="Arial" panose="020B0604020202020204" pitchFamily="34" charset="0"/>
              </a:rPr>
              <a:t>P</a:t>
            </a:r>
            <a:r>
              <a:rPr lang="en-US" altLang="zh-CN" sz="1200" i="1" dirty="0">
                <a:solidFill>
                  <a:srgbClr val="123654"/>
                </a:solidFill>
                <a:latin typeface="Arial" panose="020B0604020202020204" pitchFamily="34" charset="0"/>
              </a:rPr>
              <a:t>. Cortez, A. </a:t>
            </a:r>
            <a:r>
              <a:rPr lang="en-US" altLang="zh-CN" sz="1200" i="1" dirty="0" err="1" smtClean="0">
                <a:solidFill>
                  <a:srgbClr val="123654"/>
                </a:solidFill>
                <a:latin typeface="Arial" panose="020B0604020202020204" pitchFamily="34" charset="0"/>
              </a:rPr>
              <a:t>Cerdeira</a:t>
            </a:r>
            <a:r>
              <a:rPr lang="en-US" altLang="zh-CN" sz="1200" i="1" dirty="0" smtClean="0">
                <a:solidFill>
                  <a:srgbClr val="123654"/>
                </a:solidFill>
                <a:latin typeface="Arial" panose="020B0604020202020204" pitchFamily="34" charset="0"/>
              </a:rPr>
              <a:t>, F</a:t>
            </a:r>
            <a:r>
              <a:rPr lang="en-US" altLang="zh-CN" sz="1200" i="1" dirty="0">
                <a:solidFill>
                  <a:srgbClr val="123654"/>
                </a:solidFill>
                <a:latin typeface="Arial" panose="020B0604020202020204" pitchFamily="34" charset="0"/>
              </a:rPr>
              <a:t>. Almeida, T. Matos and J. </a:t>
            </a:r>
            <a:r>
              <a:rPr lang="en-US" altLang="zh-CN" sz="1200" i="1" dirty="0" smtClean="0">
                <a:solidFill>
                  <a:srgbClr val="123654"/>
                </a:solidFill>
                <a:latin typeface="Arial" panose="020B0604020202020204" pitchFamily="34" charset="0"/>
              </a:rPr>
              <a:t>Reis.</a:t>
            </a:r>
          </a:p>
          <a:p>
            <a:r>
              <a:rPr lang="en-US" altLang="zh-CN" sz="1200" dirty="0" smtClean="0">
                <a:solidFill>
                  <a:srgbClr val="123654"/>
                </a:solidFill>
                <a:latin typeface="Arial" panose="020B0604020202020204" pitchFamily="34" charset="0"/>
              </a:rPr>
              <a:t>Modeling </a:t>
            </a:r>
            <a:r>
              <a:rPr lang="en-US" altLang="zh-CN" sz="1200" dirty="0">
                <a:solidFill>
                  <a:srgbClr val="123654"/>
                </a:solidFill>
                <a:latin typeface="Arial" panose="020B0604020202020204" pitchFamily="34" charset="0"/>
              </a:rPr>
              <a:t>wine preferences by data mining from physicochemical </a:t>
            </a:r>
            <a:r>
              <a:rPr lang="en-US" altLang="zh-CN" sz="1200" dirty="0" smtClean="0">
                <a:solidFill>
                  <a:srgbClr val="123654"/>
                </a:solidFill>
                <a:latin typeface="Arial" panose="020B0604020202020204" pitchFamily="34" charset="0"/>
              </a:rPr>
              <a:t>properties</a:t>
            </a:r>
            <a:r>
              <a:rPr lang="en-US" altLang="zh-CN" sz="1200" dirty="0"/>
              <a:t/>
            </a:r>
            <a:br>
              <a:rPr lang="en-US" altLang="zh-CN" sz="1200" dirty="0"/>
            </a:br>
            <a:r>
              <a:rPr lang="en-US" altLang="zh-CN" sz="1200" i="1" dirty="0">
                <a:solidFill>
                  <a:srgbClr val="123654"/>
                </a:solidFill>
                <a:latin typeface="Arial" panose="020B0604020202020204" pitchFamily="34" charset="0"/>
              </a:rPr>
              <a:t>In Decision Support Systems, Elsevier, 47(4):547-553, 2009. </a:t>
            </a:r>
            <a:endParaRPr lang="zh-CN" alt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1420328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视差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TM03457496[[fn=视差]]</Template>
  <TotalTime>139</TotalTime>
  <Words>403</Words>
  <Application>Microsoft Office PowerPoint</Application>
  <PresentationFormat>宽屏</PresentationFormat>
  <Paragraphs>111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华文楷体</vt:lpstr>
      <vt:lpstr>Arial</vt:lpstr>
      <vt:lpstr>Corbel</vt:lpstr>
      <vt:lpstr>视差</vt:lpstr>
      <vt:lpstr>HW1 – Red Wine Neural Network Classification</vt:lpstr>
      <vt:lpstr>Part1 - Data</vt:lpstr>
      <vt:lpstr>Part1 - Data</vt:lpstr>
      <vt:lpstr>Part1 - Data</vt:lpstr>
      <vt:lpstr>Part2 - Algorithm</vt:lpstr>
      <vt:lpstr>Part2 - Algorithm</vt:lpstr>
      <vt:lpstr>Part2 - Evaluation</vt:lpstr>
      <vt:lpstr>Part2 - Evaluation</vt:lpstr>
      <vt:lpstr>Part3 - Conclusions</vt:lpstr>
      <vt:lpstr>Part3 - Conclusions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HW1 – Red Wine Neural Network Classification</dc:title>
  <dc:creator>Yunjie Zhao</dc:creator>
  <cp:lastModifiedBy>Yunjie Zhao</cp:lastModifiedBy>
  <cp:revision>25</cp:revision>
  <dcterms:created xsi:type="dcterms:W3CDTF">2016-06-15T01:30:12Z</dcterms:created>
  <dcterms:modified xsi:type="dcterms:W3CDTF">2016-06-15T05:18:58Z</dcterms:modified>
</cp:coreProperties>
</file>