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62" d="100"/>
          <a:sy n="62" d="100"/>
        </p:scale>
        <p:origin x="24" y="2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0" i="0" u="none" strike="noStrike" baseline="0" dirty="0" smtClean="0"/>
              <a:t>The </a:t>
            </a:r>
            <a:r>
              <a:rPr lang="en-US" altLang="zh-CN" sz="1862" b="0" i="0" u="none" strike="noStrike" baseline="0" dirty="0" smtClean="0"/>
              <a:t>histogram </a:t>
            </a:r>
            <a:r>
              <a:rPr lang="en-US" altLang="zh-CN" sz="1862" b="0" i="0" u="none" strike="noStrike" baseline="0" dirty="0" smtClean="0"/>
              <a:t>for the red wine sensory preferences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53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577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535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167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8102720"/>
        <c:axId val="458099456"/>
      </c:barChart>
      <c:catAx>
        <c:axId val="4581027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330" b="0" i="0" u="none" strike="noStrike" baseline="0" dirty="0" smtClean="0"/>
                  <a:t>Quality</a:t>
                </a:r>
                <a:endParaRPr lang="zh-CN" altLang="en-US" dirty="0"/>
              </a:p>
            </c:rich>
          </c:tx>
          <c:layout>
            <c:manualLayout>
              <c:xMode val="edge"/>
              <c:yMode val="edge"/>
              <c:x val="0.46959179982416899"/>
              <c:y val="0.8339412191758457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8099456"/>
        <c:crosses val="autoZero"/>
        <c:auto val="1"/>
        <c:lblAlgn val="ctr"/>
        <c:lblOffset val="100"/>
        <c:noMultiLvlLbl val="0"/>
      </c:catAx>
      <c:valAx>
        <c:axId val="458099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330" b="0" i="0" u="none" strike="noStrike" baseline="0" dirty="0" smtClean="0"/>
                  <a:t>Frequency (Red wine samples)</a:t>
                </a:r>
                <a:endParaRPr lang="zh-CN" altLang="en-US" dirty="0"/>
              </a:p>
            </c:rich>
          </c:tx>
          <c:layout>
            <c:manualLayout>
              <c:xMode val="edge"/>
              <c:yMode val="edge"/>
              <c:x val="1.1408652130134093E-2"/>
              <c:y val="6.4918699186991863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8102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Accuracy (random sampling</a:t>
            </a:r>
            <a:r>
              <a:rPr lang="en-US" altLang="zh-CN" baseline="0" dirty="0" smtClean="0"/>
              <a:t> times: 100 for each</a:t>
            </a:r>
            <a:r>
              <a:rPr lang="en-US" altLang="zh-CN" dirty="0" smtClean="0"/>
              <a:t>)</a:t>
            </a:r>
            <a:endParaRPr lang="en-US" altLang="zh-C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6.3583538385826768E-2"/>
          <c:y val="0.16579682399040796"/>
          <c:w val="0.93172896161417318"/>
          <c:h val="0.7572091069630224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K = 4</c:v>
                </c:pt>
                <c:pt idx="1">
                  <c:v>K = 5</c:v>
                </c:pt>
                <c:pt idx="2">
                  <c:v>K = 6</c:v>
                </c:pt>
                <c:pt idx="3">
                  <c:v>K = 7</c:v>
                </c:pt>
                <c:pt idx="4">
                  <c:v>K = 8</c:v>
                </c:pt>
                <c:pt idx="5">
                  <c:v>K = 9</c:v>
                </c:pt>
                <c:pt idx="6">
                  <c:v>K = 10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0.53490000000000004</c:v>
                </c:pt>
                <c:pt idx="1">
                  <c:v>0.54210000000000003</c:v>
                </c:pt>
                <c:pt idx="2">
                  <c:v>0.53320000000000001</c:v>
                </c:pt>
                <c:pt idx="3">
                  <c:v>0.53939999999999999</c:v>
                </c:pt>
                <c:pt idx="4">
                  <c:v>0.53990000000000005</c:v>
                </c:pt>
                <c:pt idx="5">
                  <c:v>0.54149999999999998</c:v>
                </c:pt>
                <c:pt idx="6">
                  <c:v>0.54210000000000003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8101632"/>
        <c:axId val="208565520"/>
      </c:lineChart>
      <c:catAx>
        <c:axId val="458101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8565520"/>
        <c:crosses val="autoZero"/>
        <c:auto val="1"/>
        <c:lblAlgn val="ctr"/>
        <c:lblOffset val="100"/>
        <c:noMultiLvlLbl val="0"/>
      </c:catAx>
      <c:valAx>
        <c:axId val="208565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8101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Test Data</c:v>
                </c:pt>
                <c:pt idx="1">
                  <c:v>MLP Prediction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Test Data</c:v>
                </c:pt>
                <c:pt idx="1">
                  <c:v>MLP Prediction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Test Data</c:v>
                </c:pt>
                <c:pt idx="1">
                  <c:v>MLP Prediction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114</c:v>
                </c:pt>
                <c:pt idx="1">
                  <c:v>134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Test Data</c:v>
                </c:pt>
                <c:pt idx="1">
                  <c:v>MLP Prediction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105</c:v>
                </c:pt>
                <c:pt idx="1">
                  <c:v>122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Test Data</c:v>
                </c:pt>
                <c:pt idx="1">
                  <c:v>MLP Prediction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35</c:v>
                </c:pt>
                <c:pt idx="1">
                  <c:v>15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Test Data</c:v>
                </c:pt>
                <c:pt idx="1">
                  <c:v>MLP Prediction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2901776"/>
        <c:axId val="612899600"/>
      </c:barChart>
      <c:catAx>
        <c:axId val="612901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Quality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2899600"/>
        <c:crosses val="autoZero"/>
        <c:auto val="1"/>
        <c:lblAlgn val="ctr"/>
        <c:lblOffset val="100"/>
        <c:noMultiLvlLbl val="0"/>
      </c:catAx>
      <c:valAx>
        <c:axId val="612899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Frequency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2901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HW1 – Red Wine Neural Network Classification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INF552 YUNJIE ZHAO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825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0232" y="37214"/>
            <a:ext cx="10018713" cy="895349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Part3 - Conclusions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1143001"/>
            <a:ext cx="10018713" cy="4648200"/>
          </a:xfrm>
        </p:spPr>
        <p:txBody>
          <a:bodyPr anchor="t"/>
          <a:lstStyle/>
          <a:p>
            <a:r>
              <a:rPr lang="en-US" altLang="zh-CN" dirty="0" smtClean="0"/>
              <a:t>Algorithm Analysis</a:t>
            </a:r>
          </a:p>
          <a:p>
            <a:pPr lvl="1"/>
            <a:r>
              <a:rPr lang="en-US" altLang="zh-CN" dirty="0" smtClean="0"/>
              <a:t>Data </a:t>
            </a:r>
            <a:r>
              <a:rPr lang="en-US" altLang="zh-CN" dirty="0" smtClean="0"/>
              <a:t>Sampling</a:t>
            </a:r>
          </a:p>
          <a:p>
            <a:pPr lvl="2"/>
            <a:r>
              <a:rPr lang="en-US" altLang="zh-CN" dirty="0" smtClean="0"/>
              <a:t>Training data distribution is </a:t>
            </a:r>
            <a:r>
              <a:rPr lang="en-US" altLang="zh-CN" dirty="0"/>
              <a:t>too </a:t>
            </a:r>
            <a:r>
              <a:rPr lang="en-US" altLang="zh-CN" dirty="0" smtClean="0"/>
              <a:t>cohesive to be generalized</a:t>
            </a:r>
          </a:p>
          <a:p>
            <a:pPr lvl="2"/>
            <a:r>
              <a:rPr lang="en-US" altLang="zh-CN" dirty="0" smtClean="0"/>
              <a:t>Data set is too small</a:t>
            </a:r>
            <a:endParaRPr lang="en-US" altLang="zh-CN" dirty="0"/>
          </a:p>
          <a:p>
            <a:pPr lvl="1"/>
            <a:r>
              <a:rPr lang="en-US" altLang="zh-CN" dirty="0" smtClean="0"/>
              <a:t>Feature Engineering</a:t>
            </a:r>
          </a:p>
          <a:p>
            <a:pPr lvl="2"/>
            <a:r>
              <a:rPr lang="en-US" altLang="zh-CN" dirty="0" smtClean="0"/>
              <a:t>11 inputs features</a:t>
            </a:r>
            <a:r>
              <a:rPr lang="en-US" altLang="zh-CN" dirty="0"/>
              <a:t> </a:t>
            </a:r>
            <a:r>
              <a:rPr lang="en-US" altLang="zh-CN" dirty="0" smtClean="0"/>
              <a:t>are not relatively independence</a:t>
            </a:r>
          </a:p>
          <a:p>
            <a:pPr lvl="2"/>
            <a:r>
              <a:rPr lang="en-US" altLang="zh-CN" dirty="0" smtClean="0"/>
              <a:t>A complex combination of too many features causes overfitting </a:t>
            </a:r>
            <a:endParaRPr lang="en-US" altLang="zh-CN" dirty="0"/>
          </a:p>
          <a:p>
            <a:pPr lvl="1"/>
            <a:r>
              <a:rPr lang="en-US" altLang="zh-CN" dirty="0" smtClean="0"/>
              <a:t>Overfitting</a:t>
            </a:r>
            <a:endParaRPr lang="en-US" altLang="zh-CN" dirty="0"/>
          </a:p>
          <a:p>
            <a:pPr lvl="2"/>
            <a:r>
              <a:rPr lang="en-US" altLang="zh-CN" dirty="0" smtClean="0"/>
              <a:t>Neural Network is not a simple model</a:t>
            </a:r>
          </a:p>
          <a:p>
            <a:pPr lvl="2"/>
            <a:r>
              <a:rPr lang="en-US" altLang="zh-CN" dirty="0" smtClean="0"/>
              <a:t>We cannot observe the learning process within too many inputs, and the outputs may be difficult to explain</a:t>
            </a:r>
            <a:endParaRPr lang="en-US" altLang="zh-CN" dirty="0"/>
          </a:p>
          <a:p>
            <a:pPr marL="914400" lvl="2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7181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0232" y="37214"/>
            <a:ext cx="10018713" cy="895349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Part1 - Data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6586882"/>
              </p:ext>
            </p:extLst>
          </p:nvPr>
        </p:nvGraphicFramePr>
        <p:xfrm>
          <a:off x="2598312" y="969777"/>
          <a:ext cx="7835124" cy="6575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17562"/>
                <a:gridCol w="3917562"/>
              </a:tblGrid>
              <a:tr h="33047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Number of Instances:</a:t>
                      </a:r>
                      <a:endParaRPr lang="en-US" sz="14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1599</a:t>
                      </a:r>
                      <a:endParaRPr lang="zh-CN" altLang="en-US" sz="1800" dirty="0"/>
                    </a:p>
                  </a:txBody>
                  <a:tcPr marL="22860" marR="22860" marT="22860" marB="22860" anchor="ctr"/>
                </a:tc>
              </a:tr>
              <a:tr h="327117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Number of Attributes:</a:t>
                      </a:r>
                      <a:endParaRPr lang="en-US" sz="14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12</a:t>
                      </a:r>
                      <a:endParaRPr lang="zh-CN" altLang="en-US" sz="1800" dirty="0"/>
                    </a:p>
                  </a:txBody>
                  <a:tcPr marL="22860" marR="22860" marT="22860" marB="22860" anchor="ctr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662578"/>
              </p:ext>
            </p:extLst>
          </p:nvPr>
        </p:nvGraphicFramePr>
        <p:xfrm>
          <a:off x="2601208" y="1870442"/>
          <a:ext cx="783222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0079"/>
                <a:gridCol w="3902149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Attribute Information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 variables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 variable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1 - fixed acidity </a:t>
                      </a:r>
                      <a:endParaRPr lang="zh-CN" altLang="en-US" dirty="0"/>
                    </a:p>
                  </a:txBody>
                  <a:tcPr/>
                </a:tc>
                <a:tc rowSpan="11"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quality (score between 0 and 10)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2 - volatile acidity 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3 - citric acid 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4 - residual sugar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5 - chlorides 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6 - free sulfur dioxide 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7 - total sulfur dioxide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8 - density 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9 - pH 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10 - 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sulphates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11 - alcohol 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18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0232" y="37214"/>
            <a:ext cx="10018713" cy="895349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Part1 - Data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9506301"/>
              </p:ext>
            </p:extLst>
          </p:nvPr>
        </p:nvGraphicFramePr>
        <p:xfrm>
          <a:off x="1723546" y="1412359"/>
          <a:ext cx="1001871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5626"/>
                <a:gridCol w="1909406"/>
                <a:gridCol w="1902941"/>
                <a:gridCol w="206073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Attribute (units)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Mean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fixed acidity (g(tartaric acid)=dm^3)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8.3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volatile acidity (g(acetic acid)=dm^3)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citric acid (g=dm^3)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residual sugar (g=dm^3)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chlorides (g(sodium chloride)=dm^3)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free sulfur dioxide (mg=dm^3)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 sulfur dioxide (mg=dm^3)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density (g=cm^3)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sulphates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(g(potassium </a:t>
                      </a:r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sulphate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)=dm^3)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alcohol (% vol.)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10.4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340232" y="6060990"/>
            <a:ext cx="4755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The </a:t>
            </a:r>
            <a:r>
              <a:rPr lang="en-US" altLang="zh-CN" sz="2400" dirty="0" smtClean="0"/>
              <a:t>Physicochemical </a:t>
            </a:r>
            <a:r>
              <a:rPr lang="en-US" altLang="zh-CN" sz="2400" dirty="0"/>
              <a:t>D</a:t>
            </a:r>
            <a:r>
              <a:rPr lang="en-US" altLang="zh-CN" sz="2400" dirty="0" smtClean="0"/>
              <a:t>ata </a:t>
            </a:r>
            <a:r>
              <a:rPr lang="en-US" altLang="zh-CN" sz="2400" dirty="0"/>
              <a:t>S</a:t>
            </a:r>
            <a:r>
              <a:rPr lang="en-US" altLang="zh-CN" sz="2400" dirty="0" smtClean="0"/>
              <a:t>tatistics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227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0232" y="37214"/>
            <a:ext cx="10018713" cy="895349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Part1 - Data</a:t>
            </a:r>
            <a:endParaRPr lang="zh-CN" altLang="en-US" dirty="0"/>
          </a:p>
        </p:txBody>
      </p:sp>
      <p:graphicFrame>
        <p:nvGraphicFramePr>
          <p:cNvPr id="14" name="内容占位符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4358042"/>
              </p:ext>
            </p:extLst>
          </p:nvPr>
        </p:nvGraphicFramePr>
        <p:xfrm>
          <a:off x="1484313" y="1760838"/>
          <a:ext cx="10018712" cy="4030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5112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0232" y="37214"/>
            <a:ext cx="10018713" cy="895349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Part2 -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1365423"/>
            <a:ext cx="10018713" cy="4425778"/>
          </a:xfrm>
        </p:spPr>
        <p:txBody>
          <a:bodyPr anchor="t"/>
          <a:lstStyle/>
          <a:p>
            <a:r>
              <a:rPr lang="en-US" altLang="zh-CN" dirty="0" smtClean="0"/>
              <a:t>Application: </a:t>
            </a:r>
            <a:r>
              <a:rPr lang="en-US" altLang="zh-CN" dirty="0" err="1" smtClean="0"/>
              <a:t>Scikit</a:t>
            </a:r>
            <a:r>
              <a:rPr lang="en-US" altLang="zh-CN" dirty="0" smtClean="0"/>
              <a:t>-Learn version 0.18</a:t>
            </a:r>
          </a:p>
          <a:p>
            <a:pPr lvl="1"/>
            <a:r>
              <a:rPr lang="en-US" altLang="zh-CN" dirty="0" smtClean="0"/>
              <a:t>Classification: Neural </a:t>
            </a:r>
            <a:r>
              <a:rPr lang="en-US" altLang="zh-CN" dirty="0"/>
              <a:t>N</a:t>
            </a:r>
            <a:r>
              <a:rPr lang="en-US" altLang="zh-CN" dirty="0" smtClean="0"/>
              <a:t>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en-US" altLang="zh-CN" b="1" dirty="0"/>
              <a:t> </a:t>
            </a:r>
            <a:r>
              <a:rPr lang="en-US" altLang="zh-CN" dirty="0"/>
              <a:t>Multi-layer Perceptron</a:t>
            </a:r>
          </a:p>
          <a:p>
            <a:pPr lvl="1"/>
            <a:r>
              <a:rPr lang="en-US" altLang="zh-CN" dirty="0"/>
              <a:t>Given a set of features </a:t>
            </a:r>
            <a:r>
              <a:rPr lang="en-US" altLang="zh-CN" b="1" dirty="0"/>
              <a:t>X = {x_1, x_2, ..., </a:t>
            </a:r>
            <a:r>
              <a:rPr lang="en-US" altLang="zh-CN" b="1" dirty="0" err="1"/>
              <a:t>x_m</a:t>
            </a:r>
            <a:r>
              <a:rPr lang="en-US" altLang="zh-CN" b="1" dirty="0"/>
              <a:t>} </a:t>
            </a:r>
            <a:r>
              <a:rPr lang="en-US" altLang="zh-CN" dirty="0"/>
              <a:t>and a target </a:t>
            </a:r>
            <a:r>
              <a:rPr lang="en-US" altLang="zh-CN" b="1" dirty="0"/>
              <a:t>y</a:t>
            </a:r>
            <a:r>
              <a:rPr lang="en-US" altLang="zh-CN" dirty="0"/>
              <a:t>, it can learn a non-linear function </a:t>
            </a:r>
            <a:r>
              <a:rPr lang="en-US" altLang="zh-CN" dirty="0" err="1"/>
              <a:t>approximator</a:t>
            </a:r>
            <a:r>
              <a:rPr lang="en-US" altLang="zh-CN" dirty="0"/>
              <a:t> for </a:t>
            </a:r>
            <a:r>
              <a:rPr lang="en-US" altLang="zh-CN" dirty="0" smtClean="0"/>
              <a:t>classification</a:t>
            </a:r>
            <a:endParaRPr lang="en-US" altLang="zh-CN" dirty="0"/>
          </a:p>
          <a:p>
            <a:pPr lvl="1"/>
            <a:endParaRPr lang="en-US" altLang="zh-CN" b="1" dirty="0"/>
          </a:p>
        </p:txBody>
      </p:sp>
      <p:pic>
        <p:nvPicPr>
          <p:cNvPr id="1032" name="Picture 8" descr="../_images/multilayerperceptron_netwo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943" y="3104474"/>
            <a:ext cx="3248711" cy="353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2718486" y="5728692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One hidden layer MLP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65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0232" y="37214"/>
            <a:ext cx="10018713" cy="895349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Part2 -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1297459"/>
            <a:ext cx="10018713" cy="5288692"/>
          </a:xfrm>
        </p:spPr>
        <p:txBody>
          <a:bodyPr anchor="t">
            <a:normAutofit/>
          </a:bodyPr>
          <a:lstStyle/>
          <a:p>
            <a:r>
              <a:rPr lang="en-US" altLang="zh-CN" dirty="0" smtClean="0"/>
              <a:t>Step-1 Clean Data</a:t>
            </a:r>
          </a:p>
          <a:p>
            <a:pPr lvl="1"/>
            <a:r>
              <a:rPr lang="en-US" altLang="zh-CN" dirty="0" smtClean="0"/>
              <a:t>Deduplication</a:t>
            </a:r>
          </a:p>
          <a:p>
            <a:pPr lvl="2"/>
            <a:r>
              <a:rPr lang="en-US" altLang="zh-CN" dirty="0" smtClean="0"/>
              <a:t>Number of Instances:  1599 reduced to 1359</a:t>
            </a:r>
          </a:p>
          <a:p>
            <a:r>
              <a:rPr lang="en-US" altLang="zh-CN" dirty="0" smtClean="0"/>
              <a:t>Step-2 Training</a:t>
            </a:r>
          </a:p>
          <a:p>
            <a:pPr lvl="1"/>
            <a:r>
              <a:rPr lang="en-US" altLang="zh-CN" dirty="0" err="1" smtClean="0"/>
              <a:t>MLPClassifier</a:t>
            </a:r>
            <a:endParaRPr lang="en-US" altLang="zh-CN" dirty="0" smtClean="0"/>
          </a:p>
          <a:p>
            <a:pPr lvl="2"/>
            <a:r>
              <a:rPr lang="en-US" altLang="zh-CN" dirty="0"/>
              <a:t>a multi-layer perceptron (MLP) algorithm that trains using </a:t>
            </a:r>
            <a:r>
              <a:rPr lang="en-US" altLang="zh-CN" dirty="0" smtClean="0"/>
              <a:t>backpropagation.</a:t>
            </a:r>
          </a:p>
          <a:p>
            <a:pPr lvl="2"/>
            <a:r>
              <a:rPr lang="en-US" altLang="zh-CN" dirty="0"/>
              <a:t>Training  </a:t>
            </a:r>
            <a:r>
              <a:rPr lang="en-US" altLang="zh-CN" dirty="0" smtClean="0"/>
              <a:t>Parameters</a:t>
            </a:r>
            <a:r>
              <a:rPr lang="en-US" altLang="zh-CN" dirty="0"/>
              <a:t>:  </a:t>
            </a:r>
            <a:r>
              <a:rPr lang="en-US" altLang="zh-CN" dirty="0" smtClean="0"/>
              <a:t>hidden layer sizes = 5,  </a:t>
            </a:r>
            <a:r>
              <a:rPr lang="en-US" altLang="zh-CN" dirty="0"/>
              <a:t>max </a:t>
            </a:r>
            <a:r>
              <a:rPr lang="en-US" altLang="zh-CN" dirty="0" smtClean="0"/>
              <a:t>iteration = 200</a:t>
            </a:r>
          </a:p>
          <a:p>
            <a:r>
              <a:rPr lang="en-US" altLang="zh-CN" dirty="0" smtClean="0"/>
              <a:t>Step-3 </a:t>
            </a:r>
            <a:r>
              <a:rPr lang="en-US" altLang="zh-CN" dirty="0"/>
              <a:t>Prediction</a:t>
            </a:r>
          </a:p>
          <a:p>
            <a:pPr lvl="1"/>
            <a:r>
              <a:rPr lang="en-US" altLang="zh-CN" dirty="0" smtClean="0"/>
              <a:t>Test Data</a:t>
            </a:r>
          </a:p>
          <a:p>
            <a:r>
              <a:rPr lang="en-US" altLang="zh-CN" dirty="0" smtClean="0"/>
              <a:t>Step-4 Evaluation</a:t>
            </a:r>
            <a:endParaRPr lang="en-US" altLang="zh-CN" dirty="0"/>
          </a:p>
          <a:p>
            <a:pPr lvl="1"/>
            <a:r>
              <a:rPr lang="en-US" altLang="zh-CN" dirty="0" smtClean="0"/>
              <a:t>K-fold cross validation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1307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0232" y="37214"/>
            <a:ext cx="10018713" cy="895349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Part2 - 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13703" y="1229497"/>
            <a:ext cx="9989320" cy="1767017"/>
          </a:xfrm>
        </p:spPr>
        <p:txBody>
          <a:bodyPr anchor="t"/>
          <a:lstStyle/>
          <a:p>
            <a:r>
              <a:rPr lang="en-US" altLang="zh-CN" dirty="0" smtClean="0"/>
              <a:t>K-fold cross validation</a:t>
            </a:r>
          </a:p>
          <a:p>
            <a:pPr lvl="1"/>
            <a:r>
              <a:rPr lang="en-US" altLang="zh-CN" dirty="0" smtClean="0"/>
              <a:t>Evaluate data with a different K(4 to 10)</a:t>
            </a:r>
          </a:p>
          <a:p>
            <a:pPr lvl="1"/>
            <a:r>
              <a:rPr lang="en-US" altLang="zh-CN" dirty="0" smtClean="0"/>
              <a:t>In each K, do 100 random sampling. make a comparison between </a:t>
            </a:r>
            <a:r>
              <a:rPr lang="en-US" altLang="zh-CN" dirty="0" err="1" smtClean="0"/>
              <a:t>MLPClassication</a:t>
            </a:r>
            <a:r>
              <a:rPr lang="en-US" altLang="zh-CN" dirty="0" smtClean="0"/>
              <a:t> and Test data, and get a average  score of 100 sampling.</a:t>
            </a:r>
          </a:p>
        </p:txBody>
      </p:sp>
      <p:graphicFrame>
        <p:nvGraphicFramePr>
          <p:cNvPr id="23" name="图表 22"/>
          <p:cNvGraphicFramePr/>
          <p:nvPr>
            <p:extLst>
              <p:ext uri="{D42A27DB-BD31-4B8C-83A1-F6EECF244321}">
                <p14:modId xmlns:p14="http://schemas.microsoft.com/office/powerpoint/2010/main" val="1313824004"/>
              </p:ext>
            </p:extLst>
          </p:nvPr>
        </p:nvGraphicFramePr>
        <p:xfrm>
          <a:off x="2557163" y="2928551"/>
          <a:ext cx="8128000" cy="3652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9466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0232" y="37214"/>
            <a:ext cx="10018713" cy="895349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Part2 - 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1229497"/>
            <a:ext cx="10018713" cy="4561703"/>
          </a:xfrm>
        </p:spPr>
        <p:txBody>
          <a:bodyPr anchor="t"/>
          <a:lstStyle/>
          <a:p>
            <a:r>
              <a:rPr lang="en-US" altLang="zh-CN" dirty="0" smtClean="0"/>
              <a:t>Why accuracy only is about 53%-54%?</a:t>
            </a:r>
          </a:p>
          <a:p>
            <a:pPr lvl="1"/>
            <a:r>
              <a:rPr lang="en-US" altLang="zh-CN" dirty="0"/>
              <a:t>Quality </a:t>
            </a:r>
            <a:r>
              <a:rPr lang="en-US" altLang="zh-CN" dirty="0" smtClean="0"/>
              <a:t>distribution ( K =5 ) (Training Size: 1088) (Test Size: 271)</a:t>
            </a:r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15922029"/>
              </p:ext>
            </p:extLst>
          </p:nvPr>
        </p:nvGraphicFramePr>
        <p:xfrm>
          <a:off x="2204307" y="2471352"/>
          <a:ext cx="8128000" cy="3994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543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0232" y="37214"/>
            <a:ext cx="10018713" cy="895349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Part3 - Conclusions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615809" y="6023919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Inputs importance </a:t>
            </a:r>
            <a:endParaRPr lang="zh-CN" altLang="en-US" sz="2400" dirty="0"/>
          </a:p>
        </p:txBody>
      </p:sp>
      <p:pic>
        <p:nvPicPr>
          <p:cNvPr id="11" name="内容占位符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5809" y="1129427"/>
            <a:ext cx="4791580" cy="469762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780638" y="2579625"/>
            <a:ext cx="39026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i="1" dirty="0">
                <a:solidFill>
                  <a:srgbClr val="123654"/>
                </a:solidFill>
                <a:latin typeface="Arial" panose="020B0604020202020204" pitchFamily="34" charset="0"/>
              </a:rPr>
              <a:t>F</a:t>
            </a:r>
            <a:r>
              <a:rPr lang="en-US" altLang="zh-CN" sz="1600" i="1" dirty="0" smtClean="0">
                <a:solidFill>
                  <a:srgbClr val="123654"/>
                </a:solidFill>
                <a:latin typeface="Arial" panose="020B0604020202020204" pitchFamily="34" charset="0"/>
              </a:rPr>
              <a:t>igure references from </a:t>
            </a:r>
          </a:p>
          <a:p>
            <a:r>
              <a:rPr lang="en-US" altLang="zh-CN" sz="1600" i="1" dirty="0" smtClean="0">
                <a:solidFill>
                  <a:srgbClr val="123654"/>
                </a:solidFill>
                <a:latin typeface="Arial" panose="020B0604020202020204" pitchFamily="34" charset="0"/>
              </a:rPr>
              <a:t>a relevant same data paper</a:t>
            </a:r>
          </a:p>
          <a:p>
            <a:endParaRPr lang="en-US" altLang="zh-CN" dirty="0">
              <a:solidFill>
                <a:srgbClr val="123654"/>
              </a:solidFill>
              <a:latin typeface="Arial" panose="020B0604020202020204" pitchFamily="34" charset="0"/>
            </a:endParaRPr>
          </a:p>
          <a:p>
            <a:r>
              <a:rPr lang="en-US" altLang="zh-CN" sz="1200" i="1" dirty="0" smtClean="0">
                <a:solidFill>
                  <a:srgbClr val="123654"/>
                </a:solidFill>
                <a:latin typeface="Arial" panose="020B0604020202020204" pitchFamily="34" charset="0"/>
              </a:rPr>
              <a:t>P</a:t>
            </a:r>
            <a:r>
              <a:rPr lang="en-US" altLang="zh-CN" sz="1200" i="1" dirty="0">
                <a:solidFill>
                  <a:srgbClr val="123654"/>
                </a:solidFill>
                <a:latin typeface="Arial" panose="020B0604020202020204" pitchFamily="34" charset="0"/>
              </a:rPr>
              <a:t>. Cortez, A. </a:t>
            </a:r>
            <a:r>
              <a:rPr lang="en-US" altLang="zh-CN" sz="1200" i="1" dirty="0" err="1" smtClean="0">
                <a:solidFill>
                  <a:srgbClr val="123654"/>
                </a:solidFill>
                <a:latin typeface="Arial" panose="020B0604020202020204" pitchFamily="34" charset="0"/>
              </a:rPr>
              <a:t>Cerdeira</a:t>
            </a:r>
            <a:r>
              <a:rPr lang="en-US" altLang="zh-CN" sz="1200" i="1" dirty="0" smtClean="0">
                <a:solidFill>
                  <a:srgbClr val="123654"/>
                </a:solidFill>
                <a:latin typeface="Arial" panose="020B0604020202020204" pitchFamily="34" charset="0"/>
              </a:rPr>
              <a:t>, F</a:t>
            </a:r>
            <a:r>
              <a:rPr lang="en-US" altLang="zh-CN" sz="1200" i="1" dirty="0">
                <a:solidFill>
                  <a:srgbClr val="123654"/>
                </a:solidFill>
                <a:latin typeface="Arial" panose="020B0604020202020204" pitchFamily="34" charset="0"/>
              </a:rPr>
              <a:t>. Almeida, T. Matos and J. </a:t>
            </a:r>
            <a:r>
              <a:rPr lang="en-US" altLang="zh-CN" sz="1200" i="1" dirty="0" smtClean="0">
                <a:solidFill>
                  <a:srgbClr val="123654"/>
                </a:solidFill>
                <a:latin typeface="Arial" panose="020B0604020202020204" pitchFamily="34" charset="0"/>
              </a:rPr>
              <a:t>Reis.</a:t>
            </a:r>
          </a:p>
          <a:p>
            <a:r>
              <a:rPr lang="en-US" altLang="zh-CN" sz="1200" dirty="0" smtClean="0">
                <a:solidFill>
                  <a:srgbClr val="123654"/>
                </a:solidFill>
                <a:latin typeface="Arial" panose="020B0604020202020204" pitchFamily="34" charset="0"/>
              </a:rPr>
              <a:t>Modeling </a:t>
            </a:r>
            <a:r>
              <a:rPr lang="en-US" altLang="zh-CN" sz="1200" dirty="0">
                <a:solidFill>
                  <a:srgbClr val="123654"/>
                </a:solidFill>
                <a:latin typeface="Arial" panose="020B0604020202020204" pitchFamily="34" charset="0"/>
              </a:rPr>
              <a:t>wine preferences by data mining from physicochemical </a:t>
            </a:r>
            <a:r>
              <a:rPr lang="en-US" altLang="zh-CN" sz="1200" dirty="0" smtClean="0">
                <a:solidFill>
                  <a:srgbClr val="123654"/>
                </a:solidFill>
                <a:latin typeface="Arial" panose="020B0604020202020204" pitchFamily="34" charset="0"/>
              </a:rPr>
              <a:t>properties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i="1" dirty="0">
                <a:solidFill>
                  <a:srgbClr val="123654"/>
                </a:solidFill>
                <a:latin typeface="Arial" panose="020B0604020202020204" pitchFamily="34" charset="0"/>
              </a:rPr>
              <a:t>In Decision Support Systems, Elsevier, 47(4):547-553, 2009. </a:t>
            </a:r>
            <a:endParaRPr lang="zh-CN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42032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223</TotalTime>
  <Words>466</Words>
  <Application>Microsoft Office PowerPoint</Application>
  <PresentationFormat>宽屏</PresentationFormat>
  <Paragraphs>121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华文楷体</vt:lpstr>
      <vt:lpstr>Arial</vt:lpstr>
      <vt:lpstr>Corbel</vt:lpstr>
      <vt:lpstr>视差</vt:lpstr>
      <vt:lpstr>HW1 – Red Wine Neural Network Classification</vt:lpstr>
      <vt:lpstr>Part1 - Data</vt:lpstr>
      <vt:lpstr>Part1 - Data</vt:lpstr>
      <vt:lpstr>Part1 - Data</vt:lpstr>
      <vt:lpstr>Part2 - Algorithm</vt:lpstr>
      <vt:lpstr>Part2 - Algorithm</vt:lpstr>
      <vt:lpstr>Part2 - Evaluation</vt:lpstr>
      <vt:lpstr>Part2 - Evaluation</vt:lpstr>
      <vt:lpstr>Part3 - Conclusions</vt:lpstr>
      <vt:lpstr>Part3 - 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 – Red Wine Neural Network Classification</dc:title>
  <dc:creator>Yunjie Zhao</dc:creator>
  <cp:lastModifiedBy>Yunjie Zhao</cp:lastModifiedBy>
  <cp:revision>32</cp:revision>
  <dcterms:created xsi:type="dcterms:W3CDTF">2016-06-15T01:30:12Z</dcterms:created>
  <dcterms:modified xsi:type="dcterms:W3CDTF">2016-06-15T22:05:25Z</dcterms:modified>
</cp:coreProperties>
</file>