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70" r:id="rId5"/>
    <p:sldId id="269" r:id="rId6"/>
    <p:sldId id="258" r:id="rId7"/>
    <p:sldId id="268" r:id="rId8"/>
    <p:sldId id="260" r:id="rId9"/>
    <p:sldId id="266" r:id="rId10"/>
    <p:sldId id="262" r:id="rId11"/>
    <p:sldId id="263" r:id="rId12"/>
    <p:sldId id="271"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10"/>
    <p:restoredTop sz="94648"/>
  </p:normalViewPr>
  <p:slideViewPr>
    <p:cSldViewPr snapToGrid="0">
      <p:cViewPr varScale="1">
        <p:scale>
          <a:sx n="102" d="100"/>
          <a:sy n="102" d="100"/>
        </p:scale>
        <p:origin x="200"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E1F6E3-DFF8-4275-B46F-921C9D5586D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CF05DF85-88D5-423B-B5C1-D03C88D29A0E}">
      <dgm:prSet/>
      <dgm:spPr/>
      <dgm:t>
        <a:bodyPr/>
        <a:lstStyle/>
        <a:p>
          <a:r>
            <a:rPr lang="en-US" dirty="0"/>
            <a:t>“We argue that instead of going away, informal institutions that emerge in wartime have a sticky legacy, both because armed actors can benefit from the social control these institutions grant them long after the conflict ends and because both armed actors and civilians are socialized into relying on them.” </a:t>
          </a:r>
        </a:p>
      </dgm:t>
    </dgm:pt>
    <dgm:pt modelId="{94A34155-ED9A-466B-9612-A5D96C7E6CE1}" type="parTrans" cxnId="{55AA15D4-E7AE-43EF-9303-CB676246158A}">
      <dgm:prSet/>
      <dgm:spPr/>
      <dgm:t>
        <a:bodyPr/>
        <a:lstStyle/>
        <a:p>
          <a:endParaRPr lang="en-US"/>
        </a:p>
      </dgm:t>
    </dgm:pt>
    <dgm:pt modelId="{F4A1D92E-3785-4C16-92B5-1B7CB4DFC35E}" type="sibTrans" cxnId="{55AA15D4-E7AE-43EF-9303-CB676246158A}">
      <dgm:prSet/>
      <dgm:spPr/>
      <dgm:t>
        <a:bodyPr/>
        <a:lstStyle/>
        <a:p>
          <a:endParaRPr lang="en-US"/>
        </a:p>
      </dgm:t>
    </dgm:pt>
    <dgm:pt modelId="{D6E416B4-D02B-408F-8F59-4B923ED8CA2B}">
      <dgm:prSet/>
      <dgm:spPr/>
      <dgm:t>
        <a:bodyPr/>
        <a:lstStyle/>
        <a:p>
          <a:r>
            <a:rPr lang="en-US"/>
            <a:t>“We explore how the informal “justice” systems created during the Troubles have long- lasting legacies at the fringes of postwar society, drawing on historical works, interviews with stakeholders, geocoded data on paramilitary-style attacks, and survey data."</a:t>
          </a:r>
        </a:p>
      </dgm:t>
    </dgm:pt>
    <dgm:pt modelId="{F6CDC67A-DD32-4A0E-8700-058B787BA49F}" type="parTrans" cxnId="{7CCAD82C-4402-476E-ACD1-BC8E89B9D7B2}">
      <dgm:prSet/>
      <dgm:spPr/>
      <dgm:t>
        <a:bodyPr/>
        <a:lstStyle/>
        <a:p>
          <a:endParaRPr lang="en-US"/>
        </a:p>
      </dgm:t>
    </dgm:pt>
    <dgm:pt modelId="{4C220EFC-9436-467E-A4DA-7AE5E6A3FB70}" type="sibTrans" cxnId="{7CCAD82C-4402-476E-ACD1-BC8E89B9D7B2}">
      <dgm:prSet/>
      <dgm:spPr/>
      <dgm:t>
        <a:bodyPr/>
        <a:lstStyle/>
        <a:p>
          <a:endParaRPr lang="en-US"/>
        </a:p>
      </dgm:t>
    </dgm:pt>
    <dgm:pt modelId="{B622135E-9F4E-47A3-91B9-7D47CD51473B}">
      <dgm:prSet/>
      <dgm:spPr/>
      <dgm:t>
        <a:bodyPr/>
        <a:lstStyle/>
        <a:p>
          <a:r>
            <a:rPr lang="en-US" dirty="0"/>
            <a:t>“This study speaks to broader debates about governance, the rule of law, and state–society relations in postwar peace and state-building."</a:t>
          </a:r>
        </a:p>
      </dgm:t>
    </dgm:pt>
    <dgm:pt modelId="{9B8C64AF-6102-48E2-8706-11D813D49881}" type="parTrans" cxnId="{2B474DAE-238C-49BA-9E89-B7D1E3E310AA}">
      <dgm:prSet/>
      <dgm:spPr/>
      <dgm:t>
        <a:bodyPr/>
        <a:lstStyle/>
        <a:p>
          <a:endParaRPr lang="en-US"/>
        </a:p>
      </dgm:t>
    </dgm:pt>
    <dgm:pt modelId="{B2DBD370-A11E-4AAA-9591-003C2D2AD768}" type="sibTrans" cxnId="{2B474DAE-238C-49BA-9E89-B7D1E3E310AA}">
      <dgm:prSet/>
      <dgm:spPr/>
      <dgm:t>
        <a:bodyPr/>
        <a:lstStyle/>
        <a:p>
          <a:endParaRPr lang="en-US"/>
        </a:p>
      </dgm:t>
    </dgm:pt>
    <dgm:pt modelId="{D8C84EB8-6228-0F4F-9A63-82B99B62C141}" type="pres">
      <dgm:prSet presAssocID="{81E1F6E3-DFF8-4275-B46F-921C9D5586D2}" presName="hierChild1" presStyleCnt="0">
        <dgm:presLayoutVars>
          <dgm:chPref val="1"/>
          <dgm:dir/>
          <dgm:animOne val="branch"/>
          <dgm:animLvl val="lvl"/>
          <dgm:resizeHandles/>
        </dgm:presLayoutVars>
      </dgm:prSet>
      <dgm:spPr/>
    </dgm:pt>
    <dgm:pt modelId="{22CD5D4F-C214-FA42-AA5C-AE3D01F32856}" type="pres">
      <dgm:prSet presAssocID="{CF05DF85-88D5-423B-B5C1-D03C88D29A0E}" presName="hierRoot1" presStyleCnt="0"/>
      <dgm:spPr/>
    </dgm:pt>
    <dgm:pt modelId="{F9274FCA-5136-494C-ACF1-E953C6723228}" type="pres">
      <dgm:prSet presAssocID="{CF05DF85-88D5-423B-B5C1-D03C88D29A0E}" presName="composite" presStyleCnt="0"/>
      <dgm:spPr/>
    </dgm:pt>
    <dgm:pt modelId="{26985977-DCFA-7244-A65D-BC4265A3DFF4}" type="pres">
      <dgm:prSet presAssocID="{CF05DF85-88D5-423B-B5C1-D03C88D29A0E}" presName="background" presStyleLbl="node0" presStyleIdx="0" presStyleCnt="3"/>
      <dgm:spPr/>
    </dgm:pt>
    <dgm:pt modelId="{B967BA39-9101-9A42-AA4B-1F5E2E2B01CD}" type="pres">
      <dgm:prSet presAssocID="{CF05DF85-88D5-423B-B5C1-D03C88D29A0E}" presName="text" presStyleLbl="fgAcc0" presStyleIdx="0" presStyleCnt="3">
        <dgm:presLayoutVars>
          <dgm:chPref val="3"/>
        </dgm:presLayoutVars>
      </dgm:prSet>
      <dgm:spPr/>
    </dgm:pt>
    <dgm:pt modelId="{E8CA9B68-2D3A-B247-8AAF-20ECB4F255DF}" type="pres">
      <dgm:prSet presAssocID="{CF05DF85-88D5-423B-B5C1-D03C88D29A0E}" presName="hierChild2" presStyleCnt="0"/>
      <dgm:spPr/>
    </dgm:pt>
    <dgm:pt modelId="{6E6C4CA5-9D1C-1A45-8C81-6480A3F28C60}" type="pres">
      <dgm:prSet presAssocID="{D6E416B4-D02B-408F-8F59-4B923ED8CA2B}" presName="hierRoot1" presStyleCnt="0"/>
      <dgm:spPr/>
    </dgm:pt>
    <dgm:pt modelId="{8FA7BCD8-D036-F447-9EBF-B0D33DBE4CB6}" type="pres">
      <dgm:prSet presAssocID="{D6E416B4-D02B-408F-8F59-4B923ED8CA2B}" presName="composite" presStyleCnt="0"/>
      <dgm:spPr/>
    </dgm:pt>
    <dgm:pt modelId="{912E6B35-BD2E-FF4C-9A55-58231E6B2794}" type="pres">
      <dgm:prSet presAssocID="{D6E416B4-D02B-408F-8F59-4B923ED8CA2B}" presName="background" presStyleLbl="node0" presStyleIdx="1" presStyleCnt="3"/>
      <dgm:spPr/>
    </dgm:pt>
    <dgm:pt modelId="{15C30A8C-4033-A84B-A376-AA7DB06E908F}" type="pres">
      <dgm:prSet presAssocID="{D6E416B4-D02B-408F-8F59-4B923ED8CA2B}" presName="text" presStyleLbl="fgAcc0" presStyleIdx="1" presStyleCnt="3">
        <dgm:presLayoutVars>
          <dgm:chPref val="3"/>
        </dgm:presLayoutVars>
      </dgm:prSet>
      <dgm:spPr/>
    </dgm:pt>
    <dgm:pt modelId="{60E2949C-48B4-9846-BCE6-80AEDDDE77D7}" type="pres">
      <dgm:prSet presAssocID="{D6E416B4-D02B-408F-8F59-4B923ED8CA2B}" presName="hierChild2" presStyleCnt="0"/>
      <dgm:spPr/>
    </dgm:pt>
    <dgm:pt modelId="{1741E6B1-F747-F247-9DD3-40789C1B491F}" type="pres">
      <dgm:prSet presAssocID="{B622135E-9F4E-47A3-91B9-7D47CD51473B}" presName="hierRoot1" presStyleCnt="0"/>
      <dgm:spPr/>
    </dgm:pt>
    <dgm:pt modelId="{0D94B8F1-22FA-0A47-AD84-C224A9050111}" type="pres">
      <dgm:prSet presAssocID="{B622135E-9F4E-47A3-91B9-7D47CD51473B}" presName="composite" presStyleCnt="0"/>
      <dgm:spPr/>
    </dgm:pt>
    <dgm:pt modelId="{7D7B4C14-2BBB-644F-94B3-61B5C6C1248E}" type="pres">
      <dgm:prSet presAssocID="{B622135E-9F4E-47A3-91B9-7D47CD51473B}" presName="background" presStyleLbl="node0" presStyleIdx="2" presStyleCnt="3"/>
      <dgm:spPr/>
    </dgm:pt>
    <dgm:pt modelId="{601FCB3F-1B3C-6A41-82AE-9C0D349C1ECF}" type="pres">
      <dgm:prSet presAssocID="{B622135E-9F4E-47A3-91B9-7D47CD51473B}" presName="text" presStyleLbl="fgAcc0" presStyleIdx="2" presStyleCnt="3">
        <dgm:presLayoutVars>
          <dgm:chPref val="3"/>
        </dgm:presLayoutVars>
      </dgm:prSet>
      <dgm:spPr/>
    </dgm:pt>
    <dgm:pt modelId="{2B7F0E64-B125-354D-AC28-3EFCEF214BE3}" type="pres">
      <dgm:prSet presAssocID="{B622135E-9F4E-47A3-91B9-7D47CD51473B}" presName="hierChild2" presStyleCnt="0"/>
      <dgm:spPr/>
    </dgm:pt>
  </dgm:ptLst>
  <dgm:cxnLst>
    <dgm:cxn modelId="{7CCAD82C-4402-476E-ACD1-BC8E89B9D7B2}" srcId="{81E1F6E3-DFF8-4275-B46F-921C9D5586D2}" destId="{D6E416B4-D02B-408F-8F59-4B923ED8CA2B}" srcOrd="1" destOrd="0" parTransId="{F6CDC67A-DD32-4A0E-8700-058B787BA49F}" sibTransId="{4C220EFC-9436-467E-A4DA-7AE5E6A3FB70}"/>
    <dgm:cxn modelId="{C1434440-969C-884D-916F-2D1DE372190C}" type="presOf" srcId="{CF05DF85-88D5-423B-B5C1-D03C88D29A0E}" destId="{B967BA39-9101-9A42-AA4B-1F5E2E2B01CD}" srcOrd="0" destOrd="0" presId="urn:microsoft.com/office/officeart/2005/8/layout/hierarchy1"/>
    <dgm:cxn modelId="{8DAD416C-20BC-3D45-A692-C0F481227474}" type="presOf" srcId="{B622135E-9F4E-47A3-91B9-7D47CD51473B}" destId="{601FCB3F-1B3C-6A41-82AE-9C0D349C1ECF}" srcOrd="0" destOrd="0" presId="urn:microsoft.com/office/officeart/2005/8/layout/hierarchy1"/>
    <dgm:cxn modelId="{CE5DF79A-A2C3-D14D-BA9E-2421CF7AFB34}" type="presOf" srcId="{81E1F6E3-DFF8-4275-B46F-921C9D5586D2}" destId="{D8C84EB8-6228-0F4F-9A63-82B99B62C141}" srcOrd="0" destOrd="0" presId="urn:microsoft.com/office/officeart/2005/8/layout/hierarchy1"/>
    <dgm:cxn modelId="{2B474DAE-238C-49BA-9E89-B7D1E3E310AA}" srcId="{81E1F6E3-DFF8-4275-B46F-921C9D5586D2}" destId="{B622135E-9F4E-47A3-91B9-7D47CD51473B}" srcOrd="2" destOrd="0" parTransId="{9B8C64AF-6102-48E2-8706-11D813D49881}" sibTransId="{B2DBD370-A11E-4AAA-9591-003C2D2AD768}"/>
    <dgm:cxn modelId="{55AA15D4-E7AE-43EF-9303-CB676246158A}" srcId="{81E1F6E3-DFF8-4275-B46F-921C9D5586D2}" destId="{CF05DF85-88D5-423B-B5C1-D03C88D29A0E}" srcOrd="0" destOrd="0" parTransId="{94A34155-ED9A-466B-9612-A5D96C7E6CE1}" sibTransId="{F4A1D92E-3785-4C16-92B5-1B7CB4DFC35E}"/>
    <dgm:cxn modelId="{C1600DEC-CA51-D748-9F02-E6379E6E7E2E}" type="presOf" srcId="{D6E416B4-D02B-408F-8F59-4B923ED8CA2B}" destId="{15C30A8C-4033-A84B-A376-AA7DB06E908F}" srcOrd="0" destOrd="0" presId="urn:microsoft.com/office/officeart/2005/8/layout/hierarchy1"/>
    <dgm:cxn modelId="{ED36B804-BE25-0D4E-96A4-B8A3CF2A8329}" type="presParOf" srcId="{D8C84EB8-6228-0F4F-9A63-82B99B62C141}" destId="{22CD5D4F-C214-FA42-AA5C-AE3D01F32856}" srcOrd="0" destOrd="0" presId="urn:microsoft.com/office/officeart/2005/8/layout/hierarchy1"/>
    <dgm:cxn modelId="{D4AF3AFC-BF26-B945-9A86-535B9D2A90B2}" type="presParOf" srcId="{22CD5D4F-C214-FA42-AA5C-AE3D01F32856}" destId="{F9274FCA-5136-494C-ACF1-E953C6723228}" srcOrd="0" destOrd="0" presId="urn:microsoft.com/office/officeart/2005/8/layout/hierarchy1"/>
    <dgm:cxn modelId="{7B00E516-9A2D-9040-B4FD-DDF4C9BFD7FB}" type="presParOf" srcId="{F9274FCA-5136-494C-ACF1-E953C6723228}" destId="{26985977-DCFA-7244-A65D-BC4265A3DFF4}" srcOrd="0" destOrd="0" presId="urn:microsoft.com/office/officeart/2005/8/layout/hierarchy1"/>
    <dgm:cxn modelId="{9DF78D94-298D-2845-A765-0AF701A5AE3A}" type="presParOf" srcId="{F9274FCA-5136-494C-ACF1-E953C6723228}" destId="{B967BA39-9101-9A42-AA4B-1F5E2E2B01CD}" srcOrd="1" destOrd="0" presId="urn:microsoft.com/office/officeart/2005/8/layout/hierarchy1"/>
    <dgm:cxn modelId="{8A2DADB6-962F-4E48-B70D-1544263A1F1F}" type="presParOf" srcId="{22CD5D4F-C214-FA42-AA5C-AE3D01F32856}" destId="{E8CA9B68-2D3A-B247-8AAF-20ECB4F255DF}" srcOrd="1" destOrd="0" presId="urn:microsoft.com/office/officeart/2005/8/layout/hierarchy1"/>
    <dgm:cxn modelId="{10898312-7DEE-C340-BF63-6A717DF89865}" type="presParOf" srcId="{D8C84EB8-6228-0F4F-9A63-82B99B62C141}" destId="{6E6C4CA5-9D1C-1A45-8C81-6480A3F28C60}" srcOrd="1" destOrd="0" presId="urn:microsoft.com/office/officeart/2005/8/layout/hierarchy1"/>
    <dgm:cxn modelId="{009928F2-A618-CA48-B99B-30674BF9DD04}" type="presParOf" srcId="{6E6C4CA5-9D1C-1A45-8C81-6480A3F28C60}" destId="{8FA7BCD8-D036-F447-9EBF-B0D33DBE4CB6}" srcOrd="0" destOrd="0" presId="urn:microsoft.com/office/officeart/2005/8/layout/hierarchy1"/>
    <dgm:cxn modelId="{364D5003-CECE-7C4F-911E-FEFD09EA6F55}" type="presParOf" srcId="{8FA7BCD8-D036-F447-9EBF-B0D33DBE4CB6}" destId="{912E6B35-BD2E-FF4C-9A55-58231E6B2794}" srcOrd="0" destOrd="0" presId="urn:microsoft.com/office/officeart/2005/8/layout/hierarchy1"/>
    <dgm:cxn modelId="{A120AC7F-F9FB-CC41-9159-890CD1B85174}" type="presParOf" srcId="{8FA7BCD8-D036-F447-9EBF-B0D33DBE4CB6}" destId="{15C30A8C-4033-A84B-A376-AA7DB06E908F}" srcOrd="1" destOrd="0" presId="urn:microsoft.com/office/officeart/2005/8/layout/hierarchy1"/>
    <dgm:cxn modelId="{B8F47016-883F-3246-AA8D-5FCD91307877}" type="presParOf" srcId="{6E6C4CA5-9D1C-1A45-8C81-6480A3F28C60}" destId="{60E2949C-48B4-9846-BCE6-80AEDDDE77D7}" srcOrd="1" destOrd="0" presId="urn:microsoft.com/office/officeart/2005/8/layout/hierarchy1"/>
    <dgm:cxn modelId="{ADADE21D-703A-3C43-ACEA-7B789FE5AA1C}" type="presParOf" srcId="{D8C84EB8-6228-0F4F-9A63-82B99B62C141}" destId="{1741E6B1-F747-F247-9DD3-40789C1B491F}" srcOrd="2" destOrd="0" presId="urn:microsoft.com/office/officeart/2005/8/layout/hierarchy1"/>
    <dgm:cxn modelId="{4473755A-8E37-A648-B086-3D68FC0195A0}" type="presParOf" srcId="{1741E6B1-F747-F247-9DD3-40789C1B491F}" destId="{0D94B8F1-22FA-0A47-AD84-C224A9050111}" srcOrd="0" destOrd="0" presId="urn:microsoft.com/office/officeart/2005/8/layout/hierarchy1"/>
    <dgm:cxn modelId="{D0083556-7F26-1940-86E7-7C05AEBE8A05}" type="presParOf" srcId="{0D94B8F1-22FA-0A47-AD84-C224A9050111}" destId="{7D7B4C14-2BBB-644F-94B3-61B5C6C1248E}" srcOrd="0" destOrd="0" presId="urn:microsoft.com/office/officeart/2005/8/layout/hierarchy1"/>
    <dgm:cxn modelId="{988B4DD7-B599-A446-90C1-D1883EF62821}" type="presParOf" srcId="{0D94B8F1-22FA-0A47-AD84-C224A9050111}" destId="{601FCB3F-1B3C-6A41-82AE-9C0D349C1ECF}" srcOrd="1" destOrd="0" presId="urn:microsoft.com/office/officeart/2005/8/layout/hierarchy1"/>
    <dgm:cxn modelId="{4088B339-96BC-F741-BD7D-1EA8B664E2F6}" type="presParOf" srcId="{1741E6B1-F747-F247-9DD3-40789C1B491F}" destId="{2B7F0E64-B125-354D-AC28-3EFCEF214BE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485BB0-2F25-4314-AB01-7B56D5FFE06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5887996-4ACB-4484-AE07-37C114B0B314}">
      <dgm:prSet/>
      <dgm:spPr/>
      <dgm:t>
        <a:bodyPr/>
        <a:lstStyle/>
        <a:p>
          <a:r>
            <a:rPr lang="en-US" dirty="0"/>
            <a:t>Assessing whether paramilitary groups’ social control during the Troubles is associated with the location of paramilitary-style attacks today while also accounting for other variables that can account for the occurrence of such attacks today, not least deprivation. </a:t>
          </a:r>
        </a:p>
      </dgm:t>
    </dgm:pt>
    <dgm:pt modelId="{B479D7B9-7826-4B74-911E-789A8039DEF8}" type="parTrans" cxnId="{54DB816C-01FE-40B1-91C4-8CD9F2B694AD}">
      <dgm:prSet/>
      <dgm:spPr/>
      <dgm:t>
        <a:bodyPr/>
        <a:lstStyle/>
        <a:p>
          <a:endParaRPr lang="en-US"/>
        </a:p>
      </dgm:t>
    </dgm:pt>
    <dgm:pt modelId="{B81C6BBA-BCF5-43B3-9913-2F2BED888BE9}" type="sibTrans" cxnId="{54DB816C-01FE-40B1-91C4-8CD9F2B694AD}">
      <dgm:prSet/>
      <dgm:spPr/>
      <dgm:t>
        <a:bodyPr/>
        <a:lstStyle/>
        <a:p>
          <a:endParaRPr lang="en-US"/>
        </a:p>
      </dgm:t>
    </dgm:pt>
    <dgm:pt modelId="{A0E8F83B-8FD4-49B1-859D-EC1AD3754A44}">
      <dgm:prSet/>
      <dgm:spPr/>
      <dgm:t>
        <a:bodyPr/>
        <a:lstStyle/>
        <a:p>
          <a:r>
            <a:rPr lang="en-US"/>
            <a:t>Civilians rely on informal justice institutions persist into the post conflict period due to mistrust of police. </a:t>
          </a:r>
        </a:p>
      </dgm:t>
    </dgm:pt>
    <dgm:pt modelId="{13CE49B5-7184-4E92-8D8A-3C944E0C5EB3}" type="parTrans" cxnId="{B77D7256-3B6E-49CE-BF2B-F3FC4DCF01A5}">
      <dgm:prSet/>
      <dgm:spPr/>
      <dgm:t>
        <a:bodyPr/>
        <a:lstStyle/>
        <a:p>
          <a:endParaRPr lang="en-US"/>
        </a:p>
      </dgm:t>
    </dgm:pt>
    <dgm:pt modelId="{22ED6E32-3C59-4A07-B908-A9A88BF49DBA}" type="sibTrans" cxnId="{B77D7256-3B6E-49CE-BF2B-F3FC4DCF01A5}">
      <dgm:prSet/>
      <dgm:spPr/>
      <dgm:t>
        <a:bodyPr/>
        <a:lstStyle/>
        <a:p>
          <a:endParaRPr lang="en-US"/>
        </a:p>
      </dgm:t>
    </dgm:pt>
    <dgm:pt modelId="{F2828A7B-C041-8543-AEF8-9E8C9A0BEC7B}" type="pres">
      <dgm:prSet presAssocID="{82485BB0-2F25-4314-AB01-7B56D5FFE067}" presName="hierChild1" presStyleCnt="0">
        <dgm:presLayoutVars>
          <dgm:chPref val="1"/>
          <dgm:dir/>
          <dgm:animOne val="branch"/>
          <dgm:animLvl val="lvl"/>
          <dgm:resizeHandles/>
        </dgm:presLayoutVars>
      </dgm:prSet>
      <dgm:spPr/>
    </dgm:pt>
    <dgm:pt modelId="{9768A01D-64EA-6845-B0BE-18F3672827FD}" type="pres">
      <dgm:prSet presAssocID="{E5887996-4ACB-4484-AE07-37C114B0B314}" presName="hierRoot1" presStyleCnt="0"/>
      <dgm:spPr/>
    </dgm:pt>
    <dgm:pt modelId="{707CD3F3-D967-AF4C-A0A3-5E7701608724}" type="pres">
      <dgm:prSet presAssocID="{E5887996-4ACB-4484-AE07-37C114B0B314}" presName="composite" presStyleCnt="0"/>
      <dgm:spPr/>
    </dgm:pt>
    <dgm:pt modelId="{B40BD4B1-3731-5E41-B425-B36603F48083}" type="pres">
      <dgm:prSet presAssocID="{E5887996-4ACB-4484-AE07-37C114B0B314}" presName="background" presStyleLbl="node0" presStyleIdx="0" presStyleCnt="2"/>
      <dgm:spPr/>
    </dgm:pt>
    <dgm:pt modelId="{3DE5D268-56F4-4A46-BDCF-D1A21D9D77DF}" type="pres">
      <dgm:prSet presAssocID="{E5887996-4ACB-4484-AE07-37C114B0B314}" presName="text" presStyleLbl="fgAcc0" presStyleIdx="0" presStyleCnt="2">
        <dgm:presLayoutVars>
          <dgm:chPref val="3"/>
        </dgm:presLayoutVars>
      </dgm:prSet>
      <dgm:spPr/>
    </dgm:pt>
    <dgm:pt modelId="{B889F02B-3A0D-B849-97B7-41D0C53BEE64}" type="pres">
      <dgm:prSet presAssocID="{E5887996-4ACB-4484-AE07-37C114B0B314}" presName="hierChild2" presStyleCnt="0"/>
      <dgm:spPr/>
    </dgm:pt>
    <dgm:pt modelId="{DCF743EC-F843-B148-92D7-6AC718A5F7C6}" type="pres">
      <dgm:prSet presAssocID="{A0E8F83B-8FD4-49B1-859D-EC1AD3754A44}" presName="hierRoot1" presStyleCnt="0"/>
      <dgm:spPr/>
    </dgm:pt>
    <dgm:pt modelId="{F2F835B2-C65C-1D44-8678-901BF91B54C1}" type="pres">
      <dgm:prSet presAssocID="{A0E8F83B-8FD4-49B1-859D-EC1AD3754A44}" presName="composite" presStyleCnt="0"/>
      <dgm:spPr/>
    </dgm:pt>
    <dgm:pt modelId="{E6979D82-70FC-7441-A20C-6013357C92F8}" type="pres">
      <dgm:prSet presAssocID="{A0E8F83B-8FD4-49B1-859D-EC1AD3754A44}" presName="background" presStyleLbl="node0" presStyleIdx="1" presStyleCnt="2"/>
      <dgm:spPr/>
    </dgm:pt>
    <dgm:pt modelId="{7CA85696-0F78-7F4D-819C-94774617E714}" type="pres">
      <dgm:prSet presAssocID="{A0E8F83B-8FD4-49B1-859D-EC1AD3754A44}" presName="text" presStyleLbl="fgAcc0" presStyleIdx="1" presStyleCnt="2">
        <dgm:presLayoutVars>
          <dgm:chPref val="3"/>
        </dgm:presLayoutVars>
      </dgm:prSet>
      <dgm:spPr/>
    </dgm:pt>
    <dgm:pt modelId="{239BC6B9-6033-B748-AE32-C5B6369BECE5}" type="pres">
      <dgm:prSet presAssocID="{A0E8F83B-8FD4-49B1-859D-EC1AD3754A44}" presName="hierChild2" presStyleCnt="0"/>
      <dgm:spPr/>
    </dgm:pt>
  </dgm:ptLst>
  <dgm:cxnLst>
    <dgm:cxn modelId="{2B642326-D449-2949-8AFC-8F200AF4183A}" type="presOf" srcId="{A0E8F83B-8FD4-49B1-859D-EC1AD3754A44}" destId="{7CA85696-0F78-7F4D-819C-94774617E714}" srcOrd="0" destOrd="0" presId="urn:microsoft.com/office/officeart/2005/8/layout/hierarchy1"/>
    <dgm:cxn modelId="{CA77302D-E713-0A46-A40A-5A773FE27FCA}" type="presOf" srcId="{82485BB0-2F25-4314-AB01-7B56D5FFE067}" destId="{F2828A7B-C041-8543-AEF8-9E8C9A0BEC7B}" srcOrd="0" destOrd="0" presId="urn:microsoft.com/office/officeart/2005/8/layout/hierarchy1"/>
    <dgm:cxn modelId="{5A61CB54-8957-4C4D-BB7E-C7AC44625DAE}" type="presOf" srcId="{E5887996-4ACB-4484-AE07-37C114B0B314}" destId="{3DE5D268-56F4-4A46-BDCF-D1A21D9D77DF}" srcOrd="0" destOrd="0" presId="urn:microsoft.com/office/officeart/2005/8/layout/hierarchy1"/>
    <dgm:cxn modelId="{B77D7256-3B6E-49CE-BF2B-F3FC4DCF01A5}" srcId="{82485BB0-2F25-4314-AB01-7B56D5FFE067}" destId="{A0E8F83B-8FD4-49B1-859D-EC1AD3754A44}" srcOrd="1" destOrd="0" parTransId="{13CE49B5-7184-4E92-8D8A-3C944E0C5EB3}" sibTransId="{22ED6E32-3C59-4A07-B908-A9A88BF49DBA}"/>
    <dgm:cxn modelId="{54DB816C-01FE-40B1-91C4-8CD9F2B694AD}" srcId="{82485BB0-2F25-4314-AB01-7B56D5FFE067}" destId="{E5887996-4ACB-4484-AE07-37C114B0B314}" srcOrd="0" destOrd="0" parTransId="{B479D7B9-7826-4B74-911E-789A8039DEF8}" sibTransId="{B81C6BBA-BCF5-43B3-9913-2F2BED888BE9}"/>
    <dgm:cxn modelId="{98520857-2C17-4C49-95FF-82A85EB38BAD}" type="presParOf" srcId="{F2828A7B-C041-8543-AEF8-9E8C9A0BEC7B}" destId="{9768A01D-64EA-6845-B0BE-18F3672827FD}" srcOrd="0" destOrd="0" presId="urn:microsoft.com/office/officeart/2005/8/layout/hierarchy1"/>
    <dgm:cxn modelId="{0A810049-CF08-A240-B7B5-9352E5A6D8B7}" type="presParOf" srcId="{9768A01D-64EA-6845-B0BE-18F3672827FD}" destId="{707CD3F3-D967-AF4C-A0A3-5E7701608724}" srcOrd="0" destOrd="0" presId="urn:microsoft.com/office/officeart/2005/8/layout/hierarchy1"/>
    <dgm:cxn modelId="{5903B047-CCDD-2D4D-BC93-D2C913CBBCAC}" type="presParOf" srcId="{707CD3F3-D967-AF4C-A0A3-5E7701608724}" destId="{B40BD4B1-3731-5E41-B425-B36603F48083}" srcOrd="0" destOrd="0" presId="urn:microsoft.com/office/officeart/2005/8/layout/hierarchy1"/>
    <dgm:cxn modelId="{900F7AF9-1B29-4845-A324-5635AE273CD6}" type="presParOf" srcId="{707CD3F3-D967-AF4C-A0A3-5E7701608724}" destId="{3DE5D268-56F4-4A46-BDCF-D1A21D9D77DF}" srcOrd="1" destOrd="0" presId="urn:microsoft.com/office/officeart/2005/8/layout/hierarchy1"/>
    <dgm:cxn modelId="{16D5B350-F692-2848-9940-E5D6FAD9E5C1}" type="presParOf" srcId="{9768A01D-64EA-6845-B0BE-18F3672827FD}" destId="{B889F02B-3A0D-B849-97B7-41D0C53BEE64}" srcOrd="1" destOrd="0" presId="urn:microsoft.com/office/officeart/2005/8/layout/hierarchy1"/>
    <dgm:cxn modelId="{080668B3-2425-0345-8616-F1839EBB6B43}" type="presParOf" srcId="{F2828A7B-C041-8543-AEF8-9E8C9A0BEC7B}" destId="{DCF743EC-F843-B148-92D7-6AC718A5F7C6}" srcOrd="1" destOrd="0" presId="urn:microsoft.com/office/officeart/2005/8/layout/hierarchy1"/>
    <dgm:cxn modelId="{09742E25-FA57-854E-BAE8-BA9928BD3545}" type="presParOf" srcId="{DCF743EC-F843-B148-92D7-6AC718A5F7C6}" destId="{F2F835B2-C65C-1D44-8678-901BF91B54C1}" srcOrd="0" destOrd="0" presId="urn:microsoft.com/office/officeart/2005/8/layout/hierarchy1"/>
    <dgm:cxn modelId="{275667E5-963A-5A41-B8A3-E3FD0D2C3EC1}" type="presParOf" srcId="{F2F835B2-C65C-1D44-8678-901BF91B54C1}" destId="{E6979D82-70FC-7441-A20C-6013357C92F8}" srcOrd="0" destOrd="0" presId="urn:microsoft.com/office/officeart/2005/8/layout/hierarchy1"/>
    <dgm:cxn modelId="{17BDDDD2-0535-B145-B42F-3C5D17B8E7CD}" type="presParOf" srcId="{F2F835B2-C65C-1D44-8678-901BF91B54C1}" destId="{7CA85696-0F78-7F4D-819C-94774617E714}" srcOrd="1" destOrd="0" presId="urn:microsoft.com/office/officeart/2005/8/layout/hierarchy1"/>
    <dgm:cxn modelId="{C1B01648-05BC-2146-8F52-8A7B033E1A99}" type="presParOf" srcId="{DCF743EC-F843-B148-92D7-6AC718A5F7C6}" destId="{239BC6B9-6033-B748-AE32-C5B6369BECE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893407-0051-4A5F-A9C0-741469DCC1F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7E171DC-9FD7-4D22-9F50-EAFD31D3C037}">
      <dgm:prSet/>
      <dgm:spPr/>
      <dgm:t>
        <a:bodyPr/>
        <a:lstStyle/>
        <a:p>
          <a:pPr>
            <a:lnSpc>
              <a:spcPct val="100000"/>
            </a:lnSpc>
          </a:pPr>
          <a:r>
            <a:rPr lang="en-US" dirty="0"/>
            <a:t>PSNI geolocated attack report</a:t>
          </a:r>
        </a:p>
      </dgm:t>
    </dgm:pt>
    <dgm:pt modelId="{FFFD63CC-2D93-4638-B1CD-CA92FB61CCBF}" type="parTrans" cxnId="{1A738C18-D93A-4A2E-8360-3F7BEA2A78BD}">
      <dgm:prSet/>
      <dgm:spPr/>
      <dgm:t>
        <a:bodyPr/>
        <a:lstStyle/>
        <a:p>
          <a:endParaRPr lang="en-US"/>
        </a:p>
      </dgm:t>
    </dgm:pt>
    <dgm:pt modelId="{8B8CBE0B-E9FF-4910-9042-5107FA087EC9}" type="sibTrans" cxnId="{1A738C18-D93A-4A2E-8360-3F7BEA2A78BD}">
      <dgm:prSet/>
      <dgm:spPr/>
      <dgm:t>
        <a:bodyPr/>
        <a:lstStyle/>
        <a:p>
          <a:pPr>
            <a:lnSpc>
              <a:spcPct val="100000"/>
            </a:lnSpc>
          </a:pPr>
          <a:endParaRPr lang="en-US"/>
        </a:p>
      </dgm:t>
    </dgm:pt>
    <dgm:pt modelId="{C9F4A8A6-C5C8-4D65-8E86-B33424C81EE9}">
      <dgm:prSet/>
      <dgm:spPr/>
      <dgm:t>
        <a:bodyPr/>
        <a:lstStyle/>
        <a:p>
          <a:pPr>
            <a:lnSpc>
              <a:spcPct val="100000"/>
            </a:lnSpc>
          </a:pPr>
          <a:r>
            <a:rPr lang="en-US"/>
            <a:t>2016 survey</a:t>
          </a:r>
        </a:p>
      </dgm:t>
    </dgm:pt>
    <dgm:pt modelId="{C200B1B6-E109-4FCF-89A5-1791F4F4F534}" type="parTrans" cxnId="{E1C9466D-FE86-42C4-9838-DD0225108523}">
      <dgm:prSet/>
      <dgm:spPr/>
      <dgm:t>
        <a:bodyPr/>
        <a:lstStyle/>
        <a:p>
          <a:endParaRPr lang="en-US"/>
        </a:p>
      </dgm:t>
    </dgm:pt>
    <dgm:pt modelId="{B8C77BDB-2E80-4C58-B680-43A9B1307B5C}" type="sibTrans" cxnId="{E1C9466D-FE86-42C4-9838-DD0225108523}">
      <dgm:prSet/>
      <dgm:spPr/>
      <dgm:t>
        <a:bodyPr/>
        <a:lstStyle/>
        <a:p>
          <a:pPr>
            <a:lnSpc>
              <a:spcPct val="100000"/>
            </a:lnSpc>
          </a:pPr>
          <a:endParaRPr lang="en-US"/>
        </a:p>
      </dgm:t>
    </dgm:pt>
    <dgm:pt modelId="{E74FF5A8-9CFA-4BE6-B131-5AF876963B28}">
      <dgm:prSet/>
      <dgm:spPr/>
      <dgm:t>
        <a:bodyPr/>
        <a:lstStyle/>
        <a:p>
          <a:pPr>
            <a:lnSpc>
              <a:spcPct val="100000"/>
            </a:lnSpc>
          </a:pPr>
          <a:r>
            <a:rPr lang="en-US"/>
            <a:t>1998 – 2018</a:t>
          </a:r>
        </a:p>
      </dgm:t>
    </dgm:pt>
    <dgm:pt modelId="{D5987803-A22E-4823-8A7C-D6A56959F3A7}" type="parTrans" cxnId="{9062D082-761C-491F-B3E8-3E84D8ACAB19}">
      <dgm:prSet/>
      <dgm:spPr/>
      <dgm:t>
        <a:bodyPr/>
        <a:lstStyle/>
        <a:p>
          <a:endParaRPr lang="en-US"/>
        </a:p>
      </dgm:t>
    </dgm:pt>
    <dgm:pt modelId="{9D8B7D86-D401-44D7-9F8E-B6056962C1BF}" type="sibTrans" cxnId="{9062D082-761C-491F-B3E8-3E84D8ACAB19}">
      <dgm:prSet/>
      <dgm:spPr/>
      <dgm:t>
        <a:bodyPr/>
        <a:lstStyle/>
        <a:p>
          <a:pPr>
            <a:lnSpc>
              <a:spcPct val="100000"/>
            </a:lnSpc>
          </a:pPr>
          <a:endParaRPr lang="en-US"/>
        </a:p>
      </dgm:t>
    </dgm:pt>
    <dgm:pt modelId="{0DFFAECD-BDE9-4035-B859-6E9601601DF8}">
      <dgm:prSet/>
      <dgm:spPr/>
      <dgm:t>
        <a:bodyPr/>
        <a:lstStyle/>
        <a:p>
          <a:pPr>
            <a:lnSpc>
              <a:spcPct val="100000"/>
            </a:lnSpc>
          </a:pPr>
          <a:r>
            <a:rPr lang="en-US"/>
            <a:t>Split analysis of Protestant vs. Catholic</a:t>
          </a:r>
        </a:p>
      </dgm:t>
    </dgm:pt>
    <dgm:pt modelId="{CE777B12-7CE2-4DBC-B808-A516F8BF7873}" type="parTrans" cxnId="{41A81E3C-A2D8-449C-9EF7-721565BEF4E9}">
      <dgm:prSet/>
      <dgm:spPr/>
      <dgm:t>
        <a:bodyPr/>
        <a:lstStyle/>
        <a:p>
          <a:endParaRPr lang="en-US"/>
        </a:p>
      </dgm:t>
    </dgm:pt>
    <dgm:pt modelId="{7EF1B74A-AC23-47B0-A27C-D4E140CF8579}" type="sibTrans" cxnId="{41A81E3C-A2D8-449C-9EF7-721565BEF4E9}">
      <dgm:prSet/>
      <dgm:spPr/>
      <dgm:t>
        <a:bodyPr/>
        <a:lstStyle/>
        <a:p>
          <a:endParaRPr lang="en-US"/>
        </a:p>
      </dgm:t>
    </dgm:pt>
    <dgm:pt modelId="{1E6C52B8-45BB-4D37-9DC4-EF9FD2A92FE4}" type="pres">
      <dgm:prSet presAssocID="{BD893407-0051-4A5F-A9C0-741469DCC1FB}" presName="root" presStyleCnt="0">
        <dgm:presLayoutVars>
          <dgm:dir/>
          <dgm:resizeHandles val="exact"/>
        </dgm:presLayoutVars>
      </dgm:prSet>
      <dgm:spPr/>
    </dgm:pt>
    <dgm:pt modelId="{F595222D-4646-450D-8AD0-6B7728FDE16C}" type="pres">
      <dgm:prSet presAssocID="{BD893407-0051-4A5F-A9C0-741469DCC1FB}" presName="container" presStyleCnt="0">
        <dgm:presLayoutVars>
          <dgm:dir/>
          <dgm:resizeHandles val="exact"/>
        </dgm:presLayoutVars>
      </dgm:prSet>
      <dgm:spPr/>
    </dgm:pt>
    <dgm:pt modelId="{DB2E7C34-DDA5-4FE4-815B-7D6E4C9819A6}" type="pres">
      <dgm:prSet presAssocID="{37E171DC-9FD7-4D22-9F50-EAFD31D3C037}" presName="compNode" presStyleCnt="0"/>
      <dgm:spPr/>
    </dgm:pt>
    <dgm:pt modelId="{BFE30690-1636-4547-943E-D9B2C0936AC0}" type="pres">
      <dgm:prSet presAssocID="{37E171DC-9FD7-4D22-9F50-EAFD31D3C037}" presName="iconBgRect" presStyleLbl="bgShp" presStyleIdx="0" presStyleCnt="4"/>
      <dgm:spPr/>
    </dgm:pt>
    <dgm:pt modelId="{4F56A979-D6BE-41A3-96CF-334B3981E6DF}" type="pres">
      <dgm:prSet presAssocID="{37E171DC-9FD7-4D22-9F50-EAFD31D3C03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4A7C4D61-6A14-49B7-9BF2-05AEDA79F1FA}" type="pres">
      <dgm:prSet presAssocID="{37E171DC-9FD7-4D22-9F50-EAFD31D3C037}" presName="spaceRect" presStyleCnt="0"/>
      <dgm:spPr/>
    </dgm:pt>
    <dgm:pt modelId="{94414191-EFDC-4ADF-9308-342023629719}" type="pres">
      <dgm:prSet presAssocID="{37E171DC-9FD7-4D22-9F50-EAFD31D3C037}" presName="textRect" presStyleLbl="revTx" presStyleIdx="0" presStyleCnt="4">
        <dgm:presLayoutVars>
          <dgm:chMax val="1"/>
          <dgm:chPref val="1"/>
        </dgm:presLayoutVars>
      </dgm:prSet>
      <dgm:spPr/>
    </dgm:pt>
    <dgm:pt modelId="{639A0C99-DF9D-4CEF-B21D-07234ECA8EAE}" type="pres">
      <dgm:prSet presAssocID="{8B8CBE0B-E9FF-4910-9042-5107FA087EC9}" presName="sibTrans" presStyleLbl="sibTrans2D1" presStyleIdx="0" presStyleCnt="0"/>
      <dgm:spPr/>
    </dgm:pt>
    <dgm:pt modelId="{86A4ADE3-0858-49A0-BC84-165F6D44D328}" type="pres">
      <dgm:prSet presAssocID="{C9F4A8A6-C5C8-4D65-8E86-B33424C81EE9}" presName="compNode" presStyleCnt="0"/>
      <dgm:spPr/>
    </dgm:pt>
    <dgm:pt modelId="{D84F7FD5-77CC-4E34-A18B-B3CFEDAB722C}" type="pres">
      <dgm:prSet presAssocID="{C9F4A8A6-C5C8-4D65-8E86-B33424C81EE9}" presName="iconBgRect" presStyleLbl="bgShp" presStyleIdx="1" presStyleCnt="4"/>
      <dgm:spPr/>
    </dgm:pt>
    <dgm:pt modelId="{9D8FDCEA-90E3-4ED4-A79B-8A695B6F0AE4}" type="pres">
      <dgm:prSet presAssocID="{C9F4A8A6-C5C8-4D65-8E86-B33424C81EE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 List"/>
        </a:ext>
      </dgm:extLst>
    </dgm:pt>
    <dgm:pt modelId="{7F3B882C-1D24-44AD-871A-1A009130CBD0}" type="pres">
      <dgm:prSet presAssocID="{C9F4A8A6-C5C8-4D65-8E86-B33424C81EE9}" presName="spaceRect" presStyleCnt="0"/>
      <dgm:spPr/>
    </dgm:pt>
    <dgm:pt modelId="{289F77B5-7459-4CBD-9BF6-E6097CAE44E2}" type="pres">
      <dgm:prSet presAssocID="{C9F4A8A6-C5C8-4D65-8E86-B33424C81EE9}" presName="textRect" presStyleLbl="revTx" presStyleIdx="1" presStyleCnt="4">
        <dgm:presLayoutVars>
          <dgm:chMax val="1"/>
          <dgm:chPref val="1"/>
        </dgm:presLayoutVars>
      </dgm:prSet>
      <dgm:spPr/>
    </dgm:pt>
    <dgm:pt modelId="{1A05794B-151C-45D8-97B1-84D60DE07486}" type="pres">
      <dgm:prSet presAssocID="{B8C77BDB-2E80-4C58-B680-43A9B1307B5C}" presName="sibTrans" presStyleLbl="sibTrans2D1" presStyleIdx="0" presStyleCnt="0"/>
      <dgm:spPr/>
    </dgm:pt>
    <dgm:pt modelId="{0BFF3161-B4C7-4602-80FD-5304393AF119}" type="pres">
      <dgm:prSet presAssocID="{E74FF5A8-9CFA-4BE6-B131-5AF876963B28}" presName="compNode" presStyleCnt="0"/>
      <dgm:spPr/>
    </dgm:pt>
    <dgm:pt modelId="{930E5604-871F-4073-8CBD-C5F340564617}" type="pres">
      <dgm:prSet presAssocID="{E74FF5A8-9CFA-4BE6-B131-5AF876963B28}" presName="iconBgRect" presStyleLbl="bgShp" presStyleIdx="2" presStyleCnt="4"/>
      <dgm:spPr/>
    </dgm:pt>
    <dgm:pt modelId="{D11DBF4D-121D-4FF6-83B2-7AFA31100189}" type="pres">
      <dgm:prSet presAssocID="{E74FF5A8-9CFA-4BE6-B131-5AF876963B2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8ABE29CD-8BD1-44B5-955A-8CD2925C5BF4}" type="pres">
      <dgm:prSet presAssocID="{E74FF5A8-9CFA-4BE6-B131-5AF876963B28}" presName="spaceRect" presStyleCnt="0"/>
      <dgm:spPr/>
    </dgm:pt>
    <dgm:pt modelId="{3E0D4FC5-D4F6-4BF9-9452-94A1B377D964}" type="pres">
      <dgm:prSet presAssocID="{E74FF5A8-9CFA-4BE6-B131-5AF876963B28}" presName="textRect" presStyleLbl="revTx" presStyleIdx="2" presStyleCnt="4">
        <dgm:presLayoutVars>
          <dgm:chMax val="1"/>
          <dgm:chPref val="1"/>
        </dgm:presLayoutVars>
      </dgm:prSet>
      <dgm:spPr/>
    </dgm:pt>
    <dgm:pt modelId="{583CAA0D-A332-41E5-ABE0-0F03AB6A4309}" type="pres">
      <dgm:prSet presAssocID="{9D8B7D86-D401-44D7-9F8E-B6056962C1BF}" presName="sibTrans" presStyleLbl="sibTrans2D1" presStyleIdx="0" presStyleCnt="0"/>
      <dgm:spPr/>
    </dgm:pt>
    <dgm:pt modelId="{88702EBC-59D6-47C5-9142-7695933D4065}" type="pres">
      <dgm:prSet presAssocID="{0DFFAECD-BDE9-4035-B859-6E9601601DF8}" presName="compNode" presStyleCnt="0"/>
      <dgm:spPr/>
    </dgm:pt>
    <dgm:pt modelId="{9574F5D3-E92A-4A7D-8BB6-6E907E1C1E6A}" type="pres">
      <dgm:prSet presAssocID="{0DFFAECD-BDE9-4035-B859-6E9601601DF8}" presName="iconBgRect" presStyleLbl="bgShp" presStyleIdx="3" presStyleCnt="4"/>
      <dgm:spPr/>
    </dgm:pt>
    <dgm:pt modelId="{F23B12AB-1C3C-4755-B47B-A1F014418FD4}" type="pres">
      <dgm:prSet presAssocID="{0DFFAECD-BDE9-4035-B859-6E9601601DF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roup"/>
        </a:ext>
      </dgm:extLst>
    </dgm:pt>
    <dgm:pt modelId="{35A9FAE5-99E4-4A94-B4C5-51D994F942E3}" type="pres">
      <dgm:prSet presAssocID="{0DFFAECD-BDE9-4035-B859-6E9601601DF8}" presName="spaceRect" presStyleCnt="0"/>
      <dgm:spPr/>
    </dgm:pt>
    <dgm:pt modelId="{AE75F4B0-C63C-4B96-A6B3-7BABF3E5FC58}" type="pres">
      <dgm:prSet presAssocID="{0DFFAECD-BDE9-4035-B859-6E9601601DF8}" presName="textRect" presStyleLbl="revTx" presStyleIdx="3" presStyleCnt="4">
        <dgm:presLayoutVars>
          <dgm:chMax val="1"/>
          <dgm:chPref val="1"/>
        </dgm:presLayoutVars>
      </dgm:prSet>
      <dgm:spPr/>
    </dgm:pt>
  </dgm:ptLst>
  <dgm:cxnLst>
    <dgm:cxn modelId="{1A738C18-D93A-4A2E-8360-3F7BEA2A78BD}" srcId="{BD893407-0051-4A5F-A9C0-741469DCC1FB}" destId="{37E171DC-9FD7-4D22-9F50-EAFD31D3C037}" srcOrd="0" destOrd="0" parTransId="{FFFD63CC-2D93-4638-B1CD-CA92FB61CCBF}" sibTransId="{8B8CBE0B-E9FF-4910-9042-5107FA087EC9}"/>
    <dgm:cxn modelId="{E9DFCA26-91C4-4F47-A2B5-0ADCCB8A83BB}" type="presOf" srcId="{9D8B7D86-D401-44D7-9F8E-B6056962C1BF}" destId="{583CAA0D-A332-41E5-ABE0-0F03AB6A4309}" srcOrd="0" destOrd="0" presId="urn:microsoft.com/office/officeart/2018/2/layout/IconCircleList"/>
    <dgm:cxn modelId="{41A81E3C-A2D8-449C-9EF7-721565BEF4E9}" srcId="{BD893407-0051-4A5F-A9C0-741469DCC1FB}" destId="{0DFFAECD-BDE9-4035-B859-6E9601601DF8}" srcOrd="3" destOrd="0" parTransId="{CE777B12-7CE2-4DBC-B808-A516F8BF7873}" sibTransId="{7EF1B74A-AC23-47B0-A27C-D4E140CF8579}"/>
    <dgm:cxn modelId="{6C554A67-39F3-4ABC-86E8-E0118143013F}" type="presOf" srcId="{0DFFAECD-BDE9-4035-B859-6E9601601DF8}" destId="{AE75F4B0-C63C-4B96-A6B3-7BABF3E5FC58}" srcOrd="0" destOrd="0" presId="urn:microsoft.com/office/officeart/2018/2/layout/IconCircleList"/>
    <dgm:cxn modelId="{E1C9466D-FE86-42C4-9838-DD0225108523}" srcId="{BD893407-0051-4A5F-A9C0-741469DCC1FB}" destId="{C9F4A8A6-C5C8-4D65-8E86-B33424C81EE9}" srcOrd="1" destOrd="0" parTransId="{C200B1B6-E109-4FCF-89A5-1791F4F4F534}" sibTransId="{B8C77BDB-2E80-4C58-B680-43A9B1307B5C}"/>
    <dgm:cxn modelId="{787DBE70-3FBB-41CB-BA5C-5151ACB4EB21}" type="presOf" srcId="{B8C77BDB-2E80-4C58-B680-43A9B1307B5C}" destId="{1A05794B-151C-45D8-97B1-84D60DE07486}" srcOrd="0" destOrd="0" presId="urn:microsoft.com/office/officeart/2018/2/layout/IconCircleList"/>
    <dgm:cxn modelId="{0C319973-7648-426D-B2F0-EBCBAB323F0B}" type="presOf" srcId="{BD893407-0051-4A5F-A9C0-741469DCC1FB}" destId="{1E6C52B8-45BB-4D37-9DC4-EF9FD2A92FE4}" srcOrd="0" destOrd="0" presId="urn:microsoft.com/office/officeart/2018/2/layout/IconCircleList"/>
    <dgm:cxn modelId="{9062D082-761C-491F-B3E8-3E84D8ACAB19}" srcId="{BD893407-0051-4A5F-A9C0-741469DCC1FB}" destId="{E74FF5A8-9CFA-4BE6-B131-5AF876963B28}" srcOrd="2" destOrd="0" parTransId="{D5987803-A22E-4823-8A7C-D6A56959F3A7}" sibTransId="{9D8B7D86-D401-44D7-9F8E-B6056962C1BF}"/>
    <dgm:cxn modelId="{305D39C3-A12B-436A-A64C-ED01EFCC7B53}" type="presOf" srcId="{8B8CBE0B-E9FF-4910-9042-5107FA087EC9}" destId="{639A0C99-DF9D-4CEF-B21D-07234ECA8EAE}" srcOrd="0" destOrd="0" presId="urn:microsoft.com/office/officeart/2018/2/layout/IconCircleList"/>
    <dgm:cxn modelId="{26DBB3D1-41A0-438A-BB35-4B8DEADA17A2}" type="presOf" srcId="{C9F4A8A6-C5C8-4D65-8E86-B33424C81EE9}" destId="{289F77B5-7459-4CBD-9BF6-E6097CAE44E2}" srcOrd="0" destOrd="0" presId="urn:microsoft.com/office/officeart/2018/2/layout/IconCircleList"/>
    <dgm:cxn modelId="{5FEFDDDA-B016-4710-829B-36DAFA272898}" type="presOf" srcId="{37E171DC-9FD7-4D22-9F50-EAFD31D3C037}" destId="{94414191-EFDC-4ADF-9308-342023629719}" srcOrd="0" destOrd="0" presId="urn:microsoft.com/office/officeart/2018/2/layout/IconCircleList"/>
    <dgm:cxn modelId="{82ACCEE7-11D5-485C-8C0A-E87F004E3A32}" type="presOf" srcId="{E74FF5A8-9CFA-4BE6-B131-5AF876963B28}" destId="{3E0D4FC5-D4F6-4BF9-9452-94A1B377D964}" srcOrd="0" destOrd="0" presId="urn:microsoft.com/office/officeart/2018/2/layout/IconCircleList"/>
    <dgm:cxn modelId="{4B59D42C-AA5D-4544-AF43-8F4CED2EF7F9}" type="presParOf" srcId="{1E6C52B8-45BB-4D37-9DC4-EF9FD2A92FE4}" destId="{F595222D-4646-450D-8AD0-6B7728FDE16C}" srcOrd="0" destOrd="0" presId="urn:microsoft.com/office/officeart/2018/2/layout/IconCircleList"/>
    <dgm:cxn modelId="{33B11A72-EB8C-4F9C-B9F2-67B08DEF7AB3}" type="presParOf" srcId="{F595222D-4646-450D-8AD0-6B7728FDE16C}" destId="{DB2E7C34-DDA5-4FE4-815B-7D6E4C9819A6}" srcOrd="0" destOrd="0" presId="urn:microsoft.com/office/officeart/2018/2/layout/IconCircleList"/>
    <dgm:cxn modelId="{B908E83C-3DD6-4673-AFC6-9D7760EA5271}" type="presParOf" srcId="{DB2E7C34-DDA5-4FE4-815B-7D6E4C9819A6}" destId="{BFE30690-1636-4547-943E-D9B2C0936AC0}" srcOrd="0" destOrd="0" presId="urn:microsoft.com/office/officeart/2018/2/layout/IconCircleList"/>
    <dgm:cxn modelId="{B727CB19-D5F0-4693-94E3-AB6BE1D77E40}" type="presParOf" srcId="{DB2E7C34-DDA5-4FE4-815B-7D6E4C9819A6}" destId="{4F56A979-D6BE-41A3-96CF-334B3981E6DF}" srcOrd="1" destOrd="0" presId="urn:microsoft.com/office/officeart/2018/2/layout/IconCircleList"/>
    <dgm:cxn modelId="{CF7AAE80-0F21-419D-AFBE-30B1508C16E6}" type="presParOf" srcId="{DB2E7C34-DDA5-4FE4-815B-7D6E4C9819A6}" destId="{4A7C4D61-6A14-49B7-9BF2-05AEDA79F1FA}" srcOrd="2" destOrd="0" presId="urn:microsoft.com/office/officeart/2018/2/layout/IconCircleList"/>
    <dgm:cxn modelId="{424B8F63-9CDD-456E-8DC5-0FB4810216DE}" type="presParOf" srcId="{DB2E7C34-DDA5-4FE4-815B-7D6E4C9819A6}" destId="{94414191-EFDC-4ADF-9308-342023629719}" srcOrd="3" destOrd="0" presId="urn:microsoft.com/office/officeart/2018/2/layout/IconCircleList"/>
    <dgm:cxn modelId="{D0854177-406B-46F5-B10A-9577A33E85DA}" type="presParOf" srcId="{F595222D-4646-450D-8AD0-6B7728FDE16C}" destId="{639A0C99-DF9D-4CEF-B21D-07234ECA8EAE}" srcOrd="1" destOrd="0" presId="urn:microsoft.com/office/officeart/2018/2/layout/IconCircleList"/>
    <dgm:cxn modelId="{FE02C8D8-D138-487E-BBE5-3FEA47067642}" type="presParOf" srcId="{F595222D-4646-450D-8AD0-6B7728FDE16C}" destId="{86A4ADE3-0858-49A0-BC84-165F6D44D328}" srcOrd="2" destOrd="0" presId="urn:microsoft.com/office/officeart/2018/2/layout/IconCircleList"/>
    <dgm:cxn modelId="{2A15C187-BAC3-45CE-B738-51986F9E3728}" type="presParOf" srcId="{86A4ADE3-0858-49A0-BC84-165F6D44D328}" destId="{D84F7FD5-77CC-4E34-A18B-B3CFEDAB722C}" srcOrd="0" destOrd="0" presId="urn:microsoft.com/office/officeart/2018/2/layout/IconCircleList"/>
    <dgm:cxn modelId="{D0D1CC29-3019-42F0-9740-D1ACDD89D19F}" type="presParOf" srcId="{86A4ADE3-0858-49A0-BC84-165F6D44D328}" destId="{9D8FDCEA-90E3-4ED4-A79B-8A695B6F0AE4}" srcOrd="1" destOrd="0" presId="urn:microsoft.com/office/officeart/2018/2/layout/IconCircleList"/>
    <dgm:cxn modelId="{4B61631C-26C4-440C-8849-6E8E6FFE2683}" type="presParOf" srcId="{86A4ADE3-0858-49A0-BC84-165F6D44D328}" destId="{7F3B882C-1D24-44AD-871A-1A009130CBD0}" srcOrd="2" destOrd="0" presId="urn:microsoft.com/office/officeart/2018/2/layout/IconCircleList"/>
    <dgm:cxn modelId="{753BE2B6-D416-4101-B1CF-067FEC0EF045}" type="presParOf" srcId="{86A4ADE3-0858-49A0-BC84-165F6D44D328}" destId="{289F77B5-7459-4CBD-9BF6-E6097CAE44E2}" srcOrd="3" destOrd="0" presId="urn:microsoft.com/office/officeart/2018/2/layout/IconCircleList"/>
    <dgm:cxn modelId="{FFF39A24-BC78-4036-94FE-86819A91E8FF}" type="presParOf" srcId="{F595222D-4646-450D-8AD0-6B7728FDE16C}" destId="{1A05794B-151C-45D8-97B1-84D60DE07486}" srcOrd="3" destOrd="0" presId="urn:microsoft.com/office/officeart/2018/2/layout/IconCircleList"/>
    <dgm:cxn modelId="{2CB64738-4F9D-4B63-9D03-FA0F53BBC43D}" type="presParOf" srcId="{F595222D-4646-450D-8AD0-6B7728FDE16C}" destId="{0BFF3161-B4C7-4602-80FD-5304393AF119}" srcOrd="4" destOrd="0" presId="urn:microsoft.com/office/officeart/2018/2/layout/IconCircleList"/>
    <dgm:cxn modelId="{FC4A4C38-D0FB-4CAB-BE9A-3C2EA5F7DE2E}" type="presParOf" srcId="{0BFF3161-B4C7-4602-80FD-5304393AF119}" destId="{930E5604-871F-4073-8CBD-C5F340564617}" srcOrd="0" destOrd="0" presId="urn:microsoft.com/office/officeart/2018/2/layout/IconCircleList"/>
    <dgm:cxn modelId="{E6389E58-310D-4106-93CF-73E442383EED}" type="presParOf" srcId="{0BFF3161-B4C7-4602-80FD-5304393AF119}" destId="{D11DBF4D-121D-4FF6-83B2-7AFA31100189}" srcOrd="1" destOrd="0" presId="urn:microsoft.com/office/officeart/2018/2/layout/IconCircleList"/>
    <dgm:cxn modelId="{8AEED731-A9AB-4662-9071-D7886E644617}" type="presParOf" srcId="{0BFF3161-B4C7-4602-80FD-5304393AF119}" destId="{8ABE29CD-8BD1-44B5-955A-8CD2925C5BF4}" srcOrd="2" destOrd="0" presId="urn:microsoft.com/office/officeart/2018/2/layout/IconCircleList"/>
    <dgm:cxn modelId="{AD622319-1F64-45F8-8789-F42C46B728D8}" type="presParOf" srcId="{0BFF3161-B4C7-4602-80FD-5304393AF119}" destId="{3E0D4FC5-D4F6-4BF9-9452-94A1B377D964}" srcOrd="3" destOrd="0" presId="urn:microsoft.com/office/officeart/2018/2/layout/IconCircleList"/>
    <dgm:cxn modelId="{20E16E54-0D32-4842-BD03-98630665BBA0}" type="presParOf" srcId="{F595222D-4646-450D-8AD0-6B7728FDE16C}" destId="{583CAA0D-A332-41E5-ABE0-0F03AB6A4309}" srcOrd="5" destOrd="0" presId="urn:microsoft.com/office/officeart/2018/2/layout/IconCircleList"/>
    <dgm:cxn modelId="{2B98716C-7B2B-4C94-AB07-CAA614C7621C}" type="presParOf" srcId="{F595222D-4646-450D-8AD0-6B7728FDE16C}" destId="{88702EBC-59D6-47C5-9142-7695933D4065}" srcOrd="6" destOrd="0" presId="urn:microsoft.com/office/officeart/2018/2/layout/IconCircleList"/>
    <dgm:cxn modelId="{0BE1DF30-2067-437E-BA3B-83B9BFFFC197}" type="presParOf" srcId="{88702EBC-59D6-47C5-9142-7695933D4065}" destId="{9574F5D3-E92A-4A7D-8BB6-6E907E1C1E6A}" srcOrd="0" destOrd="0" presId="urn:microsoft.com/office/officeart/2018/2/layout/IconCircleList"/>
    <dgm:cxn modelId="{00447184-3084-4DBB-B5D5-96DAF65EBECC}" type="presParOf" srcId="{88702EBC-59D6-47C5-9142-7695933D4065}" destId="{F23B12AB-1C3C-4755-B47B-A1F014418FD4}" srcOrd="1" destOrd="0" presId="urn:microsoft.com/office/officeart/2018/2/layout/IconCircleList"/>
    <dgm:cxn modelId="{D99D8C4B-6EA5-4763-8023-6F044414A69E}" type="presParOf" srcId="{88702EBC-59D6-47C5-9142-7695933D4065}" destId="{35A9FAE5-99E4-4A94-B4C5-51D994F942E3}" srcOrd="2" destOrd="0" presId="urn:microsoft.com/office/officeart/2018/2/layout/IconCircleList"/>
    <dgm:cxn modelId="{06DA33AE-2D28-4909-9BEC-9C64872D3FF4}" type="presParOf" srcId="{88702EBC-59D6-47C5-9142-7695933D4065}" destId="{AE75F4B0-C63C-4B96-A6B3-7BABF3E5FC5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85977-DCFA-7244-A65D-BC4265A3DFF4}">
      <dsp:nvSpPr>
        <dsp:cNvPr id="0" name=""/>
        <dsp:cNvSpPr/>
      </dsp:nvSpPr>
      <dsp:spPr>
        <a:xfrm>
          <a:off x="0" y="1168447"/>
          <a:ext cx="2966697" cy="1883852"/>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67BA39-9101-9A42-AA4B-1F5E2E2B01CD}">
      <dsp:nvSpPr>
        <dsp:cNvPr id="0" name=""/>
        <dsp:cNvSpPr/>
      </dsp:nvSpPr>
      <dsp:spPr>
        <a:xfrm>
          <a:off x="329633" y="1481599"/>
          <a:ext cx="2966697" cy="1883852"/>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“We argue that instead of going away, informal institutions that emerge in wartime have a sticky legacy, both because armed actors can benefit from the social control these institutions grant them long after the conflict ends and because both armed actors and civilians are socialized into relying on them.” </a:t>
          </a:r>
        </a:p>
      </dsp:txBody>
      <dsp:txXfrm>
        <a:off x="384809" y="1536775"/>
        <a:ext cx="2856345" cy="1773500"/>
      </dsp:txXfrm>
    </dsp:sp>
    <dsp:sp modelId="{912E6B35-BD2E-FF4C-9A55-58231E6B2794}">
      <dsp:nvSpPr>
        <dsp:cNvPr id="0" name=""/>
        <dsp:cNvSpPr/>
      </dsp:nvSpPr>
      <dsp:spPr>
        <a:xfrm>
          <a:off x="3625963" y="1168447"/>
          <a:ext cx="2966697" cy="1883852"/>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C30A8C-4033-A84B-A376-AA7DB06E908F}">
      <dsp:nvSpPr>
        <dsp:cNvPr id="0" name=""/>
        <dsp:cNvSpPr/>
      </dsp:nvSpPr>
      <dsp:spPr>
        <a:xfrm>
          <a:off x="3955596" y="1481599"/>
          <a:ext cx="2966697" cy="1883852"/>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“We explore how the informal “justice” systems created during the Troubles have long- lasting legacies at the fringes of postwar society, drawing on historical works, interviews with stakeholders, geocoded data on paramilitary-style attacks, and survey data."</a:t>
          </a:r>
        </a:p>
      </dsp:txBody>
      <dsp:txXfrm>
        <a:off x="4010772" y="1536775"/>
        <a:ext cx="2856345" cy="1773500"/>
      </dsp:txXfrm>
    </dsp:sp>
    <dsp:sp modelId="{7D7B4C14-2BBB-644F-94B3-61B5C6C1248E}">
      <dsp:nvSpPr>
        <dsp:cNvPr id="0" name=""/>
        <dsp:cNvSpPr/>
      </dsp:nvSpPr>
      <dsp:spPr>
        <a:xfrm>
          <a:off x="7251926" y="1168447"/>
          <a:ext cx="2966697" cy="1883852"/>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1FCB3F-1B3C-6A41-82AE-9C0D349C1ECF}">
      <dsp:nvSpPr>
        <dsp:cNvPr id="0" name=""/>
        <dsp:cNvSpPr/>
      </dsp:nvSpPr>
      <dsp:spPr>
        <a:xfrm>
          <a:off x="7581559" y="1481599"/>
          <a:ext cx="2966697" cy="1883852"/>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“This study speaks to broader debates about governance, the rule of law, and state–society relations in postwar peace and state-building."</a:t>
          </a:r>
        </a:p>
      </dsp:txBody>
      <dsp:txXfrm>
        <a:off x="7636735" y="1536775"/>
        <a:ext cx="2856345" cy="1773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BD4B1-3731-5E41-B425-B36603F48083}">
      <dsp:nvSpPr>
        <dsp:cNvPr id="0" name=""/>
        <dsp:cNvSpPr/>
      </dsp:nvSpPr>
      <dsp:spPr>
        <a:xfrm>
          <a:off x="1172" y="267452"/>
          <a:ext cx="4113795" cy="2612260"/>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E5D268-56F4-4A46-BDCF-D1A21D9D77DF}">
      <dsp:nvSpPr>
        <dsp:cNvPr id="0" name=""/>
        <dsp:cNvSpPr/>
      </dsp:nvSpPr>
      <dsp:spPr>
        <a:xfrm>
          <a:off x="458260" y="701686"/>
          <a:ext cx="4113795" cy="2612260"/>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Assessing whether paramilitary groups’ social control during the Troubles is associated with the location of paramilitary-style attacks today while also accounting for other variables that can account for the occurrence of such attacks today, not least deprivation. </a:t>
          </a:r>
        </a:p>
      </dsp:txBody>
      <dsp:txXfrm>
        <a:off x="534770" y="778196"/>
        <a:ext cx="3960775" cy="2459240"/>
      </dsp:txXfrm>
    </dsp:sp>
    <dsp:sp modelId="{E6979D82-70FC-7441-A20C-6013357C92F8}">
      <dsp:nvSpPr>
        <dsp:cNvPr id="0" name=""/>
        <dsp:cNvSpPr/>
      </dsp:nvSpPr>
      <dsp:spPr>
        <a:xfrm>
          <a:off x="5029144" y="267452"/>
          <a:ext cx="4113795" cy="2612260"/>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A85696-0F78-7F4D-819C-94774617E714}">
      <dsp:nvSpPr>
        <dsp:cNvPr id="0" name=""/>
        <dsp:cNvSpPr/>
      </dsp:nvSpPr>
      <dsp:spPr>
        <a:xfrm>
          <a:off x="5486232" y="701686"/>
          <a:ext cx="4113795" cy="2612260"/>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Civilians rely on informal justice institutions persist into the post conflict period due to mistrust of police. </a:t>
          </a:r>
        </a:p>
      </dsp:txBody>
      <dsp:txXfrm>
        <a:off x="5562742" y="778196"/>
        <a:ext cx="3960775" cy="24592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E30690-1636-4547-943E-D9B2C0936AC0}">
      <dsp:nvSpPr>
        <dsp:cNvPr id="0" name=""/>
        <dsp:cNvSpPr/>
      </dsp:nvSpPr>
      <dsp:spPr>
        <a:xfrm>
          <a:off x="57315" y="230376"/>
          <a:ext cx="1255904" cy="125590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56A979-D6BE-41A3-96CF-334B3981E6DF}">
      <dsp:nvSpPr>
        <dsp:cNvPr id="0" name=""/>
        <dsp:cNvSpPr/>
      </dsp:nvSpPr>
      <dsp:spPr>
        <a:xfrm>
          <a:off x="321055" y="494116"/>
          <a:ext cx="728424" cy="7284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414191-EFDC-4ADF-9308-342023629719}">
      <dsp:nvSpPr>
        <dsp:cNvPr id="0" name=""/>
        <dsp:cNvSpPr/>
      </dsp:nvSpPr>
      <dsp:spPr>
        <a:xfrm>
          <a:off x="1582343" y="230376"/>
          <a:ext cx="2960347" cy="1255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PSNI geolocated attack report</a:t>
          </a:r>
        </a:p>
      </dsp:txBody>
      <dsp:txXfrm>
        <a:off x="1582343" y="230376"/>
        <a:ext cx="2960347" cy="1255904"/>
      </dsp:txXfrm>
    </dsp:sp>
    <dsp:sp modelId="{D84F7FD5-77CC-4E34-A18B-B3CFEDAB722C}">
      <dsp:nvSpPr>
        <dsp:cNvPr id="0" name=""/>
        <dsp:cNvSpPr/>
      </dsp:nvSpPr>
      <dsp:spPr>
        <a:xfrm>
          <a:off x="5058509" y="230376"/>
          <a:ext cx="1255904" cy="125590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8FDCEA-90E3-4ED4-A79B-8A695B6F0AE4}">
      <dsp:nvSpPr>
        <dsp:cNvPr id="0" name=""/>
        <dsp:cNvSpPr/>
      </dsp:nvSpPr>
      <dsp:spPr>
        <a:xfrm>
          <a:off x="5322249" y="494116"/>
          <a:ext cx="728424" cy="7284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9F77B5-7459-4CBD-9BF6-E6097CAE44E2}">
      <dsp:nvSpPr>
        <dsp:cNvPr id="0" name=""/>
        <dsp:cNvSpPr/>
      </dsp:nvSpPr>
      <dsp:spPr>
        <a:xfrm>
          <a:off x="6583536" y="230376"/>
          <a:ext cx="2960347" cy="1255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2016 survey</a:t>
          </a:r>
        </a:p>
      </dsp:txBody>
      <dsp:txXfrm>
        <a:off x="6583536" y="230376"/>
        <a:ext cx="2960347" cy="1255904"/>
      </dsp:txXfrm>
    </dsp:sp>
    <dsp:sp modelId="{930E5604-871F-4073-8CBD-C5F340564617}">
      <dsp:nvSpPr>
        <dsp:cNvPr id="0" name=""/>
        <dsp:cNvSpPr/>
      </dsp:nvSpPr>
      <dsp:spPr>
        <a:xfrm>
          <a:off x="57315" y="2095119"/>
          <a:ext cx="1255904" cy="125590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1DBF4D-121D-4FF6-83B2-7AFA31100189}">
      <dsp:nvSpPr>
        <dsp:cNvPr id="0" name=""/>
        <dsp:cNvSpPr/>
      </dsp:nvSpPr>
      <dsp:spPr>
        <a:xfrm>
          <a:off x="321055" y="2358859"/>
          <a:ext cx="728424" cy="7284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0D4FC5-D4F6-4BF9-9452-94A1B377D964}">
      <dsp:nvSpPr>
        <dsp:cNvPr id="0" name=""/>
        <dsp:cNvSpPr/>
      </dsp:nvSpPr>
      <dsp:spPr>
        <a:xfrm>
          <a:off x="1582343" y="2095119"/>
          <a:ext cx="2960347" cy="1255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1998 – 2018</a:t>
          </a:r>
        </a:p>
      </dsp:txBody>
      <dsp:txXfrm>
        <a:off x="1582343" y="2095119"/>
        <a:ext cx="2960347" cy="1255904"/>
      </dsp:txXfrm>
    </dsp:sp>
    <dsp:sp modelId="{9574F5D3-E92A-4A7D-8BB6-6E907E1C1E6A}">
      <dsp:nvSpPr>
        <dsp:cNvPr id="0" name=""/>
        <dsp:cNvSpPr/>
      </dsp:nvSpPr>
      <dsp:spPr>
        <a:xfrm>
          <a:off x="5058509" y="2095119"/>
          <a:ext cx="1255904" cy="125590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3B12AB-1C3C-4755-B47B-A1F014418FD4}">
      <dsp:nvSpPr>
        <dsp:cNvPr id="0" name=""/>
        <dsp:cNvSpPr/>
      </dsp:nvSpPr>
      <dsp:spPr>
        <a:xfrm>
          <a:off x="5322249" y="2358859"/>
          <a:ext cx="728424" cy="7284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75F4B0-C63C-4B96-A6B3-7BABF3E5FC58}">
      <dsp:nvSpPr>
        <dsp:cNvPr id="0" name=""/>
        <dsp:cNvSpPr/>
      </dsp:nvSpPr>
      <dsp:spPr>
        <a:xfrm>
          <a:off x="6583536" y="2095119"/>
          <a:ext cx="2960347" cy="1255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Split analysis of Protestant vs. Catholic</a:t>
          </a:r>
        </a:p>
      </dsp:txBody>
      <dsp:txXfrm>
        <a:off x="6583536" y="2095119"/>
        <a:ext cx="2960347" cy="125590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3/29/24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3/29/24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3/29/24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3/29/24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3/29/24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3/29/24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3/29/24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3/29/24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6F2C7-35D0-8D70-91E0-CA336F47350A}"/>
              </a:ext>
            </a:extLst>
          </p:cNvPr>
          <p:cNvSpPr>
            <a:spLocks noGrp="1"/>
          </p:cNvSpPr>
          <p:nvPr>
            <p:ph type="ctrTitle"/>
          </p:nvPr>
        </p:nvSpPr>
        <p:spPr/>
        <p:txBody>
          <a:bodyPr/>
          <a:lstStyle/>
          <a:p>
            <a:br>
              <a:rPr lang="en-US" sz="5400" dirty="0"/>
            </a:br>
            <a:br>
              <a:rPr lang="en-US" sz="5400" dirty="0"/>
            </a:br>
            <a:br>
              <a:rPr lang="en-US" sz="5400" dirty="0"/>
            </a:br>
            <a:br>
              <a:rPr lang="en-US" sz="5400" dirty="0"/>
            </a:br>
            <a:br>
              <a:rPr lang="en-US" sz="5400" dirty="0"/>
            </a:br>
            <a:r>
              <a:rPr lang="en-US" sz="4800" dirty="0"/>
              <a:t>Replication of:</a:t>
            </a:r>
            <a:br>
              <a:rPr lang="en-US" dirty="0"/>
            </a:br>
            <a:r>
              <a:rPr lang="en-US" sz="2400" b="1" dirty="0">
                <a:effectLst/>
                <a:latin typeface="OpenSans"/>
              </a:rPr>
              <a:t>Legacies of Wartime Order: Punishment Attacks and Social Control in Northern Ireland </a:t>
            </a:r>
            <a:br>
              <a:rPr lang="en-US" sz="2400" b="1" dirty="0">
                <a:effectLst/>
                <a:latin typeface="OpenSans"/>
              </a:rPr>
            </a:br>
            <a:r>
              <a:rPr lang="en-US" sz="1800" b="1" dirty="0">
                <a:latin typeface="OpenSans"/>
              </a:rPr>
              <a:t>by </a:t>
            </a:r>
            <a:r>
              <a:rPr lang="en-US" sz="1800" b="1" dirty="0">
                <a:effectLst/>
                <a:latin typeface="OpenSans"/>
              </a:rPr>
              <a:t>Kit Rickard &amp; Kristin M. Bakke </a:t>
            </a:r>
            <a:endParaRPr lang="en-US" dirty="0"/>
          </a:p>
        </p:txBody>
      </p:sp>
      <p:sp>
        <p:nvSpPr>
          <p:cNvPr id="3" name="Subtitle 2">
            <a:extLst>
              <a:ext uri="{FF2B5EF4-FFF2-40B4-BE49-F238E27FC236}">
                <a16:creationId xmlns:a16="http://schemas.microsoft.com/office/drawing/2014/main" id="{CD034370-25BE-03FA-3EA1-FC4C2BF8D98B}"/>
              </a:ext>
            </a:extLst>
          </p:cNvPr>
          <p:cNvSpPr>
            <a:spLocks noGrp="1"/>
          </p:cNvSpPr>
          <p:nvPr>
            <p:ph type="subTitle" idx="1"/>
          </p:nvPr>
        </p:nvSpPr>
        <p:spPr/>
        <p:txBody>
          <a:bodyPr>
            <a:normAutofit/>
          </a:bodyPr>
          <a:lstStyle/>
          <a:p>
            <a:r>
              <a:rPr lang="en-US" sz="1400" dirty="0"/>
              <a:t>Jacqueline Bouvier SN 23364975</a:t>
            </a:r>
          </a:p>
        </p:txBody>
      </p:sp>
    </p:spTree>
    <p:extLst>
      <p:ext uri="{BB962C8B-B14F-4D97-AF65-F5344CB8AC3E}">
        <p14:creationId xmlns:p14="http://schemas.microsoft.com/office/powerpoint/2010/main" val="2362342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E287E7-81BF-AA63-7331-625F4A4B52DE}"/>
              </a:ext>
            </a:extLst>
          </p:cNvPr>
          <p:cNvSpPr>
            <a:spLocks noGrp="1"/>
          </p:cNvSpPr>
          <p:nvPr>
            <p:ph type="title"/>
          </p:nvPr>
        </p:nvSpPr>
        <p:spPr>
          <a:xfrm>
            <a:off x="8471424" y="1110882"/>
            <a:ext cx="3053039" cy="1060817"/>
          </a:xfrm>
        </p:spPr>
        <p:txBody>
          <a:bodyPr anchor="b">
            <a:normAutofit/>
          </a:bodyPr>
          <a:lstStyle/>
          <a:p>
            <a:r>
              <a:rPr lang="en-US" sz="2800" dirty="0"/>
              <a:t>TWIST</a:t>
            </a:r>
          </a:p>
        </p:txBody>
      </p:sp>
      <p:sp>
        <p:nvSpPr>
          <p:cNvPr id="9" name="Content Placeholder 8">
            <a:extLst>
              <a:ext uri="{FF2B5EF4-FFF2-40B4-BE49-F238E27FC236}">
                <a16:creationId xmlns:a16="http://schemas.microsoft.com/office/drawing/2014/main" id="{14BFAF63-859D-ACC6-6998-937A16368F79}"/>
              </a:ext>
            </a:extLst>
          </p:cNvPr>
          <p:cNvSpPr>
            <a:spLocks noGrp="1"/>
          </p:cNvSpPr>
          <p:nvPr>
            <p:ph idx="1"/>
          </p:nvPr>
        </p:nvSpPr>
        <p:spPr>
          <a:xfrm>
            <a:off x="8471423" y="2286000"/>
            <a:ext cx="3053039" cy="3931920"/>
          </a:xfrm>
        </p:spPr>
        <p:txBody>
          <a:bodyPr>
            <a:normAutofit/>
          </a:bodyPr>
          <a:lstStyle/>
          <a:p>
            <a:r>
              <a:rPr lang="en-US" sz="1600" dirty="0"/>
              <a:t>Poisson Models for Paramilitary-style Assaults (2016-2018)</a:t>
            </a:r>
          </a:p>
          <a:p>
            <a:endParaRPr lang="en-US" sz="1600" dirty="0"/>
          </a:p>
          <a:p>
            <a:r>
              <a:rPr lang="en-US" sz="1600" dirty="0"/>
              <a:t>Logit vs Poisson</a:t>
            </a:r>
          </a:p>
        </p:txBody>
      </p:sp>
      <p:sp>
        <p:nvSpPr>
          <p:cNvPr id="14"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pic>
        <p:nvPicPr>
          <p:cNvPr id="7" name="Picture 6">
            <a:extLst>
              <a:ext uri="{FF2B5EF4-FFF2-40B4-BE49-F238E27FC236}">
                <a16:creationId xmlns:a16="http://schemas.microsoft.com/office/drawing/2014/main" id="{686A14CC-1B51-8EE3-63BF-E88E5F218D08}"/>
              </a:ext>
            </a:extLst>
          </p:cNvPr>
          <p:cNvPicPr>
            <a:picLocks noChangeAspect="1"/>
          </p:cNvPicPr>
          <p:nvPr/>
        </p:nvPicPr>
        <p:blipFill>
          <a:blip r:embed="rId2"/>
          <a:stretch>
            <a:fillRect/>
          </a:stretch>
        </p:blipFill>
        <p:spPr>
          <a:xfrm>
            <a:off x="199631" y="1641290"/>
            <a:ext cx="7772400" cy="864704"/>
          </a:xfrm>
          <a:prstGeom prst="rect">
            <a:avLst/>
          </a:prstGeom>
        </p:spPr>
      </p:pic>
      <p:pic>
        <p:nvPicPr>
          <p:cNvPr id="13" name="Picture 12" descr="A screen shot of a computer program&#10;&#10;Description automatically generated">
            <a:extLst>
              <a:ext uri="{FF2B5EF4-FFF2-40B4-BE49-F238E27FC236}">
                <a16:creationId xmlns:a16="http://schemas.microsoft.com/office/drawing/2014/main" id="{8D2212D7-C40E-111E-5D84-8C4088F71B4A}"/>
              </a:ext>
            </a:extLst>
          </p:cNvPr>
          <p:cNvPicPr>
            <a:picLocks noChangeAspect="1"/>
          </p:cNvPicPr>
          <p:nvPr/>
        </p:nvPicPr>
        <p:blipFill>
          <a:blip r:embed="rId3"/>
          <a:stretch>
            <a:fillRect/>
          </a:stretch>
        </p:blipFill>
        <p:spPr>
          <a:xfrm>
            <a:off x="315894" y="4417306"/>
            <a:ext cx="7772400" cy="1698369"/>
          </a:xfrm>
          <a:prstGeom prst="rect">
            <a:avLst/>
          </a:prstGeom>
        </p:spPr>
      </p:pic>
    </p:spTree>
    <p:extLst>
      <p:ext uri="{BB962C8B-B14F-4D97-AF65-F5344CB8AC3E}">
        <p14:creationId xmlns:p14="http://schemas.microsoft.com/office/powerpoint/2010/main" val="3255157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C110B4-D26A-44C6-8576-236CA24E9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report&#10;&#10;Description automatically generated">
            <a:extLst>
              <a:ext uri="{FF2B5EF4-FFF2-40B4-BE49-F238E27FC236}">
                <a16:creationId xmlns:a16="http://schemas.microsoft.com/office/drawing/2014/main" id="{0B5CD0EA-2B73-839F-D3FD-EE9C1CE849C7}"/>
              </a:ext>
            </a:extLst>
          </p:cNvPr>
          <p:cNvPicPr>
            <a:picLocks noChangeAspect="1"/>
          </p:cNvPicPr>
          <p:nvPr/>
        </p:nvPicPr>
        <p:blipFill rotWithShape="1">
          <a:blip r:embed="rId2"/>
          <a:srcRect r="1743" b="1"/>
          <a:stretch/>
        </p:blipFill>
        <p:spPr>
          <a:xfrm>
            <a:off x="1059778" y="417302"/>
            <a:ext cx="4862126" cy="3364862"/>
          </a:xfrm>
          <a:prstGeom prst="rect">
            <a:avLst/>
          </a:prstGeom>
        </p:spPr>
      </p:pic>
      <p:pic>
        <p:nvPicPr>
          <p:cNvPr id="4" name="Content Placeholder 4" descr="A screenshot of a computer&#10;&#10;Description automatically generated">
            <a:extLst>
              <a:ext uri="{FF2B5EF4-FFF2-40B4-BE49-F238E27FC236}">
                <a16:creationId xmlns:a16="http://schemas.microsoft.com/office/drawing/2014/main" id="{4D73FC17-CCCF-A280-7E09-552A5C6D9E5B}"/>
              </a:ext>
            </a:extLst>
          </p:cNvPr>
          <p:cNvPicPr>
            <a:picLocks noChangeAspect="1"/>
          </p:cNvPicPr>
          <p:nvPr/>
        </p:nvPicPr>
        <p:blipFill>
          <a:blip r:embed="rId3"/>
          <a:stretch>
            <a:fillRect/>
          </a:stretch>
        </p:blipFill>
        <p:spPr>
          <a:xfrm>
            <a:off x="7420493" y="336611"/>
            <a:ext cx="3276734" cy="3219390"/>
          </a:xfrm>
          <a:prstGeom prst="rect">
            <a:avLst/>
          </a:prstGeom>
        </p:spPr>
      </p:pic>
      <p:sp>
        <p:nvSpPr>
          <p:cNvPr id="12" name="Freeform: Shape 11">
            <a:extLst>
              <a:ext uri="{FF2B5EF4-FFF2-40B4-BE49-F238E27FC236}">
                <a16:creationId xmlns:a16="http://schemas.microsoft.com/office/drawing/2014/main" id="{5BFD4DBB-3229-4DF6-A68A-CD91F83258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3856976"/>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txBody>
          <a:bodyPr/>
          <a:lstStyle/>
          <a:p>
            <a:endParaRPr lang="en-US"/>
          </a:p>
        </p:txBody>
      </p:sp>
      <p:sp>
        <p:nvSpPr>
          <p:cNvPr id="3" name="Content Placeholder 2">
            <a:extLst>
              <a:ext uri="{FF2B5EF4-FFF2-40B4-BE49-F238E27FC236}">
                <a16:creationId xmlns:a16="http://schemas.microsoft.com/office/drawing/2014/main" id="{C8806798-4C2A-487E-4438-50A091E25D19}"/>
              </a:ext>
            </a:extLst>
          </p:cNvPr>
          <p:cNvSpPr>
            <a:spLocks noGrp="1"/>
          </p:cNvSpPr>
          <p:nvPr>
            <p:ph idx="1"/>
          </p:nvPr>
        </p:nvSpPr>
        <p:spPr>
          <a:xfrm>
            <a:off x="1177448" y="4278246"/>
            <a:ext cx="9795352" cy="1841856"/>
          </a:xfrm>
        </p:spPr>
        <p:txBody>
          <a:bodyPr>
            <a:normAutofit/>
          </a:bodyPr>
          <a:lstStyle/>
          <a:p>
            <a:r>
              <a:rPr lang="en-US" sz="1800" dirty="0"/>
              <a:t>When changing the model we see less of a significance in the analysis</a:t>
            </a:r>
          </a:p>
          <a:p>
            <a:r>
              <a:rPr lang="en-US" sz="1800" dirty="0"/>
              <a:t>Areas that were studied to hold significance</a:t>
            </a:r>
          </a:p>
          <a:p>
            <a:pPr lvl="2"/>
            <a:r>
              <a:rPr lang="en-US" sz="1600" dirty="0"/>
              <a:t>Urban</a:t>
            </a:r>
          </a:p>
          <a:p>
            <a:pPr lvl="2"/>
            <a:r>
              <a:rPr lang="en-US" sz="1600" dirty="0"/>
              <a:t>Strongholds</a:t>
            </a:r>
          </a:p>
          <a:p>
            <a:pPr lvl="2"/>
            <a:r>
              <a:rPr lang="en-US" sz="1600" dirty="0"/>
              <a:t>Income Deprivation</a:t>
            </a:r>
          </a:p>
        </p:txBody>
      </p:sp>
      <p:sp>
        <p:nvSpPr>
          <p:cNvPr id="14" name="Freeform: Shape 13">
            <a:extLst>
              <a:ext uri="{FF2B5EF4-FFF2-40B4-BE49-F238E27FC236}">
                <a16:creationId xmlns:a16="http://schemas.microsoft.com/office/drawing/2014/main" id="{792979E5-1F93-4CE3-975E-3CAEC618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txBody>
          <a:bodyPr/>
          <a:lstStyle/>
          <a:p>
            <a:endParaRPr lang="en-US"/>
          </a:p>
        </p:txBody>
      </p:sp>
    </p:spTree>
    <p:extLst>
      <p:ext uri="{BB962C8B-B14F-4D97-AF65-F5344CB8AC3E}">
        <p14:creationId xmlns:p14="http://schemas.microsoft.com/office/powerpoint/2010/main" val="670613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71265-7630-E4F5-D3AE-51A5B36FE93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FCFC9C3-EFE2-180F-612B-31C28BD470B1}"/>
              </a:ext>
            </a:extLst>
          </p:cNvPr>
          <p:cNvSpPr>
            <a:spLocks noGrp="1"/>
          </p:cNvSpPr>
          <p:nvPr>
            <p:ph idx="1"/>
          </p:nvPr>
        </p:nvSpPr>
        <p:spPr/>
        <p:txBody>
          <a:bodyPr/>
          <a:lstStyle/>
          <a:p>
            <a:pPr marL="0" indent="0" algn="l">
              <a:buNone/>
            </a:pPr>
            <a:r>
              <a:rPr lang="en-US" b="0" i="0" u="none" strike="noStrike" dirty="0">
                <a:solidFill>
                  <a:srgbClr val="000000"/>
                </a:solidFill>
                <a:effectLst/>
              </a:rPr>
              <a:t>Rickard, K., &amp; Bakke, K. M. (2021). Legacies of wartime order: Punishment attacks and Social Control in Northern Ireland. </a:t>
            </a:r>
            <a:r>
              <a:rPr lang="en-US" b="0" i="1" u="none" strike="noStrike" dirty="0">
                <a:solidFill>
                  <a:srgbClr val="000000"/>
                </a:solidFill>
                <a:effectLst/>
              </a:rPr>
              <a:t>Security Studies</a:t>
            </a:r>
            <a:r>
              <a:rPr lang="en-US" b="0" i="0" u="none" strike="noStrike" dirty="0">
                <a:solidFill>
                  <a:srgbClr val="000000"/>
                </a:solidFill>
                <a:effectLst/>
              </a:rPr>
              <a:t>, </a:t>
            </a:r>
            <a:r>
              <a:rPr lang="en-US" b="0" i="1" u="none" strike="noStrike" dirty="0">
                <a:solidFill>
                  <a:srgbClr val="000000"/>
                </a:solidFill>
                <a:effectLst/>
              </a:rPr>
              <a:t>30</a:t>
            </a:r>
            <a:r>
              <a:rPr lang="en-US" b="0" i="0" u="none" strike="noStrike" dirty="0">
                <a:solidFill>
                  <a:srgbClr val="000000"/>
                </a:solidFill>
                <a:effectLst/>
              </a:rPr>
              <a:t>(4), 603–636. https://</a:t>
            </a:r>
            <a:r>
              <a:rPr lang="en-US" b="0" i="0" u="none" strike="noStrike" dirty="0" err="1">
                <a:solidFill>
                  <a:srgbClr val="000000"/>
                </a:solidFill>
                <a:effectLst/>
              </a:rPr>
              <a:t>doi.org</a:t>
            </a:r>
            <a:r>
              <a:rPr lang="en-US" b="0" i="0" u="none" strike="noStrike" dirty="0">
                <a:solidFill>
                  <a:srgbClr val="000000"/>
                </a:solidFill>
                <a:effectLst/>
              </a:rPr>
              <a:t>/10.1080/09636412.2021.1976822 </a:t>
            </a:r>
          </a:p>
          <a:p>
            <a:pPr marL="0" indent="0" algn="l">
              <a:buNone/>
            </a:pPr>
            <a:r>
              <a:rPr lang="en-US" b="0" i="0" u="none" strike="noStrike" dirty="0">
                <a:solidFill>
                  <a:srgbClr val="000000"/>
                </a:solidFill>
                <a:effectLst/>
              </a:rPr>
              <a:t>Rickard, K., &amp; Bakke, K. M. (2022, January 26). </a:t>
            </a:r>
            <a:r>
              <a:rPr lang="en-US" b="0" i="1" u="none" strike="noStrike" dirty="0">
                <a:solidFill>
                  <a:srgbClr val="000000"/>
                </a:solidFill>
                <a:effectLst/>
              </a:rPr>
              <a:t>Replication data for “legacies of wartime order: Punishment attacks and Social Control in Northern Ireland”.</a:t>
            </a:r>
            <a:r>
              <a:rPr lang="en-US" b="0" i="0" u="none" strike="noStrike" dirty="0">
                <a:solidFill>
                  <a:srgbClr val="000000"/>
                </a:solidFill>
                <a:effectLst/>
              </a:rPr>
              <a:t> Harvard </a:t>
            </a:r>
            <a:r>
              <a:rPr lang="en-US" b="0" i="0" u="none" strike="noStrike" dirty="0" err="1">
                <a:solidFill>
                  <a:srgbClr val="000000"/>
                </a:solidFill>
                <a:effectLst/>
              </a:rPr>
              <a:t>Dataverse</a:t>
            </a:r>
            <a:r>
              <a:rPr lang="en-US" b="0" i="0" u="none" strike="noStrike" dirty="0">
                <a:solidFill>
                  <a:srgbClr val="000000"/>
                </a:solidFill>
                <a:effectLst/>
              </a:rPr>
              <a:t>. https://</a:t>
            </a:r>
            <a:r>
              <a:rPr lang="en-US" b="0" i="0" u="none" strike="noStrike" dirty="0" err="1">
                <a:solidFill>
                  <a:srgbClr val="000000"/>
                </a:solidFill>
                <a:effectLst/>
              </a:rPr>
              <a:t>dataverse.harvard.edu</a:t>
            </a:r>
            <a:r>
              <a:rPr lang="en-US" b="0" i="0" u="none" strike="noStrike" dirty="0">
                <a:solidFill>
                  <a:srgbClr val="000000"/>
                </a:solidFill>
                <a:effectLst/>
              </a:rPr>
              <a:t>/</a:t>
            </a:r>
            <a:r>
              <a:rPr lang="en-US" b="0" i="0" u="none" strike="noStrike" dirty="0" err="1">
                <a:solidFill>
                  <a:srgbClr val="000000"/>
                </a:solidFill>
                <a:effectLst/>
              </a:rPr>
              <a:t>dataset.xhtml?persistentId</a:t>
            </a:r>
            <a:r>
              <a:rPr lang="en-US" b="0" i="0" u="none" strike="noStrike" dirty="0">
                <a:solidFill>
                  <a:srgbClr val="000000"/>
                </a:solidFill>
                <a:effectLst/>
              </a:rPr>
              <a:t>=doi%3A10.7910%2FDVN%2FXXQX2G </a:t>
            </a:r>
          </a:p>
          <a:p>
            <a:endParaRPr lang="en-US" dirty="0"/>
          </a:p>
        </p:txBody>
      </p:sp>
    </p:spTree>
    <p:extLst>
      <p:ext uri="{BB962C8B-B14F-4D97-AF65-F5344CB8AC3E}">
        <p14:creationId xmlns:p14="http://schemas.microsoft.com/office/powerpoint/2010/main" val="978133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85333-2F28-E6E6-D63C-7B74FF8690AD}"/>
              </a:ext>
            </a:extLst>
          </p:cNvPr>
          <p:cNvSpPr>
            <a:spLocks noGrp="1"/>
          </p:cNvSpPr>
          <p:nvPr>
            <p:ph type="title"/>
          </p:nvPr>
        </p:nvSpPr>
        <p:spPr>
          <a:xfrm>
            <a:off x="1415143" y="3080657"/>
            <a:ext cx="9601200" cy="1485900"/>
          </a:xfrm>
        </p:spPr>
        <p:txBody>
          <a:bodyPr/>
          <a:lstStyle/>
          <a:p>
            <a:r>
              <a:rPr lang="en-US" dirty="0"/>
              <a:t>Thank you, I’ll take any questions now</a:t>
            </a:r>
          </a:p>
        </p:txBody>
      </p:sp>
    </p:spTree>
    <p:extLst>
      <p:ext uri="{BB962C8B-B14F-4D97-AF65-F5344CB8AC3E}">
        <p14:creationId xmlns:p14="http://schemas.microsoft.com/office/powerpoint/2010/main" val="399356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DD209-654B-6634-7F9C-B769F5C72647}"/>
              </a:ext>
            </a:extLst>
          </p:cNvPr>
          <p:cNvSpPr>
            <a:spLocks noGrp="1"/>
          </p:cNvSpPr>
          <p:nvPr>
            <p:ph type="title"/>
          </p:nvPr>
        </p:nvSpPr>
        <p:spPr/>
        <p:txBody>
          <a:bodyPr/>
          <a:lstStyle/>
          <a:p>
            <a:r>
              <a:rPr lang="en-US" dirty="0"/>
              <a:t>ABSTRACT : </a:t>
            </a:r>
          </a:p>
        </p:txBody>
      </p:sp>
      <p:graphicFrame>
        <p:nvGraphicFramePr>
          <p:cNvPr id="6" name="Content Placeholder 2">
            <a:extLst>
              <a:ext uri="{FF2B5EF4-FFF2-40B4-BE49-F238E27FC236}">
                <a16:creationId xmlns:a16="http://schemas.microsoft.com/office/drawing/2014/main" id="{D5F9D3EC-1CF6-D1FC-0BBB-8257F2D9562C}"/>
              </a:ext>
            </a:extLst>
          </p:cNvPr>
          <p:cNvGraphicFramePr>
            <a:graphicFrameLocks noGrp="1"/>
          </p:cNvGraphicFramePr>
          <p:nvPr>
            <p:ph idx="1"/>
            <p:extLst>
              <p:ext uri="{D42A27DB-BD31-4B8C-83A1-F6EECF244321}">
                <p14:modId xmlns:p14="http://schemas.microsoft.com/office/powerpoint/2010/main" val="477466585"/>
              </p:ext>
            </p:extLst>
          </p:nvPr>
        </p:nvGraphicFramePr>
        <p:xfrm>
          <a:off x="1219200" y="1377043"/>
          <a:ext cx="10548257" cy="4533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3019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2ECB8-EF75-4714-75CE-9E44826C4F2C}"/>
              </a:ext>
            </a:extLst>
          </p:cNvPr>
          <p:cNvSpPr>
            <a:spLocks noGrp="1"/>
          </p:cNvSpPr>
          <p:nvPr>
            <p:ph type="title"/>
          </p:nvPr>
        </p:nvSpPr>
        <p:spPr/>
        <p:txBody>
          <a:bodyPr/>
          <a:lstStyle/>
          <a:p>
            <a:r>
              <a:rPr lang="en-US" dirty="0"/>
              <a:t>THE STUDY : </a:t>
            </a:r>
          </a:p>
        </p:txBody>
      </p:sp>
      <p:graphicFrame>
        <p:nvGraphicFramePr>
          <p:cNvPr id="6" name="Content Placeholder 2">
            <a:extLst>
              <a:ext uri="{FF2B5EF4-FFF2-40B4-BE49-F238E27FC236}">
                <a16:creationId xmlns:a16="http://schemas.microsoft.com/office/drawing/2014/main" id="{7A60EFC6-E781-2D36-8B00-E8F48843F10A}"/>
              </a:ext>
            </a:extLst>
          </p:cNvPr>
          <p:cNvGraphicFramePr/>
          <p:nvPr>
            <p:extLst>
              <p:ext uri="{D42A27DB-BD31-4B8C-83A1-F6EECF244321}">
                <p14:modId xmlns:p14="http://schemas.microsoft.com/office/powerpoint/2010/main" val="3719598849"/>
              </p:ext>
            </p:extLst>
          </p:nvPr>
        </p:nvGraphicFramePr>
        <p:xfrm>
          <a:off x="1371600" y="2023475"/>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8330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4F68-180B-6A44-319C-1C5F660235D6}"/>
              </a:ext>
            </a:extLst>
          </p:cNvPr>
          <p:cNvSpPr>
            <a:spLocks noGrp="1"/>
          </p:cNvSpPr>
          <p:nvPr>
            <p:ph type="title"/>
          </p:nvPr>
        </p:nvSpPr>
        <p:spPr/>
        <p:txBody>
          <a:bodyPr/>
          <a:lstStyle/>
          <a:p>
            <a:r>
              <a:rPr lang="en-US" dirty="0"/>
              <a:t>DATA:</a:t>
            </a:r>
          </a:p>
        </p:txBody>
      </p:sp>
      <p:graphicFrame>
        <p:nvGraphicFramePr>
          <p:cNvPr id="5" name="Content Placeholder 2">
            <a:extLst>
              <a:ext uri="{FF2B5EF4-FFF2-40B4-BE49-F238E27FC236}">
                <a16:creationId xmlns:a16="http://schemas.microsoft.com/office/drawing/2014/main" id="{516BA169-BBF9-0492-F4E3-C63829656D01}"/>
              </a:ext>
            </a:extLst>
          </p:cNvPr>
          <p:cNvGraphicFramePr>
            <a:graphicFrameLocks noGrp="1"/>
          </p:cNvGraphicFramePr>
          <p:nvPr>
            <p:ph idx="1"/>
            <p:extLst>
              <p:ext uri="{D42A27DB-BD31-4B8C-83A1-F6EECF244321}">
                <p14:modId xmlns:p14="http://schemas.microsoft.com/office/powerpoint/2010/main" val="1527845420"/>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4457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A514-B801-D2E3-C1C0-0BBBFF89B9C9}"/>
              </a:ext>
            </a:extLst>
          </p:cNvPr>
          <p:cNvSpPr>
            <a:spLocks noGrp="1"/>
          </p:cNvSpPr>
          <p:nvPr>
            <p:ph type="title"/>
          </p:nvPr>
        </p:nvSpPr>
        <p:spPr>
          <a:xfrm>
            <a:off x="1371600" y="685800"/>
            <a:ext cx="3282695" cy="1485900"/>
          </a:xfrm>
        </p:spPr>
        <p:txBody>
          <a:bodyPr>
            <a:normAutofit/>
          </a:bodyPr>
          <a:lstStyle/>
          <a:p>
            <a:r>
              <a:rPr lang="en-US" dirty="0"/>
              <a:t>Top-Down </a:t>
            </a:r>
            <a:br>
              <a:rPr lang="en-US" dirty="0"/>
            </a:br>
            <a:r>
              <a:rPr lang="en-US" dirty="0"/>
              <a:t>Bottom-Up</a:t>
            </a:r>
          </a:p>
        </p:txBody>
      </p:sp>
      <p:sp>
        <p:nvSpPr>
          <p:cNvPr id="3" name="Content Placeholder 2">
            <a:extLst>
              <a:ext uri="{FF2B5EF4-FFF2-40B4-BE49-F238E27FC236}">
                <a16:creationId xmlns:a16="http://schemas.microsoft.com/office/drawing/2014/main" id="{D07C5E09-311A-56C4-7946-644D8B5220B2}"/>
              </a:ext>
            </a:extLst>
          </p:cNvPr>
          <p:cNvSpPr>
            <a:spLocks noGrp="1"/>
          </p:cNvSpPr>
          <p:nvPr>
            <p:ph idx="1"/>
          </p:nvPr>
        </p:nvSpPr>
        <p:spPr>
          <a:xfrm>
            <a:off x="1371600" y="2286000"/>
            <a:ext cx="3282694" cy="3581400"/>
          </a:xfrm>
        </p:spPr>
        <p:txBody>
          <a:bodyPr>
            <a:normAutofit/>
          </a:bodyPr>
          <a:lstStyle/>
          <a:p>
            <a:r>
              <a:rPr lang="en-US" dirty="0"/>
              <a:t>Learned </a:t>
            </a:r>
            <a:r>
              <a:rPr lang="en-US" dirty="0" err="1"/>
              <a:t>behaviour</a:t>
            </a:r>
            <a:r>
              <a:rPr lang="en-US" dirty="0"/>
              <a:t> from Leader figures</a:t>
            </a:r>
          </a:p>
          <a:p>
            <a:r>
              <a:rPr lang="en-US" dirty="0"/>
              <a:t>Proper support for informal institutions – learned from peers</a:t>
            </a:r>
          </a:p>
          <a:p>
            <a:r>
              <a:rPr lang="en-US" dirty="0"/>
              <a:t>Fear and respect vs. coercion</a:t>
            </a:r>
          </a:p>
          <a:p>
            <a:endParaRPr lang="en-US" dirty="0"/>
          </a:p>
        </p:txBody>
      </p:sp>
      <p:pic>
        <p:nvPicPr>
          <p:cNvPr id="7" name="Graphic 6" descr="Social Network">
            <a:extLst>
              <a:ext uri="{FF2B5EF4-FFF2-40B4-BE49-F238E27FC236}">
                <a16:creationId xmlns:a16="http://schemas.microsoft.com/office/drawing/2014/main" id="{B20571BF-77F7-C5B3-B963-8978586872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66126" y="645106"/>
            <a:ext cx="5247747" cy="5247747"/>
          </a:xfrm>
          <a:prstGeom prst="rect">
            <a:avLst/>
          </a:prstGeom>
        </p:spPr>
      </p:pic>
    </p:spTree>
    <p:extLst>
      <p:ext uri="{BB962C8B-B14F-4D97-AF65-F5344CB8AC3E}">
        <p14:creationId xmlns:p14="http://schemas.microsoft.com/office/powerpoint/2010/main" val="3862292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3"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34"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36" name="Rectangle 35">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report&#10;&#10;Description automatically generated">
            <a:extLst>
              <a:ext uri="{FF2B5EF4-FFF2-40B4-BE49-F238E27FC236}">
                <a16:creationId xmlns:a16="http://schemas.microsoft.com/office/drawing/2014/main" id="{01128E1A-64AF-C42B-882C-150D11B80287}"/>
              </a:ext>
            </a:extLst>
          </p:cNvPr>
          <p:cNvPicPr>
            <a:picLocks noGrp="1" noChangeAspect="1"/>
          </p:cNvPicPr>
          <p:nvPr>
            <p:ph idx="1"/>
          </p:nvPr>
        </p:nvPicPr>
        <p:blipFill rotWithShape="1">
          <a:blip r:embed="rId2"/>
          <a:srcRect r="1743" b="1"/>
          <a:stretch/>
        </p:blipFill>
        <p:spPr>
          <a:xfrm>
            <a:off x="648622" y="333284"/>
            <a:ext cx="5568692" cy="3853845"/>
          </a:xfrm>
          <a:prstGeom prst="rect">
            <a:avLst/>
          </a:prstGeom>
        </p:spPr>
      </p:pic>
      <p:pic>
        <p:nvPicPr>
          <p:cNvPr id="7" name="Picture 6" descr="A screenshot of a report&#10;&#10;Description automatically generated">
            <a:extLst>
              <a:ext uri="{FF2B5EF4-FFF2-40B4-BE49-F238E27FC236}">
                <a16:creationId xmlns:a16="http://schemas.microsoft.com/office/drawing/2014/main" id="{F48424B5-BC5D-5FF9-2B1C-5FCEDE1AE91C}"/>
              </a:ext>
            </a:extLst>
          </p:cNvPr>
          <p:cNvPicPr>
            <a:picLocks noChangeAspect="1"/>
          </p:cNvPicPr>
          <p:nvPr/>
        </p:nvPicPr>
        <p:blipFill rotWithShape="1">
          <a:blip r:embed="rId3"/>
          <a:srcRect r="4630" b="-2"/>
          <a:stretch/>
        </p:blipFill>
        <p:spPr>
          <a:xfrm>
            <a:off x="6422887" y="333284"/>
            <a:ext cx="5568696" cy="3853845"/>
          </a:xfrm>
          <a:prstGeom prst="rect">
            <a:avLst/>
          </a:prstGeom>
        </p:spPr>
      </p:pic>
      <p:sp>
        <p:nvSpPr>
          <p:cNvPr id="38" name="Freeform: Shape 37">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txBody>
          <a:bodyPr/>
          <a:lstStyle/>
          <a:p>
            <a:endParaRPr lang="en-US"/>
          </a:p>
        </p:txBody>
      </p:sp>
      <p:sp>
        <p:nvSpPr>
          <p:cNvPr id="40" name="Freeform: Shape 39">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txBody>
          <a:bodyPr/>
          <a:lstStyle/>
          <a:p>
            <a:endParaRPr lang="en-US"/>
          </a:p>
        </p:txBody>
      </p:sp>
      <p:sp>
        <p:nvSpPr>
          <p:cNvPr id="10" name="TextBox 9">
            <a:extLst>
              <a:ext uri="{FF2B5EF4-FFF2-40B4-BE49-F238E27FC236}">
                <a16:creationId xmlns:a16="http://schemas.microsoft.com/office/drawing/2014/main" id="{15C54FF9-6937-7900-F8AE-AF1F163B7AAA}"/>
              </a:ext>
            </a:extLst>
          </p:cNvPr>
          <p:cNvSpPr txBox="1"/>
          <p:nvPr/>
        </p:nvSpPr>
        <p:spPr>
          <a:xfrm>
            <a:off x="1155167" y="5102477"/>
            <a:ext cx="10283975" cy="923330"/>
          </a:xfrm>
          <a:prstGeom prst="rect">
            <a:avLst/>
          </a:prstGeom>
          <a:noFill/>
        </p:spPr>
        <p:txBody>
          <a:bodyPr wrap="square" rtlCol="0">
            <a:spAutoFit/>
          </a:bodyPr>
          <a:lstStyle/>
          <a:p>
            <a:r>
              <a:rPr lang="en-US" dirty="0"/>
              <a:t>It can be concluded that areas of informal “justice” systems that existed during the Troubles are more likely to still exist after the conflict as well as experience PSAs  </a:t>
            </a:r>
          </a:p>
          <a:p>
            <a:endParaRPr lang="en-US" dirty="0"/>
          </a:p>
        </p:txBody>
      </p:sp>
    </p:spTree>
    <p:extLst>
      <p:ext uri="{BB962C8B-B14F-4D97-AF65-F5344CB8AC3E}">
        <p14:creationId xmlns:p14="http://schemas.microsoft.com/office/powerpoint/2010/main" val="2213603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0AB0-2163-152C-E81F-8F313B9FA21C}"/>
              </a:ext>
            </a:extLst>
          </p:cNvPr>
          <p:cNvSpPr>
            <a:spLocks noGrp="1"/>
          </p:cNvSpPr>
          <p:nvPr>
            <p:ph type="title"/>
          </p:nvPr>
        </p:nvSpPr>
        <p:spPr>
          <a:xfrm>
            <a:off x="1371600" y="685800"/>
            <a:ext cx="3282695" cy="1485900"/>
          </a:xfrm>
        </p:spPr>
        <p:txBody>
          <a:bodyPr>
            <a:normAutofit/>
          </a:bodyPr>
          <a:lstStyle/>
          <a:p>
            <a:r>
              <a:rPr lang="en-US" dirty="0"/>
              <a:t>FIGURES:</a:t>
            </a:r>
          </a:p>
        </p:txBody>
      </p:sp>
      <p:sp>
        <p:nvSpPr>
          <p:cNvPr id="3" name="Content Placeholder 2">
            <a:extLst>
              <a:ext uri="{FF2B5EF4-FFF2-40B4-BE49-F238E27FC236}">
                <a16:creationId xmlns:a16="http://schemas.microsoft.com/office/drawing/2014/main" id="{1B44F3B7-053E-5A15-3D9E-46E5AC79D000}"/>
              </a:ext>
            </a:extLst>
          </p:cNvPr>
          <p:cNvSpPr>
            <a:spLocks noGrp="1"/>
          </p:cNvSpPr>
          <p:nvPr>
            <p:ph idx="1"/>
          </p:nvPr>
        </p:nvSpPr>
        <p:spPr>
          <a:xfrm>
            <a:off x="1371600" y="2286000"/>
            <a:ext cx="3282694" cy="3581400"/>
          </a:xfrm>
        </p:spPr>
        <p:txBody>
          <a:bodyPr>
            <a:normAutofit/>
          </a:bodyPr>
          <a:lstStyle/>
          <a:p>
            <a:r>
              <a:rPr lang="en-US" dirty="0"/>
              <a:t>2016 survey </a:t>
            </a:r>
          </a:p>
          <a:p>
            <a:r>
              <a:rPr lang="en-US" dirty="0"/>
              <a:t>Belfast &amp; Derry</a:t>
            </a:r>
          </a:p>
          <a:p>
            <a:r>
              <a:rPr lang="en-US" dirty="0"/>
              <a:t>811 participants</a:t>
            </a:r>
          </a:p>
          <a:p>
            <a:r>
              <a:rPr lang="en-US" dirty="0"/>
              <a:t>Groups are split</a:t>
            </a:r>
          </a:p>
          <a:p>
            <a:endParaRPr lang="en-US" dirty="0"/>
          </a:p>
        </p:txBody>
      </p:sp>
      <p:pic>
        <p:nvPicPr>
          <p:cNvPr id="4" name="Content Placeholder 10" descr="A table with text and numbers&#10;&#10;Description automatically generated">
            <a:extLst>
              <a:ext uri="{FF2B5EF4-FFF2-40B4-BE49-F238E27FC236}">
                <a16:creationId xmlns:a16="http://schemas.microsoft.com/office/drawing/2014/main" id="{753EE7CF-138C-B40E-091F-C321A5F61767}"/>
              </a:ext>
            </a:extLst>
          </p:cNvPr>
          <p:cNvPicPr>
            <a:picLocks noChangeAspect="1"/>
          </p:cNvPicPr>
          <p:nvPr/>
        </p:nvPicPr>
        <p:blipFill>
          <a:blip r:embed="rId2"/>
          <a:stretch>
            <a:fillRect/>
          </a:stretch>
        </p:blipFill>
        <p:spPr>
          <a:xfrm>
            <a:off x="5031467" y="1574543"/>
            <a:ext cx="6517065" cy="3388873"/>
          </a:xfrm>
          <a:prstGeom prst="rect">
            <a:avLst/>
          </a:prstGeom>
        </p:spPr>
      </p:pic>
    </p:spTree>
    <p:extLst>
      <p:ext uri="{BB962C8B-B14F-4D97-AF65-F5344CB8AC3E}">
        <p14:creationId xmlns:p14="http://schemas.microsoft.com/office/powerpoint/2010/main" val="640621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3"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14"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16" name="Rectangle 15">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report&#10;&#10;Description automatically generated">
            <a:extLst>
              <a:ext uri="{FF2B5EF4-FFF2-40B4-BE49-F238E27FC236}">
                <a16:creationId xmlns:a16="http://schemas.microsoft.com/office/drawing/2014/main" id="{E2A46759-4C75-8451-D1DD-9768C7C9FFB3}"/>
              </a:ext>
            </a:extLst>
          </p:cNvPr>
          <p:cNvPicPr>
            <a:picLocks noGrp="1" noChangeAspect="1"/>
          </p:cNvPicPr>
          <p:nvPr>
            <p:ph idx="1"/>
          </p:nvPr>
        </p:nvPicPr>
        <p:blipFill>
          <a:blip r:embed="rId2"/>
          <a:stretch>
            <a:fillRect/>
          </a:stretch>
        </p:blipFill>
        <p:spPr>
          <a:xfrm>
            <a:off x="765025" y="171450"/>
            <a:ext cx="5284155" cy="4174482"/>
          </a:xfrm>
          <a:prstGeom prst="rect">
            <a:avLst/>
          </a:prstGeom>
        </p:spPr>
      </p:pic>
      <p:pic>
        <p:nvPicPr>
          <p:cNvPr id="7" name="Picture 6" descr="A screenshot of a table&#10;&#10;Description automatically generated">
            <a:extLst>
              <a:ext uri="{FF2B5EF4-FFF2-40B4-BE49-F238E27FC236}">
                <a16:creationId xmlns:a16="http://schemas.microsoft.com/office/drawing/2014/main" id="{21D0449E-36A2-C43B-5F23-680EF44D2789}"/>
              </a:ext>
            </a:extLst>
          </p:cNvPr>
          <p:cNvPicPr>
            <a:picLocks noChangeAspect="1"/>
          </p:cNvPicPr>
          <p:nvPr/>
        </p:nvPicPr>
        <p:blipFill>
          <a:blip r:embed="rId3"/>
          <a:stretch>
            <a:fillRect/>
          </a:stretch>
        </p:blipFill>
        <p:spPr>
          <a:xfrm>
            <a:off x="6507961" y="171450"/>
            <a:ext cx="5351899" cy="4174482"/>
          </a:xfrm>
          <a:prstGeom prst="rect">
            <a:avLst/>
          </a:prstGeom>
        </p:spPr>
      </p:pic>
      <p:sp>
        <p:nvSpPr>
          <p:cNvPr id="18" name="Freeform: Shape 17">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txBody>
          <a:bodyPr/>
          <a:lstStyle/>
          <a:p>
            <a:endParaRPr lang="en-US"/>
          </a:p>
        </p:txBody>
      </p:sp>
      <p:sp>
        <p:nvSpPr>
          <p:cNvPr id="20" name="Freeform: Shape 19">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txBody>
          <a:bodyPr/>
          <a:lstStyle/>
          <a:p>
            <a:endParaRPr lang="en-US"/>
          </a:p>
        </p:txBody>
      </p:sp>
      <p:sp>
        <p:nvSpPr>
          <p:cNvPr id="9" name="Title 8">
            <a:extLst>
              <a:ext uri="{FF2B5EF4-FFF2-40B4-BE49-F238E27FC236}">
                <a16:creationId xmlns:a16="http://schemas.microsoft.com/office/drawing/2014/main" id="{72710A6E-78D4-32B8-6DE3-3EC5C0ADCB8A}"/>
              </a:ext>
            </a:extLst>
          </p:cNvPr>
          <p:cNvSpPr>
            <a:spLocks noGrp="1"/>
          </p:cNvSpPr>
          <p:nvPr>
            <p:ph type="title"/>
          </p:nvPr>
        </p:nvSpPr>
        <p:spPr>
          <a:xfrm>
            <a:off x="942869" y="4795792"/>
            <a:ext cx="9601200" cy="1485900"/>
          </a:xfrm>
        </p:spPr>
        <p:txBody>
          <a:bodyPr/>
          <a:lstStyle/>
          <a:p>
            <a:pPr algn="ctr"/>
            <a:r>
              <a:rPr lang="en-US" dirty="0"/>
              <a:t>Informal vs. Police</a:t>
            </a:r>
          </a:p>
        </p:txBody>
      </p:sp>
    </p:spTree>
    <p:extLst>
      <p:ext uri="{BB962C8B-B14F-4D97-AF65-F5344CB8AC3E}">
        <p14:creationId xmlns:p14="http://schemas.microsoft.com/office/powerpoint/2010/main" val="2618469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D488911C-0EC7-40A9-9BCB-CA8A66E46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53023EA8-527A-4FA2-A71D-626F91275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45" name="Freeform 6">
              <a:extLst>
                <a:ext uri="{FF2B5EF4-FFF2-40B4-BE49-F238E27FC236}">
                  <a16:creationId xmlns:a16="http://schemas.microsoft.com/office/drawing/2014/main" id="{60C46CD6-ADBB-41BC-8969-7C707D433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46" name="Freeform 6">
              <a:extLst>
                <a:ext uri="{FF2B5EF4-FFF2-40B4-BE49-F238E27FC236}">
                  <a16:creationId xmlns:a16="http://schemas.microsoft.com/office/drawing/2014/main" id="{B6C38415-998B-45FB-A12C-BD0B184CB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p:nvSpPr>
          <p:cNvPr id="48" name="Rectangle 47">
            <a:extLst>
              <a:ext uri="{FF2B5EF4-FFF2-40B4-BE49-F238E27FC236}">
                <a16:creationId xmlns:a16="http://schemas.microsoft.com/office/drawing/2014/main" id="{C8D89F71-9459-4318-ACAE-874616C3A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1019404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report&#10;&#10;Description automatically generated">
            <a:extLst>
              <a:ext uri="{FF2B5EF4-FFF2-40B4-BE49-F238E27FC236}">
                <a16:creationId xmlns:a16="http://schemas.microsoft.com/office/drawing/2014/main" id="{FEF2ABC5-6631-B3A0-5CA3-2AE6C6D24C37}"/>
              </a:ext>
            </a:extLst>
          </p:cNvPr>
          <p:cNvPicPr>
            <a:picLocks noGrp="1" noChangeAspect="1"/>
          </p:cNvPicPr>
          <p:nvPr>
            <p:ph idx="1"/>
          </p:nvPr>
        </p:nvPicPr>
        <p:blipFill>
          <a:blip r:embed="rId2"/>
          <a:stretch>
            <a:fillRect/>
          </a:stretch>
        </p:blipFill>
        <p:spPr>
          <a:xfrm>
            <a:off x="3377707" y="1289918"/>
            <a:ext cx="5439555" cy="4242853"/>
          </a:xfrm>
          <a:prstGeom prst="rect">
            <a:avLst/>
          </a:prstGeom>
        </p:spPr>
      </p:pic>
    </p:spTree>
    <p:extLst>
      <p:ext uri="{BB962C8B-B14F-4D97-AF65-F5344CB8AC3E}">
        <p14:creationId xmlns:p14="http://schemas.microsoft.com/office/powerpoint/2010/main" val="302812369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3357</TotalTime>
  <Words>453</Words>
  <Application>Microsoft Macintosh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OpenSans</vt:lpstr>
      <vt:lpstr>Franklin Gothic Book</vt:lpstr>
      <vt:lpstr>Crop</vt:lpstr>
      <vt:lpstr>     Replication of: Legacies of Wartime Order: Punishment Attacks and Social Control in Northern Ireland  by Kit Rickard &amp; Kristin M. Bakke </vt:lpstr>
      <vt:lpstr>ABSTRACT : </vt:lpstr>
      <vt:lpstr>THE STUDY : </vt:lpstr>
      <vt:lpstr>DATA:</vt:lpstr>
      <vt:lpstr>Top-Down  Bottom-Up</vt:lpstr>
      <vt:lpstr>PowerPoint Presentation</vt:lpstr>
      <vt:lpstr>FIGURES:</vt:lpstr>
      <vt:lpstr>Informal vs. Police</vt:lpstr>
      <vt:lpstr>PowerPoint Presentation</vt:lpstr>
      <vt:lpstr>TWIST</vt:lpstr>
      <vt:lpstr>PowerPoint Presentation</vt:lpstr>
      <vt:lpstr>References</vt:lpstr>
      <vt:lpstr>Thank you, I’ll take any questions now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Replication of: Legacies of Wartime Order: Punishment Attacks and Social Control in Northern Ireland  by Kit Rickard &amp; Kristin M. Bakke </dc:title>
  <dc:creator>Jacqueline Bouvier</dc:creator>
  <cp:lastModifiedBy>Jacqueline Bouvier</cp:lastModifiedBy>
  <cp:revision>7</cp:revision>
  <dcterms:created xsi:type="dcterms:W3CDTF">2024-03-28T12:48:23Z</dcterms:created>
  <dcterms:modified xsi:type="dcterms:W3CDTF">2024-03-31T21:22:28Z</dcterms:modified>
</cp:coreProperties>
</file>