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7" r:id="rId2"/>
    <p:sldId id="268" r:id="rId3"/>
    <p:sldId id="260" r:id="rId4"/>
    <p:sldId id="266" r:id="rId5"/>
    <p:sldId id="269" r:id="rId6"/>
    <p:sldId id="270" r:id="rId7"/>
    <p:sldId id="271" r:id="rId8"/>
    <p:sldId id="263" r:id="rId9"/>
    <p:sldId id="264" r:id="rId10"/>
    <p:sldId id="265" r:id="rId1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42" autoAdjust="0"/>
  </p:normalViewPr>
  <p:slideViewPr>
    <p:cSldViewPr snapToGrid="0" snapToObjects="1">
      <p:cViewPr>
        <p:scale>
          <a:sx n="94" d="100"/>
          <a:sy n="94" d="100"/>
        </p:scale>
        <p:origin x="-3344" y="-22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74608095"/>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developed a </a:t>
            </a:r>
            <a:r>
              <a:rPr lang="en-US" dirty="0" err="1" smtClean="0"/>
              <a:t>Sketchup</a:t>
            </a:r>
            <a:r>
              <a:rPr lang="en-US" dirty="0" smtClean="0"/>
              <a:t> plugin that can help us build the motion dataset. You can get it from my </a:t>
            </a:r>
            <a:r>
              <a:rPr lang="en-US" dirty="0" err="1" smtClean="0"/>
              <a:t>github</a:t>
            </a:r>
            <a:r>
              <a:rPr lang="en-US" dirty="0" smtClean="0"/>
              <a:t> account. And Here is the link to the repository. </a:t>
            </a:r>
          </a:p>
          <a:p>
            <a:endParaRPr lang="en-US" dirty="0" smtClean="0"/>
          </a:p>
          <a:p>
            <a:r>
              <a:rPr lang="en-US" dirty="0" smtClean="0"/>
              <a:t>I only test it on MAC with </a:t>
            </a:r>
            <a:r>
              <a:rPr lang="en-US" dirty="0" err="1" smtClean="0"/>
              <a:t>Sketchup</a:t>
            </a:r>
            <a:r>
              <a:rPr lang="en-US" dirty="0" smtClean="0"/>
              <a:t> 2013. Most parts should be able to work on windows or other </a:t>
            </a:r>
            <a:r>
              <a:rPr lang="en-US" dirty="0" err="1" smtClean="0"/>
              <a:t>sketchup</a:t>
            </a:r>
            <a:r>
              <a:rPr lang="en-US" dirty="0" smtClean="0"/>
              <a:t> version. But I haven't test it. And at least, I know in the scripts under this "cli" folder, 'cli' stands for command line interface, I use some MAC-Special commands. So don't surprise, if it doesn't work on windows. Of course, it would be appreciated if you guys can make it work on windows and other </a:t>
            </a:r>
            <a:r>
              <a:rPr lang="en-US" dirty="0" err="1" smtClean="0"/>
              <a:t>sketchup</a:t>
            </a:r>
            <a:r>
              <a:rPr lang="en-US" dirty="0" smtClean="0"/>
              <a:t> version.</a:t>
            </a:r>
          </a:p>
          <a:p>
            <a:endParaRPr lang="en-US" dirty="0" smtClean="0"/>
          </a:p>
          <a:p>
            <a:r>
              <a:rPr lang="en-US" dirty="0" smtClean="0"/>
              <a:t>I hope the folder's name has explains what it is. For example, "</a:t>
            </a:r>
            <a:r>
              <a:rPr lang="en-US" dirty="0" err="1" smtClean="0"/>
              <a:t>src</a:t>
            </a:r>
            <a:r>
              <a:rPr lang="en-US" dirty="0" smtClean="0"/>
              <a:t>" folder contains the source codes. the "docs" folder contains the documents. And the "example" is an example to show how to generate the image sequences using this plugin. More detailed descriptions can be found in this file "</a:t>
            </a:r>
            <a:r>
              <a:rPr lang="en-US" dirty="0" err="1" smtClean="0"/>
              <a:t>content.txt</a:t>
            </a:r>
            <a:r>
              <a:rPr lang="en-US" dirty="0" smtClean="0"/>
              <a:t>". By the way, you can find how to install this plugin, how to run the example from the "readme" file.</a:t>
            </a:r>
            <a:endParaRPr lang="en-US" dirty="0"/>
          </a:p>
        </p:txBody>
      </p:sp>
    </p:spTree>
    <p:extLst>
      <p:ext uri="{BB962C8B-B14F-4D97-AF65-F5344CB8AC3E}">
        <p14:creationId xmlns:p14="http://schemas.microsoft.com/office/powerpoint/2010/main" val="301880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 source code is more complex than you expect. But the internal work flow is not so complex. By and large, I separate the whole process into three steps. </a:t>
            </a:r>
            <a:endParaRPr lang="en-US" dirty="0"/>
          </a:p>
        </p:txBody>
      </p:sp>
    </p:spTree>
    <p:extLst>
      <p:ext uri="{BB962C8B-B14F-4D97-AF65-F5344CB8AC3E}">
        <p14:creationId xmlns:p14="http://schemas.microsoft.com/office/powerpoint/2010/main" val="355224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 we need to set-up the camera. Then, we generate the trajectories based on the camera setting. Finally, taking the model and camera trajectories, we can render the image sequences. I will explain them step by step. Next I will explain them step by step. </a:t>
            </a:r>
            <a:endParaRPr lang="en-US" dirty="0"/>
          </a:p>
        </p:txBody>
      </p:sp>
    </p:spTree>
    <p:extLst>
      <p:ext uri="{BB962C8B-B14F-4D97-AF65-F5344CB8AC3E}">
        <p14:creationId xmlns:p14="http://schemas.microsoft.com/office/powerpoint/2010/main" val="425847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Basically we have two ways to set up the camera. One way is to setup it by hand using the annotation tool. This is how we handle the 3D models collected from the website. I think, you guys have watch this video before. Right? The second way is for the object-level scene. I developed a tool, I call it assembler, that can </a:t>
            </a:r>
            <a:r>
              <a:rPr lang="en-US" dirty="0" err="1" smtClean="0"/>
              <a:t>automatcially</a:t>
            </a:r>
            <a:r>
              <a:rPr lang="en-US" dirty="0" smtClean="0"/>
              <a:t> assemble </a:t>
            </a:r>
            <a:r>
              <a:rPr lang="en-US" dirty="0" err="1" smtClean="0"/>
              <a:t>differrent</a:t>
            </a:r>
            <a:r>
              <a:rPr lang="en-US" dirty="0" smtClean="0"/>
              <a:t> objects in to a pre-set scene. Here, I call it studio. For this kind of scene, the tool can automatically set up the camera and the focal points. </a:t>
            </a:r>
            <a:endParaRPr lang="en-US" dirty="0"/>
          </a:p>
        </p:txBody>
      </p:sp>
    </p:spTree>
    <p:extLst>
      <p:ext uri="{BB962C8B-B14F-4D97-AF65-F5344CB8AC3E}">
        <p14:creationId xmlns:p14="http://schemas.microsoft.com/office/powerpoint/2010/main" val="88230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matter how we get the camera-target-setting, after that, we can move to the second step, "generate the trajectory". </a:t>
            </a:r>
            <a:endParaRPr lang="en-US" dirty="0"/>
          </a:p>
        </p:txBody>
      </p:sp>
    </p:spTree>
    <p:extLst>
      <p:ext uri="{BB962C8B-B14F-4D97-AF65-F5344CB8AC3E}">
        <p14:creationId xmlns:p14="http://schemas.microsoft.com/office/powerpoint/2010/main" val="377651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xc761/3DMotionDB"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0" y="874702"/>
            <a:ext cx="13004800" cy="8950873"/>
          </a:xfrm>
          <a:prstGeom prst="rect">
            <a:avLst/>
          </a:prstGeom>
        </p:spPr>
      </p:pic>
      <p:grpSp>
        <p:nvGrpSpPr>
          <p:cNvPr id="8" name="Group 7"/>
          <p:cNvGrpSpPr/>
          <p:nvPr/>
        </p:nvGrpSpPr>
        <p:grpSpPr>
          <a:xfrm>
            <a:off x="0" y="189769"/>
            <a:ext cx="13004800" cy="785090"/>
            <a:chOff x="641420" y="8848254"/>
            <a:chExt cx="11378800" cy="785090"/>
          </a:xfrm>
        </p:grpSpPr>
        <p:sp>
          <p:nvSpPr>
            <p:cNvPr id="7" name="Rounded Rectangle 6"/>
            <p:cNvSpPr/>
            <p:nvPr/>
          </p:nvSpPr>
          <p:spPr>
            <a:xfrm>
              <a:off x="641420" y="8848254"/>
              <a:ext cx="11378800" cy="785090"/>
            </a:xfrm>
            <a:prstGeom prst="roundRect">
              <a:avLst/>
            </a:prstGeom>
            <a:ln/>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p:cNvSpPr/>
            <p:nvPr/>
          </p:nvSpPr>
          <p:spPr>
            <a:xfrm>
              <a:off x="1633618" y="8948411"/>
              <a:ext cx="9394405" cy="584776"/>
            </a:xfrm>
            <a:prstGeom prst="rect">
              <a:avLst/>
            </a:prstGeom>
          </p:spPr>
          <p:txBody>
            <a:bodyPr wrap="square">
              <a:spAutoFit/>
            </a:bodyPr>
            <a:lstStyle/>
            <a:p>
              <a:r>
                <a:rPr lang="en-US" sz="3200" dirty="0" smtClean="0">
                  <a:solidFill>
                    <a:schemeClr val="bg1"/>
                  </a:solidFill>
                  <a:latin typeface="Chalkboard"/>
                  <a:cs typeface="Chalkboard"/>
                </a:rPr>
                <a:t>https://</a:t>
              </a:r>
              <a:r>
                <a:rPr lang="en-US" sz="3200" dirty="0" err="1" smtClean="0">
                  <a:solidFill>
                    <a:schemeClr val="bg1"/>
                  </a:solidFill>
                  <a:latin typeface="Chalkboard"/>
                  <a:cs typeface="Chalkboard"/>
                </a:rPr>
                <a:t>github.com</a:t>
              </a:r>
              <a:r>
                <a:rPr lang="en-US" sz="3200" dirty="0" smtClean="0">
                  <a:solidFill>
                    <a:schemeClr val="bg1"/>
                  </a:solidFill>
                  <a:latin typeface="Chalkboard"/>
                  <a:cs typeface="Chalkboard"/>
                </a:rPr>
                <a:t>/jxc761/3DMotionDB.git</a:t>
              </a:r>
              <a:endParaRPr lang="en-US" sz="3200" dirty="0">
                <a:solidFill>
                  <a:schemeClr val="bg1"/>
                </a:solidFill>
                <a:latin typeface="Chalkboard"/>
                <a:cs typeface="Chalkboard"/>
              </a:endParaRPr>
            </a:p>
          </p:txBody>
        </p:sp>
      </p:grpSp>
      <p:sp>
        <p:nvSpPr>
          <p:cNvPr id="9" name="Rectangle 8"/>
          <p:cNvSpPr/>
          <p:nvPr/>
        </p:nvSpPr>
        <p:spPr>
          <a:xfrm>
            <a:off x="564449" y="8799565"/>
            <a:ext cx="9813734" cy="564404"/>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038055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952500" y="444500"/>
            <a:ext cx="8453967" cy="2159000"/>
          </a:xfrm>
          <a:prstGeom prst="rect">
            <a:avLst/>
          </a:prstGeom>
        </p:spPr>
        <p:txBody>
          <a:bodyPr/>
          <a:lstStyle/>
          <a:p>
            <a:pPr lvl="0">
              <a:defRPr sz="1800"/>
            </a:pPr>
            <a:r>
              <a:rPr sz="8000"/>
              <a:t>JSON</a:t>
            </a:r>
          </a:p>
        </p:txBody>
      </p:sp>
      <p:sp>
        <p:nvSpPr>
          <p:cNvPr id="65" name="Shape 65"/>
          <p:cNvSpPr>
            <a:spLocks noGrp="1"/>
          </p:cNvSpPr>
          <p:nvPr>
            <p:ph type="body" idx="1"/>
          </p:nvPr>
        </p:nvSpPr>
        <p:spPr>
          <a:xfrm>
            <a:off x="952500" y="2603500"/>
            <a:ext cx="9690100" cy="6286500"/>
          </a:xfrm>
          <a:prstGeom prst="rect">
            <a:avLst/>
          </a:prstGeom>
        </p:spPr>
        <p:txBody>
          <a:bodyPr/>
          <a:lstStyle/>
          <a:p>
            <a:pPr marL="280034" lvl="0" indent="-280034" defTabSz="368045">
              <a:spcBef>
                <a:spcPts val="2600"/>
              </a:spcBef>
              <a:defRPr sz="1800"/>
            </a:pPr>
            <a:r>
              <a:rPr sz="2268"/>
              <a:t>XML vs. JSON vs. YAML</a:t>
            </a:r>
          </a:p>
          <a:p>
            <a:pPr marL="280034" lvl="0" indent="-280034" defTabSz="368045">
              <a:spcBef>
                <a:spcPts val="2600"/>
              </a:spcBef>
              <a:defRPr sz="1800"/>
            </a:pPr>
            <a:r>
              <a:rPr sz="2268"/>
              <a:t>JSON (JavaScript Object Notation) is a lightweight data-interchange format. </a:t>
            </a:r>
          </a:p>
          <a:p>
            <a:pPr marL="280034" lvl="0" indent="-280034" defTabSz="368045">
              <a:spcBef>
                <a:spcPts val="2600"/>
              </a:spcBef>
              <a:defRPr sz="1800"/>
            </a:pPr>
            <a:r>
              <a:rPr sz="2268"/>
              <a:t>It is easy for humans to read and write. It is easy for machines to parse and generate. </a:t>
            </a:r>
          </a:p>
          <a:p>
            <a:pPr marL="280034" lvl="0" indent="-280034" defTabSz="368045">
              <a:spcBef>
                <a:spcPts val="2600"/>
              </a:spcBef>
              <a:defRPr sz="1800"/>
            </a:pPr>
            <a:r>
              <a:rPr sz="2268"/>
              <a:t>JSON is built on two structures:</a:t>
            </a:r>
          </a:p>
          <a:p>
            <a:pPr marL="560069" lvl="1" indent="-280034" defTabSz="368045">
              <a:spcBef>
                <a:spcPts val="2600"/>
              </a:spcBef>
              <a:buChar char="-"/>
              <a:defRPr sz="1800"/>
            </a:pPr>
            <a:r>
              <a:rPr sz="2268"/>
              <a:t>A collection of name/value pairs. In various languages, this is realized as an object, record, struct, dictionary, hash table, keyed list, or associative array.</a:t>
            </a:r>
          </a:p>
          <a:p>
            <a:pPr marL="560069" lvl="1" indent="-280034" defTabSz="368045">
              <a:spcBef>
                <a:spcPts val="2600"/>
              </a:spcBef>
              <a:buChar char="-"/>
              <a:defRPr sz="1800"/>
            </a:pPr>
            <a:r>
              <a:rPr sz="2268"/>
              <a:t>An ordered list of values. In most languages, this is realized as an array, vector, list, or sequence.</a:t>
            </a:r>
          </a:p>
          <a:p>
            <a:pPr marL="280034" lvl="0" indent="-280034" defTabSz="368045">
              <a:spcBef>
                <a:spcPts val="2600"/>
              </a:spcBef>
              <a:defRPr sz="1800"/>
            </a:pPr>
            <a:r>
              <a:rPr sz="2268"/>
              <a:t>C, C++, C#, Java, JavaScript, Perl, Python, Ruby, Matlab</a:t>
            </a:r>
          </a:p>
        </p:txBody>
      </p:sp>
      <p:pic>
        <p:nvPicPr>
          <p:cNvPr id="66" name="pasted-image-filtered.jpeg"/>
          <p:cNvPicPr/>
          <p:nvPr/>
        </p:nvPicPr>
        <p:blipFill>
          <a:blip r:embed="rId2">
            <a:extLst/>
          </a:blip>
          <a:srcRect/>
          <a:stretch>
            <a:fillRect/>
          </a:stretch>
        </p:blipFill>
        <p:spPr>
          <a:xfrm>
            <a:off x="10775950" y="3257550"/>
            <a:ext cx="2222500" cy="4978400"/>
          </a:xfrm>
          <a:prstGeom prst="rect">
            <a:avLst/>
          </a:prstGeom>
          <a:ln w="12700">
            <a:miter lim="400000"/>
          </a:ln>
        </p:spPr>
      </p:pic>
      <p:pic>
        <p:nvPicPr>
          <p:cNvPr id="67" name="pasted-image.png"/>
          <p:cNvPicPr/>
          <p:nvPr/>
        </p:nvPicPr>
        <p:blipFill>
          <a:blip r:embed="rId3">
            <a:extLst/>
          </a:blip>
          <a:stretch>
            <a:fillRect/>
          </a:stretch>
        </p:blipFill>
        <p:spPr>
          <a:xfrm>
            <a:off x="11021669" y="718701"/>
            <a:ext cx="1136464" cy="1136465"/>
          </a:xfrm>
          <a:prstGeom prst="rect">
            <a:avLst/>
          </a:prstGeom>
          <a:ln w="12700">
            <a:miter lim="400000"/>
          </a:ln>
        </p:spPr>
      </p:pic>
      <p:sp>
        <p:nvSpPr>
          <p:cNvPr id="68" name="Shape 68"/>
          <p:cNvSpPr/>
          <p:nvPr/>
        </p:nvSpPr>
        <p:spPr>
          <a:xfrm>
            <a:off x="11175034" y="9235016"/>
            <a:ext cx="142433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lvl="0">
              <a:defRPr sz="1800"/>
            </a:pPr>
            <a:r>
              <a:rPr sz="1600"/>
              <a:t>http://json.org/</a:t>
            </a:r>
          </a:p>
        </p:txBody>
      </p:sp>
      <p:sp>
        <p:nvSpPr>
          <p:cNvPr id="69" name="Shape 69"/>
          <p:cNvSpPr/>
          <p:nvPr/>
        </p:nvSpPr>
        <p:spPr>
          <a:xfrm>
            <a:off x="10608733" y="-347134"/>
            <a:ext cx="2362201" cy="10652060"/>
          </a:xfrm>
          <a:prstGeom prst="rect">
            <a:avLst/>
          </a:prstGeom>
          <a:ln w="635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8717"/>
          <a:stretch/>
        </p:blipFill>
        <p:spPr>
          <a:xfrm>
            <a:off x="127128" y="1346872"/>
            <a:ext cx="12776200" cy="8358468"/>
          </a:xfrm>
          <a:prstGeom prst="rect">
            <a:avLst/>
          </a:prstGeom>
        </p:spPr>
      </p:pic>
      <p:grpSp>
        <p:nvGrpSpPr>
          <p:cNvPr id="8" name="Group 7"/>
          <p:cNvGrpSpPr/>
          <p:nvPr/>
        </p:nvGrpSpPr>
        <p:grpSpPr>
          <a:xfrm>
            <a:off x="0" y="189769"/>
            <a:ext cx="13004800" cy="785090"/>
            <a:chOff x="641420" y="8848254"/>
            <a:chExt cx="11378800" cy="785090"/>
          </a:xfrm>
        </p:grpSpPr>
        <p:sp>
          <p:nvSpPr>
            <p:cNvPr id="7" name="Rounded Rectangle 6"/>
            <p:cNvSpPr/>
            <p:nvPr/>
          </p:nvSpPr>
          <p:spPr>
            <a:xfrm>
              <a:off x="641420" y="8848254"/>
              <a:ext cx="11378800" cy="785090"/>
            </a:xfrm>
            <a:prstGeom prst="roundRect">
              <a:avLst/>
            </a:prstGeom>
            <a:ln/>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p:cNvSpPr/>
            <p:nvPr/>
          </p:nvSpPr>
          <p:spPr>
            <a:xfrm>
              <a:off x="1633618" y="8948411"/>
              <a:ext cx="9394405" cy="584776"/>
            </a:xfrm>
            <a:prstGeom prst="rect">
              <a:avLst/>
            </a:prstGeom>
          </p:spPr>
          <p:txBody>
            <a:bodyPr wrap="square">
              <a:spAutoFit/>
            </a:bodyPr>
            <a:lstStyle/>
            <a:p>
              <a:r>
                <a:rPr lang="en-US" sz="3200" dirty="0" smtClean="0">
                  <a:solidFill>
                    <a:schemeClr val="bg1"/>
                  </a:solidFill>
                  <a:latin typeface="Chalkboard"/>
                  <a:cs typeface="Chalkboard"/>
                </a:rPr>
                <a:t>https://</a:t>
              </a:r>
              <a:r>
                <a:rPr lang="en-US" sz="3200" dirty="0" err="1" smtClean="0">
                  <a:solidFill>
                    <a:schemeClr val="bg1"/>
                  </a:solidFill>
                  <a:latin typeface="Chalkboard"/>
                  <a:cs typeface="Chalkboard"/>
                </a:rPr>
                <a:t>github.com</a:t>
              </a:r>
              <a:r>
                <a:rPr lang="en-US" sz="3200" dirty="0" smtClean="0">
                  <a:solidFill>
                    <a:schemeClr val="bg1"/>
                  </a:solidFill>
                  <a:latin typeface="Chalkboard"/>
                  <a:cs typeface="Chalkboard"/>
                </a:rPr>
                <a:t>/jxc761/3DMotionDB.git</a:t>
              </a:r>
              <a:endParaRPr lang="en-US" sz="3200" dirty="0">
                <a:solidFill>
                  <a:schemeClr val="bg1"/>
                </a:solidFill>
                <a:latin typeface="Chalkboard"/>
                <a:cs typeface="Chalkboard"/>
              </a:endParaRPr>
            </a:p>
          </p:txBody>
        </p:sp>
      </p:grpSp>
    </p:spTree>
    <p:extLst>
      <p:ext uri="{BB962C8B-B14F-4D97-AF65-F5344CB8AC3E}">
        <p14:creationId xmlns:p14="http://schemas.microsoft.com/office/powerpoint/2010/main" val="25444439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lang="en-US" sz="8000" dirty="0" smtClean="0"/>
              <a:t>Work flow</a:t>
            </a:r>
            <a:endParaRPr sz="8000" dirty="0"/>
          </a:p>
        </p:txBody>
      </p:sp>
      <p:sp>
        <p:nvSpPr>
          <p:cNvPr id="3" name="Down Arrow 2"/>
          <p:cNvSpPr/>
          <p:nvPr/>
        </p:nvSpPr>
        <p:spPr>
          <a:xfrm>
            <a:off x="6169030" y="4580813"/>
            <a:ext cx="372024" cy="320684"/>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6169030" y="6325521"/>
            <a:ext cx="372024" cy="320684"/>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grpSp>
        <p:nvGrpSpPr>
          <p:cNvPr id="13" name="Group 12"/>
          <p:cNvGrpSpPr/>
          <p:nvPr/>
        </p:nvGrpSpPr>
        <p:grpSpPr>
          <a:xfrm>
            <a:off x="4069042" y="3411601"/>
            <a:ext cx="4572000" cy="914400"/>
            <a:chOff x="4066606" y="2603500"/>
            <a:chExt cx="4572000" cy="914400"/>
          </a:xfrm>
        </p:grpSpPr>
        <p:sp>
          <p:nvSpPr>
            <p:cNvPr id="14" name="Rectangle 13"/>
            <p:cNvSpPr/>
            <p:nvPr/>
          </p:nvSpPr>
          <p:spPr>
            <a:xfrm>
              <a:off x="4066606" y="2603500"/>
              <a:ext cx="4572000" cy="914400"/>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p:cNvSpPr/>
            <p:nvPr/>
          </p:nvSpPr>
          <p:spPr>
            <a:xfrm>
              <a:off x="4349494" y="2737535"/>
              <a:ext cx="4006225"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Set up camera-target</a:t>
              </a:r>
            </a:p>
          </p:txBody>
        </p:sp>
      </p:grpSp>
      <p:grpSp>
        <p:nvGrpSpPr>
          <p:cNvPr id="11" name="Group 10"/>
          <p:cNvGrpSpPr/>
          <p:nvPr/>
        </p:nvGrpSpPr>
        <p:grpSpPr>
          <a:xfrm>
            <a:off x="4069042" y="5156309"/>
            <a:ext cx="4572000" cy="914400"/>
            <a:chOff x="4066606" y="4463844"/>
            <a:chExt cx="4572000" cy="914400"/>
          </a:xfrm>
        </p:grpSpPr>
        <p:sp>
          <p:nvSpPr>
            <p:cNvPr id="15" name="Rectangle 14"/>
            <p:cNvSpPr/>
            <p:nvPr/>
          </p:nvSpPr>
          <p:spPr>
            <a:xfrm>
              <a:off x="4066606" y="4463844"/>
              <a:ext cx="4572000" cy="91440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ectangle 6"/>
            <p:cNvSpPr/>
            <p:nvPr/>
          </p:nvSpPr>
          <p:spPr>
            <a:xfrm>
              <a:off x="4337833" y="4597879"/>
              <a:ext cx="4029546"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Generate</a:t>
              </a:r>
              <a:r>
                <a:rPr lang="en-US" dirty="0">
                  <a:solidFill>
                    <a:srgbClr val="FFFFFF"/>
                  </a:solidFill>
                </a:rPr>
                <a:t> </a:t>
              </a:r>
              <a:r>
                <a:rPr lang="en-US" dirty="0">
                  <a:solidFill>
                    <a:srgbClr val="0D0D0D"/>
                  </a:solidFill>
                  <a:latin typeface="Times New Roman"/>
                  <a:cs typeface="Times New Roman"/>
                </a:rPr>
                <a:t>trajectories</a:t>
              </a:r>
            </a:p>
          </p:txBody>
        </p:sp>
      </p:grpSp>
      <p:grpSp>
        <p:nvGrpSpPr>
          <p:cNvPr id="16" name="Group 15"/>
          <p:cNvGrpSpPr/>
          <p:nvPr/>
        </p:nvGrpSpPr>
        <p:grpSpPr>
          <a:xfrm>
            <a:off x="4069042" y="6901019"/>
            <a:ext cx="4572000" cy="914400"/>
            <a:chOff x="4071479" y="6644494"/>
            <a:chExt cx="4572000" cy="914400"/>
          </a:xfrm>
        </p:grpSpPr>
        <p:sp>
          <p:nvSpPr>
            <p:cNvPr id="20" name="Rectangle 19"/>
            <p:cNvSpPr/>
            <p:nvPr/>
          </p:nvSpPr>
          <p:spPr>
            <a:xfrm>
              <a:off x="4071479" y="6644494"/>
              <a:ext cx="45720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ectangle 7"/>
            <p:cNvSpPr/>
            <p:nvPr/>
          </p:nvSpPr>
          <p:spPr>
            <a:xfrm>
              <a:off x="5598297" y="6778529"/>
              <a:ext cx="1518364"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Render</a:t>
              </a:r>
            </a:p>
          </p:txBody>
        </p:sp>
      </p:grpSp>
      <p:grpSp>
        <p:nvGrpSpPr>
          <p:cNvPr id="48" name="Group 47"/>
          <p:cNvGrpSpPr/>
          <p:nvPr/>
        </p:nvGrpSpPr>
        <p:grpSpPr>
          <a:xfrm>
            <a:off x="127128" y="3296630"/>
            <a:ext cx="3407099" cy="6408710"/>
            <a:chOff x="127128" y="3296630"/>
            <a:chExt cx="3407099" cy="6408710"/>
          </a:xfrm>
        </p:grpSpPr>
        <p:pic>
          <p:nvPicPr>
            <p:cNvPr id="24" name="Picture 23"/>
            <p:cNvPicPr>
              <a:picLocks noChangeAspect="1"/>
            </p:cNvPicPr>
            <p:nvPr/>
          </p:nvPicPr>
          <p:blipFill rotWithShape="1">
            <a:blip r:embed="rId3"/>
            <a:srcRect t="30011" r="73332" b="-1"/>
            <a:stretch/>
          </p:blipFill>
          <p:spPr>
            <a:xfrm>
              <a:off x="127128" y="3296630"/>
              <a:ext cx="3407099" cy="6408710"/>
            </a:xfrm>
            <a:prstGeom prst="rect">
              <a:avLst/>
            </a:prstGeom>
          </p:spPr>
        </p:pic>
        <p:sp>
          <p:nvSpPr>
            <p:cNvPr id="2" name="Rectangle 1"/>
            <p:cNvSpPr/>
            <p:nvPr/>
          </p:nvSpPr>
          <p:spPr>
            <a:xfrm>
              <a:off x="269398" y="3296630"/>
              <a:ext cx="3168615" cy="1333953"/>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Rectangle 20"/>
            <p:cNvSpPr/>
            <p:nvPr/>
          </p:nvSpPr>
          <p:spPr>
            <a:xfrm>
              <a:off x="269398" y="5490119"/>
              <a:ext cx="3168614" cy="685800"/>
            </a:xfrm>
            <a:prstGeom prst="rect">
              <a:avLst/>
            </a:prstGeom>
            <a:no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Rectangle 21"/>
            <p:cNvSpPr/>
            <p:nvPr/>
          </p:nvSpPr>
          <p:spPr>
            <a:xfrm>
              <a:off x="269397" y="4999083"/>
              <a:ext cx="3168615" cy="365760"/>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40" name="Elbow Connector 39"/>
          <p:cNvCxnSpPr>
            <a:stCxn id="22" idx="3"/>
            <a:endCxn id="20" idx="1"/>
          </p:cNvCxnSpPr>
          <p:nvPr/>
        </p:nvCxnSpPr>
        <p:spPr>
          <a:xfrm>
            <a:off x="3438012" y="5181963"/>
            <a:ext cx="631030" cy="2176256"/>
          </a:xfrm>
          <a:prstGeom prst="bentConnector3">
            <a:avLst>
              <a:gd name="adj1" fmla="val 50000"/>
            </a:avLst>
          </a:prstGeom>
          <a:ln w="76200" cmpd="sng">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4"/>
          <a:stretch>
            <a:fillRect/>
          </a:stretch>
        </p:blipFill>
        <p:spPr>
          <a:xfrm>
            <a:off x="9248122" y="3296630"/>
            <a:ext cx="3486120" cy="1654545"/>
          </a:xfrm>
          <a:prstGeom prst="rect">
            <a:avLst/>
          </a:prstGeom>
        </p:spPr>
      </p:pic>
      <p:pic>
        <p:nvPicPr>
          <p:cNvPr id="51" name="Picture 50"/>
          <p:cNvPicPr>
            <a:picLocks noChangeAspect="1"/>
          </p:cNvPicPr>
          <p:nvPr/>
        </p:nvPicPr>
        <p:blipFill>
          <a:blip r:embed="rId5"/>
          <a:stretch>
            <a:fillRect/>
          </a:stretch>
        </p:blipFill>
        <p:spPr>
          <a:xfrm>
            <a:off x="9195198" y="6951819"/>
            <a:ext cx="812800" cy="812800"/>
          </a:xfrm>
          <a:prstGeom prst="rect">
            <a:avLst/>
          </a:prstGeom>
        </p:spPr>
      </p:pic>
      <p:pic>
        <p:nvPicPr>
          <p:cNvPr id="53" name="Picture 52"/>
          <p:cNvPicPr>
            <a:picLocks noChangeAspect="1"/>
          </p:cNvPicPr>
          <p:nvPr/>
        </p:nvPicPr>
        <p:blipFill>
          <a:blip r:embed="rId6"/>
          <a:stretch>
            <a:fillRect/>
          </a:stretch>
        </p:blipFill>
        <p:spPr>
          <a:xfrm>
            <a:off x="10007998" y="6951819"/>
            <a:ext cx="812800" cy="812800"/>
          </a:xfrm>
          <a:prstGeom prst="rect">
            <a:avLst/>
          </a:prstGeom>
        </p:spPr>
      </p:pic>
      <p:pic>
        <p:nvPicPr>
          <p:cNvPr id="55" name="Picture 54"/>
          <p:cNvPicPr>
            <a:picLocks noChangeAspect="1"/>
          </p:cNvPicPr>
          <p:nvPr/>
        </p:nvPicPr>
        <p:blipFill>
          <a:blip r:embed="rId7"/>
          <a:stretch>
            <a:fillRect/>
          </a:stretch>
        </p:blipFill>
        <p:spPr>
          <a:xfrm>
            <a:off x="11780334" y="6951819"/>
            <a:ext cx="812800" cy="812800"/>
          </a:xfrm>
          <a:prstGeom prst="rect">
            <a:avLst/>
          </a:prstGeom>
        </p:spPr>
      </p:pic>
      <p:pic>
        <p:nvPicPr>
          <p:cNvPr id="56" name="Picture 55"/>
          <p:cNvPicPr>
            <a:picLocks noChangeAspect="1"/>
          </p:cNvPicPr>
          <p:nvPr/>
        </p:nvPicPr>
        <p:blipFill>
          <a:blip r:embed="rId7"/>
          <a:stretch>
            <a:fillRect/>
          </a:stretch>
        </p:blipFill>
        <p:spPr>
          <a:xfrm>
            <a:off x="10967534" y="6951819"/>
            <a:ext cx="812800" cy="812800"/>
          </a:xfrm>
          <a:prstGeom prst="rect">
            <a:avLst/>
          </a:prstGeom>
        </p:spPr>
      </p:pic>
      <p:sp>
        <p:nvSpPr>
          <p:cNvPr id="58" name="Right Arrow 57"/>
          <p:cNvSpPr/>
          <p:nvPr/>
        </p:nvSpPr>
        <p:spPr>
          <a:xfrm flipH="1">
            <a:off x="8705182" y="3732760"/>
            <a:ext cx="416923" cy="346339"/>
          </a:xfrm>
          <a:prstGeom prst="rightArrow">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9" name="Right Arrow 58"/>
          <p:cNvSpPr/>
          <p:nvPr/>
        </p:nvSpPr>
        <p:spPr>
          <a:xfrm>
            <a:off x="8705182" y="7185049"/>
            <a:ext cx="416923" cy="346339"/>
          </a:xfrm>
          <a:prstGeom prst="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6" name="Straight Arrow Connector 75"/>
          <p:cNvCxnSpPr>
            <a:endCxn id="14" idx="1"/>
          </p:cNvCxnSpPr>
          <p:nvPr/>
        </p:nvCxnSpPr>
        <p:spPr>
          <a:xfrm>
            <a:off x="3438012" y="3868801"/>
            <a:ext cx="631030" cy="0"/>
          </a:xfrm>
          <a:prstGeom prst="straightConnector1">
            <a:avLst/>
          </a:prstGeom>
          <a:noFill/>
          <a:ln w="76200" cap="flat" cmpd="sng">
            <a:solidFill>
              <a:srgbClr val="FF0000"/>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78" name="Straight Arrow Connector 77"/>
          <p:cNvCxnSpPr/>
          <p:nvPr/>
        </p:nvCxnSpPr>
        <p:spPr>
          <a:xfrm>
            <a:off x="3450840" y="5817031"/>
            <a:ext cx="631030" cy="0"/>
          </a:xfrm>
          <a:prstGeom prst="straightConnector1">
            <a:avLst/>
          </a:prstGeom>
          <a:noFill/>
          <a:ln w="76200" cap="flat" cmpd="sng">
            <a:solidFill>
              <a:srgbClr val="008000"/>
            </a:solidFill>
            <a:prstDash val="solid"/>
            <a:miter lim="400000"/>
            <a:headEnd type="triangle"/>
            <a:tailEnd type="triangle"/>
          </a:ln>
          <a:effectLst/>
        </p:spPr>
        <p:style>
          <a:lnRef idx="0">
            <a:scrgbClr r="0" g="0" b="0"/>
          </a:lnRef>
          <a:fillRef idx="0">
            <a:scrgbClr r="0" g="0" b="0"/>
          </a:fillRef>
          <a:effectRef idx="0">
            <a:scrgbClr r="0" g="0" b="0"/>
          </a:effectRef>
          <a:fontRef idx="none"/>
        </p:style>
      </p:cxn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5"/>
                                        </p:tgtEl>
                                      </p:cBhvr>
                                    </p:animEffect>
                                    <p:set>
                                      <p:cBhvr>
                                        <p:cTn id="7" dur="1" fill="hold">
                                          <p:stCondLst>
                                            <p:cond delay="499"/>
                                          </p:stCondLst>
                                        </p:cTn>
                                        <p:tgtEl>
                                          <p:spTgt spid="4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58"/>
                                        </p:tgtEl>
                                      </p:cBhvr>
                                    </p:animEffect>
                                    <p:set>
                                      <p:cBhvr>
                                        <p:cTn id="34" dur="1" fill="hold">
                                          <p:stCondLst>
                                            <p:cond delay="499"/>
                                          </p:stCondLst>
                                        </p:cTn>
                                        <p:tgtEl>
                                          <p:spTgt spid="58"/>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56"/>
                                        </p:tgtEl>
                                      </p:cBhvr>
                                    </p:animEffect>
                                    <p:set>
                                      <p:cBhvr>
                                        <p:cTn id="46" dur="1" fill="hold">
                                          <p:stCondLst>
                                            <p:cond delay="499"/>
                                          </p:stCondLst>
                                        </p:cTn>
                                        <p:tgtEl>
                                          <p:spTgt spid="56"/>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49"/>
                                        </p:tgtEl>
                                      </p:cBhvr>
                                    </p:animEffect>
                                    <p:set>
                                      <p:cBhvr>
                                        <p:cTn id="52" dur="1" fill="hold">
                                          <p:stCondLst>
                                            <p:cond delay="499"/>
                                          </p:stCondLst>
                                        </p:cTn>
                                        <p:tgtEl>
                                          <p:spTgt spid="49"/>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78"/>
                                        </p:tgtEl>
                                      </p:cBhvr>
                                    </p:animEffect>
                                    <p:set>
                                      <p:cBhvr>
                                        <p:cTn id="55" dur="1" fill="hold">
                                          <p:stCondLst>
                                            <p:cond delay="499"/>
                                          </p:stCondLst>
                                        </p:cTn>
                                        <p:tgtEl>
                                          <p:spTgt spid="78"/>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76"/>
                                        </p:tgtEl>
                                      </p:cBhvr>
                                    </p:animEffect>
                                    <p:set>
                                      <p:cBhvr>
                                        <p:cTn id="58"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12" grpId="0" animBg="1"/>
      <p:bldP spid="58" grpId="0" animBg="1"/>
      <p:bldP spid="58" grpId="1" animBg="1"/>
      <p:bldP spid="59" grpId="0" animBg="1"/>
      <p:bldP spid="5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asted-image.png"/>
          <p:cNvPicPr/>
          <p:nvPr/>
        </p:nvPicPr>
        <p:blipFill>
          <a:blip r:embed="rId3">
            <a:extLst/>
          </a:blip>
          <a:stretch>
            <a:fillRect/>
          </a:stretch>
        </p:blipFill>
        <p:spPr>
          <a:xfrm>
            <a:off x="1768767" y="3411601"/>
            <a:ext cx="10160000" cy="6286500"/>
          </a:xfrm>
          <a:prstGeom prst="rect">
            <a:avLst/>
          </a:prstGeom>
          <a:ln w="12700">
            <a:miter lim="400000"/>
          </a:ln>
        </p:spPr>
      </p:pic>
      <p:grpSp>
        <p:nvGrpSpPr>
          <p:cNvPr id="19" name="Group 18"/>
          <p:cNvGrpSpPr/>
          <p:nvPr/>
        </p:nvGrpSpPr>
        <p:grpSpPr>
          <a:xfrm>
            <a:off x="4069042" y="3411601"/>
            <a:ext cx="4572000" cy="914400"/>
            <a:chOff x="4066606" y="2603500"/>
            <a:chExt cx="4572000" cy="914400"/>
          </a:xfrm>
        </p:grpSpPr>
        <p:sp>
          <p:nvSpPr>
            <p:cNvPr id="21" name="Rectangle 20"/>
            <p:cNvSpPr/>
            <p:nvPr/>
          </p:nvSpPr>
          <p:spPr>
            <a:xfrm>
              <a:off x="4066606" y="2603500"/>
              <a:ext cx="4572000" cy="914400"/>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2" name="Rectangle 21"/>
            <p:cNvSpPr/>
            <p:nvPr/>
          </p:nvSpPr>
          <p:spPr>
            <a:xfrm>
              <a:off x="4349494" y="2737535"/>
              <a:ext cx="4006225"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Set up camera-target</a:t>
              </a:r>
            </a:p>
          </p:txBody>
        </p:sp>
      </p:grpSp>
      <p:pic>
        <p:nvPicPr>
          <p:cNvPr id="17" name="pasted-image.png"/>
          <p:cNvPicPr/>
          <p:nvPr/>
        </p:nvPicPr>
        <p:blipFill>
          <a:blip r:embed="rId4">
            <a:extLst/>
          </a:blip>
          <a:stretch>
            <a:fillRect/>
          </a:stretch>
        </p:blipFill>
        <p:spPr>
          <a:xfrm>
            <a:off x="6568145" y="522692"/>
            <a:ext cx="5238231" cy="3022944"/>
          </a:xfrm>
          <a:prstGeom prst="rect">
            <a:avLst/>
          </a:prstGeom>
          <a:ln w="12700">
            <a:miter lim="400000"/>
          </a:ln>
        </p:spPr>
      </p:pic>
      <p:grpSp>
        <p:nvGrpSpPr>
          <p:cNvPr id="9" name="Group 8"/>
          <p:cNvGrpSpPr/>
          <p:nvPr/>
        </p:nvGrpSpPr>
        <p:grpSpPr>
          <a:xfrm>
            <a:off x="2758123" y="2237212"/>
            <a:ext cx="2565678" cy="759182"/>
            <a:chOff x="2758123" y="2237212"/>
            <a:chExt cx="2565678" cy="759182"/>
          </a:xfrm>
        </p:grpSpPr>
        <p:sp>
          <p:nvSpPr>
            <p:cNvPr id="4" name="Isosceles Triangle 3"/>
            <p:cNvSpPr/>
            <p:nvPr/>
          </p:nvSpPr>
          <p:spPr>
            <a:xfrm rot="5400000">
              <a:off x="5131379" y="2380911"/>
              <a:ext cx="243741" cy="141103"/>
            </a:xfrm>
            <a:prstGeom prst="triangle">
              <a:avLst/>
            </a:prstGeom>
            <a:solidFill>
              <a:srgbClr val="FF0000"/>
            </a:solidFill>
            <a:ln>
              <a:solidFill>
                <a:srgbClr val="0D0D0D"/>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3136322" y="2237212"/>
              <a:ext cx="19888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altLang="zh-CN" sz="1800" dirty="0" smtClean="0">
                  <a:solidFill>
                    <a:srgbClr val="000000"/>
                  </a:solidFill>
                  <a:latin typeface="Arial"/>
                  <a:cs typeface="Arial"/>
                </a:rPr>
                <a:t>Scene-level</a:t>
              </a:r>
              <a:r>
                <a:rPr lang="zh-CN" altLang="en-US" sz="1800" dirty="0" smtClean="0">
                  <a:solidFill>
                    <a:srgbClr val="000000"/>
                  </a:solidFill>
                  <a:latin typeface="Arial"/>
                  <a:cs typeface="Arial"/>
                </a:rPr>
                <a:t> </a:t>
              </a:r>
              <a:r>
                <a:rPr lang="en-US" altLang="zh-CN" sz="1800" dirty="0" smtClean="0">
                  <a:solidFill>
                    <a:srgbClr val="000000"/>
                  </a:solidFill>
                  <a:latin typeface="Arial"/>
                  <a:cs typeface="Arial"/>
                </a:rPr>
                <a:t>scene</a:t>
              </a:r>
              <a:endParaRPr kumimoji="0" lang="en-US" sz="1800" b="0" i="0" u="none" strike="noStrike" cap="none" spc="0" normalizeH="0" baseline="0" dirty="0">
                <a:ln>
                  <a:noFill/>
                </a:ln>
                <a:solidFill>
                  <a:srgbClr val="000000"/>
                </a:solidFill>
                <a:effectLst/>
                <a:uFillTx/>
                <a:latin typeface="Arial"/>
                <a:cs typeface="Arial"/>
                <a:sym typeface="Helvetica Light"/>
              </a:endParaRPr>
            </a:p>
          </p:txBody>
        </p:sp>
        <p:sp>
          <p:nvSpPr>
            <p:cNvPr id="24" name="Isosceles Triangle 23"/>
            <p:cNvSpPr/>
            <p:nvPr/>
          </p:nvSpPr>
          <p:spPr>
            <a:xfrm rot="10800000">
              <a:off x="2758123" y="2764248"/>
              <a:ext cx="243741" cy="141103"/>
            </a:xfrm>
            <a:prstGeom prst="triangle">
              <a:avLst/>
            </a:prstGeom>
            <a:solidFill>
              <a:srgbClr val="FF0000"/>
            </a:solidFill>
            <a:ln>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TextBox 25"/>
            <p:cNvSpPr txBox="1"/>
            <p:nvPr/>
          </p:nvSpPr>
          <p:spPr>
            <a:xfrm>
              <a:off x="3129942" y="2616803"/>
              <a:ext cx="200143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Arial"/>
                  <a:cs typeface="Arial"/>
                  <a:sym typeface="Helvetica Light"/>
                </a:rPr>
                <a:t>Object</a:t>
              </a:r>
              <a:r>
                <a:rPr lang="en-US" altLang="zh-CN" sz="1800" dirty="0" smtClean="0">
                  <a:solidFill>
                    <a:srgbClr val="000000"/>
                  </a:solidFill>
                  <a:latin typeface="Arial"/>
                  <a:cs typeface="Arial"/>
                </a:rPr>
                <a:t>-level</a:t>
              </a:r>
              <a:r>
                <a:rPr lang="zh-CN" altLang="en-US" sz="1800" dirty="0" smtClean="0">
                  <a:solidFill>
                    <a:srgbClr val="000000"/>
                  </a:solidFill>
                  <a:latin typeface="Arial"/>
                  <a:cs typeface="Arial"/>
                </a:rPr>
                <a:t> </a:t>
              </a:r>
              <a:r>
                <a:rPr lang="en-US" altLang="zh-CN" sz="1800" dirty="0" smtClean="0">
                  <a:solidFill>
                    <a:srgbClr val="000000"/>
                  </a:solidFill>
                  <a:latin typeface="Arial"/>
                  <a:cs typeface="Arial"/>
                </a:rPr>
                <a:t>scene</a:t>
              </a:r>
              <a:endParaRPr kumimoji="0" lang="en-US" sz="1800" b="0" i="0" u="none" strike="noStrike" cap="none" spc="0" normalizeH="0" baseline="0" dirty="0">
                <a:ln>
                  <a:noFill/>
                </a:ln>
                <a:solidFill>
                  <a:srgbClr val="000000"/>
                </a:solidFill>
                <a:effectLst/>
                <a:uFillTx/>
                <a:latin typeface="Arial"/>
                <a:cs typeface="Arial"/>
                <a:sym typeface="Helvetica Light"/>
              </a:endParaRPr>
            </a:p>
          </p:txBody>
        </p:sp>
      </p:grpSp>
    </p:spTree>
    <p:extLst>
      <p:ext uri="{BB962C8B-B14F-4D97-AF65-F5344CB8AC3E}">
        <p14:creationId xmlns:p14="http://schemas.microsoft.com/office/powerpoint/2010/main" val="22900103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08103E-6 -3.53851E-6 L -0.17158 -0.26868 " pathEditMode="relative" rAng="0" ptsTypes="AA">
                                      <p:cBhvr>
                                        <p:cTn id="6" dur="2000" fill="hold"/>
                                        <p:tgtEl>
                                          <p:spTgt spid="19"/>
                                        </p:tgtEl>
                                        <p:attrNameLst>
                                          <p:attrName>ppt_x</p:attrName>
                                          <p:attrName>ppt_y</p:attrName>
                                        </p:attrNameLst>
                                      </p:cBhvr>
                                      <p:rCtr x="-8579" y="-13434"/>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ppleAirPortExpres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016" y="3436191"/>
            <a:ext cx="2743200" cy="2743200"/>
          </a:xfrm>
          <a:prstGeom prst="rect">
            <a:avLst/>
          </a:prstGeom>
        </p:spPr>
      </p:pic>
      <p:pic>
        <p:nvPicPr>
          <p:cNvPr id="7" name="Picture 6" descr="Dansk Bistro Mu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160" y="6326686"/>
            <a:ext cx="2743200" cy="2743200"/>
          </a:xfrm>
          <a:prstGeom prst="rect">
            <a:avLst/>
          </a:prstGeom>
        </p:spPr>
      </p:pic>
      <p:pic>
        <p:nvPicPr>
          <p:cNvPr id="8" name="Picture 7" descr="KARE6986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016" y="6326686"/>
            <a:ext cx="2743200" cy="2743200"/>
          </a:xfrm>
          <a:prstGeom prst="rect">
            <a:avLst/>
          </a:prstGeom>
        </p:spPr>
      </p:pic>
      <p:pic>
        <p:nvPicPr>
          <p:cNvPr id="9" name="Picture 8" descr="QTIp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1669" y="564718"/>
            <a:ext cx="2743200" cy="2743200"/>
          </a:xfrm>
          <a:prstGeom prst="rect">
            <a:avLst/>
          </a:prstGeom>
        </p:spPr>
      </p:pic>
      <p:pic>
        <p:nvPicPr>
          <p:cNvPr id="10" name="Picture 9" descr="Toddy800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9584" y="6326686"/>
            <a:ext cx="2743200" cy="2743200"/>
          </a:xfrm>
          <a:prstGeom prst="rect">
            <a:avLst/>
          </a:prstGeom>
        </p:spPr>
      </p:pic>
      <p:pic>
        <p:nvPicPr>
          <p:cNvPr id="11" name="Picture 10"/>
          <p:cNvPicPr>
            <a:picLocks noChangeAspect="1"/>
          </p:cNvPicPr>
          <p:nvPr/>
        </p:nvPicPr>
        <p:blipFill>
          <a:blip r:embed="rId7"/>
          <a:stretch>
            <a:fillRect/>
          </a:stretch>
        </p:blipFill>
        <p:spPr>
          <a:xfrm>
            <a:off x="5155529" y="577543"/>
            <a:ext cx="5614673" cy="5614673"/>
          </a:xfrm>
          <a:prstGeom prst="rect">
            <a:avLst/>
          </a:prstGeom>
        </p:spPr>
      </p:pic>
    </p:spTree>
    <p:extLst>
      <p:ext uri="{BB962C8B-B14F-4D97-AF65-F5344CB8AC3E}">
        <p14:creationId xmlns:p14="http://schemas.microsoft.com/office/powerpoint/2010/main" val="24674159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udio03_9.png"/>
          <p:cNvPicPr>
            <a:picLocks noChangeAspect="1"/>
          </p:cNvPicPr>
          <p:nvPr/>
        </p:nvPicPr>
        <p:blipFill rotWithShape="1">
          <a:blip r:embed="rId2">
            <a:extLst>
              <a:ext uri="{28A0092B-C50C-407E-A947-70E740481C1C}">
                <a14:useLocalDpi xmlns:a14="http://schemas.microsoft.com/office/drawing/2010/main" val="0"/>
              </a:ext>
            </a:extLst>
          </a:blip>
          <a:srcRect l="10744" r="10452"/>
          <a:stretch/>
        </p:blipFill>
        <p:spPr>
          <a:xfrm>
            <a:off x="3336634" y="1920781"/>
            <a:ext cx="6431864" cy="6304530"/>
          </a:xfrm>
          <a:prstGeom prst="rect">
            <a:avLst/>
          </a:prstGeom>
        </p:spPr>
      </p:pic>
    </p:spTree>
    <p:extLst>
      <p:ext uri="{BB962C8B-B14F-4D97-AF65-F5344CB8AC3E}">
        <p14:creationId xmlns:p14="http://schemas.microsoft.com/office/powerpoint/2010/main" val="147348363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66486"/>
            <a:ext cx="9070955" cy="9187114"/>
          </a:xfrm>
          <a:prstGeom prst="rect">
            <a:avLst/>
          </a:prstGeom>
        </p:spPr>
      </p:pic>
      <p:sp>
        <p:nvSpPr>
          <p:cNvPr id="6" name="Rectangle 5"/>
          <p:cNvSpPr/>
          <p:nvPr/>
        </p:nvSpPr>
        <p:spPr>
          <a:xfrm>
            <a:off x="5283016" y="2571148"/>
            <a:ext cx="7674521" cy="6986530"/>
          </a:xfrm>
          <a:prstGeom prst="rect">
            <a:avLst/>
          </a:prstGeom>
          <a:solidFill>
            <a:schemeClr val="bg2"/>
          </a:solidFill>
        </p:spPr>
        <p:txBody>
          <a:bodyPr wrap="square">
            <a:spAutoFit/>
          </a:bodyPr>
          <a:lstStyle/>
          <a:p>
            <a:pPr algn="l"/>
            <a:r>
              <a:rPr lang="fr-FR" sz="1600" dirty="0">
                <a:latin typeface="Consolas"/>
                <a:cs typeface="Consolas"/>
              </a:rPr>
              <a:t>{ </a:t>
            </a:r>
          </a:p>
          <a:p>
            <a:pPr algn="l"/>
            <a:r>
              <a:rPr lang="fr-FR" sz="1600" dirty="0">
                <a:latin typeface="Consolas"/>
                <a:cs typeface="Consolas"/>
              </a:rPr>
              <a:t>  "</a:t>
            </a:r>
            <a:r>
              <a:rPr lang="fr-FR" sz="1600" dirty="0" err="1">
                <a:latin typeface="Consolas"/>
                <a:cs typeface="Consolas"/>
              </a:rPr>
              <a:t>targets</a:t>
            </a:r>
            <a:r>
              <a:rPr lang="fr-FR" sz="1600" dirty="0">
                <a:latin typeface="Consolas"/>
                <a:cs typeface="Consolas"/>
              </a:rPr>
              <a:t>" : [  </a:t>
            </a:r>
          </a:p>
          <a:p>
            <a:pPr algn="l"/>
            <a:r>
              <a:rPr lang="fr-FR" sz="1600" dirty="0">
                <a:latin typeface="Consolas"/>
                <a:cs typeface="Consolas"/>
              </a:rPr>
              <a:t>    { </a:t>
            </a:r>
          </a:p>
          <a:p>
            <a:pPr algn="l"/>
            <a:r>
              <a:rPr lang="fr-FR" sz="1600" dirty="0">
                <a:latin typeface="Consolas"/>
                <a:cs typeface="Consolas"/>
              </a:rPr>
              <a:t>      "id" : "1401843338",</a:t>
            </a:r>
          </a:p>
          <a:p>
            <a:pPr algn="l"/>
            <a:r>
              <a:rPr lang="fr-FR" sz="1600" dirty="0">
                <a:latin typeface="Consolas"/>
                <a:cs typeface="Consolas"/>
              </a:rPr>
              <a:t>      "position" : { </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zaxis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  0.0,</a:t>
            </a:r>
            <a:r>
              <a:rPr lang="zh-CN" altLang="en-US" sz="1600" dirty="0" smtClean="0">
                <a:latin typeface="Consolas"/>
                <a:cs typeface="Consolas"/>
              </a:rPr>
              <a:t> </a:t>
            </a:r>
            <a:r>
              <a:rPr lang="fr-FR" sz="1600" dirty="0" smtClean="0">
                <a:latin typeface="Consolas"/>
                <a:cs typeface="Consolas"/>
              </a:rPr>
              <a:t>0.0,</a:t>
            </a:r>
            <a:r>
              <a:rPr lang="zh-CN" altLang="en-US" sz="1600" dirty="0" smtClean="0">
                <a:latin typeface="Consolas"/>
                <a:cs typeface="Consolas"/>
              </a:rPr>
              <a:t> </a:t>
            </a:r>
            <a:r>
              <a:rPr lang="fr-FR" sz="1600" dirty="0" smtClean="0">
                <a:latin typeface="Consolas"/>
                <a:cs typeface="Consolas"/>
              </a:rPr>
              <a:t>1.0</a:t>
            </a:r>
            <a:r>
              <a:rPr lang="fr-FR" sz="1600" dirty="0">
                <a:latin typeface="Consolas"/>
                <a:cs typeface="Consolas"/>
              </a:rPr>
              <a:t>],</a:t>
            </a:r>
          </a:p>
          <a:p>
            <a:pPr algn="l"/>
            <a:r>
              <a:rPr lang="fr-FR" sz="1600" dirty="0">
                <a:latin typeface="Consolas"/>
                <a:cs typeface="Consolas"/>
              </a:rPr>
              <a:t>        "</a:t>
            </a:r>
            <a:r>
              <a:rPr lang="fr-FR" sz="1600" dirty="0" err="1">
                <a:latin typeface="Consolas"/>
                <a:cs typeface="Consolas"/>
              </a:rPr>
              <a:t>origin</a:t>
            </a:r>
            <a:r>
              <a:rPr lang="fr-FR" sz="1600" dirty="0">
                <a:latin typeface="Consolas"/>
                <a:cs typeface="Consolas"/>
              </a:rPr>
              <a:t>" : [  </a:t>
            </a:r>
            <a:r>
              <a:rPr lang="fr-FR" sz="1600" dirty="0" smtClean="0">
                <a:latin typeface="Consolas"/>
                <a:cs typeface="Consolas"/>
              </a:rPr>
              <a:t>1547.36,-3781.29,194.1875</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xaxis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  1.0,</a:t>
            </a:r>
            <a:r>
              <a:rPr lang="zh-CN" altLang="en-US" sz="1600" dirty="0" smtClean="0">
                <a:latin typeface="Consolas"/>
                <a:cs typeface="Consolas"/>
              </a:rPr>
              <a:t> </a:t>
            </a:r>
            <a:r>
              <a:rPr lang="fr-FR" sz="1600" dirty="0" smtClean="0">
                <a:latin typeface="Consolas"/>
                <a:cs typeface="Consolas"/>
              </a:rPr>
              <a:t>0.0,</a:t>
            </a:r>
            <a:r>
              <a:rPr lang="zh-CN" altLang="en-US" sz="1600" dirty="0" smtClean="0">
                <a:latin typeface="Consolas"/>
                <a:cs typeface="Consolas"/>
              </a:rPr>
              <a:t> </a:t>
            </a:r>
            <a:r>
              <a:rPr lang="fr-FR" sz="1600" dirty="0" smtClean="0">
                <a:latin typeface="Consolas"/>
                <a:cs typeface="Consolas"/>
              </a:rPr>
              <a:t>0.0</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yaxis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0.0,</a:t>
            </a:r>
            <a:r>
              <a:rPr lang="zh-CN" altLang="en-US" sz="1600" dirty="0" smtClean="0">
                <a:latin typeface="Consolas"/>
                <a:cs typeface="Consolas"/>
              </a:rPr>
              <a:t> </a:t>
            </a:r>
            <a:r>
              <a:rPr lang="fr-FR" sz="1600" dirty="0" smtClean="0">
                <a:latin typeface="Consolas"/>
                <a:cs typeface="Consolas"/>
              </a:rPr>
              <a:t>1.0,</a:t>
            </a:r>
            <a:r>
              <a:rPr lang="zh-CN" altLang="en-US" sz="1600" dirty="0" smtClean="0">
                <a:latin typeface="Consolas"/>
                <a:cs typeface="Consolas"/>
              </a:rPr>
              <a:t> </a:t>
            </a:r>
            <a:r>
              <a:rPr lang="fr-FR" sz="1600" dirty="0" smtClean="0">
                <a:latin typeface="Consolas"/>
                <a:cs typeface="Consolas"/>
              </a:rPr>
              <a:t>0.0</a:t>
            </a:r>
            <a:r>
              <a:rPr lang="fr-FR" sz="1600" dirty="0">
                <a:latin typeface="Consolas"/>
                <a:cs typeface="Consolas"/>
              </a:rPr>
              <a:t>]}},</a:t>
            </a:r>
          </a:p>
          <a:p>
            <a:pPr algn="l"/>
            <a:r>
              <a:rPr lang="fr-FR" sz="1600" dirty="0">
                <a:latin typeface="Consolas"/>
                <a:cs typeface="Consolas"/>
              </a:rPr>
              <a:t>  </a:t>
            </a:r>
          </a:p>
          <a:p>
            <a:pPr algn="l"/>
            <a:r>
              <a:rPr lang="fr-FR" sz="1600" dirty="0">
                <a:latin typeface="Consolas"/>
                <a:cs typeface="Consolas"/>
              </a:rPr>
              <a:t>    { </a:t>
            </a:r>
          </a:p>
          <a:p>
            <a:pPr algn="l"/>
            <a:r>
              <a:rPr lang="fr-FR" sz="1600" dirty="0">
                <a:latin typeface="Consolas"/>
                <a:cs typeface="Consolas"/>
              </a:rPr>
              <a:t>      "id" : "1401843356",</a:t>
            </a:r>
          </a:p>
          <a:p>
            <a:pPr algn="l"/>
            <a:r>
              <a:rPr lang="fr-FR" sz="1600" dirty="0">
                <a:latin typeface="Consolas"/>
                <a:cs typeface="Consolas"/>
              </a:rPr>
              <a:t>      "position" : { </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zaxis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a:t>
            </a:r>
            <a:r>
              <a:rPr lang="fr-FR" sz="1600" dirty="0">
                <a:latin typeface="Consolas"/>
                <a:cs typeface="Consolas"/>
              </a:rPr>
              <a:t>[  </a:t>
            </a:r>
            <a:r>
              <a:rPr lang="en-US" altLang="zh-CN" sz="1600" dirty="0" smtClean="0">
                <a:latin typeface="Consolas"/>
                <a:cs typeface="Consolas"/>
              </a:rPr>
              <a:t>0</a:t>
            </a:r>
            <a:r>
              <a:rPr lang="fr-FR" sz="1600" dirty="0" smtClean="0">
                <a:latin typeface="Consolas"/>
                <a:cs typeface="Consolas"/>
              </a:rPr>
              <a:t>,</a:t>
            </a:r>
            <a:r>
              <a:rPr lang="zh-CN" altLang="en-US" sz="1600" dirty="0" smtClean="0">
                <a:latin typeface="Consolas"/>
                <a:cs typeface="Consolas"/>
              </a:rPr>
              <a:t> </a:t>
            </a:r>
            <a:r>
              <a:rPr lang="fr-FR" sz="1600" dirty="0" smtClean="0">
                <a:latin typeface="Consolas"/>
                <a:cs typeface="Consolas"/>
              </a:rPr>
              <a:t>0.71,</a:t>
            </a:r>
            <a:r>
              <a:rPr lang="zh-CN" altLang="en-US" sz="1600" dirty="0" smtClean="0">
                <a:latin typeface="Consolas"/>
                <a:cs typeface="Consolas"/>
              </a:rPr>
              <a:t> </a:t>
            </a:r>
            <a:r>
              <a:rPr lang="fr-FR" sz="1600" dirty="0" smtClean="0">
                <a:latin typeface="Consolas"/>
                <a:cs typeface="Consolas"/>
              </a:rPr>
              <a:t>0.69]</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origin</a:t>
            </a:r>
            <a:r>
              <a:rPr lang="fr-FR" sz="1600" dirty="0" smtClean="0">
                <a:latin typeface="Consolas"/>
                <a:cs typeface="Consolas"/>
              </a:rPr>
              <a:t>” </a:t>
            </a:r>
            <a:r>
              <a:rPr lang="fr-FR" sz="1600" dirty="0">
                <a:latin typeface="Consolas"/>
                <a:cs typeface="Consolas"/>
              </a:rPr>
              <a:t>: [  </a:t>
            </a:r>
            <a:r>
              <a:rPr lang="fr-FR" sz="1600" dirty="0" smtClean="0">
                <a:latin typeface="Consolas"/>
                <a:cs typeface="Consolas"/>
              </a:rPr>
              <a:t>1333.14,</a:t>
            </a:r>
            <a:r>
              <a:rPr lang="zh-CN" altLang="en-US" sz="1600" dirty="0" smtClean="0">
                <a:latin typeface="Consolas"/>
                <a:cs typeface="Consolas"/>
              </a:rPr>
              <a:t> </a:t>
            </a:r>
            <a:r>
              <a:rPr lang="fr-FR" sz="1600" dirty="0" smtClean="0">
                <a:latin typeface="Consolas"/>
                <a:cs typeface="Consolas"/>
              </a:rPr>
              <a:t>-3795.49,</a:t>
            </a:r>
            <a:r>
              <a:rPr lang="zh-CN" altLang="en-US" sz="1600" dirty="0" smtClean="0">
                <a:latin typeface="Consolas"/>
                <a:cs typeface="Consolas"/>
              </a:rPr>
              <a:t> </a:t>
            </a:r>
            <a:r>
              <a:rPr lang="fr-FR" sz="1600" dirty="0" smtClean="0">
                <a:latin typeface="Consolas"/>
                <a:cs typeface="Consolas"/>
              </a:rPr>
              <a:t>232.89]</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xaxis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-1.0,</a:t>
            </a:r>
            <a:r>
              <a:rPr lang="zh-CN" altLang="en-US" sz="1600" dirty="0" smtClean="0">
                <a:latin typeface="Consolas"/>
                <a:cs typeface="Consolas"/>
              </a:rPr>
              <a:t> </a:t>
            </a:r>
            <a:r>
              <a:rPr lang="fr-FR" sz="1600" dirty="0" smtClean="0">
                <a:latin typeface="Consolas"/>
                <a:cs typeface="Consolas"/>
              </a:rPr>
              <a:t>1.03,</a:t>
            </a:r>
            <a:r>
              <a:rPr lang="zh-CN" altLang="en-US" sz="1600" dirty="0" smtClean="0">
                <a:latin typeface="Consolas"/>
                <a:cs typeface="Consolas"/>
              </a:rPr>
              <a:t> </a:t>
            </a:r>
            <a:r>
              <a:rPr lang="fr-FR" sz="1600" dirty="0" smtClean="0">
                <a:latin typeface="Consolas"/>
                <a:cs typeface="Consolas"/>
              </a:rPr>
              <a:t>0.0</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yaxis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a:t>
            </a:r>
            <a:r>
              <a:rPr lang="en-US" altLang="zh-CN" sz="1600" dirty="0" smtClean="0">
                <a:latin typeface="Consolas"/>
                <a:cs typeface="Consolas"/>
              </a:rPr>
              <a:t>0.0</a:t>
            </a:r>
            <a:r>
              <a:rPr lang="fr-FR" sz="1600" dirty="0" smtClean="0">
                <a:latin typeface="Consolas"/>
                <a:cs typeface="Consolas"/>
              </a:rPr>
              <a:t>,</a:t>
            </a:r>
            <a:r>
              <a:rPr lang="zh-CN" altLang="en-US" sz="1600" dirty="0" smtClean="0">
                <a:latin typeface="Consolas"/>
                <a:cs typeface="Consolas"/>
              </a:rPr>
              <a:t> </a:t>
            </a:r>
            <a:r>
              <a:rPr lang="fr-FR" sz="1600" dirty="0" smtClean="0">
                <a:latin typeface="Consolas"/>
                <a:cs typeface="Consolas"/>
              </a:rPr>
              <a:t>-0.69,</a:t>
            </a:r>
            <a:r>
              <a:rPr lang="zh-CN" altLang="en-US" sz="1600" dirty="0" smtClean="0">
                <a:latin typeface="Consolas"/>
                <a:cs typeface="Consolas"/>
              </a:rPr>
              <a:t> </a:t>
            </a:r>
            <a:r>
              <a:rPr lang="fr-FR" sz="1600" dirty="0" smtClean="0">
                <a:latin typeface="Consolas"/>
                <a:cs typeface="Consolas"/>
              </a:rPr>
              <a:t>0.71]</a:t>
            </a:r>
            <a:r>
              <a:rPr lang="fr-FR" sz="1600" dirty="0">
                <a:latin typeface="Consolas"/>
                <a:cs typeface="Consolas"/>
              </a:rPr>
              <a:t>}}],</a:t>
            </a:r>
          </a:p>
          <a:p>
            <a:pPr algn="l"/>
            <a:r>
              <a:rPr lang="fr-FR" sz="1600" dirty="0">
                <a:latin typeface="Consolas"/>
                <a:cs typeface="Consolas"/>
              </a:rPr>
              <a:t>  "pairs" : [  </a:t>
            </a:r>
          </a:p>
          <a:p>
            <a:pPr algn="l"/>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target_id</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"1401843338","camera_id" : "1401843287"},</a:t>
            </a:r>
          </a:p>
          <a:p>
            <a:pPr algn="l"/>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a:t>
            </a:r>
            <a:r>
              <a:rPr lang="fr-FR" sz="1600" dirty="0" err="1">
                <a:latin typeface="Consolas"/>
                <a:cs typeface="Consolas"/>
              </a:rPr>
              <a:t>target_id</a:t>
            </a:r>
            <a:r>
              <a:rPr lang="fr-FR" sz="1600" dirty="0">
                <a:latin typeface="Consolas"/>
                <a:cs typeface="Consolas"/>
              </a:rPr>
              <a:t>" : "</a:t>
            </a:r>
            <a:r>
              <a:rPr lang="fr-FR" sz="1600" dirty="0" smtClean="0">
                <a:latin typeface="Consolas"/>
                <a:cs typeface="Consolas"/>
              </a:rPr>
              <a:t>1401843356", </a:t>
            </a:r>
            <a:r>
              <a:rPr lang="fr-FR" sz="1600" dirty="0">
                <a:latin typeface="Consolas"/>
                <a:cs typeface="Consolas"/>
              </a:rPr>
              <a:t>"</a:t>
            </a:r>
            <a:r>
              <a:rPr lang="fr-FR" sz="1600" dirty="0" err="1">
                <a:latin typeface="Consolas"/>
                <a:cs typeface="Consolas"/>
              </a:rPr>
              <a:t>camera_id</a:t>
            </a:r>
            <a:r>
              <a:rPr lang="fr-FR" sz="1600" dirty="0">
                <a:latin typeface="Consolas"/>
                <a:cs typeface="Consolas"/>
              </a:rPr>
              <a:t>" : "1401843287"}],</a:t>
            </a:r>
          </a:p>
          <a:p>
            <a:pPr algn="l"/>
            <a:r>
              <a:rPr lang="fr-FR" sz="1600" dirty="0">
                <a:latin typeface="Consolas"/>
                <a:cs typeface="Consolas"/>
              </a:rPr>
              <a:t>  "cameras" : [  </a:t>
            </a:r>
          </a:p>
          <a:p>
            <a:pPr algn="l"/>
            <a:r>
              <a:rPr lang="fr-FR" sz="1600" dirty="0">
                <a:latin typeface="Consolas"/>
                <a:cs typeface="Consolas"/>
              </a:rPr>
              <a:t>    { </a:t>
            </a:r>
          </a:p>
          <a:p>
            <a:pPr algn="l"/>
            <a:r>
              <a:rPr lang="fr-FR" sz="1600" dirty="0">
                <a:latin typeface="Consolas"/>
                <a:cs typeface="Consolas"/>
              </a:rPr>
              <a:t>      "id" : "1401843287",</a:t>
            </a:r>
          </a:p>
          <a:p>
            <a:pPr algn="l"/>
            <a:r>
              <a:rPr lang="fr-FR" sz="1600" dirty="0">
                <a:latin typeface="Consolas"/>
                <a:cs typeface="Consolas"/>
              </a:rPr>
              <a:t>      "position" : { </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zaxis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[ 0.0, 0.0,</a:t>
            </a:r>
            <a:r>
              <a:rPr lang="zh-CN" altLang="en-US" sz="1600" dirty="0" smtClean="0">
                <a:latin typeface="Consolas"/>
                <a:cs typeface="Consolas"/>
              </a:rPr>
              <a:t> </a:t>
            </a:r>
            <a:r>
              <a:rPr lang="fr-FR" sz="1600" dirty="0" smtClean="0">
                <a:latin typeface="Consolas"/>
                <a:cs typeface="Consolas"/>
              </a:rPr>
              <a:t>1.0</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origin</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a:t>
            </a:r>
            <a:r>
              <a:rPr lang="zh-CN" altLang="en-US" sz="1600" dirty="0" smtClean="0">
                <a:latin typeface="Consolas"/>
                <a:cs typeface="Consolas"/>
              </a:rPr>
              <a:t> </a:t>
            </a:r>
            <a:r>
              <a:rPr lang="fr-FR" sz="1600" dirty="0" smtClean="0">
                <a:latin typeface="Consolas"/>
                <a:cs typeface="Consolas"/>
              </a:rPr>
              <a:t>1388.28,</a:t>
            </a:r>
            <a:r>
              <a:rPr lang="zh-CN" altLang="en-US" sz="1600" dirty="0" smtClean="0">
                <a:latin typeface="Consolas"/>
                <a:cs typeface="Consolas"/>
              </a:rPr>
              <a:t> </a:t>
            </a:r>
            <a:r>
              <a:rPr lang="fr-FR" sz="1600" dirty="0" smtClean="0">
                <a:latin typeface="Consolas"/>
                <a:cs typeface="Consolas"/>
              </a:rPr>
              <a:t>-3626.33,</a:t>
            </a:r>
            <a:r>
              <a:rPr lang="zh-CN" altLang="en-US" sz="1600" dirty="0" smtClean="0">
                <a:latin typeface="Consolas"/>
                <a:cs typeface="Consolas"/>
              </a:rPr>
              <a:t> </a:t>
            </a:r>
            <a:r>
              <a:rPr lang="fr-FR" sz="1600" dirty="0" smtClean="0">
                <a:latin typeface="Consolas"/>
                <a:cs typeface="Consolas"/>
              </a:rPr>
              <a:t>261.11]</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xaxis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a:t>
            </a:r>
            <a:r>
              <a:rPr lang="fr-FR" sz="1600" dirty="0">
                <a:latin typeface="Consolas"/>
                <a:cs typeface="Consolas"/>
              </a:rPr>
              <a:t>[ </a:t>
            </a:r>
            <a:r>
              <a:rPr lang="fr-FR" sz="1600" dirty="0" smtClean="0">
                <a:latin typeface="Consolas"/>
                <a:cs typeface="Consolas"/>
              </a:rPr>
              <a:t>1.0, 0.0,</a:t>
            </a:r>
            <a:r>
              <a:rPr lang="zh-CN" altLang="en-US" sz="1600" dirty="0" smtClean="0">
                <a:latin typeface="Consolas"/>
                <a:cs typeface="Consolas"/>
              </a:rPr>
              <a:t> </a:t>
            </a:r>
            <a:r>
              <a:rPr lang="fr-FR" sz="1600" dirty="0" smtClean="0">
                <a:latin typeface="Consolas"/>
                <a:cs typeface="Consolas"/>
              </a:rPr>
              <a:t>0.0</a:t>
            </a:r>
            <a:r>
              <a:rPr lang="fr-FR" sz="1600" dirty="0">
                <a:latin typeface="Consolas"/>
                <a:cs typeface="Consolas"/>
              </a:rPr>
              <a:t>],</a:t>
            </a:r>
          </a:p>
          <a:p>
            <a:pPr algn="l"/>
            <a:r>
              <a:rPr lang="fr-FR" sz="1600" dirty="0">
                <a:latin typeface="Consolas"/>
                <a:cs typeface="Consolas"/>
              </a:rPr>
              <a:t>        </a:t>
            </a:r>
            <a:r>
              <a:rPr lang="fr-FR" sz="1600" dirty="0" smtClean="0">
                <a:latin typeface="Consolas"/>
                <a:cs typeface="Consolas"/>
              </a:rPr>
              <a:t>“</a:t>
            </a:r>
            <a:r>
              <a:rPr lang="fr-FR" sz="1600" dirty="0" err="1" smtClean="0">
                <a:latin typeface="Consolas"/>
                <a:cs typeface="Consolas"/>
              </a:rPr>
              <a:t>yaxis</a:t>
            </a:r>
            <a:r>
              <a:rPr lang="fr-FR" sz="1600" dirty="0" smtClean="0">
                <a:latin typeface="Consolas"/>
                <a:cs typeface="Consolas"/>
              </a:rPr>
              <a:t>” </a:t>
            </a:r>
            <a:r>
              <a:rPr lang="zh-CN" altLang="en-US" sz="1600" dirty="0" smtClean="0">
                <a:latin typeface="Consolas"/>
                <a:cs typeface="Consolas"/>
              </a:rPr>
              <a:t> </a:t>
            </a:r>
            <a:r>
              <a:rPr lang="fr-FR" sz="1600" dirty="0" smtClean="0">
                <a:latin typeface="Consolas"/>
                <a:cs typeface="Consolas"/>
              </a:rPr>
              <a:t>: [ 0.0,</a:t>
            </a:r>
            <a:r>
              <a:rPr lang="zh-CN" altLang="en-US" sz="1600" dirty="0" smtClean="0">
                <a:latin typeface="Consolas"/>
                <a:cs typeface="Consolas"/>
              </a:rPr>
              <a:t> </a:t>
            </a:r>
            <a:r>
              <a:rPr lang="fr-FR" sz="1600" dirty="0" smtClean="0">
                <a:latin typeface="Consolas"/>
                <a:cs typeface="Consolas"/>
              </a:rPr>
              <a:t>1.0,0.0</a:t>
            </a:r>
            <a:r>
              <a:rPr lang="fr-FR" sz="1600" dirty="0">
                <a:latin typeface="Consolas"/>
                <a:cs typeface="Consolas"/>
              </a:rPr>
              <a:t>]}}]}</a:t>
            </a:r>
            <a:endParaRPr lang="en-US" sz="1600" dirty="0">
              <a:latin typeface="Consolas"/>
              <a:cs typeface="Consolas"/>
            </a:endParaRPr>
          </a:p>
        </p:txBody>
      </p:sp>
    </p:spTree>
    <p:extLst>
      <p:ext uri="{BB962C8B-B14F-4D97-AF65-F5344CB8AC3E}">
        <p14:creationId xmlns:p14="http://schemas.microsoft.com/office/powerpoint/2010/main" val="17933869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asted-image.png"/>
          <p:cNvPicPr/>
          <p:nvPr/>
        </p:nvPicPr>
        <p:blipFill>
          <a:blip r:embed="rId3">
            <a:extLst/>
          </a:blip>
          <a:stretch>
            <a:fillRect/>
          </a:stretch>
        </p:blipFill>
        <p:spPr>
          <a:xfrm>
            <a:off x="3136900" y="3124200"/>
            <a:ext cx="6731000" cy="5257800"/>
          </a:xfrm>
          <a:prstGeom prst="rect">
            <a:avLst/>
          </a:prstGeom>
          <a:ln w="12700">
            <a:miter lim="400000"/>
          </a:ln>
        </p:spPr>
      </p:pic>
      <p:grpSp>
        <p:nvGrpSpPr>
          <p:cNvPr id="4" name="Group 3"/>
          <p:cNvGrpSpPr/>
          <p:nvPr/>
        </p:nvGrpSpPr>
        <p:grpSpPr>
          <a:xfrm>
            <a:off x="4340270" y="1066865"/>
            <a:ext cx="4572000" cy="914400"/>
            <a:chOff x="4066606" y="4463844"/>
            <a:chExt cx="4572000" cy="914400"/>
          </a:xfrm>
        </p:grpSpPr>
        <p:sp>
          <p:nvSpPr>
            <p:cNvPr id="5" name="Rectangle 4"/>
            <p:cNvSpPr/>
            <p:nvPr/>
          </p:nvSpPr>
          <p:spPr>
            <a:xfrm>
              <a:off x="4066606" y="4463844"/>
              <a:ext cx="4572000" cy="91440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ectangle 5"/>
            <p:cNvSpPr/>
            <p:nvPr/>
          </p:nvSpPr>
          <p:spPr>
            <a:xfrm>
              <a:off x="4337833" y="4597879"/>
              <a:ext cx="4029546"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Generate</a:t>
              </a:r>
              <a:r>
                <a:rPr lang="en-US" dirty="0">
                  <a:solidFill>
                    <a:srgbClr val="FFFFFF"/>
                  </a:solidFill>
                </a:rPr>
                <a:t> </a:t>
              </a:r>
              <a:r>
                <a:rPr lang="en-US" dirty="0">
                  <a:solidFill>
                    <a:srgbClr val="0D0D0D"/>
                  </a:solidFill>
                  <a:latin typeface="Times New Roman"/>
                  <a:cs typeface="Times New Roman"/>
                </a:rPr>
                <a:t>trajectories</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asted-image.png"/>
          <p:cNvPicPr/>
          <p:nvPr/>
        </p:nvPicPr>
        <p:blipFill>
          <a:blip r:embed="rId2">
            <a:extLst/>
          </a:blip>
          <a:stretch>
            <a:fillRect/>
          </a:stretch>
        </p:blipFill>
        <p:spPr>
          <a:xfrm>
            <a:off x="4260850" y="3327400"/>
            <a:ext cx="4483100" cy="4851400"/>
          </a:xfrm>
          <a:prstGeom prst="rect">
            <a:avLst/>
          </a:prstGeom>
          <a:ln w="12700">
            <a:miter lim="400000"/>
          </a:ln>
        </p:spPr>
      </p:pic>
      <p:grpSp>
        <p:nvGrpSpPr>
          <p:cNvPr id="4" name="Group 3"/>
          <p:cNvGrpSpPr/>
          <p:nvPr/>
        </p:nvGrpSpPr>
        <p:grpSpPr>
          <a:xfrm>
            <a:off x="4453894" y="974781"/>
            <a:ext cx="4572000" cy="914400"/>
            <a:chOff x="4071479" y="6644494"/>
            <a:chExt cx="4572000" cy="914400"/>
          </a:xfrm>
        </p:grpSpPr>
        <p:sp>
          <p:nvSpPr>
            <p:cNvPr id="5" name="Rectangle 4"/>
            <p:cNvSpPr/>
            <p:nvPr/>
          </p:nvSpPr>
          <p:spPr>
            <a:xfrm>
              <a:off x="4071479" y="6644494"/>
              <a:ext cx="45720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ectangle 5"/>
            <p:cNvSpPr/>
            <p:nvPr/>
          </p:nvSpPr>
          <p:spPr>
            <a:xfrm>
              <a:off x="5598297" y="6778529"/>
              <a:ext cx="1518364" cy="646331"/>
            </a:xfrm>
            <a:prstGeom prst="rect">
              <a:avLst/>
            </a:prstGeom>
          </p:spPr>
          <p:txBody>
            <a:bodyPr wrap="none">
              <a:spAutoFit/>
            </a:bodyPr>
            <a:lstStyle/>
            <a:p>
              <a:pPr rtl="0" latinLnBrk="1" hangingPunct="0"/>
              <a:r>
                <a:rPr lang="en-US" dirty="0">
                  <a:solidFill>
                    <a:srgbClr val="0D0D0D"/>
                  </a:solidFill>
                  <a:latin typeface="Times New Roman"/>
                  <a:cs typeface="Times New Roman"/>
                </a:rPr>
                <a:t>Render</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314</TotalTime>
  <Words>902</Words>
  <Application>Microsoft Macintosh PowerPoint</Application>
  <PresentationFormat>Custom</PresentationFormat>
  <Paragraphs>59</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White</vt:lpstr>
      <vt:lpstr>PowerPoint Presentation</vt:lpstr>
      <vt:lpstr>PowerPoint Presentation</vt:lpstr>
      <vt:lpstr>Work flow</vt:lpstr>
      <vt:lpstr>PowerPoint Presentation</vt:lpstr>
      <vt:lpstr>PowerPoint Presentation</vt:lpstr>
      <vt:lpstr>PowerPoint Presentation</vt:lpstr>
      <vt:lpstr>PowerPoint Presentation</vt:lpstr>
      <vt:lpstr>PowerPoint Presentation</vt:lpstr>
      <vt:lpstr>PowerPoint Presentation</vt:lpstr>
      <vt:lpstr>JSON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cp:lastModifiedBy>Jing Chen</cp:lastModifiedBy>
  <cp:revision>59</cp:revision>
  <dcterms:modified xsi:type="dcterms:W3CDTF">2015-03-20T19:48:21Z</dcterms:modified>
</cp:coreProperties>
</file>