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1" r:id="rId4"/>
    <p:sldId id="264" r:id="rId5"/>
    <p:sldId id="262" r:id="rId6"/>
    <p:sldId id="263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0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0F88-A27C-484D-B74E-50BC381D460F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E570C-5B74-DA42-9606-4B699AA5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E570C-5B74-DA42-9606-4B699AA51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7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E570C-5B74-DA42-9606-4B699AA513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1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1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7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6456A-5EE3-1941-B783-D8D4032F7960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9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552"/>
            <a:ext cx="8229600" cy="1143000"/>
          </a:xfrm>
        </p:spPr>
        <p:txBody>
          <a:bodyPr/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1920" y="2997986"/>
            <a:ext cx="2164686" cy="1976955"/>
            <a:chOff x="2280124" y="851385"/>
            <a:chExt cx="2164686" cy="1976955"/>
          </a:xfrm>
        </p:grpSpPr>
        <p:grpSp>
          <p:nvGrpSpPr>
            <p:cNvPr id="5" name="Group 4"/>
            <p:cNvGrpSpPr/>
            <p:nvPr/>
          </p:nvGrpSpPr>
          <p:grpSpPr>
            <a:xfrm>
              <a:off x="2467744" y="1096701"/>
              <a:ext cx="1731750" cy="1515183"/>
              <a:chOff x="4098475" y="1082271"/>
              <a:chExt cx="1731750" cy="151518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>
                <a:off x="4098475" y="2142900"/>
                <a:ext cx="533902" cy="45455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4632375" y="2142902"/>
                <a:ext cx="119785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4639561" y="1082271"/>
                <a:ext cx="7188" cy="106062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646749" y="1818218"/>
                <a:ext cx="649519" cy="324683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4646749" y="2142903"/>
                <a:ext cx="332032" cy="35353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4213925" y="1688345"/>
                <a:ext cx="418450" cy="45455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2886228" y="2020242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99494" y="2020242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665537" y="1653151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19173" y="2489226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80124" y="2583024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52310" y="1457459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78988" y="851385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0830" y="1777452"/>
            <a:ext cx="1946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Linear Motion</a:t>
            </a:r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20693" y="1777452"/>
            <a:ext cx="299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Rotation about an axis</a:t>
            </a:r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5225" y="1777452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Rotation about a point</a:t>
            </a:r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89882" y="3227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1772754" y="4707952"/>
            <a:ext cx="100584" cy="1005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01920" y="2971543"/>
            <a:ext cx="0" cy="271759"/>
          </a:xfrm>
          <a:prstGeom prst="straightConnector1">
            <a:avLst/>
          </a:prstGeom>
          <a:ln w="57150" cmpd="sng">
            <a:solidFill>
              <a:srgbClr val="0D0D0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273177" y="2709805"/>
            <a:ext cx="2142247" cy="2532519"/>
            <a:chOff x="3273177" y="2709805"/>
            <a:chExt cx="2142247" cy="2532519"/>
          </a:xfrm>
        </p:grpSpPr>
        <p:grpSp>
          <p:nvGrpSpPr>
            <p:cNvPr id="54" name="Group 53"/>
            <p:cNvGrpSpPr/>
            <p:nvPr/>
          </p:nvGrpSpPr>
          <p:grpSpPr>
            <a:xfrm>
              <a:off x="3273177" y="2709805"/>
              <a:ext cx="2142247" cy="2532519"/>
              <a:chOff x="3027850" y="2897395"/>
              <a:chExt cx="2142247" cy="2532519"/>
            </a:xfrm>
          </p:grpSpPr>
          <p:sp>
            <p:nvSpPr>
              <p:cNvPr id="55" name="Oval 54"/>
              <p:cNvSpPr>
                <a:spLocks/>
              </p:cNvSpPr>
              <p:nvPr/>
            </p:nvSpPr>
            <p:spPr>
              <a:xfrm flipH="1" flipV="1">
                <a:off x="4127836" y="4809060"/>
                <a:ext cx="100584" cy="10058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027850" y="3835365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>
                <a:stCxn id="58" idx="4"/>
              </p:cNvCxnSpPr>
              <p:nvPr/>
            </p:nvCxnSpPr>
            <p:spPr>
              <a:xfrm>
                <a:off x="4163908" y="4333212"/>
                <a:ext cx="35706" cy="1096702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3157718" y="3597265"/>
                <a:ext cx="2012379" cy="735947"/>
              </a:xfrm>
              <a:prstGeom prst="ellipse">
                <a:avLst/>
              </a:prstGeom>
              <a:solidFill>
                <a:schemeClr val="bg1">
                  <a:lumMod val="85000"/>
                  <a:alpha val="49000"/>
                </a:schemeClr>
              </a:solidFill>
              <a:ln>
                <a:solidFill>
                  <a:srgbClr val="0D0D0D"/>
                </a:solidFill>
                <a:prstDash val="dash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4163908" y="2897395"/>
                <a:ext cx="0" cy="106784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Arc 59"/>
              <p:cNvSpPr/>
              <p:nvPr/>
            </p:nvSpPr>
            <p:spPr>
              <a:xfrm>
                <a:off x="3710537" y="3207639"/>
                <a:ext cx="762431" cy="295823"/>
              </a:xfrm>
              <a:prstGeom prst="arc">
                <a:avLst>
                  <a:gd name="adj1" fmla="val 12031487"/>
                  <a:gd name="adj2" fmla="val 7391643"/>
                </a:avLst>
              </a:prstGeom>
              <a:ln>
                <a:solidFill>
                  <a:srgbClr val="0D0D0D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/>
            <p:nvPr/>
          </p:nvCxnSpPr>
          <p:spPr>
            <a:xfrm flipV="1">
              <a:off x="3392319" y="2971543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6541564" y="2887506"/>
            <a:ext cx="2186096" cy="2197915"/>
            <a:chOff x="6541564" y="2887506"/>
            <a:chExt cx="2186096" cy="2197915"/>
          </a:xfrm>
        </p:grpSpPr>
        <p:grpSp>
          <p:nvGrpSpPr>
            <p:cNvPr id="25" name="Group 24"/>
            <p:cNvGrpSpPr/>
            <p:nvPr/>
          </p:nvGrpSpPr>
          <p:grpSpPr>
            <a:xfrm>
              <a:off x="6541564" y="2887506"/>
              <a:ext cx="2186096" cy="2197915"/>
              <a:chOff x="6806790" y="1438514"/>
              <a:chExt cx="2186096" cy="219791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806790" y="1450333"/>
                <a:ext cx="2186096" cy="21860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alpha val="40000"/>
                    </a:schemeClr>
                  </a:gs>
                  <a:gs pos="100000">
                    <a:srgbClr val="000000">
                      <a:alpha val="4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806790" y="2353912"/>
                <a:ext cx="2186096" cy="358980"/>
              </a:xfrm>
              <a:prstGeom prst="ellipse">
                <a:avLst/>
              </a:prstGeom>
              <a:noFill/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040903" y="1609859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 rot="18914798">
                <a:off x="7464835" y="1438514"/>
                <a:ext cx="940448" cy="2186096"/>
              </a:xfrm>
              <a:prstGeom prst="ellipse">
                <a:avLst/>
              </a:prstGeom>
              <a:noFill/>
              <a:ln w="12700" cmpd="sng">
                <a:solidFill>
                  <a:srgbClr val="0D0D0D"/>
                </a:solidFill>
                <a:prstDash val="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 flipH="1" flipV="1">
                <a:off x="7850221" y="2469353"/>
                <a:ext cx="99234" cy="9923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28" idx="5"/>
                <a:endCxn id="30" idx="1"/>
              </p:cNvCxnSpPr>
              <p:nvPr/>
            </p:nvCxnSpPr>
            <p:spPr>
              <a:xfrm>
                <a:off x="7250293" y="1819249"/>
                <a:ext cx="684630" cy="734806"/>
              </a:xfrm>
              <a:prstGeom prst="line">
                <a:avLst/>
              </a:prstGeom>
              <a:ln w="6350" cmpd="sng">
                <a:solidFill>
                  <a:schemeClr val="tx1">
                    <a:lumMod val="95000"/>
                    <a:lumOff val="5000"/>
                  </a:schemeClr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7605268" y="1450333"/>
                <a:ext cx="589140" cy="2186096"/>
              </a:xfrm>
              <a:prstGeom prst="ellipse">
                <a:avLst/>
              </a:prstGeom>
              <a:noFill/>
              <a:ln w="12700" cmpd="sng">
                <a:solidFill>
                  <a:srgbClr val="0D0D0D"/>
                </a:solidFill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" name="Straight Arrow Connector 66"/>
            <p:cNvCxnSpPr/>
            <p:nvPr/>
          </p:nvCxnSpPr>
          <p:spPr>
            <a:xfrm flipV="1">
              <a:off x="6566338" y="2971543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781885" y="6151580"/>
            <a:ext cx="5580231" cy="369332"/>
            <a:chOff x="1781885" y="6151580"/>
            <a:chExt cx="5580231" cy="369332"/>
          </a:xfrm>
        </p:grpSpPr>
        <p:grpSp>
          <p:nvGrpSpPr>
            <p:cNvPr id="73" name="Group 72"/>
            <p:cNvGrpSpPr/>
            <p:nvPr/>
          </p:nvGrpSpPr>
          <p:grpSpPr>
            <a:xfrm>
              <a:off x="1781885" y="6151580"/>
              <a:ext cx="2093187" cy="369332"/>
              <a:chOff x="366882" y="6121816"/>
              <a:chExt cx="2093187" cy="36933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73665" y="6121816"/>
                <a:ext cx="1786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Vertical direction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V="1">
                <a:off x="366882" y="6170603"/>
                <a:ext cx="0" cy="271759"/>
              </a:xfrm>
              <a:prstGeom prst="straightConnector1">
                <a:avLst/>
              </a:prstGeom>
              <a:ln w="57150" cmpd="sng">
                <a:solidFill>
                  <a:srgbClr val="0D0D0D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152669" y="6151580"/>
              <a:ext cx="1357900" cy="369332"/>
              <a:chOff x="244224" y="6550676"/>
              <a:chExt cx="1357900" cy="36933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4224" y="6612684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73665" y="6550676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Camera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788166" y="6151580"/>
              <a:ext cx="1573950" cy="369332"/>
              <a:chOff x="316590" y="5602326"/>
              <a:chExt cx="1573950" cy="369332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316590" y="5736700"/>
                <a:ext cx="100584" cy="100584"/>
              </a:xfrm>
              <a:prstGeom prst="ellipse">
                <a:avLst/>
              </a:prstGeom>
              <a:solidFill>
                <a:srgbClr val="0D0D0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73665" y="5602326"/>
                <a:ext cx="1216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Focal point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081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arallelogram 73"/>
          <p:cNvSpPr/>
          <p:nvPr/>
        </p:nvSpPr>
        <p:spPr>
          <a:xfrm rot="2211199">
            <a:off x="3276499" y="3202100"/>
            <a:ext cx="3272143" cy="1665079"/>
          </a:xfrm>
          <a:prstGeom prst="parallelogram">
            <a:avLst>
              <a:gd name="adj" fmla="val 46281"/>
            </a:avLst>
          </a:prstGeom>
          <a:gradFill flip="none" rotWithShape="1">
            <a:gsLst>
              <a:gs pos="0">
                <a:schemeClr val="bg1">
                  <a:lumMod val="50000"/>
                  <a:alpha val="30000"/>
                </a:schemeClr>
              </a:gs>
              <a:gs pos="100000">
                <a:schemeClr val="bg1">
                  <a:lumMod val="95000"/>
                  <a:alpha val="27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UVW Coordinate System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81885" y="6151580"/>
            <a:ext cx="5580231" cy="369332"/>
            <a:chOff x="1781885" y="6151580"/>
            <a:chExt cx="5580231" cy="369332"/>
          </a:xfrm>
        </p:grpSpPr>
        <p:grpSp>
          <p:nvGrpSpPr>
            <p:cNvPr id="5" name="Group 4"/>
            <p:cNvGrpSpPr/>
            <p:nvPr/>
          </p:nvGrpSpPr>
          <p:grpSpPr>
            <a:xfrm>
              <a:off x="1781885" y="6151580"/>
              <a:ext cx="2093187" cy="369332"/>
              <a:chOff x="366882" y="6121816"/>
              <a:chExt cx="2093187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73665" y="6121816"/>
                <a:ext cx="1786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Vertical direction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366882" y="6170603"/>
                <a:ext cx="0" cy="271759"/>
              </a:xfrm>
              <a:prstGeom prst="straightConnector1">
                <a:avLst/>
              </a:prstGeom>
              <a:ln w="57150" cmpd="sng">
                <a:solidFill>
                  <a:srgbClr val="0D0D0D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152669" y="6151580"/>
              <a:ext cx="1357900" cy="369332"/>
              <a:chOff x="244224" y="6550676"/>
              <a:chExt cx="1357900" cy="36933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44224" y="6612684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73665" y="6550676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Camera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788166" y="6151580"/>
              <a:ext cx="1573950" cy="369332"/>
              <a:chOff x="316590" y="5602326"/>
              <a:chExt cx="1573950" cy="369332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316590" y="5736700"/>
                <a:ext cx="100584" cy="100584"/>
              </a:xfrm>
              <a:prstGeom prst="ellipse">
                <a:avLst/>
              </a:prstGeom>
              <a:solidFill>
                <a:srgbClr val="0D0D0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3665" y="5602326"/>
                <a:ext cx="1216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Focal point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</p:grpSp>
      <p:sp>
        <p:nvSpPr>
          <p:cNvPr id="18" name="Oval 17"/>
          <p:cNvSpPr>
            <a:spLocks noChangeAspect="1"/>
          </p:cNvSpPr>
          <p:nvPr/>
        </p:nvSpPr>
        <p:spPr>
          <a:xfrm>
            <a:off x="6165596" y="4446367"/>
            <a:ext cx="100584" cy="100584"/>
          </a:xfrm>
          <a:prstGeom prst="ellipse">
            <a:avLst/>
          </a:prstGeom>
          <a:solidFill>
            <a:srgbClr val="0D0D0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778942" y="2601306"/>
            <a:ext cx="552534" cy="988179"/>
            <a:chOff x="3561384" y="2909454"/>
            <a:chExt cx="552534" cy="988179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561384" y="3140287"/>
              <a:ext cx="213980" cy="75734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775364" y="290945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ymbol" charset="2"/>
                  <a:cs typeface="Symbol" charset="2"/>
                </a:rPr>
                <a:t>u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760385" y="3563122"/>
            <a:ext cx="1049032" cy="579910"/>
            <a:chOff x="2542827" y="3871270"/>
            <a:chExt cx="1049032" cy="579910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2840182" y="3871270"/>
              <a:ext cx="751677" cy="48034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542827" y="398951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ymbol" charset="2"/>
                  <a:cs typeface="Symbol" charset="2"/>
                </a:rPr>
                <a:t>v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78942" y="3563122"/>
            <a:ext cx="1300579" cy="672818"/>
            <a:chOff x="3561384" y="3871270"/>
            <a:chExt cx="1300579" cy="67281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561384" y="3871270"/>
              <a:ext cx="1060908" cy="66479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472113" y="4082423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Symbol" charset="2"/>
                  <a:cs typeface="Symbol" charset="2"/>
                </a:rPr>
                <a:t>w</a:t>
              </a: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4778942" y="3164292"/>
            <a:ext cx="0" cy="271759"/>
          </a:xfrm>
          <a:prstGeom prst="straightConnector1">
            <a:avLst/>
          </a:prstGeom>
          <a:ln w="57150" cmpd="sng">
            <a:solidFill>
              <a:srgbClr val="0D0D0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50105" y="3436051"/>
            <a:ext cx="245316" cy="24531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0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605872" y="1954671"/>
            <a:ext cx="2581248" cy="28399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24000"/>
                </a:schemeClr>
              </a:gs>
              <a:gs pos="100000">
                <a:schemeClr val="bg1">
                  <a:lumMod val="85000"/>
                  <a:alpha val="24000"/>
                </a:schemeClr>
              </a:gs>
            </a:gsLst>
            <a:lin ang="0" scaled="0"/>
            <a:tileRect/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XYZ Coordinate System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81885" y="6151580"/>
            <a:ext cx="5580231" cy="369332"/>
            <a:chOff x="1781885" y="6151580"/>
            <a:chExt cx="5580231" cy="369332"/>
          </a:xfrm>
        </p:grpSpPr>
        <p:grpSp>
          <p:nvGrpSpPr>
            <p:cNvPr id="5" name="Group 4"/>
            <p:cNvGrpSpPr/>
            <p:nvPr/>
          </p:nvGrpSpPr>
          <p:grpSpPr>
            <a:xfrm>
              <a:off x="1781885" y="6151580"/>
              <a:ext cx="2093187" cy="369332"/>
              <a:chOff x="366882" y="6121816"/>
              <a:chExt cx="2093187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73665" y="6121816"/>
                <a:ext cx="1786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Vertical direction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366882" y="6170603"/>
                <a:ext cx="0" cy="271759"/>
              </a:xfrm>
              <a:prstGeom prst="straightConnector1">
                <a:avLst/>
              </a:prstGeom>
              <a:ln w="57150" cmpd="sng">
                <a:solidFill>
                  <a:srgbClr val="0D0D0D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152669" y="6151580"/>
              <a:ext cx="1357900" cy="369332"/>
              <a:chOff x="244224" y="6550676"/>
              <a:chExt cx="1357900" cy="36933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44224" y="6612684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73665" y="6550676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Camera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788166" y="6151580"/>
              <a:ext cx="1573950" cy="369332"/>
              <a:chOff x="316590" y="5602326"/>
              <a:chExt cx="1573950" cy="369332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316590" y="5736700"/>
                <a:ext cx="100584" cy="100584"/>
              </a:xfrm>
              <a:prstGeom prst="ellipse">
                <a:avLst/>
              </a:prstGeom>
              <a:solidFill>
                <a:srgbClr val="0D0D0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3665" y="5602326"/>
                <a:ext cx="1216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Focal point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</p:grpSp>
      <p:sp>
        <p:nvSpPr>
          <p:cNvPr id="18" name="Oval 17"/>
          <p:cNvSpPr>
            <a:spLocks noChangeAspect="1"/>
          </p:cNvSpPr>
          <p:nvPr/>
        </p:nvSpPr>
        <p:spPr>
          <a:xfrm>
            <a:off x="6165596" y="4446367"/>
            <a:ext cx="100584" cy="100584"/>
          </a:xfrm>
          <a:prstGeom prst="ellipse">
            <a:avLst/>
          </a:prstGeom>
          <a:solidFill>
            <a:srgbClr val="0D0D0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4809418" y="2693323"/>
            <a:ext cx="816534" cy="869799"/>
            <a:chOff x="3591860" y="3001471"/>
            <a:chExt cx="816534" cy="869799"/>
          </a:xfrm>
        </p:grpSpPr>
        <p:cxnSp>
          <p:nvCxnSpPr>
            <p:cNvPr id="39" name="Straight Arrow Connector 38"/>
            <p:cNvCxnSpPr>
              <a:endCxn id="47" idx="0"/>
            </p:cNvCxnSpPr>
            <p:nvPr/>
          </p:nvCxnSpPr>
          <p:spPr>
            <a:xfrm flipV="1">
              <a:off x="3591860" y="3428001"/>
              <a:ext cx="647257" cy="4432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069840" y="300147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ymbol" charset="2"/>
                  <a:cs typeface="Symbol" charset="2"/>
                </a:rPr>
                <a:t>x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78942" y="3563122"/>
            <a:ext cx="1300579" cy="672818"/>
            <a:chOff x="3561384" y="3871270"/>
            <a:chExt cx="1300579" cy="67281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561384" y="3871270"/>
              <a:ext cx="1060908" cy="664792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472113" y="4082423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latin typeface="Symbol" charset="2"/>
                  <a:cs typeface="Symbol" charset="2"/>
                </a:rPr>
                <a:t>w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4778942" y="3164292"/>
            <a:ext cx="0" cy="271759"/>
          </a:xfrm>
          <a:prstGeom prst="straightConnector1">
            <a:avLst/>
          </a:prstGeom>
          <a:ln w="57150" cmpd="sng">
            <a:solidFill>
              <a:srgbClr val="0D0D0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447601" y="2355571"/>
            <a:ext cx="331341" cy="1207551"/>
            <a:chOff x="4447601" y="2355571"/>
            <a:chExt cx="331341" cy="1207551"/>
          </a:xfrm>
        </p:grpSpPr>
        <p:sp>
          <p:nvSpPr>
            <p:cNvPr id="16" name="Rectangle 15"/>
            <p:cNvSpPr/>
            <p:nvPr/>
          </p:nvSpPr>
          <p:spPr>
            <a:xfrm>
              <a:off x="4447601" y="2355571"/>
              <a:ext cx="3313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 smtClean="0">
                  <a:solidFill>
                    <a:prstClr val="black"/>
                  </a:solidFill>
                  <a:latin typeface="Symbol" charset="2"/>
                  <a:cs typeface="Symbol" charset="2"/>
                </a:rPr>
                <a:t>y</a:t>
              </a:r>
              <a:endParaRPr lang="en-US" sz="2400" dirty="0">
                <a:solidFill>
                  <a:prstClr val="black"/>
                </a:solidFill>
                <a:latin typeface="Symbol" charset="2"/>
                <a:cs typeface="Symbol" charset="2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4778942" y="2611873"/>
              <a:ext cx="0" cy="95124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809417" y="3119853"/>
            <a:ext cx="1053529" cy="646455"/>
            <a:chOff x="4809417" y="3119853"/>
            <a:chExt cx="1053529" cy="646455"/>
          </a:xfrm>
        </p:grpSpPr>
        <p:grpSp>
          <p:nvGrpSpPr>
            <p:cNvPr id="79" name="Group 78"/>
            <p:cNvGrpSpPr/>
            <p:nvPr/>
          </p:nvGrpSpPr>
          <p:grpSpPr>
            <a:xfrm>
              <a:off x="4809417" y="3119853"/>
              <a:ext cx="910729" cy="646455"/>
              <a:chOff x="3591859" y="3428001"/>
              <a:chExt cx="910729" cy="646455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3591859" y="3889666"/>
                <a:ext cx="910729" cy="18479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4146784" y="3428001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5531605" y="3284159"/>
              <a:ext cx="3313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 smtClean="0">
                  <a:solidFill>
                    <a:prstClr val="black"/>
                  </a:solidFill>
                  <a:latin typeface="Symbol" charset="2"/>
                  <a:cs typeface="Symbol" charset="2"/>
                </a:rPr>
                <a:t>z</a:t>
              </a:r>
              <a:endParaRPr lang="en-US" sz="2400" dirty="0">
                <a:solidFill>
                  <a:prstClr val="black"/>
                </a:solidFill>
                <a:latin typeface="Symbol" charset="2"/>
                <a:cs typeface="Symbol" charset="2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4650105" y="3436051"/>
            <a:ext cx="245316" cy="24531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70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Motion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497980" y="5664498"/>
            <a:ext cx="444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Sample motion </a:t>
            </a:r>
            <a:r>
              <a:rPr lang="en-US" sz="2400" dirty="0" smtClean="0">
                <a:latin typeface="Gill Sans MT"/>
                <a:cs typeface="Gill Sans MT"/>
              </a:rPr>
              <a:t>directions in </a:t>
            </a:r>
            <a:r>
              <a:rPr lang="en-US" sz="2400" dirty="0" smtClean="0">
                <a:latin typeface="Gill Sans MT"/>
                <a:cs typeface="Gill Sans MT"/>
              </a:rPr>
              <a:t>space</a:t>
            </a:r>
            <a:endParaRPr lang="en-US" sz="2400" dirty="0">
              <a:latin typeface="Gill Sans MT"/>
              <a:cs typeface="Gill Sans MT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403" y="3085623"/>
            <a:ext cx="4318000" cy="2019774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397910" y="2839524"/>
            <a:ext cx="3272143" cy="2265873"/>
            <a:chOff x="-340446" y="2493341"/>
            <a:chExt cx="3272143" cy="2265873"/>
          </a:xfrm>
        </p:grpSpPr>
        <p:sp>
          <p:nvSpPr>
            <p:cNvPr id="58" name="Parallelogram 57"/>
            <p:cNvSpPr/>
            <p:nvPr/>
          </p:nvSpPr>
          <p:spPr>
            <a:xfrm rot="2211199">
              <a:off x="-340446" y="3094135"/>
              <a:ext cx="3272143" cy="1665079"/>
            </a:xfrm>
            <a:prstGeom prst="parallelogram">
              <a:avLst>
                <a:gd name="adj" fmla="val 46281"/>
              </a:avLst>
            </a:prstGeom>
            <a:gradFill flip="none" rotWithShape="1">
              <a:gsLst>
                <a:gs pos="0">
                  <a:schemeClr val="bg1">
                    <a:lumMod val="50000"/>
                    <a:alpha val="30000"/>
                  </a:schemeClr>
                </a:gs>
                <a:gs pos="100000">
                  <a:schemeClr val="bg1">
                    <a:lumMod val="95000"/>
                    <a:alpha val="27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2548651" y="4338402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161997" y="2493341"/>
              <a:ext cx="552534" cy="988179"/>
              <a:chOff x="3561384" y="2909454"/>
              <a:chExt cx="552534" cy="988179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V="1">
                <a:off x="3561384" y="3140287"/>
                <a:ext cx="213980" cy="757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3775364" y="29094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u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43440" y="3455157"/>
              <a:ext cx="1049032" cy="579910"/>
              <a:chOff x="2542827" y="3871270"/>
              <a:chExt cx="1049032" cy="579910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flipH="1">
                <a:off x="2840182" y="3871270"/>
                <a:ext cx="751677" cy="480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542827" y="398951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v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161997" y="3455157"/>
              <a:ext cx="1300579" cy="672818"/>
              <a:chOff x="3561384" y="3871270"/>
              <a:chExt cx="1300579" cy="672818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Symbol" charset="2"/>
                    <a:cs typeface="Symbol" charset="2"/>
                  </a:rPr>
                  <a:t>w</a:t>
                </a:r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 flipV="1">
              <a:off x="1161997" y="3056327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33160" y="3328086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895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Motion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867031" y="2854790"/>
            <a:ext cx="3272143" cy="2265873"/>
            <a:chOff x="-340446" y="2493341"/>
            <a:chExt cx="3272143" cy="2265873"/>
          </a:xfrm>
        </p:grpSpPr>
        <p:sp>
          <p:nvSpPr>
            <p:cNvPr id="50" name="Parallelogram 49"/>
            <p:cNvSpPr/>
            <p:nvPr/>
          </p:nvSpPr>
          <p:spPr>
            <a:xfrm rot="2211199">
              <a:off x="-340446" y="3094135"/>
              <a:ext cx="3272143" cy="1665079"/>
            </a:xfrm>
            <a:prstGeom prst="parallelogram">
              <a:avLst>
                <a:gd name="adj" fmla="val 46281"/>
              </a:avLst>
            </a:prstGeom>
            <a:gradFill flip="none" rotWithShape="1">
              <a:gsLst>
                <a:gs pos="0">
                  <a:schemeClr val="bg1">
                    <a:lumMod val="50000"/>
                    <a:alpha val="30000"/>
                  </a:schemeClr>
                </a:gs>
                <a:gs pos="100000">
                  <a:schemeClr val="bg1">
                    <a:lumMod val="95000"/>
                    <a:alpha val="27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2548651" y="4338402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161997" y="2493341"/>
              <a:ext cx="552534" cy="988179"/>
              <a:chOff x="3561384" y="2909454"/>
              <a:chExt cx="552534" cy="988179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3561384" y="3140287"/>
                <a:ext cx="213980" cy="757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3775364" y="29094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u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43440" y="3455157"/>
              <a:ext cx="1049032" cy="579910"/>
              <a:chOff x="2542827" y="3871270"/>
              <a:chExt cx="1049032" cy="579910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H="1">
                <a:off x="2840182" y="3871270"/>
                <a:ext cx="751677" cy="480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542827" y="398951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v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161997" y="3455157"/>
              <a:ext cx="1300579" cy="672818"/>
              <a:chOff x="3561384" y="3871270"/>
              <a:chExt cx="1300579" cy="672818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Symbol" charset="2"/>
                    <a:cs typeface="Symbol" charset="2"/>
                  </a:rPr>
                  <a:t>w</a:t>
                </a:r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1161997" y="3056327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033160" y="3328086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66438" y="2040519"/>
            <a:ext cx="141216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MT"/>
                <a:cs typeface="Gill Sans MT"/>
              </a:rPr>
              <a:t>o</a:t>
            </a:r>
            <a:r>
              <a:rPr lang="en-US" sz="2400" dirty="0" smtClean="0">
                <a:latin typeface="Gill Sans MT"/>
                <a:cs typeface="Gill Sans MT"/>
              </a:rPr>
              <a:t>n plane</a:t>
            </a:r>
          </a:p>
          <a:p>
            <a:pPr algn="ctr"/>
            <a:r>
              <a:rPr lang="en-US" sz="2400" dirty="0" err="1" smtClean="0">
                <a:latin typeface="Gill Sans MT"/>
                <a:cs typeface="Gill Sans MT"/>
              </a:rPr>
              <a:t>uv</a:t>
            </a:r>
            <a:r>
              <a:rPr lang="en-US" sz="2400" dirty="0" smtClean="0">
                <a:latin typeface="Gill Sans MT"/>
                <a:cs typeface="Gill Sans MT"/>
              </a:rPr>
              <a:t>, </a:t>
            </a:r>
            <a:r>
              <a:rPr lang="en-US" sz="2400" dirty="0" err="1" smtClean="0">
                <a:latin typeface="Gill Sans MT"/>
                <a:cs typeface="Gill Sans MT"/>
              </a:rPr>
              <a:t>vw</a:t>
            </a:r>
            <a:r>
              <a:rPr lang="en-US" sz="2400" dirty="0" smtClean="0">
                <a:latin typeface="Gill Sans MT"/>
                <a:cs typeface="Gill Sans MT"/>
              </a:rPr>
              <a:t>, </a:t>
            </a:r>
            <a:r>
              <a:rPr lang="en-US" sz="2400" dirty="0" err="1" smtClean="0">
                <a:latin typeface="Gill Sans MT"/>
                <a:cs typeface="Gill Sans MT"/>
              </a:rPr>
              <a:t>wu</a:t>
            </a:r>
            <a:endParaRPr lang="en-US" sz="2400" dirty="0" smtClean="0">
              <a:latin typeface="Gill Sans MT"/>
              <a:cs typeface="Gill Sans MT"/>
            </a:endParaRPr>
          </a:p>
          <a:p>
            <a:pPr algn="ctr"/>
            <a:r>
              <a:rPr lang="en-US" sz="2400" dirty="0" err="1" smtClean="0">
                <a:latin typeface="Gill Sans MT"/>
                <a:cs typeface="Gill Sans MT"/>
              </a:rPr>
              <a:t>xy</a:t>
            </a:r>
            <a:r>
              <a:rPr lang="en-US" sz="2400" dirty="0" smtClean="0">
                <a:latin typeface="Gill Sans MT"/>
                <a:cs typeface="Gill Sans MT"/>
              </a:rPr>
              <a:t>, </a:t>
            </a:r>
            <a:r>
              <a:rPr lang="en-US" sz="2400" dirty="0" err="1" smtClean="0">
                <a:latin typeface="Gill Sans MT"/>
                <a:cs typeface="Gill Sans MT"/>
              </a:rPr>
              <a:t>yz</a:t>
            </a:r>
            <a:r>
              <a:rPr lang="en-US" sz="2400" dirty="0" smtClean="0">
                <a:latin typeface="Gill Sans MT"/>
                <a:cs typeface="Gill Sans MT"/>
              </a:rPr>
              <a:t>, </a:t>
            </a:r>
            <a:r>
              <a:rPr lang="en-US" sz="2400" dirty="0" err="1" smtClean="0">
                <a:latin typeface="Gill Sans MT"/>
                <a:cs typeface="Gill Sans MT"/>
              </a:rPr>
              <a:t>zx</a:t>
            </a:r>
            <a:endParaRPr lang="en-US" sz="2400" dirty="0">
              <a:latin typeface="Gill Sans MT"/>
              <a:cs typeface="Gill Sans M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839833" y="2669235"/>
            <a:ext cx="2660308" cy="2839904"/>
            <a:chOff x="3605872" y="1954671"/>
            <a:chExt cx="2660308" cy="2839904"/>
          </a:xfrm>
        </p:grpSpPr>
        <p:sp>
          <p:nvSpPr>
            <p:cNvPr id="72" name="Rectangle 71"/>
            <p:cNvSpPr/>
            <p:nvPr/>
          </p:nvSpPr>
          <p:spPr>
            <a:xfrm>
              <a:off x="3605872" y="1954671"/>
              <a:ext cx="2581248" cy="283990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alpha val="24000"/>
                  </a:schemeClr>
                </a:gs>
                <a:gs pos="100000">
                  <a:schemeClr val="bg1">
                    <a:lumMod val="85000"/>
                    <a:alpha val="24000"/>
                  </a:schemeClr>
                </a:gs>
              </a:gsLst>
              <a:lin ang="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6165596" y="4446367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809418" y="2693323"/>
              <a:ext cx="816534" cy="869799"/>
              <a:chOff x="3591860" y="3001471"/>
              <a:chExt cx="816534" cy="869799"/>
            </a:xfrm>
          </p:grpSpPr>
          <p:cxnSp>
            <p:nvCxnSpPr>
              <p:cNvPr id="88" name="Straight Arrow Connector 87"/>
              <p:cNvCxnSpPr>
                <a:endCxn id="83" idx="0"/>
              </p:cNvCxnSpPr>
              <p:nvPr/>
            </p:nvCxnSpPr>
            <p:spPr>
              <a:xfrm flipV="1">
                <a:off x="3591860" y="3428001"/>
                <a:ext cx="647257" cy="44326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069840" y="300147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x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778942" y="3563122"/>
              <a:ext cx="1300579" cy="672818"/>
              <a:chOff x="3561384" y="3871270"/>
              <a:chExt cx="1300579" cy="672818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prstDash val="dot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w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cxnSp>
          <p:nvCxnSpPr>
            <p:cNvPr id="76" name="Straight Arrow Connector 75"/>
            <p:cNvCxnSpPr/>
            <p:nvPr/>
          </p:nvCxnSpPr>
          <p:spPr>
            <a:xfrm flipV="1">
              <a:off x="4778942" y="3164292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4447601" y="2355571"/>
              <a:ext cx="331341" cy="1207551"/>
              <a:chOff x="4447601" y="2355571"/>
              <a:chExt cx="331341" cy="1207551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4447601" y="2355571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y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4778942" y="2611873"/>
                <a:ext cx="0" cy="95124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4809417" y="3119853"/>
              <a:ext cx="1053529" cy="646455"/>
              <a:chOff x="4809417" y="3119853"/>
              <a:chExt cx="1053529" cy="646455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4809417" y="3119853"/>
                <a:ext cx="910729" cy="646455"/>
                <a:chOff x="3591859" y="3428001"/>
                <a:chExt cx="910729" cy="646455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>
                  <a:off x="3591859" y="3889666"/>
                  <a:ext cx="910729" cy="18479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/>
                <p:cNvSpPr txBox="1"/>
                <p:nvPr/>
              </p:nvSpPr>
              <p:spPr>
                <a:xfrm>
                  <a:off x="4146784" y="3428001"/>
                  <a:ext cx="1846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>
                    <a:latin typeface="Symbol" charset="2"/>
                    <a:cs typeface="Symbol" charset="2"/>
                  </a:endParaRPr>
                </a:p>
              </p:txBody>
            </p:sp>
          </p:grpSp>
          <p:sp>
            <p:nvSpPr>
              <p:cNvPr id="81" name="Rectangle 80"/>
              <p:cNvSpPr/>
              <p:nvPr/>
            </p:nvSpPr>
            <p:spPr>
              <a:xfrm>
                <a:off x="5531605" y="3284159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z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4650105" y="3436051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715536" y="5948097"/>
            <a:ext cx="549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MT"/>
                <a:cs typeface="Gill Sans MT"/>
              </a:rPr>
              <a:t>e</a:t>
            </a:r>
            <a:r>
              <a:rPr lang="en-US" sz="2400" dirty="0" smtClean="0">
                <a:latin typeface="Gill Sans MT"/>
                <a:cs typeface="Gill Sans MT"/>
              </a:rPr>
              <a:t>x.  Walking. Sample </a:t>
            </a:r>
            <a:r>
              <a:rPr lang="en-US" sz="2400" dirty="0" smtClean="0">
                <a:latin typeface="Gill Sans MT"/>
                <a:cs typeface="Gill Sans MT"/>
              </a:rPr>
              <a:t>directions </a:t>
            </a:r>
            <a:r>
              <a:rPr lang="en-US" sz="2400" dirty="0" smtClean="0">
                <a:latin typeface="Gill Sans MT"/>
                <a:cs typeface="Gill Sans MT"/>
              </a:rPr>
              <a:t>on </a:t>
            </a:r>
            <a:r>
              <a:rPr lang="en-US" sz="2400" dirty="0" err="1" smtClean="0">
                <a:latin typeface="Gill Sans MT"/>
                <a:cs typeface="Gill Sans MT"/>
              </a:rPr>
              <a:t>zx</a:t>
            </a:r>
            <a:r>
              <a:rPr lang="en-US" sz="2400" dirty="0">
                <a:latin typeface="Gill Sans MT"/>
                <a:cs typeface="Gill Sans MT"/>
              </a:rPr>
              <a:t>-</a:t>
            </a:r>
            <a:r>
              <a:rPr lang="en-US" sz="2400" dirty="0" smtClean="0">
                <a:latin typeface="Gill Sans MT"/>
                <a:cs typeface="Gill Sans MT"/>
              </a:rPr>
              <a:t>plane</a:t>
            </a:r>
            <a:endParaRPr lang="en-US" sz="2400" dirty="0" smtClean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5885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Motion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867031" y="2854790"/>
            <a:ext cx="3272143" cy="2265873"/>
            <a:chOff x="-340446" y="2493341"/>
            <a:chExt cx="3272143" cy="2265873"/>
          </a:xfrm>
        </p:grpSpPr>
        <p:sp>
          <p:nvSpPr>
            <p:cNvPr id="50" name="Parallelogram 49"/>
            <p:cNvSpPr/>
            <p:nvPr/>
          </p:nvSpPr>
          <p:spPr>
            <a:xfrm rot="2211199">
              <a:off x="-340446" y="3094135"/>
              <a:ext cx="3272143" cy="1665079"/>
            </a:xfrm>
            <a:prstGeom prst="parallelogram">
              <a:avLst>
                <a:gd name="adj" fmla="val 46281"/>
              </a:avLst>
            </a:prstGeom>
            <a:gradFill flip="none" rotWithShape="1">
              <a:gsLst>
                <a:gs pos="0">
                  <a:schemeClr val="bg1">
                    <a:lumMod val="50000"/>
                    <a:alpha val="30000"/>
                  </a:schemeClr>
                </a:gs>
                <a:gs pos="100000">
                  <a:schemeClr val="bg1">
                    <a:lumMod val="95000"/>
                    <a:alpha val="27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2548651" y="4338402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161997" y="2493341"/>
              <a:ext cx="552534" cy="988179"/>
              <a:chOff x="3561384" y="2909454"/>
              <a:chExt cx="552534" cy="988179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3561384" y="3140287"/>
                <a:ext cx="213980" cy="757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3775364" y="29094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u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43440" y="3455157"/>
              <a:ext cx="1049032" cy="579910"/>
              <a:chOff x="2542827" y="3871270"/>
              <a:chExt cx="1049032" cy="579910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H="1">
                <a:off x="2840182" y="3871270"/>
                <a:ext cx="751677" cy="480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542827" y="398951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v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161997" y="3455157"/>
              <a:ext cx="1300579" cy="672818"/>
              <a:chOff x="3561384" y="3871270"/>
              <a:chExt cx="1300579" cy="672818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Symbol" charset="2"/>
                    <a:cs typeface="Symbol" charset="2"/>
                  </a:rPr>
                  <a:t>w</a:t>
                </a:r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1161997" y="3056327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033160" y="3328086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42619" y="2040519"/>
            <a:ext cx="145980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ill Sans MT"/>
                <a:cs typeface="Gill Sans MT"/>
              </a:rPr>
              <a:t>Special</a:t>
            </a:r>
          </a:p>
          <a:p>
            <a:pPr algn="ctr"/>
            <a:r>
              <a:rPr lang="en-US" sz="2400" dirty="0" smtClean="0">
                <a:latin typeface="Gill Sans MT"/>
                <a:cs typeface="Gill Sans MT"/>
              </a:rPr>
              <a:t>±u, ±v, ±w</a:t>
            </a:r>
          </a:p>
          <a:p>
            <a:pPr algn="ctr"/>
            <a:r>
              <a:rPr lang="en-US" sz="2400" dirty="0" smtClean="0">
                <a:latin typeface="Gill Sans MT"/>
                <a:cs typeface="Gill Sans MT"/>
              </a:rPr>
              <a:t>±x, ±y, ±z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1683" y="5664498"/>
            <a:ext cx="20685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Upward, </a:t>
            </a:r>
            <a:r>
              <a:rPr lang="en-US" dirty="0" smtClean="0"/>
              <a:t>Downward</a:t>
            </a:r>
          </a:p>
          <a:p>
            <a:r>
              <a:rPr lang="en-US" dirty="0" smtClean="0"/>
              <a:t>Right, Left</a:t>
            </a:r>
          </a:p>
          <a:p>
            <a:r>
              <a:rPr lang="en-US" dirty="0" smtClean="0"/>
              <a:t>Forward, Backward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938084" y="2298954"/>
            <a:ext cx="2660308" cy="2839904"/>
            <a:chOff x="3605872" y="1954671"/>
            <a:chExt cx="2660308" cy="2839904"/>
          </a:xfrm>
        </p:grpSpPr>
        <p:sp>
          <p:nvSpPr>
            <p:cNvPr id="40" name="Rectangle 39"/>
            <p:cNvSpPr/>
            <p:nvPr/>
          </p:nvSpPr>
          <p:spPr>
            <a:xfrm>
              <a:off x="3605872" y="1954671"/>
              <a:ext cx="2581248" cy="283990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alpha val="24000"/>
                  </a:schemeClr>
                </a:gs>
                <a:gs pos="100000">
                  <a:schemeClr val="bg1">
                    <a:lumMod val="85000"/>
                    <a:alpha val="24000"/>
                  </a:schemeClr>
                </a:gs>
              </a:gsLst>
              <a:lin ang="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165596" y="4446367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809418" y="2693323"/>
              <a:ext cx="816534" cy="869799"/>
              <a:chOff x="3591860" y="3001471"/>
              <a:chExt cx="816534" cy="869799"/>
            </a:xfrm>
          </p:grpSpPr>
          <p:cxnSp>
            <p:nvCxnSpPr>
              <p:cNvPr id="71" name="Straight Arrow Connector 70"/>
              <p:cNvCxnSpPr>
                <a:endCxn id="66" idx="0"/>
              </p:cNvCxnSpPr>
              <p:nvPr/>
            </p:nvCxnSpPr>
            <p:spPr>
              <a:xfrm flipV="1">
                <a:off x="3591860" y="3428001"/>
                <a:ext cx="647257" cy="44326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4069840" y="300147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x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778942" y="3563122"/>
              <a:ext cx="1300579" cy="672818"/>
              <a:chOff x="3561384" y="3871270"/>
              <a:chExt cx="1300579" cy="672818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prstDash val="dot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w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 flipV="1">
              <a:off x="4778942" y="3164292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4447601" y="2355571"/>
              <a:ext cx="331341" cy="1207551"/>
              <a:chOff x="4447601" y="2355571"/>
              <a:chExt cx="331341" cy="1207551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4447601" y="2355571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y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V="1">
                <a:off x="4778942" y="2611873"/>
                <a:ext cx="0" cy="95124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4809417" y="3119853"/>
              <a:ext cx="1053529" cy="646455"/>
              <a:chOff x="4809417" y="3119853"/>
              <a:chExt cx="1053529" cy="6464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809417" y="3119853"/>
                <a:ext cx="910729" cy="646455"/>
                <a:chOff x="3591859" y="3428001"/>
                <a:chExt cx="910729" cy="646455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3591859" y="3889666"/>
                  <a:ext cx="910729" cy="18479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4146784" y="3428001"/>
                  <a:ext cx="1846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>
                    <a:latin typeface="Symbol" charset="2"/>
                    <a:cs typeface="Symbol" charset="2"/>
                  </a:endParaRP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5531605" y="3284159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z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</p:grpSp>
        <p:sp>
          <p:nvSpPr>
            <p:cNvPr id="47" name="Oval 46"/>
            <p:cNvSpPr/>
            <p:nvPr/>
          </p:nvSpPr>
          <p:spPr>
            <a:xfrm>
              <a:off x="4650105" y="3436051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755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Rotation about an axis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802032" y="5334483"/>
            <a:ext cx="507768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ill Sans MT"/>
                <a:cs typeface="Gill Sans MT"/>
              </a:rPr>
              <a:t>Clockwise(special direction: x)</a:t>
            </a:r>
            <a:endParaRPr lang="en-US" sz="2400" dirty="0" smtClean="0">
              <a:latin typeface="Gill Sans MT"/>
              <a:cs typeface="Gill Sans MT"/>
            </a:endParaRPr>
          </a:p>
          <a:p>
            <a:pPr algn="ctr"/>
            <a:r>
              <a:rPr lang="en-US" sz="2400" dirty="0" smtClean="0">
                <a:latin typeface="Gill Sans MT"/>
                <a:cs typeface="Gill Sans MT"/>
              </a:rPr>
              <a:t> </a:t>
            </a:r>
            <a:r>
              <a:rPr lang="en-US" sz="2400" dirty="0" smtClean="0"/>
              <a:t>Counterclockwise</a:t>
            </a:r>
            <a:r>
              <a:rPr lang="en-US" sz="2400" dirty="0">
                <a:latin typeface="Gill Sans MT"/>
                <a:cs typeface="Gill Sans MT"/>
              </a:rPr>
              <a:t>(special direction: </a:t>
            </a:r>
            <a:r>
              <a:rPr lang="en-US" sz="2400" dirty="0" smtClean="0">
                <a:latin typeface="Gill Sans MT"/>
                <a:cs typeface="Gill Sans MT"/>
              </a:rPr>
              <a:t>-x</a:t>
            </a:r>
            <a:r>
              <a:rPr lang="en-US" sz="2400" dirty="0">
                <a:latin typeface="Gill Sans MT"/>
                <a:cs typeface="Gill Sans MT"/>
              </a:rPr>
              <a:t>)</a:t>
            </a:r>
          </a:p>
          <a:p>
            <a:pPr algn="ctr"/>
            <a:r>
              <a:rPr lang="en-US" sz="2400" dirty="0" smtClean="0">
                <a:latin typeface="Gill Sans MT"/>
                <a:cs typeface="Gill Sans MT"/>
              </a:rPr>
              <a:t>Both</a:t>
            </a:r>
            <a:endParaRPr lang="en-US" sz="2400" dirty="0" smtClean="0">
              <a:latin typeface="Gill Sans MT"/>
              <a:cs typeface="Gill Sans M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119345" y="2677850"/>
            <a:ext cx="2142247" cy="2532519"/>
            <a:chOff x="3273177" y="2709805"/>
            <a:chExt cx="2142247" cy="2532519"/>
          </a:xfrm>
        </p:grpSpPr>
        <p:grpSp>
          <p:nvGrpSpPr>
            <p:cNvPr id="39" name="Group 38"/>
            <p:cNvGrpSpPr/>
            <p:nvPr/>
          </p:nvGrpSpPr>
          <p:grpSpPr>
            <a:xfrm>
              <a:off x="3273177" y="2709805"/>
              <a:ext cx="2142247" cy="2532519"/>
              <a:chOff x="3027850" y="2897395"/>
              <a:chExt cx="2142247" cy="2532519"/>
            </a:xfrm>
          </p:grpSpPr>
          <p:sp>
            <p:nvSpPr>
              <p:cNvPr id="41" name="Oval 40"/>
              <p:cNvSpPr>
                <a:spLocks/>
              </p:cNvSpPr>
              <p:nvPr/>
            </p:nvSpPr>
            <p:spPr>
              <a:xfrm flipH="1" flipV="1">
                <a:off x="4127836" y="4809060"/>
                <a:ext cx="100584" cy="10058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27850" y="3835365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stCxn id="44" idx="4"/>
              </p:cNvCxnSpPr>
              <p:nvPr/>
            </p:nvCxnSpPr>
            <p:spPr>
              <a:xfrm>
                <a:off x="4163908" y="4333212"/>
                <a:ext cx="35706" cy="1096702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3157718" y="3597265"/>
                <a:ext cx="2012379" cy="735947"/>
              </a:xfrm>
              <a:prstGeom prst="ellipse">
                <a:avLst/>
              </a:prstGeom>
              <a:solidFill>
                <a:schemeClr val="bg1">
                  <a:lumMod val="85000"/>
                  <a:alpha val="49000"/>
                </a:schemeClr>
              </a:solidFill>
              <a:ln>
                <a:solidFill>
                  <a:srgbClr val="0D0D0D"/>
                </a:solidFill>
                <a:prstDash val="dash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4163908" y="2897395"/>
                <a:ext cx="0" cy="106784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>
                <a:off x="3710537" y="3207639"/>
                <a:ext cx="762431" cy="295823"/>
              </a:xfrm>
              <a:prstGeom prst="arc">
                <a:avLst>
                  <a:gd name="adj1" fmla="val 12031487"/>
                  <a:gd name="adj2" fmla="val 7391643"/>
                </a:avLst>
              </a:prstGeom>
              <a:ln>
                <a:solidFill>
                  <a:srgbClr val="0D0D0D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 flipV="1">
              <a:off x="3392319" y="2971543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938084" y="2298954"/>
            <a:ext cx="2660308" cy="2839904"/>
            <a:chOff x="3605872" y="1954671"/>
            <a:chExt cx="2660308" cy="2839904"/>
          </a:xfrm>
        </p:grpSpPr>
        <p:sp>
          <p:nvSpPr>
            <p:cNvPr id="15" name="Rectangle 14"/>
            <p:cNvSpPr/>
            <p:nvPr/>
          </p:nvSpPr>
          <p:spPr>
            <a:xfrm>
              <a:off x="3605872" y="1954671"/>
              <a:ext cx="2581248" cy="283990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alpha val="24000"/>
                  </a:schemeClr>
                </a:gs>
                <a:gs pos="100000">
                  <a:schemeClr val="bg1">
                    <a:lumMod val="85000"/>
                    <a:alpha val="24000"/>
                  </a:schemeClr>
                </a:gs>
              </a:gsLst>
              <a:lin ang="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6165596" y="4446367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809418" y="2693323"/>
              <a:ext cx="816534" cy="869799"/>
              <a:chOff x="3591860" y="3001471"/>
              <a:chExt cx="816534" cy="869799"/>
            </a:xfrm>
          </p:grpSpPr>
          <p:cxnSp>
            <p:nvCxnSpPr>
              <p:cNvPr id="31" name="Straight Arrow Connector 30"/>
              <p:cNvCxnSpPr>
                <a:endCxn id="26" idx="0"/>
              </p:cNvCxnSpPr>
              <p:nvPr/>
            </p:nvCxnSpPr>
            <p:spPr>
              <a:xfrm flipV="1">
                <a:off x="3591860" y="3428001"/>
                <a:ext cx="647257" cy="44326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4069840" y="300147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x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778942" y="3563122"/>
              <a:ext cx="1300579" cy="672818"/>
              <a:chOff x="3561384" y="3871270"/>
              <a:chExt cx="1300579" cy="672818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prstDash val="dot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w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V="1">
              <a:off x="4778942" y="3164292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47601" y="2355571"/>
              <a:ext cx="331341" cy="1207551"/>
              <a:chOff x="4447601" y="2355571"/>
              <a:chExt cx="331341" cy="120755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447601" y="2355571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y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V="1">
                <a:off x="4778942" y="2611873"/>
                <a:ext cx="0" cy="95124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4809417" y="3119853"/>
              <a:ext cx="1053529" cy="646455"/>
              <a:chOff x="4809417" y="3119853"/>
              <a:chExt cx="1053529" cy="646455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809417" y="3119853"/>
                <a:ext cx="910729" cy="646455"/>
                <a:chOff x="3591859" y="3428001"/>
                <a:chExt cx="910729" cy="646455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591859" y="3889666"/>
                  <a:ext cx="910729" cy="18479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4146784" y="3428001"/>
                  <a:ext cx="1846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>
                    <a:latin typeface="Symbol" charset="2"/>
                    <a:cs typeface="Symbol" charset="2"/>
                  </a:endParaRPr>
                </a:p>
              </p:txBody>
            </p:sp>
          </p:grpSp>
          <p:sp>
            <p:nvSpPr>
              <p:cNvPr id="24" name="Rectangle 23"/>
              <p:cNvSpPr/>
              <p:nvPr/>
            </p:nvSpPr>
            <p:spPr>
              <a:xfrm>
                <a:off x="5531605" y="3284159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z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4650105" y="3436051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594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about a </a:t>
            </a:r>
            <a:r>
              <a:rPr lang="en-US" dirty="0" smtClean="0"/>
              <a:t>point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67031" y="2854790"/>
            <a:ext cx="3272143" cy="2265873"/>
            <a:chOff x="-340446" y="2493341"/>
            <a:chExt cx="3272143" cy="2265873"/>
          </a:xfrm>
        </p:grpSpPr>
        <p:sp>
          <p:nvSpPr>
            <p:cNvPr id="14" name="Parallelogram 13"/>
            <p:cNvSpPr/>
            <p:nvPr/>
          </p:nvSpPr>
          <p:spPr>
            <a:xfrm rot="2211199">
              <a:off x="-340446" y="3094135"/>
              <a:ext cx="3272143" cy="1665079"/>
            </a:xfrm>
            <a:prstGeom prst="parallelogram">
              <a:avLst>
                <a:gd name="adj" fmla="val 46281"/>
              </a:avLst>
            </a:prstGeom>
            <a:gradFill flip="none" rotWithShape="1">
              <a:gsLst>
                <a:gs pos="0">
                  <a:schemeClr val="bg1">
                    <a:lumMod val="50000"/>
                    <a:alpha val="30000"/>
                  </a:schemeClr>
                </a:gs>
                <a:gs pos="100000">
                  <a:schemeClr val="bg1">
                    <a:lumMod val="95000"/>
                    <a:alpha val="27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548651" y="4338402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161997" y="2493341"/>
              <a:ext cx="552534" cy="988179"/>
              <a:chOff x="3561384" y="2909454"/>
              <a:chExt cx="552534" cy="988179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3561384" y="3140287"/>
                <a:ext cx="213980" cy="757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3775364" y="29094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u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43440" y="3455157"/>
              <a:ext cx="1049032" cy="579910"/>
              <a:chOff x="2542827" y="3871270"/>
              <a:chExt cx="1049032" cy="57991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H="1">
                <a:off x="2840182" y="3871270"/>
                <a:ext cx="751677" cy="480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542827" y="398951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v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161997" y="3455157"/>
              <a:ext cx="1300579" cy="672818"/>
              <a:chOff x="3561384" y="3871270"/>
              <a:chExt cx="1300579" cy="672818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Symbol" charset="2"/>
                    <a:cs typeface="Symbol" charset="2"/>
                  </a:rPr>
                  <a:t>w</a:t>
                </a: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V="1">
              <a:off x="1161997" y="3056327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033160" y="3328086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41564" y="2887506"/>
            <a:ext cx="2186096" cy="2197915"/>
            <a:chOff x="6541564" y="2887506"/>
            <a:chExt cx="2186096" cy="2197915"/>
          </a:xfrm>
        </p:grpSpPr>
        <p:grpSp>
          <p:nvGrpSpPr>
            <p:cNvPr id="28" name="Group 27"/>
            <p:cNvGrpSpPr/>
            <p:nvPr/>
          </p:nvGrpSpPr>
          <p:grpSpPr>
            <a:xfrm>
              <a:off x="6541564" y="2887506"/>
              <a:ext cx="2186096" cy="2197915"/>
              <a:chOff x="6806790" y="1438514"/>
              <a:chExt cx="2186096" cy="2197915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6806790" y="1450333"/>
                <a:ext cx="2186096" cy="21860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alpha val="40000"/>
                    </a:schemeClr>
                  </a:gs>
                  <a:gs pos="100000">
                    <a:srgbClr val="000000">
                      <a:alpha val="4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806790" y="2353912"/>
                <a:ext cx="2186096" cy="358980"/>
              </a:xfrm>
              <a:prstGeom prst="ellipse">
                <a:avLst/>
              </a:prstGeom>
              <a:noFill/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040903" y="1609859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 rot="18914798">
                <a:off x="7464835" y="1438514"/>
                <a:ext cx="940448" cy="2186096"/>
              </a:xfrm>
              <a:prstGeom prst="ellipse">
                <a:avLst/>
              </a:prstGeom>
              <a:noFill/>
              <a:ln w="12700" cmpd="sng">
                <a:solidFill>
                  <a:srgbClr val="0D0D0D"/>
                </a:solidFill>
                <a:prstDash val="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 flipH="1" flipV="1">
                <a:off x="7850221" y="2469353"/>
                <a:ext cx="99234" cy="9923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2" idx="5"/>
                <a:endCxn id="34" idx="1"/>
              </p:cNvCxnSpPr>
              <p:nvPr/>
            </p:nvCxnSpPr>
            <p:spPr>
              <a:xfrm>
                <a:off x="7250293" y="1819249"/>
                <a:ext cx="684630" cy="734806"/>
              </a:xfrm>
              <a:prstGeom prst="line">
                <a:avLst/>
              </a:prstGeom>
              <a:ln w="6350" cmpd="sng">
                <a:solidFill>
                  <a:schemeClr val="tx1">
                    <a:lumMod val="95000"/>
                    <a:lumOff val="5000"/>
                  </a:schemeClr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7605268" y="1450333"/>
                <a:ext cx="589140" cy="2186096"/>
              </a:xfrm>
              <a:prstGeom prst="ellipse">
                <a:avLst/>
              </a:prstGeom>
              <a:noFill/>
              <a:ln w="12700" cmpd="sng">
                <a:solidFill>
                  <a:srgbClr val="0D0D0D"/>
                </a:solidFill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6566338" y="2971543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2654273" y="5710664"/>
            <a:ext cx="4936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ill Sans MT"/>
                <a:cs typeface="Gill Sans MT"/>
              </a:rPr>
              <a:t>Sample on </a:t>
            </a:r>
            <a:r>
              <a:rPr lang="en-US" sz="2400" dirty="0" smtClean="0">
                <a:latin typeface="Gill Sans MT"/>
                <a:cs typeface="Gill Sans MT"/>
              </a:rPr>
              <a:t>the tangent</a:t>
            </a:r>
            <a:r>
              <a:rPr lang="en-US" sz="2400" dirty="0" smtClean="0">
                <a:latin typeface="Gill Sans MT"/>
                <a:cs typeface="Gill Sans MT"/>
              </a:rPr>
              <a:t> plane(</a:t>
            </a:r>
            <a:r>
              <a:rPr lang="en-US" sz="2400" dirty="0" err="1" smtClean="0">
                <a:latin typeface="Gill Sans MT"/>
                <a:cs typeface="Gill Sans MT"/>
              </a:rPr>
              <a:t>uv</a:t>
            </a:r>
            <a:r>
              <a:rPr lang="en-US" sz="2400" dirty="0" smtClean="0">
                <a:latin typeface="Gill Sans MT"/>
                <a:cs typeface="Gill Sans MT"/>
              </a:rPr>
              <a:t> plane)</a:t>
            </a:r>
            <a:endParaRPr lang="en-US" sz="2400" dirty="0" smtClean="0">
              <a:latin typeface="Gill Sans MT"/>
              <a:cs typeface="Gill Sans MT"/>
            </a:endParaRPr>
          </a:p>
          <a:p>
            <a:pPr algn="ctr"/>
            <a:r>
              <a:rPr lang="en-US" sz="2400" dirty="0" smtClean="0">
                <a:latin typeface="Gill Sans MT"/>
                <a:cs typeface="Gill Sans MT"/>
              </a:rPr>
              <a:t>Special:  ±u, ±v</a:t>
            </a:r>
          </a:p>
        </p:txBody>
      </p:sp>
    </p:spTree>
    <p:extLst>
      <p:ext uri="{BB962C8B-B14F-4D97-AF65-F5344CB8AC3E}">
        <p14:creationId xmlns:p14="http://schemas.microsoft.com/office/powerpoint/2010/main" val="332026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172</Words>
  <Application>Microsoft Macintosh PowerPoint</Application>
  <PresentationFormat>On-screen Show (4:3)</PresentationFormat>
  <Paragraphs>76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Motion</vt:lpstr>
      <vt:lpstr>Direction</vt:lpstr>
      <vt:lpstr>Direction</vt:lpstr>
      <vt:lpstr>Direction</vt:lpstr>
      <vt:lpstr>Direction</vt:lpstr>
      <vt:lpstr>Direction</vt:lpstr>
      <vt:lpstr>Direction</vt:lpstr>
      <vt:lpstr>Direction</vt:lpstr>
    </vt:vector>
  </TitlesOfParts>
  <Company>CWRU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Chen</dc:creator>
  <cp:lastModifiedBy>Jing Chen</cp:lastModifiedBy>
  <cp:revision>79</cp:revision>
  <dcterms:created xsi:type="dcterms:W3CDTF">2015-03-18T19:45:04Z</dcterms:created>
  <dcterms:modified xsi:type="dcterms:W3CDTF">2015-03-19T18:03:24Z</dcterms:modified>
</cp:coreProperties>
</file>