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1" r:id="rId4"/>
    <p:sldId id="258" r:id="rId5"/>
    <p:sldId id="264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0F88-A27C-484D-B74E-50BC381D460F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E570C-5B74-DA42-9606-4B699AA5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E570C-5B74-DA42-9606-4B699AA513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456A-5EE3-1941-B783-D8D4032F7960}" type="datetimeFigureOut">
              <a:rPr lang="en-US" smtClean="0"/>
              <a:t>3/18/15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BBEE-B4AA-174B-A6A3-1E405D08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52"/>
            <a:ext cx="8229600" cy="1143000"/>
          </a:xfrm>
        </p:spPr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20" y="2997986"/>
            <a:ext cx="2164686" cy="1976955"/>
            <a:chOff x="2280124" y="851385"/>
            <a:chExt cx="2164686" cy="1976955"/>
          </a:xfrm>
        </p:grpSpPr>
        <p:grpSp>
          <p:nvGrpSpPr>
            <p:cNvPr id="5" name="Group 4"/>
            <p:cNvGrpSpPr/>
            <p:nvPr/>
          </p:nvGrpSpPr>
          <p:grpSpPr>
            <a:xfrm>
              <a:off x="2467744" y="1096701"/>
              <a:ext cx="1731750" cy="1515183"/>
              <a:chOff x="4098475" y="1082271"/>
              <a:chExt cx="1731750" cy="1515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098475" y="2142900"/>
                <a:ext cx="533902" cy="454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632375" y="2142902"/>
                <a:ext cx="11978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639561" y="1082271"/>
                <a:ext cx="7188" cy="106062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46749" y="1818218"/>
                <a:ext cx="649519" cy="3246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646749" y="2142903"/>
                <a:ext cx="332032" cy="3535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13925" y="1688345"/>
                <a:ext cx="418450" cy="45455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2886228" y="202024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9494" y="2020242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65537" y="1653151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9173" y="2489226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0124" y="2583024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52310" y="1457459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78988" y="851385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830" y="1777452"/>
            <a:ext cx="1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Linear Motion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20693" y="1777452"/>
            <a:ext cx="299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an axis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5225" y="1777452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Rotation about a point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882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772754" y="4707952"/>
            <a:ext cx="100584" cy="1005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1920" y="2971543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3273177" y="2709805"/>
            <a:ext cx="2142247" cy="2532519"/>
            <a:chOff x="3273177" y="2709805"/>
            <a:chExt cx="2142247" cy="2532519"/>
          </a:xfrm>
        </p:grpSpPr>
        <p:grpSp>
          <p:nvGrpSpPr>
            <p:cNvPr id="54" name="Group 53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55" name="Oval 54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8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Arc 59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5" name="Group 24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>
                <a:stCxn id="28" idx="5"/>
                <a:endCxn id="30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73" name="Group 72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81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rallelogram 73"/>
          <p:cNvSpPr/>
          <p:nvPr/>
        </p:nvSpPr>
        <p:spPr>
          <a:xfrm rot="2211199">
            <a:off x="3276499" y="3202100"/>
            <a:ext cx="3272143" cy="1665079"/>
          </a:xfrm>
          <a:prstGeom prst="parallelogram">
            <a:avLst>
              <a:gd name="adj" fmla="val 46281"/>
            </a:avLst>
          </a:prstGeom>
          <a:gradFill flip="none" rotWithShape="1">
            <a:gsLst>
              <a:gs pos="0">
                <a:schemeClr val="bg1">
                  <a:lumMod val="50000"/>
                  <a:alpha val="30000"/>
                </a:schemeClr>
              </a:gs>
              <a:gs pos="100000">
                <a:schemeClr val="bg1">
                  <a:lumMod val="95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UVW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78942" y="2601306"/>
            <a:ext cx="552534" cy="988179"/>
            <a:chOff x="3561384" y="2909454"/>
            <a:chExt cx="552534" cy="988179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561384" y="3140287"/>
              <a:ext cx="213980" cy="757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75364" y="29094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u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60385" y="3563122"/>
            <a:ext cx="1049032" cy="579910"/>
            <a:chOff x="2542827" y="3871270"/>
            <a:chExt cx="1049032" cy="579910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840182" y="3871270"/>
              <a:ext cx="751677" cy="480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542827" y="398951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v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Symbol" charset="2"/>
                  <a:cs typeface="Symbol" charset="2"/>
                </a:rPr>
                <a:t>w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06918" y="2205182"/>
            <a:ext cx="2581248" cy="2839904"/>
          </a:xfrm>
          <a:prstGeom prst="rect">
            <a:avLst/>
          </a:prstGeom>
          <a:gradFill flip="none" rotWithShape="1">
            <a:gsLst>
              <a:gs pos="0">
                <a:srgbClr val="7F7F7F">
                  <a:alpha val="24000"/>
                </a:srgbClr>
              </a:gs>
              <a:gs pos="100000">
                <a:srgbClr val="FFFFFF">
                  <a:alpha val="24000"/>
                </a:srgbClr>
              </a:gs>
            </a:gsLst>
            <a:lin ang="10800000" scaled="0"/>
            <a:tileRect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XYZ Coordinate System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1885" y="6151580"/>
            <a:ext cx="5580231" cy="369332"/>
            <a:chOff x="1781885" y="6151580"/>
            <a:chExt cx="5580231" cy="369332"/>
          </a:xfrm>
        </p:grpSpPr>
        <p:grpSp>
          <p:nvGrpSpPr>
            <p:cNvPr id="5" name="Group 4"/>
            <p:cNvGrpSpPr/>
            <p:nvPr/>
          </p:nvGrpSpPr>
          <p:grpSpPr>
            <a:xfrm>
              <a:off x="1781885" y="6151580"/>
              <a:ext cx="2093187" cy="369332"/>
              <a:chOff x="366882" y="6121816"/>
              <a:chExt cx="2093187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3665" y="6121816"/>
                <a:ext cx="178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Vertical direction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366882" y="6170603"/>
                <a:ext cx="0" cy="271759"/>
              </a:xfrm>
              <a:prstGeom prst="straightConnector1">
                <a:avLst/>
              </a:prstGeom>
              <a:ln w="57150" cmpd="sng">
                <a:solidFill>
                  <a:srgbClr val="0D0D0D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152669" y="6151580"/>
              <a:ext cx="1357900" cy="369332"/>
              <a:chOff x="244224" y="6550676"/>
              <a:chExt cx="1357900" cy="36933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44224" y="6612684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3665" y="6550676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Camera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788166" y="6151580"/>
              <a:ext cx="1573950" cy="369332"/>
              <a:chOff x="316590" y="5602326"/>
              <a:chExt cx="1573950" cy="369332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316590" y="5736700"/>
                <a:ext cx="100584" cy="100584"/>
              </a:xfrm>
              <a:prstGeom prst="ellipse">
                <a:avLst/>
              </a:prstGeom>
              <a:solidFill>
                <a:srgbClr val="0D0D0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3665" y="5602326"/>
                <a:ext cx="1216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/>
                    <a:cs typeface="Gill Sans MT"/>
                  </a:rPr>
                  <a:t>Focal point</a:t>
                </a:r>
                <a:endParaRPr lang="en-US" dirty="0">
                  <a:latin typeface="Gill Sans MT"/>
                  <a:cs typeface="Gill Sans MT"/>
                </a:endParaRPr>
              </a:p>
            </p:txBody>
          </p:sp>
        </p:grpSp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6165596" y="4446367"/>
            <a:ext cx="100584" cy="100584"/>
          </a:xfrm>
          <a:prstGeom prst="ellipse">
            <a:avLst/>
          </a:prstGeom>
          <a:solidFill>
            <a:srgbClr val="0D0D0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760385" y="3563122"/>
            <a:ext cx="1049032" cy="579910"/>
            <a:chOff x="2542827" y="3871270"/>
            <a:chExt cx="1049032" cy="579910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2840182" y="3871270"/>
              <a:ext cx="751677" cy="48034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542827" y="398951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x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942" y="3563122"/>
            <a:ext cx="1300579" cy="672818"/>
            <a:chOff x="3561384" y="3871270"/>
            <a:chExt cx="1300579" cy="67281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561384" y="3871270"/>
              <a:ext cx="1060908" cy="664792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72113" y="4082423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Symbol" charset="2"/>
                  <a:cs typeface="Symbol" charset="2"/>
                </a:rPr>
                <a:t>w</a:t>
              </a:r>
              <a:endParaRPr lang="en-US" sz="2400" dirty="0">
                <a:latin typeface="Symbol" charset="2"/>
                <a:cs typeface="Symbol" charset="2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778942" y="3164292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47601" y="2355571"/>
            <a:ext cx="331341" cy="1207551"/>
            <a:chOff x="4447601" y="2355571"/>
            <a:chExt cx="331341" cy="1207551"/>
          </a:xfrm>
        </p:grpSpPr>
        <p:sp>
          <p:nvSpPr>
            <p:cNvPr id="16" name="Rectangle 15"/>
            <p:cNvSpPr/>
            <p:nvPr/>
          </p:nvSpPr>
          <p:spPr>
            <a:xfrm>
              <a:off x="4447601" y="2355571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y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778942" y="2611873"/>
              <a:ext cx="0" cy="9512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809417" y="3119853"/>
            <a:ext cx="1053529" cy="646455"/>
            <a:chOff x="4809417" y="3119853"/>
            <a:chExt cx="1053529" cy="646455"/>
          </a:xfrm>
        </p:grpSpPr>
        <p:grpSp>
          <p:nvGrpSpPr>
            <p:cNvPr id="79" name="Group 78"/>
            <p:cNvGrpSpPr/>
            <p:nvPr/>
          </p:nvGrpSpPr>
          <p:grpSpPr>
            <a:xfrm>
              <a:off x="4809417" y="3119853"/>
              <a:ext cx="910729" cy="646455"/>
              <a:chOff x="3591859" y="3428001"/>
              <a:chExt cx="910729" cy="64645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3591859" y="3889666"/>
                <a:ext cx="910729" cy="18479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146784" y="3428001"/>
                <a:ext cx="184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5531605" y="3284159"/>
              <a:ext cx="331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dirty="0" smtClean="0">
                  <a:solidFill>
                    <a:prstClr val="black"/>
                  </a:solidFill>
                  <a:latin typeface="Symbol" charset="2"/>
                  <a:cs typeface="Symbol" charset="2"/>
                </a:rPr>
                <a:t>z</a:t>
              </a:r>
              <a:endParaRPr lang="en-US" sz="24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650105" y="3436051"/>
            <a:ext cx="245316" cy="24531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7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552"/>
            <a:ext cx="8229600" cy="1143000"/>
          </a:xfrm>
        </p:spPr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1920" y="3185576"/>
            <a:ext cx="2164686" cy="1976955"/>
            <a:chOff x="2280124" y="851385"/>
            <a:chExt cx="2164686" cy="1976955"/>
          </a:xfrm>
        </p:grpSpPr>
        <p:grpSp>
          <p:nvGrpSpPr>
            <p:cNvPr id="5" name="Group 4"/>
            <p:cNvGrpSpPr/>
            <p:nvPr/>
          </p:nvGrpSpPr>
          <p:grpSpPr>
            <a:xfrm>
              <a:off x="2467744" y="1096701"/>
              <a:ext cx="1731750" cy="1515183"/>
              <a:chOff x="4098475" y="1082271"/>
              <a:chExt cx="1731750" cy="1515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098475" y="2142900"/>
                <a:ext cx="533902" cy="45455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632375" y="2142902"/>
                <a:ext cx="119785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639561" y="1082271"/>
                <a:ext cx="7188" cy="106062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646749" y="1818218"/>
                <a:ext cx="649519" cy="32468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4646749" y="2142903"/>
                <a:ext cx="332032" cy="35353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4213925" y="1688345"/>
                <a:ext cx="418450" cy="45455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2886228" y="202024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99494" y="2020242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65537" y="1653151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19173" y="2489226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0124" y="2583024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52310" y="1457459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78988" y="851385"/>
              <a:ext cx="245316" cy="245316"/>
            </a:xfrm>
            <a:prstGeom prst="ellipse">
              <a:avLst/>
            </a:prstGeom>
            <a:solidFill>
              <a:srgbClr val="BFBFBF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10830" y="1965042"/>
            <a:ext cx="1946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Linear Motion</a:t>
            </a:r>
            <a:endParaRPr lang="en-US" sz="2400" dirty="0">
              <a:latin typeface="Gill Sans MT"/>
              <a:cs typeface="Gill Sans M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89882" y="3227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339824" y="3668992"/>
            <a:ext cx="100584" cy="1005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01920" y="3159133"/>
            <a:ext cx="0" cy="271759"/>
          </a:xfrm>
          <a:prstGeom prst="straightConnector1">
            <a:avLst/>
          </a:prstGeom>
          <a:ln w="57150" cmpd="sng">
            <a:solidFill>
              <a:srgbClr val="0D0D0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5832" y="1978132"/>
            <a:ext cx="118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In space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29" y="3112739"/>
            <a:ext cx="4318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478603" y="2567774"/>
            <a:ext cx="3059262" cy="2839904"/>
            <a:chOff x="6418580" y="2593263"/>
            <a:chExt cx="3059262" cy="2839904"/>
          </a:xfrm>
        </p:grpSpPr>
        <p:sp>
          <p:nvSpPr>
            <p:cNvPr id="18" name="Rectangle 17"/>
            <p:cNvSpPr/>
            <p:nvPr/>
          </p:nvSpPr>
          <p:spPr>
            <a:xfrm>
              <a:off x="6418580" y="2593263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rgbClr val="7F7F7F">
                    <a:alpha val="24000"/>
                  </a:srgbClr>
                </a:gs>
                <a:gs pos="100000">
                  <a:srgbClr val="FFFFFF">
                    <a:alpha val="24000"/>
                  </a:srgbClr>
                </a:gs>
              </a:gsLst>
              <a:lin ang="10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9377258" y="4834448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72047" y="3951203"/>
              <a:ext cx="1049032" cy="579910"/>
              <a:chOff x="2542827" y="3871270"/>
              <a:chExt cx="1049032" cy="57991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990604" y="3951203"/>
              <a:ext cx="1300579" cy="672818"/>
              <a:chOff x="3561384" y="3871270"/>
              <a:chExt cx="1300579" cy="67281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7990604" y="355237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659263" y="2743652"/>
              <a:ext cx="331341" cy="1207551"/>
              <a:chOff x="4447601" y="2355571"/>
              <a:chExt cx="331341" cy="12075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8021079" y="3507934"/>
              <a:ext cx="1053529" cy="646455"/>
              <a:chOff x="4809417" y="3119853"/>
              <a:chExt cx="1053529" cy="64645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7861767" y="382413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799303" y="5666525"/>
            <a:ext cx="1186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MT"/>
                <a:cs typeface="Gill Sans MT"/>
              </a:rPr>
              <a:t>In space</a:t>
            </a:r>
            <a:endParaRPr lang="en-US" sz="2400" dirty="0">
              <a:latin typeface="Gill Sans MT"/>
              <a:cs typeface="Gill Sans MT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3126980"/>
            <a:ext cx="4318000" cy="20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478603" y="2567774"/>
            <a:ext cx="3059262" cy="2839904"/>
            <a:chOff x="6418580" y="2593263"/>
            <a:chExt cx="3059262" cy="2839904"/>
          </a:xfrm>
        </p:grpSpPr>
        <p:sp>
          <p:nvSpPr>
            <p:cNvPr id="18" name="Rectangle 17"/>
            <p:cNvSpPr/>
            <p:nvPr/>
          </p:nvSpPr>
          <p:spPr>
            <a:xfrm>
              <a:off x="6418580" y="2593263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rgbClr val="7F7F7F">
                    <a:alpha val="24000"/>
                  </a:srgbClr>
                </a:gs>
                <a:gs pos="100000">
                  <a:srgbClr val="FFFFFF">
                    <a:alpha val="24000"/>
                  </a:srgbClr>
                </a:gs>
              </a:gsLst>
              <a:lin ang="10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9377258" y="4834448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72047" y="3951203"/>
              <a:ext cx="1049032" cy="579910"/>
              <a:chOff x="2542827" y="3871270"/>
              <a:chExt cx="1049032" cy="57991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990604" y="3951203"/>
              <a:ext cx="1300579" cy="672818"/>
              <a:chOff x="3561384" y="3871270"/>
              <a:chExt cx="1300579" cy="67281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7990604" y="355237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659263" y="2743652"/>
              <a:ext cx="331341" cy="1207551"/>
              <a:chOff x="4447601" y="2355571"/>
              <a:chExt cx="331341" cy="12075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8021079" y="3507934"/>
              <a:ext cx="1053529" cy="646455"/>
              <a:chOff x="4809417" y="3119853"/>
              <a:chExt cx="1053529" cy="64645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7861767" y="382413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66438" y="2040519"/>
            <a:ext cx="141216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MT"/>
                <a:cs typeface="Gill Sans MT"/>
              </a:rPr>
              <a:t>o</a:t>
            </a:r>
            <a:r>
              <a:rPr lang="en-US" sz="2400" dirty="0" smtClean="0">
                <a:latin typeface="Gill Sans MT"/>
                <a:cs typeface="Gill Sans MT"/>
              </a:rPr>
              <a:t>n plane</a:t>
            </a: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vw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wu</a:t>
            </a:r>
            <a:endParaRPr lang="en-US" sz="2400" dirty="0" smtClean="0">
              <a:latin typeface="Gill Sans MT"/>
              <a:cs typeface="Gill Sans MT"/>
            </a:endParaRPr>
          </a:p>
          <a:p>
            <a:pPr algn="ctr"/>
            <a:r>
              <a:rPr lang="en-US" sz="2400" dirty="0" err="1" smtClean="0">
                <a:latin typeface="Gill Sans MT"/>
                <a:cs typeface="Gill Sans MT"/>
              </a:rPr>
              <a:t>xy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yz</a:t>
            </a:r>
            <a:r>
              <a:rPr lang="en-US" sz="2400" dirty="0" smtClean="0">
                <a:latin typeface="Gill Sans MT"/>
                <a:cs typeface="Gill Sans MT"/>
              </a:rPr>
              <a:t>, </a:t>
            </a:r>
            <a:r>
              <a:rPr lang="en-US" sz="2400" dirty="0" err="1" smtClean="0">
                <a:latin typeface="Gill Sans MT"/>
                <a:cs typeface="Gill Sans MT"/>
              </a:rPr>
              <a:t>zx</a:t>
            </a:r>
            <a:endParaRPr lang="en-US" sz="2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5885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478603" y="2567774"/>
            <a:ext cx="3059262" cy="2839904"/>
            <a:chOff x="6418580" y="2593263"/>
            <a:chExt cx="3059262" cy="2839904"/>
          </a:xfrm>
        </p:grpSpPr>
        <p:sp>
          <p:nvSpPr>
            <p:cNvPr id="18" name="Rectangle 17"/>
            <p:cNvSpPr/>
            <p:nvPr/>
          </p:nvSpPr>
          <p:spPr>
            <a:xfrm>
              <a:off x="6418580" y="2593263"/>
              <a:ext cx="2581248" cy="2839904"/>
            </a:xfrm>
            <a:prstGeom prst="rect">
              <a:avLst/>
            </a:prstGeom>
            <a:gradFill flip="none" rotWithShape="1">
              <a:gsLst>
                <a:gs pos="0">
                  <a:srgbClr val="7F7F7F">
                    <a:alpha val="24000"/>
                  </a:srgbClr>
                </a:gs>
                <a:gs pos="100000">
                  <a:srgbClr val="FFFFFF">
                    <a:alpha val="24000"/>
                  </a:srgbClr>
                </a:gs>
              </a:gsLst>
              <a:lin ang="10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9377258" y="4834448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972047" y="3951203"/>
              <a:ext cx="1049032" cy="579910"/>
              <a:chOff x="2542827" y="3871270"/>
              <a:chExt cx="1049032" cy="57991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x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990604" y="3951203"/>
              <a:ext cx="1300579" cy="672818"/>
              <a:chOff x="3561384" y="3871270"/>
              <a:chExt cx="1300579" cy="67281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prstDash val="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7990604" y="355237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659263" y="2743652"/>
              <a:ext cx="331341" cy="1207551"/>
              <a:chOff x="4447601" y="2355571"/>
              <a:chExt cx="331341" cy="120755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447601" y="2355571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y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4778942" y="2611873"/>
                <a:ext cx="0" cy="951249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8021079" y="3507934"/>
              <a:ext cx="1053529" cy="646455"/>
              <a:chOff x="4809417" y="3119853"/>
              <a:chExt cx="1053529" cy="646455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809417" y="3119853"/>
                <a:ext cx="910729" cy="646455"/>
                <a:chOff x="3591859" y="3428001"/>
                <a:chExt cx="910729" cy="646455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3591859" y="3889666"/>
                  <a:ext cx="910729" cy="18479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146784" y="3428001"/>
                  <a:ext cx="1846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>
                    <a:latin typeface="Symbol" charset="2"/>
                    <a:cs typeface="Symbol" charset="2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5531605" y="3284159"/>
                <a:ext cx="331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 smtClean="0">
                    <a:solidFill>
                      <a:prstClr val="black"/>
                    </a:solidFill>
                    <a:latin typeface="Symbol" charset="2"/>
                    <a:cs typeface="Symbol" charset="2"/>
                  </a:rPr>
                  <a:t>z</a:t>
                </a:r>
                <a:endParaRPr lang="en-US" sz="2400" dirty="0">
                  <a:solidFill>
                    <a:prstClr val="black"/>
                  </a:solidFill>
                  <a:latin typeface="Symbol" charset="2"/>
                  <a:cs typeface="Symbol" charset="2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7861767" y="3824132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50" name="Parallelogram 49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042619" y="2040519"/>
            <a:ext cx="145980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±u, </a:t>
            </a:r>
            <a:r>
              <a:rPr lang="en-US" sz="2400" dirty="0" smtClean="0">
                <a:latin typeface="Gill Sans MT"/>
                <a:cs typeface="Gill Sans MT"/>
              </a:rPr>
              <a:t>±</a:t>
            </a:r>
            <a:r>
              <a:rPr lang="en-US" sz="2400" dirty="0" smtClean="0">
                <a:latin typeface="Gill Sans MT"/>
                <a:cs typeface="Gill Sans MT"/>
              </a:rPr>
              <a:t>v, </a:t>
            </a:r>
            <a:r>
              <a:rPr lang="en-US" sz="2400" dirty="0" smtClean="0">
                <a:latin typeface="Gill Sans MT"/>
                <a:cs typeface="Gill Sans MT"/>
              </a:rPr>
              <a:t>±</a:t>
            </a:r>
            <a:r>
              <a:rPr lang="en-US" sz="2400" dirty="0" smtClean="0">
                <a:latin typeface="Gill Sans MT"/>
                <a:cs typeface="Gill Sans MT"/>
              </a:rPr>
              <a:t>w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±</a:t>
            </a:r>
            <a:r>
              <a:rPr lang="en-US" sz="2400" dirty="0" smtClean="0">
                <a:latin typeface="Gill Sans MT"/>
                <a:cs typeface="Gill Sans MT"/>
              </a:rPr>
              <a:t>x, </a:t>
            </a:r>
            <a:r>
              <a:rPr lang="en-US" sz="2400" dirty="0" smtClean="0">
                <a:latin typeface="Gill Sans MT"/>
                <a:cs typeface="Gill Sans MT"/>
              </a:rPr>
              <a:t>±</a:t>
            </a:r>
            <a:r>
              <a:rPr lang="en-US" sz="2400" dirty="0" smtClean="0">
                <a:latin typeface="Gill Sans MT"/>
                <a:cs typeface="Gill Sans MT"/>
              </a:rPr>
              <a:t>y, </a:t>
            </a:r>
            <a:r>
              <a:rPr lang="en-US" sz="2400" dirty="0" smtClean="0">
                <a:latin typeface="Gill Sans MT"/>
                <a:cs typeface="Gill Sans MT"/>
              </a:rPr>
              <a:t>±</a:t>
            </a:r>
            <a:r>
              <a:rPr lang="en-US" sz="2400" dirty="0" smtClean="0">
                <a:latin typeface="Gill Sans MT"/>
                <a:cs typeface="Gill Sans MT"/>
              </a:rPr>
              <a:t>z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0624" y="5664498"/>
            <a:ext cx="2169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Upward | Downward</a:t>
            </a:r>
          </a:p>
          <a:p>
            <a:r>
              <a:rPr lang="en-US" dirty="0" smtClean="0"/>
              <a:t>Forward| Backward</a:t>
            </a:r>
          </a:p>
          <a:p>
            <a:r>
              <a:rPr lang="en-US" dirty="0" smtClean="0"/>
              <a:t>Left |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5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Rotation about an axis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71931" y="3395634"/>
            <a:ext cx="24808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Clockwise 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 </a:t>
            </a:r>
            <a:r>
              <a:rPr lang="en-US" sz="2400" dirty="0" smtClean="0"/>
              <a:t>Counterclockwise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Both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19345" y="2677850"/>
            <a:ext cx="2142247" cy="2532519"/>
            <a:chOff x="3273177" y="2709805"/>
            <a:chExt cx="2142247" cy="2532519"/>
          </a:xfrm>
        </p:grpSpPr>
        <p:grpSp>
          <p:nvGrpSpPr>
            <p:cNvPr id="39" name="Group 38"/>
            <p:cNvGrpSpPr/>
            <p:nvPr/>
          </p:nvGrpSpPr>
          <p:grpSpPr>
            <a:xfrm>
              <a:off x="3273177" y="2709805"/>
              <a:ext cx="2142247" cy="2532519"/>
              <a:chOff x="3027850" y="2897395"/>
              <a:chExt cx="2142247" cy="2532519"/>
            </a:xfrm>
          </p:grpSpPr>
          <p:sp>
            <p:nvSpPr>
              <p:cNvPr id="41" name="Oval 40"/>
              <p:cNvSpPr>
                <a:spLocks/>
              </p:cNvSpPr>
              <p:nvPr/>
            </p:nvSpPr>
            <p:spPr>
              <a:xfrm flipH="1" flipV="1">
                <a:off x="4127836" y="4809060"/>
                <a:ext cx="100584" cy="10058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027850" y="3835365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4" idx="4"/>
              </p:cNvCxnSpPr>
              <p:nvPr/>
            </p:nvCxnSpPr>
            <p:spPr>
              <a:xfrm>
                <a:off x="4163908" y="4333212"/>
                <a:ext cx="35706" cy="109670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3157718" y="3597265"/>
                <a:ext cx="2012379" cy="735947"/>
              </a:xfrm>
              <a:prstGeom prst="ellipse">
                <a:avLst/>
              </a:prstGeom>
              <a:solidFill>
                <a:schemeClr val="bg1">
                  <a:lumMod val="85000"/>
                  <a:alpha val="49000"/>
                </a:schemeClr>
              </a:solidFill>
              <a:ln>
                <a:solidFill>
                  <a:srgbClr val="0D0D0D"/>
                </a:solidFill>
                <a:prstDash val="dash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4163908" y="2897395"/>
                <a:ext cx="0" cy="10678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>
                <a:off x="3710537" y="3207639"/>
                <a:ext cx="762431" cy="295823"/>
              </a:xfrm>
              <a:prstGeom prst="arc">
                <a:avLst>
                  <a:gd name="adj1" fmla="val 12031487"/>
                  <a:gd name="adj2" fmla="val 7391643"/>
                </a:avLst>
              </a:prstGeom>
              <a:ln>
                <a:solidFill>
                  <a:srgbClr val="0D0D0D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3392319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59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about a </a:t>
            </a:r>
            <a:r>
              <a:rPr lang="en-US" dirty="0" smtClean="0"/>
              <a:t>point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67031" y="2854790"/>
            <a:ext cx="3272143" cy="2265873"/>
            <a:chOff x="-340446" y="2493341"/>
            <a:chExt cx="3272143" cy="2265873"/>
          </a:xfrm>
        </p:grpSpPr>
        <p:sp>
          <p:nvSpPr>
            <p:cNvPr id="14" name="Parallelogram 13"/>
            <p:cNvSpPr/>
            <p:nvPr/>
          </p:nvSpPr>
          <p:spPr>
            <a:xfrm rot="2211199">
              <a:off x="-340446" y="3094135"/>
              <a:ext cx="3272143" cy="1665079"/>
            </a:xfrm>
            <a:prstGeom prst="parallelogram">
              <a:avLst>
                <a:gd name="adj" fmla="val 46281"/>
              </a:avLst>
            </a:prstGeom>
            <a:gradFill flip="none" rotWithShape="1">
              <a:gsLst>
                <a:gs pos="0">
                  <a:schemeClr val="bg1">
                    <a:lumMod val="50000"/>
                    <a:alpha val="30000"/>
                  </a:schemeClr>
                </a:gs>
                <a:gs pos="100000">
                  <a:schemeClr val="bg1">
                    <a:lumMod val="95000"/>
                    <a:alpha val="27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548651" y="4338402"/>
              <a:ext cx="100584" cy="100584"/>
            </a:xfrm>
            <a:prstGeom prst="ellipse">
              <a:avLst/>
            </a:prstGeom>
            <a:solidFill>
              <a:srgbClr val="0D0D0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161997" y="2493341"/>
              <a:ext cx="552534" cy="988179"/>
              <a:chOff x="3561384" y="2909454"/>
              <a:chExt cx="552534" cy="988179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561384" y="3140287"/>
                <a:ext cx="213980" cy="757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775364" y="290945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u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43440" y="3455157"/>
              <a:ext cx="1049032" cy="579910"/>
              <a:chOff x="2542827" y="3871270"/>
              <a:chExt cx="1049032" cy="57991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2840182" y="3871270"/>
                <a:ext cx="751677" cy="48034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42827" y="398951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Symbol" charset="2"/>
                    <a:cs typeface="Symbol" charset="2"/>
                  </a:rPr>
                  <a:t>v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61997" y="3455157"/>
              <a:ext cx="1300579" cy="672818"/>
              <a:chOff x="3561384" y="3871270"/>
              <a:chExt cx="1300579" cy="67281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3561384" y="3871270"/>
                <a:ext cx="1060908" cy="6647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4472113" y="4082423"/>
                <a:ext cx="389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Symbol" charset="2"/>
                    <a:cs typeface="Symbol" charset="2"/>
                  </a:rPr>
                  <a:t>w</a:t>
                </a:r>
                <a:endParaRPr lang="en-US" sz="2400" dirty="0">
                  <a:latin typeface="Symbol" charset="2"/>
                  <a:cs typeface="Symbol" charset="2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1161997" y="3056327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33160" y="3328086"/>
              <a:ext cx="245316" cy="24531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41564" y="2887506"/>
            <a:ext cx="2186096" cy="2197915"/>
            <a:chOff x="6541564" y="2887506"/>
            <a:chExt cx="2186096" cy="2197915"/>
          </a:xfrm>
        </p:grpSpPr>
        <p:grpSp>
          <p:nvGrpSpPr>
            <p:cNvPr id="28" name="Group 27"/>
            <p:cNvGrpSpPr/>
            <p:nvPr/>
          </p:nvGrpSpPr>
          <p:grpSpPr>
            <a:xfrm>
              <a:off x="6541564" y="2887506"/>
              <a:ext cx="2186096" cy="2197915"/>
              <a:chOff x="6806790" y="1438514"/>
              <a:chExt cx="2186096" cy="219791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806790" y="1450333"/>
                <a:ext cx="2186096" cy="21860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alpha val="40000"/>
                    </a:schemeClr>
                  </a:gs>
                  <a:gs pos="100000">
                    <a:srgbClr val="000000">
                      <a:alpha val="4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806790" y="2353912"/>
                <a:ext cx="2186096" cy="358980"/>
              </a:xfrm>
              <a:prstGeom prst="ellipse">
                <a:avLst/>
              </a:prstGeom>
              <a:noFill/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0903" y="1609859"/>
                <a:ext cx="245316" cy="2453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 rot="18914798">
                <a:off x="7464835" y="1438514"/>
                <a:ext cx="940448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 flipH="1" flipV="1">
                <a:off x="7850221" y="2469353"/>
                <a:ext cx="99234" cy="9923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2" idx="5"/>
                <a:endCxn id="34" idx="1"/>
              </p:cNvCxnSpPr>
              <p:nvPr/>
            </p:nvCxnSpPr>
            <p:spPr>
              <a:xfrm>
                <a:off x="7250293" y="1819249"/>
                <a:ext cx="684630" cy="734806"/>
              </a:xfrm>
              <a:prstGeom prst="line">
                <a:avLst/>
              </a:prstGeom>
              <a:ln w="6350" cmpd="sng">
                <a:solidFill>
                  <a:schemeClr val="tx1">
                    <a:lumMod val="95000"/>
                    <a:lumOff val="5000"/>
                  </a:schemeClr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605268" y="1450333"/>
                <a:ext cx="589140" cy="2186096"/>
              </a:xfrm>
              <a:prstGeom prst="ellipse">
                <a:avLst/>
              </a:prstGeom>
              <a:noFill/>
              <a:ln w="12700" cmpd="sng">
                <a:solidFill>
                  <a:srgbClr val="0D0D0D"/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6566338" y="2971543"/>
              <a:ext cx="0" cy="271759"/>
            </a:xfrm>
            <a:prstGeom prst="straightConnector1">
              <a:avLst/>
            </a:prstGeom>
            <a:ln w="57150" cmpd="sng">
              <a:solidFill>
                <a:srgbClr val="0D0D0D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829623" y="5710664"/>
            <a:ext cx="2586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MT"/>
                <a:cs typeface="Gill Sans MT"/>
              </a:rPr>
              <a:t>Sample on </a:t>
            </a:r>
            <a:r>
              <a:rPr lang="en-US" sz="2400" dirty="0" err="1" smtClean="0">
                <a:latin typeface="Gill Sans MT"/>
                <a:cs typeface="Gill Sans MT"/>
              </a:rPr>
              <a:t>uv</a:t>
            </a:r>
            <a:r>
              <a:rPr lang="en-US" sz="2400" dirty="0" smtClean="0">
                <a:latin typeface="Gill Sans MT"/>
                <a:cs typeface="Gill Sans MT"/>
              </a:rPr>
              <a:t> plane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Special:  ±u, ±v</a:t>
            </a:r>
            <a:endParaRPr lang="en-US" sz="2400" dirty="0" smtClean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2026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143</Words>
  <Application>Microsoft Macintosh PowerPoint</Application>
  <PresentationFormat>On-screen Show (4:3)</PresentationFormat>
  <Paragraphs>75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Motion</vt:lpstr>
      <vt:lpstr>Direction</vt:lpstr>
      <vt:lpstr>Direction</vt:lpstr>
      <vt:lpstr>Direction</vt:lpstr>
      <vt:lpstr>Direction</vt:lpstr>
      <vt:lpstr>Direction</vt:lpstr>
      <vt:lpstr>Direction</vt:lpstr>
      <vt:lpstr>Direction</vt:lpstr>
      <vt:lpstr>Direction</vt:lpstr>
    </vt:vector>
  </TitlesOfParts>
  <Company>CWRU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Chen</dc:creator>
  <cp:lastModifiedBy>Jing Chen</cp:lastModifiedBy>
  <cp:revision>57</cp:revision>
  <dcterms:created xsi:type="dcterms:W3CDTF">2015-03-18T19:45:04Z</dcterms:created>
  <dcterms:modified xsi:type="dcterms:W3CDTF">2015-03-19T04:07:17Z</dcterms:modified>
</cp:coreProperties>
</file>