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ce328548c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ce328548c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ce328548c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ce328548c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ce328548c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ce328548c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e328548c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e328548c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e328548c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e328548c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e328548c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e328548c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ce328548c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ce328548c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ce328548c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ce328548c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ce328548c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ce328548c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e328548c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e328548c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ce328548c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ce328548c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44675" y="585450"/>
            <a:ext cx="8222100" cy="178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600">
              <a:latin typeface="Arial"/>
              <a:ea typeface="Arial"/>
              <a:cs typeface="Arial"/>
              <a:sym typeface="Arial"/>
            </a:endParaRPr>
          </a:p>
          <a:p>
            <a:pPr indent="0" lvl="0" marL="0" rtl="0" algn="ctr">
              <a:lnSpc>
                <a:spcPct val="115000"/>
              </a:lnSpc>
              <a:spcBef>
                <a:spcPts val="1200"/>
              </a:spcBef>
              <a:spcAft>
                <a:spcPts val="1200"/>
              </a:spcAft>
              <a:buNone/>
            </a:pPr>
            <a:r>
              <a:rPr lang="en" sz="3000">
                <a:latin typeface="Comic Sans MS"/>
                <a:ea typeface="Comic Sans MS"/>
                <a:cs typeface="Comic Sans MS"/>
                <a:sym typeface="Comic Sans MS"/>
              </a:rPr>
              <a:t>Identifying Features Impacting Healthcare Videos on Youtube Using Face Recognition Methods and BERT Model </a:t>
            </a:r>
            <a:endParaRPr sz="3000">
              <a:latin typeface="Comic Sans MS"/>
              <a:ea typeface="Comic Sans MS"/>
              <a:cs typeface="Comic Sans MS"/>
              <a:sym typeface="Comic Sans MS"/>
            </a:endParaRPr>
          </a:p>
        </p:txBody>
      </p:sp>
      <p:sp>
        <p:nvSpPr>
          <p:cNvPr id="86" name="Google Shape;86;p13"/>
          <p:cNvSpPr txBox="1"/>
          <p:nvPr/>
        </p:nvSpPr>
        <p:spPr>
          <a:xfrm>
            <a:off x="2228050" y="3604200"/>
            <a:ext cx="421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Nunito"/>
                <a:ea typeface="Nunito"/>
                <a:cs typeface="Nunito"/>
                <a:sym typeface="Nunito"/>
              </a:rPr>
              <a:t>Jahnavi Chadalavada</a:t>
            </a:r>
            <a:endParaRPr sz="2000">
              <a:solidFill>
                <a:schemeClr val="lt1"/>
              </a:solidFill>
              <a:latin typeface="Nunito"/>
              <a:ea typeface="Nunito"/>
              <a:cs typeface="Nunito"/>
              <a:sym typeface="Nunito"/>
            </a:endParaRPr>
          </a:p>
          <a:p>
            <a:pPr indent="0" lvl="0" marL="0" rtl="0" algn="ctr">
              <a:spcBef>
                <a:spcPts val="0"/>
              </a:spcBef>
              <a:spcAft>
                <a:spcPts val="0"/>
              </a:spcAft>
              <a:buNone/>
            </a:pPr>
            <a:r>
              <a:rPr lang="en" sz="2000">
                <a:solidFill>
                  <a:schemeClr val="lt1"/>
                </a:solidFill>
                <a:latin typeface="Nunito"/>
                <a:ea typeface="Nunito"/>
                <a:cs typeface="Nunito"/>
                <a:sym typeface="Nunito"/>
              </a:rPr>
              <a:t>Computer Science Department University of Central Missouri Lees Summit, MO, USA </a:t>
            </a:r>
            <a:endParaRPr sz="2000">
              <a:solidFill>
                <a:schemeClr val="lt1"/>
              </a:solidFill>
              <a:latin typeface="Nunito"/>
              <a:ea typeface="Nunito"/>
              <a:cs typeface="Nunito"/>
              <a:sym typeface="Nunito"/>
            </a:endParaRPr>
          </a:p>
        </p:txBody>
      </p:sp>
      <p:sp>
        <p:nvSpPr>
          <p:cNvPr id="87" name="Google Shape;87;p13"/>
          <p:cNvSpPr txBox="1"/>
          <p:nvPr/>
        </p:nvSpPr>
        <p:spPr>
          <a:xfrm>
            <a:off x="3849075" y="2787975"/>
            <a:ext cx="81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Nunito"/>
                <a:ea typeface="Nunito"/>
                <a:cs typeface="Nunito"/>
                <a:sym typeface="Nunito"/>
              </a:rPr>
              <a:t>By</a:t>
            </a:r>
            <a:endParaRPr b="1" sz="18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307200" y="93149"/>
            <a:ext cx="8222100" cy="52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latin typeface="Nunito"/>
                <a:ea typeface="Nunito"/>
                <a:cs typeface="Nunito"/>
                <a:sym typeface="Nunito"/>
              </a:rPr>
              <a:t>Results</a:t>
            </a:r>
            <a:endParaRPr sz="4080"/>
          </a:p>
        </p:txBody>
      </p:sp>
      <p:pic>
        <p:nvPicPr>
          <p:cNvPr id="141" name="Google Shape;141;p22"/>
          <p:cNvPicPr preferRelativeResize="0"/>
          <p:nvPr/>
        </p:nvPicPr>
        <p:blipFill>
          <a:blip r:embed="rId3">
            <a:alphaModFix/>
          </a:blip>
          <a:stretch>
            <a:fillRect/>
          </a:stretch>
        </p:blipFill>
        <p:spPr>
          <a:xfrm>
            <a:off x="1758625" y="799749"/>
            <a:ext cx="5456842" cy="4216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ctrTitle"/>
          </p:nvPr>
        </p:nvSpPr>
        <p:spPr>
          <a:xfrm>
            <a:off x="94175" y="116224"/>
            <a:ext cx="8222100" cy="67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References</a:t>
            </a:r>
            <a:endParaRPr b="1" sz="3000">
              <a:latin typeface="Nunito"/>
              <a:ea typeface="Nunito"/>
              <a:cs typeface="Nunito"/>
              <a:sym typeface="Nunito"/>
            </a:endParaRPr>
          </a:p>
        </p:txBody>
      </p:sp>
      <p:sp>
        <p:nvSpPr>
          <p:cNvPr id="147" name="Google Shape;147;p23"/>
          <p:cNvSpPr txBox="1"/>
          <p:nvPr>
            <p:ph idx="1" type="subTitle"/>
          </p:nvPr>
        </p:nvSpPr>
        <p:spPr>
          <a:xfrm>
            <a:off x="216200" y="786425"/>
            <a:ext cx="8604000" cy="41610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Liu, X., B. Zhang, A. Susarla, R. Padman, “YouTube for Patient Education: A Deep Learning Approach for Understanding Medical Knowledge from User-Generated Videos,” 2018 KDD Workshop on Machine Learning for Medicine and Healthcare, London, UK, August 2018</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Halim, Z., Hussain, S., &amp; Ali, R. H. (2022). Identifying content unaware features influencing popularity of videos on youtube: A study based on seven regions. Expert Systems with Applications, 206, 117836.</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Ladhak, F., Durmus, E., Cardie, C., &amp; McKeown, K. (2020). WikiLingua: A new benchmark dataset for cross-lingual abstractive summarization. arXiv preprint arXiv:2010.03093.</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Liu, C., Wang, D., Liu, C., Jiang, J., Wang, X., Chen, H., ... &amp; Zhang, X. (2020). What is the meaning of health literacy? A systematic review and qualitative synthesis. Family medicine and community health, 8(2).</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Pitoura, E., Stefanidis, K., &amp; Koutrika, G. (2022). Fairness in rankings and recommendations: an overview. The VLDB Journal, 1-28.</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Serengil, S. I., &amp; Ozpinar, A. (2021, October). Hyperextended lightface: A facial attribute analysis framework. In 2021 International Conference on Engineering and Emerging Technologies (ICEET) (pp. 1-4). IEEE.</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Thelwall, M., &amp; Foster, D. (2021). Male or female gender-polarized YouTube videos are less viewed. Journal of the Association for Information Science and Technology, 72(12), 1545-1557.</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lang="en" sz="1400">
                <a:latin typeface="Nunito"/>
                <a:ea typeface="Nunito"/>
                <a:cs typeface="Nunito"/>
                <a:sym typeface="Nunito"/>
              </a:rPr>
              <a:t>Krishna Pothugunta, Xiao Liu, Anjana Susarla, Rema Padman.On Curating Responsible and Representative Healthcare Video Recommendations for Patient Education and Health Literacy: An Augmented Intelligence Approach (https://doi.org/10.48550/arXiv.2207.07915)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460950" y="1712629"/>
            <a:ext cx="8222100" cy="20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500">
                <a:latin typeface="Comic Sans MS"/>
                <a:ea typeface="Comic Sans MS"/>
                <a:cs typeface="Comic Sans MS"/>
                <a:sym typeface="Comic Sans MS"/>
              </a:rPr>
              <a:t>Thank You</a:t>
            </a:r>
            <a:endParaRPr sz="125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222400" y="144974"/>
            <a:ext cx="8222100" cy="66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Motivation</a:t>
            </a:r>
            <a:endParaRPr b="1" sz="3000">
              <a:latin typeface="Nunito"/>
              <a:ea typeface="Nunito"/>
              <a:cs typeface="Nunito"/>
              <a:sym typeface="Nunito"/>
            </a:endParaRPr>
          </a:p>
        </p:txBody>
      </p:sp>
      <p:sp>
        <p:nvSpPr>
          <p:cNvPr id="93" name="Google Shape;93;p14"/>
          <p:cNvSpPr txBox="1"/>
          <p:nvPr>
            <p:ph idx="1" type="subTitle"/>
          </p:nvPr>
        </p:nvSpPr>
        <p:spPr>
          <a:xfrm>
            <a:off x="219300" y="904250"/>
            <a:ext cx="8705400" cy="3697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Nunito"/>
              <a:buChar char="●"/>
            </a:pPr>
            <a:r>
              <a:rPr lang="en" sz="1800">
                <a:latin typeface="Nunito"/>
                <a:ea typeface="Nunito"/>
                <a:cs typeface="Nunito"/>
                <a:sym typeface="Nunito"/>
              </a:rPr>
              <a:t>Recent research in Information Systems (IS) suggests that there is an increasing usage towards videos to administer self – health.Studies suggest that one in three US adults use the Internet to diagnose or learn about a health concern. However, such access to health information online could exacerbate the disparities in health information availability and use.</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en" sz="1800">
                <a:latin typeface="Nunito"/>
                <a:ea typeface="Nunito"/>
                <a:cs typeface="Nunito"/>
                <a:sym typeface="Nunito"/>
              </a:rPr>
              <a:t>Even though social media offers an excellent conduit for encouraging patients to increase their knowledge on health literacy, there is a significant challenge in producing fair and transparent recommendations that address the needs of every user.</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en" sz="1800">
                <a:latin typeface="Nunito"/>
                <a:ea typeface="Nunito"/>
                <a:cs typeface="Nunito"/>
                <a:sym typeface="Nunito"/>
              </a:rPr>
              <a:t>we need a fair and bias-minimizing approach that ensures recommendations are not skewed against a particular demographic group or set of ideas.</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en" sz="1800">
                <a:latin typeface="Nunito"/>
                <a:ea typeface="Nunito"/>
                <a:cs typeface="Nunito"/>
                <a:sym typeface="Nunito"/>
              </a:rPr>
              <a:t>Hence there is need to understand which features has more impact on views of healthcare videos.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95525" y="67199"/>
            <a:ext cx="8222100" cy="6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latin typeface="Nunito"/>
                <a:ea typeface="Nunito"/>
                <a:cs typeface="Nunito"/>
                <a:sym typeface="Nunito"/>
              </a:rPr>
              <a:t>Objectives</a:t>
            </a:r>
            <a:endParaRPr b="1" sz="3000">
              <a:latin typeface="Nunito"/>
              <a:ea typeface="Nunito"/>
              <a:cs typeface="Nunito"/>
              <a:sym typeface="Nunito"/>
            </a:endParaRPr>
          </a:p>
        </p:txBody>
      </p:sp>
      <p:sp>
        <p:nvSpPr>
          <p:cNvPr id="99" name="Google Shape;99;p15"/>
          <p:cNvSpPr txBox="1"/>
          <p:nvPr>
            <p:ph idx="1" type="subTitle"/>
          </p:nvPr>
        </p:nvSpPr>
        <p:spPr>
          <a:xfrm>
            <a:off x="186450" y="670500"/>
            <a:ext cx="8844900" cy="43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440"/>
              <a:buNone/>
            </a:pPr>
            <a:r>
              <a:rPr lang="en" sz="1900">
                <a:latin typeface="Nunito"/>
                <a:ea typeface="Nunito"/>
                <a:cs typeface="Nunito"/>
                <a:sym typeface="Nunito"/>
              </a:rPr>
              <a:t>This project is an empirical valuation, considering YouTube videos as the primary dataset, and trying to identify features influencing video engagement.</a:t>
            </a:r>
            <a:endParaRPr sz="1900">
              <a:latin typeface="Nunito"/>
              <a:ea typeface="Nunito"/>
              <a:cs typeface="Nunito"/>
              <a:sym typeface="Nunito"/>
            </a:endParaRPr>
          </a:p>
          <a:p>
            <a:pPr indent="0" lvl="0" marL="0" rtl="0" algn="just">
              <a:lnSpc>
                <a:spcPct val="50000"/>
              </a:lnSpc>
              <a:spcBef>
                <a:spcPts val="0"/>
              </a:spcBef>
              <a:spcAft>
                <a:spcPts val="0"/>
              </a:spcAft>
              <a:buSzPts val="440"/>
              <a:buNone/>
            </a:pPr>
            <a:r>
              <a:t/>
            </a:r>
            <a:endParaRPr sz="1900">
              <a:latin typeface="Nunito"/>
              <a:ea typeface="Nunito"/>
              <a:cs typeface="Nunito"/>
              <a:sym typeface="Nunito"/>
            </a:endParaRPr>
          </a:p>
          <a:p>
            <a:pPr indent="-349250" lvl="0" marL="457200" rtl="0" algn="just">
              <a:spcBef>
                <a:spcPts val="50"/>
              </a:spcBef>
              <a:spcAft>
                <a:spcPts val="0"/>
              </a:spcAft>
              <a:buSzPts val="1900"/>
              <a:buFont typeface="Nunito"/>
              <a:buChar char="●"/>
            </a:pPr>
            <a:r>
              <a:rPr lang="en" sz="1900">
                <a:latin typeface="Nunito"/>
                <a:ea typeface="Nunito"/>
                <a:cs typeface="Nunito"/>
                <a:sym typeface="Nunito"/>
              </a:rPr>
              <a:t>Diabetes-related videos are collected from YouTube and their metadata using YouTube Data API.Around 350 videos are collected using most relevant search words related to diabetes.</a:t>
            </a:r>
            <a:endParaRPr sz="1900">
              <a:latin typeface="Nunito"/>
              <a:ea typeface="Nunito"/>
              <a:cs typeface="Nunito"/>
              <a:sym typeface="Nunito"/>
            </a:endParaRPr>
          </a:p>
          <a:p>
            <a:pPr indent="0" lvl="0" marL="457200" rtl="0" algn="just">
              <a:lnSpc>
                <a:spcPct val="50000"/>
              </a:lnSpc>
              <a:spcBef>
                <a:spcPts val="50"/>
              </a:spcBef>
              <a:spcAft>
                <a:spcPts val="0"/>
              </a:spcAft>
              <a:buNone/>
            </a:pPr>
            <a:r>
              <a:t/>
            </a:r>
            <a:endParaRPr sz="1900">
              <a:latin typeface="Nunito"/>
              <a:ea typeface="Nunito"/>
              <a:cs typeface="Nunito"/>
              <a:sym typeface="Nunito"/>
            </a:endParaRPr>
          </a:p>
          <a:p>
            <a:pPr indent="-349250" lvl="0" marL="457200" rtl="0" algn="just">
              <a:spcBef>
                <a:spcPts val="50"/>
              </a:spcBef>
              <a:spcAft>
                <a:spcPts val="0"/>
              </a:spcAft>
              <a:buSzPts val="1900"/>
              <a:buFont typeface="Nunito"/>
              <a:buChar char="●"/>
            </a:pPr>
            <a:r>
              <a:rPr lang="en" sz="1900">
                <a:latin typeface="Nunito"/>
                <a:ea typeface="Nunito"/>
                <a:cs typeface="Nunito"/>
                <a:sym typeface="Nunito"/>
              </a:rPr>
              <a:t>YouTube Videos are Converted into frames and using OpenCv.</a:t>
            </a:r>
            <a:endParaRPr sz="1900">
              <a:latin typeface="Nunito"/>
              <a:ea typeface="Nunito"/>
              <a:cs typeface="Nunito"/>
              <a:sym typeface="Nunito"/>
            </a:endParaRPr>
          </a:p>
          <a:p>
            <a:pPr indent="0" lvl="0" marL="457200" rtl="0" algn="just">
              <a:spcBef>
                <a:spcPts val="50"/>
              </a:spcBef>
              <a:spcAft>
                <a:spcPts val="0"/>
              </a:spcAft>
              <a:buNone/>
            </a:pPr>
            <a:r>
              <a:t/>
            </a:r>
            <a:endParaRPr sz="1900">
              <a:latin typeface="Nunito"/>
              <a:ea typeface="Nunito"/>
              <a:cs typeface="Nunito"/>
              <a:sym typeface="Nunito"/>
            </a:endParaRPr>
          </a:p>
          <a:p>
            <a:pPr indent="-349250" lvl="0" marL="457200" rtl="0" algn="just">
              <a:spcBef>
                <a:spcPts val="50"/>
              </a:spcBef>
              <a:spcAft>
                <a:spcPts val="0"/>
              </a:spcAft>
              <a:buSzPts val="1900"/>
              <a:buFont typeface="Nunito"/>
              <a:buChar char="●"/>
            </a:pPr>
            <a:r>
              <a:rPr lang="en" sz="1900">
                <a:latin typeface="Nunito"/>
                <a:ea typeface="Nunito"/>
                <a:cs typeface="Nunito"/>
                <a:sym typeface="Nunito"/>
              </a:rPr>
              <a:t>Extract gender,age and race information using DeepFace framework.</a:t>
            </a:r>
            <a:endParaRPr sz="1900">
              <a:latin typeface="Nunito"/>
              <a:ea typeface="Nunito"/>
              <a:cs typeface="Nunito"/>
              <a:sym typeface="Nunito"/>
            </a:endParaRPr>
          </a:p>
          <a:p>
            <a:pPr indent="0" lvl="0" marL="457200" rtl="0" algn="just">
              <a:lnSpc>
                <a:spcPct val="50000"/>
              </a:lnSpc>
              <a:spcBef>
                <a:spcPts val="50"/>
              </a:spcBef>
              <a:spcAft>
                <a:spcPts val="0"/>
              </a:spcAft>
              <a:buNone/>
            </a:pPr>
            <a:r>
              <a:t/>
            </a:r>
            <a:endParaRPr sz="1900">
              <a:latin typeface="Nunito"/>
              <a:ea typeface="Nunito"/>
              <a:cs typeface="Nunito"/>
              <a:sym typeface="Nunito"/>
            </a:endParaRPr>
          </a:p>
          <a:p>
            <a:pPr indent="-349250" lvl="0" marL="457200" rtl="0" algn="just">
              <a:spcBef>
                <a:spcPts val="50"/>
              </a:spcBef>
              <a:spcAft>
                <a:spcPts val="0"/>
              </a:spcAft>
              <a:buSzPts val="1900"/>
              <a:buFont typeface="Nunito"/>
              <a:buChar char="●"/>
            </a:pPr>
            <a:r>
              <a:rPr lang="en" sz="1900">
                <a:latin typeface="Nunito"/>
                <a:ea typeface="Nunito"/>
                <a:cs typeface="Nunito"/>
                <a:sym typeface="Nunito"/>
              </a:rPr>
              <a:t>Retrieve medical information using BERTopic.</a:t>
            </a:r>
            <a:endParaRPr sz="1900">
              <a:latin typeface="Nunito"/>
              <a:ea typeface="Nunito"/>
              <a:cs typeface="Nunito"/>
              <a:sym typeface="Nunito"/>
            </a:endParaRPr>
          </a:p>
          <a:p>
            <a:pPr indent="0" lvl="0" marL="457200" rtl="0" algn="just">
              <a:lnSpc>
                <a:spcPct val="50000"/>
              </a:lnSpc>
              <a:spcBef>
                <a:spcPts val="50"/>
              </a:spcBef>
              <a:spcAft>
                <a:spcPts val="0"/>
              </a:spcAft>
              <a:buNone/>
            </a:pPr>
            <a:r>
              <a:t/>
            </a:r>
            <a:endParaRPr sz="1900">
              <a:latin typeface="Nunito"/>
              <a:ea typeface="Nunito"/>
              <a:cs typeface="Nunito"/>
              <a:sym typeface="Nunito"/>
            </a:endParaRPr>
          </a:p>
          <a:p>
            <a:pPr indent="-349250" lvl="0" marL="457200" rtl="0" algn="just">
              <a:spcBef>
                <a:spcPts val="50"/>
              </a:spcBef>
              <a:spcAft>
                <a:spcPts val="50"/>
              </a:spcAft>
              <a:buSzPts val="1900"/>
              <a:buFont typeface="Nunito"/>
              <a:buChar char="●"/>
            </a:pPr>
            <a:r>
              <a:rPr lang="en" sz="1900">
                <a:latin typeface="Nunito"/>
                <a:ea typeface="Nunito"/>
                <a:cs typeface="Nunito"/>
                <a:sym typeface="Nunito"/>
              </a:rPr>
              <a:t>Run ML algorithms to identify which feature has more influence on view count of videos.</a:t>
            </a:r>
            <a:endParaRPr sz="1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200775" y="412375"/>
            <a:ext cx="8222100" cy="5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latin typeface="Nunito"/>
                <a:ea typeface="Nunito"/>
                <a:cs typeface="Nunito"/>
                <a:sym typeface="Nunito"/>
              </a:rPr>
              <a:t>Related work</a:t>
            </a:r>
            <a:endParaRPr b="1" sz="3000">
              <a:latin typeface="Nunito"/>
              <a:ea typeface="Nunito"/>
              <a:cs typeface="Nunito"/>
              <a:sym typeface="Nunito"/>
            </a:endParaRPr>
          </a:p>
        </p:txBody>
      </p:sp>
      <p:sp>
        <p:nvSpPr>
          <p:cNvPr id="105" name="Google Shape;105;p16"/>
          <p:cNvSpPr txBox="1"/>
          <p:nvPr>
            <p:ph idx="1" type="subTitle"/>
          </p:nvPr>
        </p:nvSpPr>
        <p:spPr>
          <a:xfrm>
            <a:off x="279425" y="1229200"/>
            <a:ext cx="8477400" cy="31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YouTube for Patient Education: A Deep Learning Approach for Understanding Medical Knowledge from User-Generated Videos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Identifying content unaware features influencing popularity of videos on YouTube: A study based on seven regions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Hyperextended lightface: A facial attribute analysis framework [6].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390800" y="3371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Problem Statement</a:t>
            </a:r>
            <a:endParaRPr b="1" sz="3000">
              <a:latin typeface="Nunito"/>
              <a:ea typeface="Nunito"/>
              <a:cs typeface="Nunito"/>
              <a:sym typeface="Nunito"/>
            </a:endParaRPr>
          </a:p>
        </p:txBody>
      </p:sp>
      <p:sp>
        <p:nvSpPr>
          <p:cNvPr id="111" name="Google Shape;111;p17"/>
          <p:cNvSpPr txBox="1"/>
          <p:nvPr>
            <p:ph idx="1" type="subTitle"/>
          </p:nvPr>
        </p:nvSpPr>
        <p:spPr>
          <a:xfrm>
            <a:off x="598100" y="1388745"/>
            <a:ext cx="8222100" cy="2435700"/>
          </a:xfrm>
          <a:prstGeom prst="rect">
            <a:avLst/>
          </a:prstGeom>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lang="en">
                <a:latin typeface="Nunito"/>
                <a:ea typeface="Nunito"/>
                <a:cs typeface="Nunito"/>
                <a:sym typeface="Nunito"/>
              </a:rPr>
              <a:t>To produce fair and transparent recommendations of healthcare videos.we need to understand the biases associated with demographic characters of actors/presenters and medical information in the healthcare videos on youtube.</a:t>
            </a:r>
            <a:endParaRPr>
              <a:latin typeface="Nunito"/>
              <a:ea typeface="Nunito"/>
              <a:cs typeface="Nunito"/>
              <a:sym typeface="Nunito"/>
            </a:endParaRPr>
          </a:p>
          <a:p>
            <a:pPr indent="0" lvl="0" marL="0" rtl="0" algn="just">
              <a:lnSpc>
                <a:spcPct val="80000"/>
              </a:lnSpc>
              <a:spcBef>
                <a:spcPts val="0"/>
              </a:spcBef>
              <a:spcAft>
                <a:spcPts val="0"/>
              </a:spcAft>
              <a:buNone/>
            </a:pPr>
            <a:r>
              <a:t/>
            </a:r>
            <a:endParaRPr>
              <a:latin typeface="Nunito"/>
              <a:ea typeface="Nunito"/>
              <a:cs typeface="Nunito"/>
              <a:sym typeface="Nunito"/>
            </a:endParaRPr>
          </a:p>
          <a:p>
            <a:pPr indent="0" lvl="0" marL="0" rtl="0" algn="just">
              <a:lnSpc>
                <a:spcPct val="80000"/>
              </a:lnSpc>
              <a:spcBef>
                <a:spcPts val="0"/>
              </a:spcBef>
              <a:spcAft>
                <a:spcPts val="0"/>
              </a:spcAft>
              <a:buNone/>
            </a:pPr>
            <a:r>
              <a:rPr lang="en">
                <a:latin typeface="Nunito"/>
                <a:ea typeface="Nunito"/>
                <a:cs typeface="Nunito"/>
                <a:sym typeface="Nunito"/>
              </a:rPr>
              <a:t>Hence the need to understand which features impact views of healthcare videos is very high.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136925" y="-1"/>
            <a:ext cx="8222100" cy="57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00">
                <a:latin typeface="Nunito"/>
                <a:ea typeface="Nunito"/>
                <a:cs typeface="Nunito"/>
                <a:sym typeface="Nunito"/>
              </a:rPr>
              <a:t>Proposed Solution</a:t>
            </a:r>
            <a:endParaRPr b="1" sz="2800">
              <a:latin typeface="Nunito"/>
              <a:ea typeface="Nunito"/>
              <a:cs typeface="Nunito"/>
              <a:sym typeface="Nunito"/>
            </a:endParaRPr>
          </a:p>
        </p:txBody>
      </p:sp>
      <p:sp>
        <p:nvSpPr>
          <p:cNvPr id="117" name="Google Shape;117;p18"/>
          <p:cNvSpPr txBox="1"/>
          <p:nvPr>
            <p:ph idx="1" type="subTitle"/>
          </p:nvPr>
        </p:nvSpPr>
        <p:spPr>
          <a:xfrm>
            <a:off x="244000" y="465775"/>
            <a:ext cx="8787300" cy="45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Project structure has three main steps as below.</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1600">
                <a:latin typeface="Nunito"/>
                <a:ea typeface="Nunito"/>
                <a:cs typeface="Nunito"/>
                <a:sym typeface="Nunito"/>
              </a:rPr>
              <a:t>Data Collection</a:t>
            </a:r>
            <a:endParaRPr b="1" sz="1600">
              <a:latin typeface="Nunito"/>
              <a:ea typeface="Nunito"/>
              <a:cs typeface="Nunito"/>
              <a:sym typeface="Nunito"/>
            </a:endParaRPr>
          </a:p>
          <a:p>
            <a:pPr indent="457200" lvl="0" marL="0" rtl="0" algn="l">
              <a:spcBef>
                <a:spcPts val="0"/>
              </a:spcBef>
              <a:spcAft>
                <a:spcPts val="0"/>
              </a:spcAft>
              <a:buNone/>
            </a:pPr>
            <a:r>
              <a:rPr lang="en" sz="1600">
                <a:latin typeface="Nunito"/>
                <a:ea typeface="Nunito"/>
                <a:cs typeface="Nunito"/>
                <a:sym typeface="Nunito"/>
              </a:rPr>
              <a:t>The primary source for data is YouTube.YouTube API is used t</a:t>
            </a:r>
            <a:r>
              <a:rPr lang="en" sz="1600">
                <a:latin typeface="Nunito"/>
                <a:ea typeface="Nunito"/>
                <a:cs typeface="Nunito"/>
                <a:sym typeface="Nunito"/>
              </a:rPr>
              <a:t>o extract data from the YouTube.Videos are downloaded using youtube video downloaders.</a:t>
            </a:r>
            <a:endParaRPr sz="1600">
              <a:latin typeface="Nunito"/>
              <a:ea typeface="Nunito"/>
              <a:cs typeface="Nunito"/>
              <a:sym typeface="Nunito"/>
            </a:endParaRPr>
          </a:p>
          <a:p>
            <a:pPr indent="45720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1600">
                <a:latin typeface="Nunito"/>
                <a:ea typeface="Nunito"/>
                <a:cs typeface="Nunito"/>
                <a:sym typeface="Nunito"/>
              </a:rPr>
              <a:t>Data preprocessing </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To extract facial attributes first we need to convert videos into frames.OpenCV (Open Source Computer Vision Library) library is used to convert videos into frames.</a:t>
            </a:r>
            <a:endParaRPr sz="1600">
              <a:latin typeface="Nunito"/>
              <a:ea typeface="Nunito"/>
              <a:cs typeface="Nunito"/>
              <a:sym typeface="Nunito"/>
            </a:endParaRPr>
          </a:p>
          <a:p>
            <a:pPr indent="0" lvl="0" marL="457200" rtl="0" algn="l">
              <a:spcBef>
                <a:spcPts val="0"/>
              </a:spcBef>
              <a:spcAft>
                <a:spcPts val="0"/>
              </a:spcAft>
              <a:buNone/>
            </a:pPr>
            <a:r>
              <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To extract facial attributes DeepFace is used.DeepFace  is a popular open-source face recognition and facial attribute analysis library that is built on top of Keras,TensorFlow, and OpenCV.</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Perform Topic Modelling to extract medical information from video subtitles using BerTopic [4].Bertopic is a topic modeling algorithm that uses a pre-trained BERT (Bidirectional Encoder Representations from Transformers) language model to encode text data and cluster similar documents into topics.</a:t>
            </a:r>
            <a:endParaRPr sz="16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subTitle"/>
          </p:nvPr>
        </p:nvSpPr>
        <p:spPr>
          <a:xfrm>
            <a:off x="64450" y="318675"/>
            <a:ext cx="8928900" cy="455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latin typeface="Nunito"/>
                <a:ea typeface="Nunito"/>
                <a:cs typeface="Nunito"/>
                <a:sym typeface="Nunito"/>
              </a:rPr>
              <a:t>Data analysing using Machine learning techniques.</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Knowing which features are important in a machine learning model is essential for understanding how the model is making its predictions and for optimizing the model’s performance.</a:t>
            </a:r>
            <a:endParaRPr sz="2000">
              <a:latin typeface="Nunito"/>
              <a:ea typeface="Nunito"/>
              <a:cs typeface="Nunito"/>
              <a:sym typeface="Nunito"/>
            </a:endParaRPr>
          </a:p>
          <a:p>
            <a:pPr indent="0" lvl="0" marL="457200" rtl="0" algn="l">
              <a:spcBef>
                <a:spcPts val="0"/>
              </a:spcBef>
              <a:spcAft>
                <a:spcPts val="0"/>
              </a:spcAft>
              <a:buNone/>
            </a:pPr>
            <a:r>
              <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One of the simplest methods to assess the importance of features is by analyzing the coefficients of the model.</a:t>
            </a:r>
            <a:endParaRPr sz="2000">
              <a:latin typeface="Nunito"/>
              <a:ea typeface="Nunito"/>
              <a:cs typeface="Nunito"/>
              <a:sym typeface="Nunito"/>
            </a:endParaRPr>
          </a:p>
          <a:p>
            <a:pPr indent="0" lvl="0" marL="457200" rtl="0" algn="l">
              <a:spcBef>
                <a:spcPts val="0"/>
              </a:spcBef>
              <a:spcAft>
                <a:spcPts val="0"/>
              </a:spcAft>
              <a:buNone/>
            </a:pPr>
            <a:r>
              <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Many machine learning algorithms, such as logistic regression,decision trees, random forests, and gradient boosting models, provide feature importance scores that indicate how much each feature contributes to the model’s performance. These scores can be used to identify the most important features in the data.For example, in scikit-learn, you can use the feature importances attribute of a trained tree-based model to retrieve the feature importance scores.</a:t>
            </a:r>
            <a:endParaRPr sz="2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152400" y="82000"/>
            <a:ext cx="8222100" cy="7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Results</a:t>
            </a:r>
            <a:endParaRPr b="1" sz="3000">
              <a:latin typeface="Nunito"/>
              <a:ea typeface="Nunito"/>
              <a:cs typeface="Nunito"/>
              <a:sym typeface="Nunito"/>
            </a:endParaRPr>
          </a:p>
        </p:txBody>
      </p:sp>
      <p:pic>
        <p:nvPicPr>
          <p:cNvPr id="128" name="Google Shape;128;p20"/>
          <p:cNvPicPr preferRelativeResize="0"/>
          <p:nvPr/>
        </p:nvPicPr>
        <p:blipFill>
          <a:blip r:embed="rId3">
            <a:alphaModFix/>
          </a:blip>
          <a:stretch>
            <a:fillRect/>
          </a:stretch>
        </p:blipFill>
        <p:spPr>
          <a:xfrm>
            <a:off x="152400" y="920800"/>
            <a:ext cx="4419600" cy="4070300"/>
          </a:xfrm>
          <a:prstGeom prst="rect">
            <a:avLst/>
          </a:prstGeom>
          <a:noFill/>
          <a:ln>
            <a:noFill/>
          </a:ln>
        </p:spPr>
      </p:pic>
      <p:pic>
        <p:nvPicPr>
          <p:cNvPr id="129" name="Google Shape;129;p20"/>
          <p:cNvPicPr preferRelativeResize="0"/>
          <p:nvPr/>
        </p:nvPicPr>
        <p:blipFill>
          <a:blip r:embed="rId4">
            <a:alphaModFix/>
          </a:blip>
          <a:stretch>
            <a:fillRect/>
          </a:stretch>
        </p:blipFill>
        <p:spPr>
          <a:xfrm>
            <a:off x="4731950" y="920800"/>
            <a:ext cx="4324751" cy="4047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79550" y="103600"/>
            <a:ext cx="8222100" cy="79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333">
                <a:latin typeface="Nunito"/>
                <a:ea typeface="Nunito"/>
                <a:cs typeface="Nunito"/>
                <a:sym typeface="Nunito"/>
              </a:rPr>
              <a:t>Results</a:t>
            </a:r>
            <a:endParaRPr sz="4533"/>
          </a:p>
        </p:txBody>
      </p:sp>
      <p:pic>
        <p:nvPicPr>
          <p:cNvPr id="135" name="Google Shape;135;p21"/>
          <p:cNvPicPr preferRelativeResize="0"/>
          <p:nvPr/>
        </p:nvPicPr>
        <p:blipFill>
          <a:blip r:embed="rId3">
            <a:alphaModFix/>
          </a:blip>
          <a:stretch>
            <a:fillRect/>
          </a:stretch>
        </p:blipFill>
        <p:spPr>
          <a:xfrm>
            <a:off x="1619475" y="894100"/>
            <a:ext cx="5766470" cy="394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