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8"/>
  </p:notesMasterIdLst>
  <p:sldIdLst>
    <p:sldId id="256" r:id="rId2"/>
    <p:sldId id="257" r:id="rId3"/>
    <p:sldId id="262" r:id="rId4"/>
    <p:sldId id="259" r:id="rId5"/>
    <p:sldId id="261"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8" d="100"/>
          <a:sy n="68"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55CED-208A-429F-800F-FE0EF6C38923}"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17E49-5A12-4925-8237-94829A164CAA}" type="slidenum">
              <a:rPr lang="zh-CN" altLang="en-US" smtClean="0"/>
              <a:t>‹#›</a:t>
            </a:fld>
            <a:endParaRPr lang="zh-CN" altLang="en-US"/>
          </a:p>
        </p:txBody>
      </p:sp>
    </p:spTree>
    <p:extLst>
      <p:ext uri="{BB962C8B-B14F-4D97-AF65-F5344CB8AC3E}">
        <p14:creationId xmlns:p14="http://schemas.microsoft.com/office/powerpoint/2010/main" val="170263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217E49-5A12-4925-8237-94829A164CAA}" type="slidenum">
              <a:rPr lang="zh-CN" altLang="en-US" smtClean="0"/>
              <a:t>2</a:t>
            </a:fld>
            <a:endParaRPr lang="zh-CN" altLang="en-US"/>
          </a:p>
        </p:txBody>
      </p:sp>
    </p:spTree>
    <p:extLst>
      <p:ext uri="{BB962C8B-B14F-4D97-AF65-F5344CB8AC3E}">
        <p14:creationId xmlns:p14="http://schemas.microsoft.com/office/powerpoint/2010/main" val="202379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8DA3A6-7E2A-4AD8-8B1C-CD5C006E44CE}"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28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49308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8DA3A6-7E2A-4AD8-8B1C-CD5C006E44CE}"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15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146996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8DA3A6-7E2A-4AD8-8B1C-CD5C006E44CE}"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2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33274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96436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53991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64515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31109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79D4F81-4167-4CAB-A6BC-32E19136DFC5}" type="datetimeFigureOut">
              <a:rPr lang="zh-CN" altLang="en-US" smtClean="0"/>
              <a:t>2019/5/17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8DA3A6-7E2A-4AD8-8B1C-CD5C006E44CE}" type="slidenum">
              <a:rPr lang="zh-CN" altLang="en-US" smtClean="0"/>
              <a:t>‹#›</a:t>
            </a:fld>
            <a:endParaRPr lang="zh-CN" altLang="en-US"/>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11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79D4F81-4167-4CAB-A6BC-32E19136DFC5}" type="datetimeFigureOut">
              <a:rPr lang="zh-CN" altLang="en-US" smtClean="0"/>
              <a:t>2019/5/17</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78DA3A6-7E2A-4AD8-8B1C-CD5C006E44CE}"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1297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63D67-26A4-4F63-ADEC-89A2B60990EA}"/>
              </a:ext>
            </a:extLst>
          </p:cNvPr>
          <p:cNvSpPr>
            <a:spLocks noGrp="1"/>
          </p:cNvSpPr>
          <p:nvPr>
            <p:ph type="ctrTitle"/>
          </p:nvPr>
        </p:nvSpPr>
        <p:spPr/>
        <p:txBody>
          <a:bodyPr/>
          <a:lstStyle/>
          <a:p>
            <a:pPr algn="ctr"/>
            <a:r>
              <a:rPr lang="zh-CN" altLang="en-US" dirty="0">
                <a:latin typeface="微软雅黑" panose="020B0503020204020204" pitchFamily="34" charset="-122"/>
                <a:ea typeface="微软雅黑" panose="020B0503020204020204" pitchFamily="34" charset="-122"/>
              </a:rPr>
              <a:t>基于流形学习子空间的人脸识别算法</a:t>
            </a:r>
          </a:p>
        </p:txBody>
      </p:sp>
      <p:sp>
        <p:nvSpPr>
          <p:cNvPr id="3" name="副标题 2">
            <a:extLst>
              <a:ext uri="{FF2B5EF4-FFF2-40B4-BE49-F238E27FC236}">
                <a16:creationId xmlns:a16="http://schemas.microsoft.com/office/drawing/2014/main" id="{0038C6F3-8E04-4900-8AEC-FF2CD432858F}"/>
              </a:ext>
            </a:extLst>
          </p:cNvPr>
          <p:cNvSpPr>
            <a:spLocks noGrp="1"/>
          </p:cNvSpPr>
          <p:nvPr>
            <p:ph type="subTitle" idx="1"/>
          </p:nvPr>
        </p:nvSpPr>
        <p:spPr>
          <a:xfrm>
            <a:off x="97096" y="2443094"/>
            <a:ext cx="6858000" cy="1971811"/>
          </a:xfrm>
        </p:spPr>
        <p:txBody>
          <a:bodyPr>
            <a:normAutofit/>
          </a:bodyPr>
          <a:lstStyle/>
          <a:p>
            <a:endParaRPr lang="en-US" altLang="zh-CN"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姜希成</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指导老师：王庆军</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信息与电气工程学院，计本</a:t>
            </a:r>
            <a:r>
              <a:rPr lang="en-US" altLang="zh-CN" sz="1800" dirty="0">
                <a:latin typeface="微软雅黑" panose="020B0503020204020204" pitchFamily="34" charset="-122"/>
                <a:ea typeface="微软雅黑" panose="020B0503020204020204" pitchFamily="34" charset="-122"/>
              </a:rPr>
              <a:t>1502</a:t>
            </a:r>
          </a:p>
          <a:p>
            <a:r>
              <a:rPr lang="zh-CN" altLang="en-US" sz="1800" dirty="0">
                <a:latin typeface="微软雅黑" panose="020B0503020204020204" pitchFamily="34" charset="-122"/>
                <a:ea typeface="微软雅黑" panose="020B0503020204020204" pitchFamily="34" charset="-122"/>
              </a:rPr>
              <a:t>教师推荐 </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应用实践研究</a:t>
            </a:r>
          </a:p>
        </p:txBody>
      </p:sp>
    </p:spTree>
    <p:extLst>
      <p:ext uri="{BB962C8B-B14F-4D97-AF65-F5344CB8AC3E}">
        <p14:creationId xmlns:p14="http://schemas.microsoft.com/office/powerpoint/2010/main" val="28919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591E8-4E1C-48B9-9D01-6CC33A33D2D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相关算法   </a:t>
            </a:r>
            <a:r>
              <a:rPr lang="en-US" altLang="zh-CN" dirty="0">
                <a:latin typeface="微软雅黑" panose="020B0503020204020204" pitchFamily="34" charset="-122"/>
                <a:ea typeface="微软雅黑" panose="020B0503020204020204" pitchFamily="34" charset="-122"/>
              </a:rPr>
              <a:t>p 6-22</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E75D9661-716B-4377-A496-BF0F8E2FCD22}"/>
              </a:ext>
            </a:extLst>
          </p:cNvPr>
          <p:cNvSpPr>
            <a:spLocks noGrp="1"/>
          </p:cNvSpPr>
          <p:nvPr>
            <p:ph idx="1"/>
          </p:nvPr>
        </p:nvSpPr>
        <p:spPr>
          <a:xfrm>
            <a:off x="628651" y="2226469"/>
            <a:ext cx="4688067" cy="3263504"/>
          </a:xfrm>
        </p:spPr>
        <p:txBody>
          <a:bodyPr>
            <a:normAutofit fontScale="92500" lnSpcReduction="10000"/>
          </a:bodyPr>
          <a:lstStyle/>
          <a:p>
            <a:r>
              <a:rPr lang="zh-CN" altLang="zh-CN" dirty="0">
                <a:latin typeface="微软雅黑" panose="020B0503020204020204" pitchFamily="34" charset="-122"/>
                <a:ea typeface="微软雅黑" panose="020B0503020204020204" pitchFamily="34" charset="-122"/>
              </a:rPr>
              <a:t>多维缩放</a:t>
            </a:r>
            <a:r>
              <a:rPr lang="en-US" altLang="zh-CN" dirty="0">
                <a:latin typeface="微软雅黑" panose="020B0503020204020204" pitchFamily="34" charset="-122"/>
                <a:ea typeface="微软雅黑" panose="020B0503020204020204" pitchFamily="34" charset="-122"/>
              </a:rPr>
              <a:t>(MDS)</a:t>
            </a:r>
            <a:r>
              <a:rPr lang="zh-CN" altLang="zh-CN"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  p 8-11</a:t>
            </a:r>
          </a:p>
          <a:p>
            <a:r>
              <a:rPr lang="zh-CN" altLang="zh-CN" dirty="0">
                <a:latin typeface="微软雅黑" panose="020B0503020204020204" pitchFamily="34" charset="-122"/>
                <a:ea typeface="微软雅黑" panose="020B0503020204020204" pitchFamily="34" charset="-122"/>
              </a:rPr>
              <a:t>等度量映射</a:t>
            </a:r>
            <a:r>
              <a:rPr lang="en-US" altLang="zh-CN" dirty="0">
                <a:latin typeface="微软雅黑" panose="020B0503020204020204" pitchFamily="34" charset="-122"/>
                <a:ea typeface="微软雅黑" panose="020B0503020204020204" pitchFamily="34" charset="-122"/>
              </a:rPr>
              <a:t>(ISOMAP)</a:t>
            </a:r>
            <a:r>
              <a:rPr lang="zh-CN" altLang="zh-CN"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 p 11-12</a:t>
            </a:r>
          </a:p>
          <a:p>
            <a:r>
              <a:rPr lang="zh-CN" altLang="zh-CN" dirty="0">
                <a:latin typeface="微软雅黑" panose="020B0503020204020204" pitchFamily="34" charset="-122"/>
                <a:ea typeface="微软雅黑" panose="020B0503020204020204" pitchFamily="34" charset="-122"/>
              </a:rPr>
              <a:t>线性图嵌入算法</a:t>
            </a:r>
            <a:r>
              <a:rPr lang="en-US" altLang="zh-CN" dirty="0">
                <a:latin typeface="微软雅黑" panose="020B0503020204020204" pitchFamily="34" charset="-122"/>
                <a:ea typeface="微软雅黑" panose="020B0503020204020204" pitchFamily="34" charset="-122"/>
              </a:rPr>
              <a:t>(LGE) – </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  p 12-14</a:t>
            </a:r>
          </a:p>
          <a:p>
            <a:r>
              <a:rPr lang="zh-CN" altLang="zh-CN" dirty="0">
                <a:latin typeface="微软雅黑" panose="020B0503020204020204" pitchFamily="34" charset="-122"/>
                <a:ea typeface="微软雅黑" panose="020B0503020204020204" pitchFamily="34" charset="-122"/>
              </a:rPr>
              <a:t>局部线性嵌入算法（</a:t>
            </a:r>
            <a:r>
              <a:rPr lang="en-US" altLang="zh-CN" dirty="0">
                <a:latin typeface="微软雅黑" panose="020B0503020204020204" pitchFamily="34" charset="-122"/>
                <a:ea typeface="微软雅黑" panose="020B0503020204020204" pitchFamily="34" charset="-122"/>
              </a:rPr>
              <a:t>LLE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 14-15</a:t>
            </a:r>
          </a:p>
          <a:p>
            <a:r>
              <a:rPr lang="zh-CN" altLang="zh-CN" dirty="0">
                <a:latin typeface="微软雅黑" panose="020B0503020204020204" pitchFamily="34" charset="-122"/>
                <a:ea typeface="微软雅黑" panose="020B0503020204020204" pitchFamily="34" charset="-122"/>
              </a:rPr>
              <a:t>等距映射算法（</a:t>
            </a:r>
            <a:r>
              <a:rPr lang="en-US" altLang="zh-CN" dirty="0">
                <a:latin typeface="微软雅黑" panose="020B0503020204020204" pitchFamily="34" charset="-122"/>
                <a:ea typeface="微软雅黑" panose="020B0503020204020204" pitchFamily="34" charset="-122"/>
              </a:rPr>
              <a:t>IsoProjection</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 15-16</a:t>
            </a:r>
          </a:p>
          <a:p>
            <a:r>
              <a:rPr lang="zh-CN" altLang="zh-CN" dirty="0">
                <a:latin typeface="微软雅黑" panose="020B0503020204020204" pitchFamily="34" charset="-122"/>
                <a:ea typeface="微软雅黑" panose="020B0503020204020204" pitchFamily="34" charset="-122"/>
              </a:rPr>
              <a:t>领域保护嵌入算法（</a:t>
            </a:r>
            <a:r>
              <a:rPr lang="en-US" altLang="zh-CN" dirty="0">
                <a:latin typeface="微软雅黑" panose="020B0503020204020204" pitchFamily="34" charset="-122"/>
                <a:ea typeface="微软雅黑" panose="020B0503020204020204" pitchFamily="34" charset="-122"/>
              </a:rPr>
              <a:t>NPE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 16-17</a:t>
            </a:r>
          </a:p>
          <a:p>
            <a:r>
              <a:rPr lang="en-US" altLang="zh-CN" dirty="0">
                <a:latin typeface="微软雅黑" panose="020B0503020204020204" pitchFamily="34" charset="-122"/>
                <a:ea typeface="微软雅黑" panose="020B0503020204020204" pitchFamily="34" charset="-122"/>
              </a:rPr>
              <a:t>OIsoProjection  p 17-20</a:t>
            </a:r>
          </a:p>
          <a:p>
            <a:r>
              <a:rPr lang="en-US" altLang="zh-CN" dirty="0">
                <a:latin typeface="微软雅黑" panose="020B0503020204020204" pitchFamily="34" charset="-122"/>
                <a:ea typeface="微软雅黑" panose="020B0503020204020204" pitchFamily="34" charset="-122"/>
              </a:rPr>
              <a:t>ONPE  p 20-22</a:t>
            </a:r>
          </a:p>
        </p:txBody>
      </p:sp>
      <p:sp>
        <p:nvSpPr>
          <p:cNvPr id="4" name="文本框 3">
            <a:extLst>
              <a:ext uri="{FF2B5EF4-FFF2-40B4-BE49-F238E27FC236}">
                <a16:creationId xmlns:a16="http://schemas.microsoft.com/office/drawing/2014/main" id="{A3616C2C-D11E-4191-AAE8-BA1B27ECFAA4}"/>
              </a:ext>
            </a:extLst>
          </p:cNvPr>
          <p:cNvSpPr txBox="1"/>
          <p:nvPr/>
        </p:nvSpPr>
        <p:spPr>
          <a:xfrm>
            <a:off x="5656083" y="2226469"/>
            <a:ext cx="3487918" cy="223907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LLE</a:t>
            </a:r>
            <a:r>
              <a:rPr lang="zh-CN" altLang="zh-CN" dirty="0">
                <a:latin typeface="微软雅黑" panose="020B0503020204020204" pitchFamily="34" charset="-122"/>
                <a:ea typeface="微软雅黑" panose="020B0503020204020204" pitchFamily="34" charset="-122"/>
              </a:rPr>
              <a:t>试图保留邻域内样本之间的线性关系</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LGE</a:t>
            </a:r>
            <a:r>
              <a:rPr lang="zh-CN" altLang="en-US" dirty="0">
                <a:latin typeface="微软雅黑" panose="020B0503020204020204" pitchFamily="34" charset="-122"/>
                <a:ea typeface="微软雅黑" panose="020B0503020204020204" pitchFamily="34" charset="-122"/>
              </a:rPr>
              <a:t>框架</a:t>
            </a:r>
            <a:r>
              <a:rPr lang="zh-CN" altLang="zh-CN" dirty="0">
                <a:latin typeface="微软雅黑" panose="020B0503020204020204" pitchFamily="34" charset="-122"/>
                <a:ea typeface="微软雅黑" panose="020B0503020204020204" pitchFamily="34" charset="-122"/>
              </a:rPr>
              <a:t>为基于图的子空间学习提供一般框架，该框架将</a:t>
            </a:r>
            <a:r>
              <a:rPr lang="en-US" altLang="zh-CN" dirty="0">
                <a:latin typeface="微软雅黑" panose="020B0503020204020204" pitchFamily="34" charset="-122"/>
                <a:ea typeface="微软雅黑" panose="020B0503020204020204" pitchFamily="34" charset="-122"/>
              </a:rPr>
              <a:t>LPP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NPE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IsoProjection</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LSDA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MMP</a:t>
            </a:r>
            <a:r>
              <a:rPr lang="zh-CN" altLang="zh-CN" dirty="0">
                <a:latin typeface="微软雅黑" panose="020B0503020204020204" pitchFamily="34" charset="-122"/>
                <a:ea typeface="微软雅黑" panose="020B0503020204020204" pitchFamily="34" charset="-122"/>
              </a:rPr>
              <a:t>等流形学习算法进行统一</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endParaRPr lang="zh-CN" altLang="en-US" sz="1350" dirty="0"/>
          </a:p>
        </p:txBody>
      </p:sp>
    </p:spTree>
    <p:extLst>
      <p:ext uri="{BB962C8B-B14F-4D97-AF65-F5344CB8AC3E}">
        <p14:creationId xmlns:p14="http://schemas.microsoft.com/office/powerpoint/2010/main" val="373408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22977-6F03-4E9A-9C40-B0E7B2F673F9}"/>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MDS -&gt; ISOMAP   p 8-12</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4D55AB2-CE2F-4B2F-9597-ADBC20862F2C}"/>
              </a:ext>
            </a:extLst>
          </p:cNvPr>
          <p:cNvSpPr>
            <a:spLocks noGrp="1"/>
          </p:cNvSpPr>
          <p:nvPr>
            <p:ph idx="1"/>
          </p:nvPr>
        </p:nvSpPr>
        <p:spPr>
          <a:xfrm>
            <a:off x="628650" y="1825625"/>
            <a:ext cx="8260826" cy="4848552"/>
          </a:xfrm>
        </p:spPr>
        <p:txBody>
          <a:bodyPr>
            <a:normAutofit fontScale="40000" lnSpcReduction="20000"/>
          </a:bodyPr>
          <a:lstStyle/>
          <a:p>
            <a:pPr>
              <a:lnSpc>
                <a:spcPct val="120000"/>
              </a:lnSpc>
            </a:pPr>
            <a:r>
              <a:rPr lang="zh-CN" altLang="zh-CN" sz="4200" b="1" dirty="0">
                <a:latin typeface="微软雅黑" panose="020B0503020204020204" pitchFamily="34" charset="-122"/>
                <a:ea typeface="微软雅黑" panose="020B0503020204020204" pitchFamily="34" charset="-122"/>
              </a:rPr>
              <a:t>多维缩放</a:t>
            </a:r>
            <a:r>
              <a:rPr lang="en-US" altLang="zh-CN" sz="4200" b="1" dirty="0">
                <a:latin typeface="微软雅黑" panose="020B0503020204020204" pitchFamily="34" charset="-122"/>
                <a:ea typeface="微软雅黑" panose="020B0503020204020204" pitchFamily="34" charset="-122"/>
              </a:rPr>
              <a:t>(MDS)</a:t>
            </a:r>
            <a:r>
              <a:rPr lang="zh-CN" altLang="zh-CN" sz="4200" b="1" dirty="0">
                <a:latin typeface="微软雅黑" panose="020B0503020204020204" pitchFamily="34" charset="-122"/>
                <a:ea typeface="微软雅黑" panose="020B0503020204020204" pitchFamily="34" charset="-122"/>
              </a:rPr>
              <a:t>算法</a:t>
            </a:r>
            <a:r>
              <a:rPr lang="en-US" altLang="zh-CN" sz="4200" b="1" dirty="0">
                <a:latin typeface="微软雅黑" panose="020B0503020204020204" pitchFamily="34" charset="-122"/>
                <a:ea typeface="微软雅黑" panose="020B0503020204020204" pitchFamily="34" charset="-122"/>
              </a:rPr>
              <a:t>  p 8-11</a:t>
            </a:r>
            <a:endParaRPr lang="zh-CN" altLang="zh-CN" sz="4200" b="1" dirty="0">
              <a:latin typeface="微软雅黑" panose="020B0503020204020204" pitchFamily="34" charset="-122"/>
              <a:ea typeface="微软雅黑" panose="020B0503020204020204" pitchFamily="34" charset="-122"/>
            </a:endParaRPr>
          </a:p>
          <a:p>
            <a:pPr>
              <a:lnSpc>
                <a:spcPct val="120000"/>
              </a:lnSpc>
            </a:pPr>
            <a:r>
              <a:rPr lang="zh-CN" altLang="zh-CN" sz="4200" dirty="0">
                <a:latin typeface="微软雅黑" panose="020B0503020204020204" pitchFamily="34" charset="-122"/>
                <a:ea typeface="微软雅黑" panose="020B0503020204020204" pitchFamily="34" charset="-122"/>
              </a:rPr>
              <a:t>利用样本的成对相似性，构建一个低维空间，使每对样本在高维空间的距离与在构建的低维空间中的样本相似性尽可能保持一致。</a:t>
            </a:r>
          </a:p>
          <a:p>
            <a:pPr>
              <a:lnSpc>
                <a:spcPct val="120000"/>
              </a:lnSpc>
            </a:pPr>
            <a:r>
              <a:rPr lang="zh-CN" altLang="zh-CN" sz="4200" dirty="0">
                <a:latin typeface="微软雅黑" panose="020B0503020204020204" pitchFamily="34" charset="-122"/>
                <a:ea typeface="微软雅黑" panose="020B0503020204020204" pitchFamily="34" charset="-122"/>
              </a:rPr>
              <a:t>降维前后，各自样本间的距离是不变的。</a:t>
            </a:r>
          </a:p>
          <a:p>
            <a:pPr>
              <a:lnSpc>
                <a:spcPct val="120000"/>
              </a:lnSpc>
            </a:pPr>
            <a:r>
              <a:rPr lang="zh-CN" altLang="zh-CN" sz="4200" dirty="0">
                <a:latin typeface="微软雅黑" panose="020B0503020204020204" pitchFamily="34" charset="-122"/>
                <a:ea typeface="微软雅黑" panose="020B0503020204020204" pitchFamily="34" charset="-122"/>
              </a:rPr>
              <a:t>缺点</a:t>
            </a:r>
            <a:r>
              <a:rPr lang="en-US" altLang="zh-CN" sz="4200" dirty="0">
                <a:latin typeface="微软雅黑" panose="020B0503020204020204" pitchFamily="34" charset="-122"/>
                <a:ea typeface="微软雅黑" panose="020B0503020204020204" pitchFamily="34" charset="-122"/>
              </a:rPr>
              <a:t>-</a:t>
            </a:r>
            <a:r>
              <a:rPr lang="zh-CN" altLang="zh-CN" sz="4200" dirty="0">
                <a:latin typeface="微软雅黑" panose="020B0503020204020204" pitchFamily="34" charset="-122"/>
                <a:ea typeface="微软雅黑" panose="020B0503020204020204" pitchFamily="34" charset="-122"/>
              </a:rPr>
              <a:t>欧氏距离</a:t>
            </a:r>
            <a:endParaRPr lang="en-US" altLang="zh-CN" sz="4200" dirty="0">
              <a:latin typeface="微软雅黑" panose="020B0503020204020204" pitchFamily="34" charset="-122"/>
              <a:ea typeface="微软雅黑" panose="020B0503020204020204" pitchFamily="34" charset="-122"/>
            </a:endParaRPr>
          </a:p>
          <a:p>
            <a:pPr marL="0" indent="0">
              <a:lnSpc>
                <a:spcPct val="120000"/>
              </a:lnSpc>
              <a:buNone/>
            </a:pPr>
            <a:endParaRPr lang="zh-CN" altLang="zh-CN" sz="4200" dirty="0">
              <a:latin typeface="微软雅黑" panose="020B0503020204020204" pitchFamily="34" charset="-122"/>
              <a:ea typeface="微软雅黑" panose="020B0503020204020204" pitchFamily="34" charset="-122"/>
            </a:endParaRPr>
          </a:p>
          <a:p>
            <a:pPr>
              <a:lnSpc>
                <a:spcPct val="120000"/>
              </a:lnSpc>
            </a:pPr>
            <a:r>
              <a:rPr lang="zh-CN" altLang="zh-CN" sz="4200" b="1" dirty="0">
                <a:latin typeface="微软雅黑" panose="020B0503020204020204" pitchFamily="34" charset="-122"/>
                <a:ea typeface="微软雅黑" panose="020B0503020204020204" pitchFamily="34" charset="-122"/>
              </a:rPr>
              <a:t>等度量映射</a:t>
            </a:r>
            <a:r>
              <a:rPr lang="en-US" altLang="zh-CN" sz="4200" b="1" dirty="0">
                <a:latin typeface="微软雅黑" panose="020B0503020204020204" pitchFamily="34" charset="-122"/>
                <a:ea typeface="微软雅黑" panose="020B0503020204020204" pitchFamily="34" charset="-122"/>
              </a:rPr>
              <a:t>(ISOMAP)</a:t>
            </a:r>
            <a:r>
              <a:rPr lang="zh-CN" altLang="zh-CN" sz="4200" b="1" dirty="0">
                <a:latin typeface="微软雅黑" panose="020B0503020204020204" pitchFamily="34" charset="-122"/>
                <a:ea typeface="微软雅黑" panose="020B0503020204020204" pitchFamily="34" charset="-122"/>
              </a:rPr>
              <a:t>算法</a:t>
            </a:r>
            <a:r>
              <a:rPr lang="en-US" altLang="zh-CN" sz="4200" b="1" dirty="0">
                <a:latin typeface="微软雅黑" panose="020B0503020204020204" pitchFamily="34" charset="-122"/>
                <a:ea typeface="微软雅黑" panose="020B0503020204020204" pitchFamily="34" charset="-122"/>
              </a:rPr>
              <a:t> p 11-12    </a:t>
            </a:r>
            <a:endParaRPr lang="zh-CN" altLang="zh-CN" sz="4200" b="1" dirty="0">
              <a:latin typeface="微软雅黑" panose="020B0503020204020204" pitchFamily="34" charset="-122"/>
              <a:ea typeface="微软雅黑" panose="020B0503020204020204" pitchFamily="34" charset="-122"/>
            </a:endParaRPr>
          </a:p>
          <a:p>
            <a:pPr>
              <a:lnSpc>
                <a:spcPct val="120000"/>
              </a:lnSpc>
            </a:pPr>
            <a:r>
              <a:rPr lang="en-US" altLang="zh-CN" sz="4200" dirty="0">
                <a:latin typeface="微软雅黑" panose="020B0503020204020204" pitchFamily="34" charset="-122"/>
                <a:ea typeface="微软雅黑" panose="020B0503020204020204" pitchFamily="34" charset="-122"/>
              </a:rPr>
              <a:t>ISOMAP</a:t>
            </a:r>
            <a:r>
              <a:rPr lang="zh-CN" altLang="zh-CN" sz="4200" dirty="0">
                <a:latin typeface="微软雅黑" panose="020B0503020204020204" pitchFamily="34" charset="-122"/>
                <a:ea typeface="微软雅黑" panose="020B0503020204020204" pitchFamily="34" charset="-122"/>
              </a:rPr>
              <a:t>算法可以理解为是对</a:t>
            </a:r>
            <a:r>
              <a:rPr lang="en-US" altLang="zh-CN" sz="4200" dirty="0">
                <a:latin typeface="微软雅黑" panose="020B0503020204020204" pitchFamily="34" charset="-122"/>
                <a:ea typeface="微软雅黑" panose="020B0503020204020204" pitchFamily="34" charset="-122"/>
              </a:rPr>
              <a:t>MDS</a:t>
            </a:r>
            <a:r>
              <a:rPr lang="zh-CN" altLang="zh-CN" sz="4200" dirty="0">
                <a:latin typeface="微软雅黑" panose="020B0503020204020204" pitchFamily="34" charset="-122"/>
                <a:ea typeface="微软雅黑" panose="020B0503020204020204" pitchFamily="34" charset="-122"/>
              </a:rPr>
              <a:t>算法的改造，也就是将原始空间中的距离计算从欧氏空间中的欧氏距离转换为流形上的测地距离。</a:t>
            </a:r>
          </a:p>
          <a:p>
            <a:pPr>
              <a:lnSpc>
                <a:spcPct val="120000"/>
              </a:lnSpc>
            </a:pPr>
            <a:r>
              <a:rPr lang="zh-CN" altLang="zh-CN" sz="4200" dirty="0">
                <a:latin typeface="微软雅黑" panose="020B0503020204020204" pitchFamily="34" charset="-122"/>
                <a:ea typeface="微软雅黑" panose="020B0503020204020204" pitchFamily="34" charset="-122"/>
              </a:rPr>
              <a:t>由于流形结构是未知的，所以需要构造近邻连接图来计算最短路径问题。</a:t>
            </a:r>
          </a:p>
          <a:p>
            <a:pPr>
              <a:lnSpc>
                <a:spcPct val="120000"/>
              </a:lnSpc>
            </a:pPr>
            <a:r>
              <a:rPr lang="zh-CN" altLang="zh-CN" sz="4200" dirty="0">
                <a:latin typeface="微软雅黑" panose="020B0503020204020204" pitchFamily="34" charset="-122"/>
                <a:ea typeface="微软雅黑" panose="020B0503020204020204" pitchFamily="34" charset="-122"/>
              </a:rPr>
              <a:t>迪杰斯特拉算法。</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718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8D680-EB5F-46C5-84C0-9431F91644B4}"/>
              </a:ext>
            </a:extLst>
          </p:cNvPr>
          <p:cNvSpPr>
            <a:spLocks noGrp="1"/>
          </p:cNvSpPr>
          <p:nvPr>
            <p:ph type="title"/>
          </p:nvPr>
        </p:nvSpPr>
        <p:spPr/>
        <p:txBody>
          <a:bodyPr>
            <a:normAutofit/>
          </a:bodyPr>
          <a:lstStyle/>
          <a:p>
            <a:r>
              <a:rPr lang="en-US" altLang="zh-CN" dirty="0" err="1">
                <a:latin typeface="微软雅黑" panose="020B0503020204020204" pitchFamily="34" charset="-122"/>
                <a:ea typeface="微软雅黑" panose="020B0503020204020204" pitchFamily="34" charset="-122"/>
              </a:rPr>
              <a:t>IsoProjection&amp;NPE</a:t>
            </a:r>
            <a:r>
              <a:rPr lang="en-US" altLang="zh-CN" dirty="0">
                <a:latin typeface="微软雅黑" panose="020B0503020204020204" pitchFamily="34" charset="-122"/>
                <a:ea typeface="微软雅黑" panose="020B0503020204020204" pitchFamily="34" charset="-122"/>
              </a:rPr>
              <a:t>   p15-17</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A8825C1A-08B4-469B-BCA1-308E20C82102}"/>
              </a:ext>
            </a:extLst>
          </p:cNvPr>
          <p:cNvSpPr>
            <a:spLocks noGrp="1"/>
          </p:cNvSpPr>
          <p:nvPr>
            <p:ph idx="1"/>
          </p:nvPr>
        </p:nvSpPr>
        <p:spPr/>
        <p:txBody>
          <a:bodyPr>
            <a:noAutofit/>
          </a:bodyPr>
          <a:lstStyle/>
          <a:p>
            <a:pPr>
              <a:lnSpc>
                <a:spcPct val="170000"/>
              </a:lnSpc>
            </a:pPr>
            <a:r>
              <a:rPr lang="en-US" altLang="zh-CN" sz="1600" b="1" dirty="0">
                <a:latin typeface="微软雅黑" panose="020B0503020204020204" pitchFamily="34" charset="-122"/>
                <a:ea typeface="微软雅黑" panose="020B0503020204020204" pitchFamily="34" charset="-122"/>
              </a:rPr>
              <a:t>MDS-&gt;ISOMAP-&gt;</a:t>
            </a:r>
            <a:r>
              <a:rPr lang="en-US" altLang="zh-CN" sz="1600" b="1" dirty="0" err="1">
                <a:latin typeface="微软雅黑" panose="020B0503020204020204" pitchFamily="34" charset="-122"/>
                <a:ea typeface="微软雅黑" panose="020B0503020204020204" pitchFamily="34" charset="-122"/>
              </a:rPr>
              <a:t>IsoProjecition</a:t>
            </a:r>
            <a:r>
              <a:rPr lang="en-US" altLang="zh-CN" sz="1600" dirty="0">
                <a:latin typeface="微软雅黑" panose="020B0503020204020204" pitchFamily="34" charset="-122"/>
                <a:ea typeface="微软雅黑" panose="020B0503020204020204" pitchFamily="34" charset="-122"/>
              </a:rPr>
              <a:t>	</a:t>
            </a:r>
          </a:p>
          <a:p>
            <a:pPr>
              <a:lnSpc>
                <a:spcPct val="170000"/>
              </a:lnSpc>
            </a:pPr>
            <a:r>
              <a:rPr lang="en-US" altLang="zh-CN" sz="1600" dirty="0">
                <a:latin typeface="微软雅黑" panose="020B0503020204020204" pitchFamily="34" charset="-122"/>
                <a:ea typeface="微软雅黑" panose="020B0503020204020204" pitchFamily="34" charset="-122"/>
              </a:rPr>
              <a:t>IsoProjection</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ISOMAP</a:t>
            </a:r>
            <a:r>
              <a:rPr lang="zh-CN" altLang="en-US" sz="1600" dirty="0">
                <a:latin typeface="微软雅黑" panose="020B0503020204020204" pitchFamily="34" charset="-122"/>
                <a:ea typeface="微软雅黑" panose="020B0503020204020204" pitchFamily="34" charset="-122"/>
              </a:rPr>
              <a:t>的线性近似。</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en-US" altLang="zh-CN" sz="1600" dirty="0">
                <a:latin typeface="微软雅黑" panose="020B0503020204020204" pitchFamily="34" charset="-122"/>
                <a:ea typeface="微软雅黑" panose="020B0503020204020204" pitchFamily="34" charset="-122"/>
              </a:rPr>
              <a:t>NPE</a:t>
            </a:r>
            <a:r>
              <a:rPr lang="zh-CN" altLang="en-US" sz="1600" dirty="0">
                <a:latin typeface="微软雅黑" panose="020B0503020204020204" pitchFamily="34" charset="-122"/>
                <a:ea typeface="微软雅黑" panose="020B0503020204020204" pitchFamily="34" charset="-122"/>
              </a:rPr>
              <a:t>算法是在高维空间中各数据点用 </a:t>
            </a:r>
            <a:r>
              <a:rPr lang="en-US" altLang="zh-CN" sz="1600" dirty="0">
                <a:latin typeface="微软雅黑" panose="020B0503020204020204" pitchFamily="34" charset="-122"/>
                <a:ea typeface="微软雅黑" panose="020B0503020204020204" pitchFamily="34" charset="-122"/>
              </a:rPr>
              <a:t>k </a:t>
            </a:r>
            <a:r>
              <a:rPr lang="zh-CN" altLang="en-US" sz="1600" dirty="0">
                <a:latin typeface="微软雅黑" panose="020B0503020204020204" pitchFamily="34" charset="-122"/>
                <a:ea typeface="微软雅黑" panose="020B0503020204020204" pitchFamily="34" charset="-122"/>
              </a:rPr>
              <a:t>个近邻点线性表示，维数简约后保持与每个对应近邻点的权值不变，重构维数简约后对应数据点，使重构误差最小。</a:t>
            </a:r>
            <a:endParaRPr lang="en-US" altLang="zh-CN" sz="1600" dirty="0">
              <a:latin typeface="微软雅黑" panose="020B0503020204020204" pitchFamily="34" charset="-122"/>
              <a:ea typeface="微软雅黑" panose="020B0503020204020204" pitchFamily="34" charset="-122"/>
            </a:endParaRPr>
          </a:p>
          <a:p>
            <a:pPr>
              <a:lnSpc>
                <a:spcPct val="170000"/>
              </a:lnSpc>
            </a:pPr>
            <a:r>
              <a:rPr lang="zh-CN" altLang="en-US" sz="1600" b="1" dirty="0">
                <a:latin typeface="微软雅黑" panose="020B0503020204020204" pitchFamily="34" charset="-122"/>
                <a:ea typeface="微软雅黑" panose="020B0503020204020204" pitchFamily="34" charset="-122"/>
              </a:rPr>
              <a:t>缺点</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IsoProjection</a:t>
            </a:r>
            <a:r>
              <a:rPr lang="zh-CN" altLang="zh-CN" sz="1600" dirty="0">
                <a:latin typeface="微软雅黑" panose="020B0503020204020204" pitchFamily="34" charset="-122"/>
                <a:ea typeface="微软雅黑" panose="020B0503020204020204" pitchFamily="34" charset="-122"/>
              </a:rPr>
              <a:t>算法</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NPE</a:t>
            </a:r>
            <a:r>
              <a:rPr lang="zh-CN" altLang="en-US" sz="1600" dirty="0">
                <a:latin typeface="微软雅黑" panose="020B0503020204020204" pitchFamily="34" charset="-122"/>
                <a:ea typeface="微软雅黑" panose="020B0503020204020204" pitchFamily="34" charset="-122"/>
              </a:rPr>
              <a:t>算法</a:t>
            </a:r>
            <a:r>
              <a:rPr lang="zh-CN" altLang="zh-CN" sz="1600" dirty="0">
                <a:latin typeface="微软雅黑" panose="020B0503020204020204" pitchFamily="34" charset="-122"/>
                <a:ea typeface="微软雅黑" panose="020B0503020204020204" pitchFamily="34" charset="-122"/>
              </a:rPr>
              <a:t>求出来的投影向量往往是非正交的，这种非正交的性质会在从高维空间向低维空间的投影过程中扰乱数据的流形结构，而且会使算法本身对降维后的子空间的维数十分敏感，很难估计样本的内蕴维数。</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200" dirty="0">
              <a:latin typeface="微软雅黑" panose="020B0503020204020204" pitchFamily="34" charset="-122"/>
              <a:ea typeface="微软雅黑" panose="020B0503020204020204" pitchFamily="34" charset="-122"/>
            </a:endParaRPr>
          </a:p>
          <a:p>
            <a:pPr marL="0" indent="0">
              <a:buNone/>
            </a:pPr>
            <a:r>
              <a:rPr lang="en-US" altLang="zh-CN" sz="1200" dirty="0">
                <a:latin typeface="微软雅黑" panose="020B0503020204020204" pitchFamily="34" charset="-122"/>
                <a:ea typeface="微软雅黑" panose="020B0503020204020204" pitchFamily="34" charset="-122"/>
              </a:rPr>
              <a:t> </a:t>
            </a:r>
          </a:p>
          <a:p>
            <a:pPr marL="0" indent="0">
              <a:buNone/>
            </a:pP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664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70D-F7A8-4D44-98F6-B7C50606AF7D}"/>
              </a:ext>
            </a:extLst>
          </p:cNvPr>
          <p:cNvSpPr>
            <a:spLocks noGrp="1"/>
          </p:cNvSpPr>
          <p:nvPr>
            <p:ph type="title"/>
          </p:nvPr>
        </p:nvSpPr>
        <p:spPr/>
        <p:txBody>
          <a:bodyPr>
            <a:normAutofit fontScale="90000"/>
          </a:bodyPr>
          <a:lstStyle/>
          <a:p>
            <a:r>
              <a:rPr lang="en-US" altLang="zh-CN" dirty="0" err="1">
                <a:latin typeface="微软雅黑" panose="020B0503020204020204" pitchFamily="34" charset="-122"/>
                <a:ea typeface="微软雅黑" panose="020B0503020204020204" pitchFamily="34" charset="-122"/>
              </a:rPr>
              <a:t>OIsoProjection&amp;ONPE</a:t>
            </a:r>
            <a:r>
              <a:rPr lang="zh-CN" altLang="en-US" dirty="0">
                <a:latin typeface="微软雅黑" panose="020B0503020204020204" pitchFamily="34" charset="-122"/>
                <a:ea typeface="微软雅黑" panose="020B0503020204020204" pitchFamily="34" charset="-122"/>
              </a:rPr>
              <a:t>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p17-22</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150892C-24EF-4812-90E5-CEF4A1CA8048}"/>
              </a:ext>
            </a:extLst>
          </p:cNvPr>
          <p:cNvSpPr>
            <a:spLocks noGrp="1"/>
          </p:cNvSpPr>
          <p:nvPr>
            <p:ph idx="1"/>
          </p:nvPr>
        </p:nvSpPr>
        <p:spPr>
          <a:xfrm>
            <a:off x="628650" y="2226469"/>
            <a:ext cx="7886700" cy="3263504"/>
          </a:xfrm>
        </p:spPr>
        <p:txBody>
          <a:bodyPr>
            <a:normAutofit lnSpcReduction="10000"/>
          </a:bodyPr>
          <a:lstStyle/>
          <a:p>
            <a:pPr>
              <a:lnSpc>
                <a:spcPct val="120000"/>
              </a:lnSpc>
            </a:pPr>
            <a:r>
              <a:rPr lang="en-US" altLang="zh-CN" dirty="0">
                <a:latin typeface="微软雅黑" panose="020B0503020204020204" pitchFamily="34" charset="-122"/>
                <a:ea typeface="微软雅黑" panose="020B0503020204020204" pitchFamily="34" charset="-122"/>
              </a:rPr>
              <a:t>OIsoProjection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ONPE</a:t>
            </a:r>
            <a:r>
              <a:rPr lang="zh-CN" altLang="zh-CN" dirty="0">
                <a:latin typeface="微软雅黑" panose="020B0503020204020204" pitchFamily="34" charset="-122"/>
                <a:ea typeface="微软雅黑" panose="020B0503020204020204" pitchFamily="34" charset="-122"/>
              </a:rPr>
              <a:t>算法是在</a:t>
            </a:r>
            <a:r>
              <a:rPr lang="zh-CN" altLang="en-US" dirty="0">
                <a:latin typeface="微软雅黑" panose="020B0503020204020204" pitchFamily="34" charset="-122"/>
                <a:ea typeface="微软雅黑" panose="020B0503020204020204" pitchFamily="34" charset="-122"/>
              </a:rPr>
              <a:t>原</a:t>
            </a:r>
            <a:r>
              <a:rPr lang="zh-CN" altLang="zh-CN" dirty="0">
                <a:latin typeface="微软雅黑" panose="020B0503020204020204" pitchFamily="34" charset="-122"/>
                <a:ea typeface="微软雅黑" panose="020B0503020204020204" pitchFamily="34" charset="-122"/>
              </a:rPr>
              <a:t>算法的基础上，得到一组正交基向量，因此该算法在保留</a:t>
            </a:r>
            <a:r>
              <a:rPr lang="zh-CN" altLang="en-US" dirty="0">
                <a:latin typeface="微软雅黑" panose="020B0503020204020204" pitchFamily="34" charset="-122"/>
                <a:ea typeface="微软雅黑" panose="020B0503020204020204" pitchFamily="34" charset="-122"/>
              </a:rPr>
              <a:t>原</a:t>
            </a:r>
            <a:r>
              <a:rPr lang="zh-CN" altLang="zh-CN" dirty="0">
                <a:latin typeface="微软雅黑" panose="020B0503020204020204" pitchFamily="34" charset="-122"/>
                <a:ea typeface="微软雅黑" panose="020B0503020204020204" pitchFamily="34" charset="-122"/>
              </a:rPr>
              <a:t>算法线性的特点的同时又能够保持高维数据的流形结构。</a:t>
            </a:r>
            <a:endParaRPr lang="en-US" altLang="zh-CN"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OIsoProjection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ONPE</a:t>
            </a:r>
            <a:r>
              <a:rPr lang="zh-CN" altLang="zh-CN" dirty="0">
                <a:latin typeface="微软雅黑" panose="020B0503020204020204" pitchFamily="34" charset="-122"/>
                <a:ea typeface="微软雅黑" panose="020B0503020204020204" pitchFamily="34" charset="-122"/>
              </a:rPr>
              <a:t>算法希望通过一组正交基改造目标函数，正交基的求法也相类似，都是通过拉格朗日乘子法引入正交基约束条件来推导出一个特征方程，然后求出该特征方程的最大特征值对应的特征向量以求出正交基，再利用该正交基构造特征方程进行特征提取</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712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7A17B-E4BE-4C96-88FE-8F7E41368990}"/>
              </a:ext>
            </a:extLst>
          </p:cNvPr>
          <p:cNvSpPr>
            <a:spLocks noGrp="1"/>
          </p:cNvSpPr>
          <p:nvPr>
            <p:ph type="title" idx="4294967295"/>
          </p:nvPr>
        </p:nvSpPr>
        <p:spPr>
          <a:xfrm>
            <a:off x="628650" y="2733675"/>
            <a:ext cx="7886700" cy="1390650"/>
          </a:xfrm>
        </p:spPr>
        <p:txBody>
          <a:bodyPr>
            <a:normAutofit/>
          </a:bodyPr>
          <a:lstStyle/>
          <a:p>
            <a:pPr algn="ctr"/>
            <a:r>
              <a:rPr lang="zh-CN" altLang="en-US" sz="8625" dirty="0">
                <a:solidFill>
                  <a:schemeClr val="tx1"/>
                </a:solidFill>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4169016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4852</TotalTime>
  <Words>387</Words>
  <Application>Microsoft Office PowerPoint</Application>
  <PresentationFormat>全屏显示(4:3)</PresentationFormat>
  <Paragraphs>41</Paragraphs>
  <Slides>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微软雅黑</vt:lpstr>
      <vt:lpstr>Tw Cen MT</vt:lpstr>
      <vt:lpstr>Tw Cen MT Condensed</vt:lpstr>
      <vt:lpstr>Wingdings 3</vt:lpstr>
      <vt:lpstr>积分</vt:lpstr>
      <vt:lpstr>基于流形学习子空间的人脸识别算法</vt:lpstr>
      <vt:lpstr>相关算法   p 6-22</vt:lpstr>
      <vt:lpstr>MDS -&gt; ISOMAP   p 8-12</vt:lpstr>
      <vt:lpstr>IsoProjection&amp;NPE   p15-17</vt:lpstr>
      <vt:lpstr>OIsoProjection&amp;ONPE   p17-22</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基于流行学习子空间的人脸识别算法</dc:title>
  <dc:creator>姜 希成</dc:creator>
  <cp:lastModifiedBy>姜 希成</cp:lastModifiedBy>
  <cp:revision>58</cp:revision>
  <dcterms:created xsi:type="dcterms:W3CDTF">2019-05-14T13:03:41Z</dcterms:created>
  <dcterms:modified xsi:type="dcterms:W3CDTF">2019-05-19T02:00:21Z</dcterms:modified>
</cp:coreProperties>
</file>