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4" r:id="rId10"/>
    <p:sldId id="273" r:id="rId11"/>
    <p:sldId id="272" r:id="rId12"/>
    <p:sldId id="261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68E"/>
    <a:srgbClr val="9ECE6A"/>
    <a:srgbClr val="7AA2F7"/>
    <a:srgbClr val="89DDFF"/>
    <a:srgbClr val="2AC3DE"/>
    <a:srgbClr val="F7B273"/>
    <a:srgbClr val="565F89"/>
    <a:srgbClr val="73DACA"/>
    <a:srgbClr val="C0CAF5"/>
    <a:srgbClr val="1A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0096" autoAdjust="0"/>
  </p:normalViewPr>
  <p:slideViewPr>
    <p:cSldViewPr snapToGrid="0">
      <p:cViewPr varScale="1">
        <p:scale>
          <a:sx n="80" d="100"/>
          <a:sy n="80" d="100"/>
        </p:scale>
        <p:origin x="5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507E-CBDC-46E3-8041-6CABDF830D45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3394-1A36-487A-90D4-A4014B454B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- Story time </a:t>
            </a:r>
            <a:r>
              <a:rPr kumimoji="1" lang="en-US" altLang="ja-JP" dirty="0">
                <a:sym typeface="Wingdings" panose="05000000000000000000" pitchFamily="2" charset="2"/>
              </a:rPr>
              <a:t>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Overview of python testing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test_0_hello_pytest.py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Not even an import required.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Test functions must start with “test_”.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Test files must start with “test_” or end with “_test”.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Override `assert` keyword.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Show running test in terminal.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Show running with –v option.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Can specify test </a:t>
            </a:r>
            <a:r>
              <a:rPr kumimoji="1" lang="en-US" altLang="ja-JP" dirty="0" err="1"/>
              <a:t>dirs</a:t>
            </a:r>
            <a:r>
              <a:rPr kumimoji="1" lang="en-US" altLang="ja-JP" dirty="0"/>
              <a:t>, files, classes, functions, patterns, etc.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test_1_lib_pytest.py + test_1_lib_unittest.py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Just show quick comparison of </a:t>
            </a:r>
            <a:r>
              <a:rPr kumimoji="1" lang="en-US" altLang="ja-JP" dirty="0" err="1"/>
              <a:t>pytest</a:t>
            </a:r>
            <a:r>
              <a:rPr kumimoji="1" lang="en-US" altLang="ja-JP" dirty="0"/>
              <a:t> vs </a:t>
            </a:r>
            <a:r>
              <a:rPr kumimoji="1" lang="en-US" altLang="ja-JP" dirty="0" err="1"/>
              <a:t>unittest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6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Arrange – set up data/environment to do something.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Act – do something.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Assert – test for expected result/behavior.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Show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navi</a:t>
            </a:r>
            <a:r>
              <a:rPr kumimoji="1" lang="en-US" altLang="ja-JP" dirty="0"/>
              <a:t>\python\pytest-okken\cards\src\test_card.py::</a:t>
            </a:r>
            <a:r>
              <a:rPr kumimoji="1" lang="en-US" altLang="ja-JP" dirty="0" err="1"/>
              <a:t>test_to_dict</a:t>
            </a:r>
            <a:r>
              <a:rPr kumimoji="1" lang="en-US" altLang="ja-JP" dirty="0"/>
              <a:t>().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83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Example: test_2_hello_fixture.py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dirty="0"/>
              <a:t>Show running with --setup-show.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dirty="0"/>
              <a:t>Then add scope=“module” to fixture decorator.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Example: navi\python\pytest-okken\cards\src\test_db.py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Scope scaffolding to maintain test order independence.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Be careful with this.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Multiple fixtures per test.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Show --fixtures flag to find where tests live.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15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Example: navi\python\pytest-okken\cards\src\test_db.py → parameterization section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0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Just show quick examples: navi\python\pytest-okken\cards\src\test_card_markers.py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/>
              <a:t>Custom markers provide another level of organization, but necessary?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3394-1A36-487A-90D4-A4014B454B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87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0EB-D0E0-B751-FDBC-8F0664FC4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0EB680-EE1C-DC7B-7F2C-CC4C0241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DDC48-A0ED-55A6-03CE-0AB7B184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C5118-9A38-0830-B036-A0BB38E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B945C-1E31-17B1-968A-4FFDBF5B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4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3A7B9-08BC-6FC0-C455-8D437A6D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6A2739-BB47-8425-9E93-19C690D8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B40C3-93A6-BF82-38C1-DE9ACF7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A1415A-FC92-3547-7CA7-F755E703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11BB6-A089-9B9F-647F-9C7356E3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5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515C07-20A5-1190-3C90-B9823ED4D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D17762-C69E-ACD4-F383-40755D1F0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428405-BCFB-4324-43F2-990996AF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776A5-17E1-9377-F068-CE76E20C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8AD44-3D71-D514-8400-B03982D0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3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ADE30-F2CB-0AF4-2C94-86EFA704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8F0EB-4AB2-BF3A-AA37-24BD8078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CCB97B-F0B3-0DBF-3E80-BF6AFBCC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8DCA6-BA14-6A19-922E-3067CAA5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E4582-5727-A4EE-94D2-12D85D1C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2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14B3-9834-CA39-7547-35B3D9C5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51FC35-A0D5-314A-0658-1CC12A7D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2F327-8D12-7702-8F45-4ACF5C4C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CB694-9B4D-F9E2-325A-0DBB8638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6D57D-EBF9-F706-121C-692C3228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2F1C73-8637-86C0-FAA0-B80B0FE4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2D2767-1049-0DD3-CD05-D2494B166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04F209-E6C9-E08C-A563-F2613572B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955369-5594-23E1-134D-DBCADFB2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806E8-2323-0B31-8EB7-5992B819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B6CEFB-B2AE-A14F-8DDE-3909B497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78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E291B-FD43-661D-237E-6386E6BA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265F4E-CC84-D989-AB52-D0115D7C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8BDD62-22B5-843E-B551-CE800DBEF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A68B4-9370-6E10-BB01-31F466B3D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55FB5-C847-50B9-F263-CF396E0C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7EC7FF-2A50-267A-490F-F27C9D9D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3122D6-8492-F0EA-7F3F-E5BAA194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1F6C15-6477-471D-D66A-39B2C923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CBB66-0667-35DA-71EA-B6E64FD7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08663E-5655-13DA-F76D-C47C3A78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77ED97-94C7-90D9-19E7-9B97842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7C1D39-6E6C-70B0-E76B-55A803EC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1DDA37-5E77-D429-ACB7-CA7C4BE0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930F4C-B877-430E-56B5-3B23C33C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BFE58E-6701-C737-26B2-AD73AA49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9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70A0-084D-8EAA-6923-17DE8FCF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6CFB89-3D80-308E-A092-7475077FB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F1404-A03E-B8D5-9818-2ACB24FCB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69A5DF-B6B2-EBCB-15B7-2F7A4DB0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9B77B1-817C-992A-7143-62CE8221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3669DE-AB85-770F-019C-97E84AE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7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31C08-31FC-203D-B341-6234BD36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BA8DBC-7E16-CB31-5069-5A72ADA90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33D65-895D-1FA5-D0E7-47BCCA4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70948-655C-6B30-97EC-CC0F83D5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1D3F-668F-4BED-A618-C348C59C1164}" type="datetimeFigureOut">
              <a:rPr kumimoji="1" lang="ja-JP" altLang="en-US" smtClean="0"/>
              <a:t>2023/8/6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A9208-F576-7027-425D-78FA4B5E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B4A951-1636-6239-E802-729F1A8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750-616B-477C-B90C-F52F7A61B1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7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017F6-F3A7-E9A0-DC39-E5D708B3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1A1B2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1E320-AF33-D217-F3CA-269B2EA3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1506B0-21CD-3C66-7212-A26C431A7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65F89"/>
                </a:solidFill>
              </a:defRPr>
            </a:lvl1pPr>
          </a:lstStyle>
          <a:p>
            <a:fld id="{C3731D3F-668F-4BED-A618-C348C59C1164}" type="datetimeFigureOut">
              <a:rPr lang="ja-JP" altLang="en-US" smtClean="0"/>
              <a:pPr/>
              <a:t>2023/8/6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993D8-9138-E652-EC5E-96252270C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65F89"/>
                </a:solidFill>
              </a:defRPr>
            </a:lvl1pPr>
          </a:lstStyle>
          <a:p>
            <a:r>
              <a:rPr lang="en-US" altLang="ja-JP" dirty="0"/>
              <a:t>VegasPy: Binary Search Jam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5B8ED-A672-D8E5-DB19-C7A0FAA1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65F89"/>
                </a:solidFill>
              </a:defRPr>
            </a:lvl1pPr>
          </a:lstStyle>
          <a:p>
            <a:fld id="{69000750-616B-477C-B90C-F52F7A61B1C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374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rgbClr val="73DA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C0CAF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C0CAF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C0CAF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C0CAF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C0CAF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est-dev/pyt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est-dev/pytest-cov/" TargetMode="External"/><Relationship Id="rId2" Type="http://schemas.openxmlformats.org/officeDocument/2006/relationships/hyperlink" Target="https://coverage.readthedocs.io/en/7.2.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6F6CD-5957-2764-DFED-C00725C3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419" y="2032574"/>
            <a:ext cx="10321159" cy="1106214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Python Testing with </a:t>
            </a:r>
            <a:r>
              <a:rPr lang="en-US" altLang="ja-JP" dirty="0" err="1"/>
              <a:t>Pytest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9220735C-A3EB-2D65-1D4D-FEA3697BC79E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rgbClr val="C0CAF5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500" dirty="0"/>
              <a:t>VegasPy August 2023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Jak Crow</a:t>
            </a:r>
          </a:p>
          <a:p>
            <a:r>
              <a:rPr lang="en-US" altLang="ja-JP" dirty="0">
                <a:solidFill>
                  <a:srgbClr val="7AA2F7"/>
                </a:solidFill>
              </a:rPr>
              <a:t>github.com/</a:t>
            </a:r>
            <a:r>
              <a:rPr lang="en-US" altLang="ja-JP" dirty="0" err="1">
                <a:solidFill>
                  <a:srgbClr val="7AA2F7"/>
                </a:solidFill>
              </a:rPr>
              <a:t>jxcrw</a:t>
            </a:r>
            <a:r>
              <a:rPr lang="en-US" altLang="ja-JP" dirty="0">
                <a:solidFill>
                  <a:srgbClr val="7AA2F7"/>
                </a:solidFill>
              </a:rPr>
              <a:t>/</a:t>
            </a:r>
            <a:r>
              <a:rPr lang="en-US" altLang="ja-JP" dirty="0" err="1">
                <a:solidFill>
                  <a:srgbClr val="7AA2F7"/>
                </a:solidFill>
              </a:rPr>
              <a:t>vegaspy-pytest</a:t>
            </a:r>
            <a:endParaRPr lang="en-US" altLang="ja-JP" dirty="0">
              <a:solidFill>
                <a:srgbClr val="7AA2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8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Testing Strategies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501"/>
            <a:ext cx="10515600" cy="5390984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/>
              <a:t>Totally architecture-dependent. User-visible features usually a good place to start.</a:t>
            </a:r>
          </a:p>
          <a:p>
            <a:r>
              <a:rPr lang="en-US" altLang="ja-JP" dirty="0"/>
              <a:t>Consider: security, performance, loading, input validation, etc.</a:t>
            </a:r>
          </a:p>
          <a:p>
            <a:r>
              <a:rPr lang="en-US" altLang="ja-JP" dirty="0"/>
              <a:t>Test by app layer (UI/API/DB/etc.).</a:t>
            </a:r>
          </a:p>
          <a:p>
            <a:pPr lvl="1"/>
            <a:r>
              <a:rPr lang="en-US" altLang="ja-JP" dirty="0"/>
              <a:t>Here, UI/DB are thin to isolate dependencies, and so that testing API gives more bang for buck.</a:t>
            </a:r>
          </a:p>
          <a:p>
            <a:r>
              <a:rPr lang="en-US" altLang="ja-JP" dirty="0"/>
              <a:t>Test by category:</a:t>
            </a:r>
          </a:p>
          <a:p>
            <a:pPr lvl="1"/>
            <a:r>
              <a:rPr lang="en-US" altLang="ja-JP" dirty="0"/>
              <a:t>Recent - new features/fixes/refactors/etc.</a:t>
            </a:r>
          </a:p>
          <a:p>
            <a:pPr lvl="1"/>
            <a:r>
              <a:rPr lang="en-US" altLang="ja-JP" dirty="0"/>
              <a:t>Core - things that must work for product to be useful.</a:t>
            </a:r>
          </a:p>
          <a:p>
            <a:pPr lvl="1"/>
            <a:r>
              <a:rPr lang="en-US" altLang="ja-JP" dirty="0"/>
              <a:t>Risk - perhaps like third-party code .</a:t>
            </a:r>
          </a:p>
          <a:p>
            <a:pPr lvl="1"/>
            <a:r>
              <a:rPr lang="en-US" altLang="ja-JP" dirty="0"/>
              <a:t>Problematic - things that frequently break or get bug reports.</a:t>
            </a:r>
          </a:p>
          <a:p>
            <a:pPr lvl="1"/>
            <a:r>
              <a:rPr lang="en-US" altLang="ja-JP" dirty="0"/>
              <a:t>Expertise - features/algos only understood by a few people.</a:t>
            </a:r>
          </a:p>
          <a:p>
            <a:r>
              <a:rPr lang="en-US" altLang="ja-JP" dirty="0"/>
              <a:t>Initial test cases:</a:t>
            </a:r>
          </a:p>
          <a:p>
            <a:pPr lvl="1"/>
            <a:r>
              <a:rPr lang="en-US" altLang="ja-JP" dirty="0"/>
              <a:t>Happy path</a:t>
            </a:r>
          </a:p>
          <a:p>
            <a:pPr lvl="1"/>
            <a:r>
              <a:rPr lang="en-US" altLang="ja-JP" dirty="0"/>
              <a:t>Interesting input sets</a:t>
            </a:r>
          </a:p>
          <a:p>
            <a:pPr lvl="1"/>
            <a:r>
              <a:rPr lang="en-US" altLang="ja-JP" dirty="0"/>
              <a:t>Interesting starting states</a:t>
            </a:r>
          </a:p>
          <a:p>
            <a:pPr lvl="1"/>
            <a:r>
              <a:rPr lang="en-US" altLang="ja-JP" dirty="0"/>
              <a:t>Interesting ending states</a:t>
            </a:r>
          </a:p>
          <a:p>
            <a:pPr lvl="1"/>
            <a:r>
              <a:rPr lang="en-US" altLang="ja-JP" dirty="0"/>
              <a:t>Possible error states</a:t>
            </a:r>
          </a:p>
          <a:p>
            <a:r>
              <a:rPr lang="en-US" altLang="ja-JP" dirty="0"/>
              <a:t>Write explicit strategy and list cases before writing test code.</a:t>
            </a:r>
          </a:p>
          <a:p>
            <a:r>
              <a:rPr lang="en-US" altLang="ja-JP" dirty="0"/>
              <a:t>Document bugfixes with tests.</a:t>
            </a:r>
          </a:p>
          <a:p>
            <a:r>
              <a:rPr lang="en-US" altLang="ja-JP" dirty="0"/>
              <a:t>Test enough to sleep soundly at night.</a:t>
            </a:r>
          </a:p>
        </p:txBody>
      </p:sp>
    </p:spTree>
    <p:extLst>
      <p:ext uri="{BB962C8B-B14F-4D97-AF65-F5344CB8AC3E}">
        <p14:creationId xmlns:p14="http://schemas.microsoft.com/office/powerpoint/2010/main" val="14626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Topics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Pytest</a:t>
            </a:r>
            <a:r>
              <a:rPr kumimoji="1" lang="en-US" altLang="ja-JP" dirty="0"/>
              <a:t> config files</a:t>
            </a:r>
          </a:p>
          <a:p>
            <a:r>
              <a:rPr lang="en-US" altLang="ja-JP" dirty="0"/>
              <a:t>Mocking</a:t>
            </a:r>
          </a:p>
          <a:p>
            <a:r>
              <a:rPr kumimoji="1" lang="en-US" altLang="ja-JP" dirty="0"/>
              <a:t>CI with tox</a:t>
            </a:r>
          </a:p>
          <a:p>
            <a:r>
              <a:rPr lang="en-US" altLang="ja-JP" dirty="0"/>
              <a:t>Plugins</a:t>
            </a:r>
          </a:p>
          <a:p>
            <a:r>
              <a:rPr kumimoji="1" lang="en-US" altLang="ja-JP" dirty="0"/>
              <a:t>Advanced parameterization </a:t>
            </a:r>
            <a:r>
              <a:rPr lang="ja-JP" altLang="en-US" dirty="0"/>
              <a:t>🤯</a:t>
            </a:r>
          </a:p>
        </p:txBody>
      </p:sp>
    </p:spTree>
    <p:extLst>
      <p:ext uri="{BB962C8B-B14F-4D97-AF65-F5344CB8AC3E}">
        <p14:creationId xmlns:p14="http://schemas.microsoft.com/office/powerpoint/2010/main" val="36578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That’s All :)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81" y="1865382"/>
            <a:ext cx="11247782" cy="435133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Questions/comments/feedback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Repo: </a:t>
            </a:r>
            <a:r>
              <a:rPr lang="en-US" altLang="ja-JP" dirty="0">
                <a:solidFill>
                  <a:srgbClr val="7AA2F7"/>
                </a:solidFill>
              </a:rPr>
              <a:t>github.com/</a:t>
            </a:r>
            <a:r>
              <a:rPr lang="en-US" altLang="ja-JP" dirty="0" err="1">
                <a:solidFill>
                  <a:srgbClr val="7AA2F7"/>
                </a:solidFill>
              </a:rPr>
              <a:t>jxcrw</a:t>
            </a:r>
            <a:r>
              <a:rPr lang="en-US" altLang="ja-JP" dirty="0">
                <a:solidFill>
                  <a:srgbClr val="7AA2F7"/>
                </a:solidFill>
              </a:rPr>
              <a:t>/</a:t>
            </a:r>
            <a:r>
              <a:rPr lang="en-US" altLang="ja-JP" dirty="0" err="1">
                <a:solidFill>
                  <a:srgbClr val="7AA2F7"/>
                </a:solidFill>
              </a:rPr>
              <a:t>vegaspy-pytest</a:t>
            </a:r>
            <a:endParaRPr lang="en-US" altLang="ja-JP" dirty="0">
              <a:solidFill>
                <a:srgbClr val="7AA2F7"/>
              </a:solidFill>
            </a:endParaRPr>
          </a:p>
          <a:p>
            <a:endParaRPr lang="en-US" altLang="ja-JP" dirty="0">
              <a:solidFill>
                <a:srgbClr val="7AA2F7"/>
              </a:solidFill>
            </a:endParaRPr>
          </a:p>
          <a:p>
            <a:r>
              <a:rPr lang="en-US" altLang="ja-JP" dirty="0"/>
              <a:t>Moar repo: </a:t>
            </a:r>
            <a:r>
              <a:rPr lang="en-US" altLang="ja-JP" dirty="0">
                <a:solidFill>
                  <a:srgbClr val="7AA2F7"/>
                </a:solidFill>
              </a:rPr>
              <a:t>github.com/</a:t>
            </a:r>
            <a:r>
              <a:rPr lang="en-US" altLang="ja-JP" dirty="0" err="1">
                <a:solidFill>
                  <a:srgbClr val="7AA2F7"/>
                </a:solidFill>
              </a:rPr>
              <a:t>jxcrw</a:t>
            </a:r>
            <a:r>
              <a:rPr lang="en-US" altLang="ja-JP" dirty="0">
                <a:solidFill>
                  <a:srgbClr val="7AA2F7"/>
                </a:solidFill>
              </a:rPr>
              <a:t>/</a:t>
            </a:r>
            <a:r>
              <a:rPr lang="en-US" altLang="ja-JP" dirty="0" err="1">
                <a:solidFill>
                  <a:srgbClr val="7AA2F7"/>
                </a:solidFill>
              </a:rPr>
              <a:t>navi</a:t>
            </a:r>
            <a:r>
              <a:rPr lang="en-US" altLang="ja-JP" dirty="0">
                <a:solidFill>
                  <a:srgbClr val="7AA2F7"/>
                </a:solidFill>
              </a:rPr>
              <a:t>/python/</a:t>
            </a:r>
            <a:r>
              <a:rPr lang="en-US" altLang="ja-JP" dirty="0" err="1">
                <a:solidFill>
                  <a:srgbClr val="7AA2F7"/>
                </a:solidFill>
              </a:rPr>
              <a:t>pytest-okken</a:t>
            </a:r>
            <a:endParaRPr kumimoji="1" lang="en-US" altLang="ja-JP" u="sng" dirty="0">
              <a:solidFill>
                <a:srgbClr val="7AA2F7"/>
              </a:solidFill>
            </a:endParaRPr>
          </a:p>
          <a:p>
            <a:endParaRPr kumimoji="1" lang="en-US" altLang="ja-JP" u="sng" dirty="0">
              <a:solidFill>
                <a:srgbClr val="7AA2F7"/>
              </a:solidFill>
            </a:endParaRPr>
          </a:p>
          <a:p>
            <a:r>
              <a:rPr kumimoji="1" lang="en-US" altLang="ja-JP" dirty="0"/>
              <a:t>VegasPy Discord: </a:t>
            </a:r>
            <a:r>
              <a:rPr kumimoji="1" lang="en-US" altLang="ja-JP" u="sng" dirty="0">
                <a:solidFill>
                  <a:srgbClr val="7AA2F7"/>
                </a:solidFill>
              </a:rPr>
              <a:t>discord.gg/STFMeZ2W</a:t>
            </a:r>
          </a:p>
          <a:p>
            <a:pPr marL="0" indent="0">
              <a:buNone/>
            </a:pPr>
            <a:endParaRPr kumimoji="1" lang="ja-JP" altLang="en-US" u="sng" dirty="0">
              <a:solidFill>
                <a:srgbClr val="7AA2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</a:p>
          <a:p>
            <a:r>
              <a:rPr lang="en-US" altLang="ja-JP" dirty="0"/>
              <a:t>Another note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90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34AB1-2743-96EA-5AD6-64ED0E02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Credit Where It’s Due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03DEA9-CE5B-D218-AFA9-A29A998C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Fast reading, excellent content</a:t>
            </a:r>
          </a:p>
          <a:p>
            <a:r>
              <a:rPr lang="en-US" altLang="ja-JP" dirty="0"/>
              <a:t>Learn by testing real app</a:t>
            </a:r>
            <a:endParaRPr kumimoji="1" lang="en-US" altLang="ja-JP" u="sng" dirty="0">
              <a:solidFill>
                <a:srgbClr val="7AA2F7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67D18F-C1AA-EC26-3A4E-DF227269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10" y="1506541"/>
            <a:ext cx="4132866" cy="498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</a:t>
            </a:r>
            <a:r>
              <a:rPr kumimoji="1" lang="en-US" altLang="ja-JP" dirty="0" err="1"/>
              <a:t>pytest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Simplicity: tests are super easy to write (and read!).</a:t>
            </a:r>
          </a:p>
          <a:p>
            <a:r>
              <a:rPr lang="en-US" altLang="ja-JP" dirty="0"/>
              <a:t>Almost zero cognitive overhead (just assert!).</a:t>
            </a:r>
          </a:p>
          <a:p>
            <a:r>
              <a:rPr lang="en-US" altLang="ja-JP" dirty="0"/>
              <a:t>Runs tests written for </a:t>
            </a:r>
            <a:r>
              <a:rPr lang="en-US" altLang="ja-JP" dirty="0" err="1"/>
              <a:t>unittest</a:t>
            </a:r>
            <a:r>
              <a:rPr lang="en-US" altLang="ja-JP" dirty="0"/>
              <a:t>/nose.</a:t>
            </a:r>
          </a:p>
          <a:p>
            <a:r>
              <a:rPr lang="en-US" altLang="ja-JP" dirty="0"/>
              <a:t>Integrates with CI/CD + IDEs + automation tools.</a:t>
            </a:r>
          </a:p>
          <a:p>
            <a:r>
              <a:rPr lang="en-US" altLang="ja-JP" dirty="0"/>
              <a:t>Extendable with custom + third-party plugins.</a:t>
            </a:r>
          </a:p>
          <a:p>
            <a:r>
              <a:rPr lang="en-US" altLang="ja-JP" dirty="0"/>
              <a:t>Large, active </a:t>
            </a:r>
            <a:r>
              <a:rPr lang="en-US" altLang="ja-JP" dirty="0">
                <a:hlinkClick r:id="rId3"/>
              </a:rPr>
              <a:t>open-source dev community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Shut up and show us some code nerd. </a:t>
            </a:r>
            <a:r>
              <a:rPr lang="ja-JP" altLang="en-US" dirty="0">
                <a:solidFill>
                  <a:srgbClr val="A9B1D6"/>
                </a:solidFill>
                <a:latin typeface="Apple Color Emoji"/>
              </a:rPr>
              <a:t>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57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Cards App Demo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Super simple task (card) management app.</a:t>
            </a:r>
          </a:p>
          <a:p>
            <a:r>
              <a:rPr lang="en-US" altLang="ja-JP" dirty="0"/>
              <a:t>Noteworthy packages: rich, </a:t>
            </a:r>
            <a:r>
              <a:rPr lang="en-US" altLang="ja-JP" dirty="0" err="1"/>
              <a:t>typer</a:t>
            </a:r>
            <a:r>
              <a:rPr lang="en-US" altLang="ja-JP" dirty="0"/>
              <a:t>, </a:t>
            </a:r>
            <a:r>
              <a:rPr lang="en-US" altLang="ja-JP" dirty="0" err="1"/>
              <a:t>tinydb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91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Structuring Test Functions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Common pattern: </a:t>
            </a:r>
            <a:r>
              <a:rPr lang="en-US" altLang="ja-JP" dirty="0">
                <a:solidFill>
                  <a:srgbClr val="9ECE6A"/>
                </a:solidFill>
              </a:rPr>
              <a:t>arrange-act-assert</a:t>
            </a:r>
            <a:r>
              <a:rPr lang="en-US" altLang="ja-JP" dirty="0"/>
              <a:t>/</a:t>
            </a:r>
            <a:r>
              <a:rPr lang="en-US" altLang="ja-JP" dirty="0">
                <a:solidFill>
                  <a:srgbClr val="9ECE6A"/>
                </a:solidFill>
              </a:rPr>
              <a:t>given-when-then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Anti-pattern: </a:t>
            </a:r>
            <a:r>
              <a:rPr lang="en-US" altLang="ja-JP" dirty="0">
                <a:solidFill>
                  <a:srgbClr val="F7768E"/>
                </a:solidFill>
              </a:rPr>
              <a:t>arrange-act-assert-act-assert...</a:t>
            </a:r>
            <a:r>
              <a:rPr lang="en-US" altLang="ja-JP" dirty="0"/>
              <a:t> .</a:t>
            </a:r>
          </a:p>
          <a:p>
            <a:r>
              <a:rPr lang="en-US" altLang="ja-JP" dirty="0"/>
              <a:t>Doesn't focus on testing a single behavior.</a:t>
            </a:r>
          </a:p>
          <a:p>
            <a:r>
              <a:rPr lang="en-US" altLang="ja-JP" dirty="0"/>
              <a:t>Hard to determine original intent in future.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34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Fixtures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Functions that run before or after tests (setup/teardown).</a:t>
            </a:r>
          </a:p>
          <a:p>
            <a:r>
              <a:rPr lang="en-US" altLang="ja-JP" dirty="0"/>
              <a:t>Prep data, network resources, app state, etc.</a:t>
            </a:r>
          </a:p>
          <a:p>
            <a:r>
              <a:rPr kumimoji="1" lang="en-US" altLang="ja-JP" dirty="0"/>
              <a:t>Strong fixturing support in </a:t>
            </a:r>
            <a:r>
              <a:rPr kumimoji="1" lang="en-US" altLang="ja-JP" dirty="0" err="1"/>
              <a:t>pytest</a:t>
            </a:r>
            <a:r>
              <a:rPr kumimoji="1" lang="en-US" altLang="ja-JP" dirty="0"/>
              <a:t> </a:t>
            </a:r>
            <a:r>
              <a:rPr lang="ja-JP" altLang="en-US" dirty="0"/>
              <a:t>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43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Parameterization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Use a single test function to test many test cases.</a:t>
            </a:r>
          </a:p>
          <a:p>
            <a:r>
              <a:rPr kumimoji="1" lang="en-US" altLang="ja-JP" dirty="0"/>
              <a:t>Function parameterization.</a:t>
            </a:r>
          </a:p>
          <a:p>
            <a:r>
              <a:rPr lang="en-US" altLang="ja-JP" dirty="0"/>
              <a:t>Fixture parameterization.</a:t>
            </a:r>
          </a:p>
          <a:p>
            <a:r>
              <a:rPr kumimoji="1" lang="en-US" altLang="ja-JP" dirty="0"/>
              <a:t>Complex parameterization </a:t>
            </a:r>
            <a:r>
              <a:rPr kumimoji="1" lang="en-US" altLang="ja-JP" dirty="0" err="1"/>
              <a:t>pytest_generate_tests</a:t>
            </a:r>
            <a:r>
              <a:rPr kumimoji="1" lang="en-US" altLang="ja-JP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5164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92" y="1563232"/>
            <a:ext cx="10515600" cy="4351338"/>
          </a:xfrm>
        </p:spPr>
        <p:txBody>
          <a:bodyPr/>
          <a:lstStyle/>
          <a:p>
            <a:r>
              <a:rPr lang="en-US" altLang="ja-JP" dirty="0"/>
              <a:t>Used to indicate that a test is special in some way, or as tags/labels.</a:t>
            </a:r>
          </a:p>
          <a:p>
            <a:r>
              <a:rPr lang="en-US" altLang="ja-JP" dirty="0"/>
              <a:t>Built-in and custom (@pytest.mark.&lt;custom_marker&gt;)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6D4F64C-3FF8-D494-05E8-77101B68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95957"/>
              </p:ext>
            </p:extLst>
          </p:nvPr>
        </p:nvGraphicFramePr>
        <p:xfrm>
          <a:off x="745103" y="3188472"/>
          <a:ext cx="10701794" cy="3451908"/>
        </p:xfrm>
        <a:graphic>
          <a:graphicData uri="http://schemas.openxmlformats.org/drawingml/2006/table">
            <a:tbl>
              <a:tblPr/>
              <a:tblGrid>
                <a:gridCol w="5350897">
                  <a:extLst>
                    <a:ext uri="{9D8B030D-6E8A-4147-A177-3AD203B41FA5}">
                      <a16:colId xmlns:a16="http://schemas.microsoft.com/office/drawing/2014/main" val="2297622373"/>
                    </a:ext>
                  </a:extLst>
                </a:gridCol>
                <a:gridCol w="5350897">
                  <a:extLst>
                    <a:ext uri="{9D8B030D-6E8A-4147-A177-3AD203B41FA5}">
                      <a16:colId xmlns:a16="http://schemas.microsoft.com/office/drawing/2014/main" val="1889501239"/>
                    </a:ext>
                  </a:extLst>
                </a:gridCol>
              </a:tblGrid>
              <a:tr h="29559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effectLst/>
                        </a:rPr>
                        <a:t>Built-in Marker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>
                          <a:effectLst/>
                        </a:rPr>
                        <a:t>Description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707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@pytest.mark.skip()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Skips a test, with an optional reason.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49477"/>
                  </a:ext>
                </a:extLst>
              </a:tr>
              <a:tr h="573116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@pytest.mark.skipif()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Skips test if any of the conditions are True.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01704"/>
                  </a:ext>
                </a:extLst>
              </a:tr>
              <a:tr h="573116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@pytest.mark.xfail()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Indicates that a test is expected to fail.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5798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@pytest.mark.parametrize()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Test function parameterization.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1810"/>
                  </a:ext>
                </a:extLst>
              </a:tr>
              <a:tr h="573116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@pytest.mark.usefixtures()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Indicates that a test needs all the specified fixtures.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12934"/>
                  </a:ext>
                </a:extLst>
              </a:tr>
              <a:tr h="573116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@pytest.mark.filterwarnings()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Adds a warning filter to the given test.</a:t>
                      </a:r>
                    </a:p>
                  </a:txBody>
                  <a:tcPr marL="77278" marR="77278" marT="35667" marB="3566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9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42D85-7B58-0BB3-E674-274E9D69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 Coverage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95773-81B3-35CF-2927-74A659BC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Doesn’t tell you whether test suite is good, just how much app code you hit.</a:t>
            </a:r>
          </a:p>
          <a:p>
            <a:r>
              <a:rPr lang="en-US" altLang="ja-JP" dirty="0"/>
              <a:t>Can inspect coverage with </a:t>
            </a:r>
            <a:r>
              <a:rPr lang="en-US" altLang="ja-JP" dirty="0">
                <a:hlinkClick r:id="rId2"/>
              </a:rPr>
              <a:t>Coverage.py</a:t>
            </a:r>
            <a:r>
              <a:rPr lang="en-US" altLang="ja-JP" dirty="0"/>
              <a:t> and </a:t>
            </a:r>
            <a:r>
              <a:rPr lang="en-US" altLang="ja-JP" dirty="0" err="1">
                <a:hlinkClick r:id="rId3"/>
              </a:rPr>
              <a:t>pytest-cov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`</a:t>
            </a:r>
            <a:r>
              <a:rPr lang="en-US" altLang="ja-JP" dirty="0" err="1"/>
              <a:t>pytest</a:t>
            </a:r>
            <a:r>
              <a:rPr lang="en-US" altLang="ja-JP" dirty="0"/>
              <a:t> --</a:t>
            </a:r>
            <a:r>
              <a:rPr lang="en-US" altLang="ja-JP" dirty="0" err="1"/>
              <a:t>cov</a:t>
            </a:r>
            <a:r>
              <a:rPr lang="en-US" altLang="ja-JP" dirty="0"/>
              <a:t>="</a:t>
            </a:r>
            <a:r>
              <a:rPr lang="en-US" altLang="ja-JP" dirty="0" err="1"/>
              <a:t>dir</a:t>
            </a:r>
            <a:r>
              <a:rPr lang="en-US" altLang="ja-JP" dirty="0"/>
              <a:t>"`</a:t>
            </a:r>
          </a:p>
          <a:p>
            <a:r>
              <a:rPr lang="en-US" altLang="ja-JP" dirty="0"/>
              <a:t>`</a:t>
            </a:r>
            <a:r>
              <a:rPr lang="en-US" altLang="ja-JP" dirty="0" err="1"/>
              <a:t>pytest</a:t>
            </a:r>
            <a:r>
              <a:rPr lang="en-US" altLang="ja-JP" dirty="0"/>
              <a:t> --</a:t>
            </a:r>
            <a:r>
              <a:rPr lang="en-US" altLang="ja-JP" dirty="0" err="1"/>
              <a:t>cov</a:t>
            </a:r>
            <a:r>
              <a:rPr lang="en-US" altLang="ja-JP" dirty="0"/>
              <a:t>="</a:t>
            </a:r>
            <a:r>
              <a:rPr lang="en-US" altLang="ja-JP" dirty="0" err="1"/>
              <a:t>dir</a:t>
            </a:r>
            <a:r>
              <a:rPr lang="en-US" altLang="ja-JP" dirty="0"/>
              <a:t>" --</a:t>
            </a:r>
            <a:r>
              <a:rPr lang="en-US" altLang="ja-JP" dirty="0" err="1"/>
              <a:t>cov</a:t>
            </a:r>
            <a:r>
              <a:rPr lang="en-US" altLang="ja-JP" dirty="0"/>
              <a:t>-report=html`</a:t>
            </a:r>
          </a:p>
          <a:p>
            <a:r>
              <a:rPr lang="en-US" altLang="ja-JP" dirty="0"/>
              <a:t>Beware of coverage-driven development.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40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Consolas"/>
        <a:ea typeface="游ゴシック Light"/>
        <a:cs typeface=""/>
      </a:majorFont>
      <a:minorFont>
        <a:latin typeface="Consolas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891</Words>
  <Application>Microsoft Office PowerPoint</Application>
  <PresentationFormat>ワイド画面</PresentationFormat>
  <Paragraphs>129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Apple Color Emoji</vt:lpstr>
      <vt:lpstr>游ゴシック</vt:lpstr>
      <vt:lpstr>Arial</vt:lpstr>
      <vt:lpstr>Consolas</vt:lpstr>
      <vt:lpstr>Office テーマ</vt:lpstr>
      <vt:lpstr>Python Testing with Pytest</vt:lpstr>
      <vt:lpstr>Credit Where It’s Due</vt:lpstr>
      <vt:lpstr>Why pytest?</vt:lpstr>
      <vt:lpstr>Cards App Demo</vt:lpstr>
      <vt:lpstr>Structuring Test Functions</vt:lpstr>
      <vt:lpstr>Fixtures</vt:lpstr>
      <vt:lpstr>Parameterization</vt:lpstr>
      <vt:lpstr>Markers</vt:lpstr>
      <vt:lpstr>Test Coverage</vt:lpstr>
      <vt:lpstr>Testing Strategies</vt:lpstr>
      <vt:lpstr>Other Topics</vt:lpstr>
      <vt:lpstr>That’s All :)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DeBiase Pete</dc:creator>
  <cp:lastModifiedBy>DeBiase Pete</cp:lastModifiedBy>
  <cp:revision>99</cp:revision>
  <dcterms:created xsi:type="dcterms:W3CDTF">2023-03-14T01:21:28Z</dcterms:created>
  <dcterms:modified xsi:type="dcterms:W3CDTF">2023-08-09T04:40:33Z</dcterms:modified>
</cp:coreProperties>
</file>