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2" r:id="rId6"/>
    <p:sldId id="273" r:id="rId7"/>
    <p:sldId id="286" r:id="rId8"/>
    <p:sldId id="262" r:id="rId9"/>
    <p:sldId id="263" r:id="rId10"/>
    <p:sldId id="274" r:id="rId11"/>
    <p:sldId id="275" r:id="rId12"/>
    <p:sldId id="266" r:id="rId13"/>
    <p:sldId id="276" r:id="rId14"/>
    <p:sldId id="277" r:id="rId15"/>
    <p:sldId id="278" r:id="rId16"/>
    <p:sldId id="279" r:id="rId17"/>
    <p:sldId id="280" r:id="rId18"/>
    <p:sldId id="281" r:id="rId19"/>
    <p:sldId id="282" r:id="rId20"/>
    <p:sldId id="283" r:id="rId21"/>
    <p:sldId id="284" r:id="rId22"/>
    <p:sldId id="285"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yy Zhipei" initials="PZ" lastIdx="1" clrIdx="0">
    <p:extLst>
      <p:ext uri="{19B8F6BF-5375-455C-9EA6-DF929625EA0E}">
        <p15:presenceInfo xmlns:p15="http://schemas.microsoft.com/office/powerpoint/2012/main" userId="c5ff34ddc202f2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70" autoAdjust="0"/>
  </p:normalViewPr>
  <p:slideViewPr>
    <p:cSldViewPr snapToGrid="0">
      <p:cViewPr varScale="1">
        <p:scale>
          <a:sx n="93" d="100"/>
          <a:sy n="93" d="100"/>
        </p:scale>
        <p:origin x="12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71CF0-CCE8-4D16-B012-63AC8318EBCE}" type="datetimeFigureOut">
              <a:rPr lang="zh-CN" altLang="en-US" smtClean="0"/>
              <a:t>2019/10/25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227BB-4860-47D2-9E57-0AAED49F617B}" type="slidenum">
              <a:rPr lang="zh-CN" altLang="en-US" smtClean="0"/>
              <a:t>‹#›</a:t>
            </a:fld>
            <a:endParaRPr lang="zh-CN" altLang="en-US"/>
          </a:p>
        </p:txBody>
      </p:sp>
    </p:spTree>
    <p:extLst>
      <p:ext uri="{BB962C8B-B14F-4D97-AF65-F5344CB8AC3E}">
        <p14:creationId xmlns:p14="http://schemas.microsoft.com/office/powerpoint/2010/main" val="28412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1</a:t>
            </a:fld>
            <a:endParaRPr lang="zh-CN" altLang="en-US"/>
          </a:p>
        </p:txBody>
      </p:sp>
    </p:spTree>
    <p:extLst>
      <p:ext uri="{BB962C8B-B14F-4D97-AF65-F5344CB8AC3E}">
        <p14:creationId xmlns:p14="http://schemas.microsoft.com/office/powerpoint/2010/main" val="384290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层分为要素图层和场景图层两类，这两类图层区别就在于是否跟业务有关，跟业务无关的是场景图层，跟业务有关的是要素图层，所以一个图层是要素图层还是场景图层其实是不是固定的，在不同业务场景下可以互换的</a:t>
            </a:r>
          </a:p>
          <a:p>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10</a:t>
            </a:fld>
            <a:endParaRPr lang="zh-CN" altLang="en-US"/>
          </a:p>
        </p:txBody>
      </p:sp>
    </p:spTree>
    <p:extLst>
      <p:ext uri="{BB962C8B-B14F-4D97-AF65-F5344CB8AC3E}">
        <p14:creationId xmlns:p14="http://schemas.microsoft.com/office/powerpoint/2010/main" val="157006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11</a:t>
            </a:fld>
            <a:endParaRPr lang="zh-CN" altLang="en-US"/>
          </a:p>
        </p:txBody>
      </p:sp>
    </p:spTree>
    <p:extLst>
      <p:ext uri="{BB962C8B-B14F-4D97-AF65-F5344CB8AC3E}">
        <p14:creationId xmlns:p14="http://schemas.microsoft.com/office/powerpoint/2010/main" val="311851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12</a:t>
            </a:fld>
            <a:endParaRPr lang="zh-CN" altLang="en-US"/>
          </a:p>
        </p:txBody>
      </p:sp>
    </p:spTree>
    <p:extLst>
      <p:ext uri="{BB962C8B-B14F-4D97-AF65-F5344CB8AC3E}">
        <p14:creationId xmlns:p14="http://schemas.microsoft.com/office/powerpoint/2010/main" val="1480961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13</a:t>
            </a:fld>
            <a:endParaRPr lang="zh-CN" altLang="en-US"/>
          </a:p>
        </p:txBody>
      </p:sp>
    </p:spTree>
    <p:extLst>
      <p:ext uri="{BB962C8B-B14F-4D97-AF65-F5344CB8AC3E}">
        <p14:creationId xmlns:p14="http://schemas.microsoft.com/office/powerpoint/2010/main" val="3976217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1" dirty="0" smtClean="0"/>
              <a:t>1</a:t>
            </a:r>
            <a:r>
              <a:rPr lang="zh-CN" altLang="en-US" b="1" dirty="0" smtClean="0"/>
              <a:t>、这里的</a:t>
            </a:r>
            <a:r>
              <a:rPr lang="en-US" altLang="zh-CN" b="1" dirty="0" err="1" smtClean="0"/>
              <a:t>src</a:t>
            </a:r>
            <a:r>
              <a:rPr lang="zh-CN" altLang="en-US" b="1" dirty="0" smtClean="0"/>
              <a:t>和</a:t>
            </a:r>
            <a:r>
              <a:rPr lang="en-US" altLang="zh-CN" b="1" dirty="0" err="1" smtClean="0"/>
              <a:t>unityLoader</a:t>
            </a:r>
            <a:r>
              <a:rPr lang="zh-CN" altLang="en-US" b="1" dirty="0" smtClean="0"/>
              <a:t>是引入三维引擎资源包的</a:t>
            </a:r>
            <a:r>
              <a:rPr lang="en-US" altLang="zh-CN" b="1" dirty="0" err="1" smtClean="0"/>
              <a:t>js</a:t>
            </a:r>
            <a:r>
              <a:rPr lang="zh-CN" altLang="en-US" b="1" dirty="0" smtClean="0"/>
              <a:t>和</a:t>
            </a:r>
            <a:r>
              <a:rPr lang="en-US" altLang="zh-CN" b="1" dirty="0" err="1" smtClean="0"/>
              <a:t>josn</a:t>
            </a:r>
            <a:r>
              <a:rPr lang="zh-CN" altLang="en-US" b="1" dirty="0" smtClean="0"/>
              <a:t>文件，之前版本这个资源包是放在业务组件前端静态文件管理，但考虑到这个资源包体积较大，并且随着项目需要拷贝，不利于统一更新，所以现在这个资源包统一放在动视引擎组件后端进行管理。后面有项目需要用到三维引擎就需要该项目后端写透传接口从动视引擎后端取到这两个文件传给业务前端进行加载。</a:t>
            </a:r>
            <a:endParaRPr lang="en-US" altLang="zh-CN" b="1" dirty="0" smtClean="0"/>
          </a:p>
          <a:p>
            <a:r>
              <a:rPr lang="en-US" altLang="zh-CN" b="1" dirty="0" smtClean="0"/>
              <a:t>2</a:t>
            </a:r>
            <a:r>
              <a:rPr lang="zh-CN" altLang="en-US" b="1" dirty="0" smtClean="0"/>
              <a:t>、</a:t>
            </a:r>
            <a:r>
              <a:rPr lang="en-US" altLang="zh-CN" b="1" dirty="0" smtClean="0"/>
              <a:t>Width</a:t>
            </a:r>
            <a:r>
              <a:rPr lang="zh-CN" altLang="en-US" b="1" dirty="0" smtClean="0"/>
              <a:t>和</a:t>
            </a:r>
            <a:r>
              <a:rPr lang="en-US" altLang="zh-CN" b="1" dirty="0" smtClean="0"/>
              <a:t>height</a:t>
            </a:r>
            <a:r>
              <a:rPr lang="zh-CN" altLang="en-US" b="1" dirty="0" smtClean="0"/>
              <a:t>支持弹性布局，需要业务组件监听</a:t>
            </a:r>
            <a:r>
              <a:rPr lang="en-US" altLang="zh-CN" b="1" dirty="0" smtClean="0"/>
              <a:t>resize</a:t>
            </a:r>
            <a:r>
              <a:rPr lang="zh-CN" altLang="en-US" b="1" dirty="0" smtClean="0"/>
              <a:t>事件，动态计算出三维容器宽和高，传给</a:t>
            </a:r>
            <a:r>
              <a:rPr lang="en-US" altLang="zh-CN" b="1" dirty="0" err="1" smtClean="0"/>
              <a:t>dve-vue</a:t>
            </a:r>
            <a:r>
              <a:rPr lang="zh-CN" altLang="en-US" b="1" dirty="0" smtClean="0"/>
              <a:t>组件。</a:t>
            </a:r>
            <a:endParaRPr lang="en-US" altLang="zh-CN" b="1" dirty="0" smtClean="0"/>
          </a:p>
          <a:p>
            <a:r>
              <a:rPr lang="en-US" altLang="zh-CN" b="1" dirty="0" smtClean="0"/>
              <a:t>3</a:t>
            </a:r>
            <a:r>
              <a:rPr lang="zh-CN" altLang="en-US" b="1" dirty="0" smtClean="0"/>
              <a:t>、</a:t>
            </a:r>
            <a:r>
              <a:rPr lang="en-US" altLang="zh-CN" b="1" dirty="0" err="1" smtClean="0"/>
              <a:t>dveId</a:t>
            </a:r>
            <a:r>
              <a:rPr lang="zh-CN" altLang="en-US" b="1" dirty="0" smtClean="0"/>
              <a:t>是画布</a:t>
            </a:r>
            <a:r>
              <a:rPr lang="en-US" altLang="zh-CN" b="1" dirty="0" smtClean="0"/>
              <a:t>id</a:t>
            </a:r>
          </a:p>
          <a:p>
            <a:r>
              <a:rPr lang="en-US" altLang="zh-CN" b="1" dirty="0" smtClean="0"/>
              <a:t>4</a:t>
            </a:r>
            <a:r>
              <a:rPr lang="zh-CN" altLang="en-US" b="1" dirty="0" smtClean="0"/>
              <a:t>、组件会抛出画布加载的进度，根据进度可以处理后面逻辑，</a:t>
            </a:r>
            <a:r>
              <a:rPr lang="en-US" altLang="zh-CN" b="1" dirty="0" smtClean="0"/>
              <a:t>1</a:t>
            </a:r>
            <a:r>
              <a:rPr lang="zh-CN" altLang="en-US" b="1" dirty="0" smtClean="0"/>
              <a:t>代表画布加载完毕</a:t>
            </a:r>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14</a:t>
            </a:fld>
            <a:endParaRPr lang="zh-CN" altLang="en-US"/>
          </a:p>
        </p:txBody>
      </p:sp>
    </p:spTree>
    <p:extLst>
      <p:ext uri="{BB962C8B-B14F-4D97-AF65-F5344CB8AC3E}">
        <p14:creationId xmlns:p14="http://schemas.microsoft.com/office/powerpoint/2010/main" val="332656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1" dirty="0" smtClean="0"/>
              <a:t>1</a:t>
            </a:r>
            <a:r>
              <a:rPr lang="zh-CN" altLang="en-US" b="1" dirty="0" smtClean="0"/>
              <a:t>、</a:t>
            </a:r>
            <a:r>
              <a:rPr lang="en-US" altLang="zh-CN" b="1" dirty="0" err="1" smtClean="0"/>
              <a:t>gameInstance</a:t>
            </a:r>
            <a:r>
              <a:rPr lang="zh-CN" altLang="en-US" b="1" dirty="0" smtClean="0"/>
              <a:t>是和</a:t>
            </a:r>
            <a:r>
              <a:rPr lang="en-US" altLang="zh-CN" b="1" dirty="0" smtClean="0"/>
              <a:t>unity3D</a:t>
            </a:r>
            <a:r>
              <a:rPr lang="zh-CN" altLang="en-US" b="1" dirty="0" smtClean="0"/>
              <a:t>进行通信的实例，所有的直接通信接口都得通过这个实例，因为我们封装了</a:t>
            </a:r>
            <a:r>
              <a:rPr lang="en-US" altLang="zh-CN" b="1" dirty="0" err="1" smtClean="0"/>
              <a:t>dvejs</a:t>
            </a:r>
            <a:r>
              <a:rPr lang="zh-CN" altLang="en-US" b="1" dirty="0" smtClean="0"/>
              <a:t>，直接通信都在</a:t>
            </a:r>
            <a:r>
              <a:rPr lang="en-US" altLang="zh-CN" b="1" dirty="0" err="1" smtClean="0"/>
              <a:t>dvejs</a:t>
            </a:r>
            <a:r>
              <a:rPr lang="zh-CN" altLang="en-US" b="1" dirty="0" smtClean="0"/>
              <a:t>，业务组件只需要调</a:t>
            </a:r>
            <a:r>
              <a:rPr lang="en-US" altLang="zh-CN" b="1" dirty="0" err="1" smtClean="0"/>
              <a:t>dvejs</a:t>
            </a:r>
            <a:r>
              <a:rPr lang="zh-CN" altLang="en-US" b="1" dirty="0" smtClean="0"/>
              <a:t>接口就可以，这里需要把这个实例传给</a:t>
            </a:r>
            <a:r>
              <a:rPr lang="en-US" altLang="zh-CN" b="1" dirty="0" err="1" smtClean="0"/>
              <a:t>dvejs</a:t>
            </a:r>
            <a:endParaRPr lang="en-US" altLang="zh-CN" b="1" dirty="0" smtClean="0"/>
          </a:p>
          <a:p>
            <a:r>
              <a:rPr lang="en-US" altLang="zh-CN" b="1" dirty="0" smtClean="0"/>
              <a:t>2</a:t>
            </a:r>
            <a:r>
              <a:rPr lang="zh-CN" altLang="en-US" b="1" dirty="0" smtClean="0"/>
              <a:t>、由于三维引擎内部需要下载需要的静态资源，比如一些图标、动画、模型，需要传递动视引擎组件的上下文给引擎，这个需要业务组件后端取获取动视引擎的</a:t>
            </a:r>
            <a:r>
              <a:rPr lang="en-US" altLang="zh-CN" b="1" dirty="0" err="1" smtClean="0"/>
              <a:t>ip:port</a:t>
            </a:r>
            <a:r>
              <a:rPr lang="en-US" altLang="zh-CN" b="1" dirty="0" smtClean="0"/>
              <a:t>/</a:t>
            </a:r>
            <a:r>
              <a:rPr lang="zh-CN" altLang="en-US" b="1" dirty="0" smtClean="0"/>
              <a:t>组件标识</a:t>
            </a:r>
            <a:endParaRPr lang="en-US" altLang="zh-CN" b="1" dirty="0" smtClean="0"/>
          </a:p>
          <a:p>
            <a:r>
              <a:rPr lang="en-US" altLang="zh-CN" b="1" dirty="0" smtClean="0"/>
              <a:t>3</a:t>
            </a:r>
            <a:r>
              <a:rPr lang="zh-CN" altLang="en-US" b="1" dirty="0" smtClean="0"/>
              <a:t>、地图配置好之后需要加载地图结构和资源，这个同样是从动视引擎后端获取</a:t>
            </a:r>
            <a:endParaRPr lang="en-US" altLang="zh-CN" b="1" dirty="0" smtClean="0"/>
          </a:p>
          <a:p>
            <a:r>
              <a:rPr lang="en-US" altLang="zh-CN" b="1" dirty="0" smtClean="0"/>
              <a:t>4</a:t>
            </a:r>
            <a:r>
              <a:rPr lang="zh-CN" altLang="en-US" b="1" dirty="0" smtClean="0"/>
              <a:t>、</a:t>
            </a:r>
            <a:r>
              <a:rPr lang="en-US" altLang="zh-CN" b="1" dirty="0" smtClean="0"/>
              <a:t>Builder</a:t>
            </a:r>
            <a:r>
              <a:rPr lang="zh-CN" altLang="en-US" b="1" dirty="0" smtClean="0"/>
              <a:t>是</a:t>
            </a:r>
            <a:r>
              <a:rPr lang="en-US" altLang="zh-CN" b="1" dirty="0" err="1" smtClean="0"/>
              <a:t>dvejs</a:t>
            </a:r>
            <a:r>
              <a:rPr lang="zh-CN" altLang="en-US" b="1" dirty="0" smtClean="0"/>
              <a:t>中构建类，里面把三维地图的构建过程实现（新建三维地图、下载地图资源、添加所有场景图层和要素图层），这样只业务只需要调其</a:t>
            </a:r>
            <a:r>
              <a:rPr lang="en-US" altLang="zh-CN" b="1" dirty="0" err="1" smtClean="0"/>
              <a:t>initMap</a:t>
            </a:r>
            <a:r>
              <a:rPr lang="zh-CN" altLang="en-US" b="1" dirty="0" smtClean="0"/>
              <a:t>方法就可以加载三维场景</a:t>
            </a:r>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15</a:t>
            </a:fld>
            <a:endParaRPr lang="zh-CN" altLang="en-US"/>
          </a:p>
        </p:txBody>
      </p:sp>
    </p:spTree>
    <p:extLst>
      <p:ext uri="{BB962C8B-B14F-4D97-AF65-F5344CB8AC3E}">
        <p14:creationId xmlns:p14="http://schemas.microsoft.com/office/powerpoint/2010/main" val="1213525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smtClean="0"/>
              <a:t>绘制场景图层是不需要传任何参数，因为之前已经说过场景图层不涉及任何业务数据交互</a:t>
            </a:r>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16</a:t>
            </a:fld>
            <a:endParaRPr lang="zh-CN" altLang="en-US"/>
          </a:p>
        </p:txBody>
      </p:sp>
    </p:spTree>
    <p:extLst>
      <p:ext uri="{BB962C8B-B14F-4D97-AF65-F5344CB8AC3E}">
        <p14:creationId xmlns:p14="http://schemas.microsoft.com/office/powerpoint/2010/main" val="143634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smtClean="0"/>
              <a:t>绘制要素图层需要传模型和资源的绑定关系，这个需要资源上图之后，业务后端传给前端</a:t>
            </a:r>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17</a:t>
            </a:fld>
            <a:endParaRPr lang="zh-CN" altLang="en-US"/>
          </a:p>
        </p:txBody>
      </p:sp>
    </p:spTree>
    <p:extLst>
      <p:ext uri="{BB962C8B-B14F-4D97-AF65-F5344CB8AC3E}">
        <p14:creationId xmlns:p14="http://schemas.microsoft.com/office/powerpoint/2010/main" val="426883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smtClean="0"/>
              <a:t>现在三维场景和里面的图层都已经加载、绘制，剩下的就是根据项目的业务调用</a:t>
            </a:r>
            <a:r>
              <a:rPr lang="en-US" altLang="zh-CN" b="1" dirty="0" err="1" smtClean="0"/>
              <a:t>dvejs</a:t>
            </a:r>
            <a:r>
              <a:rPr lang="zh-CN" altLang="en-US" b="1" dirty="0" smtClean="0"/>
              <a:t>的功能接口实现效果，这边我们演示一下我们通过动视引擎实现的业务项目</a:t>
            </a:r>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18</a:t>
            </a:fld>
            <a:endParaRPr lang="zh-CN" altLang="en-US"/>
          </a:p>
        </p:txBody>
      </p:sp>
    </p:spTree>
    <p:extLst>
      <p:ext uri="{BB962C8B-B14F-4D97-AF65-F5344CB8AC3E}">
        <p14:creationId xmlns:p14="http://schemas.microsoft.com/office/powerpoint/2010/main" val="47324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19</a:t>
            </a:fld>
            <a:endParaRPr lang="zh-CN" altLang="en-US"/>
          </a:p>
        </p:txBody>
      </p:sp>
    </p:spTree>
    <p:extLst>
      <p:ext uri="{BB962C8B-B14F-4D97-AF65-F5344CB8AC3E}">
        <p14:creationId xmlns:p14="http://schemas.microsoft.com/office/powerpoint/2010/main" val="328538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a:t>
            </a:fld>
            <a:endParaRPr lang="zh-CN" altLang="en-US"/>
          </a:p>
        </p:txBody>
      </p:sp>
    </p:spTree>
    <p:extLst>
      <p:ext uri="{BB962C8B-B14F-4D97-AF65-F5344CB8AC3E}">
        <p14:creationId xmlns:p14="http://schemas.microsoft.com/office/powerpoint/2010/main" val="3127594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smtClean="0"/>
              <a:t>在三维引擎应用的过程中发现了两个比较大的问题：</a:t>
            </a:r>
            <a:endParaRPr lang="en-US" altLang="zh-CN" b="1" dirty="0" smtClean="0"/>
          </a:p>
          <a:p>
            <a:r>
              <a:rPr lang="en-US" altLang="zh-CN" b="1" dirty="0" smtClean="0"/>
              <a:t>1</a:t>
            </a:r>
            <a:r>
              <a:rPr lang="zh-CN" altLang="en-US" b="1" dirty="0" smtClean="0"/>
              <a:t>、在单页面中，路由离开三维服务的页面，重新进入会报错，并且内存溢出。</a:t>
            </a:r>
            <a:endParaRPr lang="en-US" altLang="zh-CN" b="1" dirty="0" smtClean="0"/>
          </a:p>
          <a:p>
            <a:r>
              <a:rPr lang="zh-CN" altLang="en-US" b="1" dirty="0" smtClean="0"/>
              <a:t>解决方法：刚开始尝试前端的内存管理的一些方法，比如在页面离开时销毁全局变量、解绑广播事件等，但都没多用。</a:t>
            </a:r>
            <a:endParaRPr lang="en-US" altLang="zh-CN" b="1" dirty="0" smtClean="0"/>
          </a:p>
          <a:p>
            <a:r>
              <a:rPr lang="en-US" altLang="zh-CN" b="1" dirty="0" smtClean="0"/>
              <a:t>2</a:t>
            </a:r>
            <a:r>
              <a:rPr lang="zh-CN" altLang="en-US" b="1" dirty="0" smtClean="0"/>
              <a:t>、为了能够提测，先采取多页面方式，重新进入页面不会报错了，但内存问题还是没有解决，切换多次之后内存还是会累积上升。</a:t>
            </a:r>
            <a:endParaRPr lang="en-US" altLang="zh-CN" b="1" dirty="0" smtClean="0"/>
          </a:p>
          <a:p>
            <a:r>
              <a:rPr lang="en-US" altLang="zh-CN" b="1" dirty="0" smtClean="0"/>
              <a:t>3</a:t>
            </a:r>
            <a:r>
              <a:rPr lang="zh-CN" altLang="en-US" b="1" dirty="0" smtClean="0"/>
              <a:t>、后来查询到新版本的</a:t>
            </a:r>
            <a:r>
              <a:rPr lang="en-US" altLang="zh-CN" b="1" dirty="0" smtClean="0"/>
              <a:t>unity3D</a:t>
            </a:r>
            <a:r>
              <a:rPr lang="zh-CN" altLang="en-US" b="1" dirty="0" smtClean="0"/>
              <a:t>提供了一个销毁进程的方法，就是解决方法，这个方法做了这些事情：</a:t>
            </a:r>
            <a:endParaRPr lang="en-US" altLang="zh-CN" b="1" dirty="0" smtClean="0"/>
          </a:p>
          <a:p>
            <a:r>
              <a:rPr lang="en-US" altLang="zh-CN" b="1" dirty="0" smtClean="0"/>
              <a:t>1</a:t>
            </a:r>
            <a:r>
              <a:rPr lang="zh-CN" altLang="en-US" b="1" dirty="0" smtClean="0"/>
              <a:t>）</a:t>
            </a:r>
            <a:r>
              <a:rPr lang="en-US" altLang="zh-CN" sz="1200" b="0" i="0" kern="1200" dirty="0" smtClean="0">
                <a:solidFill>
                  <a:schemeClr val="tx1"/>
                </a:solidFill>
                <a:effectLst/>
                <a:latin typeface="+mn-lt"/>
                <a:ea typeface="+mn-ea"/>
                <a:cs typeface="+mn-cs"/>
              </a:rPr>
              <a:t>engine shutdown sequence</a:t>
            </a:r>
            <a:r>
              <a:rPr lang="zh-CN" altLang="en-US" sz="1200" b="0" i="0" kern="1200" dirty="0" smtClean="0">
                <a:solidFill>
                  <a:schemeClr val="tx1"/>
                </a:solidFill>
                <a:effectLst/>
                <a:latin typeface="+mn-lt"/>
                <a:ea typeface="+mn-ea"/>
                <a:cs typeface="+mn-cs"/>
              </a:rPr>
              <a:t>（引擎关闭进程）</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）移除所有绑定在</a:t>
            </a:r>
            <a:r>
              <a:rPr lang="en-US" altLang="zh-CN" sz="1200" b="0" i="0" kern="1200" dirty="0" smtClean="0">
                <a:solidFill>
                  <a:schemeClr val="tx1"/>
                </a:solidFill>
                <a:effectLst/>
                <a:latin typeface="+mn-lt"/>
                <a:ea typeface="+mn-ea"/>
                <a:cs typeface="+mn-cs"/>
              </a:rPr>
              <a:t>canvas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window</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document</a:t>
            </a:r>
            <a:r>
              <a:rPr lang="zh-CN" altLang="en-US" sz="1200" b="0" i="0" kern="1200" dirty="0" smtClean="0">
                <a:solidFill>
                  <a:schemeClr val="tx1"/>
                </a:solidFill>
                <a:effectLst/>
                <a:latin typeface="+mn-lt"/>
                <a:ea typeface="+mn-ea"/>
                <a:cs typeface="+mn-cs"/>
              </a:rPr>
              <a:t>的事件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）取消事件循环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）清除所有定时器</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）删除所有由</a:t>
            </a:r>
            <a:r>
              <a:rPr lang="en-US" altLang="zh-CN" sz="1200" b="0" i="0" kern="1200" dirty="0" err="1" smtClean="0">
                <a:solidFill>
                  <a:schemeClr val="tx1"/>
                </a:solidFill>
                <a:effectLst/>
                <a:latin typeface="+mn-lt"/>
                <a:ea typeface="+mn-ea"/>
                <a:cs typeface="+mn-cs"/>
              </a:rPr>
              <a:t>unityLoader</a:t>
            </a:r>
            <a:r>
              <a:rPr lang="zh-CN" altLang="en-US" sz="1200" b="0" i="0" kern="1200" dirty="0" smtClean="0">
                <a:solidFill>
                  <a:schemeClr val="tx1"/>
                </a:solidFill>
                <a:effectLst/>
                <a:latin typeface="+mn-lt"/>
                <a:ea typeface="+mn-ea"/>
                <a:cs typeface="+mn-cs"/>
              </a:rPr>
              <a:t>产生的局部变量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）移除</a:t>
            </a:r>
            <a:r>
              <a:rPr lang="en-US" altLang="zh-CN" sz="1200" b="0" i="0" kern="1200" dirty="0" smtClean="0">
                <a:solidFill>
                  <a:schemeClr val="tx1"/>
                </a:solidFill>
                <a:effectLst/>
                <a:latin typeface="+mn-lt"/>
                <a:ea typeface="+mn-ea"/>
                <a:cs typeface="+mn-cs"/>
              </a:rPr>
              <a:t>canvas</a:t>
            </a:r>
            <a:r>
              <a:rPr lang="zh-CN" altLang="en-US" sz="1200" b="0" i="0" kern="1200" dirty="0" smtClean="0">
                <a:solidFill>
                  <a:schemeClr val="tx1"/>
                </a:solidFill>
                <a:effectLst/>
                <a:latin typeface="+mn-lt"/>
                <a:ea typeface="+mn-ea"/>
                <a:cs typeface="+mn-cs"/>
              </a:rPr>
              <a:t>标签</a:t>
            </a:r>
            <a:endParaRPr lang="en-US" altLang="zh-CN" b="1" dirty="0" smtClean="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20</a:t>
            </a:fld>
            <a:endParaRPr lang="zh-CN" altLang="en-US"/>
          </a:p>
        </p:txBody>
      </p:sp>
    </p:spTree>
    <p:extLst>
      <p:ext uri="{BB962C8B-B14F-4D97-AF65-F5344CB8AC3E}">
        <p14:creationId xmlns:p14="http://schemas.microsoft.com/office/powerpoint/2010/main" val="2501867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21</a:t>
            </a:fld>
            <a:endParaRPr lang="zh-CN" altLang="en-US"/>
          </a:p>
        </p:txBody>
      </p:sp>
    </p:spTree>
    <p:extLst>
      <p:ext uri="{BB962C8B-B14F-4D97-AF65-F5344CB8AC3E}">
        <p14:creationId xmlns:p14="http://schemas.microsoft.com/office/powerpoint/2010/main" val="649753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22</a:t>
            </a:fld>
            <a:endParaRPr lang="zh-CN" altLang="en-US"/>
          </a:p>
        </p:txBody>
      </p:sp>
    </p:spTree>
    <p:extLst>
      <p:ext uri="{BB962C8B-B14F-4D97-AF65-F5344CB8AC3E}">
        <p14:creationId xmlns:p14="http://schemas.microsoft.com/office/powerpoint/2010/main" val="996571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23</a:t>
            </a:fld>
            <a:endParaRPr lang="zh-CN" altLang="en-US"/>
          </a:p>
        </p:txBody>
      </p:sp>
    </p:spTree>
    <p:extLst>
      <p:ext uri="{BB962C8B-B14F-4D97-AF65-F5344CB8AC3E}">
        <p14:creationId xmlns:p14="http://schemas.microsoft.com/office/powerpoint/2010/main" val="417289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3</a:t>
            </a:fld>
            <a:endParaRPr lang="zh-CN" altLang="en-US"/>
          </a:p>
        </p:txBody>
      </p:sp>
    </p:spTree>
    <p:extLst>
      <p:ext uri="{BB962C8B-B14F-4D97-AF65-F5344CB8AC3E}">
        <p14:creationId xmlns:p14="http://schemas.microsoft.com/office/powerpoint/2010/main" val="59006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Unity3D</a:t>
            </a:r>
            <a:r>
              <a:rPr lang="zh-CN" altLang="en-US" dirty="0" smtClean="0"/>
              <a:t>可以导出包到很多平台运行，要运行在浏览器就需要通过</a:t>
            </a:r>
            <a:r>
              <a:rPr lang="en-US" altLang="zh-CN" dirty="0" err="1" smtClean="0"/>
              <a:t>WebGL</a:t>
            </a:r>
            <a:r>
              <a:rPr lang="zh-CN" altLang="en-US" dirty="0" smtClean="0"/>
              <a:t>，而</a:t>
            </a:r>
            <a:r>
              <a:rPr lang="en-US" altLang="zh-CN" dirty="0" smtClean="0"/>
              <a:t>Unity3D</a:t>
            </a:r>
            <a:r>
              <a:rPr lang="zh-CN" altLang="en-US" dirty="0" smtClean="0"/>
              <a:t>是通过脚本（</a:t>
            </a:r>
            <a:r>
              <a:rPr lang="en-US" altLang="zh-CN" dirty="0" smtClean="0"/>
              <a:t>C#</a:t>
            </a:r>
            <a:r>
              <a:rPr lang="zh-CN" altLang="en-US" dirty="0" smtClean="0"/>
              <a:t>）来提供接口出去，可以通过</a:t>
            </a:r>
            <a:r>
              <a:rPr lang="en-US" altLang="zh-CN" dirty="0" err="1" smtClean="0"/>
              <a:t>WebAssembly</a:t>
            </a:r>
            <a:r>
              <a:rPr lang="zh-CN" altLang="en-US" dirty="0" smtClean="0"/>
              <a:t>编译，这样</a:t>
            </a:r>
            <a:r>
              <a:rPr lang="en-US" altLang="zh-CN" dirty="0" err="1" smtClean="0"/>
              <a:t>js</a:t>
            </a:r>
            <a:r>
              <a:rPr lang="zh-CN" altLang="en-US" dirty="0" smtClean="0"/>
              <a:t>就能调用这些接口。由于</a:t>
            </a:r>
            <a:r>
              <a:rPr lang="en-US" altLang="zh-CN" dirty="0" err="1" smtClean="0"/>
              <a:t>WebAssembly</a:t>
            </a:r>
            <a:r>
              <a:rPr lang="zh-CN" altLang="en-US" dirty="0" smtClean="0"/>
              <a:t>提供出来的接口是黑盒形式，只能通过协议通信的方式调用，不好调试，并且不好理解，所以对这些接口进行封装，按照动视引擎的分类进行类封装，通过类的方法提供出来接口，这样整个引擎结构更加清晰，这个就是</a:t>
            </a:r>
            <a:r>
              <a:rPr lang="en-US" altLang="zh-CN" dirty="0" err="1" smtClean="0"/>
              <a:t>dvejs</a:t>
            </a:r>
            <a:r>
              <a:rPr lang="zh-CN" altLang="en-US" dirty="0" smtClean="0"/>
              <a:t>，后面还会详细讲到。</a:t>
            </a:r>
            <a:endParaRPr lang="id-ID" altLang="zh-CN"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4</a:t>
            </a:fld>
            <a:endParaRPr lang="zh-CN" altLang="en-US"/>
          </a:p>
        </p:txBody>
      </p:sp>
    </p:spTree>
    <p:extLst>
      <p:ext uri="{BB962C8B-B14F-4D97-AF65-F5344CB8AC3E}">
        <p14:creationId xmlns:p14="http://schemas.microsoft.com/office/powerpoint/2010/main" val="80871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动视引擎组件将三维地图解构为专题地图、图层、样式组合和样式，并提供相关配置管理功能；使用核心服务的单点登录，提供 </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集成服务让业务组件申请工作空间，来管理自己的地图相关配置；提供前端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接口，利用动视引擎组件提供的地图配置数据和业务组件提供的业务数据构建基本的可视化三维地图，并提供多种可视化控件，实现多元化的数据信息可视化表现。 </a:t>
            </a:r>
            <a:endParaRPr lang="en-US" altLang="zh-CN" dirty="0" smtClean="0"/>
          </a:p>
          <a:p>
            <a:r>
              <a:rPr lang="zh-CN" altLang="en-US" dirty="0" smtClean="0"/>
              <a:t>动视引擎组件功能模块主要包括三维引擎</a:t>
            </a:r>
            <a:r>
              <a:rPr lang="en-US" altLang="zh-CN" dirty="0" err="1" smtClean="0"/>
              <a:t>js</a:t>
            </a:r>
            <a:r>
              <a:rPr lang="zh-CN" altLang="en-US" dirty="0" smtClean="0"/>
              <a:t>库</a:t>
            </a:r>
            <a:r>
              <a:rPr lang="en-US" altLang="zh-CN" dirty="0" err="1" smtClean="0"/>
              <a:t>dvejs</a:t>
            </a:r>
            <a:r>
              <a:rPr lang="zh-CN" altLang="en-US" dirty="0" smtClean="0"/>
              <a:t>和管理三维地图应用的平台服务，这两块后续都会讲到。</a:t>
            </a:r>
            <a:endParaRPr lang="id-ID" altLang="zh-CN"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5</a:t>
            </a:fld>
            <a:endParaRPr lang="zh-CN" altLang="en-US"/>
          </a:p>
        </p:txBody>
      </p:sp>
    </p:spTree>
    <p:extLst>
      <p:ext uri="{BB962C8B-B14F-4D97-AF65-F5344CB8AC3E}">
        <p14:creationId xmlns:p14="http://schemas.microsoft.com/office/powerpoint/2010/main" val="139725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从上面截图可以看出</a:t>
            </a:r>
            <a:r>
              <a:rPr lang="en-US" altLang="zh-CN" dirty="0" smtClean="0"/>
              <a:t>WebGL1</a:t>
            </a:r>
            <a:r>
              <a:rPr lang="zh-CN" altLang="en-US" dirty="0" smtClean="0"/>
              <a:t>只有</a:t>
            </a:r>
            <a:r>
              <a:rPr lang="en-US" altLang="zh-CN" dirty="0" smtClean="0"/>
              <a:t>IE11</a:t>
            </a:r>
            <a:r>
              <a:rPr lang="zh-CN" altLang="en-US" dirty="0" smtClean="0"/>
              <a:t>支持部分功能，而且是使用了替代方案，</a:t>
            </a:r>
            <a:r>
              <a:rPr lang="en-US" altLang="zh-CN" dirty="0" err="1" smtClean="0"/>
              <a:t>WebAssembly</a:t>
            </a:r>
            <a:r>
              <a:rPr lang="zh-CN" altLang="en-US" dirty="0" smtClean="0"/>
              <a:t>不支持</a:t>
            </a:r>
            <a:r>
              <a:rPr lang="en-US" altLang="zh-CN" dirty="0" smtClean="0"/>
              <a:t>IE</a:t>
            </a:r>
            <a:r>
              <a:rPr lang="zh-CN" altLang="en-US" dirty="0" smtClean="0"/>
              <a:t>，所以一般动视引擎要求在谷歌浏览器运行</a:t>
            </a:r>
            <a:endParaRPr lang="id-ID" altLang="zh-CN"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6</a:t>
            </a:fld>
            <a:endParaRPr lang="zh-CN" altLang="en-US"/>
          </a:p>
        </p:txBody>
      </p:sp>
    </p:spTree>
    <p:extLst>
      <p:ext uri="{BB962C8B-B14F-4D97-AF65-F5344CB8AC3E}">
        <p14:creationId xmlns:p14="http://schemas.microsoft.com/office/powerpoint/2010/main" val="73675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7</a:t>
            </a:fld>
            <a:endParaRPr lang="zh-CN" altLang="en-US"/>
          </a:p>
        </p:txBody>
      </p:sp>
    </p:spTree>
    <p:extLst>
      <p:ext uri="{BB962C8B-B14F-4D97-AF65-F5344CB8AC3E}">
        <p14:creationId xmlns:p14="http://schemas.microsoft.com/office/powerpoint/2010/main" val="3723408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8</a:t>
            </a:fld>
            <a:endParaRPr lang="zh-CN" altLang="en-US"/>
          </a:p>
        </p:txBody>
      </p:sp>
    </p:spTree>
    <p:extLst>
      <p:ext uri="{BB962C8B-B14F-4D97-AF65-F5344CB8AC3E}">
        <p14:creationId xmlns:p14="http://schemas.microsoft.com/office/powerpoint/2010/main" val="250805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接触过</a:t>
            </a:r>
            <a:r>
              <a:rPr lang="en-US" altLang="zh-CN" dirty="0" err="1" smtClean="0"/>
              <a:t>gais</a:t>
            </a:r>
            <a:r>
              <a:rPr lang="zh-CN" altLang="en-US" dirty="0" smtClean="0"/>
              <a:t>组件的同事应该比较前面三块内容，这三块内容是借鉴</a:t>
            </a:r>
            <a:r>
              <a:rPr lang="en-US" altLang="zh-CN" dirty="0" err="1" smtClean="0"/>
              <a:t>gais</a:t>
            </a:r>
            <a:r>
              <a:rPr lang="zh-CN" altLang="en-US" dirty="0" smtClean="0"/>
              <a:t>组件的，各个应用组件申请相对独立的工作空间，引擎对各应用组件的三维相关进行集中管理。资源包管理可以对之前的配置进行导出，后面需要在其他平台进行安装只需要导入之前的资源包即可，无需重新配置。这三块后面简单演示一下就会很清楚</a:t>
            </a:r>
            <a:endParaRPr lang="id-ID" altLang="zh-CN" dirty="0" smtClean="0"/>
          </a:p>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9</a:t>
            </a:fld>
            <a:endParaRPr lang="zh-CN" altLang="en-US"/>
          </a:p>
        </p:txBody>
      </p:sp>
    </p:spTree>
    <p:extLst>
      <p:ext uri="{BB962C8B-B14F-4D97-AF65-F5344CB8AC3E}">
        <p14:creationId xmlns:p14="http://schemas.microsoft.com/office/powerpoint/2010/main" val="90053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421074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169368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13617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292867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69199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57259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406875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39240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429028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19380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CF370B-95BA-4E24-95EE-F0D16ECD3186}"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4647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F370B-95BA-4E24-95EE-F0D16ECD3186}" type="datetimeFigureOut">
              <a:rPr lang="zh-CN" altLang="en-US" smtClean="0"/>
              <a:t>2019/10/25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54D8D-B441-4841-ADE1-A57E5E4C91F0}" type="slidenum">
              <a:rPr lang="zh-CN" altLang="en-US" smtClean="0"/>
              <a:t>‹#›</a:t>
            </a:fld>
            <a:endParaRPr lang="zh-CN" altLang="en-US"/>
          </a:p>
        </p:txBody>
      </p:sp>
    </p:spTree>
    <p:extLst>
      <p:ext uri="{BB962C8B-B14F-4D97-AF65-F5344CB8AC3E}">
        <p14:creationId xmlns:p14="http://schemas.microsoft.com/office/powerpoint/2010/main" val="33281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hyperlink" Target="http://10.1.148.2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s://wiki.hikvision.com.cn/pages/viewpage.action?pageId=14403207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993462" y="3664390"/>
            <a:ext cx="7611429" cy="0"/>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388505" y="2033181"/>
            <a:ext cx="6846029" cy="1480226"/>
            <a:chOff x="3853815" y="1694234"/>
            <a:chExt cx="7188331" cy="1596703"/>
          </a:xfrm>
        </p:grpSpPr>
        <p:sp>
          <p:nvSpPr>
            <p:cNvPr id="9" name="TextBox 8"/>
            <p:cNvSpPr txBox="1"/>
            <p:nvPr/>
          </p:nvSpPr>
          <p:spPr>
            <a:xfrm>
              <a:off x="3853815" y="1694234"/>
              <a:ext cx="7188331" cy="1596703"/>
            </a:xfrm>
            <a:custGeom>
              <a:avLst/>
              <a:gdLst>
                <a:gd name="connsiteX0" fmla="*/ 0 w 3638754"/>
                <a:gd name="connsiteY0" fmla="*/ 0 h 1247943"/>
                <a:gd name="connsiteX1" fmla="*/ 3638754 w 3638754"/>
                <a:gd name="connsiteY1" fmla="*/ 0 h 1247943"/>
                <a:gd name="connsiteX2" fmla="*/ 3638754 w 3638754"/>
                <a:gd name="connsiteY2" fmla="*/ 1247943 h 1247943"/>
                <a:gd name="connsiteX3" fmla="*/ 0 w 3638754"/>
                <a:gd name="connsiteY3" fmla="*/ 1247943 h 1247943"/>
                <a:gd name="connsiteX4" fmla="*/ 0 w 3638754"/>
                <a:gd name="connsiteY4" fmla="*/ 0 h 1247943"/>
                <a:gd name="connsiteX0" fmla="*/ 0 w 3638754"/>
                <a:gd name="connsiteY0" fmla="*/ 8409 h 1256352"/>
                <a:gd name="connsiteX1" fmla="*/ 111925 w 3638754"/>
                <a:gd name="connsiteY1" fmla="*/ 0 h 1256352"/>
                <a:gd name="connsiteX2" fmla="*/ 3638754 w 3638754"/>
                <a:gd name="connsiteY2" fmla="*/ 8409 h 1256352"/>
                <a:gd name="connsiteX3" fmla="*/ 3638754 w 3638754"/>
                <a:gd name="connsiteY3" fmla="*/ 1256352 h 1256352"/>
                <a:gd name="connsiteX4" fmla="*/ 0 w 3638754"/>
                <a:gd name="connsiteY4" fmla="*/ 1256352 h 1256352"/>
                <a:gd name="connsiteX5" fmla="*/ 0 w 3638754"/>
                <a:gd name="connsiteY5" fmla="*/ 8409 h 1256352"/>
                <a:gd name="connsiteX0" fmla="*/ 11900 w 3650654"/>
                <a:gd name="connsiteY0" fmla="*/ 8409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 name="connsiteX6" fmla="*/ 11900 w 3650654"/>
                <a:gd name="connsiteY6" fmla="*/ 8409 h 1256352"/>
                <a:gd name="connsiteX0" fmla="*/ 0 w 3650654"/>
                <a:gd name="connsiteY0" fmla="*/ 76200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654" h="1256352">
                  <a:moveTo>
                    <a:pt x="0" y="76200"/>
                  </a:moveTo>
                  <a:lnTo>
                    <a:pt x="123825" y="0"/>
                  </a:lnTo>
                  <a:lnTo>
                    <a:pt x="3650654" y="8409"/>
                  </a:lnTo>
                  <a:lnTo>
                    <a:pt x="3650654" y="1256352"/>
                  </a:lnTo>
                  <a:lnTo>
                    <a:pt x="11900" y="1256352"/>
                  </a:lnTo>
                  <a:lnTo>
                    <a:pt x="0" y="7620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10953" dirty="0"/>
            </a:p>
          </p:txBody>
        </p:sp>
        <p:sp>
          <p:nvSpPr>
            <p:cNvPr id="10" name="TextBox 9"/>
            <p:cNvSpPr txBox="1"/>
            <p:nvPr/>
          </p:nvSpPr>
          <p:spPr>
            <a:xfrm>
              <a:off x="4123097" y="1867467"/>
              <a:ext cx="6815559" cy="1364361"/>
            </a:xfrm>
            <a:prstGeom prst="rect">
              <a:avLst/>
            </a:prstGeom>
            <a:noFill/>
          </p:spPr>
          <p:txBody>
            <a:bodyPr wrap="none" rtlCol="0">
              <a:spAutoFit/>
            </a:bodyPr>
            <a:lstStyle/>
            <a:p>
              <a:r>
                <a:rPr lang="zh-CN" altLang="en-US" sz="7619" spc="571" dirty="0" smtClean="0">
                  <a:solidFill>
                    <a:schemeClr val="bg1"/>
                  </a:solidFill>
                  <a:latin typeface="Impact" panose="020B0806030902050204" pitchFamily="34" charset="0"/>
                  <a:ea typeface="微软雅黑" pitchFamily="34" charset="-122"/>
                </a:rPr>
                <a:t>动视引擎介绍</a:t>
              </a:r>
              <a:endParaRPr lang="en-US" altLang="zh-CN" sz="7619" spc="571" dirty="0">
                <a:solidFill>
                  <a:schemeClr val="bg1"/>
                </a:solidFill>
                <a:latin typeface="Impact" panose="020B0806030902050204" pitchFamily="34" charset="0"/>
                <a:ea typeface="微软雅黑" pitchFamily="34" charset="-122"/>
              </a:endParaRPr>
            </a:p>
          </p:txBody>
        </p:sp>
      </p:grpSp>
      <p:sp>
        <p:nvSpPr>
          <p:cNvPr id="12" name="TextBox 11"/>
          <p:cNvSpPr txBox="1"/>
          <p:nvPr/>
        </p:nvSpPr>
        <p:spPr>
          <a:xfrm>
            <a:off x="4811443" y="3800883"/>
            <a:ext cx="1714665" cy="703443"/>
          </a:xfrm>
          <a:prstGeom prst="rect">
            <a:avLst/>
          </a:prstGeom>
          <a:noFill/>
        </p:spPr>
        <p:txBody>
          <a:bodyPr wrap="none" lIns="87041" tIns="43520" rIns="87041" bIns="43520"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金晓东</a:t>
            </a:r>
          </a:p>
        </p:txBody>
      </p:sp>
      <p:sp>
        <p:nvSpPr>
          <p:cNvPr id="13" name="TextBox 12"/>
          <p:cNvSpPr txBox="1"/>
          <p:nvPr/>
        </p:nvSpPr>
        <p:spPr>
          <a:xfrm>
            <a:off x="4855525" y="4545294"/>
            <a:ext cx="1733901" cy="307822"/>
          </a:xfrm>
          <a:prstGeom prst="rect">
            <a:avLst/>
          </a:prstGeom>
          <a:noFill/>
        </p:spPr>
        <p:txBody>
          <a:bodyPr wrap="none" lIns="87041" tIns="43520" rIns="87041" bIns="43520" rtlCol="0">
            <a:spAutoFit/>
          </a:bodyPr>
          <a:lstStyle/>
          <a:p>
            <a:r>
              <a:rPr lang="zh-CN" altLang="en-US" sz="1429" dirty="0" smtClean="0">
                <a:solidFill>
                  <a:schemeClr val="tx1">
                    <a:lumMod val="65000"/>
                    <a:lumOff val="35000"/>
                  </a:schemeClr>
                </a:solidFill>
                <a:latin typeface="微软雅黑" pitchFamily="34" charset="-122"/>
                <a:ea typeface="微软雅黑" pitchFamily="34" charset="-122"/>
              </a:rPr>
              <a:t>时间</a:t>
            </a:r>
            <a:r>
              <a:rPr lang="zh-CN" altLang="en-US" sz="1429" dirty="0">
                <a:solidFill>
                  <a:schemeClr val="tx1">
                    <a:lumMod val="65000"/>
                    <a:lumOff val="35000"/>
                  </a:schemeClr>
                </a:solidFill>
                <a:latin typeface="微软雅黑" pitchFamily="34" charset="-122"/>
                <a:ea typeface="微软雅黑" pitchFamily="34" charset="-122"/>
              </a:rPr>
              <a:t>：</a:t>
            </a:r>
            <a:r>
              <a:rPr lang="en-US" altLang="zh-CN" sz="1429" dirty="0">
                <a:solidFill>
                  <a:schemeClr val="tx1">
                    <a:lumMod val="65000"/>
                    <a:lumOff val="35000"/>
                  </a:schemeClr>
                </a:solidFill>
                <a:latin typeface="微软雅黑" pitchFamily="34" charset="-122"/>
                <a:ea typeface="微软雅黑" pitchFamily="34" charset="-122"/>
              </a:rPr>
              <a:t>2019</a:t>
            </a:r>
            <a:r>
              <a:rPr lang="zh-CN" altLang="en-US" sz="1429" dirty="0" smtClean="0">
                <a:solidFill>
                  <a:schemeClr val="tx1">
                    <a:lumMod val="65000"/>
                    <a:lumOff val="35000"/>
                  </a:schemeClr>
                </a:solidFill>
                <a:latin typeface="微软雅黑" pitchFamily="34" charset="-122"/>
                <a:ea typeface="微软雅黑" pitchFamily="34" charset="-122"/>
              </a:rPr>
              <a:t>年</a:t>
            </a:r>
            <a:r>
              <a:rPr lang="en-US" altLang="zh-CN" sz="1429" dirty="0" smtClean="0">
                <a:solidFill>
                  <a:schemeClr val="tx1">
                    <a:lumMod val="65000"/>
                    <a:lumOff val="35000"/>
                  </a:schemeClr>
                </a:solidFill>
                <a:latin typeface="微软雅黑" pitchFamily="34" charset="-122"/>
                <a:ea typeface="微软雅黑" pitchFamily="34" charset="-122"/>
              </a:rPr>
              <a:t>11</a:t>
            </a:r>
            <a:r>
              <a:rPr lang="zh-CN" altLang="en-US" sz="1429" dirty="0" smtClean="0">
                <a:solidFill>
                  <a:schemeClr val="tx1">
                    <a:lumMod val="65000"/>
                    <a:lumOff val="35000"/>
                  </a:schemeClr>
                </a:solidFill>
                <a:latin typeface="微软雅黑" pitchFamily="34" charset="-122"/>
                <a:ea typeface="微软雅黑" pitchFamily="34" charset="-122"/>
              </a:rPr>
              <a:t>月</a:t>
            </a:r>
            <a:endParaRPr lang="zh-CN" altLang="en-US" sz="1429" dirty="0">
              <a:solidFill>
                <a:schemeClr val="tx1">
                  <a:lumMod val="65000"/>
                  <a:lumOff val="3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518" y="411522"/>
            <a:ext cx="2422630" cy="342895"/>
          </a:xfrm>
          <a:prstGeom prst="rect">
            <a:avLst/>
          </a:prstGeom>
        </p:spPr>
      </p:pic>
    </p:spTree>
    <p:extLst>
      <p:ext uri="{BB962C8B-B14F-4D97-AF65-F5344CB8AC3E}">
        <p14:creationId xmlns:p14="http://schemas.microsoft.com/office/powerpoint/2010/main" val="29776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 presetClass="entr" presetSubtype="2" fill="hold" nodeType="afterEffect" p14:presetBounceEnd="84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84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4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3200"/>
                                </p:stCondLst>
                                <p:childTnLst>
                                  <p:par>
                                    <p:cTn id="21" presetID="49" presetClass="entr" presetSubtype="0"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360"/>
                                              </p:val>
                                            </p:tav>
                                            <p:tav tm="100000">
                                              <p:val>
                                                <p:fltVal val="0"/>
                                              </p:val>
                                            </p:tav>
                                          </p:tavLst>
                                        </p:anim>
                                        <p:animEffect transition="in" filter="fade">
                                          <p:cBhvr>
                                            <p:cTn id="26" dur="500"/>
                                            <p:tgtEl>
                                              <p:spTgt spid="13"/>
                                            </p:tgtEl>
                                          </p:cBhvr>
                                        </p:animEffect>
                                      </p:childTnLst>
                                    </p:cTn>
                                  </p:par>
                                </p:childTnLst>
                              </p:cTn>
                            </p:par>
                            <p:par>
                              <p:cTn id="27" fill="hold">
                                <p:stCondLst>
                                  <p:cond delay="3700"/>
                                </p:stCondLst>
                                <p:childTnLst>
                                  <p:par>
                                    <p:cTn id="28" presetID="27" presetClass="emph" presetSubtype="0" fill="remove" grpId="1" nodeType="afterEffect">
                                      <p:stCondLst>
                                        <p:cond delay="0"/>
                                      </p:stCondLst>
                                      <p:iterate type="lt">
                                        <p:tmPct val="10000"/>
                                      </p:iterate>
                                      <p:childTnLst>
                                        <p:animClr clrSpc="rgb" dir="cw">
                                          <p:cBhvr override="childStyle">
                                            <p:cTn id="29" dur="250" autoRev="1" fill="remove"/>
                                            <p:tgtEl>
                                              <p:spTgt spid="12"/>
                                            </p:tgtEl>
                                            <p:attrNameLst>
                                              <p:attrName>style.color</p:attrName>
                                            </p:attrNameLst>
                                          </p:cBhvr>
                                          <p:to>
                                            <a:srgbClr val="FF6600"/>
                                          </p:to>
                                        </p:animClr>
                                        <p:animClr clrSpc="rgb" dir="cw">
                                          <p:cBhvr>
                                            <p:cTn id="30" dur="250" autoRev="1" fill="remove"/>
                                            <p:tgtEl>
                                              <p:spTgt spid="12"/>
                                            </p:tgtEl>
                                            <p:attrNameLst>
                                              <p:attrName>fillcolor</p:attrName>
                                            </p:attrNameLst>
                                          </p:cBhvr>
                                          <p:to>
                                            <a:srgbClr val="FF6600"/>
                                          </p:to>
                                        </p:animClr>
                                        <p:set>
                                          <p:cBhvr>
                                            <p:cTn id="31" dur="250" autoRev="1" fill="remove"/>
                                            <p:tgtEl>
                                              <p:spTgt spid="12"/>
                                            </p:tgtEl>
                                            <p:attrNameLst>
                                              <p:attrName>fill.type</p:attrName>
                                            </p:attrNameLst>
                                          </p:cBhvr>
                                          <p:to>
                                            <p:strVal val="solid"/>
                                          </p:to>
                                        </p:set>
                                        <p:set>
                                          <p:cBhvr>
                                            <p:cTn id="32"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3200"/>
                                </p:stCondLst>
                                <p:childTnLst>
                                  <p:par>
                                    <p:cTn id="21" presetID="49" presetClass="entr" presetSubtype="0"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360"/>
                                              </p:val>
                                            </p:tav>
                                            <p:tav tm="100000">
                                              <p:val>
                                                <p:fltVal val="0"/>
                                              </p:val>
                                            </p:tav>
                                          </p:tavLst>
                                        </p:anim>
                                        <p:animEffect transition="in" filter="fade">
                                          <p:cBhvr>
                                            <p:cTn id="26" dur="500"/>
                                            <p:tgtEl>
                                              <p:spTgt spid="13"/>
                                            </p:tgtEl>
                                          </p:cBhvr>
                                        </p:animEffect>
                                      </p:childTnLst>
                                    </p:cTn>
                                  </p:par>
                                </p:childTnLst>
                              </p:cTn>
                            </p:par>
                            <p:par>
                              <p:cTn id="27" fill="hold">
                                <p:stCondLst>
                                  <p:cond delay="3700"/>
                                </p:stCondLst>
                                <p:childTnLst>
                                  <p:par>
                                    <p:cTn id="28" presetID="27" presetClass="emph" presetSubtype="0" fill="remove" grpId="1" nodeType="afterEffect">
                                      <p:stCondLst>
                                        <p:cond delay="0"/>
                                      </p:stCondLst>
                                      <p:iterate type="lt">
                                        <p:tmPct val="10000"/>
                                      </p:iterate>
                                      <p:childTnLst>
                                        <p:animClr clrSpc="rgb" dir="cw">
                                          <p:cBhvr override="childStyle">
                                            <p:cTn id="29" dur="250" autoRev="1" fill="remove"/>
                                            <p:tgtEl>
                                              <p:spTgt spid="12"/>
                                            </p:tgtEl>
                                            <p:attrNameLst>
                                              <p:attrName>style.color</p:attrName>
                                            </p:attrNameLst>
                                          </p:cBhvr>
                                          <p:to>
                                            <a:srgbClr val="FF6600"/>
                                          </p:to>
                                        </p:animClr>
                                        <p:animClr clrSpc="rgb" dir="cw">
                                          <p:cBhvr>
                                            <p:cTn id="30" dur="250" autoRev="1" fill="remove"/>
                                            <p:tgtEl>
                                              <p:spTgt spid="12"/>
                                            </p:tgtEl>
                                            <p:attrNameLst>
                                              <p:attrName>fillcolor</p:attrName>
                                            </p:attrNameLst>
                                          </p:cBhvr>
                                          <p:to>
                                            <a:srgbClr val="FF6600"/>
                                          </p:to>
                                        </p:animClr>
                                        <p:set>
                                          <p:cBhvr>
                                            <p:cTn id="31" dur="250" autoRev="1" fill="remove"/>
                                            <p:tgtEl>
                                              <p:spTgt spid="12"/>
                                            </p:tgtEl>
                                            <p:attrNameLst>
                                              <p:attrName>fill.type</p:attrName>
                                            </p:attrNameLst>
                                          </p:cBhvr>
                                          <p:to>
                                            <p:strVal val="solid"/>
                                          </p:to>
                                        </p:set>
                                        <p:set>
                                          <p:cBhvr>
                                            <p:cTn id="32"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地图结构</a:t>
            </a:r>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6" name="TextBox 96"/>
          <p:cNvSpPr txBox="1"/>
          <p:nvPr/>
        </p:nvSpPr>
        <p:spPr>
          <a:xfrm>
            <a:off x="1402672" y="1872269"/>
            <a:ext cx="9463776" cy="3732892"/>
          </a:xfrm>
          <a:prstGeom prst="rect">
            <a:avLst/>
          </a:prstGeom>
          <a:noFill/>
        </p:spPr>
        <p:txBody>
          <a:bodyPr wrap="square" lIns="91387" tIns="45694" rIns="91387" bIns="45694" rtlCol="0">
            <a:spAutoFit/>
          </a:bodyPr>
          <a:lstStyle/>
          <a:p>
            <a:pPr marL="285586" indent="-285586" defTabSz="913874">
              <a:lnSpc>
                <a:spcPct val="150000"/>
              </a:lnSpc>
              <a:buClr>
                <a:srgbClr val="FF0000"/>
              </a:buClr>
              <a:buFont typeface="Wingdings" panose="05000000000000000000" pitchFamily="2" charset="2"/>
              <a:buChar char="n"/>
            </a:pPr>
            <a:r>
              <a:rPr lang="zh-CN" altLang="en-US" sz="2000" dirty="0" smtClean="0"/>
              <a:t>专题地图</a:t>
            </a:r>
            <a:endParaRPr lang="en-US" altLang="zh-CN" sz="2000" dirty="0" smtClean="0"/>
          </a:p>
          <a:p>
            <a:pPr marL="285586" indent="-285586" defTabSz="913874">
              <a:lnSpc>
                <a:spcPct val="150000"/>
              </a:lnSpc>
              <a:buClr>
                <a:srgbClr val="FF0000"/>
              </a:buClr>
              <a:buFont typeface="Wingdings" panose="05000000000000000000" pitchFamily="2" charset="2"/>
              <a:buChar char="n"/>
            </a:pPr>
            <a:r>
              <a:rPr lang="zh-CN" altLang="en-US" sz="2000" dirty="0" smtClean="0">
                <a:solidFill>
                  <a:prstClr val="black"/>
                </a:solidFill>
              </a:rPr>
              <a:t>图层，包括场景图层和要素图层，</a:t>
            </a:r>
            <a:r>
              <a:rPr lang="zh-CN" altLang="zh-CN" sz="2000" dirty="0"/>
              <a:t>场景图层指基础三维</a:t>
            </a:r>
            <a:r>
              <a:rPr lang="en-US" altLang="zh-CN" sz="2000" dirty="0"/>
              <a:t>BIM</a:t>
            </a:r>
            <a:r>
              <a:rPr lang="zh-CN" altLang="zh-CN" sz="2000" dirty="0"/>
              <a:t>数据的分类，要素图层是设备、数据对象的</a:t>
            </a:r>
            <a:r>
              <a:rPr lang="zh-CN" altLang="zh-CN" sz="2000" dirty="0" smtClean="0"/>
              <a:t>分类</a:t>
            </a:r>
            <a:endParaRPr lang="en-US" altLang="zh-CN" sz="2000" dirty="0" smtClean="0">
              <a:solidFill>
                <a:prstClr val="black"/>
              </a:solidFill>
            </a:endParaRPr>
          </a:p>
          <a:p>
            <a:pPr marL="285586" indent="-285586" defTabSz="913874">
              <a:lnSpc>
                <a:spcPct val="150000"/>
              </a:lnSpc>
              <a:buClr>
                <a:srgbClr val="FF0000"/>
              </a:buClr>
              <a:buFont typeface="Wingdings" panose="05000000000000000000" pitchFamily="2" charset="2"/>
              <a:buChar char="n"/>
            </a:pPr>
            <a:r>
              <a:rPr lang="zh-CN" altLang="en-US" sz="2000" dirty="0" smtClean="0">
                <a:solidFill>
                  <a:prstClr val="black"/>
                </a:solidFill>
              </a:rPr>
              <a:t>样式组合是样式的集合</a:t>
            </a:r>
            <a:endParaRPr lang="en-US" altLang="zh-CN" sz="2000" dirty="0" smtClean="0">
              <a:solidFill>
                <a:prstClr val="black"/>
              </a:solidFill>
            </a:endParaRPr>
          </a:p>
          <a:p>
            <a:pPr marL="285586" indent="-285586" defTabSz="913874">
              <a:lnSpc>
                <a:spcPct val="150000"/>
              </a:lnSpc>
              <a:buClr>
                <a:srgbClr val="FF0000"/>
              </a:buClr>
              <a:buFont typeface="Wingdings" panose="05000000000000000000" pitchFamily="2" charset="2"/>
              <a:buChar char="n"/>
            </a:pPr>
            <a:r>
              <a:rPr lang="zh-CN" altLang="en-US" sz="2000" dirty="0" smtClean="0">
                <a:solidFill>
                  <a:prstClr val="black"/>
                </a:solidFill>
              </a:rPr>
              <a:t>样式，</a:t>
            </a:r>
            <a:r>
              <a:rPr lang="zh-CN" altLang="zh-CN" sz="2000" dirty="0"/>
              <a:t>描述图层要素对象的表现形式，支持的样式有：三维模型、图标、二维标注、三维标注、图标闪烁动画、图标自旋转动画、图标帧动画、模型颜色渐变动画、模型自旋转动画、模型材质特效、模型高光特效、模型半透明特效、模型全息特效、模型自发光特效</a:t>
            </a:r>
            <a:endParaRPr lang="zh-CN" altLang="zh-CN" sz="2000" dirty="0" smtClean="0">
              <a:solidFill>
                <a:prstClr val="black"/>
              </a:solidFill>
            </a:endParaRPr>
          </a:p>
        </p:txBody>
      </p:sp>
    </p:spTree>
    <p:extLst>
      <p:ext uri="{BB962C8B-B14F-4D97-AF65-F5344CB8AC3E}">
        <p14:creationId xmlns:p14="http://schemas.microsoft.com/office/powerpoint/2010/main" val="275526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演示</a:t>
            </a:r>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6" name="TextBox 96"/>
          <p:cNvSpPr txBox="1"/>
          <p:nvPr/>
        </p:nvSpPr>
        <p:spPr>
          <a:xfrm>
            <a:off x="1402672" y="2909955"/>
            <a:ext cx="9463776" cy="400057"/>
          </a:xfrm>
          <a:prstGeom prst="rect">
            <a:avLst/>
          </a:prstGeom>
          <a:noFill/>
        </p:spPr>
        <p:txBody>
          <a:bodyPr wrap="square" lIns="91387" tIns="45694" rIns="91387" bIns="45694" rtlCol="0">
            <a:spAutoFit/>
          </a:bodyPr>
          <a:lstStyle/>
          <a:p>
            <a:pPr algn="ctr"/>
            <a:r>
              <a:rPr lang="en-US" altLang="zh-CN" sz="2000" dirty="0"/>
              <a:t>http://</a:t>
            </a:r>
            <a:r>
              <a:rPr lang="en-US" altLang="zh-CN" sz="2000" dirty="0" smtClean="0"/>
              <a:t>10.66.174.28:53032/dve/home</a:t>
            </a:r>
            <a:endParaRPr lang="zh-CN" altLang="en-US" sz="2000" dirty="0"/>
          </a:p>
        </p:txBody>
      </p:sp>
    </p:spTree>
    <p:extLst>
      <p:ext uri="{BB962C8B-B14F-4D97-AF65-F5344CB8AC3E}">
        <p14:creationId xmlns:p14="http://schemas.microsoft.com/office/powerpoint/2010/main" val="74279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535" y="2440341"/>
            <a:ext cx="3319293" cy="181160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10" dirty="0">
                <a:solidFill>
                  <a:schemeClr val="bg1"/>
                </a:solidFill>
                <a:latin typeface="微软雅黑" pitchFamily="34" charset="-122"/>
                <a:ea typeface="微软雅黑" pitchFamily="34" charset="-122"/>
              </a:rPr>
              <a:t>章节</a:t>
            </a:r>
          </a:p>
        </p:txBody>
      </p:sp>
      <p:sp>
        <p:nvSpPr>
          <p:cNvPr id="11" name="椭圆 10"/>
          <p:cNvSpPr/>
          <p:nvPr/>
        </p:nvSpPr>
        <p:spPr>
          <a:xfrm>
            <a:off x="4340444" y="2880367"/>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3</a:t>
            </a:r>
            <a:endParaRPr lang="zh-CN" altLang="en-US" sz="3048" dirty="0">
              <a:solidFill>
                <a:schemeClr val="bg1"/>
              </a:solidFill>
              <a:latin typeface="微软雅黑" pitchFamily="34" charset="-122"/>
              <a:ea typeface="微软雅黑" pitchFamily="34" charset="-122"/>
            </a:endParaRPr>
          </a:p>
        </p:txBody>
      </p:sp>
      <p:sp>
        <p:nvSpPr>
          <p:cNvPr id="19" name="Rectangle 33"/>
          <p:cNvSpPr>
            <a:spLocks noChangeArrowheads="1"/>
          </p:cNvSpPr>
          <p:nvPr/>
        </p:nvSpPr>
        <p:spPr bwMode="auto">
          <a:xfrm>
            <a:off x="5226502" y="3067782"/>
            <a:ext cx="1576709" cy="515907"/>
          </a:xfrm>
          <a:prstGeom prst="rect">
            <a:avLst/>
          </a:prstGeom>
          <a:noFill/>
          <a:ln w="9525" algn="ctr">
            <a:noFill/>
            <a:miter lim="800000"/>
            <a:headEnd/>
            <a:tailEnd/>
          </a:ln>
        </p:spPr>
        <p:txBody>
          <a:bodyPr wrap="none" lIns="104455" tIns="52227" rIns="104455" bIns="52227">
            <a:spAutoFit/>
          </a:bodyPr>
          <a:lstStyle/>
          <a:p>
            <a:pPr eaLnBrk="0" hangingPunct="0"/>
            <a:r>
              <a:rPr lang="zh-CN" altLang="en-US" sz="2667" dirty="0" smtClean="0">
                <a:solidFill>
                  <a:srgbClr val="000000"/>
                </a:solidFill>
                <a:latin typeface="微软雅黑" pitchFamily="34" charset="-122"/>
                <a:ea typeface="微软雅黑" pitchFamily="34" charset="-122"/>
              </a:rPr>
              <a:t>前端对接</a:t>
            </a:r>
            <a:endParaRPr lang="en-US" altLang="zh-CN" sz="2667" dirty="0">
              <a:solidFill>
                <a:srgbClr val="000000"/>
              </a:solidFill>
              <a:latin typeface="微软雅黑" pitchFamily="34" charset="-122"/>
              <a:ea typeface="微软雅黑" pitchFamily="34" charset="-122"/>
            </a:endParaRPr>
          </a:p>
        </p:txBody>
      </p:sp>
      <p:sp>
        <p:nvSpPr>
          <p:cNvPr id="20" name="Line 34"/>
          <p:cNvSpPr>
            <a:spLocks noChangeShapeType="1"/>
          </p:cNvSpPr>
          <p:nvPr/>
        </p:nvSpPr>
        <p:spPr bwMode="auto">
          <a:xfrm>
            <a:off x="5094813" y="3520481"/>
            <a:ext cx="4182857"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Tree>
    <p:extLst>
      <p:ext uri="{BB962C8B-B14F-4D97-AF65-F5344CB8AC3E}">
        <p14:creationId xmlns:p14="http://schemas.microsoft.com/office/powerpoint/2010/main" val="1382196643"/>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667">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a:t>
            </a:r>
            <a:r>
              <a:rPr lang="zh-CN" altLang="en-US" dirty="0" smtClean="0"/>
              <a:t>、安装</a:t>
            </a:r>
            <a:r>
              <a:rPr lang="en-US" altLang="zh-CN" dirty="0" err="1" smtClean="0"/>
              <a:t>dvejs</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6" name="TextBox 96"/>
          <p:cNvSpPr txBox="1"/>
          <p:nvPr/>
        </p:nvSpPr>
        <p:spPr>
          <a:xfrm>
            <a:off x="1402672" y="2909955"/>
            <a:ext cx="9463776" cy="1015610"/>
          </a:xfrm>
          <a:prstGeom prst="rect">
            <a:avLst/>
          </a:prstGeom>
          <a:noFill/>
        </p:spPr>
        <p:txBody>
          <a:bodyPr wrap="square" lIns="91387" tIns="45694" rIns="91387" bIns="45694" rtlCol="0">
            <a:spAutoFit/>
          </a:bodyPr>
          <a:lstStyle/>
          <a:p>
            <a:r>
              <a:rPr lang="zh-CN" altLang="en-US" sz="2000" dirty="0"/>
              <a:t>使用</a:t>
            </a:r>
            <a:r>
              <a:rPr lang="en-US" altLang="zh-CN" sz="2000" dirty="0"/>
              <a:t>EBG</a:t>
            </a:r>
            <a:r>
              <a:rPr lang="zh-CN" altLang="en-US" sz="2000" dirty="0"/>
              <a:t>的</a:t>
            </a:r>
            <a:r>
              <a:rPr lang="en-US" altLang="zh-CN" sz="2000" dirty="0" err="1"/>
              <a:t>npm</a:t>
            </a:r>
            <a:r>
              <a:rPr lang="zh-CN" altLang="en-US" sz="2000" dirty="0"/>
              <a:t>仓库</a:t>
            </a:r>
            <a:r>
              <a:rPr lang="zh-CN" altLang="en-US" sz="2000" dirty="0" smtClean="0"/>
              <a:t>源：</a:t>
            </a:r>
            <a:endParaRPr lang="en-US" altLang="zh-CN" sz="2000" dirty="0" smtClean="0"/>
          </a:p>
          <a:p>
            <a:r>
              <a:rPr lang="en-US" altLang="zh-CN" sz="2000" dirty="0" err="1"/>
              <a:t>n</a:t>
            </a:r>
            <a:r>
              <a:rPr lang="en-US" altLang="zh-CN" sz="2000" dirty="0" err="1" smtClean="0"/>
              <a:t>pm</a:t>
            </a:r>
            <a:r>
              <a:rPr lang="en-US" altLang="zh-CN" sz="2000" dirty="0" smtClean="0"/>
              <a:t> </a:t>
            </a:r>
            <a:r>
              <a:rPr lang="en-US" altLang="zh-CN" sz="2000" dirty="0" err="1" smtClean="0"/>
              <a:t>config</a:t>
            </a:r>
            <a:r>
              <a:rPr lang="en-US" altLang="zh-CN" sz="2000" dirty="0" smtClean="0"/>
              <a:t> set registry http://af.hikvision.com.cn/artifactory/api/npm/npm-BBG</a:t>
            </a:r>
          </a:p>
          <a:p>
            <a:r>
              <a:rPr lang="zh-CN" altLang="en-US" sz="2000" dirty="0" smtClean="0"/>
              <a:t>安装</a:t>
            </a:r>
            <a:r>
              <a:rPr lang="en-US" altLang="zh-CN" sz="2000" dirty="0" err="1" smtClean="0"/>
              <a:t>dvejs</a:t>
            </a:r>
            <a:r>
              <a:rPr lang="zh-CN" altLang="en-US" sz="2000" dirty="0" smtClean="0"/>
              <a:t>：</a:t>
            </a:r>
            <a:r>
              <a:rPr lang="en-US" altLang="zh-CN" sz="2000" dirty="0" err="1" smtClean="0"/>
              <a:t>npm</a:t>
            </a:r>
            <a:r>
              <a:rPr lang="en-US" altLang="zh-CN" sz="2000" dirty="0" smtClean="0"/>
              <a:t> install </a:t>
            </a:r>
            <a:r>
              <a:rPr lang="en-US" altLang="zh-CN" sz="2000" dirty="0" err="1" smtClean="0"/>
              <a:t>dvejs</a:t>
            </a:r>
            <a:r>
              <a:rPr lang="en-US" altLang="zh-CN" sz="2000" dirty="0" smtClean="0"/>
              <a:t> </a:t>
            </a:r>
            <a:endParaRPr lang="zh-CN" altLang="en-US" sz="2000" dirty="0"/>
          </a:p>
        </p:txBody>
      </p:sp>
    </p:spTree>
    <p:extLst>
      <p:ext uri="{BB962C8B-B14F-4D97-AF65-F5344CB8AC3E}">
        <p14:creationId xmlns:p14="http://schemas.microsoft.com/office/powerpoint/2010/main" val="149216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a:t>
            </a:r>
            <a:r>
              <a:rPr lang="zh-CN" altLang="en-US" dirty="0" smtClean="0"/>
              <a:t>、加载</a:t>
            </a:r>
            <a:r>
              <a:rPr lang="en-US" altLang="zh-CN" dirty="0" err="1" smtClean="0"/>
              <a:t>dve</a:t>
            </a:r>
            <a:r>
              <a:rPr lang="zh-CN" altLang="en-US" dirty="0" smtClean="0"/>
              <a:t>画布</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pic>
        <p:nvPicPr>
          <p:cNvPr id="2" name="图片 1"/>
          <p:cNvPicPr>
            <a:picLocks noChangeAspect="1"/>
          </p:cNvPicPr>
          <p:nvPr/>
        </p:nvPicPr>
        <p:blipFill>
          <a:blip r:embed="rId4"/>
          <a:stretch>
            <a:fillRect/>
          </a:stretch>
        </p:blipFill>
        <p:spPr>
          <a:xfrm>
            <a:off x="2082871" y="1690688"/>
            <a:ext cx="7636481" cy="4765623"/>
          </a:xfrm>
          <a:prstGeom prst="rect">
            <a:avLst/>
          </a:prstGeom>
        </p:spPr>
      </p:pic>
    </p:spTree>
    <p:extLst>
      <p:ext uri="{BB962C8B-B14F-4D97-AF65-F5344CB8AC3E}">
        <p14:creationId xmlns:p14="http://schemas.microsoft.com/office/powerpoint/2010/main" val="353476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a:t>
            </a:r>
            <a:r>
              <a:rPr lang="zh-CN" altLang="en-US" dirty="0" smtClean="0"/>
              <a:t>、加载三维场景</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pic>
        <p:nvPicPr>
          <p:cNvPr id="5" name="图片 4"/>
          <p:cNvPicPr>
            <a:picLocks noChangeAspect="1"/>
          </p:cNvPicPr>
          <p:nvPr/>
        </p:nvPicPr>
        <p:blipFill>
          <a:blip r:embed="rId4"/>
          <a:stretch>
            <a:fillRect/>
          </a:stretch>
        </p:blipFill>
        <p:spPr>
          <a:xfrm>
            <a:off x="121417" y="1497191"/>
            <a:ext cx="12063372" cy="4852238"/>
          </a:xfrm>
          <a:prstGeom prst="rect">
            <a:avLst/>
          </a:prstGeom>
        </p:spPr>
      </p:pic>
    </p:spTree>
    <p:extLst>
      <p:ext uri="{BB962C8B-B14F-4D97-AF65-F5344CB8AC3E}">
        <p14:creationId xmlns:p14="http://schemas.microsoft.com/office/powerpoint/2010/main" val="44670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a:t>
            </a:r>
            <a:r>
              <a:rPr lang="zh-CN" altLang="en-US" dirty="0" smtClean="0"/>
              <a:t>、绘制场景图层</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pic>
        <p:nvPicPr>
          <p:cNvPr id="4" name="图片 3"/>
          <p:cNvPicPr>
            <a:picLocks noChangeAspect="1"/>
          </p:cNvPicPr>
          <p:nvPr/>
        </p:nvPicPr>
        <p:blipFill>
          <a:blip r:embed="rId4"/>
          <a:stretch>
            <a:fillRect/>
          </a:stretch>
        </p:blipFill>
        <p:spPr>
          <a:xfrm>
            <a:off x="1165099" y="1805575"/>
            <a:ext cx="9058180" cy="4009598"/>
          </a:xfrm>
          <a:prstGeom prst="rect">
            <a:avLst/>
          </a:prstGeom>
        </p:spPr>
      </p:pic>
    </p:spTree>
    <p:extLst>
      <p:ext uri="{BB962C8B-B14F-4D97-AF65-F5344CB8AC3E}">
        <p14:creationId xmlns:p14="http://schemas.microsoft.com/office/powerpoint/2010/main" val="33097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a:t>
            </a:r>
            <a:r>
              <a:rPr lang="zh-CN" altLang="en-US" dirty="0" smtClean="0"/>
              <a:t>、绘制要素图层</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pic>
        <p:nvPicPr>
          <p:cNvPr id="2" name="图片 1"/>
          <p:cNvPicPr>
            <a:picLocks noChangeAspect="1"/>
          </p:cNvPicPr>
          <p:nvPr/>
        </p:nvPicPr>
        <p:blipFill>
          <a:blip r:embed="rId4"/>
          <a:stretch>
            <a:fillRect/>
          </a:stretch>
        </p:blipFill>
        <p:spPr>
          <a:xfrm>
            <a:off x="976259" y="1525498"/>
            <a:ext cx="9431462" cy="5205342"/>
          </a:xfrm>
          <a:prstGeom prst="rect">
            <a:avLst/>
          </a:prstGeom>
        </p:spPr>
      </p:pic>
    </p:spTree>
    <p:extLst>
      <p:ext uri="{BB962C8B-B14F-4D97-AF65-F5344CB8AC3E}">
        <p14:creationId xmlns:p14="http://schemas.microsoft.com/office/powerpoint/2010/main" val="144142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a:t>
            </a:r>
            <a:r>
              <a:rPr lang="zh-CN" altLang="en-US" dirty="0" smtClean="0"/>
              <a:t>、业务逻辑处理</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4" name="矩形 3"/>
          <p:cNvSpPr/>
          <p:nvPr/>
        </p:nvSpPr>
        <p:spPr>
          <a:xfrm>
            <a:off x="5131921" y="3244334"/>
            <a:ext cx="1928157" cy="369332"/>
          </a:xfrm>
          <a:prstGeom prst="rect">
            <a:avLst/>
          </a:prstGeom>
        </p:spPr>
        <p:txBody>
          <a:bodyPr wrap="none">
            <a:spAutoFit/>
          </a:bodyPr>
          <a:lstStyle/>
          <a:p>
            <a:r>
              <a:rPr lang="en-US" altLang="zh-CN" dirty="0">
                <a:hlinkClick r:id="rId4"/>
              </a:rPr>
              <a:t>http://10.1.148.26</a:t>
            </a:r>
            <a:endParaRPr lang="zh-CN" altLang="en-US" dirty="0"/>
          </a:p>
        </p:txBody>
      </p:sp>
    </p:spTree>
    <p:extLst>
      <p:ext uri="{BB962C8B-B14F-4D97-AF65-F5344CB8AC3E}">
        <p14:creationId xmlns:p14="http://schemas.microsoft.com/office/powerpoint/2010/main" val="113091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535" y="2440341"/>
            <a:ext cx="3319293" cy="181160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10" dirty="0">
                <a:solidFill>
                  <a:schemeClr val="bg1"/>
                </a:solidFill>
                <a:latin typeface="微软雅黑" pitchFamily="34" charset="-122"/>
                <a:ea typeface="微软雅黑" pitchFamily="34" charset="-122"/>
              </a:rPr>
              <a:t>章节</a:t>
            </a:r>
          </a:p>
        </p:txBody>
      </p:sp>
      <p:sp>
        <p:nvSpPr>
          <p:cNvPr id="11" name="椭圆 10"/>
          <p:cNvSpPr/>
          <p:nvPr/>
        </p:nvSpPr>
        <p:spPr>
          <a:xfrm>
            <a:off x="4340444" y="2880367"/>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4</a:t>
            </a:r>
            <a:endParaRPr lang="zh-CN" altLang="en-US" sz="3048" dirty="0">
              <a:solidFill>
                <a:schemeClr val="bg1"/>
              </a:solidFill>
              <a:latin typeface="微软雅黑" pitchFamily="34" charset="-122"/>
              <a:ea typeface="微软雅黑" pitchFamily="34" charset="-122"/>
            </a:endParaRPr>
          </a:p>
        </p:txBody>
      </p:sp>
      <p:sp>
        <p:nvSpPr>
          <p:cNvPr id="19" name="Rectangle 33"/>
          <p:cNvSpPr>
            <a:spLocks noChangeArrowheads="1"/>
          </p:cNvSpPr>
          <p:nvPr/>
        </p:nvSpPr>
        <p:spPr bwMode="auto">
          <a:xfrm>
            <a:off x="5226502" y="3067782"/>
            <a:ext cx="1918149" cy="515907"/>
          </a:xfrm>
          <a:prstGeom prst="rect">
            <a:avLst/>
          </a:prstGeom>
          <a:noFill/>
          <a:ln w="9525" algn="ctr">
            <a:noFill/>
            <a:miter lim="800000"/>
            <a:headEnd/>
            <a:tailEnd/>
          </a:ln>
        </p:spPr>
        <p:txBody>
          <a:bodyPr wrap="none" lIns="104455" tIns="52227" rIns="104455" bIns="52227">
            <a:spAutoFit/>
          </a:bodyPr>
          <a:lstStyle/>
          <a:p>
            <a:pPr eaLnBrk="0" hangingPunct="0"/>
            <a:r>
              <a:rPr lang="zh-CN" altLang="en-US" sz="2667" dirty="0" smtClean="0">
                <a:solidFill>
                  <a:srgbClr val="000000"/>
                </a:solidFill>
                <a:latin typeface="微软雅黑" pitchFamily="34" charset="-122"/>
                <a:ea typeface="微软雅黑" pitchFamily="34" charset="-122"/>
              </a:rPr>
              <a:t>问题和规划</a:t>
            </a:r>
            <a:endParaRPr lang="en-US" altLang="zh-CN" sz="2667" dirty="0">
              <a:solidFill>
                <a:srgbClr val="000000"/>
              </a:solidFill>
              <a:latin typeface="微软雅黑" pitchFamily="34" charset="-122"/>
              <a:ea typeface="微软雅黑" pitchFamily="34" charset="-122"/>
            </a:endParaRPr>
          </a:p>
        </p:txBody>
      </p:sp>
      <p:sp>
        <p:nvSpPr>
          <p:cNvPr id="20" name="Line 34"/>
          <p:cNvSpPr>
            <a:spLocks noChangeShapeType="1"/>
          </p:cNvSpPr>
          <p:nvPr/>
        </p:nvSpPr>
        <p:spPr bwMode="auto">
          <a:xfrm>
            <a:off x="5094813" y="3520481"/>
            <a:ext cx="4182857"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Tree>
    <p:extLst>
      <p:ext uri="{BB962C8B-B14F-4D97-AF65-F5344CB8AC3E}">
        <p14:creationId xmlns:p14="http://schemas.microsoft.com/office/powerpoint/2010/main" val="1194394343"/>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667">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34"/>
          <p:cNvSpPr>
            <a:spLocks noChangeShapeType="1"/>
          </p:cNvSpPr>
          <p:nvPr/>
        </p:nvSpPr>
        <p:spPr bwMode="auto">
          <a:xfrm>
            <a:off x="3967634" y="4754904"/>
            <a:ext cx="4113615"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sp>
        <p:nvSpPr>
          <p:cNvPr id="26" name="Line 45"/>
          <p:cNvSpPr>
            <a:spLocks noChangeShapeType="1"/>
          </p:cNvSpPr>
          <p:nvPr/>
        </p:nvSpPr>
        <p:spPr bwMode="auto">
          <a:xfrm>
            <a:off x="4006981" y="2241487"/>
            <a:ext cx="4182857"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sp>
        <p:nvSpPr>
          <p:cNvPr id="28" name="Line 56"/>
          <p:cNvSpPr>
            <a:spLocks noChangeShapeType="1"/>
          </p:cNvSpPr>
          <p:nvPr/>
        </p:nvSpPr>
        <p:spPr bwMode="auto">
          <a:xfrm>
            <a:off x="4482621" y="3540019"/>
            <a:ext cx="4182857"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sp>
        <p:nvSpPr>
          <p:cNvPr id="9" name="流程图: 延期 8"/>
          <p:cNvSpPr/>
          <p:nvPr/>
        </p:nvSpPr>
        <p:spPr>
          <a:xfrm>
            <a:off x="-7535" y="2508920"/>
            <a:ext cx="3319293" cy="181160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10" dirty="0">
                <a:solidFill>
                  <a:schemeClr val="bg1"/>
                </a:solidFill>
                <a:latin typeface="微软雅黑" pitchFamily="34" charset="-122"/>
                <a:ea typeface="微软雅黑" pitchFamily="34" charset="-122"/>
              </a:rPr>
              <a:t>目录</a:t>
            </a:r>
          </a:p>
        </p:txBody>
      </p:sp>
      <p:sp>
        <p:nvSpPr>
          <p:cNvPr id="8" name="椭圆 7"/>
          <p:cNvSpPr/>
          <p:nvPr/>
        </p:nvSpPr>
        <p:spPr>
          <a:xfrm>
            <a:off x="3252611" y="1636980"/>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1</a:t>
            </a:r>
            <a:endParaRPr lang="zh-CN" altLang="en-US" sz="3048" dirty="0">
              <a:solidFill>
                <a:schemeClr val="bg1"/>
              </a:solidFill>
              <a:latin typeface="微软雅黑" pitchFamily="34" charset="-122"/>
              <a:ea typeface="微软雅黑" pitchFamily="34" charset="-122"/>
            </a:endParaRPr>
          </a:p>
        </p:txBody>
      </p:sp>
      <p:sp>
        <p:nvSpPr>
          <p:cNvPr id="10" name="椭圆 9"/>
          <p:cNvSpPr/>
          <p:nvPr/>
        </p:nvSpPr>
        <p:spPr>
          <a:xfrm>
            <a:off x="3796830" y="2880367"/>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2</a:t>
            </a:r>
            <a:endParaRPr lang="zh-CN" altLang="en-US" sz="3048" dirty="0">
              <a:solidFill>
                <a:schemeClr val="bg1"/>
              </a:solidFill>
              <a:latin typeface="微软雅黑" pitchFamily="34" charset="-122"/>
              <a:ea typeface="微软雅黑" pitchFamily="34" charset="-122"/>
            </a:endParaRPr>
          </a:p>
        </p:txBody>
      </p:sp>
      <p:sp>
        <p:nvSpPr>
          <p:cNvPr id="11" name="椭圆 10"/>
          <p:cNvSpPr/>
          <p:nvPr/>
        </p:nvSpPr>
        <p:spPr>
          <a:xfrm>
            <a:off x="3281844" y="4114790"/>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3</a:t>
            </a:r>
            <a:endParaRPr lang="zh-CN" altLang="en-US" sz="3048" dirty="0">
              <a:solidFill>
                <a:schemeClr val="bg1"/>
              </a:solidFill>
              <a:latin typeface="微软雅黑" pitchFamily="34" charset="-122"/>
              <a:ea typeface="微软雅黑" pitchFamily="34" charset="-122"/>
            </a:endParaRPr>
          </a:p>
        </p:txBody>
      </p:sp>
      <p:sp>
        <p:nvSpPr>
          <p:cNvPr id="19" name="Rectangle 33"/>
          <p:cNvSpPr>
            <a:spLocks noChangeArrowheads="1"/>
          </p:cNvSpPr>
          <p:nvPr/>
        </p:nvSpPr>
        <p:spPr bwMode="auto">
          <a:xfrm>
            <a:off x="4313608" y="4302205"/>
            <a:ext cx="3767642" cy="515842"/>
          </a:xfrm>
          <a:prstGeom prst="rect">
            <a:avLst/>
          </a:prstGeom>
          <a:noFill/>
          <a:ln w="9525" algn="ctr">
            <a:noFill/>
            <a:miter lim="800000"/>
            <a:headEnd/>
            <a:tailEnd/>
          </a:ln>
        </p:spPr>
        <p:txBody>
          <a:bodyPr wrap="square" lIns="104455" tIns="52227" rIns="104455" bIns="52227">
            <a:spAutoFit/>
          </a:bodyPr>
          <a:lstStyle/>
          <a:p>
            <a:pPr eaLnBrk="0" hangingPunct="0"/>
            <a:r>
              <a:rPr lang="zh-CN" altLang="en-US" sz="2667" dirty="0" smtClean="0">
                <a:solidFill>
                  <a:srgbClr val="000000"/>
                </a:solidFill>
                <a:latin typeface="微软雅黑" pitchFamily="34" charset="-122"/>
                <a:ea typeface="微软雅黑" pitchFamily="34" charset="-122"/>
              </a:rPr>
              <a:t>前端对接</a:t>
            </a:r>
            <a:endParaRPr lang="en-US" altLang="zh-CN" sz="2667" dirty="0">
              <a:solidFill>
                <a:srgbClr val="000000"/>
              </a:solidFill>
              <a:latin typeface="微软雅黑" pitchFamily="34" charset="-122"/>
              <a:ea typeface="微软雅黑" pitchFamily="34" charset="-122"/>
            </a:endParaRPr>
          </a:p>
        </p:txBody>
      </p:sp>
      <p:sp>
        <p:nvSpPr>
          <p:cNvPr id="25" name="Rectangle 44"/>
          <p:cNvSpPr>
            <a:spLocks noChangeArrowheads="1"/>
          </p:cNvSpPr>
          <p:nvPr/>
        </p:nvSpPr>
        <p:spPr bwMode="auto">
          <a:xfrm>
            <a:off x="4284375" y="1788786"/>
            <a:ext cx="4051170" cy="515842"/>
          </a:xfrm>
          <a:prstGeom prst="rect">
            <a:avLst/>
          </a:prstGeom>
          <a:noFill/>
          <a:ln w="9525" algn="ctr">
            <a:noFill/>
            <a:miter lim="800000"/>
            <a:headEnd/>
            <a:tailEnd/>
          </a:ln>
        </p:spPr>
        <p:txBody>
          <a:bodyPr wrap="square" lIns="104455" tIns="52227" rIns="104455" bIns="52227">
            <a:spAutoFit/>
          </a:bodyPr>
          <a:lstStyle/>
          <a:p>
            <a:pPr eaLnBrk="0" hangingPunct="0"/>
            <a:r>
              <a:rPr lang="zh-CN" altLang="en-US" sz="2667" dirty="0">
                <a:solidFill>
                  <a:srgbClr val="000000"/>
                </a:solidFill>
                <a:latin typeface="微软雅黑" pitchFamily="34" charset="-122"/>
                <a:ea typeface="微软雅黑" pitchFamily="34" charset="-122"/>
              </a:rPr>
              <a:t>简介</a:t>
            </a:r>
            <a:endParaRPr lang="en-US" altLang="zh-CN" sz="2667" dirty="0">
              <a:solidFill>
                <a:srgbClr val="000000"/>
              </a:solidFill>
              <a:latin typeface="微软雅黑" pitchFamily="34" charset="-122"/>
              <a:ea typeface="微软雅黑" pitchFamily="34" charset="-122"/>
            </a:endParaRPr>
          </a:p>
        </p:txBody>
      </p:sp>
      <p:sp>
        <p:nvSpPr>
          <p:cNvPr id="27" name="Rectangle 55"/>
          <p:cNvSpPr>
            <a:spLocks noChangeArrowheads="1"/>
          </p:cNvSpPr>
          <p:nvPr/>
        </p:nvSpPr>
        <p:spPr bwMode="auto">
          <a:xfrm>
            <a:off x="4760015" y="3087319"/>
            <a:ext cx="3700190" cy="515842"/>
          </a:xfrm>
          <a:prstGeom prst="rect">
            <a:avLst/>
          </a:prstGeom>
          <a:noFill/>
          <a:ln w="9525" algn="ctr">
            <a:noFill/>
            <a:miter lim="800000"/>
            <a:headEnd/>
            <a:tailEnd/>
          </a:ln>
        </p:spPr>
        <p:txBody>
          <a:bodyPr wrap="square" lIns="104455" tIns="52227" rIns="104455" bIns="52227">
            <a:spAutoFit/>
          </a:bodyPr>
          <a:lstStyle/>
          <a:p>
            <a:pPr eaLnBrk="0" hangingPunct="0"/>
            <a:r>
              <a:rPr lang="zh-CN" altLang="en-US" sz="2667" dirty="0" smtClean="0">
                <a:solidFill>
                  <a:srgbClr val="000000"/>
                </a:solidFill>
                <a:latin typeface="微软雅黑" pitchFamily="34" charset="-122"/>
                <a:ea typeface="微软雅黑" pitchFamily="34" charset="-122"/>
              </a:rPr>
              <a:t>地图配置</a:t>
            </a:r>
            <a:endParaRPr lang="en-US" altLang="zh-CN" sz="2667" dirty="0">
              <a:solidFill>
                <a:srgbClr val="000000"/>
              </a:solidFill>
              <a:latin typeface="微软雅黑" pitchFamily="34" charset="-122"/>
              <a:ea typeface="微软雅黑"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13" name="Line 34"/>
          <p:cNvSpPr>
            <a:spLocks noChangeShapeType="1"/>
          </p:cNvSpPr>
          <p:nvPr/>
        </p:nvSpPr>
        <p:spPr bwMode="auto">
          <a:xfrm>
            <a:off x="3390567" y="5862799"/>
            <a:ext cx="4113615"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sp>
        <p:nvSpPr>
          <p:cNvPr id="15" name="椭圆 14"/>
          <p:cNvSpPr/>
          <p:nvPr/>
        </p:nvSpPr>
        <p:spPr>
          <a:xfrm>
            <a:off x="2704780" y="5150764"/>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4</a:t>
            </a:r>
            <a:endParaRPr lang="zh-CN" altLang="en-US" sz="3048" dirty="0">
              <a:solidFill>
                <a:schemeClr val="bg1"/>
              </a:solidFill>
              <a:latin typeface="微软雅黑" pitchFamily="34" charset="-122"/>
              <a:ea typeface="微软雅黑" pitchFamily="34" charset="-122"/>
            </a:endParaRPr>
          </a:p>
        </p:txBody>
      </p:sp>
      <p:sp>
        <p:nvSpPr>
          <p:cNvPr id="16" name="Rectangle 33"/>
          <p:cNvSpPr>
            <a:spLocks noChangeArrowheads="1"/>
          </p:cNvSpPr>
          <p:nvPr/>
        </p:nvSpPr>
        <p:spPr bwMode="auto">
          <a:xfrm>
            <a:off x="3633801" y="5410100"/>
            <a:ext cx="3767642" cy="515842"/>
          </a:xfrm>
          <a:prstGeom prst="rect">
            <a:avLst/>
          </a:prstGeom>
          <a:noFill/>
          <a:ln w="9525" algn="ctr">
            <a:noFill/>
            <a:miter lim="800000"/>
            <a:headEnd/>
            <a:tailEnd/>
          </a:ln>
        </p:spPr>
        <p:txBody>
          <a:bodyPr wrap="square" lIns="104455" tIns="52227" rIns="104455" bIns="52227">
            <a:spAutoFit/>
          </a:bodyPr>
          <a:lstStyle/>
          <a:p>
            <a:pPr eaLnBrk="0" hangingPunct="0"/>
            <a:r>
              <a:rPr lang="zh-CN" altLang="en-US" sz="2667" dirty="0" smtClean="0">
                <a:solidFill>
                  <a:srgbClr val="000000"/>
                </a:solidFill>
                <a:latin typeface="微软雅黑" pitchFamily="34" charset="-122"/>
                <a:ea typeface="微软雅黑" pitchFamily="34" charset="-122"/>
              </a:rPr>
              <a:t>问题和规划</a:t>
            </a:r>
            <a:endParaRPr lang="en-US" altLang="zh-CN" sz="2667"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48646302"/>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667">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6667">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66667">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66667">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14:bounceEnd="66667">
                                          <p:cBhvr additive="base">
                                            <p:cTn id="12" dur="500" fill="hold"/>
                                            <p:tgtEl>
                                              <p:spTgt spid="10"/>
                                            </p:tgtEl>
                                            <p:attrNameLst>
                                              <p:attrName>ppt_x</p:attrName>
                                            </p:attrNameLst>
                                          </p:cBhvr>
                                          <p:tavLst>
                                            <p:tav tm="0">
                                              <p:val>
                                                <p:strVal val="0-#ppt_w/2"/>
                                              </p:val>
                                            </p:tav>
                                            <p:tav tm="100000">
                                              <p:val>
                                                <p:strVal val="#ppt_x"/>
                                              </p:val>
                                            </p:tav>
                                          </p:tavLst>
                                        </p:anim>
                                        <p:anim calcmode="lin" valueType="num" p14:bounceEnd="66667">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14:presetBounceEnd="66667">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66667">
                                          <p:cBhvr additive="base">
                                            <p:cTn id="17" dur="500" fill="hold"/>
                                            <p:tgtEl>
                                              <p:spTgt spid="11"/>
                                            </p:tgtEl>
                                            <p:attrNameLst>
                                              <p:attrName>ppt_x</p:attrName>
                                            </p:attrNameLst>
                                          </p:cBhvr>
                                          <p:tavLst>
                                            <p:tav tm="0">
                                              <p:val>
                                                <p:strVal val="0-#ppt_w/2"/>
                                              </p:val>
                                            </p:tav>
                                            <p:tav tm="100000">
                                              <p:val>
                                                <p:strVal val="#ppt_x"/>
                                              </p:val>
                                            </p:tav>
                                          </p:tavLst>
                                        </p:anim>
                                        <p:anim calcmode="lin" valueType="num" p14:bounceEnd="66667">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2000"/>
                                </p:stCondLst>
                                <p:childTnLst>
                                  <p:par>
                                    <p:cTn id="30" presetID="2" presetClass="entr" presetSubtype="2" fill="hold" grpId="0" nodeType="afterEffect" p14:presetBounceEnd="52000">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14:bounceEnd="52000">
                                          <p:cBhvr additive="base">
                                            <p:cTn id="32" dur="500" fill="hold"/>
                                            <p:tgtEl>
                                              <p:spTgt spid="25"/>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52000">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14:bounceEnd="52000">
                                          <p:cBhvr additive="base">
                                            <p:cTn id="36" dur="500" fill="hold"/>
                                            <p:tgtEl>
                                              <p:spTgt spid="27"/>
                                            </p:tgtEl>
                                            <p:attrNameLst>
                                              <p:attrName>ppt_x</p:attrName>
                                            </p:attrNameLst>
                                          </p:cBhvr>
                                          <p:tavLst>
                                            <p:tav tm="0">
                                              <p:val>
                                                <p:strVal val="1+#ppt_w/2"/>
                                              </p:val>
                                            </p:tav>
                                            <p:tav tm="100000">
                                              <p:val>
                                                <p:strVal val="#ppt_x"/>
                                              </p:val>
                                            </p:tav>
                                          </p:tavLst>
                                        </p:anim>
                                        <p:anim calcmode="lin" valueType="num" p14:bounceEnd="52000">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52000">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14:bounceEnd="52000">
                                          <p:cBhvr additive="base">
                                            <p:cTn id="40"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41" dur="500" fill="hold"/>
                                            <p:tgtEl>
                                              <p:spTgt spid="19"/>
                                            </p:tgtEl>
                                            <p:attrNameLst>
                                              <p:attrName>ppt_y</p:attrName>
                                            </p:attrNameLst>
                                          </p:cBhvr>
                                          <p:tavLst>
                                            <p:tav tm="0">
                                              <p:val>
                                                <p:strVal val="#ppt_y"/>
                                              </p:val>
                                            </p:tav>
                                            <p:tav tm="100000">
                                              <p:val>
                                                <p:strVal val="#ppt_y"/>
                                              </p:val>
                                            </p:tav>
                                          </p:tavLst>
                                        </p:anim>
                                      </p:childTnLst>
                                    </p:cTn>
                                  </p:par>
                                  <p:par>
                                    <p:cTn id="42" presetID="2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2500"/>
                                </p:stCondLst>
                                <p:childTnLst>
                                  <p:par>
                                    <p:cTn id="46" presetID="2" presetClass="entr" presetSubtype="8" fill="hold" grpId="0" nodeType="afterEffect" p14:presetBounceEnd="66667">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14:bounceEnd="66667">
                                          <p:cBhvr additive="base">
                                            <p:cTn id="48" dur="500" fill="hold"/>
                                            <p:tgtEl>
                                              <p:spTgt spid="15"/>
                                            </p:tgtEl>
                                            <p:attrNameLst>
                                              <p:attrName>ppt_x</p:attrName>
                                            </p:attrNameLst>
                                          </p:cBhvr>
                                          <p:tavLst>
                                            <p:tav tm="0">
                                              <p:val>
                                                <p:strVal val="0-#ppt_w/2"/>
                                              </p:val>
                                            </p:tav>
                                            <p:tav tm="100000">
                                              <p:val>
                                                <p:strVal val="#ppt_x"/>
                                              </p:val>
                                            </p:tav>
                                          </p:tavLst>
                                        </p:anim>
                                        <p:anim calcmode="lin" valueType="num" p14:bounceEnd="66667">
                                          <p:cBhvr additive="base">
                                            <p:cTn id="49" dur="500" fill="hold"/>
                                            <p:tgtEl>
                                              <p:spTgt spid="1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14:presetBounceEnd="52000">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14:bounceEnd="52000">
                                          <p:cBhvr additive="base">
                                            <p:cTn id="52" dur="500" fill="hold"/>
                                            <p:tgtEl>
                                              <p:spTgt spid="16"/>
                                            </p:tgtEl>
                                            <p:attrNameLst>
                                              <p:attrName>ppt_x</p:attrName>
                                            </p:attrNameLst>
                                          </p:cBhvr>
                                          <p:tavLst>
                                            <p:tav tm="0">
                                              <p:val>
                                                <p:strVal val="1+#ppt_w/2"/>
                                              </p:val>
                                            </p:tav>
                                            <p:tav tm="100000">
                                              <p:val>
                                                <p:strVal val="#ppt_x"/>
                                              </p:val>
                                            </p:tav>
                                          </p:tavLst>
                                        </p:anim>
                                        <p:anim calcmode="lin" valueType="num" p14:bounceEnd="52000">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8" grpId="0" animBg="1"/>
          <p:bldP spid="8" grpId="0" animBg="1"/>
          <p:bldP spid="10" grpId="0" animBg="1"/>
          <p:bldP spid="11" grpId="0" animBg="1"/>
          <p:bldP spid="19" grpId="0"/>
          <p:bldP spid="25" grpId="0"/>
          <p:bldP spid="27" grpId="0"/>
          <p:bldP spid="13" grpId="0" animBg="1"/>
          <p:bldP spid="15" grpId="0" animBg="1"/>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2000"/>
                                </p:stCondLst>
                                <p:childTnLst>
                                  <p:par>
                                    <p:cTn id="30" presetID="2" presetClass="entr" presetSubtype="2"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1+#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1+#ppt_w/2"/>
                                              </p:val>
                                            </p:tav>
                                            <p:tav tm="100000">
                                              <p:val>
                                                <p:strVal val="#ppt_x"/>
                                              </p:val>
                                            </p:tav>
                                          </p:tavLst>
                                        </p:anim>
                                        <p:anim calcmode="lin" valueType="num">
                                          <p:cBhvr additive="base">
                                            <p:cTn id="41" dur="500" fill="hold"/>
                                            <p:tgtEl>
                                              <p:spTgt spid="19"/>
                                            </p:tgtEl>
                                            <p:attrNameLst>
                                              <p:attrName>ppt_y</p:attrName>
                                            </p:attrNameLst>
                                          </p:cBhvr>
                                          <p:tavLst>
                                            <p:tav tm="0">
                                              <p:val>
                                                <p:strVal val="#ppt_y"/>
                                              </p:val>
                                            </p:tav>
                                            <p:tav tm="100000">
                                              <p:val>
                                                <p:strVal val="#ppt_y"/>
                                              </p:val>
                                            </p:tav>
                                          </p:tavLst>
                                        </p:anim>
                                      </p:childTnLst>
                                    </p:cTn>
                                  </p:par>
                                  <p:par>
                                    <p:cTn id="42" presetID="2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2500"/>
                                </p:stCondLst>
                                <p:childTnLst>
                                  <p:par>
                                    <p:cTn id="46" presetID="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8" grpId="0" animBg="1"/>
          <p:bldP spid="8" grpId="0" animBg="1"/>
          <p:bldP spid="10" grpId="0" animBg="1"/>
          <p:bldP spid="11" grpId="0" animBg="1"/>
          <p:bldP spid="19" grpId="0"/>
          <p:bldP spid="25" grpId="0"/>
          <p:bldP spid="27" grpId="0"/>
          <p:bldP spid="13" grpId="0" animBg="1"/>
          <p:bldP spid="15" grpId="0" animBg="1"/>
          <p:bldP spid="1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问题和解决</a:t>
            </a:r>
            <a:endParaRPr lang="zh-CN" altLang="en-US" dirty="0"/>
          </a:p>
        </p:txBody>
      </p:sp>
      <p:pic>
        <p:nvPicPr>
          <p:cNvPr id="103" name="图片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grpSp>
        <p:nvGrpSpPr>
          <p:cNvPr id="6" name="组合 5">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7"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9"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pPr>
                <a:endParaRPr lang="en-US" altLang="zh-CN" b="0" dirty="0" smtClean="0">
                  <a:latin typeface="+mn-lt"/>
                  <a:ea typeface="+mn-ea"/>
                  <a:sym typeface="+mn-lt"/>
                </a:endParaRPr>
              </a:p>
              <a:p>
                <a:pPr marL="342900" indent="-342900">
                  <a:lnSpc>
                    <a:spcPct val="150000"/>
                  </a:lnSpc>
                  <a:buFont typeface="+mj-lt"/>
                  <a:buAutoNum type="arabicPeriod"/>
                </a:pPr>
                <a:endParaRPr lang="en-US" altLang="zh-CN" b="0" dirty="0">
                  <a:latin typeface="+mn-lt"/>
                  <a:ea typeface="+mn-ea"/>
                  <a:sym typeface="+mn-lt"/>
                </a:endParaRPr>
              </a:p>
              <a:p>
                <a:pPr>
                  <a:lnSpc>
                    <a:spcPct val="150000"/>
                  </a:lnSpc>
                </a:pPr>
                <a:endParaRPr lang="en-US" altLang="zh-CN" b="0" dirty="0">
                  <a:latin typeface="+mn-lt"/>
                  <a:ea typeface="+mn-ea"/>
                  <a:sym typeface="+mn-lt"/>
                </a:endParaRPr>
              </a:p>
            </p:txBody>
          </p:sp>
          <p:cxnSp>
            <p:nvCxnSpPr>
              <p:cNvPr id="10" name="直接连接符 9">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8"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5" name="矩形 4"/>
          <p:cNvSpPr/>
          <p:nvPr/>
        </p:nvSpPr>
        <p:spPr>
          <a:xfrm>
            <a:off x="3685002" y="2413338"/>
            <a:ext cx="6096000" cy="2031325"/>
          </a:xfrm>
          <a:prstGeom prst="rect">
            <a:avLst/>
          </a:prstGeom>
        </p:spPr>
        <p:txBody>
          <a:bodyPr>
            <a:spAutoFit/>
          </a:bodyPr>
          <a:lstStyle/>
          <a:p>
            <a:r>
              <a:rPr lang="en-US" altLang="zh-CN" dirty="0"/>
              <a:t>1</a:t>
            </a:r>
            <a:r>
              <a:rPr lang="zh-CN" altLang="en-US" dirty="0"/>
              <a:t>、路由离开三维服务，重新进入会报错</a:t>
            </a:r>
            <a:r>
              <a:rPr lang="zh-CN" altLang="en-US" dirty="0" smtClean="0"/>
              <a:t>，不断切换内存会不断</a:t>
            </a:r>
            <a:r>
              <a:rPr lang="zh-CN" altLang="en-US" dirty="0"/>
              <a:t>上升直至崩溃</a:t>
            </a:r>
            <a:endParaRPr lang="en-US" altLang="zh-CN" dirty="0"/>
          </a:p>
          <a:p>
            <a:r>
              <a:rPr lang="zh-CN" altLang="en-US" dirty="0" smtClean="0"/>
              <a:t>解决</a:t>
            </a:r>
            <a:r>
              <a:rPr lang="zh-CN" altLang="en-US" dirty="0"/>
              <a:t>方法：</a:t>
            </a:r>
            <a:r>
              <a:rPr lang="en-US" altLang="zh-CN" dirty="0" err="1"/>
              <a:t>unityInstance.Quit</a:t>
            </a:r>
            <a:r>
              <a:rPr lang="en-US" altLang="zh-CN" dirty="0"/>
              <a:t>(callback)</a:t>
            </a:r>
            <a:r>
              <a:rPr lang="zh-CN" altLang="en-US" dirty="0"/>
              <a:t>，已经在容器组件中调用，业务组件无需任何处理。</a:t>
            </a:r>
            <a:endParaRPr lang="en-US" altLang="zh-CN" dirty="0"/>
          </a:p>
          <a:p>
            <a:r>
              <a:rPr lang="en-US" altLang="zh-CN" dirty="0"/>
              <a:t>2</a:t>
            </a:r>
            <a:r>
              <a:rPr lang="zh-CN" altLang="en-US" dirty="0"/>
              <a:t>、三维容器的弹性布局问题，只提供了固定大小布局</a:t>
            </a:r>
            <a:endParaRPr lang="en-US" altLang="zh-CN" dirty="0"/>
          </a:p>
          <a:p>
            <a:r>
              <a:rPr lang="zh-CN" altLang="en-US" dirty="0"/>
              <a:t>解决方法：容器组件监听宽高动态改变</a:t>
            </a:r>
            <a:r>
              <a:rPr lang="en-US" altLang="zh-CN" dirty="0"/>
              <a:t>canvas</a:t>
            </a:r>
            <a:r>
              <a:rPr lang="zh-CN" altLang="en-US" dirty="0"/>
              <a:t>标签的宽和高，外部监听窗口变化实时改变宽高就</a:t>
            </a:r>
            <a:r>
              <a:rPr lang="zh-CN" altLang="en-US" dirty="0" smtClean="0"/>
              <a:t>行。</a:t>
            </a:r>
            <a:endParaRPr lang="zh-CN" altLang="en-US" dirty="0"/>
          </a:p>
        </p:txBody>
      </p:sp>
    </p:spTree>
    <p:extLst>
      <p:ext uri="{BB962C8B-B14F-4D97-AF65-F5344CB8AC3E}">
        <p14:creationId xmlns:p14="http://schemas.microsoft.com/office/powerpoint/2010/main" val="234150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后续规划</a:t>
            </a:r>
            <a:endParaRPr lang="zh-CN" altLang="en-US" dirty="0"/>
          </a:p>
        </p:txBody>
      </p:sp>
      <p:pic>
        <p:nvPicPr>
          <p:cNvPr id="103" name="图片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grpSp>
        <p:nvGrpSpPr>
          <p:cNvPr id="4" name="2583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4361"/>
            <a:ext cx="12191999" cy="5723468"/>
            <a:chOff x="0" y="1130300"/>
            <a:chExt cx="12191999" cy="5723468"/>
          </a:xfrm>
        </p:grpSpPr>
        <p:grpSp>
          <p:nvGrpSpPr>
            <p:cNvPr id="5" name="íṩ1ïḑé"/>
            <p:cNvGrpSpPr/>
            <p:nvPr/>
          </p:nvGrpSpPr>
          <p:grpSpPr>
            <a:xfrm>
              <a:off x="660401" y="1325849"/>
              <a:ext cx="4740862" cy="3283528"/>
              <a:chOff x="330710" y="1239404"/>
              <a:chExt cx="5157603" cy="3572163"/>
            </a:xfrm>
          </p:grpSpPr>
          <p:grpSp>
            <p:nvGrpSpPr>
              <p:cNvPr id="18" name="ïṩ1idê"/>
              <p:cNvGrpSpPr/>
              <p:nvPr/>
            </p:nvGrpSpPr>
            <p:grpSpPr>
              <a:xfrm>
                <a:off x="3692956" y="1239404"/>
                <a:ext cx="1795357" cy="3572163"/>
                <a:chOff x="3692957" y="1239404"/>
                <a:chExt cx="1795357" cy="3572163"/>
              </a:xfrm>
            </p:grpSpPr>
            <p:sp>
              <p:nvSpPr>
                <p:cNvPr id="31" name="íṣ1iḋe">
                  <a:extLst>
                    <a:ext uri="{FF2B5EF4-FFF2-40B4-BE49-F238E27FC236}">
                      <a16:creationId xmlns:a16="http://schemas.microsoft.com/office/drawing/2014/main" id="{73473A38-22C4-40B3-9EA5-D6EA359C582F}"/>
                    </a:ext>
                  </a:extLst>
                </p:cNvPr>
                <p:cNvSpPr/>
                <p:nvPr/>
              </p:nvSpPr>
              <p:spPr bwMode="auto">
                <a:xfrm rot="19903140">
                  <a:off x="4537395" y="2146941"/>
                  <a:ext cx="175398" cy="175396"/>
                </a:xfrm>
                <a:prstGeom prst="ellipse">
                  <a:avLst/>
                </a:prstGeom>
                <a:solidFill>
                  <a:schemeClr val="accent1"/>
                </a:solidFill>
                <a:ln w="9525">
                  <a:noFill/>
                  <a:round/>
                  <a:headEnd/>
                  <a:tailEnd/>
                </a:ln>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2" name="iṡ1ïḓe">
                  <a:extLst>
                    <a:ext uri="{FF2B5EF4-FFF2-40B4-BE49-F238E27FC236}">
                      <a16:creationId xmlns:a16="http://schemas.microsoft.com/office/drawing/2014/main" id="{04BE054B-E6CA-439D-84AD-977CB75DBF74}"/>
                    </a:ext>
                  </a:extLst>
                </p:cNvPr>
                <p:cNvSpPr/>
                <p:nvPr/>
              </p:nvSpPr>
              <p:spPr bwMode="auto">
                <a:xfrm rot="19903140">
                  <a:off x="3692957" y="2385126"/>
                  <a:ext cx="892014" cy="250564"/>
                </a:xfrm>
                <a:custGeom>
                  <a:avLst/>
                  <a:gdLst/>
                  <a:ahLst/>
                  <a:cxnLst>
                    <a:cxn ang="0">
                      <a:pos x="169" y="1"/>
                    </a:cxn>
                    <a:cxn ang="0">
                      <a:pos x="0" y="0"/>
                    </a:cxn>
                    <a:cxn ang="0">
                      <a:pos x="1" y="16"/>
                    </a:cxn>
                    <a:cxn ang="0">
                      <a:pos x="144" y="46"/>
                    </a:cxn>
                    <a:cxn ang="0">
                      <a:pos x="170" y="31"/>
                    </a:cxn>
                    <a:cxn ang="0">
                      <a:pos x="169" y="1"/>
                    </a:cxn>
                  </a:cxnLst>
                  <a:rect l="0" t="0" r="r" b="b"/>
                  <a:pathLst>
                    <a:path w="170" h="48">
                      <a:moveTo>
                        <a:pt x="169" y="1"/>
                      </a:moveTo>
                      <a:cubicBezTo>
                        <a:pt x="0" y="0"/>
                        <a:pt x="0" y="0"/>
                        <a:pt x="0" y="0"/>
                      </a:cubicBezTo>
                      <a:cubicBezTo>
                        <a:pt x="1" y="16"/>
                        <a:pt x="1" y="16"/>
                        <a:pt x="1" y="16"/>
                      </a:cubicBezTo>
                      <a:cubicBezTo>
                        <a:pt x="144" y="46"/>
                        <a:pt x="144" y="46"/>
                        <a:pt x="144" y="46"/>
                      </a:cubicBezTo>
                      <a:cubicBezTo>
                        <a:pt x="144" y="46"/>
                        <a:pt x="163" y="48"/>
                        <a:pt x="170" y="31"/>
                      </a:cubicBezTo>
                      <a:lnTo>
                        <a:pt x="169" y="1"/>
                      </a:lnTo>
                      <a:close/>
                    </a:path>
                  </a:pathLst>
                </a:custGeom>
                <a:solidFill>
                  <a:schemeClr val="accent1"/>
                </a:solidFill>
                <a:ln w="9525">
                  <a:noFill/>
                  <a:round/>
                  <a:headEnd/>
                  <a:tailEnd/>
                </a:ln>
              </p:spPr>
              <p:txBody>
                <a:bodyPr wrap="square" lIns="91440" tIns="45720" rIns="91440" bIns="45720" anchor="ctr">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3" name="ís1iďê">
                  <a:extLst>
                    <a:ext uri="{FF2B5EF4-FFF2-40B4-BE49-F238E27FC236}">
                      <a16:creationId xmlns:a16="http://schemas.microsoft.com/office/drawing/2014/main" id="{4F35DBB9-66F1-4278-AC18-B1881F93E4DF}"/>
                    </a:ext>
                  </a:extLst>
                </p:cNvPr>
                <p:cNvSpPr/>
                <p:nvPr/>
              </p:nvSpPr>
              <p:spPr bwMode="auto">
                <a:xfrm rot="19903140">
                  <a:off x="4307145" y="1239404"/>
                  <a:ext cx="581312" cy="841895"/>
                </a:xfrm>
                <a:custGeom>
                  <a:avLst/>
                  <a:gdLst/>
                  <a:ahLst/>
                  <a:cxnLst>
                    <a:cxn ang="0">
                      <a:pos x="0" y="137"/>
                    </a:cxn>
                    <a:cxn ang="0">
                      <a:pos x="99" y="0"/>
                    </a:cxn>
                    <a:cxn ang="0">
                      <a:pos x="111" y="10"/>
                    </a:cxn>
                    <a:cxn ang="0">
                      <a:pos x="51" y="143"/>
                    </a:cxn>
                    <a:cxn ang="0">
                      <a:pos x="23" y="156"/>
                    </a:cxn>
                    <a:cxn ang="0">
                      <a:pos x="0" y="137"/>
                    </a:cxn>
                  </a:cxnLst>
                  <a:rect l="0" t="0" r="r" b="b"/>
                  <a:pathLst>
                    <a:path w="111" h="160">
                      <a:moveTo>
                        <a:pt x="0" y="137"/>
                      </a:moveTo>
                      <a:cubicBezTo>
                        <a:pt x="99" y="0"/>
                        <a:pt x="99" y="0"/>
                        <a:pt x="99" y="0"/>
                      </a:cubicBezTo>
                      <a:cubicBezTo>
                        <a:pt x="111" y="10"/>
                        <a:pt x="111" y="10"/>
                        <a:pt x="111" y="10"/>
                      </a:cubicBezTo>
                      <a:cubicBezTo>
                        <a:pt x="51" y="143"/>
                        <a:pt x="51" y="143"/>
                        <a:pt x="51" y="143"/>
                      </a:cubicBezTo>
                      <a:cubicBezTo>
                        <a:pt x="51" y="143"/>
                        <a:pt x="42" y="160"/>
                        <a:pt x="23" y="156"/>
                      </a:cubicBezTo>
                      <a:lnTo>
                        <a:pt x="0" y="137"/>
                      </a:lnTo>
                      <a:close/>
                    </a:path>
                  </a:pathLst>
                </a:custGeom>
                <a:solidFill>
                  <a:schemeClr val="accent1"/>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4" name="iS1îḍê">
                  <a:extLst>
                    <a:ext uri="{FF2B5EF4-FFF2-40B4-BE49-F238E27FC236}">
                      <a16:creationId xmlns:a16="http://schemas.microsoft.com/office/drawing/2014/main" id="{67C3595A-CCB1-4899-ABBE-CE3DB656594C}"/>
                    </a:ext>
                  </a:extLst>
                </p:cNvPr>
                <p:cNvSpPr/>
                <p:nvPr/>
              </p:nvSpPr>
              <p:spPr bwMode="auto">
                <a:xfrm rot="19903140">
                  <a:off x="4761672" y="2007753"/>
                  <a:ext cx="726642" cy="746683"/>
                </a:xfrm>
                <a:custGeom>
                  <a:avLst/>
                  <a:gdLst/>
                  <a:ahLst/>
                  <a:cxnLst>
                    <a:cxn ang="0">
                      <a:pos x="34" y="0"/>
                    </a:cxn>
                    <a:cxn ang="0">
                      <a:pos x="138" y="133"/>
                    </a:cxn>
                    <a:cxn ang="0">
                      <a:pos x="125" y="142"/>
                    </a:cxn>
                    <a:cxn ang="0">
                      <a:pos x="14" y="48"/>
                    </a:cxn>
                    <a:cxn ang="0">
                      <a:pos x="9" y="18"/>
                    </a:cxn>
                    <a:cxn ang="0">
                      <a:pos x="34" y="0"/>
                    </a:cxn>
                  </a:cxnLst>
                  <a:rect l="0" t="0" r="r" b="b"/>
                  <a:pathLst>
                    <a:path w="138" h="142">
                      <a:moveTo>
                        <a:pt x="34" y="0"/>
                      </a:moveTo>
                      <a:cubicBezTo>
                        <a:pt x="138" y="133"/>
                        <a:pt x="138" y="133"/>
                        <a:pt x="138" y="133"/>
                      </a:cubicBezTo>
                      <a:cubicBezTo>
                        <a:pt x="125" y="142"/>
                        <a:pt x="125" y="142"/>
                        <a:pt x="125" y="142"/>
                      </a:cubicBezTo>
                      <a:cubicBezTo>
                        <a:pt x="14" y="48"/>
                        <a:pt x="14" y="48"/>
                        <a:pt x="14" y="48"/>
                      </a:cubicBezTo>
                      <a:cubicBezTo>
                        <a:pt x="14" y="48"/>
                        <a:pt x="0" y="34"/>
                        <a:pt x="9" y="18"/>
                      </a:cubicBezTo>
                      <a:lnTo>
                        <a:pt x="34" y="0"/>
                      </a:lnTo>
                      <a:close/>
                    </a:path>
                  </a:pathLst>
                </a:custGeom>
                <a:solidFill>
                  <a:schemeClr val="accent1"/>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5" name="i$ḻiḓé">
                  <a:extLst>
                    <a:ext uri="{FF2B5EF4-FFF2-40B4-BE49-F238E27FC236}">
                      <a16:creationId xmlns:a16="http://schemas.microsoft.com/office/drawing/2014/main" id="{B61B2D8C-A499-46A8-ADB3-887D4C8A6398}"/>
                    </a:ext>
                  </a:extLst>
                </p:cNvPr>
                <p:cNvSpPr/>
                <p:nvPr/>
              </p:nvSpPr>
              <p:spPr>
                <a:xfrm>
                  <a:off x="4526033" y="2424676"/>
                  <a:ext cx="219974" cy="2386891"/>
                </a:xfrm>
                <a:prstGeom prst="trapezoi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grpSp>
          <p:grpSp>
            <p:nvGrpSpPr>
              <p:cNvPr id="19" name="iSḻiḍê"/>
              <p:cNvGrpSpPr/>
              <p:nvPr/>
            </p:nvGrpSpPr>
            <p:grpSpPr>
              <a:xfrm>
                <a:off x="1582546" y="1695756"/>
                <a:ext cx="1367792" cy="2711524"/>
                <a:chOff x="1582547" y="1695756"/>
                <a:chExt cx="1367792" cy="2711524"/>
              </a:xfrm>
            </p:grpSpPr>
            <p:sp>
              <p:nvSpPr>
                <p:cNvPr id="26" name="îSḷíḍè">
                  <a:extLst>
                    <a:ext uri="{FF2B5EF4-FFF2-40B4-BE49-F238E27FC236}">
                      <a16:creationId xmlns:a16="http://schemas.microsoft.com/office/drawing/2014/main" id="{435B8766-3F33-4FAB-A054-064F432159F5}"/>
                    </a:ext>
                  </a:extLst>
                </p:cNvPr>
                <p:cNvSpPr/>
                <p:nvPr/>
              </p:nvSpPr>
              <p:spPr bwMode="auto">
                <a:xfrm rot="21039745">
                  <a:off x="2278454" y="2374538"/>
                  <a:ext cx="134482" cy="134482"/>
                </a:xfrm>
                <a:prstGeom prst="ellipse">
                  <a:avLst/>
                </a:prstGeom>
                <a:solidFill>
                  <a:schemeClr val="accent1"/>
                </a:solidFill>
                <a:ln w="9525">
                  <a:noFill/>
                  <a:round/>
                  <a:headEnd/>
                  <a:tailEnd/>
                </a:ln>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7" name="ïşļíḍe">
                  <a:extLst>
                    <a:ext uri="{FF2B5EF4-FFF2-40B4-BE49-F238E27FC236}">
                      <a16:creationId xmlns:a16="http://schemas.microsoft.com/office/drawing/2014/main" id="{C4A4FF2D-25D0-403A-9329-C11B3D394229}"/>
                    </a:ext>
                  </a:extLst>
                </p:cNvPr>
                <p:cNvSpPr/>
                <p:nvPr/>
              </p:nvSpPr>
              <p:spPr bwMode="auto">
                <a:xfrm rot="21039745">
                  <a:off x="1582547" y="2424710"/>
                  <a:ext cx="683932" cy="192115"/>
                </a:xfrm>
                <a:custGeom>
                  <a:avLst/>
                  <a:gdLst/>
                  <a:ahLst/>
                  <a:cxnLst>
                    <a:cxn ang="0">
                      <a:pos x="169" y="1"/>
                    </a:cxn>
                    <a:cxn ang="0">
                      <a:pos x="0" y="0"/>
                    </a:cxn>
                    <a:cxn ang="0">
                      <a:pos x="1" y="16"/>
                    </a:cxn>
                    <a:cxn ang="0">
                      <a:pos x="144" y="46"/>
                    </a:cxn>
                    <a:cxn ang="0">
                      <a:pos x="170" y="31"/>
                    </a:cxn>
                    <a:cxn ang="0">
                      <a:pos x="169" y="1"/>
                    </a:cxn>
                  </a:cxnLst>
                  <a:rect l="0" t="0" r="r" b="b"/>
                  <a:pathLst>
                    <a:path w="170" h="48">
                      <a:moveTo>
                        <a:pt x="169" y="1"/>
                      </a:moveTo>
                      <a:cubicBezTo>
                        <a:pt x="0" y="0"/>
                        <a:pt x="0" y="0"/>
                        <a:pt x="0" y="0"/>
                      </a:cubicBezTo>
                      <a:cubicBezTo>
                        <a:pt x="1" y="16"/>
                        <a:pt x="1" y="16"/>
                        <a:pt x="1" y="16"/>
                      </a:cubicBezTo>
                      <a:cubicBezTo>
                        <a:pt x="144" y="46"/>
                        <a:pt x="144" y="46"/>
                        <a:pt x="144" y="46"/>
                      </a:cubicBezTo>
                      <a:cubicBezTo>
                        <a:pt x="144" y="46"/>
                        <a:pt x="163" y="48"/>
                        <a:pt x="170" y="31"/>
                      </a:cubicBezTo>
                      <a:lnTo>
                        <a:pt x="169" y="1"/>
                      </a:lnTo>
                      <a:close/>
                    </a:path>
                  </a:pathLst>
                </a:custGeom>
                <a:solidFill>
                  <a:schemeClr val="accent1"/>
                </a:solidFill>
                <a:ln w="9525">
                  <a:noFill/>
                  <a:round/>
                  <a:headEnd/>
                  <a:tailEnd/>
                </a:ln>
              </p:spPr>
              <p:txBody>
                <a:bodyPr wrap="square" lIns="91440" tIns="45720" rIns="91440" bIns="45720" anchor="ctr">
                  <a:normAutofit fontScale="3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8" name="î$ḻiḑé">
                  <a:extLst>
                    <a:ext uri="{FF2B5EF4-FFF2-40B4-BE49-F238E27FC236}">
                      <a16:creationId xmlns:a16="http://schemas.microsoft.com/office/drawing/2014/main" id="{5F4B08B7-309B-4BD9-A32F-8607512C56DE}"/>
                    </a:ext>
                  </a:extLst>
                </p:cNvPr>
                <p:cNvSpPr/>
                <p:nvPr/>
              </p:nvSpPr>
              <p:spPr bwMode="auto">
                <a:xfrm rot="21039745">
                  <a:off x="2245992" y="1695756"/>
                  <a:ext cx="445709" cy="645508"/>
                </a:xfrm>
                <a:custGeom>
                  <a:avLst/>
                  <a:gdLst/>
                  <a:ahLst/>
                  <a:cxnLst>
                    <a:cxn ang="0">
                      <a:pos x="0" y="137"/>
                    </a:cxn>
                    <a:cxn ang="0">
                      <a:pos x="99" y="0"/>
                    </a:cxn>
                    <a:cxn ang="0">
                      <a:pos x="111" y="10"/>
                    </a:cxn>
                    <a:cxn ang="0">
                      <a:pos x="51" y="143"/>
                    </a:cxn>
                    <a:cxn ang="0">
                      <a:pos x="23" y="156"/>
                    </a:cxn>
                    <a:cxn ang="0">
                      <a:pos x="0" y="137"/>
                    </a:cxn>
                  </a:cxnLst>
                  <a:rect l="0" t="0" r="r" b="b"/>
                  <a:pathLst>
                    <a:path w="111" h="160">
                      <a:moveTo>
                        <a:pt x="0" y="137"/>
                      </a:moveTo>
                      <a:cubicBezTo>
                        <a:pt x="99" y="0"/>
                        <a:pt x="99" y="0"/>
                        <a:pt x="99" y="0"/>
                      </a:cubicBezTo>
                      <a:cubicBezTo>
                        <a:pt x="111" y="10"/>
                        <a:pt x="111" y="10"/>
                        <a:pt x="111" y="10"/>
                      </a:cubicBezTo>
                      <a:cubicBezTo>
                        <a:pt x="51" y="143"/>
                        <a:pt x="51" y="143"/>
                        <a:pt x="51" y="143"/>
                      </a:cubicBezTo>
                      <a:cubicBezTo>
                        <a:pt x="51" y="143"/>
                        <a:pt x="42" y="160"/>
                        <a:pt x="23" y="156"/>
                      </a:cubicBezTo>
                      <a:lnTo>
                        <a:pt x="0" y="137"/>
                      </a:lnTo>
                      <a:close/>
                    </a:path>
                  </a:pathLst>
                </a:custGeom>
                <a:solidFill>
                  <a:schemeClr val="accent1"/>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9" name="îṧļïďè">
                  <a:extLst>
                    <a:ext uri="{FF2B5EF4-FFF2-40B4-BE49-F238E27FC236}">
                      <a16:creationId xmlns:a16="http://schemas.microsoft.com/office/drawing/2014/main" id="{8BD2249E-E19A-48A2-A41A-719F2A28CF84}"/>
                    </a:ext>
                  </a:extLst>
                </p:cNvPr>
                <p:cNvSpPr/>
                <p:nvPr/>
              </p:nvSpPr>
              <p:spPr bwMode="auto">
                <a:xfrm rot="21039745">
                  <a:off x="2393202" y="2386165"/>
                  <a:ext cx="557137" cy="572505"/>
                </a:xfrm>
                <a:custGeom>
                  <a:avLst/>
                  <a:gdLst/>
                  <a:ahLst/>
                  <a:cxnLst>
                    <a:cxn ang="0">
                      <a:pos x="34" y="0"/>
                    </a:cxn>
                    <a:cxn ang="0">
                      <a:pos x="138" y="133"/>
                    </a:cxn>
                    <a:cxn ang="0">
                      <a:pos x="125" y="142"/>
                    </a:cxn>
                    <a:cxn ang="0">
                      <a:pos x="14" y="48"/>
                    </a:cxn>
                    <a:cxn ang="0">
                      <a:pos x="9" y="18"/>
                    </a:cxn>
                    <a:cxn ang="0">
                      <a:pos x="34" y="0"/>
                    </a:cxn>
                  </a:cxnLst>
                  <a:rect l="0" t="0" r="r" b="b"/>
                  <a:pathLst>
                    <a:path w="138" h="142">
                      <a:moveTo>
                        <a:pt x="34" y="0"/>
                      </a:moveTo>
                      <a:cubicBezTo>
                        <a:pt x="138" y="133"/>
                        <a:pt x="138" y="133"/>
                        <a:pt x="138" y="133"/>
                      </a:cubicBezTo>
                      <a:cubicBezTo>
                        <a:pt x="125" y="142"/>
                        <a:pt x="125" y="142"/>
                        <a:pt x="125" y="142"/>
                      </a:cubicBezTo>
                      <a:cubicBezTo>
                        <a:pt x="14" y="48"/>
                        <a:pt x="14" y="48"/>
                        <a:pt x="14" y="48"/>
                      </a:cubicBezTo>
                      <a:cubicBezTo>
                        <a:pt x="14" y="48"/>
                        <a:pt x="0" y="34"/>
                        <a:pt x="9" y="18"/>
                      </a:cubicBezTo>
                      <a:lnTo>
                        <a:pt x="34" y="0"/>
                      </a:lnTo>
                      <a:close/>
                    </a:path>
                  </a:pathLst>
                </a:custGeom>
                <a:solidFill>
                  <a:schemeClr val="accent1"/>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0" name="ïṧ1íďe">
                  <a:extLst>
                    <a:ext uri="{FF2B5EF4-FFF2-40B4-BE49-F238E27FC236}">
                      <a16:creationId xmlns:a16="http://schemas.microsoft.com/office/drawing/2014/main" id="{98B513EE-1765-49F3-97C3-29F7FC966261}"/>
                    </a:ext>
                  </a:extLst>
                </p:cNvPr>
                <p:cNvSpPr/>
                <p:nvPr/>
              </p:nvSpPr>
              <p:spPr>
                <a:xfrm>
                  <a:off x="2257989" y="2577175"/>
                  <a:ext cx="168661" cy="1830105"/>
                </a:xfrm>
                <a:prstGeom prst="trapezoi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grpSp>
          <p:grpSp>
            <p:nvGrpSpPr>
              <p:cNvPr id="20" name="îšļiḑê"/>
              <p:cNvGrpSpPr/>
              <p:nvPr/>
            </p:nvGrpSpPr>
            <p:grpSpPr>
              <a:xfrm>
                <a:off x="330710" y="2145123"/>
                <a:ext cx="1069914" cy="2128779"/>
                <a:chOff x="330711" y="2145123"/>
                <a:chExt cx="1069914" cy="2128779"/>
              </a:xfrm>
            </p:grpSpPr>
            <p:sp>
              <p:nvSpPr>
                <p:cNvPr id="21" name="íşļíḍê">
                  <a:extLst>
                    <a:ext uri="{FF2B5EF4-FFF2-40B4-BE49-F238E27FC236}">
                      <a16:creationId xmlns:a16="http://schemas.microsoft.com/office/drawing/2014/main" id="{641B12E4-9F76-459F-AF72-6D9A697EADC4}"/>
                    </a:ext>
                  </a:extLst>
                </p:cNvPr>
                <p:cNvSpPr/>
                <p:nvPr/>
              </p:nvSpPr>
              <p:spPr bwMode="auto">
                <a:xfrm rot="19903140">
                  <a:off x="833940" y="2685956"/>
                  <a:ext cx="104525" cy="104525"/>
                </a:xfrm>
                <a:prstGeom prst="ellipse">
                  <a:avLst/>
                </a:prstGeom>
                <a:solidFill>
                  <a:schemeClr val="accent1"/>
                </a:solidFill>
                <a:ln w="9525">
                  <a:noFill/>
                  <a:round/>
                  <a:headEnd/>
                  <a:tailEnd/>
                </a:ln>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2" name="ísḷîdê">
                  <a:extLst>
                    <a:ext uri="{FF2B5EF4-FFF2-40B4-BE49-F238E27FC236}">
                      <a16:creationId xmlns:a16="http://schemas.microsoft.com/office/drawing/2014/main" id="{B47103B7-A1B3-42C2-83CC-BC3701DD8DD0}"/>
                    </a:ext>
                  </a:extLst>
                </p:cNvPr>
                <p:cNvSpPr/>
                <p:nvPr/>
              </p:nvSpPr>
              <p:spPr bwMode="auto">
                <a:xfrm rot="19903140">
                  <a:off x="330711" y="2827899"/>
                  <a:ext cx="531581" cy="149320"/>
                </a:xfrm>
                <a:custGeom>
                  <a:avLst/>
                  <a:gdLst/>
                  <a:ahLst/>
                  <a:cxnLst>
                    <a:cxn ang="0">
                      <a:pos x="169" y="1"/>
                    </a:cxn>
                    <a:cxn ang="0">
                      <a:pos x="0" y="0"/>
                    </a:cxn>
                    <a:cxn ang="0">
                      <a:pos x="1" y="16"/>
                    </a:cxn>
                    <a:cxn ang="0">
                      <a:pos x="144" y="46"/>
                    </a:cxn>
                    <a:cxn ang="0">
                      <a:pos x="170" y="31"/>
                    </a:cxn>
                    <a:cxn ang="0">
                      <a:pos x="169" y="1"/>
                    </a:cxn>
                  </a:cxnLst>
                  <a:rect l="0" t="0" r="r" b="b"/>
                  <a:pathLst>
                    <a:path w="170" h="48">
                      <a:moveTo>
                        <a:pt x="169" y="1"/>
                      </a:moveTo>
                      <a:cubicBezTo>
                        <a:pt x="0" y="0"/>
                        <a:pt x="0" y="0"/>
                        <a:pt x="0" y="0"/>
                      </a:cubicBezTo>
                      <a:cubicBezTo>
                        <a:pt x="1" y="16"/>
                        <a:pt x="1" y="16"/>
                        <a:pt x="1" y="16"/>
                      </a:cubicBezTo>
                      <a:cubicBezTo>
                        <a:pt x="144" y="46"/>
                        <a:pt x="144" y="46"/>
                        <a:pt x="144" y="46"/>
                      </a:cubicBezTo>
                      <a:cubicBezTo>
                        <a:pt x="144" y="46"/>
                        <a:pt x="163" y="48"/>
                        <a:pt x="170" y="31"/>
                      </a:cubicBezTo>
                      <a:lnTo>
                        <a:pt x="169" y="1"/>
                      </a:lnTo>
                      <a:close/>
                    </a:path>
                  </a:pathLst>
                </a:custGeom>
                <a:solidFill>
                  <a:schemeClr val="accent1"/>
                </a:solidFill>
                <a:ln w="9525">
                  <a:noFill/>
                  <a:round/>
                  <a:headEnd/>
                  <a:tailEnd/>
                </a:ln>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3" name="iŝḷïďè">
                  <a:extLst>
                    <a:ext uri="{FF2B5EF4-FFF2-40B4-BE49-F238E27FC236}">
                      <a16:creationId xmlns:a16="http://schemas.microsoft.com/office/drawing/2014/main" id="{564C6BEE-B1F0-402D-B427-2AF827768BA6}"/>
                    </a:ext>
                  </a:extLst>
                </p:cNvPr>
                <p:cNvSpPr/>
                <p:nvPr/>
              </p:nvSpPr>
              <p:spPr bwMode="auto">
                <a:xfrm rot="19903140">
                  <a:off x="696726" y="2145123"/>
                  <a:ext cx="346424" cy="501715"/>
                </a:xfrm>
                <a:custGeom>
                  <a:avLst/>
                  <a:gdLst/>
                  <a:ahLst/>
                  <a:cxnLst>
                    <a:cxn ang="0">
                      <a:pos x="0" y="137"/>
                    </a:cxn>
                    <a:cxn ang="0">
                      <a:pos x="99" y="0"/>
                    </a:cxn>
                    <a:cxn ang="0">
                      <a:pos x="111" y="10"/>
                    </a:cxn>
                    <a:cxn ang="0">
                      <a:pos x="51" y="143"/>
                    </a:cxn>
                    <a:cxn ang="0">
                      <a:pos x="23" y="156"/>
                    </a:cxn>
                    <a:cxn ang="0">
                      <a:pos x="0" y="137"/>
                    </a:cxn>
                  </a:cxnLst>
                  <a:rect l="0" t="0" r="r" b="b"/>
                  <a:pathLst>
                    <a:path w="111" h="160">
                      <a:moveTo>
                        <a:pt x="0" y="137"/>
                      </a:moveTo>
                      <a:cubicBezTo>
                        <a:pt x="99" y="0"/>
                        <a:pt x="99" y="0"/>
                        <a:pt x="99" y="0"/>
                      </a:cubicBezTo>
                      <a:cubicBezTo>
                        <a:pt x="111" y="10"/>
                        <a:pt x="111" y="10"/>
                        <a:pt x="111" y="10"/>
                      </a:cubicBezTo>
                      <a:cubicBezTo>
                        <a:pt x="51" y="143"/>
                        <a:pt x="51" y="143"/>
                        <a:pt x="51" y="143"/>
                      </a:cubicBezTo>
                      <a:cubicBezTo>
                        <a:pt x="51" y="143"/>
                        <a:pt x="42" y="160"/>
                        <a:pt x="23" y="156"/>
                      </a:cubicBezTo>
                      <a:lnTo>
                        <a:pt x="0" y="137"/>
                      </a:lnTo>
                      <a:close/>
                    </a:path>
                  </a:pathLst>
                </a:custGeom>
                <a:solidFill>
                  <a:schemeClr val="accent1"/>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4" name="ïSļíḑe">
                  <a:extLst>
                    <a:ext uri="{FF2B5EF4-FFF2-40B4-BE49-F238E27FC236}">
                      <a16:creationId xmlns:a16="http://schemas.microsoft.com/office/drawing/2014/main" id="{87DF9F7D-40D1-416D-AE88-F8C55794ABEE}"/>
                    </a:ext>
                  </a:extLst>
                </p:cNvPr>
                <p:cNvSpPr/>
                <p:nvPr/>
              </p:nvSpPr>
              <p:spPr bwMode="auto">
                <a:xfrm rot="19903140">
                  <a:off x="967594" y="2603009"/>
                  <a:ext cx="433031" cy="444975"/>
                </a:xfrm>
                <a:custGeom>
                  <a:avLst/>
                  <a:gdLst/>
                  <a:ahLst/>
                  <a:cxnLst>
                    <a:cxn ang="0">
                      <a:pos x="34" y="0"/>
                    </a:cxn>
                    <a:cxn ang="0">
                      <a:pos x="138" y="133"/>
                    </a:cxn>
                    <a:cxn ang="0">
                      <a:pos x="125" y="142"/>
                    </a:cxn>
                    <a:cxn ang="0">
                      <a:pos x="14" y="48"/>
                    </a:cxn>
                    <a:cxn ang="0">
                      <a:pos x="9" y="18"/>
                    </a:cxn>
                    <a:cxn ang="0">
                      <a:pos x="34" y="0"/>
                    </a:cxn>
                  </a:cxnLst>
                  <a:rect l="0" t="0" r="r" b="b"/>
                  <a:pathLst>
                    <a:path w="138" h="142">
                      <a:moveTo>
                        <a:pt x="34" y="0"/>
                      </a:moveTo>
                      <a:cubicBezTo>
                        <a:pt x="138" y="133"/>
                        <a:pt x="138" y="133"/>
                        <a:pt x="138" y="133"/>
                      </a:cubicBezTo>
                      <a:cubicBezTo>
                        <a:pt x="125" y="142"/>
                        <a:pt x="125" y="142"/>
                        <a:pt x="125" y="142"/>
                      </a:cubicBezTo>
                      <a:cubicBezTo>
                        <a:pt x="14" y="48"/>
                        <a:pt x="14" y="48"/>
                        <a:pt x="14" y="48"/>
                      </a:cubicBezTo>
                      <a:cubicBezTo>
                        <a:pt x="14" y="48"/>
                        <a:pt x="0" y="34"/>
                        <a:pt x="9" y="18"/>
                      </a:cubicBezTo>
                      <a:lnTo>
                        <a:pt x="34" y="0"/>
                      </a:lnTo>
                      <a:close/>
                    </a:path>
                  </a:pathLst>
                </a:custGeom>
                <a:solidFill>
                  <a:schemeClr val="accent1"/>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5" name="iŝ1íḍé">
                  <a:extLst>
                    <a:ext uri="{FF2B5EF4-FFF2-40B4-BE49-F238E27FC236}">
                      <a16:creationId xmlns:a16="http://schemas.microsoft.com/office/drawing/2014/main" id="{650FC96E-0788-459D-A59D-BBA49836E4AF}"/>
                    </a:ext>
                  </a:extLst>
                </p:cNvPr>
                <p:cNvSpPr/>
                <p:nvPr/>
              </p:nvSpPr>
              <p:spPr>
                <a:xfrm>
                  <a:off x="827169" y="2851469"/>
                  <a:ext cx="131090" cy="1422433"/>
                </a:xfrm>
                <a:prstGeom prst="trapezoi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grpSp>
        </p:grpSp>
        <p:sp>
          <p:nvSpPr>
            <p:cNvPr id="6" name="íṥḻîdè">
              <a:extLst>
                <a:ext uri="{FF2B5EF4-FFF2-40B4-BE49-F238E27FC236}">
                  <a16:creationId xmlns:a16="http://schemas.microsoft.com/office/drawing/2014/main" id="{6DE7B7E8-FB1A-41A1-8422-B2473BAE709C}"/>
                </a:ext>
              </a:extLst>
            </p:cNvPr>
            <p:cNvSpPr/>
            <p:nvPr/>
          </p:nvSpPr>
          <p:spPr bwMode="auto">
            <a:xfrm>
              <a:off x="0" y="3889857"/>
              <a:ext cx="12191999" cy="2963911"/>
            </a:xfrm>
            <a:custGeom>
              <a:avLst/>
              <a:gdLst/>
              <a:ahLst/>
              <a:cxnLst>
                <a:cxn ang="0">
                  <a:pos x="2881" y="476"/>
                </a:cxn>
                <a:cxn ang="0">
                  <a:pos x="2881" y="809"/>
                </a:cxn>
                <a:cxn ang="0">
                  <a:pos x="0" y="809"/>
                </a:cxn>
                <a:cxn ang="0">
                  <a:pos x="0" y="0"/>
                </a:cxn>
                <a:cxn ang="0">
                  <a:pos x="2881" y="476"/>
                </a:cxn>
              </a:cxnLst>
              <a:rect l="0" t="0" r="r" b="b"/>
              <a:pathLst>
                <a:path w="2881" h="809">
                  <a:moveTo>
                    <a:pt x="2881" y="476"/>
                  </a:moveTo>
                  <a:cubicBezTo>
                    <a:pt x="2881" y="809"/>
                    <a:pt x="2881" y="809"/>
                    <a:pt x="2881" y="809"/>
                  </a:cubicBezTo>
                  <a:cubicBezTo>
                    <a:pt x="0" y="809"/>
                    <a:pt x="0" y="809"/>
                    <a:pt x="0" y="809"/>
                  </a:cubicBezTo>
                  <a:cubicBezTo>
                    <a:pt x="0" y="0"/>
                    <a:pt x="0" y="0"/>
                    <a:pt x="0" y="0"/>
                  </a:cubicBezTo>
                  <a:cubicBezTo>
                    <a:pt x="970" y="24"/>
                    <a:pt x="1930" y="183"/>
                    <a:pt x="2881" y="476"/>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nvGrpSpPr>
            <p:cNvPr id="7" name="îṩľiḍé"/>
            <p:cNvGrpSpPr/>
            <p:nvPr/>
          </p:nvGrpSpPr>
          <p:grpSpPr>
            <a:xfrm>
              <a:off x="6540648" y="1130300"/>
              <a:ext cx="4930916" cy="937272"/>
              <a:chOff x="6608724" y="1224364"/>
              <a:chExt cx="4930916" cy="937272"/>
            </a:xfrm>
          </p:grpSpPr>
          <p:grpSp>
            <p:nvGrpSpPr>
              <p:cNvPr id="14" name="îṩḷïdê"/>
              <p:cNvGrpSpPr/>
              <p:nvPr/>
            </p:nvGrpSpPr>
            <p:grpSpPr>
              <a:xfrm>
                <a:off x="7228928" y="1224364"/>
                <a:ext cx="4310712" cy="937272"/>
                <a:chOff x="7762328" y="1130300"/>
                <a:chExt cx="4310712" cy="937272"/>
              </a:xfrm>
            </p:grpSpPr>
            <p:sp>
              <p:nvSpPr>
                <p:cNvPr id="16" name="î$ḷiḓè">
                  <a:extLst>
                    <a:ext uri="{FF2B5EF4-FFF2-40B4-BE49-F238E27FC236}">
                      <a16:creationId xmlns:a16="http://schemas.microsoft.com/office/drawing/2014/main" id="{921D2456-A6A6-43F5-AD86-0A010D24A2F0}"/>
                    </a:ext>
                  </a:extLst>
                </p:cNvPr>
                <p:cNvSpPr txBox="1"/>
                <p:nvPr/>
              </p:nvSpPr>
              <p:spPr>
                <a:xfrm>
                  <a:off x="7762328" y="1130300"/>
                  <a:ext cx="345461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smtClean="0"/>
                    <a:t>完善文档</a:t>
                  </a:r>
                  <a:endParaRPr lang="zh-CN" altLang="en-US" sz="1400" b="1" dirty="0"/>
                </a:p>
              </p:txBody>
            </p:sp>
            <p:sp>
              <p:nvSpPr>
                <p:cNvPr id="17" name="ïSļîḑe">
                  <a:extLst>
                    <a:ext uri="{FF2B5EF4-FFF2-40B4-BE49-F238E27FC236}">
                      <a16:creationId xmlns:a16="http://schemas.microsoft.com/office/drawing/2014/main" id="{F8E07573-A8E5-42F7-B445-E2E8E3B47ABD}"/>
                    </a:ext>
                  </a:extLst>
                </p:cNvPr>
                <p:cNvSpPr/>
                <p:nvPr/>
              </p:nvSpPr>
              <p:spPr bwMode="auto">
                <a:xfrm>
                  <a:off x="7762328" y="1521401"/>
                  <a:ext cx="4310712" cy="54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000" dirty="0" smtClean="0"/>
                    <a:t>细化相关接口文档</a:t>
                  </a:r>
                  <a:endParaRPr lang="en-US" altLang="zh-CN" sz="1000" dirty="0" smtClean="0"/>
                </a:p>
              </p:txBody>
            </p:sp>
          </p:grpSp>
          <p:sp>
            <p:nvSpPr>
              <p:cNvPr id="15" name="îšḷïḍê">
                <a:extLst>
                  <a:ext uri="{FF2B5EF4-FFF2-40B4-BE49-F238E27FC236}">
                    <a16:creationId xmlns:a16="http://schemas.microsoft.com/office/drawing/2014/main" id="{921D2456-A6A6-43F5-AD86-0A010D24A2F0}"/>
                  </a:ext>
                </a:extLst>
              </p:cNvPr>
              <p:cNvSpPr txBox="1"/>
              <p:nvPr/>
            </p:nvSpPr>
            <p:spPr>
              <a:xfrm>
                <a:off x="6608724" y="1354687"/>
                <a:ext cx="556192" cy="483802"/>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chemeClr val="accent1"/>
                    </a:solidFill>
                  </a:rPr>
                  <a:t>01.</a:t>
                </a:r>
                <a:endParaRPr lang="id-ID" sz="2000" b="1" dirty="0">
                  <a:solidFill>
                    <a:schemeClr val="accent1"/>
                  </a:solidFill>
                </a:endParaRPr>
              </a:p>
            </p:txBody>
          </p:sp>
        </p:grpSp>
        <p:grpSp>
          <p:nvGrpSpPr>
            <p:cNvPr id="8" name="îṧlidê"/>
            <p:cNvGrpSpPr/>
            <p:nvPr/>
          </p:nvGrpSpPr>
          <p:grpSpPr>
            <a:xfrm>
              <a:off x="6540648" y="2185662"/>
              <a:ext cx="4074814" cy="1072473"/>
              <a:chOff x="6608724" y="457445"/>
              <a:chExt cx="4074814" cy="1072473"/>
            </a:xfrm>
          </p:grpSpPr>
          <p:grpSp>
            <p:nvGrpSpPr>
              <p:cNvPr id="10" name="íşļîḋè"/>
              <p:cNvGrpSpPr/>
              <p:nvPr/>
            </p:nvGrpSpPr>
            <p:grpSpPr>
              <a:xfrm>
                <a:off x="7228928" y="457445"/>
                <a:ext cx="3454610" cy="1072473"/>
                <a:chOff x="7762328" y="363381"/>
                <a:chExt cx="3454610" cy="1072473"/>
              </a:xfrm>
            </p:grpSpPr>
            <p:sp>
              <p:nvSpPr>
                <p:cNvPr id="12" name="îsľîḍé">
                  <a:extLst>
                    <a:ext uri="{FF2B5EF4-FFF2-40B4-BE49-F238E27FC236}">
                      <a16:creationId xmlns:a16="http://schemas.microsoft.com/office/drawing/2014/main" id="{921D2456-A6A6-43F5-AD86-0A010D24A2F0}"/>
                    </a:ext>
                  </a:extLst>
                </p:cNvPr>
                <p:cNvSpPr txBox="1"/>
                <p:nvPr/>
              </p:nvSpPr>
              <p:spPr>
                <a:xfrm>
                  <a:off x="7762328" y="363381"/>
                  <a:ext cx="345461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smtClean="0"/>
                    <a:t>控件的完善</a:t>
                  </a:r>
                  <a:endParaRPr lang="id-ID" sz="1400" b="1" dirty="0"/>
                </a:p>
              </p:txBody>
            </p:sp>
            <p:sp>
              <p:nvSpPr>
                <p:cNvPr id="13" name="îşḷiḍé">
                  <a:extLst>
                    <a:ext uri="{FF2B5EF4-FFF2-40B4-BE49-F238E27FC236}">
                      <a16:creationId xmlns:a16="http://schemas.microsoft.com/office/drawing/2014/main" id="{F8E07573-A8E5-42F7-B445-E2E8E3B47ABD}"/>
                    </a:ext>
                  </a:extLst>
                </p:cNvPr>
                <p:cNvSpPr/>
                <p:nvPr/>
              </p:nvSpPr>
              <p:spPr bwMode="auto">
                <a:xfrm>
                  <a:off x="7762328" y="754484"/>
                  <a:ext cx="3454610" cy="68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smtClean="0"/>
                    <a:t>提供更多的可视化控件</a:t>
                  </a:r>
                  <a:endParaRPr lang="en-US" altLang="zh-CN" sz="1100" dirty="0" smtClean="0"/>
                </a:p>
                <a:p>
                  <a:pPr marL="171450" indent="-171450">
                    <a:lnSpc>
                      <a:spcPct val="150000"/>
                    </a:lnSpc>
                    <a:buFont typeface="Arial" panose="020B0604020202020204" pitchFamily="34" charset="0"/>
                    <a:buChar char="•"/>
                  </a:pPr>
                  <a:r>
                    <a:rPr lang="zh-CN" altLang="en-US" sz="1100" dirty="0" smtClean="0"/>
                    <a:t>提供控件的可视化配置或者提供相应的</a:t>
                  </a:r>
                  <a:r>
                    <a:rPr lang="en-US" altLang="zh-CN" sz="1100" dirty="0" smtClean="0"/>
                    <a:t>demo</a:t>
                  </a:r>
                </a:p>
              </p:txBody>
            </p:sp>
          </p:grpSp>
          <p:sp>
            <p:nvSpPr>
              <p:cNvPr id="11" name="iŝļiḍê">
                <a:extLst>
                  <a:ext uri="{FF2B5EF4-FFF2-40B4-BE49-F238E27FC236}">
                    <a16:creationId xmlns:a16="http://schemas.microsoft.com/office/drawing/2014/main" id="{921D2456-A6A6-43F5-AD86-0A010D24A2F0}"/>
                  </a:ext>
                </a:extLst>
              </p:cNvPr>
              <p:cNvSpPr txBox="1"/>
              <p:nvPr/>
            </p:nvSpPr>
            <p:spPr>
              <a:xfrm>
                <a:off x="6608724" y="587768"/>
                <a:ext cx="556192" cy="483802"/>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chemeClr val="accent1"/>
                    </a:solidFill>
                  </a:rPr>
                  <a:t>02.</a:t>
                </a:r>
                <a:endParaRPr lang="id-ID" sz="2000" b="1" dirty="0">
                  <a:solidFill>
                    <a:schemeClr val="accent1"/>
                  </a:solidFill>
                </a:endParaRPr>
              </a:p>
            </p:txBody>
          </p:sp>
        </p:grpSp>
        <p:cxnSp>
          <p:nvCxnSpPr>
            <p:cNvPr id="9" name="直接连接符 8"/>
            <p:cNvCxnSpPr/>
            <p:nvPr/>
          </p:nvCxnSpPr>
          <p:spPr>
            <a:xfrm>
              <a:off x="7160852" y="2110473"/>
              <a:ext cx="42703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cxnSp>
        <p:nvCxnSpPr>
          <p:cNvPr id="36" name="直接连接符 35"/>
          <p:cNvCxnSpPr/>
          <p:nvPr/>
        </p:nvCxnSpPr>
        <p:spPr>
          <a:xfrm>
            <a:off x="7148868" y="3294344"/>
            <a:ext cx="42703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7" name="iŝļiḍê">
            <a:extLst>
              <a:ext uri="{FF2B5EF4-FFF2-40B4-BE49-F238E27FC236}">
                <a16:creationId xmlns:a16="http://schemas.microsoft.com/office/drawing/2014/main" id="{921D2456-A6A6-43F5-AD86-0A010D24A2F0}"/>
              </a:ext>
            </a:extLst>
          </p:cNvPr>
          <p:cNvSpPr txBox="1"/>
          <p:nvPr/>
        </p:nvSpPr>
        <p:spPr>
          <a:xfrm>
            <a:off x="6549212" y="3592327"/>
            <a:ext cx="556192" cy="483802"/>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smtClean="0">
                <a:solidFill>
                  <a:schemeClr val="accent1"/>
                </a:solidFill>
              </a:rPr>
              <a:t>03.</a:t>
            </a:r>
            <a:endParaRPr lang="id-ID" sz="2000" b="1" dirty="0">
              <a:solidFill>
                <a:schemeClr val="accent1"/>
              </a:solidFill>
            </a:endParaRPr>
          </a:p>
        </p:txBody>
      </p:sp>
      <p:sp>
        <p:nvSpPr>
          <p:cNvPr id="39" name="îsľîḍé">
            <a:extLst>
              <a:ext uri="{FF2B5EF4-FFF2-40B4-BE49-F238E27FC236}">
                <a16:creationId xmlns:a16="http://schemas.microsoft.com/office/drawing/2014/main" id="{921D2456-A6A6-43F5-AD86-0A010D24A2F0}"/>
              </a:ext>
            </a:extLst>
          </p:cNvPr>
          <p:cNvSpPr txBox="1"/>
          <p:nvPr/>
        </p:nvSpPr>
        <p:spPr>
          <a:xfrm>
            <a:off x="7282430" y="3554471"/>
            <a:ext cx="345461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smtClean="0"/>
              <a:t>共性应用</a:t>
            </a:r>
            <a:endParaRPr lang="en-US" altLang="zh-CN" sz="1400" b="1" dirty="0" smtClean="0"/>
          </a:p>
        </p:txBody>
      </p:sp>
      <p:sp>
        <p:nvSpPr>
          <p:cNvPr id="40" name="îşḷiḍé">
            <a:extLst>
              <a:ext uri="{FF2B5EF4-FFF2-40B4-BE49-F238E27FC236}">
                <a16:creationId xmlns:a16="http://schemas.microsoft.com/office/drawing/2014/main" id="{F8E07573-A8E5-42F7-B445-E2E8E3B47ABD}"/>
              </a:ext>
            </a:extLst>
          </p:cNvPr>
          <p:cNvSpPr/>
          <p:nvPr/>
        </p:nvSpPr>
        <p:spPr bwMode="auto">
          <a:xfrm>
            <a:off x="7231060" y="3966120"/>
            <a:ext cx="3454610" cy="68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smtClean="0"/>
              <a:t>提供一个共性的应用组件</a:t>
            </a:r>
            <a:endParaRPr lang="en-US" altLang="zh-CN" sz="1100" dirty="0" smtClean="0"/>
          </a:p>
        </p:txBody>
      </p:sp>
    </p:spTree>
    <p:extLst>
      <p:ext uri="{BB962C8B-B14F-4D97-AF65-F5344CB8AC3E}">
        <p14:creationId xmlns:p14="http://schemas.microsoft.com/office/powerpoint/2010/main" val="11025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参考资料</a:t>
            </a:r>
            <a:endParaRPr lang="zh-CN" altLang="en-US" dirty="0"/>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4" name="文本框 3"/>
          <p:cNvSpPr txBox="1"/>
          <p:nvPr/>
        </p:nvSpPr>
        <p:spPr>
          <a:xfrm>
            <a:off x="838200" y="1972638"/>
            <a:ext cx="7065396" cy="646331"/>
          </a:xfrm>
          <a:prstGeom prst="rect">
            <a:avLst/>
          </a:prstGeom>
          <a:noFill/>
        </p:spPr>
        <p:txBody>
          <a:bodyPr wrap="none" rtlCol="0">
            <a:spAutoFit/>
          </a:bodyPr>
          <a:lstStyle/>
          <a:p>
            <a:pPr marL="342900" indent="-342900">
              <a:buFont typeface="Wingdings" panose="05000000000000000000" pitchFamily="2" charset="2"/>
              <a:buChar char="u"/>
            </a:pPr>
            <a:r>
              <a:rPr lang="zh-CN" altLang="en-US" dirty="0" smtClean="0"/>
              <a:t>动视引擎组件</a:t>
            </a:r>
            <a:r>
              <a:rPr lang="en-US" altLang="zh-CN" dirty="0" smtClean="0"/>
              <a:t>wiki</a:t>
            </a:r>
            <a:r>
              <a:rPr lang="zh-CN" altLang="en-US" dirty="0" smtClean="0"/>
              <a:t>文档</a:t>
            </a:r>
            <a:endParaRPr lang="en-US" altLang="zh-CN" dirty="0" smtClean="0"/>
          </a:p>
          <a:p>
            <a:r>
              <a:rPr lang="en-US" altLang="zh-CN" dirty="0">
                <a:hlinkClick r:id="rId4"/>
              </a:rPr>
              <a:t>https://</a:t>
            </a:r>
            <a:r>
              <a:rPr lang="en-US" altLang="zh-CN" dirty="0" smtClean="0">
                <a:hlinkClick r:id="rId4"/>
              </a:rPr>
              <a:t>wiki.hikvision.com.cn/pages/viewpage.action?pageId=144032079</a:t>
            </a:r>
            <a:endParaRPr lang="en-US" altLang="zh-CN" dirty="0"/>
          </a:p>
        </p:txBody>
      </p:sp>
    </p:spTree>
    <p:extLst>
      <p:ext uri="{BB962C8B-B14F-4D97-AF65-F5344CB8AC3E}">
        <p14:creationId xmlns:p14="http://schemas.microsoft.com/office/powerpoint/2010/main" val="4042820987"/>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4328159" y="2358147"/>
            <a:ext cx="3319293" cy="181160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10" dirty="0">
                <a:solidFill>
                  <a:schemeClr val="bg1"/>
                </a:solidFill>
                <a:latin typeface="微软雅黑" pitchFamily="34" charset="-122"/>
                <a:ea typeface="微软雅黑" pitchFamily="34" charset="-122"/>
              </a:rPr>
              <a:t>感谢观看</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Tree>
    <p:extLst>
      <p:ext uri="{BB962C8B-B14F-4D97-AF65-F5344CB8AC3E}">
        <p14:creationId xmlns:p14="http://schemas.microsoft.com/office/powerpoint/2010/main" val="1094427467"/>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535" y="2440341"/>
            <a:ext cx="3319293" cy="181160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10" dirty="0">
                <a:solidFill>
                  <a:schemeClr val="bg1"/>
                </a:solidFill>
                <a:latin typeface="微软雅黑" pitchFamily="34" charset="-122"/>
                <a:ea typeface="微软雅黑" pitchFamily="34" charset="-122"/>
              </a:rPr>
              <a:t>章节</a:t>
            </a:r>
          </a:p>
        </p:txBody>
      </p:sp>
      <p:sp>
        <p:nvSpPr>
          <p:cNvPr id="11" name="椭圆 10"/>
          <p:cNvSpPr/>
          <p:nvPr/>
        </p:nvSpPr>
        <p:spPr>
          <a:xfrm>
            <a:off x="4340444" y="2880367"/>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1</a:t>
            </a:r>
            <a:endParaRPr lang="zh-CN" altLang="en-US" sz="3048" dirty="0">
              <a:solidFill>
                <a:schemeClr val="bg1"/>
              </a:solidFill>
              <a:latin typeface="微软雅黑" pitchFamily="34" charset="-122"/>
              <a:ea typeface="微软雅黑" pitchFamily="34" charset="-122"/>
            </a:endParaRPr>
          </a:p>
        </p:txBody>
      </p:sp>
      <p:sp>
        <p:nvSpPr>
          <p:cNvPr id="19" name="Rectangle 33"/>
          <p:cNvSpPr>
            <a:spLocks noChangeArrowheads="1"/>
          </p:cNvSpPr>
          <p:nvPr/>
        </p:nvSpPr>
        <p:spPr bwMode="auto">
          <a:xfrm>
            <a:off x="5226502" y="3067782"/>
            <a:ext cx="893829" cy="515907"/>
          </a:xfrm>
          <a:prstGeom prst="rect">
            <a:avLst/>
          </a:prstGeom>
          <a:noFill/>
          <a:ln w="9525" algn="ctr">
            <a:noFill/>
            <a:miter lim="800000"/>
            <a:headEnd/>
            <a:tailEnd/>
          </a:ln>
        </p:spPr>
        <p:txBody>
          <a:bodyPr wrap="none" lIns="104455" tIns="52227" rIns="104455" bIns="52227">
            <a:spAutoFit/>
          </a:bodyPr>
          <a:lstStyle/>
          <a:p>
            <a:pPr eaLnBrk="0" hangingPunct="0"/>
            <a:r>
              <a:rPr lang="zh-CN" altLang="en-US" sz="2667" dirty="0">
                <a:solidFill>
                  <a:srgbClr val="000000"/>
                </a:solidFill>
                <a:latin typeface="微软雅黑" pitchFamily="34" charset="-122"/>
                <a:ea typeface="微软雅黑" pitchFamily="34" charset="-122"/>
              </a:rPr>
              <a:t>简介</a:t>
            </a:r>
            <a:endParaRPr lang="en-US" altLang="zh-CN" sz="2667" dirty="0">
              <a:solidFill>
                <a:srgbClr val="000000"/>
              </a:solidFill>
              <a:latin typeface="微软雅黑" pitchFamily="34" charset="-122"/>
              <a:ea typeface="微软雅黑" pitchFamily="34" charset="-122"/>
            </a:endParaRPr>
          </a:p>
        </p:txBody>
      </p:sp>
      <p:sp>
        <p:nvSpPr>
          <p:cNvPr id="20" name="Line 34"/>
          <p:cNvSpPr>
            <a:spLocks noChangeShapeType="1"/>
          </p:cNvSpPr>
          <p:nvPr/>
        </p:nvSpPr>
        <p:spPr bwMode="auto">
          <a:xfrm>
            <a:off x="5094813" y="3520481"/>
            <a:ext cx="4182857"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Tree>
    <p:extLst>
      <p:ext uri="{BB962C8B-B14F-4D97-AF65-F5344CB8AC3E}">
        <p14:creationId xmlns:p14="http://schemas.microsoft.com/office/powerpoint/2010/main" val="2036033291"/>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667">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3"/>
          <p:cNvSpPr txBox="1">
            <a:spLocks noChangeArrowheads="1"/>
          </p:cNvSpPr>
          <p:nvPr/>
        </p:nvSpPr>
        <p:spPr bwMode="auto">
          <a:xfrm>
            <a:off x="1912678" y="1783103"/>
            <a:ext cx="1896137" cy="43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270" tIns="50135" rIns="100270" bIns="50135"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2728" fontAlgn="base">
              <a:spcBef>
                <a:spcPct val="0"/>
              </a:spcBef>
              <a:spcAft>
                <a:spcPct val="0"/>
              </a:spcAft>
              <a:defRPr/>
            </a:pPr>
            <a:endParaRPr lang="zh-CN" altLang="en-US" sz="2191" kern="0" dirty="0">
              <a:latin typeface="微软雅黑" pitchFamily="34" charset="-122"/>
              <a:ea typeface="微软雅黑" pitchFamily="34" charset="-122"/>
              <a:cs typeface="宋体" pitchFamily="2" charset="-122"/>
            </a:endParaRPr>
          </a:p>
        </p:txBody>
      </p:sp>
      <p:sp>
        <p:nvSpPr>
          <p:cNvPr id="3" name="标题 2"/>
          <p:cNvSpPr>
            <a:spLocks noGrp="1"/>
          </p:cNvSpPr>
          <p:nvPr>
            <p:ph type="title"/>
          </p:nvPr>
        </p:nvSpPr>
        <p:spPr/>
        <p:txBody>
          <a:bodyPr/>
          <a:lstStyle/>
          <a:p>
            <a:r>
              <a:rPr lang="zh-CN" altLang="en-US" dirty="0" smtClean="0">
                <a:solidFill>
                  <a:srgbClr val="000000">
                    <a:lumMod val="75000"/>
                    <a:lumOff val="25000"/>
                  </a:srgbClr>
                </a:solidFill>
              </a:rPr>
              <a:t>动视引擎简介</a:t>
            </a:r>
            <a:endParaRPr lang="zh-CN" altLang="en-US" dirty="0"/>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16" name="文本框 15"/>
          <p:cNvSpPr txBox="1"/>
          <p:nvPr/>
        </p:nvSpPr>
        <p:spPr>
          <a:xfrm>
            <a:off x="1859974" y="1631373"/>
            <a:ext cx="7689272" cy="646331"/>
          </a:xfrm>
          <a:prstGeom prst="rect">
            <a:avLst/>
          </a:prstGeom>
          <a:noFill/>
        </p:spPr>
        <p:txBody>
          <a:bodyPr wrap="square" rtlCol="0">
            <a:spAutoFit/>
          </a:bodyPr>
          <a:lstStyle/>
          <a:p>
            <a:r>
              <a:rPr lang="zh-CN" altLang="en-US" dirty="0"/>
              <a:t>动视引擎定义为共性业务组件，为各行业业务组件提供三维地图和数据三维可视化相关能力，构建多样性的地图应用和多元化的数据可视化展示。</a:t>
            </a:r>
          </a:p>
        </p:txBody>
      </p:sp>
      <p:graphicFrame>
        <p:nvGraphicFramePr>
          <p:cNvPr id="17" name="表格 16"/>
          <p:cNvGraphicFramePr>
            <a:graphicFrameLocks noGrp="1"/>
          </p:cNvGraphicFramePr>
          <p:nvPr>
            <p:extLst>
              <p:ext uri="{D42A27DB-BD31-4B8C-83A1-F6EECF244321}">
                <p14:modId xmlns:p14="http://schemas.microsoft.com/office/powerpoint/2010/main" val="1971204957"/>
              </p:ext>
            </p:extLst>
          </p:nvPr>
        </p:nvGraphicFramePr>
        <p:xfrm>
          <a:off x="924791" y="2818627"/>
          <a:ext cx="10546773" cy="3581400"/>
        </p:xfrm>
        <a:graphic>
          <a:graphicData uri="http://schemas.openxmlformats.org/drawingml/2006/table">
            <a:tbl>
              <a:tblPr firstRow="1" bandRow="1">
                <a:tableStyleId>{21E4AEA4-8DFA-4A89-87EB-49C32662AFE0}</a:tableStyleId>
              </a:tblPr>
              <a:tblGrid>
                <a:gridCol w="1891145">
                  <a:extLst>
                    <a:ext uri="{9D8B030D-6E8A-4147-A177-3AD203B41FA5}">
                      <a16:colId xmlns:a16="http://schemas.microsoft.com/office/drawing/2014/main" val="4215964782"/>
                    </a:ext>
                  </a:extLst>
                </a:gridCol>
                <a:gridCol w="8655628">
                  <a:extLst>
                    <a:ext uri="{9D8B030D-6E8A-4147-A177-3AD203B41FA5}">
                      <a16:colId xmlns:a16="http://schemas.microsoft.com/office/drawing/2014/main" val="133300660"/>
                    </a:ext>
                  </a:extLst>
                </a:gridCol>
              </a:tblGrid>
              <a:tr h="370840">
                <a:tc>
                  <a:txBody>
                    <a:bodyPr/>
                    <a:lstStyle/>
                    <a:p>
                      <a:r>
                        <a:rPr lang="zh-CN" altLang="en-US" dirty="0" smtClean="0"/>
                        <a:t>术语</a:t>
                      </a:r>
                      <a:r>
                        <a:rPr lang="en-US" altLang="zh-CN" dirty="0" smtClean="0"/>
                        <a:t>/</a:t>
                      </a:r>
                      <a:r>
                        <a:rPr lang="zh-CN" altLang="en-US" dirty="0" smtClean="0"/>
                        <a:t>缩写</a:t>
                      </a:r>
                      <a:endParaRPr lang="zh-CN" altLang="en-US" dirty="0"/>
                    </a:p>
                  </a:txBody>
                  <a:tcPr/>
                </a:tc>
                <a:tc>
                  <a:txBody>
                    <a:bodyPr/>
                    <a:lstStyle/>
                    <a:p>
                      <a:r>
                        <a:rPr lang="zh-CN" altLang="en-US" dirty="0" smtClean="0"/>
                        <a:t>含义</a:t>
                      </a:r>
                      <a:endParaRPr lang="zh-CN" altLang="en-US" dirty="0"/>
                    </a:p>
                  </a:txBody>
                  <a:tcPr/>
                </a:tc>
                <a:extLst>
                  <a:ext uri="{0D108BD9-81ED-4DB2-BD59-A6C34878D82A}">
                    <a16:rowId xmlns:a16="http://schemas.microsoft.com/office/drawing/2014/main" val="463811531"/>
                  </a:ext>
                </a:extLst>
              </a:tr>
              <a:tr h="370840">
                <a:tc>
                  <a:txBody>
                    <a:bodyPr/>
                    <a:lstStyle/>
                    <a:p>
                      <a:r>
                        <a:rPr lang="en-US" altLang="zh-CN" dirty="0" smtClean="0"/>
                        <a:t>DVE</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动视引擎组件，</a:t>
                      </a:r>
                      <a:r>
                        <a:rPr lang="en-US" altLang="zh-CN" sz="1800" b="0" i="0" kern="1200" dirty="0" smtClean="0">
                          <a:solidFill>
                            <a:schemeClr val="dk1"/>
                          </a:solidFill>
                          <a:effectLst/>
                          <a:latin typeface="+mn-lt"/>
                          <a:ea typeface="+mn-ea"/>
                          <a:cs typeface="+mn-cs"/>
                        </a:rPr>
                        <a:t>Dynamic Visual Engine </a:t>
                      </a:r>
                      <a:r>
                        <a:rPr lang="zh-CN" altLang="en-US" sz="1800" b="0" i="0" kern="1200" dirty="0" smtClean="0">
                          <a:solidFill>
                            <a:schemeClr val="dk1"/>
                          </a:solidFill>
                          <a:effectLst/>
                          <a:latin typeface="+mn-lt"/>
                          <a:ea typeface="+mn-ea"/>
                          <a:cs typeface="+mn-cs"/>
                        </a:rPr>
                        <a:t>简称</a:t>
                      </a:r>
                      <a:r>
                        <a:rPr lang="en-US" altLang="zh-CN" sz="1800" b="0" i="0" kern="1200" dirty="0" smtClean="0">
                          <a:solidFill>
                            <a:schemeClr val="dk1"/>
                          </a:solidFill>
                          <a:effectLst/>
                          <a:latin typeface="+mn-lt"/>
                          <a:ea typeface="+mn-ea"/>
                          <a:cs typeface="+mn-cs"/>
                        </a:rPr>
                        <a:t>DVE</a:t>
                      </a:r>
                      <a:endParaRPr lang="zh-CN" altLang="en-US" dirty="0"/>
                    </a:p>
                  </a:txBody>
                  <a:tcPr/>
                </a:tc>
                <a:extLst>
                  <a:ext uri="{0D108BD9-81ED-4DB2-BD59-A6C34878D82A}">
                    <a16:rowId xmlns:a16="http://schemas.microsoft.com/office/drawing/2014/main" val="4039650069"/>
                  </a:ext>
                </a:extLst>
              </a:tr>
              <a:tr h="370840">
                <a:tc>
                  <a:txBody>
                    <a:bodyPr/>
                    <a:lstStyle/>
                    <a:p>
                      <a:r>
                        <a:rPr lang="en-US" altLang="zh-CN" dirty="0" smtClean="0"/>
                        <a:t>Unity3D</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Unity3D</a:t>
                      </a:r>
                      <a:r>
                        <a:rPr lang="zh-CN" altLang="en-US" sz="1800" b="0" i="0" kern="1200" dirty="0" smtClean="0">
                          <a:solidFill>
                            <a:schemeClr val="dk1"/>
                          </a:solidFill>
                          <a:effectLst/>
                          <a:latin typeface="+mn-lt"/>
                          <a:ea typeface="+mn-ea"/>
                          <a:cs typeface="+mn-cs"/>
                        </a:rPr>
                        <a:t>是由</a:t>
                      </a:r>
                      <a:r>
                        <a:rPr lang="en-US" altLang="zh-CN" sz="1800" b="0" i="0" kern="1200" dirty="0" smtClean="0">
                          <a:solidFill>
                            <a:schemeClr val="dk1"/>
                          </a:solidFill>
                          <a:effectLst/>
                          <a:latin typeface="+mn-lt"/>
                          <a:ea typeface="+mn-ea"/>
                          <a:cs typeface="+mn-cs"/>
                        </a:rPr>
                        <a:t>Unity Technologies</a:t>
                      </a:r>
                      <a:r>
                        <a:rPr lang="zh-CN" altLang="en-US" sz="1800" b="0" i="0" kern="1200" dirty="0" smtClean="0">
                          <a:solidFill>
                            <a:schemeClr val="dk1"/>
                          </a:solidFill>
                          <a:effectLst/>
                          <a:latin typeface="+mn-lt"/>
                          <a:ea typeface="+mn-ea"/>
                          <a:cs typeface="+mn-cs"/>
                        </a:rPr>
                        <a:t>开发的一个让玩家轻松创建诸如三维视频游戏、建筑可视化、实时三维动画等类型互动内容的多平台的综合型游戏开发工具，是一个全面整合的专业游戏引擎 </a:t>
                      </a:r>
                      <a:endParaRPr lang="zh-CN" altLang="en-US" dirty="0"/>
                    </a:p>
                  </a:txBody>
                  <a:tcPr/>
                </a:tc>
                <a:extLst>
                  <a:ext uri="{0D108BD9-81ED-4DB2-BD59-A6C34878D82A}">
                    <a16:rowId xmlns:a16="http://schemas.microsoft.com/office/drawing/2014/main" val="886315767"/>
                  </a:ext>
                </a:extLst>
              </a:tr>
              <a:tr h="370840">
                <a:tc>
                  <a:txBody>
                    <a:bodyPr/>
                    <a:lstStyle/>
                    <a:p>
                      <a:r>
                        <a:rPr lang="en-US" altLang="zh-CN" dirty="0" err="1" smtClean="0"/>
                        <a:t>WebGL</a:t>
                      </a:r>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WebGL</a:t>
                      </a:r>
                      <a:r>
                        <a:rPr lang="zh-CN" altLang="en-US" sz="1800" b="0" i="0" kern="1200" dirty="0" smtClean="0">
                          <a:solidFill>
                            <a:schemeClr val="dk1"/>
                          </a:solidFill>
                          <a:effectLst/>
                          <a:latin typeface="+mn-lt"/>
                          <a:ea typeface="+mn-ea"/>
                          <a:cs typeface="+mn-cs"/>
                        </a:rPr>
                        <a:t>（全写</a:t>
                      </a:r>
                      <a:r>
                        <a:rPr lang="en-US" altLang="zh-CN" sz="1800" b="0" i="0" kern="1200" dirty="0" smtClean="0">
                          <a:solidFill>
                            <a:schemeClr val="dk1"/>
                          </a:solidFill>
                          <a:effectLst/>
                          <a:latin typeface="+mn-lt"/>
                          <a:ea typeface="+mn-ea"/>
                          <a:cs typeface="+mn-cs"/>
                        </a:rPr>
                        <a:t>Web Graphics Library</a:t>
                      </a:r>
                      <a:r>
                        <a:rPr lang="zh-CN" altLang="en-US" sz="1800" b="0" i="0" kern="1200" dirty="0" smtClean="0">
                          <a:solidFill>
                            <a:schemeClr val="dk1"/>
                          </a:solidFill>
                          <a:effectLst/>
                          <a:latin typeface="+mn-lt"/>
                          <a:ea typeface="+mn-ea"/>
                          <a:cs typeface="+mn-cs"/>
                        </a:rPr>
                        <a:t>）是一种</a:t>
                      </a:r>
                      <a:r>
                        <a:rPr lang="en-US" altLang="zh-CN" sz="1800" b="0" i="0" kern="1200" dirty="0" smtClean="0">
                          <a:solidFill>
                            <a:schemeClr val="dk1"/>
                          </a:solidFill>
                          <a:effectLst/>
                          <a:latin typeface="+mn-lt"/>
                          <a:ea typeface="+mn-ea"/>
                          <a:cs typeface="+mn-cs"/>
                        </a:rPr>
                        <a:t>3D</a:t>
                      </a:r>
                      <a:r>
                        <a:rPr lang="zh-CN" altLang="en-US" sz="1800" b="0" i="0" kern="1200" dirty="0" smtClean="0">
                          <a:solidFill>
                            <a:schemeClr val="dk1"/>
                          </a:solidFill>
                          <a:effectLst/>
                          <a:latin typeface="+mn-lt"/>
                          <a:ea typeface="+mn-ea"/>
                          <a:cs typeface="+mn-cs"/>
                        </a:rPr>
                        <a:t>绘图协议，这种绘图技术标准允许把</a:t>
                      </a:r>
                      <a:r>
                        <a:rPr lang="en-US" altLang="zh-CN" sz="1800" b="0" i="0" kern="1200" dirty="0" smtClean="0">
                          <a:solidFill>
                            <a:schemeClr val="dk1"/>
                          </a:solidFill>
                          <a:effectLst/>
                          <a:latin typeface="+mn-lt"/>
                          <a:ea typeface="+mn-ea"/>
                          <a:cs typeface="+mn-cs"/>
                        </a:rPr>
                        <a:t>JavaScript</a:t>
                      </a:r>
                      <a:r>
                        <a:rPr lang="zh-CN" altLang="en-US" sz="1800" b="0" i="0" kern="1200" dirty="0" smtClean="0">
                          <a:solidFill>
                            <a:schemeClr val="dk1"/>
                          </a:solidFill>
                          <a:effectLst/>
                          <a:latin typeface="+mn-lt"/>
                          <a:ea typeface="+mn-ea"/>
                          <a:cs typeface="+mn-cs"/>
                        </a:rPr>
                        <a:t>和</a:t>
                      </a:r>
                      <a:r>
                        <a:rPr lang="en-US" altLang="zh-CN" sz="1800" b="0" i="0" kern="1200" dirty="0" smtClean="0">
                          <a:solidFill>
                            <a:schemeClr val="dk1"/>
                          </a:solidFill>
                          <a:effectLst/>
                          <a:latin typeface="+mn-lt"/>
                          <a:ea typeface="+mn-ea"/>
                          <a:cs typeface="+mn-cs"/>
                        </a:rPr>
                        <a:t>OpenGL ES 2.0/3.0</a:t>
                      </a:r>
                      <a:r>
                        <a:rPr lang="zh-CN" altLang="en-US" sz="1800" b="0" i="0" kern="1200" dirty="0" smtClean="0">
                          <a:solidFill>
                            <a:schemeClr val="dk1"/>
                          </a:solidFill>
                          <a:effectLst/>
                          <a:latin typeface="+mn-lt"/>
                          <a:ea typeface="+mn-ea"/>
                          <a:cs typeface="+mn-cs"/>
                        </a:rPr>
                        <a:t>结合在一起，通过增加</a:t>
                      </a:r>
                      <a:r>
                        <a:rPr lang="en-US" altLang="zh-CN" sz="1800" b="0" i="0" kern="1200" dirty="0" smtClean="0">
                          <a:solidFill>
                            <a:schemeClr val="dk1"/>
                          </a:solidFill>
                          <a:effectLst/>
                          <a:latin typeface="+mn-lt"/>
                          <a:ea typeface="+mn-ea"/>
                          <a:cs typeface="+mn-cs"/>
                        </a:rPr>
                        <a:t>OpenGL ES 2.0/3.0</a:t>
                      </a:r>
                      <a:r>
                        <a:rPr lang="zh-CN" altLang="en-US" sz="1800" b="0" i="0" kern="1200" dirty="0" smtClean="0">
                          <a:solidFill>
                            <a:schemeClr val="dk1"/>
                          </a:solidFill>
                          <a:effectLst/>
                          <a:latin typeface="+mn-lt"/>
                          <a:ea typeface="+mn-ea"/>
                          <a:cs typeface="+mn-cs"/>
                        </a:rPr>
                        <a:t>的一个</a:t>
                      </a:r>
                      <a:r>
                        <a:rPr lang="en-US" altLang="zh-CN" sz="1800" b="0" i="0" kern="1200" dirty="0" smtClean="0">
                          <a:solidFill>
                            <a:schemeClr val="dk1"/>
                          </a:solidFill>
                          <a:effectLst/>
                          <a:latin typeface="+mn-lt"/>
                          <a:ea typeface="+mn-ea"/>
                          <a:cs typeface="+mn-cs"/>
                        </a:rPr>
                        <a:t>JavaScript</a:t>
                      </a:r>
                      <a:r>
                        <a:rPr lang="zh-CN" altLang="en-US" sz="1800" b="0" i="0" kern="1200" dirty="0" smtClean="0">
                          <a:solidFill>
                            <a:schemeClr val="dk1"/>
                          </a:solidFill>
                          <a:effectLst/>
                          <a:latin typeface="+mn-lt"/>
                          <a:ea typeface="+mn-ea"/>
                          <a:cs typeface="+mn-cs"/>
                        </a:rPr>
                        <a:t>绑定，</a:t>
                      </a:r>
                      <a:r>
                        <a:rPr lang="en-US" altLang="zh-CN" sz="1800" b="0" i="0" kern="1200" dirty="0" err="1" smtClean="0">
                          <a:solidFill>
                            <a:schemeClr val="dk1"/>
                          </a:solidFill>
                          <a:effectLst/>
                          <a:latin typeface="+mn-lt"/>
                          <a:ea typeface="+mn-ea"/>
                          <a:cs typeface="+mn-cs"/>
                        </a:rPr>
                        <a:t>WebGL</a:t>
                      </a:r>
                      <a:r>
                        <a:rPr lang="zh-CN" altLang="en-US" sz="1800" b="0" i="0" kern="1200" dirty="0" smtClean="0">
                          <a:solidFill>
                            <a:schemeClr val="dk1"/>
                          </a:solidFill>
                          <a:effectLst/>
                          <a:latin typeface="+mn-lt"/>
                          <a:ea typeface="+mn-ea"/>
                          <a:cs typeface="+mn-cs"/>
                        </a:rPr>
                        <a:t>可以为</a:t>
                      </a:r>
                      <a:r>
                        <a:rPr lang="en-US" altLang="zh-CN" sz="1800" b="0" i="0" kern="1200" dirty="0" smtClean="0">
                          <a:solidFill>
                            <a:schemeClr val="dk1"/>
                          </a:solidFill>
                          <a:effectLst/>
                          <a:latin typeface="+mn-lt"/>
                          <a:ea typeface="+mn-ea"/>
                          <a:cs typeface="+mn-cs"/>
                        </a:rPr>
                        <a:t>HTML5 Canvas</a:t>
                      </a:r>
                      <a:r>
                        <a:rPr lang="zh-CN" altLang="en-US" sz="1800" b="0" i="0" kern="1200" dirty="0" smtClean="0">
                          <a:solidFill>
                            <a:schemeClr val="dk1"/>
                          </a:solidFill>
                          <a:effectLst/>
                          <a:latin typeface="+mn-lt"/>
                          <a:ea typeface="+mn-ea"/>
                          <a:cs typeface="+mn-cs"/>
                        </a:rPr>
                        <a:t>提供硬件</a:t>
                      </a:r>
                      <a:r>
                        <a:rPr lang="en-US" altLang="zh-CN" sz="1800" b="0" i="0" kern="1200" dirty="0" smtClean="0">
                          <a:solidFill>
                            <a:schemeClr val="dk1"/>
                          </a:solidFill>
                          <a:effectLst/>
                          <a:latin typeface="+mn-lt"/>
                          <a:ea typeface="+mn-ea"/>
                          <a:cs typeface="+mn-cs"/>
                        </a:rPr>
                        <a:t>3D</a:t>
                      </a:r>
                      <a:r>
                        <a:rPr lang="zh-CN" altLang="en-US" sz="1800" b="0" i="0" kern="1200" dirty="0" smtClean="0">
                          <a:solidFill>
                            <a:schemeClr val="dk1"/>
                          </a:solidFill>
                          <a:effectLst/>
                          <a:latin typeface="+mn-lt"/>
                          <a:ea typeface="+mn-ea"/>
                          <a:cs typeface="+mn-cs"/>
                        </a:rPr>
                        <a:t>加速渲染  </a:t>
                      </a:r>
                      <a:endParaRPr lang="zh-CN" altLang="en-US" dirty="0"/>
                    </a:p>
                  </a:txBody>
                  <a:tcPr/>
                </a:tc>
                <a:extLst>
                  <a:ext uri="{0D108BD9-81ED-4DB2-BD59-A6C34878D82A}">
                    <a16:rowId xmlns:a16="http://schemas.microsoft.com/office/drawing/2014/main" val="1529221481"/>
                  </a:ext>
                </a:extLst>
              </a:tr>
              <a:tr h="370840">
                <a:tc>
                  <a:txBody>
                    <a:bodyPr/>
                    <a:lstStyle/>
                    <a:p>
                      <a:r>
                        <a:rPr lang="en-US" altLang="zh-CN" sz="1800" b="0" i="0" kern="1200" dirty="0" err="1" smtClean="0">
                          <a:solidFill>
                            <a:schemeClr val="dk1"/>
                          </a:solidFill>
                          <a:effectLst/>
                          <a:latin typeface="+mn-lt"/>
                          <a:ea typeface="+mn-ea"/>
                          <a:cs typeface="+mn-cs"/>
                        </a:rPr>
                        <a:t>WebAssembly</a:t>
                      </a:r>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WebAssembly</a:t>
                      </a:r>
                      <a:r>
                        <a:rPr lang="zh-CN" altLang="en-US" sz="1800" b="0" i="0" kern="1200" dirty="0" smtClean="0">
                          <a:solidFill>
                            <a:schemeClr val="dk1"/>
                          </a:solidFill>
                          <a:effectLst/>
                          <a:latin typeface="+mn-lt"/>
                          <a:ea typeface="+mn-ea"/>
                          <a:cs typeface="+mn-cs"/>
                        </a:rPr>
                        <a:t>是一种运行机制，</a:t>
                      </a:r>
                      <a:r>
                        <a:rPr lang="en-US" altLang="zh-CN" sz="1800" b="0" i="0" kern="1200" dirty="0" smtClean="0">
                          <a:solidFill>
                            <a:schemeClr val="dk1"/>
                          </a:solidFill>
                          <a:effectLst/>
                          <a:latin typeface="+mn-lt"/>
                          <a:ea typeface="+mn-ea"/>
                          <a:cs typeface="+mn-cs"/>
                        </a:rPr>
                        <a:t>Web</a:t>
                      </a:r>
                      <a:r>
                        <a:rPr lang="zh-CN" altLang="en-US" sz="1800" b="0" i="0" kern="1200" dirty="0" smtClean="0">
                          <a:solidFill>
                            <a:schemeClr val="dk1"/>
                          </a:solidFill>
                          <a:effectLst/>
                          <a:latin typeface="+mn-lt"/>
                          <a:ea typeface="+mn-ea"/>
                          <a:cs typeface="+mn-cs"/>
                        </a:rPr>
                        <a:t>的汇编语言，可以方便地将</a:t>
                      </a:r>
                      <a:r>
                        <a:rPr lang="en-US" altLang="zh-CN" sz="1800" b="0" i="0" kern="1200" dirty="0" smtClean="0">
                          <a:solidFill>
                            <a:schemeClr val="dk1"/>
                          </a:solidFill>
                          <a:effectLst/>
                          <a:latin typeface="+mn-lt"/>
                          <a:ea typeface="+mn-ea"/>
                          <a:cs typeface="+mn-cs"/>
                        </a:rPr>
                        <a:t>C/C++</a:t>
                      </a:r>
                      <a:r>
                        <a:rPr lang="zh-CN" altLang="en-US" sz="1800" b="0" i="0" kern="1200" dirty="0" smtClean="0">
                          <a:solidFill>
                            <a:schemeClr val="dk1"/>
                          </a:solidFill>
                          <a:effectLst/>
                          <a:latin typeface="+mn-lt"/>
                          <a:ea typeface="+mn-ea"/>
                          <a:cs typeface="+mn-cs"/>
                        </a:rPr>
                        <a:t>等静态语言的代码快速地“运行”在浏览器中，这一特性为前端密集计算场景提供了无限可能</a:t>
                      </a:r>
                      <a:endParaRPr lang="zh-CN" altLang="en-US" dirty="0"/>
                    </a:p>
                  </a:txBody>
                  <a:tcPr/>
                </a:tc>
                <a:extLst>
                  <a:ext uri="{0D108BD9-81ED-4DB2-BD59-A6C34878D82A}">
                    <a16:rowId xmlns:a16="http://schemas.microsoft.com/office/drawing/2014/main" val="1144733912"/>
                  </a:ext>
                </a:extLst>
              </a:tr>
              <a:tr h="370840">
                <a:tc>
                  <a:txBody>
                    <a:bodyPr/>
                    <a:lstStyle/>
                    <a:p>
                      <a:r>
                        <a:rPr lang="en-US" altLang="zh-CN" dirty="0" err="1" smtClean="0"/>
                        <a:t>dvejs</a:t>
                      </a:r>
                      <a:endParaRPr lang="zh-CN" altLang="en-US" dirty="0"/>
                    </a:p>
                  </a:txBody>
                  <a:tcPr/>
                </a:tc>
                <a:tc>
                  <a:txBody>
                    <a:bodyPr/>
                    <a:lstStyle/>
                    <a:p>
                      <a:r>
                        <a:rPr lang="zh-CN" altLang="en-US" dirty="0" smtClean="0"/>
                        <a:t>动视引擎组件前端</a:t>
                      </a:r>
                      <a:r>
                        <a:rPr lang="en-US" altLang="zh-CN" dirty="0" err="1" smtClean="0"/>
                        <a:t>js</a:t>
                      </a:r>
                      <a:r>
                        <a:rPr lang="zh-CN" altLang="en-US" dirty="0" smtClean="0"/>
                        <a:t>库</a:t>
                      </a:r>
                      <a:endParaRPr lang="zh-CN" altLang="en-US" dirty="0"/>
                    </a:p>
                  </a:txBody>
                  <a:tcPr/>
                </a:tc>
                <a:extLst>
                  <a:ext uri="{0D108BD9-81ED-4DB2-BD59-A6C34878D82A}">
                    <a16:rowId xmlns:a16="http://schemas.microsoft.com/office/drawing/2014/main" val="2149195073"/>
                  </a:ext>
                </a:extLst>
              </a:tr>
            </a:tbl>
          </a:graphicData>
        </a:graphic>
      </p:graphicFrame>
    </p:spTree>
    <p:extLst>
      <p:ext uri="{BB962C8B-B14F-4D97-AF65-F5344CB8AC3E}">
        <p14:creationId xmlns:p14="http://schemas.microsoft.com/office/powerpoint/2010/main" val="92745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60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3"/>
          <p:cNvSpPr txBox="1">
            <a:spLocks noChangeArrowheads="1"/>
          </p:cNvSpPr>
          <p:nvPr/>
        </p:nvSpPr>
        <p:spPr bwMode="auto">
          <a:xfrm>
            <a:off x="1912678" y="1783103"/>
            <a:ext cx="1896137" cy="43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270" tIns="50135" rIns="100270" bIns="50135"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2728" fontAlgn="base">
              <a:spcBef>
                <a:spcPct val="0"/>
              </a:spcBef>
              <a:spcAft>
                <a:spcPct val="0"/>
              </a:spcAft>
              <a:defRPr/>
            </a:pPr>
            <a:endParaRPr lang="zh-CN" altLang="en-US" sz="2191" kern="0" dirty="0">
              <a:latin typeface="微软雅黑" pitchFamily="34" charset="-122"/>
              <a:ea typeface="微软雅黑" pitchFamily="34" charset="-122"/>
              <a:cs typeface="宋体" pitchFamily="2" charset="-122"/>
            </a:endParaRPr>
          </a:p>
        </p:txBody>
      </p:sp>
      <p:sp>
        <p:nvSpPr>
          <p:cNvPr id="3" name="标题 2"/>
          <p:cNvSpPr>
            <a:spLocks noGrp="1"/>
          </p:cNvSpPr>
          <p:nvPr>
            <p:ph type="title"/>
          </p:nvPr>
        </p:nvSpPr>
        <p:spPr/>
        <p:txBody>
          <a:bodyPr/>
          <a:lstStyle/>
          <a:p>
            <a:r>
              <a:rPr lang="zh-CN" altLang="en-US" dirty="0">
                <a:cs typeface="+mn-ea"/>
                <a:sym typeface="+mn-lt"/>
              </a:rPr>
              <a:t>逻辑架构</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pic>
        <p:nvPicPr>
          <p:cNvPr id="16" name="图片 15"/>
          <p:cNvPicPr>
            <a:picLocks noChangeAspect="1"/>
          </p:cNvPicPr>
          <p:nvPr/>
        </p:nvPicPr>
        <p:blipFill>
          <a:blip r:embed="rId4"/>
          <a:stretch>
            <a:fillRect/>
          </a:stretch>
        </p:blipFill>
        <p:spPr>
          <a:xfrm>
            <a:off x="1323975" y="1425284"/>
            <a:ext cx="9544050" cy="4838700"/>
          </a:xfrm>
          <a:prstGeom prst="rect">
            <a:avLst/>
          </a:prstGeom>
        </p:spPr>
      </p:pic>
    </p:spTree>
    <p:extLst>
      <p:ext uri="{BB962C8B-B14F-4D97-AF65-F5344CB8AC3E}">
        <p14:creationId xmlns:p14="http://schemas.microsoft.com/office/powerpoint/2010/main" val="31357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60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53"/>
          <p:cNvSpPr txBox="1">
            <a:spLocks noChangeArrowheads="1"/>
          </p:cNvSpPr>
          <p:nvPr/>
        </p:nvSpPr>
        <p:spPr bwMode="auto">
          <a:xfrm>
            <a:off x="1912678" y="1783103"/>
            <a:ext cx="1896137" cy="43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270" tIns="50135" rIns="100270" bIns="50135"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02728" fontAlgn="base">
              <a:spcBef>
                <a:spcPct val="0"/>
              </a:spcBef>
              <a:spcAft>
                <a:spcPct val="0"/>
              </a:spcAft>
              <a:defRPr/>
            </a:pPr>
            <a:endParaRPr lang="zh-CN" altLang="en-US" sz="2191" kern="0" dirty="0">
              <a:latin typeface="微软雅黑" pitchFamily="34" charset="-122"/>
              <a:ea typeface="微软雅黑" pitchFamily="34" charset="-122"/>
              <a:cs typeface="宋体" pitchFamily="2" charset="-122"/>
            </a:endParaRPr>
          </a:p>
        </p:txBody>
      </p:sp>
      <p:sp>
        <p:nvSpPr>
          <p:cNvPr id="3" name="标题 2"/>
          <p:cNvSpPr>
            <a:spLocks noGrp="1"/>
          </p:cNvSpPr>
          <p:nvPr>
            <p:ph type="title"/>
          </p:nvPr>
        </p:nvSpPr>
        <p:spPr/>
        <p:txBody>
          <a:bodyPr/>
          <a:lstStyle/>
          <a:p>
            <a:r>
              <a:rPr lang="zh-CN" altLang="en-US" dirty="0" smtClean="0">
                <a:cs typeface="+mn-ea"/>
                <a:sym typeface="+mn-lt"/>
              </a:rPr>
              <a:t>兼容性</a:t>
            </a:r>
            <a:endParaRPr lang="zh-CN" altLang="en-US" dirty="0">
              <a:cs typeface="+mn-ea"/>
              <a:sym typeface="+mn-lt"/>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pic>
        <p:nvPicPr>
          <p:cNvPr id="6" name="图片 5"/>
          <p:cNvPicPr>
            <a:picLocks noChangeAspect="1"/>
          </p:cNvPicPr>
          <p:nvPr/>
        </p:nvPicPr>
        <p:blipFill>
          <a:blip r:embed="rId4"/>
          <a:stretch>
            <a:fillRect/>
          </a:stretch>
        </p:blipFill>
        <p:spPr>
          <a:xfrm>
            <a:off x="1201154" y="689442"/>
            <a:ext cx="8324850" cy="5010150"/>
          </a:xfrm>
          <a:prstGeom prst="rect">
            <a:avLst/>
          </a:prstGeom>
        </p:spPr>
      </p:pic>
      <p:pic>
        <p:nvPicPr>
          <p:cNvPr id="7" name="图片 6"/>
          <p:cNvPicPr>
            <a:picLocks noChangeAspect="1"/>
          </p:cNvPicPr>
          <p:nvPr/>
        </p:nvPicPr>
        <p:blipFill>
          <a:blip r:embed="rId5"/>
          <a:stretch>
            <a:fillRect/>
          </a:stretch>
        </p:blipFill>
        <p:spPr>
          <a:xfrm>
            <a:off x="375581" y="1139893"/>
            <a:ext cx="10858500" cy="5343525"/>
          </a:xfrm>
          <a:prstGeom prst="rect">
            <a:avLst/>
          </a:prstGeom>
        </p:spPr>
      </p:pic>
      <p:pic>
        <p:nvPicPr>
          <p:cNvPr id="8" name="图片 7"/>
          <p:cNvPicPr>
            <a:picLocks noChangeAspect="1"/>
          </p:cNvPicPr>
          <p:nvPr/>
        </p:nvPicPr>
        <p:blipFill>
          <a:blip r:embed="rId6"/>
          <a:stretch>
            <a:fillRect/>
          </a:stretch>
        </p:blipFill>
        <p:spPr>
          <a:xfrm>
            <a:off x="1589443" y="-135082"/>
            <a:ext cx="8658225" cy="8362950"/>
          </a:xfrm>
          <a:prstGeom prst="rect">
            <a:avLst/>
          </a:prstGeom>
        </p:spPr>
      </p:pic>
    </p:spTree>
    <p:extLst>
      <p:ext uri="{BB962C8B-B14F-4D97-AF65-F5344CB8AC3E}">
        <p14:creationId xmlns:p14="http://schemas.microsoft.com/office/powerpoint/2010/main" val="396253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60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优点</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5" name="TextBox 96"/>
          <p:cNvSpPr txBox="1"/>
          <p:nvPr/>
        </p:nvSpPr>
        <p:spPr>
          <a:xfrm>
            <a:off x="1035259" y="1408050"/>
            <a:ext cx="9463776" cy="4662762"/>
          </a:xfrm>
          <a:prstGeom prst="rect">
            <a:avLst/>
          </a:prstGeom>
          <a:noFill/>
        </p:spPr>
        <p:txBody>
          <a:bodyPr wrap="square" lIns="91387" tIns="45694" rIns="91387" bIns="45694" rtlCol="0">
            <a:spAutoFit/>
          </a:bodyPr>
          <a:lstStyle/>
          <a:p>
            <a:pPr marL="285586" indent="-285586" defTabSz="913874">
              <a:lnSpc>
                <a:spcPct val="150000"/>
              </a:lnSpc>
              <a:buClr>
                <a:srgbClr val="FF0000"/>
              </a:buClr>
              <a:buFont typeface="Wingdings" panose="05000000000000000000" pitchFamily="2" charset="2"/>
              <a:buChar char="n"/>
            </a:pPr>
            <a:r>
              <a:rPr lang="zh-CN" altLang="en-US" dirty="0" smtClean="0"/>
              <a:t>运行环境：</a:t>
            </a:r>
            <a:endParaRPr lang="en-US" altLang="zh-CN" dirty="0"/>
          </a:p>
          <a:p>
            <a:pPr lvl="1" defTabSz="913874">
              <a:lnSpc>
                <a:spcPct val="150000"/>
              </a:lnSpc>
              <a:buClr>
                <a:srgbClr val="FF0000"/>
              </a:buClr>
            </a:pPr>
            <a:r>
              <a:rPr lang="zh-CN" altLang="en-US" dirty="0" smtClean="0"/>
              <a:t>运行</a:t>
            </a:r>
            <a:r>
              <a:rPr lang="zh-CN" altLang="en-US" dirty="0"/>
              <a:t>环境基于</a:t>
            </a:r>
            <a:r>
              <a:rPr lang="en-US" altLang="zh-CN" dirty="0" err="1"/>
              <a:t>WebAssembly</a:t>
            </a:r>
            <a:r>
              <a:rPr lang="zh-CN" altLang="en-US" dirty="0"/>
              <a:t>，相比</a:t>
            </a:r>
            <a:r>
              <a:rPr lang="en-US" altLang="zh-CN" dirty="0"/>
              <a:t>JS</a:t>
            </a:r>
            <a:r>
              <a:rPr lang="zh-CN" altLang="en-US" dirty="0"/>
              <a:t>性能高、体积</a:t>
            </a:r>
            <a:r>
              <a:rPr lang="zh-CN" altLang="en-US" dirty="0" smtClean="0"/>
              <a:t>小</a:t>
            </a:r>
            <a:r>
              <a:rPr lang="zh-CN" altLang="en-US" dirty="0"/>
              <a:t>。</a:t>
            </a:r>
            <a:endParaRPr lang="en-US" altLang="zh-CN" dirty="0"/>
          </a:p>
          <a:p>
            <a:pPr marL="285586" indent="-285586" defTabSz="913874">
              <a:lnSpc>
                <a:spcPct val="150000"/>
              </a:lnSpc>
              <a:buClr>
                <a:srgbClr val="FF0000"/>
              </a:buClr>
              <a:buFont typeface="Wingdings" panose="05000000000000000000" pitchFamily="2" charset="2"/>
              <a:buChar char="n"/>
            </a:pPr>
            <a:r>
              <a:rPr lang="zh-CN" altLang="en-US" dirty="0" smtClean="0">
                <a:solidFill>
                  <a:prstClr val="black"/>
                </a:solidFill>
              </a:rPr>
              <a:t>视</a:t>
            </a:r>
            <a:r>
              <a:rPr lang="zh-CN" altLang="en-US" dirty="0">
                <a:solidFill>
                  <a:prstClr val="black"/>
                </a:solidFill>
              </a:rPr>
              <a:t>效配置和数据驱动：将展示视效和数据进行分离，提供场景、图层以及标注、动画、图形渲染等视效配置界面，可实现不需要写任何三维相关代码，以数据驱动视效配置，生成完整的三维可视化场景</a:t>
            </a:r>
            <a:r>
              <a:rPr lang="zh-CN" altLang="en-US" dirty="0" smtClean="0">
                <a:solidFill>
                  <a:prstClr val="black"/>
                </a:solidFill>
              </a:rPr>
              <a:t>。</a:t>
            </a:r>
            <a:endParaRPr lang="en-US" altLang="zh-CN" dirty="0" smtClean="0">
              <a:solidFill>
                <a:prstClr val="black"/>
              </a:solidFill>
            </a:endParaRPr>
          </a:p>
          <a:p>
            <a:pPr marL="285586" indent="-285586" defTabSz="913874">
              <a:lnSpc>
                <a:spcPct val="150000"/>
              </a:lnSpc>
              <a:buClr>
                <a:srgbClr val="FF0000"/>
              </a:buClr>
              <a:buFont typeface="Wingdings" panose="05000000000000000000" pitchFamily="2" charset="2"/>
              <a:buChar char="n"/>
            </a:pPr>
            <a:r>
              <a:rPr lang="zh-CN" altLang="en-US" dirty="0" smtClean="0">
                <a:solidFill>
                  <a:prstClr val="black"/>
                </a:solidFill>
              </a:rPr>
              <a:t>通俗易懂：</a:t>
            </a:r>
            <a:r>
              <a:rPr lang="zh-CN" altLang="en-US" dirty="0"/>
              <a:t>将复杂难懂的底层能力（如点线面处理、坐标系转换、贴图、着色器、灯光）变成简易易懂的</a:t>
            </a:r>
            <a:r>
              <a:rPr lang="en-US" altLang="zh-CN" dirty="0"/>
              <a:t>JS</a:t>
            </a:r>
            <a:r>
              <a:rPr lang="zh-CN" altLang="en-US" dirty="0"/>
              <a:t>脚本方法和参数</a:t>
            </a:r>
            <a:r>
              <a:rPr lang="zh-CN" altLang="en-US" dirty="0" smtClean="0"/>
              <a:t>设置。</a:t>
            </a:r>
            <a:endParaRPr lang="en-US" altLang="zh-CN" dirty="0">
              <a:solidFill>
                <a:prstClr val="black"/>
              </a:solidFill>
            </a:endParaRPr>
          </a:p>
          <a:p>
            <a:pPr marL="285586" indent="-285586" defTabSz="913874">
              <a:lnSpc>
                <a:spcPct val="150000"/>
              </a:lnSpc>
              <a:buClr>
                <a:srgbClr val="FF0000"/>
              </a:buClr>
              <a:buFont typeface="Wingdings" panose="05000000000000000000" pitchFamily="2" charset="2"/>
              <a:buChar char="n"/>
            </a:pPr>
            <a:r>
              <a:rPr lang="zh-CN" altLang="en-US" dirty="0"/>
              <a:t>服务集成：引擎提供服务集成能力，各个应用组件申请相对独立的工作空间，引擎对各应用组件的三维相关进行集中管理</a:t>
            </a:r>
            <a:r>
              <a:rPr lang="zh-CN" altLang="en-US" dirty="0" smtClean="0"/>
              <a:t>。</a:t>
            </a:r>
            <a:endParaRPr lang="en-US" altLang="zh-CN" dirty="0" smtClean="0"/>
          </a:p>
          <a:p>
            <a:pPr marL="285586" indent="-285586" defTabSz="913874">
              <a:lnSpc>
                <a:spcPct val="150000"/>
              </a:lnSpc>
              <a:buClr>
                <a:srgbClr val="FF0000"/>
              </a:buClr>
              <a:buFont typeface="Wingdings" panose="05000000000000000000" pitchFamily="2" charset="2"/>
              <a:buChar char="n"/>
            </a:pPr>
            <a:r>
              <a:rPr lang="zh-CN" altLang="en-US" dirty="0" smtClean="0">
                <a:solidFill>
                  <a:prstClr val="black"/>
                </a:solidFill>
              </a:rPr>
              <a:t>扩展：</a:t>
            </a:r>
            <a:r>
              <a:rPr lang="zh-CN" altLang="en-US" dirty="0"/>
              <a:t>提供多元化的数据可视化控件，实现基本地图</a:t>
            </a:r>
            <a:r>
              <a:rPr lang="en-US" altLang="zh-CN" dirty="0"/>
              <a:t>+</a:t>
            </a:r>
            <a:r>
              <a:rPr lang="zh-CN" altLang="en-US" dirty="0"/>
              <a:t>数据可视化控件</a:t>
            </a:r>
            <a:r>
              <a:rPr lang="en-US" altLang="zh-CN" dirty="0"/>
              <a:t>+</a:t>
            </a:r>
            <a:r>
              <a:rPr lang="zh-CN" altLang="en-US" dirty="0"/>
              <a:t>面板可视化控件</a:t>
            </a:r>
            <a:r>
              <a:rPr lang="en-US" altLang="zh-CN" dirty="0"/>
              <a:t>+</a:t>
            </a:r>
            <a:r>
              <a:rPr lang="zh-CN" altLang="en-US" dirty="0"/>
              <a:t>全局滤镜控件</a:t>
            </a:r>
            <a:r>
              <a:rPr lang="en-US" altLang="zh-CN" dirty="0"/>
              <a:t>+</a:t>
            </a:r>
            <a:r>
              <a:rPr lang="zh-CN" altLang="en-US" dirty="0"/>
              <a:t>镜头动画控件相结合，满足多种业务</a:t>
            </a:r>
            <a:r>
              <a:rPr lang="zh-CN" altLang="en-US" dirty="0" smtClean="0"/>
              <a:t>需求。</a:t>
            </a:r>
            <a:endParaRPr lang="zh-CN" altLang="en-US" dirty="0"/>
          </a:p>
        </p:txBody>
      </p:sp>
    </p:spTree>
    <p:extLst>
      <p:ext uri="{BB962C8B-B14F-4D97-AF65-F5344CB8AC3E}">
        <p14:creationId xmlns:p14="http://schemas.microsoft.com/office/powerpoint/2010/main" val="413990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535" y="2440341"/>
            <a:ext cx="3319293" cy="181160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810" dirty="0">
                <a:solidFill>
                  <a:schemeClr val="bg1"/>
                </a:solidFill>
                <a:latin typeface="微软雅黑" pitchFamily="34" charset="-122"/>
                <a:ea typeface="微软雅黑" pitchFamily="34" charset="-122"/>
              </a:rPr>
              <a:t>章节</a:t>
            </a:r>
          </a:p>
        </p:txBody>
      </p:sp>
      <p:sp>
        <p:nvSpPr>
          <p:cNvPr id="11" name="椭圆 10"/>
          <p:cNvSpPr/>
          <p:nvPr/>
        </p:nvSpPr>
        <p:spPr>
          <a:xfrm>
            <a:off x="4340444" y="2880367"/>
            <a:ext cx="822949" cy="822949"/>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48" dirty="0">
                <a:solidFill>
                  <a:schemeClr val="bg1"/>
                </a:solidFill>
                <a:latin typeface="微软雅黑" pitchFamily="34" charset="-122"/>
                <a:ea typeface="微软雅黑" pitchFamily="34" charset="-122"/>
              </a:rPr>
              <a:t>2</a:t>
            </a:r>
            <a:endParaRPr lang="zh-CN" altLang="en-US" sz="3048" dirty="0">
              <a:solidFill>
                <a:schemeClr val="bg1"/>
              </a:solidFill>
              <a:latin typeface="微软雅黑" pitchFamily="34" charset="-122"/>
              <a:ea typeface="微软雅黑" pitchFamily="34" charset="-122"/>
            </a:endParaRPr>
          </a:p>
        </p:txBody>
      </p:sp>
      <p:sp>
        <p:nvSpPr>
          <p:cNvPr id="19" name="Rectangle 33"/>
          <p:cNvSpPr>
            <a:spLocks noChangeArrowheads="1"/>
          </p:cNvSpPr>
          <p:nvPr/>
        </p:nvSpPr>
        <p:spPr bwMode="auto">
          <a:xfrm>
            <a:off x="5226502" y="3067782"/>
            <a:ext cx="1576709" cy="515907"/>
          </a:xfrm>
          <a:prstGeom prst="rect">
            <a:avLst/>
          </a:prstGeom>
          <a:noFill/>
          <a:ln w="9525" algn="ctr">
            <a:noFill/>
            <a:miter lim="800000"/>
            <a:headEnd/>
            <a:tailEnd/>
          </a:ln>
        </p:spPr>
        <p:txBody>
          <a:bodyPr wrap="none" lIns="104455" tIns="52227" rIns="104455" bIns="52227">
            <a:spAutoFit/>
          </a:bodyPr>
          <a:lstStyle/>
          <a:p>
            <a:pPr eaLnBrk="0" hangingPunct="0"/>
            <a:r>
              <a:rPr lang="zh-CN" altLang="en-US" sz="2667" dirty="0" smtClean="0">
                <a:solidFill>
                  <a:srgbClr val="000000"/>
                </a:solidFill>
                <a:latin typeface="微软雅黑" pitchFamily="34" charset="-122"/>
                <a:ea typeface="微软雅黑" pitchFamily="34" charset="-122"/>
              </a:rPr>
              <a:t>地图配置</a:t>
            </a:r>
            <a:endParaRPr lang="en-US" altLang="zh-CN" sz="2667" dirty="0">
              <a:solidFill>
                <a:srgbClr val="000000"/>
              </a:solidFill>
              <a:latin typeface="微软雅黑" pitchFamily="34" charset="-122"/>
              <a:ea typeface="微软雅黑" pitchFamily="34" charset="-122"/>
            </a:endParaRPr>
          </a:p>
        </p:txBody>
      </p:sp>
      <p:sp>
        <p:nvSpPr>
          <p:cNvPr id="20" name="Line 34"/>
          <p:cNvSpPr>
            <a:spLocks noChangeShapeType="1"/>
          </p:cNvSpPr>
          <p:nvPr/>
        </p:nvSpPr>
        <p:spPr bwMode="auto">
          <a:xfrm>
            <a:off x="5094813" y="3520481"/>
            <a:ext cx="4182857" cy="0"/>
          </a:xfrm>
          <a:prstGeom prst="line">
            <a:avLst/>
          </a:prstGeom>
          <a:solidFill>
            <a:schemeClr val="accent1">
              <a:lumMod val="75000"/>
            </a:schemeClr>
          </a:solidFill>
          <a:ln w="9525">
            <a:solidFill>
              <a:srgbClr val="760000"/>
            </a:solidFill>
            <a:round/>
            <a:headEnd/>
            <a:tailEnd/>
          </a:ln>
        </p:spPr>
        <p:txBody>
          <a:bodyPr wrap="none" lIns="104455" tIns="52227" rIns="104455" bIns="52227" anchor="ctr"/>
          <a:lstStyle/>
          <a:p>
            <a:endParaRPr lang="zh-CN" altLang="en-US" sz="1714" dirty="0">
              <a:latin typeface="微软雅黑" pitchFamily="34" charset="-122"/>
              <a:ea typeface="微软雅黑"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Tree>
    <p:extLst>
      <p:ext uri="{BB962C8B-B14F-4D97-AF65-F5344CB8AC3E}">
        <p14:creationId xmlns:p14="http://schemas.microsoft.com/office/powerpoint/2010/main" val="3950169400"/>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667">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平台服务</a:t>
            </a:r>
            <a:endParaRPr lang="zh-CN" altLang="en-US" dirty="0"/>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337205"/>
            <a:ext cx="2422630" cy="342895"/>
          </a:xfrm>
          <a:prstGeom prst="rect">
            <a:avLst/>
          </a:prstGeom>
        </p:spPr>
      </p:pic>
      <p:sp>
        <p:nvSpPr>
          <p:cNvPr id="5" name="TextBox 96"/>
          <p:cNvSpPr txBox="1"/>
          <p:nvPr/>
        </p:nvSpPr>
        <p:spPr>
          <a:xfrm>
            <a:off x="1076354" y="1676826"/>
            <a:ext cx="9463776" cy="3970265"/>
          </a:xfrm>
          <a:prstGeom prst="rect">
            <a:avLst/>
          </a:prstGeom>
          <a:noFill/>
        </p:spPr>
        <p:txBody>
          <a:bodyPr wrap="square" lIns="91387" tIns="45694" rIns="91387" bIns="45694" rtlCol="0">
            <a:spAutoFit/>
          </a:bodyPr>
          <a:lstStyle/>
          <a:p>
            <a:pPr marL="285586" indent="-285586" defTabSz="913874">
              <a:lnSpc>
                <a:spcPct val="150000"/>
              </a:lnSpc>
              <a:buClr>
                <a:srgbClr val="FF0000"/>
              </a:buClr>
              <a:buFont typeface="Wingdings" panose="05000000000000000000" pitchFamily="2" charset="2"/>
              <a:buChar char="n"/>
            </a:pPr>
            <a:r>
              <a:rPr lang="zh-CN" altLang="en-US" sz="2800" dirty="0" smtClean="0"/>
              <a:t>静态资源管理：</a:t>
            </a:r>
            <a:r>
              <a:rPr lang="zh-CN" altLang="zh-CN" sz="2800" dirty="0"/>
              <a:t>图片资源管理、模型资源管理、场景包资源管理；</a:t>
            </a:r>
            <a:endParaRPr lang="en-US" altLang="zh-CN" sz="2800" dirty="0" smtClean="0"/>
          </a:p>
          <a:p>
            <a:pPr marL="285586" indent="-285586" defTabSz="913874">
              <a:lnSpc>
                <a:spcPct val="150000"/>
              </a:lnSpc>
              <a:buClr>
                <a:srgbClr val="FF0000"/>
              </a:buClr>
              <a:buFont typeface="Wingdings" panose="05000000000000000000" pitchFamily="2" charset="2"/>
              <a:buChar char="n"/>
            </a:pPr>
            <a:r>
              <a:rPr lang="zh-CN" altLang="en-US" sz="2800" dirty="0" smtClean="0">
                <a:solidFill>
                  <a:prstClr val="black"/>
                </a:solidFill>
              </a:rPr>
              <a:t>工作空间管理：工作空间管理</a:t>
            </a:r>
            <a:r>
              <a:rPr lang="zh-CN" altLang="en-US" sz="2800" dirty="0">
                <a:solidFill>
                  <a:prstClr val="black"/>
                </a:solidFill>
              </a:rPr>
              <a:t>；</a:t>
            </a:r>
            <a:endParaRPr lang="en-US" altLang="zh-CN" sz="2800" dirty="0" smtClean="0">
              <a:solidFill>
                <a:prstClr val="black"/>
              </a:solidFill>
            </a:endParaRPr>
          </a:p>
          <a:p>
            <a:pPr marL="285586" indent="-285586" defTabSz="913874">
              <a:lnSpc>
                <a:spcPct val="150000"/>
              </a:lnSpc>
              <a:buClr>
                <a:srgbClr val="FF0000"/>
              </a:buClr>
              <a:buFont typeface="Wingdings" panose="05000000000000000000" pitchFamily="2" charset="2"/>
              <a:buChar char="n"/>
            </a:pPr>
            <a:r>
              <a:rPr lang="zh-CN" altLang="en-US" sz="2800" dirty="0" smtClean="0">
                <a:solidFill>
                  <a:prstClr val="black"/>
                </a:solidFill>
              </a:rPr>
              <a:t>资源包管理：</a:t>
            </a:r>
            <a:r>
              <a:rPr lang="zh-CN" altLang="zh-CN" sz="2800" dirty="0"/>
              <a:t>导出方案管理、资源包导出、资源包导</a:t>
            </a:r>
            <a:r>
              <a:rPr lang="zh-CN" altLang="zh-CN" sz="2800" dirty="0" smtClean="0"/>
              <a:t>入</a:t>
            </a:r>
            <a:r>
              <a:rPr lang="zh-CN" altLang="en-US" sz="2800" dirty="0" smtClean="0"/>
              <a:t>；</a:t>
            </a:r>
            <a:endParaRPr lang="en-US" altLang="zh-CN" sz="2800" dirty="0" smtClean="0">
              <a:solidFill>
                <a:prstClr val="black"/>
              </a:solidFill>
            </a:endParaRPr>
          </a:p>
          <a:p>
            <a:pPr marL="285586" indent="-285586" defTabSz="913874">
              <a:lnSpc>
                <a:spcPct val="150000"/>
              </a:lnSpc>
              <a:buClr>
                <a:srgbClr val="FF0000"/>
              </a:buClr>
              <a:buFont typeface="Wingdings" panose="05000000000000000000" pitchFamily="2" charset="2"/>
              <a:buChar char="n"/>
            </a:pPr>
            <a:r>
              <a:rPr lang="zh-CN" altLang="en-US" sz="2800" dirty="0" smtClean="0">
                <a:solidFill>
                  <a:prstClr val="black"/>
                </a:solidFill>
              </a:rPr>
              <a:t>专题地图配置：专题地图管理、图层配置、样式组合配置、样式配置、视角管理。</a:t>
            </a:r>
            <a:endParaRPr lang="zh-CN" altLang="zh-CN" sz="2800" dirty="0" smtClean="0">
              <a:solidFill>
                <a:prstClr val="black"/>
              </a:solidFill>
            </a:endParaRPr>
          </a:p>
        </p:txBody>
      </p:sp>
    </p:spTree>
    <p:extLst>
      <p:ext uri="{BB962C8B-B14F-4D97-AF65-F5344CB8AC3E}">
        <p14:creationId xmlns:p14="http://schemas.microsoft.com/office/powerpoint/2010/main" val="318280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2.xml><?xml version="1.0" encoding="utf-8"?>
<p:tagLst xmlns:a="http://schemas.openxmlformats.org/drawingml/2006/main" xmlns:r="http://schemas.openxmlformats.org/officeDocument/2006/relationships" xmlns:p="http://schemas.openxmlformats.org/presentationml/2006/main">
  <p:tag name="ISLIDE.DIAGRAM" val="25836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4476</TotalTime>
  <Words>1759</Words>
  <Application>Microsoft Office PowerPoint</Application>
  <PresentationFormat>宽屏</PresentationFormat>
  <Paragraphs>142</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动视引擎简介</vt:lpstr>
      <vt:lpstr>逻辑架构</vt:lpstr>
      <vt:lpstr>兼容性</vt:lpstr>
      <vt:lpstr>优点</vt:lpstr>
      <vt:lpstr>PowerPoint 演示文稿</vt:lpstr>
      <vt:lpstr>平台服务</vt:lpstr>
      <vt:lpstr>地图结构</vt:lpstr>
      <vt:lpstr>演示</vt:lpstr>
      <vt:lpstr>PowerPoint 演示文稿</vt:lpstr>
      <vt:lpstr>1、安装dvejs</vt:lpstr>
      <vt:lpstr>2、加载dve画布</vt:lpstr>
      <vt:lpstr>3、加载三维场景</vt:lpstr>
      <vt:lpstr>4、绘制场景图层</vt:lpstr>
      <vt:lpstr>5、绘制要素图层</vt:lpstr>
      <vt:lpstr>6、业务逻辑处理</vt:lpstr>
      <vt:lpstr>PowerPoint 演示文稿</vt:lpstr>
      <vt:lpstr>问题和解决</vt:lpstr>
      <vt:lpstr>后续规划</vt:lpstr>
      <vt:lpstr>参考资料</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Peryy Zhipei</dc:creator>
  <cp:lastModifiedBy>金晓东</cp:lastModifiedBy>
  <cp:revision>49</cp:revision>
  <dcterms:created xsi:type="dcterms:W3CDTF">2019-07-21T13:39:33Z</dcterms:created>
  <dcterms:modified xsi:type="dcterms:W3CDTF">2019-10-25T12:36:22Z</dcterms:modified>
</cp:coreProperties>
</file>