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junq.io" TargetMode="Externa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junq.io" TargetMode="Externa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junq.io" TargetMode="Externa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junq.io" TargetMode="Externa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junq.io" TargetMode="Externa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junq.io" TargetMode="Externa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junq.io" TargetMode="Externa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junq.io" TargetMode="Externa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junq.io" TargetMode="Externa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junq.io" TargetMode="Externa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junq.io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3548062" y="2875359"/>
            <a:ext cx="17287876" cy="455414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3548062" y="7411640"/>
            <a:ext cx="17287876" cy="18216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-25400" y="13266804"/>
            <a:ext cx="28585121" cy="498476"/>
            <a:chOff x="0" y="0"/>
            <a:chExt cx="28585120" cy="498475"/>
          </a:xfrm>
        </p:grpSpPr>
        <p:sp>
          <p:nvSpPr>
            <p:cNvPr id="18" name="Shape 18"/>
            <p:cNvSpPr/>
            <p:nvPr/>
          </p:nvSpPr>
          <p:spPr>
            <a:xfrm>
              <a:off x="0" y="6945"/>
              <a:ext cx="28585121" cy="484585"/>
            </a:xfrm>
            <a:prstGeom prst="rect">
              <a:avLst/>
            </a:prstGeom>
            <a:solidFill>
              <a:srgbClr val="B4B4B4">
                <a:alpha val="2986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9" name="logo_stuq.png"/>
            <p:cNvPicPr>
              <a:picLocks noChangeAspect="1"/>
            </p:cNvPicPr>
            <p:nvPr/>
          </p:nvPicPr>
          <p:blipFill>
            <a:blip r:embed="rId2">
              <a:alphaModFix amt="50048"/>
              <a:extLst/>
            </a:blip>
            <a:srcRect l="0" t="0" r="0" b="0"/>
            <a:stretch>
              <a:fillRect/>
            </a:stretch>
          </p:blipFill>
          <p:spPr>
            <a:xfrm>
              <a:off x="174672" y="92471"/>
              <a:ext cx="895458" cy="313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" name="Shape 20"/>
            <p:cNvSpPr/>
            <p:nvPr/>
          </p:nvSpPr>
          <p:spPr>
            <a:xfrm>
              <a:off x="1134992" y="-1"/>
              <a:ext cx="2056483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精品小班课-1160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20965616" y="-1"/>
              <a:ext cx="3331568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讲师：刘俊强  </a:t>
              </a:r>
              <a:r>
                <a:rPr u="sng">
                  <a:hlinkClick r:id="rId3" invalidUrl="" action="" tgtFrame="" tooltip="" history="1" highlightClick="0" endSnd="0"/>
                </a:rPr>
                <a:t>https://junq.io</a:t>
              </a:r>
            </a:p>
          </p:txBody>
        </p:sp>
      </p:grp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body" sz="quarter" idx="13"/>
          </p:nvPr>
        </p:nvSpPr>
        <p:spPr>
          <a:xfrm>
            <a:off x="4833937" y="8001000"/>
            <a:ext cx="14716126" cy="7143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4833937" y="5838229"/>
            <a:ext cx="14716126" cy="9144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grpSp>
        <p:nvGrpSpPr>
          <p:cNvPr id="144" name="Group 144"/>
          <p:cNvGrpSpPr/>
          <p:nvPr/>
        </p:nvGrpSpPr>
        <p:grpSpPr>
          <a:xfrm>
            <a:off x="-25400" y="13266804"/>
            <a:ext cx="28585121" cy="498476"/>
            <a:chOff x="0" y="0"/>
            <a:chExt cx="28585120" cy="498475"/>
          </a:xfrm>
        </p:grpSpPr>
        <p:sp>
          <p:nvSpPr>
            <p:cNvPr id="140" name="Shape 140"/>
            <p:cNvSpPr/>
            <p:nvPr/>
          </p:nvSpPr>
          <p:spPr>
            <a:xfrm>
              <a:off x="0" y="6945"/>
              <a:ext cx="28585121" cy="484585"/>
            </a:xfrm>
            <a:prstGeom prst="rect">
              <a:avLst/>
            </a:prstGeom>
            <a:solidFill>
              <a:srgbClr val="B4B4B4">
                <a:alpha val="2986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41" name="logo_stuq.png"/>
            <p:cNvPicPr>
              <a:picLocks noChangeAspect="1"/>
            </p:cNvPicPr>
            <p:nvPr/>
          </p:nvPicPr>
          <p:blipFill>
            <a:blip r:embed="rId2">
              <a:alphaModFix amt="50048"/>
              <a:extLst/>
            </a:blip>
            <a:srcRect l="0" t="0" r="0" b="0"/>
            <a:stretch>
              <a:fillRect/>
            </a:stretch>
          </p:blipFill>
          <p:spPr>
            <a:xfrm>
              <a:off x="174672" y="92471"/>
              <a:ext cx="895458" cy="313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" name="Shape 142"/>
            <p:cNvSpPr/>
            <p:nvPr/>
          </p:nvSpPr>
          <p:spPr>
            <a:xfrm>
              <a:off x="1134992" y="-1"/>
              <a:ext cx="2056483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精品小班课-1160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20965616" y="-1"/>
              <a:ext cx="3331568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讲师：刘俊强  </a:t>
              </a:r>
              <a:r>
                <a:rPr u="sng">
                  <a:hlinkClick r:id="rId3" invalidUrl="" action="" tgtFrame="" tooltip="" history="1" highlightClick="0" endSnd="0"/>
                </a:rPr>
                <a:t>https://junq.io</a:t>
              </a:r>
            </a:p>
          </p:txBody>
        </p:sp>
      </p:grpSp>
      <p:sp>
        <p:nvSpPr>
          <p:cNvPr id="145" name="Shape 1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157" name="Group 157"/>
          <p:cNvGrpSpPr/>
          <p:nvPr/>
        </p:nvGrpSpPr>
        <p:grpSpPr>
          <a:xfrm>
            <a:off x="-25400" y="13266804"/>
            <a:ext cx="28585121" cy="498476"/>
            <a:chOff x="0" y="0"/>
            <a:chExt cx="28585120" cy="498475"/>
          </a:xfrm>
        </p:grpSpPr>
        <p:sp>
          <p:nvSpPr>
            <p:cNvPr id="153" name="Shape 153"/>
            <p:cNvSpPr/>
            <p:nvPr/>
          </p:nvSpPr>
          <p:spPr>
            <a:xfrm>
              <a:off x="0" y="6945"/>
              <a:ext cx="28585121" cy="484585"/>
            </a:xfrm>
            <a:prstGeom prst="rect">
              <a:avLst/>
            </a:prstGeom>
            <a:solidFill>
              <a:srgbClr val="B4B4B4">
                <a:alpha val="2986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54" name="logo_stuq.png"/>
            <p:cNvPicPr>
              <a:picLocks noChangeAspect="1"/>
            </p:cNvPicPr>
            <p:nvPr/>
          </p:nvPicPr>
          <p:blipFill>
            <a:blip r:embed="rId2">
              <a:alphaModFix amt="50048"/>
              <a:extLst/>
            </a:blip>
            <a:srcRect l="0" t="0" r="0" b="0"/>
            <a:stretch>
              <a:fillRect/>
            </a:stretch>
          </p:blipFill>
          <p:spPr>
            <a:xfrm>
              <a:off x="174672" y="92471"/>
              <a:ext cx="895458" cy="313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Shape 155"/>
            <p:cNvSpPr/>
            <p:nvPr/>
          </p:nvSpPr>
          <p:spPr>
            <a:xfrm>
              <a:off x="1134992" y="-1"/>
              <a:ext cx="2056483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精品小班课-1160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20965616" y="-1"/>
              <a:ext cx="3331568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讲师：刘俊强  </a:t>
              </a:r>
              <a:r>
                <a:rPr u="sng">
                  <a:hlinkClick r:id="rId3" invalidUrl="" action="" tgtFrame="" tooltip="" history="1" highlightClick="0" endSnd="0"/>
                </a:rPr>
                <a:t>https://junq.io</a:t>
              </a:r>
            </a:p>
          </p:txBody>
        </p:sp>
      </p:grpSp>
      <p:sp>
        <p:nvSpPr>
          <p:cNvPr id="158" name="Shape 1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9"/>
          <p:cNvGrpSpPr/>
          <p:nvPr/>
        </p:nvGrpSpPr>
        <p:grpSpPr>
          <a:xfrm>
            <a:off x="-25400" y="13266804"/>
            <a:ext cx="28585121" cy="498476"/>
            <a:chOff x="0" y="0"/>
            <a:chExt cx="28585120" cy="498475"/>
          </a:xfrm>
        </p:grpSpPr>
        <p:sp>
          <p:nvSpPr>
            <p:cNvPr id="165" name="Shape 165"/>
            <p:cNvSpPr/>
            <p:nvPr/>
          </p:nvSpPr>
          <p:spPr>
            <a:xfrm>
              <a:off x="0" y="6945"/>
              <a:ext cx="28585121" cy="484585"/>
            </a:xfrm>
            <a:prstGeom prst="rect">
              <a:avLst/>
            </a:prstGeom>
            <a:solidFill>
              <a:srgbClr val="B4B4B4">
                <a:alpha val="2986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66" name="logo_stuq.png"/>
            <p:cNvPicPr>
              <a:picLocks noChangeAspect="1"/>
            </p:cNvPicPr>
            <p:nvPr/>
          </p:nvPicPr>
          <p:blipFill>
            <a:blip r:embed="rId2">
              <a:alphaModFix amt="50048"/>
              <a:extLst/>
            </a:blip>
            <a:srcRect l="0" t="0" r="0" b="0"/>
            <a:stretch>
              <a:fillRect/>
            </a:stretch>
          </p:blipFill>
          <p:spPr>
            <a:xfrm>
              <a:off x="174672" y="92471"/>
              <a:ext cx="895458" cy="313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7" name="Shape 167"/>
            <p:cNvSpPr/>
            <p:nvPr/>
          </p:nvSpPr>
          <p:spPr>
            <a:xfrm>
              <a:off x="1134992" y="-1"/>
              <a:ext cx="2056483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精品小班课-1160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20965616" y="-1"/>
              <a:ext cx="3331568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讲师：刘俊强  </a:t>
              </a:r>
              <a:r>
                <a:rPr u="sng">
                  <a:hlinkClick r:id="rId3" invalidUrl="" action="" tgtFrame="" tooltip="" history="1" highlightClick="0" endSnd="0"/>
                </a:rPr>
                <a:t>https://junq.io</a:t>
              </a:r>
            </a:p>
          </p:txBody>
        </p:sp>
      </p:grpSp>
      <p:sp>
        <p:nvSpPr>
          <p:cNvPr id="170" name="Shape 1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pic" sz="half" idx="13"/>
          </p:nvPr>
        </p:nvSpPr>
        <p:spPr>
          <a:xfrm>
            <a:off x="4941093" y="732234"/>
            <a:ext cx="14608970" cy="82409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Shape 31"/>
          <p:cNvSpPr/>
          <p:nvPr>
            <p:ph type="title"/>
          </p:nvPr>
        </p:nvSpPr>
        <p:spPr>
          <a:xfrm>
            <a:off x="4833937" y="9715500"/>
            <a:ext cx="14716126" cy="180379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-25400" y="13266804"/>
            <a:ext cx="28585121" cy="498476"/>
            <a:chOff x="0" y="0"/>
            <a:chExt cx="28585120" cy="498475"/>
          </a:xfrm>
        </p:grpSpPr>
        <p:sp>
          <p:nvSpPr>
            <p:cNvPr id="33" name="Shape 33"/>
            <p:cNvSpPr/>
            <p:nvPr/>
          </p:nvSpPr>
          <p:spPr>
            <a:xfrm>
              <a:off x="0" y="6945"/>
              <a:ext cx="28585121" cy="484585"/>
            </a:xfrm>
            <a:prstGeom prst="rect">
              <a:avLst/>
            </a:prstGeom>
            <a:solidFill>
              <a:srgbClr val="B4B4B4">
                <a:alpha val="2986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4" name="logo_stuq.png"/>
            <p:cNvPicPr>
              <a:picLocks noChangeAspect="1"/>
            </p:cNvPicPr>
            <p:nvPr/>
          </p:nvPicPr>
          <p:blipFill>
            <a:blip r:embed="rId2">
              <a:alphaModFix amt="50048"/>
              <a:extLst/>
            </a:blip>
            <a:srcRect l="0" t="0" r="0" b="0"/>
            <a:stretch>
              <a:fillRect/>
            </a:stretch>
          </p:blipFill>
          <p:spPr>
            <a:xfrm>
              <a:off x="174672" y="92471"/>
              <a:ext cx="895458" cy="313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" name="Shape 35"/>
            <p:cNvSpPr/>
            <p:nvPr/>
          </p:nvSpPr>
          <p:spPr>
            <a:xfrm>
              <a:off x="1134992" y="-1"/>
              <a:ext cx="2056483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精品小班课-1160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20965616" y="-1"/>
              <a:ext cx="3331568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讲师：刘俊强  </a:t>
              </a:r>
              <a:r>
                <a:rPr u="sng">
                  <a:hlinkClick r:id="rId3" invalidUrl="" action="" tgtFrame="" tooltip="" history="1" highlightClick="0" endSnd="0"/>
                </a:rPr>
                <a:t>https://junq.io</a:t>
              </a:r>
            </a:p>
          </p:txBody>
        </p:sp>
      </p:grp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3548062" y="4572000"/>
            <a:ext cx="17287876" cy="455414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-25400" y="13266804"/>
            <a:ext cx="28585121" cy="498476"/>
            <a:chOff x="0" y="0"/>
            <a:chExt cx="28585120" cy="498475"/>
          </a:xfrm>
        </p:grpSpPr>
        <p:sp>
          <p:nvSpPr>
            <p:cNvPr id="46" name="Shape 46"/>
            <p:cNvSpPr/>
            <p:nvPr/>
          </p:nvSpPr>
          <p:spPr>
            <a:xfrm>
              <a:off x="0" y="6945"/>
              <a:ext cx="28585121" cy="484585"/>
            </a:xfrm>
            <a:prstGeom prst="rect">
              <a:avLst/>
            </a:prstGeom>
            <a:solidFill>
              <a:srgbClr val="B4B4B4">
                <a:alpha val="2986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7" name="logo_stuq.png"/>
            <p:cNvPicPr>
              <a:picLocks noChangeAspect="1"/>
            </p:cNvPicPr>
            <p:nvPr/>
          </p:nvPicPr>
          <p:blipFill>
            <a:blip r:embed="rId2">
              <a:alphaModFix amt="50048"/>
              <a:extLst/>
            </a:blip>
            <a:srcRect l="0" t="0" r="0" b="0"/>
            <a:stretch>
              <a:fillRect/>
            </a:stretch>
          </p:blipFill>
          <p:spPr>
            <a:xfrm>
              <a:off x="174672" y="92471"/>
              <a:ext cx="895458" cy="313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" name="Shape 48"/>
            <p:cNvSpPr/>
            <p:nvPr/>
          </p:nvSpPr>
          <p:spPr>
            <a:xfrm>
              <a:off x="1134992" y="-1"/>
              <a:ext cx="2056483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精品小班课-1160</a:t>
              </a:r>
            </a:p>
          </p:txBody>
        </p:sp>
        <p:sp>
          <p:nvSpPr>
            <p:cNvPr id="49" name="Shape 49"/>
            <p:cNvSpPr/>
            <p:nvPr/>
          </p:nvSpPr>
          <p:spPr>
            <a:xfrm>
              <a:off x="20965616" y="-1"/>
              <a:ext cx="3331568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讲师：刘俊强  </a:t>
              </a:r>
              <a:r>
                <a:rPr u="sng">
                  <a:hlinkClick r:id="rId3" invalidUrl="" action="" tgtFrame="" tooltip="" history="1" highlightClick="0" endSnd="0"/>
                </a:rPr>
                <a:t>https://junq.io</a:t>
              </a:r>
            </a:p>
          </p:txBody>
        </p:sp>
      </p:grp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pic" sz="half" idx="13"/>
          </p:nvPr>
        </p:nvSpPr>
        <p:spPr>
          <a:xfrm>
            <a:off x="12477749" y="857250"/>
            <a:ext cx="7536657" cy="109120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9" name="Shape 59"/>
          <p:cNvSpPr/>
          <p:nvPr>
            <p:ph type="title"/>
          </p:nvPr>
        </p:nvSpPr>
        <p:spPr>
          <a:xfrm>
            <a:off x="3548062" y="1428750"/>
            <a:ext cx="8286751" cy="5464969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xfrm>
            <a:off x="3548062" y="6875859"/>
            <a:ext cx="8286751" cy="546497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5" name="Group 65"/>
          <p:cNvGrpSpPr/>
          <p:nvPr/>
        </p:nvGrpSpPr>
        <p:grpSpPr>
          <a:xfrm>
            <a:off x="-25400" y="13266804"/>
            <a:ext cx="28585121" cy="498476"/>
            <a:chOff x="0" y="0"/>
            <a:chExt cx="28585120" cy="498475"/>
          </a:xfrm>
        </p:grpSpPr>
        <p:sp>
          <p:nvSpPr>
            <p:cNvPr id="61" name="Shape 61"/>
            <p:cNvSpPr/>
            <p:nvPr/>
          </p:nvSpPr>
          <p:spPr>
            <a:xfrm>
              <a:off x="0" y="6945"/>
              <a:ext cx="28585121" cy="484585"/>
            </a:xfrm>
            <a:prstGeom prst="rect">
              <a:avLst/>
            </a:prstGeom>
            <a:solidFill>
              <a:srgbClr val="B4B4B4">
                <a:alpha val="2986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62" name="logo_stuq.png"/>
            <p:cNvPicPr>
              <a:picLocks noChangeAspect="1"/>
            </p:cNvPicPr>
            <p:nvPr/>
          </p:nvPicPr>
          <p:blipFill>
            <a:blip r:embed="rId2">
              <a:alphaModFix amt="50048"/>
              <a:extLst/>
            </a:blip>
            <a:srcRect l="0" t="0" r="0" b="0"/>
            <a:stretch>
              <a:fillRect/>
            </a:stretch>
          </p:blipFill>
          <p:spPr>
            <a:xfrm>
              <a:off x="174672" y="92471"/>
              <a:ext cx="895458" cy="313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" name="Shape 63"/>
            <p:cNvSpPr/>
            <p:nvPr/>
          </p:nvSpPr>
          <p:spPr>
            <a:xfrm>
              <a:off x="1134992" y="-1"/>
              <a:ext cx="2056483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精品小班课-1160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0965616" y="-1"/>
              <a:ext cx="3331568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讲师：刘俊强  </a:t>
              </a:r>
              <a:r>
                <a:rPr u="sng">
                  <a:hlinkClick r:id="rId3" invalidUrl="" action="" tgtFrame="" tooltip="" history="1" highlightClick="0" endSnd="0"/>
                </a:rPr>
                <a:t>https://junq.io</a:t>
              </a:r>
            </a:p>
          </p:txBody>
        </p:sp>
      </p:grpSp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24452" indent="-724452">
              <a:lnSpc>
                <a:spcPct val="120000"/>
              </a:lnSpc>
              <a:spcBef>
                <a:spcPts val="6400"/>
              </a:spcBef>
              <a:defRPr sz="6400"/>
            </a:lvl1pPr>
            <a:lvl2pPr marL="1245152" indent="-724452">
              <a:lnSpc>
                <a:spcPct val="120000"/>
              </a:lnSpc>
              <a:spcBef>
                <a:spcPts val="6400"/>
              </a:spcBef>
              <a:defRPr sz="6400"/>
            </a:lvl2pPr>
            <a:lvl3pPr marL="1765852" indent="-724452">
              <a:lnSpc>
                <a:spcPct val="120000"/>
              </a:lnSpc>
              <a:spcBef>
                <a:spcPts val="6400"/>
              </a:spcBef>
              <a:defRPr sz="6400"/>
            </a:lvl3pPr>
            <a:lvl4pPr marL="2286552" indent="-724452">
              <a:lnSpc>
                <a:spcPct val="120000"/>
              </a:lnSpc>
              <a:spcBef>
                <a:spcPts val="6400"/>
              </a:spcBef>
              <a:defRPr sz="6400"/>
            </a:lvl4pPr>
            <a:lvl5pPr marL="2807252" indent="-724452">
              <a:lnSpc>
                <a:spcPct val="120000"/>
              </a:lnSpc>
              <a:spcBef>
                <a:spcPts val="64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-25400" y="13266804"/>
            <a:ext cx="28585121" cy="498476"/>
            <a:chOff x="0" y="0"/>
            <a:chExt cx="28585120" cy="498475"/>
          </a:xfrm>
        </p:grpSpPr>
        <p:sp>
          <p:nvSpPr>
            <p:cNvPr id="83" name="Shape 83"/>
            <p:cNvSpPr/>
            <p:nvPr/>
          </p:nvSpPr>
          <p:spPr>
            <a:xfrm>
              <a:off x="0" y="6945"/>
              <a:ext cx="28585121" cy="484585"/>
            </a:xfrm>
            <a:prstGeom prst="rect">
              <a:avLst/>
            </a:prstGeom>
            <a:solidFill>
              <a:srgbClr val="B4B4B4">
                <a:alpha val="2986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84" name="logo_stuq.png"/>
            <p:cNvPicPr>
              <a:picLocks noChangeAspect="1"/>
            </p:cNvPicPr>
            <p:nvPr/>
          </p:nvPicPr>
          <p:blipFill>
            <a:blip r:embed="rId2">
              <a:alphaModFix amt="50048"/>
              <a:extLst/>
            </a:blip>
            <a:srcRect l="0" t="0" r="0" b="0"/>
            <a:stretch>
              <a:fillRect/>
            </a:stretch>
          </p:blipFill>
          <p:spPr>
            <a:xfrm>
              <a:off x="174672" y="92471"/>
              <a:ext cx="895458" cy="313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" name="Shape 85"/>
            <p:cNvSpPr/>
            <p:nvPr/>
          </p:nvSpPr>
          <p:spPr>
            <a:xfrm>
              <a:off x="1134992" y="-1"/>
              <a:ext cx="2056483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精品小班课-1160</a:t>
              </a:r>
            </a:p>
          </p:txBody>
        </p:sp>
        <p:sp>
          <p:nvSpPr>
            <p:cNvPr id="86" name="Shape 86"/>
            <p:cNvSpPr/>
            <p:nvPr/>
          </p:nvSpPr>
          <p:spPr>
            <a:xfrm>
              <a:off x="20965616" y="-1"/>
              <a:ext cx="3331568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讲师：刘俊强  </a:t>
              </a:r>
              <a:r>
                <a:rPr u="sng">
                  <a:hlinkClick r:id="rId3" invalidUrl="" action="" tgtFrame="" tooltip="" history="1" highlightClick="0" endSnd="0"/>
                </a:rPr>
                <a:t>https://junq.io</a:t>
              </a:r>
            </a:p>
          </p:txBody>
        </p:sp>
      </p:grp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pic" sz="quarter" idx="13"/>
          </p:nvPr>
        </p:nvSpPr>
        <p:spPr>
          <a:xfrm>
            <a:off x="12709921" y="3911203"/>
            <a:ext cx="7429501" cy="86975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"/>
          </p:nvPr>
        </p:nvSpPr>
        <p:spPr>
          <a:xfrm>
            <a:off x="3548062" y="3839765"/>
            <a:ext cx="8286751" cy="885825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-25400" y="13266804"/>
            <a:ext cx="28585121" cy="498476"/>
            <a:chOff x="0" y="0"/>
            <a:chExt cx="28585120" cy="498475"/>
          </a:xfrm>
        </p:grpSpPr>
        <p:sp>
          <p:nvSpPr>
            <p:cNvPr id="98" name="Shape 98"/>
            <p:cNvSpPr/>
            <p:nvPr/>
          </p:nvSpPr>
          <p:spPr>
            <a:xfrm>
              <a:off x="0" y="6945"/>
              <a:ext cx="28585121" cy="484585"/>
            </a:xfrm>
            <a:prstGeom prst="rect">
              <a:avLst/>
            </a:prstGeom>
            <a:solidFill>
              <a:srgbClr val="B4B4B4">
                <a:alpha val="2986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99" name="logo_stuq.png"/>
            <p:cNvPicPr>
              <a:picLocks noChangeAspect="1"/>
            </p:cNvPicPr>
            <p:nvPr/>
          </p:nvPicPr>
          <p:blipFill>
            <a:blip r:embed="rId2">
              <a:alphaModFix amt="50048"/>
              <a:extLst/>
            </a:blip>
            <a:srcRect l="0" t="0" r="0" b="0"/>
            <a:stretch>
              <a:fillRect/>
            </a:stretch>
          </p:blipFill>
          <p:spPr>
            <a:xfrm>
              <a:off x="174672" y="92471"/>
              <a:ext cx="895458" cy="313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" name="Shape 100"/>
            <p:cNvSpPr/>
            <p:nvPr/>
          </p:nvSpPr>
          <p:spPr>
            <a:xfrm>
              <a:off x="1134992" y="-1"/>
              <a:ext cx="2056483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精品小班课-1160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20965616" y="-1"/>
              <a:ext cx="3331568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讲师：刘俊强  </a:t>
              </a:r>
              <a:r>
                <a:rPr u="sng">
                  <a:hlinkClick r:id="rId3" invalidUrl="" action="" tgtFrame="" tooltip="" history="1" highlightClick="0" endSnd="0"/>
                </a:rPr>
                <a:t>https://junq.io</a:t>
              </a:r>
            </a:p>
          </p:txBody>
        </p:sp>
      </p:grp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body" idx="1"/>
          </p:nvPr>
        </p:nvSpPr>
        <p:spPr>
          <a:xfrm>
            <a:off x="4119562" y="1071562"/>
            <a:ext cx="16127017" cy="11555017"/>
          </a:xfrm>
          <a:prstGeom prst="rect">
            <a:avLst/>
          </a:prstGeom>
        </p:spPr>
        <p:txBody>
          <a:bodyPr/>
          <a:lstStyle>
            <a:lvl1pPr marL="724452" indent="-724452">
              <a:lnSpc>
                <a:spcPct val="120000"/>
              </a:lnSpc>
              <a:spcBef>
                <a:spcPts val="6400"/>
              </a:spcBef>
              <a:defRPr sz="6400"/>
            </a:lvl1pPr>
            <a:lvl2pPr marL="1245152" indent="-724452">
              <a:lnSpc>
                <a:spcPct val="120000"/>
              </a:lnSpc>
              <a:spcBef>
                <a:spcPts val="6400"/>
              </a:spcBef>
              <a:defRPr sz="6400"/>
            </a:lvl2pPr>
            <a:lvl3pPr marL="1765852" indent="-724452">
              <a:lnSpc>
                <a:spcPct val="120000"/>
              </a:lnSpc>
              <a:spcBef>
                <a:spcPts val="6400"/>
              </a:spcBef>
              <a:defRPr sz="6400"/>
            </a:lvl3pPr>
            <a:lvl4pPr marL="2286552" indent="-724452">
              <a:lnSpc>
                <a:spcPct val="120000"/>
              </a:lnSpc>
              <a:spcBef>
                <a:spcPts val="6400"/>
              </a:spcBef>
              <a:defRPr sz="6400"/>
            </a:lvl4pPr>
            <a:lvl5pPr marL="2807252" indent="-724452">
              <a:lnSpc>
                <a:spcPct val="120000"/>
              </a:lnSpc>
              <a:spcBef>
                <a:spcPts val="64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5" name="Group 115"/>
          <p:cNvGrpSpPr/>
          <p:nvPr/>
        </p:nvGrpSpPr>
        <p:grpSpPr>
          <a:xfrm>
            <a:off x="-25400" y="13266804"/>
            <a:ext cx="28585121" cy="498476"/>
            <a:chOff x="0" y="0"/>
            <a:chExt cx="28585120" cy="498475"/>
          </a:xfrm>
        </p:grpSpPr>
        <p:sp>
          <p:nvSpPr>
            <p:cNvPr id="111" name="Shape 111"/>
            <p:cNvSpPr/>
            <p:nvPr/>
          </p:nvSpPr>
          <p:spPr>
            <a:xfrm>
              <a:off x="0" y="6945"/>
              <a:ext cx="28585121" cy="484585"/>
            </a:xfrm>
            <a:prstGeom prst="rect">
              <a:avLst/>
            </a:prstGeom>
            <a:solidFill>
              <a:srgbClr val="B4B4B4">
                <a:alpha val="2986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12" name="logo_stuq.png"/>
            <p:cNvPicPr>
              <a:picLocks noChangeAspect="1"/>
            </p:cNvPicPr>
            <p:nvPr/>
          </p:nvPicPr>
          <p:blipFill>
            <a:blip r:embed="rId2">
              <a:alphaModFix amt="50048"/>
              <a:extLst/>
            </a:blip>
            <a:srcRect l="0" t="0" r="0" b="0"/>
            <a:stretch>
              <a:fillRect/>
            </a:stretch>
          </p:blipFill>
          <p:spPr>
            <a:xfrm>
              <a:off x="174672" y="92471"/>
              <a:ext cx="895458" cy="313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" name="Shape 113"/>
            <p:cNvSpPr/>
            <p:nvPr/>
          </p:nvSpPr>
          <p:spPr>
            <a:xfrm>
              <a:off x="1134992" y="-1"/>
              <a:ext cx="2056483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精品小班课-1160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20965616" y="-1"/>
              <a:ext cx="3331568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讲师：刘俊强  </a:t>
              </a:r>
              <a:r>
                <a:rPr u="sng">
                  <a:hlinkClick r:id="rId3" invalidUrl="" action="" tgtFrame="" tooltip="" history="1" highlightClick="0" endSnd="0"/>
                </a:rPr>
                <a:t>https://junq.io</a:t>
              </a:r>
            </a:p>
          </p:txBody>
        </p:sp>
      </p:grpSp>
      <p:sp>
        <p:nvSpPr>
          <p:cNvPr id="116" name="Shape 1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pic" sz="quarter" idx="13"/>
          </p:nvPr>
        </p:nvSpPr>
        <p:spPr>
          <a:xfrm>
            <a:off x="12406312" y="7072312"/>
            <a:ext cx="8161735" cy="59293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4" name="Shape 124"/>
          <p:cNvSpPr/>
          <p:nvPr>
            <p:ph type="pic" sz="quarter" idx="14"/>
          </p:nvPr>
        </p:nvSpPr>
        <p:spPr>
          <a:xfrm>
            <a:off x="12420112" y="714375"/>
            <a:ext cx="8161735" cy="59293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5" name="Shape 125"/>
          <p:cNvSpPr/>
          <p:nvPr>
            <p:ph type="pic" sz="half" idx="15"/>
          </p:nvPr>
        </p:nvSpPr>
        <p:spPr>
          <a:xfrm>
            <a:off x="3798093" y="714375"/>
            <a:ext cx="8167826" cy="12287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130" name="Group 130"/>
          <p:cNvGrpSpPr/>
          <p:nvPr/>
        </p:nvGrpSpPr>
        <p:grpSpPr>
          <a:xfrm>
            <a:off x="-25400" y="13266804"/>
            <a:ext cx="28585121" cy="498476"/>
            <a:chOff x="0" y="0"/>
            <a:chExt cx="28585120" cy="498475"/>
          </a:xfrm>
        </p:grpSpPr>
        <p:sp>
          <p:nvSpPr>
            <p:cNvPr id="126" name="Shape 126"/>
            <p:cNvSpPr/>
            <p:nvPr/>
          </p:nvSpPr>
          <p:spPr>
            <a:xfrm>
              <a:off x="0" y="6945"/>
              <a:ext cx="28585121" cy="484585"/>
            </a:xfrm>
            <a:prstGeom prst="rect">
              <a:avLst/>
            </a:prstGeom>
            <a:solidFill>
              <a:srgbClr val="B4B4B4">
                <a:alpha val="2986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27" name="logo_stuq.png"/>
            <p:cNvPicPr>
              <a:picLocks noChangeAspect="1"/>
            </p:cNvPicPr>
            <p:nvPr/>
          </p:nvPicPr>
          <p:blipFill>
            <a:blip r:embed="rId2">
              <a:alphaModFix amt="50048"/>
              <a:extLst/>
            </a:blip>
            <a:srcRect l="0" t="0" r="0" b="0"/>
            <a:stretch>
              <a:fillRect/>
            </a:stretch>
          </p:blipFill>
          <p:spPr>
            <a:xfrm>
              <a:off x="174672" y="92471"/>
              <a:ext cx="895458" cy="313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" name="Shape 128"/>
            <p:cNvSpPr/>
            <p:nvPr/>
          </p:nvSpPr>
          <p:spPr>
            <a:xfrm>
              <a:off x="1134992" y="-1"/>
              <a:ext cx="2056483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精品小班课-1160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20965616" y="-1"/>
              <a:ext cx="3331568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讲师：刘俊强  </a:t>
              </a:r>
              <a:r>
                <a:rPr u="sng">
                  <a:hlinkClick r:id="rId3" invalidUrl="" action="" tgtFrame="" tooltip="" history="1" highlightClick="0" endSnd="0"/>
                </a:rPr>
                <a:t>https://junq.io</a:t>
              </a:r>
            </a:p>
          </p:txBody>
        </p:sp>
      </p:grpSp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hyperlink" Target="http://junq.io" TargetMode="Externa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48062" y="357187"/>
            <a:ext cx="172878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25400" y="13266804"/>
            <a:ext cx="28585121" cy="498476"/>
            <a:chOff x="0" y="0"/>
            <a:chExt cx="28585120" cy="498475"/>
          </a:xfrm>
        </p:grpSpPr>
        <p:sp>
          <p:nvSpPr>
            <p:cNvPr id="3" name="Shape 3"/>
            <p:cNvSpPr/>
            <p:nvPr/>
          </p:nvSpPr>
          <p:spPr>
            <a:xfrm>
              <a:off x="0" y="6945"/>
              <a:ext cx="28585121" cy="484585"/>
            </a:xfrm>
            <a:prstGeom prst="rect">
              <a:avLst/>
            </a:prstGeom>
            <a:solidFill>
              <a:srgbClr val="B4B4B4">
                <a:alpha val="2986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" name="logo_stuq.png"/>
            <p:cNvPicPr>
              <a:picLocks noChangeAspect="1"/>
            </p:cNvPicPr>
            <p:nvPr/>
          </p:nvPicPr>
          <p:blipFill>
            <a:blip r:embed="rId3">
              <a:alphaModFix amt="50048"/>
              <a:extLst/>
            </a:blip>
            <a:srcRect l="0" t="0" r="0" b="0"/>
            <a:stretch>
              <a:fillRect/>
            </a:stretch>
          </p:blipFill>
          <p:spPr>
            <a:xfrm>
              <a:off x="174672" y="92471"/>
              <a:ext cx="895458" cy="313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" name="Shape 5"/>
            <p:cNvSpPr/>
            <p:nvPr/>
          </p:nvSpPr>
          <p:spPr>
            <a:xfrm>
              <a:off x="1134992" y="-1"/>
              <a:ext cx="2056483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精品小班课-1160</a:t>
              </a:r>
            </a:p>
          </p:txBody>
        </p:sp>
        <p:sp>
          <p:nvSpPr>
            <p:cNvPr id="6" name="Shape 6"/>
            <p:cNvSpPr/>
            <p:nvPr/>
          </p:nvSpPr>
          <p:spPr>
            <a:xfrm>
              <a:off x="20965616" y="-1"/>
              <a:ext cx="3331568" cy="498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2000">
                  <a:solidFill>
                    <a:schemeClr val="accent6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讲师：刘俊强  </a:t>
              </a:r>
              <a:r>
                <a:rPr u="sng">
                  <a:hlinkClick r:id="rId4" invalidUrl="" action="" tgtFrame="" tooltip="" history="1" highlightClick="0" endSnd="0"/>
                </a:rPr>
                <a:t>https://junq.io</a:t>
              </a:r>
            </a:p>
          </p:txBody>
        </p:sp>
      </p:grpSp>
      <p:sp>
        <p:nvSpPr>
          <p:cNvPr id="8" name="Shape 8"/>
          <p:cNvSpPr/>
          <p:nvPr>
            <p:ph type="body" idx="1"/>
          </p:nvPr>
        </p:nvSpPr>
        <p:spPr>
          <a:xfrm>
            <a:off x="3548062" y="3839765"/>
            <a:ext cx="17287876" cy="885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>
            <a:off x="11952882" y="13037343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908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0226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4544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8862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3180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7498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1816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6134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40452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ctrTitle"/>
          </p:nvPr>
        </p:nvSpPr>
        <p:spPr>
          <a:xfrm>
            <a:off x="2469337" y="2875359"/>
            <a:ext cx="19445326" cy="4554141"/>
          </a:xfrm>
          <a:prstGeom prst="rect">
            <a:avLst/>
          </a:prstGeom>
        </p:spPr>
        <p:txBody>
          <a:bodyPr/>
          <a:lstStyle/>
          <a:p>
            <a:pPr/>
            <a:r>
              <a:t>Week #1 初识微服务</a:t>
            </a:r>
          </a:p>
        </p:txBody>
      </p:sp>
      <p:sp>
        <p:nvSpPr>
          <p:cNvPr id="180" name="Shape 18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[StuQ-1160] 跟我做一个Java微服务项目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服务化架构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3339" indent="-543339" defTabSz="616148">
              <a:spcBef>
                <a:spcPts val="4800"/>
              </a:spcBef>
              <a:defRPr sz="4800"/>
            </a:pPr>
            <a:r>
              <a:t>对业务进行分层，通常表现层（前端）、公共服务、业务逻辑服务、数据访问层等</a:t>
            </a:r>
          </a:p>
          <a:p>
            <a:pPr marL="543339" indent="-543339" defTabSz="616148">
              <a:spcBef>
                <a:spcPts val="4800"/>
              </a:spcBef>
              <a:defRPr sz="4800"/>
            </a:pPr>
            <a:r>
              <a:t>对业务进行解耦，通过Pub-Sub或RPC进行服务间调用关系解耦</a:t>
            </a:r>
          </a:p>
          <a:p>
            <a:pPr marL="543339" indent="-543339" defTabSz="616148">
              <a:spcBef>
                <a:spcPts val="4800"/>
              </a:spcBef>
              <a:defRPr sz="4800"/>
            </a:pPr>
            <a:r>
              <a:t>服务独立性，多数服务可以进行独立打包、发布</a:t>
            </a:r>
          </a:p>
          <a:p>
            <a:pPr marL="543339" indent="-543339" defTabSz="616148">
              <a:spcBef>
                <a:spcPts val="4800"/>
              </a:spcBef>
              <a:defRPr sz="4800"/>
            </a:pPr>
            <a:r>
              <a:t>通常每个服务的技术栈单一</a:t>
            </a:r>
          </a:p>
          <a:p>
            <a:pPr marL="543339" indent="-543339" defTabSz="616148">
              <a:spcBef>
                <a:spcPts val="4800"/>
              </a:spcBef>
              <a:defRPr sz="4800"/>
            </a:pPr>
            <a:r>
              <a:t>部署简单，具备可伸缩性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服务化架构的问题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7517" indent="-637517" defTabSz="722947">
              <a:spcBef>
                <a:spcPts val="5600"/>
              </a:spcBef>
              <a:defRPr sz="5632"/>
            </a:pPr>
            <a:r>
              <a:t>对于部分服务而言，代码库依然巨大</a:t>
            </a:r>
          </a:p>
          <a:p>
            <a:pPr marL="637517" indent="-637517" defTabSz="722947">
              <a:spcBef>
                <a:spcPts val="5600"/>
              </a:spcBef>
              <a:defRPr sz="5632"/>
            </a:pPr>
            <a:r>
              <a:t>打包、发布、部署流程不足够好</a:t>
            </a:r>
          </a:p>
          <a:p>
            <a:pPr marL="637517" indent="-637517" defTabSz="722947">
              <a:spcBef>
                <a:spcPts val="5600"/>
              </a:spcBef>
              <a:defRPr sz="5632"/>
            </a:pPr>
            <a:r>
              <a:t>可伸缩性变强，但依然不够好</a:t>
            </a:r>
          </a:p>
          <a:p>
            <a:pPr marL="637517" indent="-637517" defTabSz="722947">
              <a:spcBef>
                <a:spcPts val="5600"/>
              </a:spcBef>
              <a:defRPr sz="5632"/>
            </a:pPr>
            <a:r>
              <a:t>维护团队间沟通受阻，技术经验有效传递不够</a:t>
            </a:r>
          </a:p>
          <a:p>
            <a:pPr marL="637517" indent="-637517" defTabSz="722947">
              <a:spcBef>
                <a:spcPts val="5600"/>
              </a:spcBef>
              <a:defRPr sz="5632"/>
            </a:pPr>
            <a:r>
              <a:t>服务增多对开发人员不够友好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Richardson-microservices-part1-2_microservices-archite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4017" y="-26839"/>
            <a:ext cx="12895445" cy="1316442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2502247" y="957262"/>
            <a:ext cx="1015930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微服务架构 Microservices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架构设计发展</a:t>
            </a:r>
          </a:p>
        </p:txBody>
      </p:sp>
      <p:sp>
        <p:nvSpPr>
          <p:cNvPr id="215" name="Shape 215"/>
          <p:cNvSpPr/>
          <p:nvPr/>
        </p:nvSpPr>
        <p:spPr>
          <a:xfrm>
            <a:off x="6323607" y="5903912"/>
            <a:ext cx="1458443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MVC</a:t>
            </a:r>
          </a:p>
        </p:txBody>
      </p:sp>
      <p:sp>
        <p:nvSpPr>
          <p:cNvPr id="216" name="Shape 216"/>
          <p:cNvSpPr/>
          <p:nvPr/>
        </p:nvSpPr>
        <p:spPr>
          <a:xfrm>
            <a:off x="11507892" y="5903912"/>
            <a:ext cx="1368216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SOA</a:t>
            </a:r>
          </a:p>
        </p:txBody>
      </p:sp>
      <p:sp>
        <p:nvSpPr>
          <p:cNvPr id="217" name="Shape 217"/>
          <p:cNvSpPr/>
          <p:nvPr/>
        </p:nvSpPr>
        <p:spPr>
          <a:xfrm>
            <a:off x="16601951" y="5903912"/>
            <a:ext cx="3560019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Microservices</a:t>
            </a:r>
          </a:p>
        </p:txBody>
      </p:sp>
      <p:pic>
        <p:nvPicPr>
          <p:cNvPr id="218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4525" y="5831955"/>
            <a:ext cx="2592062" cy="1036090"/>
          </a:xfrm>
          <a:prstGeom prst="rect">
            <a:avLst/>
          </a:prstGeom>
        </p:spPr>
      </p:pic>
      <p:pic>
        <p:nvPicPr>
          <p:cNvPr id="220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71825" y="5831955"/>
            <a:ext cx="2592062" cy="103609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架构设计发展</a:t>
            </a:r>
          </a:p>
        </p:txBody>
      </p:sp>
      <p:sp>
        <p:nvSpPr>
          <p:cNvPr id="224" name="Shape 224"/>
          <p:cNvSpPr/>
          <p:nvPr/>
        </p:nvSpPr>
        <p:spPr>
          <a:xfrm>
            <a:off x="6323607" y="5903912"/>
            <a:ext cx="1458443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MVC</a:t>
            </a:r>
          </a:p>
        </p:txBody>
      </p:sp>
      <p:sp>
        <p:nvSpPr>
          <p:cNvPr id="225" name="Shape 225"/>
          <p:cNvSpPr/>
          <p:nvPr/>
        </p:nvSpPr>
        <p:spPr>
          <a:xfrm>
            <a:off x="11507892" y="5903912"/>
            <a:ext cx="1368216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SOA</a:t>
            </a:r>
          </a:p>
        </p:txBody>
      </p:sp>
      <p:sp>
        <p:nvSpPr>
          <p:cNvPr id="226" name="Shape 226"/>
          <p:cNvSpPr/>
          <p:nvPr/>
        </p:nvSpPr>
        <p:spPr>
          <a:xfrm>
            <a:off x="16601951" y="5903912"/>
            <a:ext cx="3560019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Microservices</a:t>
            </a:r>
          </a:p>
        </p:txBody>
      </p:sp>
      <p:pic>
        <p:nvPicPr>
          <p:cNvPr id="227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4525" y="5831955"/>
            <a:ext cx="2592062" cy="1036090"/>
          </a:xfrm>
          <a:prstGeom prst="rect">
            <a:avLst/>
          </a:prstGeom>
        </p:spPr>
      </p:pic>
      <p:pic>
        <p:nvPicPr>
          <p:cNvPr id="229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71825" y="5831955"/>
            <a:ext cx="2592062" cy="1036090"/>
          </a:xfrm>
          <a:prstGeom prst="rect">
            <a:avLst/>
          </a:prstGeom>
        </p:spPr>
      </p:pic>
      <p:sp>
        <p:nvSpPr>
          <p:cNvPr id="231" name="Shape 231"/>
          <p:cNvSpPr/>
          <p:nvPr/>
        </p:nvSpPr>
        <p:spPr>
          <a:xfrm>
            <a:off x="5060615" y="7434262"/>
            <a:ext cx="3984427" cy="280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/>
          </a:lstStyle>
          <a:p>
            <a:pPr/>
            <a:r>
              <a:t>视图、业务逻辑、前后端间分层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架构设计发展</a:t>
            </a:r>
          </a:p>
        </p:txBody>
      </p:sp>
      <p:sp>
        <p:nvSpPr>
          <p:cNvPr id="234" name="Shape 234"/>
          <p:cNvSpPr/>
          <p:nvPr/>
        </p:nvSpPr>
        <p:spPr>
          <a:xfrm>
            <a:off x="6323607" y="5903912"/>
            <a:ext cx="1458443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MVC</a:t>
            </a:r>
          </a:p>
        </p:txBody>
      </p:sp>
      <p:sp>
        <p:nvSpPr>
          <p:cNvPr id="235" name="Shape 235"/>
          <p:cNvSpPr/>
          <p:nvPr/>
        </p:nvSpPr>
        <p:spPr>
          <a:xfrm>
            <a:off x="11507892" y="5903912"/>
            <a:ext cx="1368216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SOA</a:t>
            </a:r>
          </a:p>
        </p:txBody>
      </p:sp>
      <p:sp>
        <p:nvSpPr>
          <p:cNvPr id="236" name="Shape 236"/>
          <p:cNvSpPr/>
          <p:nvPr/>
        </p:nvSpPr>
        <p:spPr>
          <a:xfrm>
            <a:off x="16601951" y="5903912"/>
            <a:ext cx="3560019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Microservices</a:t>
            </a:r>
          </a:p>
        </p:txBody>
      </p:sp>
      <p:pic>
        <p:nvPicPr>
          <p:cNvPr id="237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4525" y="5831955"/>
            <a:ext cx="2592062" cy="1036090"/>
          </a:xfrm>
          <a:prstGeom prst="rect">
            <a:avLst/>
          </a:prstGeom>
        </p:spPr>
      </p:pic>
      <p:pic>
        <p:nvPicPr>
          <p:cNvPr id="239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71825" y="5831955"/>
            <a:ext cx="2592062" cy="1036090"/>
          </a:xfrm>
          <a:prstGeom prst="rect">
            <a:avLst/>
          </a:prstGeom>
        </p:spPr>
      </p:pic>
      <p:sp>
        <p:nvSpPr>
          <p:cNvPr id="241" name="Shape 241"/>
          <p:cNvSpPr/>
          <p:nvPr/>
        </p:nvSpPr>
        <p:spPr>
          <a:xfrm>
            <a:off x="5060615" y="7434262"/>
            <a:ext cx="3984427" cy="280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/>
          </a:lstStyle>
          <a:p>
            <a:pPr/>
            <a:r>
              <a:t>视图、业务逻辑、前后端间分层</a:t>
            </a:r>
          </a:p>
        </p:txBody>
      </p:sp>
      <p:sp>
        <p:nvSpPr>
          <p:cNvPr id="242" name="Shape 242"/>
          <p:cNvSpPr/>
          <p:nvPr/>
        </p:nvSpPr>
        <p:spPr>
          <a:xfrm>
            <a:off x="10199786" y="7116762"/>
            <a:ext cx="3984428" cy="369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/>
          </a:lstStyle>
          <a:p>
            <a:pPr/>
            <a:r>
              <a:t>大型系统分层、解耦，标准接口调用，分布式系统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架构设计发展</a:t>
            </a:r>
          </a:p>
        </p:txBody>
      </p:sp>
      <p:sp>
        <p:nvSpPr>
          <p:cNvPr id="245" name="Shape 245"/>
          <p:cNvSpPr/>
          <p:nvPr/>
        </p:nvSpPr>
        <p:spPr>
          <a:xfrm>
            <a:off x="6323607" y="5903912"/>
            <a:ext cx="1458443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MVC</a:t>
            </a:r>
          </a:p>
        </p:txBody>
      </p:sp>
      <p:sp>
        <p:nvSpPr>
          <p:cNvPr id="246" name="Shape 246"/>
          <p:cNvSpPr/>
          <p:nvPr/>
        </p:nvSpPr>
        <p:spPr>
          <a:xfrm>
            <a:off x="11507892" y="5903912"/>
            <a:ext cx="1368216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SOA</a:t>
            </a:r>
          </a:p>
        </p:txBody>
      </p:sp>
      <p:sp>
        <p:nvSpPr>
          <p:cNvPr id="247" name="Shape 247"/>
          <p:cNvSpPr/>
          <p:nvPr/>
        </p:nvSpPr>
        <p:spPr>
          <a:xfrm>
            <a:off x="16601951" y="5903912"/>
            <a:ext cx="3560019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Microservices</a:t>
            </a:r>
          </a:p>
        </p:txBody>
      </p:sp>
      <p:pic>
        <p:nvPicPr>
          <p:cNvPr id="248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4525" y="5831955"/>
            <a:ext cx="2592062" cy="1036090"/>
          </a:xfrm>
          <a:prstGeom prst="rect">
            <a:avLst/>
          </a:prstGeom>
        </p:spPr>
      </p:pic>
      <p:pic>
        <p:nvPicPr>
          <p:cNvPr id="250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71825" y="5831955"/>
            <a:ext cx="2592062" cy="1036090"/>
          </a:xfrm>
          <a:prstGeom prst="rect">
            <a:avLst/>
          </a:prstGeom>
        </p:spPr>
      </p:pic>
      <p:sp>
        <p:nvSpPr>
          <p:cNvPr id="252" name="Shape 252"/>
          <p:cNvSpPr/>
          <p:nvPr/>
        </p:nvSpPr>
        <p:spPr>
          <a:xfrm>
            <a:off x="5060615" y="7434262"/>
            <a:ext cx="3984427" cy="280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/>
          </a:lstStyle>
          <a:p>
            <a:pPr/>
            <a:r>
              <a:t>视图、业务逻辑、前后端间分层</a:t>
            </a:r>
          </a:p>
        </p:txBody>
      </p:sp>
      <p:sp>
        <p:nvSpPr>
          <p:cNvPr id="253" name="Shape 253"/>
          <p:cNvSpPr/>
          <p:nvPr/>
        </p:nvSpPr>
        <p:spPr>
          <a:xfrm>
            <a:off x="10199786" y="7116762"/>
            <a:ext cx="3984428" cy="369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/>
          </a:lstStyle>
          <a:p>
            <a:pPr/>
            <a:r>
              <a:t>大型系统分层、解耦，标准接口调用，分布式系统</a:t>
            </a:r>
          </a:p>
        </p:txBody>
      </p:sp>
      <p:sp>
        <p:nvSpPr>
          <p:cNvPr id="254" name="Shape 254"/>
          <p:cNvSpPr/>
          <p:nvPr/>
        </p:nvSpPr>
        <p:spPr>
          <a:xfrm>
            <a:off x="16511686" y="7269162"/>
            <a:ext cx="3984428" cy="369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/>
          </a:lstStyle>
          <a:p>
            <a:pPr/>
            <a:r>
              <a:t>云计算时代产物，关注敏捷交付和部署速度、频次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微服务简介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microservice-defini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7589" y="3925242"/>
            <a:ext cx="13128822" cy="5303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microservice-defini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7589" y="851842"/>
            <a:ext cx="13128822" cy="530317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Shape 261"/>
          <p:cNvSpPr/>
          <p:nvPr/>
        </p:nvSpPr>
        <p:spPr>
          <a:xfrm>
            <a:off x="2926030" y="6527970"/>
            <a:ext cx="18531940" cy="636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565978" indent="-565978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</a:pPr>
            <a:r>
              <a:t>suit of small services：由一系列小服务组成，没错，“微”即是小；</a:t>
            </a:r>
          </a:p>
          <a:p>
            <a:pPr marL="565978" indent="-565978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</a:pPr>
            <a:r>
              <a:t>running in its own process：每个服务运行于自己的独立进程；</a:t>
            </a:r>
          </a:p>
          <a:p>
            <a:pPr marL="565978" indent="-565978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</a:pPr>
            <a:r>
              <a:t>built around business capabilities：围绕着业务功能进行建模；</a:t>
            </a:r>
          </a:p>
          <a:p>
            <a:pPr marL="565978" indent="-565978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</a:pPr>
            <a:r>
              <a:t>independently deployable：每个服务可进行独立部署；</a:t>
            </a:r>
          </a:p>
          <a:p>
            <a:pPr marL="565978" indent="-565978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</a:pPr>
            <a:r>
              <a:t>bare minimum of centralized management：最低限度的集中管理。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qrcode-wxstuq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7005" y="2823005"/>
            <a:ext cx="8069990" cy="806999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8189180" y="11563961"/>
            <a:ext cx="8005640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StuQ 斯达克学院微信公众号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微服务的特征</a:t>
            </a:r>
          </a:p>
        </p:txBody>
      </p:sp>
      <p:sp>
        <p:nvSpPr>
          <p:cNvPr id="264" name="Shape 2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t>每个微服务都是业务完整的</a:t>
            </a:r>
          </a:p>
          <a:p>
            <a:pPr lvl="1" marL="1109317" indent="-588617">
              <a:lnSpc>
                <a:spcPct val="50000"/>
              </a:lnSpc>
              <a:spcBef>
                <a:spcPts val="5300"/>
              </a:spcBef>
              <a:defRPr sz="4000"/>
            </a:pPr>
            <a:r>
              <a:t>接口及界面呈现、业务逻辑、数据管理</a:t>
            </a:r>
          </a:p>
          <a:p>
            <a:pPr marL="588617" indent="-588617">
              <a:lnSpc>
                <a:spcPct val="50000"/>
              </a:lnSpc>
              <a:spcBef>
                <a:spcPts val="5300"/>
              </a:spcBef>
            </a:pPr>
            <a:r>
              <a:t>每个微服务仅对一个业务负责，如</a:t>
            </a:r>
          </a:p>
          <a:p>
            <a:pPr lvl="1" marL="1109317" indent="-588617">
              <a:lnSpc>
                <a:spcPct val="50000"/>
              </a:lnSpc>
              <a:spcBef>
                <a:spcPts val="5300"/>
              </a:spcBef>
              <a:defRPr sz="4000"/>
            </a:pPr>
            <a:r>
              <a:t>产品服务、评价服务、支付服务、订单服务</a:t>
            </a:r>
          </a:p>
          <a:p>
            <a:pPr marL="588617" indent="-588617">
              <a:lnSpc>
                <a:spcPct val="50000"/>
              </a:lnSpc>
              <a:spcBef>
                <a:spcPts val="5300"/>
              </a:spcBef>
            </a:pPr>
            <a:r>
              <a:t>每个微服务接口明确定义</a:t>
            </a:r>
          </a:p>
          <a:p>
            <a:pPr lvl="1" marL="1109317" indent="-588617">
              <a:lnSpc>
                <a:spcPct val="50000"/>
              </a:lnSpc>
              <a:spcBef>
                <a:spcPts val="5300"/>
              </a:spcBef>
              <a:defRPr sz="4000"/>
            </a:pPr>
            <a:r>
              <a:t>且保持不变，接口消费者只关注接口，对微服务不具备依赖</a:t>
            </a:r>
          </a:p>
          <a:p>
            <a:pPr marL="588617" indent="-588617">
              <a:lnSpc>
                <a:spcPct val="50000"/>
              </a:lnSpc>
              <a:spcBef>
                <a:spcPts val="5300"/>
              </a:spcBef>
            </a:pPr>
            <a:r>
              <a:t>独立部署、升级及伸缩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服务的独立性与自主性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微服务的独立性与自主性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7517" indent="-637517" defTabSz="722947">
              <a:spcBef>
                <a:spcPts val="5600"/>
              </a:spcBef>
              <a:defRPr sz="5632"/>
            </a:pPr>
            <a:r>
              <a:t>微服务间的独立性是关键</a:t>
            </a:r>
          </a:p>
          <a:p>
            <a:pPr lvl="1" marL="1095733" indent="-637517" defTabSz="722947">
              <a:spcBef>
                <a:spcPts val="5600"/>
              </a:spcBef>
              <a:defRPr sz="5632"/>
            </a:pPr>
            <a:r>
              <a:t>代码库独立</a:t>
            </a:r>
          </a:p>
          <a:p>
            <a:pPr lvl="1" marL="1095733" indent="-637517" defTabSz="722947">
              <a:spcBef>
                <a:spcPts val="5600"/>
              </a:spcBef>
              <a:defRPr sz="5632"/>
            </a:pPr>
            <a:r>
              <a:t>技术栈独立</a:t>
            </a:r>
          </a:p>
          <a:p>
            <a:pPr lvl="1" marL="1095733" indent="-637517" defTabSz="722947">
              <a:spcBef>
                <a:spcPts val="5600"/>
              </a:spcBef>
              <a:defRPr sz="5632"/>
            </a:pPr>
            <a:r>
              <a:t>可伸缩性、可扩展性独立</a:t>
            </a:r>
          </a:p>
          <a:p>
            <a:pPr lvl="1" marL="1095733" indent="-637517" defTabSz="722947">
              <a:spcBef>
                <a:spcPts val="5600"/>
              </a:spcBef>
              <a:defRPr sz="5632"/>
            </a:pPr>
            <a:r>
              <a:t>还有业务功能等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独立的代码库</a:t>
            </a:r>
          </a:p>
        </p:txBody>
      </p:sp>
      <p:sp>
        <p:nvSpPr>
          <p:cNvPr id="272" name="Shape 2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7517" indent="-637517" defTabSz="722947">
              <a:spcBef>
                <a:spcPts val="5600"/>
              </a:spcBef>
              <a:defRPr sz="5632"/>
            </a:pPr>
            <a:r>
              <a:t>每个微服务具备自己的代码仓库</a:t>
            </a:r>
          </a:p>
          <a:p>
            <a:pPr lvl="1" marL="1095733" indent="-637517" defTabSz="722947">
              <a:spcBef>
                <a:spcPts val="5600"/>
              </a:spcBef>
              <a:defRPr sz="5632"/>
            </a:pPr>
            <a:r>
              <a:t>由对应团队开发者维护</a:t>
            </a:r>
          </a:p>
          <a:p>
            <a:pPr lvl="1" marL="1095733" indent="-637517" defTabSz="722947">
              <a:spcBef>
                <a:spcPts val="5600"/>
              </a:spcBef>
              <a:defRPr sz="5632"/>
            </a:pPr>
            <a:r>
              <a:t>编译、打包、发布及部署都很快</a:t>
            </a:r>
          </a:p>
          <a:p>
            <a:pPr lvl="1" marL="1095733" indent="-637517" defTabSz="722947">
              <a:spcBef>
                <a:spcPts val="5600"/>
              </a:spcBef>
              <a:defRPr sz="5632"/>
            </a:pPr>
            <a:r>
              <a:t>服务启动迅速</a:t>
            </a:r>
          </a:p>
          <a:p>
            <a:pPr lvl="1" marL="1095733" indent="-637517" defTabSz="722947">
              <a:spcBef>
                <a:spcPts val="5600"/>
              </a:spcBef>
              <a:defRPr sz="5632"/>
            </a:pPr>
            <a:r>
              <a:t>在各个服务的代码库间没有交叉依赖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技术栈独立</a:t>
            </a:r>
          </a:p>
        </p:txBody>
      </p:sp>
      <p:sp>
        <p:nvSpPr>
          <p:cNvPr id="275" name="Shape 2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1915" indent="-441915" defTabSz="501134">
              <a:spcBef>
                <a:spcPts val="3900"/>
              </a:spcBef>
              <a:defRPr sz="3904"/>
            </a:pPr>
            <a:r>
              <a:t>每个微服务都有自己独立的技术栈实现</a:t>
            </a:r>
          </a:p>
          <a:p>
            <a:pPr lvl="1" marL="759542" indent="-441915" defTabSz="501134">
              <a:spcBef>
                <a:spcPts val="3900"/>
              </a:spcBef>
              <a:defRPr sz="3904"/>
            </a:pPr>
            <a:r>
              <a:t>根据业务实现需求来选择最合适的技术栈</a:t>
            </a:r>
          </a:p>
          <a:p>
            <a:pPr lvl="1" marL="759542" indent="-441915" defTabSz="501134">
              <a:spcBef>
                <a:spcPts val="3900"/>
              </a:spcBef>
              <a:defRPr sz="3904"/>
            </a:pPr>
            <a:r>
              <a:t>团队可以尝试新的技术、工具或框架</a:t>
            </a:r>
          </a:p>
          <a:p>
            <a:pPr lvl="1" marL="759542" indent="-441915" defTabSz="501134">
              <a:spcBef>
                <a:spcPts val="3900"/>
              </a:spcBef>
              <a:defRPr sz="3904"/>
            </a:pPr>
            <a:r>
              <a:t>所选技术栈一般来说都很轻量级</a:t>
            </a:r>
          </a:p>
          <a:p>
            <a:pPr lvl="1" marL="759542" indent="-441915" defTabSz="501134">
              <a:spcBef>
                <a:spcPts val="3900"/>
              </a:spcBef>
              <a:defRPr sz="3904"/>
            </a:pPr>
            <a:r>
              <a:t>不需要同一标准化技术栈的选择，这样</a:t>
            </a:r>
          </a:p>
          <a:p>
            <a:pPr lvl="2" marL="1077169" indent="-441915" defTabSz="501134">
              <a:spcBef>
                <a:spcPts val="3900"/>
              </a:spcBef>
              <a:defRPr sz="3904"/>
            </a:pPr>
            <a:r>
              <a:t>无需针对技术选型而纠结，关注于业务实现</a:t>
            </a:r>
          </a:p>
          <a:p>
            <a:pPr lvl="2" marL="1077169" indent="-441915" defTabSz="501134">
              <a:spcBef>
                <a:spcPts val="3900"/>
              </a:spcBef>
              <a:defRPr sz="3904"/>
            </a:pPr>
            <a:r>
              <a:t>无需引入未被使用的技术或库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独立的可伸缩性</a:t>
            </a:r>
          </a:p>
        </p:txBody>
      </p:sp>
      <p:sp>
        <p:nvSpPr>
          <p:cNvPr id="278" name="Shape 278"/>
          <p:cNvSpPr/>
          <p:nvPr>
            <p:ph type="body" sz="half" idx="1"/>
          </p:nvPr>
        </p:nvSpPr>
        <p:spPr>
          <a:xfrm>
            <a:off x="3548062" y="3839765"/>
            <a:ext cx="11963847" cy="8858251"/>
          </a:xfrm>
          <a:prstGeom prst="rect">
            <a:avLst/>
          </a:prstGeom>
        </p:spPr>
        <p:txBody>
          <a:bodyPr/>
          <a:lstStyle/>
          <a:p>
            <a:pPr/>
            <a:r>
              <a:t>每个微服务都可以独立地伸缩</a:t>
            </a:r>
          </a:p>
          <a:p>
            <a:pPr lvl="1"/>
            <a:r>
              <a:t>可以更加直观定位性能瓶颈</a:t>
            </a:r>
          </a:p>
          <a:p>
            <a:pPr lvl="1"/>
            <a:r>
              <a:t>数据库分片可以根据需求来</a:t>
            </a:r>
          </a:p>
        </p:txBody>
      </p:sp>
      <p:pic>
        <p:nvPicPr>
          <p:cNvPr id="279" name="Richardson-microservices-part1-3_scale-cub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62498" y="4789090"/>
            <a:ext cx="9055101" cy="678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业务功能独立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5474" indent="-695474" defTabSz="788669">
              <a:spcBef>
                <a:spcPts val="6200"/>
              </a:spcBef>
              <a:defRPr sz="6144"/>
            </a:pPr>
            <a:r>
              <a:t>每个微服务可以在不影响其他微服务的情况下进行功能扩展</a:t>
            </a:r>
          </a:p>
          <a:p>
            <a:pPr lvl="1" marL="1195346" indent="-695474" defTabSz="788669">
              <a:spcBef>
                <a:spcPts val="6200"/>
              </a:spcBef>
              <a:defRPr sz="6144"/>
            </a:pPr>
            <a:r>
              <a:t>例如，更新新版本界面，不需要更新整个系统</a:t>
            </a:r>
          </a:p>
          <a:p>
            <a:pPr lvl="1" marL="1195346" indent="-695474" defTabSz="788669">
              <a:spcBef>
                <a:spcPts val="6200"/>
              </a:spcBef>
              <a:defRPr sz="6144"/>
            </a:pPr>
            <a:r>
              <a:t>可以进行整个业务功能的重写，并替换之</a:t>
            </a:r>
          </a:p>
          <a:p>
            <a:pPr marL="695474" indent="-695474" defTabSz="788669">
              <a:spcBef>
                <a:spcPts val="6200"/>
              </a:spcBef>
              <a:defRPr b="1" sz="6144">
                <a:latin typeface="Gill Sans"/>
                <a:ea typeface="Gill Sans"/>
                <a:cs typeface="Gill Sans"/>
                <a:sym typeface="Gill Sans"/>
              </a:defRPr>
            </a:pPr>
            <a:r>
              <a:t>注意：保证接口明确定义且稳定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服务的弹性与容错性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服务的弹性和容错性</a:t>
            </a:r>
          </a:p>
        </p:txBody>
      </p:sp>
      <p:sp>
        <p:nvSpPr>
          <p:cNvPr id="287" name="Shape 2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61" indent="-514361" defTabSz="583287">
              <a:spcBef>
                <a:spcPts val="4500"/>
              </a:spcBef>
              <a:defRPr sz="4544"/>
            </a:pPr>
            <a:r>
              <a:t>稳定的接口、标准化的通信是前提</a:t>
            </a:r>
          </a:p>
          <a:p>
            <a:pPr lvl="1" marL="884058" indent="-514361" defTabSz="583287">
              <a:spcBef>
                <a:spcPts val="4500"/>
              </a:spcBef>
              <a:defRPr sz="4544"/>
            </a:pPr>
            <a:r>
              <a:t>一般使用HTTP(S)、REST、JSON</a:t>
            </a:r>
          </a:p>
          <a:p>
            <a:pPr marL="514361" indent="-514361" defTabSz="583287">
              <a:spcBef>
                <a:spcPts val="4500"/>
              </a:spcBef>
              <a:defRPr sz="4544"/>
            </a:pPr>
            <a:r>
              <a:t>微服务带来的运维复杂度由自动化环境来降低</a:t>
            </a:r>
          </a:p>
          <a:p>
            <a:pPr marL="514361" indent="-514361" defTabSz="583287">
              <a:spcBef>
                <a:spcPts val="4500"/>
              </a:spcBef>
              <a:defRPr sz="4544"/>
            </a:pPr>
            <a:r>
              <a:t>API Gateway来简化多个微服务API使用</a:t>
            </a:r>
          </a:p>
          <a:p>
            <a:pPr marL="514361" indent="-514361" defTabSz="583287">
              <a:spcBef>
                <a:spcPts val="4500"/>
              </a:spcBef>
              <a:defRPr sz="4544"/>
            </a:pPr>
            <a:r>
              <a:t>使用断路器增强可靠性</a:t>
            </a:r>
          </a:p>
          <a:p>
            <a:pPr marL="514361" indent="-514361" defTabSz="583287">
              <a:spcBef>
                <a:spcPts val="4500"/>
              </a:spcBef>
              <a:defRPr sz="4544"/>
            </a:pPr>
            <a:r>
              <a:t>服务发现机制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自动化环境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qrcode_for_gh_1a964fe902c9_12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6752" y="2722752"/>
            <a:ext cx="8270496" cy="827049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8939212" y="11563961"/>
            <a:ext cx="6505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我的个人微信公众账号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自动化环境</a:t>
            </a:r>
          </a:p>
        </p:txBody>
      </p:sp>
      <p:sp>
        <p:nvSpPr>
          <p:cNvPr id="292" name="Shape 2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将微服务部署至海量环境时，需准备的有：</a:t>
            </a:r>
          </a:p>
          <a:p>
            <a:pPr lvl="1"/>
            <a:r>
              <a:t>持续部署（Continuous Delivery）</a:t>
            </a:r>
          </a:p>
          <a:p>
            <a:pPr lvl="1"/>
            <a:r>
              <a:t>健康监测及监控</a:t>
            </a:r>
          </a:p>
          <a:p>
            <a:pPr lvl="1"/>
            <a:r>
              <a:t>服务恢复机制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示例项目eMall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MicroservicePatternLangu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0" y="124373"/>
            <a:ext cx="20828000" cy="1310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emall架构示意图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30852" indent="-1130852">
              <a:buSzPct val="100000"/>
              <a:buAutoNum type="arabicPeriod" startAt="1"/>
            </a:pPr>
            <a:r>
              <a:t>服务架构设计发展</a:t>
            </a:r>
          </a:p>
          <a:p>
            <a:pPr marL="1130852" indent="-1130852">
              <a:buSzPct val="100000"/>
              <a:buAutoNum type="arabicPeriod" startAt="1"/>
            </a:pPr>
            <a:r>
              <a:t>微服务简介</a:t>
            </a:r>
          </a:p>
          <a:p>
            <a:pPr marL="1130852" indent="-1130852">
              <a:buSzPct val="100000"/>
              <a:buAutoNum type="arabicPeriod" startAt="1"/>
            </a:pPr>
            <a:r>
              <a:t>自动化环境</a:t>
            </a:r>
          </a:p>
          <a:p>
            <a:pPr marL="1130852" indent="-1130852">
              <a:buSzPct val="100000"/>
              <a:buAutoNum type="arabicPeriod" startAt="1"/>
            </a:pPr>
            <a:r>
              <a:t>示例项目eMall介绍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服务架构设计发展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2728751" y="957262"/>
            <a:ext cx="8741098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单体架构 Monolithic Architecture</a:t>
            </a:r>
          </a:p>
        </p:txBody>
      </p:sp>
      <p:pic>
        <p:nvPicPr>
          <p:cNvPr id="194" name="Richardson-microservices-part1-1_monolithic-archite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0574" y="137076"/>
            <a:ext cx="12030772" cy="12705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单体架构特点及好处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7517" indent="-637517" defTabSz="722947">
              <a:spcBef>
                <a:spcPts val="5600"/>
              </a:spcBef>
              <a:defRPr sz="5632"/>
            </a:pPr>
            <a:r>
              <a:t>单一代码库、IDE友好</a:t>
            </a:r>
          </a:p>
          <a:p>
            <a:pPr marL="637517" indent="-637517" defTabSz="722947">
              <a:spcBef>
                <a:spcPts val="5600"/>
              </a:spcBef>
              <a:defRPr sz="5632"/>
            </a:pPr>
            <a:r>
              <a:t>容易部署，单一WAR包</a:t>
            </a:r>
          </a:p>
          <a:p>
            <a:pPr marL="637517" indent="-637517" defTabSz="722947">
              <a:spcBef>
                <a:spcPts val="5600"/>
              </a:spcBef>
              <a:defRPr sz="5632"/>
            </a:pPr>
            <a:r>
              <a:t>开发模型简单，一份代码库进行编码、构建和部署</a:t>
            </a:r>
          </a:p>
          <a:p>
            <a:pPr marL="637517" indent="-637517" defTabSz="722947">
              <a:spcBef>
                <a:spcPts val="5600"/>
              </a:spcBef>
              <a:defRPr sz="5632"/>
            </a:pPr>
            <a:r>
              <a:t>简单可伸缩性，在负载均衡器后运行多份应用副本</a:t>
            </a:r>
          </a:p>
          <a:p>
            <a:pPr marL="637517" indent="-637517" defTabSz="722947">
              <a:spcBef>
                <a:spcPts val="5600"/>
              </a:spcBef>
              <a:defRPr sz="5632"/>
            </a:pPr>
            <a:r>
              <a:t>技术栈单一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单体架构的问题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7517" indent="-637517" defTabSz="722947">
              <a:spcBef>
                <a:spcPts val="5600"/>
              </a:spcBef>
              <a:defRPr sz="5632"/>
            </a:pPr>
            <a:r>
              <a:t>庞大的代码库，关系错综复杂</a:t>
            </a:r>
          </a:p>
          <a:p>
            <a:pPr marL="637517" indent="-637517" defTabSz="722947">
              <a:spcBef>
                <a:spcPts val="5600"/>
              </a:spcBef>
              <a:defRPr sz="5632"/>
            </a:pPr>
            <a:r>
              <a:t>编译构建时间很长，与持续集成配合麻烦</a:t>
            </a:r>
          </a:p>
          <a:p>
            <a:pPr marL="637517" indent="-637517" defTabSz="722947">
              <a:spcBef>
                <a:spcPts val="5600"/>
              </a:spcBef>
              <a:defRPr sz="5632"/>
            </a:pPr>
            <a:r>
              <a:t>部署臃肿，影响部署速度与频次</a:t>
            </a:r>
          </a:p>
          <a:p>
            <a:pPr marL="637517" indent="-637517" defTabSz="722947">
              <a:spcBef>
                <a:spcPts val="5600"/>
              </a:spcBef>
              <a:defRPr sz="5632"/>
            </a:pPr>
            <a:r>
              <a:t>扩展能力与弹性受限</a:t>
            </a:r>
          </a:p>
          <a:p>
            <a:pPr marL="637517" indent="-637517" defTabSz="722947">
              <a:spcBef>
                <a:spcPts val="5600"/>
              </a:spcBef>
              <a:defRPr sz="5632"/>
            </a:pPr>
            <a:r>
              <a:t>新技术与工具框架使用会受限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OA-example 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913" y="0"/>
            <a:ext cx="15492173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1560521" y="522240"/>
            <a:ext cx="12993552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服务化架构 SOA - Service Oriented Architecture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