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notesSlides/notesSlide2.xml" ContentType="application/vnd.openxmlformats-officedocument.presentationml.notesSlide+xml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eMall项目示例，当消费者想在你的电商平台下订单的时候发生了什么？</a:t>
            </a:r>
          </a:p>
          <a:p>
            <a:pPr/>
            <a:r>
              <a:t>这些步骤对应的能力便是你API需要提供的。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首先列出来所有已知的业务需求，并且观察各个角色与系统的交互。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uQ讲师模版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tuQ讲师模版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445896" y="3867149"/>
            <a:ext cx="1011300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500">
                <a:solidFill>
                  <a:srgbClr val="32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给我做一个Java微服务项目</a:t>
            </a:r>
          </a:p>
        </p:txBody>
      </p:sp>
      <p:sp>
        <p:nvSpPr>
          <p:cNvPr id="122" name="Shape 122"/>
          <p:cNvSpPr/>
          <p:nvPr/>
        </p:nvSpPr>
        <p:spPr>
          <a:xfrm>
            <a:off x="4288432" y="5416550"/>
            <a:ext cx="44279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 #2 Java与微服务 / 刘俊强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880533" y="575733"/>
            <a:ext cx="51975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Apache Maven</a:t>
            </a:r>
          </a:p>
        </p:txBody>
      </p:sp>
      <p:sp>
        <p:nvSpPr>
          <p:cNvPr id="146" name="Shape 146"/>
          <p:cNvSpPr/>
          <p:nvPr/>
        </p:nvSpPr>
        <p:spPr>
          <a:xfrm>
            <a:off x="695731" y="2611966"/>
            <a:ext cx="11613339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依赖关系工具、构建系统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主要通过XML进行配置，pom.xml，可以实现：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打包、依赖、代码库、发布、文档、测试报告等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项目的生命周期管理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简化了项目开发，重用性、一致性都有提高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7-02-23 at 20.1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373" y="672378"/>
            <a:ext cx="12238054" cy="8108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880533" y="575733"/>
            <a:ext cx="24014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Gradle</a:t>
            </a:r>
          </a:p>
        </p:txBody>
      </p:sp>
      <p:sp>
        <p:nvSpPr>
          <p:cNvPr id="151" name="Shape 151"/>
          <p:cNvSpPr/>
          <p:nvPr/>
        </p:nvSpPr>
        <p:spPr>
          <a:xfrm>
            <a:off x="695731" y="2611966"/>
            <a:ext cx="11613339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下一代依赖关系工具、构建系统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语法简洁，基于Groovy的DSL，对XML无爱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保持Ant的自由度，低于Maven的学习门槛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后台守护进程，减少构建时间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支持 Ant、Maven集成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7-02-23 at 20.12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3387" y="-1"/>
            <a:ext cx="829802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552093" y="4131733"/>
            <a:ext cx="59006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Java微服务常用框架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微服务相关工具</a:t>
            </a:r>
          </a:p>
        </p:txBody>
      </p:sp>
      <p:sp>
        <p:nvSpPr>
          <p:cNvPr id="158" name="Shape 158"/>
          <p:cNvSpPr/>
          <p:nvPr/>
        </p:nvSpPr>
        <p:spPr>
          <a:xfrm>
            <a:off x="813933" y="2476500"/>
            <a:ext cx="12015572" cy="480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构建系统：Maven、Gradle等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IDE：Spring Tool Suite、Eclipse、IntelliJ IDEA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框架：Spring Boot、Dropwizard等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880533" y="499533"/>
            <a:ext cx="58319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Spring Boot 简介</a:t>
            </a:r>
          </a:p>
        </p:txBody>
      </p:sp>
      <p:sp>
        <p:nvSpPr>
          <p:cNvPr id="161" name="Shape 161"/>
          <p:cNvSpPr/>
          <p:nvPr/>
        </p:nvSpPr>
        <p:spPr>
          <a:xfrm>
            <a:off x="695731" y="2078566"/>
            <a:ext cx="11613339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基于Spring依赖注入框架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用来简化新Spring应用的初始搭建以及开发过程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提供一系列大型项目常用的非功能性特征，比如：内嵌服务器，安全，指标，健康检测，外部化配置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绝对没有代码生成，也不需要XML配置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80533" y="499533"/>
            <a:ext cx="58319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Spring Boot 特性</a:t>
            </a:r>
          </a:p>
        </p:txBody>
      </p:sp>
      <p:sp>
        <p:nvSpPr>
          <p:cNvPr id="164" name="Shape 164"/>
          <p:cNvSpPr/>
          <p:nvPr/>
        </p:nvSpPr>
        <p:spPr>
          <a:xfrm>
            <a:off x="695731" y="2078566"/>
            <a:ext cx="11882867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核心特性：SpringApplication、外部化配置、Profiles、日志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Web应用：内嵌容器、MVC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数据库：RDMS、NoSQL、内嵌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消息：JMS、AMQP、REST API调用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发布就绪：JMX、健康检测、度量指标、命令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7-02-23 at 10.03.05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764"/>
          <a:stretch>
            <a:fillRect/>
          </a:stretch>
        </p:blipFill>
        <p:spPr>
          <a:xfrm>
            <a:off x="714290" y="279920"/>
            <a:ext cx="10355339" cy="8736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reen Shot 2017-02-23 at 10.03.05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764"/>
          <a:stretch>
            <a:fillRect/>
          </a:stretch>
        </p:blipFill>
        <p:spPr>
          <a:xfrm>
            <a:off x="714290" y="279920"/>
            <a:ext cx="10355339" cy="873697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8763000" y="1252096"/>
            <a:ext cx="3772843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&lt;&lt; 项目 root package，</a:t>
            </a:r>
          </a:p>
          <a:p>
            <a: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Application一般放置于此</a:t>
            </a:r>
          </a:p>
        </p:txBody>
      </p:sp>
      <p:sp>
        <p:nvSpPr>
          <p:cNvPr id="170" name="Shape 170"/>
          <p:cNvSpPr/>
          <p:nvPr/>
        </p:nvSpPr>
        <p:spPr>
          <a:xfrm>
            <a:off x="8813431" y="3925830"/>
            <a:ext cx="400546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数据模型对象及数据访问</a:t>
            </a:r>
          </a:p>
        </p:txBody>
      </p:sp>
      <p:sp>
        <p:nvSpPr>
          <p:cNvPr id="171" name="Shape 171"/>
          <p:cNvSpPr/>
          <p:nvPr/>
        </p:nvSpPr>
        <p:spPr>
          <a:xfrm>
            <a:off x="8927731" y="5351462"/>
            <a:ext cx="1779737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Service</a:t>
            </a:r>
          </a:p>
        </p:txBody>
      </p:sp>
      <p:sp>
        <p:nvSpPr>
          <p:cNvPr id="172" name="Shape 172"/>
          <p:cNvSpPr/>
          <p:nvPr/>
        </p:nvSpPr>
        <p:spPr>
          <a:xfrm>
            <a:off x="8902331" y="6713594"/>
            <a:ext cx="2170560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REST API</a:t>
            </a:r>
          </a:p>
        </p:txBody>
      </p:sp>
      <p:sp>
        <p:nvSpPr>
          <p:cNvPr id="173" name="Shape 173"/>
          <p:cNvSpPr/>
          <p:nvPr/>
        </p:nvSpPr>
        <p:spPr>
          <a:xfrm>
            <a:off x="8881668" y="7575720"/>
            <a:ext cx="187186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配置文件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qrcode-wxstuq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7989" y="-24567"/>
            <a:ext cx="8069989" cy="806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170607" y="7644470"/>
            <a:ext cx="7184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欢迎关注StuQ公众号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80533" y="632883"/>
            <a:ext cx="69106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外部化配置 application.yml</a:t>
            </a:r>
          </a:p>
        </p:txBody>
      </p:sp>
      <p:pic>
        <p:nvPicPr>
          <p:cNvPr id="176" name="Screen Shot 2017-02-23 at 10.23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452" y="1840341"/>
            <a:ext cx="10171896" cy="7093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880533" y="499533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数据库访问</a:t>
            </a:r>
          </a:p>
        </p:txBody>
      </p:sp>
      <p:sp>
        <p:nvSpPr>
          <p:cNvPr id="179" name="Shape 179"/>
          <p:cNvSpPr/>
          <p:nvPr/>
        </p:nvSpPr>
        <p:spPr>
          <a:xfrm>
            <a:off x="695731" y="2688166"/>
            <a:ext cx="11882867" cy="4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JdbcTemplate会被自动配置，可直接 @Autowire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JPA：Hibernate、Spring Data JPA、Spring ORMs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h2database：支持JDBC API的内嵌数据库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NoSQL：Spring Data Redis/MongoDB/Solr等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880533" y="499533"/>
            <a:ext cx="57035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Dropwizard 简介</a:t>
            </a:r>
          </a:p>
        </p:txBody>
      </p:sp>
      <p:sp>
        <p:nvSpPr>
          <p:cNvPr id="182" name="Shape 182"/>
          <p:cNvSpPr/>
          <p:nvPr/>
        </p:nvSpPr>
        <p:spPr>
          <a:xfrm>
            <a:off x="695731" y="2611966"/>
            <a:ext cx="11613339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框架早于Spring Boot，由Yammer团队贡献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可快速构建发布就绪的微服务框架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提供一系列常用组件，比如健康检测、度量统计、内嵌容器Jetty、REST实现、JSON序列化等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开箱即用，对XML无爱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533" y="499533"/>
            <a:ext cx="57035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Dropwizard 特性</a:t>
            </a:r>
          </a:p>
        </p:txBody>
      </p:sp>
      <p:sp>
        <p:nvSpPr>
          <p:cNvPr id="185" name="Shape 185"/>
          <p:cNvSpPr/>
          <p:nvPr/>
        </p:nvSpPr>
        <p:spPr>
          <a:xfrm>
            <a:off x="695731" y="2611966"/>
            <a:ext cx="11882867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核心：Application、外部化配置、日志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Web应用：内嵌容器、Jersey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数据库：RDMS、NoSQL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消息：REST API调用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发布就绪：JMX、健康检测、度量指标、管理指令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17-02-23 at 10.4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470" y="973815"/>
            <a:ext cx="11133013" cy="700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 Shot 2017-02-23 at 10.4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470" y="973815"/>
            <a:ext cx="11133013" cy="700967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9012023" y="2041953"/>
            <a:ext cx="3772844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&lt;&lt; 项目 root package，</a:t>
            </a:r>
          </a:p>
          <a:p>
            <a: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Application一般放置于此</a:t>
            </a:r>
          </a:p>
        </p:txBody>
      </p:sp>
      <p:sp>
        <p:nvSpPr>
          <p:cNvPr id="191" name="Shape 191"/>
          <p:cNvSpPr/>
          <p:nvPr/>
        </p:nvSpPr>
        <p:spPr>
          <a:xfrm>
            <a:off x="9080500" y="5698578"/>
            <a:ext cx="187186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健康检测</a:t>
            </a:r>
          </a:p>
        </p:txBody>
      </p:sp>
      <p:sp>
        <p:nvSpPr>
          <p:cNvPr id="192" name="Shape 192"/>
          <p:cNvSpPr/>
          <p:nvPr/>
        </p:nvSpPr>
        <p:spPr>
          <a:xfrm>
            <a:off x="9636627" y="6308331"/>
            <a:ext cx="2170560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REST API</a:t>
            </a:r>
          </a:p>
        </p:txBody>
      </p:sp>
      <p:sp>
        <p:nvSpPr>
          <p:cNvPr id="193" name="Shape 193"/>
          <p:cNvSpPr/>
          <p:nvPr/>
        </p:nvSpPr>
        <p:spPr>
          <a:xfrm>
            <a:off x="9535027" y="7464338"/>
            <a:ext cx="1779737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Service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9080500" y="3971071"/>
            <a:ext cx="187186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数据模型</a:t>
            </a:r>
          </a:p>
        </p:txBody>
      </p:sp>
      <p:sp>
        <p:nvSpPr>
          <p:cNvPr id="195" name="Shape 195"/>
          <p:cNvSpPr/>
          <p:nvPr/>
        </p:nvSpPr>
        <p:spPr>
          <a:xfrm>
            <a:off x="9080500" y="5088825"/>
            <a:ext cx="187186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1" sz="24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&lt;&lt; 数据访问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880533" y="632883"/>
            <a:ext cx="69106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外部化配置 application.yml</a:t>
            </a:r>
          </a:p>
        </p:txBody>
      </p:sp>
      <p:pic>
        <p:nvPicPr>
          <p:cNvPr id="198" name="Screen Shot 2017-02-23 at 12.57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685" y="1843131"/>
            <a:ext cx="9991430" cy="6862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880533" y="499533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数据库访问</a:t>
            </a:r>
          </a:p>
        </p:txBody>
      </p:sp>
      <p:sp>
        <p:nvSpPr>
          <p:cNvPr id="201" name="Shape 201"/>
          <p:cNvSpPr/>
          <p:nvPr/>
        </p:nvSpPr>
        <p:spPr>
          <a:xfrm>
            <a:off x="695731" y="3678766"/>
            <a:ext cx="11882867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可集成Spring JdbcTemplate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关系型数据库：JDBI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NoSQL：官方库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905249" y="4131733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如何设计微服务？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904939" y="4131733"/>
            <a:ext cx="519492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API</a:t>
            </a:r>
            <a:r>
              <a:t>！</a:t>
            </a:r>
            <a:r>
              <a:rPr b="1"/>
              <a:t>API</a:t>
            </a:r>
            <a:r>
              <a:t>！</a:t>
            </a:r>
            <a:r>
              <a:rPr b="1"/>
              <a:t>API</a:t>
            </a:r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254250" y="7444874"/>
            <a:ext cx="84963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欢迎关注我的微信公众号</a:t>
            </a:r>
          </a:p>
        </p:txBody>
      </p:sp>
      <p:pic>
        <p:nvPicPr>
          <p:cNvPr id="128" name="qrcode_for_gh_1a964fe902c9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926" y="209426"/>
            <a:ext cx="7258948" cy="725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7-02-23 at 13.15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7" y="1094375"/>
            <a:ext cx="12828386" cy="7255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358603" y="3814233"/>
            <a:ext cx="828759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对你的API使用者来说，你的API设计就是一份契约。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80533" y="499533"/>
            <a:ext cx="3078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设计</a:t>
            </a:r>
          </a:p>
        </p:txBody>
      </p:sp>
      <p:sp>
        <p:nvSpPr>
          <p:cNvPr id="212" name="Shape 212"/>
          <p:cNvSpPr/>
          <p:nvPr/>
        </p:nvSpPr>
        <p:spPr>
          <a:xfrm>
            <a:off x="695731" y="3678766"/>
            <a:ext cx="11613339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由一系列能够提供给开发者的能力组成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将产品设计与软件开发粘合起来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代表了对产品的远景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2358603" y="3814233"/>
            <a:ext cx="828759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微服务拆分设计的基石是API设计。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/>
          <p:nvPr/>
        </p:nvGraphicFramePr>
        <p:xfrm>
          <a:off x="1206718" y="1084241"/>
          <a:ext cx="10604064" cy="75978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47840"/>
                <a:gridCol w="2647840"/>
                <a:gridCol w="2647840"/>
                <a:gridCol w="2647840"/>
              </a:tblGrid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b="1" sz="2400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行为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b="1" sz="2400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步骤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b="1" sz="2400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参与人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b="1" sz="2400">
                          <a:solidFill>
                            <a:srgbClr val="5A5F5E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商品清单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通过搜索或频道来查阅商品清单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添加商品到购物车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添加一件或多件商品到购物车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从购物车里面删除商品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从购物车里面将一件或多件商品删除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清空购物车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将购物车里面所有商品删除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查看购物车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查看购物车的商品清单及金额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  <a:tr h="1083588"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下订单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结账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消费者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821531"/>
                      <a:r>
                        <a:rPr sz="2400">
                          <a:solidFill>
                            <a:srgbClr val="5A5F5E"/>
                          </a:solidFill>
                          <a:latin typeface="Gill Sans Light"/>
                          <a:ea typeface="Gill Sans Light"/>
                          <a:cs typeface="Gill Sans Light"/>
                          <a:sym typeface="Gill Sans Light"/>
                        </a:rPr>
                        <a:t>通过购物车的商品来创建一个订单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  <a:lnB w="12700">
                      <a:solidFill>
                        <a:srgbClr val="B4B4B4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2358603" y="3814233"/>
            <a:ext cx="828759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领域驱动设计可以帮助我们定义复杂API的上下文边界。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241907" y="472920"/>
            <a:ext cx="125209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领域驱动设计 Domain Driven Design</a:t>
            </a:r>
          </a:p>
        </p:txBody>
      </p:sp>
      <p:sp>
        <p:nvSpPr>
          <p:cNvPr id="223" name="Shape 223"/>
          <p:cNvSpPr/>
          <p:nvPr/>
        </p:nvSpPr>
        <p:spPr>
          <a:xfrm>
            <a:off x="695731" y="2611966"/>
            <a:ext cx="11613339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领域（Domain）是一类认识或行动的区域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同一语言（Ubiquitous Language）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有界上下文（Bounded contexts）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来自于 Eric Evans 的书《领域驱动设计》2006年，中文版初版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814703" y="573563"/>
            <a:ext cx="269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5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基于功能</a:t>
            </a:r>
          </a:p>
        </p:txBody>
      </p:sp>
      <p:sp>
        <p:nvSpPr>
          <p:cNvPr id="226" name="Shape 226"/>
          <p:cNvSpPr/>
          <p:nvPr/>
        </p:nvSpPr>
        <p:spPr>
          <a:xfrm>
            <a:off x="8420064" y="573563"/>
            <a:ext cx="269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5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基于模块</a:t>
            </a:r>
          </a:p>
        </p:txBody>
      </p:sp>
      <p:pic>
        <p:nvPicPr>
          <p:cNvPr id="227" name="Screen Shot 2017-02-23 at 14.50.46.png"/>
          <p:cNvPicPr>
            <a:picLocks noChangeAspect="1"/>
          </p:cNvPicPr>
          <p:nvPr/>
        </p:nvPicPr>
        <p:blipFill>
          <a:blip r:embed="rId2">
            <a:extLst/>
          </a:blip>
          <a:srcRect l="0" t="0" r="11909" b="0"/>
          <a:stretch>
            <a:fillRect/>
          </a:stretch>
        </p:blipFill>
        <p:spPr>
          <a:xfrm>
            <a:off x="7314370" y="1788837"/>
            <a:ext cx="4907046" cy="6175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17-02-23 at 14.5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873" y="3025135"/>
            <a:ext cx="4665235" cy="370333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6030838" y="4443412"/>
            <a:ext cx="943124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5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VS.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880533" y="499533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系统建模</a:t>
            </a:r>
          </a:p>
        </p:txBody>
      </p:sp>
      <p:pic>
        <p:nvPicPr>
          <p:cNvPr id="232" name="Screen Shot 2017-02-23 at 19.0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1851012"/>
            <a:ext cx="12039600" cy="683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15" y="1360044"/>
            <a:ext cx="12802570" cy="703351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681503" y="2170882"/>
            <a:ext cx="3331282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36" name="Shape 236"/>
          <p:cNvSpPr/>
          <p:nvPr/>
        </p:nvSpPr>
        <p:spPr>
          <a:xfrm>
            <a:off x="7272267" y="4360862"/>
            <a:ext cx="3331282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模块</a:t>
            </a:r>
          </a:p>
        </p:txBody>
      </p:sp>
      <p:sp>
        <p:nvSpPr>
          <p:cNvPr id="237" name="Shape 237"/>
          <p:cNvSpPr/>
          <p:nvPr/>
        </p:nvSpPr>
        <p:spPr>
          <a:xfrm>
            <a:off x="3787573" y="6904396"/>
            <a:ext cx="7186970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子系统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31" name="Shape 131"/>
          <p:cNvSpPr/>
          <p:nvPr/>
        </p:nvSpPr>
        <p:spPr>
          <a:xfrm>
            <a:off x="813933" y="2324099"/>
            <a:ext cx="10042905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依赖关系工具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Java常用微服务框架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如何设计微服务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91948"/>
            <a:ext cx="13004801" cy="848051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7898545" y="7458847"/>
            <a:ext cx="2775063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41" name="Shape 241"/>
          <p:cNvSpPr/>
          <p:nvPr/>
        </p:nvSpPr>
        <p:spPr>
          <a:xfrm>
            <a:off x="10846504" y="6774157"/>
            <a:ext cx="2775064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42" name="Shape 242"/>
          <p:cNvSpPr/>
          <p:nvPr/>
        </p:nvSpPr>
        <p:spPr>
          <a:xfrm>
            <a:off x="7540450" y="1378996"/>
            <a:ext cx="2775064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43" name="Shape 243"/>
          <p:cNvSpPr/>
          <p:nvPr/>
        </p:nvSpPr>
        <p:spPr>
          <a:xfrm>
            <a:off x="8904947" y="4418921"/>
            <a:ext cx="2775064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44" name="Shape 244"/>
          <p:cNvSpPr/>
          <p:nvPr/>
        </p:nvSpPr>
        <p:spPr>
          <a:xfrm>
            <a:off x="3057368" y="1645124"/>
            <a:ext cx="2775064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  <p:sp>
        <p:nvSpPr>
          <p:cNvPr id="245" name="Shape 245"/>
          <p:cNvSpPr/>
          <p:nvPr/>
        </p:nvSpPr>
        <p:spPr>
          <a:xfrm>
            <a:off x="97280" y="4360862"/>
            <a:ext cx="2775064" cy="1031876"/>
          </a:xfrm>
          <a:prstGeom prst="rect">
            <a:avLst/>
          </a:prstGeom>
          <a:solidFill>
            <a:srgbClr val="FFFFFF">
              <a:alpha val="6456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b="1" sz="5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2358603" y="4258733"/>
            <a:ext cx="828759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示例项目eMall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3866119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商品清单</a:t>
            </a:r>
          </a:p>
        </p:txBody>
      </p:sp>
      <p:sp>
        <p:nvSpPr>
          <p:cNvPr id="251" name="Shape 251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253" name="Shape 253"/>
          <p:cNvSpPr/>
          <p:nvPr/>
        </p:nvSpPr>
        <p:spPr>
          <a:xfrm>
            <a:off x="3645589" y="3358130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3866119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完成订单</a:t>
            </a:r>
          </a:p>
        </p:txBody>
      </p:sp>
      <p:sp>
        <p:nvSpPr>
          <p:cNvPr id="255" name="Shape 255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6973756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添加商品</a:t>
            </a:r>
          </a:p>
        </p:txBody>
      </p:sp>
      <p:sp>
        <p:nvSpPr>
          <p:cNvPr id="257" name="Shape 257"/>
          <p:cNvSpPr/>
          <p:nvPr/>
        </p:nvSpPr>
        <p:spPr>
          <a:xfrm>
            <a:off x="6753226" y="2126697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6973756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更新商品</a:t>
            </a:r>
          </a:p>
        </p:txBody>
      </p:sp>
      <p:sp>
        <p:nvSpPr>
          <p:cNvPr id="259" name="Shape 259"/>
          <p:cNvSpPr/>
          <p:nvPr/>
        </p:nvSpPr>
        <p:spPr>
          <a:xfrm>
            <a:off x="6753226" y="3358130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6973756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下架商品</a:t>
            </a:r>
          </a:p>
        </p:txBody>
      </p:sp>
      <p:sp>
        <p:nvSpPr>
          <p:cNvPr id="261" name="Shape 261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776140" y="6221197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待配送订单</a:t>
            </a:r>
          </a:p>
        </p:txBody>
      </p:sp>
      <p:sp>
        <p:nvSpPr>
          <p:cNvPr id="263" name="Shape 263"/>
          <p:cNvSpPr/>
          <p:nvPr/>
        </p:nvSpPr>
        <p:spPr>
          <a:xfrm>
            <a:off x="6746110" y="768397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966640" y="7868201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配送订单</a:t>
            </a:r>
          </a:p>
        </p:txBody>
      </p:sp>
      <p:sp>
        <p:nvSpPr>
          <p:cNvPr id="265" name="Shape 265"/>
          <p:cNvSpPr/>
          <p:nvPr/>
        </p:nvSpPr>
        <p:spPr>
          <a:xfrm>
            <a:off x="4138054" y="6890477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4358583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完成配送</a:t>
            </a:r>
          </a:p>
        </p:txBody>
      </p:sp>
      <p:sp>
        <p:nvSpPr>
          <p:cNvPr id="267" name="Shape 267"/>
          <p:cNvSpPr/>
          <p:nvPr/>
        </p:nvSpPr>
        <p:spPr>
          <a:xfrm>
            <a:off x="10469634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运营人员</a:t>
            </a:r>
          </a:p>
        </p:txBody>
      </p:sp>
      <p:sp>
        <p:nvSpPr>
          <p:cNvPr id="268" name="Shape 268"/>
          <p:cNvSpPr/>
          <p:nvPr/>
        </p:nvSpPr>
        <p:spPr>
          <a:xfrm>
            <a:off x="767406" y="2310924"/>
            <a:ext cx="1298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消费者</a:t>
            </a:r>
          </a:p>
        </p:txBody>
      </p:sp>
      <p:sp>
        <p:nvSpPr>
          <p:cNvPr id="269" name="Shape 269"/>
          <p:cNvSpPr/>
          <p:nvPr/>
        </p:nvSpPr>
        <p:spPr>
          <a:xfrm>
            <a:off x="9898636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物流人员</a:t>
            </a:r>
          </a:p>
        </p:txBody>
      </p:sp>
      <p:sp>
        <p:nvSpPr>
          <p:cNvPr id="270" name="Shape 270"/>
          <p:cNvSpPr/>
          <p:nvPr/>
        </p:nvSpPr>
        <p:spPr>
          <a:xfrm rot="20124763">
            <a:off x="2211171" y="1759916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1" name="Shape 271"/>
          <p:cNvSpPr/>
          <p:nvPr/>
        </p:nvSpPr>
        <p:spPr>
          <a:xfrm rot="1328165">
            <a:off x="2211171" y="3422611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2218516" y="253415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3" name="Shape 273"/>
          <p:cNvSpPr/>
          <p:nvPr/>
        </p:nvSpPr>
        <p:spPr>
          <a:xfrm rot="10800000">
            <a:off x="6470387" y="7267926"/>
            <a:ext cx="3372906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4" name="Shape 274"/>
          <p:cNvSpPr/>
          <p:nvPr/>
        </p:nvSpPr>
        <p:spPr>
          <a:xfrm rot="12624818">
            <a:off x="9056921" y="1760778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5" name="Shape 275"/>
          <p:cNvSpPr/>
          <p:nvPr/>
        </p:nvSpPr>
        <p:spPr>
          <a:xfrm rot="9177618">
            <a:off x="9057871" y="3421956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6" name="Shape 276"/>
          <p:cNvSpPr/>
          <p:nvPr/>
        </p:nvSpPr>
        <p:spPr>
          <a:xfrm rot="10800000">
            <a:off x="9066229" y="2603153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7" name="Shape 277"/>
          <p:cNvSpPr/>
          <p:nvPr/>
        </p:nvSpPr>
        <p:spPr>
          <a:xfrm rot="12624818">
            <a:off x="9056921" y="6652253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78" name="Shape 278"/>
          <p:cNvSpPr/>
          <p:nvPr/>
        </p:nvSpPr>
        <p:spPr>
          <a:xfrm rot="9051047">
            <a:off x="9057273" y="787210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3866119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商品清单</a:t>
            </a:r>
          </a:p>
        </p:txBody>
      </p:sp>
      <p:sp>
        <p:nvSpPr>
          <p:cNvPr id="284" name="Shape 284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286" name="Shape 286"/>
          <p:cNvSpPr/>
          <p:nvPr/>
        </p:nvSpPr>
        <p:spPr>
          <a:xfrm>
            <a:off x="3645589" y="3358130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3866119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完成订单</a:t>
            </a:r>
          </a:p>
        </p:txBody>
      </p:sp>
      <p:sp>
        <p:nvSpPr>
          <p:cNvPr id="288" name="Shape 288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973756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添加商品</a:t>
            </a:r>
          </a:p>
        </p:txBody>
      </p:sp>
      <p:sp>
        <p:nvSpPr>
          <p:cNvPr id="290" name="Shape 290"/>
          <p:cNvSpPr/>
          <p:nvPr/>
        </p:nvSpPr>
        <p:spPr>
          <a:xfrm>
            <a:off x="6753226" y="2126697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6973756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更新商品</a:t>
            </a:r>
          </a:p>
        </p:txBody>
      </p:sp>
      <p:sp>
        <p:nvSpPr>
          <p:cNvPr id="292" name="Shape 292"/>
          <p:cNvSpPr/>
          <p:nvPr/>
        </p:nvSpPr>
        <p:spPr>
          <a:xfrm>
            <a:off x="6753226" y="3358130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6973756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下架商品</a:t>
            </a:r>
          </a:p>
        </p:txBody>
      </p:sp>
      <p:sp>
        <p:nvSpPr>
          <p:cNvPr id="294" name="Shape 294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6776140" y="6221197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待配送订单</a:t>
            </a:r>
          </a:p>
        </p:txBody>
      </p:sp>
      <p:sp>
        <p:nvSpPr>
          <p:cNvPr id="296" name="Shape 296"/>
          <p:cNvSpPr/>
          <p:nvPr/>
        </p:nvSpPr>
        <p:spPr>
          <a:xfrm>
            <a:off x="6746110" y="768397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6966640" y="7868201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配送订单</a:t>
            </a:r>
          </a:p>
        </p:txBody>
      </p:sp>
      <p:sp>
        <p:nvSpPr>
          <p:cNvPr id="298" name="Shape 298"/>
          <p:cNvSpPr/>
          <p:nvPr/>
        </p:nvSpPr>
        <p:spPr>
          <a:xfrm>
            <a:off x="4138054" y="6890477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4358583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完成配送</a:t>
            </a:r>
          </a:p>
        </p:txBody>
      </p:sp>
      <p:sp>
        <p:nvSpPr>
          <p:cNvPr id="300" name="Shape 300"/>
          <p:cNvSpPr/>
          <p:nvPr/>
        </p:nvSpPr>
        <p:spPr>
          <a:xfrm>
            <a:off x="10469634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运营人员</a:t>
            </a:r>
          </a:p>
        </p:txBody>
      </p:sp>
      <p:sp>
        <p:nvSpPr>
          <p:cNvPr id="301" name="Shape 301"/>
          <p:cNvSpPr/>
          <p:nvPr/>
        </p:nvSpPr>
        <p:spPr>
          <a:xfrm>
            <a:off x="767406" y="2310924"/>
            <a:ext cx="1298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消费者</a:t>
            </a:r>
          </a:p>
        </p:txBody>
      </p:sp>
      <p:sp>
        <p:nvSpPr>
          <p:cNvPr id="302" name="Shape 302"/>
          <p:cNvSpPr/>
          <p:nvPr/>
        </p:nvSpPr>
        <p:spPr>
          <a:xfrm>
            <a:off x="9898636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物流人员</a:t>
            </a:r>
          </a:p>
        </p:txBody>
      </p:sp>
      <p:sp>
        <p:nvSpPr>
          <p:cNvPr id="303" name="Shape 303"/>
          <p:cNvSpPr/>
          <p:nvPr/>
        </p:nvSpPr>
        <p:spPr>
          <a:xfrm rot="20124763">
            <a:off x="2211171" y="1759916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4" name="Shape 304"/>
          <p:cNvSpPr/>
          <p:nvPr/>
        </p:nvSpPr>
        <p:spPr>
          <a:xfrm rot="1328165">
            <a:off x="2211171" y="3422611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2218516" y="253415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6" name="Shape 306"/>
          <p:cNvSpPr/>
          <p:nvPr/>
        </p:nvSpPr>
        <p:spPr>
          <a:xfrm rot="10800000">
            <a:off x="6470387" y="7267926"/>
            <a:ext cx="3372906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7" name="Shape 307"/>
          <p:cNvSpPr/>
          <p:nvPr/>
        </p:nvSpPr>
        <p:spPr>
          <a:xfrm rot="12624818">
            <a:off x="9056921" y="1760778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8" name="Shape 308"/>
          <p:cNvSpPr/>
          <p:nvPr/>
        </p:nvSpPr>
        <p:spPr>
          <a:xfrm rot="9177618">
            <a:off x="9057871" y="3421956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9" name="Shape 309"/>
          <p:cNvSpPr/>
          <p:nvPr/>
        </p:nvSpPr>
        <p:spPr>
          <a:xfrm rot="10800000">
            <a:off x="9066229" y="2603153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0" name="Shape 310"/>
          <p:cNvSpPr/>
          <p:nvPr/>
        </p:nvSpPr>
        <p:spPr>
          <a:xfrm rot="12624818">
            <a:off x="9056921" y="6652253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1" name="Shape 311"/>
          <p:cNvSpPr/>
          <p:nvPr/>
        </p:nvSpPr>
        <p:spPr>
          <a:xfrm rot="9051047">
            <a:off x="9057273" y="787210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2966602" y="287891"/>
            <a:ext cx="3106534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6454397" y="287891"/>
            <a:ext cx="3106535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3832481" y="251386"/>
            <a:ext cx="13747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订单管理</a:t>
            </a:r>
          </a:p>
        </p:txBody>
      </p:sp>
      <p:sp>
        <p:nvSpPr>
          <p:cNvPr id="315" name="Shape 315"/>
          <p:cNvSpPr/>
          <p:nvPr/>
        </p:nvSpPr>
        <p:spPr>
          <a:xfrm>
            <a:off x="7138856" y="229136"/>
            <a:ext cx="13747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商品管理</a:t>
            </a:r>
          </a:p>
        </p:txBody>
      </p:sp>
      <p:sp>
        <p:nvSpPr>
          <p:cNvPr id="316" name="Shape 316"/>
          <p:cNvSpPr/>
          <p:nvPr/>
        </p:nvSpPr>
        <p:spPr>
          <a:xfrm>
            <a:off x="3960034" y="5482168"/>
            <a:ext cx="5791415" cy="354082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4125543" y="5621583"/>
            <a:ext cx="13747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3866119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商品清单</a:t>
            </a:r>
          </a:p>
        </p:txBody>
      </p:sp>
      <p:sp>
        <p:nvSpPr>
          <p:cNvPr id="321" name="Shape 321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323" name="Shape 323"/>
          <p:cNvSpPr/>
          <p:nvPr/>
        </p:nvSpPr>
        <p:spPr>
          <a:xfrm>
            <a:off x="3645589" y="3358130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866119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完成订单</a:t>
            </a:r>
          </a:p>
        </p:txBody>
      </p:sp>
      <p:sp>
        <p:nvSpPr>
          <p:cNvPr id="325" name="Shape 325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6973756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添加商品</a:t>
            </a:r>
          </a:p>
        </p:txBody>
      </p:sp>
      <p:sp>
        <p:nvSpPr>
          <p:cNvPr id="327" name="Shape 327"/>
          <p:cNvSpPr/>
          <p:nvPr/>
        </p:nvSpPr>
        <p:spPr>
          <a:xfrm>
            <a:off x="6753226" y="2126697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6973756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更新商品</a:t>
            </a:r>
          </a:p>
        </p:txBody>
      </p:sp>
      <p:sp>
        <p:nvSpPr>
          <p:cNvPr id="329" name="Shape 329"/>
          <p:cNvSpPr/>
          <p:nvPr/>
        </p:nvSpPr>
        <p:spPr>
          <a:xfrm>
            <a:off x="6753226" y="3358130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6973756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下架商品</a:t>
            </a:r>
          </a:p>
        </p:txBody>
      </p:sp>
      <p:sp>
        <p:nvSpPr>
          <p:cNvPr id="331" name="Shape 331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6776140" y="6221197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待配送订单</a:t>
            </a:r>
          </a:p>
        </p:txBody>
      </p:sp>
      <p:sp>
        <p:nvSpPr>
          <p:cNvPr id="333" name="Shape 333"/>
          <p:cNvSpPr/>
          <p:nvPr/>
        </p:nvSpPr>
        <p:spPr>
          <a:xfrm>
            <a:off x="6746110" y="768397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6966640" y="7868201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配送订单</a:t>
            </a:r>
          </a:p>
        </p:txBody>
      </p:sp>
      <p:sp>
        <p:nvSpPr>
          <p:cNvPr id="335" name="Shape 335"/>
          <p:cNvSpPr/>
          <p:nvPr/>
        </p:nvSpPr>
        <p:spPr>
          <a:xfrm>
            <a:off x="4138054" y="6890477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4358583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完成配送</a:t>
            </a:r>
          </a:p>
        </p:txBody>
      </p:sp>
      <p:sp>
        <p:nvSpPr>
          <p:cNvPr id="337" name="Shape 337"/>
          <p:cNvSpPr/>
          <p:nvPr/>
        </p:nvSpPr>
        <p:spPr>
          <a:xfrm>
            <a:off x="10469634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运营人员</a:t>
            </a:r>
          </a:p>
        </p:txBody>
      </p:sp>
      <p:sp>
        <p:nvSpPr>
          <p:cNvPr id="338" name="Shape 338"/>
          <p:cNvSpPr/>
          <p:nvPr/>
        </p:nvSpPr>
        <p:spPr>
          <a:xfrm>
            <a:off x="767406" y="2310924"/>
            <a:ext cx="1298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消费者</a:t>
            </a:r>
          </a:p>
        </p:txBody>
      </p:sp>
      <p:sp>
        <p:nvSpPr>
          <p:cNvPr id="339" name="Shape 339"/>
          <p:cNvSpPr/>
          <p:nvPr/>
        </p:nvSpPr>
        <p:spPr>
          <a:xfrm>
            <a:off x="9898636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物流人员</a:t>
            </a:r>
          </a:p>
        </p:txBody>
      </p:sp>
      <p:sp>
        <p:nvSpPr>
          <p:cNvPr id="340" name="Shape 340"/>
          <p:cNvSpPr/>
          <p:nvPr/>
        </p:nvSpPr>
        <p:spPr>
          <a:xfrm rot="20124763">
            <a:off x="2211171" y="1759916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1" name="Shape 341"/>
          <p:cNvSpPr/>
          <p:nvPr/>
        </p:nvSpPr>
        <p:spPr>
          <a:xfrm rot="1328165">
            <a:off x="2211171" y="3422611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2218516" y="253415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3" name="Shape 343"/>
          <p:cNvSpPr/>
          <p:nvPr/>
        </p:nvSpPr>
        <p:spPr>
          <a:xfrm rot="10800000">
            <a:off x="6470387" y="7267926"/>
            <a:ext cx="3372906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4" name="Shape 344"/>
          <p:cNvSpPr/>
          <p:nvPr/>
        </p:nvSpPr>
        <p:spPr>
          <a:xfrm rot="12624818">
            <a:off x="9056921" y="1760778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5" name="Shape 345"/>
          <p:cNvSpPr/>
          <p:nvPr/>
        </p:nvSpPr>
        <p:spPr>
          <a:xfrm rot="9177618">
            <a:off x="9057871" y="3421956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6" name="Shape 346"/>
          <p:cNvSpPr/>
          <p:nvPr/>
        </p:nvSpPr>
        <p:spPr>
          <a:xfrm rot="10800000">
            <a:off x="9066229" y="2603153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7" name="Shape 347"/>
          <p:cNvSpPr/>
          <p:nvPr/>
        </p:nvSpPr>
        <p:spPr>
          <a:xfrm rot="12624818">
            <a:off x="9056921" y="6652253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8" name="Shape 348"/>
          <p:cNvSpPr/>
          <p:nvPr/>
        </p:nvSpPr>
        <p:spPr>
          <a:xfrm rot="9051047">
            <a:off x="9057273" y="787210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2966602" y="287891"/>
            <a:ext cx="3106534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6454397" y="287891"/>
            <a:ext cx="3106535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3820202" y="283136"/>
            <a:ext cx="139933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API</a:t>
            </a:r>
          </a:p>
        </p:txBody>
      </p:sp>
      <p:sp>
        <p:nvSpPr>
          <p:cNvPr id="352" name="Shape 352"/>
          <p:cNvSpPr/>
          <p:nvPr/>
        </p:nvSpPr>
        <p:spPr>
          <a:xfrm>
            <a:off x="7031253" y="260886"/>
            <a:ext cx="158998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API</a:t>
            </a:r>
          </a:p>
        </p:txBody>
      </p:sp>
      <p:sp>
        <p:nvSpPr>
          <p:cNvPr id="353" name="Shape 353"/>
          <p:cNvSpPr/>
          <p:nvPr/>
        </p:nvSpPr>
        <p:spPr>
          <a:xfrm>
            <a:off x="3960034" y="5482168"/>
            <a:ext cx="5791415" cy="354082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4126751" y="5653333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3866119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商品清单</a:t>
            </a:r>
          </a:p>
        </p:txBody>
      </p:sp>
      <p:sp>
        <p:nvSpPr>
          <p:cNvPr id="358" name="Shape 358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360" name="Shape 360"/>
          <p:cNvSpPr/>
          <p:nvPr/>
        </p:nvSpPr>
        <p:spPr>
          <a:xfrm>
            <a:off x="3645589" y="3358130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3866119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完成订单</a:t>
            </a:r>
          </a:p>
        </p:txBody>
      </p:sp>
      <p:sp>
        <p:nvSpPr>
          <p:cNvPr id="362" name="Shape 362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6973756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添加商品</a:t>
            </a:r>
          </a:p>
        </p:txBody>
      </p:sp>
      <p:sp>
        <p:nvSpPr>
          <p:cNvPr id="364" name="Shape 364"/>
          <p:cNvSpPr/>
          <p:nvPr/>
        </p:nvSpPr>
        <p:spPr>
          <a:xfrm>
            <a:off x="6753226" y="2126697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6973756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更新商品</a:t>
            </a:r>
          </a:p>
        </p:txBody>
      </p:sp>
      <p:sp>
        <p:nvSpPr>
          <p:cNvPr id="366" name="Shape 366"/>
          <p:cNvSpPr/>
          <p:nvPr/>
        </p:nvSpPr>
        <p:spPr>
          <a:xfrm>
            <a:off x="6753226" y="3358130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6973756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下架商品</a:t>
            </a:r>
          </a:p>
        </p:txBody>
      </p:sp>
      <p:sp>
        <p:nvSpPr>
          <p:cNvPr id="368" name="Shape 368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6776140" y="6221197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待配送订单</a:t>
            </a:r>
          </a:p>
        </p:txBody>
      </p:sp>
      <p:sp>
        <p:nvSpPr>
          <p:cNvPr id="370" name="Shape 370"/>
          <p:cNvSpPr/>
          <p:nvPr/>
        </p:nvSpPr>
        <p:spPr>
          <a:xfrm>
            <a:off x="6746110" y="768397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6966640" y="7868201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配送订单</a:t>
            </a:r>
          </a:p>
        </p:txBody>
      </p:sp>
      <p:sp>
        <p:nvSpPr>
          <p:cNvPr id="372" name="Shape 372"/>
          <p:cNvSpPr/>
          <p:nvPr/>
        </p:nvSpPr>
        <p:spPr>
          <a:xfrm>
            <a:off x="4138054" y="6890477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358583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完成配送</a:t>
            </a:r>
          </a:p>
        </p:txBody>
      </p:sp>
      <p:sp>
        <p:nvSpPr>
          <p:cNvPr id="374" name="Shape 374"/>
          <p:cNvSpPr/>
          <p:nvPr/>
        </p:nvSpPr>
        <p:spPr>
          <a:xfrm>
            <a:off x="10469634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运营人员</a:t>
            </a:r>
          </a:p>
        </p:txBody>
      </p:sp>
      <p:sp>
        <p:nvSpPr>
          <p:cNvPr id="375" name="Shape 375"/>
          <p:cNvSpPr/>
          <p:nvPr/>
        </p:nvSpPr>
        <p:spPr>
          <a:xfrm>
            <a:off x="767406" y="2310924"/>
            <a:ext cx="1298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消费者</a:t>
            </a:r>
          </a:p>
        </p:txBody>
      </p:sp>
      <p:sp>
        <p:nvSpPr>
          <p:cNvPr id="376" name="Shape 376"/>
          <p:cNvSpPr/>
          <p:nvPr/>
        </p:nvSpPr>
        <p:spPr>
          <a:xfrm>
            <a:off x="9898636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物流人员</a:t>
            </a:r>
          </a:p>
        </p:txBody>
      </p:sp>
      <p:sp>
        <p:nvSpPr>
          <p:cNvPr id="377" name="Shape 377"/>
          <p:cNvSpPr/>
          <p:nvPr/>
        </p:nvSpPr>
        <p:spPr>
          <a:xfrm rot="20124763">
            <a:off x="2211171" y="1759916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8" name="Shape 378"/>
          <p:cNvSpPr/>
          <p:nvPr/>
        </p:nvSpPr>
        <p:spPr>
          <a:xfrm rot="1328165">
            <a:off x="2211171" y="3422611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2218516" y="253415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0" name="Shape 380"/>
          <p:cNvSpPr/>
          <p:nvPr/>
        </p:nvSpPr>
        <p:spPr>
          <a:xfrm rot="10800000">
            <a:off x="6470387" y="7267926"/>
            <a:ext cx="3372906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1" name="Shape 381"/>
          <p:cNvSpPr/>
          <p:nvPr/>
        </p:nvSpPr>
        <p:spPr>
          <a:xfrm rot="12624818">
            <a:off x="9056921" y="1760778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2" name="Shape 382"/>
          <p:cNvSpPr/>
          <p:nvPr/>
        </p:nvSpPr>
        <p:spPr>
          <a:xfrm rot="9177618">
            <a:off x="9057871" y="3421956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3" name="Shape 383"/>
          <p:cNvSpPr/>
          <p:nvPr/>
        </p:nvSpPr>
        <p:spPr>
          <a:xfrm rot="10800000">
            <a:off x="9066229" y="2603153"/>
            <a:ext cx="1242789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4" name="Shape 384"/>
          <p:cNvSpPr/>
          <p:nvPr/>
        </p:nvSpPr>
        <p:spPr>
          <a:xfrm rot="12624818">
            <a:off x="9056921" y="6652253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5" name="Shape 385"/>
          <p:cNvSpPr/>
          <p:nvPr/>
        </p:nvSpPr>
        <p:spPr>
          <a:xfrm rot="9051047">
            <a:off x="9057273" y="7872101"/>
            <a:ext cx="1242789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6" name="Shape 386"/>
          <p:cNvSpPr/>
          <p:nvPr/>
        </p:nvSpPr>
        <p:spPr>
          <a:xfrm>
            <a:off x="543622" y="168133"/>
            <a:ext cx="5757841" cy="9417334"/>
          </a:xfrm>
          <a:prstGeom prst="rect">
            <a:avLst/>
          </a:prstGeom>
          <a:ln w="5080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6454397" y="287891"/>
            <a:ext cx="3106535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3820202" y="283136"/>
            <a:ext cx="139933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API</a:t>
            </a:r>
          </a:p>
        </p:txBody>
      </p:sp>
      <p:sp>
        <p:nvSpPr>
          <p:cNvPr id="389" name="Shape 389"/>
          <p:cNvSpPr/>
          <p:nvPr/>
        </p:nvSpPr>
        <p:spPr>
          <a:xfrm>
            <a:off x="7031253" y="260886"/>
            <a:ext cx="158998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API</a:t>
            </a:r>
          </a:p>
        </p:txBody>
      </p:sp>
      <p:sp>
        <p:nvSpPr>
          <p:cNvPr id="390" name="Shape 390"/>
          <p:cNvSpPr/>
          <p:nvPr/>
        </p:nvSpPr>
        <p:spPr>
          <a:xfrm>
            <a:off x="3960034" y="5482168"/>
            <a:ext cx="5791415" cy="354082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4126751" y="5653333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  <p:sp>
        <p:nvSpPr>
          <p:cNvPr id="392" name="Shape 392"/>
          <p:cNvSpPr/>
          <p:nvPr/>
        </p:nvSpPr>
        <p:spPr>
          <a:xfrm>
            <a:off x="3093602" y="414891"/>
            <a:ext cx="3106534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6469360" y="168133"/>
            <a:ext cx="5757841" cy="9417334"/>
          </a:xfrm>
          <a:prstGeom prst="rect">
            <a:avLst/>
          </a:prstGeom>
          <a:ln w="5080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736650" y="20852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11628538" y="18627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2358603" y="3369733"/>
            <a:ext cx="828759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b="1"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使用领域驱动设计来找寻业务的实体、关系、状态变更和事件。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866119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商品清单</a:t>
            </a:r>
          </a:p>
        </p:txBody>
      </p:sp>
      <p:sp>
        <p:nvSpPr>
          <p:cNvPr id="401" name="Shape 401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403" name="Shape 403"/>
          <p:cNvSpPr/>
          <p:nvPr/>
        </p:nvSpPr>
        <p:spPr>
          <a:xfrm>
            <a:off x="3645589" y="3358130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3866119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完成订单</a:t>
            </a:r>
          </a:p>
        </p:txBody>
      </p:sp>
      <p:sp>
        <p:nvSpPr>
          <p:cNvPr id="405" name="Shape 405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6973756" y="1079492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添加商品</a:t>
            </a:r>
          </a:p>
        </p:txBody>
      </p:sp>
      <p:sp>
        <p:nvSpPr>
          <p:cNvPr id="407" name="Shape 407"/>
          <p:cNvSpPr/>
          <p:nvPr/>
        </p:nvSpPr>
        <p:spPr>
          <a:xfrm>
            <a:off x="6753226" y="2126697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6973756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更新商品</a:t>
            </a:r>
          </a:p>
        </p:txBody>
      </p:sp>
      <p:sp>
        <p:nvSpPr>
          <p:cNvPr id="409" name="Shape 409"/>
          <p:cNvSpPr/>
          <p:nvPr/>
        </p:nvSpPr>
        <p:spPr>
          <a:xfrm>
            <a:off x="6753226" y="3358130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6973756" y="3542356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下架商品</a:t>
            </a:r>
          </a:p>
        </p:txBody>
      </p:sp>
      <p:sp>
        <p:nvSpPr>
          <p:cNvPr id="411" name="Shape 411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6776140" y="6221197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待配送订单</a:t>
            </a:r>
          </a:p>
        </p:txBody>
      </p:sp>
      <p:sp>
        <p:nvSpPr>
          <p:cNvPr id="413" name="Shape 413"/>
          <p:cNvSpPr/>
          <p:nvPr/>
        </p:nvSpPr>
        <p:spPr>
          <a:xfrm>
            <a:off x="6746110" y="768397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6966640" y="7868201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配送订单</a:t>
            </a:r>
          </a:p>
        </p:txBody>
      </p:sp>
      <p:sp>
        <p:nvSpPr>
          <p:cNvPr id="415" name="Shape 415"/>
          <p:cNvSpPr/>
          <p:nvPr/>
        </p:nvSpPr>
        <p:spPr>
          <a:xfrm>
            <a:off x="4138054" y="6890477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358583" y="7074703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完成配送</a:t>
            </a:r>
          </a:p>
        </p:txBody>
      </p:sp>
      <p:sp>
        <p:nvSpPr>
          <p:cNvPr id="417" name="Shape 417"/>
          <p:cNvSpPr/>
          <p:nvPr/>
        </p:nvSpPr>
        <p:spPr>
          <a:xfrm>
            <a:off x="2966602" y="287891"/>
            <a:ext cx="3106534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6454397" y="287891"/>
            <a:ext cx="3106535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3820202" y="283136"/>
            <a:ext cx="139933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API</a:t>
            </a:r>
          </a:p>
        </p:txBody>
      </p:sp>
      <p:sp>
        <p:nvSpPr>
          <p:cNvPr id="420" name="Shape 420"/>
          <p:cNvSpPr/>
          <p:nvPr/>
        </p:nvSpPr>
        <p:spPr>
          <a:xfrm>
            <a:off x="7031253" y="260886"/>
            <a:ext cx="158998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API</a:t>
            </a:r>
          </a:p>
        </p:txBody>
      </p:sp>
      <p:sp>
        <p:nvSpPr>
          <p:cNvPr id="421" name="Shape 421"/>
          <p:cNvSpPr/>
          <p:nvPr/>
        </p:nvSpPr>
        <p:spPr>
          <a:xfrm>
            <a:off x="3960034" y="5482168"/>
            <a:ext cx="5791415" cy="354082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126751" y="5653333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3645589" y="895265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3675619" y="1079492"/>
            <a:ext cx="2060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可订购商品</a:t>
            </a:r>
          </a:p>
        </p:txBody>
      </p:sp>
      <p:sp>
        <p:nvSpPr>
          <p:cNvPr id="426" name="Shape 426"/>
          <p:cNvSpPr/>
          <p:nvPr/>
        </p:nvSpPr>
        <p:spPr>
          <a:xfrm>
            <a:off x="3645589" y="2126697"/>
            <a:ext cx="2120637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3866119" y="2310924"/>
            <a:ext cx="1679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订购商品</a:t>
            </a:r>
          </a:p>
        </p:txBody>
      </p:sp>
      <p:sp>
        <p:nvSpPr>
          <p:cNvPr id="428" name="Shape 428"/>
          <p:cNvSpPr/>
          <p:nvPr/>
        </p:nvSpPr>
        <p:spPr>
          <a:xfrm>
            <a:off x="6753226" y="895265"/>
            <a:ext cx="2120636" cy="1044729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7354756" y="1079492"/>
            <a:ext cx="91757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</a:t>
            </a:r>
          </a:p>
        </p:txBody>
      </p:sp>
      <p:sp>
        <p:nvSpPr>
          <p:cNvPr id="430" name="Shape 430"/>
          <p:cNvSpPr/>
          <p:nvPr/>
        </p:nvSpPr>
        <p:spPr>
          <a:xfrm>
            <a:off x="6746110" y="6036971"/>
            <a:ext cx="2120636" cy="1044728"/>
          </a:xfrm>
          <a:prstGeom prst="roundRect">
            <a:avLst>
              <a:gd name="adj" fmla="val 18120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7256576" y="6271997"/>
            <a:ext cx="10997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432" name="Shape 432"/>
          <p:cNvSpPr/>
          <p:nvPr/>
        </p:nvSpPr>
        <p:spPr>
          <a:xfrm>
            <a:off x="2966602" y="287891"/>
            <a:ext cx="3106534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6454397" y="287891"/>
            <a:ext cx="3106535" cy="4436199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3820202" y="283136"/>
            <a:ext cx="139933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API</a:t>
            </a:r>
          </a:p>
        </p:txBody>
      </p:sp>
      <p:sp>
        <p:nvSpPr>
          <p:cNvPr id="435" name="Shape 435"/>
          <p:cNvSpPr/>
          <p:nvPr/>
        </p:nvSpPr>
        <p:spPr>
          <a:xfrm>
            <a:off x="7031253" y="260886"/>
            <a:ext cx="158998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API</a:t>
            </a:r>
          </a:p>
        </p:txBody>
      </p:sp>
      <p:sp>
        <p:nvSpPr>
          <p:cNvPr id="436" name="Shape 436"/>
          <p:cNvSpPr/>
          <p:nvPr/>
        </p:nvSpPr>
        <p:spPr>
          <a:xfrm>
            <a:off x="3960034" y="5482168"/>
            <a:ext cx="5791415" cy="354082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4126751" y="5653333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  <p:sp>
        <p:nvSpPr>
          <p:cNvPr id="438" name="Shape 438"/>
          <p:cNvSpPr/>
          <p:nvPr/>
        </p:nvSpPr>
        <p:spPr>
          <a:xfrm>
            <a:off x="4884793" y="1683044"/>
            <a:ext cx="3235214" cy="1384301"/>
          </a:xfrm>
          <a:prstGeom prst="rect">
            <a:avLst/>
          </a:prstGeom>
          <a:solidFill>
            <a:srgbClr val="DCDEE0"/>
          </a:solidFill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chemeClr val="accent5"/>
                </a:solidFill>
              </a:defRPr>
            </a:pPr>
            <a:r>
              <a:t> 同一个实体 Product</a:t>
            </a:r>
          </a:p>
          <a:p>
            <a:pPr algn="l">
              <a:defRPr sz="2400">
                <a:solidFill>
                  <a:schemeClr val="accent5"/>
                </a:solidFill>
              </a:defRPr>
            </a:pPr>
            <a:r>
              <a:t> 在不同API上下文的概念不同。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2495286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3501961" y="1192338"/>
            <a:ext cx="917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购物车</a:t>
            </a:r>
          </a:p>
        </p:txBody>
      </p:sp>
      <p:sp>
        <p:nvSpPr>
          <p:cNvPr id="442" name="Shape 442"/>
          <p:cNvSpPr/>
          <p:nvPr/>
        </p:nvSpPr>
        <p:spPr>
          <a:xfrm>
            <a:off x="2890138" y="1840463"/>
            <a:ext cx="21412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订购数量</a:t>
            </a:r>
          </a:p>
        </p:txBody>
      </p:sp>
      <p:sp>
        <p:nvSpPr>
          <p:cNvPr id="443" name="Shape 443"/>
          <p:cNvSpPr/>
          <p:nvPr/>
        </p:nvSpPr>
        <p:spPr>
          <a:xfrm>
            <a:off x="7612191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8745865" y="1192338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</a:t>
            </a:r>
          </a:p>
        </p:txBody>
      </p:sp>
      <p:sp>
        <p:nvSpPr>
          <p:cNvPr id="445" name="Shape 445"/>
          <p:cNvSpPr/>
          <p:nvPr/>
        </p:nvSpPr>
        <p:spPr>
          <a:xfrm>
            <a:off x="8317786" y="1649963"/>
            <a:ext cx="15197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名称</a:t>
            </a:r>
          </a:p>
          <a:p>
            <a:pPr>
              <a:defRPr sz="2400"/>
            </a:pPr>
            <a:r>
              <a:t>- 预计开售</a:t>
            </a:r>
          </a:p>
        </p:txBody>
      </p:sp>
      <p:sp>
        <p:nvSpPr>
          <p:cNvPr id="446" name="Shape 446"/>
          <p:cNvSpPr/>
          <p:nvPr/>
        </p:nvSpPr>
        <p:spPr>
          <a:xfrm>
            <a:off x="2478486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612160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订单</a:t>
            </a:r>
          </a:p>
        </p:txBody>
      </p:sp>
      <p:sp>
        <p:nvSpPr>
          <p:cNvPr id="448" name="Shape 448"/>
          <p:cNvSpPr/>
          <p:nvPr/>
        </p:nvSpPr>
        <p:spPr>
          <a:xfrm>
            <a:off x="3141714" y="5795499"/>
            <a:ext cx="16044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订购商品</a:t>
            </a:r>
          </a:p>
          <a:p>
            <a:pPr>
              <a:defRPr sz="2400"/>
            </a:pPr>
            <a:r>
              <a:t>- 订单金额</a:t>
            </a:r>
          </a:p>
        </p:txBody>
      </p:sp>
      <p:sp>
        <p:nvSpPr>
          <p:cNvPr id="449" name="Shape 449"/>
          <p:cNvSpPr/>
          <p:nvPr/>
        </p:nvSpPr>
        <p:spPr>
          <a:xfrm>
            <a:off x="7595390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8729064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</a:t>
            </a:r>
          </a:p>
        </p:txBody>
      </p:sp>
      <p:sp>
        <p:nvSpPr>
          <p:cNvPr id="451" name="Shape 451"/>
          <p:cNvSpPr/>
          <p:nvPr/>
        </p:nvSpPr>
        <p:spPr>
          <a:xfrm>
            <a:off x="7990242" y="5827249"/>
            <a:ext cx="214122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订单 Order</a:t>
            </a:r>
          </a:p>
          <a:p>
            <a:pPr>
              <a:defRPr sz="2400"/>
            </a:pPr>
            <a:r>
              <a:t>- 配送状态 </a:t>
            </a:r>
          </a:p>
        </p:txBody>
      </p:sp>
      <p:sp>
        <p:nvSpPr>
          <p:cNvPr id="452" name="Shape 452"/>
          <p:cNvSpPr/>
          <p:nvPr/>
        </p:nvSpPr>
        <p:spPr>
          <a:xfrm>
            <a:off x="5612630" y="6885705"/>
            <a:ext cx="1779541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3" name="Shape 453"/>
          <p:cNvSpPr/>
          <p:nvPr/>
        </p:nvSpPr>
        <p:spPr>
          <a:xfrm rot="16200000">
            <a:off x="3474047" y="4589697"/>
            <a:ext cx="93980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4" name="Shape 454"/>
          <p:cNvSpPr/>
          <p:nvPr/>
        </p:nvSpPr>
        <p:spPr>
          <a:xfrm rot="10800000">
            <a:off x="5546033" y="2654203"/>
            <a:ext cx="177954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40250" y="4131733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依赖关系工具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2495286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3501961" y="1192338"/>
            <a:ext cx="917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购物车</a:t>
            </a:r>
          </a:p>
        </p:txBody>
      </p:sp>
      <p:sp>
        <p:nvSpPr>
          <p:cNvPr id="458" name="Shape 458"/>
          <p:cNvSpPr/>
          <p:nvPr/>
        </p:nvSpPr>
        <p:spPr>
          <a:xfrm>
            <a:off x="2890138" y="1840463"/>
            <a:ext cx="21412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订购数量</a:t>
            </a:r>
          </a:p>
        </p:txBody>
      </p:sp>
      <p:sp>
        <p:nvSpPr>
          <p:cNvPr id="459" name="Shape 459"/>
          <p:cNvSpPr/>
          <p:nvPr/>
        </p:nvSpPr>
        <p:spPr>
          <a:xfrm>
            <a:off x="7612191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8745865" y="1192338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</a:t>
            </a:r>
          </a:p>
        </p:txBody>
      </p:sp>
      <p:sp>
        <p:nvSpPr>
          <p:cNvPr id="461" name="Shape 461"/>
          <p:cNvSpPr/>
          <p:nvPr/>
        </p:nvSpPr>
        <p:spPr>
          <a:xfrm>
            <a:off x="8317786" y="1649963"/>
            <a:ext cx="15197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名称</a:t>
            </a:r>
          </a:p>
          <a:p>
            <a:pPr>
              <a:defRPr sz="2400"/>
            </a:pPr>
            <a:r>
              <a:t>- 预计开售</a:t>
            </a:r>
          </a:p>
        </p:txBody>
      </p:sp>
      <p:sp>
        <p:nvSpPr>
          <p:cNvPr id="462" name="Shape 462"/>
          <p:cNvSpPr/>
          <p:nvPr/>
        </p:nvSpPr>
        <p:spPr>
          <a:xfrm>
            <a:off x="2478486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3612160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订单</a:t>
            </a:r>
          </a:p>
        </p:txBody>
      </p:sp>
      <p:sp>
        <p:nvSpPr>
          <p:cNvPr id="464" name="Shape 464"/>
          <p:cNvSpPr/>
          <p:nvPr/>
        </p:nvSpPr>
        <p:spPr>
          <a:xfrm>
            <a:off x="3141714" y="5795499"/>
            <a:ext cx="16044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订购商品</a:t>
            </a:r>
          </a:p>
          <a:p>
            <a:pPr>
              <a:defRPr sz="2400"/>
            </a:pPr>
            <a:r>
              <a:t>- 订单金额</a:t>
            </a:r>
          </a:p>
        </p:txBody>
      </p:sp>
      <p:sp>
        <p:nvSpPr>
          <p:cNvPr id="465" name="Shape 465"/>
          <p:cNvSpPr/>
          <p:nvPr/>
        </p:nvSpPr>
        <p:spPr>
          <a:xfrm>
            <a:off x="7595390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8729064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</a:t>
            </a:r>
          </a:p>
        </p:txBody>
      </p:sp>
      <p:sp>
        <p:nvSpPr>
          <p:cNvPr id="467" name="Shape 467"/>
          <p:cNvSpPr/>
          <p:nvPr/>
        </p:nvSpPr>
        <p:spPr>
          <a:xfrm>
            <a:off x="7990242" y="5827249"/>
            <a:ext cx="214122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订单 Order</a:t>
            </a:r>
          </a:p>
          <a:p>
            <a:pPr>
              <a:defRPr sz="2400"/>
            </a:pPr>
            <a:r>
              <a:t>- 配送状态 </a:t>
            </a:r>
          </a:p>
        </p:txBody>
      </p:sp>
      <p:sp>
        <p:nvSpPr>
          <p:cNvPr id="468" name="Shape 468"/>
          <p:cNvSpPr/>
          <p:nvPr/>
        </p:nvSpPr>
        <p:spPr>
          <a:xfrm>
            <a:off x="5612630" y="6885705"/>
            <a:ext cx="1779541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9" name="Shape 469"/>
          <p:cNvSpPr/>
          <p:nvPr/>
        </p:nvSpPr>
        <p:spPr>
          <a:xfrm rot="16200000">
            <a:off x="3474047" y="4589697"/>
            <a:ext cx="93980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70" name="Shape 470"/>
          <p:cNvSpPr/>
          <p:nvPr/>
        </p:nvSpPr>
        <p:spPr>
          <a:xfrm rot="10800000">
            <a:off x="5546033" y="2654203"/>
            <a:ext cx="177954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8317786" y="2862960"/>
            <a:ext cx="159898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created()</a:t>
            </a:r>
          </a:p>
          <a:p>
            <a:pPr>
              <a:defRPr sz="2400"/>
            </a:pPr>
            <a:r>
              <a:t>removed()</a:t>
            </a:r>
          </a:p>
          <a:p>
            <a:pPr>
              <a:defRPr sz="2400"/>
            </a:pPr>
            <a:r>
              <a:t>updated()</a:t>
            </a:r>
          </a:p>
        </p:txBody>
      </p:sp>
      <p:sp>
        <p:nvSpPr>
          <p:cNvPr id="472" name="Shape 472"/>
          <p:cNvSpPr/>
          <p:nvPr/>
        </p:nvSpPr>
        <p:spPr>
          <a:xfrm>
            <a:off x="7990242" y="7713068"/>
            <a:ext cx="24009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statusChanged()</a:t>
            </a:r>
          </a:p>
        </p:txBody>
      </p:sp>
      <p:sp>
        <p:nvSpPr>
          <p:cNvPr id="473" name="Shape 473"/>
          <p:cNvSpPr/>
          <p:nvPr/>
        </p:nvSpPr>
        <p:spPr>
          <a:xfrm>
            <a:off x="3209380" y="7393974"/>
            <a:ext cx="146913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created()</a:t>
            </a:r>
          </a:p>
          <a:p>
            <a:pPr>
              <a:defRPr sz="2400"/>
            </a:pPr>
            <a:r>
              <a:t>updated()</a:t>
            </a:r>
          </a:p>
        </p:txBody>
      </p:sp>
      <p:sp>
        <p:nvSpPr>
          <p:cNvPr id="474" name="Shape 474"/>
          <p:cNvSpPr/>
          <p:nvPr/>
        </p:nvSpPr>
        <p:spPr>
          <a:xfrm>
            <a:off x="2680170" y="3543701"/>
            <a:ext cx="25275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availabilityChanged()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2495286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3501961" y="1192338"/>
            <a:ext cx="917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购物车</a:t>
            </a:r>
          </a:p>
        </p:txBody>
      </p:sp>
      <p:sp>
        <p:nvSpPr>
          <p:cNvPr id="478" name="Shape 478"/>
          <p:cNvSpPr/>
          <p:nvPr/>
        </p:nvSpPr>
        <p:spPr>
          <a:xfrm>
            <a:off x="2890138" y="1840463"/>
            <a:ext cx="21412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订购数量</a:t>
            </a:r>
          </a:p>
        </p:txBody>
      </p:sp>
      <p:sp>
        <p:nvSpPr>
          <p:cNvPr id="479" name="Shape 479"/>
          <p:cNvSpPr/>
          <p:nvPr/>
        </p:nvSpPr>
        <p:spPr>
          <a:xfrm>
            <a:off x="7612191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8745865" y="1192338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商品</a:t>
            </a:r>
          </a:p>
        </p:txBody>
      </p:sp>
      <p:sp>
        <p:nvSpPr>
          <p:cNvPr id="481" name="Shape 481"/>
          <p:cNvSpPr/>
          <p:nvPr/>
        </p:nvSpPr>
        <p:spPr>
          <a:xfrm>
            <a:off x="8317786" y="1649963"/>
            <a:ext cx="151973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名称</a:t>
            </a:r>
          </a:p>
          <a:p>
            <a:pPr>
              <a:defRPr sz="2400"/>
            </a:pPr>
            <a:r>
              <a:t>- 预计开售</a:t>
            </a:r>
          </a:p>
        </p:txBody>
      </p:sp>
      <p:sp>
        <p:nvSpPr>
          <p:cNvPr id="482" name="Shape 482"/>
          <p:cNvSpPr/>
          <p:nvPr/>
        </p:nvSpPr>
        <p:spPr>
          <a:xfrm>
            <a:off x="2478486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3612160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订单</a:t>
            </a:r>
          </a:p>
        </p:txBody>
      </p:sp>
      <p:sp>
        <p:nvSpPr>
          <p:cNvPr id="484" name="Shape 484"/>
          <p:cNvSpPr/>
          <p:nvPr/>
        </p:nvSpPr>
        <p:spPr>
          <a:xfrm>
            <a:off x="3141714" y="5795499"/>
            <a:ext cx="16044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订购商品</a:t>
            </a:r>
          </a:p>
          <a:p>
            <a:pPr>
              <a:defRPr sz="2400"/>
            </a:pPr>
            <a:r>
              <a:t>- 订单金额</a:t>
            </a:r>
          </a:p>
        </p:txBody>
      </p:sp>
      <p:sp>
        <p:nvSpPr>
          <p:cNvPr id="485" name="Shape 485"/>
          <p:cNvSpPr/>
          <p:nvPr/>
        </p:nvSpPr>
        <p:spPr>
          <a:xfrm>
            <a:off x="7595390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8729064" y="5337874"/>
            <a:ext cx="663576" cy="50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物流</a:t>
            </a:r>
          </a:p>
        </p:txBody>
      </p:sp>
      <p:sp>
        <p:nvSpPr>
          <p:cNvPr id="487" name="Shape 487"/>
          <p:cNvSpPr/>
          <p:nvPr/>
        </p:nvSpPr>
        <p:spPr>
          <a:xfrm>
            <a:off x="7990242" y="5827249"/>
            <a:ext cx="214122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- 商品 Product</a:t>
            </a:r>
          </a:p>
          <a:p>
            <a:pPr>
              <a:defRPr sz="2400"/>
            </a:pPr>
            <a:r>
              <a:t>- 订单 Order</a:t>
            </a:r>
          </a:p>
          <a:p>
            <a:pPr>
              <a:defRPr sz="2400"/>
            </a:pPr>
            <a:r>
              <a:t>- 配送状态 </a:t>
            </a:r>
          </a:p>
        </p:txBody>
      </p:sp>
      <p:sp>
        <p:nvSpPr>
          <p:cNvPr id="488" name="Shape 488"/>
          <p:cNvSpPr/>
          <p:nvPr/>
        </p:nvSpPr>
        <p:spPr>
          <a:xfrm>
            <a:off x="5612630" y="6885705"/>
            <a:ext cx="1779541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9" name="Shape 489"/>
          <p:cNvSpPr/>
          <p:nvPr/>
        </p:nvSpPr>
        <p:spPr>
          <a:xfrm rot="16200000">
            <a:off x="3474047" y="4589697"/>
            <a:ext cx="93980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90" name="Shape 490"/>
          <p:cNvSpPr/>
          <p:nvPr/>
        </p:nvSpPr>
        <p:spPr>
          <a:xfrm rot="10800000">
            <a:off x="5546033" y="2654203"/>
            <a:ext cx="177954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8317786" y="2862960"/>
            <a:ext cx="159898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created()</a:t>
            </a:r>
          </a:p>
          <a:p>
            <a:pPr>
              <a:defRPr sz="2400"/>
            </a:pPr>
            <a:r>
              <a:t>removed()</a:t>
            </a:r>
          </a:p>
          <a:p>
            <a:pPr>
              <a:defRPr sz="2400"/>
            </a:pPr>
            <a:r>
              <a:t>updated()</a:t>
            </a:r>
          </a:p>
        </p:txBody>
      </p:sp>
      <p:sp>
        <p:nvSpPr>
          <p:cNvPr id="492" name="Shape 492"/>
          <p:cNvSpPr/>
          <p:nvPr/>
        </p:nvSpPr>
        <p:spPr>
          <a:xfrm>
            <a:off x="7990242" y="7713068"/>
            <a:ext cx="24009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statusChanged()</a:t>
            </a:r>
          </a:p>
        </p:txBody>
      </p:sp>
      <p:sp>
        <p:nvSpPr>
          <p:cNvPr id="493" name="Shape 493"/>
          <p:cNvSpPr/>
          <p:nvPr/>
        </p:nvSpPr>
        <p:spPr>
          <a:xfrm>
            <a:off x="3209380" y="7393974"/>
            <a:ext cx="146913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created()</a:t>
            </a:r>
          </a:p>
          <a:p>
            <a:pPr>
              <a:defRPr sz="2400"/>
            </a:pPr>
            <a:r>
              <a:t>updated()</a:t>
            </a:r>
          </a:p>
        </p:txBody>
      </p:sp>
      <p:sp>
        <p:nvSpPr>
          <p:cNvPr id="494" name="Shape 494"/>
          <p:cNvSpPr/>
          <p:nvPr/>
        </p:nvSpPr>
        <p:spPr>
          <a:xfrm>
            <a:off x="2680170" y="3543701"/>
            <a:ext cx="25275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availabilityChanged()</a:t>
            </a:r>
          </a:p>
        </p:txBody>
      </p:sp>
      <p:sp>
        <p:nvSpPr>
          <p:cNvPr id="495" name="Shape 495"/>
          <p:cNvSpPr/>
          <p:nvPr/>
        </p:nvSpPr>
        <p:spPr>
          <a:xfrm>
            <a:off x="2178282" y="346264"/>
            <a:ext cx="3531332" cy="839267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3244281" y="354815"/>
            <a:ext cx="139933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API</a:t>
            </a:r>
          </a:p>
        </p:txBody>
      </p:sp>
      <p:sp>
        <p:nvSpPr>
          <p:cNvPr id="497" name="Shape 497"/>
          <p:cNvSpPr/>
          <p:nvPr/>
        </p:nvSpPr>
        <p:spPr>
          <a:xfrm>
            <a:off x="7295186" y="346264"/>
            <a:ext cx="3531332" cy="4059981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8265862" y="354815"/>
            <a:ext cx="1589981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API</a:t>
            </a:r>
          </a:p>
        </p:txBody>
      </p:sp>
      <p:sp>
        <p:nvSpPr>
          <p:cNvPr id="499" name="Shape 499"/>
          <p:cNvSpPr/>
          <p:nvPr/>
        </p:nvSpPr>
        <p:spPr>
          <a:xfrm>
            <a:off x="7295186" y="4616409"/>
            <a:ext cx="3531332" cy="4059981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8175076" y="4624960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Table 502"/>
          <p:cNvGraphicFramePr/>
          <p:nvPr/>
        </p:nvGraphicFramePr>
        <p:xfrm>
          <a:off x="1270000" y="127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3488266"/>
                <a:gridCol w="3488266"/>
                <a:gridCol w="3488266"/>
              </a:tblGrid>
              <a:tr h="120226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API Endpoint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/>
                      </a:pPr>
                      <a:r>
                        <a:rPr b="1" sz="2600">
                          <a:sym typeface="Helvetica"/>
                        </a:rPr>
                        <a:t>状态码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GET /cart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购物车详情，物品清单、数量及总金额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200 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POST /cart/items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向购物车添加商品，支持多件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201 Created
401 Unauthorized
400 Bad Request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PUT /cart/items/{itemId}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更新购物车里面指定商品的数量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200 OK
401 Unauthorized
404 Not Found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DELETE /cart/items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清空购物车里面的所有商品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204 No Content
401 Unauthorized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0226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DELETE /cart/items/{itemId}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从购物车清除某指定商品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000"/>
                        <a:t>204 No Content
401 Unauthorized
404 Not Found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2495286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3253294" y="1223592"/>
            <a:ext cx="1414910" cy="4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Cart Service</a:t>
            </a:r>
          </a:p>
        </p:txBody>
      </p:sp>
      <p:sp>
        <p:nvSpPr>
          <p:cNvPr id="506" name="Shape 506"/>
          <p:cNvSpPr/>
          <p:nvPr/>
        </p:nvSpPr>
        <p:spPr>
          <a:xfrm>
            <a:off x="7612191" y="1121474"/>
            <a:ext cx="2930924" cy="3012779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8206983" y="1223592"/>
            <a:ext cx="1741340" cy="4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Service</a:t>
            </a:r>
          </a:p>
        </p:txBody>
      </p:sp>
      <p:sp>
        <p:nvSpPr>
          <p:cNvPr id="508" name="Shape 508"/>
          <p:cNvSpPr/>
          <p:nvPr/>
        </p:nvSpPr>
        <p:spPr>
          <a:xfrm>
            <a:off x="2478486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9" name="Shape 509"/>
          <p:cNvSpPr/>
          <p:nvPr/>
        </p:nvSpPr>
        <p:spPr>
          <a:xfrm>
            <a:off x="3152715" y="5369128"/>
            <a:ext cx="1582466" cy="44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Service</a:t>
            </a:r>
          </a:p>
        </p:txBody>
      </p:sp>
      <p:sp>
        <p:nvSpPr>
          <p:cNvPr id="510" name="Shape 510"/>
          <p:cNvSpPr/>
          <p:nvPr/>
        </p:nvSpPr>
        <p:spPr>
          <a:xfrm>
            <a:off x="7595390" y="5267011"/>
            <a:ext cx="2930924" cy="3012778"/>
          </a:xfrm>
          <a:prstGeom prst="roundRect">
            <a:avLst>
              <a:gd name="adj" fmla="val 6459"/>
            </a:avLst>
          </a:prstGeom>
          <a:ln w="63500">
            <a:solidFill>
              <a:srgbClr val="808785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8114528" y="5369128"/>
            <a:ext cx="1892648" cy="44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000" u="sng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Service</a:t>
            </a:r>
          </a:p>
        </p:txBody>
      </p:sp>
      <p:sp>
        <p:nvSpPr>
          <p:cNvPr id="512" name="Shape 512"/>
          <p:cNvSpPr/>
          <p:nvPr/>
        </p:nvSpPr>
        <p:spPr>
          <a:xfrm>
            <a:off x="5612630" y="6885705"/>
            <a:ext cx="1779541" cy="229821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13" name="Shape 513"/>
          <p:cNvSpPr/>
          <p:nvPr/>
        </p:nvSpPr>
        <p:spPr>
          <a:xfrm rot="16200000">
            <a:off x="3474047" y="4589697"/>
            <a:ext cx="93980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14" name="Shape 514"/>
          <p:cNvSpPr/>
          <p:nvPr/>
        </p:nvSpPr>
        <p:spPr>
          <a:xfrm rot="10800000">
            <a:off x="5546033" y="2654203"/>
            <a:ext cx="1779541" cy="229822"/>
          </a:xfrm>
          <a:prstGeom prst="rightArrow">
            <a:avLst>
              <a:gd name="adj1" fmla="val 32000"/>
              <a:gd name="adj2" fmla="val 132484"/>
            </a:avLst>
          </a:prstGeom>
          <a:solidFill>
            <a:srgbClr val="3D455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5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8055937" y="1816100"/>
            <a:ext cx="204343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createProduct()</a:t>
            </a:r>
          </a:p>
          <a:p>
            <a:pPr>
              <a:defRPr sz="2000"/>
            </a:pPr>
            <a:r>
              <a:t>updateProduct()</a:t>
            </a:r>
          </a:p>
          <a:p>
            <a:pPr>
              <a:defRPr sz="2000"/>
            </a:pPr>
            <a:r>
              <a:t>deleteProduct()</a:t>
            </a:r>
          </a:p>
          <a:p>
            <a:pPr>
              <a:defRPr sz="2000"/>
            </a:pPr>
            <a:r>
              <a:t>…</a:t>
            </a:r>
          </a:p>
          <a:p>
            <a:pPr>
              <a:defRPr sz="2000"/>
            </a:pPr>
            <a:r>
              <a:t>created()</a:t>
            </a:r>
          </a:p>
          <a:p>
            <a:pPr>
              <a:defRPr sz="2000"/>
            </a:pPr>
            <a:r>
              <a:t>removed()</a:t>
            </a:r>
          </a:p>
          <a:p>
            <a:pPr>
              <a:defRPr sz="2000"/>
            </a:pPr>
            <a:r>
              <a:t>updated()</a:t>
            </a:r>
          </a:p>
        </p:txBody>
      </p:sp>
      <p:sp>
        <p:nvSpPr>
          <p:cNvPr id="516" name="Shape 516"/>
          <p:cNvSpPr/>
          <p:nvPr/>
        </p:nvSpPr>
        <p:spPr>
          <a:xfrm>
            <a:off x="3035263" y="5903449"/>
            <a:ext cx="181737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createOrder()</a:t>
            </a:r>
          </a:p>
          <a:p>
            <a:pPr>
              <a:defRPr sz="2000"/>
            </a:pPr>
            <a:r>
              <a:t>updateOrder()</a:t>
            </a:r>
          </a:p>
          <a:p>
            <a:pPr>
              <a:defRPr sz="2000"/>
            </a:pPr>
            <a:r>
              <a:t>deleteOrder()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…</a:t>
            </a:r>
          </a:p>
          <a:p>
            <a:pPr>
              <a:defRPr sz="2000"/>
            </a:pPr>
            <a:r>
              <a:t>created()</a:t>
            </a:r>
          </a:p>
          <a:p>
            <a:pPr>
              <a:defRPr sz="2000"/>
            </a:pPr>
            <a:r>
              <a:t>updated()</a:t>
            </a:r>
          </a:p>
        </p:txBody>
      </p:sp>
      <p:sp>
        <p:nvSpPr>
          <p:cNvPr id="517" name="Shape 517"/>
          <p:cNvSpPr/>
          <p:nvPr/>
        </p:nvSpPr>
        <p:spPr>
          <a:xfrm>
            <a:off x="2680170" y="3543701"/>
            <a:ext cx="25275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availabilityChanged()</a:t>
            </a:r>
          </a:p>
        </p:txBody>
      </p:sp>
      <p:sp>
        <p:nvSpPr>
          <p:cNvPr id="518" name="Shape 518"/>
          <p:cNvSpPr/>
          <p:nvPr/>
        </p:nvSpPr>
        <p:spPr>
          <a:xfrm>
            <a:off x="2178282" y="346264"/>
            <a:ext cx="3531332" cy="8392674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2839915" y="354815"/>
            <a:ext cx="2208065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Order HTTP API</a:t>
            </a:r>
          </a:p>
        </p:txBody>
      </p:sp>
      <p:sp>
        <p:nvSpPr>
          <p:cNvPr id="520" name="Shape 520"/>
          <p:cNvSpPr/>
          <p:nvPr/>
        </p:nvSpPr>
        <p:spPr>
          <a:xfrm>
            <a:off x="7295186" y="346264"/>
            <a:ext cx="3531332" cy="4059981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7861496" y="354815"/>
            <a:ext cx="2398713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Product HTTP API</a:t>
            </a:r>
          </a:p>
        </p:txBody>
      </p:sp>
      <p:sp>
        <p:nvSpPr>
          <p:cNvPr id="522" name="Shape 522"/>
          <p:cNvSpPr/>
          <p:nvPr/>
        </p:nvSpPr>
        <p:spPr>
          <a:xfrm>
            <a:off x="7295186" y="4616409"/>
            <a:ext cx="3531332" cy="4059981"/>
          </a:xfrm>
          <a:prstGeom prst="rect">
            <a:avLst/>
          </a:prstGeom>
          <a:ln w="12700">
            <a:solidFill>
              <a:srgbClr val="53585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8175076" y="4624960"/>
            <a:ext cx="1771552" cy="49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Shipment API</a:t>
            </a:r>
          </a:p>
        </p:txBody>
      </p:sp>
      <p:sp>
        <p:nvSpPr>
          <p:cNvPr id="524" name="Shape 524"/>
          <p:cNvSpPr/>
          <p:nvPr/>
        </p:nvSpPr>
        <p:spPr>
          <a:xfrm>
            <a:off x="3098762" y="1644904"/>
            <a:ext cx="16903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addItem()</a:t>
            </a:r>
          </a:p>
          <a:p>
            <a:pPr>
              <a:defRPr sz="2000"/>
            </a:pPr>
            <a:r>
              <a:t>removeItem()</a:t>
            </a:r>
          </a:p>
          <a:p>
            <a:pPr>
              <a:defRPr sz="2000"/>
            </a:pPr>
            <a:r>
              <a:t>clear()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…</a:t>
            </a:r>
          </a:p>
        </p:txBody>
      </p:sp>
      <p:sp>
        <p:nvSpPr>
          <p:cNvPr id="525" name="Shape 525"/>
          <p:cNvSpPr/>
          <p:nvPr/>
        </p:nvSpPr>
        <p:spPr>
          <a:xfrm>
            <a:off x="7945157" y="5922785"/>
            <a:ext cx="2231391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createShipment()</a:t>
            </a:r>
          </a:p>
          <a:p>
            <a:pPr>
              <a:defRPr sz="2000"/>
            </a:pPr>
            <a:r>
              <a:t>updateShipment()</a:t>
            </a:r>
          </a:p>
          <a:p>
            <a:pPr>
              <a:defRPr sz="2000"/>
            </a:pPr>
            <a:r>
              <a:t>cancelShipment()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…</a:t>
            </a:r>
          </a:p>
          <a:p>
            <a:pPr>
              <a:defRPr sz="2000"/>
            </a:pPr>
            <a:r>
              <a:t>statusChanged()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707632" y="459614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总结回顾</a:t>
            </a:r>
          </a:p>
        </p:txBody>
      </p:sp>
      <p:sp>
        <p:nvSpPr>
          <p:cNvPr id="528" name="Shape 528"/>
          <p:cNvSpPr/>
          <p:nvPr/>
        </p:nvSpPr>
        <p:spPr>
          <a:xfrm>
            <a:off x="695731" y="2078566"/>
            <a:ext cx="11613339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良好的API设计可帮助产品实现和表达产品远景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API设计是粘合产品设计、软件架构和业务需求的工具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领域驱动设计有些概念能够帮助进行API设计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微服务拆分设计在API设计后进行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使用API来表达业务使用场景很有必要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tuQ讲师模版-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452038" y="4131733"/>
            <a:ext cx="410072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又称 构建系统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80533" y="499533"/>
            <a:ext cx="94700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常用依赖关系工具/构建系统</a:t>
            </a:r>
          </a:p>
        </p:txBody>
      </p:sp>
      <p:sp>
        <p:nvSpPr>
          <p:cNvPr id="138" name="Shape 138"/>
          <p:cNvSpPr/>
          <p:nvPr/>
        </p:nvSpPr>
        <p:spPr>
          <a:xfrm>
            <a:off x="813933" y="2578099"/>
            <a:ext cx="10042905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Apache Ant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Apache Maven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880533" y="575733"/>
            <a:ext cx="40124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Apache Ant</a:t>
            </a:r>
          </a:p>
        </p:txBody>
      </p:sp>
      <p:sp>
        <p:nvSpPr>
          <p:cNvPr id="141" name="Shape 141"/>
          <p:cNvSpPr/>
          <p:nvPr/>
        </p:nvSpPr>
        <p:spPr>
          <a:xfrm>
            <a:off x="695731" y="3145366"/>
            <a:ext cx="11613339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基于XML，project、target、task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最早被Java领域广泛使用的构建系统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配置过于复杂，简单任务的工作量都很大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项目没有标准的结构约定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7-02-23 at 20.0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684" y="1754588"/>
            <a:ext cx="11730179" cy="6244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