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tuQ讲师模版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etflix/eureka" TargetMode="External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service2.example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service2.example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tuQ讲师模版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445896" y="3867149"/>
            <a:ext cx="1011300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500">
                <a:solidFill>
                  <a:srgbClr val="32333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跟我做一个Java微服务项目</a:t>
            </a:r>
          </a:p>
        </p:txBody>
      </p:sp>
      <p:sp>
        <p:nvSpPr>
          <p:cNvPr id="122" name="Shape 122"/>
          <p:cNvSpPr/>
          <p:nvPr/>
        </p:nvSpPr>
        <p:spPr>
          <a:xfrm>
            <a:off x="4305548" y="5416550"/>
            <a:ext cx="43937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4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 #3 微服务间关系 / 刘俊强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5175250" y="413173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服务注册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880533" y="499533"/>
            <a:ext cx="468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服务注册方式</a:t>
            </a:r>
          </a:p>
        </p:txBody>
      </p:sp>
      <p:sp>
        <p:nvSpPr>
          <p:cNvPr id="170" name="Shape 170"/>
          <p:cNvSpPr/>
          <p:nvPr/>
        </p:nvSpPr>
        <p:spPr>
          <a:xfrm>
            <a:off x="813933" y="2990849"/>
            <a:ext cx="10042905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自注册 Self-registration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第三方注册 Third-party registration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464358" y="3424533"/>
            <a:ext cx="3293906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173" name="Shape 173"/>
          <p:cNvSpPr/>
          <p:nvPr/>
        </p:nvSpPr>
        <p:spPr>
          <a:xfrm>
            <a:off x="2464358" y="4889709"/>
            <a:ext cx="3293907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174" name="Shape 174"/>
          <p:cNvSpPr/>
          <p:nvPr/>
        </p:nvSpPr>
        <p:spPr>
          <a:xfrm>
            <a:off x="8881905" y="3746081"/>
            <a:ext cx="1820305" cy="1820305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Service Registry</a:t>
            </a:r>
          </a:p>
        </p:txBody>
      </p:sp>
      <p:sp>
        <p:nvSpPr>
          <p:cNvPr id="175" name="Shape 175"/>
          <p:cNvSpPr/>
          <p:nvPr/>
        </p:nvSpPr>
        <p:spPr>
          <a:xfrm>
            <a:off x="880533" y="575733"/>
            <a:ext cx="54505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Self-registration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6012057" y="4082892"/>
            <a:ext cx="2617751" cy="3526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7" name="Shape 177"/>
          <p:cNvSpPr/>
          <p:nvPr/>
        </p:nvSpPr>
        <p:spPr>
          <a:xfrm flipV="1">
            <a:off x="6053369" y="5000171"/>
            <a:ext cx="2535742" cy="46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8" name="Shape 178"/>
          <p:cNvSpPr/>
          <p:nvPr/>
        </p:nvSpPr>
        <p:spPr>
          <a:xfrm>
            <a:off x="6522706" y="3410647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启动、关闭时</a:t>
            </a:r>
          </a:p>
        </p:txBody>
      </p:sp>
      <p:sp>
        <p:nvSpPr>
          <p:cNvPr id="179" name="Shape 179"/>
          <p:cNvSpPr/>
          <p:nvPr/>
        </p:nvSpPr>
        <p:spPr>
          <a:xfrm>
            <a:off x="6522706" y="5587511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启动、关闭时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880533" y="575733"/>
            <a:ext cx="77793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Third-party registration</a:t>
            </a:r>
          </a:p>
        </p:txBody>
      </p:sp>
      <p:sp>
        <p:nvSpPr>
          <p:cNvPr id="182" name="Shape 182"/>
          <p:cNvSpPr/>
          <p:nvPr/>
        </p:nvSpPr>
        <p:spPr>
          <a:xfrm>
            <a:off x="413997" y="2853264"/>
            <a:ext cx="3293907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183" name="Shape 183"/>
          <p:cNvSpPr/>
          <p:nvPr/>
        </p:nvSpPr>
        <p:spPr>
          <a:xfrm>
            <a:off x="413997" y="4318439"/>
            <a:ext cx="3293907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184" name="Shape 184"/>
          <p:cNvSpPr/>
          <p:nvPr/>
        </p:nvSpPr>
        <p:spPr>
          <a:xfrm>
            <a:off x="10856881" y="3966647"/>
            <a:ext cx="1820305" cy="1820306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Service Registry</a:t>
            </a:r>
          </a:p>
        </p:txBody>
      </p:sp>
      <p:sp>
        <p:nvSpPr>
          <p:cNvPr id="185" name="Shape 185"/>
          <p:cNvSpPr/>
          <p:nvPr/>
        </p:nvSpPr>
        <p:spPr>
          <a:xfrm>
            <a:off x="3841116" y="3456624"/>
            <a:ext cx="1936340" cy="1197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 flipV="1">
            <a:off x="3771831" y="5320261"/>
            <a:ext cx="1937487" cy="100382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 rot="1964042">
            <a:off x="4371797" y="3551875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启动服务</a:t>
            </a:r>
          </a:p>
        </p:txBody>
      </p:sp>
      <p:sp>
        <p:nvSpPr>
          <p:cNvPr id="188" name="Shape 188"/>
          <p:cNvSpPr/>
          <p:nvPr/>
        </p:nvSpPr>
        <p:spPr>
          <a:xfrm>
            <a:off x="4160982" y="452767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关闭服务</a:t>
            </a:r>
          </a:p>
        </p:txBody>
      </p:sp>
      <p:sp>
        <p:nvSpPr>
          <p:cNvPr id="189" name="Shape 189"/>
          <p:cNvSpPr/>
          <p:nvPr/>
        </p:nvSpPr>
        <p:spPr>
          <a:xfrm>
            <a:off x="413997" y="5721996"/>
            <a:ext cx="3293907" cy="104684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190" name="Shape 190"/>
          <p:cNvSpPr/>
          <p:nvPr/>
        </p:nvSpPr>
        <p:spPr>
          <a:xfrm>
            <a:off x="5947290" y="4463989"/>
            <a:ext cx="3293906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Manager</a:t>
            </a:r>
          </a:p>
        </p:txBody>
      </p:sp>
      <p:sp>
        <p:nvSpPr>
          <p:cNvPr id="191" name="Shape 191"/>
          <p:cNvSpPr/>
          <p:nvPr/>
        </p:nvSpPr>
        <p:spPr>
          <a:xfrm>
            <a:off x="9411030" y="4987410"/>
            <a:ext cx="12760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3917580" y="4987410"/>
            <a:ext cx="18203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3" name="Shape 193"/>
          <p:cNvSpPr/>
          <p:nvPr/>
        </p:nvSpPr>
        <p:spPr>
          <a:xfrm rot="19895306">
            <a:off x="3801653" y="5876217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检测到服务崩溃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175250" y="413173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服务发现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880533" y="499533"/>
            <a:ext cx="468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服务发现方式</a:t>
            </a:r>
          </a:p>
        </p:txBody>
      </p:sp>
      <p:sp>
        <p:nvSpPr>
          <p:cNvPr id="198" name="Shape 198"/>
          <p:cNvSpPr/>
          <p:nvPr/>
        </p:nvSpPr>
        <p:spPr>
          <a:xfrm>
            <a:off x="813933" y="3149599"/>
            <a:ext cx="10042905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Client-side discovery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Server-side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880533" y="575733"/>
            <a:ext cx="71441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Client-side discovery</a:t>
            </a:r>
          </a:p>
        </p:txBody>
      </p:sp>
      <p:sp>
        <p:nvSpPr>
          <p:cNvPr id="201" name="Shape 201"/>
          <p:cNvSpPr/>
          <p:nvPr/>
        </p:nvSpPr>
        <p:spPr>
          <a:xfrm>
            <a:off x="8145104" y="5750261"/>
            <a:ext cx="3293906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202" name="Shape 202"/>
          <p:cNvSpPr/>
          <p:nvPr/>
        </p:nvSpPr>
        <p:spPr>
          <a:xfrm>
            <a:off x="1961661" y="5750261"/>
            <a:ext cx="3293907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API Gateway</a:t>
            </a:r>
          </a:p>
        </p:txBody>
      </p:sp>
      <p:sp>
        <p:nvSpPr>
          <p:cNvPr id="203" name="Shape 203"/>
          <p:cNvSpPr/>
          <p:nvPr/>
        </p:nvSpPr>
        <p:spPr>
          <a:xfrm>
            <a:off x="8607529" y="2760845"/>
            <a:ext cx="1820305" cy="1820305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Service Registry</a:t>
            </a:r>
          </a:p>
        </p:txBody>
      </p:sp>
      <p:sp>
        <p:nvSpPr>
          <p:cNvPr id="204" name="Shape 204"/>
          <p:cNvSpPr/>
          <p:nvPr/>
        </p:nvSpPr>
        <p:spPr>
          <a:xfrm>
            <a:off x="5750521" y="3926383"/>
            <a:ext cx="26160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>
            <a:off x="1961661" y="3147576"/>
            <a:ext cx="3293907" cy="104684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Client</a:t>
            </a:r>
          </a:p>
        </p:txBody>
      </p:sp>
      <p:sp>
        <p:nvSpPr>
          <p:cNvPr id="206" name="Shape 206"/>
          <p:cNvSpPr/>
          <p:nvPr/>
        </p:nvSpPr>
        <p:spPr>
          <a:xfrm>
            <a:off x="6617127" y="2835030"/>
            <a:ext cx="628842" cy="628842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207" name="Shape 207"/>
          <p:cNvSpPr/>
          <p:nvPr/>
        </p:nvSpPr>
        <p:spPr>
          <a:xfrm>
            <a:off x="3608614" y="4353378"/>
            <a:ext cx="1" cy="12450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" name="Shape 208"/>
          <p:cNvSpPr/>
          <p:nvPr/>
        </p:nvSpPr>
        <p:spPr>
          <a:xfrm>
            <a:off x="6617127" y="4133509"/>
            <a:ext cx="628842" cy="628842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209" name="Shape 209"/>
          <p:cNvSpPr/>
          <p:nvPr/>
        </p:nvSpPr>
        <p:spPr>
          <a:xfrm>
            <a:off x="5392308" y="6321993"/>
            <a:ext cx="26160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Shape 210"/>
          <p:cNvSpPr/>
          <p:nvPr/>
        </p:nvSpPr>
        <p:spPr>
          <a:xfrm>
            <a:off x="3769815" y="4661501"/>
            <a:ext cx="628842" cy="628842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211" name="Shape 211"/>
          <p:cNvSpPr/>
          <p:nvPr/>
        </p:nvSpPr>
        <p:spPr>
          <a:xfrm>
            <a:off x="5750521" y="3798690"/>
            <a:ext cx="26160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2" name="Shape 212"/>
          <p:cNvSpPr/>
          <p:nvPr/>
        </p:nvSpPr>
        <p:spPr>
          <a:xfrm>
            <a:off x="6385915" y="5553118"/>
            <a:ext cx="628842" cy="628842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880533" y="575733"/>
            <a:ext cx="74403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Server-side discovery</a:t>
            </a:r>
          </a:p>
        </p:txBody>
      </p:sp>
      <p:sp>
        <p:nvSpPr>
          <p:cNvPr id="215" name="Shape 215"/>
          <p:cNvSpPr/>
          <p:nvPr/>
        </p:nvSpPr>
        <p:spPr>
          <a:xfrm>
            <a:off x="8997201" y="6873930"/>
            <a:ext cx="3293907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216" name="Shape 216"/>
          <p:cNvSpPr/>
          <p:nvPr/>
        </p:nvSpPr>
        <p:spPr>
          <a:xfrm>
            <a:off x="5283794" y="4456989"/>
            <a:ext cx="3293907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API Gateway</a:t>
            </a:r>
          </a:p>
        </p:txBody>
      </p:sp>
      <p:sp>
        <p:nvSpPr>
          <p:cNvPr id="217" name="Shape 217"/>
          <p:cNvSpPr/>
          <p:nvPr/>
        </p:nvSpPr>
        <p:spPr>
          <a:xfrm>
            <a:off x="10007279" y="1832826"/>
            <a:ext cx="1820306" cy="1820305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Service Registry</a:t>
            </a:r>
          </a:p>
        </p:txBody>
      </p:sp>
      <p:sp>
        <p:nvSpPr>
          <p:cNvPr id="218" name="Shape 218"/>
          <p:cNvSpPr/>
          <p:nvPr/>
        </p:nvSpPr>
        <p:spPr>
          <a:xfrm flipH="1">
            <a:off x="8749162" y="3444091"/>
            <a:ext cx="1295988" cy="129598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" name="Shape 219"/>
          <p:cNvSpPr/>
          <p:nvPr/>
        </p:nvSpPr>
        <p:spPr>
          <a:xfrm>
            <a:off x="713692" y="4456989"/>
            <a:ext cx="3293906" cy="104684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Client</a:t>
            </a:r>
          </a:p>
        </p:txBody>
      </p:sp>
      <p:sp>
        <p:nvSpPr>
          <p:cNvPr id="220" name="Shape 220"/>
          <p:cNvSpPr/>
          <p:nvPr/>
        </p:nvSpPr>
        <p:spPr>
          <a:xfrm>
            <a:off x="4331275" y="4251626"/>
            <a:ext cx="628842" cy="628842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221" name="Shape 221"/>
          <p:cNvSpPr/>
          <p:nvPr/>
        </p:nvSpPr>
        <p:spPr>
          <a:xfrm>
            <a:off x="8802027" y="3419854"/>
            <a:ext cx="628842" cy="628842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222" name="Shape 222"/>
          <p:cNvSpPr/>
          <p:nvPr/>
        </p:nvSpPr>
        <p:spPr>
          <a:xfrm>
            <a:off x="8740182" y="5467663"/>
            <a:ext cx="1813085" cy="12346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>
            <a:off x="9478336" y="4251626"/>
            <a:ext cx="628843" cy="628842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224" name="Shape 224"/>
          <p:cNvSpPr/>
          <p:nvPr/>
        </p:nvSpPr>
        <p:spPr>
          <a:xfrm>
            <a:off x="4170080" y="4995297"/>
            <a:ext cx="951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>
            <a:off x="8905759" y="6018469"/>
            <a:ext cx="628842" cy="628842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226" name="Shape 226"/>
          <p:cNvSpPr/>
          <p:nvPr/>
        </p:nvSpPr>
        <p:spPr>
          <a:xfrm flipH="1">
            <a:off x="8876162" y="3571091"/>
            <a:ext cx="1295988" cy="12959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3958269" y="4131733"/>
            <a:ext cx="50882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常用</a:t>
            </a:r>
            <a:r>
              <a:rPr b="1"/>
              <a:t>“</a:t>
            </a:r>
            <a:r>
              <a:t>服务注册表”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880533" y="499533"/>
            <a:ext cx="112072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常用服务注册表 Service Registry</a:t>
            </a:r>
          </a:p>
        </p:txBody>
      </p:sp>
      <p:sp>
        <p:nvSpPr>
          <p:cNvPr id="231" name="Shape 231"/>
          <p:cNvSpPr/>
          <p:nvPr/>
        </p:nvSpPr>
        <p:spPr>
          <a:xfrm>
            <a:off x="760342" y="2730499"/>
            <a:ext cx="10042905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Zookeeper </a:t>
            </a:r>
            <a:r>
              <a:rPr sz="3000"/>
              <a:t>https://zookeeper.apache.org/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etcd </a:t>
            </a:r>
            <a:r>
              <a:rPr sz="3000"/>
              <a:t>https://github.com/coreos/etcd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Hashicorp Consul </a:t>
            </a:r>
            <a:r>
              <a:rPr sz="3000"/>
              <a:t>https://www.consul.io/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Eureka </a:t>
            </a:r>
            <a:r>
              <a:rPr sz="3000" u="sng">
                <a:hlinkClick r:id="rId2" invalidUrl="" action="" tgtFrame="" tooltip="" history="1" highlightClick="0" endSnd="0"/>
              </a:rPr>
              <a:t>https://github.com/Netflix/eureka</a:t>
            </a:r>
          </a:p>
        </p:txBody>
      </p:sp>
      <p:pic>
        <p:nvPicPr>
          <p:cNvPr id="23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24532" y="4892988"/>
            <a:ext cx="1029320" cy="1029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9780" y="2642158"/>
            <a:ext cx="1029320" cy="1029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36174" y="6105211"/>
            <a:ext cx="11684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91838" y="4048578"/>
            <a:ext cx="1639443" cy="58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qrcode-wxstuq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7989" y="-24567"/>
            <a:ext cx="8069989" cy="806999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3170607" y="7644470"/>
            <a:ext cx="71847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欢迎关注StuQ公众号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880533" y="575733"/>
            <a:ext cx="248624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Consul</a:t>
            </a:r>
          </a:p>
        </p:txBody>
      </p:sp>
      <p:sp>
        <p:nvSpPr>
          <p:cNvPr id="238" name="Shape 238"/>
          <p:cNvSpPr/>
          <p:nvPr/>
        </p:nvSpPr>
        <p:spPr>
          <a:xfrm>
            <a:off x="840729" y="1982456"/>
            <a:ext cx="100429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服务注册与发现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健康检测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配置管理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跨机房支持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DNS、REST接口支持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416226" y="4195233"/>
            <a:ext cx="417234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Consul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880533" y="575733"/>
            <a:ext cx="2528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Eureka</a:t>
            </a:r>
          </a:p>
        </p:txBody>
      </p:sp>
      <p:sp>
        <p:nvSpPr>
          <p:cNvPr id="243" name="Shape 243"/>
          <p:cNvSpPr/>
          <p:nvPr/>
        </p:nvSpPr>
        <p:spPr>
          <a:xfrm>
            <a:off x="840729" y="2649206"/>
            <a:ext cx="1004290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服务注册与发现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基于Java语言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跨机房支持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REST接口支持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4398553" y="4195233"/>
            <a:ext cx="420769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Eureka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222750" y="4131733"/>
            <a:ext cx="455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服务调用与通信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4857750" y="4131733"/>
            <a:ext cx="328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服务间调用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880533" y="499533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服务间调用方式</a:t>
            </a:r>
          </a:p>
        </p:txBody>
      </p:sp>
      <p:sp>
        <p:nvSpPr>
          <p:cNvPr id="252" name="Shape 252"/>
          <p:cNvSpPr/>
          <p:nvPr/>
        </p:nvSpPr>
        <p:spPr>
          <a:xfrm>
            <a:off x="813933" y="3714749"/>
            <a:ext cx="10042905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Server-side 调用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Client-side 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880533" y="499533"/>
            <a:ext cx="57459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Server-side 调用</a:t>
            </a:r>
          </a:p>
        </p:txBody>
      </p:sp>
      <p:sp>
        <p:nvSpPr>
          <p:cNvPr id="255" name="Shape 255"/>
          <p:cNvSpPr/>
          <p:nvPr/>
        </p:nvSpPr>
        <p:spPr>
          <a:xfrm>
            <a:off x="1138053" y="3593215"/>
            <a:ext cx="3293907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256" name="Shape 256"/>
          <p:cNvSpPr/>
          <p:nvPr/>
        </p:nvSpPr>
        <p:spPr>
          <a:xfrm>
            <a:off x="10188470" y="3206485"/>
            <a:ext cx="1820305" cy="1820305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Service Registry</a:t>
            </a:r>
          </a:p>
        </p:txBody>
      </p:sp>
      <p:sp>
        <p:nvSpPr>
          <p:cNvPr id="257" name="Shape 257"/>
          <p:cNvSpPr/>
          <p:nvPr/>
        </p:nvSpPr>
        <p:spPr>
          <a:xfrm>
            <a:off x="5559328" y="7321711"/>
            <a:ext cx="3293907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258" name="Shape 258"/>
          <p:cNvSpPr/>
          <p:nvPr/>
        </p:nvSpPr>
        <p:spPr>
          <a:xfrm>
            <a:off x="5156767" y="3571909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259" name="Shape 259"/>
          <p:cNvSpPr/>
          <p:nvPr/>
        </p:nvSpPr>
        <p:spPr>
          <a:xfrm>
            <a:off x="4544719" y="4116637"/>
            <a:ext cx="16386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0" name="Shape 260"/>
          <p:cNvSpPr/>
          <p:nvPr/>
        </p:nvSpPr>
        <p:spPr>
          <a:xfrm>
            <a:off x="6296129" y="3206485"/>
            <a:ext cx="1820305" cy="1820305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Service Proxy</a:t>
            </a:r>
          </a:p>
        </p:txBody>
      </p:sp>
      <p:sp>
        <p:nvSpPr>
          <p:cNvPr id="261" name="Shape 261"/>
          <p:cNvSpPr/>
          <p:nvPr/>
        </p:nvSpPr>
        <p:spPr>
          <a:xfrm>
            <a:off x="7323621" y="5264097"/>
            <a:ext cx="1" cy="1820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2" name="Shape 262"/>
          <p:cNvSpPr/>
          <p:nvPr/>
        </p:nvSpPr>
        <p:spPr>
          <a:xfrm>
            <a:off x="8333127" y="4116637"/>
            <a:ext cx="1638651" cy="1"/>
          </a:xfrm>
          <a:prstGeom prst="line">
            <a:avLst/>
          </a:prstGeom>
          <a:ln w="38100" cap="rnd">
            <a:solidFill>
              <a:srgbClr val="009193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3" name="Shape 263"/>
          <p:cNvSpPr/>
          <p:nvPr/>
        </p:nvSpPr>
        <p:spPr>
          <a:xfrm>
            <a:off x="8945174" y="3571909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264" name="Shape 264"/>
          <p:cNvSpPr/>
          <p:nvPr/>
        </p:nvSpPr>
        <p:spPr>
          <a:xfrm>
            <a:off x="8346597" y="4317930"/>
            <a:ext cx="1638651" cy="1"/>
          </a:xfrm>
          <a:prstGeom prst="line">
            <a:avLst/>
          </a:prstGeom>
          <a:ln w="38100" cap="rnd">
            <a:solidFill>
              <a:srgbClr val="009193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5" name="Shape 265"/>
          <p:cNvSpPr/>
          <p:nvPr/>
        </p:nvSpPr>
        <p:spPr>
          <a:xfrm>
            <a:off x="8972115" y="4448103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266" name="Shape 266"/>
          <p:cNvSpPr/>
          <p:nvPr/>
        </p:nvSpPr>
        <p:spPr>
          <a:xfrm>
            <a:off x="4544719" y="4317930"/>
            <a:ext cx="16386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7" name="Shape 267"/>
          <p:cNvSpPr/>
          <p:nvPr/>
        </p:nvSpPr>
        <p:spPr>
          <a:xfrm>
            <a:off x="7510041" y="5966972"/>
            <a:ext cx="414555" cy="414556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4</a:t>
            </a:r>
          </a:p>
        </p:txBody>
      </p:sp>
      <p:sp>
        <p:nvSpPr>
          <p:cNvPr id="268" name="Shape 268"/>
          <p:cNvSpPr/>
          <p:nvPr/>
        </p:nvSpPr>
        <p:spPr>
          <a:xfrm>
            <a:off x="7088941" y="5264097"/>
            <a:ext cx="1" cy="1820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Shape 269"/>
          <p:cNvSpPr/>
          <p:nvPr/>
        </p:nvSpPr>
        <p:spPr>
          <a:xfrm>
            <a:off x="6487967" y="5966972"/>
            <a:ext cx="414555" cy="414556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5</a:t>
            </a:r>
          </a:p>
        </p:txBody>
      </p:sp>
      <p:sp>
        <p:nvSpPr>
          <p:cNvPr id="270" name="Shape 270"/>
          <p:cNvSpPr/>
          <p:nvPr/>
        </p:nvSpPr>
        <p:spPr>
          <a:xfrm>
            <a:off x="5156767" y="4448103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6</a:t>
            </a:r>
          </a:p>
        </p:txBody>
      </p:sp>
      <p:sp>
        <p:nvSpPr>
          <p:cNvPr id="271" name="Shape 271"/>
          <p:cNvSpPr/>
          <p:nvPr/>
        </p:nvSpPr>
        <p:spPr>
          <a:xfrm>
            <a:off x="501832" y="8758696"/>
            <a:ext cx="1122979" cy="1"/>
          </a:xfrm>
          <a:prstGeom prst="line">
            <a:avLst/>
          </a:prstGeom>
          <a:ln w="38100" cap="rnd">
            <a:solidFill>
              <a:srgbClr val="009193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2" name="Shape 272"/>
          <p:cNvSpPr/>
          <p:nvPr/>
        </p:nvSpPr>
        <p:spPr>
          <a:xfrm>
            <a:off x="1763851" y="8587246"/>
            <a:ext cx="170637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Registry requests</a:t>
            </a:r>
          </a:p>
        </p:txBody>
      </p:sp>
      <p:sp>
        <p:nvSpPr>
          <p:cNvPr id="273" name="Shape 273"/>
          <p:cNvSpPr/>
          <p:nvPr/>
        </p:nvSpPr>
        <p:spPr>
          <a:xfrm>
            <a:off x="558593" y="9120437"/>
            <a:ext cx="982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4" name="Shape 274"/>
          <p:cNvSpPr/>
          <p:nvPr/>
        </p:nvSpPr>
        <p:spPr>
          <a:xfrm>
            <a:off x="1810416" y="8948987"/>
            <a:ext cx="134528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pPr/>
            <a:r>
              <a:t>API Requests</a:t>
            </a:r>
          </a:p>
        </p:txBody>
      </p:sp>
      <p:sp>
        <p:nvSpPr>
          <p:cNvPr id="276" name="Shape 276"/>
          <p:cNvSpPr/>
          <p:nvPr/>
        </p:nvSpPr>
        <p:spPr>
          <a:xfrm>
            <a:off x="2418444" y="1756527"/>
            <a:ext cx="8675898" cy="168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0" fill="norm" stroke="1" extrusionOk="0">
                <a:moveTo>
                  <a:pt x="0" y="16230"/>
                </a:moveTo>
                <a:cubicBezTo>
                  <a:pt x="5934" y="-4478"/>
                  <a:pt x="13134" y="-5370"/>
                  <a:pt x="21600" y="13555"/>
                </a:cubicBezTo>
              </a:path>
            </a:pathLst>
          </a:custGeom>
          <a:ln w="25400">
            <a:solidFill>
              <a:srgbClr val="2E919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880533" y="499533"/>
            <a:ext cx="54497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Client-side 调用</a:t>
            </a:r>
          </a:p>
        </p:txBody>
      </p:sp>
      <p:sp>
        <p:nvSpPr>
          <p:cNvPr id="279" name="Shape 279"/>
          <p:cNvSpPr/>
          <p:nvPr/>
        </p:nvSpPr>
        <p:spPr>
          <a:xfrm>
            <a:off x="896893" y="4435074"/>
            <a:ext cx="3293906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280" name="Shape 280"/>
          <p:cNvSpPr/>
          <p:nvPr/>
        </p:nvSpPr>
        <p:spPr>
          <a:xfrm>
            <a:off x="10630597" y="4048343"/>
            <a:ext cx="1820305" cy="1820306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Service Registry</a:t>
            </a:r>
          </a:p>
        </p:txBody>
      </p:sp>
      <p:sp>
        <p:nvSpPr>
          <p:cNvPr id="281" name="Shape 281"/>
          <p:cNvSpPr/>
          <p:nvPr/>
        </p:nvSpPr>
        <p:spPr>
          <a:xfrm>
            <a:off x="5763745" y="4435074"/>
            <a:ext cx="3293907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282" name="Shape 282"/>
          <p:cNvSpPr/>
          <p:nvPr/>
        </p:nvSpPr>
        <p:spPr>
          <a:xfrm>
            <a:off x="6295123" y="2045762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283" name="Shape 283"/>
          <p:cNvSpPr/>
          <p:nvPr/>
        </p:nvSpPr>
        <p:spPr>
          <a:xfrm>
            <a:off x="4331570" y="4892693"/>
            <a:ext cx="12914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" name="Shape 284"/>
          <p:cNvSpPr/>
          <p:nvPr/>
        </p:nvSpPr>
        <p:spPr>
          <a:xfrm>
            <a:off x="4331570" y="5093986"/>
            <a:ext cx="1291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" name="Shape 285"/>
          <p:cNvSpPr/>
          <p:nvPr/>
        </p:nvSpPr>
        <p:spPr>
          <a:xfrm>
            <a:off x="501832" y="8758696"/>
            <a:ext cx="1122979" cy="1"/>
          </a:xfrm>
          <a:prstGeom prst="line">
            <a:avLst/>
          </a:prstGeom>
          <a:ln w="38100" cap="rnd">
            <a:solidFill>
              <a:srgbClr val="009193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6" name="Shape 286"/>
          <p:cNvSpPr/>
          <p:nvPr/>
        </p:nvSpPr>
        <p:spPr>
          <a:xfrm>
            <a:off x="1763851" y="8587246"/>
            <a:ext cx="170637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Registry requests</a:t>
            </a:r>
          </a:p>
        </p:txBody>
      </p:sp>
      <p:sp>
        <p:nvSpPr>
          <p:cNvPr id="287" name="Shape 287"/>
          <p:cNvSpPr/>
          <p:nvPr/>
        </p:nvSpPr>
        <p:spPr>
          <a:xfrm>
            <a:off x="558593" y="9120437"/>
            <a:ext cx="982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8" name="Shape 288"/>
          <p:cNvSpPr/>
          <p:nvPr/>
        </p:nvSpPr>
        <p:spPr>
          <a:xfrm>
            <a:off x="1810416" y="8948987"/>
            <a:ext cx="134528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pPr/>
            <a:r>
              <a:t>API Requests</a:t>
            </a:r>
          </a:p>
        </p:txBody>
      </p:sp>
      <p:sp>
        <p:nvSpPr>
          <p:cNvPr id="295" name="Shape 295"/>
          <p:cNvSpPr/>
          <p:nvPr/>
        </p:nvSpPr>
        <p:spPr>
          <a:xfrm>
            <a:off x="2319497" y="2607714"/>
            <a:ext cx="8789727" cy="1695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fill="norm" stroke="1" extrusionOk="0">
                <a:moveTo>
                  <a:pt x="0" y="16235"/>
                </a:moveTo>
                <a:cubicBezTo>
                  <a:pt x="5926" y="-4412"/>
                  <a:pt x="13126" y="-5365"/>
                  <a:pt x="21600" y="13377"/>
                </a:cubicBezTo>
              </a:path>
            </a:pathLst>
          </a:custGeom>
          <a:ln w="25400">
            <a:solidFill>
              <a:srgbClr val="2E919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>
            <a:off x="2186295" y="5673612"/>
            <a:ext cx="9184124" cy="2045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9" fill="norm" stroke="1" extrusionOk="0">
                <a:moveTo>
                  <a:pt x="0" y="0"/>
                </a:moveTo>
                <a:cubicBezTo>
                  <a:pt x="6018" y="20729"/>
                  <a:pt x="13218" y="21600"/>
                  <a:pt x="21600" y="2613"/>
                </a:cubicBezTo>
              </a:path>
            </a:pathLst>
          </a:custGeom>
          <a:ln w="25400">
            <a:solidFill>
              <a:srgbClr val="2E9193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>
            <a:off x="6295123" y="7170142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292" name="Shape 292"/>
          <p:cNvSpPr/>
          <p:nvPr/>
        </p:nvSpPr>
        <p:spPr>
          <a:xfrm>
            <a:off x="9198422" y="4993340"/>
            <a:ext cx="1291405" cy="1"/>
          </a:xfrm>
          <a:prstGeom prst="line">
            <a:avLst/>
          </a:prstGeom>
          <a:ln w="38100" cap="rnd">
            <a:solidFill>
              <a:srgbClr val="009193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3" name="Shape 293"/>
          <p:cNvSpPr/>
          <p:nvPr/>
        </p:nvSpPr>
        <p:spPr>
          <a:xfrm>
            <a:off x="4769995" y="4387975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294" name="Shape 294"/>
          <p:cNvSpPr/>
          <p:nvPr/>
        </p:nvSpPr>
        <p:spPr>
          <a:xfrm>
            <a:off x="4769995" y="5247019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857750" y="4131733"/>
            <a:ext cx="328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服务间通信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254250" y="7444874"/>
            <a:ext cx="84963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欢迎关注我的微信公众号</a:t>
            </a:r>
          </a:p>
        </p:txBody>
      </p:sp>
      <p:pic>
        <p:nvPicPr>
          <p:cNvPr id="128" name="qrcode_for_gh_1a964fe902c9_12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926" y="209426"/>
            <a:ext cx="7258948" cy="7258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880533" y="499533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服务间通信方式</a:t>
            </a:r>
          </a:p>
        </p:txBody>
      </p:sp>
      <p:graphicFrame>
        <p:nvGraphicFramePr>
          <p:cNvPr id="301" name="Table 301"/>
          <p:cNvGraphicFramePr/>
          <p:nvPr/>
        </p:nvGraphicFramePr>
        <p:xfrm>
          <a:off x="1270000" y="2414987"/>
          <a:ext cx="10464800" cy="594274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3488266"/>
                <a:gridCol w="3488266"/>
                <a:gridCol w="3488266"/>
              </a:tblGrid>
              <a:tr h="148568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1对1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1对多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8568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同步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请求/响应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—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85686">
                <a:tc rowSpan="2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异步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通知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发布/订阅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8568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请求/异步响应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发布/异步响应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880533" y="499533"/>
            <a:ext cx="74377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基于HTTP的同步方式</a:t>
            </a:r>
          </a:p>
        </p:txBody>
      </p:sp>
      <p:sp>
        <p:nvSpPr>
          <p:cNvPr id="304" name="Shape 304"/>
          <p:cNvSpPr/>
          <p:nvPr/>
        </p:nvSpPr>
        <p:spPr>
          <a:xfrm>
            <a:off x="835006" y="2146299"/>
            <a:ext cx="10042906" cy="690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HTTP REST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简单，“请求/响应”模式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防火墙友好，跨网调用方便</a:t>
            </a:r>
          </a:p>
          <a:p>
            <a:pPr marL="514350" indent="-285750" algn="l" defTabSz="457200">
              <a:lnSpc>
                <a:spcPct val="150000"/>
              </a:lnSpc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不支持 “发布/订阅”模式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调用方、被调用方得同时在线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调用方得知道被调用方的主机名和端口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855447" y="3020721"/>
            <a:ext cx="3293906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07" name="Shape 307"/>
          <p:cNvSpPr/>
          <p:nvPr/>
        </p:nvSpPr>
        <p:spPr>
          <a:xfrm>
            <a:off x="4855447" y="7173286"/>
            <a:ext cx="3293906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08" name="Shape 308"/>
          <p:cNvSpPr/>
          <p:nvPr/>
        </p:nvSpPr>
        <p:spPr>
          <a:xfrm>
            <a:off x="880533" y="575733"/>
            <a:ext cx="214654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309" name="Shape 309"/>
          <p:cNvSpPr/>
          <p:nvPr/>
        </p:nvSpPr>
        <p:spPr>
          <a:xfrm flipV="1">
            <a:off x="6361096" y="4322760"/>
            <a:ext cx="1" cy="2595332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" name="Shape 310"/>
          <p:cNvSpPr/>
          <p:nvPr/>
        </p:nvSpPr>
        <p:spPr>
          <a:xfrm>
            <a:off x="6643702" y="4332965"/>
            <a:ext cx="1" cy="257492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1" name="Shape 311"/>
          <p:cNvSpPr/>
          <p:nvPr/>
        </p:nvSpPr>
        <p:spPr>
          <a:xfrm>
            <a:off x="5130800" y="5270363"/>
            <a:ext cx="889273" cy="889274"/>
          </a:xfrm>
          <a:prstGeom prst="ellipse">
            <a:avLst/>
          </a:prstGeom>
          <a:solidFill>
            <a:srgbClr val="D86A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12" name="Shape 312"/>
          <p:cNvSpPr/>
          <p:nvPr/>
        </p:nvSpPr>
        <p:spPr>
          <a:xfrm>
            <a:off x="6972300" y="5270363"/>
            <a:ext cx="889273" cy="889274"/>
          </a:xfrm>
          <a:prstGeom prst="ellipse">
            <a:avLst/>
          </a:prstGeom>
          <a:solidFill>
            <a:srgbClr val="D86A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880533" y="499533"/>
            <a:ext cx="697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基于消息的异步方式</a:t>
            </a:r>
          </a:p>
        </p:txBody>
      </p:sp>
      <p:sp>
        <p:nvSpPr>
          <p:cNvPr id="315" name="Shape 315"/>
          <p:cNvSpPr/>
          <p:nvPr/>
        </p:nvSpPr>
        <p:spPr>
          <a:xfrm>
            <a:off x="827331" y="1868714"/>
            <a:ext cx="10042905" cy="706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以使用Broker为例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消息生产者与消费者解耦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broker可缓存消息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支持多种通信模式</a:t>
            </a:r>
          </a:p>
          <a:p>
            <a:pPr marL="514350" indent="-285750" algn="l" defTabSz="457200">
              <a:lnSpc>
                <a:spcPct val="150000"/>
              </a:lnSpc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broker添加了复杂度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“请求/响应”模式不适用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4855447" y="3020721"/>
            <a:ext cx="3293906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18" name="Shape 318"/>
          <p:cNvSpPr/>
          <p:nvPr/>
        </p:nvSpPr>
        <p:spPr>
          <a:xfrm>
            <a:off x="4855447" y="7173286"/>
            <a:ext cx="3293906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19" name="Shape 319"/>
          <p:cNvSpPr/>
          <p:nvPr/>
        </p:nvSpPr>
        <p:spPr>
          <a:xfrm>
            <a:off x="880533" y="499533"/>
            <a:ext cx="163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消息</a:t>
            </a:r>
          </a:p>
        </p:txBody>
      </p:sp>
      <p:sp>
        <p:nvSpPr>
          <p:cNvPr id="320" name="Shape 320"/>
          <p:cNvSpPr/>
          <p:nvPr/>
        </p:nvSpPr>
        <p:spPr>
          <a:xfrm flipV="1">
            <a:off x="6361096" y="4322760"/>
            <a:ext cx="1" cy="2595332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23" name="Group 323"/>
          <p:cNvGrpSpPr/>
          <p:nvPr/>
        </p:nvGrpSpPr>
        <p:grpSpPr>
          <a:xfrm>
            <a:off x="6832600" y="5159753"/>
            <a:ext cx="1270000" cy="921346"/>
            <a:chOff x="0" y="0"/>
            <a:chExt cx="1270000" cy="921345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1270000" cy="921346"/>
            </a:xfrm>
            <a:prstGeom prst="roundRect">
              <a:avLst>
                <a:gd name="adj" fmla="val 20676"/>
              </a:avLst>
            </a:prstGeom>
            <a:noFill/>
            <a:ln w="76200" cap="flat">
              <a:solidFill>
                <a:schemeClr val="accent4">
                  <a:satOff val="1488"/>
                  <a:lumOff val="-7242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32936" y="80052"/>
              <a:ext cx="1013471" cy="45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2" fill="norm" stroke="1" extrusionOk="0">
                  <a:moveTo>
                    <a:pt x="21600" y="0"/>
                  </a:moveTo>
                  <a:cubicBezTo>
                    <a:pt x="14503" y="21369"/>
                    <a:pt x="7303" y="21600"/>
                    <a:pt x="0" y="694"/>
                  </a:cubicBezTo>
                </a:path>
              </a:pathLst>
            </a:custGeom>
            <a:noFill/>
            <a:ln w="76200" cap="flat">
              <a:solidFill>
                <a:srgbClr val="BE5B0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8267700" y="5159753"/>
            <a:ext cx="1270000" cy="921346"/>
            <a:chOff x="0" y="0"/>
            <a:chExt cx="1270000" cy="921345"/>
          </a:xfrm>
        </p:grpSpPr>
        <p:sp>
          <p:nvSpPr>
            <p:cNvPr id="324" name="Shape 324"/>
            <p:cNvSpPr/>
            <p:nvPr/>
          </p:nvSpPr>
          <p:spPr>
            <a:xfrm>
              <a:off x="0" y="0"/>
              <a:ext cx="1270000" cy="921346"/>
            </a:xfrm>
            <a:prstGeom prst="roundRect">
              <a:avLst>
                <a:gd name="adj" fmla="val 20676"/>
              </a:avLst>
            </a:prstGeom>
            <a:noFill/>
            <a:ln w="76200" cap="flat">
              <a:solidFill>
                <a:schemeClr val="accent4">
                  <a:satOff val="1488"/>
                  <a:lumOff val="-7242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32936" y="80052"/>
              <a:ext cx="1013471" cy="45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2" fill="norm" stroke="1" extrusionOk="0">
                  <a:moveTo>
                    <a:pt x="21600" y="0"/>
                  </a:moveTo>
                  <a:cubicBezTo>
                    <a:pt x="14503" y="21369"/>
                    <a:pt x="7303" y="21600"/>
                    <a:pt x="0" y="694"/>
                  </a:cubicBezTo>
                </a:path>
              </a:pathLst>
            </a:custGeom>
            <a:noFill/>
            <a:ln w="76200" cap="flat">
              <a:solidFill>
                <a:srgbClr val="BE5B0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29" name="Group 329"/>
          <p:cNvGrpSpPr/>
          <p:nvPr/>
        </p:nvGrpSpPr>
        <p:grpSpPr>
          <a:xfrm>
            <a:off x="9702800" y="5140027"/>
            <a:ext cx="1270000" cy="921346"/>
            <a:chOff x="0" y="0"/>
            <a:chExt cx="1270000" cy="921345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1270000" cy="921346"/>
            </a:xfrm>
            <a:prstGeom prst="roundRect">
              <a:avLst>
                <a:gd name="adj" fmla="val 20676"/>
              </a:avLst>
            </a:prstGeom>
            <a:noFill/>
            <a:ln w="76200" cap="flat">
              <a:solidFill>
                <a:schemeClr val="accent4">
                  <a:satOff val="1488"/>
                  <a:lumOff val="-7242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32936" y="80052"/>
              <a:ext cx="1013471" cy="45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2" fill="norm" stroke="1" extrusionOk="0">
                  <a:moveTo>
                    <a:pt x="21600" y="0"/>
                  </a:moveTo>
                  <a:cubicBezTo>
                    <a:pt x="14503" y="21369"/>
                    <a:pt x="7303" y="21600"/>
                    <a:pt x="0" y="694"/>
                  </a:cubicBezTo>
                </a:path>
              </a:pathLst>
            </a:custGeom>
            <a:noFill/>
            <a:ln w="76200" cap="flat">
              <a:solidFill>
                <a:srgbClr val="BE5B0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3733983" y="4649554"/>
            <a:ext cx="5536835" cy="1508636"/>
          </a:xfrm>
          <a:prstGeom prst="roundRect">
            <a:avLst>
              <a:gd name="adj" fmla="val 18306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" name="Shape 335"/>
          <p:cNvSpPr/>
          <p:nvPr/>
        </p:nvSpPr>
        <p:spPr>
          <a:xfrm>
            <a:off x="4855447" y="2823893"/>
            <a:ext cx="3293906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36" name="Shape 336"/>
          <p:cNvSpPr/>
          <p:nvPr/>
        </p:nvSpPr>
        <p:spPr>
          <a:xfrm>
            <a:off x="4855447" y="6976458"/>
            <a:ext cx="3293906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37" name="Shape 337"/>
          <p:cNvSpPr/>
          <p:nvPr/>
        </p:nvSpPr>
        <p:spPr>
          <a:xfrm>
            <a:off x="880533" y="499533"/>
            <a:ext cx="163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消息</a:t>
            </a:r>
          </a:p>
        </p:txBody>
      </p:sp>
      <p:sp>
        <p:nvSpPr>
          <p:cNvPr id="338" name="Shape 338"/>
          <p:cNvSpPr/>
          <p:nvPr/>
        </p:nvSpPr>
        <p:spPr>
          <a:xfrm flipV="1">
            <a:off x="6502399" y="3894866"/>
            <a:ext cx="1" cy="750285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1" name="Group 341"/>
          <p:cNvGrpSpPr/>
          <p:nvPr/>
        </p:nvGrpSpPr>
        <p:grpSpPr>
          <a:xfrm>
            <a:off x="4432300" y="4943199"/>
            <a:ext cx="1270000" cy="921346"/>
            <a:chOff x="0" y="0"/>
            <a:chExt cx="1270000" cy="921345"/>
          </a:xfrm>
        </p:grpSpPr>
        <p:sp>
          <p:nvSpPr>
            <p:cNvPr id="339" name="Shape 339"/>
            <p:cNvSpPr/>
            <p:nvPr/>
          </p:nvSpPr>
          <p:spPr>
            <a:xfrm>
              <a:off x="0" y="0"/>
              <a:ext cx="1270000" cy="921346"/>
            </a:xfrm>
            <a:prstGeom prst="roundRect">
              <a:avLst>
                <a:gd name="adj" fmla="val 20676"/>
              </a:avLst>
            </a:prstGeom>
            <a:noFill/>
            <a:ln w="76200" cap="flat">
              <a:solidFill>
                <a:schemeClr val="accent4">
                  <a:satOff val="1488"/>
                  <a:lumOff val="-7242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2936" y="80052"/>
              <a:ext cx="1013471" cy="45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2" fill="norm" stroke="1" extrusionOk="0">
                  <a:moveTo>
                    <a:pt x="21600" y="0"/>
                  </a:moveTo>
                  <a:cubicBezTo>
                    <a:pt x="14503" y="21369"/>
                    <a:pt x="7303" y="21600"/>
                    <a:pt x="0" y="694"/>
                  </a:cubicBezTo>
                </a:path>
              </a:pathLst>
            </a:custGeom>
            <a:noFill/>
            <a:ln w="76200" cap="flat">
              <a:solidFill>
                <a:srgbClr val="BE5B0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5867400" y="4943199"/>
            <a:ext cx="1270000" cy="921346"/>
            <a:chOff x="0" y="0"/>
            <a:chExt cx="1270000" cy="921345"/>
          </a:xfrm>
        </p:grpSpPr>
        <p:sp>
          <p:nvSpPr>
            <p:cNvPr id="342" name="Shape 342"/>
            <p:cNvSpPr/>
            <p:nvPr/>
          </p:nvSpPr>
          <p:spPr>
            <a:xfrm>
              <a:off x="0" y="0"/>
              <a:ext cx="1270000" cy="921346"/>
            </a:xfrm>
            <a:prstGeom prst="roundRect">
              <a:avLst>
                <a:gd name="adj" fmla="val 20676"/>
              </a:avLst>
            </a:prstGeom>
            <a:noFill/>
            <a:ln w="76200" cap="flat">
              <a:solidFill>
                <a:schemeClr val="accent4">
                  <a:satOff val="1488"/>
                  <a:lumOff val="-7242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2936" y="80052"/>
              <a:ext cx="1013471" cy="45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2" fill="norm" stroke="1" extrusionOk="0">
                  <a:moveTo>
                    <a:pt x="21600" y="0"/>
                  </a:moveTo>
                  <a:cubicBezTo>
                    <a:pt x="14503" y="21369"/>
                    <a:pt x="7303" y="21600"/>
                    <a:pt x="0" y="694"/>
                  </a:cubicBezTo>
                </a:path>
              </a:pathLst>
            </a:custGeom>
            <a:noFill/>
            <a:ln w="76200" cap="flat">
              <a:solidFill>
                <a:srgbClr val="BE5B0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7302500" y="4923473"/>
            <a:ext cx="1270000" cy="921346"/>
            <a:chOff x="0" y="0"/>
            <a:chExt cx="1270000" cy="921345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1270000" cy="921346"/>
            </a:xfrm>
            <a:prstGeom prst="roundRect">
              <a:avLst>
                <a:gd name="adj" fmla="val 20676"/>
              </a:avLst>
            </a:prstGeom>
            <a:noFill/>
            <a:ln w="76200" cap="flat">
              <a:solidFill>
                <a:schemeClr val="accent4">
                  <a:satOff val="1488"/>
                  <a:lumOff val="-7242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2936" y="80052"/>
              <a:ext cx="1013471" cy="45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2" fill="norm" stroke="1" extrusionOk="0">
                  <a:moveTo>
                    <a:pt x="21600" y="0"/>
                  </a:moveTo>
                  <a:cubicBezTo>
                    <a:pt x="14503" y="21369"/>
                    <a:pt x="7303" y="21600"/>
                    <a:pt x="0" y="694"/>
                  </a:cubicBezTo>
                </a:path>
              </a:pathLst>
            </a:custGeom>
            <a:noFill/>
            <a:ln w="76200" cap="flat">
              <a:solidFill>
                <a:srgbClr val="BE5B0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348" name="Shape 348"/>
          <p:cNvSpPr/>
          <p:nvPr/>
        </p:nvSpPr>
        <p:spPr>
          <a:xfrm>
            <a:off x="4982447" y="7090061"/>
            <a:ext cx="3293906" cy="10468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49" name="Shape 349"/>
          <p:cNvSpPr/>
          <p:nvPr/>
        </p:nvSpPr>
        <p:spPr>
          <a:xfrm>
            <a:off x="5149640" y="7217061"/>
            <a:ext cx="3293906" cy="104684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50" name="Shape 350"/>
          <p:cNvSpPr/>
          <p:nvPr/>
        </p:nvSpPr>
        <p:spPr>
          <a:xfrm>
            <a:off x="5357027" y="7330663"/>
            <a:ext cx="3293906" cy="104684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351" name="Shape 351"/>
          <p:cNvSpPr/>
          <p:nvPr/>
        </p:nvSpPr>
        <p:spPr>
          <a:xfrm flipV="1">
            <a:off x="6502399" y="6192181"/>
            <a:ext cx="1" cy="750285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880533" y="499533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事件驱动</a:t>
            </a:r>
          </a:p>
        </p:txBody>
      </p:sp>
      <p:sp>
        <p:nvSpPr>
          <p:cNvPr id="357" name="Shape 357"/>
          <p:cNvSpPr/>
          <p:nvPr/>
        </p:nvSpPr>
        <p:spPr>
          <a:xfrm flipV="1">
            <a:off x="6484538" y="3767326"/>
            <a:ext cx="1" cy="587562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8" name="Shape 358"/>
          <p:cNvSpPr/>
          <p:nvPr/>
        </p:nvSpPr>
        <p:spPr>
          <a:xfrm>
            <a:off x="4903388" y="2501418"/>
            <a:ext cx="3162301" cy="11977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订单服务</a:t>
            </a:r>
          </a:p>
        </p:txBody>
      </p:sp>
      <p:sp>
        <p:nvSpPr>
          <p:cNvPr id="359" name="Shape 359"/>
          <p:cNvSpPr/>
          <p:nvPr/>
        </p:nvSpPr>
        <p:spPr>
          <a:xfrm>
            <a:off x="5268293" y="4302443"/>
            <a:ext cx="2432491" cy="92134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新订单完成</a:t>
            </a:r>
          </a:p>
        </p:txBody>
      </p:sp>
      <p:sp>
        <p:nvSpPr>
          <p:cNvPr id="360" name="Shape 360"/>
          <p:cNvSpPr/>
          <p:nvPr/>
        </p:nvSpPr>
        <p:spPr>
          <a:xfrm>
            <a:off x="3209820" y="5827040"/>
            <a:ext cx="3162301" cy="11977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用户中心</a:t>
            </a:r>
          </a:p>
        </p:txBody>
      </p:sp>
      <p:sp>
        <p:nvSpPr>
          <p:cNvPr id="361" name="Shape 361"/>
          <p:cNvSpPr/>
          <p:nvPr/>
        </p:nvSpPr>
        <p:spPr>
          <a:xfrm>
            <a:off x="6632679" y="5827040"/>
            <a:ext cx="3162301" cy="11977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物流服务</a:t>
            </a:r>
          </a:p>
        </p:txBody>
      </p:sp>
      <p:sp>
        <p:nvSpPr>
          <p:cNvPr id="362" name="Shape 362"/>
          <p:cNvSpPr/>
          <p:nvPr/>
        </p:nvSpPr>
        <p:spPr>
          <a:xfrm flipV="1">
            <a:off x="5780874" y="5300419"/>
            <a:ext cx="1" cy="58756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" name="Shape 363"/>
          <p:cNvSpPr/>
          <p:nvPr/>
        </p:nvSpPr>
        <p:spPr>
          <a:xfrm flipV="1">
            <a:off x="7000074" y="5300419"/>
            <a:ext cx="1" cy="58756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" name="Shape 364"/>
          <p:cNvSpPr/>
          <p:nvPr/>
        </p:nvSpPr>
        <p:spPr>
          <a:xfrm>
            <a:off x="7096562" y="6774162"/>
            <a:ext cx="2234535" cy="47802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配送货物</a:t>
            </a:r>
          </a:p>
        </p:txBody>
      </p:sp>
      <p:sp>
        <p:nvSpPr>
          <p:cNvPr id="365" name="Shape 365"/>
          <p:cNvSpPr/>
          <p:nvPr/>
        </p:nvSpPr>
        <p:spPr>
          <a:xfrm>
            <a:off x="3673702" y="6774162"/>
            <a:ext cx="2234536" cy="47802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积分变动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5210286" y="4131733"/>
            <a:ext cx="25842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网关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9749997" y="6662615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0" name="Shape 370"/>
          <p:cNvSpPr/>
          <p:nvPr/>
        </p:nvSpPr>
        <p:spPr>
          <a:xfrm>
            <a:off x="9749997" y="5125113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1" name="Shape 371"/>
          <p:cNvSpPr/>
          <p:nvPr/>
        </p:nvSpPr>
        <p:spPr>
          <a:xfrm>
            <a:off x="9749997" y="3587610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2" name="Shape 372"/>
          <p:cNvSpPr/>
          <p:nvPr/>
        </p:nvSpPr>
        <p:spPr>
          <a:xfrm>
            <a:off x="3321817" y="3058187"/>
            <a:ext cx="2717748" cy="426409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3" name="Shape 373"/>
          <p:cNvSpPr/>
          <p:nvPr/>
        </p:nvSpPr>
        <p:spPr>
          <a:xfrm>
            <a:off x="3770224" y="4406969"/>
            <a:ext cx="1820934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374" name="Shape 374"/>
          <p:cNvSpPr/>
          <p:nvPr/>
        </p:nvSpPr>
        <p:spPr>
          <a:xfrm>
            <a:off x="3770224" y="5309437"/>
            <a:ext cx="1820934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375" name="Shape 375"/>
          <p:cNvSpPr/>
          <p:nvPr/>
        </p:nvSpPr>
        <p:spPr>
          <a:xfrm>
            <a:off x="3770224" y="6211904"/>
            <a:ext cx="1820934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Shipment</a:t>
            </a:r>
          </a:p>
        </p:txBody>
      </p:sp>
      <p:sp>
        <p:nvSpPr>
          <p:cNvPr id="376" name="Shape 376"/>
          <p:cNvSpPr/>
          <p:nvPr/>
        </p:nvSpPr>
        <p:spPr>
          <a:xfrm>
            <a:off x="3770224" y="3504501"/>
            <a:ext cx="1820934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Billing</a:t>
            </a:r>
          </a:p>
        </p:txBody>
      </p:sp>
      <p:sp>
        <p:nvSpPr>
          <p:cNvPr id="377" name="Shape 377"/>
          <p:cNvSpPr/>
          <p:nvPr/>
        </p:nvSpPr>
        <p:spPr>
          <a:xfrm>
            <a:off x="628161" y="3832469"/>
            <a:ext cx="1820933" cy="68970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378" name="Shape 378"/>
          <p:cNvSpPr/>
          <p:nvPr/>
        </p:nvSpPr>
        <p:spPr>
          <a:xfrm>
            <a:off x="628161" y="5955741"/>
            <a:ext cx="1820933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Mobile</a:t>
            </a:r>
          </a:p>
        </p:txBody>
      </p:sp>
      <p:sp>
        <p:nvSpPr>
          <p:cNvPr id="379" name="Shape 379"/>
          <p:cNvSpPr/>
          <p:nvPr/>
        </p:nvSpPr>
        <p:spPr>
          <a:xfrm flipH="1">
            <a:off x="2448680" y="6300595"/>
            <a:ext cx="1080798" cy="1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0" name="Shape 380"/>
          <p:cNvSpPr/>
          <p:nvPr/>
        </p:nvSpPr>
        <p:spPr>
          <a:xfrm flipH="1">
            <a:off x="2448680" y="4177322"/>
            <a:ext cx="1080798" cy="1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1" name="Shape 381"/>
          <p:cNvSpPr/>
          <p:nvPr/>
        </p:nvSpPr>
        <p:spPr>
          <a:xfrm>
            <a:off x="2296928" y="1059012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单体</a:t>
            </a:r>
          </a:p>
        </p:txBody>
      </p:sp>
      <p:sp>
        <p:nvSpPr>
          <p:cNvPr id="382" name="Shape 382"/>
          <p:cNvSpPr/>
          <p:nvPr/>
        </p:nvSpPr>
        <p:spPr>
          <a:xfrm>
            <a:off x="9749997" y="1972966"/>
            <a:ext cx="2521753" cy="1317468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3" name="Shape 383"/>
          <p:cNvSpPr/>
          <p:nvPr/>
        </p:nvSpPr>
        <p:spPr>
          <a:xfrm>
            <a:off x="10100407" y="3901490"/>
            <a:ext cx="1820933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384" name="Shape 384"/>
          <p:cNvSpPr/>
          <p:nvPr/>
        </p:nvSpPr>
        <p:spPr>
          <a:xfrm>
            <a:off x="10100407" y="5438993"/>
            <a:ext cx="1820933" cy="6897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385" name="Shape 385"/>
          <p:cNvSpPr/>
          <p:nvPr/>
        </p:nvSpPr>
        <p:spPr>
          <a:xfrm>
            <a:off x="10100407" y="6976495"/>
            <a:ext cx="1820933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Shipment</a:t>
            </a:r>
          </a:p>
        </p:txBody>
      </p:sp>
      <p:sp>
        <p:nvSpPr>
          <p:cNvPr id="386" name="Shape 386"/>
          <p:cNvSpPr/>
          <p:nvPr/>
        </p:nvSpPr>
        <p:spPr>
          <a:xfrm>
            <a:off x="10100407" y="2286846"/>
            <a:ext cx="1820933" cy="6897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Billing</a:t>
            </a:r>
          </a:p>
        </p:txBody>
      </p:sp>
      <p:sp>
        <p:nvSpPr>
          <p:cNvPr id="387" name="Shape 387"/>
          <p:cNvSpPr/>
          <p:nvPr/>
        </p:nvSpPr>
        <p:spPr>
          <a:xfrm>
            <a:off x="6690387" y="3832469"/>
            <a:ext cx="1820934" cy="68970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388" name="Shape 388"/>
          <p:cNvSpPr/>
          <p:nvPr/>
        </p:nvSpPr>
        <p:spPr>
          <a:xfrm>
            <a:off x="6690387" y="5955741"/>
            <a:ext cx="1820934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Mobile</a:t>
            </a:r>
          </a:p>
        </p:txBody>
      </p:sp>
      <p:sp>
        <p:nvSpPr>
          <p:cNvPr id="389" name="Shape 389"/>
          <p:cNvSpPr/>
          <p:nvPr/>
        </p:nvSpPr>
        <p:spPr>
          <a:xfrm flipH="1">
            <a:off x="8602420" y="4424969"/>
            <a:ext cx="1283770" cy="1988374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0" name="Shape 390"/>
          <p:cNvSpPr/>
          <p:nvPr/>
        </p:nvSpPr>
        <p:spPr>
          <a:xfrm flipH="1">
            <a:off x="8510906" y="2882305"/>
            <a:ext cx="1295018" cy="1295018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1" name="Shape 391"/>
          <p:cNvSpPr/>
          <p:nvPr/>
        </p:nvSpPr>
        <p:spPr>
          <a:xfrm flipH="1" flipV="1">
            <a:off x="8567970" y="4375101"/>
            <a:ext cx="1295018" cy="1295018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2" name="Shape 392"/>
          <p:cNvSpPr/>
          <p:nvPr/>
        </p:nvSpPr>
        <p:spPr>
          <a:xfrm flipH="1">
            <a:off x="8555877" y="4254263"/>
            <a:ext cx="1350292" cy="1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3" name="Shape 393"/>
          <p:cNvSpPr/>
          <p:nvPr/>
        </p:nvSpPr>
        <p:spPr>
          <a:xfrm flipH="1" flipV="1">
            <a:off x="8510906" y="4549131"/>
            <a:ext cx="1350676" cy="2833305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4" name="Shape 394"/>
          <p:cNvSpPr/>
          <p:nvPr/>
        </p:nvSpPr>
        <p:spPr>
          <a:xfrm flipH="1" flipV="1">
            <a:off x="8610077" y="6683758"/>
            <a:ext cx="1398475" cy="767706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5" name="Shape 395"/>
          <p:cNvSpPr/>
          <p:nvPr/>
        </p:nvSpPr>
        <p:spPr>
          <a:xfrm flipH="1">
            <a:off x="8631073" y="5997934"/>
            <a:ext cx="1410887" cy="597243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6" name="Shape 396"/>
          <p:cNvSpPr/>
          <p:nvPr/>
        </p:nvSpPr>
        <p:spPr>
          <a:xfrm flipH="1">
            <a:off x="8518642" y="2968813"/>
            <a:ext cx="1441968" cy="3206999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7" name="Shape 397"/>
          <p:cNvSpPr/>
          <p:nvPr/>
        </p:nvSpPr>
        <p:spPr>
          <a:xfrm>
            <a:off x="8711545" y="855312"/>
            <a:ext cx="201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微服务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880533" y="499533"/>
            <a:ext cx="3924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带来的问题</a:t>
            </a:r>
          </a:p>
        </p:txBody>
      </p:sp>
      <p:sp>
        <p:nvSpPr>
          <p:cNvPr id="400" name="Shape 400"/>
          <p:cNvSpPr/>
          <p:nvPr/>
        </p:nvSpPr>
        <p:spPr>
          <a:xfrm>
            <a:off x="835006" y="3060700"/>
            <a:ext cx="11334788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入口(Entry Point)变动需消费者(Client)跟随变动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后端服务架构调整对外可见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服务接口版本一致性问题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请求数量增多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协议支持友好度，如AMQP、Thrift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880533" y="499533"/>
            <a:ext cx="163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大纲</a:t>
            </a:r>
          </a:p>
        </p:txBody>
      </p:sp>
      <p:sp>
        <p:nvSpPr>
          <p:cNvPr id="131" name="Shape 131"/>
          <p:cNvSpPr/>
          <p:nvPr/>
        </p:nvSpPr>
        <p:spPr>
          <a:xfrm>
            <a:off x="813933" y="2324099"/>
            <a:ext cx="10042905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微服务注册与发现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服务调用与通信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API 网关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9348062" y="6876981"/>
            <a:ext cx="2521753" cy="1317468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3" name="Shape 403"/>
          <p:cNvSpPr/>
          <p:nvPr/>
        </p:nvSpPr>
        <p:spPr>
          <a:xfrm>
            <a:off x="9348062" y="5339477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4" name="Shape 404"/>
          <p:cNvSpPr/>
          <p:nvPr/>
        </p:nvSpPr>
        <p:spPr>
          <a:xfrm>
            <a:off x="9348062" y="3801975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5" name="Shape 405"/>
          <p:cNvSpPr/>
          <p:nvPr/>
        </p:nvSpPr>
        <p:spPr>
          <a:xfrm>
            <a:off x="9348062" y="2187330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6" name="Shape 406"/>
          <p:cNvSpPr/>
          <p:nvPr/>
        </p:nvSpPr>
        <p:spPr>
          <a:xfrm>
            <a:off x="9698473" y="4115855"/>
            <a:ext cx="1820933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407" name="Shape 407"/>
          <p:cNvSpPr/>
          <p:nvPr/>
        </p:nvSpPr>
        <p:spPr>
          <a:xfrm>
            <a:off x="9698473" y="5653358"/>
            <a:ext cx="1820933" cy="6897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408" name="Shape 408"/>
          <p:cNvSpPr/>
          <p:nvPr/>
        </p:nvSpPr>
        <p:spPr>
          <a:xfrm>
            <a:off x="9698473" y="7190861"/>
            <a:ext cx="1820933" cy="6897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Shipment</a:t>
            </a:r>
          </a:p>
        </p:txBody>
      </p:sp>
      <p:sp>
        <p:nvSpPr>
          <p:cNvPr id="409" name="Shape 409"/>
          <p:cNvSpPr/>
          <p:nvPr/>
        </p:nvSpPr>
        <p:spPr>
          <a:xfrm>
            <a:off x="9698473" y="2501210"/>
            <a:ext cx="1820933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Billing</a:t>
            </a:r>
          </a:p>
        </p:txBody>
      </p:sp>
      <p:sp>
        <p:nvSpPr>
          <p:cNvPr id="410" name="Shape 410"/>
          <p:cNvSpPr/>
          <p:nvPr/>
        </p:nvSpPr>
        <p:spPr>
          <a:xfrm>
            <a:off x="1425051" y="3169390"/>
            <a:ext cx="1820933" cy="68970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411" name="Shape 411"/>
          <p:cNvSpPr/>
          <p:nvPr/>
        </p:nvSpPr>
        <p:spPr>
          <a:xfrm>
            <a:off x="1425051" y="6478255"/>
            <a:ext cx="1820933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Mobile</a:t>
            </a:r>
          </a:p>
        </p:txBody>
      </p:sp>
      <p:sp>
        <p:nvSpPr>
          <p:cNvPr id="412" name="Shape 412"/>
          <p:cNvSpPr/>
          <p:nvPr/>
        </p:nvSpPr>
        <p:spPr>
          <a:xfrm flipH="1">
            <a:off x="7680657" y="4545042"/>
            <a:ext cx="1605995" cy="608014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3" name="Shape 413"/>
          <p:cNvSpPr/>
          <p:nvPr/>
        </p:nvSpPr>
        <p:spPr>
          <a:xfrm flipH="1">
            <a:off x="3232391" y="5516066"/>
            <a:ext cx="1024394" cy="1024393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4" name="Shape 414"/>
          <p:cNvSpPr/>
          <p:nvPr/>
        </p:nvSpPr>
        <p:spPr>
          <a:xfrm flipH="1">
            <a:off x="7589930" y="2984630"/>
            <a:ext cx="1798482" cy="1798483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5" name="Shape 415"/>
          <p:cNvSpPr/>
          <p:nvPr/>
        </p:nvSpPr>
        <p:spPr>
          <a:xfrm flipH="1" flipV="1">
            <a:off x="3236949" y="3798738"/>
            <a:ext cx="1017808" cy="1297402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6" name="Shape 416"/>
          <p:cNvSpPr/>
          <p:nvPr/>
        </p:nvSpPr>
        <p:spPr>
          <a:xfrm>
            <a:off x="4292739" y="4772222"/>
            <a:ext cx="3293907" cy="104684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API Gateway</a:t>
            </a:r>
          </a:p>
        </p:txBody>
      </p:sp>
      <p:sp>
        <p:nvSpPr>
          <p:cNvPr id="417" name="Shape 417"/>
          <p:cNvSpPr/>
          <p:nvPr/>
        </p:nvSpPr>
        <p:spPr>
          <a:xfrm flipH="1" flipV="1">
            <a:off x="7639445" y="5505411"/>
            <a:ext cx="1640074" cy="632347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8" name="Shape 418"/>
          <p:cNvSpPr/>
          <p:nvPr/>
        </p:nvSpPr>
        <p:spPr>
          <a:xfrm flipH="1" flipV="1">
            <a:off x="7613050" y="5812385"/>
            <a:ext cx="1703892" cy="1703892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9" name="Shape 419"/>
          <p:cNvSpPr/>
          <p:nvPr/>
        </p:nvSpPr>
        <p:spPr>
          <a:xfrm>
            <a:off x="5210286" y="1009658"/>
            <a:ext cx="25842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网关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880533" y="499533"/>
            <a:ext cx="5364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API 网关的优点</a:t>
            </a:r>
          </a:p>
        </p:txBody>
      </p:sp>
      <p:sp>
        <p:nvSpPr>
          <p:cNvPr id="422" name="Shape 422"/>
          <p:cNvSpPr/>
          <p:nvPr/>
        </p:nvSpPr>
        <p:spPr>
          <a:xfrm>
            <a:off x="835006" y="3060700"/>
            <a:ext cx="11334788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封装了系统内部架构，简化消费者使用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请求组合，给消费者灵活定制API，减少请求量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单入口，协议转换为Web-Friendly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服务端变化带来的影响降到最低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负载均衡、请求路由、身份验证...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880533" y="499533"/>
            <a:ext cx="5364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API 网关的缺点</a:t>
            </a:r>
          </a:p>
        </p:txBody>
      </p:sp>
      <p:sp>
        <p:nvSpPr>
          <p:cNvPr id="425" name="Shape 425"/>
          <p:cNvSpPr/>
          <p:nvPr/>
        </p:nvSpPr>
        <p:spPr>
          <a:xfrm>
            <a:off x="835006" y="3594099"/>
            <a:ext cx="11334788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带来了额外的开发量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需要管理API路由规则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额外的硬件、网络和运营成本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隐含的系统瓶颈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880533" y="499533"/>
            <a:ext cx="4602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常用API 网关</a:t>
            </a:r>
          </a:p>
        </p:txBody>
      </p:sp>
      <p:sp>
        <p:nvSpPr>
          <p:cNvPr id="428" name="Shape 428"/>
          <p:cNvSpPr/>
          <p:nvPr/>
        </p:nvSpPr>
        <p:spPr>
          <a:xfrm>
            <a:off x="835006" y="3873499"/>
            <a:ext cx="11334788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Zuul </a:t>
            </a:r>
            <a:r>
              <a:rPr sz="2400"/>
              <a:t>https://github.com/netflix/zuul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AWS API Gateway </a:t>
            </a:r>
            <a:r>
              <a:rPr sz="2400"/>
              <a:t>https://aws.amazon.com/api-gateway/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Nginx </a:t>
            </a:r>
            <a:r>
              <a:rPr sz="2400"/>
              <a:t>https://www.nginx.com/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Kong </a:t>
            </a:r>
            <a:r>
              <a:rPr sz="2400"/>
              <a:t>https://getkong.org/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StuQ讲师模版-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880533" y="499533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Terms 术语约定</a:t>
            </a:r>
          </a:p>
        </p:txBody>
      </p:sp>
      <p:sp>
        <p:nvSpPr>
          <p:cNvPr id="134" name="Shape 134"/>
          <p:cNvSpPr/>
          <p:nvPr/>
        </p:nvSpPr>
        <p:spPr>
          <a:xfrm>
            <a:off x="916231" y="2260599"/>
            <a:ext cx="100429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Service Registry 服务注册表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Service Discovery 服务发现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Service Registration 服务注册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Service De-registration 服务注销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API Gateway API 网关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222750" y="4131733"/>
            <a:ext cx="455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服务注册与发现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880533" y="499533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传统方法</a:t>
            </a:r>
          </a:p>
        </p:txBody>
      </p:sp>
      <p:sp>
        <p:nvSpPr>
          <p:cNvPr id="139" name="Shape 139"/>
          <p:cNvSpPr/>
          <p:nvPr/>
        </p:nvSpPr>
        <p:spPr>
          <a:xfrm>
            <a:off x="929519" y="1902767"/>
            <a:ext cx="4457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硬编码IP 或 DNS查询</a:t>
            </a:r>
          </a:p>
        </p:txBody>
      </p:sp>
      <p:sp>
        <p:nvSpPr>
          <p:cNvPr id="140" name="Shape 140"/>
          <p:cNvSpPr/>
          <p:nvPr/>
        </p:nvSpPr>
        <p:spPr>
          <a:xfrm>
            <a:off x="1017930" y="3499551"/>
            <a:ext cx="1717312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#1</a:t>
            </a:r>
          </a:p>
        </p:txBody>
      </p:sp>
      <p:sp>
        <p:nvSpPr>
          <p:cNvPr id="141" name="Shape 141"/>
          <p:cNvSpPr/>
          <p:nvPr/>
        </p:nvSpPr>
        <p:spPr>
          <a:xfrm>
            <a:off x="4388484" y="4029528"/>
            <a:ext cx="1717312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#2</a:t>
            </a:r>
          </a:p>
        </p:txBody>
      </p:sp>
      <p:sp>
        <p:nvSpPr>
          <p:cNvPr id="142" name="Shape 142"/>
          <p:cNvSpPr/>
          <p:nvPr/>
        </p:nvSpPr>
        <p:spPr>
          <a:xfrm>
            <a:off x="1017930" y="4546805"/>
            <a:ext cx="1717312" cy="1046843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config: 10.0.0.3</a:t>
            </a:r>
          </a:p>
        </p:txBody>
      </p:sp>
      <p:sp>
        <p:nvSpPr>
          <p:cNvPr id="143" name="Shape 143"/>
          <p:cNvSpPr/>
          <p:nvPr/>
        </p:nvSpPr>
        <p:spPr>
          <a:xfrm>
            <a:off x="2814430" y="4132469"/>
            <a:ext cx="1494866" cy="840962"/>
          </a:xfrm>
          <a:prstGeom prst="rightArrow">
            <a:avLst>
              <a:gd name="adj1" fmla="val 32000"/>
              <a:gd name="adj2" fmla="val 9665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7456830" y="3499551"/>
            <a:ext cx="1717312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#1</a:t>
            </a:r>
          </a:p>
        </p:txBody>
      </p:sp>
      <p:sp>
        <p:nvSpPr>
          <p:cNvPr id="145" name="Shape 145"/>
          <p:cNvSpPr/>
          <p:nvPr/>
        </p:nvSpPr>
        <p:spPr>
          <a:xfrm>
            <a:off x="10827384" y="4029528"/>
            <a:ext cx="1717312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#2</a:t>
            </a:r>
          </a:p>
        </p:txBody>
      </p:sp>
      <p:sp>
        <p:nvSpPr>
          <p:cNvPr id="146" name="Shape 146"/>
          <p:cNvSpPr/>
          <p:nvPr/>
        </p:nvSpPr>
        <p:spPr>
          <a:xfrm>
            <a:off x="7456830" y="4546805"/>
            <a:ext cx="1717312" cy="1046843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config: </a:t>
            </a:r>
            <a:r>
              <a:rPr u="sng">
                <a:hlinkClick r:id="rId4" invalidUrl="" action="" tgtFrame="" tooltip="" history="1" highlightClick="0" endSnd="0"/>
              </a:rPr>
              <a:t>service2.example.com</a:t>
            </a:r>
          </a:p>
        </p:txBody>
      </p:sp>
      <p:sp>
        <p:nvSpPr>
          <p:cNvPr id="147" name="Shape 147"/>
          <p:cNvSpPr/>
          <p:nvPr/>
        </p:nvSpPr>
        <p:spPr>
          <a:xfrm>
            <a:off x="9253330" y="4132469"/>
            <a:ext cx="1494866" cy="840962"/>
          </a:xfrm>
          <a:prstGeom prst="rightArrow">
            <a:avLst>
              <a:gd name="adj1" fmla="val 32000"/>
              <a:gd name="adj2" fmla="val 9665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920936" y="6265527"/>
            <a:ext cx="4813402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DNS查询使用简单</a:t>
            </a:r>
          </a:p>
          <a:p>
            <a:pPr algn="l"/>
            <a:r>
              <a:t>需要管理域名配置文件</a:t>
            </a:r>
          </a:p>
          <a:p>
            <a:pPr algn="l"/>
            <a:r>
              <a:t>如何处理故障？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880533" y="499533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处理故障</a:t>
            </a:r>
          </a:p>
        </p:txBody>
      </p:sp>
      <p:sp>
        <p:nvSpPr>
          <p:cNvPr id="151" name="Shape 151"/>
          <p:cNvSpPr/>
          <p:nvPr/>
        </p:nvSpPr>
        <p:spPr>
          <a:xfrm>
            <a:off x="921551" y="1875971"/>
            <a:ext cx="56258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将DNS解析指向负载均衡器</a:t>
            </a:r>
          </a:p>
        </p:txBody>
      </p:sp>
      <p:sp>
        <p:nvSpPr>
          <p:cNvPr id="152" name="Shape 152"/>
          <p:cNvSpPr/>
          <p:nvPr/>
        </p:nvSpPr>
        <p:spPr>
          <a:xfrm>
            <a:off x="2759644" y="3416048"/>
            <a:ext cx="1717312" cy="104684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#1</a:t>
            </a:r>
          </a:p>
        </p:txBody>
      </p:sp>
      <p:sp>
        <p:nvSpPr>
          <p:cNvPr id="153" name="Shape 153"/>
          <p:cNvSpPr/>
          <p:nvPr/>
        </p:nvSpPr>
        <p:spPr>
          <a:xfrm>
            <a:off x="9500752" y="2548292"/>
            <a:ext cx="1717312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#2</a:t>
            </a:r>
          </a:p>
        </p:txBody>
      </p:sp>
      <p:sp>
        <p:nvSpPr>
          <p:cNvPr id="154" name="Shape 154"/>
          <p:cNvSpPr/>
          <p:nvPr/>
        </p:nvSpPr>
        <p:spPr>
          <a:xfrm>
            <a:off x="2759644" y="4463301"/>
            <a:ext cx="1717312" cy="104684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config: </a:t>
            </a:r>
            <a:r>
              <a:rPr u="sng">
                <a:hlinkClick r:id="rId3" invalidUrl="" action="" tgtFrame="" tooltip="" history="1" highlightClick="0" endSnd="0"/>
              </a:rPr>
              <a:t>service2.example.com</a:t>
            </a:r>
          </a:p>
        </p:txBody>
      </p:sp>
      <p:sp>
        <p:nvSpPr>
          <p:cNvPr id="155" name="Shape 155"/>
          <p:cNvSpPr/>
          <p:nvPr/>
        </p:nvSpPr>
        <p:spPr>
          <a:xfrm>
            <a:off x="4556144" y="4048965"/>
            <a:ext cx="1494866" cy="840962"/>
          </a:xfrm>
          <a:prstGeom prst="rightArrow">
            <a:avLst>
              <a:gd name="adj1" fmla="val 32000"/>
              <a:gd name="adj2" fmla="val 96651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920936" y="6583027"/>
            <a:ext cx="527060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如何检查服务是否健康？</a:t>
            </a:r>
          </a:p>
          <a:p>
            <a:pPr algn="l"/>
            <a:r>
              <a:t>如何注册服务？</a:t>
            </a:r>
          </a:p>
        </p:txBody>
      </p:sp>
      <p:sp>
        <p:nvSpPr>
          <p:cNvPr id="157" name="Shape 157"/>
          <p:cNvSpPr/>
          <p:nvPr/>
        </p:nvSpPr>
        <p:spPr>
          <a:xfrm>
            <a:off x="6130198" y="3946024"/>
            <a:ext cx="1717312" cy="1046844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Load Balancer</a:t>
            </a:r>
          </a:p>
        </p:txBody>
      </p:sp>
      <p:sp>
        <p:nvSpPr>
          <p:cNvPr id="158" name="Shape 158"/>
          <p:cNvSpPr/>
          <p:nvPr/>
        </p:nvSpPr>
        <p:spPr>
          <a:xfrm>
            <a:off x="9500752" y="3997557"/>
            <a:ext cx="1717312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#2</a:t>
            </a:r>
          </a:p>
        </p:txBody>
      </p:sp>
      <p:sp>
        <p:nvSpPr>
          <p:cNvPr id="159" name="Shape 159"/>
          <p:cNvSpPr/>
          <p:nvPr/>
        </p:nvSpPr>
        <p:spPr>
          <a:xfrm>
            <a:off x="9500752" y="5343757"/>
            <a:ext cx="1717312" cy="10468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Service #2</a:t>
            </a:r>
          </a:p>
        </p:txBody>
      </p:sp>
      <p:sp>
        <p:nvSpPr>
          <p:cNvPr id="160" name="Shape 160"/>
          <p:cNvSpPr/>
          <p:nvPr/>
        </p:nvSpPr>
        <p:spPr>
          <a:xfrm>
            <a:off x="7926698" y="4048965"/>
            <a:ext cx="1494866" cy="840962"/>
          </a:xfrm>
          <a:prstGeom prst="rightArrow">
            <a:avLst>
              <a:gd name="adj1" fmla="val 32000"/>
              <a:gd name="adj2" fmla="val 96651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20006988">
            <a:off x="7908019" y="3197442"/>
            <a:ext cx="1494866" cy="840961"/>
          </a:xfrm>
          <a:prstGeom prst="rightArrow">
            <a:avLst>
              <a:gd name="adj1" fmla="val 32000"/>
              <a:gd name="adj2" fmla="val 96651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 rot="1673998">
            <a:off x="7902782" y="5025962"/>
            <a:ext cx="1494866" cy="840962"/>
          </a:xfrm>
          <a:prstGeom prst="rightArrow">
            <a:avLst>
              <a:gd name="adj1" fmla="val 32000"/>
              <a:gd name="adj2" fmla="val 96651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880533" y="499533"/>
            <a:ext cx="697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为何需要服务注册表</a:t>
            </a:r>
          </a:p>
        </p:txBody>
      </p:sp>
      <p:sp>
        <p:nvSpPr>
          <p:cNvPr id="165" name="Shape 165"/>
          <p:cNvSpPr/>
          <p:nvPr/>
        </p:nvSpPr>
        <p:spPr>
          <a:xfrm>
            <a:off x="813933" y="2381249"/>
            <a:ext cx="1004290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服务注册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健康检测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服务发现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服务注销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