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notesSlides/notesSlide1.xml" ContentType="application/vnd.openxmlformats-officedocument.presentationml.notesSlide+xml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CAP 定理：一个分布式系统最多只能同时满足一致性（Consistency）、可用性（Availability）和分区容错性（Partition tolerance）这三项中的两项。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tuQ讲师模版-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body" sz="quarter" idx="14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6" name="Shape 9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Shape 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hape 68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hape 6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hyperlink" Target="http://kafka.apache.org/" TargetMode="External"/><Relationship Id="rId4" Type="http://schemas.openxmlformats.org/officeDocument/2006/relationships/hyperlink" Target="http://akka.io/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tuQ讲师模版-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445896" y="3867149"/>
            <a:ext cx="1011300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500">
                <a:solidFill>
                  <a:srgbClr val="32333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跟我做一个Java微服务项目</a:t>
            </a:r>
          </a:p>
        </p:txBody>
      </p:sp>
      <p:sp>
        <p:nvSpPr>
          <p:cNvPr id="122" name="Shape 122"/>
          <p:cNvSpPr/>
          <p:nvPr/>
        </p:nvSpPr>
        <p:spPr>
          <a:xfrm>
            <a:off x="4610347" y="5416550"/>
            <a:ext cx="378410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24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Week #4 数据处理 / 刘俊强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880533" y="499533"/>
            <a:ext cx="53642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API 网关的缺点</a:t>
            </a:r>
          </a:p>
        </p:txBody>
      </p:sp>
      <p:sp>
        <p:nvSpPr>
          <p:cNvPr id="191" name="Shape 191"/>
          <p:cNvSpPr/>
          <p:nvPr/>
        </p:nvSpPr>
        <p:spPr>
          <a:xfrm>
            <a:off x="835006" y="3594099"/>
            <a:ext cx="11334788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带来了额外的开发量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需要管理API路由规则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额外的硬件、网络和运营成本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隐含的系统瓶颈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880533" y="499533"/>
            <a:ext cx="46022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常用API 网关</a:t>
            </a:r>
          </a:p>
        </p:txBody>
      </p:sp>
      <p:sp>
        <p:nvSpPr>
          <p:cNvPr id="194" name="Shape 194"/>
          <p:cNvSpPr/>
          <p:nvPr/>
        </p:nvSpPr>
        <p:spPr>
          <a:xfrm>
            <a:off x="835006" y="3873499"/>
            <a:ext cx="11334788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Zuul </a:t>
            </a:r>
            <a:r>
              <a:rPr sz="2400"/>
              <a:t>https://github.com/netflix/zuul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AWS API Gateway </a:t>
            </a:r>
            <a:r>
              <a:rPr sz="2400"/>
              <a:t>https://aws.amazon.com/api-gateway/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Nginx </a:t>
            </a:r>
            <a:r>
              <a:rPr sz="2400"/>
              <a:t>https://www.nginx.com/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Kong </a:t>
            </a:r>
            <a:r>
              <a:rPr sz="2400"/>
              <a:t>https://getkong.org/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880533" y="499533"/>
            <a:ext cx="638033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Zuul 请求生命周期</a:t>
            </a:r>
          </a:p>
        </p:txBody>
      </p:sp>
      <p:pic>
        <p:nvPicPr>
          <p:cNvPr id="197" name="687474703a2f2f6e6574666c69782e6769746875622e696f2f7a75756c2f696d616765732f7a75756c2d726571756573742d6c6966656379636c652e706e6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051" y="1313557"/>
            <a:ext cx="12192001" cy="914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/>
        </p:nvSpPr>
        <p:spPr>
          <a:xfrm>
            <a:off x="880533" y="499533"/>
            <a:ext cx="638033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Zuul 请求生命周期</a:t>
            </a:r>
          </a:p>
        </p:txBody>
      </p:sp>
      <p:sp>
        <p:nvSpPr>
          <p:cNvPr id="200" name="Shape 200"/>
          <p:cNvSpPr/>
          <p:nvPr/>
        </p:nvSpPr>
        <p:spPr>
          <a:xfrm>
            <a:off x="619106" y="1936750"/>
            <a:ext cx="11766588" cy="679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PRE</a:t>
            </a:r>
            <a:r>
              <a:t> 过滤器，执行于路由至原始服务之前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验证、选取源服务等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ROUTING</a:t>
            </a:r>
            <a:r>
              <a:t> 过滤器，将请求路由至原始服务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服务发现、入口匹配等，基于HttpClient或Ribbon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b="1" sz="400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POST </a:t>
            </a:r>
            <a:r>
              <a:rPr b="0">
                <a:latin typeface="Calibri"/>
                <a:ea typeface="Calibri"/>
                <a:cs typeface="Calibri"/>
                <a:sym typeface="Calibri"/>
              </a:rPr>
              <a:t>过滤器，执行于请求已路由至原始服务后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数据格式转换、度量统计等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ERROR</a:t>
            </a:r>
            <a:r>
              <a:t> 过滤器，以上阶段出错时执行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4892476" y="4195233"/>
            <a:ext cx="321984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Zuul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creen Shot 2017-03-17 at 14.34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092" y="1730635"/>
            <a:ext cx="13004801" cy="629233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Shape 205"/>
          <p:cNvSpPr/>
          <p:nvPr/>
        </p:nvSpPr>
        <p:spPr>
          <a:xfrm>
            <a:off x="880533" y="575733"/>
            <a:ext cx="1893913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Kong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Screen Shot 2017-03-17 at 14.36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523" y="322251"/>
            <a:ext cx="11463754" cy="7646170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Shape 208"/>
          <p:cNvSpPr/>
          <p:nvPr/>
        </p:nvSpPr>
        <p:spPr>
          <a:xfrm>
            <a:off x="1099622" y="8386233"/>
            <a:ext cx="1080555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构建于Nginx(OpenResty)之上，集成常用功能成为API Gateway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4768608" y="4195233"/>
            <a:ext cx="346758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Kong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/>
        </p:nvSpPr>
        <p:spPr>
          <a:xfrm>
            <a:off x="5175250" y="4131733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数据存储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roup 217"/>
          <p:cNvGrpSpPr/>
          <p:nvPr/>
        </p:nvGrpSpPr>
        <p:grpSpPr>
          <a:xfrm>
            <a:off x="1759045" y="5550242"/>
            <a:ext cx="1820934" cy="1620950"/>
            <a:chOff x="0" y="0"/>
            <a:chExt cx="1820932" cy="1620948"/>
          </a:xfrm>
        </p:grpSpPr>
        <p:sp>
          <p:nvSpPr>
            <p:cNvPr id="214" name="Shape 214"/>
            <p:cNvSpPr/>
            <p:nvPr/>
          </p:nvSpPr>
          <p:spPr>
            <a:xfrm>
              <a:off x="0" y="1141592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>
              <a:off x="0" y="232524"/>
              <a:ext cx="1820933" cy="116253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0" y="0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8" name="Shape 218"/>
          <p:cNvSpPr/>
          <p:nvPr/>
        </p:nvSpPr>
        <p:spPr>
          <a:xfrm>
            <a:off x="1759046" y="2958384"/>
            <a:ext cx="1820933" cy="689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219" name="Shape 219"/>
          <p:cNvSpPr/>
          <p:nvPr/>
        </p:nvSpPr>
        <p:spPr>
          <a:xfrm>
            <a:off x="10147186" y="2958384"/>
            <a:ext cx="1820934" cy="689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Account</a:t>
            </a:r>
          </a:p>
        </p:txBody>
      </p:sp>
      <p:sp>
        <p:nvSpPr>
          <p:cNvPr id="220" name="Shape 220"/>
          <p:cNvSpPr/>
          <p:nvPr/>
        </p:nvSpPr>
        <p:spPr>
          <a:xfrm>
            <a:off x="5953116" y="2958384"/>
            <a:ext cx="1820933" cy="689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Payment</a:t>
            </a:r>
          </a:p>
        </p:txBody>
      </p:sp>
      <p:grpSp>
        <p:nvGrpSpPr>
          <p:cNvPr id="224" name="Group 224"/>
          <p:cNvGrpSpPr/>
          <p:nvPr/>
        </p:nvGrpSpPr>
        <p:grpSpPr>
          <a:xfrm>
            <a:off x="5953116" y="5550242"/>
            <a:ext cx="1820933" cy="1620950"/>
            <a:chOff x="0" y="0"/>
            <a:chExt cx="1820932" cy="1620948"/>
          </a:xfrm>
        </p:grpSpPr>
        <p:sp>
          <p:nvSpPr>
            <p:cNvPr id="221" name="Shape 221"/>
            <p:cNvSpPr/>
            <p:nvPr/>
          </p:nvSpPr>
          <p:spPr>
            <a:xfrm>
              <a:off x="0" y="1141592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Shape 222"/>
            <p:cNvSpPr/>
            <p:nvPr/>
          </p:nvSpPr>
          <p:spPr>
            <a:xfrm>
              <a:off x="0" y="232524"/>
              <a:ext cx="1820933" cy="116253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Shape 223"/>
            <p:cNvSpPr/>
            <p:nvPr/>
          </p:nvSpPr>
          <p:spPr>
            <a:xfrm>
              <a:off x="0" y="0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10147186" y="5550242"/>
            <a:ext cx="1820934" cy="1620950"/>
            <a:chOff x="0" y="0"/>
            <a:chExt cx="1820932" cy="1620948"/>
          </a:xfrm>
        </p:grpSpPr>
        <p:sp>
          <p:nvSpPr>
            <p:cNvPr id="225" name="Shape 225"/>
            <p:cNvSpPr/>
            <p:nvPr/>
          </p:nvSpPr>
          <p:spPr>
            <a:xfrm>
              <a:off x="0" y="1141592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232524"/>
              <a:ext cx="1820933" cy="116253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0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22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0080561" y="4558305"/>
            <a:ext cx="1954184" cy="76201"/>
          </a:xfrm>
          <a:prstGeom prst="rect">
            <a:avLst/>
          </a:prstGeom>
        </p:spPr>
      </p:pic>
      <p:pic>
        <p:nvPicPr>
          <p:cNvPr id="231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5886491" y="4558305"/>
            <a:ext cx="1954183" cy="76201"/>
          </a:xfrm>
          <a:prstGeom prst="rect">
            <a:avLst/>
          </a:prstGeom>
        </p:spPr>
      </p:pic>
      <p:pic>
        <p:nvPicPr>
          <p:cNvPr id="233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692420" y="4558305"/>
            <a:ext cx="1954184" cy="76201"/>
          </a:xfrm>
          <a:prstGeom prst="rect">
            <a:avLst/>
          </a:prstGeom>
        </p:spPr>
      </p:pic>
      <p:sp>
        <p:nvSpPr>
          <p:cNvPr id="235" name="Shape 235"/>
          <p:cNvSpPr/>
          <p:nvPr/>
        </p:nvSpPr>
        <p:spPr>
          <a:xfrm>
            <a:off x="880533" y="499533"/>
            <a:ext cx="849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微服务间数据存储的分离</a:t>
            </a:r>
          </a:p>
        </p:txBody>
      </p:sp>
      <p:sp>
        <p:nvSpPr>
          <p:cNvPr id="236" name="Shape 236"/>
          <p:cNvSpPr/>
          <p:nvPr/>
        </p:nvSpPr>
        <p:spPr>
          <a:xfrm>
            <a:off x="576455" y="7855159"/>
            <a:ext cx="1230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原则：每个微服务数据存储分开，其它微服务不能直接访问其数据存储。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qrcode-wxstuq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7989" y="-24567"/>
            <a:ext cx="8069989" cy="8069990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3170607" y="7644470"/>
            <a:ext cx="718475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欢迎关注StuQ公众号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880533" y="499533"/>
            <a:ext cx="697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数据存储分离的方式</a:t>
            </a:r>
          </a:p>
        </p:txBody>
      </p:sp>
      <p:sp>
        <p:nvSpPr>
          <p:cNvPr id="239" name="Shape 239"/>
          <p:cNvSpPr/>
          <p:nvPr/>
        </p:nvSpPr>
        <p:spPr>
          <a:xfrm>
            <a:off x="835006" y="4127500"/>
            <a:ext cx="11334788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独立数据表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独立逻辑数据库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独立数据库服务器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2207683" y="3439816"/>
            <a:ext cx="8589434" cy="56238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2598920" y="4241800"/>
            <a:ext cx="7654682" cy="32391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3494898" y="4978899"/>
            <a:ext cx="1820933" cy="116253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3494898" y="2154516"/>
            <a:ext cx="1820933" cy="6897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245" name="Shape 245"/>
          <p:cNvSpPr/>
          <p:nvPr/>
        </p:nvSpPr>
        <p:spPr>
          <a:xfrm>
            <a:off x="7688968" y="2154516"/>
            <a:ext cx="1820933" cy="6897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Payment</a:t>
            </a:r>
          </a:p>
        </p:txBody>
      </p:sp>
      <p:pic>
        <p:nvPicPr>
          <p:cNvPr id="246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3280841" y="3901868"/>
            <a:ext cx="2249047" cy="76201"/>
          </a:xfrm>
          <a:prstGeom prst="rect">
            <a:avLst/>
          </a:prstGeom>
        </p:spPr>
      </p:pic>
      <p:sp>
        <p:nvSpPr>
          <p:cNvPr id="248" name="Shape 248"/>
          <p:cNvSpPr/>
          <p:nvPr/>
        </p:nvSpPr>
        <p:spPr>
          <a:xfrm>
            <a:off x="880533" y="499533"/>
            <a:ext cx="3924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独立数据表</a:t>
            </a:r>
          </a:p>
        </p:txBody>
      </p:sp>
      <p:sp>
        <p:nvSpPr>
          <p:cNvPr id="249" name="Shape 249"/>
          <p:cNvSpPr/>
          <p:nvPr/>
        </p:nvSpPr>
        <p:spPr>
          <a:xfrm>
            <a:off x="3602597" y="5372099"/>
            <a:ext cx="16055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DCDEE0"/>
                </a:solidFill>
              </a:defRPr>
            </a:lvl1pPr>
          </a:lstStyle>
          <a:p>
            <a:pPr/>
            <a:r>
              <a:t>Order 数据表</a:t>
            </a:r>
          </a:p>
        </p:txBody>
      </p:sp>
      <p:sp>
        <p:nvSpPr>
          <p:cNvPr id="250" name="Shape 250"/>
          <p:cNvSpPr/>
          <p:nvPr/>
        </p:nvSpPr>
        <p:spPr>
          <a:xfrm>
            <a:off x="8766698" y="8480349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数据库服务器</a:t>
            </a:r>
          </a:p>
        </p:txBody>
      </p:sp>
      <p:sp>
        <p:nvSpPr>
          <p:cNvPr id="251" name="Shape 251"/>
          <p:cNvSpPr/>
          <p:nvPr/>
        </p:nvSpPr>
        <p:spPr>
          <a:xfrm>
            <a:off x="7662173" y="5019434"/>
            <a:ext cx="1820933" cy="11625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52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7474911" y="3901868"/>
            <a:ext cx="2249047" cy="76201"/>
          </a:xfrm>
          <a:prstGeom prst="rect">
            <a:avLst/>
          </a:prstGeom>
        </p:spPr>
      </p:pic>
      <p:sp>
        <p:nvSpPr>
          <p:cNvPr id="254" name="Shape 254"/>
          <p:cNvSpPr/>
          <p:nvPr/>
        </p:nvSpPr>
        <p:spPr>
          <a:xfrm>
            <a:off x="7722982" y="5391149"/>
            <a:ext cx="17529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DCDEE0"/>
                </a:solidFill>
              </a:defRPr>
            </a:lvl1pPr>
          </a:lstStyle>
          <a:p>
            <a:pPr/>
            <a:r>
              <a:t>Payment 数据表</a:t>
            </a:r>
          </a:p>
        </p:txBody>
      </p:sp>
      <p:sp>
        <p:nvSpPr>
          <p:cNvPr id="255" name="Shape 255"/>
          <p:cNvSpPr/>
          <p:nvPr/>
        </p:nvSpPr>
        <p:spPr>
          <a:xfrm>
            <a:off x="9123135" y="6884949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数据库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/>
        </p:nvSpPr>
        <p:spPr>
          <a:xfrm>
            <a:off x="2207683" y="3439816"/>
            <a:ext cx="8589434" cy="56238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8" name="Shape 258"/>
          <p:cNvSpPr/>
          <p:nvPr/>
        </p:nvSpPr>
        <p:spPr>
          <a:xfrm>
            <a:off x="2598920" y="4241800"/>
            <a:ext cx="3612890" cy="32391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59" name="Shape 259"/>
          <p:cNvSpPr/>
          <p:nvPr/>
        </p:nvSpPr>
        <p:spPr>
          <a:xfrm>
            <a:off x="3494898" y="4978899"/>
            <a:ext cx="1820933" cy="116253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0" name="Shape 260"/>
          <p:cNvSpPr/>
          <p:nvPr/>
        </p:nvSpPr>
        <p:spPr>
          <a:xfrm>
            <a:off x="3494898" y="2154516"/>
            <a:ext cx="1820933" cy="6897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261" name="Shape 261"/>
          <p:cNvSpPr/>
          <p:nvPr/>
        </p:nvSpPr>
        <p:spPr>
          <a:xfrm>
            <a:off x="7688968" y="2154516"/>
            <a:ext cx="1820933" cy="6897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Payment</a:t>
            </a:r>
          </a:p>
        </p:txBody>
      </p:sp>
      <p:pic>
        <p:nvPicPr>
          <p:cNvPr id="262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3280841" y="3901868"/>
            <a:ext cx="2249047" cy="76201"/>
          </a:xfrm>
          <a:prstGeom prst="rect">
            <a:avLst/>
          </a:prstGeom>
        </p:spPr>
      </p:pic>
      <p:sp>
        <p:nvSpPr>
          <p:cNvPr id="264" name="Shape 264"/>
          <p:cNvSpPr/>
          <p:nvPr/>
        </p:nvSpPr>
        <p:spPr>
          <a:xfrm>
            <a:off x="880533" y="499533"/>
            <a:ext cx="544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独立逻辑数据库</a:t>
            </a:r>
          </a:p>
        </p:txBody>
      </p:sp>
      <p:sp>
        <p:nvSpPr>
          <p:cNvPr id="265" name="Shape 265"/>
          <p:cNvSpPr/>
          <p:nvPr/>
        </p:nvSpPr>
        <p:spPr>
          <a:xfrm>
            <a:off x="3602597" y="5372099"/>
            <a:ext cx="16055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DCDEE0"/>
                </a:solidFill>
              </a:defRPr>
            </a:lvl1pPr>
          </a:lstStyle>
          <a:p>
            <a:pPr/>
            <a:r>
              <a:t>Order 数据表</a:t>
            </a:r>
          </a:p>
        </p:txBody>
      </p:sp>
      <p:sp>
        <p:nvSpPr>
          <p:cNvPr id="266" name="Shape 266"/>
          <p:cNvSpPr/>
          <p:nvPr/>
        </p:nvSpPr>
        <p:spPr>
          <a:xfrm>
            <a:off x="8766698" y="8480349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数据库服务器</a:t>
            </a:r>
          </a:p>
        </p:txBody>
      </p:sp>
      <p:sp>
        <p:nvSpPr>
          <p:cNvPr id="267" name="Shape 267"/>
          <p:cNvSpPr/>
          <p:nvPr/>
        </p:nvSpPr>
        <p:spPr>
          <a:xfrm>
            <a:off x="6792990" y="4241800"/>
            <a:ext cx="3612890" cy="32391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68" name="Shape 268"/>
          <p:cNvSpPr/>
          <p:nvPr/>
        </p:nvSpPr>
        <p:spPr>
          <a:xfrm>
            <a:off x="7662173" y="5019434"/>
            <a:ext cx="1820933" cy="11625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69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7474911" y="3901868"/>
            <a:ext cx="2249047" cy="76201"/>
          </a:xfrm>
          <a:prstGeom prst="rect">
            <a:avLst/>
          </a:prstGeom>
        </p:spPr>
      </p:pic>
      <p:sp>
        <p:nvSpPr>
          <p:cNvPr id="271" name="Shape 271"/>
          <p:cNvSpPr/>
          <p:nvPr/>
        </p:nvSpPr>
        <p:spPr>
          <a:xfrm>
            <a:off x="7722982" y="5391149"/>
            <a:ext cx="17529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DCDEE0"/>
                </a:solidFill>
              </a:defRPr>
            </a:lvl1pPr>
          </a:lstStyle>
          <a:p>
            <a:pPr/>
            <a:r>
              <a:t>Payment 数据表</a:t>
            </a:r>
          </a:p>
        </p:txBody>
      </p:sp>
      <p:sp>
        <p:nvSpPr>
          <p:cNvPr id="272" name="Shape 272"/>
          <p:cNvSpPr/>
          <p:nvPr/>
        </p:nvSpPr>
        <p:spPr>
          <a:xfrm>
            <a:off x="9223898" y="6884949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数据库</a:t>
            </a:r>
          </a:p>
        </p:txBody>
      </p:sp>
      <p:sp>
        <p:nvSpPr>
          <p:cNvPr id="273" name="Shape 273"/>
          <p:cNvSpPr/>
          <p:nvPr/>
        </p:nvSpPr>
        <p:spPr>
          <a:xfrm>
            <a:off x="4956419" y="6884949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数据库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1966522" y="3427216"/>
            <a:ext cx="4395364" cy="56238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4331467" y="8467749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数据库服务器</a:t>
            </a:r>
          </a:p>
        </p:txBody>
      </p:sp>
      <p:sp>
        <p:nvSpPr>
          <p:cNvPr id="277" name="Shape 277"/>
          <p:cNvSpPr/>
          <p:nvPr/>
        </p:nvSpPr>
        <p:spPr>
          <a:xfrm>
            <a:off x="6843880" y="3431416"/>
            <a:ext cx="4395364" cy="562386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2357760" y="4237600"/>
            <a:ext cx="3612889" cy="32391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3253738" y="4974699"/>
            <a:ext cx="1820933" cy="1162531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3253738" y="2150316"/>
            <a:ext cx="1820933" cy="6897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281" name="Shape 281"/>
          <p:cNvSpPr/>
          <p:nvPr/>
        </p:nvSpPr>
        <p:spPr>
          <a:xfrm>
            <a:off x="8131095" y="2146116"/>
            <a:ext cx="1820934" cy="6897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Payment</a:t>
            </a:r>
          </a:p>
        </p:txBody>
      </p:sp>
      <p:pic>
        <p:nvPicPr>
          <p:cNvPr id="282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3039681" y="3897669"/>
            <a:ext cx="2249047" cy="76201"/>
          </a:xfrm>
          <a:prstGeom prst="rect">
            <a:avLst/>
          </a:prstGeom>
        </p:spPr>
      </p:pic>
      <p:sp>
        <p:nvSpPr>
          <p:cNvPr id="284" name="Shape 284"/>
          <p:cNvSpPr/>
          <p:nvPr/>
        </p:nvSpPr>
        <p:spPr>
          <a:xfrm>
            <a:off x="880533" y="499533"/>
            <a:ext cx="621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独立数据库服务器</a:t>
            </a:r>
          </a:p>
        </p:txBody>
      </p:sp>
      <p:sp>
        <p:nvSpPr>
          <p:cNvPr id="285" name="Shape 285"/>
          <p:cNvSpPr/>
          <p:nvPr/>
        </p:nvSpPr>
        <p:spPr>
          <a:xfrm>
            <a:off x="3361437" y="5367900"/>
            <a:ext cx="16055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rgbClr val="DCDEE0"/>
                </a:solidFill>
              </a:defRPr>
            </a:lvl1pPr>
          </a:lstStyle>
          <a:p>
            <a:pPr/>
            <a:r>
              <a:t>Order 数据表</a:t>
            </a:r>
          </a:p>
        </p:txBody>
      </p:sp>
      <p:sp>
        <p:nvSpPr>
          <p:cNvPr id="286" name="Shape 286"/>
          <p:cNvSpPr/>
          <p:nvPr/>
        </p:nvSpPr>
        <p:spPr>
          <a:xfrm>
            <a:off x="9208825" y="8471949"/>
            <a:ext cx="19431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数据库服务器</a:t>
            </a:r>
          </a:p>
        </p:txBody>
      </p:sp>
      <p:sp>
        <p:nvSpPr>
          <p:cNvPr id="287" name="Shape 287"/>
          <p:cNvSpPr/>
          <p:nvPr/>
        </p:nvSpPr>
        <p:spPr>
          <a:xfrm>
            <a:off x="7235118" y="4233400"/>
            <a:ext cx="3612889" cy="32391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8104300" y="5011034"/>
            <a:ext cx="1820933" cy="11625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289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7917039" y="3893468"/>
            <a:ext cx="2249046" cy="76201"/>
          </a:xfrm>
          <a:prstGeom prst="rect">
            <a:avLst/>
          </a:prstGeom>
        </p:spPr>
      </p:pic>
      <p:sp>
        <p:nvSpPr>
          <p:cNvPr id="291" name="Shape 291"/>
          <p:cNvSpPr/>
          <p:nvPr/>
        </p:nvSpPr>
        <p:spPr>
          <a:xfrm>
            <a:off x="8165109" y="5382750"/>
            <a:ext cx="17529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DCDEE0"/>
                </a:solidFill>
              </a:defRPr>
            </a:lvl1pPr>
          </a:lstStyle>
          <a:p>
            <a:pPr/>
            <a:r>
              <a:t>Payment 数据表</a:t>
            </a:r>
          </a:p>
        </p:txBody>
      </p:sp>
      <p:sp>
        <p:nvSpPr>
          <p:cNvPr id="292" name="Shape 292"/>
          <p:cNvSpPr/>
          <p:nvPr/>
        </p:nvSpPr>
        <p:spPr>
          <a:xfrm>
            <a:off x="9666025" y="6876550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数据库</a:t>
            </a:r>
          </a:p>
        </p:txBody>
      </p:sp>
      <p:sp>
        <p:nvSpPr>
          <p:cNvPr id="293" name="Shape 293"/>
          <p:cNvSpPr/>
          <p:nvPr/>
        </p:nvSpPr>
        <p:spPr>
          <a:xfrm>
            <a:off x="4715258" y="6880749"/>
            <a:ext cx="10287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数据库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/>
        </p:nvSpPr>
        <p:spPr>
          <a:xfrm>
            <a:off x="5175250" y="4131733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混合存储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880533" y="575733"/>
            <a:ext cx="701806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Polyglot Persistence</a:t>
            </a:r>
          </a:p>
        </p:txBody>
      </p:sp>
      <p:sp>
        <p:nvSpPr>
          <p:cNvPr id="298" name="Shape 298"/>
          <p:cNvSpPr/>
          <p:nvPr/>
        </p:nvSpPr>
        <p:spPr>
          <a:xfrm>
            <a:off x="835006" y="3594099"/>
            <a:ext cx="11334788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多语言持久化/存储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多样持久化/存储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多种类持久化/存储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混合持久化/存储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7"/>
          <p:cNvGrpSpPr/>
          <p:nvPr/>
        </p:nvGrpSpPr>
        <p:grpSpPr>
          <a:xfrm>
            <a:off x="1253950" y="2301473"/>
            <a:ext cx="2117412" cy="2232550"/>
            <a:chOff x="0" y="0"/>
            <a:chExt cx="2117411" cy="2232548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117412" cy="22325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04" name="Group 304"/>
            <p:cNvGrpSpPr/>
            <p:nvPr/>
          </p:nvGrpSpPr>
          <p:grpSpPr>
            <a:xfrm>
              <a:off x="342570" y="785228"/>
              <a:ext cx="1432271" cy="1274972"/>
              <a:chOff x="0" y="0"/>
              <a:chExt cx="1432270" cy="1274971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0" y="897929"/>
                <a:ext cx="1432271" cy="377043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2" name="Shape 302"/>
              <p:cNvSpPr/>
              <p:nvPr/>
            </p:nvSpPr>
            <p:spPr>
              <a:xfrm>
                <a:off x="0" y="182894"/>
                <a:ext cx="1432271" cy="9144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3" name="Shape 303"/>
              <p:cNvSpPr/>
              <p:nvPr/>
            </p:nvSpPr>
            <p:spPr>
              <a:xfrm>
                <a:off x="0" y="0"/>
                <a:ext cx="1432271" cy="37704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05" name="Shape 305"/>
            <p:cNvSpPr/>
            <p:nvPr/>
          </p:nvSpPr>
          <p:spPr>
            <a:xfrm>
              <a:off x="408795" y="54237"/>
              <a:ext cx="129982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Order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377096" y="1240988"/>
              <a:ext cx="1363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MySQL</a:t>
              </a: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4047113" y="2301473"/>
            <a:ext cx="2117412" cy="2232550"/>
            <a:chOff x="0" y="0"/>
            <a:chExt cx="2117411" cy="2232548"/>
          </a:xfrm>
        </p:grpSpPr>
        <p:sp>
          <p:nvSpPr>
            <p:cNvPr id="308" name="Shape 308"/>
            <p:cNvSpPr/>
            <p:nvPr/>
          </p:nvSpPr>
          <p:spPr>
            <a:xfrm>
              <a:off x="0" y="0"/>
              <a:ext cx="2117412" cy="22325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12" name="Group 312"/>
            <p:cNvGrpSpPr/>
            <p:nvPr/>
          </p:nvGrpSpPr>
          <p:grpSpPr>
            <a:xfrm>
              <a:off x="342570" y="785228"/>
              <a:ext cx="1432271" cy="1274972"/>
              <a:chOff x="0" y="0"/>
              <a:chExt cx="1432270" cy="1274971"/>
            </a:xfrm>
          </p:grpSpPr>
          <p:sp>
            <p:nvSpPr>
              <p:cNvPr id="309" name="Shape 309"/>
              <p:cNvSpPr/>
              <p:nvPr/>
            </p:nvSpPr>
            <p:spPr>
              <a:xfrm>
                <a:off x="0" y="897929"/>
                <a:ext cx="1432271" cy="377043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0" y="182894"/>
                <a:ext cx="1432271" cy="9144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0" y="0"/>
                <a:ext cx="1432271" cy="37704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13" name="Shape 313"/>
            <p:cNvSpPr/>
            <p:nvPr/>
          </p:nvSpPr>
          <p:spPr>
            <a:xfrm>
              <a:off x="531325" y="54237"/>
              <a:ext cx="105476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Auth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514637" y="1240988"/>
              <a:ext cx="1088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Redis</a:t>
              </a:r>
            </a:p>
          </p:txBody>
        </p:sp>
      </p:grpSp>
      <p:grpSp>
        <p:nvGrpSpPr>
          <p:cNvPr id="323" name="Group 323"/>
          <p:cNvGrpSpPr/>
          <p:nvPr/>
        </p:nvGrpSpPr>
        <p:grpSpPr>
          <a:xfrm>
            <a:off x="6840275" y="2301473"/>
            <a:ext cx="2117412" cy="2232550"/>
            <a:chOff x="0" y="0"/>
            <a:chExt cx="2117411" cy="2232548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2117412" cy="22325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0" name="Group 320"/>
            <p:cNvGrpSpPr/>
            <p:nvPr/>
          </p:nvGrpSpPr>
          <p:grpSpPr>
            <a:xfrm>
              <a:off x="342570" y="785228"/>
              <a:ext cx="1432271" cy="1274972"/>
              <a:chOff x="0" y="0"/>
              <a:chExt cx="1432270" cy="1274971"/>
            </a:xfrm>
          </p:grpSpPr>
          <p:sp>
            <p:nvSpPr>
              <p:cNvPr id="317" name="Shape 317"/>
              <p:cNvSpPr/>
              <p:nvPr/>
            </p:nvSpPr>
            <p:spPr>
              <a:xfrm>
                <a:off x="0" y="897929"/>
                <a:ext cx="1432271" cy="377043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0" y="182894"/>
                <a:ext cx="1432271" cy="9144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9" name="Shape 319"/>
              <p:cNvSpPr/>
              <p:nvPr/>
            </p:nvSpPr>
            <p:spPr>
              <a:xfrm>
                <a:off x="0" y="0"/>
                <a:ext cx="1432271" cy="37704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21" name="Shape 321"/>
            <p:cNvSpPr/>
            <p:nvPr/>
          </p:nvSpPr>
          <p:spPr>
            <a:xfrm>
              <a:off x="112301" y="54237"/>
              <a:ext cx="189280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Payment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377096" y="1240988"/>
              <a:ext cx="1363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MySQL</a:t>
              </a:r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9633438" y="2301473"/>
            <a:ext cx="2117412" cy="2232550"/>
            <a:chOff x="0" y="0"/>
            <a:chExt cx="2117411" cy="2232548"/>
          </a:xfrm>
        </p:grpSpPr>
        <p:sp>
          <p:nvSpPr>
            <p:cNvPr id="324" name="Shape 324"/>
            <p:cNvSpPr/>
            <p:nvPr/>
          </p:nvSpPr>
          <p:spPr>
            <a:xfrm>
              <a:off x="0" y="0"/>
              <a:ext cx="2117412" cy="22325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8" name="Group 328"/>
            <p:cNvGrpSpPr/>
            <p:nvPr/>
          </p:nvGrpSpPr>
          <p:grpSpPr>
            <a:xfrm>
              <a:off x="342570" y="785228"/>
              <a:ext cx="1432271" cy="1274972"/>
              <a:chOff x="0" y="0"/>
              <a:chExt cx="1432270" cy="1274971"/>
            </a:xfrm>
          </p:grpSpPr>
          <p:sp>
            <p:nvSpPr>
              <p:cNvPr id="325" name="Shape 325"/>
              <p:cNvSpPr/>
              <p:nvPr/>
            </p:nvSpPr>
            <p:spPr>
              <a:xfrm>
                <a:off x="0" y="897929"/>
                <a:ext cx="1432271" cy="377043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0" y="182894"/>
                <a:ext cx="1432271" cy="9144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7" name="Shape 327"/>
              <p:cNvSpPr/>
              <p:nvPr/>
            </p:nvSpPr>
            <p:spPr>
              <a:xfrm>
                <a:off x="0" y="0"/>
                <a:ext cx="1432271" cy="37704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29" name="Shape 329"/>
            <p:cNvSpPr/>
            <p:nvPr/>
          </p:nvSpPr>
          <p:spPr>
            <a:xfrm>
              <a:off x="281465" y="54237"/>
              <a:ext cx="155448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Search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673514" y="1240988"/>
              <a:ext cx="770383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Solr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1253950" y="5067840"/>
            <a:ext cx="2117412" cy="2232550"/>
            <a:chOff x="0" y="0"/>
            <a:chExt cx="2117411" cy="2232548"/>
          </a:xfrm>
        </p:grpSpPr>
        <p:sp>
          <p:nvSpPr>
            <p:cNvPr id="332" name="Shape 332"/>
            <p:cNvSpPr/>
            <p:nvPr/>
          </p:nvSpPr>
          <p:spPr>
            <a:xfrm>
              <a:off x="0" y="0"/>
              <a:ext cx="2117412" cy="22325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36" name="Group 336"/>
            <p:cNvGrpSpPr/>
            <p:nvPr/>
          </p:nvGrpSpPr>
          <p:grpSpPr>
            <a:xfrm>
              <a:off x="342570" y="785228"/>
              <a:ext cx="1432271" cy="1274972"/>
              <a:chOff x="0" y="0"/>
              <a:chExt cx="1432270" cy="1274971"/>
            </a:xfrm>
          </p:grpSpPr>
          <p:sp>
            <p:nvSpPr>
              <p:cNvPr id="333" name="Shape 333"/>
              <p:cNvSpPr/>
              <p:nvPr/>
            </p:nvSpPr>
            <p:spPr>
              <a:xfrm>
                <a:off x="0" y="897929"/>
                <a:ext cx="1432271" cy="377043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0" y="182894"/>
                <a:ext cx="1432271" cy="9144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0" y="0"/>
                <a:ext cx="1432271" cy="37704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37" name="Shape 337"/>
            <p:cNvSpPr/>
            <p:nvPr/>
          </p:nvSpPr>
          <p:spPr>
            <a:xfrm>
              <a:off x="565615" y="54237"/>
              <a:ext cx="98618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Cart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514637" y="1240988"/>
              <a:ext cx="1088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Redis</a:t>
              </a:r>
            </a:p>
          </p:txBody>
        </p:sp>
      </p:grpSp>
      <p:grpSp>
        <p:nvGrpSpPr>
          <p:cNvPr id="347" name="Group 347"/>
          <p:cNvGrpSpPr/>
          <p:nvPr/>
        </p:nvGrpSpPr>
        <p:grpSpPr>
          <a:xfrm>
            <a:off x="4047113" y="5067840"/>
            <a:ext cx="2117412" cy="2232550"/>
            <a:chOff x="0" y="0"/>
            <a:chExt cx="2117411" cy="2232548"/>
          </a:xfrm>
        </p:grpSpPr>
        <p:sp>
          <p:nvSpPr>
            <p:cNvPr id="340" name="Shape 340"/>
            <p:cNvSpPr/>
            <p:nvPr/>
          </p:nvSpPr>
          <p:spPr>
            <a:xfrm>
              <a:off x="0" y="0"/>
              <a:ext cx="2117412" cy="22325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44" name="Group 344"/>
            <p:cNvGrpSpPr/>
            <p:nvPr/>
          </p:nvGrpSpPr>
          <p:grpSpPr>
            <a:xfrm>
              <a:off x="342570" y="785228"/>
              <a:ext cx="1432271" cy="1274972"/>
              <a:chOff x="0" y="0"/>
              <a:chExt cx="1432270" cy="1274971"/>
            </a:xfrm>
          </p:grpSpPr>
          <p:sp>
            <p:nvSpPr>
              <p:cNvPr id="341" name="Shape 341"/>
              <p:cNvSpPr/>
              <p:nvPr/>
            </p:nvSpPr>
            <p:spPr>
              <a:xfrm>
                <a:off x="0" y="897929"/>
                <a:ext cx="1432271" cy="377043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0" y="182894"/>
                <a:ext cx="1432271" cy="9144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3" name="Shape 343"/>
              <p:cNvSpPr/>
              <p:nvPr/>
            </p:nvSpPr>
            <p:spPr>
              <a:xfrm>
                <a:off x="0" y="0"/>
                <a:ext cx="1432271" cy="37704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45" name="Shape 345"/>
            <p:cNvSpPr/>
            <p:nvPr/>
          </p:nvSpPr>
          <p:spPr>
            <a:xfrm>
              <a:off x="150020" y="54237"/>
              <a:ext cx="181737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Account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377096" y="1240988"/>
              <a:ext cx="136321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MySQL</a:t>
              </a:r>
            </a:p>
          </p:txBody>
        </p:sp>
      </p:grpSp>
      <p:grpSp>
        <p:nvGrpSpPr>
          <p:cNvPr id="355" name="Group 355"/>
          <p:cNvGrpSpPr/>
          <p:nvPr/>
        </p:nvGrpSpPr>
        <p:grpSpPr>
          <a:xfrm>
            <a:off x="6839546" y="5067840"/>
            <a:ext cx="2118869" cy="2232550"/>
            <a:chOff x="-728" y="0"/>
            <a:chExt cx="2118867" cy="2232548"/>
          </a:xfrm>
        </p:grpSpPr>
        <p:sp>
          <p:nvSpPr>
            <p:cNvPr id="348" name="Shape 348"/>
            <p:cNvSpPr/>
            <p:nvPr/>
          </p:nvSpPr>
          <p:spPr>
            <a:xfrm>
              <a:off x="0" y="0"/>
              <a:ext cx="2117412" cy="22325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2" name="Group 352"/>
            <p:cNvGrpSpPr/>
            <p:nvPr/>
          </p:nvGrpSpPr>
          <p:grpSpPr>
            <a:xfrm>
              <a:off x="342570" y="785228"/>
              <a:ext cx="1432271" cy="1274972"/>
              <a:chOff x="0" y="0"/>
              <a:chExt cx="1432270" cy="1274971"/>
            </a:xfrm>
          </p:grpSpPr>
          <p:sp>
            <p:nvSpPr>
              <p:cNvPr id="349" name="Shape 349"/>
              <p:cNvSpPr/>
              <p:nvPr/>
            </p:nvSpPr>
            <p:spPr>
              <a:xfrm>
                <a:off x="0" y="897929"/>
                <a:ext cx="1432271" cy="377043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0" name="Shape 350"/>
              <p:cNvSpPr/>
              <p:nvPr/>
            </p:nvSpPr>
            <p:spPr>
              <a:xfrm>
                <a:off x="0" y="182894"/>
                <a:ext cx="1432271" cy="9144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0" y="0"/>
                <a:ext cx="1432271" cy="37704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53" name="Shape 353"/>
            <p:cNvSpPr/>
            <p:nvPr/>
          </p:nvSpPr>
          <p:spPr>
            <a:xfrm>
              <a:off x="-729" y="174887"/>
              <a:ext cx="2118869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Recommendation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451010" y="1240988"/>
              <a:ext cx="1215391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Neo4J</a:t>
              </a:r>
            </a:p>
          </p:txBody>
        </p:sp>
      </p:grpSp>
      <p:grpSp>
        <p:nvGrpSpPr>
          <p:cNvPr id="363" name="Group 363"/>
          <p:cNvGrpSpPr/>
          <p:nvPr/>
        </p:nvGrpSpPr>
        <p:grpSpPr>
          <a:xfrm>
            <a:off x="9633438" y="5067840"/>
            <a:ext cx="2117412" cy="2232550"/>
            <a:chOff x="0" y="0"/>
            <a:chExt cx="2117411" cy="2232548"/>
          </a:xfrm>
        </p:grpSpPr>
        <p:sp>
          <p:nvSpPr>
            <p:cNvPr id="356" name="Shape 356"/>
            <p:cNvSpPr/>
            <p:nvPr/>
          </p:nvSpPr>
          <p:spPr>
            <a:xfrm>
              <a:off x="0" y="0"/>
              <a:ext cx="2117412" cy="223254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sx="100000" sy="100000" kx="0" ky="0" algn="b" rotWithShape="0" blurRad="50800" dist="12700" dir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0" name="Group 360"/>
            <p:cNvGrpSpPr/>
            <p:nvPr/>
          </p:nvGrpSpPr>
          <p:grpSpPr>
            <a:xfrm>
              <a:off x="342570" y="785228"/>
              <a:ext cx="1432271" cy="1274972"/>
              <a:chOff x="0" y="0"/>
              <a:chExt cx="1432270" cy="1274971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0" y="897929"/>
                <a:ext cx="1432271" cy="377043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0" y="182894"/>
                <a:ext cx="1432271" cy="914400"/>
              </a:xfrm>
              <a:prstGeom prst="rect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0" y="0"/>
                <a:ext cx="1432271" cy="377042"/>
              </a:xfrm>
              <a:prstGeom prst="ellipse">
                <a:avLst/>
              </a:prstGeom>
              <a:blipFill rotWithShape="1">
                <a:blip r:embed="rId3"/>
                <a:srcRect l="0" t="0" r="0" b="0"/>
                <a:tile tx="0" ty="0" sx="100000" sy="100000" flip="none" algn="tl"/>
              </a:blipFill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61" name="Shape 361"/>
            <p:cNvSpPr/>
            <p:nvPr/>
          </p:nvSpPr>
          <p:spPr>
            <a:xfrm>
              <a:off x="48674" y="98687"/>
              <a:ext cx="2020063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Notification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514637" y="1240988"/>
              <a:ext cx="1088137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Redis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3905249" y="4131733"/>
            <a:ext cx="519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微服务间数据共享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370"/>
          <p:cNvGrpSpPr/>
          <p:nvPr/>
        </p:nvGrpSpPr>
        <p:grpSpPr>
          <a:xfrm>
            <a:off x="3769274" y="6608668"/>
            <a:ext cx="1820933" cy="1620950"/>
            <a:chOff x="0" y="0"/>
            <a:chExt cx="1820932" cy="1620948"/>
          </a:xfrm>
        </p:grpSpPr>
        <p:sp>
          <p:nvSpPr>
            <p:cNvPr id="367" name="Shape 367"/>
            <p:cNvSpPr/>
            <p:nvPr/>
          </p:nvSpPr>
          <p:spPr>
            <a:xfrm>
              <a:off x="0" y="1141592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Shape 368"/>
            <p:cNvSpPr/>
            <p:nvPr/>
          </p:nvSpPr>
          <p:spPr>
            <a:xfrm>
              <a:off x="0" y="232524"/>
              <a:ext cx="1820933" cy="116253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Shape 369"/>
            <p:cNvSpPr/>
            <p:nvPr/>
          </p:nvSpPr>
          <p:spPr>
            <a:xfrm>
              <a:off x="0" y="0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74" name="Group 374"/>
          <p:cNvGrpSpPr/>
          <p:nvPr/>
        </p:nvGrpSpPr>
        <p:grpSpPr>
          <a:xfrm>
            <a:off x="7414593" y="6608668"/>
            <a:ext cx="1820933" cy="1620950"/>
            <a:chOff x="0" y="0"/>
            <a:chExt cx="1820932" cy="1620948"/>
          </a:xfrm>
        </p:grpSpPr>
        <p:sp>
          <p:nvSpPr>
            <p:cNvPr id="371" name="Shape 371"/>
            <p:cNvSpPr/>
            <p:nvPr/>
          </p:nvSpPr>
          <p:spPr>
            <a:xfrm>
              <a:off x="0" y="1141592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Shape 372"/>
            <p:cNvSpPr/>
            <p:nvPr/>
          </p:nvSpPr>
          <p:spPr>
            <a:xfrm>
              <a:off x="0" y="232524"/>
              <a:ext cx="1820933" cy="116253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Shape 373"/>
            <p:cNvSpPr/>
            <p:nvPr/>
          </p:nvSpPr>
          <p:spPr>
            <a:xfrm>
              <a:off x="0" y="0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75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634345" y="5919857"/>
            <a:ext cx="1381428" cy="76201"/>
          </a:xfrm>
          <a:prstGeom prst="rect">
            <a:avLst/>
          </a:prstGeom>
        </p:spPr>
      </p:pic>
      <p:pic>
        <p:nvPicPr>
          <p:cNvPr id="377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7914675">
            <a:off x="4239048" y="3869167"/>
            <a:ext cx="1835246" cy="76201"/>
          </a:xfrm>
          <a:prstGeom prst="rect">
            <a:avLst/>
          </a:prstGeom>
        </p:spPr>
      </p:pic>
      <p:sp>
        <p:nvSpPr>
          <p:cNvPr id="379" name="Shape 379"/>
          <p:cNvSpPr/>
          <p:nvPr/>
        </p:nvSpPr>
        <p:spPr>
          <a:xfrm>
            <a:off x="880533" y="499533"/>
            <a:ext cx="3162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数据查询</a:t>
            </a:r>
          </a:p>
        </p:txBody>
      </p:sp>
      <p:sp>
        <p:nvSpPr>
          <p:cNvPr id="380" name="Shape 380"/>
          <p:cNvSpPr/>
          <p:nvPr/>
        </p:nvSpPr>
        <p:spPr>
          <a:xfrm>
            <a:off x="5302441" y="2201129"/>
            <a:ext cx="2399917" cy="976453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AccountOrder</a:t>
            </a:r>
          </a:p>
        </p:txBody>
      </p:sp>
      <p:pic>
        <p:nvPicPr>
          <p:cNvPr id="38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3989027" y="5919857"/>
            <a:ext cx="1381428" cy="76201"/>
          </a:xfrm>
          <a:prstGeom prst="rect">
            <a:avLst/>
          </a:prstGeom>
        </p:spPr>
      </p:pic>
      <p:pic>
        <p:nvPicPr>
          <p:cNvPr id="383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4279227">
            <a:off x="6886206" y="3869167"/>
            <a:ext cx="1897975" cy="76201"/>
          </a:xfrm>
          <a:prstGeom prst="rect">
            <a:avLst/>
          </a:prstGeom>
        </p:spPr>
      </p:pic>
      <p:sp>
        <p:nvSpPr>
          <p:cNvPr id="385" name="Shape 385"/>
          <p:cNvSpPr/>
          <p:nvPr/>
        </p:nvSpPr>
        <p:spPr>
          <a:xfrm>
            <a:off x="3769274" y="4633109"/>
            <a:ext cx="1820933" cy="6897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Account</a:t>
            </a:r>
          </a:p>
        </p:txBody>
      </p:sp>
      <p:sp>
        <p:nvSpPr>
          <p:cNvPr id="386" name="Shape 386"/>
          <p:cNvSpPr/>
          <p:nvPr/>
        </p:nvSpPr>
        <p:spPr>
          <a:xfrm>
            <a:off x="7414593" y="4606314"/>
            <a:ext cx="1820933" cy="689709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5157421" y="4131733"/>
            <a:ext cx="268995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CAP定理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2254250" y="7444874"/>
            <a:ext cx="849630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欢迎关注我的微信公众号</a:t>
            </a:r>
          </a:p>
        </p:txBody>
      </p:sp>
      <p:pic>
        <p:nvPicPr>
          <p:cNvPr id="128" name="qrcode_for_gh_1a964fe902c9_128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2926" y="209426"/>
            <a:ext cx="7258948" cy="72589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/>
        </p:nvSpPr>
        <p:spPr>
          <a:xfrm>
            <a:off x="880533" y="499533"/>
            <a:ext cx="32050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CAP定理</a:t>
            </a:r>
          </a:p>
        </p:txBody>
      </p:sp>
      <p:sp>
        <p:nvSpPr>
          <p:cNvPr id="393" name="Shape 393"/>
          <p:cNvSpPr/>
          <p:nvPr/>
        </p:nvSpPr>
        <p:spPr>
          <a:xfrm>
            <a:off x="3086760" y="2527300"/>
            <a:ext cx="1270001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4" name="Shape 394"/>
          <p:cNvSpPr/>
          <p:nvPr/>
        </p:nvSpPr>
        <p:spPr>
          <a:xfrm>
            <a:off x="3524402" y="2794000"/>
            <a:ext cx="4128517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Consistency 一致性</a:t>
            </a:r>
          </a:p>
        </p:txBody>
      </p:sp>
      <p:sp>
        <p:nvSpPr>
          <p:cNvPr id="395" name="Shape 395"/>
          <p:cNvSpPr/>
          <p:nvPr/>
        </p:nvSpPr>
        <p:spPr>
          <a:xfrm>
            <a:off x="3112160" y="4127500"/>
            <a:ext cx="1270001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6" name="Shape 396"/>
          <p:cNvSpPr/>
          <p:nvPr/>
        </p:nvSpPr>
        <p:spPr>
          <a:xfrm>
            <a:off x="3592423" y="4394200"/>
            <a:ext cx="3789275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Availability 可用性</a:t>
            </a:r>
          </a:p>
        </p:txBody>
      </p:sp>
      <p:sp>
        <p:nvSpPr>
          <p:cNvPr id="397" name="Shape 397"/>
          <p:cNvSpPr/>
          <p:nvPr/>
        </p:nvSpPr>
        <p:spPr>
          <a:xfrm>
            <a:off x="3099460" y="5727700"/>
            <a:ext cx="1270001" cy="12700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3621481" y="5994400"/>
            <a:ext cx="6296559" cy="7366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Partition Tolerance 分区容错性</a:t>
            </a:r>
          </a:p>
        </p:txBody>
      </p:sp>
      <p:sp>
        <p:nvSpPr>
          <p:cNvPr id="399" name="Shape 399"/>
          <p:cNvSpPr/>
          <p:nvPr/>
        </p:nvSpPr>
        <p:spPr>
          <a:xfrm>
            <a:off x="1470856" y="7857066"/>
            <a:ext cx="1006308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分布式系统在给定时间内，不能同时满足3项，最多满足2项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屏幕快照-2017-03-09-下午6.11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7150" y="2089150"/>
            <a:ext cx="7810500" cy="6743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Shape 402"/>
          <p:cNvSpPr/>
          <p:nvPr/>
        </p:nvSpPr>
        <p:spPr>
          <a:xfrm>
            <a:off x="880533" y="499533"/>
            <a:ext cx="625308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数据库与CAP定理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/>
        </p:nvSpPr>
        <p:spPr>
          <a:xfrm>
            <a:off x="2000249" y="4131733"/>
            <a:ext cx="900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不同的数据需要不同的保证策略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/>
          <p:nvPr/>
        </p:nvSpPr>
        <p:spPr>
          <a:xfrm>
            <a:off x="880533" y="499533"/>
            <a:ext cx="621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微服务间数据共享</a:t>
            </a:r>
          </a:p>
        </p:txBody>
      </p:sp>
      <p:sp>
        <p:nvSpPr>
          <p:cNvPr id="407" name="Shape 407"/>
          <p:cNvSpPr/>
          <p:nvPr/>
        </p:nvSpPr>
        <p:spPr>
          <a:xfrm>
            <a:off x="835006" y="3594099"/>
            <a:ext cx="11334788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事件驱动型架构 Event-Driven Architecture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最终一致性 Eventual Consistency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事件溯源 Event Souring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命令查询责任分离 C</a:t>
            </a:r>
            <a:r>
              <a:rPr sz="2000"/>
              <a:t>ommand </a:t>
            </a:r>
            <a:r>
              <a:t>Q</a:t>
            </a:r>
            <a:r>
              <a:rPr sz="2000"/>
              <a:t>uery </a:t>
            </a:r>
            <a:r>
              <a:t>R</a:t>
            </a:r>
            <a:r>
              <a:rPr sz="2000"/>
              <a:t>esponsibility </a:t>
            </a:r>
            <a:r>
              <a:t>S</a:t>
            </a:r>
            <a:r>
              <a:rPr sz="2000"/>
              <a:t>egregation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/>
        </p:nvSpPr>
        <p:spPr>
          <a:xfrm>
            <a:off x="880533" y="499533"/>
            <a:ext cx="544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事件驱动型架构</a:t>
            </a:r>
          </a:p>
        </p:txBody>
      </p:sp>
      <p:sp>
        <p:nvSpPr>
          <p:cNvPr id="410" name="Shape 410"/>
          <p:cNvSpPr/>
          <p:nvPr/>
        </p:nvSpPr>
        <p:spPr>
          <a:xfrm>
            <a:off x="835006" y="3670300"/>
            <a:ext cx="11334788" cy="386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使用事件来实现跨多个服务的业务逻辑</a:t>
            </a:r>
          </a:p>
          <a:p>
            <a:pPr marL="514350" indent="-285750" algn="l" defTabSz="457200">
              <a:lnSpc>
                <a:spcPct val="150000"/>
              </a:lnSpc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通过发布-订阅模型，微服务间耦合宽松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无需使用分布式事务，且微服务间互不影响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5"/>
          <p:cNvGrpSpPr/>
          <p:nvPr/>
        </p:nvGrpSpPr>
        <p:grpSpPr>
          <a:xfrm>
            <a:off x="2746924" y="5433273"/>
            <a:ext cx="1820933" cy="1620950"/>
            <a:chOff x="0" y="0"/>
            <a:chExt cx="1820932" cy="1620948"/>
          </a:xfrm>
        </p:grpSpPr>
        <p:sp>
          <p:nvSpPr>
            <p:cNvPr id="412" name="Shape 412"/>
            <p:cNvSpPr/>
            <p:nvPr/>
          </p:nvSpPr>
          <p:spPr>
            <a:xfrm>
              <a:off x="0" y="1141592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0" y="232524"/>
              <a:ext cx="1820933" cy="116253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0" y="0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19" name="Group 419"/>
          <p:cNvGrpSpPr/>
          <p:nvPr/>
        </p:nvGrpSpPr>
        <p:grpSpPr>
          <a:xfrm>
            <a:off x="8436943" y="5372302"/>
            <a:ext cx="1820933" cy="1620950"/>
            <a:chOff x="0" y="0"/>
            <a:chExt cx="1820932" cy="1620948"/>
          </a:xfrm>
        </p:grpSpPr>
        <p:sp>
          <p:nvSpPr>
            <p:cNvPr id="416" name="Shape 416"/>
            <p:cNvSpPr/>
            <p:nvPr/>
          </p:nvSpPr>
          <p:spPr>
            <a:xfrm>
              <a:off x="0" y="1141592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0" y="232524"/>
              <a:ext cx="1820933" cy="1162531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0" y="0"/>
              <a:ext cx="1820933" cy="479357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420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8656695" y="4683491"/>
            <a:ext cx="1381428" cy="76201"/>
          </a:xfrm>
          <a:prstGeom prst="rect">
            <a:avLst/>
          </a:prstGeom>
        </p:spPr>
      </p:pic>
      <p:pic>
        <p:nvPicPr>
          <p:cNvPr id="422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2966677" y="4775200"/>
            <a:ext cx="1381429" cy="76201"/>
          </a:xfrm>
          <a:prstGeom prst="rect">
            <a:avLst/>
          </a:prstGeom>
        </p:spPr>
      </p:pic>
      <p:sp>
        <p:nvSpPr>
          <p:cNvPr id="424" name="Shape 424"/>
          <p:cNvSpPr/>
          <p:nvPr/>
        </p:nvSpPr>
        <p:spPr>
          <a:xfrm>
            <a:off x="2746924" y="3040777"/>
            <a:ext cx="1820934" cy="110664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425" name="Shape 425"/>
          <p:cNvSpPr/>
          <p:nvPr/>
        </p:nvSpPr>
        <p:spPr>
          <a:xfrm>
            <a:off x="8436943" y="2953011"/>
            <a:ext cx="1820933" cy="1106646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Payment</a:t>
            </a:r>
          </a:p>
        </p:txBody>
      </p:sp>
      <p:sp>
        <p:nvSpPr>
          <p:cNvPr id="426" name="Shape 426"/>
          <p:cNvSpPr/>
          <p:nvPr/>
        </p:nvSpPr>
        <p:spPr>
          <a:xfrm>
            <a:off x="5867400" y="2707431"/>
            <a:ext cx="1270001" cy="4702077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27" name="Shape 427"/>
          <p:cNvSpPr/>
          <p:nvPr/>
        </p:nvSpPr>
        <p:spPr>
          <a:xfrm rot="16200000">
            <a:off x="5051361" y="5349938"/>
            <a:ext cx="290207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Message Broker</a:t>
            </a:r>
          </a:p>
        </p:txBody>
      </p:sp>
      <p:sp>
        <p:nvSpPr>
          <p:cNvPr id="428" name="Shape 428"/>
          <p:cNvSpPr/>
          <p:nvPr/>
        </p:nvSpPr>
        <p:spPr>
          <a:xfrm>
            <a:off x="4582628" y="3327400"/>
            <a:ext cx="1270001" cy="0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29" name="Shape 429"/>
          <p:cNvSpPr/>
          <p:nvPr/>
        </p:nvSpPr>
        <p:spPr>
          <a:xfrm>
            <a:off x="7152171" y="3327400"/>
            <a:ext cx="1270001" cy="0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0" name="Shape 430"/>
          <p:cNvSpPr/>
          <p:nvPr/>
        </p:nvSpPr>
        <p:spPr>
          <a:xfrm>
            <a:off x="5966928" y="3327400"/>
            <a:ext cx="1270001" cy="0"/>
          </a:xfrm>
          <a:prstGeom prst="line">
            <a:avLst/>
          </a:prstGeom>
          <a:ln w="25400">
            <a:solidFill>
              <a:schemeClr val="accent6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1" name="Shape 431"/>
          <p:cNvSpPr/>
          <p:nvPr/>
        </p:nvSpPr>
        <p:spPr>
          <a:xfrm>
            <a:off x="7152171" y="3759200"/>
            <a:ext cx="1270001" cy="0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2" name="Shape 432"/>
          <p:cNvSpPr/>
          <p:nvPr/>
        </p:nvSpPr>
        <p:spPr>
          <a:xfrm>
            <a:off x="4582628" y="3759200"/>
            <a:ext cx="1270001" cy="0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3" name="Shape 433"/>
          <p:cNvSpPr/>
          <p:nvPr/>
        </p:nvSpPr>
        <p:spPr>
          <a:xfrm>
            <a:off x="5966928" y="3759200"/>
            <a:ext cx="1270001" cy="0"/>
          </a:xfrm>
          <a:prstGeom prst="line">
            <a:avLst/>
          </a:prstGeom>
          <a:ln w="25400">
            <a:solidFill>
              <a:schemeClr val="accent6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34" name="Shape 434"/>
          <p:cNvSpPr/>
          <p:nvPr/>
        </p:nvSpPr>
        <p:spPr>
          <a:xfrm>
            <a:off x="5010351" y="2746409"/>
            <a:ext cx="414555" cy="414555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1</a:t>
            </a:r>
          </a:p>
        </p:txBody>
      </p:sp>
      <p:sp>
        <p:nvSpPr>
          <p:cNvPr id="435" name="Shape 435"/>
          <p:cNvSpPr/>
          <p:nvPr/>
        </p:nvSpPr>
        <p:spPr>
          <a:xfrm>
            <a:off x="4374729" y="2234533"/>
            <a:ext cx="168579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OrderCreated</a:t>
            </a:r>
          </a:p>
        </p:txBody>
      </p:sp>
      <p:sp>
        <p:nvSpPr>
          <p:cNvPr id="436" name="Shape 436"/>
          <p:cNvSpPr/>
          <p:nvPr/>
        </p:nvSpPr>
        <p:spPr>
          <a:xfrm>
            <a:off x="7579894" y="3914809"/>
            <a:ext cx="414555" cy="414555"/>
          </a:xfrm>
          <a:prstGeom prst="ellipse">
            <a:avLst/>
          </a:prstGeom>
          <a:solidFill>
            <a:srgbClr val="FFD479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/>
            </a:lvl1pPr>
          </a:lstStyle>
          <a:p>
            <a:pPr/>
            <a:r>
              <a:t>2</a:t>
            </a:r>
          </a:p>
        </p:txBody>
      </p:sp>
      <p:sp>
        <p:nvSpPr>
          <p:cNvPr id="437" name="Shape 437"/>
          <p:cNvSpPr/>
          <p:nvPr/>
        </p:nvSpPr>
        <p:spPr>
          <a:xfrm>
            <a:off x="7144786" y="4424013"/>
            <a:ext cx="222681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PaymentApproved</a:t>
            </a:r>
          </a:p>
        </p:txBody>
      </p:sp>
      <p:sp>
        <p:nvSpPr>
          <p:cNvPr id="438" name="Shape 438"/>
          <p:cNvSpPr/>
          <p:nvPr/>
        </p:nvSpPr>
        <p:spPr>
          <a:xfrm>
            <a:off x="880533" y="499533"/>
            <a:ext cx="4686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微服务间事件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/>
        </p:nvSpPr>
        <p:spPr>
          <a:xfrm>
            <a:off x="2327824" y="2634377"/>
            <a:ext cx="2048789" cy="11066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441" name="Shape 441"/>
          <p:cNvSpPr/>
          <p:nvPr/>
        </p:nvSpPr>
        <p:spPr>
          <a:xfrm rot="5400000">
            <a:off x="6565900" y="248791"/>
            <a:ext cx="1270000" cy="1034821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880533" y="499533"/>
            <a:ext cx="544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事件驱动型架构</a:t>
            </a:r>
          </a:p>
        </p:txBody>
      </p:sp>
      <p:sp>
        <p:nvSpPr>
          <p:cNvPr id="443" name="Shape 443"/>
          <p:cNvSpPr/>
          <p:nvPr/>
        </p:nvSpPr>
        <p:spPr>
          <a:xfrm>
            <a:off x="4855124" y="2634377"/>
            <a:ext cx="2048789" cy="11066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444" name="Shape 444"/>
          <p:cNvSpPr/>
          <p:nvPr/>
        </p:nvSpPr>
        <p:spPr>
          <a:xfrm>
            <a:off x="7382424" y="2634377"/>
            <a:ext cx="2048789" cy="11066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445" name="Shape 445"/>
          <p:cNvSpPr/>
          <p:nvPr/>
        </p:nvSpPr>
        <p:spPr>
          <a:xfrm>
            <a:off x="9909724" y="2634377"/>
            <a:ext cx="2048789" cy="11066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446" name="Shape 446"/>
          <p:cNvSpPr/>
          <p:nvPr/>
        </p:nvSpPr>
        <p:spPr>
          <a:xfrm>
            <a:off x="274513" y="2508249"/>
            <a:ext cx="14859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事件</a:t>
            </a:r>
          </a:p>
          <a:p>
            <a:pPr/>
            <a:r>
              <a:t>生产者</a:t>
            </a:r>
          </a:p>
        </p:txBody>
      </p:sp>
      <p:sp>
        <p:nvSpPr>
          <p:cNvPr id="447" name="Shape 447"/>
          <p:cNvSpPr/>
          <p:nvPr/>
        </p:nvSpPr>
        <p:spPr>
          <a:xfrm>
            <a:off x="5170932" y="5067299"/>
            <a:ext cx="383133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pPr/>
            <a:r>
              <a:t>Message Broker</a:t>
            </a:r>
          </a:p>
        </p:txBody>
      </p:sp>
      <p:sp>
        <p:nvSpPr>
          <p:cNvPr id="448" name="Shape 448"/>
          <p:cNvSpPr/>
          <p:nvPr/>
        </p:nvSpPr>
        <p:spPr>
          <a:xfrm>
            <a:off x="2416724" y="7092077"/>
            <a:ext cx="2048789" cy="11066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449" name="Shape 449"/>
          <p:cNvSpPr/>
          <p:nvPr/>
        </p:nvSpPr>
        <p:spPr>
          <a:xfrm>
            <a:off x="4944024" y="7092077"/>
            <a:ext cx="2048789" cy="11066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450" name="Shape 450"/>
          <p:cNvSpPr/>
          <p:nvPr/>
        </p:nvSpPr>
        <p:spPr>
          <a:xfrm>
            <a:off x="7471324" y="7092077"/>
            <a:ext cx="2048789" cy="11066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451" name="Shape 451"/>
          <p:cNvSpPr/>
          <p:nvPr/>
        </p:nvSpPr>
        <p:spPr>
          <a:xfrm>
            <a:off x="9998624" y="7092077"/>
            <a:ext cx="2048789" cy="110664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Microservice</a:t>
            </a:r>
          </a:p>
        </p:txBody>
      </p:sp>
      <p:sp>
        <p:nvSpPr>
          <p:cNvPr id="452" name="Shape 452"/>
          <p:cNvSpPr/>
          <p:nvPr/>
        </p:nvSpPr>
        <p:spPr>
          <a:xfrm>
            <a:off x="363413" y="6965949"/>
            <a:ext cx="148590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事件</a:t>
            </a:r>
          </a:p>
          <a:p>
            <a:pPr/>
            <a:r>
              <a:t>消费者</a:t>
            </a:r>
          </a:p>
        </p:txBody>
      </p:sp>
      <p:sp>
        <p:nvSpPr>
          <p:cNvPr id="453" name="Shape 453"/>
          <p:cNvSpPr/>
          <p:nvPr/>
        </p:nvSpPr>
        <p:spPr>
          <a:xfrm>
            <a:off x="3352218" y="3834533"/>
            <a:ext cx="1" cy="85985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4" name="Shape 454"/>
          <p:cNvSpPr/>
          <p:nvPr/>
        </p:nvSpPr>
        <p:spPr>
          <a:xfrm>
            <a:off x="5879518" y="3834533"/>
            <a:ext cx="1" cy="859856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5" name="Shape 455"/>
          <p:cNvSpPr/>
          <p:nvPr/>
        </p:nvSpPr>
        <p:spPr>
          <a:xfrm>
            <a:off x="8406819" y="3834533"/>
            <a:ext cx="1" cy="859856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6" name="Shape 456"/>
          <p:cNvSpPr/>
          <p:nvPr/>
        </p:nvSpPr>
        <p:spPr>
          <a:xfrm>
            <a:off x="10934118" y="3834533"/>
            <a:ext cx="1" cy="859856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7" name="Shape 457"/>
          <p:cNvSpPr/>
          <p:nvPr/>
        </p:nvSpPr>
        <p:spPr>
          <a:xfrm>
            <a:off x="3346450" y="6151411"/>
            <a:ext cx="1" cy="85985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8" name="Shape 458"/>
          <p:cNvSpPr/>
          <p:nvPr/>
        </p:nvSpPr>
        <p:spPr>
          <a:xfrm>
            <a:off x="5873750" y="6151410"/>
            <a:ext cx="1" cy="85985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59" name="Shape 459"/>
          <p:cNvSpPr/>
          <p:nvPr/>
        </p:nvSpPr>
        <p:spPr>
          <a:xfrm>
            <a:off x="8401050" y="6151410"/>
            <a:ext cx="1" cy="85985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0" name="Shape 460"/>
          <p:cNvSpPr/>
          <p:nvPr/>
        </p:nvSpPr>
        <p:spPr>
          <a:xfrm>
            <a:off x="10928349" y="6151410"/>
            <a:ext cx="1" cy="859857"/>
          </a:xfrm>
          <a:prstGeom prst="line">
            <a:avLst/>
          </a:prstGeom>
          <a:ln w="254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1" name="Shape 461"/>
          <p:cNvSpPr/>
          <p:nvPr/>
        </p:nvSpPr>
        <p:spPr>
          <a:xfrm>
            <a:off x="3352218" y="4951255"/>
            <a:ext cx="1" cy="1106646"/>
          </a:xfrm>
          <a:prstGeom prst="line">
            <a:avLst/>
          </a:prstGeom>
          <a:ln w="25400">
            <a:solidFill>
              <a:schemeClr val="accent6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2" name="Shape 462"/>
          <p:cNvSpPr/>
          <p:nvPr/>
        </p:nvSpPr>
        <p:spPr>
          <a:xfrm>
            <a:off x="5879518" y="4951255"/>
            <a:ext cx="1" cy="1106646"/>
          </a:xfrm>
          <a:prstGeom prst="line">
            <a:avLst/>
          </a:prstGeom>
          <a:ln w="25400">
            <a:solidFill>
              <a:schemeClr val="accent6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3" name="Shape 463"/>
          <p:cNvSpPr/>
          <p:nvPr/>
        </p:nvSpPr>
        <p:spPr>
          <a:xfrm>
            <a:off x="8406819" y="4869577"/>
            <a:ext cx="1" cy="1106646"/>
          </a:xfrm>
          <a:prstGeom prst="line">
            <a:avLst/>
          </a:prstGeom>
          <a:ln w="25400">
            <a:solidFill>
              <a:schemeClr val="accent6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4" name="Shape 464"/>
          <p:cNvSpPr/>
          <p:nvPr/>
        </p:nvSpPr>
        <p:spPr>
          <a:xfrm>
            <a:off x="10941049" y="4869577"/>
            <a:ext cx="1" cy="1106646"/>
          </a:xfrm>
          <a:prstGeom prst="line">
            <a:avLst/>
          </a:prstGeom>
          <a:ln w="25400">
            <a:solidFill>
              <a:schemeClr val="accent6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65" name="Shape 465"/>
          <p:cNvSpPr/>
          <p:nvPr/>
        </p:nvSpPr>
        <p:spPr>
          <a:xfrm>
            <a:off x="528462" y="4713816"/>
            <a:ext cx="1155802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事件</a:t>
            </a:r>
          </a:p>
          <a:p>
            <a:pPr/>
            <a:r>
              <a:t>传输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/>
        </p:nvSpPr>
        <p:spPr>
          <a:xfrm>
            <a:off x="880533" y="499533"/>
            <a:ext cx="2400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一致性</a:t>
            </a:r>
          </a:p>
        </p:txBody>
      </p:sp>
      <p:sp>
        <p:nvSpPr>
          <p:cNvPr id="468" name="Shape 468"/>
          <p:cNvSpPr/>
          <p:nvPr/>
        </p:nvSpPr>
        <p:spPr>
          <a:xfrm>
            <a:off x="835006" y="4127500"/>
            <a:ext cx="11334788" cy="294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弱一致性，如cache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最终一致性，如Amazon S3、DNS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强一致性，如关系型数据库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3388909" y="3750733"/>
            <a:ext cx="6226982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命令查询责任分离</a:t>
            </a:r>
          </a:p>
          <a:p>
            <a: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C</a:t>
            </a:r>
            <a:r>
              <a:rPr sz="2000"/>
              <a:t>ommand </a:t>
            </a:r>
            <a:r>
              <a:t>Q</a:t>
            </a:r>
            <a:r>
              <a:rPr sz="2000"/>
              <a:t>uery </a:t>
            </a:r>
            <a:r>
              <a:t>R</a:t>
            </a:r>
            <a:r>
              <a:rPr sz="2000"/>
              <a:t>esponsibility </a:t>
            </a:r>
            <a:r>
              <a:t>S</a:t>
            </a:r>
            <a:r>
              <a:rPr sz="2000"/>
              <a:t>egregation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/>
        </p:nvSpPr>
        <p:spPr>
          <a:xfrm>
            <a:off x="880533" y="499533"/>
            <a:ext cx="862354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CQRS 命令查询责任分离</a:t>
            </a:r>
          </a:p>
        </p:txBody>
      </p:sp>
      <p:sp>
        <p:nvSpPr>
          <p:cNvPr id="473" name="Shape 473"/>
          <p:cNvSpPr/>
          <p:nvPr/>
        </p:nvSpPr>
        <p:spPr>
          <a:xfrm>
            <a:off x="654049" y="4400550"/>
            <a:ext cx="116967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pPr/>
            <a:r>
              <a:t>将查询、命令操作分离为两种独立子系统。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880533" y="499533"/>
            <a:ext cx="163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大纲</a:t>
            </a:r>
          </a:p>
        </p:txBody>
      </p:sp>
      <p:sp>
        <p:nvSpPr>
          <p:cNvPr id="131" name="Shape 131"/>
          <p:cNvSpPr/>
          <p:nvPr/>
        </p:nvSpPr>
        <p:spPr>
          <a:xfrm>
            <a:off x="599568" y="2381249"/>
            <a:ext cx="10042905" cy="499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API 网关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数据存储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微服务间数据共享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5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命令查询责任分离 &amp; 事件溯源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/>
        </p:nvSpPr>
        <p:spPr>
          <a:xfrm>
            <a:off x="5528096" y="4195233"/>
            <a:ext cx="194860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CRUD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/>
          <p:nvPr/>
        </p:nvSpPr>
        <p:spPr>
          <a:xfrm>
            <a:off x="880533" y="575733"/>
            <a:ext cx="231546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CRUD</a:t>
            </a:r>
          </a:p>
        </p:txBody>
      </p:sp>
      <p:sp>
        <p:nvSpPr>
          <p:cNvPr id="478" name="Shape 478"/>
          <p:cNvSpPr/>
          <p:nvPr/>
        </p:nvSpPr>
        <p:spPr>
          <a:xfrm>
            <a:off x="835006" y="3873499"/>
            <a:ext cx="11334788" cy="34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C: Create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R: Read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U: Update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D: Delete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Screen Shot 2017-03-18 at 11.00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6400" y="3054350"/>
            <a:ext cx="9652000" cy="4432300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Shape 481"/>
          <p:cNvSpPr/>
          <p:nvPr/>
        </p:nvSpPr>
        <p:spPr>
          <a:xfrm>
            <a:off x="880533" y="499533"/>
            <a:ext cx="383946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CRUD示例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880533" y="575733"/>
            <a:ext cx="231584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CQRS</a:t>
            </a:r>
          </a:p>
        </p:txBody>
      </p:sp>
      <p:pic>
        <p:nvPicPr>
          <p:cNvPr id="484" name="Screen Shot 2017-03-18 at 11.03.11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6720"/>
          <a:stretch>
            <a:fillRect/>
          </a:stretch>
        </p:blipFill>
        <p:spPr>
          <a:xfrm>
            <a:off x="1031031" y="2625923"/>
            <a:ext cx="8534401" cy="1326804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Screen Shot 2017-03-18 at 11.03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3081" y="5427712"/>
            <a:ext cx="9055101" cy="3416301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Shape 486"/>
          <p:cNvSpPr/>
          <p:nvPr/>
        </p:nvSpPr>
        <p:spPr>
          <a:xfrm>
            <a:off x="9277350" y="2603499"/>
            <a:ext cx="321181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不影响数据的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查询</a:t>
            </a:r>
          </a:p>
        </p:txBody>
      </p:sp>
      <p:sp>
        <p:nvSpPr>
          <p:cNvPr id="487" name="Shape 487"/>
          <p:cNvSpPr/>
          <p:nvPr/>
        </p:nvSpPr>
        <p:spPr>
          <a:xfrm>
            <a:off x="9569450" y="6210299"/>
            <a:ext cx="3211811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修改数据的</a:t>
            </a:r>
          </a:p>
          <a:p>
            <a:pPr/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命令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cqsr_patter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" y="533400"/>
            <a:ext cx="10972800" cy="736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/>
          <p:nvPr/>
        </p:nvSpPr>
        <p:spPr>
          <a:xfrm>
            <a:off x="880533" y="499533"/>
            <a:ext cx="460184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CQRS的好处</a:t>
            </a:r>
          </a:p>
        </p:txBody>
      </p:sp>
      <p:sp>
        <p:nvSpPr>
          <p:cNvPr id="492" name="Shape 492"/>
          <p:cNvSpPr/>
          <p:nvPr/>
        </p:nvSpPr>
        <p:spPr>
          <a:xfrm>
            <a:off x="835006" y="3594099"/>
            <a:ext cx="11334788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数据一致性：最终一致性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可扩展性：耦合性低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高可用性：分开解决高可用挑战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伸缩性：合理分配计算资源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3092586" y="4131733"/>
            <a:ext cx="68196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事件溯源 Event Souring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/>
          <p:nvPr/>
        </p:nvSpPr>
        <p:spPr>
          <a:xfrm>
            <a:off x="880533" y="499533"/>
            <a:ext cx="81606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事件溯源 Event Souring</a:t>
            </a:r>
          </a:p>
        </p:txBody>
      </p:sp>
      <p:sp>
        <p:nvSpPr>
          <p:cNvPr id="497" name="Shape 497"/>
          <p:cNvSpPr/>
          <p:nvPr/>
        </p:nvSpPr>
        <p:spPr>
          <a:xfrm>
            <a:off x="835006" y="2438399"/>
            <a:ext cx="11334788" cy="632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以事件为中心的方式来保存业务实体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不存储业务实体当前状态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存储实体状态改变的事件序列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事件举例：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28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Cart：ItemAddedEvent, ItemRemovedEvent, OrderPlacedEvent</a:t>
            </a:r>
          </a:p>
          <a:p>
            <a:pPr lvl="1" marL="969433" indent="-296333" algn="l" defTabSz="457200">
              <a:lnSpc>
                <a:spcPct val="150000"/>
              </a:lnSpc>
              <a:buSzPct val="75000"/>
              <a:buChar char="•"/>
              <a:defRPr sz="28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Order：OrderCreated, OrderCancelled, OrderApproved, OrderRejected, OrderShipped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880533" y="499533"/>
            <a:ext cx="81606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事件溯源 Event Souring</a:t>
            </a:r>
          </a:p>
        </p:txBody>
      </p:sp>
      <p:sp>
        <p:nvSpPr>
          <p:cNvPr id="500" name="Shape 500"/>
          <p:cNvSpPr/>
          <p:nvPr/>
        </p:nvSpPr>
        <p:spPr>
          <a:xfrm>
            <a:off x="1526827" y="4037979"/>
            <a:ext cx="1677641" cy="1677642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购物车创建</a:t>
            </a:r>
          </a:p>
        </p:txBody>
      </p:sp>
      <p:sp>
        <p:nvSpPr>
          <p:cNvPr id="501" name="Shape 501"/>
          <p:cNvSpPr/>
          <p:nvPr/>
        </p:nvSpPr>
        <p:spPr>
          <a:xfrm>
            <a:off x="4284662" y="4037979"/>
            <a:ext cx="1677641" cy="1677642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添加2个手机</a:t>
            </a:r>
          </a:p>
        </p:txBody>
      </p:sp>
      <p:sp>
        <p:nvSpPr>
          <p:cNvPr id="502" name="Shape 502"/>
          <p:cNvSpPr/>
          <p:nvPr/>
        </p:nvSpPr>
        <p:spPr>
          <a:xfrm>
            <a:off x="7042497" y="4037979"/>
            <a:ext cx="1677641" cy="1677642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添加1个相机</a:t>
            </a:r>
          </a:p>
        </p:txBody>
      </p:sp>
      <p:sp>
        <p:nvSpPr>
          <p:cNvPr id="503" name="Shape 503"/>
          <p:cNvSpPr/>
          <p:nvPr/>
        </p:nvSpPr>
        <p:spPr>
          <a:xfrm>
            <a:off x="9800332" y="4037979"/>
            <a:ext cx="1677641" cy="1677642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收货地址添加</a:t>
            </a:r>
          </a:p>
        </p:txBody>
      </p:sp>
      <p:sp>
        <p:nvSpPr>
          <p:cNvPr id="504" name="Shape 504"/>
          <p:cNvSpPr/>
          <p:nvPr/>
        </p:nvSpPr>
        <p:spPr>
          <a:xfrm>
            <a:off x="3257202" y="4576233"/>
            <a:ext cx="974726" cy="601134"/>
          </a:xfrm>
          <a:prstGeom prst="rightArrow">
            <a:avLst>
              <a:gd name="adj1" fmla="val 31648"/>
              <a:gd name="adj2" fmla="val 9371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5" name="Shape 505"/>
          <p:cNvSpPr/>
          <p:nvPr/>
        </p:nvSpPr>
        <p:spPr>
          <a:xfrm>
            <a:off x="6015037" y="4576233"/>
            <a:ext cx="974726" cy="601134"/>
          </a:xfrm>
          <a:prstGeom prst="rightArrow">
            <a:avLst>
              <a:gd name="adj1" fmla="val 31648"/>
              <a:gd name="adj2" fmla="val 9371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6" name="Shape 506"/>
          <p:cNvSpPr/>
          <p:nvPr/>
        </p:nvSpPr>
        <p:spPr>
          <a:xfrm>
            <a:off x="8772872" y="4576233"/>
            <a:ext cx="974726" cy="601134"/>
          </a:xfrm>
          <a:prstGeom prst="rightArrow">
            <a:avLst>
              <a:gd name="adj1" fmla="val 31648"/>
              <a:gd name="adj2" fmla="val 9371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7" name="Shape 507"/>
          <p:cNvSpPr/>
          <p:nvPr/>
        </p:nvSpPr>
        <p:spPr>
          <a:xfrm>
            <a:off x="3117519" y="7048500"/>
            <a:ext cx="6769762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存储状态改变序列 Storing Deltas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/>
        </p:nvSpPr>
        <p:spPr>
          <a:xfrm>
            <a:off x="880533" y="499533"/>
            <a:ext cx="81606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事件溯源 Event Souring</a:t>
            </a:r>
          </a:p>
        </p:txBody>
      </p:sp>
      <p:sp>
        <p:nvSpPr>
          <p:cNvPr id="510" name="Shape 510"/>
          <p:cNvSpPr/>
          <p:nvPr/>
        </p:nvSpPr>
        <p:spPr>
          <a:xfrm>
            <a:off x="1046162" y="4389437"/>
            <a:ext cx="974726" cy="9747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1" name="Shape 511"/>
          <p:cNvSpPr/>
          <p:nvPr/>
        </p:nvSpPr>
        <p:spPr>
          <a:xfrm>
            <a:off x="3033712" y="4389437"/>
            <a:ext cx="974726" cy="9747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2" name="Shape 512"/>
          <p:cNvSpPr/>
          <p:nvPr/>
        </p:nvSpPr>
        <p:spPr>
          <a:xfrm>
            <a:off x="5021262" y="4389437"/>
            <a:ext cx="974726" cy="9747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3" name="Shape 513"/>
          <p:cNvSpPr/>
          <p:nvPr/>
        </p:nvSpPr>
        <p:spPr>
          <a:xfrm>
            <a:off x="7008812" y="4389437"/>
            <a:ext cx="974726" cy="9747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4" name="Shape 514"/>
          <p:cNvSpPr/>
          <p:nvPr/>
        </p:nvSpPr>
        <p:spPr>
          <a:xfrm>
            <a:off x="4027487" y="4576233"/>
            <a:ext cx="974726" cy="601134"/>
          </a:xfrm>
          <a:prstGeom prst="rightArrow">
            <a:avLst>
              <a:gd name="adj1" fmla="val 31648"/>
              <a:gd name="adj2" fmla="val 9371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5" name="Shape 515"/>
          <p:cNvSpPr/>
          <p:nvPr/>
        </p:nvSpPr>
        <p:spPr>
          <a:xfrm>
            <a:off x="6015037" y="4576233"/>
            <a:ext cx="974726" cy="601134"/>
          </a:xfrm>
          <a:prstGeom prst="rightArrow">
            <a:avLst>
              <a:gd name="adj1" fmla="val 31648"/>
              <a:gd name="adj2" fmla="val 9371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6" name="Shape 516"/>
          <p:cNvSpPr/>
          <p:nvPr/>
        </p:nvSpPr>
        <p:spPr>
          <a:xfrm>
            <a:off x="2444750" y="7023100"/>
            <a:ext cx="88011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通过事件回放，实体对象状态能够回到源头</a:t>
            </a:r>
          </a:p>
        </p:txBody>
      </p:sp>
      <p:sp>
        <p:nvSpPr>
          <p:cNvPr id="517" name="Shape 517"/>
          <p:cNvSpPr/>
          <p:nvPr/>
        </p:nvSpPr>
        <p:spPr>
          <a:xfrm>
            <a:off x="8996362" y="4389437"/>
            <a:ext cx="974726" cy="9747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18" name="Shape 518"/>
          <p:cNvSpPr/>
          <p:nvPr/>
        </p:nvSpPr>
        <p:spPr>
          <a:xfrm>
            <a:off x="10983912" y="4389437"/>
            <a:ext cx="974726" cy="974726"/>
          </a:xfrm>
          <a:prstGeom prst="roundRect">
            <a:avLst>
              <a:gd name="adj" fmla="val 15000"/>
            </a:avLst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19" name="Shape 519"/>
          <p:cNvSpPr/>
          <p:nvPr/>
        </p:nvSpPr>
        <p:spPr>
          <a:xfrm>
            <a:off x="2039937" y="4576233"/>
            <a:ext cx="974726" cy="601134"/>
          </a:xfrm>
          <a:prstGeom prst="rightArrow">
            <a:avLst>
              <a:gd name="adj1" fmla="val 31648"/>
              <a:gd name="adj2" fmla="val 9371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0" name="Shape 520"/>
          <p:cNvSpPr/>
          <p:nvPr/>
        </p:nvSpPr>
        <p:spPr>
          <a:xfrm>
            <a:off x="8002587" y="4576233"/>
            <a:ext cx="974726" cy="601134"/>
          </a:xfrm>
          <a:prstGeom prst="rightArrow">
            <a:avLst>
              <a:gd name="adj1" fmla="val 31648"/>
              <a:gd name="adj2" fmla="val 9371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1" name="Shape 521"/>
          <p:cNvSpPr/>
          <p:nvPr/>
        </p:nvSpPr>
        <p:spPr>
          <a:xfrm>
            <a:off x="9990137" y="4576233"/>
            <a:ext cx="974726" cy="601134"/>
          </a:xfrm>
          <a:prstGeom prst="rightArrow">
            <a:avLst>
              <a:gd name="adj1" fmla="val 31648"/>
              <a:gd name="adj2" fmla="val 93717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5210286" y="4131733"/>
            <a:ext cx="25842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网关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880533" y="499533"/>
            <a:ext cx="735553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事件存储 Event Store</a:t>
            </a:r>
          </a:p>
        </p:txBody>
      </p:sp>
      <p:sp>
        <p:nvSpPr>
          <p:cNvPr id="524" name="Shape 524"/>
          <p:cNvSpPr/>
          <p:nvPr/>
        </p:nvSpPr>
        <p:spPr>
          <a:xfrm>
            <a:off x="2286000" y="3337107"/>
            <a:ext cx="1464734" cy="146473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Produce</a:t>
            </a:r>
          </a:p>
        </p:txBody>
      </p:sp>
      <p:sp>
        <p:nvSpPr>
          <p:cNvPr id="525" name="Shape 525"/>
          <p:cNvSpPr/>
          <p:nvPr/>
        </p:nvSpPr>
        <p:spPr>
          <a:xfrm>
            <a:off x="2286000" y="6613707"/>
            <a:ext cx="1464734" cy="146473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Consume</a:t>
            </a:r>
          </a:p>
        </p:txBody>
      </p:sp>
      <p:sp>
        <p:nvSpPr>
          <p:cNvPr id="526" name="Shape 526"/>
          <p:cNvSpPr/>
          <p:nvPr/>
        </p:nvSpPr>
        <p:spPr>
          <a:xfrm>
            <a:off x="8966200" y="7758592"/>
            <a:ext cx="1694607" cy="4703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# 1</a:t>
            </a:r>
          </a:p>
        </p:txBody>
      </p:sp>
      <p:sp>
        <p:nvSpPr>
          <p:cNvPr id="527" name="Shape 527"/>
          <p:cNvSpPr/>
          <p:nvPr/>
        </p:nvSpPr>
        <p:spPr>
          <a:xfrm>
            <a:off x="8966200" y="7187092"/>
            <a:ext cx="1694607" cy="4703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8" name="Shape 528"/>
          <p:cNvSpPr/>
          <p:nvPr/>
        </p:nvSpPr>
        <p:spPr>
          <a:xfrm>
            <a:off x="8966200" y="6615592"/>
            <a:ext cx="1694607" cy="4703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29" name="Shape 529"/>
          <p:cNvSpPr/>
          <p:nvPr/>
        </p:nvSpPr>
        <p:spPr>
          <a:xfrm>
            <a:off x="8966200" y="6044092"/>
            <a:ext cx="1694607" cy="4703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0" name="Shape 530"/>
          <p:cNvSpPr/>
          <p:nvPr/>
        </p:nvSpPr>
        <p:spPr>
          <a:xfrm>
            <a:off x="8966200" y="5472592"/>
            <a:ext cx="1694607" cy="4703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# 5</a:t>
            </a:r>
          </a:p>
        </p:txBody>
      </p:sp>
      <p:sp>
        <p:nvSpPr>
          <p:cNvPr id="531" name="Shape 531"/>
          <p:cNvSpPr/>
          <p:nvPr/>
        </p:nvSpPr>
        <p:spPr>
          <a:xfrm>
            <a:off x="8966200" y="4901093"/>
            <a:ext cx="1694607" cy="4703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2" name="Shape 532"/>
          <p:cNvSpPr/>
          <p:nvPr/>
        </p:nvSpPr>
        <p:spPr>
          <a:xfrm>
            <a:off x="8966200" y="4329593"/>
            <a:ext cx="1694607" cy="4703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8966200" y="3758093"/>
            <a:ext cx="1694607" cy="47036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4" name="Shape 534"/>
          <p:cNvSpPr/>
          <p:nvPr/>
        </p:nvSpPr>
        <p:spPr>
          <a:xfrm>
            <a:off x="8966200" y="3186593"/>
            <a:ext cx="1694607" cy="47036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# 9</a:t>
            </a:r>
          </a:p>
        </p:txBody>
      </p:sp>
      <p:sp>
        <p:nvSpPr>
          <p:cNvPr id="535" name="Shape 535"/>
          <p:cNvSpPr/>
          <p:nvPr/>
        </p:nvSpPr>
        <p:spPr>
          <a:xfrm>
            <a:off x="4531629" y="4069474"/>
            <a:ext cx="3653675" cy="1"/>
          </a:xfrm>
          <a:prstGeom prst="line">
            <a:avLst/>
          </a:prstGeom>
          <a:ln w="38100">
            <a:solidFill>
              <a:srgbClr val="1A931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36" name="Shape 536"/>
          <p:cNvSpPr/>
          <p:nvPr/>
        </p:nvSpPr>
        <p:spPr>
          <a:xfrm>
            <a:off x="8850462" y="2439020"/>
            <a:ext cx="192608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Event Store</a:t>
            </a:r>
          </a:p>
        </p:txBody>
      </p:sp>
      <p:sp>
        <p:nvSpPr>
          <p:cNvPr id="537" name="Shape 537"/>
          <p:cNvSpPr/>
          <p:nvPr/>
        </p:nvSpPr>
        <p:spPr>
          <a:xfrm>
            <a:off x="4531629" y="7346074"/>
            <a:ext cx="3653675" cy="1"/>
          </a:xfrm>
          <a:prstGeom prst="line">
            <a:avLst/>
          </a:prstGeom>
          <a:ln w="38100">
            <a:solidFill>
              <a:srgbClr val="1A931F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38" name="Shape 538"/>
          <p:cNvSpPr/>
          <p:nvPr/>
        </p:nvSpPr>
        <p:spPr>
          <a:xfrm>
            <a:off x="6959600" y="3834292"/>
            <a:ext cx="470363" cy="47036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6620410" y="3155074"/>
            <a:ext cx="114874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record</a:t>
            </a:r>
          </a:p>
        </p:txBody>
      </p:sp>
      <p:sp>
        <p:nvSpPr>
          <p:cNvPr id="540" name="Shape 540"/>
          <p:cNvSpPr/>
          <p:nvPr/>
        </p:nvSpPr>
        <p:spPr>
          <a:xfrm>
            <a:off x="1907040" y="2439020"/>
            <a:ext cx="2222653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Event Source</a:t>
            </a:r>
          </a:p>
        </p:txBody>
      </p:sp>
      <p:sp>
        <p:nvSpPr>
          <p:cNvPr id="541" name="Shape 541"/>
          <p:cNvSpPr/>
          <p:nvPr/>
        </p:nvSpPr>
        <p:spPr>
          <a:xfrm>
            <a:off x="4965700" y="7110893"/>
            <a:ext cx="470363" cy="47036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42" name="Shape 542"/>
          <p:cNvSpPr/>
          <p:nvPr/>
        </p:nvSpPr>
        <p:spPr>
          <a:xfrm>
            <a:off x="4653003" y="7727073"/>
            <a:ext cx="109575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replay</a:t>
            </a:r>
          </a:p>
        </p:txBody>
      </p:sp>
      <p:sp>
        <p:nvSpPr>
          <p:cNvPr id="543" name="Shape 543"/>
          <p:cNvSpPr/>
          <p:nvPr/>
        </p:nvSpPr>
        <p:spPr>
          <a:xfrm>
            <a:off x="10873953" y="4978400"/>
            <a:ext cx="1464734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仅附加日志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/>
        </p:nvSpPr>
        <p:spPr>
          <a:xfrm>
            <a:off x="391820" y="4195233"/>
            <a:ext cx="1222115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currentState = fx(initialState, entity, events)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/>
        </p:nvSpPr>
        <p:spPr>
          <a:xfrm>
            <a:off x="391820" y="4195233"/>
            <a:ext cx="12221159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Event Store = Message Broker + Database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/>
          <p:nvPr/>
        </p:nvSpPr>
        <p:spPr>
          <a:xfrm>
            <a:off x="880533" y="499533"/>
            <a:ext cx="5448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事件溯源的好处</a:t>
            </a:r>
          </a:p>
        </p:txBody>
      </p:sp>
      <p:sp>
        <p:nvSpPr>
          <p:cNvPr id="550" name="Shape 550"/>
          <p:cNvSpPr/>
          <p:nvPr/>
        </p:nvSpPr>
        <p:spPr>
          <a:xfrm>
            <a:off x="835006" y="3060700"/>
            <a:ext cx="11334788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解决微服务间数据一致性的问题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记录所有状态变更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实现了业务事务：带时序的业务历史记录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可靠的事件发布：推送通知、数据分析、日志审计等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Event Store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2335" y="5759053"/>
            <a:ext cx="2346757" cy="1765384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Shape 553"/>
          <p:cNvSpPr/>
          <p:nvPr/>
        </p:nvSpPr>
        <p:spPr>
          <a:xfrm>
            <a:off x="880533" y="499533"/>
            <a:ext cx="561982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Event Store方案</a:t>
            </a:r>
          </a:p>
        </p:txBody>
      </p:sp>
      <p:sp>
        <p:nvSpPr>
          <p:cNvPr id="554" name="Shape 554"/>
          <p:cNvSpPr/>
          <p:nvPr/>
        </p:nvSpPr>
        <p:spPr>
          <a:xfrm>
            <a:off x="835006" y="4330700"/>
            <a:ext cx="11334788" cy="254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Apache Kafka</a:t>
            </a:r>
            <a:r>
              <a:rPr sz="2400"/>
              <a:t> </a:t>
            </a:r>
            <a:r>
              <a:rPr sz="2400" u="sng">
                <a:hlinkClick r:id="rId3" invalidUrl="" action="" tgtFrame="" tooltip="" history="1" highlightClick="0" endSnd="0"/>
              </a:rPr>
              <a:t>http://kafka.apache.org/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akka persistance </a:t>
            </a:r>
            <a:r>
              <a:rPr sz="2400" u="sng">
                <a:hlinkClick r:id="rId4" invalidUrl="" action="" tgtFrame="" tooltip="" history="1" highlightClick="0" endSnd="0"/>
              </a:rPr>
              <a:t>http://akka.io/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Event Store </a:t>
            </a:r>
            <a:r>
              <a:rPr sz="2400"/>
              <a:t>https://geteventstore.com/</a:t>
            </a:r>
          </a:p>
        </p:txBody>
      </p:sp>
      <p:pic>
        <p:nvPicPr>
          <p:cNvPr id="555" name="logo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81106" y="4083816"/>
            <a:ext cx="3123309" cy="932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Screen Shot 2017-03-18 at 17.55.56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65126" y="5185688"/>
            <a:ext cx="2535548" cy="830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StuQ讲师模版-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9749997" y="6662615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6" name="Shape 136"/>
          <p:cNvSpPr/>
          <p:nvPr/>
        </p:nvSpPr>
        <p:spPr>
          <a:xfrm>
            <a:off x="9749997" y="5125113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" name="Shape 137"/>
          <p:cNvSpPr/>
          <p:nvPr/>
        </p:nvSpPr>
        <p:spPr>
          <a:xfrm>
            <a:off x="9749997" y="3587610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8" name="Shape 138"/>
          <p:cNvSpPr/>
          <p:nvPr/>
        </p:nvSpPr>
        <p:spPr>
          <a:xfrm>
            <a:off x="3321817" y="3058187"/>
            <a:ext cx="2717748" cy="426409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" name="Shape 139"/>
          <p:cNvSpPr/>
          <p:nvPr/>
        </p:nvSpPr>
        <p:spPr>
          <a:xfrm>
            <a:off x="3770224" y="4406969"/>
            <a:ext cx="1820934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140" name="Shape 140"/>
          <p:cNvSpPr/>
          <p:nvPr/>
        </p:nvSpPr>
        <p:spPr>
          <a:xfrm>
            <a:off x="3770224" y="5309437"/>
            <a:ext cx="1820934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141" name="Shape 141"/>
          <p:cNvSpPr/>
          <p:nvPr/>
        </p:nvSpPr>
        <p:spPr>
          <a:xfrm>
            <a:off x="3770224" y="6211904"/>
            <a:ext cx="1820934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Shipment</a:t>
            </a:r>
          </a:p>
        </p:txBody>
      </p:sp>
      <p:sp>
        <p:nvSpPr>
          <p:cNvPr id="142" name="Shape 142"/>
          <p:cNvSpPr/>
          <p:nvPr/>
        </p:nvSpPr>
        <p:spPr>
          <a:xfrm>
            <a:off x="3770224" y="3504501"/>
            <a:ext cx="1820934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Billing</a:t>
            </a:r>
          </a:p>
        </p:txBody>
      </p:sp>
      <p:sp>
        <p:nvSpPr>
          <p:cNvPr id="143" name="Shape 143"/>
          <p:cNvSpPr/>
          <p:nvPr/>
        </p:nvSpPr>
        <p:spPr>
          <a:xfrm>
            <a:off x="628161" y="3832469"/>
            <a:ext cx="1820933" cy="68970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144" name="Shape 144"/>
          <p:cNvSpPr/>
          <p:nvPr/>
        </p:nvSpPr>
        <p:spPr>
          <a:xfrm>
            <a:off x="628161" y="5955741"/>
            <a:ext cx="1820933" cy="689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Mobile</a:t>
            </a:r>
          </a:p>
        </p:txBody>
      </p:sp>
      <p:sp>
        <p:nvSpPr>
          <p:cNvPr id="145" name="Shape 145"/>
          <p:cNvSpPr/>
          <p:nvPr/>
        </p:nvSpPr>
        <p:spPr>
          <a:xfrm flipH="1">
            <a:off x="2448680" y="6300595"/>
            <a:ext cx="1080798" cy="1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6" name="Shape 146"/>
          <p:cNvSpPr/>
          <p:nvPr/>
        </p:nvSpPr>
        <p:spPr>
          <a:xfrm flipH="1">
            <a:off x="2448680" y="4177322"/>
            <a:ext cx="1080798" cy="1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" name="Shape 147"/>
          <p:cNvSpPr/>
          <p:nvPr/>
        </p:nvSpPr>
        <p:spPr>
          <a:xfrm>
            <a:off x="2296928" y="1059012"/>
            <a:ext cx="138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单体</a:t>
            </a:r>
          </a:p>
        </p:txBody>
      </p:sp>
      <p:sp>
        <p:nvSpPr>
          <p:cNvPr id="148" name="Shape 148"/>
          <p:cNvSpPr/>
          <p:nvPr/>
        </p:nvSpPr>
        <p:spPr>
          <a:xfrm>
            <a:off x="9749997" y="1972966"/>
            <a:ext cx="2521753" cy="1317468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" name="Shape 149"/>
          <p:cNvSpPr/>
          <p:nvPr/>
        </p:nvSpPr>
        <p:spPr>
          <a:xfrm>
            <a:off x="10100407" y="3901490"/>
            <a:ext cx="1820933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150" name="Shape 150"/>
          <p:cNvSpPr/>
          <p:nvPr/>
        </p:nvSpPr>
        <p:spPr>
          <a:xfrm>
            <a:off x="10100407" y="5438993"/>
            <a:ext cx="1820933" cy="68970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151" name="Shape 151"/>
          <p:cNvSpPr/>
          <p:nvPr/>
        </p:nvSpPr>
        <p:spPr>
          <a:xfrm>
            <a:off x="10100407" y="6976495"/>
            <a:ext cx="1820933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Shipment</a:t>
            </a:r>
          </a:p>
        </p:txBody>
      </p:sp>
      <p:sp>
        <p:nvSpPr>
          <p:cNvPr id="152" name="Shape 152"/>
          <p:cNvSpPr/>
          <p:nvPr/>
        </p:nvSpPr>
        <p:spPr>
          <a:xfrm>
            <a:off x="10100407" y="2286846"/>
            <a:ext cx="1820933" cy="68970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Billing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6690387" y="3832469"/>
            <a:ext cx="1820934" cy="68970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154" name="Shape 154"/>
          <p:cNvSpPr/>
          <p:nvPr/>
        </p:nvSpPr>
        <p:spPr>
          <a:xfrm>
            <a:off x="6690387" y="5955741"/>
            <a:ext cx="1820934" cy="689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Mobile</a:t>
            </a:r>
          </a:p>
        </p:txBody>
      </p:sp>
      <p:sp>
        <p:nvSpPr>
          <p:cNvPr id="155" name="Shape 155"/>
          <p:cNvSpPr/>
          <p:nvPr/>
        </p:nvSpPr>
        <p:spPr>
          <a:xfrm flipH="1">
            <a:off x="8602420" y="4424969"/>
            <a:ext cx="1283770" cy="1988374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6" name="Shape 156"/>
          <p:cNvSpPr/>
          <p:nvPr/>
        </p:nvSpPr>
        <p:spPr>
          <a:xfrm flipH="1">
            <a:off x="8510906" y="2882305"/>
            <a:ext cx="1295018" cy="1295018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7" name="Shape 157"/>
          <p:cNvSpPr/>
          <p:nvPr/>
        </p:nvSpPr>
        <p:spPr>
          <a:xfrm flipH="1" flipV="1">
            <a:off x="8567970" y="4375101"/>
            <a:ext cx="1295018" cy="1295018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" name="Shape 158"/>
          <p:cNvSpPr/>
          <p:nvPr/>
        </p:nvSpPr>
        <p:spPr>
          <a:xfrm flipH="1">
            <a:off x="8555877" y="4254263"/>
            <a:ext cx="1350292" cy="1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9" name="Shape 159"/>
          <p:cNvSpPr/>
          <p:nvPr/>
        </p:nvSpPr>
        <p:spPr>
          <a:xfrm flipH="1" flipV="1">
            <a:off x="8510906" y="4549131"/>
            <a:ext cx="1350676" cy="2833305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" name="Shape 160"/>
          <p:cNvSpPr/>
          <p:nvPr/>
        </p:nvSpPr>
        <p:spPr>
          <a:xfrm flipH="1" flipV="1">
            <a:off x="8610077" y="6683758"/>
            <a:ext cx="1398475" cy="767706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1" name="Shape 161"/>
          <p:cNvSpPr/>
          <p:nvPr/>
        </p:nvSpPr>
        <p:spPr>
          <a:xfrm flipH="1">
            <a:off x="8631073" y="5997934"/>
            <a:ext cx="1410887" cy="597243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2" name="Shape 162"/>
          <p:cNvSpPr/>
          <p:nvPr/>
        </p:nvSpPr>
        <p:spPr>
          <a:xfrm flipH="1">
            <a:off x="8518642" y="2968813"/>
            <a:ext cx="1441968" cy="3206999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" name="Shape 163"/>
          <p:cNvSpPr/>
          <p:nvPr/>
        </p:nvSpPr>
        <p:spPr>
          <a:xfrm>
            <a:off x="8711545" y="855312"/>
            <a:ext cx="201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微服务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880533" y="499533"/>
            <a:ext cx="392430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带来的问题</a:t>
            </a:r>
          </a:p>
        </p:txBody>
      </p:sp>
      <p:sp>
        <p:nvSpPr>
          <p:cNvPr id="166" name="Shape 166"/>
          <p:cNvSpPr/>
          <p:nvPr/>
        </p:nvSpPr>
        <p:spPr>
          <a:xfrm>
            <a:off x="835006" y="3060700"/>
            <a:ext cx="11334788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入口(Entry Point)变动需消费者(Client)跟随变动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后端服务架构调整对外可见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服务接口版本一致性问题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请求数量增多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协议支持友好度，如AMQP、Thrift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9348062" y="6876981"/>
            <a:ext cx="2521753" cy="1317468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9" name="Shape 169"/>
          <p:cNvSpPr/>
          <p:nvPr/>
        </p:nvSpPr>
        <p:spPr>
          <a:xfrm>
            <a:off x="9348062" y="5339477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0" name="Shape 170"/>
          <p:cNvSpPr/>
          <p:nvPr/>
        </p:nvSpPr>
        <p:spPr>
          <a:xfrm>
            <a:off x="9348062" y="3801975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1" name="Shape 171"/>
          <p:cNvSpPr/>
          <p:nvPr/>
        </p:nvSpPr>
        <p:spPr>
          <a:xfrm>
            <a:off x="9348062" y="2187330"/>
            <a:ext cx="2521753" cy="1317469"/>
          </a:xfrm>
          <a:prstGeom prst="roundRect">
            <a:avLst>
              <a:gd name="adj" fmla="val 30943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2" name="Shape 172"/>
          <p:cNvSpPr/>
          <p:nvPr/>
        </p:nvSpPr>
        <p:spPr>
          <a:xfrm>
            <a:off x="9698473" y="4115855"/>
            <a:ext cx="1820933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Order</a:t>
            </a:r>
          </a:p>
        </p:txBody>
      </p:sp>
      <p:sp>
        <p:nvSpPr>
          <p:cNvPr id="173" name="Shape 173"/>
          <p:cNvSpPr/>
          <p:nvPr/>
        </p:nvSpPr>
        <p:spPr>
          <a:xfrm>
            <a:off x="9698473" y="5653358"/>
            <a:ext cx="1820933" cy="68970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Product</a:t>
            </a:r>
          </a:p>
        </p:txBody>
      </p:sp>
      <p:sp>
        <p:nvSpPr>
          <p:cNvPr id="174" name="Shape 174"/>
          <p:cNvSpPr/>
          <p:nvPr/>
        </p:nvSpPr>
        <p:spPr>
          <a:xfrm>
            <a:off x="9698473" y="7190861"/>
            <a:ext cx="1820933" cy="68970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Shipment</a:t>
            </a:r>
          </a:p>
        </p:txBody>
      </p:sp>
      <p:sp>
        <p:nvSpPr>
          <p:cNvPr id="175" name="Shape 175"/>
          <p:cNvSpPr/>
          <p:nvPr/>
        </p:nvSpPr>
        <p:spPr>
          <a:xfrm>
            <a:off x="9698473" y="2501210"/>
            <a:ext cx="1820933" cy="6897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Billing</a:t>
            </a:r>
          </a:p>
        </p:txBody>
      </p:sp>
      <p:sp>
        <p:nvSpPr>
          <p:cNvPr id="176" name="Shape 176"/>
          <p:cNvSpPr/>
          <p:nvPr/>
        </p:nvSpPr>
        <p:spPr>
          <a:xfrm>
            <a:off x="1425051" y="3169390"/>
            <a:ext cx="1820933" cy="68970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Browser</a:t>
            </a:r>
          </a:p>
        </p:txBody>
      </p:sp>
      <p:sp>
        <p:nvSpPr>
          <p:cNvPr id="177" name="Shape 177"/>
          <p:cNvSpPr/>
          <p:nvPr/>
        </p:nvSpPr>
        <p:spPr>
          <a:xfrm>
            <a:off x="1425051" y="6478255"/>
            <a:ext cx="1820933" cy="689709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sx="100000" sy="100000" kx="0" ky="0" algn="b" rotWithShape="0" blurRad="25400" dist="25400" dir="2388334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Mobile</a:t>
            </a:r>
          </a:p>
        </p:txBody>
      </p:sp>
      <p:sp>
        <p:nvSpPr>
          <p:cNvPr id="178" name="Shape 178"/>
          <p:cNvSpPr/>
          <p:nvPr/>
        </p:nvSpPr>
        <p:spPr>
          <a:xfrm flipH="1">
            <a:off x="7680657" y="4545042"/>
            <a:ext cx="1605995" cy="608014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9" name="Shape 179"/>
          <p:cNvSpPr/>
          <p:nvPr/>
        </p:nvSpPr>
        <p:spPr>
          <a:xfrm flipH="1">
            <a:off x="3232391" y="5516066"/>
            <a:ext cx="1024394" cy="1024393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0" name="Shape 180"/>
          <p:cNvSpPr/>
          <p:nvPr/>
        </p:nvSpPr>
        <p:spPr>
          <a:xfrm flipH="1">
            <a:off x="7589930" y="2984630"/>
            <a:ext cx="1798482" cy="1798483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" name="Shape 181"/>
          <p:cNvSpPr/>
          <p:nvPr/>
        </p:nvSpPr>
        <p:spPr>
          <a:xfrm flipH="1" flipV="1">
            <a:off x="3236949" y="3798738"/>
            <a:ext cx="1017808" cy="1297402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2" name="Shape 182"/>
          <p:cNvSpPr/>
          <p:nvPr/>
        </p:nvSpPr>
        <p:spPr>
          <a:xfrm>
            <a:off x="4292739" y="4772222"/>
            <a:ext cx="3293907" cy="1046844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API Gateway</a:t>
            </a:r>
          </a:p>
        </p:txBody>
      </p:sp>
      <p:sp>
        <p:nvSpPr>
          <p:cNvPr id="183" name="Shape 183"/>
          <p:cNvSpPr/>
          <p:nvPr/>
        </p:nvSpPr>
        <p:spPr>
          <a:xfrm flipH="1" flipV="1">
            <a:off x="7639445" y="5505411"/>
            <a:ext cx="1640074" cy="632347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4" name="Shape 184"/>
          <p:cNvSpPr/>
          <p:nvPr/>
        </p:nvSpPr>
        <p:spPr>
          <a:xfrm flipH="1" flipV="1">
            <a:off x="7613050" y="5812385"/>
            <a:ext cx="1703892" cy="1703892"/>
          </a:xfrm>
          <a:prstGeom prst="line">
            <a:avLst/>
          </a:prstGeom>
          <a:ln w="63500">
            <a:solidFill>
              <a:schemeClr val="accent4">
                <a:satOff val="1488"/>
                <a:lumOff val="-7242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5" name="Shape 185"/>
          <p:cNvSpPr/>
          <p:nvPr/>
        </p:nvSpPr>
        <p:spPr>
          <a:xfrm>
            <a:off x="5210286" y="1009658"/>
            <a:ext cx="25842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defRPr sz="50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API 网关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880533" y="499533"/>
            <a:ext cx="53642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6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API 网关的优点</a:t>
            </a:r>
          </a:p>
        </p:txBody>
      </p:sp>
      <p:sp>
        <p:nvSpPr>
          <p:cNvPr id="188" name="Shape 188"/>
          <p:cNvSpPr/>
          <p:nvPr/>
        </p:nvSpPr>
        <p:spPr>
          <a:xfrm>
            <a:off x="835006" y="3060700"/>
            <a:ext cx="11334788" cy="508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封装了系统内部架构，简化消费者使用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请求组合，给消费者灵活定制API，减少请求量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单入口，协议转换为Web-Friendly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服务端变化带来的影响降到最低</a:t>
            </a:r>
          </a:p>
          <a:p>
            <a:pPr marL="524933" indent="-296333" algn="l" defTabSz="457200">
              <a:lnSpc>
                <a:spcPct val="150000"/>
              </a:lnSpc>
              <a:buSzPct val="75000"/>
              <a:buChar char="•"/>
              <a:defRPr sz="40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负载均衡、请求路由、身份验证...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