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tuQ讲师模版-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tuQ讲师模版-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445896" y="3867149"/>
            <a:ext cx="10113008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500">
                <a:solidFill>
                  <a:srgbClr val="32333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跟我做一个Java微服务项目</a:t>
            </a:r>
          </a:p>
        </p:txBody>
      </p:sp>
      <p:sp>
        <p:nvSpPr>
          <p:cNvPr id="122" name="Shape 122"/>
          <p:cNvSpPr/>
          <p:nvPr/>
        </p:nvSpPr>
        <p:spPr>
          <a:xfrm>
            <a:off x="4610347" y="5416550"/>
            <a:ext cx="37841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4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Week #5 安全加固 / 刘俊强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880533" y="499533"/>
            <a:ext cx="697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微服务架构安全加固</a:t>
            </a:r>
          </a:p>
        </p:txBody>
      </p:sp>
      <p:pic>
        <p:nvPicPr>
          <p:cNvPr id="151" name="Screen Shot 2017-03-23 at 17.36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2984500"/>
            <a:ext cx="11430000" cy="523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880533" y="499533"/>
            <a:ext cx="8496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微服务架构安全加固难点</a:t>
            </a:r>
          </a:p>
        </p:txBody>
      </p:sp>
      <p:sp>
        <p:nvSpPr>
          <p:cNvPr id="154" name="Shape 154"/>
          <p:cNvSpPr/>
          <p:nvPr/>
        </p:nvSpPr>
        <p:spPr>
          <a:xfrm>
            <a:off x="517490" y="2244487"/>
            <a:ext cx="10042905" cy="6304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69433" indent="-296333" algn="l" defTabSz="457200">
              <a:lnSpc>
                <a:spcPct val="12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更为大的攻击面</a:t>
            </a:r>
          </a:p>
          <a:p>
            <a:pPr lvl="1" marL="969433" indent="-296333" algn="l" defTabSz="457200">
              <a:lnSpc>
                <a:spcPct val="12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微服务间如何知道谁在访问？</a:t>
            </a:r>
          </a:p>
          <a:p>
            <a:pPr lvl="1" marL="969433" indent="-296333" algn="l" defTabSz="457200">
              <a:lnSpc>
                <a:spcPct val="12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微服务间该如何互相信任？</a:t>
            </a:r>
          </a:p>
          <a:p>
            <a:pPr lvl="1" marL="969433" indent="-296333" algn="l" defTabSz="457200">
              <a:lnSpc>
                <a:spcPct val="12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认证服务瓶颈</a:t>
            </a:r>
          </a:p>
          <a:p>
            <a:pPr lvl="1" marL="969433" indent="-296333" algn="l" defTabSz="457200">
              <a:lnSpc>
                <a:spcPct val="12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单点登录</a:t>
            </a:r>
          </a:p>
          <a:p>
            <a:pPr lvl="1" marL="969433" indent="-296333" algn="l" defTabSz="457200">
              <a:lnSpc>
                <a:spcPct val="12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无状态服务</a:t>
            </a:r>
          </a:p>
          <a:p>
            <a:pPr lvl="1" marL="969433" indent="-296333" algn="l" defTabSz="457200">
              <a:lnSpc>
                <a:spcPct val="12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SSO</a:t>
            </a:r>
          </a:p>
          <a:p>
            <a:pPr lvl="1" marL="969433" indent="-296333" algn="l" defTabSz="457200">
              <a:lnSpc>
                <a:spcPct val="12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无状态</a:t>
            </a:r>
          </a:p>
          <a:p>
            <a:pPr lvl="1" marL="969433" indent="-296333" algn="l" defTabSz="457200">
              <a:lnSpc>
                <a:spcPct val="12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对浏览器和客户端友好</a:t>
            </a:r>
          </a:p>
          <a:p>
            <a:pPr lvl="1" marL="969433" indent="-296333" algn="l" defTabSz="457200">
              <a:lnSpc>
                <a:spcPct val="12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授权的颗粒度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880533" y="499533"/>
            <a:ext cx="8496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微服务的身份验证与授权</a:t>
            </a:r>
          </a:p>
        </p:txBody>
      </p:sp>
      <p:sp>
        <p:nvSpPr>
          <p:cNvPr id="157" name="Shape 157"/>
          <p:cNvSpPr/>
          <p:nvPr/>
        </p:nvSpPr>
        <p:spPr>
          <a:xfrm>
            <a:off x="461465" y="2120392"/>
            <a:ext cx="12081870" cy="676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Authentication 身份验证：对接收到的用户身份凭证进行验证。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Authorization 角色授权：决定用户是否有访问某些特定资源的权限。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在微服务架构里：</a:t>
            </a:r>
          </a:p>
          <a:p>
            <a:pPr lvl="2" marL="1611488" indent="-493888" algn="l" defTabSz="457200">
              <a:lnSpc>
                <a:spcPct val="15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身份验证可以是一个单独的微服务</a:t>
            </a:r>
          </a:p>
          <a:p>
            <a:pPr lvl="2" marL="1611488" indent="-493888" algn="l" defTabSz="457200">
              <a:lnSpc>
                <a:spcPct val="15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角色授权可以是在微服务里面的功能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905249" y="4131733"/>
            <a:ext cx="519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微服务的安全方案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 Shot 2017-03-23 at 17.36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2260600"/>
            <a:ext cx="11430000" cy="523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880533" y="575733"/>
            <a:ext cx="752556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API Gateway Security</a:t>
            </a:r>
          </a:p>
        </p:txBody>
      </p:sp>
      <p:sp>
        <p:nvSpPr>
          <p:cNvPr id="164" name="Shape 164"/>
          <p:cNvSpPr/>
          <p:nvPr/>
        </p:nvSpPr>
        <p:spPr>
          <a:xfrm>
            <a:off x="461465" y="2964942"/>
            <a:ext cx="12081870" cy="50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请求的身份验证和授权由网关进行处理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负载均衡器不直接向微服务请求数据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服务间相互信任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好处：无状态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坏处：内部安全威胁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creen Shot 2017-03-23 at 17.45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2266950"/>
            <a:ext cx="11430000" cy="521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880533" y="499533"/>
            <a:ext cx="742511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HTTP Basic 每次验证</a:t>
            </a:r>
          </a:p>
        </p:txBody>
      </p:sp>
      <p:sp>
        <p:nvSpPr>
          <p:cNvPr id="169" name="Shape 169"/>
          <p:cNvSpPr/>
          <p:nvPr/>
        </p:nvSpPr>
        <p:spPr>
          <a:xfrm>
            <a:off x="461465" y="3498342"/>
            <a:ext cx="12081870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每个服务都进行验证和授权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每次在请求头部附加上身份验证信息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好处：无状态(每次验证)，接入简单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坏处：身份验证信息存储问题、授权管理问题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creen Shot 2017-03-23 at 17.55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2266950"/>
            <a:ext cx="11480800" cy="521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880533" y="499533"/>
            <a:ext cx="1112981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HTTP Basic + 中心化身份数据库</a:t>
            </a:r>
          </a:p>
        </p:txBody>
      </p:sp>
      <p:sp>
        <p:nvSpPr>
          <p:cNvPr id="174" name="Shape 174"/>
          <p:cNvSpPr/>
          <p:nvPr/>
        </p:nvSpPr>
        <p:spPr>
          <a:xfrm>
            <a:off x="461465" y="2431542"/>
            <a:ext cx="12081870" cy="614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每个服务都进行验证和授权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每次在请求头部附加上身份验证信息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身份验证信息存储在中心数据库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好处：中心化存储、无状态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坏处：每次请求就有数据库查询、查询逻辑每个服务都有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qrcode-wxstuq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7989" y="-24567"/>
            <a:ext cx="8069989" cy="806999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3170607" y="7644470"/>
            <a:ext cx="71847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欢迎关注StuQ公众号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880533" y="499533"/>
            <a:ext cx="89212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每个服务拥有各自Session</a:t>
            </a:r>
          </a:p>
        </p:txBody>
      </p:sp>
      <p:sp>
        <p:nvSpPr>
          <p:cNvPr id="177" name="Shape 177"/>
          <p:cNvSpPr/>
          <p:nvPr/>
        </p:nvSpPr>
        <p:spPr>
          <a:xfrm>
            <a:off x="461465" y="2507742"/>
            <a:ext cx="12081870" cy="599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与上面方案类似，除了每个服务将自行维护session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好处：身份验证中心数据库仅在session开始时被请求一次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坏处：分散的session难于管理、非单点登录、查询逻辑每个服务都有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880533" y="575733"/>
            <a:ext cx="39551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API Tokens</a:t>
            </a:r>
          </a:p>
        </p:txBody>
      </p:sp>
      <p:sp>
        <p:nvSpPr>
          <p:cNvPr id="180" name="Shape 180"/>
          <p:cNvSpPr/>
          <p:nvPr/>
        </p:nvSpPr>
        <p:spPr>
          <a:xfrm>
            <a:off x="461465" y="3498342"/>
            <a:ext cx="12081870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使用用户名、密码与身份验证服务器通信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身份验证服务器将提供token，供其访问服务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好处：不用每次提交用户身份信息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坏处：身份验证服务器性能瓶颈、权限控制问题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880533" y="499533"/>
            <a:ext cx="846914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SAML 安全认定标记语言</a:t>
            </a:r>
          </a:p>
        </p:txBody>
      </p:sp>
      <p:sp>
        <p:nvSpPr>
          <p:cNvPr id="183" name="Shape 183"/>
          <p:cNvSpPr/>
          <p:nvPr/>
        </p:nvSpPr>
        <p:spPr>
          <a:xfrm>
            <a:off x="461465" y="4031742"/>
            <a:ext cx="12081870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身份验证提供商给应用提供登录服务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好处：标准的信任模型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坏处：XML过大、对于移动App不友好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5015569" y="4195233"/>
            <a:ext cx="297366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OAuth 2.0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54368" y="3492499"/>
            <a:ext cx="1209606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OAuth 2.0 是一种给Web、移动或桌面App提供简单、标准且安全的身份授权访问方法的开放协议。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880533" y="499533"/>
            <a:ext cx="528124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OAuth 2.0 角色</a:t>
            </a:r>
          </a:p>
        </p:txBody>
      </p:sp>
      <p:sp>
        <p:nvSpPr>
          <p:cNvPr id="190" name="Shape 190"/>
          <p:cNvSpPr/>
          <p:nvPr/>
        </p:nvSpPr>
        <p:spPr>
          <a:xfrm>
            <a:off x="461465" y="2387092"/>
            <a:ext cx="12081870" cy="623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Resource Owner: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资源所有者</a:t>
            </a:r>
            <a:r>
              <a:t>，能够对受保护资源进行授权的实体。例如，终端用户、应用等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Resource Server: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资源服务器</a:t>
            </a:r>
            <a:r>
              <a:t>，持有受保护资源的服务器，使用access token能够接收和响应对受保护资源的请求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Client: 代表RO去存取受保护资源的应用，指代理人或调用方，不特指客户端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Authorization Server: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认证服务器</a:t>
            </a:r>
            <a:r>
              <a:t>，当成功认证了RO并获得授权后，分发access token给client的服务器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880533" y="499533"/>
            <a:ext cx="680524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OAuth 2.0 授权模式</a:t>
            </a:r>
          </a:p>
        </p:txBody>
      </p:sp>
      <p:sp>
        <p:nvSpPr>
          <p:cNvPr id="193" name="Shape 193"/>
          <p:cNvSpPr/>
          <p:nvPr/>
        </p:nvSpPr>
        <p:spPr>
          <a:xfrm>
            <a:off x="461465" y="3987292"/>
            <a:ext cx="12081870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Authorization Code: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授权码模式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Implicit: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简化模式</a:t>
            </a:r>
            <a:r>
              <a:t> （javascript）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Resource Owner Password Credentials: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密码模式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3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Client Credentials: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客户端模式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880533" y="499533"/>
            <a:ext cx="680524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OAuth 2.0 密码模式</a:t>
            </a:r>
          </a:p>
        </p:txBody>
      </p:sp>
      <p:sp>
        <p:nvSpPr>
          <p:cNvPr id="196" name="Shape 196"/>
          <p:cNvSpPr/>
          <p:nvPr/>
        </p:nvSpPr>
        <p:spPr>
          <a:xfrm>
            <a:off x="10091632" y="3324643"/>
            <a:ext cx="1805192" cy="15797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Auth Server</a:t>
            </a:r>
          </a:p>
        </p:txBody>
      </p:sp>
      <p:sp>
        <p:nvSpPr>
          <p:cNvPr id="197" name="Shape 197"/>
          <p:cNvSpPr/>
          <p:nvPr/>
        </p:nvSpPr>
        <p:spPr>
          <a:xfrm>
            <a:off x="10133351" y="6611646"/>
            <a:ext cx="1805191" cy="157974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Resource Server</a:t>
            </a:r>
          </a:p>
        </p:txBody>
      </p:sp>
      <p:sp>
        <p:nvSpPr>
          <p:cNvPr id="198" name="Shape 198"/>
          <p:cNvSpPr/>
          <p:nvPr/>
        </p:nvSpPr>
        <p:spPr>
          <a:xfrm>
            <a:off x="1107977" y="3250950"/>
            <a:ext cx="1805191" cy="15797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Resource Owner</a:t>
            </a:r>
          </a:p>
        </p:txBody>
      </p:sp>
      <p:sp>
        <p:nvSpPr>
          <p:cNvPr id="199" name="Shape 199"/>
          <p:cNvSpPr/>
          <p:nvPr/>
        </p:nvSpPr>
        <p:spPr>
          <a:xfrm>
            <a:off x="5407943" y="3170391"/>
            <a:ext cx="1805191" cy="53866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Client App</a:t>
            </a:r>
          </a:p>
        </p:txBody>
      </p:sp>
      <p:pic>
        <p:nvPicPr>
          <p:cNvPr id="200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2509" y="3643037"/>
            <a:ext cx="2641467" cy="352235"/>
          </a:xfrm>
          <a:prstGeom prst="rect">
            <a:avLst/>
          </a:prstGeom>
        </p:spPr>
      </p:pic>
      <p:sp>
        <p:nvSpPr>
          <p:cNvPr id="202" name="Shape 202"/>
          <p:cNvSpPr/>
          <p:nvPr/>
        </p:nvSpPr>
        <p:spPr>
          <a:xfrm>
            <a:off x="3189005" y="29210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账号密码</a:t>
            </a:r>
          </a:p>
        </p:txBody>
      </p:sp>
      <p:pic>
        <p:nvPicPr>
          <p:cNvPr id="203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69427" y="3643037"/>
            <a:ext cx="2340860" cy="352235"/>
          </a:xfrm>
          <a:prstGeom prst="rect">
            <a:avLst/>
          </a:prstGeom>
        </p:spPr>
      </p:pic>
      <p:sp>
        <p:nvSpPr>
          <p:cNvPr id="205" name="Shape 205"/>
          <p:cNvSpPr/>
          <p:nvPr/>
        </p:nvSpPr>
        <p:spPr>
          <a:xfrm>
            <a:off x="7261733" y="2426956"/>
            <a:ext cx="2781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账号密码 + </a:t>
            </a:r>
          </a:p>
          <a:p>
            <a:pPr>
              <a:defRPr sz="3000"/>
            </a:pPr>
            <a:r>
              <a:t>客户端身份识别</a:t>
            </a:r>
          </a:p>
        </p:txBody>
      </p:sp>
      <p:pic>
        <p:nvPicPr>
          <p:cNvPr id="206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2509" y="4354881"/>
            <a:ext cx="2641467" cy="352234"/>
          </a:xfrm>
          <a:prstGeom prst="rect">
            <a:avLst/>
          </a:prstGeom>
        </p:spPr>
      </p:pic>
      <p:sp>
        <p:nvSpPr>
          <p:cNvPr id="208" name="Shape 208"/>
          <p:cNvSpPr/>
          <p:nvPr/>
        </p:nvSpPr>
        <p:spPr>
          <a:xfrm>
            <a:off x="7277239" y="4734009"/>
            <a:ext cx="28337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access token</a:t>
            </a:r>
          </a:p>
        </p:txBody>
      </p:sp>
      <p:pic>
        <p:nvPicPr>
          <p:cNvPr id="20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3368" y="6902680"/>
            <a:ext cx="2641467" cy="352235"/>
          </a:xfrm>
          <a:prstGeom prst="rect">
            <a:avLst/>
          </a:prstGeom>
        </p:spPr>
      </p:pic>
      <p:pic>
        <p:nvPicPr>
          <p:cNvPr id="211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73368" y="7614523"/>
            <a:ext cx="2641467" cy="352235"/>
          </a:xfrm>
          <a:prstGeom prst="rect">
            <a:avLst/>
          </a:prstGeom>
        </p:spPr>
      </p:pic>
      <p:sp>
        <p:nvSpPr>
          <p:cNvPr id="213" name="Shape 213"/>
          <p:cNvSpPr/>
          <p:nvPr/>
        </p:nvSpPr>
        <p:spPr>
          <a:xfrm>
            <a:off x="7298098" y="6270014"/>
            <a:ext cx="28337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access token</a:t>
            </a:r>
          </a:p>
        </p:txBody>
      </p:sp>
      <p:sp>
        <p:nvSpPr>
          <p:cNvPr id="214" name="Shape 214"/>
          <p:cNvSpPr/>
          <p:nvPr/>
        </p:nvSpPr>
        <p:spPr>
          <a:xfrm>
            <a:off x="7797822" y="7871007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资源信息</a:t>
            </a:r>
          </a:p>
        </p:txBody>
      </p:sp>
      <p:pic>
        <p:nvPicPr>
          <p:cNvPr id="215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10030728" y="5561039"/>
            <a:ext cx="1457424" cy="352235"/>
          </a:xfrm>
          <a:prstGeom prst="rect">
            <a:avLst/>
          </a:prstGeom>
        </p:spPr>
      </p:pic>
      <p:pic>
        <p:nvPicPr>
          <p:cNvPr id="217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10513900" y="5561039"/>
            <a:ext cx="1457424" cy="352235"/>
          </a:xfrm>
          <a:prstGeom prst="rect">
            <a:avLst/>
          </a:prstGeom>
        </p:spPr>
      </p:pic>
      <p:sp>
        <p:nvSpPr>
          <p:cNvPr id="219" name="Shape 219"/>
          <p:cNvSpPr/>
          <p:nvPr/>
        </p:nvSpPr>
        <p:spPr>
          <a:xfrm>
            <a:off x="10314371" y="5392447"/>
            <a:ext cx="13597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check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5598324" y="4195233"/>
            <a:ext cx="18081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4540250" y="4131733"/>
            <a:ext cx="392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安全加固贴士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2254250" y="7444874"/>
            <a:ext cx="84963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欢迎关注我的微信公众号</a:t>
            </a:r>
          </a:p>
        </p:txBody>
      </p:sp>
      <p:pic>
        <p:nvPicPr>
          <p:cNvPr id="128" name="qrcode_for_gh_1a964fe902c9_12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926" y="209426"/>
            <a:ext cx="7258948" cy="7258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318027" y="3687233"/>
            <a:ext cx="12368746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Tip #1: 边际节点进行流量验证，恶意流量不往下传递。</a:t>
            </a:r>
          </a:p>
        </p:txBody>
      </p:sp>
      <p:sp>
        <p:nvSpPr>
          <p:cNvPr id="226" name="Shape 226"/>
          <p:cNvSpPr/>
          <p:nvPr/>
        </p:nvSpPr>
        <p:spPr>
          <a:xfrm>
            <a:off x="4387850" y="5753349"/>
            <a:ext cx="4229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防火墙、流量限制等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3175527" y="958051"/>
            <a:ext cx="665374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Tip #2: 保证数据私密性</a:t>
            </a:r>
          </a:p>
        </p:txBody>
      </p:sp>
      <p:sp>
        <p:nvSpPr>
          <p:cNvPr id="229" name="Shape 229"/>
          <p:cNvSpPr/>
          <p:nvPr/>
        </p:nvSpPr>
        <p:spPr>
          <a:xfrm>
            <a:off x="1480948" y="3105149"/>
            <a:ext cx="10042905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不要明文传递密码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保护私钥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使用数据加密技术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安全保存密码：加盐hash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4128027" y="4131733"/>
            <a:ext cx="474874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Tip #3: 小心日志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588027" y="4131733"/>
            <a:ext cx="982874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Tip #4: 服务间隔离，使用访问控制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1588027" y="4131733"/>
            <a:ext cx="982874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Tip #5: 配置、公私钥等存储要分开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tuQ讲师模版-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880533" y="499533"/>
            <a:ext cx="163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大纲</a:t>
            </a:r>
          </a:p>
        </p:txBody>
      </p:sp>
      <p:sp>
        <p:nvSpPr>
          <p:cNvPr id="131" name="Shape 131"/>
          <p:cNvSpPr/>
          <p:nvPr/>
        </p:nvSpPr>
        <p:spPr>
          <a:xfrm>
            <a:off x="599568" y="3047999"/>
            <a:ext cx="10042905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微服务的安全挑战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微服务的安全方案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安全加固贴士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3905249" y="4131733"/>
            <a:ext cx="519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微服务的安全挑战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880533" y="499533"/>
            <a:ext cx="621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单体应用安全加固</a:t>
            </a:r>
          </a:p>
        </p:txBody>
      </p:sp>
      <p:pic>
        <p:nvPicPr>
          <p:cNvPr id="136" name="Screen Shot 2017-03-23 at 17.34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" y="3098800"/>
            <a:ext cx="11404600" cy="5003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131283" y="5607939"/>
            <a:ext cx="4787698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84200" indent="-508000" algn="l">
              <a:buSzPct val="100000"/>
              <a:buAutoNum type="arabicPeriod" startAt="1"/>
            </a:pPr>
            <a:r>
              <a:t>检查用户凭证(登录)</a:t>
            </a:r>
          </a:p>
          <a:p>
            <a:pPr marL="584200" indent="-508000" algn="l">
              <a:buSzPct val="100000"/>
              <a:buAutoNum type="arabicPeriod" startAt="1"/>
            </a:pPr>
            <a:r>
              <a:t>查询用户角色</a:t>
            </a:r>
          </a:p>
          <a:p>
            <a:pPr marL="584200" indent="-508000" algn="l">
              <a:buSzPct val="100000"/>
              <a:buAutoNum type="arabicPeriod" startAt="1"/>
            </a:pPr>
            <a:r>
              <a:t>开始用户Session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710" y="4254845"/>
            <a:ext cx="585484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14350" indent="-285750" algn="l" defTabSz="457200">
              <a:lnSpc>
                <a:spcPct val="150000"/>
              </a:lnSpc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没有Session的情况</a:t>
            </a:r>
          </a:p>
        </p:txBody>
      </p:sp>
      <p:sp>
        <p:nvSpPr>
          <p:cNvPr id="140" name="Shape 140"/>
          <p:cNvSpPr/>
          <p:nvPr/>
        </p:nvSpPr>
        <p:spPr>
          <a:xfrm>
            <a:off x="7537248" y="6229259"/>
            <a:ext cx="44581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检查Session是否过期</a:t>
            </a:r>
          </a:p>
        </p:txBody>
      </p:sp>
      <p:sp>
        <p:nvSpPr>
          <p:cNvPr id="141" name="Shape 141"/>
          <p:cNvSpPr/>
          <p:nvPr/>
        </p:nvSpPr>
        <p:spPr>
          <a:xfrm>
            <a:off x="7003675" y="4241165"/>
            <a:ext cx="5854844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14350" indent="-285750" algn="l" defTabSz="457200">
              <a:lnSpc>
                <a:spcPct val="150000"/>
              </a:lnSpc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有Session的情况</a:t>
            </a:r>
          </a:p>
        </p:txBody>
      </p:sp>
      <p:sp>
        <p:nvSpPr>
          <p:cNvPr id="142" name="Shape 142"/>
          <p:cNvSpPr/>
          <p:nvPr/>
        </p:nvSpPr>
        <p:spPr>
          <a:xfrm>
            <a:off x="2331429" y="2139060"/>
            <a:ext cx="836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每个用户请求都进行身份验证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1365249" y="4131733"/>
            <a:ext cx="1027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请求、响应都在一个服务进程内处理</a:t>
            </a:r>
          </a:p>
        </p:txBody>
      </p:sp>
      <p:sp>
        <p:nvSpPr>
          <p:cNvPr id="145" name="Shape 145"/>
          <p:cNvSpPr/>
          <p:nvPr/>
        </p:nvSpPr>
        <p:spPr>
          <a:xfrm>
            <a:off x="4159250" y="5232400"/>
            <a:ext cx="46863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514350" indent="-57150" algn="l" defTabSz="457200">
              <a:lnSpc>
                <a:spcPct val="120000"/>
              </a:lnSpc>
              <a:defRPr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方法间调用可被信任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880533" y="499533"/>
            <a:ext cx="697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单体应用的身份验证</a:t>
            </a:r>
          </a:p>
        </p:txBody>
      </p:sp>
      <p:sp>
        <p:nvSpPr>
          <p:cNvPr id="148" name="Shape 148"/>
          <p:cNvSpPr/>
          <p:nvPr/>
        </p:nvSpPr>
        <p:spPr>
          <a:xfrm>
            <a:off x="517490" y="4136787"/>
            <a:ext cx="11484827" cy="251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969433" indent="-296333" algn="l" defTabSz="457200">
              <a:lnSpc>
                <a:spcPct val="12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身份验证都是有状态服务（stateful service）</a:t>
            </a:r>
          </a:p>
          <a:p>
            <a:pPr lvl="1" marL="969433" indent="-296333" algn="l" defTabSz="457200">
              <a:lnSpc>
                <a:spcPct val="12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移动端App兴起时成为问题</a:t>
            </a:r>
          </a:p>
          <a:p>
            <a:pPr lvl="1" marL="969433" indent="-296333" algn="l" defTabSz="457200">
              <a:lnSpc>
                <a:spcPct val="12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REST API为无状态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