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2" r:id="rId2"/>
  </p:sldMasterIdLst>
  <p:notesMasterIdLst>
    <p:notesMasterId r:id="rId38"/>
  </p:notesMasterIdLst>
  <p:sldIdLst>
    <p:sldId id="256" r:id="rId3"/>
    <p:sldId id="258" r:id="rId4"/>
    <p:sldId id="259" r:id="rId5"/>
    <p:sldId id="282" r:id="rId6"/>
    <p:sldId id="332" r:id="rId7"/>
    <p:sldId id="333" r:id="rId8"/>
    <p:sldId id="335" r:id="rId9"/>
    <p:sldId id="336" r:id="rId10"/>
    <p:sldId id="325" r:id="rId11"/>
    <p:sldId id="372" r:id="rId12"/>
    <p:sldId id="375" r:id="rId13"/>
    <p:sldId id="377" r:id="rId14"/>
    <p:sldId id="376" r:id="rId15"/>
    <p:sldId id="378" r:id="rId16"/>
    <p:sldId id="323" r:id="rId17"/>
    <p:sldId id="339" r:id="rId18"/>
    <p:sldId id="340" r:id="rId19"/>
    <p:sldId id="350" r:id="rId20"/>
    <p:sldId id="351" r:id="rId21"/>
    <p:sldId id="386" r:id="rId22"/>
    <p:sldId id="352" r:id="rId23"/>
    <p:sldId id="387" r:id="rId24"/>
    <p:sldId id="353" r:id="rId25"/>
    <p:sldId id="354" r:id="rId26"/>
    <p:sldId id="355" r:id="rId27"/>
    <p:sldId id="324" r:id="rId28"/>
    <p:sldId id="379" r:id="rId29"/>
    <p:sldId id="380" r:id="rId30"/>
    <p:sldId id="381" r:id="rId31"/>
    <p:sldId id="382" r:id="rId32"/>
    <p:sldId id="383" r:id="rId33"/>
    <p:sldId id="388" r:id="rId34"/>
    <p:sldId id="390" r:id="rId35"/>
    <p:sldId id="385" r:id="rId36"/>
    <p:sldId id="300" r:id="rId37"/>
  </p:sldIdLst>
  <p:sldSz cx="9144000" cy="5143500" type="screen16x9"/>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F7F7F"/>
    <a:srgbClr val="273045"/>
    <a:srgbClr val="171B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6314" autoAdjust="0"/>
  </p:normalViewPr>
  <p:slideViewPr>
    <p:cSldViewPr showGuides="1">
      <p:cViewPr varScale="1">
        <p:scale>
          <a:sx n="53" d="100"/>
          <a:sy n="53" d="100"/>
        </p:scale>
        <p:origin x="36" y="460"/>
      </p:cViewPr>
      <p:guideLst>
        <p:guide orient="horz" pos="1643"/>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6932C-E8B6-44D0-A35E-BAED5439DF3F}" type="datetimeFigureOut">
              <a:rPr lang="zh-CN" altLang="en-US" smtClean="0"/>
              <a:t>2023/6/28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5F7FE-2425-41AE-92C3-64087D42198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20</a:t>
            </a:fld>
            <a:endParaRPr lang="zh-CN" altLang="en-US"/>
          </a:p>
        </p:txBody>
      </p:sp>
    </p:spTree>
    <p:extLst>
      <p:ext uri="{BB962C8B-B14F-4D97-AF65-F5344CB8AC3E}">
        <p14:creationId xmlns:p14="http://schemas.microsoft.com/office/powerpoint/2010/main" val="2936689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22</a:t>
            </a:fld>
            <a:endParaRPr lang="zh-CN" altLang="en-US"/>
          </a:p>
        </p:txBody>
      </p:sp>
    </p:spTree>
    <p:extLst>
      <p:ext uri="{BB962C8B-B14F-4D97-AF65-F5344CB8AC3E}">
        <p14:creationId xmlns:p14="http://schemas.microsoft.com/office/powerpoint/2010/main" val="492699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32</a:t>
            </a:fld>
            <a:endParaRPr lang="zh-CN" altLang="en-US"/>
          </a:p>
        </p:txBody>
      </p:sp>
    </p:spTree>
    <p:extLst>
      <p:ext uri="{BB962C8B-B14F-4D97-AF65-F5344CB8AC3E}">
        <p14:creationId xmlns:p14="http://schemas.microsoft.com/office/powerpoint/2010/main" val="249609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33</a:t>
            </a:fld>
            <a:endParaRPr lang="zh-CN" altLang="en-US"/>
          </a:p>
        </p:txBody>
      </p:sp>
    </p:spTree>
    <p:extLst>
      <p:ext uri="{BB962C8B-B14F-4D97-AF65-F5344CB8AC3E}">
        <p14:creationId xmlns:p14="http://schemas.microsoft.com/office/powerpoint/2010/main" val="1867816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34</a:t>
            </a:fld>
            <a:endParaRPr lang="zh-CN" altLang="en-US"/>
          </a:p>
        </p:txBody>
      </p:sp>
    </p:spTree>
    <p:extLst>
      <p:ext uri="{BB962C8B-B14F-4D97-AF65-F5344CB8AC3E}">
        <p14:creationId xmlns:p14="http://schemas.microsoft.com/office/powerpoint/2010/main" val="3512678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35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F5F7FE-2425-41AE-92C3-64087D42198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381001" y="883821"/>
            <a:ext cx="8368363" cy="173255"/>
          </a:xfrm>
          <a:prstGeom prst="rect">
            <a:avLst/>
          </a:prstGeom>
        </p:spPr>
        <p:txBody>
          <a:bodyPr wrap="none" lIns="0" tIns="0" rIns="0" bIns="0" anchor="ctr">
            <a:noAutofit/>
          </a:bodyPr>
          <a:lstStyle>
            <a:lvl1pPr marL="0" indent="0" algn="ctr">
              <a:buNone/>
              <a:defRPr sz="1200" b="0" baseline="0">
                <a:solidFill>
                  <a:schemeClr val="bg1">
                    <a:lumMod val="65000"/>
                  </a:schemeClr>
                </a:solidFill>
                <a:latin typeface="+mn-lt"/>
                <a:ea typeface="Roboto" panose="02000000000000000000" pitchFamily="2"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EDITE SUBTITLE</a:t>
            </a:r>
          </a:p>
        </p:txBody>
      </p:sp>
      <p:sp>
        <p:nvSpPr>
          <p:cNvPr id="9" name="Title 2"/>
          <p:cNvSpPr>
            <a:spLocks noGrp="1"/>
          </p:cNvSpPr>
          <p:nvPr>
            <p:ph type="title"/>
          </p:nvPr>
        </p:nvSpPr>
        <p:spPr>
          <a:xfrm>
            <a:off x="381001" y="341314"/>
            <a:ext cx="8368363" cy="495383"/>
          </a:xfrm>
          <a:prstGeom prst="rect">
            <a:avLst/>
          </a:prstGeom>
        </p:spPr>
        <p:txBody>
          <a:bodyPr lIns="0" tIns="0" rIns="0" bIns="0" anchor="ctr"/>
          <a:lstStyle>
            <a:lvl1pPr algn="ctr">
              <a:defRPr sz="3600">
                <a:solidFill>
                  <a:schemeClr val="bg1">
                    <a:lumMod val="50000"/>
                  </a:schemeClr>
                </a:solidFill>
              </a:defRPr>
            </a:lvl1pPr>
          </a:lstStyle>
          <a:p>
            <a:r>
              <a:rPr lang="en-US" dirty="0"/>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t>2023/6/28</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t>2023/6/28</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2023/6/28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TextBox 10"/>
          <p:cNvSpPr txBox="1"/>
          <p:nvPr userDrawn="1"/>
        </p:nvSpPr>
        <p:spPr>
          <a:xfrm>
            <a:off x="1259632" y="5020022"/>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2023/6/28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2023/6/28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2023/6/28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2023/6/28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600"/>
    </mc:Choice>
    <mc:Fallback xmlns="">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mc:AlternateContent xmlns:mc="http://schemas.openxmlformats.org/markup-compatibility/2006" xmlns:p14="http://schemas.microsoft.com/office/powerpoint/2010/main">
    <mc:Choice Requires="p14">
      <p:transition spd="slow" p14:dur="1600"/>
    </mc:Choice>
    <mc:Fallback xmlns="">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10.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notesSlide" Target="../notesSlides/notesSlide1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notesSlide" Target="../notesSlides/notesSlide1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5" Type="http://schemas.openxmlformats.org/officeDocument/2006/relationships/tags" Target="../tags/tag16.xml"/><Relationship Id="rId4" Type="http://schemas.openxmlformats.org/officeDocument/2006/relationships/tags" Target="../tags/tag15.xml"/></Relationships>
</file>

<file path=ppt/slides/_rels/slide13.xml.rels><?xml version="1.0" encoding="UTF-8" standalone="yes"?>
<Relationships xmlns="http://schemas.openxmlformats.org/package/2006/relationships"><Relationship Id="rId8" Type="http://schemas.openxmlformats.org/officeDocument/2006/relationships/tags" Target="../tags/tag24.xml"/><Relationship Id="rId13" Type="http://schemas.microsoft.com/office/2007/relationships/hdphoto" Target="../media/hdphoto1.wdp"/><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1.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13.xml"/><Relationship Id="rId5" Type="http://schemas.openxmlformats.org/officeDocument/2006/relationships/tags" Target="../tags/tag21.xml"/><Relationship Id="rId10" Type="http://schemas.openxmlformats.org/officeDocument/2006/relationships/slideLayout" Target="../slideLayouts/slideLayout2.xml"/><Relationship Id="rId4" Type="http://schemas.openxmlformats.org/officeDocument/2006/relationships/tags" Target="../tags/tag20.xml"/><Relationship Id="rId9"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notesSlide" Target="../notesSlides/notesSlide14.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18" Type="http://schemas.openxmlformats.org/officeDocument/2006/relationships/oleObject" Target="../embeddings/oleObject8.bin"/><Relationship Id="rId3" Type="http://schemas.openxmlformats.org/officeDocument/2006/relationships/notesSlide" Target="../notesSlides/notesSlide19.xml"/><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e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tags" Target="../tags/tag32.x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5" Type="http://schemas.openxmlformats.org/officeDocument/2006/relationships/image" Target="../media/image8.emf"/><Relationship Id="rId10" Type="http://schemas.openxmlformats.org/officeDocument/2006/relationships/oleObject" Target="../embeddings/oleObject4.bin"/><Relationship Id="rId19" Type="http://schemas.openxmlformats.org/officeDocument/2006/relationships/image" Target="../media/image10.emf"/><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3.png"/><Relationship Id="rId7" Type="http://schemas.openxmlformats.org/officeDocument/2006/relationships/image" Target="../media/image15.w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14.wmf"/><Relationship Id="rId4" Type="http://schemas.openxmlformats.org/officeDocument/2006/relationships/oleObject" Target="../embeddings/oleObject11.bin"/><Relationship Id="rId9" Type="http://schemas.openxmlformats.org/officeDocument/2006/relationships/image" Target="../media/image16.wmf"/></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oleObject" Target="../embeddings/oleObject16.bin"/><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5.w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24.wmf"/><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169752" y="169753"/>
            <a:ext cx="4227936" cy="3888432"/>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rot="18900000">
            <a:off x="1675926" y="618677"/>
            <a:ext cx="443459" cy="4434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矩形 5"/>
          <p:cNvSpPr/>
          <p:nvPr/>
        </p:nvSpPr>
        <p:spPr>
          <a:xfrm rot="18900000">
            <a:off x="1218202" y="1969952"/>
            <a:ext cx="288032" cy="2880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526632" y="1152871"/>
            <a:ext cx="450432" cy="4504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cs typeface="+mn-ea"/>
              <a:sym typeface="+mn-lt"/>
            </a:endParaRPr>
          </a:p>
          <a:p>
            <a:pPr algn="ctr"/>
            <a:endParaRPr lang="en-US" altLang="zh-CN" dirty="0">
              <a:cs typeface="+mn-ea"/>
              <a:sym typeface="+mn-lt"/>
            </a:endParaRPr>
          </a:p>
          <a:p>
            <a:pPr algn="ctr"/>
            <a:endParaRPr lang="en-US" altLang="zh-CN" dirty="0">
              <a:cs typeface="+mn-ea"/>
              <a:sym typeface="+mn-lt"/>
            </a:endParaRPr>
          </a:p>
          <a:p>
            <a:pPr algn="ctr"/>
            <a:endParaRPr lang="en-US" altLang="zh-CN" dirty="0">
              <a:cs typeface="+mn-ea"/>
              <a:sym typeface="+mn-lt"/>
            </a:endParaRPr>
          </a:p>
          <a:p>
            <a:pPr algn="ctr"/>
            <a:endParaRPr lang="en-US" altLang="zh-CN" dirty="0">
              <a:cs typeface="+mn-ea"/>
              <a:sym typeface="+mn-lt"/>
            </a:endParaRPr>
          </a:p>
          <a:p>
            <a:pPr algn="ctr"/>
            <a:endParaRPr lang="zh-CN" altLang="en-US" dirty="0">
              <a:cs typeface="+mn-ea"/>
              <a:sym typeface="+mn-lt"/>
            </a:endParaRPr>
          </a:p>
        </p:txBody>
      </p:sp>
      <p:sp>
        <p:nvSpPr>
          <p:cNvPr id="12" name="矩形 11"/>
          <p:cNvSpPr/>
          <p:nvPr/>
        </p:nvSpPr>
        <p:spPr>
          <a:xfrm rot="18900000">
            <a:off x="566624" y="1447533"/>
            <a:ext cx="397532" cy="397532"/>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3067483" y="470465"/>
            <a:ext cx="288032" cy="14401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3198605" y="1933205"/>
            <a:ext cx="544052" cy="544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rot="18900000">
            <a:off x="2826103" y="1368225"/>
            <a:ext cx="272026" cy="272026"/>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3210016" y="2373976"/>
            <a:ext cx="272026" cy="272026"/>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1998752" y="1636898"/>
            <a:ext cx="470822" cy="470822"/>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478188" y="2491941"/>
            <a:ext cx="1604068" cy="1825962"/>
            <a:chOff x="478188" y="2491941"/>
            <a:chExt cx="1604068" cy="1825962"/>
          </a:xfrm>
        </p:grpSpPr>
        <p:sp>
          <p:nvSpPr>
            <p:cNvPr id="15" name="矩形 14"/>
            <p:cNvSpPr/>
            <p:nvPr/>
          </p:nvSpPr>
          <p:spPr>
            <a:xfrm rot="18900000">
              <a:off x="478188" y="2741565"/>
              <a:ext cx="732139" cy="7321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444626" y="3204415"/>
              <a:ext cx="606878" cy="606878"/>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1241886" y="3051907"/>
              <a:ext cx="377718" cy="37771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210483" y="3663338"/>
              <a:ext cx="654565" cy="6545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956846" y="3117753"/>
              <a:ext cx="654565" cy="6545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240646" y="2491941"/>
              <a:ext cx="841610" cy="8416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TextBox 30"/>
          <p:cNvSpPr txBox="1"/>
          <p:nvPr/>
        </p:nvSpPr>
        <p:spPr>
          <a:xfrm>
            <a:off x="4099840" y="894635"/>
            <a:ext cx="4801314" cy="1015663"/>
          </a:xfrm>
          <a:prstGeom prst="rect">
            <a:avLst/>
          </a:prstGeom>
          <a:noFill/>
        </p:spPr>
        <p:txBody>
          <a:bodyPr wrap="none" rtlCol="0">
            <a:spAutoFit/>
          </a:bodyPr>
          <a:lstStyle/>
          <a:p>
            <a:r>
              <a:rPr lang="zh-CN" altLang="en-US" sz="6000" b="1" dirty="0">
                <a:cs typeface="+mn-ea"/>
                <a:sym typeface="+mn-lt"/>
              </a:rPr>
              <a:t>显著物体检测</a:t>
            </a:r>
          </a:p>
        </p:txBody>
      </p:sp>
      <p:grpSp>
        <p:nvGrpSpPr>
          <p:cNvPr id="1025" name="组合 1024"/>
          <p:cNvGrpSpPr/>
          <p:nvPr/>
        </p:nvGrpSpPr>
        <p:grpSpPr>
          <a:xfrm>
            <a:off x="2232206" y="3051309"/>
            <a:ext cx="845241" cy="620356"/>
            <a:chOff x="7789817" y="4257180"/>
            <a:chExt cx="845241" cy="620356"/>
          </a:xfrm>
        </p:grpSpPr>
        <p:grpSp>
          <p:nvGrpSpPr>
            <p:cNvPr id="7" name="组合 6"/>
            <p:cNvGrpSpPr/>
            <p:nvPr/>
          </p:nvGrpSpPr>
          <p:grpSpPr>
            <a:xfrm>
              <a:off x="8306276" y="4330865"/>
              <a:ext cx="328782" cy="303293"/>
              <a:chOff x="8349677" y="4284250"/>
              <a:chExt cx="600042" cy="553523"/>
            </a:xfrm>
          </p:grpSpPr>
          <p:sp>
            <p:nvSpPr>
              <p:cNvPr id="21" name="矩形 20"/>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7" name="矩形 46"/>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30" name="组合 1029"/>
          <p:cNvGrpSpPr/>
          <p:nvPr/>
        </p:nvGrpSpPr>
        <p:grpSpPr>
          <a:xfrm>
            <a:off x="3346029" y="-367929"/>
            <a:ext cx="1237092" cy="1436232"/>
            <a:chOff x="3288977" y="-263355"/>
            <a:chExt cx="1237092" cy="1436232"/>
          </a:xfrm>
        </p:grpSpPr>
        <p:cxnSp>
          <p:nvCxnSpPr>
            <p:cNvPr id="1029" name="直接连接符 1028"/>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0" name="直接连接符 59"/>
          <p:cNvCxnSpPr/>
          <p:nvPr/>
        </p:nvCxnSpPr>
        <p:spPr>
          <a:xfrm flipV="1">
            <a:off x="401078" y="4725733"/>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rot="18900000">
            <a:off x="1044499" y="3248316"/>
            <a:ext cx="393968" cy="3939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4097655" y="3625335"/>
            <a:ext cx="4572000" cy="400110"/>
          </a:xfrm>
          <a:prstGeom prst="rect">
            <a:avLst/>
          </a:prstGeom>
          <a:noFill/>
        </p:spPr>
        <p:txBody>
          <a:bodyPr wrap="square" rtlCol="0" anchor="t">
            <a:spAutoFit/>
          </a:bodyPr>
          <a:lstStyle/>
          <a:p>
            <a:pPr algn="r"/>
            <a:r>
              <a:rPr lang="zh-CN" altLang="en-US" sz="2000" dirty="0">
                <a:effectLst>
                  <a:outerShdw blurRad="38100" dist="19050" dir="2700000" algn="tl" rotWithShape="0">
                    <a:schemeClr val="dk1">
                      <a:alpha val="40000"/>
                    </a:schemeClr>
                  </a:outerShdw>
                </a:effectLst>
                <a:latin typeface="+mj-ea"/>
                <a:ea typeface="+mj-ea"/>
                <a:cs typeface="+mj-ea"/>
                <a:sym typeface="+mn-ea"/>
              </a:rPr>
              <a:t>小组成员： 张进 安思语 戴凌慧 滕炳杰</a:t>
            </a:r>
            <a:endParaRPr lang="en-US" altLang="zh-CN" sz="2000" dirty="0">
              <a:solidFill>
                <a:schemeClr val="tx1"/>
              </a:solidFill>
              <a:effectLst>
                <a:outerShdw blurRad="38100" dist="19050" dir="2700000" algn="tl" rotWithShape="0">
                  <a:schemeClr val="dk1">
                    <a:alpha val="40000"/>
                  </a:schemeClr>
                </a:outerShdw>
              </a:effectLst>
              <a:latin typeface="+mj-ea"/>
              <a:ea typeface="+mj-ea"/>
              <a:cs typeface="+mj-ea"/>
            </a:endParaRPr>
          </a:p>
        </p:txBody>
      </p:sp>
      <p:sp>
        <p:nvSpPr>
          <p:cNvPr id="9" name="文本框 8"/>
          <p:cNvSpPr txBox="1"/>
          <p:nvPr/>
        </p:nvSpPr>
        <p:spPr>
          <a:xfrm>
            <a:off x="4214990" y="2023654"/>
            <a:ext cx="4613274" cy="523220"/>
          </a:xfrm>
          <a:prstGeom prst="rect">
            <a:avLst/>
          </a:prstGeom>
          <a:noFill/>
        </p:spPr>
        <p:txBody>
          <a:bodyPr wrap="square">
            <a:spAutoFit/>
          </a:bodyPr>
          <a:lstStyle/>
          <a:p>
            <a:r>
              <a:rPr lang="en-US" altLang="zh-CN" sz="2800" dirty="0" err="1">
                <a:latin typeface="Times New Roman" panose="02020603050405020304" charset="0"/>
                <a:ea typeface="Aa花语·满天星守望 (非商业使用)" panose="02010600010101010101" pitchFamily="2" charset="-122"/>
              </a:rPr>
              <a:t>Sailent</a:t>
            </a:r>
            <a:r>
              <a:rPr lang="en-US" altLang="zh-CN" sz="2800" dirty="0">
                <a:latin typeface="Times New Roman" panose="02020603050405020304" charset="0"/>
                <a:ea typeface="Aa花语·满天星守望 (非商业使用)" panose="02010600010101010101" pitchFamily="2" charset="-122"/>
              </a:rPr>
              <a:t> Object Detection</a:t>
            </a:r>
            <a:endParaRPr lang="zh-CN" altLang="en-US" sz="2800" dirty="0">
              <a:latin typeface="Times New Roman" panose="02020603050405020304" charset="0"/>
              <a:ea typeface="Aa花语·满天星守望 (非商业使用)" panose="0201060001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1198880" cy="398780"/>
          </a:xfrm>
          <a:prstGeom prst="rect">
            <a:avLst/>
          </a:prstGeom>
          <a:noFill/>
        </p:spPr>
        <p:txBody>
          <a:bodyPr wrap="none" rtlCol="0">
            <a:spAutoFit/>
          </a:bodyPr>
          <a:lstStyle/>
          <a:p>
            <a:pPr algn="l"/>
            <a:r>
              <a:rPr lang="zh-CN" altLang="en-US" sz="2000" b="1" dirty="0">
                <a:sym typeface="+mn-ea"/>
              </a:rPr>
              <a:t>原型系统</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5" name="文本框 4"/>
          <p:cNvSpPr txBox="1"/>
          <p:nvPr/>
        </p:nvSpPr>
        <p:spPr>
          <a:xfrm>
            <a:off x="429789" y="915978"/>
            <a:ext cx="7961630" cy="3692525"/>
          </a:xfrm>
          <a:prstGeom prst="rect">
            <a:avLst/>
          </a:prstGeom>
          <a:noFill/>
        </p:spPr>
        <p:txBody>
          <a:bodyPr wrap="square" rtlCol="0">
            <a:spAutoFit/>
          </a:bodyPr>
          <a:lstStyle/>
          <a:p>
            <a:pPr indent="457200" algn="just" fontAlgn="auto">
              <a:lnSpc>
                <a:spcPct val="150000"/>
              </a:lnSpc>
              <a:buNone/>
            </a:pPr>
            <a:r>
              <a:rPr lang="en-US" altLang="zh-CN">
                <a:latin typeface="微软雅黑" panose="020B0503020204020204" charset="-122"/>
                <a:ea typeface="微软雅黑" panose="020B0503020204020204" charset="-122"/>
                <a:cs typeface="微软雅黑" panose="020B0503020204020204" charset="-122"/>
                <a:sym typeface="+mn-ea"/>
              </a:rPr>
              <a:t>1.</a:t>
            </a:r>
            <a:r>
              <a:rPr lang="zh-CN" altLang="en-US">
                <a:latin typeface="微软雅黑" panose="020B0503020204020204" charset="-122"/>
                <a:ea typeface="微软雅黑" panose="020B0503020204020204" charset="-122"/>
                <a:cs typeface="微软雅黑" panose="020B0503020204020204" charset="-122"/>
                <a:sym typeface="+mn-ea"/>
              </a:rPr>
              <a:t>显著性物体检测系统的基本要求</a:t>
            </a:r>
            <a:endParaRPr lang="zh-CN" altLang="en-US">
              <a:latin typeface="微软雅黑" panose="020B0503020204020204" charset="-122"/>
              <a:ea typeface="微软雅黑" panose="020B0503020204020204" charset="-122"/>
              <a:cs typeface="微软雅黑" panose="020B0503020204020204" charset="-122"/>
            </a:endParaRPr>
          </a:p>
          <a:p>
            <a:pPr indent="457200" algn="just" fontAlgn="auto">
              <a:lnSpc>
                <a:spcPct val="150000"/>
              </a:lnSpc>
              <a:buNone/>
            </a:pPr>
            <a:r>
              <a:rPr lang="zh-CN" altLang="en-US">
                <a:latin typeface="微软雅黑" panose="020B0503020204020204" charset="-122"/>
                <a:ea typeface="微软雅黑" panose="020B0503020204020204" charset="-122"/>
                <a:cs typeface="微软雅黑" panose="020B0503020204020204" charset="-122"/>
                <a:sym typeface="+mn-ea"/>
              </a:rPr>
              <a:t>良好的显著性检测模型应至少满足以下三个标准：</a:t>
            </a:r>
            <a:endParaRPr lang="zh-CN" altLang="en-US">
              <a:latin typeface="微软雅黑" panose="020B0503020204020204" charset="-122"/>
              <a:ea typeface="微软雅黑" panose="020B0503020204020204" charset="-122"/>
              <a:cs typeface="微软雅黑" panose="020B0503020204020204" charset="-122"/>
            </a:endParaRPr>
          </a:p>
          <a:p>
            <a:pPr indent="457200" algn="just" fontAlgn="auto">
              <a:lnSpc>
                <a:spcPct val="150000"/>
              </a:lnSpc>
              <a:buNone/>
            </a:pPr>
            <a:r>
              <a:rPr lang="zh-CN" altLang="en-US">
                <a:latin typeface="微软雅黑" panose="020B0503020204020204" charset="-122"/>
                <a:ea typeface="微软雅黑" panose="020B0503020204020204" charset="-122"/>
                <a:cs typeface="微软雅黑" panose="020B0503020204020204" charset="-122"/>
                <a:sym typeface="+mn-ea"/>
              </a:rPr>
              <a:t>（1）良好的检测：丢失实际显著区域的可能性以及将背景错误地标记为显著区域应该是低的；</a:t>
            </a:r>
          </a:p>
          <a:p>
            <a:pPr indent="457200" algn="just" fontAlgn="auto">
              <a:lnSpc>
                <a:spcPct val="150000"/>
              </a:lnSpc>
              <a:buNone/>
            </a:pPr>
            <a:r>
              <a:rPr lang="zh-CN" altLang="en-US">
                <a:latin typeface="微软雅黑" panose="020B0503020204020204" charset="-122"/>
                <a:ea typeface="微软雅黑" panose="020B0503020204020204" charset="-122"/>
                <a:cs typeface="微软雅黑" panose="020B0503020204020204" charset="-122"/>
                <a:sym typeface="+mn-ea"/>
              </a:rPr>
              <a:t>（2）高分辨率：显著图应该具有高分辨率或全分辨率以准确定位突出物体并保留原始图像信息；</a:t>
            </a:r>
          </a:p>
          <a:p>
            <a:pPr indent="457200" algn="just" fontAlgn="auto">
              <a:lnSpc>
                <a:spcPct val="150000"/>
              </a:lnSpc>
              <a:buNone/>
            </a:pPr>
            <a:r>
              <a:rPr lang="zh-CN" altLang="en-US">
                <a:latin typeface="微软雅黑" panose="020B0503020204020204" charset="-122"/>
                <a:ea typeface="微软雅黑" panose="020B0503020204020204" charset="-122"/>
                <a:cs typeface="微软雅黑" panose="020B0503020204020204" charset="-122"/>
                <a:sym typeface="+mn-ea"/>
              </a:rPr>
              <a:t>（3）计算效率：作为其他复杂过程的前端，这些模型应该快速检测显著区域。</a:t>
            </a:r>
            <a:endParaRPr lang="zh-CN" altLang="en-US">
              <a:latin typeface="微软雅黑" panose="020B0503020204020204" charset="-122"/>
              <a:ea typeface="微软雅黑" panose="020B0503020204020204" charset="-122"/>
              <a:cs typeface="微软雅黑" panose="020B0503020204020204" charset="-122"/>
            </a:endParaRPr>
          </a:p>
          <a:p>
            <a:pPr marL="0" indent="0" algn="just">
              <a:buNone/>
            </a:pPr>
            <a:endParaRPr lang="zh-CN" altLang="en-US" dirty="0">
              <a:solidFill>
                <a:schemeClr val="tx1"/>
              </a:solidFill>
              <a:uFillTx/>
              <a:latin typeface="微软雅黑" panose="020B0503020204020204" charset="-122"/>
              <a:ea typeface="微软雅黑" panose="020B0503020204020204" charset="-122"/>
              <a:cs typeface="微软雅黑" panose="020B0503020204020204" charset="-122"/>
              <a:sym typeface="+mn-ea"/>
            </a:endParaRPr>
          </a:p>
        </p:txBody>
      </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custDataLst>
                  <p:tags r:id="rId4"/>
                </p:custDataLst>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custDataLst>
                  <p:tags r:id="rId5"/>
                </p:custDataLst>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custDataLst>
                <p:tags r:id="rId1"/>
              </p:custDataLst>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custDataLst>
                <p:tags r:id="rId2"/>
              </p:custDataLst>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custDataLst>
                <p:tags r:id="rId3"/>
              </p:custDataLst>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1198880" cy="398780"/>
          </a:xfrm>
          <a:prstGeom prst="rect">
            <a:avLst/>
          </a:prstGeom>
          <a:noFill/>
        </p:spPr>
        <p:txBody>
          <a:bodyPr wrap="none" rtlCol="0">
            <a:spAutoFit/>
          </a:bodyPr>
          <a:lstStyle/>
          <a:p>
            <a:pPr algn="l"/>
            <a:r>
              <a:rPr lang="zh-CN" altLang="en-US" sz="2000" b="1" dirty="0">
                <a:sym typeface="+mn-ea"/>
              </a:rPr>
              <a:t>原型系统</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5" name="文本框 4"/>
          <p:cNvSpPr txBox="1"/>
          <p:nvPr/>
        </p:nvSpPr>
        <p:spPr>
          <a:xfrm>
            <a:off x="429789" y="915978"/>
            <a:ext cx="7961630" cy="3692525"/>
          </a:xfrm>
          <a:prstGeom prst="rect">
            <a:avLst/>
          </a:prstGeom>
          <a:noFill/>
        </p:spPr>
        <p:txBody>
          <a:bodyPr wrap="square" rtlCol="0">
            <a:spAutoFit/>
          </a:bodyPr>
          <a:lstStyle/>
          <a:p>
            <a:pPr indent="457200" algn="just" fontAlgn="auto">
              <a:lnSpc>
                <a:spcPct val="150000"/>
              </a:lnSpc>
              <a:buNone/>
            </a:pPr>
            <a:r>
              <a:rPr lang="en-US" altLang="zh-CN">
                <a:latin typeface="微软雅黑" panose="020B0503020204020204" charset="-122"/>
                <a:ea typeface="微软雅黑" panose="020B0503020204020204" charset="-122"/>
                <a:cs typeface="微软雅黑" panose="020B0503020204020204" charset="-122"/>
                <a:sym typeface="+mn-ea"/>
              </a:rPr>
              <a:t>1.</a:t>
            </a:r>
            <a:r>
              <a:rPr lang="zh-CN" altLang="en-US">
                <a:latin typeface="微软雅黑" panose="020B0503020204020204" charset="-122"/>
                <a:ea typeface="微软雅黑" panose="020B0503020204020204" charset="-122"/>
                <a:cs typeface="微软雅黑" panose="020B0503020204020204" charset="-122"/>
                <a:sym typeface="+mn-ea"/>
              </a:rPr>
              <a:t>显著性物体检测系统的基本要求</a:t>
            </a:r>
            <a:endParaRPr lang="zh-CN" altLang="en-US">
              <a:latin typeface="微软雅黑" panose="020B0503020204020204" charset="-122"/>
              <a:ea typeface="微软雅黑" panose="020B0503020204020204" charset="-122"/>
              <a:cs typeface="微软雅黑" panose="020B0503020204020204" charset="-122"/>
            </a:endParaRPr>
          </a:p>
          <a:p>
            <a:pPr indent="457200" algn="just" fontAlgn="auto">
              <a:lnSpc>
                <a:spcPct val="150000"/>
              </a:lnSpc>
              <a:buNone/>
            </a:pPr>
            <a:r>
              <a:rPr lang="zh-CN" altLang="en-US">
                <a:latin typeface="微软雅黑" panose="020B0503020204020204" charset="-122"/>
                <a:ea typeface="微软雅黑" panose="020B0503020204020204" charset="-122"/>
                <a:cs typeface="微软雅黑" panose="020B0503020204020204" charset="-122"/>
                <a:sym typeface="+mn-ea"/>
              </a:rPr>
              <a:t>良好的显著性检测模型应至少满足以下三个标准：</a:t>
            </a:r>
            <a:endParaRPr lang="zh-CN" altLang="en-US">
              <a:latin typeface="微软雅黑" panose="020B0503020204020204" charset="-122"/>
              <a:ea typeface="微软雅黑" panose="020B0503020204020204" charset="-122"/>
              <a:cs typeface="微软雅黑" panose="020B0503020204020204" charset="-122"/>
            </a:endParaRPr>
          </a:p>
          <a:p>
            <a:pPr indent="457200" algn="just" fontAlgn="auto">
              <a:lnSpc>
                <a:spcPct val="150000"/>
              </a:lnSpc>
              <a:buNone/>
            </a:pPr>
            <a:r>
              <a:rPr lang="zh-CN" altLang="en-US">
                <a:latin typeface="微软雅黑" panose="020B0503020204020204" charset="-122"/>
                <a:ea typeface="微软雅黑" panose="020B0503020204020204" charset="-122"/>
                <a:cs typeface="微软雅黑" panose="020B0503020204020204" charset="-122"/>
                <a:sym typeface="+mn-ea"/>
              </a:rPr>
              <a:t>（1）良好的检测：丢失实际显著区域的可能性以及将背景错误地标记为显著区域应该是低的；</a:t>
            </a:r>
          </a:p>
          <a:p>
            <a:pPr indent="457200" algn="just" fontAlgn="auto">
              <a:lnSpc>
                <a:spcPct val="150000"/>
              </a:lnSpc>
              <a:buNone/>
            </a:pPr>
            <a:r>
              <a:rPr lang="zh-CN" altLang="en-US">
                <a:latin typeface="微软雅黑" panose="020B0503020204020204" charset="-122"/>
                <a:ea typeface="微软雅黑" panose="020B0503020204020204" charset="-122"/>
                <a:cs typeface="微软雅黑" panose="020B0503020204020204" charset="-122"/>
                <a:sym typeface="+mn-ea"/>
              </a:rPr>
              <a:t>（2）高分辨率：显著图应该具有高分辨率或全分辨率以准确定位突出物体并保留原始图像信息；</a:t>
            </a:r>
          </a:p>
          <a:p>
            <a:pPr indent="457200" algn="just" fontAlgn="auto">
              <a:lnSpc>
                <a:spcPct val="150000"/>
              </a:lnSpc>
              <a:buNone/>
            </a:pPr>
            <a:r>
              <a:rPr lang="zh-CN" altLang="en-US">
                <a:latin typeface="微软雅黑" panose="020B0503020204020204" charset="-122"/>
                <a:ea typeface="微软雅黑" panose="020B0503020204020204" charset="-122"/>
                <a:cs typeface="微软雅黑" panose="020B0503020204020204" charset="-122"/>
                <a:sym typeface="+mn-ea"/>
              </a:rPr>
              <a:t>（3）计算效率：作为其他复杂过程的前端，这些模型应该快速检测显著区域。</a:t>
            </a:r>
            <a:endParaRPr lang="zh-CN" altLang="en-US">
              <a:latin typeface="微软雅黑" panose="020B0503020204020204" charset="-122"/>
              <a:ea typeface="微软雅黑" panose="020B0503020204020204" charset="-122"/>
              <a:cs typeface="微软雅黑" panose="020B0503020204020204" charset="-122"/>
            </a:endParaRPr>
          </a:p>
          <a:p>
            <a:pPr marL="0" indent="0" algn="just">
              <a:buNone/>
            </a:pPr>
            <a:endParaRPr lang="zh-CN" altLang="en-US" dirty="0">
              <a:solidFill>
                <a:schemeClr val="tx1"/>
              </a:solidFill>
              <a:uFillTx/>
              <a:latin typeface="微软雅黑" panose="020B0503020204020204" charset="-122"/>
              <a:ea typeface="微软雅黑" panose="020B0503020204020204" charset="-122"/>
              <a:cs typeface="微软雅黑" panose="020B0503020204020204" charset="-122"/>
              <a:sym typeface="+mn-ea"/>
            </a:endParaRPr>
          </a:p>
        </p:txBody>
      </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custDataLst>
                  <p:tags r:id="rId4"/>
                </p:custDataLst>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custDataLst>
                  <p:tags r:id="rId5"/>
                </p:custDataLst>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custDataLst>
                <p:tags r:id="rId1"/>
              </p:custDataLst>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custDataLst>
                <p:tags r:id="rId2"/>
              </p:custDataLst>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custDataLst>
                <p:tags r:id="rId3"/>
              </p:custDataLst>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1198880" cy="398780"/>
          </a:xfrm>
          <a:prstGeom prst="rect">
            <a:avLst/>
          </a:prstGeom>
          <a:noFill/>
        </p:spPr>
        <p:txBody>
          <a:bodyPr wrap="none" rtlCol="0">
            <a:spAutoFit/>
          </a:bodyPr>
          <a:lstStyle/>
          <a:p>
            <a:pPr algn="l"/>
            <a:r>
              <a:rPr lang="zh-CN" altLang="en-US" sz="2000" b="1" dirty="0">
                <a:sym typeface="+mn-ea"/>
              </a:rPr>
              <a:t>原型系统</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5" name="文本框 4"/>
          <p:cNvSpPr txBox="1"/>
          <p:nvPr/>
        </p:nvSpPr>
        <p:spPr>
          <a:xfrm>
            <a:off x="434234" y="988368"/>
            <a:ext cx="7961630" cy="2861310"/>
          </a:xfrm>
          <a:prstGeom prst="rect">
            <a:avLst/>
          </a:prstGeom>
          <a:noFill/>
        </p:spPr>
        <p:txBody>
          <a:bodyPr wrap="square" rtlCol="0">
            <a:spAutoFit/>
          </a:bodyPr>
          <a:lstStyle/>
          <a:p>
            <a:pPr indent="457200" algn="just" fontAlgn="auto">
              <a:lnSpc>
                <a:spcPct val="200000"/>
              </a:lnSpc>
              <a:buNone/>
            </a:pPr>
            <a:r>
              <a:rPr lang="en-US" altLang="zh-CN">
                <a:latin typeface="微软雅黑" panose="020B0503020204020204" charset="-122"/>
                <a:ea typeface="微软雅黑" panose="020B0503020204020204" charset="-122"/>
                <a:cs typeface="微软雅黑" panose="020B0503020204020204" charset="-122"/>
                <a:sym typeface="+mn-ea"/>
              </a:rPr>
              <a:t>2.</a:t>
            </a:r>
            <a:r>
              <a:rPr lang="zh-CN" altLang="en-US">
                <a:latin typeface="微软雅黑" panose="020B0503020204020204" charset="-122"/>
                <a:ea typeface="微软雅黑" panose="020B0503020204020204" charset="-122"/>
                <a:cs typeface="微软雅黑" panose="020B0503020204020204" charset="-122"/>
                <a:sym typeface="+mn-ea"/>
              </a:rPr>
              <a:t>该原型系统所实现目的</a:t>
            </a:r>
            <a:endParaRPr lang="zh-CN" altLang="en-US">
              <a:latin typeface="微软雅黑" panose="020B0503020204020204" charset="-122"/>
              <a:ea typeface="微软雅黑" panose="020B0503020204020204" charset="-122"/>
              <a:cs typeface="微软雅黑" panose="020B0503020204020204" charset="-122"/>
            </a:endParaRPr>
          </a:p>
          <a:p>
            <a:pPr indent="457200" algn="just" fontAlgn="auto">
              <a:lnSpc>
                <a:spcPct val="200000"/>
              </a:lnSpc>
              <a:buNone/>
            </a:pPr>
            <a:r>
              <a:rPr lang="en-US" altLang="zh-CN">
                <a:latin typeface="微软雅黑" panose="020B0503020204020204" charset="-122"/>
                <a:ea typeface="微软雅黑" panose="020B0503020204020204" charset="-122"/>
                <a:cs typeface="微软雅黑" panose="020B0503020204020204" charset="-122"/>
                <a:sym typeface="+mn-ea"/>
              </a:rPr>
              <a:t>    </a:t>
            </a:r>
            <a:r>
              <a:rPr lang="zh-CN" altLang="en-US">
                <a:latin typeface="微软雅黑" panose="020B0503020204020204" charset="-122"/>
                <a:ea typeface="微软雅黑" panose="020B0503020204020204" charset="-122"/>
                <a:cs typeface="微软雅黑" panose="020B0503020204020204" charset="-122"/>
                <a:sym typeface="+mn-ea"/>
              </a:rPr>
              <a:t>在我们所构建的显著性物体检测的原型系统中，我们需要实现的不仅是粗略的将一张图片中除背景之外的所有东西识别出来，而是利用对比度以及边缘检测等方法将图片中最重要的部分识别并裁剪出来，最后达到对整个数据集的显著物体检测。</a:t>
            </a:r>
            <a:endParaRPr lang="zh-CN" altLang="en-US" dirty="0">
              <a:solidFill>
                <a:schemeClr val="tx1"/>
              </a:solidFill>
              <a:uFillTx/>
              <a:latin typeface="微软雅黑" panose="020B0503020204020204" charset="-122"/>
              <a:ea typeface="微软雅黑" panose="020B0503020204020204" charset="-122"/>
              <a:cs typeface="微软雅黑" panose="020B0503020204020204" charset="-122"/>
              <a:sym typeface="+mn-ea"/>
            </a:endParaRPr>
          </a:p>
        </p:txBody>
      </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custDataLst>
                  <p:tags r:id="rId4"/>
                </p:custDataLst>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custDataLst>
                  <p:tags r:id="rId5"/>
                </p:custDataLst>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custDataLst>
                <p:tags r:id="rId1"/>
              </p:custDataLst>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custDataLst>
                <p:tags r:id="rId2"/>
              </p:custDataLst>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custDataLst>
                <p:tags r:id="rId3"/>
              </p:custDataLst>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1198880" cy="398780"/>
          </a:xfrm>
          <a:prstGeom prst="rect">
            <a:avLst/>
          </a:prstGeom>
          <a:noFill/>
        </p:spPr>
        <p:txBody>
          <a:bodyPr wrap="none" rtlCol="0">
            <a:spAutoFit/>
          </a:bodyPr>
          <a:lstStyle/>
          <a:p>
            <a:pPr algn="l"/>
            <a:r>
              <a:rPr lang="zh-CN" altLang="en-US" sz="2000" b="1" dirty="0">
                <a:sym typeface="+mn-ea"/>
              </a:rPr>
              <a:t>原型系统</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5" name="文本框 4"/>
          <p:cNvSpPr txBox="1"/>
          <p:nvPr/>
        </p:nvSpPr>
        <p:spPr>
          <a:xfrm>
            <a:off x="429789" y="915978"/>
            <a:ext cx="7961630" cy="368300"/>
          </a:xfrm>
          <a:prstGeom prst="rect">
            <a:avLst/>
          </a:prstGeom>
          <a:noFill/>
        </p:spPr>
        <p:txBody>
          <a:bodyPr wrap="square" rtlCol="0">
            <a:spAutoFit/>
          </a:bodyPr>
          <a:lstStyle/>
          <a:p>
            <a:pPr marL="0" indent="0" algn="just">
              <a:buNone/>
            </a:pPr>
            <a:r>
              <a:rPr lang="en-US">
                <a:latin typeface="微软雅黑" panose="020B0503020204020204" charset="-122"/>
                <a:ea typeface="微软雅黑" panose="020B0503020204020204" charset="-122"/>
                <a:cs typeface="微软雅黑" panose="020B0503020204020204" charset="-122"/>
                <a:sym typeface="+mn-ea"/>
              </a:rPr>
              <a:t>3.</a:t>
            </a:r>
            <a:r>
              <a:rPr lang="zh-CN" altLang="en-US">
                <a:latin typeface="微软雅黑" panose="020B0503020204020204" charset="-122"/>
                <a:ea typeface="微软雅黑" panose="020B0503020204020204" charset="-122"/>
                <a:cs typeface="微软雅黑" panose="020B0503020204020204" charset="-122"/>
                <a:sym typeface="+mn-ea"/>
              </a:rPr>
              <a:t>原型系统组成部分</a:t>
            </a:r>
          </a:p>
        </p:txBody>
      </p:sp>
      <p:grpSp>
        <p:nvGrpSpPr>
          <p:cNvPr id="9" name="组合 8"/>
          <p:cNvGrpSpPr/>
          <p:nvPr/>
        </p:nvGrpSpPr>
        <p:grpSpPr>
          <a:xfrm>
            <a:off x="627380" y="1386840"/>
            <a:ext cx="7129780" cy="3538855"/>
            <a:chOff x="2195848" y="1197735"/>
            <a:chExt cx="7190902" cy="3670479"/>
          </a:xfrm>
        </p:grpSpPr>
        <p:pic>
          <p:nvPicPr>
            <p:cNvPr id="6" name="图片 5"/>
            <p:cNvPicPr>
              <a:picLocks noChangeAspect="1"/>
            </p:cNvPicPr>
            <p:nvPr>
              <p:custDataLst>
                <p:tags r:id="rId6"/>
              </p:custDataLst>
            </p:nvPr>
          </p:nvPicPr>
          <p:blipFill>
            <a:blip r:embed="rId12">
              <a:extLst>
                <a:ext uri="{BEBA8EAE-BF5A-486C-A8C5-ECC9F3942E4B}">
                  <a14:imgProps xmlns:a14="http://schemas.microsoft.com/office/drawing/2010/main">
                    <a14:imgLayer r:embed="rId13">
                      <a14:imgEffect>
                        <a14:brightnessContrast bright="-6000" contrast="21000"/>
                      </a14:imgEffect>
                      <a14:imgEffect>
                        <a14:saturation sat="300000"/>
                      </a14:imgEffect>
                      <a14:imgEffect>
                        <a14:sharpenSoften amount="15000"/>
                      </a14:imgEffect>
                    </a14:imgLayer>
                  </a14:imgProps>
                </a:ext>
              </a:extLst>
            </a:blip>
            <a:stretch>
              <a:fillRect/>
            </a:stretch>
          </p:blipFill>
          <p:spPr>
            <a:xfrm>
              <a:off x="2325029" y="1307426"/>
              <a:ext cx="7061721" cy="3444877"/>
            </a:xfrm>
            <a:prstGeom prst="rect">
              <a:avLst/>
            </a:prstGeom>
          </p:spPr>
        </p:pic>
        <p:sp>
          <p:nvSpPr>
            <p:cNvPr id="7" name="矩形: 圆角 4"/>
            <p:cNvSpPr/>
            <p:nvPr>
              <p:custDataLst>
                <p:tags r:id="rId7"/>
              </p:custDataLst>
            </p:nvPr>
          </p:nvSpPr>
          <p:spPr>
            <a:xfrm>
              <a:off x="2195848" y="1197735"/>
              <a:ext cx="1352282" cy="3670479"/>
            </a:xfrm>
            <a:prstGeom prst="round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8" name="文本框 7"/>
            <p:cNvSpPr txBox="1"/>
            <p:nvPr>
              <p:custDataLst>
                <p:tags r:id="rId8"/>
              </p:custDataLst>
            </p:nvPr>
          </p:nvSpPr>
          <p:spPr>
            <a:xfrm>
              <a:off x="5315816" y="1307426"/>
              <a:ext cx="1352283" cy="318113"/>
            </a:xfrm>
            <a:prstGeom prst="rect">
              <a:avLst/>
            </a:prstGeom>
            <a:noFill/>
          </p:spPr>
          <p:txBody>
            <a:bodyPr wrap="square" rtlCol="0">
              <a:spAutoFit/>
            </a:bodyPr>
            <a:lstStyle/>
            <a:p>
              <a:r>
                <a:rPr lang="zh-CN" altLang="en-US" sz="1400" dirty="0">
                  <a:solidFill>
                    <a:srgbClr val="FF0000"/>
                  </a:solidFill>
                </a:rPr>
                <a:t>目标注意模块</a:t>
              </a:r>
            </a:p>
          </p:txBody>
        </p:sp>
        <p:sp>
          <p:nvSpPr>
            <p:cNvPr id="10" name="文本框 9"/>
            <p:cNvSpPr txBox="1"/>
            <p:nvPr>
              <p:custDataLst>
                <p:tags r:id="rId9"/>
              </p:custDataLst>
            </p:nvPr>
          </p:nvSpPr>
          <p:spPr>
            <a:xfrm>
              <a:off x="5315816" y="4321960"/>
              <a:ext cx="1352283" cy="318113"/>
            </a:xfrm>
            <a:prstGeom prst="rect">
              <a:avLst/>
            </a:prstGeom>
            <a:noFill/>
          </p:spPr>
          <p:txBody>
            <a:bodyPr wrap="square" rtlCol="0">
              <a:spAutoFit/>
            </a:bodyPr>
            <a:lstStyle/>
            <a:p>
              <a:r>
                <a:rPr lang="zh-CN" altLang="en-US" sz="1400" dirty="0">
                  <a:solidFill>
                    <a:srgbClr val="FF0000"/>
                  </a:solidFill>
                </a:rPr>
                <a:t>联合关注模块</a:t>
              </a:r>
            </a:p>
          </p:txBody>
        </p:sp>
      </p:gr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custDataLst>
                  <p:tags r:id="rId4"/>
                </p:custDataLst>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custDataLst>
                  <p:tags r:id="rId5"/>
                </p:custDataLst>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custDataLst>
                <p:tags r:id="rId1"/>
              </p:custDataLst>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custDataLst>
                <p:tags r:id="rId2"/>
              </p:custDataLst>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custDataLst>
                <p:tags r:id="rId3"/>
              </p:custDataLst>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1198880" cy="398780"/>
          </a:xfrm>
          <a:prstGeom prst="rect">
            <a:avLst/>
          </a:prstGeom>
          <a:noFill/>
        </p:spPr>
        <p:txBody>
          <a:bodyPr wrap="none" rtlCol="0">
            <a:spAutoFit/>
          </a:bodyPr>
          <a:lstStyle/>
          <a:p>
            <a:pPr algn="l"/>
            <a:r>
              <a:rPr lang="zh-CN" altLang="en-US" sz="2000" b="1" dirty="0">
                <a:sym typeface="+mn-ea"/>
              </a:rPr>
              <a:t>原型系统</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5" name="文本框 4"/>
          <p:cNvSpPr txBox="1"/>
          <p:nvPr/>
        </p:nvSpPr>
        <p:spPr>
          <a:xfrm>
            <a:off x="429789" y="915978"/>
            <a:ext cx="7961630" cy="2306955"/>
          </a:xfrm>
          <a:prstGeom prst="rect">
            <a:avLst/>
          </a:prstGeom>
          <a:noFill/>
        </p:spPr>
        <p:txBody>
          <a:bodyPr wrap="square" rtlCol="0">
            <a:spAutoFit/>
          </a:bodyPr>
          <a:lstStyle/>
          <a:p>
            <a:pPr indent="457200" algn="just" fontAlgn="auto">
              <a:lnSpc>
                <a:spcPct val="200000"/>
              </a:lnSpc>
              <a:buNone/>
            </a:pPr>
            <a:r>
              <a:rPr lang="en-US" altLang="zh-CN" dirty="0">
                <a:latin typeface="微软雅黑" panose="020B0503020204020204" charset="-122"/>
                <a:ea typeface="微软雅黑" panose="020B0503020204020204" charset="-122"/>
                <a:cs typeface="微软雅黑" panose="020B0503020204020204" charset="-122"/>
                <a:sym typeface="+mn-ea"/>
              </a:rPr>
              <a:t>4.</a:t>
            </a:r>
            <a:r>
              <a:rPr lang="zh-CN" altLang="en-US" dirty="0">
                <a:latin typeface="微软雅黑" panose="020B0503020204020204" charset="-122"/>
                <a:ea typeface="微软雅黑" panose="020B0503020204020204" charset="-122"/>
                <a:cs typeface="微软雅黑" panose="020B0503020204020204" charset="-122"/>
                <a:sym typeface="+mn-ea"/>
              </a:rPr>
              <a:t>该原型系统目前实现程度</a:t>
            </a:r>
            <a:endParaRPr lang="zh-CN" altLang="en-US" dirty="0">
              <a:latin typeface="微软雅黑" panose="020B0503020204020204" charset="-122"/>
              <a:ea typeface="微软雅黑" panose="020B0503020204020204" charset="-122"/>
              <a:cs typeface="微软雅黑" panose="020B0503020204020204" charset="-122"/>
            </a:endParaRPr>
          </a:p>
          <a:p>
            <a:pPr indent="457200" algn="just" fontAlgn="auto">
              <a:lnSpc>
                <a:spcPct val="200000"/>
              </a:lnSpc>
              <a:buNone/>
            </a:pPr>
            <a:r>
              <a:rPr lang="zh-CN" altLang="en-US" dirty="0">
                <a:latin typeface="微软雅黑" panose="020B0503020204020204" charset="-122"/>
                <a:ea typeface="微软雅黑" panose="020B0503020204020204" charset="-122"/>
                <a:cs typeface="微软雅黑" panose="020B0503020204020204" charset="-122"/>
                <a:sym typeface="+mn-ea"/>
              </a:rPr>
              <a:t>目前，原型系统对显著物体检测的实现程度较高，但图片的处理精确度还仍待提高，还未能做到将所导入数据集内的所有图片同时进行处理并输出。</a:t>
            </a:r>
            <a:endParaRPr lang="zh-CN" altLang="en-US" dirty="0">
              <a:latin typeface="微软雅黑" panose="020B0503020204020204" charset="-122"/>
              <a:ea typeface="微软雅黑" panose="020B0503020204020204" charset="-122"/>
              <a:cs typeface="微软雅黑" panose="020B0503020204020204" charset="-122"/>
            </a:endParaRPr>
          </a:p>
          <a:p>
            <a:pPr indent="457200" algn="just" fontAlgn="auto">
              <a:lnSpc>
                <a:spcPct val="200000"/>
              </a:lnSpc>
              <a:buNone/>
            </a:pP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custDataLst>
                  <p:tags r:id="rId4"/>
                </p:custDataLst>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custDataLst>
                  <p:tags r:id="rId5"/>
                </p:custDataLst>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custDataLst>
                <p:tags r:id="rId1"/>
              </p:custDataLst>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custDataLst>
                <p:tags r:id="rId2"/>
              </p:custDataLst>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custDataLst>
                <p:tags r:id="rId3"/>
              </p:custDataLst>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6200000">
            <a:off x="140999" y="2271331"/>
            <a:ext cx="2741895" cy="3043516"/>
            <a:chOff x="0" y="1"/>
            <a:chExt cx="2123058" cy="2356604"/>
          </a:xfrm>
        </p:grpSpPr>
        <p:sp>
          <p:nvSpPr>
            <p:cNvPr id="5" name="等腰三角形 4"/>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rot="5400000">
            <a:off x="7497351" y="-83191"/>
            <a:ext cx="1583818" cy="1758045"/>
            <a:chOff x="0" y="1"/>
            <a:chExt cx="2123058" cy="2356604"/>
          </a:xfrm>
        </p:grpSpPr>
        <p:sp>
          <p:nvSpPr>
            <p:cNvPr id="23" name="等腰三角形 22"/>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TextBox 7"/>
          <p:cNvSpPr txBox="1"/>
          <p:nvPr/>
        </p:nvSpPr>
        <p:spPr>
          <a:xfrm>
            <a:off x="2332682" y="2521208"/>
            <a:ext cx="4997594" cy="706755"/>
          </a:xfrm>
          <a:prstGeom prst="rect">
            <a:avLst/>
          </a:prstGeom>
          <a:noFill/>
        </p:spPr>
        <p:txBody>
          <a:bodyPr wrap="square" rtlCol="0">
            <a:spAutoFit/>
          </a:bodyPr>
          <a:lstStyle/>
          <a:p>
            <a:pPr algn="ctr"/>
            <a:r>
              <a:rPr lang="zh-CN" altLang="en-US" sz="4000" dirty="0">
                <a:solidFill>
                  <a:srgbClr val="273045"/>
                </a:solidFill>
                <a:cs typeface="+mn-ea"/>
                <a:sym typeface="+mn-lt"/>
              </a:rPr>
              <a:t>核心算法及流程</a:t>
            </a:r>
          </a:p>
        </p:txBody>
      </p:sp>
      <p:sp>
        <p:nvSpPr>
          <p:cNvPr id="42" name="矩形 41"/>
          <p:cNvSpPr/>
          <p:nvPr/>
        </p:nvSpPr>
        <p:spPr>
          <a:xfrm>
            <a:off x="4359483" y="1419622"/>
            <a:ext cx="756032" cy="756032"/>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PART   03</a:t>
            </a:r>
            <a:endParaRPr lang="zh-CN" altLang="en-US" dirty="0">
              <a:solidFill>
                <a:schemeClr val="bg1"/>
              </a:solidFill>
              <a:cs typeface="+mn-ea"/>
              <a:sym typeface="+mn-lt"/>
            </a:endParaRPr>
          </a:p>
        </p:txBody>
      </p:sp>
      <p:grpSp>
        <p:nvGrpSpPr>
          <p:cNvPr id="44" name="组合 43"/>
          <p:cNvGrpSpPr/>
          <p:nvPr/>
        </p:nvGrpSpPr>
        <p:grpSpPr>
          <a:xfrm>
            <a:off x="5623896" y="1189824"/>
            <a:ext cx="790918" cy="918236"/>
            <a:chOff x="3288977" y="-263355"/>
            <a:chExt cx="1237092" cy="1436232"/>
          </a:xfrm>
        </p:grpSpPr>
        <p:cxnSp>
          <p:nvCxnSpPr>
            <p:cNvPr id="45" name="直接连接符 44"/>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V="1">
            <a:off x="2615861" y="2582096"/>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45189" y="695476"/>
            <a:ext cx="1426294" cy="215444"/>
          </a:xfrm>
          <a:prstGeom prst="rect">
            <a:avLst/>
          </a:prstGeom>
          <a:noFill/>
        </p:spPr>
        <p:txBody>
          <a:bodyPr wrap="square" rtlCol="0">
            <a:spAutoFit/>
          </a:bodyPr>
          <a:lstStyle/>
          <a:p>
            <a:r>
              <a:rPr lang="en-US" altLang="zh-CN" sz="800" dirty="0">
                <a:solidFill>
                  <a:srgbClr val="FFFFFF"/>
                </a:solidFill>
              </a:rPr>
              <a:t>https://www.ypppt.com/</a:t>
            </a:r>
            <a:endParaRPr lang="zh-CN" altLang="en-US" sz="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2921000" cy="398780"/>
          </a:xfrm>
          <a:prstGeom prst="rect">
            <a:avLst/>
          </a:prstGeom>
          <a:noFill/>
        </p:spPr>
        <p:txBody>
          <a:bodyPr wrap="none" rtlCol="0">
            <a:spAutoFit/>
          </a:bodyPr>
          <a:lstStyle/>
          <a:p>
            <a:pPr algn="l"/>
            <a:r>
              <a:rPr lang="zh-CN" altLang="en-US" sz="2000" b="1" dirty="0">
                <a:sym typeface="+mn-ea"/>
              </a:rPr>
              <a:t>跟踪器</a:t>
            </a:r>
            <a:r>
              <a:rPr lang="en-US" altLang="zh-CN" sz="2000" b="1" dirty="0">
                <a:sym typeface="+mn-ea"/>
              </a:rPr>
              <a:t>(TRACER)</a:t>
            </a:r>
            <a:r>
              <a:rPr lang="zh-CN" altLang="en-US" sz="2000" b="1" dirty="0">
                <a:sym typeface="+mn-ea"/>
              </a:rPr>
              <a:t>结构图</a:t>
            </a:r>
            <a:endParaRPr lang="en-US" altLang="zh-CN" sz="2000" b="1" dirty="0">
              <a:cs typeface="+mn-ea"/>
              <a:sym typeface="+mn-lt"/>
            </a:endParaRP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pic>
        <p:nvPicPr>
          <p:cNvPr id="5" name="图片 4"/>
          <p:cNvPicPr>
            <a:picLocks noChangeAspect="1"/>
          </p:cNvPicPr>
          <p:nvPr>
            <p:custDataLst>
              <p:tags r:id="rId1"/>
            </p:custDataLst>
          </p:nvPr>
        </p:nvPicPr>
        <p:blipFill>
          <a:blip r:embed="rId4"/>
          <a:stretch>
            <a:fillRect/>
          </a:stretch>
        </p:blipFill>
        <p:spPr>
          <a:xfrm>
            <a:off x="678014" y="706548"/>
            <a:ext cx="7761880" cy="42715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1706880" cy="398780"/>
          </a:xfrm>
          <a:prstGeom prst="rect">
            <a:avLst/>
          </a:prstGeom>
          <a:noFill/>
        </p:spPr>
        <p:txBody>
          <a:bodyPr wrap="none" rtlCol="0">
            <a:spAutoFit/>
          </a:bodyPr>
          <a:lstStyle/>
          <a:p>
            <a:pPr algn="l"/>
            <a:r>
              <a:rPr lang="zh-CN" altLang="en-US" sz="2000" b="1" dirty="0">
                <a:sym typeface="+mn-ea"/>
              </a:rPr>
              <a:t>算法结构概述</a:t>
            </a:r>
            <a:endParaRPr lang="en-US" altLang="zh-CN" sz="2000" b="1" dirty="0">
              <a:cs typeface="+mn-ea"/>
              <a:sym typeface="+mn-lt"/>
            </a:endParaRP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 name="文本框 5"/>
          <p:cNvSpPr txBox="1"/>
          <p:nvPr/>
        </p:nvSpPr>
        <p:spPr>
          <a:xfrm>
            <a:off x="565150" y="771525"/>
            <a:ext cx="8082915" cy="3987800"/>
          </a:xfrm>
          <a:prstGeom prst="rect">
            <a:avLst/>
          </a:prstGeom>
          <a:noFill/>
        </p:spPr>
        <p:txBody>
          <a:bodyPr wrap="square" rtlCol="0">
            <a:noAutofit/>
          </a:bodyPr>
          <a:lstStyle/>
          <a:p>
            <a:pPr indent="457200" algn="just" fontAlgn="auto">
              <a:lnSpc>
                <a:spcPct val="200000"/>
              </a:lnSpc>
            </a:pPr>
            <a:r>
              <a:rPr lang="zh-CN" altLang="en-US" dirty="0">
                <a:uFillTx/>
                <a:latin typeface="Times New Roman" panose="02020603050405020304" charset="0"/>
                <a:sym typeface="+mn-ea"/>
              </a:rPr>
              <a:t>首先将屏蔽边缘注意模块初始应用于具有足够边界感表示的第一个编码器块输出为</a:t>
            </a:r>
            <a:r>
              <a:rPr lang="en-US" altLang="zh-CN" dirty="0">
                <a:uFillTx/>
                <a:latin typeface="Times New Roman" panose="02020603050405020304" charset="0"/>
                <a:sym typeface="+mn-ea"/>
              </a:rPr>
              <a:t>E</a:t>
            </a:r>
            <a:r>
              <a:rPr lang="en-US" altLang="zh-CN" baseline="-25000" dirty="0">
                <a:uFillTx/>
                <a:latin typeface="Times New Roman" panose="02020603050405020304" charset="0"/>
                <a:sym typeface="+mn-ea"/>
              </a:rPr>
              <a:t>1</a:t>
            </a:r>
            <a:r>
              <a:rPr lang="zh-CN" altLang="en-US" dirty="0">
                <a:uFillTx/>
                <a:latin typeface="Times New Roman" panose="02020603050405020304" charset="0"/>
                <a:sym typeface="+mn-ea"/>
              </a:rPr>
              <a:t>，目的是增强边缘信息并提高内存效率。在解码器中实现了联合对象关注模块，分别聚合了多层特征并合并了编码器和解码器的输出，在联合关注模块中，基于多核的接收场块得到的三个编码器块输出</a:t>
            </a:r>
            <a:r>
              <a:rPr lang="en-US" altLang="zh-CN" dirty="0">
                <a:uFillTx/>
                <a:latin typeface="Times New Roman" panose="02020603050405020304" charset="0"/>
                <a:sym typeface="+mn-ea"/>
              </a:rPr>
              <a:t>E</a:t>
            </a:r>
            <a:r>
              <a:rPr lang="en-US" altLang="zh-CN" baseline="-25000" dirty="0">
                <a:uFillTx/>
                <a:latin typeface="Times New Roman" panose="02020603050405020304" charset="0"/>
                <a:sym typeface="+mn-ea"/>
              </a:rPr>
              <a:t>2</a:t>
            </a:r>
            <a:r>
              <a:rPr lang="zh-CN" altLang="en-US" baseline="-25000" dirty="0">
                <a:uFillTx/>
                <a:latin typeface="Times New Roman" panose="02020603050405020304" charset="0"/>
                <a:sym typeface="+mn-ea"/>
              </a:rPr>
              <a:t>、</a:t>
            </a:r>
            <a:r>
              <a:rPr lang="en-US" altLang="zh-CN" dirty="0">
                <a:uFillTx/>
                <a:latin typeface="Times New Roman" panose="02020603050405020304" charset="0"/>
                <a:sym typeface="+mn-ea"/>
              </a:rPr>
              <a:t>E</a:t>
            </a:r>
            <a:r>
              <a:rPr lang="en-US" altLang="zh-CN" baseline="-25000" dirty="0">
                <a:uFillTx/>
                <a:latin typeface="Times New Roman" panose="02020603050405020304" charset="0"/>
                <a:sym typeface="+mn-ea"/>
              </a:rPr>
              <a:t>3</a:t>
            </a:r>
            <a:r>
              <a:rPr lang="zh-CN" altLang="en-US" baseline="-25000" dirty="0">
                <a:uFillTx/>
                <a:latin typeface="Times New Roman" panose="02020603050405020304" charset="0"/>
                <a:sym typeface="+mn-ea"/>
              </a:rPr>
              <a:t>、</a:t>
            </a:r>
            <a:r>
              <a:rPr lang="en-US" altLang="zh-CN" dirty="0">
                <a:uFillTx/>
                <a:latin typeface="Times New Roman" panose="02020603050405020304" charset="0"/>
                <a:sym typeface="+mn-ea"/>
              </a:rPr>
              <a:t>E</a:t>
            </a:r>
            <a:r>
              <a:rPr lang="en-US" altLang="zh-CN" baseline="-25000" dirty="0">
                <a:uFillTx/>
                <a:latin typeface="Times New Roman" panose="02020603050405020304" charset="0"/>
                <a:sym typeface="+mn-ea"/>
              </a:rPr>
              <a:t>4</a:t>
            </a:r>
            <a:r>
              <a:rPr lang="zh-CN" altLang="en-US" dirty="0">
                <a:uFillTx/>
                <a:latin typeface="Times New Roman" panose="02020603050405020304" charset="0"/>
                <a:sym typeface="+mn-ea"/>
              </a:rPr>
              <a:t>，以</a:t>
            </a:r>
            <a:r>
              <a:rPr lang="en-US" altLang="zh-CN" dirty="0">
                <a:uFillTx/>
                <a:latin typeface="Times New Roman" panose="02020603050405020304" charset="0"/>
                <a:sym typeface="+mn-ea"/>
              </a:rPr>
              <a:t>E</a:t>
            </a:r>
            <a:r>
              <a:rPr lang="en-US" altLang="zh-CN" baseline="-25000" dirty="0">
                <a:uFillTx/>
                <a:latin typeface="Times New Roman" panose="02020603050405020304" charset="0"/>
                <a:sym typeface="+mn-ea"/>
              </a:rPr>
              <a:t>2</a:t>
            </a:r>
            <a:r>
              <a:rPr lang="zh-CN" altLang="en-US" dirty="0">
                <a:uFillTx/>
                <a:latin typeface="Times New Roman" panose="02020603050405020304" charset="0"/>
                <a:sym typeface="+mn-ea"/>
              </a:rPr>
              <a:t>的尺度进行多层集成。</a:t>
            </a:r>
            <a:endParaRPr lang="zh-CN" altLang="en-US" dirty="0">
              <a:solidFill>
                <a:schemeClr val="tx1"/>
              </a:solidFill>
              <a:uFillTx/>
              <a:latin typeface="Times New Roman" panose="02020603050405020304" charset="0"/>
              <a:sym typeface="+mn-ea"/>
            </a:endParaRPr>
          </a:p>
          <a:p>
            <a:pPr indent="457200" algn="just" fontAlgn="auto">
              <a:lnSpc>
                <a:spcPct val="200000"/>
              </a:lnSpc>
            </a:pPr>
            <a:r>
              <a:rPr lang="zh-CN" altLang="en-US" dirty="0">
                <a:uFillTx/>
                <a:latin typeface="Times New Roman" panose="02020603050405020304" charset="0"/>
                <a:sym typeface="+mn-ea"/>
              </a:rPr>
              <a:t>联合关注模块强调更清晰的渠道和空间信息，目标注意模块提取具有互补边缘信息的明显目标，并利用这些补充信息减小浅层编码器与图像的差异。</a:t>
            </a:r>
            <a:endParaRPr lang="zh-CN" altLang="en-US" sz="1800"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2214880" cy="398780"/>
          </a:xfrm>
          <a:prstGeom prst="rect">
            <a:avLst/>
          </a:prstGeom>
          <a:noFill/>
        </p:spPr>
        <p:txBody>
          <a:bodyPr wrap="none" rtlCol="0">
            <a:spAutoFit/>
          </a:bodyPr>
          <a:lstStyle/>
          <a:p>
            <a:pPr algn="l"/>
            <a:r>
              <a:rPr lang="zh-CN" altLang="en-US" sz="2000" b="1" dirty="0">
                <a:sym typeface="+mn-ea"/>
              </a:rPr>
              <a:t>注意引导跟踪模块</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5" name="文本框 4"/>
          <p:cNvSpPr txBox="1"/>
          <p:nvPr/>
        </p:nvSpPr>
        <p:spPr>
          <a:xfrm>
            <a:off x="375771" y="1201049"/>
            <a:ext cx="7961630" cy="1753235"/>
          </a:xfrm>
          <a:prstGeom prst="rect">
            <a:avLst/>
          </a:prstGeom>
          <a:noFill/>
        </p:spPr>
        <p:txBody>
          <a:bodyPr wrap="square" rtlCol="0">
            <a:spAutoFit/>
          </a:bodyPr>
          <a:lstStyle/>
          <a:p>
            <a:pPr indent="457200" algn="just" fontAlgn="auto">
              <a:lnSpc>
                <a:spcPct val="200000"/>
              </a:lnSpc>
            </a:pPr>
            <a:r>
              <a:rPr lang="zh-CN" altLang="en-US" dirty="0">
                <a:solidFill>
                  <a:schemeClr val="tx1"/>
                </a:solidFill>
                <a:uFillTx/>
                <a:latin typeface="Times New Roman" panose="02020603050405020304" charset="0"/>
                <a:sym typeface="+mn-ea"/>
              </a:rPr>
              <a:t>检测具有边缘的不同物体对于提高 SOD 性能至关重要。使用提出的卷积模块（专为计算效率而设计），我们通过注意力引导的突出对象跟踪模块（ ATM）跟踪对象和边缘以提高性能。</a:t>
            </a:r>
          </a:p>
        </p:txBody>
      </p:sp>
      <p:grpSp>
        <p:nvGrpSpPr>
          <p:cNvPr id="4" name="组合 3">
            <a:extLst>
              <a:ext uri="{FF2B5EF4-FFF2-40B4-BE49-F238E27FC236}">
                <a16:creationId xmlns:a16="http://schemas.microsoft.com/office/drawing/2014/main" id="{5259978E-2D19-5140-2743-C0C7A7CB6E7D}"/>
              </a:ext>
            </a:extLst>
          </p:cNvPr>
          <p:cNvGrpSpPr/>
          <p:nvPr/>
        </p:nvGrpSpPr>
        <p:grpSpPr>
          <a:xfrm>
            <a:off x="8010071" y="4323214"/>
            <a:ext cx="845241" cy="620356"/>
            <a:chOff x="7789817" y="4257180"/>
            <a:chExt cx="845241" cy="620356"/>
          </a:xfrm>
        </p:grpSpPr>
        <p:grpSp>
          <p:nvGrpSpPr>
            <p:cNvPr id="6" name="组合 5">
              <a:extLst>
                <a:ext uri="{FF2B5EF4-FFF2-40B4-BE49-F238E27FC236}">
                  <a16:creationId xmlns:a16="http://schemas.microsoft.com/office/drawing/2014/main" id="{9963A504-D288-3319-66FF-111EEECF28DD}"/>
                </a:ext>
              </a:extLst>
            </p:cNvPr>
            <p:cNvGrpSpPr/>
            <p:nvPr/>
          </p:nvGrpSpPr>
          <p:grpSpPr>
            <a:xfrm>
              <a:off x="8306276" y="4330865"/>
              <a:ext cx="328782" cy="303293"/>
              <a:chOff x="8349677" y="4284250"/>
              <a:chExt cx="600042" cy="553523"/>
            </a:xfrm>
          </p:grpSpPr>
          <p:sp>
            <p:nvSpPr>
              <p:cNvPr id="10" name="矩形 9">
                <a:extLst>
                  <a:ext uri="{FF2B5EF4-FFF2-40B4-BE49-F238E27FC236}">
                    <a16:creationId xmlns:a16="http://schemas.microsoft.com/office/drawing/2014/main" id="{C0DA7753-F401-FBE9-BBBE-47C9B19915C9}"/>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a:extLst>
                  <a:ext uri="{FF2B5EF4-FFF2-40B4-BE49-F238E27FC236}">
                    <a16:creationId xmlns:a16="http://schemas.microsoft.com/office/drawing/2014/main" id="{E50C9E05-19DB-F7D2-0356-AD768396D045}"/>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矩形 6">
              <a:extLst>
                <a:ext uri="{FF2B5EF4-FFF2-40B4-BE49-F238E27FC236}">
                  <a16:creationId xmlns:a16="http://schemas.microsoft.com/office/drawing/2014/main" id="{ABC2C1BB-15DD-BE96-ADDC-6112325347D6}"/>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a:extLst>
                <a:ext uri="{FF2B5EF4-FFF2-40B4-BE49-F238E27FC236}">
                  <a16:creationId xmlns:a16="http://schemas.microsoft.com/office/drawing/2014/main" id="{5140E564-70B9-3DCB-8A3C-E218C5B48AFE}"/>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a:extLst>
                <a:ext uri="{FF2B5EF4-FFF2-40B4-BE49-F238E27FC236}">
                  <a16:creationId xmlns:a16="http://schemas.microsoft.com/office/drawing/2014/main" id="{D6C371F0-F20F-4531-F371-62A3A1A94EAA}"/>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2214880" cy="398780"/>
          </a:xfrm>
          <a:prstGeom prst="rect">
            <a:avLst/>
          </a:prstGeom>
          <a:noFill/>
        </p:spPr>
        <p:txBody>
          <a:bodyPr wrap="none" rtlCol="0">
            <a:spAutoFit/>
          </a:bodyPr>
          <a:lstStyle/>
          <a:p>
            <a:pPr algn="l"/>
            <a:r>
              <a:rPr lang="zh-CN" altLang="en-US" sz="2000" b="1" dirty="0">
                <a:sym typeface="+mn-ea"/>
              </a:rPr>
              <a:t>屏蔽边缘注意模块</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5" name="文本框 4"/>
          <p:cNvSpPr txBox="1"/>
          <p:nvPr/>
        </p:nvSpPr>
        <p:spPr>
          <a:xfrm>
            <a:off x="376555" y="915035"/>
            <a:ext cx="7961630" cy="2106282"/>
          </a:xfrm>
          <a:prstGeom prst="rect">
            <a:avLst/>
          </a:prstGeom>
          <a:noFill/>
        </p:spPr>
        <p:txBody>
          <a:bodyPr wrap="square" rtlCol="0">
            <a:spAutoFit/>
          </a:bodyPr>
          <a:lstStyle/>
          <a:p>
            <a:pPr indent="457200" algn="just" fontAlgn="auto">
              <a:lnSpc>
                <a:spcPct val="200000"/>
              </a:lnSpc>
            </a:pPr>
            <a:r>
              <a:rPr lang="zh-CN" altLang="en-US" sz="1700" dirty="0">
                <a:solidFill>
                  <a:schemeClr val="tx1"/>
                </a:solidFill>
                <a:uFillTx/>
                <a:sym typeface="+mn-ea"/>
              </a:rPr>
              <a:t>为了跟踪边缘信息，提出了屏蔽边缘注意模块，只使用傅里叶变换</a:t>
            </a:r>
            <a:r>
              <a:rPr lang="en-US" altLang="zh-CN" sz="1700" dirty="0">
                <a:solidFill>
                  <a:schemeClr val="tx1"/>
                </a:solidFill>
                <a:uFillTx/>
                <a:sym typeface="+mn-ea"/>
              </a:rPr>
              <a:t>(FFT)</a:t>
            </a:r>
            <a:r>
              <a:rPr lang="zh-CN" altLang="en-US" sz="1700" dirty="0">
                <a:solidFill>
                  <a:schemeClr val="tx1"/>
                </a:solidFill>
                <a:uFillTx/>
                <a:sym typeface="+mn-ea"/>
              </a:rPr>
              <a:t>从第一个编码器提取显式边缘。</a:t>
            </a:r>
            <a:endParaRPr lang="en-US" altLang="zh-CN" sz="1700" dirty="0">
              <a:solidFill>
                <a:schemeClr val="tx1"/>
              </a:solidFill>
              <a:uFillTx/>
              <a:sym typeface="+mn-ea"/>
            </a:endParaRPr>
          </a:p>
          <a:p>
            <a:pPr indent="457200" algn="just" fontAlgn="auto">
              <a:lnSpc>
                <a:spcPct val="200000"/>
              </a:lnSpc>
            </a:pPr>
            <a:r>
              <a:rPr lang="zh-CN" altLang="en-US" sz="1700" dirty="0">
                <a:sym typeface="+mn-ea"/>
              </a:rPr>
              <a:t>使用         从第一个编码器表示中提取显式边缘，使用           和          将第一个编码器表示分为高频和低频，公式如下：</a:t>
            </a:r>
            <a:endParaRPr lang="en-US" altLang="zh-CN" sz="1700" dirty="0">
              <a:solidFill>
                <a:schemeClr val="tx1"/>
              </a:solidFill>
              <a:uFillTx/>
              <a:sym typeface="+mn-ea"/>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948539952"/>
              </p:ext>
            </p:extLst>
          </p:nvPr>
        </p:nvGraphicFramePr>
        <p:xfrm>
          <a:off x="1019062" y="3106401"/>
          <a:ext cx="3284781" cy="447324"/>
        </p:xfrm>
        <a:graphic>
          <a:graphicData uri="http://schemas.openxmlformats.org/presentationml/2006/ole">
            <mc:AlternateContent xmlns:mc="http://schemas.openxmlformats.org/markup-compatibility/2006">
              <mc:Choice xmlns:v="urn:schemas-microsoft-com:vml" Requires="v">
                <p:oleObj name="Equation" r:id="rId4" imgW="1765300" imgH="241300" progId="Equation.DSMT4">
                  <p:embed/>
                </p:oleObj>
              </mc:Choice>
              <mc:Fallback>
                <p:oleObj name="Equation" r:id="rId4" imgW="1765300" imgH="241300" progId="Equation.DSMT4">
                  <p:embed/>
                  <p:pic>
                    <p:nvPicPr>
                      <p:cNvPr id="0" name="图片 5"/>
                      <p:cNvPicPr/>
                      <p:nvPr/>
                    </p:nvPicPr>
                    <p:blipFill>
                      <a:blip r:embed="rId5"/>
                      <a:stretch>
                        <a:fillRect/>
                      </a:stretch>
                    </p:blipFill>
                    <p:spPr>
                      <a:xfrm>
                        <a:off x="1019062" y="3106401"/>
                        <a:ext cx="3284781" cy="447324"/>
                      </a:xfrm>
                      <a:prstGeom prst="rect">
                        <a:avLst/>
                      </a:prstGeom>
                    </p:spPr>
                  </p:pic>
                </p:oleObj>
              </mc:Fallback>
            </mc:AlternateContent>
          </a:graphicData>
        </a:graphic>
      </p:graphicFrame>
      <p:sp>
        <p:nvSpPr>
          <p:cNvPr id="9" name="文本框 8"/>
          <p:cNvSpPr txBox="1"/>
          <p:nvPr/>
        </p:nvSpPr>
        <p:spPr>
          <a:xfrm>
            <a:off x="5141314" y="3145397"/>
            <a:ext cx="648072" cy="369332"/>
          </a:xfrm>
          <a:prstGeom prst="rect">
            <a:avLst/>
          </a:prstGeom>
          <a:noFill/>
        </p:spPr>
        <p:txBody>
          <a:bodyPr wrap="square" rtlCol="0">
            <a:spAutoFit/>
          </a:bodyPr>
          <a:lstStyle/>
          <a:p>
            <a:r>
              <a:rPr lang="zh-CN" altLang="en-US" dirty="0"/>
              <a:t>（</a:t>
            </a:r>
            <a:r>
              <a:rPr lang="en-US" altLang="zh-CN" dirty="0"/>
              <a:t>1</a:t>
            </a:r>
            <a:r>
              <a:rPr lang="zh-CN" altLang="en-US" dirty="0"/>
              <a:t>）</a:t>
            </a:r>
          </a:p>
        </p:txBody>
      </p:sp>
      <p:sp>
        <p:nvSpPr>
          <p:cNvPr id="11" name="文本框 10"/>
          <p:cNvSpPr txBox="1"/>
          <p:nvPr>
            <p:custDataLst>
              <p:tags r:id="rId1"/>
            </p:custDataLst>
          </p:nvPr>
        </p:nvSpPr>
        <p:spPr>
          <a:xfrm>
            <a:off x="522605" y="3435985"/>
            <a:ext cx="7961630" cy="1059842"/>
          </a:xfrm>
          <a:prstGeom prst="rect">
            <a:avLst/>
          </a:prstGeom>
          <a:noFill/>
        </p:spPr>
        <p:txBody>
          <a:bodyPr wrap="square" rtlCol="0">
            <a:spAutoFit/>
          </a:bodyPr>
          <a:lstStyle/>
          <a:p>
            <a:pPr indent="457200" algn="just" fontAlgn="auto">
              <a:lnSpc>
                <a:spcPct val="200000"/>
              </a:lnSpc>
            </a:pPr>
            <a:r>
              <a:rPr lang="zh-CN" altLang="en-US" sz="1700" dirty="0">
                <a:solidFill>
                  <a:schemeClr val="tx1"/>
                </a:solidFill>
                <a:uFillTx/>
                <a:sym typeface="+mn-ea"/>
              </a:rPr>
              <a:t>其中    </a:t>
            </a:r>
            <a:r>
              <a:rPr lang="zh-CN" altLang="en-US" sz="1700" dirty="0">
                <a:sym typeface="+mn-ea"/>
              </a:rPr>
              <a:t>表示输入特征，        、        分别表示傅里叶变换及其反变换，    为高通滤波器。</a:t>
            </a:r>
            <a:endParaRPr lang="en-US" altLang="zh-CN" sz="1700" dirty="0">
              <a:solidFill>
                <a:schemeClr val="tx1"/>
              </a:solidFill>
              <a:uFillTx/>
              <a:sym typeface="+mn-ea"/>
            </a:endParaRPr>
          </a:p>
        </p:txBody>
      </p:sp>
      <p:graphicFrame>
        <p:nvGraphicFramePr>
          <p:cNvPr id="41" name="对象 40">
            <a:extLst>
              <a:ext uri="{FF2B5EF4-FFF2-40B4-BE49-F238E27FC236}">
                <a16:creationId xmlns:a16="http://schemas.microsoft.com/office/drawing/2014/main" id="{C0533993-7321-4CB5-35EC-9439713A098B}"/>
              </a:ext>
            </a:extLst>
          </p:cNvPr>
          <p:cNvGraphicFramePr>
            <a:graphicFrameLocks noChangeAspect="1"/>
          </p:cNvGraphicFramePr>
          <p:nvPr>
            <p:extLst>
              <p:ext uri="{D42A27DB-BD31-4B8C-83A1-F6EECF244321}">
                <p14:modId xmlns:p14="http://schemas.microsoft.com/office/powerpoint/2010/main" val="1902708832"/>
              </p:ext>
            </p:extLst>
          </p:nvPr>
        </p:nvGraphicFramePr>
        <p:xfrm>
          <a:off x="1475656" y="3643204"/>
          <a:ext cx="293758" cy="272775"/>
        </p:xfrm>
        <a:graphic>
          <a:graphicData uri="http://schemas.openxmlformats.org/presentationml/2006/ole">
            <mc:AlternateContent xmlns:mc="http://schemas.openxmlformats.org/markup-compatibility/2006">
              <mc:Choice xmlns:v="urn:schemas-microsoft-com:vml" Requires="v">
                <p:oleObj name="Equation" r:id="rId6" imgW="177480" imgH="164880" progId="Equation.DSMT4">
                  <p:embed/>
                </p:oleObj>
              </mc:Choice>
              <mc:Fallback>
                <p:oleObj name="Equation" r:id="rId6" imgW="177480" imgH="164880" progId="Equation.DSMT4">
                  <p:embed/>
                  <p:pic>
                    <p:nvPicPr>
                      <p:cNvPr id="0" name=""/>
                      <p:cNvPicPr/>
                      <p:nvPr/>
                    </p:nvPicPr>
                    <p:blipFill>
                      <a:blip r:embed="rId7"/>
                      <a:stretch>
                        <a:fillRect/>
                      </a:stretch>
                    </p:blipFill>
                    <p:spPr>
                      <a:xfrm>
                        <a:off x="1475656" y="3643204"/>
                        <a:ext cx="293758" cy="272775"/>
                      </a:xfrm>
                      <a:prstGeom prst="rect">
                        <a:avLst/>
                      </a:prstGeom>
                    </p:spPr>
                  </p:pic>
                </p:oleObj>
              </mc:Fallback>
            </mc:AlternateContent>
          </a:graphicData>
        </a:graphic>
      </p:graphicFrame>
      <p:graphicFrame>
        <p:nvGraphicFramePr>
          <p:cNvPr id="56" name="对象 55">
            <a:extLst>
              <a:ext uri="{FF2B5EF4-FFF2-40B4-BE49-F238E27FC236}">
                <a16:creationId xmlns:a16="http://schemas.microsoft.com/office/drawing/2014/main" id="{F9775359-0271-D18F-8A7E-4623F1FC7CF5}"/>
              </a:ext>
            </a:extLst>
          </p:cNvPr>
          <p:cNvGraphicFramePr>
            <a:graphicFrameLocks noChangeAspect="1"/>
          </p:cNvGraphicFramePr>
          <p:nvPr>
            <p:extLst>
              <p:ext uri="{D42A27DB-BD31-4B8C-83A1-F6EECF244321}">
                <p14:modId xmlns:p14="http://schemas.microsoft.com/office/powerpoint/2010/main" val="1791829935"/>
              </p:ext>
            </p:extLst>
          </p:nvPr>
        </p:nvGraphicFramePr>
        <p:xfrm>
          <a:off x="3152050" y="3643204"/>
          <a:ext cx="627862" cy="276998"/>
        </p:xfrm>
        <a:graphic>
          <a:graphicData uri="http://schemas.openxmlformats.org/presentationml/2006/ole">
            <mc:AlternateContent xmlns:mc="http://schemas.openxmlformats.org/markup-compatibility/2006">
              <mc:Choice xmlns:v="urn:schemas-microsoft-com:vml" Requires="v">
                <p:oleObj name="Equation" r:id="rId8" imgW="431640" imgH="190440" progId="Equation.DSMT4">
                  <p:embed/>
                </p:oleObj>
              </mc:Choice>
              <mc:Fallback>
                <p:oleObj name="Equation" r:id="rId8" imgW="431640" imgH="190440" progId="Equation.DSMT4">
                  <p:embed/>
                  <p:pic>
                    <p:nvPicPr>
                      <p:cNvPr id="0" name=""/>
                      <p:cNvPicPr/>
                      <p:nvPr/>
                    </p:nvPicPr>
                    <p:blipFill>
                      <a:blip r:embed="rId9"/>
                      <a:stretch>
                        <a:fillRect/>
                      </a:stretch>
                    </p:blipFill>
                    <p:spPr>
                      <a:xfrm>
                        <a:off x="3152050" y="3643204"/>
                        <a:ext cx="627862" cy="276998"/>
                      </a:xfrm>
                      <a:prstGeom prst="rect">
                        <a:avLst/>
                      </a:prstGeom>
                    </p:spPr>
                  </p:pic>
                </p:oleObj>
              </mc:Fallback>
            </mc:AlternateContent>
          </a:graphicData>
        </a:graphic>
      </p:graphicFrame>
      <p:graphicFrame>
        <p:nvGraphicFramePr>
          <p:cNvPr id="58" name="对象 57">
            <a:extLst>
              <a:ext uri="{FF2B5EF4-FFF2-40B4-BE49-F238E27FC236}">
                <a16:creationId xmlns:a16="http://schemas.microsoft.com/office/drawing/2014/main" id="{6F58D6C6-9A64-3113-B14A-C0F004013F88}"/>
              </a:ext>
            </a:extLst>
          </p:cNvPr>
          <p:cNvGraphicFramePr>
            <a:graphicFrameLocks noChangeAspect="1"/>
          </p:cNvGraphicFramePr>
          <p:nvPr>
            <p:extLst>
              <p:ext uri="{D42A27DB-BD31-4B8C-83A1-F6EECF244321}">
                <p14:modId xmlns:p14="http://schemas.microsoft.com/office/powerpoint/2010/main" val="940470046"/>
              </p:ext>
            </p:extLst>
          </p:nvPr>
        </p:nvGraphicFramePr>
        <p:xfrm>
          <a:off x="3994677" y="3671464"/>
          <a:ext cx="566533" cy="272775"/>
        </p:xfrm>
        <a:graphic>
          <a:graphicData uri="http://schemas.openxmlformats.org/presentationml/2006/ole">
            <mc:AlternateContent xmlns:mc="http://schemas.openxmlformats.org/markup-compatibility/2006">
              <mc:Choice xmlns:v="urn:schemas-microsoft-com:vml" Requires="v">
                <p:oleObj name="Equation" r:id="rId10" imgW="342720" imgH="164880" progId="Equation.DSMT4">
                  <p:embed/>
                </p:oleObj>
              </mc:Choice>
              <mc:Fallback>
                <p:oleObj name="Equation" r:id="rId10" imgW="342720" imgH="164880" progId="Equation.DSMT4">
                  <p:embed/>
                  <p:pic>
                    <p:nvPicPr>
                      <p:cNvPr id="0" name=""/>
                      <p:cNvPicPr/>
                      <p:nvPr/>
                    </p:nvPicPr>
                    <p:blipFill>
                      <a:blip r:embed="rId11"/>
                      <a:stretch>
                        <a:fillRect/>
                      </a:stretch>
                    </p:blipFill>
                    <p:spPr>
                      <a:xfrm>
                        <a:off x="3994677" y="3671464"/>
                        <a:ext cx="566533" cy="272775"/>
                      </a:xfrm>
                      <a:prstGeom prst="rect">
                        <a:avLst/>
                      </a:prstGeom>
                    </p:spPr>
                  </p:pic>
                </p:oleObj>
              </mc:Fallback>
            </mc:AlternateContent>
          </a:graphicData>
        </a:graphic>
      </p:graphicFrame>
      <p:graphicFrame>
        <p:nvGraphicFramePr>
          <p:cNvPr id="59" name="对象 58">
            <a:extLst>
              <a:ext uri="{FF2B5EF4-FFF2-40B4-BE49-F238E27FC236}">
                <a16:creationId xmlns:a16="http://schemas.microsoft.com/office/drawing/2014/main" id="{C37E1600-14E3-51BE-46BC-5712640762F6}"/>
              </a:ext>
            </a:extLst>
          </p:cNvPr>
          <p:cNvGraphicFramePr>
            <a:graphicFrameLocks noChangeAspect="1"/>
          </p:cNvGraphicFramePr>
          <p:nvPr>
            <p:extLst>
              <p:ext uri="{D42A27DB-BD31-4B8C-83A1-F6EECF244321}">
                <p14:modId xmlns:p14="http://schemas.microsoft.com/office/powerpoint/2010/main" val="1798455920"/>
              </p:ext>
            </p:extLst>
          </p:nvPr>
        </p:nvGraphicFramePr>
        <p:xfrm>
          <a:off x="7735806" y="3633762"/>
          <a:ext cx="332144" cy="332144"/>
        </p:xfrm>
        <a:graphic>
          <a:graphicData uri="http://schemas.openxmlformats.org/presentationml/2006/ole">
            <mc:AlternateContent xmlns:mc="http://schemas.openxmlformats.org/markup-compatibility/2006">
              <mc:Choice xmlns:v="urn:schemas-microsoft-com:vml" Requires="v">
                <p:oleObj name="Equation" r:id="rId12" imgW="241200" imgH="241200" progId="Equation.DSMT4">
                  <p:embed/>
                </p:oleObj>
              </mc:Choice>
              <mc:Fallback>
                <p:oleObj name="Equation" r:id="rId12" imgW="241200" imgH="241200" progId="Equation.DSMT4">
                  <p:embed/>
                  <p:pic>
                    <p:nvPicPr>
                      <p:cNvPr id="0" name=""/>
                      <p:cNvPicPr/>
                      <p:nvPr/>
                    </p:nvPicPr>
                    <p:blipFill>
                      <a:blip r:embed="rId13"/>
                      <a:stretch>
                        <a:fillRect/>
                      </a:stretch>
                    </p:blipFill>
                    <p:spPr>
                      <a:xfrm>
                        <a:off x="7735806" y="3633762"/>
                        <a:ext cx="332144" cy="332144"/>
                      </a:xfrm>
                      <a:prstGeom prst="rect">
                        <a:avLst/>
                      </a:prstGeom>
                    </p:spPr>
                  </p:pic>
                </p:oleObj>
              </mc:Fallback>
            </mc:AlternateContent>
          </a:graphicData>
        </a:graphic>
      </p:graphicFrame>
      <p:graphicFrame>
        <p:nvGraphicFramePr>
          <p:cNvPr id="74" name="对象 73">
            <a:extLst>
              <a:ext uri="{FF2B5EF4-FFF2-40B4-BE49-F238E27FC236}">
                <a16:creationId xmlns:a16="http://schemas.microsoft.com/office/drawing/2014/main" id="{8B0F2ABF-EA05-B087-2FC5-C938558A8438}"/>
              </a:ext>
            </a:extLst>
          </p:cNvPr>
          <p:cNvGraphicFramePr>
            <a:graphicFrameLocks noChangeAspect="1"/>
          </p:cNvGraphicFramePr>
          <p:nvPr>
            <p:extLst>
              <p:ext uri="{D42A27DB-BD31-4B8C-83A1-F6EECF244321}">
                <p14:modId xmlns:p14="http://schemas.microsoft.com/office/powerpoint/2010/main" val="3484862376"/>
              </p:ext>
            </p:extLst>
          </p:nvPr>
        </p:nvGraphicFramePr>
        <p:xfrm>
          <a:off x="1378459" y="2162175"/>
          <a:ext cx="566737" cy="273050"/>
        </p:xfrm>
        <a:graphic>
          <a:graphicData uri="http://schemas.openxmlformats.org/presentationml/2006/ole">
            <mc:AlternateContent xmlns:mc="http://schemas.openxmlformats.org/markup-compatibility/2006">
              <mc:Choice xmlns:v="urn:schemas-microsoft-com:vml" Requires="v">
                <p:oleObj name="Equation" r:id="rId14" imgW="567042" imgH="272890" progId="Equation.DSMT4">
                  <p:embed/>
                </p:oleObj>
              </mc:Choice>
              <mc:Fallback>
                <p:oleObj name="Equation" r:id="rId14" imgW="567042" imgH="272890" progId="Equation.DSMT4">
                  <p:embed/>
                  <p:pic>
                    <p:nvPicPr>
                      <p:cNvPr id="0" name=""/>
                      <p:cNvPicPr/>
                      <p:nvPr/>
                    </p:nvPicPr>
                    <p:blipFill>
                      <a:blip r:embed="rId15"/>
                      <a:stretch>
                        <a:fillRect/>
                      </a:stretch>
                    </p:blipFill>
                    <p:spPr>
                      <a:xfrm>
                        <a:off x="1378459" y="2162175"/>
                        <a:ext cx="566737" cy="273050"/>
                      </a:xfrm>
                      <a:prstGeom prst="rect">
                        <a:avLst/>
                      </a:prstGeom>
                    </p:spPr>
                  </p:pic>
                </p:oleObj>
              </mc:Fallback>
            </mc:AlternateContent>
          </a:graphicData>
        </a:graphic>
      </p:graphicFrame>
      <p:graphicFrame>
        <p:nvGraphicFramePr>
          <p:cNvPr id="76" name="对象 75">
            <a:extLst>
              <a:ext uri="{FF2B5EF4-FFF2-40B4-BE49-F238E27FC236}">
                <a16:creationId xmlns:a16="http://schemas.microsoft.com/office/drawing/2014/main" id="{27B263FC-848C-8105-6829-D297EDC58BCE}"/>
              </a:ext>
            </a:extLst>
          </p:cNvPr>
          <p:cNvGraphicFramePr>
            <a:graphicFrameLocks noChangeAspect="1"/>
          </p:cNvGraphicFramePr>
          <p:nvPr>
            <p:extLst>
              <p:ext uri="{D42A27DB-BD31-4B8C-83A1-F6EECF244321}">
                <p14:modId xmlns:p14="http://schemas.microsoft.com/office/powerpoint/2010/main" val="412302658"/>
              </p:ext>
            </p:extLst>
          </p:nvPr>
        </p:nvGraphicFramePr>
        <p:xfrm>
          <a:off x="6084168" y="2162175"/>
          <a:ext cx="628650" cy="276225"/>
        </p:xfrm>
        <a:graphic>
          <a:graphicData uri="http://schemas.openxmlformats.org/presentationml/2006/ole">
            <mc:AlternateContent xmlns:mc="http://schemas.openxmlformats.org/markup-compatibility/2006">
              <mc:Choice xmlns:v="urn:schemas-microsoft-com:vml" Requires="v">
                <p:oleObj name="Equation" r:id="rId16" imgW="627887" imgH="276130" progId="Equation.DSMT4">
                  <p:embed/>
                </p:oleObj>
              </mc:Choice>
              <mc:Fallback>
                <p:oleObj name="Equation" r:id="rId16" imgW="627887" imgH="276130" progId="Equation.DSMT4">
                  <p:embed/>
                  <p:pic>
                    <p:nvPicPr>
                      <p:cNvPr id="0" name=""/>
                      <p:cNvPicPr/>
                      <p:nvPr/>
                    </p:nvPicPr>
                    <p:blipFill>
                      <a:blip r:embed="rId17"/>
                      <a:stretch>
                        <a:fillRect/>
                      </a:stretch>
                    </p:blipFill>
                    <p:spPr>
                      <a:xfrm>
                        <a:off x="6084168" y="2162175"/>
                        <a:ext cx="628650" cy="276225"/>
                      </a:xfrm>
                      <a:prstGeom prst="rect">
                        <a:avLst/>
                      </a:prstGeom>
                    </p:spPr>
                  </p:pic>
                </p:oleObj>
              </mc:Fallback>
            </mc:AlternateContent>
          </a:graphicData>
        </a:graphic>
      </p:graphicFrame>
      <p:graphicFrame>
        <p:nvGraphicFramePr>
          <p:cNvPr id="77" name="对象 76">
            <a:extLst>
              <a:ext uri="{FF2B5EF4-FFF2-40B4-BE49-F238E27FC236}">
                <a16:creationId xmlns:a16="http://schemas.microsoft.com/office/drawing/2014/main" id="{2C7D5065-EB0C-B0FA-980F-878BBB66EEE6}"/>
              </a:ext>
            </a:extLst>
          </p:cNvPr>
          <p:cNvGraphicFramePr>
            <a:graphicFrameLocks noChangeAspect="1"/>
          </p:cNvGraphicFramePr>
          <p:nvPr>
            <p:extLst>
              <p:ext uri="{D42A27DB-BD31-4B8C-83A1-F6EECF244321}">
                <p14:modId xmlns:p14="http://schemas.microsoft.com/office/powerpoint/2010/main" val="903974106"/>
              </p:ext>
            </p:extLst>
          </p:nvPr>
        </p:nvGraphicFramePr>
        <p:xfrm>
          <a:off x="6997840" y="2169288"/>
          <a:ext cx="566737" cy="273050"/>
        </p:xfrm>
        <a:graphic>
          <a:graphicData uri="http://schemas.openxmlformats.org/presentationml/2006/ole">
            <mc:AlternateContent xmlns:mc="http://schemas.openxmlformats.org/markup-compatibility/2006">
              <mc:Choice xmlns:v="urn:schemas-microsoft-com:vml" Requires="v">
                <p:oleObj name="Equation" r:id="rId18" imgW="567042" imgH="272890" progId="Equation.DSMT4">
                  <p:embed/>
                </p:oleObj>
              </mc:Choice>
              <mc:Fallback>
                <p:oleObj name="Equation" r:id="rId18" imgW="567042" imgH="272890" progId="Equation.DSMT4">
                  <p:embed/>
                  <p:pic>
                    <p:nvPicPr>
                      <p:cNvPr id="0" name=""/>
                      <p:cNvPicPr/>
                      <p:nvPr/>
                    </p:nvPicPr>
                    <p:blipFill>
                      <a:blip r:embed="rId19"/>
                      <a:stretch>
                        <a:fillRect/>
                      </a:stretch>
                    </p:blipFill>
                    <p:spPr>
                      <a:xfrm>
                        <a:off x="6997840" y="2169288"/>
                        <a:ext cx="566737" cy="27305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5631536" y="58291"/>
            <a:ext cx="790918" cy="918236"/>
            <a:chOff x="3288977" y="-263355"/>
            <a:chExt cx="1237092" cy="1436232"/>
          </a:xfrm>
        </p:grpSpPr>
        <p:cxnSp>
          <p:nvCxnSpPr>
            <p:cNvPr id="22" name="直接连接符 21"/>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flipV="1">
            <a:off x="3006982" y="1183660"/>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1619431" y="267469"/>
            <a:ext cx="845241" cy="620356"/>
            <a:chOff x="7789817" y="4257180"/>
            <a:chExt cx="845241" cy="620356"/>
          </a:xfrm>
        </p:grpSpPr>
        <p:grpSp>
          <p:nvGrpSpPr>
            <p:cNvPr id="27" name="组合 26"/>
            <p:cNvGrpSpPr/>
            <p:nvPr/>
          </p:nvGrpSpPr>
          <p:grpSpPr>
            <a:xfrm>
              <a:off x="8306276" y="4330865"/>
              <a:ext cx="328782" cy="303293"/>
              <a:chOff x="8349677" y="4284250"/>
              <a:chExt cx="600042" cy="553523"/>
            </a:xfrm>
          </p:grpSpPr>
          <p:sp>
            <p:nvSpPr>
              <p:cNvPr id="31" name="矩形 30"/>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矩形 27"/>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p:cNvGrpSpPr/>
          <p:nvPr/>
        </p:nvGrpSpPr>
        <p:grpSpPr>
          <a:xfrm>
            <a:off x="0" y="1"/>
            <a:ext cx="1721886" cy="1911301"/>
            <a:chOff x="0" y="1"/>
            <a:chExt cx="2123058" cy="2356604"/>
          </a:xfrm>
        </p:grpSpPr>
        <p:sp>
          <p:nvSpPr>
            <p:cNvPr id="4" name="等腰三角形 3"/>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TextBox 32"/>
          <p:cNvSpPr txBox="1"/>
          <p:nvPr/>
        </p:nvSpPr>
        <p:spPr>
          <a:xfrm>
            <a:off x="3688599" y="869847"/>
            <a:ext cx="1766802" cy="523220"/>
          </a:xfrm>
          <a:prstGeom prst="rect">
            <a:avLst/>
          </a:prstGeom>
          <a:noFill/>
        </p:spPr>
        <p:txBody>
          <a:bodyPr wrap="square" rtlCol="0">
            <a:spAutoFit/>
          </a:bodyPr>
          <a:lstStyle/>
          <a:p>
            <a:pPr algn="dist"/>
            <a:r>
              <a:rPr lang="en-US" altLang="zh-CN" sz="2800" dirty="0">
                <a:effectLst>
                  <a:outerShdw blurRad="38100" dist="38100" dir="2700000" algn="tl">
                    <a:srgbClr val="000000">
                      <a:alpha val="43137"/>
                    </a:srgbClr>
                  </a:outerShdw>
                </a:effectLst>
                <a:cs typeface="+mn-ea"/>
                <a:sym typeface="+mn-lt"/>
              </a:rPr>
              <a:t>Content</a:t>
            </a:r>
            <a:endParaRPr lang="zh-CN" altLang="en-US" sz="2800" dirty="0">
              <a:effectLst>
                <a:outerShdw blurRad="38100" dist="38100" dir="2700000" algn="tl">
                  <a:srgbClr val="000000">
                    <a:alpha val="43137"/>
                  </a:srgbClr>
                </a:outerShdw>
              </a:effectLst>
              <a:cs typeface="+mn-ea"/>
              <a:sym typeface="+mn-lt"/>
            </a:endParaRPr>
          </a:p>
        </p:txBody>
      </p:sp>
      <p:sp>
        <p:nvSpPr>
          <p:cNvPr id="34" name="TextBox 33"/>
          <p:cNvSpPr txBox="1"/>
          <p:nvPr/>
        </p:nvSpPr>
        <p:spPr>
          <a:xfrm>
            <a:off x="3714659" y="385380"/>
            <a:ext cx="1714682" cy="646331"/>
          </a:xfrm>
          <a:prstGeom prst="rect">
            <a:avLst/>
          </a:prstGeom>
          <a:noFill/>
        </p:spPr>
        <p:txBody>
          <a:bodyPr wrap="square" rtlCol="0">
            <a:spAutoFit/>
          </a:bodyPr>
          <a:lstStyle/>
          <a:p>
            <a:pPr algn="dist"/>
            <a:r>
              <a:rPr lang="zh-CN" altLang="en-US" sz="3600" dirty="0">
                <a:effectLst>
                  <a:outerShdw blurRad="38100" dist="38100" dir="2700000" algn="tl">
                    <a:srgbClr val="000000">
                      <a:alpha val="43137"/>
                    </a:srgbClr>
                  </a:outerShdw>
                </a:effectLst>
                <a:cs typeface="+mn-ea"/>
                <a:sym typeface="+mn-lt"/>
              </a:rPr>
              <a:t>目录</a:t>
            </a:r>
          </a:p>
        </p:txBody>
      </p:sp>
      <p:sp>
        <p:nvSpPr>
          <p:cNvPr id="35" name="矩形 34"/>
          <p:cNvSpPr/>
          <p:nvPr/>
        </p:nvSpPr>
        <p:spPr>
          <a:xfrm>
            <a:off x="4427984" y="1373903"/>
            <a:ext cx="288032" cy="45719"/>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a:off x="1110918" y="2212385"/>
            <a:ext cx="612027" cy="612027"/>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01</a:t>
            </a:r>
            <a:endParaRPr lang="zh-CN" altLang="en-US" dirty="0">
              <a:cs typeface="+mn-ea"/>
              <a:sym typeface="+mn-lt"/>
            </a:endParaRPr>
          </a:p>
        </p:txBody>
      </p:sp>
      <p:sp>
        <p:nvSpPr>
          <p:cNvPr id="39" name="TextBox 39"/>
          <p:cNvSpPr txBox="1"/>
          <p:nvPr/>
        </p:nvSpPr>
        <p:spPr>
          <a:xfrm>
            <a:off x="1884045" y="2388235"/>
            <a:ext cx="1899920" cy="587375"/>
          </a:xfrm>
          <a:prstGeom prst="rect">
            <a:avLst/>
          </a:prstGeom>
          <a:noFill/>
        </p:spPr>
        <p:txBody>
          <a:bodyPr wrap="square" rtlCol="0">
            <a:noAutofit/>
          </a:bodyPr>
          <a:lstStyle/>
          <a:p>
            <a:r>
              <a:rPr lang="zh-CN" altLang="en-US" sz="1600" dirty="0">
                <a:cs typeface="+mn-ea"/>
                <a:sym typeface="+mn-lt"/>
              </a:rPr>
              <a:t>研究背景及目的</a:t>
            </a:r>
          </a:p>
        </p:txBody>
      </p:sp>
      <p:sp>
        <p:nvSpPr>
          <p:cNvPr id="41" name="矩形 40"/>
          <p:cNvSpPr/>
          <p:nvPr/>
        </p:nvSpPr>
        <p:spPr>
          <a:xfrm>
            <a:off x="6138033" y="2212385"/>
            <a:ext cx="612027" cy="61202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02</a:t>
            </a:r>
            <a:endParaRPr lang="zh-CN" altLang="en-US" dirty="0">
              <a:cs typeface="+mn-ea"/>
              <a:sym typeface="+mn-lt"/>
            </a:endParaRPr>
          </a:p>
        </p:txBody>
      </p:sp>
      <p:sp>
        <p:nvSpPr>
          <p:cNvPr id="43" name="TextBox 39"/>
          <p:cNvSpPr txBox="1"/>
          <p:nvPr/>
        </p:nvSpPr>
        <p:spPr>
          <a:xfrm>
            <a:off x="6932130" y="2386953"/>
            <a:ext cx="1672318" cy="337185"/>
          </a:xfrm>
          <a:prstGeom prst="rect">
            <a:avLst/>
          </a:prstGeom>
          <a:noFill/>
        </p:spPr>
        <p:txBody>
          <a:bodyPr wrap="square" rtlCol="0">
            <a:spAutoFit/>
          </a:bodyPr>
          <a:lstStyle/>
          <a:p>
            <a:r>
              <a:rPr lang="zh-CN" altLang="en-US" sz="1600" dirty="0">
                <a:cs typeface="+mn-ea"/>
                <a:sym typeface="+mn-lt"/>
              </a:rPr>
              <a:t>原型系统介绍</a:t>
            </a:r>
          </a:p>
        </p:txBody>
      </p:sp>
      <p:sp>
        <p:nvSpPr>
          <p:cNvPr id="45" name="矩形 44"/>
          <p:cNvSpPr/>
          <p:nvPr/>
        </p:nvSpPr>
        <p:spPr>
          <a:xfrm>
            <a:off x="1110918" y="3517764"/>
            <a:ext cx="612027" cy="61202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03</a:t>
            </a:r>
            <a:endParaRPr lang="zh-CN" altLang="en-US" dirty="0">
              <a:cs typeface="+mn-ea"/>
              <a:sym typeface="+mn-lt"/>
            </a:endParaRPr>
          </a:p>
        </p:txBody>
      </p:sp>
      <p:sp>
        <p:nvSpPr>
          <p:cNvPr id="47" name="TextBox 39"/>
          <p:cNvSpPr txBox="1"/>
          <p:nvPr/>
        </p:nvSpPr>
        <p:spPr>
          <a:xfrm>
            <a:off x="1884893" y="3655514"/>
            <a:ext cx="1678995" cy="337185"/>
          </a:xfrm>
          <a:prstGeom prst="rect">
            <a:avLst/>
          </a:prstGeom>
          <a:noFill/>
        </p:spPr>
        <p:txBody>
          <a:bodyPr wrap="square" rtlCol="0">
            <a:spAutoFit/>
          </a:bodyPr>
          <a:lstStyle/>
          <a:p>
            <a:r>
              <a:rPr lang="zh-CN" altLang="en-US" sz="1600" dirty="0">
                <a:cs typeface="+mn-ea"/>
                <a:sym typeface="+mn-lt"/>
              </a:rPr>
              <a:t>核心算法及流程</a:t>
            </a:r>
          </a:p>
        </p:txBody>
      </p:sp>
      <p:sp>
        <p:nvSpPr>
          <p:cNvPr id="49" name="矩形 48"/>
          <p:cNvSpPr/>
          <p:nvPr/>
        </p:nvSpPr>
        <p:spPr>
          <a:xfrm>
            <a:off x="6138033" y="3517764"/>
            <a:ext cx="612027" cy="612027"/>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04</a:t>
            </a:r>
            <a:endParaRPr lang="zh-CN" altLang="en-US" dirty="0">
              <a:cs typeface="+mn-ea"/>
              <a:sym typeface="+mn-lt"/>
            </a:endParaRPr>
          </a:p>
        </p:txBody>
      </p:sp>
      <p:sp>
        <p:nvSpPr>
          <p:cNvPr id="51" name="TextBox 39"/>
          <p:cNvSpPr txBox="1"/>
          <p:nvPr/>
        </p:nvSpPr>
        <p:spPr>
          <a:xfrm>
            <a:off x="6932295" y="3655695"/>
            <a:ext cx="1652905" cy="337185"/>
          </a:xfrm>
          <a:prstGeom prst="rect">
            <a:avLst/>
          </a:prstGeom>
          <a:noFill/>
        </p:spPr>
        <p:txBody>
          <a:bodyPr wrap="square" rtlCol="0">
            <a:spAutoFit/>
          </a:bodyPr>
          <a:lstStyle/>
          <a:p>
            <a:r>
              <a:rPr lang="zh-CN" altLang="en-US" sz="1600" dirty="0">
                <a:cs typeface="+mn-ea"/>
                <a:sym typeface="+mn-lt"/>
              </a:rPr>
              <a:t>结果展示及分析</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2214880" cy="398780"/>
          </a:xfrm>
          <a:prstGeom prst="rect">
            <a:avLst/>
          </a:prstGeom>
          <a:noFill/>
        </p:spPr>
        <p:txBody>
          <a:bodyPr wrap="none" rtlCol="0">
            <a:spAutoFit/>
          </a:bodyPr>
          <a:lstStyle/>
          <a:p>
            <a:pPr algn="l"/>
            <a:r>
              <a:rPr lang="zh-CN" altLang="en-US" sz="2000" b="1" dirty="0">
                <a:sym typeface="+mn-ea"/>
              </a:rPr>
              <a:t>屏蔽边缘注意模块</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5" name="文本框 4"/>
          <p:cNvSpPr txBox="1"/>
          <p:nvPr/>
        </p:nvSpPr>
        <p:spPr>
          <a:xfrm>
            <a:off x="376555" y="915035"/>
            <a:ext cx="7961630" cy="1670778"/>
          </a:xfrm>
          <a:prstGeom prst="rect">
            <a:avLst/>
          </a:prstGeom>
          <a:noFill/>
        </p:spPr>
        <p:txBody>
          <a:bodyPr wrap="square" rtlCol="0">
            <a:spAutoFit/>
          </a:bodyPr>
          <a:lstStyle/>
          <a:p>
            <a:pPr indent="457200" algn="just" fontAlgn="auto">
              <a:lnSpc>
                <a:spcPct val="200000"/>
              </a:lnSpc>
            </a:pPr>
            <a:r>
              <a:rPr lang="zh-CN" altLang="en-US" dirty="0">
                <a:solidFill>
                  <a:schemeClr val="tx1"/>
                </a:solidFill>
                <a:uFillTx/>
                <a:sym typeface="+mn-ea"/>
              </a:rPr>
              <a:t>为了区分显式边缘，利用高通滤波器获得的高频通过操作             消除噪声，生成显式边缘，最后计算边缘定义表示，并且可以计算显示边缘损失。生成显式边缘公式如下：</a:t>
            </a:r>
          </a:p>
        </p:txBody>
      </p:sp>
      <p:graphicFrame>
        <p:nvGraphicFramePr>
          <p:cNvPr id="7" name="对象 6"/>
          <p:cNvGraphicFramePr>
            <a:graphicFrameLocks noChangeAspect="1"/>
          </p:cNvGraphicFramePr>
          <p:nvPr>
            <p:extLst>
              <p:ext uri="{D42A27DB-BD31-4B8C-83A1-F6EECF244321}">
                <p14:modId xmlns:p14="http://schemas.microsoft.com/office/powerpoint/2010/main" val="4055405021"/>
              </p:ext>
            </p:extLst>
          </p:nvPr>
        </p:nvGraphicFramePr>
        <p:xfrm>
          <a:off x="1403648" y="2829054"/>
          <a:ext cx="2798866" cy="501290"/>
        </p:xfrm>
        <a:graphic>
          <a:graphicData uri="http://schemas.openxmlformats.org/presentationml/2006/ole">
            <mc:AlternateContent xmlns:mc="http://schemas.openxmlformats.org/markup-compatibility/2006">
              <mc:Choice xmlns:v="urn:schemas-microsoft-com:vml" Requires="v">
                <p:oleObj name="Equation" r:id="rId3" imgW="1276985" imgH="229870" progId="Equation.DSMT4">
                  <p:embed/>
                </p:oleObj>
              </mc:Choice>
              <mc:Fallback>
                <p:oleObj name="Equation" r:id="rId3" imgW="1276985" imgH="229870" progId="Equation.DSMT4">
                  <p:embed/>
                  <p:pic>
                    <p:nvPicPr>
                      <p:cNvPr id="7" name="对象 6"/>
                      <p:cNvPicPr/>
                      <p:nvPr/>
                    </p:nvPicPr>
                    <p:blipFill>
                      <a:blip r:embed="rId4"/>
                      <a:stretch>
                        <a:fillRect/>
                      </a:stretch>
                    </p:blipFill>
                    <p:spPr>
                      <a:xfrm>
                        <a:off x="1403648" y="2829054"/>
                        <a:ext cx="2798866" cy="501290"/>
                      </a:xfrm>
                      <a:prstGeom prst="rect">
                        <a:avLst/>
                      </a:prstGeom>
                    </p:spPr>
                  </p:pic>
                </p:oleObj>
              </mc:Fallback>
            </mc:AlternateContent>
          </a:graphicData>
        </a:graphic>
      </p:graphicFrame>
      <p:sp>
        <p:nvSpPr>
          <p:cNvPr id="10" name="文本框 9"/>
          <p:cNvSpPr txBox="1"/>
          <p:nvPr/>
        </p:nvSpPr>
        <p:spPr>
          <a:xfrm>
            <a:off x="5506353" y="2829054"/>
            <a:ext cx="648072" cy="369332"/>
          </a:xfrm>
          <a:prstGeom prst="rect">
            <a:avLst/>
          </a:prstGeom>
          <a:noFill/>
        </p:spPr>
        <p:txBody>
          <a:bodyPr wrap="square" rtlCol="0">
            <a:spAutoFit/>
          </a:bodyPr>
          <a:lstStyle/>
          <a:p>
            <a:r>
              <a:rPr lang="zh-CN" altLang="en-US" dirty="0"/>
              <a:t>（</a:t>
            </a:r>
            <a:r>
              <a:rPr lang="en-US" altLang="zh-CN" dirty="0"/>
              <a:t>2</a:t>
            </a:r>
            <a:r>
              <a:rPr lang="zh-CN" altLang="en-US" dirty="0"/>
              <a:t>）</a:t>
            </a:r>
          </a:p>
        </p:txBody>
      </p:sp>
      <p:graphicFrame>
        <p:nvGraphicFramePr>
          <p:cNvPr id="8" name="对象 7">
            <a:extLst>
              <a:ext uri="{FF2B5EF4-FFF2-40B4-BE49-F238E27FC236}">
                <a16:creationId xmlns:a16="http://schemas.microsoft.com/office/drawing/2014/main" id="{29E88358-F092-F836-F740-BEFAD1F3D116}"/>
              </a:ext>
            </a:extLst>
          </p:cNvPr>
          <p:cNvGraphicFramePr>
            <a:graphicFrameLocks noChangeAspect="1"/>
          </p:cNvGraphicFramePr>
          <p:nvPr>
            <p:extLst>
              <p:ext uri="{D42A27DB-BD31-4B8C-83A1-F6EECF244321}">
                <p14:modId xmlns:p14="http://schemas.microsoft.com/office/powerpoint/2010/main" val="649461133"/>
              </p:ext>
            </p:extLst>
          </p:nvPr>
        </p:nvGraphicFramePr>
        <p:xfrm>
          <a:off x="6675106" y="1156261"/>
          <a:ext cx="839572" cy="290621"/>
        </p:xfrm>
        <a:graphic>
          <a:graphicData uri="http://schemas.openxmlformats.org/presentationml/2006/ole">
            <mc:AlternateContent xmlns:mc="http://schemas.openxmlformats.org/markup-compatibility/2006">
              <mc:Choice xmlns:v="urn:schemas-microsoft-com:vml" Requires="v">
                <p:oleObj name="Equation" r:id="rId5" imgW="660240" imgH="228600" progId="Equation.DSMT4">
                  <p:embed/>
                </p:oleObj>
              </mc:Choice>
              <mc:Fallback>
                <p:oleObj name="Equation" r:id="rId5" imgW="660240" imgH="228600" progId="Equation.DSMT4">
                  <p:embed/>
                  <p:pic>
                    <p:nvPicPr>
                      <p:cNvPr id="0" name=""/>
                      <p:cNvPicPr/>
                      <p:nvPr/>
                    </p:nvPicPr>
                    <p:blipFill>
                      <a:blip r:embed="rId6"/>
                      <a:stretch>
                        <a:fillRect/>
                      </a:stretch>
                    </p:blipFill>
                    <p:spPr>
                      <a:xfrm>
                        <a:off x="6675106" y="1156261"/>
                        <a:ext cx="839572" cy="290621"/>
                      </a:xfrm>
                      <a:prstGeom prst="rect">
                        <a:avLst/>
                      </a:prstGeom>
                    </p:spPr>
                  </p:pic>
                </p:oleObj>
              </mc:Fallback>
            </mc:AlternateContent>
          </a:graphicData>
        </a:graphic>
      </p:graphicFrame>
      <p:grpSp>
        <p:nvGrpSpPr>
          <p:cNvPr id="19" name="组合 18">
            <a:extLst>
              <a:ext uri="{FF2B5EF4-FFF2-40B4-BE49-F238E27FC236}">
                <a16:creationId xmlns:a16="http://schemas.microsoft.com/office/drawing/2014/main" id="{9FBB04EB-8734-1B4A-FFE6-21AD4AD13BF1}"/>
              </a:ext>
            </a:extLst>
          </p:cNvPr>
          <p:cNvGrpSpPr/>
          <p:nvPr/>
        </p:nvGrpSpPr>
        <p:grpSpPr>
          <a:xfrm>
            <a:off x="8137298" y="4300796"/>
            <a:ext cx="845241" cy="620356"/>
            <a:chOff x="7789817" y="4257180"/>
            <a:chExt cx="845241" cy="620356"/>
          </a:xfrm>
        </p:grpSpPr>
        <p:grpSp>
          <p:nvGrpSpPr>
            <p:cNvPr id="21" name="组合 20">
              <a:extLst>
                <a:ext uri="{FF2B5EF4-FFF2-40B4-BE49-F238E27FC236}">
                  <a16:creationId xmlns:a16="http://schemas.microsoft.com/office/drawing/2014/main" id="{C9E12A69-4B36-66D1-8149-36C83B8BD4EE}"/>
                </a:ext>
              </a:extLst>
            </p:cNvPr>
            <p:cNvGrpSpPr/>
            <p:nvPr/>
          </p:nvGrpSpPr>
          <p:grpSpPr>
            <a:xfrm>
              <a:off x="8306276" y="4330865"/>
              <a:ext cx="328782" cy="303293"/>
              <a:chOff x="8349677" y="4284250"/>
              <a:chExt cx="600042" cy="553523"/>
            </a:xfrm>
          </p:grpSpPr>
          <p:sp>
            <p:nvSpPr>
              <p:cNvPr id="25" name="矩形 24">
                <a:extLst>
                  <a:ext uri="{FF2B5EF4-FFF2-40B4-BE49-F238E27FC236}">
                    <a16:creationId xmlns:a16="http://schemas.microsoft.com/office/drawing/2014/main" id="{9D113B53-694D-D528-30F2-1D66113C7771}"/>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a:extLst>
                  <a:ext uri="{FF2B5EF4-FFF2-40B4-BE49-F238E27FC236}">
                    <a16:creationId xmlns:a16="http://schemas.microsoft.com/office/drawing/2014/main" id="{BFCE6646-B046-BD65-F089-85DB22E6219C}"/>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矩形 21">
              <a:extLst>
                <a:ext uri="{FF2B5EF4-FFF2-40B4-BE49-F238E27FC236}">
                  <a16:creationId xmlns:a16="http://schemas.microsoft.com/office/drawing/2014/main" id="{F8276BE5-53EC-A1B3-E87F-B221DDA9C1AD}"/>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a:extLst>
                <a:ext uri="{FF2B5EF4-FFF2-40B4-BE49-F238E27FC236}">
                  <a16:creationId xmlns:a16="http://schemas.microsoft.com/office/drawing/2014/main" id="{DEF07F2D-C461-2D4A-6158-2F418EE7A869}"/>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a:extLst>
                <a:ext uri="{FF2B5EF4-FFF2-40B4-BE49-F238E27FC236}">
                  <a16:creationId xmlns:a16="http://schemas.microsoft.com/office/drawing/2014/main" id="{0212295D-3C9D-F731-59C7-CAA21A657734}"/>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565516028"/>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1706880" cy="398780"/>
          </a:xfrm>
          <a:prstGeom prst="rect">
            <a:avLst/>
          </a:prstGeom>
          <a:noFill/>
        </p:spPr>
        <p:txBody>
          <a:bodyPr wrap="none" rtlCol="0">
            <a:spAutoFit/>
          </a:bodyPr>
          <a:lstStyle/>
          <a:p>
            <a:pPr algn="l"/>
            <a:r>
              <a:rPr lang="zh-CN" altLang="en-US" sz="2000" b="1" dirty="0">
                <a:sym typeface="+mn-ea"/>
              </a:rPr>
              <a:t>联合注意模块</a:t>
            </a: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5" name="文本框 4"/>
          <p:cNvSpPr txBox="1"/>
          <p:nvPr/>
        </p:nvSpPr>
        <p:spPr>
          <a:xfrm>
            <a:off x="448310" y="703580"/>
            <a:ext cx="7961630" cy="2106282"/>
          </a:xfrm>
          <a:prstGeom prst="rect">
            <a:avLst/>
          </a:prstGeom>
          <a:noFill/>
        </p:spPr>
        <p:txBody>
          <a:bodyPr wrap="square" rtlCol="0">
            <a:spAutoFit/>
          </a:bodyPr>
          <a:lstStyle/>
          <a:p>
            <a:pPr indent="457200" algn="just" fontAlgn="auto">
              <a:lnSpc>
                <a:spcPct val="200000"/>
              </a:lnSpc>
            </a:pPr>
            <a:r>
              <a:rPr lang="zh-CN" altLang="en-US" sz="1700" dirty="0">
                <a:solidFill>
                  <a:schemeClr val="tx1"/>
                </a:solidFill>
                <a:uFillTx/>
                <a:sym typeface="+mn-ea"/>
              </a:rPr>
              <a:t>目的：为了提高性能和网络效率，重点应放在确定在多级聚合中哪些表示是重要的。</a:t>
            </a:r>
            <a:endParaRPr lang="en-US" altLang="zh-CN" sz="1700" dirty="0">
              <a:solidFill>
                <a:schemeClr val="tx1"/>
              </a:solidFill>
              <a:uFillTx/>
              <a:sym typeface="+mn-ea"/>
            </a:endParaRPr>
          </a:p>
          <a:p>
            <a:pPr indent="457200" algn="just" fontAlgn="auto">
              <a:lnSpc>
                <a:spcPct val="200000"/>
              </a:lnSpc>
            </a:pPr>
            <a:r>
              <a:rPr lang="zh-CN" altLang="en-US" sz="1700" dirty="0">
                <a:solidFill>
                  <a:schemeClr val="tx1"/>
                </a:solidFill>
                <a:uFillTx/>
                <a:sym typeface="+mn-ea"/>
              </a:rPr>
              <a:t>       和           分别表示卷积操作和特征拼接。每个编码器输出            ，分别聚合为</a:t>
            </a:r>
            <a:r>
              <a:rPr lang="en-US" altLang="zh-CN" sz="1700" dirty="0">
                <a:solidFill>
                  <a:schemeClr val="tx1"/>
                </a:solidFill>
                <a:uFillTx/>
                <a:sym typeface="+mn-ea"/>
              </a:rPr>
              <a:t>32</a:t>
            </a:r>
            <a:r>
              <a:rPr lang="zh-CN" altLang="en-US" sz="1700" dirty="0">
                <a:solidFill>
                  <a:schemeClr val="tx1"/>
                </a:solidFill>
                <a:uFillTx/>
                <a:sym typeface="+mn-ea"/>
              </a:rPr>
              <a:t>、</a:t>
            </a:r>
            <a:r>
              <a:rPr lang="en-US" altLang="zh-CN" sz="1700" dirty="0">
                <a:solidFill>
                  <a:schemeClr val="tx1"/>
                </a:solidFill>
                <a:uFillTx/>
                <a:sym typeface="+mn-ea"/>
              </a:rPr>
              <a:t>64</a:t>
            </a:r>
            <a:r>
              <a:rPr lang="zh-CN" altLang="en-US" sz="1700" dirty="0">
                <a:solidFill>
                  <a:schemeClr val="tx1"/>
                </a:solidFill>
                <a:uFillTx/>
                <a:sym typeface="+mn-ea"/>
              </a:rPr>
              <a:t>和</a:t>
            </a:r>
            <a:r>
              <a:rPr lang="en-US" altLang="zh-CN" sz="1700" dirty="0">
                <a:solidFill>
                  <a:schemeClr val="tx1"/>
                </a:solidFill>
                <a:uFillTx/>
                <a:sym typeface="+mn-ea"/>
              </a:rPr>
              <a:t>128</a:t>
            </a:r>
            <a:r>
              <a:rPr lang="zh-CN" altLang="en-US" sz="1700" dirty="0">
                <a:solidFill>
                  <a:schemeClr val="tx1"/>
                </a:solidFill>
                <a:uFillTx/>
                <a:sym typeface="+mn-ea"/>
              </a:rPr>
              <a:t>个通道，集成如下：</a:t>
            </a:r>
          </a:p>
        </p:txBody>
      </p:sp>
      <p:pic>
        <p:nvPicPr>
          <p:cNvPr id="7" name="图片 6"/>
          <p:cNvPicPr>
            <a:picLocks noChangeAspect="1"/>
          </p:cNvPicPr>
          <p:nvPr/>
        </p:nvPicPr>
        <p:blipFill rotWithShape="1">
          <a:blip r:embed="rId3"/>
          <a:srcRect r="-1525" b="63151"/>
          <a:stretch/>
        </p:blipFill>
        <p:spPr>
          <a:xfrm>
            <a:off x="1547664" y="3055504"/>
            <a:ext cx="5472608" cy="1256088"/>
          </a:xfrm>
          <a:prstGeom prst="rect">
            <a:avLst/>
          </a:prstGeom>
        </p:spPr>
      </p:pic>
      <p:graphicFrame>
        <p:nvGraphicFramePr>
          <p:cNvPr id="6" name="对象 5">
            <a:extLst>
              <a:ext uri="{FF2B5EF4-FFF2-40B4-BE49-F238E27FC236}">
                <a16:creationId xmlns:a16="http://schemas.microsoft.com/office/drawing/2014/main" id="{445A3700-7EAA-4C69-0E66-39E0191BD54E}"/>
              </a:ext>
            </a:extLst>
          </p:cNvPr>
          <p:cNvGraphicFramePr>
            <a:graphicFrameLocks noChangeAspect="1"/>
          </p:cNvGraphicFramePr>
          <p:nvPr>
            <p:extLst>
              <p:ext uri="{D42A27DB-BD31-4B8C-83A1-F6EECF244321}">
                <p14:modId xmlns:p14="http://schemas.microsoft.com/office/powerpoint/2010/main" val="2875721432"/>
              </p:ext>
            </p:extLst>
          </p:nvPr>
        </p:nvGraphicFramePr>
        <p:xfrm>
          <a:off x="971600" y="1941962"/>
          <a:ext cx="436434" cy="290956"/>
        </p:xfrm>
        <a:graphic>
          <a:graphicData uri="http://schemas.openxmlformats.org/presentationml/2006/ole">
            <mc:AlternateContent xmlns:mc="http://schemas.openxmlformats.org/markup-compatibility/2006">
              <mc:Choice xmlns:v="urn:schemas-microsoft-com:vml" Requires="v">
                <p:oleObj name="Equation" r:id="rId4" imgW="304560" imgH="203040" progId="Equation.DSMT4">
                  <p:embed/>
                </p:oleObj>
              </mc:Choice>
              <mc:Fallback>
                <p:oleObj name="Equation" r:id="rId4" imgW="304560" imgH="203040" progId="Equation.DSMT4">
                  <p:embed/>
                  <p:pic>
                    <p:nvPicPr>
                      <p:cNvPr id="0" name=""/>
                      <p:cNvPicPr/>
                      <p:nvPr/>
                    </p:nvPicPr>
                    <p:blipFill>
                      <a:blip r:embed="rId5"/>
                      <a:stretch>
                        <a:fillRect/>
                      </a:stretch>
                    </p:blipFill>
                    <p:spPr>
                      <a:xfrm>
                        <a:off x="971600" y="1941962"/>
                        <a:ext cx="436434" cy="290956"/>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0186DC75-9FB8-DABE-BC58-3B623672FD8C}"/>
              </a:ext>
            </a:extLst>
          </p:cNvPr>
          <p:cNvGraphicFramePr>
            <a:graphicFrameLocks noChangeAspect="1"/>
          </p:cNvGraphicFramePr>
          <p:nvPr>
            <p:extLst>
              <p:ext uri="{D42A27DB-BD31-4B8C-83A1-F6EECF244321}">
                <p14:modId xmlns:p14="http://schemas.microsoft.com/office/powerpoint/2010/main" val="4222243770"/>
              </p:ext>
            </p:extLst>
          </p:nvPr>
        </p:nvGraphicFramePr>
        <p:xfrm>
          <a:off x="1691196" y="1941962"/>
          <a:ext cx="667818" cy="344680"/>
        </p:xfrm>
        <a:graphic>
          <a:graphicData uri="http://schemas.openxmlformats.org/presentationml/2006/ole">
            <mc:AlternateContent xmlns:mc="http://schemas.openxmlformats.org/markup-compatibility/2006">
              <mc:Choice xmlns:v="urn:schemas-microsoft-com:vml" Requires="v">
                <p:oleObj name="Equation" r:id="rId6" imgW="393480" imgH="203040" progId="Equation.DSMT4">
                  <p:embed/>
                </p:oleObj>
              </mc:Choice>
              <mc:Fallback>
                <p:oleObj name="Equation" r:id="rId6" imgW="393480" imgH="203040" progId="Equation.DSMT4">
                  <p:embed/>
                  <p:pic>
                    <p:nvPicPr>
                      <p:cNvPr id="0" name=""/>
                      <p:cNvPicPr/>
                      <p:nvPr/>
                    </p:nvPicPr>
                    <p:blipFill>
                      <a:blip r:embed="rId7"/>
                      <a:stretch>
                        <a:fillRect/>
                      </a:stretch>
                    </p:blipFill>
                    <p:spPr>
                      <a:xfrm>
                        <a:off x="1691196" y="1941962"/>
                        <a:ext cx="667818" cy="34468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9071910E-B6D6-FF49-2640-048767076EEB}"/>
              </a:ext>
            </a:extLst>
          </p:cNvPr>
          <p:cNvGraphicFramePr>
            <a:graphicFrameLocks noChangeAspect="1"/>
          </p:cNvGraphicFramePr>
          <p:nvPr>
            <p:extLst>
              <p:ext uri="{D42A27DB-BD31-4B8C-83A1-F6EECF244321}">
                <p14:modId xmlns:p14="http://schemas.microsoft.com/office/powerpoint/2010/main" val="1326592285"/>
              </p:ext>
            </p:extLst>
          </p:nvPr>
        </p:nvGraphicFramePr>
        <p:xfrm>
          <a:off x="6926972" y="1923678"/>
          <a:ext cx="726245" cy="382234"/>
        </p:xfrm>
        <a:graphic>
          <a:graphicData uri="http://schemas.openxmlformats.org/presentationml/2006/ole">
            <mc:AlternateContent xmlns:mc="http://schemas.openxmlformats.org/markup-compatibility/2006">
              <mc:Choice xmlns:v="urn:schemas-microsoft-com:vml" Requires="v">
                <p:oleObj name="Equation" r:id="rId8" imgW="482400" imgH="253800" progId="Equation.DSMT4">
                  <p:embed/>
                </p:oleObj>
              </mc:Choice>
              <mc:Fallback>
                <p:oleObj name="Equation" r:id="rId8" imgW="482400" imgH="253800" progId="Equation.DSMT4">
                  <p:embed/>
                  <p:pic>
                    <p:nvPicPr>
                      <p:cNvPr id="0" name=""/>
                      <p:cNvPicPr/>
                      <p:nvPr/>
                    </p:nvPicPr>
                    <p:blipFill>
                      <a:blip r:embed="rId9"/>
                      <a:stretch>
                        <a:fillRect/>
                      </a:stretch>
                    </p:blipFill>
                    <p:spPr>
                      <a:xfrm>
                        <a:off x="6926972" y="1923678"/>
                        <a:ext cx="726245" cy="382234"/>
                      </a:xfrm>
                      <a:prstGeom prst="rect">
                        <a:avLst/>
                      </a:prstGeom>
                    </p:spPr>
                  </p:pic>
                </p:oleObj>
              </mc:Fallback>
            </mc:AlternateContent>
          </a:graphicData>
        </a:graphic>
      </p:graphicFrame>
      <p:grpSp>
        <p:nvGrpSpPr>
          <p:cNvPr id="12" name="组合 11">
            <a:extLst>
              <a:ext uri="{FF2B5EF4-FFF2-40B4-BE49-F238E27FC236}">
                <a16:creationId xmlns:a16="http://schemas.microsoft.com/office/drawing/2014/main" id="{208362C9-335B-E7CA-418E-96E2BD908F83}"/>
              </a:ext>
            </a:extLst>
          </p:cNvPr>
          <p:cNvGrpSpPr/>
          <p:nvPr/>
        </p:nvGrpSpPr>
        <p:grpSpPr>
          <a:xfrm>
            <a:off x="8137298" y="4300796"/>
            <a:ext cx="845241" cy="620356"/>
            <a:chOff x="7789817" y="4257180"/>
            <a:chExt cx="845241" cy="620356"/>
          </a:xfrm>
        </p:grpSpPr>
        <p:grpSp>
          <p:nvGrpSpPr>
            <p:cNvPr id="13" name="组合 12">
              <a:extLst>
                <a:ext uri="{FF2B5EF4-FFF2-40B4-BE49-F238E27FC236}">
                  <a16:creationId xmlns:a16="http://schemas.microsoft.com/office/drawing/2014/main" id="{6C4119D8-FFC3-BBD5-15EF-053F3B5FE212}"/>
                </a:ext>
              </a:extLst>
            </p:cNvPr>
            <p:cNvGrpSpPr/>
            <p:nvPr/>
          </p:nvGrpSpPr>
          <p:grpSpPr>
            <a:xfrm>
              <a:off x="8306276" y="4330865"/>
              <a:ext cx="328782" cy="303293"/>
              <a:chOff x="8349677" y="4284250"/>
              <a:chExt cx="600042" cy="553523"/>
            </a:xfrm>
          </p:grpSpPr>
          <p:sp>
            <p:nvSpPr>
              <p:cNvPr id="17" name="矩形 16">
                <a:extLst>
                  <a:ext uri="{FF2B5EF4-FFF2-40B4-BE49-F238E27FC236}">
                    <a16:creationId xmlns:a16="http://schemas.microsoft.com/office/drawing/2014/main" id="{AB45F3F6-D955-4D17-EDED-30F9247BC43B}"/>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073B1661-70CB-D0F5-0081-47FA2ABC8A5E}"/>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矩形 13">
              <a:extLst>
                <a:ext uri="{FF2B5EF4-FFF2-40B4-BE49-F238E27FC236}">
                  <a16:creationId xmlns:a16="http://schemas.microsoft.com/office/drawing/2014/main" id="{200AC9DB-AC92-4190-9643-CF1FFFD9B93F}"/>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a:extLst>
                <a:ext uri="{FF2B5EF4-FFF2-40B4-BE49-F238E27FC236}">
                  <a16:creationId xmlns:a16="http://schemas.microsoft.com/office/drawing/2014/main" id="{51917DE8-A9A4-B3E7-16E5-F1C988E6CC37}"/>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a:extLst>
                <a:ext uri="{FF2B5EF4-FFF2-40B4-BE49-F238E27FC236}">
                  <a16:creationId xmlns:a16="http://schemas.microsoft.com/office/drawing/2014/main" id="{81EDB529-5CAD-7FE6-AFD0-79185C2AB677}"/>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1706880" cy="398780"/>
          </a:xfrm>
          <a:prstGeom prst="rect">
            <a:avLst/>
          </a:prstGeom>
          <a:noFill/>
        </p:spPr>
        <p:txBody>
          <a:bodyPr wrap="none" rtlCol="0">
            <a:spAutoFit/>
          </a:bodyPr>
          <a:lstStyle/>
          <a:p>
            <a:pPr algn="l"/>
            <a:r>
              <a:rPr lang="zh-CN" altLang="en-US" sz="2000" b="1" dirty="0">
                <a:sym typeface="+mn-ea"/>
              </a:rPr>
              <a:t>联合注意模块</a:t>
            </a: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5" name="文本框 4"/>
          <p:cNvSpPr txBox="1"/>
          <p:nvPr/>
        </p:nvSpPr>
        <p:spPr>
          <a:xfrm>
            <a:off x="448310" y="703580"/>
            <a:ext cx="7961630" cy="2106282"/>
          </a:xfrm>
          <a:prstGeom prst="rect">
            <a:avLst/>
          </a:prstGeom>
          <a:noFill/>
        </p:spPr>
        <p:txBody>
          <a:bodyPr wrap="square" rtlCol="0">
            <a:spAutoFit/>
          </a:bodyPr>
          <a:lstStyle/>
          <a:p>
            <a:pPr indent="457200" algn="just" fontAlgn="auto">
              <a:lnSpc>
                <a:spcPct val="200000"/>
              </a:lnSpc>
            </a:pPr>
            <a:r>
              <a:rPr lang="zh-CN" altLang="en-US" sz="1700" dirty="0">
                <a:solidFill>
                  <a:schemeClr val="tx1"/>
                </a:solidFill>
                <a:uFillTx/>
                <a:sym typeface="+mn-ea"/>
              </a:rPr>
              <a:t>聚合之后，首先区分相对重要的通道上下文，并基于从通道上下文获得的互补置信度分数来强调空间信息（公式</a:t>
            </a:r>
            <a:r>
              <a:rPr lang="en-US" altLang="zh-CN" sz="1700" dirty="0">
                <a:solidFill>
                  <a:schemeClr val="tx1"/>
                </a:solidFill>
                <a:uFillTx/>
                <a:sym typeface="+mn-ea"/>
              </a:rPr>
              <a:t>4</a:t>
            </a:r>
            <a:r>
              <a:rPr lang="zh-CN" altLang="en-US" sz="1700" dirty="0">
                <a:solidFill>
                  <a:schemeClr val="tx1"/>
                </a:solidFill>
                <a:uFillTx/>
                <a:sym typeface="+mn-ea"/>
              </a:rPr>
              <a:t>），之后根据    的分布和置信比保留置信通道（公式</a:t>
            </a:r>
            <a:r>
              <a:rPr lang="en-US" altLang="zh-CN" sz="1700" dirty="0">
                <a:solidFill>
                  <a:schemeClr val="tx1"/>
                </a:solidFill>
                <a:uFillTx/>
                <a:sym typeface="+mn-ea"/>
              </a:rPr>
              <a:t>5</a:t>
            </a:r>
            <a:r>
              <a:rPr lang="zh-CN" altLang="en-US" sz="1700" dirty="0">
                <a:solidFill>
                  <a:schemeClr val="tx1"/>
                </a:solidFill>
                <a:uFillTx/>
                <a:sym typeface="+mn-ea"/>
              </a:rPr>
              <a:t>），然后区分显著对象并生成第一个解码器表示（公式</a:t>
            </a:r>
            <a:r>
              <a:rPr lang="en-US" altLang="zh-CN" sz="1700" dirty="0">
                <a:solidFill>
                  <a:schemeClr val="tx1"/>
                </a:solidFill>
                <a:uFillTx/>
                <a:sym typeface="+mn-ea"/>
              </a:rPr>
              <a:t>6</a:t>
            </a:r>
            <a:r>
              <a:rPr lang="zh-CN" altLang="en-US" sz="1700" dirty="0">
                <a:solidFill>
                  <a:schemeClr val="tx1"/>
                </a:solidFill>
                <a:uFillTx/>
                <a:sym typeface="+mn-ea"/>
              </a:rPr>
              <a:t>）。</a:t>
            </a:r>
            <a:endParaRPr lang="en-US" altLang="zh-CN" sz="1700" dirty="0">
              <a:solidFill>
                <a:schemeClr val="tx1"/>
              </a:solidFill>
              <a:uFillTx/>
              <a:sym typeface="+mn-ea"/>
            </a:endParaRPr>
          </a:p>
          <a:p>
            <a:pPr indent="457200" algn="just" fontAlgn="auto">
              <a:lnSpc>
                <a:spcPct val="200000"/>
              </a:lnSpc>
            </a:pPr>
            <a:endParaRPr lang="zh-CN" altLang="en-US" sz="1700" dirty="0">
              <a:solidFill>
                <a:schemeClr val="tx1"/>
              </a:solidFill>
              <a:uFillTx/>
              <a:sym typeface="+mn-ea"/>
            </a:endParaRPr>
          </a:p>
        </p:txBody>
      </p:sp>
      <p:pic>
        <p:nvPicPr>
          <p:cNvPr id="4" name="图片 3">
            <a:extLst>
              <a:ext uri="{FF2B5EF4-FFF2-40B4-BE49-F238E27FC236}">
                <a16:creationId xmlns:a16="http://schemas.microsoft.com/office/drawing/2014/main" id="{8C70292A-C866-0BF8-943B-ECFB54CD9197}"/>
              </a:ext>
            </a:extLst>
          </p:cNvPr>
          <p:cNvPicPr>
            <a:picLocks noChangeAspect="1"/>
          </p:cNvPicPr>
          <p:nvPr/>
        </p:nvPicPr>
        <p:blipFill rotWithShape="1">
          <a:blip r:embed="rId3"/>
          <a:srcRect l="207" t="35899"/>
          <a:stretch/>
        </p:blipFill>
        <p:spPr>
          <a:xfrm>
            <a:off x="1403648" y="2449822"/>
            <a:ext cx="5379288" cy="2185056"/>
          </a:xfrm>
          <a:prstGeom prst="rect">
            <a:avLst/>
          </a:prstGeom>
        </p:spPr>
      </p:pic>
      <p:graphicFrame>
        <p:nvGraphicFramePr>
          <p:cNvPr id="11" name="对象 10">
            <a:extLst>
              <a:ext uri="{FF2B5EF4-FFF2-40B4-BE49-F238E27FC236}">
                <a16:creationId xmlns:a16="http://schemas.microsoft.com/office/drawing/2014/main" id="{316F3337-17AB-98F9-F8FE-87627C796D53}"/>
              </a:ext>
            </a:extLst>
          </p:cNvPr>
          <p:cNvGraphicFramePr>
            <a:graphicFrameLocks noChangeAspect="1"/>
          </p:cNvGraphicFramePr>
          <p:nvPr>
            <p:extLst>
              <p:ext uri="{D42A27DB-BD31-4B8C-83A1-F6EECF244321}">
                <p14:modId xmlns:p14="http://schemas.microsoft.com/office/powerpoint/2010/main" val="3576457512"/>
              </p:ext>
            </p:extLst>
          </p:nvPr>
        </p:nvGraphicFramePr>
        <p:xfrm>
          <a:off x="5436096" y="1396681"/>
          <a:ext cx="300033" cy="360040"/>
        </p:xfrm>
        <a:graphic>
          <a:graphicData uri="http://schemas.openxmlformats.org/presentationml/2006/ole">
            <mc:AlternateContent xmlns:mc="http://schemas.openxmlformats.org/markup-compatibility/2006">
              <mc:Choice xmlns:v="urn:schemas-microsoft-com:vml" Requires="v">
                <p:oleObj name="Equation" r:id="rId4" imgW="190440" imgH="228600" progId="Equation.DSMT4">
                  <p:embed/>
                </p:oleObj>
              </mc:Choice>
              <mc:Fallback>
                <p:oleObj name="Equation" r:id="rId4" imgW="190440" imgH="228600" progId="Equation.DSMT4">
                  <p:embed/>
                  <p:pic>
                    <p:nvPicPr>
                      <p:cNvPr id="0" name=""/>
                      <p:cNvPicPr/>
                      <p:nvPr/>
                    </p:nvPicPr>
                    <p:blipFill>
                      <a:blip r:embed="rId5"/>
                      <a:stretch>
                        <a:fillRect/>
                      </a:stretch>
                    </p:blipFill>
                    <p:spPr>
                      <a:xfrm>
                        <a:off x="5436096" y="1396681"/>
                        <a:ext cx="300033" cy="360040"/>
                      </a:xfrm>
                      <a:prstGeom prst="rect">
                        <a:avLst/>
                      </a:prstGeom>
                    </p:spPr>
                  </p:pic>
                </p:oleObj>
              </mc:Fallback>
            </mc:AlternateContent>
          </a:graphicData>
        </a:graphic>
      </p:graphicFrame>
      <p:grpSp>
        <p:nvGrpSpPr>
          <p:cNvPr id="12" name="组合 11">
            <a:extLst>
              <a:ext uri="{FF2B5EF4-FFF2-40B4-BE49-F238E27FC236}">
                <a16:creationId xmlns:a16="http://schemas.microsoft.com/office/drawing/2014/main" id="{BEFC4878-AC82-093E-6F5F-6B16B365DDFF}"/>
              </a:ext>
            </a:extLst>
          </p:cNvPr>
          <p:cNvGrpSpPr/>
          <p:nvPr/>
        </p:nvGrpSpPr>
        <p:grpSpPr>
          <a:xfrm>
            <a:off x="8137298" y="4300796"/>
            <a:ext cx="845241" cy="620356"/>
            <a:chOff x="7789817" y="4257180"/>
            <a:chExt cx="845241" cy="620356"/>
          </a:xfrm>
        </p:grpSpPr>
        <p:grpSp>
          <p:nvGrpSpPr>
            <p:cNvPr id="13" name="组合 12">
              <a:extLst>
                <a:ext uri="{FF2B5EF4-FFF2-40B4-BE49-F238E27FC236}">
                  <a16:creationId xmlns:a16="http://schemas.microsoft.com/office/drawing/2014/main" id="{7196DFD6-F17B-7A4E-A246-B59CF40B372E}"/>
                </a:ext>
              </a:extLst>
            </p:cNvPr>
            <p:cNvGrpSpPr/>
            <p:nvPr/>
          </p:nvGrpSpPr>
          <p:grpSpPr>
            <a:xfrm>
              <a:off x="8306276" y="4330865"/>
              <a:ext cx="328782" cy="303293"/>
              <a:chOff x="8349677" y="4284250"/>
              <a:chExt cx="600042" cy="553523"/>
            </a:xfrm>
          </p:grpSpPr>
          <p:sp>
            <p:nvSpPr>
              <p:cNvPr id="17" name="矩形 16">
                <a:extLst>
                  <a:ext uri="{FF2B5EF4-FFF2-40B4-BE49-F238E27FC236}">
                    <a16:creationId xmlns:a16="http://schemas.microsoft.com/office/drawing/2014/main" id="{76F7FF55-0FFA-7D35-CFFD-7E929A160E38}"/>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145840DF-DF6B-2EBF-052D-0AFDAFAFAF58}"/>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矩形 13">
              <a:extLst>
                <a:ext uri="{FF2B5EF4-FFF2-40B4-BE49-F238E27FC236}">
                  <a16:creationId xmlns:a16="http://schemas.microsoft.com/office/drawing/2014/main" id="{8878D322-3B9E-D732-C754-D4D2DA69695F}"/>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a:extLst>
                <a:ext uri="{FF2B5EF4-FFF2-40B4-BE49-F238E27FC236}">
                  <a16:creationId xmlns:a16="http://schemas.microsoft.com/office/drawing/2014/main" id="{A874EE56-609D-E9DA-6041-E647E0C0DF2D}"/>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a:extLst>
                <a:ext uri="{FF2B5EF4-FFF2-40B4-BE49-F238E27FC236}">
                  <a16:creationId xmlns:a16="http://schemas.microsoft.com/office/drawing/2014/main" id="{A6F3DC64-16AC-89E1-05A5-C580BF2AFE01}"/>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807185690"/>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1706880" cy="398780"/>
          </a:xfrm>
          <a:prstGeom prst="rect">
            <a:avLst/>
          </a:prstGeom>
          <a:noFill/>
        </p:spPr>
        <p:txBody>
          <a:bodyPr wrap="none" rtlCol="0">
            <a:spAutoFit/>
          </a:bodyPr>
          <a:lstStyle/>
          <a:p>
            <a:pPr algn="l"/>
            <a:r>
              <a:rPr lang="zh-CN" altLang="en-US" sz="2000" b="1" dirty="0">
                <a:sym typeface="+mn-ea"/>
              </a:rPr>
              <a:t>对象注意模块</a:t>
            </a: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5" name="文本框 4"/>
          <p:cNvSpPr txBox="1"/>
          <p:nvPr/>
        </p:nvSpPr>
        <p:spPr>
          <a:xfrm>
            <a:off x="252095" y="828675"/>
            <a:ext cx="7992110" cy="1022350"/>
          </a:xfrm>
          <a:prstGeom prst="rect">
            <a:avLst/>
          </a:prstGeom>
          <a:noFill/>
        </p:spPr>
        <p:txBody>
          <a:bodyPr wrap="square" rtlCol="0">
            <a:noAutofit/>
          </a:bodyPr>
          <a:lstStyle/>
          <a:p>
            <a:pPr indent="457200" algn="just" fontAlgn="auto">
              <a:lnSpc>
                <a:spcPct val="150000"/>
              </a:lnSpc>
            </a:pPr>
            <a:r>
              <a:rPr lang="zh-CN" altLang="en-US" sz="1600" dirty="0">
                <a:solidFill>
                  <a:schemeClr val="tx1"/>
                </a:solidFill>
                <a:uFillTx/>
                <a:sym typeface="+mn-ea"/>
              </a:rPr>
              <a:t>与现有的研究相反，我们将解码器特性保留为单个通道以提高解码器的效率</a:t>
            </a:r>
            <a:r>
              <a:rPr lang="zh-CN" altLang="en-US" sz="1600" dirty="0">
                <a:sym typeface="+mn-ea"/>
              </a:rPr>
              <a:t>。</a:t>
            </a:r>
            <a:r>
              <a:rPr lang="zh-CN" altLang="en-US" sz="1600" dirty="0">
                <a:solidFill>
                  <a:schemeClr val="tx1"/>
                </a:solidFill>
                <a:uFillTx/>
                <a:sym typeface="+mn-ea"/>
              </a:rPr>
              <a:t>为了使用最小参数减少编码器与解码器表示之间的分布差异，设计了对象注意模块为解码器。为了细化突出对象，利用公式</a:t>
            </a:r>
            <a:r>
              <a:rPr lang="en-US" altLang="zh-CN" sz="1600" dirty="0">
                <a:solidFill>
                  <a:schemeClr val="tx1"/>
                </a:solidFill>
                <a:uFillTx/>
                <a:sym typeface="+mn-ea"/>
              </a:rPr>
              <a:t>7</a:t>
            </a:r>
            <a:r>
              <a:rPr lang="zh-CN" altLang="en-US" sz="1600" dirty="0">
                <a:solidFill>
                  <a:schemeClr val="tx1"/>
                </a:solidFill>
                <a:uFillTx/>
                <a:sym typeface="+mn-ea"/>
              </a:rPr>
              <a:t>计算各个对象的权重，消除噪声之后为了减少差异，利用公式</a:t>
            </a:r>
            <a:r>
              <a:rPr lang="en-US" altLang="zh-CN" sz="1600" dirty="0">
                <a:solidFill>
                  <a:schemeClr val="tx1"/>
                </a:solidFill>
                <a:uFillTx/>
                <a:sym typeface="+mn-ea"/>
              </a:rPr>
              <a:t>8</a:t>
            </a:r>
            <a:r>
              <a:rPr lang="zh-CN" altLang="en-US" sz="1600" dirty="0">
                <a:sym typeface="+mn-ea"/>
              </a:rPr>
              <a:t>合成编码器和解码器的输出</a:t>
            </a:r>
            <a:endParaRPr lang="en-US" altLang="zh-CN" sz="1600" dirty="0">
              <a:solidFill>
                <a:schemeClr val="tx1"/>
              </a:solidFill>
              <a:uFillTx/>
              <a:sym typeface="+mn-ea"/>
            </a:endParaRPr>
          </a:p>
          <a:p>
            <a:pPr indent="457200" algn="just" fontAlgn="auto">
              <a:lnSpc>
                <a:spcPct val="150000"/>
              </a:lnSpc>
            </a:pPr>
            <a:endParaRPr lang="zh-CN" altLang="en-US" sz="1600" dirty="0">
              <a:solidFill>
                <a:schemeClr val="tx1"/>
              </a:solidFill>
              <a:uFillTx/>
              <a:sym typeface="+mn-ea"/>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935629351"/>
              </p:ext>
            </p:extLst>
          </p:nvPr>
        </p:nvGraphicFramePr>
        <p:xfrm>
          <a:off x="760564" y="2490676"/>
          <a:ext cx="2820474" cy="756328"/>
        </p:xfrm>
        <a:graphic>
          <a:graphicData uri="http://schemas.openxmlformats.org/presentationml/2006/ole">
            <mc:AlternateContent xmlns:mc="http://schemas.openxmlformats.org/markup-compatibility/2006">
              <mc:Choice xmlns:v="urn:schemas-microsoft-com:vml" Requires="v">
                <p:oleObj name="Equation" r:id="rId3" imgW="1706880" imgH="458470" progId="Equation.DSMT4">
                  <p:embed/>
                </p:oleObj>
              </mc:Choice>
              <mc:Fallback>
                <p:oleObj name="Equation" r:id="rId3" imgW="1706880" imgH="458470" progId="Equation.DSMT4">
                  <p:embed/>
                  <p:pic>
                    <p:nvPicPr>
                      <p:cNvPr id="0" name="图片 5"/>
                      <p:cNvPicPr/>
                      <p:nvPr/>
                    </p:nvPicPr>
                    <p:blipFill>
                      <a:blip r:embed="rId4"/>
                      <a:stretch>
                        <a:fillRect/>
                      </a:stretch>
                    </p:blipFill>
                    <p:spPr>
                      <a:xfrm>
                        <a:off x="760564" y="2490676"/>
                        <a:ext cx="2820474" cy="756328"/>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43044955"/>
              </p:ext>
            </p:extLst>
          </p:nvPr>
        </p:nvGraphicFramePr>
        <p:xfrm>
          <a:off x="722775" y="3292476"/>
          <a:ext cx="4243018" cy="419063"/>
        </p:xfrm>
        <a:graphic>
          <a:graphicData uri="http://schemas.openxmlformats.org/presentationml/2006/ole">
            <mc:AlternateContent xmlns:mc="http://schemas.openxmlformats.org/markup-compatibility/2006">
              <mc:Choice xmlns:v="urn:schemas-microsoft-com:vml" Requires="v">
                <p:oleObj name="Equation" r:id="rId5" imgW="2316480" imgH="229870" progId="Equation.DSMT4">
                  <p:embed/>
                </p:oleObj>
              </mc:Choice>
              <mc:Fallback>
                <p:oleObj name="Equation" r:id="rId5" imgW="2316480" imgH="229870" progId="Equation.DSMT4">
                  <p:embed/>
                  <p:pic>
                    <p:nvPicPr>
                      <p:cNvPr id="0" name="图片 7"/>
                      <p:cNvPicPr/>
                      <p:nvPr/>
                    </p:nvPicPr>
                    <p:blipFill>
                      <a:blip r:embed="rId6"/>
                      <a:stretch>
                        <a:fillRect/>
                      </a:stretch>
                    </p:blipFill>
                    <p:spPr>
                      <a:xfrm>
                        <a:off x="722775" y="3292476"/>
                        <a:ext cx="4243018" cy="419063"/>
                      </a:xfrm>
                      <a:prstGeom prst="rect">
                        <a:avLst/>
                      </a:prstGeom>
                    </p:spPr>
                  </p:pic>
                </p:oleObj>
              </mc:Fallback>
            </mc:AlternateContent>
          </a:graphicData>
        </a:graphic>
      </p:graphicFrame>
      <p:sp>
        <p:nvSpPr>
          <p:cNvPr id="9" name="文本框 8"/>
          <p:cNvSpPr txBox="1"/>
          <p:nvPr/>
        </p:nvSpPr>
        <p:spPr>
          <a:xfrm>
            <a:off x="5498669" y="2651834"/>
            <a:ext cx="625740" cy="369332"/>
          </a:xfrm>
          <a:prstGeom prst="rect">
            <a:avLst/>
          </a:prstGeom>
          <a:noFill/>
        </p:spPr>
        <p:txBody>
          <a:bodyPr wrap="square" rtlCol="0">
            <a:spAutoFit/>
          </a:bodyPr>
          <a:lstStyle/>
          <a:p>
            <a:r>
              <a:rPr lang="zh-CN" altLang="en-US" dirty="0"/>
              <a:t>（</a:t>
            </a:r>
            <a:r>
              <a:rPr lang="en-US" altLang="zh-CN" dirty="0"/>
              <a:t>7</a:t>
            </a:r>
            <a:r>
              <a:rPr lang="zh-CN" altLang="en-US" dirty="0"/>
              <a:t>）</a:t>
            </a:r>
          </a:p>
        </p:txBody>
      </p:sp>
      <p:sp>
        <p:nvSpPr>
          <p:cNvPr id="10" name="文本框 9"/>
          <p:cNvSpPr txBox="1"/>
          <p:nvPr/>
        </p:nvSpPr>
        <p:spPr>
          <a:xfrm>
            <a:off x="5498669" y="3275228"/>
            <a:ext cx="625740" cy="369332"/>
          </a:xfrm>
          <a:prstGeom prst="rect">
            <a:avLst/>
          </a:prstGeom>
          <a:noFill/>
        </p:spPr>
        <p:txBody>
          <a:bodyPr wrap="square" rtlCol="0">
            <a:spAutoFit/>
          </a:bodyPr>
          <a:lstStyle/>
          <a:p>
            <a:r>
              <a:rPr lang="zh-CN" altLang="en-US" dirty="0"/>
              <a:t>（</a:t>
            </a:r>
            <a:r>
              <a:rPr lang="en-US" altLang="zh-CN" dirty="0"/>
              <a:t>8</a:t>
            </a:r>
            <a:r>
              <a:rPr lang="zh-CN" altLang="en-US" dirty="0"/>
              <a:t>）</a:t>
            </a:r>
          </a:p>
        </p:txBody>
      </p:sp>
      <p:pic>
        <p:nvPicPr>
          <p:cNvPr id="11" name="图片 10"/>
          <p:cNvPicPr>
            <a:picLocks noChangeAspect="1"/>
          </p:cNvPicPr>
          <p:nvPr/>
        </p:nvPicPr>
        <p:blipFill>
          <a:blip r:embed="rId7"/>
          <a:stretch>
            <a:fillRect/>
          </a:stretch>
        </p:blipFill>
        <p:spPr>
          <a:xfrm>
            <a:off x="760564" y="3735504"/>
            <a:ext cx="6293027" cy="1351644"/>
          </a:xfrm>
          <a:prstGeom prst="rect">
            <a:avLst/>
          </a:prstGeom>
        </p:spPr>
      </p:pic>
      <p:grpSp>
        <p:nvGrpSpPr>
          <p:cNvPr id="6" name="组合 5">
            <a:extLst>
              <a:ext uri="{FF2B5EF4-FFF2-40B4-BE49-F238E27FC236}">
                <a16:creationId xmlns:a16="http://schemas.microsoft.com/office/drawing/2014/main" id="{C62ED3A2-2FCB-C777-F76E-9A634432A578}"/>
              </a:ext>
            </a:extLst>
          </p:cNvPr>
          <p:cNvGrpSpPr/>
          <p:nvPr/>
        </p:nvGrpSpPr>
        <p:grpSpPr>
          <a:xfrm>
            <a:off x="8137298" y="4300796"/>
            <a:ext cx="845241" cy="620356"/>
            <a:chOff x="7789817" y="4257180"/>
            <a:chExt cx="845241" cy="620356"/>
          </a:xfrm>
        </p:grpSpPr>
        <p:grpSp>
          <p:nvGrpSpPr>
            <p:cNvPr id="8" name="组合 7">
              <a:extLst>
                <a:ext uri="{FF2B5EF4-FFF2-40B4-BE49-F238E27FC236}">
                  <a16:creationId xmlns:a16="http://schemas.microsoft.com/office/drawing/2014/main" id="{213E66A1-EDE0-DA99-CFBE-9F23C359ED4D}"/>
                </a:ext>
              </a:extLst>
            </p:cNvPr>
            <p:cNvGrpSpPr/>
            <p:nvPr/>
          </p:nvGrpSpPr>
          <p:grpSpPr>
            <a:xfrm>
              <a:off x="8306276" y="4330865"/>
              <a:ext cx="328782" cy="303293"/>
              <a:chOff x="8349677" y="4284250"/>
              <a:chExt cx="600042" cy="553523"/>
            </a:xfrm>
          </p:grpSpPr>
          <p:sp>
            <p:nvSpPr>
              <p:cNvPr id="15" name="矩形 14">
                <a:extLst>
                  <a:ext uri="{FF2B5EF4-FFF2-40B4-BE49-F238E27FC236}">
                    <a16:creationId xmlns:a16="http://schemas.microsoft.com/office/drawing/2014/main" id="{6D979890-8108-3645-6F8A-8596C55AD5B1}"/>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a:extLst>
                  <a:ext uri="{FF2B5EF4-FFF2-40B4-BE49-F238E27FC236}">
                    <a16:creationId xmlns:a16="http://schemas.microsoft.com/office/drawing/2014/main" id="{77062DCA-7DD2-EAD2-4564-BB271D86A362}"/>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 name="矩形 11">
              <a:extLst>
                <a:ext uri="{FF2B5EF4-FFF2-40B4-BE49-F238E27FC236}">
                  <a16:creationId xmlns:a16="http://schemas.microsoft.com/office/drawing/2014/main" id="{5B85CDA9-B898-D925-9C45-98A8063A8942}"/>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a:extLst>
                <a:ext uri="{FF2B5EF4-FFF2-40B4-BE49-F238E27FC236}">
                  <a16:creationId xmlns:a16="http://schemas.microsoft.com/office/drawing/2014/main" id="{C662155A-EB14-3ED1-88A7-4C12B2FA951C}"/>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a:extLst>
                <a:ext uri="{FF2B5EF4-FFF2-40B4-BE49-F238E27FC236}">
                  <a16:creationId xmlns:a16="http://schemas.microsoft.com/office/drawing/2014/main" id="{C6E2AE19-7E7D-7253-7453-83835C50200E}"/>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2976880" cy="398780"/>
          </a:xfrm>
          <a:prstGeom prst="rect">
            <a:avLst/>
          </a:prstGeom>
          <a:noFill/>
        </p:spPr>
        <p:txBody>
          <a:bodyPr wrap="none" rtlCol="0">
            <a:spAutoFit/>
          </a:bodyPr>
          <a:lstStyle/>
          <a:p>
            <a:pPr algn="l"/>
            <a:r>
              <a:rPr lang="zh-CN" altLang="en-US" sz="2000" b="1" dirty="0">
                <a:sym typeface="+mn-ea"/>
              </a:rPr>
              <a:t>自适应像素强度损失函数</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5" name="文本框 4"/>
          <p:cNvSpPr txBox="1"/>
          <p:nvPr/>
        </p:nvSpPr>
        <p:spPr>
          <a:xfrm>
            <a:off x="383434" y="674043"/>
            <a:ext cx="7961630" cy="1583062"/>
          </a:xfrm>
          <a:prstGeom prst="rect">
            <a:avLst/>
          </a:prstGeom>
          <a:noFill/>
        </p:spPr>
        <p:txBody>
          <a:bodyPr wrap="square" rtlCol="0">
            <a:spAutoFit/>
          </a:bodyPr>
          <a:lstStyle/>
          <a:p>
            <a:pPr indent="457200" algn="just" fontAlgn="auto">
              <a:lnSpc>
                <a:spcPct val="200000"/>
              </a:lnSpc>
            </a:pPr>
            <a:r>
              <a:rPr lang="en-US" altLang="zh-CN" sz="1700" dirty="0">
                <a:solidFill>
                  <a:schemeClr val="tx1"/>
                </a:solidFill>
                <a:uFillTx/>
                <a:sym typeface="+mn-ea"/>
              </a:rPr>
              <a:t>ECU</a:t>
            </a:r>
            <a:r>
              <a:rPr lang="zh-CN" altLang="en-US" sz="1700" dirty="0">
                <a:solidFill>
                  <a:schemeClr val="tx1"/>
                </a:solidFill>
                <a:uFillTx/>
                <a:sym typeface="+mn-ea"/>
              </a:rPr>
              <a:t>和</a:t>
            </a:r>
            <a:r>
              <a:rPr lang="en-US" altLang="zh-CN" sz="1700" dirty="0" err="1">
                <a:solidFill>
                  <a:schemeClr val="tx1"/>
                </a:solidFill>
                <a:uFillTx/>
                <a:sym typeface="+mn-ea"/>
              </a:rPr>
              <a:t>LoU</a:t>
            </a:r>
            <a:r>
              <a:rPr lang="zh-CN" altLang="en-US" sz="1700" dirty="0">
                <a:solidFill>
                  <a:schemeClr val="tx1"/>
                </a:solidFill>
                <a:uFillTx/>
                <a:sym typeface="+mn-ea"/>
              </a:rPr>
              <a:t>造成的前景和背景之间的类差异时，所有像素被认为是平等的，所以我们使用自适应像素强度损失函数来提高效率并将像素强度应用于每个像素，如下公式所示：</a:t>
            </a:r>
          </a:p>
        </p:txBody>
      </p:sp>
      <p:sp>
        <p:nvSpPr>
          <p:cNvPr id="8" name="文本框 7"/>
          <p:cNvSpPr txBox="1"/>
          <p:nvPr/>
        </p:nvSpPr>
        <p:spPr>
          <a:xfrm>
            <a:off x="5317817" y="2665077"/>
            <a:ext cx="625740" cy="369332"/>
          </a:xfrm>
          <a:prstGeom prst="rect">
            <a:avLst/>
          </a:prstGeom>
          <a:noFill/>
        </p:spPr>
        <p:txBody>
          <a:bodyPr wrap="square" rtlCol="0">
            <a:spAutoFit/>
          </a:bodyPr>
          <a:lstStyle/>
          <a:p>
            <a:r>
              <a:rPr lang="zh-CN" altLang="en-US" dirty="0"/>
              <a:t>（</a:t>
            </a:r>
            <a:r>
              <a:rPr lang="en-US" altLang="zh-CN" dirty="0"/>
              <a:t>9</a:t>
            </a:r>
            <a:r>
              <a:rPr lang="zh-CN" altLang="en-US" dirty="0"/>
              <a:t>）</a:t>
            </a:r>
          </a:p>
        </p:txBody>
      </p:sp>
      <p:graphicFrame>
        <p:nvGraphicFramePr>
          <p:cNvPr id="7" name="对象 6"/>
          <p:cNvGraphicFramePr>
            <a:graphicFrameLocks noChangeAspect="1"/>
          </p:cNvGraphicFramePr>
          <p:nvPr>
            <p:extLst>
              <p:ext uri="{D42A27DB-BD31-4B8C-83A1-F6EECF244321}">
                <p14:modId xmlns:p14="http://schemas.microsoft.com/office/powerpoint/2010/main" val="124857740"/>
              </p:ext>
            </p:extLst>
          </p:nvPr>
        </p:nvGraphicFramePr>
        <p:xfrm>
          <a:off x="956507" y="2238229"/>
          <a:ext cx="3472342" cy="1279283"/>
        </p:xfrm>
        <a:graphic>
          <a:graphicData uri="http://schemas.openxmlformats.org/presentationml/2006/ole">
            <mc:AlternateContent xmlns:mc="http://schemas.openxmlformats.org/markup-compatibility/2006">
              <mc:Choice xmlns:v="urn:schemas-microsoft-com:vml" Requires="v">
                <p:oleObj name="Equation" r:id="rId3" imgW="1991995" imgH="734695" progId="Equation.DSMT4">
                  <p:embed/>
                </p:oleObj>
              </mc:Choice>
              <mc:Fallback>
                <p:oleObj name="Equation" r:id="rId3" imgW="1991995" imgH="734695" progId="Equation.DSMT4">
                  <p:embed/>
                  <p:pic>
                    <p:nvPicPr>
                      <p:cNvPr id="0" name="图片 3"/>
                      <p:cNvPicPr/>
                      <p:nvPr/>
                    </p:nvPicPr>
                    <p:blipFill>
                      <a:blip r:embed="rId4"/>
                      <a:stretch>
                        <a:fillRect/>
                      </a:stretch>
                    </p:blipFill>
                    <p:spPr>
                      <a:xfrm>
                        <a:off x="956507" y="2238229"/>
                        <a:ext cx="3472342" cy="1279283"/>
                      </a:xfrm>
                      <a:prstGeom prst="rect">
                        <a:avLst/>
                      </a:prstGeom>
                    </p:spPr>
                  </p:pic>
                </p:oleObj>
              </mc:Fallback>
            </mc:AlternateContent>
          </a:graphicData>
        </a:graphic>
      </p:graphicFrame>
      <p:pic>
        <p:nvPicPr>
          <p:cNvPr id="11" name="image3.png"/>
          <p:cNvPicPr>
            <a:picLocks noChangeAspect="1"/>
          </p:cNvPicPr>
          <p:nvPr/>
        </p:nvPicPr>
        <p:blipFill>
          <a:blip r:embed="rId5" cstate="print"/>
          <a:stretch>
            <a:fillRect/>
          </a:stretch>
        </p:blipFill>
        <p:spPr>
          <a:xfrm>
            <a:off x="722775" y="3641022"/>
            <a:ext cx="7000518" cy="1459118"/>
          </a:xfrm>
          <a:prstGeom prst="rect">
            <a:avLst/>
          </a:prstGeom>
        </p:spPr>
      </p:pic>
      <p:grpSp>
        <p:nvGrpSpPr>
          <p:cNvPr id="4" name="组合 3">
            <a:extLst>
              <a:ext uri="{FF2B5EF4-FFF2-40B4-BE49-F238E27FC236}">
                <a16:creationId xmlns:a16="http://schemas.microsoft.com/office/drawing/2014/main" id="{5F41E44E-5CB8-4FEE-F940-9334F3983EC2}"/>
              </a:ext>
            </a:extLst>
          </p:cNvPr>
          <p:cNvGrpSpPr/>
          <p:nvPr/>
        </p:nvGrpSpPr>
        <p:grpSpPr>
          <a:xfrm>
            <a:off x="8289698" y="4453196"/>
            <a:ext cx="845241" cy="620356"/>
            <a:chOff x="7789817" y="4257180"/>
            <a:chExt cx="845241" cy="620356"/>
          </a:xfrm>
        </p:grpSpPr>
        <p:grpSp>
          <p:nvGrpSpPr>
            <p:cNvPr id="6" name="组合 5">
              <a:extLst>
                <a:ext uri="{FF2B5EF4-FFF2-40B4-BE49-F238E27FC236}">
                  <a16:creationId xmlns:a16="http://schemas.microsoft.com/office/drawing/2014/main" id="{22E245EF-81CA-2766-446C-06E52A16D7D0}"/>
                </a:ext>
              </a:extLst>
            </p:cNvPr>
            <p:cNvGrpSpPr/>
            <p:nvPr/>
          </p:nvGrpSpPr>
          <p:grpSpPr>
            <a:xfrm>
              <a:off x="8306276" y="4330865"/>
              <a:ext cx="328782" cy="303293"/>
              <a:chOff x="8349677" y="4284250"/>
              <a:chExt cx="600042" cy="553523"/>
            </a:xfrm>
          </p:grpSpPr>
          <p:sp>
            <p:nvSpPr>
              <p:cNvPr id="13" name="矩形 12">
                <a:extLst>
                  <a:ext uri="{FF2B5EF4-FFF2-40B4-BE49-F238E27FC236}">
                    <a16:creationId xmlns:a16="http://schemas.microsoft.com/office/drawing/2014/main" id="{0D41BC98-74B5-AA5A-7EB8-01EF3AC9E7BC}"/>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a:extLst>
                  <a:ext uri="{FF2B5EF4-FFF2-40B4-BE49-F238E27FC236}">
                    <a16:creationId xmlns:a16="http://schemas.microsoft.com/office/drawing/2014/main" id="{15F2962A-EE7C-15A9-D797-0A286E62AD67}"/>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矩形 8">
              <a:extLst>
                <a:ext uri="{FF2B5EF4-FFF2-40B4-BE49-F238E27FC236}">
                  <a16:creationId xmlns:a16="http://schemas.microsoft.com/office/drawing/2014/main" id="{B5F40A3B-A327-C194-C156-987CDC5D34E4}"/>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id="{B90CD2EF-63B2-9C52-E83F-8F54C676D64A}"/>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FBE66C24-8800-BD3D-979A-DDFDEE015E01}"/>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2976880" cy="398780"/>
          </a:xfrm>
          <a:prstGeom prst="rect">
            <a:avLst/>
          </a:prstGeom>
          <a:noFill/>
        </p:spPr>
        <p:txBody>
          <a:bodyPr wrap="none" rtlCol="0">
            <a:spAutoFit/>
          </a:bodyPr>
          <a:lstStyle/>
          <a:p>
            <a:pPr algn="l"/>
            <a:r>
              <a:rPr lang="zh-CN" altLang="en-US" sz="2000" b="1" dirty="0">
                <a:sym typeface="+mn-ea"/>
              </a:rPr>
              <a:t>自适应像素强度损失函数</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5" name="文本框 4"/>
          <p:cNvSpPr txBox="1"/>
          <p:nvPr/>
        </p:nvSpPr>
        <p:spPr>
          <a:xfrm>
            <a:off x="383434" y="674043"/>
            <a:ext cx="7961630" cy="2106282"/>
          </a:xfrm>
          <a:prstGeom prst="rect">
            <a:avLst/>
          </a:prstGeom>
          <a:noFill/>
        </p:spPr>
        <p:txBody>
          <a:bodyPr wrap="square" rtlCol="0">
            <a:spAutoFit/>
          </a:bodyPr>
          <a:lstStyle/>
          <a:p>
            <a:pPr indent="457200" algn="just" fontAlgn="auto">
              <a:lnSpc>
                <a:spcPct val="200000"/>
              </a:lnSpc>
            </a:pPr>
            <a:r>
              <a:rPr lang="zh-CN" altLang="en-US" sz="1700" dirty="0">
                <a:solidFill>
                  <a:schemeClr val="tx1"/>
                </a:solidFill>
                <a:uFillTx/>
                <a:sym typeface="+mn-ea"/>
              </a:rPr>
              <a:t>为了提高网络的等方差学习和减少分歧的差异，我们另外测量的</a:t>
            </a:r>
            <a:r>
              <a:rPr lang="en-US" altLang="zh-CN" sz="1700" dirty="0">
                <a:solidFill>
                  <a:schemeClr val="tx1"/>
                </a:solidFill>
                <a:uFillTx/>
                <a:sym typeface="+mn-ea"/>
              </a:rPr>
              <a:t>L1</a:t>
            </a:r>
            <a:r>
              <a:rPr lang="zh-CN" altLang="en-US" sz="1700" dirty="0">
                <a:solidFill>
                  <a:schemeClr val="tx1"/>
                </a:solidFill>
                <a:uFillTx/>
                <a:sym typeface="+mn-ea"/>
              </a:rPr>
              <a:t>距离的最终损失。结合局部和全局结构强度，将自适应像素强度损失组合（公式</a:t>
            </a:r>
            <a:r>
              <a:rPr lang="en-US" altLang="zh-CN" sz="1700" dirty="0">
                <a:solidFill>
                  <a:schemeClr val="tx1"/>
                </a:solidFill>
                <a:uFillTx/>
                <a:sym typeface="+mn-ea"/>
              </a:rPr>
              <a:t>10</a:t>
            </a:r>
            <a:r>
              <a:rPr lang="zh-CN" altLang="en-US" sz="1700" dirty="0">
                <a:solidFill>
                  <a:schemeClr val="tx1"/>
                </a:solidFill>
                <a:uFillTx/>
                <a:sym typeface="+mn-ea"/>
              </a:rPr>
              <a:t>），基于组合损失函数，使用地面真值</a:t>
            </a:r>
            <a:r>
              <a:rPr lang="en-US" altLang="zh-CN" sz="1700" dirty="0">
                <a:solidFill>
                  <a:schemeClr val="tx1"/>
                </a:solidFill>
                <a:uFillTx/>
                <a:sym typeface="+mn-ea"/>
              </a:rPr>
              <a:t>G</a:t>
            </a:r>
            <a:r>
              <a:rPr lang="zh-CN" altLang="en-US" sz="1700" dirty="0">
                <a:solidFill>
                  <a:schemeClr val="tx1"/>
                </a:solidFill>
                <a:uFillTx/>
                <a:sym typeface="+mn-ea"/>
              </a:rPr>
              <a:t>、三个深度监督             三个监督的集合        和</a:t>
            </a:r>
            <a:r>
              <a:rPr lang="en-US" altLang="zh-CN" sz="1700" dirty="0">
                <a:solidFill>
                  <a:schemeClr val="tx1"/>
                </a:solidFill>
                <a:uFillTx/>
                <a:sym typeface="+mn-ea"/>
              </a:rPr>
              <a:t>MEAM</a:t>
            </a:r>
            <a:r>
              <a:rPr lang="zh-CN" altLang="en-US" sz="1700" dirty="0">
                <a:solidFill>
                  <a:schemeClr val="tx1"/>
                </a:solidFill>
                <a:uFillTx/>
                <a:sym typeface="+mn-ea"/>
              </a:rPr>
              <a:t>得到显式边</a:t>
            </a:r>
            <a:r>
              <a:rPr lang="en-US" altLang="zh-CN" sz="1700" dirty="0">
                <a:solidFill>
                  <a:schemeClr val="tx1"/>
                </a:solidFill>
                <a:uFillTx/>
                <a:sym typeface="+mn-ea"/>
              </a:rPr>
              <a:t>E</a:t>
            </a:r>
            <a:r>
              <a:rPr lang="zh-CN" altLang="en-US" sz="1700" dirty="0">
                <a:solidFill>
                  <a:schemeClr val="tx1"/>
                </a:solidFill>
                <a:uFillTx/>
                <a:sym typeface="+mn-ea"/>
              </a:rPr>
              <a:t>来优化最终损失（公式</a:t>
            </a:r>
            <a:r>
              <a:rPr lang="en-US" altLang="zh-CN" sz="1700" dirty="0">
                <a:solidFill>
                  <a:schemeClr val="tx1"/>
                </a:solidFill>
                <a:uFillTx/>
                <a:sym typeface="+mn-ea"/>
              </a:rPr>
              <a:t>11</a:t>
            </a:r>
            <a:r>
              <a:rPr lang="zh-CN" altLang="en-US" sz="1700" dirty="0">
                <a:solidFill>
                  <a:schemeClr val="tx1"/>
                </a:solidFill>
                <a:uFillTx/>
                <a:sym typeface="+mn-ea"/>
              </a:rPr>
              <a:t>）。</a:t>
            </a:r>
          </a:p>
        </p:txBody>
      </p:sp>
      <p:sp>
        <p:nvSpPr>
          <p:cNvPr id="8" name="文本框 7"/>
          <p:cNvSpPr txBox="1"/>
          <p:nvPr/>
        </p:nvSpPr>
        <p:spPr>
          <a:xfrm>
            <a:off x="6805810" y="3888977"/>
            <a:ext cx="982593" cy="369332"/>
          </a:xfrm>
          <a:prstGeom prst="rect">
            <a:avLst/>
          </a:prstGeom>
          <a:noFill/>
        </p:spPr>
        <p:txBody>
          <a:bodyPr wrap="square" rtlCol="0">
            <a:spAutoFit/>
          </a:bodyPr>
          <a:lstStyle/>
          <a:p>
            <a:r>
              <a:rPr lang="zh-CN" altLang="en-US" dirty="0"/>
              <a:t>（</a:t>
            </a:r>
            <a:r>
              <a:rPr lang="en-US" altLang="zh-CN" dirty="0"/>
              <a:t>11</a:t>
            </a:r>
            <a:r>
              <a:rPr lang="zh-CN" altLang="en-US" dirty="0"/>
              <a:t>）</a:t>
            </a:r>
          </a:p>
        </p:txBody>
      </p:sp>
      <p:sp>
        <p:nvSpPr>
          <p:cNvPr id="10" name="文本框 9"/>
          <p:cNvSpPr txBox="1"/>
          <p:nvPr/>
        </p:nvSpPr>
        <p:spPr>
          <a:xfrm>
            <a:off x="6797001" y="3028962"/>
            <a:ext cx="982594" cy="369332"/>
          </a:xfrm>
          <a:prstGeom prst="rect">
            <a:avLst/>
          </a:prstGeom>
          <a:noFill/>
        </p:spPr>
        <p:txBody>
          <a:bodyPr wrap="square" rtlCol="0">
            <a:spAutoFit/>
          </a:bodyPr>
          <a:lstStyle/>
          <a:p>
            <a:r>
              <a:rPr lang="zh-CN" altLang="en-US" dirty="0"/>
              <a:t>（</a:t>
            </a:r>
            <a:r>
              <a:rPr lang="en-US" altLang="zh-CN" dirty="0"/>
              <a:t>10</a:t>
            </a:r>
            <a:r>
              <a:rPr lang="zh-CN" altLang="en-US" dirty="0"/>
              <a:t>）</a:t>
            </a:r>
          </a:p>
        </p:txBody>
      </p:sp>
      <p:pic>
        <p:nvPicPr>
          <p:cNvPr id="7" name="图片 6">
            <a:extLst>
              <a:ext uri="{FF2B5EF4-FFF2-40B4-BE49-F238E27FC236}">
                <a16:creationId xmlns:a16="http://schemas.microsoft.com/office/drawing/2014/main" id="{F3650C73-CFF0-01FF-CC3B-E7C83229A37C}"/>
              </a:ext>
            </a:extLst>
          </p:cNvPr>
          <p:cNvPicPr>
            <a:picLocks noChangeAspect="1"/>
          </p:cNvPicPr>
          <p:nvPr/>
        </p:nvPicPr>
        <p:blipFill>
          <a:blip r:embed="rId3"/>
          <a:stretch>
            <a:fillRect/>
          </a:stretch>
        </p:blipFill>
        <p:spPr>
          <a:xfrm>
            <a:off x="608454" y="3844465"/>
            <a:ext cx="4168584" cy="670425"/>
          </a:xfrm>
          <a:prstGeom prst="rect">
            <a:avLst/>
          </a:prstGeom>
        </p:spPr>
      </p:pic>
      <p:graphicFrame>
        <p:nvGraphicFramePr>
          <p:cNvPr id="12" name="对象 11">
            <a:extLst>
              <a:ext uri="{FF2B5EF4-FFF2-40B4-BE49-F238E27FC236}">
                <a16:creationId xmlns:a16="http://schemas.microsoft.com/office/drawing/2014/main" id="{5EE7F5EE-34E6-6D07-A0B4-7A2788C676DF}"/>
              </a:ext>
            </a:extLst>
          </p:cNvPr>
          <p:cNvGraphicFramePr>
            <a:graphicFrameLocks noChangeAspect="1"/>
          </p:cNvGraphicFramePr>
          <p:nvPr>
            <p:extLst>
              <p:ext uri="{D42A27DB-BD31-4B8C-83A1-F6EECF244321}">
                <p14:modId xmlns:p14="http://schemas.microsoft.com/office/powerpoint/2010/main" val="4096815643"/>
              </p:ext>
            </p:extLst>
          </p:nvPr>
        </p:nvGraphicFramePr>
        <p:xfrm>
          <a:off x="5220072" y="1906386"/>
          <a:ext cx="851713" cy="378539"/>
        </p:xfrm>
        <a:graphic>
          <a:graphicData uri="http://schemas.openxmlformats.org/presentationml/2006/ole">
            <mc:AlternateContent xmlns:mc="http://schemas.openxmlformats.org/markup-compatibility/2006">
              <mc:Choice xmlns:v="urn:schemas-microsoft-com:vml" Requires="v">
                <p:oleObj name="Equation" r:id="rId4" imgW="571320" imgH="253800" progId="Equation.DSMT4">
                  <p:embed/>
                </p:oleObj>
              </mc:Choice>
              <mc:Fallback>
                <p:oleObj name="Equation" r:id="rId4" imgW="571320" imgH="253800" progId="Equation.DSMT4">
                  <p:embed/>
                  <p:pic>
                    <p:nvPicPr>
                      <p:cNvPr id="0" name=""/>
                      <p:cNvPicPr/>
                      <p:nvPr/>
                    </p:nvPicPr>
                    <p:blipFill>
                      <a:blip r:embed="rId5"/>
                      <a:stretch>
                        <a:fillRect/>
                      </a:stretch>
                    </p:blipFill>
                    <p:spPr>
                      <a:xfrm>
                        <a:off x="5220072" y="1906386"/>
                        <a:ext cx="851713" cy="378539"/>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027EDC2-BAF6-6B36-7546-5A2D6CE9FB92}"/>
              </a:ext>
            </a:extLst>
          </p:cNvPr>
          <p:cNvGraphicFramePr>
            <a:graphicFrameLocks noChangeAspect="1"/>
          </p:cNvGraphicFramePr>
          <p:nvPr>
            <p:extLst>
              <p:ext uri="{D42A27DB-BD31-4B8C-83A1-F6EECF244321}">
                <p14:modId xmlns:p14="http://schemas.microsoft.com/office/powerpoint/2010/main" val="804343830"/>
              </p:ext>
            </p:extLst>
          </p:nvPr>
        </p:nvGraphicFramePr>
        <p:xfrm>
          <a:off x="7539872" y="1905455"/>
          <a:ext cx="446470" cy="365294"/>
        </p:xfrm>
        <a:graphic>
          <a:graphicData uri="http://schemas.openxmlformats.org/presentationml/2006/ole">
            <mc:AlternateContent xmlns:mc="http://schemas.openxmlformats.org/markup-compatibility/2006">
              <mc:Choice xmlns:v="urn:schemas-microsoft-com:vml" Requires="v">
                <p:oleObj name="Equation" r:id="rId6" imgW="279360" imgH="228600" progId="Equation.DSMT4">
                  <p:embed/>
                </p:oleObj>
              </mc:Choice>
              <mc:Fallback>
                <p:oleObj name="Equation" r:id="rId6" imgW="279360" imgH="228600" progId="Equation.DSMT4">
                  <p:embed/>
                  <p:pic>
                    <p:nvPicPr>
                      <p:cNvPr id="0" name=""/>
                      <p:cNvPicPr/>
                      <p:nvPr/>
                    </p:nvPicPr>
                    <p:blipFill>
                      <a:blip r:embed="rId7"/>
                      <a:stretch>
                        <a:fillRect/>
                      </a:stretch>
                    </p:blipFill>
                    <p:spPr>
                      <a:xfrm>
                        <a:off x="7539872" y="1905455"/>
                        <a:ext cx="446470" cy="365294"/>
                      </a:xfrm>
                      <a:prstGeom prst="rect">
                        <a:avLst/>
                      </a:prstGeom>
                    </p:spPr>
                  </p:pic>
                </p:oleObj>
              </mc:Fallback>
            </mc:AlternateContent>
          </a:graphicData>
        </a:graphic>
      </p:graphicFrame>
      <p:pic>
        <p:nvPicPr>
          <p:cNvPr id="15" name="图片 14">
            <a:extLst>
              <a:ext uri="{FF2B5EF4-FFF2-40B4-BE49-F238E27FC236}">
                <a16:creationId xmlns:a16="http://schemas.microsoft.com/office/drawing/2014/main" id="{AF318ABE-53BE-B1A8-5B9F-16C683789673}"/>
              </a:ext>
            </a:extLst>
          </p:cNvPr>
          <p:cNvPicPr>
            <a:picLocks noChangeAspect="1"/>
          </p:cNvPicPr>
          <p:nvPr/>
        </p:nvPicPr>
        <p:blipFill>
          <a:blip r:embed="rId8"/>
          <a:stretch>
            <a:fillRect/>
          </a:stretch>
        </p:blipFill>
        <p:spPr>
          <a:xfrm>
            <a:off x="655237" y="2967362"/>
            <a:ext cx="5967212" cy="492532"/>
          </a:xfrm>
          <a:prstGeom prst="rect">
            <a:avLst/>
          </a:prstGeom>
        </p:spPr>
      </p:pic>
      <p:grpSp>
        <p:nvGrpSpPr>
          <p:cNvPr id="17" name="组合 16">
            <a:extLst>
              <a:ext uri="{FF2B5EF4-FFF2-40B4-BE49-F238E27FC236}">
                <a16:creationId xmlns:a16="http://schemas.microsoft.com/office/drawing/2014/main" id="{5C46FF91-1571-4460-3BED-45C5FC70D309}"/>
              </a:ext>
            </a:extLst>
          </p:cNvPr>
          <p:cNvGrpSpPr/>
          <p:nvPr/>
        </p:nvGrpSpPr>
        <p:grpSpPr>
          <a:xfrm>
            <a:off x="8289698" y="4453196"/>
            <a:ext cx="845241" cy="620356"/>
            <a:chOff x="7789817" y="4257180"/>
            <a:chExt cx="845241" cy="620356"/>
          </a:xfrm>
        </p:grpSpPr>
        <p:grpSp>
          <p:nvGrpSpPr>
            <p:cNvPr id="18" name="组合 17">
              <a:extLst>
                <a:ext uri="{FF2B5EF4-FFF2-40B4-BE49-F238E27FC236}">
                  <a16:creationId xmlns:a16="http://schemas.microsoft.com/office/drawing/2014/main" id="{538F2B9A-1D51-1683-2A41-13E4B4A472D3}"/>
                </a:ext>
              </a:extLst>
            </p:cNvPr>
            <p:cNvGrpSpPr/>
            <p:nvPr/>
          </p:nvGrpSpPr>
          <p:grpSpPr>
            <a:xfrm>
              <a:off x="8306276" y="4330865"/>
              <a:ext cx="328782" cy="303293"/>
              <a:chOff x="8349677" y="4284250"/>
              <a:chExt cx="600042" cy="553523"/>
            </a:xfrm>
          </p:grpSpPr>
          <p:sp>
            <p:nvSpPr>
              <p:cNvPr id="23" name="矩形 22">
                <a:extLst>
                  <a:ext uri="{FF2B5EF4-FFF2-40B4-BE49-F238E27FC236}">
                    <a16:creationId xmlns:a16="http://schemas.microsoft.com/office/drawing/2014/main" id="{BEED8AF8-6D48-DDE5-1EB2-29BA60D54412}"/>
                  </a:ext>
                </a:extLst>
              </p:cNvPr>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a:extLst>
                  <a:ext uri="{FF2B5EF4-FFF2-40B4-BE49-F238E27FC236}">
                    <a16:creationId xmlns:a16="http://schemas.microsoft.com/office/drawing/2014/main" id="{D490076D-D7F2-C61D-5694-FB8D89D9E334}"/>
                  </a:ext>
                </a:extLst>
              </p:cNvPr>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矩形 18">
              <a:extLst>
                <a:ext uri="{FF2B5EF4-FFF2-40B4-BE49-F238E27FC236}">
                  <a16:creationId xmlns:a16="http://schemas.microsoft.com/office/drawing/2014/main" id="{21D12A36-55D0-7ADA-0B23-C398696E9FF8}"/>
                </a:ext>
              </a:extLst>
            </p:cNvPr>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a:extLst>
                <a:ext uri="{FF2B5EF4-FFF2-40B4-BE49-F238E27FC236}">
                  <a16:creationId xmlns:a16="http://schemas.microsoft.com/office/drawing/2014/main" id="{BD0C1CB7-BD3E-B5F8-E11A-88CD25821EC6}"/>
                </a:ext>
              </a:extLst>
            </p:cNvPr>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a:extLst>
                <a:ext uri="{FF2B5EF4-FFF2-40B4-BE49-F238E27FC236}">
                  <a16:creationId xmlns:a16="http://schemas.microsoft.com/office/drawing/2014/main" id="{460DA8D4-6CC0-8993-D49C-8BC8BAE92FB6}"/>
                </a:ext>
              </a:extLst>
            </p:cNvPr>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6200000">
            <a:off x="140999" y="2271331"/>
            <a:ext cx="2741895" cy="3043516"/>
            <a:chOff x="0" y="1"/>
            <a:chExt cx="2123058" cy="2356604"/>
          </a:xfrm>
        </p:grpSpPr>
        <p:sp>
          <p:nvSpPr>
            <p:cNvPr id="5" name="等腰三角形 4"/>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rot="5400000">
            <a:off x="7497351" y="-83191"/>
            <a:ext cx="1583818" cy="1758045"/>
            <a:chOff x="0" y="1"/>
            <a:chExt cx="2123058" cy="2356604"/>
          </a:xfrm>
        </p:grpSpPr>
        <p:sp>
          <p:nvSpPr>
            <p:cNvPr id="23" name="等腰三角形 22"/>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TextBox 7"/>
          <p:cNvSpPr txBox="1"/>
          <p:nvPr/>
        </p:nvSpPr>
        <p:spPr>
          <a:xfrm>
            <a:off x="2332682" y="2521208"/>
            <a:ext cx="4997594" cy="706755"/>
          </a:xfrm>
          <a:prstGeom prst="rect">
            <a:avLst/>
          </a:prstGeom>
          <a:noFill/>
        </p:spPr>
        <p:txBody>
          <a:bodyPr wrap="square" rtlCol="0">
            <a:spAutoFit/>
          </a:bodyPr>
          <a:lstStyle/>
          <a:p>
            <a:pPr algn="ctr"/>
            <a:r>
              <a:rPr lang="zh-CN" altLang="en-US" sz="4000" dirty="0">
                <a:solidFill>
                  <a:srgbClr val="273045"/>
                </a:solidFill>
                <a:cs typeface="+mn-ea"/>
                <a:sym typeface="+mn-lt"/>
              </a:rPr>
              <a:t>结果展示及分析</a:t>
            </a:r>
          </a:p>
        </p:txBody>
      </p:sp>
      <p:sp>
        <p:nvSpPr>
          <p:cNvPr id="42" name="矩形 41"/>
          <p:cNvSpPr/>
          <p:nvPr/>
        </p:nvSpPr>
        <p:spPr>
          <a:xfrm>
            <a:off x="4359483" y="1419622"/>
            <a:ext cx="756032" cy="756032"/>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PART   04</a:t>
            </a:r>
            <a:endParaRPr lang="zh-CN" altLang="en-US" dirty="0">
              <a:solidFill>
                <a:schemeClr val="bg1"/>
              </a:solidFill>
              <a:cs typeface="+mn-ea"/>
              <a:sym typeface="+mn-lt"/>
            </a:endParaRPr>
          </a:p>
        </p:txBody>
      </p:sp>
      <p:grpSp>
        <p:nvGrpSpPr>
          <p:cNvPr id="44" name="组合 43"/>
          <p:cNvGrpSpPr/>
          <p:nvPr/>
        </p:nvGrpSpPr>
        <p:grpSpPr>
          <a:xfrm>
            <a:off x="5623896" y="1189824"/>
            <a:ext cx="790918" cy="918236"/>
            <a:chOff x="3288977" y="-263355"/>
            <a:chExt cx="1237092" cy="1436232"/>
          </a:xfrm>
        </p:grpSpPr>
        <p:cxnSp>
          <p:nvCxnSpPr>
            <p:cNvPr id="45" name="直接连接符 44"/>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V="1">
            <a:off x="2615861" y="2582096"/>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45189" y="695476"/>
            <a:ext cx="1426294" cy="215444"/>
          </a:xfrm>
          <a:prstGeom prst="rect">
            <a:avLst/>
          </a:prstGeom>
          <a:noFill/>
        </p:spPr>
        <p:txBody>
          <a:bodyPr wrap="square" rtlCol="0">
            <a:spAutoFit/>
          </a:bodyPr>
          <a:lstStyle/>
          <a:p>
            <a:r>
              <a:rPr lang="en-US" altLang="zh-CN" sz="800" dirty="0">
                <a:solidFill>
                  <a:srgbClr val="FFFFFF"/>
                </a:solidFill>
              </a:rPr>
              <a:t>https://www.ypppt.com/</a:t>
            </a:r>
            <a:endParaRPr lang="zh-CN" altLang="en-US" sz="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1723549" cy="400110"/>
          </a:xfrm>
          <a:prstGeom prst="rect">
            <a:avLst/>
          </a:prstGeom>
          <a:noFill/>
        </p:spPr>
        <p:txBody>
          <a:bodyPr wrap="none" rtlCol="0">
            <a:spAutoFit/>
          </a:bodyPr>
          <a:lstStyle/>
          <a:p>
            <a:r>
              <a:rPr lang="zh-CN" altLang="en-US" sz="2000" b="1" dirty="0">
                <a:cs typeface="+mn-ea"/>
                <a:sym typeface="+mn-lt"/>
              </a:rPr>
              <a:t>算法运行结果</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pic>
        <p:nvPicPr>
          <p:cNvPr id="5" name="图片 4"/>
          <p:cNvPicPr>
            <a:picLocks noChangeAspect="1"/>
          </p:cNvPicPr>
          <p:nvPr>
            <p:custDataLst>
              <p:tags r:id="rId1"/>
            </p:custDataLst>
          </p:nvPr>
        </p:nvPicPr>
        <p:blipFill>
          <a:blip r:embed="rId4"/>
          <a:stretch>
            <a:fillRect/>
          </a:stretch>
        </p:blipFill>
        <p:spPr>
          <a:xfrm>
            <a:off x="2980690" y="195580"/>
            <a:ext cx="4093845" cy="49479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1723549" cy="400110"/>
          </a:xfrm>
          <a:prstGeom prst="rect">
            <a:avLst/>
          </a:prstGeom>
          <a:noFill/>
        </p:spPr>
        <p:txBody>
          <a:bodyPr wrap="none" rtlCol="0">
            <a:spAutoFit/>
          </a:bodyPr>
          <a:lstStyle/>
          <a:p>
            <a:r>
              <a:rPr lang="zh-CN" altLang="en-US" sz="2000" b="1" dirty="0">
                <a:cs typeface="+mn-ea"/>
                <a:sym typeface="+mn-lt"/>
              </a:rPr>
              <a:t>算法运行结果</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pic>
        <p:nvPicPr>
          <p:cNvPr id="8" name="图片 7"/>
          <p:cNvPicPr>
            <a:picLocks noChangeAspect="1"/>
          </p:cNvPicPr>
          <p:nvPr>
            <p:custDataLst>
              <p:tags r:id="rId1"/>
            </p:custDataLst>
          </p:nvPr>
        </p:nvPicPr>
        <p:blipFill>
          <a:blip r:embed="rId4"/>
          <a:stretch>
            <a:fillRect/>
          </a:stretch>
        </p:blipFill>
        <p:spPr>
          <a:xfrm>
            <a:off x="3636010" y="-20320"/>
            <a:ext cx="3394075" cy="5127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1723549" cy="400110"/>
          </a:xfrm>
          <a:prstGeom prst="rect">
            <a:avLst/>
          </a:prstGeom>
          <a:noFill/>
        </p:spPr>
        <p:txBody>
          <a:bodyPr wrap="none" rtlCol="0">
            <a:spAutoFit/>
          </a:bodyPr>
          <a:lstStyle/>
          <a:p>
            <a:r>
              <a:rPr lang="zh-CN" altLang="en-US" sz="2000" b="1" dirty="0">
                <a:cs typeface="+mn-ea"/>
                <a:sym typeface="+mn-lt"/>
              </a:rPr>
              <a:t>算法运行结果</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pic>
        <p:nvPicPr>
          <p:cNvPr id="4" name="图片 3"/>
          <p:cNvPicPr>
            <a:picLocks noChangeAspect="1"/>
          </p:cNvPicPr>
          <p:nvPr>
            <p:custDataLst>
              <p:tags r:id="rId1"/>
            </p:custDataLst>
          </p:nvPr>
        </p:nvPicPr>
        <p:blipFill>
          <a:blip r:embed="rId4"/>
          <a:stretch>
            <a:fillRect/>
          </a:stretch>
        </p:blipFill>
        <p:spPr>
          <a:xfrm>
            <a:off x="3996055" y="-20320"/>
            <a:ext cx="406527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6200000">
            <a:off x="140999" y="2271331"/>
            <a:ext cx="2741895" cy="3043516"/>
            <a:chOff x="0" y="1"/>
            <a:chExt cx="2123058" cy="2356604"/>
          </a:xfrm>
        </p:grpSpPr>
        <p:sp>
          <p:nvSpPr>
            <p:cNvPr id="5" name="等腰三角形 4"/>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rot="5400000">
            <a:off x="7497351" y="-83191"/>
            <a:ext cx="1583818" cy="1758045"/>
            <a:chOff x="0" y="1"/>
            <a:chExt cx="2123058" cy="2356604"/>
          </a:xfrm>
        </p:grpSpPr>
        <p:sp>
          <p:nvSpPr>
            <p:cNvPr id="23" name="等腰三角形 22"/>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TextBox 7"/>
          <p:cNvSpPr txBox="1"/>
          <p:nvPr/>
        </p:nvSpPr>
        <p:spPr>
          <a:xfrm>
            <a:off x="2332682" y="2521208"/>
            <a:ext cx="4997594" cy="706755"/>
          </a:xfrm>
          <a:prstGeom prst="rect">
            <a:avLst/>
          </a:prstGeom>
          <a:noFill/>
        </p:spPr>
        <p:txBody>
          <a:bodyPr wrap="square" rtlCol="0">
            <a:spAutoFit/>
          </a:bodyPr>
          <a:lstStyle/>
          <a:p>
            <a:pPr algn="ctr"/>
            <a:r>
              <a:rPr lang="zh-CN" altLang="en-US" sz="4000" dirty="0">
                <a:solidFill>
                  <a:srgbClr val="273045"/>
                </a:solidFill>
                <a:cs typeface="+mn-ea"/>
                <a:sym typeface="+mn-lt"/>
              </a:rPr>
              <a:t>研究背景及目的</a:t>
            </a:r>
          </a:p>
        </p:txBody>
      </p:sp>
      <p:sp>
        <p:nvSpPr>
          <p:cNvPr id="42" name="矩形 41"/>
          <p:cNvSpPr/>
          <p:nvPr/>
        </p:nvSpPr>
        <p:spPr>
          <a:xfrm>
            <a:off x="4359483" y="1419622"/>
            <a:ext cx="756032" cy="756032"/>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PART   01</a:t>
            </a:r>
            <a:endParaRPr lang="zh-CN" altLang="en-US" dirty="0">
              <a:solidFill>
                <a:schemeClr val="bg1"/>
              </a:solidFill>
              <a:cs typeface="+mn-ea"/>
              <a:sym typeface="+mn-lt"/>
            </a:endParaRPr>
          </a:p>
        </p:txBody>
      </p:sp>
      <p:grpSp>
        <p:nvGrpSpPr>
          <p:cNvPr id="44" name="组合 43"/>
          <p:cNvGrpSpPr/>
          <p:nvPr/>
        </p:nvGrpSpPr>
        <p:grpSpPr>
          <a:xfrm>
            <a:off x="5623896" y="1189824"/>
            <a:ext cx="790918" cy="918236"/>
            <a:chOff x="3288977" y="-263355"/>
            <a:chExt cx="1237092" cy="1436232"/>
          </a:xfrm>
        </p:grpSpPr>
        <p:cxnSp>
          <p:nvCxnSpPr>
            <p:cNvPr id="45" name="直接连接符 44"/>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V="1">
            <a:off x="2615861" y="2582096"/>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45189" y="695476"/>
            <a:ext cx="1426294" cy="215444"/>
          </a:xfrm>
          <a:prstGeom prst="rect">
            <a:avLst/>
          </a:prstGeom>
          <a:noFill/>
        </p:spPr>
        <p:txBody>
          <a:bodyPr wrap="square" rtlCol="0">
            <a:spAutoFit/>
          </a:bodyPr>
          <a:lstStyle/>
          <a:p>
            <a:r>
              <a:rPr lang="en-US" altLang="zh-CN" sz="800" dirty="0">
                <a:solidFill>
                  <a:srgbClr val="FFFFFF"/>
                </a:solidFill>
              </a:rPr>
              <a:t>https://www.ypppt.com/</a:t>
            </a:r>
            <a:endParaRPr lang="zh-CN" altLang="en-US" sz="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TextBox 7"/>
          <p:cNvSpPr txBox="1"/>
          <p:nvPr/>
        </p:nvSpPr>
        <p:spPr>
          <a:xfrm>
            <a:off x="837756" y="247443"/>
            <a:ext cx="1210588" cy="400110"/>
          </a:xfrm>
          <a:prstGeom prst="rect">
            <a:avLst/>
          </a:prstGeom>
          <a:noFill/>
        </p:spPr>
        <p:txBody>
          <a:bodyPr wrap="none" rtlCol="0">
            <a:spAutoFit/>
          </a:bodyPr>
          <a:lstStyle/>
          <a:p>
            <a:r>
              <a:rPr lang="zh-CN" altLang="en-US" sz="2000" b="1" dirty="0">
                <a:cs typeface="+mn-ea"/>
                <a:sym typeface="+mn-lt"/>
              </a:rPr>
              <a:t>结果分析</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 name="文本框 5"/>
          <p:cNvSpPr txBox="1"/>
          <p:nvPr/>
        </p:nvSpPr>
        <p:spPr>
          <a:xfrm>
            <a:off x="565150" y="840105"/>
            <a:ext cx="7175500" cy="3957622"/>
          </a:xfrm>
          <a:prstGeom prst="rect">
            <a:avLst/>
          </a:prstGeom>
          <a:noFill/>
        </p:spPr>
        <p:txBody>
          <a:bodyPr wrap="square" rtlCol="0">
            <a:spAutoFit/>
          </a:bodyPr>
          <a:lstStyle/>
          <a:p>
            <a:pPr indent="457200" algn="just" fontAlgn="auto">
              <a:lnSpc>
                <a:spcPct val="200000"/>
              </a:lnSpc>
            </a:pPr>
            <a:r>
              <a:rPr lang="zh-CN" altLang="en-US" sz="1600" dirty="0">
                <a:latin typeface="微软雅黑" panose="020B0503020204020204" charset="-122"/>
                <a:ea typeface="微软雅黑" panose="020B0503020204020204" charset="-122"/>
                <a:cs typeface="微软雅黑" panose="020B0503020204020204" charset="-122"/>
                <a:sym typeface="+mn-ea"/>
              </a:rPr>
              <a:t>从视觉效果上分析：</a:t>
            </a:r>
            <a:endParaRPr lang="en-US" sz="1600" dirty="0">
              <a:latin typeface="微软雅黑" panose="020B0503020204020204" charset="-122"/>
              <a:ea typeface="微软雅黑" panose="020B0503020204020204" charset="-122"/>
              <a:cs typeface="微软雅黑" panose="020B0503020204020204" charset="-122"/>
              <a:sym typeface="+mn-ea"/>
            </a:endParaRPr>
          </a:p>
          <a:p>
            <a:pPr indent="457200" algn="just" fontAlgn="auto">
              <a:lnSpc>
                <a:spcPct val="200000"/>
              </a:lnSpc>
            </a:pPr>
            <a:r>
              <a:rPr sz="1600" dirty="0">
                <a:latin typeface="微软雅黑" panose="020B0503020204020204" charset="-122"/>
                <a:ea typeface="微软雅黑" panose="020B0503020204020204" charset="-122"/>
                <a:cs typeface="微软雅黑" panose="020B0503020204020204" charset="-122"/>
                <a:sym typeface="+mn-ea"/>
              </a:rPr>
              <a:t>根据结果图显示，CVPR-DEPT对边缘细节处理不是很好，由于之前使用的屏蔽边缘注意力模块的使用，其实对目标像素和背景像素进行了一定的划分，使得目标边缘与原始图像相比边缘细节被弱化了，但能大致还原显著物体的主要特征。CVPR-EGB相较于CVPR-DEPTH对边缘细节处理有所提升，但能会损失一些其他物体的特征提取。U2NET对于显著物体的边缘提取很精确，并且能最大程度上保留其他的特征。我们所采用的模型对于边缘提取也十分精确，但是只能保留主要的物体，对于图片中除主体事物外的其他物体保留不完全。</a:t>
            </a:r>
            <a:endParaRPr lang="zh-CN" altLang="en-US" sz="1600" dirty="0"/>
          </a:p>
        </p:txBody>
      </p:sp>
      <p:sp>
        <p:nvSpPr>
          <p:cNvPr id="4" name="文本框 3"/>
          <p:cNvSpPr txBox="1"/>
          <p:nvPr/>
        </p:nvSpPr>
        <p:spPr>
          <a:xfrm>
            <a:off x="1891030" y="799465"/>
            <a:ext cx="3048000" cy="368300"/>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TextBox 7"/>
          <p:cNvSpPr txBox="1"/>
          <p:nvPr/>
        </p:nvSpPr>
        <p:spPr>
          <a:xfrm>
            <a:off x="837756" y="247443"/>
            <a:ext cx="1723549" cy="400110"/>
          </a:xfrm>
          <a:prstGeom prst="rect">
            <a:avLst/>
          </a:prstGeom>
          <a:noFill/>
        </p:spPr>
        <p:txBody>
          <a:bodyPr wrap="none" rtlCol="0">
            <a:spAutoFit/>
          </a:bodyPr>
          <a:lstStyle/>
          <a:p>
            <a:r>
              <a:rPr lang="zh-CN" altLang="en-US" sz="2000" b="1" dirty="0">
                <a:cs typeface="+mn-ea"/>
                <a:sym typeface="+mn-lt"/>
              </a:rPr>
              <a:t>算法评价指标</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 name="文本框 5"/>
          <p:cNvSpPr txBox="1"/>
          <p:nvPr/>
        </p:nvSpPr>
        <p:spPr>
          <a:xfrm>
            <a:off x="565150" y="840105"/>
            <a:ext cx="7175500" cy="2951898"/>
          </a:xfrm>
          <a:prstGeom prst="rect">
            <a:avLst/>
          </a:prstGeom>
          <a:noFill/>
        </p:spPr>
        <p:txBody>
          <a:bodyPr wrap="square" rtlCol="0">
            <a:spAutoFit/>
          </a:bodyPr>
          <a:lstStyle/>
          <a:p>
            <a:pPr indent="457200" algn="just" fontAlgn="auto">
              <a:lnSpc>
                <a:spcPct val="150000"/>
              </a:lnSpc>
            </a:pPr>
            <a:r>
              <a:rPr lang="zh-CN" altLang="en-US" dirty="0">
                <a:latin typeface="微软雅黑" panose="020B0503020204020204" charset="-122"/>
                <a:ea typeface="微软雅黑" panose="020B0503020204020204" charset="-122"/>
                <a:cs typeface="微软雅黑" panose="020B0503020204020204" charset="-122"/>
                <a:sym typeface="+mn-ea"/>
              </a:rPr>
              <a:t>共使用六个评价指标来评估结果的好坏：</a:t>
            </a:r>
            <a:endParaRPr lang="en-US" altLang="zh-CN" dirty="0">
              <a:latin typeface="微软雅黑" panose="020B0503020204020204" charset="-122"/>
              <a:ea typeface="微软雅黑" panose="020B0503020204020204" charset="-122"/>
              <a:cs typeface="微软雅黑" panose="020B0503020204020204" charset="-122"/>
              <a:sym typeface="+mn-ea"/>
            </a:endParaRPr>
          </a:p>
          <a:p>
            <a:pPr indent="457200" algn="just" fontAlgn="auto">
              <a:lnSpc>
                <a:spcPct val="150000"/>
              </a:lnSpc>
            </a:pPr>
            <a:r>
              <a:rPr lang="en-US" altLang="zh-CN" dirty="0" err="1">
                <a:latin typeface="微软雅黑" panose="020B0503020204020204" charset="-122"/>
                <a:ea typeface="微软雅黑" panose="020B0503020204020204" charset="-122"/>
                <a:cs typeface="微软雅黑" panose="020B0503020204020204" charset="-122"/>
                <a:sym typeface="+mn-ea"/>
              </a:rPr>
              <a:t>Maxf</a:t>
            </a:r>
            <a:r>
              <a:rPr lang="zh-CN" altLang="en-US"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max F-measure </a:t>
            </a:r>
            <a:r>
              <a:rPr lang="zh-CN" altLang="en-US" dirty="0">
                <a:latin typeface="微软雅黑" panose="020B0503020204020204" charset="-122"/>
                <a:ea typeface="微软雅黑" panose="020B0503020204020204" charset="-122"/>
                <a:cs typeface="微软雅黑" panose="020B0503020204020204" charset="-122"/>
                <a:sym typeface="+mn-ea"/>
              </a:rPr>
              <a:t>越大越好）、</a:t>
            </a:r>
            <a:r>
              <a:rPr lang="en-US" altLang="zh-CN" dirty="0">
                <a:latin typeface="微软雅黑" panose="020B0503020204020204" charset="-122"/>
                <a:ea typeface="微软雅黑" panose="020B0503020204020204" charset="-122"/>
                <a:cs typeface="微软雅黑" panose="020B0503020204020204" charset="-122"/>
                <a:sym typeface="+mn-ea"/>
              </a:rPr>
              <a:t>Fm</a:t>
            </a:r>
            <a:r>
              <a:rPr lang="zh-CN" altLang="en-US"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F-measure </a:t>
            </a:r>
            <a:r>
              <a:rPr lang="zh-CN" altLang="en-US" dirty="0">
                <a:latin typeface="微软雅黑" panose="020B0503020204020204" charset="-122"/>
                <a:ea typeface="微软雅黑" panose="020B0503020204020204" charset="-122"/>
                <a:cs typeface="微软雅黑" panose="020B0503020204020204" charset="-122"/>
                <a:sym typeface="+mn-ea"/>
              </a:rPr>
              <a:t>越大越好）、</a:t>
            </a:r>
            <a:r>
              <a:rPr lang="en-US" altLang="zh-CN" dirty="0">
                <a:latin typeface="微软雅黑" panose="020B0503020204020204" charset="-122"/>
                <a:ea typeface="微软雅黑" panose="020B0503020204020204" charset="-122"/>
                <a:cs typeface="微软雅黑" panose="020B0503020204020204" charset="-122"/>
                <a:sym typeface="+mn-ea"/>
              </a:rPr>
              <a:t>MAE</a:t>
            </a:r>
            <a:r>
              <a:rPr lang="zh-CN" altLang="en-US"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Mean Absolute Error</a:t>
            </a:r>
            <a:r>
              <a:rPr lang="zh-CN" altLang="en-US" dirty="0">
                <a:latin typeface="微软雅黑" panose="020B0503020204020204" charset="-122"/>
                <a:ea typeface="微软雅黑" panose="020B0503020204020204" charset="-122"/>
                <a:cs typeface="微软雅黑" panose="020B0503020204020204" charset="-122"/>
                <a:sym typeface="+mn-ea"/>
              </a:rPr>
              <a:t>越小越好）、</a:t>
            </a:r>
            <a:r>
              <a:rPr lang="en-US" altLang="zh-CN" dirty="0">
                <a:latin typeface="微软雅黑" panose="020B0503020204020204" charset="-122"/>
                <a:ea typeface="微软雅黑" panose="020B0503020204020204" charset="-122"/>
                <a:cs typeface="微软雅黑" panose="020B0503020204020204" charset="-122"/>
                <a:sym typeface="+mn-ea"/>
              </a:rPr>
              <a:t>W-</a:t>
            </a:r>
            <a:r>
              <a:rPr lang="en-US" altLang="zh-CN" dirty="0" err="1">
                <a:latin typeface="微软雅黑" panose="020B0503020204020204" charset="-122"/>
                <a:ea typeface="微软雅黑" panose="020B0503020204020204" charset="-122"/>
                <a:cs typeface="微软雅黑" panose="020B0503020204020204" charset="-122"/>
                <a:sym typeface="+mn-ea"/>
              </a:rPr>
              <a:t>Fmeasure</a:t>
            </a:r>
            <a:r>
              <a:rPr lang="zh-CN" altLang="en-US" dirty="0">
                <a:latin typeface="微软雅黑" panose="020B0503020204020204" charset="-122"/>
                <a:ea typeface="微软雅黑" panose="020B0503020204020204" charset="-122"/>
                <a:cs typeface="微软雅黑" panose="020B0503020204020204" charset="-122"/>
                <a:sym typeface="+mn-ea"/>
              </a:rPr>
              <a:t>（越大越好）、</a:t>
            </a:r>
            <a:r>
              <a:rPr lang="en-US" altLang="zh-CN" dirty="0">
                <a:latin typeface="微软雅黑" panose="020B0503020204020204" charset="-122"/>
                <a:ea typeface="微软雅黑" panose="020B0503020204020204" charset="-122"/>
                <a:cs typeface="微软雅黑" panose="020B0503020204020204" charset="-122"/>
                <a:sym typeface="+mn-ea"/>
              </a:rPr>
              <a:t>S</a:t>
            </a:r>
            <a:r>
              <a:rPr lang="el-GR" altLang="zh-CN" dirty="0">
                <a:latin typeface="微软雅黑" panose="020B0503020204020204" charset="-122"/>
                <a:ea typeface="微软雅黑" panose="020B0503020204020204" charset="-122"/>
                <a:cs typeface="微软雅黑" panose="020B0503020204020204" charset="-122"/>
                <a:sym typeface="+mn-ea"/>
              </a:rPr>
              <a:t>α</a:t>
            </a:r>
            <a:r>
              <a:rPr lang="zh-CN" altLang="el-GR"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S-measure</a:t>
            </a:r>
            <a:r>
              <a:rPr lang="zh-CN" altLang="en-US" dirty="0">
                <a:latin typeface="微软雅黑" panose="020B0503020204020204" charset="-122"/>
                <a:ea typeface="微软雅黑" panose="020B0503020204020204" charset="-122"/>
                <a:cs typeface="微软雅黑" panose="020B0503020204020204" charset="-122"/>
                <a:sym typeface="+mn-ea"/>
              </a:rPr>
              <a:t>越大越好）、</a:t>
            </a:r>
            <a:r>
              <a:rPr lang="en-US" altLang="zh-CN" dirty="0">
                <a:latin typeface="微软雅黑" panose="020B0503020204020204" charset="-122"/>
                <a:ea typeface="微软雅黑" panose="020B0503020204020204" charset="-122"/>
                <a:cs typeface="微软雅黑" panose="020B0503020204020204" charset="-122"/>
                <a:sym typeface="+mn-ea"/>
              </a:rPr>
              <a:t>E</a:t>
            </a:r>
            <a:r>
              <a:rPr lang="el-GR" altLang="zh-CN" dirty="0">
                <a:latin typeface="微软雅黑" panose="020B0503020204020204" charset="-122"/>
                <a:ea typeface="微软雅黑" panose="020B0503020204020204" charset="-122"/>
                <a:cs typeface="微软雅黑" panose="020B0503020204020204" charset="-122"/>
                <a:sym typeface="+mn-ea"/>
              </a:rPr>
              <a:t>ξ</a:t>
            </a:r>
            <a:r>
              <a:rPr lang="zh-CN" altLang="el-GR"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E-measure</a:t>
            </a:r>
            <a:r>
              <a:rPr lang="zh-CN" altLang="en-US" dirty="0">
                <a:latin typeface="微软雅黑" panose="020B0503020204020204" charset="-122"/>
                <a:ea typeface="微软雅黑" panose="020B0503020204020204" charset="-122"/>
                <a:cs typeface="微软雅黑" panose="020B0503020204020204" charset="-122"/>
                <a:sym typeface="+mn-ea"/>
              </a:rPr>
              <a:t>越大越好）。</a:t>
            </a:r>
            <a:r>
              <a:rPr lang="en-US" altLang="zh-CN" dirty="0" err="1">
                <a:latin typeface="微软雅黑" panose="020B0503020204020204" charset="-122"/>
                <a:ea typeface="微软雅黑" panose="020B0503020204020204" charset="-122"/>
                <a:cs typeface="微软雅黑" panose="020B0503020204020204" charset="-122"/>
                <a:sym typeface="+mn-ea"/>
              </a:rPr>
              <a:t>Maxf</a:t>
            </a:r>
            <a:r>
              <a:rPr lang="zh-CN" altLang="en-US"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max F-measure </a:t>
            </a:r>
            <a:r>
              <a:rPr lang="zh-CN" altLang="en-US" dirty="0">
                <a:latin typeface="微软雅黑" panose="020B0503020204020204" charset="-122"/>
                <a:ea typeface="微软雅黑" panose="020B0503020204020204" charset="-122"/>
                <a:cs typeface="微软雅黑" panose="020B0503020204020204" charset="-122"/>
                <a:sym typeface="+mn-ea"/>
              </a:rPr>
              <a:t>越大越好）、</a:t>
            </a:r>
            <a:r>
              <a:rPr lang="en-US" altLang="zh-CN" dirty="0">
                <a:latin typeface="微软雅黑" panose="020B0503020204020204" charset="-122"/>
                <a:ea typeface="微软雅黑" panose="020B0503020204020204" charset="-122"/>
                <a:cs typeface="微软雅黑" panose="020B0503020204020204" charset="-122"/>
                <a:sym typeface="+mn-ea"/>
              </a:rPr>
              <a:t>Fm</a:t>
            </a:r>
            <a:r>
              <a:rPr lang="zh-CN" altLang="en-US"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F-measure </a:t>
            </a:r>
            <a:r>
              <a:rPr lang="zh-CN" altLang="en-US" dirty="0">
                <a:latin typeface="微软雅黑" panose="020B0503020204020204" charset="-122"/>
                <a:ea typeface="微软雅黑" panose="020B0503020204020204" charset="-122"/>
                <a:cs typeface="微软雅黑" panose="020B0503020204020204" charset="-122"/>
                <a:sym typeface="+mn-ea"/>
              </a:rPr>
              <a:t>越大越好）、</a:t>
            </a:r>
            <a:r>
              <a:rPr lang="en-US" altLang="zh-CN" dirty="0">
                <a:latin typeface="微软雅黑" panose="020B0503020204020204" charset="-122"/>
                <a:ea typeface="微软雅黑" panose="020B0503020204020204" charset="-122"/>
                <a:cs typeface="微软雅黑" panose="020B0503020204020204" charset="-122"/>
                <a:sym typeface="+mn-ea"/>
              </a:rPr>
              <a:t>MAE</a:t>
            </a:r>
            <a:r>
              <a:rPr lang="zh-CN" altLang="en-US"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Mean Absolute Error</a:t>
            </a:r>
            <a:r>
              <a:rPr lang="zh-CN" altLang="en-US" dirty="0">
                <a:latin typeface="微软雅黑" panose="020B0503020204020204" charset="-122"/>
                <a:ea typeface="微软雅黑" panose="020B0503020204020204" charset="-122"/>
                <a:cs typeface="微软雅黑" panose="020B0503020204020204" charset="-122"/>
                <a:sym typeface="+mn-ea"/>
              </a:rPr>
              <a:t>越小越好）、</a:t>
            </a:r>
            <a:r>
              <a:rPr lang="en-US" altLang="zh-CN" dirty="0">
                <a:latin typeface="微软雅黑" panose="020B0503020204020204" charset="-122"/>
                <a:ea typeface="微软雅黑" panose="020B0503020204020204" charset="-122"/>
                <a:cs typeface="微软雅黑" panose="020B0503020204020204" charset="-122"/>
                <a:sym typeface="+mn-ea"/>
              </a:rPr>
              <a:t>W-</a:t>
            </a:r>
            <a:r>
              <a:rPr lang="en-US" altLang="zh-CN" dirty="0" err="1">
                <a:latin typeface="微软雅黑" panose="020B0503020204020204" charset="-122"/>
                <a:ea typeface="微软雅黑" panose="020B0503020204020204" charset="-122"/>
                <a:cs typeface="微软雅黑" panose="020B0503020204020204" charset="-122"/>
                <a:sym typeface="+mn-ea"/>
              </a:rPr>
              <a:t>Fmeasure</a:t>
            </a:r>
            <a:r>
              <a:rPr lang="zh-CN" altLang="en-US" dirty="0">
                <a:latin typeface="微软雅黑" panose="020B0503020204020204" charset="-122"/>
                <a:ea typeface="微软雅黑" panose="020B0503020204020204" charset="-122"/>
                <a:cs typeface="微软雅黑" panose="020B0503020204020204" charset="-122"/>
                <a:sym typeface="+mn-ea"/>
              </a:rPr>
              <a:t>（越大越好）、</a:t>
            </a:r>
            <a:r>
              <a:rPr lang="en-US" altLang="zh-CN" dirty="0">
                <a:latin typeface="微软雅黑" panose="020B0503020204020204" charset="-122"/>
                <a:ea typeface="微软雅黑" panose="020B0503020204020204" charset="-122"/>
                <a:cs typeface="微软雅黑" panose="020B0503020204020204" charset="-122"/>
                <a:sym typeface="+mn-ea"/>
              </a:rPr>
              <a:t>S</a:t>
            </a:r>
            <a:r>
              <a:rPr lang="el-GR" altLang="zh-CN" dirty="0">
                <a:latin typeface="微软雅黑" panose="020B0503020204020204" charset="-122"/>
                <a:ea typeface="微软雅黑" panose="020B0503020204020204" charset="-122"/>
                <a:cs typeface="微软雅黑" panose="020B0503020204020204" charset="-122"/>
                <a:sym typeface="+mn-ea"/>
              </a:rPr>
              <a:t>α</a:t>
            </a:r>
            <a:r>
              <a:rPr lang="zh-CN" altLang="el-GR"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S-measure</a:t>
            </a:r>
            <a:r>
              <a:rPr lang="zh-CN" altLang="en-US" dirty="0">
                <a:latin typeface="微软雅黑" panose="020B0503020204020204" charset="-122"/>
                <a:ea typeface="微软雅黑" panose="020B0503020204020204" charset="-122"/>
                <a:cs typeface="微软雅黑" panose="020B0503020204020204" charset="-122"/>
                <a:sym typeface="+mn-ea"/>
              </a:rPr>
              <a:t>越大越好）、</a:t>
            </a:r>
            <a:r>
              <a:rPr lang="en-US" altLang="zh-CN" dirty="0">
                <a:latin typeface="微软雅黑" panose="020B0503020204020204" charset="-122"/>
                <a:ea typeface="微软雅黑" panose="020B0503020204020204" charset="-122"/>
                <a:cs typeface="微软雅黑" panose="020B0503020204020204" charset="-122"/>
                <a:sym typeface="+mn-ea"/>
              </a:rPr>
              <a:t>E</a:t>
            </a:r>
            <a:r>
              <a:rPr lang="el-GR" altLang="zh-CN" dirty="0">
                <a:latin typeface="微软雅黑" panose="020B0503020204020204" charset="-122"/>
                <a:ea typeface="微软雅黑" panose="020B0503020204020204" charset="-122"/>
                <a:cs typeface="微软雅黑" panose="020B0503020204020204" charset="-122"/>
                <a:sym typeface="+mn-ea"/>
              </a:rPr>
              <a:t>ξ</a:t>
            </a:r>
            <a:r>
              <a:rPr lang="zh-CN" altLang="el-GR" dirty="0">
                <a:latin typeface="微软雅黑" panose="020B0503020204020204" charset="-122"/>
                <a:ea typeface="微软雅黑" panose="020B0503020204020204" charset="-122"/>
                <a:cs typeface="微软雅黑" panose="020B0503020204020204" charset="-122"/>
                <a:sym typeface="+mn-ea"/>
              </a:rPr>
              <a:t>（</a:t>
            </a:r>
            <a:r>
              <a:rPr lang="en-US" altLang="zh-CN" dirty="0">
                <a:latin typeface="微软雅黑" panose="020B0503020204020204" charset="-122"/>
                <a:ea typeface="微软雅黑" panose="020B0503020204020204" charset="-122"/>
                <a:cs typeface="微软雅黑" panose="020B0503020204020204" charset="-122"/>
                <a:sym typeface="+mn-ea"/>
              </a:rPr>
              <a:t>E-measure</a:t>
            </a:r>
            <a:r>
              <a:rPr lang="zh-CN" altLang="en-US" dirty="0">
                <a:latin typeface="微软雅黑" panose="020B0503020204020204" charset="-122"/>
                <a:ea typeface="微软雅黑" panose="020B0503020204020204" charset="-122"/>
                <a:cs typeface="微软雅黑" panose="020B0503020204020204" charset="-122"/>
                <a:sym typeface="+mn-ea"/>
              </a:rPr>
              <a:t>越大越好）。</a:t>
            </a:r>
            <a:endParaRPr lang="zh-CN" altLang="en-US" dirty="0"/>
          </a:p>
        </p:txBody>
      </p:sp>
      <p:sp>
        <p:nvSpPr>
          <p:cNvPr id="4" name="文本框 3"/>
          <p:cNvSpPr txBox="1"/>
          <p:nvPr/>
        </p:nvSpPr>
        <p:spPr>
          <a:xfrm>
            <a:off x="1891030" y="799465"/>
            <a:ext cx="3048000" cy="368300"/>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TextBox 7"/>
          <p:cNvSpPr txBox="1"/>
          <p:nvPr/>
        </p:nvSpPr>
        <p:spPr>
          <a:xfrm>
            <a:off x="837756" y="247443"/>
            <a:ext cx="1210588" cy="400110"/>
          </a:xfrm>
          <a:prstGeom prst="rect">
            <a:avLst/>
          </a:prstGeom>
          <a:noFill/>
        </p:spPr>
        <p:txBody>
          <a:bodyPr wrap="none" rtlCol="0">
            <a:spAutoFit/>
          </a:bodyPr>
          <a:lstStyle/>
          <a:p>
            <a:r>
              <a:rPr lang="zh-CN" altLang="en-US" sz="2000" b="1" dirty="0">
                <a:cs typeface="+mn-ea"/>
                <a:sym typeface="+mn-lt"/>
              </a:rPr>
              <a:t>结果分析</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 name="文本框 5"/>
          <p:cNvSpPr txBox="1"/>
          <p:nvPr/>
        </p:nvSpPr>
        <p:spPr>
          <a:xfrm>
            <a:off x="565150" y="840105"/>
            <a:ext cx="7175500" cy="1002967"/>
          </a:xfrm>
          <a:prstGeom prst="rect">
            <a:avLst/>
          </a:prstGeom>
          <a:noFill/>
        </p:spPr>
        <p:txBody>
          <a:bodyPr wrap="square" rtlCol="0">
            <a:spAutoFit/>
          </a:bodyPr>
          <a:lstStyle/>
          <a:p>
            <a:pPr indent="457200" algn="just" fontAlgn="auto">
              <a:lnSpc>
                <a:spcPct val="200000"/>
              </a:lnSpc>
            </a:pPr>
            <a:r>
              <a:rPr lang="zh-CN" altLang="en-US" sz="1600" dirty="0">
                <a:latin typeface="微软雅黑" panose="020B0503020204020204" charset="-122"/>
                <a:ea typeface="微软雅黑" panose="020B0503020204020204" charset="-122"/>
                <a:cs typeface="微软雅黑" panose="020B0503020204020204" charset="-122"/>
                <a:sym typeface="+mn-ea"/>
              </a:rPr>
              <a:t>根据评价指标分析：</a:t>
            </a:r>
            <a:endParaRPr lang="en-US" altLang="zh-CN" sz="1600" dirty="0">
              <a:latin typeface="微软雅黑" panose="020B0503020204020204" charset="-122"/>
              <a:ea typeface="微软雅黑" panose="020B0503020204020204" charset="-122"/>
              <a:cs typeface="微软雅黑" panose="020B0503020204020204" charset="-122"/>
              <a:sym typeface="+mn-ea"/>
            </a:endParaRPr>
          </a:p>
          <a:p>
            <a:pPr indent="457200" algn="just" fontAlgn="auto">
              <a:lnSpc>
                <a:spcPct val="200000"/>
              </a:lnSpc>
            </a:pPr>
            <a:endParaRPr lang="en-US" sz="1600" dirty="0">
              <a:latin typeface="微软雅黑" panose="020B0503020204020204" charset="-122"/>
              <a:ea typeface="微软雅黑" panose="020B0503020204020204" charset="-122"/>
              <a:cs typeface="微软雅黑" panose="020B0503020204020204" charset="-122"/>
              <a:sym typeface="+mn-ea"/>
            </a:endParaRPr>
          </a:p>
        </p:txBody>
      </p:sp>
      <p:pic>
        <p:nvPicPr>
          <p:cNvPr id="4" name="图片 3">
            <a:extLst>
              <a:ext uri="{FF2B5EF4-FFF2-40B4-BE49-F238E27FC236}">
                <a16:creationId xmlns:a16="http://schemas.microsoft.com/office/drawing/2014/main" id="{792D3C45-4BD7-4680-7C35-D38DC7A83C71}"/>
              </a:ext>
            </a:extLst>
          </p:cNvPr>
          <p:cNvPicPr>
            <a:picLocks noChangeAspect="1"/>
          </p:cNvPicPr>
          <p:nvPr/>
        </p:nvPicPr>
        <p:blipFill>
          <a:blip r:embed="rId3"/>
          <a:stretch>
            <a:fillRect/>
          </a:stretch>
        </p:blipFill>
        <p:spPr>
          <a:xfrm>
            <a:off x="1039663" y="1308002"/>
            <a:ext cx="6418602" cy="1404890"/>
          </a:xfrm>
          <a:prstGeom prst="rect">
            <a:avLst/>
          </a:prstGeom>
        </p:spPr>
      </p:pic>
      <p:sp>
        <p:nvSpPr>
          <p:cNvPr id="5" name="文本框 4">
            <a:extLst>
              <a:ext uri="{FF2B5EF4-FFF2-40B4-BE49-F238E27FC236}">
                <a16:creationId xmlns:a16="http://schemas.microsoft.com/office/drawing/2014/main" id="{AC4D59FA-5F2A-DFD1-587A-C3CC21259E86}"/>
              </a:ext>
            </a:extLst>
          </p:cNvPr>
          <p:cNvSpPr txBox="1"/>
          <p:nvPr/>
        </p:nvSpPr>
        <p:spPr>
          <a:xfrm>
            <a:off x="1039663" y="3003798"/>
            <a:ext cx="6418602" cy="1323439"/>
          </a:xfrm>
          <a:prstGeom prst="rect">
            <a:avLst/>
          </a:prstGeom>
          <a:noFill/>
        </p:spPr>
        <p:txBody>
          <a:bodyPr wrap="square" rtlCol="0">
            <a:spAutoFit/>
          </a:bodyPr>
          <a:lstStyle/>
          <a:p>
            <a:r>
              <a:rPr lang="zh-CN" altLang="zh-CN" sz="1600" dirty="0">
                <a:effectLst/>
                <a:ea typeface="宋体" panose="02010600030101010101" pitchFamily="2" charset="-122"/>
                <a:cs typeface="Times New Roman" panose="02020603050405020304" pitchFamily="18" charset="0"/>
              </a:rPr>
              <a:t>我们基于</a:t>
            </a:r>
            <a:r>
              <a:rPr lang="en-US" altLang="zh-CN" sz="1600" dirty="0">
                <a:effectLst/>
                <a:latin typeface="Times New Roman" panose="02020603050405020304" pitchFamily="18" charset="0"/>
                <a:ea typeface="宋体" panose="02010600030101010101" pitchFamily="2" charset="-122"/>
              </a:rPr>
              <a:t>TRACER</a:t>
            </a:r>
            <a:r>
              <a:rPr lang="zh-CN" altLang="zh-CN" sz="1600" dirty="0">
                <a:effectLst/>
                <a:ea typeface="宋体" panose="02010600030101010101" pitchFamily="2" charset="-122"/>
                <a:cs typeface="Times New Roman" panose="02020603050405020304" pitchFamily="18" charset="0"/>
              </a:rPr>
              <a:t>算法所实现的显著性目标检测所能达到的效果对于于其他三个算法都具有明显的优势，但是在与</a:t>
            </a:r>
            <a:r>
              <a:rPr lang="en-US" altLang="zh-CN" sz="1600" dirty="0">
                <a:effectLst/>
                <a:latin typeface="Times New Roman" panose="02020603050405020304" pitchFamily="18" charset="0"/>
                <a:ea typeface="宋体" panose="02010600030101010101" pitchFamily="2" charset="-122"/>
              </a:rPr>
              <a:t>u2net</a:t>
            </a:r>
            <a:r>
              <a:rPr lang="zh-CN" altLang="zh-CN" sz="1600" dirty="0">
                <a:effectLst/>
                <a:ea typeface="宋体" panose="02010600030101010101" pitchFamily="2" charset="-122"/>
                <a:cs typeface="Times New Roman" panose="02020603050405020304" pitchFamily="18" charset="0"/>
              </a:rPr>
              <a:t>算法作比较的时候，我们的数据集在某些指标上的效果没有</a:t>
            </a:r>
            <a:r>
              <a:rPr lang="en-US" altLang="zh-CN" sz="1600" dirty="0">
                <a:effectLst/>
                <a:latin typeface="Times New Roman" panose="02020603050405020304" pitchFamily="18" charset="0"/>
                <a:ea typeface="宋体" panose="02010600030101010101" pitchFamily="2" charset="-122"/>
              </a:rPr>
              <a:t>u2net</a:t>
            </a:r>
            <a:r>
              <a:rPr lang="zh-CN" altLang="zh-CN" sz="1600" dirty="0">
                <a:effectLst/>
                <a:ea typeface="宋体" panose="02010600030101010101" pitchFamily="2" charset="-122"/>
                <a:cs typeface="Times New Roman" panose="02020603050405020304" pitchFamily="18" charset="0"/>
              </a:rPr>
              <a:t>算法的好，正是由于我们的</a:t>
            </a:r>
            <a:r>
              <a:rPr lang="en-US" altLang="zh-CN" sz="1600" dirty="0">
                <a:effectLst/>
                <a:latin typeface="Times New Roman" panose="02020603050405020304" pitchFamily="18" charset="0"/>
                <a:ea typeface="宋体" panose="02010600030101010101" pitchFamily="2" charset="-122"/>
              </a:rPr>
              <a:t>TRANCER</a:t>
            </a:r>
            <a:r>
              <a:rPr lang="zh-CN" altLang="zh-CN" sz="1600" dirty="0">
                <a:effectLst/>
                <a:ea typeface="宋体" panose="02010600030101010101" pitchFamily="2" charset="-122"/>
                <a:cs typeface="Times New Roman" panose="02020603050405020304" pitchFamily="18" charset="0"/>
              </a:rPr>
              <a:t>在算法中加入了屏蔽边缘模块和自适应像素强度损失函数模块，所以在边缘处理上的效果没有</a:t>
            </a:r>
            <a:r>
              <a:rPr lang="en-US" altLang="zh-CN" sz="1600" dirty="0">
                <a:effectLst/>
                <a:latin typeface="Times New Roman" panose="02020603050405020304" pitchFamily="18" charset="0"/>
                <a:ea typeface="宋体" panose="02010600030101010101" pitchFamily="2" charset="-122"/>
              </a:rPr>
              <a:t>u2net</a:t>
            </a:r>
            <a:r>
              <a:rPr lang="zh-CN" altLang="zh-CN" sz="1600" dirty="0">
                <a:effectLst/>
                <a:ea typeface="宋体" panose="02010600030101010101" pitchFamily="2" charset="-122"/>
                <a:cs typeface="Times New Roman" panose="02020603050405020304" pitchFamily="18" charset="0"/>
              </a:rPr>
              <a:t>算法所达到的效果好。</a:t>
            </a:r>
            <a:endParaRPr lang="zh-CN" altLang="en-US" sz="1600" dirty="0"/>
          </a:p>
        </p:txBody>
      </p:sp>
    </p:spTree>
    <p:extLst>
      <p:ext uri="{BB962C8B-B14F-4D97-AF65-F5344CB8AC3E}">
        <p14:creationId xmlns:p14="http://schemas.microsoft.com/office/powerpoint/2010/main" val="3291389041"/>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TextBox 7"/>
          <p:cNvSpPr txBox="1"/>
          <p:nvPr/>
        </p:nvSpPr>
        <p:spPr>
          <a:xfrm>
            <a:off x="837756" y="247443"/>
            <a:ext cx="1210588" cy="400110"/>
          </a:xfrm>
          <a:prstGeom prst="rect">
            <a:avLst/>
          </a:prstGeom>
          <a:noFill/>
        </p:spPr>
        <p:txBody>
          <a:bodyPr wrap="none" rtlCol="0">
            <a:spAutoFit/>
          </a:bodyPr>
          <a:lstStyle/>
          <a:p>
            <a:r>
              <a:rPr lang="zh-CN" altLang="en-US" sz="2000" b="1" dirty="0">
                <a:cs typeface="+mn-ea"/>
                <a:sym typeface="+mn-lt"/>
              </a:rPr>
              <a:t>结果分析</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pic>
        <p:nvPicPr>
          <p:cNvPr id="7" name="图片 6">
            <a:extLst>
              <a:ext uri="{FF2B5EF4-FFF2-40B4-BE49-F238E27FC236}">
                <a16:creationId xmlns:a16="http://schemas.microsoft.com/office/drawing/2014/main" id="{79C0FA17-D2EB-A8AA-EE21-B5BD4CC36CB1}"/>
              </a:ext>
            </a:extLst>
          </p:cNvPr>
          <p:cNvPicPr>
            <a:picLocks noChangeAspect="1"/>
          </p:cNvPicPr>
          <p:nvPr/>
        </p:nvPicPr>
        <p:blipFill>
          <a:blip r:embed="rId3"/>
          <a:stretch>
            <a:fillRect/>
          </a:stretch>
        </p:blipFill>
        <p:spPr>
          <a:xfrm>
            <a:off x="659109" y="774011"/>
            <a:ext cx="7740352" cy="2357440"/>
          </a:xfrm>
          <a:prstGeom prst="rect">
            <a:avLst/>
          </a:prstGeom>
        </p:spPr>
      </p:pic>
    </p:spTree>
    <p:extLst>
      <p:ext uri="{BB962C8B-B14F-4D97-AF65-F5344CB8AC3E}">
        <p14:creationId xmlns:p14="http://schemas.microsoft.com/office/powerpoint/2010/main" val="4178470502"/>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TextBox 7"/>
          <p:cNvSpPr txBox="1"/>
          <p:nvPr/>
        </p:nvSpPr>
        <p:spPr>
          <a:xfrm>
            <a:off x="837756" y="247443"/>
            <a:ext cx="1723549" cy="400110"/>
          </a:xfrm>
          <a:prstGeom prst="rect">
            <a:avLst/>
          </a:prstGeom>
          <a:noFill/>
        </p:spPr>
        <p:txBody>
          <a:bodyPr wrap="none" rtlCol="0">
            <a:spAutoFit/>
          </a:bodyPr>
          <a:lstStyle/>
          <a:p>
            <a:r>
              <a:rPr lang="zh-CN" altLang="en-US" sz="2000" b="1" dirty="0">
                <a:cs typeface="+mn-ea"/>
                <a:sym typeface="+mn-lt"/>
              </a:rPr>
              <a:t>小组成员分工</a:t>
            </a: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pic>
        <p:nvPicPr>
          <p:cNvPr id="8" name="图片 7">
            <a:extLst>
              <a:ext uri="{FF2B5EF4-FFF2-40B4-BE49-F238E27FC236}">
                <a16:creationId xmlns:a16="http://schemas.microsoft.com/office/drawing/2014/main" id="{844A86FB-6943-20F1-1484-BE7B09C1ED70}"/>
              </a:ext>
            </a:extLst>
          </p:cNvPr>
          <p:cNvPicPr>
            <a:picLocks noChangeAspect="1"/>
          </p:cNvPicPr>
          <p:nvPr/>
        </p:nvPicPr>
        <p:blipFill>
          <a:blip r:embed="rId3"/>
          <a:stretch>
            <a:fillRect/>
          </a:stretch>
        </p:blipFill>
        <p:spPr>
          <a:xfrm>
            <a:off x="213704" y="1114221"/>
            <a:ext cx="8716591" cy="2915057"/>
          </a:xfrm>
          <a:prstGeom prst="rect">
            <a:avLst/>
          </a:prstGeom>
        </p:spPr>
      </p:pic>
    </p:spTree>
    <p:extLst>
      <p:ext uri="{BB962C8B-B14F-4D97-AF65-F5344CB8AC3E}">
        <p14:creationId xmlns:p14="http://schemas.microsoft.com/office/powerpoint/2010/main" val="719189926"/>
      </p:ext>
    </p:extLst>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169752" y="169753"/>
            <a:ext cx="4227936" cy="3888432"/>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rot="18900000">
            <a:off x="1675926" y="618677"/>
            <a:ext cx="443459" cy="4434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矩形 5"/>
          <p:cNvSpPr/>
          <p:nvPr/>
        </p:nvSpPr>
        <p:spPr>
          <a:xfrm rot="18900000">
            <a:off x="1218202" y="1969952"/>
            <a:ext cx="288032" cy="2880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526632" y="1152871"/>
            <a:ext cx="450432" cy="4504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cs typeface="+mn-ea"/>
              <a:sym typeface="+mn-lt"/>
            </a:endParaRPr>
          </a:p>
          <a:p>
            <a:pPr algn="ctr"/>
            <a:endParaRPr lang="en-US" altLang="zh-CN" dirty="0">
              <a:cs typeface="+mn-ea"/>
              <a:sym typeface="+mn-lt"/>
            </a:endParaRPr>
          </a:p>
          <a:p>
            <a:pPr algn="ctr"/>
            <a:endParaRPr lang="en-US" altLang="zh-CN" dirty="0">
              <a:cs typeface="+mn-ea"/>
              <a:sym typeface="+mn-lt"/>
            </a:endParaRPr>
          </a:p>
          <a:p>
            <a:pPr algn="ctr"/>
            <a:endParaRPr lang="en-US" altLang="zh-CN" dirty="0">
              <a:cs typeface="+mn-ea"/>
              <a:sym typeface="+mn-lt"/>
            </a:endParaRPr>
          </a:p>
          <a:p>
            <a:pPr algn="ctr"/>
            <a:endParaRPr lang="en-US" altLang="zh-CN" dirty="0">
              <a:cs typeface="+mn-ea"/>
              <a:sym typeface="+mn-lt"/>
            </a:endParaRPr>
          </a:p>
          <a:p>
            <a:pPr algn="ctr"/>
            <a:endParaRPr lang="zh-CN" altLang="en-US" dirty="0">
              <a:cs typeface="+mn-ea"/>
              <a:sym typeface="+mn-lt"/>
            </a:endParaRPr>
          </a:p>
        </p:txBody>
      </p:sp>
      <p:sp>
        <p:nvSpPr>
          <p:cNvPr id="12" name="矩形 11"/>
          <p:cNvSpPr/>
          <p:nvPr/>
        </p:nvSpPr>
        <p:spPr>
          <a:xfrm rot="18900000">
            <a:off x="566624" y="1447533"/>
            <a:ext cx="397532" cy="397532"/>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3067483" y="470465"/>
            <a:ext cx="288032" cy="14401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3198605" y="1933205"/>
            <a:ext cx="544052" cy="5440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rot="18900000">
            <a:off x="2826103" y="1368225"/>
            <a:ext cx="272026" cy="272026"/>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3210016" y="2373976"/>
            <a:ext cx="272026" cy="272026"/>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1998752" y="1636898"/>
            <a:ext cx="470822" cy="470822"/>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478188" y="2491941"/>
            <a:ext cx="1604068" cy="1825962"/>
            <a:chOff x="478188" y="2491941"/>
            <a:chExt cx="1604068" cy="1825962"/>
          </a:xfrm>
        </p:grpSpPr>
        <p:sp>
          <p:nvSpPr>
            <p:cNvPr id="15" name="矩形 14"/>
            <p:cNvSpPr/>
            <p:nvPr/>
          </p:nvSpPr>
          <p:spPr>
            <a:xfrm rot="18900000">
              <a:off x="478188" y="2741565"/>
              <a:ext cx="732139" cy="73213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444626" y="3204415"/>
              <a:ext cx="606878" cy="606878"/>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1241886" y="3051907"/>
              <a:ext cx="377718" cy="37771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210483" y="3663338"/>
              <a:ext cx="654565" cy="6545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956846" y="3117753"/>
              <a:ext cx="654565" cy="6545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240646" y="2491941"/>
              <a:ext cx="841610" cy="84161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1" name="TextBox 30"/>
          <p:cNvSpPr txBox="1"/>
          <p:nvPr/>
        </p:nvSpPr>
        <p:spPr>
          <a:xfrm>
            <a:off x="4760471" y="1707520"/>
            <a:ext cx="3535680" cy="1106805"/>
          </a:xfrm>
          <a:prstGeom prst="rect">
            <a:avLst/>
          </a:prstGeom>
          <a:noFill/>
        </p:spPr>
        <p:txBody>
          <a:bodyPr wrap="none" rtlCol="0">
            <a:spAutoFit/>
          </a:bodyPr>
          <a:lstStyle/>
          <a:p>
            <a:r>
              <a:rPr lang="zh-CN" altLang="en-US" sz="6600" b="1" dirty="0">
                <a:cs typeface="+mn-ea"/>
                <a:sym typeface="+mn-lt"/>
              </a:rPr>
              <a:t>感谢观看</a:t>
            </a:r>
          </a:p>
        </p:txBody>
      </p:sp>
      <p:grpSp>
        <p:nvGrpSpPr>
          <p:cNvPr id="1025" name="组合 1024"/>
          <p:cNvGrpSpPr/>
          <p:nvPr/>
        </p:nvGrpSpPr>
        <p:grpSpPr>
          <a:xfrm>
            <a:off x="8010071" y="4323214"/>
            <a:ext cx="845241" cy="620356"/>
            <a:chOff x="7789817" y="4257180"/>
            <a:chExt cx="845241" cy="620356"/>
          </a:xfrm>
        </p:grpSpPr>
        <p:grpSp>
          <p:nvGrpSpPr>
            <p:cNvPr id="7" name="组合 6"/>
            <p:cNvGrpSpPr/>
            <p:nvPr/>
          </p:nvGrpSpPr>
          <p:grpSpPr>
            <a:xfrm>
              <a:off x="8306276" y="4330865"/>
              <a:ext cx="328782" cy="303293"/>
              <a:chOff x="8349677" y="4284250"/>
              <a:chExt cx="600042" cy="553523"/>
            </a:xfrm>
          </p:grpSpPr>
          <p:sp>
            <p:nvSpPr>
              <p:cNvPr id="21" name="矩形 20"/>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7" name="矩形 46"/>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030" name="组合 1029"/>
          <p:cNvGrpSpPr/>
          <p:nvPr/>
        </p:nvGrpSpPr>
        <p:grpSpPr>
          <a:xfrm>
            <a:off x="3346029" y="-367929"/>
            <a:ext cx="1237092" cy="1436232"/>
            <a:chOff x="3288977" y="-263355"/>
            <a:chExt cx="1237092" cy="1436232"/>
          </a:xfrm>
        </p:grpSpPr>
        <p:cxnSp>
          <p:nvCxnSpPr>
            <p:cNvPr id="1029" name="直接连接符 1028"/>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60" name="直接连接符 59"/>
          <p:cNvCxnSpPr/>
          <p:nvPr/>
        </p:nvCxnSpPr>
        <p:spPr>
          <a:xfrm flipV="1">
            <a:off x="401078" y="4725733"/>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1031" name="矩形 1030"/>
          <p:cNvSpPr/>
          <p:nvPr/>
        </p:nvSpPr>
        <p:spPr>
          <a:xfrm>
            <a:off x="8460740" y="1707515"/>
            <a:ext cx="83820" cy="1861185"/>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rot="18900000">
            <a:off x="1044499" y="3248316"/>
            <a:ext cx="393968" cy="3939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副标题 2"/>
          <p:cNvSpPr>
            <a:spLocks noGrp="1"/>
          </p:cNvSpPr>
          <p:nvPr>
            <p:ph type="subTitle" idx="1"/>
            <p:custDataLst>
              <p:tags r:id="rId1"/>
            </p:custDataLst>
          </p:nvPr>
        </p:nvSpPr>
        <p:spPr>
          <a:xfrm>
            <a:off x="3636010" y="2981960"/>
            <a:ext cx="4763135" cy="365760"/>
          </a:xfrm>
        </p:spPr>
        <p:txBody>
          <a:bodyPr>
            <a:noAutofit/>
          </a:bodyPr>
          <a:lstStyle/>
          <a:p>
            <a:pPr algn="l"/>
            <a:r>
              <a:rPr lang="zh-CN" altLang="en-US" sz="2000" dirty="0">
                <a:solidFill>
                  <a:schemeClr val="tx1"/>
                </a:solidFill>
                <a:effectLst>
                  <a:outerShdw blurRad="38100" dist="19050" dir="2700000" algn="tl" rotWithShape="0">
                    <a:schemeClr val="dk1">
                      <a:alpha val="40000"/>
                    </a:schemeClr>
                  </a:outerShdw>
                </a:effectLst>
                <a:latin typeface="+mj-ea"/>
                <a:ea typeface="+mj-ea"/>
                <a:cs typeface="+mj-ea"/>
                <a:sym typeface="+mn-ea"/>
              </a:rPr>
              <a:t>小组成员： 张进 安思语 戴凌慧 滕炳杰</a:t>
            </a: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TextBox 7"/>
          <p:cNvSpPr txBox="1"/>
          <p:nvPr/>
        </p:nvSpPr>
        <p:spPr>
          <a:xfrm>
            <a:off x="837756" y="247443"/>
            <a:ext cx="1210588" cy="400110"/>
          </a:xfrm>
          <a:prstGeom prst="rect">
            <a:avLst/>
          </a:prstGeom>
          <a:noFill/>
        </p:spPr>
        <p:txBody>
          <a:bodyPr wrap="none" rtlCol="0">
            <a:spAutoFit/>
          </a:bodyPr>
          <a:lstStyle/>
          <a:p>
            <a:pPr algn="l"/>
            <a:r>
              <a:rPr lang="zh-CN" altLang="en-US" sz="2000" b="1" dirty="0">
                <a:sym typeface="+mn-ea"/>
              </a:rPr>
              <a:t>概念简述</a:t>
            </a:r>
            <a:endParaRPr lang="en-US" altLang="zh-CN" sz="2000" b="1" dirty="0">
              <a:cs typeface="+mn-ea"/>
              <a:sym typeface="+mn-lt"/>
            </a:endParaRP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 name="文本框 5"/>
          <p:cNvSpPr txBox="1"/>
          <p:nvPr/>
        </p:nvSpPr>
        <p:spPr>
          <a:xfrm>
            <a:off x="565150" y="771525"/>
            <a:ext cx="7175500" cy="3886770"/>
          </a:xfrm>
          <a:prstGeom prst="rect">
            <a:avLst/>
          </a:prstGeom>
          <a:noFill/>
        </p:spPr>
        <p:txBody>
          <a:bodyPr wrap="square" rtlCol="0">
            <a:spAutoFit/>
          </a:bodyPr>
          <a:lstStyle/>
          <a:p>
            <a:pPr indent="457200" algn="just" fontAlgn="auto">
              <a:lnSpc>
                <a:spcPct val="200000"/>
              </a:lnSpc>
              <a:buNone/>
            </a:pPr>
            <a:r>
              <a:rPr lang="zh-CN" altLang="en-US" sz="1800" dirty="0">
                <a:sym typeface="+mn-ea"/>
              </a:rPr>
              <a:t>显著物体检测，也称为显著性检测，</a:t>
            </a:r>
            <a:r>
              <a:rPr lang="zh-CN" altLang="en-US" sz="1800" dirty="0">
                <a:solidFill>
                  <a:srgbClr val="C00000"/>
                </a:solidFill>
                <a:sym typeface="+mn-ea"/>
              </a:rPr>
              <a:t>旨在定位和分割图像中最显眼和吸引眼球的物体或区域</a:t>
            </a:r>
            <a:r>
              <a:rPr lang="zh-CN" altLang="en-US" sz="1800" dirty="0">
                <a:sym typeface="+mn-ea"/>
              </a:rPr>
              <a:t>。通常用作预处理步骤，以方便后续的各种高级视觉任务，例如图像分割 ，图像字幕等。在数据驱动的深度学习方法的帮助下，它正在快速增长，并已应用于许多计算机视觉领域，如视觉跟踪，图像检索，非照片级渲染，</a:t>
            </a:r>
            <a:r>
              <a:rPr lang="en-US" altLang="zh-CN" sz="1800" dirty="0">
                <a:sym typeface="+mn-ea"/>
              </a:rPr>
              <a:t>4D</a:t>
            </a:r>
            <a:r>
              <a:rPr lang="zh-CN" altLang="en-US" sz="1800" dirty="0">
                <a:sym typeface="+mn-ea"/>
              </a:rPr>
              <a:t>显著性检测，无参考的合成图像质量评估等。</a:t>
            </a:r>
          </a:p>
          <a:p>
            <a:pPr marL="0" indent="457200" algn="just" fontAlgn="auto">
              <a:lnSpc>
                <a:spcPct val="200000"/>
              </a:lnSpc>
              <a:buNone/>
            </a:pPr>
            <a:endParaRPr lang="zh-CN" altLang="en-US" sz="1800"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0" name="TextBox 7"/>
          <p:cNvSpPr txBox="1"/>
          <p:nvPr/>
        </p:nvSpPr>
        <p:spPr>
          <a:xfrm>
            <a:off x="837756" y="247443"/>
            <a:ext cx="2492990" cy="400110"/>
          </a:xfrm>
          <a:prstGeom prst="rect">
            <a:avLst/>
          </a:prstGeom>
          <a:noFill/>
        </p:spPr>
        <p:txBody>
          <a:bodyPr wrap="none" rtlCol="0">
            <a:spAutoFit/>
          </a:bodyPr>
          <a:lstStyle/>
          <a:p>
            <a:pPr algn="l"/>
            <a:r>
              <a:rPr lang="zh-CN" altLang="en-US" sz="2000" b="1" dirty="0">
                <a:sym typeface="+mn-ea"/>
              </a:rPr>
              <a:t>研究现状及历史概述</a:t>
            </a:r>
            <a:endParaRPr lang="en-US" altLang="zh-CN" sz="2000" b="1" dirty="0">
              <a:cs typeface="+mn-ea"/>
              <a:sym typeface="+mn-lt"/>
            </a:endParaRP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 name="文本框 5"/>
          <p:cNvSpPr txBox="1"/>
          <p:nvPr/>
        </p:nvSpPr>
        <p:spPr>
          <a:xfrm>
            <a:off x="409397" y="597510"/>
            <a:ext cx="8315704" cy="4717766"/>
          </a:xfrm>
          <a:prstGeom prst="rect">
            <a:avLst/>
          </a:prstGeom>
          <a:noFill/>
        </p:spPr>
        <p:txBody>
          <a:bodyPr wrap="square" rtlCol="0">
            <a:spAutoFit/>
          </a:bodyPr>
          <a:lstStyle/>
          <a:p>
            <a:pPr indent="457200" algn="just" fontAlgn="auto">
              <a:lnSpc>
                <a:spcPct val="150000"/>
              </a:lnSpc>
              <a:buNone/>
            </a:pPr>
            <a:r>
              <a:rPr lang="zh-CN" altLang="en-US" sz="1800" dirty="0">
                <a:sym typeface="+mn-ea"/>
              </a:rPr>
              <a:t>在最开始的阶段，国内外都是由认知心理学家来着手开始显著性检测方面的研究，那时候的显著性研究是由生物感知学科入手探讨研究的。</a:t>
            </a:r>
            <a:endParaRPr lang="zh-CN" altLang="en-US" sz="1800" dirty="0"/>
          </a:p>
          <a:p>
            <a:pPr indent="457200" algn="just" fontAlgn="auto">
              <a:lnSpc>
                <a:spcPct val="150000"/>
              </a:lnSpc>
              <a:buNone/>
            </a:pPr>
            <a:r>
              <a:rPr lang="zh-CN" altLang="en-US" sz="1800" dirty="0">
                <a:sym typeface="+mn-ea"/>
              </a:rPr>
              <a:t>第一波是由tti等人提出的最早、经典的显著模型。例如“Modeling the influence of task on attention”一文掀起了跨认知心理学、神经科学和计算机视觉等多个学科的第一波热潮。这篇文章基本奠定了显著度研究的基本思路，即：特征提取—&gt;归一化—&gt;特征综合/显著度计算—&gt;显著性区域划分/兴趣点标定。</a:t>
            </a:r>
            <a:endParaRPr lang="zh-CN" altLang="en-US" sz="1800" dirty="0"/>
          </a:p>
          <a:p>
            <a:pPr indent="457200" algn="just" fontAlgn="auto">
              <a:lnSpc>
                <a:spcPct val="150000"/>
              </a:lnSpc>
              <a:buNone/>
            </a:pPr>
            <a:r>
              <a:rPr lang="zh-CN" altLang="en-US" sz="1800" dirty="0">
                <a:sym typeface="+mn-ea"/>
              </a:rPr>
              <a:t>第二次浪潮是将显著性检测定义为二元分割问题，自此出现了大量的显著性检测模型，例如马尔可夫随机场等等。</a:t>
            </a:r>
          </a:p>
          <a:p>
            <a:pPr indent="457200" algn="just" fontAlgn="auto">
              <a:lnSpc>
                <a:spcPct val="150000"/>
              </a:lnSpc>
              <a:buNone/>
            </a:pPr>
            <a:r>
              <a:rPr lang="zh-CN" altLang="en-US" sz="1800" dirty="0">
                <a:sym typeface="+mn-ea"/>
              </a:rPr>
              <a:t>第三波浪潮也就是当前引入完全卷积神经网络。CNN所能实现前所未有的性能使其逐渐成为显著性物体检测的主流方向。</a:t>
            </a:r>
          </a:p>
          <a:p>
            <a:pPr marL="0" indent="457200" algn="just" fontAlgn="auto">
              <a:lnSpc>
                <a:spcPct val="200000"/>
              </a:lnSpc>
              <a:buNone/>
            </a:pPr>
            <a:endParaRPr lang="zh-CN" altLang="en-US" sz="1800"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TextBox 7"/>
          <p:cNvSpPr txBox="1"/>
          <p:nvPr/>
        </p:nvSpPr>
        <p:spPr>
          <a:xfrm>
            <a:off x="837756" y="247443"/>
            <a:ext cx="1210588" cy="400110"/>
          </a:xfrm>
          <a:prstGeom prst="rect">
            <a:avLst/>
          </a:prstGeom>
          <a:noFill/>
        </p:spPr>
        <p:txBody>
          <a:bodyPr wrap="none" rtlCol="0">
            <a:spAutoFit/>
          </a:bodyPr>
          <a:lstStyle/>
          <a:p>
            <a:pPr algn="l"/>
            <a:r>
              <a:rPr lang="zh-CN" altLang="en-US" sz="2000" b="1" dirty="0">
                <a:cs typeface="+mn-ea"/>
                <a:sym typeface="+mn-ea"/>
              </a:rPr>
              <a:t>主要问题</a:t>
            </a:r>
            <a:endParaRPr lang="en-US" altLang="zh-CN" sz="2000" b="1" dirty="0">
              <a:cs typeface="+mn-ea"/>
              <a:sym typeface="+mn-lt"/>
            </a:endParaRP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 name="文本框 5"/>
          <p:cNvSpPr txBox="1"/>
          <p:nvPr/>
        </p:nvSpPr>
        <p:spPr>
          <a:xfrm>
            <a:off x="547355" y="939832"/>
            <a:ext cx="7175500" cy="3367397"/>
          </a:xfrm>
          <a:prstGeom prst="rect">
            <a:avLst/>
          </a:prstGeom>
          <a:noFill/>
        </p:spPr>
        <p:txBody>
          <a:bodyPr wrap="square" rtlCol="0">
            <a:spAutoFit/>
          </a:bodyPr>
          <a:lstStyle/>
          <a:p>
            <a:pPr indent="457200" algn="just" fontAlgn="auto">
              <a:lnSpc>
                <a:spcPct val="150000"/>
              </a:lnSpc>
            </a:pPr>
            <a:r>
              <a:rPr lang="zh-CN" altLang="en-US" sz="1800" dirty="0">
                <a:sym typeface="+mn-ea"/>
              </a:rPr>
              <a:t>目前大多数</a:t>
            </a:r>
            <a:r>
              <a:rPr lang="en-US" altLang="zh-CN" sz="1800" dirty="0">
                <a:sym typeface="+mn-ea"/>
              </a:rPr>
              <a:t>SOD</a:t>
            </a:r>
            <a:r>
              <a:rPr lang="zh-CN" altLang="en-US" sz="1800" dirty="0">
                <a:sym typeface="+mn-ea"/>
              </a:rPr>
              <a:t>网络的设计都有一个共同的模式，它们侧重于充分利用现有骨干网提取的深度特征，比如</a:t>
            </a:r>
            <a:r>
              <a:rPr lang="en-US" altLang="zh-CN" sz="1800" dirty="0" err="1">
                <a:sym typeface="+mn-ea"/>
              </a:rPr>
              <a:t>Alexnet</a:t>
            </a:r>
            <a:r>
              <a:rPr lang="zh-CN" altLang="en-US" sz="1800" dirty="0">
                <a:sym typeface="+mn-ea"/>
              </a:rPr>
              <a:t>、</a:t>
            </a:r>
            <a:r>
              <a:rPr lang="en-US" altLang="zh-CN" sz="1800" dirty="0">
                <a:sym typeface="+mn-ea"/>
              </a:rPr>
              <a:t>VGG</a:t>
            </a:r>
            <a:r>
              <a:rPr lang="zh-CN" altLang="en-US" sz="1800" dirty="0">
                <a:sym typeface="+mn-ea"/>
              </a:rPr>
              <a:t>、</a:t>
            </a:r>
            <a:r>
              <a:rPr lang="en-US" altLang="zh-CN" sz="1800" dirty="0" err="1">
                <a:sym typeface="+mn-ea"/>
              </a:rPr>
              <a:t>ResNet</a:t>
            </a:r>
            <a:r>
              <a:rPr lang="zh-CN" altLang="en-US" sz="1800" dirty="0">
                <a:sym typeface="+mn-ea"/>
              </a:rPr>
              <a:t>等。然而这些骨干网络最初都是为图像分类设计的。它们提取的是代表语义的特征，而不是对显著性检测至关重要的局部细节和全局对比信息，而且他们需要预先在数据上进行训练，如果目标数据的分布和原始训练数据不同，则数据效率也会很低。所以我们要解决能否为</a:t>
            </a:r>
            <a:r>
              <a:rPr lang="en-US" altLang="zh-CN" sz="1800" dirty="0">
                <a:sym typeface="+mn-ea"/>
              </a:rPr>
              <a:t>SOD</a:t>
            </a:r>
            <a:r>
              <a:rPr lang="zh-CN" altLang="en-US" sz="1800" dirty="0">
                <a:sym typeface="+mn-ea"/>
              </a:rPr>
              <a:t>设计一个新的网络，允许从头开始训练，并取得与那些基于现有预训练的骨干网络相当或更好的性能。</a:t>
            </a:r>
            <a:endParaRPr lang="en-US" altLang="zh-CN" sz="1800" dirty="0"/>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TextBox 7"/>
          <p:cNvSpPr txBox="1"/>
          <p:nvPr/>
        </p:nvSpPr>
        <p:spPr>
          <a:xfrm>
            <a:off x="837756" y="247443"/>
            <a:ext cx="1210588" cy="400110"/>
          </a:xfrm>
          <a:prstGeom prst="rect">
            <a:avLst/>
          </a:prstGeom>
          <a:noFill/>
        </p:spPr>
        <p:txBody>
          <a:bodyPr wrap="none" rtlCol="0">
            <a:spAutoFit/>
          </a:bodyPr>
          <a:lstStyle/>
          <a:p>
            <a:pPr algn="l"/>
            <a:r>
              <a:rPr lang="zh-CN" altLang="en-US" sz="2000" b="1" dirty="0">
                <a:sym typeface="+mn-ea"/>
              </a:rPr>
              <a:t>研究问题</a:t>
            </a:r>
            <a:endParaRPr lang="en-US" altLang="zh-CN" sz="2000" b="1" dirty="0">
              <a:cs typeface="+mn-ea"/>
              <a:sym typeface="+mn-lt"/>
            </a:endParaRP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 name="文本框 5"/>
          <p:cNvSpPr txBox="1"/>
          <p:nvPr/>
        </p:nvSpPr>
        <p:spPr>
          <a:xfrm>
            <a:off x="565150" y="771525"/>
            <a:ext cx="7099625" cy="4480842"/>
          </a:xfrm>
          <a:prstGeom prst="rect">
            <a:avLst/>
          </a:prstGeom>
          <a:noFill/>
        </p:spPr>
        <p:txBody>
          <a:bodyPr wrap="square" rtlCol="0">
            <a:spAutoFit/>
          </a:bodyPr>
          <a:lstStyle/>
          <a:p>
            <a:pPr indent="457200" algn="just" fontAlgn="auto">
              <a:lnSpc>
                <a:spcPct val="150000"/>
              </a:lnSpc>
            </a:pPr>
            <a:r>
              <a:rPr lang="zh-CN" altLang="en-US" sz="1600" dirty="0">
                <a:uFillTx/>
                <a:latin typeface="Times New Roman" panose="02020603050405020304" charset="0"/>
                <a:ea typeface="微软雅黑" panose="020B0503020204020204" charset="-122"/>
                <a:sym typeface="+mn-ea"/>
              </a:rPr>
              <a:t>现有的显著目标检测（SOD）研究主要集中在利用边缘信息提取不同的目标和聚合多层次特征以提高SOD性能。为了达到令人满意的性能，采用了细化的边缘信息和较低的多级差异。然而，性能增益和计算效率都无法达到，为了避免这种权衡，提出了跟踪器（</a:t>
            </a:r>
            <a:r>
              <a:rPr lang="en-US" altLang="zh-CN" sz="1600" dirty="0">
                <a:uFillTx/>
                <a:latin typeface="Times New Roman" panose="02020603050405020304" charset="0"/>
                <a:ea typeface="微软雅黑" panose="020B0503020204020204" charset="-122"/>
                <a:sym typeface="+mn-ea"/>
              </a:rPr>
              <a:t>TRACER)</a:t>
            </a:r>
            <a:r>
              <a:rPr lang="zh-CN" altLang="en-US" sz="1600" dirty="0">
                <a:uFillTx/>
                <a:latin typeface="Times New Roman" panose="02020603050405020304" charset="0"/>
                <a:ea typeface="微软雅黑" panose="020B0503020204020204" charset="-122"/>
                <a:sym typeface="+mn-ea"/>
              </a:rPr>
              <a:t>，通过合并注意引导跟踪模块来检测具有显式边缘的显著对象。在第一个编码器的末尾使用一个掩码的边缘注意模块，使用快速傅里叶变换将细化后的边缘信息传播到下游的特征提取中。在多层聚合阶段，联合注意模块识别出互补的通道和重要的空间信息。为了提高解码器的性能和计算效率，在使用对象注意模块最大限度减少了解码器块的使用。该模块从细化的通道和空间检索中提取未检测到的对象和边缘信息。</a:t>
            </a:r>
            <a:endParaRPr lang="zh-CN" altLang="en-US" sz="1600" dirty="0">
              <a:solidFill>
                <a:schemeClr val="tx1"/>
              </a:solidFill>
              <a:uFillTx/>
              <a:latin typeface="Times New Roman" panose="02020603050405020304" charset="0"/>
              <a:ea typeface="微软雅黑" panose="020B0503020204020204" charset="-122"/>
            </a:endParaRPr>
          </a:p>
          <a:p>
            <a:pPr indent="457200" algn="just" fontAlgn="auto">
              <a:lnSpc>
                <a:spcPct val="150000"/>
              </a:lnSpc>
              <a:buNone/>
            </a:pPr>
            <a:endParaRPr lang="zh-CN" altLang="en-US" sz="1600" dirty="0">
              <a:solidFill>
                <a:schemeClr val="tx1"/>
              </a:solidFill>
              <a:uFillTx/>
              <a:latin typeface="Times New Roman" panose="02020603050405020304" charset="0"/>
              <a:ea typeface="宋体" panose="02010600030101010101" pitchFamily="2" charset="-122"/>
            </a:endParaRPr>
          </a:p>
          <a:p>
            <a:pPr indent="457200" algn="just" fontAlgn="auto">
              <a:lnSpc>
                <a:spcPct val="150000"/>
              </a:lnSpc>
              <a:buNone/>
            </a:pPr>
            <a:endParaRPr lang="zh-CN" altLang="en-US" sz="1600" dirty="0">
              <a:solidFill>
                <a:schemeClr val="tx1"/>
              </a:solidFill>
              <a:uFillTx/>
              <a:latin typeface="Times New Roman" panose="02020603050405020304" charset="0"/>
              <a:ea typeface="宋体" panose="02010600030101010101" pitchFamily="2" charset="-122"/>
            </a:endParaRPr>
          </a:p>
          <a:p>
            <a:pPr indent="457200" algn="just" fontAlgn="auto">
              <a:lnSpc>
                <a:spcPct val="150000"/>
              </a:lnSpc>
            </a:pPr>
            <a:endParaRPr lang="zh-CN" altLang="en-US" sz="1600"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rot="2181050">
            <a:off x="201564" y="224263"/>
            <a:ext cx="497939" cy="480855"/>
            <a:chOff x="1935287" y="2046176"/>
            <a:chExt cx="836513" cy="807813"/>
          </a:xfrm>
        </p:grpSpPr>
        <p:sp>
          <p:nvSpPr>
            <p:cNvPr id="54" name="矩形 53"/>
            <p:cNvSpPr/>
            <p:nvPr/>
          </p:nvSpPr>
          <p:spPr>
            <a:xfrm rot="16200000">
              <a:off x="2676139" y="2171589"/>
              <a:ext cx="127547" cy="6377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rot="18900000">
              <a:off x="1935287" y="2046176"/>
              <a:ext cx="710318" cy="807813"/>
              <a:chOff x="1935287" y="2046176"/>
              <a:chExt cx="710318" cy="807813"/>
            </a:xfrm>
          </p:grpSpPr>
          <p:sp>
            <p:nvSpPr>
              <p:cNvPr id="66" name="矩形 65"/>
              <p:cNvSpPr/>
              <p:nvPr/>
            </p:nvSpPr>
            <p:spPr>
              <a:xfrm rot="18900000">
                <a:off x="1935287" y="2156715"/>
                <a:ext cx="324208" cy="324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矩形 66"/>
              <p:cNvSpPr/>
              <p:nvPr/>
            </p:nvSpPr>
            <p:spPr>
              <a:xfrm rot="18900000">
                <a:off x="2363248" y="2361675"/>
                <a:ext cx="268739" cy="268739"/>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矩形 67"/>
              <p:cNvSpPr/>
              <p:nvPr/>
            </p:nvSpPr>
            <p:spPr>
              <a:xfrm rot="18900000">
                <a:off x="2273470" y="2294141"/>
                <a:ext cx="167263" cy="1672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矩形 68"/>
              <p:cNvSpPr/>
              <p:nvPr/>
            </p:nvSpPr>
            <p:spPr>
              <a:xfrm rot="18900000">
                <a:off x="2147249" y="2323299"/>
                <a:ext cx="289856" cy="2898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矩形 69"/>
              <p:cNvSpPr/>
              <p:nvPr/>
            </p:nvSpPr>
            <p:spPr>
              <a:xfrm rot="18900000">
                <a:off x="2124819" y="2380998"/>
                <a:ext cx="174458" cy="17445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rot="18900000">
                <a:off x="2272921" y="2046176"/>
                <a:ext cx="372684" cy="372684"/>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p:nvSpPr>
            <p:spPr>
              <a:xfrm rot="18900000">
                <a:off x="2233710" y="2575444"/>
                <a:ext cx="278545" cy="2785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73" name="组合 72"/>
          <p:cNvGrpSpPr/>
          <p:nvPr/>
        </p:nvGrpSpPr>
        <p:grpSpPr>
          <a:xfrm>
            <a:off x="8010071" y="4323214"/>
            <a:ext cx="845241" cy="620356"/>
            <a:chOff x="7789817" y="4257180"/>
            <a:chExt cx="845241" cy="620356"/>
          </a:xfrm>
        </p:grpSpPr>
        <p:grpSp>
          <p:nvGrpSpPr>
            <p:cNvPr id="74" name="组合 73"/>
            <p:cNvGrpSpPr/>
            <p:nvPr/>
          </p:nvGrpSpPr>
          <p:grpSpPr>
            <a:xfrm>
              <a:off x="8306276" y="4330865"/>
              <a:ext cx="328782" cy="303293"/>
              <a:chOff x="8349677" y="4284250"/>
              <a:chExt cx="600042" cy="553523"/>
            </a:xfrm>
          </p:grpSpPr>
          <p:sp>
            <p:nvSpPr>
              <p:cNvPr id="78" name="矩形 77"/>
              <p:cNvSpPr/>
              <p:nvPr/>
            </p:nvSpPr>
            <p:spPr>
              <a:xfrm rot="18900000">
                <a:off x="8349677" y="4284250"/>
                <a:ext cx="272026" cy="272026"/>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矩形 78"/>
              <p:cNvSpPr/>
              <p:nvPr/>
            </p:nvSpPr>
            <p:spPr>
              <a:xfrm rot="18900000">
                <a:off x="8724654" y="4612708"/>
                <a:ext cx="225065" cy="22506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矩形 74"/>
            <p:cNvSpPr/>
            <p:nvPr/>
          </p:nvSpPr>
          <p:spPr>
            <a:xfrm rot="8100000">
              <a:off x="7789817" y="4339105"/>
              <a:ext cx="264135" cy="2641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矩形 75"/>
            <p:cNvSpPr/>
            <p:nvPr/>
          </p:nvSpPr>
          <p:spPr>
            <a:xfrm rot="8100000">
              <a:off x="8102733" y="4745468"/>
              <a:ext cx="132068" cy="132068"/>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矩形 76"/>
            <p:cNvSpPr/>
            <p:nvPr/>
          </p:nvSpPr>
          <p:spPr>
            <a:xfrm rot="8100000">
              <a:off x="7916345" y="4257180"/>
              <a:ext cx="132068" cy="132068"/>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TextBox 7"/>
          <p:cNvSpPr txBox="1"/>
          <p:nvPr/>
        </p:nvSpPr>
        <p:spPr>
          <a:xfrm>
            <a:off x="837756" y="247443"/>
            <a:ext cx="2044599" cy="400110"/>
          </a:xfrm>
          <a:prstGeom prst="rect">
            <a:avLst/>
          </a:prstGeom>
          <a:noFill/>
        </p:spPr>
        <p:txBody>
          <a:bodyPr wrap="none" rtlCol="0">
            <a:spAutoFit/>
          </a:bodyPr>
          <a:lstStyle/>
          <a:p>
            <a:pPr algn="l"/>
            <a:r>
              <a:rPr lang="zh-CN" altLang="en-US" sz="2000" b="1" dirty="0">
                <a:cs typeface="+mn-ea"/>
                <a:sym typeface="+mn-ea"/>
              </a:rPr>
              <a:t>实验所用数据集</a:t>
            </a:r>
            <a:endParaRPr lang="en-US" altLang="zh-CN" sz="2000" b="1" dirty="0">
              <a:cs typeface="+mn-ea"/>
              <a:sym typeface="+mn-lt"/>
            </a:endParaRPr>
          </a:p>
        </p:txBody>
      </p:sp>
      <p:sp>
        <p:nvSpPr>
          <p:cNvPr id="61" name="notebook-computer_65732"/>
          <p:cNvSpPr>
            <a:spLocks noChangeAspect="1"/>
          </p:cNvSpPr>
          <p:nvPr/>
        </p:nvSpPr>
        <p:spPr bwMode="auto">
          <a:xfrm>
            <a:off x="7458265" y="2884945"/>
            <a:ext cx="609685" cy="389509"/>
          </a:xfrm>
          <a:custGeom>
            <a:avLst/>
            <a:gdLst>
              <a:gd name="T0" fmla="*/ 147 w 1538"/>
              <a:gd name="T1" fmla="*/ 893 h 984"/>
              <a:gd name="T2" fmla="*/ 1391 w 1538"/>
              <a:gd name="T3" fmla="*/ 893 h 984"/>
              <a:gd name="T4" fmla="*/ 1438 w 1538"/>
              <a:gd name="T5" fmla="*/ 847 h 984"/>
              <a:gd name="T6" fmla="*/ 1438 w 1538"/>
              <a:gd name="T7" fmla="*/ 47 h 984"/>
              <a:gd name="T8" fmla="*/ 1391 w 1538"/>
              <a:gd name="T9" fmla="*/ 0 h 984"/>
              <a:gd name="T10" fmla="*/ 147 w 1538"/>
              <a:gd name="T11" fmla="*/ 0 h 984"/>
              <a:gd name="T12" fmla="*/ 100 w 1538"/>
              <a:gd name="T13" fmla="*/ 47 h 984"/>
              <a:gd name="T14" fmla="*/ 100 w 1538"/>
              <a:gd name="T15" fmla="*/ 847 h 984"/>
              <a:gd name="T16" fmla="*/ 147 w 1538"/>
              <a:gd name="T17" fmla="*/ 893 h 984"/>
              <a:gd name="T18" fmla="*/ 140 w 1538"/>
              <a:gd name="T19" fmla="*/ 47 h 984"/>
              <a:gd name="T20" fmla="*/ 147 w 1538"/>
              <a:gd name="T21" fmla="*/ 40 h 984"/>
              <a:gd name="T22" fmla="*/ 1391 w 1538"/>
              <a:gd name="T23" fmla="*/ 40 h 984"/>
              <a:gd name="T24" fmla="*/ 1398 w 1538"/>
              <a:gd name="T25" fmla="*/ 47 h 984"/>
              <a:gd name="T26" fmla="*/ 1398 w 1538"/>
              <a:gd name="T27" fmla="*/ 847 h 984"/>
              <a:gd name="T28" fmla="*/ 1391 w 1538"/>
              <a:gd name="T29" fmla="*/ 853 h 984"/>
              <a:gd name="T30" fmla="*/ 147 w 1538"/>
              <a:gd name="T31" fmla="*/ 853 h 984"/>
              <a:gd name="T32" fmla="*/ 140 w 1538"/>
              <a:gd name="T33" fmla="*/ 847 h 984"/>
              <a:gd name="T34" fmla="*/ 140 w 1538"/>
              <a:gd name="T35" fmla="*/ 47 h 984"/>
              <a:gd name="T36" fmla="*/ 1538 w 1538"/>
              <a:gd name="T37" fmla="*/ 929 h 984"/>
              <a:gd name="T38" fmla="*/ 1538 w 1538"/>
              <a:gd name="T39" fmla="*/ 966 h 984"/>
              <a:gd name="T40" fmla="*/ 1521 w 1538"/>
              <a:gd name="T41" fmla="*/ 984 h 984"/>
              <a:gd name="T42" fmla="*/ 18 w 1538"/>
              <a:gd name="T43" fmla="*/ 984 h 984"/>
              <a:gd name="T44" fmla="*/ 0 w 1538"/>
              <a:gd name="T45" fmla="*/ 966 h 984"/>
              <a:gd name="T46" fmla="*/ 0 w 1538"/>
              <a:gd name="T47" fmla="*/ 929 h 984"/>
              <a:gd name="T48" fmla="*/ 632 w 1538"/>
              <a:gd name="T49" fmla="*/ 929 h 984"/>
              <a:gd name="T50" fmla="*/ 656 w 1538"/>
              <a:gd name="T51" fmla="*/ 947 h 984"/>
              <a:gd name="T52" fmla="*/ 883 w 1538"/>
              <a:gd name="T53" fmla="*/ 947 h 984"/>
              <a:gd name="T54" fmla="*/ 907 w 1538"/>
              <a:gd name="T55" fmla="*/ 929 h 984"/>
              <a:gd name="T56" fmla="*/ 1538 w 1538"/>
              <a:gd name="T57" fmla="*/ 929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8" h="984">
                <a:moveTo>
                  <a:pt x="147" y="893"/>
                </a:moveTo>
                <a:lnTo>
                  <a:pt x="1391" y="893"/>
                </a:lnTo>
                <a:cubicBezTo>
                  <a:pt x="1417" y="893"/>
                  <a:pt x="1438" y="872"/>
                  <a:pt x="1438" y="847"/>
                </a:cubicBezTo>
                <a:lnTo>
                  <a:pt x="1438" y="47"/>
                </a:lnTo>
                <a:cubicBezTo>
                  <a:pt x="1438" y="21"/>
                  <a:pt x="1417" y="0"/>
                  <a:pt x="1391" y="0"/>
                </a:cubicBezTo>
                <a:lnTo>
                  <a:pt x="147" y="0"/>
                </a:lnTo>
                <a:cubicBezTo>
                  <a:pt x="121" y="0"/>
                  <a:pt x="100" y="21"/>
                  <a:pt x="100" y="47"/>
                </a:cubicBezTo>
                <a:lnTo>
                  <a:pt x="100" y="847"/>
                </a:lnTo>
                <a:cubicBezTo>
                  <a:pt x="100" y="872"/>
                  <a:pt x="121" y="893"/>
                  <a:pt x="147" y="893"/>
                </a:cubicBezTo>
                <a:close/>
                <a:moveTo>
                  <a:pt x="140" y="47"/>
                </a:moveTo>
                <a:cubicBezTo>
                  <a:pt x="140" y="43"/>
                  <a:pt x="143" y="40"/>
                  <a:pt x="147" y="40"/>
                </a:cubicBezTo>
                <a:lnTo>
                  <a:pt x="1391" y="40"/>
                </a:lnTo>
                <a:cubicBezTo>
                  <a:pt x="1395" y="40"/>
                  <a:pt x="1398" y="43"/>
                  <a:pt x="1398" y="47"/>
                </a:cubicBezTo>
                <a:lnTo>
                  <a:pt x="1398" y="847"/>
                </a:lnTo>
                <a:cubicBezTo>
                  <a:pt x="1398" y="850"/>
                  <a:pt x="1395" y="853"/>
                  <a:pt x="1391" y="853"/>
                </a:cubicBezTo>
                <a:lnTo>
                  <a:pt x="147" y="853"/>
                </a:lnTo>
                <a:cubicBezTo>
                  <a:pt x="143" y="853"/>
                  <a:pt x="140" y="850"/>
                  <a:pt x="140" y="847"/>
                </a:cubicBezTo>
                <a:lnTo>
                  <a:pt x="140" y="47"/>
                </a:lnTo>
                <a:close/>
                <a:moveTo>
                  <a:pt x="1538" y="929"/>
                </a:moveTo>
                <a:lnTo>
                  <a:pt x="1538" y="966"/>
                </a:lnTo>
                <a:cubicBezTo>
                  <a:pt x="1538" y="976"/>
                  <a:pt x="1530" y="984"/>
                  <a:pt x="1521" y="984"/>
                </a:cubicBezTo>
                <a:lnTo>
                  <a:pt x="18" y="984"/>
                </a:lnTo>
                <a:cubicBezTo>
                  <a:pt x="8" y="984"/>
                  <a:pt x="0" y="976"/>
                  <a:pt x="0" y="966"/>
                </a:cubicBezTo>
                <a:lnTo>
                  <a:pt x="0" y="929"/>
                </a:lnTo>
                <a:lnTo>
                  <a:pt x="632" y="929"/>
                </a:lnTo>
                <a:cubicBezTo>
                  <a:pt x="635" y="940"/>
                  <a:pt x="644" y="947"/>
                  <a:pt x="656" y="947"/>
                </a:cubicBezTo>
                <a:lnTo>
                  <a:pt x="883" y="947"/>
                </a:lnTo>
                <a:cubicBezTo>
                  <a:pt x="894" y="947"/>
                  <a:pt x="903" y="940"/>
                  <a:pt x="907" y="929"/>
                </a:cubicBezTo>
                <a:lnTo>
                  <a:pt x="1538" y="929"/>
                </a:lnTo>
                <a:close/>
              </a:path>
            </a:pathLst>
          </a:custGeom>
          <a:solidFill>
            <a:schemeClr val="bg1"/>
          </a:solidFill>
          <a:ln>
            <a:solidFill>
              <a:schemeClr val="bg1"/>
            </a:solidFill>
          </a:ln>
        </p:spPr>
        <p:txBody>
          <a:bodyPr/>
          <a:lstStyle/>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en-US" altLang="zh-CN" dirty="0">
              <a:cs typeface="+mn-ea"/>
              <a:sym typeface="+mn-lt"/>
            </a:endParaRPr>
          </a:p>
          <a:p>
            <a:endParaRPr lang="zh-CN" altLang="en-US" dirty="0">
              <a:cs typeface="+mn-ea"/>
              <a:sym typeface="+mn-lt"/>
            </a:endParaRPr>
          </a:p>
        </p:txBody>
      </p:sp>
      <p:sp>
        <p:nvSpPr>
          <p:cNvPr id="62" name="cottage_337698"/>
          <p:cNvSpPr>
            <a:spLocks noChangeAspect="1"/>
          </p:cNvSpPr>
          <p:nvPr/>
        </p:nvSpPr>
        <p:spPr bwMode="auto">
          <a:xfrm>
            <a:off x="7461315" y="826182"/>
            <a:ext cx="603585" cy="609685"/>
          </a:xfrm>
          <a:custGeom>
            <a:avLst/>
            <a:gdLst>
              <a:gd name="T0" fmla="*/ 6542 w 6826"/>
              <a:gd name="T1" fmla="*/ 6337 h 6906"/>
              <a:gd name="T2" fmla="*/ 6257 w 6826"/>
              <a:gd name="T3" fmla="*/ 6337 h 6906"/>
              <a:gd name="T4" fmla="*/ 6257 w 6826"/>
              <a:gd name="T5" fmla="*/ 3188 h 6906"/>
              <a:gd name="T6" fmla="*/ 6404 w 6826"/>
              <a:gd name="T7" fmla="*/ 2485 h 6906"/>
              <a:gd name="T8" fmla="*/ 3981 w 6826"/>
              <a:gd name="T9" fmla="*/ 307 h 6906"/>
              <a:gd name="T10" fmla="*/ 2833 w 6826"/>
              <a:gd name="T11" fmla="*/ 315 h 6906"/>
              <a:gd name="T12" fmla="*/ 422 w 6826"/>
              <a:gd name="T13" fmla="*/ 2482 h 6906"/>
              <a:gd name="T14" fmla="*/ 568 w 6826"/>
              <a:gd name="T15" fmla="*/ 3188 h 6906"/>
              <a:gd name="T16" fmla="*/ 568 w 6826"/>
              <a:gd name="T17" fmla="*/ 3777 h 6906"/>
              <a:gd name="T18" fmla="*/ 568 w 6826"/>
              <a:gd name="T19" fmla="*/ 4801 h 6906"/>
              <a:gd name="T20" fmla="*/ 568 w 6826"/>
              <a:gd name="T21" fmla="*/ 6337 h 6906"/>
              <a:gd name="T22" fmla="*/ 284 w 6826"/>
              <a:gd name="T23" fmla="*/ 6337 h 6906"/>
              <a:gd name="T24" fmla="*/ 0 w 6826"/>
              <a:gd name="T25" fmla="*/ 6621 h 6906"/>
              <a:gd name="T26" fmla="*/ 284 w 6826"/>
              <a:gd name="T27" fmla="*/ 6906 h 6906"/>
              <a:gd name="T28" fmla="*/ 853 w 6826"/>
              <a:gd name="T29" fmla="*/ 6906 h 6906"/>
              <a:gd name="T30" fmla="*/ 2560 w 6826"/>
              <a:gd name="T31" fmla="*/ 6906 h 6906"/>
              <a:gd name="T32" fmla="*/ 4266 w 6826"/>
              <a:gd name="T33" fmla="*/ 6906 h 6906"/>
              <a:gd name="T34" fmla="*/ 5973 w 6826"/>
              <a:gd name="T35" fmla="*/ 6906 h 6906"/>
              <a:gd name="T36" fmla="*/ 6542 w 6826"/>
              <a:gd name="T37" fmla="*/ 6906 h 6906"/>
              <a:gd name="T38" fmla="*/ 6826 w 6826"/>
              <a:gd name="T39" fmla="*/ 6621 h 6906"/>
              <a:gd name="T40" fmla="*/ 6542 w 6826"/>
              <a:gd name="T41" fmla="*/ 6337 h 6906"/>
              <a:gd name="T42" fmla="*/ 3222 w 6826"/>
              <a:gd name="T43" fmla="*/ 730 h 6906"/>
              <a:gd name="T44" fmla="*/ 3592 w 6826"/>
              <a:gd name="T45" fmla="*/ 722 h 6906"/>
              <a:gd name="T46" fmla="*/ 5724 w 6826"/>
              <a:gd name="T47" fmla="*/ 2639 h 6906"/>
              <a:gd name="T48" fmla="*/ 1099 w 6826"/>
              <a:gd name="T49" fmla="*/ 2639 h 6906"/>
              <a:gd name="T50" fmla="*/ 3222 w 6826"/>
              <a:gd name="T51" fmla="*/ 730 h 6906"/>
              <a:gd name="T52" fmla="*/ 2844 w 6826"/>
              <a:gd name="T53" fmla="*/ 6337 h 6906"/>
              <a:gd name="T54" fmla="*/ 2844 w 6826"/>
              <a:gd name="T55" fmla="*/ 5768 h 6906"/>
              <a:gd name="T56" fmla="*/ 3128 w 6826"/>
              <a:gd name="T57" fmla="*/ 5768 h 6906"/>
              <a:gd name="T58" fmla="*/ 3413 w 6826"/>
              <a:gd name="T59" fmla="*/ 5484 h 6906"/>
              <a:gd name="T60" fmla="*/ 3128 w 6826"/>
              <a:gd name="T61" fmla="*/ 5199 h 6906"/>
              <a:gd name="T62" fmla="*/ 2844 w 6826"/>
              <a:gd name="T63" fmla="*/ 5199 h 6906"/>
              <a:gd name="T64" fmla="*/ 2844 w 6826"/>
              <a:gd name="T65" fmla="*/ 4630 h 6906"/>
              <a:gd name="T66" fmla="*/ 3982 w 6826"/>
              <a:gd name="T67" fmla="*/ 4630 h 6906"/>
              <a:gd name="T68" fmla="*/ 3982 w 6826"/>
              <a:gd name="T69" fmla="*/ 6337 h 6906"/>
              <a:gd name="T70" fmla="*/ 2844 w 6826"/>
              <a:gd name="T71" fmla="*/ 6337 h 6906"/>
              <a:gd name="T72" fmla="*/ 4551 w 6826"/>
              <a:gd name="T73" fmla="*/ 6337 h 6906"/>
              <a:gd name="T74" fmla="*/ 4551 w 6826"/>
              <a:gd name="T75" fmla="*/ 4346 h 6906"/>
              <a:gd name="T76" fmla="*/ 4266 w 6826"/>
              <a:gd name="T77" fmla="*/ 4061 h 6906"/>
              <a:gd name="T78" fmla="*/ 2560 w 6826"/>
              <a:gd name="T79" fmla="*/ 4061 h 6906"/>
              <a:gd name="T80" fmla="*/ 2275 w 6826"/>
              <a:gd name="T81" fmla="*/ 4346 h 6906"/>
              <a:gd name="T82" fmla="*/ 2275 w 6826"/>
              <a:gd name="T83" fmla="*/ 6337 h 6906"/>
              <a:gd name="T84" fmla="*/ 1137 w 6826"/>
              <a:gd name="T85" fmla="*/ 6337 h 6906"/>
              <a:gd name="T86" fmla="*/ 1137 w 6826"/>
              <a:gd name="T87" fmla="*/ 4801 h 6906"/>
              <a:gd name="T88" fmla="*/ 1137 w 6826"/>
              <a:gd name="T89" fmla="*/ 3777 h 6906"/>
              <a:gd name="T90" fmla="*/ 1137 w 6826"/>
              <a:gd name="T91" fmla="*/ 3208 h 6906"/>
              <a:gd name="T92" fmla="*/ 5688 w 6826"/>
              <a:gd name="T93" fmla="*/ 3208 h 6906"/>
              <a:gd name="T94" fmla="*/ 5688 w 6826"/>
              <a:gd name="T95" fmla="*/ 6337 h 6906"/>
              <a:gd name="T96" fmla="*/ 4551 w 6826"/>
              <a:gd name="T97" fmla="*/ 6337 h 6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6" h="6906">
                <a:moveTo>
                  <a:pt x="6542" y="6337"/>
                </a:moveTo>
                <a:lnTo>
                  <a:pt x="6257" y="6337"/>
                </a:lnTo>
                <a:lnTo>
                  <a:pt x="6257" y="3188"/>
                </a:lnTo>
                <a:cubicBezTo>
                  <a:pt x="6545" y="3097"/>
                  <a:pt x="6651" y="2707"/>
                  <a:pt x="6404" y="2485"/>
                </a:cubicBezTo>
                <a:lnTo>
                  <a:pt x="3981" y="307"/>
                </a:lnTo>
                <a:cubicBezTo>
                  <a:pt x="3667" y="0"/>
                  <a:pt x="3156" y="0"/>
                  <a:pt x="2833" y="315"/>
                </a:cubicBezTo>
                <a:lnTo>
                  <a:pt x="422" y="2482"/>
                </a:lnTo>
                <a:cubicBezTo>
                  <a:pt x="175" y="2705"/>
                  <a:pt x="281" y="3096"/>
                  <a:pt x="568" y="3188"/>
                </a:cubicBezTo>
                <a:cubicBezTo>
                  <a:pt x="568" y="3423"/>
                  <a:pt x="568" y="3434"/>
                  <a:pt x="568" y="3777"/>
                </a:cubicBezTo>
                <a:cubicBezTo>
                  <a:pt x="568" y="4131"/>
                  <a:pt x="568" y="4477"/>
                  <a:pt x="568" y="4801"/>
                </a:cubicBezTo>
                <a:cubicBezTo>
                  <a:pt x="568" y="5489"/>
                  <a:pt x="568" y="6018"/>
                  <a:pt x="568" y="6337"/>
                </a:cubicBezTo>
                <a:lnTo>
                  <a:pt x="284" y="6337"/>
                </a:lnTo>
                <a:cubicBezTo>
                  <a:pt x="127" y="6337"/>
                  <a:pt x="0" y="6464"/>
                  <a:pt x="0" y="6621"/>
                </a:cubicBezTo>
                <a:cubicBezTo>
                  <a:pt x="0" y="6778"/>
                  <a:pt x="127" y="6906"/>
                  <a:pt x="284" y="6906"/>
                </a:cubicBezTo>
                <a:lnTo>
                  <a:pt x="853" y="6906"/>
                </a:lnTo>
                <a:lnTo>
                  <a:pt x="2560" y="6906"/>
                </a:lnTo>
                <a:lnTo>
                  <a:pt x="4266" y="6906"/>
                </a:lnTo>
                <a:lnTo>
                  <a:pt x="5973" y="6906"/>
                </a:lnTo>
                <a:lnTo>
                  <a:pt x="6542" y="6906"/>
                </a:lnTo>
                <a:cubicBezTo>
                  <a:pt x="6699" y="6906"/>
                  <a:pt x="6826" y="6778"/>
                  <a:pt x="6826" y="6621"/>
                </a:cubicBezTo>
                <a:cubicBezTo>
                  <a:pt x="6826" y="6464"/>
                  <a:pt x="6699" y="6337"/>
                  <a:pt x="6542" y="6337"/>
                </a:cubicBezTo>
                <a:close/>
                <a:moveTo>
                  <a:pt x="3222" y="730"/>
                </a:moveTo>
                <a:cubicBezTo>
                  <a:pt x="3332" y="623"/>
                  <a:pt x="3491" y="623"/>
                  <a:pt x="3592" y="722"/>
                </a:cubicBezTo>
                <a:lnTo>
                  <a:pt x="5724" y="2639"/>
                </a:lnTo>
                <a:lnTo>
                  <a:pt x="1099" y="2639"/>
                </a:lnTo>
                <a:lnTo>
                  <a:pt x="3222" y="730"/>
                </a:lnTo>
                <a:close/>
                <a:moveTo>
                  <a:pt x="2844" y="6337"/>
                </a:moveTo>
                <a:lnTo>
                  <a:pt x="2844" y="5768"/>
                </a:lnTo>
                <a:lnTo>
                  <a:pt x="3128" y="5768"/>
                </a:lnTo>
                <a:cubicBezTo>
                  <a:pt x="3286" y="5768"/>
                  <a:pt x="3413" y="5641"/>
                  <a:pt x="3413" y="5484"/>
                </a:cubicBezTo>
                <a:cubicBezTo>
                  <a:pt x="3413" y="5326"/>
                  <a:pt x="3286" y="5199"/>
                  <a:pt x="3128" y="5199"/>
                </a:cubicBezTo>
                <a:lnTo>
                  <a:pt x="2844" y="5199"/>
                </a:lnTo>
                <a:lnTo>
                  <a:pt x="2844" y="4630"/>
                </a:lnTo>
                <a:lnTo>
                  <a:pt x="3982" y="4630"/>
                </a:lnTo>
                <a:lnTo>
                  <a:pt x="3982" y="6337"/>
                </a:lnTo>
                <a:lnTo>
                  <a:pt x="2844" y="6337"/>
                </a:lnTo>
                <a:close/>
                <a:moveTo>
                  <a:pt x="4551" y="6337"/>
                </a:moveTo>
                <a:lnTo>
                  <a:pt x="4551" y="4346"/>
                </a:lnTo>
                <a:cubicBezTo>
                  <a:pt x="4551" y="4189"/>
                  <a:pt x="4423" y="4061"/>
                  <a:pt x="4266" y="4061"/>
                </a:cubicBezTo>
                <a:lnTo>
                  <a:pt x="2560" y="4061"/>
                </a:lnTo>
                <a:cubicBezTo>
                  <a:pt x="2402" y="4061"/>
                  <a:pt x="2275" y="4189"/>
                  <a:pt x="2275" y="4346"/>
                </a:cubicBezTo>
                <a:lnTo>
                  <a:pt x="2275" y="6337"/>
                </a:lnTo>
                <a:lnTo>
                  <a:pt x="1137" y="6337"/>
                </a:lnTo>
                <a:cubicBezTo>
                  <a:pt x="1137" y="6018"/>
                  <a:pt x="1137" y="5489"/>
                  <a:pt x="1137" y="4801"/>
                </a:cubicBezTo>
                <a:cubicBezTo>
                  <a:pt x="1137" y="4477"/>
                  <a:pt x="1137" y="4131"/>
                  <a:pt x="1137" y="3777"/>
                </a:cubicBezTo>
                <a:cubicBezTo>
                  <a:pt x="1137" y="3444"/>
                  <a:pt x="1137" y="3424"/>
                  <a:pt x="1137" y="3208"/>
                </a:cubicBezTo>
                <a:lnTo>
                  <a:pt x="5688" y="3208"/>
                </a:lnTo>
                <a:lnTo>
                  <a:pt x="5688" y="6337"/>
                </a:lnTo>
                <a:lnTo>
                  <a:pt x="4551" y="6337"/>
                </a:lnTo>
                <a:close/>
              </a:path>
            </a:pathLst>
          </a:custGeom>
          <a:solidFill>
            <a:schemeClr val="bg1"/>
          </a:solidFill>
          <a:ln>
            <a:noFill/>
          </a:ln>
        </p:spPr>
        <p:txBody>
          <a:bodyPr/>
          <a:lstStyle/>
          <a:p>
            <a:endParaRPr lang="zh-CN" altLang="en-US" dirty="0">
              <a:cs typeface="+mn-ea"/>
              <a:sym typeface="+mn-lt"/>
            </a:endParaRPr>
          </a:p>
        </p:txBody>
      </p:sp>
      <p:sp>
        <p:nvSpPr>
          <p:cNvPr id="63" name="矩形 62"/>
          <p:cNvSpPr/>
          <p:nvPr/>
        </p:nvSpPr>
        <p:spPr>
          <a:xfrm>
            <a:off x="6652559" y="1793006"/>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64" name="文本框 63"/>
          <p:cNvSpPr txBox="1"/>
          <p:nvPr/>
        </p:nvSpPr>
        <p:spPr>
          <a:xfrm>
            <a:off x="7366597" y="1488720"/>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5" name="矩形 64"/>
          <p:cNvSpPr/>
          <p:nvPr/>
        </p:nvSpPr>
        <p:spPr>
          <a:xfrm>
            <a:off x="6652559" y="3764180"/>
            <a:ext cx="2228294" cy="415498"/>
          </a:xfrm>
          <a:prstGeom prst="rect">
            <a:avLst/>
          </a:prstGeom>
        </p:spPr>
        <p:txBody>
          <a:bodyPr wrap="square">
            <a:spAutoFit/>
          </a:bodyPr>
          <a:lstStyle/>
          <a:p>
            <a:pPr algn="ctr"/>
            <a:r>
              <a:rPr lang="zh-CN" altLang="en-US" sz="1050" dirty="0">
                <a:solidFill>
                  <a:schemeClr val="bg1"/>
                </a:solidFill>
                <a:cs typeface="+mn-ea"/>
                <a:sym typeface="+mn-lt"/>
              </a:rPr>
              <a:t>单击此处添加文字阐述，添加简短问题说明文字</a:t>
            </a:r>
          </a:p>
        </p:txBody>
      </p:sp>
      <p:sp>
        <p:nvSpPr>
          <p:cNvPr id="80" name="文本框 79"/>
          <p:cNvSpPr txBox="1"/>
          <p:nvPr/>
        </p:nvSpPr>
        <p:spPr>
          <a:xfrm>
            <a:off x="7366597" y="3459894"/>
            <a:ext cx="800219" cy="276999"/>
          </a:xfrm>
          <a:prstGeom prst="rect">
            <a:avLst/>
          </a:prstGeom>
          <a:noFill/>
        </p:spPr>
        <p:txBody>
          <a:bodyPr wrap="none" rtlCol="0">
            <a:spAutoFit/>
          </a:bodyPr>
          <a:lstStyle/>
          <a:p>
            <a:pPr algn="ctr"/>
            <a:r>
              <a:rPr lang="zh-CN" altLang="en-US" sz="1200" dirty="0">
                <a:solidFill>
                  <a:schemeClr val="bg1"/>
                </a:solidFill>
                <a:cs typeface="+mn-ea"/>
                <a:sym typeface="+mn-lt"/>
              </a:rPr>
              <a:t>标题内</a:t>
            </a:r>
            <a:r>
              <a:rPr lang="en-US" altLang="zh-CN" sz="1200" dirty="0">
                <a:solidFill>
                  <a:schemeClr val="bg1"/>
                </a:solidFill>
                <a:cs typeface="+mn-ea"/>
                <a:sym typeface="+mn-lt"/>
              </a:rPr>
              <a:t>	</a:t>
            </a:r>
            <a:r>
              <a:rPr lang="zh-CN" altLang="en-US" sz="1200" dirty="0">
                <a:solidFill>
                  <a:schemeClr val="bg1"/>
                </a:solidFill>
                <a:cs typeface="+mn-ea"/>
                <a:sym typeface="+mn-lt"/>
              </a:rPr>
              <a:t>容</a:t>
            </a:r>
          </a:p>
        </p:txBody>
      </p:sp>
      <p:sp>
        <p:nvSpPr>
          <p:cNvPr id="6" name="文本框 5"/>
          <p:cNvSpPr txBox="1"/>
          <p:nvPr/>
        </p:nvSpPr>
        <p:spPr>
          <a:xfrm>
            <a:off x="565150" y="771525"/>
            <a:ext cx="7175500" cy="3782895"/>
          </a:xfrm>
          <a:prstGeom prst="rect">
            <a:avLst/>
          </a:prstGeom>
          <a:noFill/>
        </p:spPr>
        <p:txBody>
          <a:bodyPr wrap="square" rtlCol="0">
            <a:spAutoFit/>
          </a:bodyPr>
          <a:lstStyle/>
          <a:p>
            <a:pPr indent="457200" algn="just" fontAlgn="auto">
              <a:lnSpc>
                <a:spcPct val="150000"/>
              </a:lnSpc>
              <a:buNone/>
            </a:pPr>
            <a:r>
              <a:rPr lang="zh-CN" altLang="en-US" sz="1800" dirty="0">
                <a:sym typeface="+mn-ea"/>
              </a:rPr>
              <a:t>DUT-OMRON数据集：该数据集包含5168张图像，最大边长为400像素，数据集中具有一个或多个显著对象和相对复杂的背景，具有眼睛固定、边界框和像素方面的大规模真实标注的数据集。</a:t>
            </a:r>
            <a:endParaRPr lang="zh-CN" altLang="en-US" sz="1800" dirty="0"/>
          </a:p>
          <a:p>
            <a:pPr indent="457200" algn="just" fontAlgn="auto">
              <a:lnSpc>
                <a:spcPct val="150000"/>
              </a:lnSpc>
              <a:buNone/>
            </a:pPr>
            <a:r>
              <a:rPr lang="zh-CN" altLang="en-US" sz="1800" dirty="0">
                <a:sym typeface="+mn-ea"/>
              </a:rPr>
              <a:t>DUTS数据集：该数据集包含10553个训练图像和5019个测试图像，所有的训练图像均从ImageNet DET训练/验证集中收集，而测试图像则从ImageNet DET测试集和SUN数据集中收集。训练和测试集都包含非常重要的场景用于显著性检测。</a:t>
            </a:r>
            <a:endParaRPr lang="zh-CN" altLang="en-US" sz="1800" dirty="0"/>
          </a:p>
          <a:p>
            <a:pPr indent="457200" algn="just" fontAlgn="auto">
              <a:lnSpc>
                <a:spcPct val="150000"/>
              </a:lnSpc>
              <a:buNone/>
            </a:pPr>
            <a:r>
              <a:rPr lang="en-US" altLang="zh-CN" sz="1800" dirty="0">
                <a:sym typeface="+mn-ea"/>
              </a:rPr>
              <a:t>ECSSD</a:t>
            </a:r>
            <a:r>
              <a:rPr lang="zh-CN" altLang="en-US" sz="1800" dirty="0">
                <a:sym typeface="+mn-ea"/>
              </a:rPr>
              <a:t>数据集：</a:t>
            </a:r>
            <a:r>
              <a:rPr lang="zh-CN" altLang="en-US" dirty="0">
                <a:sym typeface="+mn-ea"/>
              </a:rPr>
              <a:t>包含</a:t>
            </a:r>
            <a:r>
              <a:rPr lang="en-US" altLang="zh-CN" dirty="0">
                <a:sym typeface="+mn-ea"/>
              </a:rPr>
              <a:t>1000</a:t>
            </a:r>
            <a:r>
              <a:rPr lang="zh-CN" altLang="en-US" dirty="0">
                <a:sym typeface="+mn-ea"/>
              </a:rPr>
              <a:t>多个结构复杂且语义有意义的场景</a:t>
            </a:r>
            <a:r>
              <a:rPr lang="zh-CN" altLang="en-US" sz="1800" dirty="0">
                <a:sym typeface="+mn-ea"/>
              </a:rPr>
              <a:t>。</a:t>
            </a:r>
            <a:endParaRPr lang="zh-CN" altLang="en-US" sz="1800" dirty="0"/>
          </a:p>
          <a:p>
            <a:pPr indent="457200" algn="just" fontAlgn="auto">
              <a:lnSpc>
                <a:spcPct val="150000"/>
              </a:lnSpc>
              <a:buNone/>
            </a:pPr>
            <a:endParaRPr lang="zh-CN" altLang="en-US" sz="1800" dirty="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16200000">
            <a:off x="140999" y="2271331"/>
            <a:ext cx="2741895" cy="3043516"/>
            <a:chOff x="0" y="1"/>
            <a:chExt cx="2123058" cy="2356604"/>
          </a:xfrm>
        </p:grpSpPr>
        <p:sp>
          <p:nvSpPr>
            <p:cNvPr id="5" name="等腰三角形 4"/>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rot="5400000">
            <a:off x="7497351" y="-83191"/>
            <a:ext cx="1583818" cy="1758045"/>
            <a:chOff x="0" y="1"/>
            <a:chExt cx="2123058" cy="2356604"/>
          </a:xfrm>
        </p:grpSpPr>
        <p:sp>
          <p:nvSpPr>
            <p:cNvPr id="23" name="等腰三角形 22"/>
            <p:cNvSpPr/>
            <p:nvPr/>
          </p:nvSpPr>
          <p:spPr>
            <a:xfrm rot="5400000">
              <a:off x="-92684" y="92685"/>
              <a:ext cx="2308425" cy="2123058"/>
            </a:xfrm>
            <a:prstGeom prst="triangle">
              <a:avLst>
                <a:gd name="adj" fmla="val 0"/>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8900000">
              <a:off x="915044" y="337794"/>
              <a:ext cx="242126" cy="2421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rot="18900000">
              <a:off x="665130" y="1075581"/>
              <a:ext cx="157264" cy="1572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rot="18900000">
              <a:off x="287538" y="629460"/>
              <a:ext cx="245933" cy="2459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rot="18900000">
              <a:off x="309373" y="790344"/>
              <a:ext cx="217050" cy="217050"/>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rot="18900000">
              <a:off x="1674825" y="256871"/>
              <a:ext cx="157264" cy="786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8900000">
              <a:off x="261087" y="1496877"/>
              <a:ext cx="399743" cy="3997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rot="18900000">
              <a:off x="788756" y="1749590"/>
              <a:ext cx="331351" cy="331351"/>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8900000">
              <a:off x="678061" y="1666321"/>
              <a:ext cx="206232" cy="2062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rot="18900000">
              <a:off x="522432" y="1702273"/>
              <a:ext cx="357388" cy="3573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p:cNvSpPr/>
            <p:nvPr/>
          </p:nvSpPr>
          <p:spPr>
            <a:xfrm rot="18900000">
              <a:off x="1746417" y="1055518"/>
              <a:ext cx="297049" cy="29704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rot="18900000">
              <a:off x="1543033" y="747042"/>
              <a:ext cx="148524" cy="14852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rot="18900000">
              <a:off x="494777" y="1773414"/>
              <a:ext cx="215104" cy="215104"/>
            </a:xfrm>
            <a:prstGeom prst="rect">
              <a:avLst/>
            </a:prstGeom>
            <a:solidFill>
              <a:srgbClr val="27304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rot="18900000">
              <a:off x="1752647" y="1296176"/>
              <a:ext cx="148524" cy="148524"/>
            </a:xfrm>
            <a:prstGeom prst="rect">
              <a:avLst/>
            </a:prstGeom>
            <a:solidFill>
              <a:srgbClr val="2730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rot="18900000">
              <a:off x="1091305" y="893736"/>
              <a:ext cx="257066" cy="257066"/>
            </a:xfrm>
            <a:prstGeom prst="rect">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rot="18900000">
              <a:off x="677384" y="1360584"/>
              <a:ext cx="459513" cy="4595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p:cNvSpPr/>
            <p:nvPr/>
          </p:nvSpPr>
          <p:spPr>
            <a:xfrm rot="18900000">
              <a:off x="629038" y="2013164"/>
              <a:ext cx="343441" cy="3434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TextBox 7"/>
          <p:cNvSpPr txBox="1"/>
          <p:nvPr/>
        </p:nvSpPr>
        <p:spPr>
          <a:xfrm>
            <a:off x="2332682" y="2521208"/>
            <a:ext cx="4997594" cy="706755"/>
          </a:xfrm>
          <a:prstGeom prst="rect">
            <a:avLst/>
          </a:prstGeom>
          <a:noFill/>
        </p:spPr>
        <p:txBody>
          <a:bodyPr wrap="square" rtlCol="0">
            <a:spAutoFit/>
          </a:bodyPr>
          <a:lstStyle/>
          <a:p>
            <a:pPr algn="ctr"/>
            <a:r>
              <a:rPr lang="zh-CN" altLang="en-US" sz="4000" dirty="0">
                <a:solidFill>
                  <a:srgbClr val="273045"/>
                </a:solidFill>
                <a:cs typeface="+mn-ea"/>
                <a:sym typeface="+mn-lt"/>
              </a:rPr>
              <a:t>原型系统介绍</a:t>
            </a:r>
          </a:p>
        </p:txBody>
      </p:sp>
      <p:sp>
        <p:nvSpPr>
          <p:cNvPr id="42" name="矩形 41"/>
          <p:cNvSpPr/>
          <p:nvPr/>
        </p:nvSpPr>
        <p:spPr>
          <a:xfrm>
            <a:off x="4359483" y="1419622"/>
            <a:ext cx="756032" cy="756032"/>
          </a:xfrm>
          <a:prstGeom prst="rect">
            <a:avLst/>
          </a:prstGeom>
          <a:solidFill>
            <a:srgbClr val="2730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cs typeface="+mn-ea"/>
                <a:sym typeface="+mn-lt"/>
              </a:rPr>
              <a:t>PART   02</a:t>
            </a:r>
            <a:endParaRPr lang="zh-CN" altLang="en-US" dirty="0">
              <a:solidFill>
                <a:schemeClr val="bg1"/>
              </a:solidFill>
              <a:cs typeface="+mn-ea"/>
              <a:sym typeface="+mn-lt"/>
            </a:endParaRPr>
          </a:p>
        </p:txBody>
      </p:sp>
      <p:grpSp>
        <p:nvGrpSpPr>
          <p:cNvPr id="44" name="组合 43"/>
          <p:cNvGrpSpPr/>
          <p:nvPr/>
        </p:nvGrpSpPr>
        <p:grpSpPr>
          <a:xfrm>
            <a:off x="5623896" y="1189824"/>
            <a:ext cx="790918" cy="918236"/>
            <a:chOff x="3288977" y="-263355"/>
            <a:chExt cx="1237092" cy="1436232"/>
          </a:xfrm>
        </p:grpSpPr>
        <p:cxnSp>
          <p:nvCxnSpPr>
            <p:cNvPr id="45" name="直接连接符 44"/>
            <p:cNvCxnSpPr/>
            <p:nvPr/>
          </p:nvCxnSpPr>
          <p:spPr>
            <a:xfrm flipV="1">
              <a:off x="3685663" y="-263355"/>
              <a:ext cx="840406" cy="840406"/>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288977" y="332471"/>
              <a:ext cx="840406" cy="84040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flipV="1">
            <a:off x="2615861" y="2582096"/>
            <a:ext cx="465241" cy="465241"/>
          </a:xfrm>
          <a:prstGeom prst="line">
            <a:avLst/>
          </a:prstGeom>
          <a:ln w="12700">
            <a:solidFill>
              <a:srgbClr val="273045"/>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545189" y="695476"/>
            <a:ext cx="1426294" cy="215444"/>
          </a:xfrm>
          <a:prstGeom prst="rect">
            <a:avLst/>
          </a:prstGeom>
          <a:noFill/>
        </p:spPr>
        <p:txBody>
          <a:bodyPr wrap="square" rtlCol="0">
            <a:spAutoFit/>
          </a:bodyPr>
          <a:lstStyle/>
          <a:p>
            <a:r>
              <a:rPr lang="en-US" altLang="zh-CN" sz="800" dirty="0">
                <a:solidFill>
                  <a:srgbClr val="FFFFFF"/>
                </a:solidFill>
              </a:rPr>
              <a:t>https://www.ypppt.com/</a:t>
            </a:r>
            <a:endParaRPr lang="zh-CN" altLang="en-US" sz="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6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9B178935-7D4C-40D6-A447-863E4BF2F5E4"/>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G:\冰山下的火种（4） 4月8号\17893723"/>
  <p:tag name="ISPRING_PRESENTATION_TITLE" val="5c0e649450be3"/>
  <p:tag name="ISPRING_FIRST_PUBLISH" val="1"/>
  <p:tag name="KSO_WPP_MARK_KEY" val="9667b046-33aa-4ac6-8a5f-b6718349e96e"/>
  <p:tag name="COMMONDATA" val="eyJoZGlkIjoiMDA3Y2MxNTgyNjUwYmEzZWEzOGI1NmQ0M2M4Y2U2OTA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i3oqa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2858</Words>
  <Application>Microsoft Office PowerPoint</Application>
  <PresentationFormat>全屏显示(16:9)</PresentationFormat>
  <Paragraphs>578</Paragraphs>
  <Slides>35</Slides>
  <Notes>35</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35</vt:i4>
      </vt:variant>
    </vt:vector>
  </HeadingPairs>
  <TitlesOfParts>
    <vt:vector size="43" baseType="lpstr">
      <vt:lpstr>等线</vt:lpstr>
      <vt:lpstr>微软雅黑</vt:lpstr>
      <vt:lpstr>Arial</vt:lpstr>
      <vt:lpstr>Calibri</vt:lpstr>
      <vt:lpstr>Times New Roman</vt:lpstr>
      <vt:lpstr>第一PPT，www.1ppt.com</vt:lpstr>
      <vt:lpstr>自定义设计方案</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13</cp:revision>
  <dcterms:created xsi:type="dcterms:W3CDTF">2018-12-07T09:49:00Z</dcterms:created>
  <dcterms:modified xsi:type="dcterms:W3CDTF">2023-06-28T07:46:16Z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6A869F8C413F42178E3EADB45122915E_13</vt:lpwstr>
  </property>
  <property fmtid="{D5CDD505-2E9C-101B-9397-08002B2CF9AE}" pid="3" name="KSOProductBuildVer">
    <vt:lpwstr>2052-11.1.0.14309</vt:lpwstr>
  </property>
</Properties>
</file>