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9"/>
  </p:notesMasterIdLst>
  <p:sldIdLst>
    <p:sldId id="361" r:id="rId3"/>
    <p:sldId id="390" r:id="rId4"/>
    <p:sldId id="391" r:id="rId5"/>
    <p:sldId id="402" r:id="rId6"/>
    <p:sldId id="268" r:id="rId7"/>
    <p:sldId id="40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FF88344-07BF-B046-8132-092F16422536}">
          <p14:sldIdLst>
            <p14:sldId id="361"/>
            <p14:sldId id="390"/>
            <p14:sldId id="391"/>
            <p14:sldId id="402"/>
            <p14:sldId id="268"/>
            <p14:sldId id="4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98"/>
  </p:normalViewPr>
  <p:slideViewPr>
    <p:cSldViewPr snapToGrid="0" snapToObjects="1">
      <p:cViewPr varScale="1">
        <p:scale>
          <a:sx n="87" d="100"/>
          <a:sy n="87" d="100"/>
        </p:scale>
        <p:origin x="9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0BD36A-E05E-ED40-995F-2D9CACB4CFEB}" type="datetimeFigureOut">
              <a:rPr lang="en-US" smtClean="0"/>
              <a:t>9/24/21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0DBC0-9BC0-7A41-8111-FC6EAC74A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12192000" cy="3429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350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517" y="2514600"/>
            <a:ext cx="3373968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85584" y="1952628"/>
            <a:ext cx="9006416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66533" y="3886200"/>
            <a:ext cx="9025467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34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&lt;#&gt; of 9</a:t>
            </a:r>
          </a:p>
        </p:txBody>
      </p:sp>
    </p:spTree>
    <p:extLst>
      <p:ext uri="{BB962C8B-B14F-4D97-AF65-F5344CB8AC3E}">
        <p14:creationId xmlns:p14="http://schemas.microsoft.com/office/powerpoint/2010/main" val="2470025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9417" y="274638"/>
            <a:ext cx="2743200" cy="594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7700" y="274638"/>
            <a:ext cx="8028517" cy="594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&lt;#&gt; of 9</a:t>
            </a:r>
          </a:p>
        </p:txBody>
      </p:sp>
    </p:spTree>
    <p:extLst>
      <p:ext uri="{BB962C8B-B14F-4D97-AF65-F5344CB8AC3E}">
        <p14:creationId xmlns:p14="http://schemas.microsoft.com/office/powerpoint/2010/main" val="432401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12192000" cy="3429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800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517" y="2514600"/>
            <a:ext cx="3373968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85584" y="1952626"/>
            <a:ext cx="9006416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66533" y="3886200"/>
            <a:ext cx="9025467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417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40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359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817" y="16970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7817" y="16970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79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123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284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412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03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&lt;#&gt; of 9</a:t>
            </a:r>
          </a:p>
        </p:txBody>
      </p:sp>
    </p:spTree>
    <p:extLst>
      <p:ext uri="{BB962C8B-B14F-4D97-AF65-F5344CB8AC3E}">
        <p14:creationId xmlns:p14="http://schemas.microsoft.com/office/powerpoint/2010/main" val="24551120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01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382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9417" y="274638"/>
            <a:ext cx="2743200" cy="594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7700" y="274638"/>
            <a:ext cx="8028517" cy="594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59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&lt;#&gt; of 9</a:t>
            </a:r>
          </a:p>
        </p:txBody>
      </p:sp>
    </p:spTree>
    <p:extLst>
      <p:ext uri="{BB962C8B-B14F-4D97-AF65-F5344CB8AC3E}">
        <p14:creationId xmlns:p14="http://schemas.microsoft.com/office/powerpoint/2010/main" val="2223409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817" y="1697038"/>
            <a:ext cx="5384800" cy="452596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7817" y="1697038"/>
            <a:ext cx="5384800" cy="452596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&lt;#&gt; of 9</a:t>
            </a:r>
          </a:p>
        </p:txBody>
      </p:sp>
    </p:spTree>
    <p:extLst>
      <p:ext uri="{BB962C8B-B14F-4D97-AF65-F5344CB8AC3E}">
        <p14:creationId xmlns:p14="http://schemas.microsoft.com/office/powerpoint/2010/main" val="16284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&lt;#&gt; of 9</a:t>
            </a:r>
          </a:p>
        </p:txBody>
      </p:sp>
    </p:spTree>
    <p:extLst>
      <p:ext uri="{BB962C8B-B14F-4D97-AF65-F5344CB8AC3E}">
        <p14:creationId xmlns:p14="http://schemas.microsoft.com/office/powerpoint/2010/main" val="1822740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&lt;#&gt; of 9</a:t>
            </a:r>
          </a:p>
        </p:txBody>
      </p:sp>
    </p:spTree>
    <p:extLst>
      <p:ext uri="{BB962C8B-B14F-4D97-AF65-F5344CB8AC3E}">
        <p14:creationId xmlns:p14="http://schemas.microsoft.com/office/powerpoint/2010/main" val="3332828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&lt;#&gt; of 9</a:t>
            </a:r>
          </a:p>
        </p:txBody>
      </p:sp>
    </p:spTree>
    <p:extLst>
      <p:ext uri="{BB962C8B-B14F-4D97-AF65-F5344CB8AC3E}">
        <p14:creationId xmlns:p14="http://schemas.microsoft.com/office/powerpoint/2010/main" val="3417456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&lt;#&gt; of 9</a:t>
            </a:r>
          </a:p>
        </p:txBody>
      </p:sp>
    </p:spTree>
    <p:extLst>
      <p:ext uri="{BB962C8B-B14F-4D97-AF65-F5344CB8AC3E}">
        <p14:creationId xmlns:p14="http://schemas.microsoft.com/office/powerpoint/2010/main" val="11801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&lt;#&gt; of 9</a:t>
            </a:r>
          </a:p>
        </p:txBody>
      </p:sp>
    </p:spTree>
    <p:extLst>
      <p:ext uri="{BB962C8B-B14F-4D97-AF65-F5344CB8AC3E}">
        <p14:creationId xmlns:p14="http://schemas.microsoft.com/office/powerpoint/2010/main" val="116400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21934" y="2570166"/>
            <a:ext cx="9609667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6"/>
            <a:ext cx="12192000" cy="236537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 sz="1350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9817" y="16970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47700" y="274638"/>
            <a:ext cx="938953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1" y="6623050"/>
            <a:ext cx="3615267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CT108-3-3-OCDS</a:t>
            </a: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31200" y="6623050"/>
            <a:ext cx="38608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en-US"/>
              <a:t>Slide &lt;#&gt; of 9</a:t>
            </a:r>
            <a:endParaRPr lang="en-US" altLang="en-US" dirty="0"/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4233333" y="6621465"/>
            <a:ext cx="3615267" cy="236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sz="800" dirty="0">
                <a:latin typeface="Calibri" pitchFamily="34" charset="0"/>
                <a:cs typeface="Calibri" pitchFamily="34" charset="0"/>
              </a:rPr>
              <a:t>Lab</a:t>
            </a:r>
            <a:r>
              <a:rPr lang="en-US" sz="800" baseline="0" dirty="0">
                <a:latin typeface="Calibri" pitchFamily="34" charset="0"/>
                <a:cs typeface="Calibri" pitchFamily="34" charset="0"/>
              </a:rPr>
              <a:t> 3 – Data Preprocessing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0574" y="3"/>
            <a:ext cx="1731428" cy="1298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3925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21934" y="2570164"/>
            <a:ext cx="9609667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4"/>
            <a:ext cx="12192000" cy="236537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 sz="1800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9817" y="16970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47700" y="274638"/>
            <a:ext cx="938953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361526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Module Code and Module Title</a:t>
            </a: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31200" y="6623050"/>
            <a:ext cx="38608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en-US"/>
              <a:t>Slide &lt;#&gt; of 9</a:t>
            </a: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4233333" y="6597650"/>
            <a:ext cx="361526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Title of Slides</a:t>
            </a: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1" y="1"/>
            <a:ext cx="20193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799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C42E4-D340-014A-B14E-3E1F2DCA05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Applied Machine Learning</a:t>
            </a:r>
            <a:br>
              <a:rPr lang="en-US" dirty="0"/>
            </a:br>
            <a:r>
              <a:rPr lang="en-US" sz="3200" b="1" dirty="0"/>
              <a:t>CT046-3-M-AML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C77211-E73E-1749-B5B0-3FCADA4E04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LAB2: Data Reading, Exploration &amp;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782068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C4439-6B0C-394A-953B-54915222C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Review Tasks from LAB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E739C-4515-4244-AD8F-D881FB3BA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a dataset with 10-15 variables</a:t>
            </a:r>
          </a:p>
          <a:p>
            <a:r>
              <a:rPr lang="en-US" dirty="0"/>
              <a:t>Write a summary about the dataset performing all observations, plotting specified in the objectives, sample lab and suggestions list.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C9AF7-623F-114F-995F-0F4DCC49E1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&lt;#&gt; of 9</a:t>
            </a:r>
          </a:p>
        </p:txBody>
      </p:sp>
    </p:spTree>
    <p:extLst>
      <p:ext uri="{BB962C8B-B14F-4D97-AF65-F5344CB8AC3E}">
        <p14:creationId xmlns:p14="http://schemas.microsoft.com/office/powerpoint/2010/main" val="647188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DB49A11-0353-2348-8349-DBA08BCED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761" y="-290041"/>
            <a:ext cx="9389533" cy="1143000"/>
          </a:xfrm>
        </p:spPr>
        <p:txBody>
          <a:bodyPr/>
          <a:lstStyle/>
          <a:p>
            <a:r>
              <a:rPr lang="en-US" b="1" dirty="0"/>
              <a:t>LAB1 Checklist: Getting a Feel for the Data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02D8AB9-D0FB-2A40-B6F2-AA2B1B9EF3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663161"/>
              </p:ext>
            </p:extLst>
          </p:nvPr>
        </p:nvGraphicFramePr>
        <p:xfrm>
          <a:off x="899651" y="852959"/>
          <a:ext cx="10699955" cy="49998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38241">
                  <a:extLst>
                    <a:ext uri="{9D8B030D-6E8A-4147-A177-3AD203B41FA5}">
                      <a16:colId xmlns:a16="http://schemas.microsoft.com/office/drawing/2014/main" val="3185591995"/>
                    </a:ext>
                  </a:extLst>
                </a:gridCol>
                <a:gridCol w="5861714">
                  <a:extLst>
                    <a:ext uri="{9D8B030D-6E8A-4147-A177-3AD203B41FA5}">
                      <a16:colId xmlns:a16="http://schemas.microsoft.com/office/drawing/2014/main" val="1295554591"/>
                    </a:ext>
                  </a:extLst>
                </a:gridCol>
              </a:tblGrid>
              <a:tr h="423501"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To do list</a:t>
                      </a:r>
                    </a:p>
                  </a:txBody>
                  <a:tcPr marL="8320" marR="8320" marT="83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 b="1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Observadtion</a:t>
                      </a:r>
                      <a:endParaRPr lang="en-MY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0" marR="8320" marT="8320" marB="0"/>
                </a:tc>
                <a:extLst>
                  <a:ext uri="{0D108BD9-81ED-4DB2-BD59-A6C34878D82A}">
                    <a16:rowId xmlns:a16="http://schemas.microsoft.com/office/drawing/2014/main" val="3580184255"/>
                  </a:ext>
                </a:extLst>
              </a:tr>
              <a:tr h="519441"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 u="none" strike="noStrike" dirty="0">
                          <a:effectLst/>
                        </a:rPr>
                        <a:t>Select a dataset</a:t>
                      </a:r>
                      <a:endParaRPr lang="en-MY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0" marR="8320" marT="83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 u="none" strike="noStrike" dirty="0">
                          <a:effectLst/>
                        </a:rPr>
                        <a:t>Note the URL</a:t>
                      </a:r>
                      <a:br>
                        <a:rPr lang="en-MY" sz="1800" u="none" strike="noStrike" dirty="0">
                          <a:effectLst/>
                        </a:rPr>
                      </a:br>
                      <a:r>
                        <a:rPr lang="en-MY" sz="1800" u="none" strike="noStrike" dirty="0">
                          <a:effectLst/>
                        </a:rPr>
                        <a:t>What type of file is it?</a:t>
                      </a:r>
                      <a:endParaRPr lang="en-MY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0" marR="8320" marT="8320" marB="0"/>
                </a:tc>
                <a:extLst>
                  <a:ext uri="{0D108BD9-81ED-4DB2-BD59-A6C34878D82A}">
                    <a16:rowId xmlns:a16="http://schemas.microsoft.com/office/drawing/2014/main" val="851447219"/>
                  </a:ext>
                </a:extLst>
              </a:tr>
              <a:tr h="422583"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 u="none" strike="noStrike" dirty="0">
                          <a:effectLst/>
                        </a:rPr>
                        <a:t>Read information about the dataset</a:t>
                      </a:r>
                      <a:endParaRPr lang="en-MY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0" marR="8320" marT="83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 u="none" strike="noStrike">
                          <a:effectLst/>
                        </a:rPr>
                        <a:t>Write a beiref summary</a:t>
                      </a:r>
                      <a:endParaRPr lang="en-MY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0" marR="8320" marT="8320" marB="0"/>
                </a:tc>
                <a:extLst>
                  <a:ext uri="{0D108BD9-81ED-4DB2-BD59-A6C34878D82A}">
                    <a16:rowId xmlns:a16="http://schemas.microsoft.com/office/drawing/2014/main" val="2364648137"/>
                  </a:ext>
                </a:extLst>
              </a:tr>
              <a:tr h="422583"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 u="none" strike="noStrike" dirty="0">
                          <a:effectLst/>
                        </a:rPr>
                        <a:t>Open the dataset in Excel</a:t>
                      </a:r>
                      <a:endParaRPr lang="en-MY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0" marR="8320" marT="83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 u="none" strike="noStrike">
                          <a:effectLst/>
                        </a:rPr>
                        <a:t>How many rows and how many columns?</a:t>
                      </a:r>
                      <a:endParaRPr lang="en-MY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0" marR="8320" marT="8320" marB="0"/>
                </a:tc>
                <a:extLst>
                  <a:ext uri="{0D108BD9-81ED-4DB2-BD59-A6C34878D82A}">
                    <a16:rowId xmlns:a16="http://schemas.microsoft.com/office/drawing/2014/main" val="3172921860"/>
                  </a:ext>
                </a:extLst>
              </a:tr>
              <a:tr h="293210">
                <a:tc>
                  <a:txBody>
                    <a:bodyPr/>
                    <a:lstStyle/>
                    <a:p>
                      <a:pPr algn="l" fontAlgn="t"/>
                      <a:endParaRPr lang="en-MY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0" marR="8320" marT="83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 u="none" strike="noStrike">
                          <a:effectLst/>
                        </a:rPr>
                        <a:t>Do the columns have a name?</a:t>
                      </a:r>
                      <a:endParaRPr lang="en-MY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0" marR="8320" marT="8320" marB="0"/>
                </a:tc>
                <a:extLst>
                  <a:ext uri="{0D108BD9-81ED-4DB2-BD59-A6C34878D82A}">
                    <a16:rowId xmlns:a16="http://schemas.microsoft.com/office/drawing/2014/main" val="2908427359"/>
                  </a:ext>
                </a:extLst>
              </a:tr>
              <a:tr h="439815"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 u="none" strike="noStrike" dirty="0">
                          <a:effectLst/>
                        </a:rPr>
                        <a:t>Identify independent and target variables</a:t>
                      </a:r>
                      <a:endParaRPr lang="en-MY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0" marR="8320" marT="83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 u="none" strike="noStrike">
                          <a:effectLst/>
                        </a:rPr>
                        <a:t>Briefly outline the prediction task of this dataset</a:t>
                      </a:r>
                      <a:endParaRPr lang="en-MY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0" marR="8320" marT="8320" marB="0"/>
                </a:tc>
                <a:extLst>
                  <a:ext uri="{0D108BD9-81ED-4DB2-BD59-A6C34878D82A}">
                    <a16:rowId xmlns:a16="http://schemas.microsoft.com/office/drawing/2014/main" val="1267183095"/>
                  </a:ext>
                </a:extLst>
              </a:tr>
              <a:tr h="775282"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 u="none" strike="noStrike" dirty="0">
                          <a:effectLst/>
                        </a:rPr>
                        <a:t>Observe the type of variables</a:t>
                      </a:r>
                      <a:endParaRPr lang="en-MY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0" marR="8320" marT="8320" marB="0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800" u="none" strike="noStrike" dirty="0">
                          <a:effectLst/>
                        </a:rPr>
                        <a:t>List numeric, character string variables . Is it an NLP data?</a:t>
                      </a:r>
                      <a:endParaRPr lang="en-MY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t"/>
                      <a:endParaRPr lang="en-MY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0" marR="8320" marT="8320" marB="0"/>
                </a:tc>
                <a:extLst>
                  <a:ext uri="{0D108BD9-81ED-4DB2-BD59-A6C34878D82A}">
                    <a16:rowId xmlns:a16="http://schemas.microsoft.com/office/drawing/2014/main" val="4120781563"/>
                  </a:ext>
                </a:extLst>
              </a:tr>
              <a:tr h="630331"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 u="none" strike="noStrike" dirty="0">
                          <a:effectLst/>
                        </a:rPr>
                        <a:t>What are the value ranges of each of the numeric variables?</a:t>
                      </a:r>
                      <a:endParaRPr lang="en-MY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0" marR="8320" marT="83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 u="none" strike="noStrike" dirty="0">
                          <a:effectLst/>
                        </a:rPr>
                        <a:t>Comment if the ranges of these variables are vastly different</a:t>
                      </a:r>
                      <a:endParaRPr lang="en-MY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0" marR="8320" marT="8320" marB="0"/>
                </a:tc>
                <a:extLst>
                  <a:ext uri="{0D108BD9-81ED-4DB2-BD59-A6C34878D82A}">
                    <a16:rowId xmlns:a16="http://schemas.microsoft.com/office/drawing/2014/main" val="3947393821"/>
                  </a:ext>
                </a:extLst>
              </a:tr>
              <a:tr h="519441"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Missing Values or odd values</a:t>
                      </a:r>
                    </a:p>
                  </a:txBody>
                  <a:tcPr marL="8320" marR="8320" marT="8320" marB="0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800" u="none" strike="noStrike" dirty="0">
                          <a:effectLst/>
                        </a:rPr>
                        <a:t>Are there any blanks in the dataset?, Are there any entries with NA or </a:t>
                      </a:r>
                      <a:r>
                        <a:rPr lang="en-MY" sz="1800" u="none" strike="noStrike" dirty="0" err="1">
                          <a:effectLst/>
                        </a:rPr>
                        <a:t>NaN</a:t>
                      </a:r>
                      <a:r>
                        <a:rPr lang="en-MY" sz="1800" u="none" strike="noStrike" dirty="0">
                          <a:effectLst/>
                        </a:rPr>
                        <a:t>?</a:t>
                      </a:r>
                      <a:endParaRPr lang="en-MY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0" marR="8320" marT="8320" marB="0"/>
                </a:tc>
                <a:extLst>
                  <a:ext uri="{0D108BD9-81ED-4DB2-BD59-A6C34878D82A}">
                    <a16:rowId xmlns:a16="http://schemas.microsoft.com/office/drawing/2014/main" val="1084154210"/>
                  </a:ext>
                </a:extLst>
              </a:tr>
              <a:tr h="422583"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 u="none" strike="noStrike" dirty="0">
                          <a:effectLst/>
                        </a:rPr>
                        <a:t>Any other observations not listed here?</a:t>
                      </a:r>
                      <a:endParaRPr lang="en-MY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0" marR="8320" marT="83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MY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0" marR="8320" marT="8320" marB="0"/>
                </a:tc>
                <a:extLst>
                  <a:ext uri="{0D108BD9-81ED-4DB2-BD59-A6C34878D82A}">
                    <a16:rowId xmlns:a16="http://schemas.microsoft.com/office/drawing/2014/main" val="68125500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1E099B6-C4BC-584D-937F-B800D40F19F3}"/>
              </a:ext>
            </a:extLst>
          </p:cNvPr>
          <p:cNvSpPr txBox="1"/>
          <p:nvPr/>
        </p:nvSpPr>
        <p:spPr>
          <a:xfrm>
            <a:off x="899651" y="6005041"/>
            <a:ext cx="7617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Write a  summary of your preliminary observations</a:t>
            </a:r>
          </a:p>
        </p:txBody>
      </p:sp>
    </p:spTree>
    <p:extLst>
      <p:ext uri="{BB962C8B-B14F-4D97-AF65-F5344CB8AC3E}">
        <p14:creationId xmlns:p14="http://schemas.microsoft.com/office/powerpoint/2010/main" val="2136851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16EF4ED-3850-B843-82D2-5BF940025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142" y="398206"/>
            <a:ext cx="704215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Aim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6DC3B-395F-D542-93B6-64286964F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explore </a:t>
            </a:r>
            <a:r>
              <a:rPr lang="en-US" dirty="0">
                <a:solidFill>
                  <a:srgbClr val="FF0000"/>
                </a:solidFill>
              </a:rPr>
              <a:t>basic</a:t>
            </a:r>
            <a:r>
              <a:rPr lang="en-US" dirty="0"/>
              <a:t> R functionalities for the following operations on a dataset:  </a:t>
            </a:r>
          </a:p>
          <a:p>
            <a:pPr marL="1779588" lvl="1" indent="-349250"/>
            <a:r>
              <a:rPr lang="en-US" dirty="0"/>
              <a:t>read</a:t>
            </a:r>
          </a:p>
          <a:p>
            <a:pPr marL="1779588" lvl="1" indent="-349250"/>
            <a:r>
              <a:rPr lang="en-US" dirty="0"/>
              <a:t>explore</a:t>
            </a:r>
          </a:p>
          <a:p>
            <a:pPr marL="1779588" lvl="1" indent="-349250"/>
            <a:r>
              <a:rPr lang="en-US" dirty="0"/>
              <a:t>Manipulate</a:t>
            </a:r>
          </a:p>
          <a:p>
            <a:pPr marL="1779588" lvl="1" indent="-349250"/>
            <a:r>
              <a:rPr lang="en-US" dirty="0"/>
              <a:t>Visualize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287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DB855-2249-7C4E-88C9-5AF4F59C9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2060"/>
                </a:solidFill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DA805-A2DE-1347-A135-BE2A0EE89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a feel for the data by observing raw data</a:t>
            </a:r>
          </a:p>
          <a:p>
            <a:r>
              <a:rPr lang="en-US" dirty="0"/>
              <a:t>To read data into R</a:t>
            </a:r>
          </a:p>
          <a:p>
            <a:r>
              <a:rPr lang="en-US" dirty="0"/>
              <a:t>To create data summary statistics</a:t>
            </a:r>
          </a:p>
          <a:p>
            <a:r>
              <a:rPr lang="en-US" dirty="0" err="1"/>
              <a:t>Dataframe</a:t>
            </a:r>
            <a:r>
              <a:rPr lang="en-US" dirty="0"/>
              <a:t> manipulation operations</a:t>
            </a:r>
          </a:p>
          <a:p>
            <a:r>
              <a:rPr lang="en-US" dirty="0"/>
              <a:t>To visualize the data with several plots</a:t>
            </a:r>
          </a:p>
          <a:p>
            <a:pPr lvl="1"/>
            <a:r>
              <a:rPr lang="en-US" dirty="0"/>
              <a:t>To plot distributions</a:t>
            </a:r>
          </a:p>
          <a:p>
            <a:pPr lvl="1"/>
            <a:r>
              <a:rPr lang="en-US" dirty="0"/>
              <a:t>To plot correlations</a:t>
            </a:r>
          </a:p>
          <a:p>
            <a:pPr lvl="1"/>
            <a:r>
              <a:rPr lang="en-US" dirty="0"/>
              <a:t>To comment on the plots</a:t>
            </a:r>
          </a:p>
          <a:p>
            <a:r>
              <a:rPr lang="en-US" dirty="0"/>
              <a:t>To note missing values</a:t>
            </a:r>
          </a:p>
          <a:p>
            <a:r>
              <a:rPr lang="en-US" dirty="0"/>
              <a:t>To summarize preliminary understanding of the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AEB6B5-6593-984D-87F9-8A7FD8D269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&lt;#&gt; of 9</a:t>
            </a:r>
          </a:p>
        </p:txBody>
      </p:sp>
    </p:spTree>
    <p:extLst>
      <p:ext uri="{BB962C8B-B14F-4D97-AF65-F5344CB8AC3E}">
        <p14:creationId xmlns:p14="http://schemas.microsoft.com/office/powerpoint/2010/main" val="4238647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7960602-F019-4DAF-A359-C3F6F5D86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z="3600" b="1" dirty="0">
                <a:solidFill>
                  <a:srgbClr val="002060"/>
                </a:solidFill>
              </a:rPr>
              <a:t>Tasks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79E0DE-12D3-074C-B061-B4BCB13916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331200" y="6623050"/>
            <a:ext cx="3860800" cy="23495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GB"/>
              <a:t>Slide &lt;#&gt; of 9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BA85C0D-764E-7344-A10E-7EE910CD5FE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160571702"/>
              </p:ext>
            </p:extLst>
          </p:nvPr>
        </p:nvGraphicFramePr>
        <p:xfrm>
          <a:off x="427702" y="1578077"/>
          <a:ext cx="11154696" cy="4150833"/>
        </p:xfrm>
        <a:graphic>
          <a:graphicData uri="http://schemas.openxmlformats.org/drawingml/2006/table">
            <a:tbl>
              <a:tblPr firstRow="1" firstCol="1" bandRow="1"/>
              <a:tblGrid>
                <a:gridCol w="1603912">
                  <a:extLst>
                    <a:ext uri="{9D8B030D-6E8A-4147-A177-3AD203B41FA5}">
                      <a16:colId xmlns:a16="http://schemas.microsoft.com/office/drawing/2014/main" val="1921766662"/>
                    </a:ext>
                  </a:extLst>
                </a:gridCol>
                <a:gridCol w="2750133">
                  <a:extLst>
                    <a:ext uri="{9D8B030D-6E8A-4147-A177-3AD203B41FA5}">
                      <a16:colId xmlns:a16="http://schemas.microsoft.com/office/drawing/2014/main" val="3777877765"/>
                    </a:ext>
                  </a:extLst>
                </a:gridCol>
                <a:gridCol w="1560059">
                  <a:extLst>
                    <a:ext uri="{9D8B030D-6E8A-4147-A177-3AD203B41FA5}">
                      <a16:colId xmlns:a16="http://schemas.microsoft.com/office/drawing/2014/main" val="1118922363"/>
                    </a:ext>
                  </a:extLst>
                </a:gridCol>
                <a:gridCol w="2730085">
                  <a:extLst>
                    <a:ext uri="{9D8B030D-6E8A-4147-A177-3AD203B41FA5}">
                      <a16:colId xmlns:a16="http://schemas.microsoft.com/office/drawing/2014/main" val="3332314089"/>
                    </a:ext>
                  </a:extLst>
                </a:gridCol>
                <a:gridCol w="2510507">
                  <a:extLst>
                    <a:ext uri="{9D8B030D-6E8A-4147-A177-3AD203B41FA5}">
                      <a16:colId xmlns:a16="http://schemas.microsoft.com/office/drawing/2014/main" val="3867082394"/>
                    </a:ext>
                  </a:extLst>
                </a:gridCol>
              </a:tblGrid>
              <a:tr h="1120878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Group</a:t>
                      </a:r>
                      <a:endParaRPr lang="en-US" sz="2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353" marR="83353" marT="115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Function/Plot</a:t>
                      </a:r>
                      <a:endParaRPr lang="en-US" sz="2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353" marR="83353" marT="115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en-US" sz="2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Univariate/</a:t>
                      </a:r>
                      <a:endParaRPr lang="en-US" sz="2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Bivariate</a:t>
                      </a:r>
                    </a:p>
                  </a:txBody>
                  <a:tcPr marL="83353" marR="83353" marT="115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Purpose</a:t>
                      </a:r>
                      <a:endParaRPr lang="en-US" sz="2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353" marR="83353" marT="115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Observation on your dataset</a:t>
                      </a:r>
                      <a:endParaRPr lang="en-US" sz="2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353" marR="83353" marT="115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5027395"/>
                  </a:ext>
                </a:extLst>
              </a:tr>
              <a:tr h="614499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Reading dataset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353" marR="83353" marT="115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353" marR="83353" marT="115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353" marR="83353" marT="115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353" marR="83353" marT="115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353" marR="83353" marT="115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779703"/>
                  </a:ext>
                </a:extLst>
              </a:tr>
              <a:tr h="614499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Dataset overview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353" marR="83353" marT="115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353" marR="83353" marT="115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353" marR="83353" marT="115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353" marR="83353" marT="115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353" marR="83353" marT="115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8594450"/>
                  </a:ext>
                </a:extLst>
              </a:tr>
              <a:tr h="614499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Data frame operations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353" marR="83353" marT="115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353" marR="83353" marT="115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353" marR="83353" marT="115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353" marR="83353" marT="115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353" marR="83353" marT="115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4812911"/>
                  </a:ext>
                </a:extLst>
              </a:tr>
              <a:tr h="593229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Plots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353" marR="83353" marT="115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353" marR="83353" marT="115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353" marR="83353" marT="115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353" marR="83353" marT="115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353" marR="83353" marT="115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0655984"/>
                  </a:ext>
                </a:extLst>
              </a:tr>
              <a:tr h="593229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Missing Data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353" marR="83353" marT="115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353" marR="83353" marT="115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353" marR="83353" marT="115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353" marR="83353" marT="115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353" marR="83353" marT="115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0997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899233"/>
      </p:ext>
    </p:extLst>
  </p:cSld>
  <p:clrMapOvr>
    <a:masterClrMapping/>
  </p:clrMapOvr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UCTI-Template-foundation-level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739</TotalTime>
  <Words>324</Words>
  <Application>Microsoft Macintosh PowerPoint</Application>
  <PresentationFormat>Widescreen</PresentationFormat>
  <Paragraphs>78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UCTI-Template-foundation-level</vt:lpstr>
      <vt:lpstr>1_UCTI-Template-foundation-level</vt:lpstr>
      <vt:lpstr>Applied Machine Learning CT046-3-M-AML</vt:lpstr>
      <vt:lpstr>Review Tasks from LAB 1</vt:lpstr>
      <vt:lpstr>LAB1 Checklist: Getting a Feel for the Data</vt:lpstr>
      <vt:lpstr>Aim </vt:lpstr>
      <vt:lpstr>Objectives</vt:lpstr>
      <vt:lpstr>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Prof. Dr. Mandava Rajeswari</dc:creator>
  <cp:lastModifiedBy>Prof. Dr. Mandava Rajeswari</cp:lastModifiedBy>
  <cp:revision>42</cp:revision>
  <dcterms:created xsi:type="dcterms:W3CDTF">2021-09-19T02:12:40Z</dcterms:created>
  <dcterms:modified xsi:type="dcterms:W3CDTF">2021-09-24T12:10:22Z</dcterms:modified>
</cp:coreProperties>
</file>