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.jpeg" ContentType="image/jpeg"/>
  <Override PartName="/ppt/media/image3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5E5E5E"/>
      </a:tcTxStyle>
      <a:tcStyle>
        <a:tcBdr>
          <a:left>
            <a:ln w="12700" cap="flat">
              <a:solidFill>
                <a:srgbClr val="7E8286"/>
              </a:solidFill>
              <a:prstDash val="solid"/>
              <a:miter lim="400000"/>
            </a:ln>
          </a:left>
          <a:right>
            <a:ln w="12700" cap="flat">
              <a:solidFill>
                <a:srgbClr val="7E8286"/>
              </a:solidFill>
              <a:prstDash val="solid"/>
              <a:miter lim="400000"/>
            </a:ln>
          </a:right>
          <a:top>
            <a:ln w="12700" cap="flat">
              <a:solidFill>
                <a:srgbClr val="7E8286"/>
              </a:solidFill>
              <a:prstDash val="solid"/>
              <a:miter lim="400000"/>
            </a:ln>
          </a:top>
          <a:bottom>
            <a:ln w="12700" cap="flat">
              <a:solidFill>
                <a:srgbClr val="7E8286"/>
              </a:solidFill>
              <a:prstDash val="solid"/>
              <a:miter lim="400000"/>
            </a:ln>
          </a:bottom>
          <a:insideH>
            <a:ln w="12700" cap="flat">
              <a:solidFill>
                <a:srgbClr val="7E8286"/>
              </a:solidFill>
              <a:prstDash val="solid"/>
              <a:miter lim="400000"/>
            </a:ln>
          </a:insideH>
          <a:insideV>
            <a:ln w="12700" cap="flat">
              <a:solidFill>
                <a:srgbClr val="7E828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4C1BA">
              <a:alpha val="25000"/>
            </a:srgbClr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5E5E5E"/>
      </a:tcTxStyle>
      <a:tcStyle>
        <a:tcBdr>
          <a:left>
            <a:ln w="12700" cap="flat">
              <a:solidFill>
                <a:srgbClr val="7E8286"/>
              </a:solidFill>
              <a:prstDash val="solid"/>
              <a:miter lim="400000"/>
            </a:ln>
          </a:left>
          <a:right>
            <a:ln w="12700" cap="flat">
              <a:solidFill>
                <a:srgbClr val="7E8286"/>
              </a:solidFill>
              <a:prstDash val="solid"/>
              <a:miter lim="400000"/>
            </a:ln>
          </a:right>
          <a:top>
            <a:ln w="12700" cap="flat">
              <a:solidFill>
                <a:srgbClr val="7E8286"/>
              </a:solidFill>
              <a:prstDash val="solid"/>
              <a:miter lim="400000"/>
            </a:ln>
          </a:top>
          <a:bottom>
            <a:ln w="12700" cap="flat">
              <a:solidFill>
                <a:srgbClr val="7E8286"/>
              </a:solidFill>
              <a:prstDash val="solid"/>
              <a:miter lim="400000"/>
            </a:ln>
          </a:bottom>
          <a:insideH>
            <a:ln w="12700" cap="flat">
              <a:solidFill>
                <a:srgbClr val="7E8286"/>
              </a:solidFill>
              <a:prstDash val="solid"/>
              <a:miter lim="400000"/>
            </a:ln>
          </a:insideH>
          <a:insideV>
            <a:ln w="12700" cap="flat">
              <a:solidFill>
                <a:srgbClr val="7E8286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5E5E5E"/>
      </a:tcTxStyle>
      <a:tcStyle>
        <a:tcBdr>
          <a:left>
            <a:ln w="12700" cap="flat">
              <a:solidFill>
                <a:srgbClr val="7E8286"/>
              </a:solidFill>
              <a:prstDash val="solid"/>
              <a:miter lim="400000"/>
            </a:ln>
          </a:left>
          <a:right>
            <a:ln w="12700" cap="flat">
              <a:solidFill>
                <a:srgbClr val="7E8286"/>
              </a:solidFill>
              <a:prstDash val="solid"/>
              <a:miter lim="400000"/>
            </a:ln>
          </a:right>
          <a:top>
            <a:ln w="38100" cap="flat">
              <a:solidFill>
                <a:srgbClr val="7E8286"/>
              </a:solidFill>
              <a:prstDash val="solid"/>
              <a:miter lim="400000"/>
            </a:ln>
          </a:top>
          <a:bottom>
            <a:ln w="12700" cap="flat">
              <a:solidFill>
                <a:srgbClr val="7E8286"/>
              </a:solidFill>
              <a:prstDash val="solid"/>
              <a:miter lim="400000"/>
            </a:ln>
          </a:bottom>
          <a:insideH>
            <a:ln w="12700" cap="flat">
              <a:solidFill>
                <a:srgbClr val="7E8286"/>
              </a:solidFill>
              <a:prstDash val="solid"/>
              <a:miter lim="400000"/>
            </a:ln>
          </a:insideH>
          <a:insideV>
            <a:ln w="12700" cap="flat">
              <a:solidFill>
                <a:srgbClr val="7E8286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5E5E5E"/>
      </a:tcTxStyle>
      <a:tcStyle>
        <a:tcBdr>
          <a:left>
            <a:ln w="12700" cap="flat">
              <a:solidFill>
                <a:srgbClr val="7E8286"/>
              </a:solidFill>
              <a:prstDash val="solid"/>
              <a:miter lim="400000"/>
            </a:ln>
          </a:left>
          <a:right>
            <a:ln w="12700" cap="flat">
              <a:solidFill>
                <a:srgbClr val="7E8286"/>
              </a:solidFill>
              <a:prstDash val="solid"/>
              <a:miter lim="400000"/>
            </a:ln>
          </a:right>
          <a:top>
            <a:ln w="12700" cap="flat">
              <a:solidFill>
                <a:srgbClr val="7E8286"/>
              </a:solidFill>
              <a:prstDash val="solid"/>
              <a:miter lim="400000"/>
            </a:ln>
          </a:top>
          <a:bottom>
            <a:ln w="12700" cap="flat">
              <a:solidFill>
                <a:srgbClr val="7E8286"/>
              </a:solidFill>
              <a:prstDash val="solid"/>
              <a:miter lim="400000"/>
            </a:ln>
          </a:bottom>
          <a:insideH>
            <a:ln w="12700" cap="flat">
              <a:solidFill>
                <a:srgbClr val="7E8286"/>
              </a:solidFill>
              <a:prstDash val="solid"/>
              <a:miter lim="400000"/>
            </a:ln>
          </a:insideH>
          <a:insideV>
            <a:ln w="12700" cap="flat">
              <a:solidFill>
                <a:srgbClr val="7E8286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chemeClr val="accent5">
          <a:hueOff val="85969"/>
          <a:satOff val="-7811"/>
          <a:lumOff val="-38955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5">
                  <a:hueOff val="85969"/>
                  <a:satOff val="-7811"/>
                  <a:lumOff val="-3895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5">
                  <a:hueOff val="85969"/>
                  <a:satOff val="-7811"/>
                  <a:lumOff val="-38955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5">
                  <a:hueOff val="85969"/>
                  <a:satOff val="-7811"/>
                  <a:lumOff val="-38955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4C1BA">
              <a:alpha val="25000"/>
            </a:srgbClr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chemeClr val="accent5">
          <a:hueOff val="85969"/>
          <a:satOff val="-7811"/>
          <a:lumOff val="-38955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chemeClr val="accent5">
                  <a:hueOff val="85969"/>
                  <a:satOff val="-7811"/>
                  <a:lumOff val="-38955"/>
                </a:scheme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5C2C3">
              <a:alpha val="63000"/>
            </a:srgb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chemeClr val="accent5">
          <a:hueOff val="85969"/>
          <a:satOff val="-7811"/>
          <a:lumOff val="-38955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5">
                  <a:hueOff val="85969"/>
                  <a:satOff val="-7811"/>
                  <a:lumOff val="-38955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chemeClr val="accent5">
                  <a:hueOff val="85969"/>
                  <a:satOff val="-7811"/>
                  <a:lumOff val="-38955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2727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5E5E5E"/>
      </a:tcTxStyle>
      <a:tcStyle>
        <a:tcBdr>
          <a:left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79E9E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45430"/>
              <a:satOff val="-14506"/>
              <a:lumOff val="-20039"/>
            </a:schemeClr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45430"/>
              <a:satOff val="-14506"/>
              <a:lumOff val="-2003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5E5E5E"/>
      </a:tcTxStyle>
      <a:tcStyle>
        <a:tcBdr>
          <a:left>
            <a:ln w="12700" cap="flat">
              <a:solidFill>
                <a:srgbClr val="A7A7A7"/>
              </a:solidFill>
              <a:prstDash val="solid"/>
              <a:miter lim="400000"/>
            </a:ln>
          </a:left>
          <a:right>
            <a:ln w="12700" cap="flat">
              <a:solidFill>
                <a:srgbClr val="A7A7A7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A7A7A7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6E4D7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5D3C1B"/>
      </a:tcTxStyle>
      <a:tcStyle>
        <a:tcBdr>
          <a:left>
            <a:ln w="12700" cap="flat">
              <a:solidFill>
                <a:srgbClr val="A7A7A7"/>
              </a:solidFill>
              <a:prstDash val="solid"/>
              <a:miter lim="400000"/>
            </a:ln>
          </a:left>
          <a:right>
            <a:ln w="12700" cap="flat">
              <a:solidFill>
                <a:srgbClr val="A7A7A7"/>
              </a:solidFill>
              <a:prstDash val="solid"/>
              <a:miter lim="400000"/>
            </a:ln>
          </a:right>
          <a:top>
            <a:ln w="12700" cap="flat">
              <a:solidFill>
                <a:srgbClr val="A7A7A7"/>
              </a:solidFill>
              <a:prstDash val="solid"/>
              <a:miter lim="400000"/>
            </a:ln>
          </a:top>
          <a:bottom>
            <a:ln w="12700" cap="flat">
              <a:solidFill>
                <a:srgbClr val="A7A7A7"/>
              </a:solidFill>
              <a:prstDash val="solid"/>
              <a:miter lim="400000"/>
            </a:ln>
          </a:bottom>
          <a:insideH>
            <a:ln w="12700" cap="flat">
              <a:solidFill>
                <a:srgbClr val="A7A7A7"/>
              </a:solidFill>
              <a:prstDash val="solid"/>
              <a:miter lim="400000"/>
            </a:ln>
          </a:insideH>
          <a:insideV>
            <a:ln w="12700" cap="flat">
              <a:solidFill>
                <a:srgbClr val="A7A7A7"/>
              </a:solidFill>
              <a:prstDash val="solid"/>
              <a:miter lim="400000"/>
            </a:ln>
          </a:insideV>
        </a:tcBdr>
        <a:fill>
          <a:solidFill>
            <a:srgbClr val="E7E4DC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5D3C1B"/>
      </a:tcTxStyle>
      <a:tcStyle>
        <a:tcBdr>
          <a:left>
            <a:ln w="12700" cap="flat">
              <a:solidFill>
                <a:srgbClr val="A7A7A7"/>
              </a:solidFill>
              <a:prstDash val="solid"/>
              <a:miter lim="400000"/>
            </a:ln>
          </a:left>
          <a:right>
            <a:ln w="12700" cap="flat">
              <a:solidFill>
                <a:srgbClr val="A7A7A7"/>
              </a:solidFill>
              <a:prstDash val="solid"/>
              <a:miter lim="400000"/>
            </a:ln>
          </a:right>
          <a:top>
            <a:ln w="12700" cap="flat">
              <a:solidFill>
                <a:srgbClr val="A7A7A7"/>
              </a:solidFill>
              <a:prstDash val="solid"/>
              <a:miter lim="400000"/>
            </a:ln>
          </a:top>
          <a:bottom>
            <a:ln w="12700" cap="flat">
              <a:solidFill>
                <a:srgbClr val="A7A7A7"/>
              </a:solidFill>
              <a:prstDash val="solid"/>
              <a:miter lim="400000"/>
            </a:ln>
          </a:bottom>
          <a:insideH>
            <a:ln w="12700" cap="flat">
              <a:solidFill>
                <a:srgbClr val="A7A7A7"/>
              </a:solidFill>
              <a:prstDash val="solid"/>
              <a:miter lim="400000"/>
            </a:ln>
          </a:insideH>
          <a:insideV>
            <a:ln w="12700" cap="flat">
              <a:solidFill>
                <a:srgbClr val="A7A7A7"/>
              </a:solidFill>
              <a:prstDash val="solid"/>
              <a:miter lim="400000"/>
            </a:ln>
          </a:insideV>
        </a:tcBdr>
        <a:fill>
          <a:solidFill>
            <a:srgbClr val="D5D2C7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5D3C1B"/>
      </a:tcTxStyle>
      <a:tcStyle>
        <a:tcBdr>
          <a:left>
            <a:ln w="12700" cap="flat">
              <a:solidFill>
                <a:srgbClr val="A7A7A7"/>
              </a:solidFill>
              <a:prstDash val="solid"/>
              <a:miter lim="400000"/>
            </a:ln>
          </a:left>
          <a:right>
            <a:ln w="12700" cap="flat">
              <a:solidFill>
                <a:srgbClr val="A7A7A7"/>
              </a:solidFill>
              <a:prstDash val="solid"/>
              <a:miter lim="400000"/>
            </a:ln>
          </a:right>
          <a:top>
            <a:ln w="12700" cap="flat">
              <a:solidFill>
                <a:srgbClr val="A7A7A7"/>
              </a:solidFill>
              <a:prstDash val="solid"/>
              <a:miter lim="400000"/>
            </a:ln>
          </a:top>
          <a:bottom>
            <a:ln w="12700" cap="flat">
              <a:solidFill>
                <a:srgbClr val="A7A7A7"/>
              </a:solidFill>
              <a:prstDash val="solid"/>
              <a:miter lim="400000"/>
            </a:ln>
          </a:bottom>
          <a:insideH>
            <a:ln w="12700" cap="flat">
              <a:solidFill>
                <a:srgbClr val="A7A7A7"/>
              </a:solidFill>
              <a:prstDash val="solid"/>
              <a:miter lim="400000"/>
            </a:ln>
          </a:insideH>
          <a:insideV>
            <a:ln w="12700" cap="flat">
              <a:solidFill>
                <a:srgbClr val="A7A7A7"/>
              </a:solidFill>
              <a:prstDash val="solid"/>
              <a:miter lim="400000"/>
            </a:ln>
          </a:insideV>
        </a:tcBdr>
        <a:fill>
          <a:solidFill>
            <a:srgbClr val="D5D2C7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5E5E5E"/>
      </a:tcTxStyle>
      <a:tcStyle>
        <a:tcBdr>
          <a:left>
            <a:ln w="12700" cap="flat">
              <a:solidFill>
                <a:srgbClr val="000000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000000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000000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000000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4E1D9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CA99C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46B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46B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6B6C6B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6B6C6B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6B6C6B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50000"/>
            </a:srgbClr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5D3C1B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A7A7A7"/>
              </a:solidFill>
              <a:prstDash val="solid"/>
              <a:miter lim="400000"/>
            </a:ln>
          </a:right>
          <a:top>
            <a:ln w="12700" cap="flat">
              <a:solidFill>
                <a:srgbClr val="A9AAA9"/>
              </a:solidFill>
              <a:prstDash val="solid"/>
              <a:miter lim="400000"/>
            </a:ln>
          </a:top>
          <a:bottom>
            <a:ln w="12700" cap="flat">
              <a:solidFill>
                <a:srgbClr val="A9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AA9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5D3C1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A7A7A7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A7A7A7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5D3C1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A7A7A7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787400" y="1511300"/>
            <a:ext cx="11430000" cy="38100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276D6D"/>
                </a:solidFill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787400" y="5308600"/>
            <a:ext cx="11430000" cy="1447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0" algn="ctr">
              <a:spcBef>
                <a:spcPts val="0"/>
              </a:spcBef>
              <a:buSzTx/>
              <a:buNone/>
              <a:defRPr sz="4000"/>
            </a:lvl2pPr>
            <a:lvl3pPr marL="0" indent="0" algn="ctr">
              <a:spcBef>
                <a:spcPts val="0"/>
              </a:spcBef>
              <a:buSzTx/>
              <a:buNone/>
              <a:defRPr sz="4000"/>
            </a:lvl3pPr>
            <a:lvl4pPr marL="0" indent="0" algn="ctr">
              <a:spcBef>
                <a:spcPts val="0"/>
              </a:spcBef>
              <a:buSzTx/>
              <a:buNone/>
              <a:defRPr sz="4000"/>
            </a:lvl4pPr>
            <a:lvl5pPr marL="0" indent="0" algn="ctr">
              <a:spcBef>
                <a:spcPts val="0"/>
              </a:spcBef>
              <a:buSzTx/>
              <a:buNone/>
              <a:defRPr sz="40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800">
                <a:latin typeface="Hoefler Text"/>
                <a:ea typeface="Hoefler Text"/>
                <a:cs typeface="Hoefler Text"/>
                <a:sym typeface="Hoefler Text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1270000" y="4241799"/>
            <a:ext cx="10464800" cy="736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sz="half" idx="13"/>
          </p:nvPr>
        </p:nvSpPr>
        <p:spPr>
          <a:xfrm>
            <a:off x="2489200" y="889000"/>
            <a:ext cx="8051800" cy="6083300"/>
          </a:xfrm>
          <a:prstGeom prst="rect">
            <a:avLst/>
          </a:prstGeom>
          <a:ln w="9525">
            <a:round/>
          </a:ln>
          <a:effectLst>
            <a:outerShdw sx="100000" sy="100000" kx="0" ky="0" algn="b" rotWithShape="0" blurRad="63500" dist="38100" dir="540000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787400" y="7188200"/>
            <a:ext cx="11430000" cy="12700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276D6D"/>
                </a:solidFill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787400" y="8407400"/>
            <a:ext cx="11430000" cy="1041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0" algn="ctr">
              <a:spcBef>
                <a:spcPts val="0"/>
              </a:spcBef>
              <a:buSzTx/>
              <a:buNone/>
              <a:defRPr sz="4000"/>
            </a:lvl2pPr>
            <a:lvl3pPr marL="0" indent="0" algn="ctr">
              <a:spcBef>
                <a:spcPts val="0"/>
              </a:spcBef>
              <a:buSzTx/>
              <a:buNone/>
              <a:defRPr sz="4000"/>
            </a:lvl3pPr>
            <a:lvl4pPr marL="0" indent="0" algn="ctr">
              <a:spcBef>
                <a:spcPts val="0"/>
              </a:spcBef>
              <a:buSzTx/>
              <a:buNone/>
              <a:defRPr sz="4000"/>
            </a:lvl4pPr>
            <a:lvl5pPr marL="0" indent="0" algn="ctr">
              <a:spcBef>
                <a:spcPts val="0"/>
              </a:spcBef>
              <a:buSzTx/>
              <a:buNone/>
              <a:defRPr sz="40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xfrm>
            <a:off x="6283553" y="9131300"/>
            <a:ext cx="424994" cy="436677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787400" y="3657600"/>
            <a:ext cx="11430000" cy="24384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sz="half" idx="13"/>
          </p:nvPr>
        </p:nvSpPr>
        <p:spPr>
          <a:xfrm>
            <a:off x="6484788" y="1206500"/>
            <a:ext cx="5465912" cy="7277100"/>
          </a:xfrm>
          <a:prstGeom prst="rect">
            <a:avLst/>
          </a:prstGeom>
          <a:ln w="9525">
            <a:round/>
          </a:ln>
          <a:effectLst>
            <a:outerShdw sx="100000" sy="100000" kx="0" ky="0" algn="b" rotWithShape="0" blurRad="63500" dist="38100" dir="540000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457200" y="1244600"/>
            <a:ext cx="5600700" cy="34671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457200" y="4851400"/>
            <a:ext cx="5600700" cy="3632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0" algn="ctr">
              <a:spcBef>
                <a:spcPts val="0"/>
              </a:spcBef>
              <a:buSzTx/>
              <a:buNone/>
              <a:defRPr sz="4000"/>
            </a:lvl2pPr>
            <a:lvl3pPr marL="0" indent="0" algn="ctr">
              <a:spcBef>
                <a:spcPts val="0"/>
              </a:spcBef>
              <a:buSzTx/>
              <a:buNone/>
              <a:defRPr sz="4000"/>
            </a:lvl3pPr>
            <a:lvl4pPr marL="0" indent="0" algn="ctr">
              <a:spcBef>
                <a:spcPts val="0"/>
              </a:spcBef>
              <a:buSzTx/>
              <a:buNone/>
              <a:defRPr sz="4000"/>
            </a:lvl4pPr>
            <a:lvl5pPr marL="0" indent="0" algn="ctr">
              <a:spcBef>
                <a:spcPts val="0"/>
              </a:spcBef>
              <a:buSzTx/>
              <a:buNone/>
              <a:defRPr sz="40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xfrm>
            <a:off x="787400" y="2768600"/>
            <a:ext cx="114300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quarter" idx="13"/>
          </p:nvPr>
        </p:nvSpPr>
        <p:spPr>
          <a:xfrm>
            <a:off x="7556500" y="2933700"/>
            <a:ext cx="3987347" cy="5308600"/>
          </a:xfrm>
          <a:prstGeom prst="rect">
            <a:avLst/>
          </a:prstGeom>
          <a:ln w="9525">
            <a:round/>
          </a:ln>
          <a:effectLst>
            <a:outerShdw sx="100000" sy="100000" kx="0" ky="0" algn="b" rotWithShape="0" blurRad="63500" dist="38100" dir="540000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787400" y="2768600"/>
            <a:ext cx="5486400" cy="57150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2800"/>
              </a:spcBef>
              <a:buBlip>
                <a:blip r:embed="rId2"/>
              </a:buBlip>
              <a:defRPr sz="3000"/>
            </a:lvl1pPr>
            <a:lvl2pPr marL="685800" indent="-342900">
              <a:spcBef>
                <a:spcPts val="2800"/>
              </a:spcBef>
              <a:buBlip>
                <a:blip r:embed="rId2"/>
              </a:buBlip>
              <a:defRPr sz="3000"/>
            </a:lvl2pPr>
            <a:lvl3pPr marL="1028700" indent="-342900">
              <a:spcBef>
                <a:spcPts val="2800"/>
              </a:spcBef>
              <a:buBlip>
                <a:blip r:embed="rId2"/>
              </a:buBlip>
              <a:defRPr sz="3000"/>
            </a:lvl3pPr>
            <a:lvl4pPr marL="1371600" indent="-342900">
              <a:spcBef>
                <a:spcPts val="2800"/>
              </a:spcBef>
              <a:buBlip>
                <a:blip r:embed="rId2"/>
              </a:buBlip>
              <a:defRPr sz="3000"/>
            </a:lvl4pPr>
            <a:lvl5pPr marL="1714500" indent="-342900">
              <a:spcBef>
                <a:spcPts val="2800"/>
              </a:spcBef>
              <a:buBlip>
                <a:blip r:embed="rId2"/>
              </a:buBlip>
              <a:defRPr sz="30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idx="13"/>
          </p:nvPr>
        </p:nvSpPr>
        <p:spPr>
          <a:xfrm>
            <a:off x="787400" y="685800"/>
            <a:ext cx="6184900" cy="8229600"/>
          </a:xfrm>
          <a:prstGeom prst="rect">
            <a:avLst/>
          </a:prstGeom>
          <a:ln w="9525">
            <a:round/>
          </a:ln>
          <a:effectLst>
            <a:outerShdw sx="100000" sy="100000" kx="0" ky="0" algn="b" rotWithShape="0" blurRad="63500" dist="38100" dir="540000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7645400" y="685800"/>
            <a:ext cx="4572000" cy="2984500"/>
          </a:xfrm>
          <a:prstGeom prst="rect">
            <a:avLst/>
          </a:prstGeom>
          <a:ln w="9525">
            <a:round/>
          </a:ln>
          <a:effectLst>
            <a:outerShdw sx="100000" sy="100000" kx="0" ky="0" algn="b" rotWithShape="0" blurRad="63500" dist="38100" dir="540000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sz="quarter" idx="15"/>
          </p:nvPr>
        </p:nvSpPr>
        <p:spPr>
          <a:xfrm>
            <a:off x="7645400" y="4381500"/>
            <a:ext cx="4572000" cy="4546600"/>
          </a:xfrm>
          <a:prstGeom prst="rect">
            <a:avLst/>
          </a:prstGeom>
          <a:ln w="9525">
            <a:round/>
          </a:ln>
          <a:effectLst>
            <a:outerShdw sx="100000" sy="100000" kx="0" ky="0" algn="b" rotWithShape="0" blurRad="63500" dist="38100" dir="540000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 txBox="1"/>
          <p:nvPr>
            <p:ph type="body" idx="1"/>
          </p:nvPr>
        </p:nvSpPr>
        <p:spPr>
          <a:xfrm>
            <a:off x="787400" y="1257300"/>
            <a:ext cx="11430000" cy="723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 txBox="1"/>
          <p:nvPr>
            <p:ph type="title"/>
          </p:nvPr>
        </p:nvSpPr>
        <p:spPr>
          <a:xfrm>
            <a:off x="787400" y="254000"/>
            <a:ext cx="114300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6283553" y="9128861"/>
            <a:ext cx="424994" cy="43667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9pPr>
    </p:titleStyle>
    <p:bodyStyle>
      <a:lvl1pPr marL="3937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5E5E5E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7874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5E5E5E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1811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5E5E5E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5748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5E5E5E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19685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5E5E5E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3622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5E5E5E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27559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5E5E5E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1496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5E5E5E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35433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5E5E5E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Relationship Id="rId7" Type="http://schemas.openxmlformats.org/officeDocument/2006/relationships/image" Target="../media/image49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1.gif"/><Relationship Id="rId5" Type="http://schemas.openxmlformats.org/officeDocument/2006/relationships/image" Target="../media/image5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jxjweb.top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3" Type="http://schemas.openxmlformats.org/officeDocument/2006/relationships/image" Target="../media/image1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cn.vuejs.org/v2/guide/single-file-components.html" TargetMode="External"/><Relationship Id="rId3" Type="http://schemas.openxmlformats.org/officeDocument/2006/relationships/hyperlink" Target="https://github.com/vuejs/awesome-vue#libraries--plugins" TargetMode="External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011.png" descr="011.png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2317750" y="768350"/>
            <a:ext cx="8382000" cy="6515100"/>
          </a:xfrm>
          <a:prstGeom prst="rect">
            <a:avLst/>
          </a:prstGeom>
          <a:effectLst/>
        </p:spPr>
      </p:pic>
      <p:sp>
        <p:nvSpPr>
          <p:cNvPr id="120" name="vue.j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vue.js</a:t>
            </a:r>
          </a:p>
        </p:txBody>
      </p:sp>
      <p:sp>
        <p:nvSpPr>
          <p:cNvPr id="121" name="靳肖健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C5D5F"/>
                </a:solidFill>
              </a:defRPr>
            </a:lvl1pPr>
          </a:lstStyle>
          <a:p>
            <a:pPr/>
            <a:r>
              <a:t>靳肖健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数据驱动…"/>
          <p:cNvSpPr txBox="1"/>
          <p:nvPr>
            <p:ph type="body" idx="13"/>
          </p:nvPr>
        </p:nvSpPr>
        <p:spPr>
          <a:xfrm>
            <a:off x="7914300" y="5228809"/>
            <a:ext cx="4478877" cy="1117601"/>
          </a:xfrm>
          <a:prstGeom prst="rect">
            <a:avLst/>
          </a:prstGeom>
        </p:spPr>
        <p:txBody>
          <a:bodyPr/>
          <a:lstStyle/>
          <a:p>
            <a:pPr/>
            <a:r>
              <a:t>数据驱动</a:t>
            </a:r>
          </a:p>
          <a:p>
            <a:pPr/>
            <a:r>
              <a:t>组件化</a:t>
            </a:r>
          </a:p>
        </p:txBody>
      </p:sp>
      <p:sp>
        <p:nvSpPr>
          <p:cNvPr id="180" name="vue核心思想"/>
          <p:cNvSpPr txBox="1"/>
          <p:nvPr>
            <p:ph type="body" idx="14"/>
          </p:nvPr>
        </p:nvSpPr>
        <p:spPr>
          <a:xfrm>
            <a:off x="1270000" y="1695450"/>
            <a:ext cx="10464800" cy="977901"/>
          </a:xfrm>
          <a:prstGeom prst="rect">
            <a:avLst/>
          </a:prstGeom>
        </p:spPr>
        <p:txBody>
          <a:bodyPr/>
          <a:lstStyle>
            <a:lvl1pPr>
              <a:defRPr sz="4900"/>
            </a:lvl1pPr>
          </a:lstStyle>
          <a:p>
            <a:pPr/>
            <a:r>
              <a:t>vue核心思想</a:t>
            </a:r>
          </a:p>
        </p:txBody>
      </p:sp>
      <p:grpSp>
        <p:nvGrpSpPr>
          <p:cNvPr id="183" name="屏幕快照 2018-05-23 上午11.59.13.png"/>
          <p:cNvGrpSpPr/>
          <p:nvPr/>
        </p:nvGrpSpPr>
        <p:grpSpPr>
          <a:xfrm>
            <a:off x="666746" y="3355306"/>
            <a:ext cx="8083055" cy="5579641"/>
            <a:chOff x="0" y="0"/>
            <a:chExt cx="8083053" cy="5579640"/>
          </a:xfrm>
        </p:grpSpPr>
        <p:pic>
          <p:nvPicPr>
            <p:cNvPr id="182" name="屏幕快照 2018-05-23 上午11.59.13.png" descr="屏幕快照 2018-05-23 上午11.59.13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65100" y="114300"/>
              <a:ext cx="7752854" cy="5147841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81" name="屏幕快照 2018-05-23 上午11.59.13.png" descr="屏幕快照 2018-05-23 上午11.59.13.png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8083054" cy="5579641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数据驱动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数据驱动</a:t>
            </a:r>
          </a:p>
        </p:txBody>
      </p:sp>
      <p:sp>
        <p:nvSpPr>
          <p:cNvPr id="186" name="vue靠数据驱动双向绑定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 defTabSz="457200">
              <a:spcBef>
                <a:spcPts val="0"/>
              </a:spcBef>
              <a:buSzTx/>
              <a:buNone/>
              <a:defRPr sz="2400"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pPr>
            <a:r>
              <a:t>vue靠数据驱动双向绑定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400"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pPr>
            <a:r>
              <a:t>使我们开发页面更简单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400"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pPr>
            <a:r>
              <a:t>开发者不需要手动的去修改dom</a:t>
            </a:r>
          </a:p>
        </p:txBody>
      </p:sp>
      <p:grpSp>
        <p:nvGrpSpPr>
          <p:cNvPr id="189" name="屏幕快照 2018-05-22 下午5.39.24.png"/>
          <p:cNvGrpSpPr/>
          <p:nvPr/>
        </p:nvGrpSpPr>
        <p:grpSpPr>
          <a:xfrm>
            <a:off x="6674657" y="2045470"/>
            <a:ext cx="5850797" cy="4083271"/>
            <a:chOff x="0" y="0"/>
            <a:chExt cx="5850795" cy="4083270"/>
          </a:xfrm>
        </p:grpSpPr>
        <p:pic>
          <p:nvPicPr>
            <p:cNvPr id="188" name="屏幕快照 2018-05-22 下午5.39.24.png" descr="屏幕快照 2018-05-22 下午5.39.24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165100" y="114300"/>
              <a:ext cx="5520596" cy="3651471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87" name="屏幕快照 2018-05-22 下午5.39.24.png" descr="屏幕快照 2018-05-22 下午5.39.24.png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5850796" cy="4083271"/>
            </a:xfrm>
            <a:prstGeom prst="rect">
              <a:avLst/>
            </a:prstGeom>
            <a:effectLst/>
          </p:spPr>
        </p:pic>
      </p:grpSp>
      <p:grpSp>
        <p:nvGrpSpPr>
          <p:cNvPr id="192" name="屏幕快照 2018-05-22 下午5.40.06.png"/>
          <p:cNvGrpSpPr/>
          <p:nvPr/>
        </p:nvGrpSpPr>
        <p:grpSpPr>
          <a:xfrm>
            <a:off x="379159" y="4781618"/>
            <a:ext cx="6114730" cy="4335392"/>
            <a:chOff x="0" y="0"/>
            <a:chExt cx="6114729" cy="4335390"/>
          </a:xfrm>
        </p:grpSpPr>
        <p:pic>
          <p:nvPicPr>
            <p:cNvPr id="191" name="屏幕快照 2018-05-22 下午5.40.06.png" descr="屏幕快照 2018-05-22 下午5.40.06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165100" y="114300"/>
              <a:ext cx="5784530" cy="3903591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90" name="屏幕快照 2018-05-22 下午5.40.06.png" descr="屏幕快照 2018-05-22 下午5.40.06.png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6114730" cy="4335391"/>
            </a:xfrm>
            <a:prstGeom prst="rect">
              <a:avLst/>
            </a:prstGeom>
            <a:effectLst/>
          </p:spPr>
        </p:pic>
      </p:grpSp>
      <p:sp>
        <p:nvSpPr>
          <p:cNvPr id="193" name="数据(Model)和视图(View)是不能直接通讯的，而是需要通过ViewModel来实现双方的通讯。…"/>
          <p:cNvSpPr txBox="1"/>
          <p:nvPr/>
        </p:nvSpPr>
        <p:spPr>
          <a:xfrm>
            <a:off x="6957649" y="6346064"/>
            <a:ext cx="5348313" cy="233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1600"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pPr>
            <a:r>
              <a:t>数据(Model)和视图(View)是不能直接通讯的，而是需要通过ViewModel来实现双方的通讯。</a:t>
            </a:r>
          </a:p>
          <a:p>
            <a:pPr algn="l" defTabSz="457200">
              <a:defRPr sz="1600"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pPr>
            <a:r>
              <a:t>当数据变化的时候，viewModel能够监听到这种变化，并及时的通知view做出修改。同样的，当页面有事件触发时，viewModel也能够监听到事件，并通知model进行响应。Viewmodel就相当于一个观察者，监控着双方的动作，并及时通知对方进行相应的操作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mvvm 框架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mvvm 框架</a:t>
            </a:r>
          </a:p>
        </p:txBody>
      </p:sp>
      <p:sp>
        <p:nvSpPr>
          <p:cNvPr id="196" name="Model: 指的是数据部分，对应到前端相当于对象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 defTabSz="457200">
              <a:spcBef>
                <a:spcPts val="0"/>
              </a:spcBef>
              <a:buSzTx/>
              <a:buNone/>
              <a:defRPr sz="2200"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pPr>
            <a:r>
              <a:t>Model: 指的是数据部分，对应到前端相当于对象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200"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pPr>
            <a:r>
              <a:t>View: 指的是视图部分，对应前端相当于dom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200"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pPr>
            <a:r>
              <a:t>Viewmodel: 就是连接视图与数据的</a:t>
            </a:r>
            <a:r>
              <a:t>通讯</a:t>
            </a:r>
            <a:r>
              <a:t>中间件</a:t>
            </a:r>
          </a:p>
        </p:txBody>
      </p:sp>
      <p:grpSp>
        <p:nvGrpSpPr>
          <p:cNvPr id="199" name="屏幕快照 2018-05-22 下午5.40.53.png"/>
          <p:cNvGrpSpPr/>
          <p:nvPr/>
        </p:nvGrpSpPr>
        <p:grpSpPr>
          <a:xfrm>
            <a:off x="1995895" y="4370486"/>
            <a:ext cx="8815466" cy="5141467"/>
            <a:chOff x="0" y="0"/>
            <a:chExt cx="8815465" cy="5141466"/>
          </a:xfrm>
        </p:grpSpPr>
        <p:pic>
          <p:nvPicPr>
            <p:cNvPr id="198" name="屏幕快照 2018-05-22 下午5.40.53.png" descr="屏幕快照 2018-05-22 下午5.40.53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165100" y="114300"/>
              <a:ext cx="8485266" cy="4709667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97" name="屏幕快照 2018-05-22 下午5.40.53.png" descr="屏幕快照 2018-05-22 下午5.40.53.png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-1"/>
              <a:ext cx="8815466" cy="514146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如何实现实时数据绑定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如何实现实时数据绑定</a:t>
            </a:r>
          </a:p>
        </p:txBody>
      </p:sp>
      <p:grpSp>
        <p:nvGrpSpPr>
          <p:cNvPr id="204" name="屏幕快照 2018-05-22 下午7.53.31.png"/>
          <p:cNvGrpSpPr/>
          <p:nvPr/>
        </p:nvGrpSpPr>
        <p:grpSpPr>
          <a:xfrm>
            <a:off x="1172737" y="2416301"/>
            <a:ext cx="10621226" cy="6457698"/>
            <a:chOff x="0" y="0"/>
            <a:chExt cx="10621224" cy="6457696"/>
          </a:xfrm>
        </p:grpSpPr>
        <p:pic>
          <p:nvPicPr>
            <p:cNvPr id="203" name="屏幕快照 2018-05-22 下午7.53.31.png" descr="屏幕快照 2018-05-22 下午7.53.31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65100" y="114300"/>
              <a:ext cx="10291025" cy="6025897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02" name="屏幕快照 2018-05-22 下午7.53.31.png" descr="屏幕快照 2018-05-22 下午7.53.31.png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0621225" cy="64576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指令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指令</a:t>
            </a:r>
          </a:p>
        </p:txBody>
      </p:sp>
      <p:sp>
        <p:nvSpPr>
          <p:cNvPr id="207" name="指令 (Directives) 是带有 v- 前缀的特殊特性。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>
            <a:lvl1pPr marL="0" indent="0" defTabSz="457200">
              <a:spcBef>
                <a:spcPts val="0"/>
              </a:spcBef>
              <a:buSzTx/>
              <a:buNone/>
              <a:defRPr sz="2200"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r>
              <a:t>指令 (Directives) 是带有 v- 前缀的特殊特性。</a:t>
            </a:r>
          </a:p>
        </p:txBody>
      </p:sp>
      <p:grpSp>
        <p:nvGrpSpPr>
          <p:cNvPr id="210" name="屏幕快照 2018-05-22 下午5.41.29.png"/>
          <p:cNvGrpSpPr/>
          <p:nvPr/>
        </p:nvGrpSpPr>
        <p:grpSpPr>
          <a:xfrm>
            <a:off x="4994375" y="4448268"/>
            <a:ext cx="7217234" cy="3886733"/>
            <a:chOff x="0" y="0"/>
            <a:chExt cx="7217233" cy="3886731"/>
          </a:xfrm>
        </p:grpSpPr>
        <p:pic>
          <p:nvPicPr>
            <p:cNvPr id="209" name="屏幕快照 2018-05-22 下午5.41.29.png" descr="屏幕快照 2018-05-22 下午5.41.29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165100" y="114300"/>
              <a:ext cx="6887034" cy="3454932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08" name="屏幕快照 2018-05-22 下午5.41.29.png" descr="屏幕快照 2018-05-22 下午5.41.29.png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-1"/>
              <a:ext cx="7217234" cy="3886733"/>
            </a:xfrm>
            <a:prstGeom prst="rect">
              <a:avLst/>
            </a:prstGeom>
            <a:effectLst/>
          </p:spPr>
        </p:pic>
      </p:grpSp>
      <p:grpSp>
        <p:nvGrpSpPr>
          <p:cNvPr id="213" name="屏幕快照 2018-05-22 下午8.43.17.png"/>
          <p:cNvGrpSpPr/>
          <p:nvPr/>
        </p:nvGrpSpPr>
        <p:grpSpPr>
          <a:xfrm>
            <a:off x="1384030" y="3379737"/>
            <a:ext cx="2720725" cy="6023795"/>
            <a:chOff x="0" y="0"/>
            <a:chExt cx="2720724" cy="6023793"/>
          </a:xfrm>
        </p:grpSpPr>
        <p:pic>
          <p:nvPicPr>
            <p:cNvPr id="212" name="屏幕快照 2018-05-22 下午8.43.17.png" descr="屏幕快照 2018-05-22 下午8.43.17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5204" r="0" b="0"/>
            <a:stretch>
              <a:fillRect/>
            </a:stretch>
          </p:blipFill>
          <p:spPr>
            <a:xfrm>
              <a:off x="165100" y="114299"/>
              <a:ext cx="2390525" cy="5590471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11" name="屏幕快照 2018-05-22 下午8.43.17.png" descr="屏幕快照 2018-05-22 下午8.43.17.png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-1" y="-1"/>
              <a:ext cx="2720726" cy="6023795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生命周期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生命周期</a:t>
            </a:r>
          </a:p>
        </p:txBody>
      </p:sp>
      <p:sp>
        <p:nvSpPr>
          <p:cNvPr id="216" name="每个 Vue 实例在被创建时都要经过一系列的初始化过程——例如，需要设置数据监听、编译模板、将实例挂载到 DOM 并在数据变化时更新 DOM 等。同时在这个过程中也会运行一些叫做生命周期钩子的函数，这给了用户在不同阶段添加自己的代码的机会。"/>
          <p:cNvSpPr txBox="1"/>
          <p:nvPr>
            <p:ph type="body" sz="half" idx="1"/>
          </p:nvPr>
        </p:nvSpPr>
        <p:spPr>
          <a:xfrm>
            <a:off x="457964" y="2768600"/>
            <a:ext cx="8235026" cy="5715000"/>
          </a:xfrm>
          <a:prstGeom prst="rect">
            <a:avLst/>
          </a:prstGeom>
        </p:spPr>
        <p:txBody>
          <a:bodyPr anchor="t"/>
          <a:lstStyle>
            <a:lvl1pPr marL="0" indent="0" defTabSz="457200">
              <a:spcBef>
                <a:spcPts val="0"/>
              </a:spcBef>
              <a:buSzTx/>
              <a:buNone/>
              <a:defRPr sz="2200"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r>
              <a:t>每个 Vue 实例在被创建时都要经过一系列的初始化过程——例如，需要设置数据监听、编译模板、将实例挂载到 DOM 并在数据变化时更新 DOM 等。同时在这个过程中也会运行一些叫做生命周期钩子的函数，这给了用户在不同阶段添加自己的代码的机会。</a:t>
            </a:r>
          </a:p>
        </p:txBody>
      </p:sp>
      <p:grpSp>
        <p:nvGrpSpPr>
          <p:cNvPr id="219" name="lifecycle.png"/>
          <p:cNvGrpSpPr/>
          <p:nvPr/>
        </p:nvGrpSpPr>
        <p:grpSpPr>
          <a:xfrm>
            <a:off x="8697268" y="291951"/>
            <a:ext cx="3945069" cy="9586453"/>
            <a:chOff x="0" y="0"/>
            <a:chExt cx="3945067" cy="9586452"/>
          </a:xfrm>
        </p:grpSpPr>
        <p:pic>
          <p:nvPicPr>
            <p:cNvPr id="218" name="lifecycle.png" descr="lifecycl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65100" y="114300"/>
              <a:ext cx="3614868" cy="9154653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17" name="lifecycle.png" descr="lifecycle.png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945068" cy="9586453"/>
            </a:xfrm>
            <a:prstGeom prst="rect">
              <a:avLst/>
            </a:prstGeom>
            <a:effectLst/>
          </p:spPr>
        </p:pic>
      </p:grpSp>
      <p:grpSp>
        <p:nvGrpSpPr>
          <p:cNvPr id="222" name="屏幕快照 2018-05-22 下午8.52.07.png"/>
          <p:cNvGrpSpPr/>
          <p:nvPr/>
        </p:nvGrpSpPr>
        <p:grpSpPr>
          <a:xfrm>
            <a:off x="1576585" y="4642147"/>
            <a:ext cx="5486401" cy="4432301"/>
            <a:chOff x="0" y="0"/>
            <a:chExt cx="5486400" cy="4432300"/>
          </a:xfrm>
        </p:grpSpPr>
        <p:pic>
          <p:nvPicPr>
            <p:cNvPr id="221" name="屏幕快照 2018-05-22 下午8.52.07.png" descr="屏幕快照 2018-05-22 下午8.52.07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65100" y="114300"/>
              <a:ext cx="5156200" cy="40005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20" name="屏幕快照 2018-05-22 下午8.52.07.png" descr="屏幕快照 2018-05-22 下午8.52.07.png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5486400" cy="443230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组件化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组件化</a:t>
            </a:r>
          </a:p>
        </p:txBody>
      </p:sp>
      <p:sp>
        <p:nvSpPr>
          <p:cNvPr id="225" name="组件系统是 Vue 的另一个重要的核心思想，因为它是一种抽象，允许我们使用小型、独立和通常可复用的组件构建大型应用。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>
            <a:lvl1pPr marL="0" indent="0" defTabSz="457200">
              <a:spcBef>
                <a:spcPts val="0"/>
              </a:spcBef>
              <a:buSzTx/>
              <a:buNone/>
              <a:defRPr sz="2200"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r>
              <a:t>组件系统是 Vue 的另一个重要的核心思想，因为它是一种抽象，允许我们使用小型、独立和通常可复用的组件构建大型应用。</a:t>
            </a:r>
          </a:p>
        </p:txBody>
      </p:sp>
      <p:grpSp>
        <p:nvGrpSpPr>
          <p:cNvPr id="228" name="屏幕快照 2018-05-22 下午5.43.17.png"/>
          <p:cNvGrpSpPr/>
          <p:nvPr/>
        </p:nvGrpSpPr>
        <p:grpSpPr>
          <a:xfrm>
            <a:off x="1801911" y="3759571"/>
            <a:ext cx="4040535" cy="2691659"/>
            <a:chOff x="0" y="0"/>
            <a:chExt cx="4040533" cy="2691657"/>
          </a:xfrm>
        </p:grpSpPr>
        <p:pic>
          <p:nvPicPr>
            <p:cNvPr id="227" name="屏幕快照 2018-05-22 下午5.43.17.png" descr="屏幕快照 2018-05-22 下午5.43.17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65100" y="114300"/>
              <a:ext cx="3710334" cy="2259858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26" name="屏幕快照 2018-05-22 下午5.43.17.png" descr="屏幕快照 2018-05-22 下午5.43.17.png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4040534" cy="2691658"/>
            </a:xfrm>
            <a:prstGeom prst="rect">
              <a:avLst/>
            </a:prstGeom>
            <a:effectLst/>
          </p:spPr>
        </p:pic>
      </p:grpSp>
      <p:grpSp>
        <p:nvGrpSpPr>
          <p:cNvPr id="231" name="屏幕快照 2018-05-22 下午8.56.14.png"/>
          <p:cNvGrpSpPr/>
          <p:nvPr/>
        </p:nvGrpSpPr>
        <p:grpSpPr>
          <a:xfrm>
            <a:off x="1138951" y="6258470"/>
            <a:ext cx="5366456" cy="2691659"/>
            <a:chOff x="0" y="0"/>
            <a:chExt cx="5366454" cy="2691657"/>
          </a:xfrm>
        </p:grpSpPr>
        <p:pic>
          <p:nvPicPr>
            <p:cNvPr id="230" name="屏幕快照 2018-05-22 下午8.56.14.png" descr="屏幕快照 2018-05-22 下午8.56.14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165100" y="114300"/>
              <a:ext cx="5036255" cy="2259858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29" name="屏幕快照 2018-05-22 下午8.56.14.png" descr="屏幕快照 2018-05-22 下午8.56.14.png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5366455" cy="2691658"/>
            </a:xfrm>
            <a:prstGeom prst="rect">
              <a:avLst/>
            </a:prstGeom>
            <a:effectLst/>
          </p:spPr>
        </p:pic>
      </p:grpSp>
      <p:grpSp>
        <p:nvGrpSpPr>
          <p:cNvPr id="234" name="屏幕快照 2018-05-22 下午8.56.21.png"/>
          <p:cNvGrpSpPr/>
          <p:nvPr/>
        </p:nvGrpSpPr>
        <p:grpSpPr>
          <a:xfrm>
            <a:off x="7382077" y="4151957"/>
            <a:ext cx="4704658" cy="4343401"/>
            <a:chOff x="0" y="0"/>
            <a:chExt cx="4704657" cy="4343400"/>
          </a:xfrm>
        </p:grpSpPr>
        <p:pic>
          <p:nvPicPr>
            <p:cNvPr id="233" name="屏幕快照 2018-05-22 下午8.56.21.png" descr="屏幕快照 2018-05-22 下午8.56.21.png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0" r="0" b="0"/>
            <a:stretch>
              <a:fillRect/>
            </a:stretch>
          </p:blipFill>
          <p:spPr>
            <a:xfrm>
              <a:off x="165100" y="114300"/>
              <a:ext cx="4374458" cy="39116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32" name="屏幕快照 2018-05-22 下午8.56.21.png" descr="屏幕快照 2018-05-22 下午8.56.21.png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4704658" cy="434340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Vue.compon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Vue.component</a:t>
            </a:r>
          </a:p>
        </p:txBody>
      </p:sp>
      <p:sp>
        <p:nvSpPr>
          <p:cNvPr id="237" name="全局定义 =&gt; 强制要求每个 component 中的命名不得重复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None/>
              <a:defRPr sz="2200"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pPr>
            <a:r>
              <a:t>全局定义 =&gt; 强制要求每个 component 中的命名不得重复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200"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pPr>
          </a:p>
          <a:p>
            <a:pPr marL="0" indent="0" defTabSz="457200">
              <a:spcBef>
                <a:spcPts val="0"/>
              </a:spcBef>
              <a:buSzTx/>
              <a:buNone/>
              <a:defRPr sz="2200"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pPr>
            <a:r>
              <a:t>字符串模板 =&gt; 缺乏语法高亮，在 HTML 有多行的时候，需要用到丑陋的 \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200"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pPr>
          </a:p>
          <a:p>
            <a:pPr marL="0" indent="0" defTabSz="457200">
              <a:spcBef>
                <a:spcPts val="0"/>
              </a:spcBef>
              <a:buSzTx/>
              <a:buNone/>
              <a:defRPr sz="2200"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pPr>
            <a:r>
              <a:t>不支持 CSS =&gt; 意味着当 HTML 和 JavaScript 组件化时，CSS 明显被遗漏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200"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pPr>
          </a:p>
          <a:p>
            <a:pPr marL="0" indent="0" defTabSz="457200">
              <a:spcBef>
                <a:spcPts val="0"/>
              </a:spcBef>
              <a:buSzTx/>
              <a:buNone/>
              <a:defRPr sz="2200"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pPr>
            <a:r>
              <a:t>没有构建步骤 =&gt; 限制只能使用 HTML 和 ES5 JavaScript, 而不能使用预处理器，如Babel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单文件组件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单文件组件</a:t>
            </a:r>
          </a:p>
        </p:txBody>
      </p:sp>
      <p:grpSp>
        <p:nvGrpSpPr>
          <p:cNvPr id="242" name="屏幕快照 2018-05-22 下午9.06.59.png"/>
          <p:cNvGrpSpPr/>
          <p:nvPr/>
        </p:nvGrpSpPr>
        <p:grpSpPr>
          <a:xfrm>
            <a:off x="6018876" y="2311589"/>
            <a:ext cx="6619989" cy="7212225"/>
            <a:chOff x="0" y="0"/>
            <a:chExt cx="6619988" cy="7212224"/>
          </a:xfrm>
        </p:grpSpPr>
        <p:pic>
          <p:nvPicPr>
            <p:cNvPr id="241" name="屏幕快照 2018-05-22 下午9.06.59.png" descr="屏幕快照 2018-05-22 下午9.06.59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165100" y="114300"/>
              <a:ext cx="6289789" cy="6780425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40" name="屏幕快照 2018-05-22 下午9.06.59.png" descr="屏幕快照 2018-05-22 下午9.06.59.png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0"/>
              <a:ext cx="6619990" cy="7212225"/>
            </a:xfrm>
            <a:prstGeom prst="rect">
              <a:avLst/>
            </a:prstGeom>
            <a:effectLst/>
          </p:spPr>
        </p:pic>
      </p:grpSp>
      <p:sp>
        <p:nvSpPr>
          <p:cNvPr id="243" name="基于 commonJS 模块管理…"/>
          <p:cNvSpPr txBox="1"/>
          <p:nvPr/>
        </p:nvSpPr>
        <p:spPr>
          <a:xfrm>
            <a:off x="536894" y="6581508"/>
            <a:ext cx="4780323" cy="2598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200"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pPr>
            <a:r>
              <a:t>基于 commonJS 模块管理 </a:t>
            </a:r>
          </a:p>
          <a:p>
            <a:pPr algn="l" defTabSz="457200">
              <a:defRPr sz="2200"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pPr>
          </a:p>
          <a:p>
            <a:pPr algn="l" defTabSz="457200">
              <a:defRPr sz="2200"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pPr>
            <a:r>
              <a:t>文件扩展名为 .vue 的单文件组件</a:t>
            </a:r>
          </a:p>
          <a:p>
            <a:pPr algn="l" defTabSz="457200">
              <a:defRPr sz="2200"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pPr>
          </a:p>
          <a:p>
            <a:pPr algn="l" defTabSz="457200">
              <a:defRPr sz="2200"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pPr>
            <a:r>
              <a:t>可以使用 webpack 等构建工具</a:t>
            </a:r>
          </a:p>
          <a:p>
            <a:pPr algn="l" defTabSz="457200">
              <a:defRPr sz="2200"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pPr>
          </a:p>
        </p:txBody>
      </p:sp>
      <p:sp>
        <p:nvSpPr>
          <p:cNvPr id="244" name="文本"/>
          <p:cNvSpPr txBox="1"/>
          <p:nvPr/>
        </p:nvSpPr>
        <p:spPr>
          <a:xfrm>
            <a:off x="316070" y="2085720"/>
            <a:ext cx="5905179" cy="6169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ts val="4200"/>
              </a:lnSpc>
              <a:defRPr b="1" sz="1500">
                <a:solidFill>
                  <a:srgbClr val="2C3E50"/>
                </a:solidFill>
              </a:defRPr>
            </a:pPr>
          </a:p>
        </p:txBody>
      </p:sp>
      <p:grpSp>
        <p:nvGrpSpPr>
          <p:cNvPr id="247" name="屏幕快照 2018-05-25 上午1.23.04.png"/>
          <p:cNvGrpSpPr/>
          <p:nvPr/>
        </p:nvGrpSpPr>
        <p:grpSpPr>
          <a:xfrm>
            <a:off x="112017" y="3018928"/>
            <a:ext cx="5983085" cy="2633350"/>
            <a:chOff x="0" y="0"/>
            <a:chExt cx="5983084" cy="2633348"/>
          </a:xfrm>
        </p:grpSpPr>
        <p:pic>
          <p:nvPicPr>
            <p:cNvPr id="246" name="屏幕快照 2018-05-25 上午1.23.04.png" descr="屏幕快照 2018-05-25 上午1.23.04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65100" y="114300"/>
              <a:ext cx="5652885" cy="2201549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45" name="屏幕快照 2018-05-25 上午1.23.04.png" descr="屏幕快照 2018-05-25 上午1.23.04.png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5983085" cy="2633349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屏幕快照 2018-05-25 上午2.19.22.png" descr="屏幕快照 2018-05-25 上午2.19.22.png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2209800" y="660400"/>
            <a:ext cx="8597900" cy="6616700"/>
          </a:xfrm>
          <a:prstGeom prst="rect">
            <a:avLst/>
          </a:prstGeom>
        </p:spPr>
      </p:pic>
      <p:sp>
        <p:nvSpPr>
          <p:cNvPr id="250" name="实例"/>
          <p:cNvSpPr txBox="1"/>
          <p:nvPr>
            <p:ph type="title"/>
          </p:nvPr>
        </p:nvSpPr>
        <p:spPr>
          <a:xfrm>
            <a:off x="787400" y="7620000"/>
            <a:ext cx="11430000" cy="1270000"/>
          </a:xfrm>
          <a:prstGeom prst="rect">
            <a:avLst/>
          </a:prstGeom>
        </p:spPr>
        <p:txBody>
          <a:bodyPr/>
          <a:lstStyle>
            <a:lvl1pPr defTabSz="490727">
              <a:defRPr sz="6551">
                <a:effectLst>
                  <a:outerShdw sx="100000" sy="100000" kx="0" ky="0" algn="b" rotWithShape="0" blurRad="53339" dist="10668" dir="540000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pPr/>
            <a:r>
              <a:t>实例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dom 介绍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dom 介绍</a:t>
            </a:r>
          </a:p>
        </p:txBody>
      </p:sp>
      <p:sp>
        <p:nvSpPr>
          <p:cNvPr id="124" name="文档对象模型 (DOM) 是HTML和XML文档的编程接口。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 defTabSz="457200">
              <a:spcBef>
                <a:spcPts val="0"/>
              </a:spcBef>
              <a:buSzTx/>
              <a:buNone/>
              <a:defRPr sz="2200"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pPr>
            <a:r>
              <a:t>文档对象模型 (DOM) 是HTML和XML文档的编程接口。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200"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pPr>
          </a:p>
          <a:p>
            <a:pPr marL="0" indent="0" defTabSz="457200">
              <a:spcBef>
                <a:spcPts val="0"/>
              </a:spcBef>
              <a:buSzTx/>
              <a:buNone/>
              <a:defRPr sz="2200"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pPr>
            <a:r>
              <a:t>它提供了对文档的结构化的表述，并定义了一种方式可以使从程序中对该结构进行访问，从而改变文档的结构，样式和内容。</a:t>
            </a:r>
          </a:p>
        </p:txBody>
      </p:sp>
      <p:grpSp>
        <p:nvGrpSpPr>
          <p:cNvPr id="127" name="屏幕快照 2018-05-23 上午11.54.30.png"/>
          <p:cNvGrpSpPr/>
          <p:nvPr/>
        </p:nvGrpSpPr>
        <p:grpSpPr>
          <a:xfrm>
            <a:off x="757836" y="5034973"/>
            <a:ext cx="4995774" cy="3130267"/>
            <a:chOff x="0" y="0"/>
            <a:chExt cx="4995772" cy="3130266"/>
          </a:xfrm>
        </p:grpSpPr>
        <p:pic>
          <p:nvPicPr>
            <p:cNvPr id="126" name="屏幕快照 2018-05-23 上午11.54.30.png" descr="屏幕快照 2018-05-23 上午11.54.30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65100" y="114300"/>
              <a:ext cx="4665573" cy="2698467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25" name="屏幕快照 2018-05-23 上午11.54.30.png" descr="屏幕快照 2018-05-23 上午11.54.30.png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4995773" cy="3130267"/>
            </a:xfrm>
            <a:prstGeom prst="rect">
              <a:avLst/>
            </a:prstGeom>
            <a:effectLst/>
          </p:spPr>
        </p:pic>
      </p:grpSp>
      <p:grpSp>
        <p:nvGrpSpPr>
          <p:cNvPr id="130" name="ct_htmltree.gif"/>
          <p:cNvGrpSpPr/>
          <p:nvPr/>
        </p:nvGrpSpPr>
        <p:grpSpPr>
          <a:xfrm>
            <a:off x="5988874" y="4796706"/>
            <a:ext cx="6502401" cy="3810001"/>
            <a:chOff x="0" y="0"/>
            <a:chExt cx="6502400" cy="3810000"/>
          </a:xfrm>
        </p:grpSpPr>
        <p:pic>
          <p:nvPicPr>
            <p:cNvPr id="129" name="ct_htmltree.gif" descr="ct_htmltree.gif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165100" y="114300"/>
              <a:ext cx="6172200" cy="33782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28" name="ct_htmltree.gif" descr="ct_htmltree.gif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6502400" cy="381000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谢谢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谢谢</a:t>
            </a:r>
          </a:p>
        </p:txBody>
      </p:sp>
      <p:sp>
        <p:nvSpPr>
          <p:cNvPr id="253" name="靳肖健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靳肖健</a:t>
            </a:r>
          </a:p>
          <a:p>
            <a:pPr/>
            <a:r>
              <a:t> </a:t>
            </a:r>
            <a:r>
              <a:rPr u="sng">
                <a:hlinkClick r:id="rId2" invalidUrl="" action="" tgtFrame="" tooltip="" history="1" highlightClick="0" endSnd="0"/>
              </a:rPr>
              <a:t>jxjweb.top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010.png" descr="010.png"/>
          <p:cNvPicPr>
            <a:picLocks noChangeAspect="0"/>
          </p:cNvPicPr>
          <p:nvPr>
            <p:ph type="pic" idx="15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7480300" y="4267200"/>
            <a:ext cx="4902200" cy="4978400"/>
          </a:xfrm>
          <a:prstGeom prst="rect">
            <a:avLst/>
          </a:prstGeom>
          <a:effectLst/>
        </p:spPr>
      </p:pic>
      <p:pic>
        <p:nvPicPr>
          <p:cNvPr id="133" name="屏幕快照 2018-05-23 上午10.54.41.png" descr="屏幕快照 2018-05-23 上午10.54.41.png"/>
          <p:cNvPicPr>
            <a:picLocks noChangeAspect="0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xfrm>
            <a:off x="7480300" y="571500"/>
            <a:ext cx="4902200" cy="3416300"/>
          </a:xfrm>
          <a:prstGeom prst="rect">
            <a:avLst/>
          </a:prstGeom>
          <a:effectLst/>
        </p:spPr>
      </p:pic>
      <p:pic>
        <p:nvPicPr>
          <p:cNvPr id="134" name="屏幕快照 2018-05-23 上午10.57.27.png" descr="屏幕快照 2018-05-23 上午10.57.27.png"/>
          <p:cNvPicPr>
            <a:picLocks noChangeAspect="0"/>
          </p:cNvPicPr>
          <p:nvPr>
            <p:ph type="pic" idx="13"/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584200" y="1081249"/>
            <a:ext cx="6483202" cy="7629202"/>
          </a:xfrm>
          <a:prstGeom prst="rect">
            <a:avLst/>
          </a:prstGeom>
          <a:effectLst/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ac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react</a:t>
            </a:r>
          </a:p>
        </p:txBody>
      </p:sp>
      <p:sp>
        <p:nvSpPr>
          <p:cNvPr id="137" name="React 是一个用于构建用户界面的 JAVASCRIPT 库。主要用于构建UI，很多人认为 React 是 MVC 中的 V（视图）。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 defTabSz="457200">
              <a:spcBef>
                <a:spcPts val="0"/>
              </a:spcBef>
              <a:buSzTx/>
              <a:buNone/>
              <a:defRPr sz="2200"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pPr>
            <a:r>
              <a:t>React 是一个用于构建用户界面的 JAVASCRIPT 库。主要用于构建UI，很多人认为 React 是 MVC 中的 V（视图）。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200"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pPr>
            <a:r>
              <a:t>React 起源于 Facebook 的内部项目，拥有较高的性能，代码逻辑非常简单，越来越多的人已开始关注和使用它。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200"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pPr>
            <a:r>
              <a:t>JSX − JSX 是 JavaScript 语法的扩展。</a:t>
            </a:r>
            <a:br/>
            <a:br/>
          </a:p>
        </p:txBody>
      </p:sp>
      <p:grpSp>
        <p:nvGrpSpPr>
          <p:cNvPr id="140" name="屏幕快照 2018-05-25 上午12.57.08.png"/>
          <p:cNvGrpSpPr/>
          <p:nvPr/>
        </p:nvGrpSpPr>
        <p:grpSpPr>
          <a:xfrm>
            <a:off x="3182248" y="4910963"/>
            <a:ext cx="6640304" cy="4872797"/>
            <a:chOff x="0" y="0"/>
            <a:chExt cx="6640303" cy="4872796"/>
          </a:xfrm>
        </p:grpSpPr>
        <p:pic>
          <p:nvPicPr>
            <p:cNvPr id="139" name="屏幕快照 2018-05-25 上午12.57.08.png" descr="屏幕快照 2018-05-25 上午12.57.08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65100" y="114300"/>
              <a:ext cx="6310104" cy="4440997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38" name="屏幕快照 2018-05-25 上午12.57.08.png" descr="屏幕快照 2018-05-25 上午12.57.08.png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6640304" cy="48727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Angular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Angular4</a:t>
            </a:r>
          </a:p>
        </p:txBody>
      </p:sp>
      <p:sp>
        <p:nvSpPr>
          <p:cNvPr id="143" name="AngularJS 诞生于2009年，是一款优秀的前端JS框架，已经被用于Google的多款产品当中。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 defTabSz="457200">
              <a:spcBef>
                <a:spcPts val="0"/>
              </a:spcBef>
              <a:buSzTx/>
              <a:buNone/>
              <a:defRPr sz="2200"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pPr>
            <a:r>
              <a:t>AngularJS 诞生于2009年，是一款优秀的前端JS框架，已经被用于Google的多款产品当中。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200"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pPr>
            <a:r>
              <a:t>Angular最为核心的是全。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200"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pPr>
          </a:p>
          <a:p>
            <a:pPr marL="0" indent="0" defTabSz="457200">
              <a:spcBef>
                <a:spcPts val="0"/>
              </a:spcBef>
              <a:buSzTx/>
              <a:buNone/>
              <a:defRPr sz="2200"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pPr>
            <a:r>
              <a:t>Angular4 == Vue + TypeScript + axios + Vue-router + mocha + Vue-i18n + vue-cli + ... </a:t>
            </a:r>
          </a:p>
        </p:txBody>
      </p:sp>
      <p:grpSp>
        <p:nvGrpSpPr>
          <p:cNvPr id="146" name="屏幕快照 2018-05-25 上午1.12.35.png"/>
          <p:cNvGrpSpPr/>
          <p:nvPr/>
        </p:nvGrpSpPr>
        <p:grpSpPr>
          <a:xfrm>
            <a:off x="16777200" y="7466465"/>
            <a:ext cx="4142181" cy="5196775"/>
            <a:chOff x="0" y="0"/>
            <a:chExt cx="4142179" cy="5196774"/>
          </a:xfrm>
        </p:grpSpPr>
        <p:pic>
          <p:nvPicPr>
            <p:cNvPr id="145" name="屏幕快照 2018-05-25 上午1.12.35.png" descr="屏幕快照 2018-05-25 上午1.12.35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65100" y="114300"/>
              <a:ext cx="3811980" cy="4764975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44" name="屏幕快照 2018-05-25 上午1.12.35.png" descr="屏幕快照 2018-05-25 上午1.12.35.png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4142180" cy="5196775"/>
            </a:xfrm>
            <a:prstGeom prst="rect">
              <a:avLst/>
            </a:prstGeom>
            <a:effectLst/>
          </p:spPr>
        </p:pic>
      </p:grpSp>
      <p:grpSp>
        <p:nvGrpSpPr>
          <p:cNvPr id="149" name="屏幕快照 2018-05-25 上午1.18.47.png"/>
          <p:cNvGrpSpPr/>
          <p:nvPr/>
        </p:nvGrpSpPr>
        <p:grpSpPr>
          <a:xfrm>
            <a:off x="2407795" y="4928631"/>
            <a:ext cx="8189210" cy="4653519"/>
            <a:chOff x="0" y="0"/>
            <a:chExt cx="8189209" cy="4653518"/>
          </a:xfrm>
        </p:grpSpPr>
        <p:pic>
          <p:nvPicPr>
            <p:cNvPr id="148" name="屏幕快照 2018-05-25 上午1.18.47.png" descr="屏幕快照 2018-05-25 上午1.18.47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165100" y="114300"/>
              <a:ext cx="7859010" cy="4221719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47" name="屏幕快照 2018-05-25 上午1.18.47.png" descr="屏幕快照 2018-05-25 上午1.18.47.png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8189210" cy="4653519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Angular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Angular4</a:t>
            </a:r>
          </a:p>
        </p:txBody>
      </p:sp>
      <p:sp>
        <p:nvSpPr>
          <p:cNvPr id="152" name="与 ng 相比，其他两个不是真正的框架。…"/>
          <p:cNvSpPr txBox="1"/>
          <p:nvPr>
            <p:ph type="body" sz="half" idx="1"/>
          </p:nvPr>
        </p:nvSpPr>
        <p:spPr>
          <a:xfrm>
            <a:off x="787400" y="3086100"/>
            <a:ext cx="5847259" cy="5715000"/>
          </a:xfrm>
          <a:prstGeom prst="rect">
            <a:avLst/>
          </a:prstGeom>
        </p:spPr>
        <p:txBody>
          <a:bodyPr anchor="t"/>
          <a:lstStyle/>
          <a:p>
            <a:pPr marL="0" indent="0" defTabSz="457200">
              <a:spcBef>
                <a:spcPts val="0"/>
              </a:spcBef>
              <a:buSzTx/>
              <a:buNone/>
              <a:defRPr sz="2200"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pPr>
            <a:r>
              <a:t>与 </a:t>
            </a:r>
            <a:r>
              <a:t>ng 相比，其他两个不是真正的框架。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200"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pPr>
          </a:p>
          <a:p>
            <a:pPr marL="0" indent="0" defTabSz="457200">
              <a:spcBef>
                <a:spcPts val="0"/>
              </a:spcBef>
              <a:buSzTx/>
              <a:buNone/>
              <a:defRPr sz="2200"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pPr>
            <a:r>
              <a:t>如果你只是需要把看起来过时的 jQuery 替换掉，那么你就选 vue 或 react 就可以了。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200"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pPr>
          </a:p>
          <a:p>
            <a:pPr marL="0" indent="0" defTabSz="457200">
              <a:spcBef>
                <a:spcPts val="0"/>
              </a:spcBef>
              <a:buSzTx/>
              <a:buNone/>
              <a:defRPr sz="2200"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pPr>
            <a:r>
              <a:t>等你的应用复杂了，你就得用 vue 或 react 整合其他类库搞出一个与 ng 类似的框架</a:t>
            </a:r>
          </a:p>
        </p:txBody>
      </p:sp>
      <p:grpSp>
        <p:nvGrpSpPr>
          <p:cNvPr id="155" name="屏幕快照 2018-05-25 上午1.12.35.png"/>
          <p:cNvGrpSpPr/>
          <p:nvPr/>
        </p:nvGrpSpPr>
        <p:grpSpPr>
          <a:xfrm>
            <a:off x="7357020" y="2774950"/>
            <a:ext cx="5054601" cy="6337300"/>
            <a:chOff x="0" y="0"/>
            <a:chExt cx="5054600" cy="6337300"/>
          </a:xfrm>
        </p:grpSpPr>
        <p:pic>
          <p:nvPicPr>
            <p:cNvPr id="154" name="屏幕快照 2018-05-25 上午1.12.35.png" descr="屏幕快照 2018-05-25 上午1.12.35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65100" y="114300"/>
              <a:ext cx="4724400" cy="59055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53" name="屏幕快照 2018-05-25 上午1.12.35.png" descr="屏幕快照 2018-05-25 上午1.12.35.png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5054600" cy="633730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屏幕快照 2018-05-25 上午12.41.39.png"/>
          <p:cNvGrpSpPr/>
          <p:nvPr/>
        </p:nvGrpSpPr>
        <p:grpSpPr>
          <a:xfrm>
            <a:off x="179655" y="247539"/>
            <a:ext cx="4691092" cy="6252079"/>
            <a:chOff x="0" y="0"/>
            <a:chExt cx="4691091" cy="6252078"/>
          </a:xfrm>
        </p:grpSpPr>
        <p:pic>
          <p:nvPicPr>
            <p:cNvPr id="158" name="屏幕快照 2018-05-25 上午12.41.39.png" descr="屏幕快照 2018-05-25 上午12.41.39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65100" y="114300"/>
              <a:ext cx="4360892" cy="5820279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57" name="屏幕快照 2018-05-25 上午12.41.39.png" descr="屏幕快照 2018-05-25 上午12.41.39.png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4691092" cy="6252079"/>
            </a:xfrm>
            <a:prstGeom prst="rect">
              <a:avLst/>
            </a:prstGeom>
            <a:effectLst/>
          </p:spPr>
        </p:pic>
      </p:grpSp>
      <p:grpSp>
        <p:nvGrpSpPr>
          <p:cNvPr id="162" name="屏幕快照 2018-05-25 上午12.42.45.png"/>
          <p:cNvGrpSpPr/>
          <p:nvPr/>
        </p:nvGrpSpPr>
        <p:grpSpPr>
          <a:xfrm>
            <a:off x="7690742" y="246253"/>
            <a:ext cx="5124303" cy="6419972"/>
            <a:chOff x="0" y="0"/>
            <a:chExt cx="5124301" cy="6419970"/>
          </a:xfrm>
        </p:grpSpPr>
        <p:pic>
          <p:nvPicPr>
            <p:cNvPr id="161" name="屏幕快照 2018-05-25 上午12.42.45.png" descr="屏幕快照 2018-05-25 上午12.42.45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65100" y="114300"/>
              <a:ext cx="4794102" cy="5988171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60" name="屏幕快照 2018-05-25 上午12.42.45.png" descr="屏幕快照 2018-05-25 上午12.42.45.png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5124302" cy="6419971"/>
            </a:xfrm>
            <a:prstGeom prst="rect">
              <a:avLst/>
            </a:prstGeom>
            <a:effectLst/>
          </p:spPr>
        </p:pic>
      </p:grpSp>
      <p:grpSp>
        <p:nvGrpSpPr>
          <p:cNvPr id="165" name="屏幕快照 2018-05-25 上午12.43.51.png"/>
          <p:cNvGrpSpPr/>
          <p:nvPr/>
        </p:nvGrpSpPr>
        <p:grpSpPr>
          <a:xfrm>
            <a:off x="3502818" y="2869406"/>
            <a:ext cx="5308113" cy="6827894"/>
            <a:chOff x="0" y="0"/>
            <a:chExt cx="5308112" cy="6827893"/>
          </a:xfrm>
        </p:grpSpPr>
        <p:pic>
          <p:nvPicPr>
            <p:cNvPr id="164" name="屏幕快照 2018-05-25 上午12.43.51.png" descr="屏幕快照 2018-05-25 上午12.43.51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65100" y="114300"/>
              <a:ext cx="4977913" cy="6396094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63" name="屏幕快照 2018-05-25 上午12.43.51.png" descr="屏幕快照 2018-05-25 上午12.43.51.png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5308113" cy="6827894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vue 简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vue 简介</a:t>
            </a:r>
          </a:p>
        </p:txBody>
      </p:sp>
      <p:sp>
        <p:nvSpPr>
          <p:cNvPr id="168" name="Vue  是一套用于构建用户界面的渐进式框架。与angular不同的是，Vue 被设计为可以自底向上逐层应用。Vue 的核心库只关注视图层，不仅易于上手，还便于与第三方库或既有项目整合。另一方面，当与现代化的工具链以及各种支持类库结合使用时，Vue 也完全能够为复杂的单页应用提供驱动。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 defTabSz="457200">
              <a:spcBef>
                <a:spcPts val="0"/>
              </a:spcBef>
              <a:buSzTx/>
              <a:buNone/>
              <a:defRPr sz="2600">
                <a:solidFill>
                  <a:srgbClr val="34495E"/>
                </a:solidFill>
              </a:defRPr>
            </a:pPr>
            <a:r>
              <a:t>Vue  是一套用于构建用户界面的</a:t>
            </a:r>
            <a:r>
              <a:rPr b="1">
                <a:solidFill>
                  <a:srgbClr val="2C3E50"/>
                </a:solidFill>
              </a:rPr>
              <a:t>渐进式框架</a:t>
            </a:r>
            <a:r>
              <a:t>。与angular不同的是，Vue 被设计为可以自底向上逐层应用。Vue 的核心库只关注视图层，不仅易于上手，还便于与第三方库或既有项目整合。另一方面，当与</a:t>
            </a:r>
            <a:r>
              <a:rPr b="1">
                <a:solidFill>
                  <a:srgbClr val="42B983"/>
                </a:solidFill>
                <a:hlinkClick r:id="rId2" invalidUrl="" action="" tgtFrame="" tooltip="" history="1" highlightClick="0" endSnd="0"/>
              </a:rPr>
              <a:t>现代化的工具链</a:t>
            </a:r>
            <a:r>
              <a:t>以及各种</a:t>
            </a:r>
            <a:r>
              <a:rPr b="1">
                <a:solidFill>
                  <a:srgbClr val="42B983"/>
                </a:solidFill>
                <a:hlinkClick r:id="rId3" invalidUrl="" action="" tgtFrame="" tooltip="" history="1" highlightClick="0" endSnd="0"/>
              </a:rPr>
              <a:t>支持类库</a:t>
            </a:r>
            <a:r>
              <a:t>结合使用时，Vue 也完全能够为复杂的单页应用提供驱动。</a:t>
            </a:r>
          </a:p>
        </p:txBody>
      </p:sp>
      <p:grpSp>
        <p:nvGrpSpPr>
          <p:cNvPr id="171" name="屏幕快照 2018-05-22 下午5.33.57.png"/>
          <p:cNvGrpSpPr/>
          <p:nvPr/>
        </p:nvGrpSpPr>
        <p:grpSpPr>
          <a:xfrm>
            <a:off x="254049" y="5302925"/>
            <a:ext cx="4915259" cy="3775731"/>
            <a:chOff x="0" y="0"/>
            <a:chExt cx="4915258" cy="3775730"/>
          </a:xfrm>
        </p:grpSpPr>
        <p:pic>
          <p:nvPicPr>
            <p:cNvPr id="170" name="屏幕快照 2018-05-22 下午5.33.57.png" descr="屏幕快照 2018-05-22 下午5.33.57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65100" y="114300"/>
              <a:ext cx="4585059" cy="3343931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69" name="屏幕快照 2018-05-22 下午5.33.57.png" descr="屏幕快照 2018-05-22 下午5.33.57.png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4915259" cy="3775731"/>
            </a:xfrm>
            <a:prstGeom prst="rect">
              <a:avLst/>
            </a:prstGeom>
            <a:effectLst/>
          </p:spPr>
        </p:pic>
      </p:grpSp>
      <p:grpSp>
        <p:nvGrpSpPr>
          <p:cNvPr id="174" name="屏幕快照 2018-05-22 下午8.20.37.png"/>
          <p:cNvGrpSpPr/>
          <p:nvPr/>
        </p:nvGrpSpPr>
        <p:grpSpPr>
          <a:xfrm>
            <a:off x="4804122" y="5094337"/>
            <a:ext cx="8073313" cy="4192907"/>
            <a:chOff x="0" y="0"/>
            <a:chExt cx="8073312" cy="4192906"/>
          </a:xfrm>
        </p:grpSpPr>
        <p:pic>
          <p:nvPicPr>
            <p:cNvPr id="173" name="屏幕快照 2018-05-22 下午8.20.37.png" descr="屏幕快照 2018-05-22 下午8.20.37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65100" y="114300"/>
              <a:ext cx="7743113" cy="3761107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72" name="屏幕快照 2018-05-22 下午8.20.37.png" descr="屏幕快照 2018-05-22 下午8.20.37.png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8073313" cy="419290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vue 特点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vue 特点</a:t>
            </a:r>
          </a:p>
        </p:txBody>
      </p:sp>
      <p:sp>
        <p:nvSpPr>
          <p:cNvPr id="177" name="侵入性低:不对整体架构做过多约束,方便与其他库或是已有的前端技术栈整合…"/>
          <p:cNvSpPr txBox="1"/>
          <p:nvPr>
            <p:ph type="body" idx="1"/>
          </p:nvPr>
        </p:nvSpPr>
        <p:spPr>
          <a:xfrm>
            <a:off x="787400" y="2946400"/>
            <a:ext cx="11430000" cy="5715000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侵入性低:不对整体架构做过多约束,方便与其他库或是已有的前端技术栈整合</a:t>
            </a:r>
          </a:p>
          <a:p>
            <a:pPr>
              <a:buBlip>
                <a:blip r:embed="rId2"/>
              </a:buBlip>
            </a:pPr>
            <a:r>
              <a:t>鼓励模块化:基于组件的开发模式有利于将界面代码自然分割为更易维护的模块</a:t>
            </a:r>
          </a:p>
          <a:p>
            <a:pPr>
              <a:buBlip>
                <a:blip r:embed="rId2"/>
              </a:buBlip>
            </a:pPr>
            <a:r>
              <a:t>轻量高性能:无外部依赖,独立小巧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2.jpe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jpeg"/></Relationships>

</file>

<file path=ppt/theme/theme1.xml><?xml version="1.0" encoding="utf-8"?>
<a:theme xmlns:a="http://schemas.openxmlformats.org/drawingml/2006/main" xmlns:r="http://schemas.openxmlformats.org/officeDocument/2006/relationships" name="Harmony">
  <a:themeElements>
    <a:clrScheme name="Harmony">
      <a:dk1>
        <a:srgbClr val="5E5E5E"/>
      </a:dk1>
      <a:lt1>
        <a:srgbClr val="5E0033"/>
      </a:lt1>
      <a:dk2>
        <a:srgbClr val="565F5F"/>
      </a:dk2>
      <a:lt2>
        <a:srgbClr val="C2CBCA"/>
      </a:lt2>
      <a:accent1>
        <a:srgbClr val="87AEC1"/>
      </a:accent1>
      <a:accent2>
        <a:srgbClr val="D6BB9E"/>
      </a:accent2>
      <a:accent3>
        <a:srgbClr val="CC7A69"/>
      </a:accent3>
      <a:accent4>
        <a:srgbClr val="EAAB5C"/>
      </a:accent4>
      <a:accent5>
        <a:srgbClr val="98C8C6"/>
      </a:accent5>
      <a:accent6>
        <a:srgbClr val="C3CD8B"/>
      </a:accent6>
      <a:hlink>
        <a:srgbClr val="0000FF"/>
      </a:hlink>
      <a:folHlink>
        <a:srgbClr val="FF00FF"/>
      </a:folHlink>
    </a:clrScheme>
    <a:fontScheme name="Harmony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Harmon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chemeClr val="accent5">
              <a:hueOff val="85969"/>
              <a:satOff val="-7811"/>
              <a:lumOff val="-38955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Harmony">
  <a:themeElements>
    <a:clrScheme name="Harmony">
      <a:dk1>
        <a:srgbClr val="000000"/>
      </a:dk1>
      <a:lt1>
        <a:srgbClr val="FFFFFF"/>
      </a:lt1>
      <a:dk2>
        <a:srgbClr val="565F5F"/>
      </a:dk2>
      <a:lt2>
        <a:srgbClr val="C2CBCA"/>
      </a:lt2>
      <a:accent1>
        <a:srgbClr val="87AEC1"/>
      </a:accent1>
      <a:accent2>
        <a:srgbClr val="D6BB9E"/>
      </a:accent2>
      <a:accent3>
        <a:srgbClr val="CC7A69"/>
      </a:accent3>
      <a:accent4>
        <a:srgbClr val="EAAB5C"/>
      </a:accent4>
      <a:accent5>
        <a:srgbClr val="98C8C6"/>
      </a:accent5>
      <a:accent6>
        <a:srgbClr val="C3CD8B"/>
      </a:accent6>
      <a:hlink>
        <a:srgbClr val="0000FF"/>
      </a:hlink>
      <a:folHlink>
        <a:srgbClr val="FF00FF"/>
      </a:folHlink>
    </a:clrScheme>
    <a:fontScheme name="Harmony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Harmon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chemeClr val="accent5">
              <a:hueOff val="85969"/>
              <a:satOff val="-7811"/>
              <a:lumOff val="-38955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