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9" r:id="rId3"/>
    <p:sldId id="280" r:id="rId4"/>
    <p:sldId id="268" r:id="rId5"/>
    <p:sldId id="269" r:id="rId6"/>
    <p:sldId id="271" r:id="rId7"/>
    <p:sldId id="272" r:id="rId8"/>
    <p:sldId id="273" r:id="rId9"/>
    <p:sldId id="277" r:id="rId10"/>
    <p:sldId id="274" r:id="rId11"/>
    <p:sldId id="275" r:id="rId12"/>
    <p:sldId id="270" r:id="rId13"/>
    <p:sldId id="278" r:id="rId14"/>
    <p:sldId id="276" r:id="rId15"/>
    <p:sldId id="281" r:id="rId16"/>
    <p:sldId id="282" r:id="rId17"/>
    <p:sldId id="283" r:id="rId18"/>
    <p:sldId id="286" r:id="rId19"/>
    <p:sldId id="285" r:id="rId20"/>
    <p:sldId id="284" r:id="rId21"/>
    <p:sldId id="287" r:id="rId22"/>
    <p:sldId id="288" r:id="rId23"/>
    <p:sldId id="289" r:id="rId24"/>
    <p:sldId id="290" r:id="rId25"/>
    <p:sldId id="26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7" userDrawn="1">
          <p15:clr>
            <a:srgbClr val="A4A3A4"/>
          </p15:clr>
        </p15:guide>
        <p15:guide id="2" pos="665" userDrawn="1">
          <p15:clr>
            <a:srgbClr val="A4A3A4"/>
          </p15:clr>
        </p15:guide>
        <p15:guide id="3" pos="4520" userDrawn="1">
          <p15:clr>
            <a:srgbClr val="A4A3A4"/>
          </p15:clr>
        </p15:guide>
        <p15:guide id="4" orient="horz" pos="20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A300"/>
    <a:srgbClr val="000000"/>
    <a:srgbClr val="C09200"/>
    <a:srgbClr val="101010"/>
    <a:srgbClr val="DCDCDC"/>
    <a:srgbClr val="D3D3D3"/>
    <a:srgbClr val="E5E5E5"/>
    <a:srgbClr val="F0F0F0"/>
    <a:srgbClr val="DA007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4" autoAdjust="0"/>
    <p:restoredTop sz="94660"/>
  </p:normalViewPr>
  <p:slideViewPr>
    <p:cSldViewPr snapToGrid="0" showGuides="1">
      <p:cViewPr>
        <p:scale>
          <a:sx n="200" d="100"/>
          <a:sy n="200" d="100"/>
        </p:scale>
        <p:origin x="144" y="144"/>
      </p:cViewPr>
      <p:guideLst>
        <p:guide orient="horz" pos="527"/>
        <p:guide pos="665"/>
        <p:guide pos="4520"/>
        <p:guide orient="horz" pos="203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39969C-9135-921A-E28C-890789FEB3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364A1D9-6495-21A3-467A-A26C41ED30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FD2061C-FF68-DE6D-8F05-83289D5C2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91B69B-0119-4F15-149C-F178F6FD4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043995-90FF-BD9F-2E3E-81FCA7E5B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86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AD0FD-AE20-3109-BFC0-259A82E16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F2131F-54F4-B3C8-80BF-DE30EB511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9F8B8-0383-C926-3487-64C367F59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313481-47FA-1C88-F5C5-F5E131051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3FA411-403D-0C21-BE5C-C9D5E552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0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D81201-D442-79E4-4F1A-FEF11E67FD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010647D-BB1B-8696-6440-BB3161CD10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A9827-2327-588F-E82C-D9EDFFF1E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F2B6C4-3DD8-23F3-C25A-289F8B84E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45D39-9895-2E66-8CE6-A12EE13A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25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83C367-620C-0AC1-D16B-AD06B81A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75634B-5D34-BFD7-1D3D-816178706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DFC5E2-F6C0-9A63-BDB2-16E132B50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702304-37F5-E729-51F3-A2D5DAE81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72A159-350B-EF74-E93A-5F8FA51D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79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841678-DE44-C17A-BFB2-D4B60B23E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F5C06D-82E9-65EC-1991-778FC40D8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539C5-27C8-B6D5-7CD2-AE762F3A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6531B30-D793-89D9-C9B0-30A4AABF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0249E-C6C3-AB64-C856-BB44B4DA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28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F00EF6-8A0D-8A54-8862-7CC93EE3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6FD21B-CC19-9560-D3DA-7A0A51A5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14696C0-C882-6602-6FAF-EAA587E40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FF56CE7-BA7E-A0FE-8560-868B2F143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D80BA61-9926-0AB6-754A-31A60735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A766E5-FF7C-F820-A526-BF8B8D42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02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992322-25CB-1B22-0B2B-7F8A81D49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8CFA36F-BEB5-DD2B-F035-627E4256E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DB8DDC9-805C-92BE-240B-F7DAE8BCAF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7FF4132-5971-7072-6ABA-F4DE63C76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77B2182-8075-2CD7-9CAE-47667DB82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86EF06-75CF-141C-ADBE-A6C262149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B597443-DC93-B666-768C-B76178966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C3DF27D-314A-17AC-4BA0-9083D8DEC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53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685DF-C611-34E6-15AC-E3EB4D80F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0FE96F-753E-594B-C273-6E5D1D802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1F4DA52-0309-EDC7-3436-5998BD460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44A0AE-7614-7F22-2555-34702E7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DF64A7-2B5D-49D6-639E-9B7EBFBF7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782617-68C6-B37F-2AC2-8ACBDDE3D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CD363B3-CD96-F206-A9ED-C03F0132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11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D432C0-8FC1-2A57-E23A-AFCAF4B25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230676-688D-098C-FF61-48B7F636A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CED640-7D64-0D4B-8BE3-4F4F2E134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5D195A-BC46-7652-5373-C2BBB6C6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092712-6E02-266D-BF62-B37EDF71A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863D23E-E73D-F007-D3B9-E3A365CD0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0567F8-ED3C-006A-28AB-01C0C7B6D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F50DF88-ACF0-8308-54D4-B404A55FBB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FAB3F84-BDAA-D613-6D0A-0483535D6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8304948-9FE1-C080-0173-906B91BF0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F681A7A-B80C-45D1-2146-61AAB371C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F8DBB17-0EA4-02C6-F6DB-30265D36B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90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5E167FC-FF47-36CF-63B7-B1EBCC356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36D35DD-0F57-15AD-31A0-AD3D9E7DA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B9224C-9E07-0F46-5EBE-F1E45174B0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8103EF-6A06-4AFC-A2C6-FF5735AE5867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DF2681-431E-9F14-9928-A5689087F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3F7C5-6F2D-A800-1394-2A70759ADA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7A324D-A88B-4F44-B5EE-BD578AE5FF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95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0101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135DB4-CD3B-B9F7-9E4F-390989376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A0D0403-3230-39CA-1220-B12743923892}"/>
              </a:ext>
            </a:extLst>
          </p:cNvPr>
          <p:cNvSpPr txBox="1"/>
          <p:nvPr/>
        </p:nvSpPr>
        <p:spPr>
          <a:xfrm>
            <a:off x="422303" y="1777399"/>
            <a:ext cx="6546907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54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54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BA4DFE62-9042-948B-EEFC-3F89CF3E985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rcRect t="23594"/>
          <a:stretch/>
        </p:blipFill>
        <p:spPr>
          <a:xfrm>
            <a:off x="852184" y="2511855"/>
            <a:ext cx="5842232" cy="1385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537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D17138-E8D7-DB4F-815A-BFAE1BF7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5946C743-8231-9A1A-7A7D-937C47754E8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3513507E-701A-2D59-2CFC-8DFC50C6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780" y="844716"/>
            <a:ext cx="5906517" cy="157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5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44BAA1-7EE2-31A6-3616-2D6105DD84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C04AD5B-4499-4A0A-C08B-5DCF5339B7ED}"/>
              </a:ext>
            </a:extLst>
          </p:cNvPr>
          <p:cNvSpPr/>
          <p:nvPr/>
        </p:nvSpPr>
        <p:spPr>
          <a:xfrm>
            <a:off x="1055688" y="836613"/>
            <a:ext cx="6119812" cy="4367847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09087939-1B32-FD23-329B-C6B322EA8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8251" y="966673"/>
            <a:ext cx="4843849" cy="1146356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43A86B1-4B59-1E8A-2C3B-09CD461BE14F}"/>
              </a:ext>
            </a:extLst>
          </p:cNvPr>
          <p:cNvSpPr txBox="1"/>
          <p:nvPr/>
        </p:nvSpPr>
        <p:spPr>
          <a:xfrm>
            <a:off x="1676400" y="1418313"/>
            <a:ext cx="2317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equals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Reference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8FE66860-4056-DA1F-CC57-A9F4CDD08C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51" y="2369347"/>
            <a:ext cx="4843849" cy="1232498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B29D9572-986F-E163-8AC3-C032C390E966}"/>
              </a:ext>
            </a:extLst>
          </p:cNvPr>
          <p:cNvSpPr txBox="1"/>
          <p:nvPr/>
        </p:nvSpPr>
        <p:spPr>
          <a:xfrm>
            <a:off x="1676400" y="2685640"/>
            <a:ext cx="21116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chemeClr val="bg1">
                    <a:lumMod val="75000"/>
                  </a:schemeClr>
                </a:solidFill>
              </a:rPr>
              <a:t>Seperate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definition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85FE50-0524-A735-4D55-B4EA0A0B0E27}"/>
              </a:ext>
            </a:extLst>
          </p:cNvPr>
          <p:cNvSpPr>
            <a:spLocks noChangeAspect="1"/>
          </p:cNvSpPr>
          <p:nvPr/>
        </p:nvSpPr>
        <p:spPr>
          <a:xfrm>
            <a:off x="1358900" y="3027997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F3ACEB8-7ADF-E916-845B-94CBB68B2D01}"/>
              </a:ext>
            </a:extLst>
          </p:cNvPr>
          <p:cNvSpPr>
            <a:spLocks noChangeAspect="1"/>
          </p:cNvSpPr>
          <p:nvPr/>
        </p:nvSpPr>
        <p:spPr>
          <a:xfrm>
            <a:off x="6060000" y="3227388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1BBF46F4-1F51-CFFE-B92F-85B768450C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51" y="3811588"/>
            <a:ext cx="4843849" cy="1172861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1E52B6B8-B09F-D2D4-B618-5813AFE4336A}"/>
              </a:ext>
            </a:extLst>
          </p:cNvPr>
          <p:cNvSpPr txBox="1"/>
          <p:nvPr/>
        </p:nvSpPr>
        <p:spPr>
          <a:xfrm>
            <a:off x="1676400" y="4168185"/>
            <a:ext cx="15797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Hinge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line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with</a:t>
            </a:r>
            <a:r>
              <a:rPr lang="de-DE" sz="1200" dirty="0">
                <a:solidFill>
                  <a:schemeClr val="bg1">
                    <a:lumMod val="75000"/>
                  </a:schemeClr>
                </a:solidFill>
              </a:rPr>
              <a:t> a </a:t>
            </a:r>
            <a:r>
              <a:rPr lang="de-DE" sz="1200" dirty="0" err="1">
                <a:solidFill>
                  <a:schemeClr val="bg1">
                    <a:lumMod val="75000"/>
                  </a:schemeClr>
                </a:solidFill>
              </a:rPr>
              <a:t>kink</a:t>
            </a:r>
            <a:endParaRPr lang="en-US" sz="12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26E868C1-B761-4176-375E-BDBC8B57B234}"/>
              </a:ext>
            </a:extLst>
          </p:cNvPr>
          <p:cNvSpPr>
            <a:spLocks noChangeAspect="1"/>
          </p:cNvSpPr>
          <p:nvPr/>
        </p:nvSpPr>
        <p:spPr>
          <a:xfrm>
            <a:off x="1358900" y="449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62A8447-68E5-BEBA-EBAF-2009B7B83E20}"/>
              </a:ext>
            </a:extLst>
          </p:cNvPr>
          <p:cNvSpPr>
            <a:spLocks noChangeAspect="1"/>
          </p:cNvSpPr>
          <p:nvPr/>
        </p:nvSpPr>
        <p:spPr>
          <a:xfrm>
            <a:off x="6058949" y="4670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6D2BA50-474A-8EE2-BCC2-A86C3B081AC5}"/>
              </a:ext>
            </a:extLst>
          </p:cNvPr>
          <p:cNvSpPr>
            <a:spLocks noChangeAspect="1"/>
          </p:cNvSpPr>
          <p:nvPr/>
        </p:nvSpPr>
        <p:spPr>
          <a:xfrm>
            <a:off x="3409950" y="4526911"/>
            <a:ext cx="72000" cy="72000"/>
          </a:xfrm>
          <a:prstGeom prst="rect">
            <a:avLst/>
          </a:prstGeom>
          <a:solidFill>
            <a:srgbClr val="FFC000">
              <a:alpha val="80000"/>
            </a:srgbClr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57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561296-91AA-8E11-48F8-AECA5EBE8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372A1C4-A62D-BFBF-4461-05AF92BB9F6C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2CFCF00-53D6-B3CD-8CD4-651C053D7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4879" y="924718"/>
            <a:ext cx="5941429" cy="1386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830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E5EF3B-6E02-3211-6492-3C0A7DE00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9E91FA8B-600C-9826-0879-D0D0E4F0E83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7F6007D-8D11-5A65-CEB8-7C32FC97B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143" y="912334"/>
            <a:ext cx="6018901" cy="140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514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874FE8-39E4-66C6-7A61-75012E1C2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010B9C7E-6F21-1790-4791-CBD8470FDCB2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479D4C30-6E15-2233-61CC-BF0455A72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927" y="1408538"/>
            <a:ext cx="2939896" cy="81605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CE031FCF-B2DE-C2B7-85F8-ADF44A2C1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4935" y="1385815"/>
            <a:ext cx="3007849" cy="838779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EF4335F5-ACAC-8CDB-7F40-FE46685A4973}"/>
              </a:ext>
            </a:extLst>
          </p:cNvPr>
          <p:cNvSpPr txBox="1"/>
          <p:nvPr/>
        </p:nvSpPr>
        <p:spPr>
          <a:xfrm>
            <a:off x="1761339" y="1008241"/>
            <a:ext cx="89960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sub-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CEB611E-4F61-DDBB-0038-28D4479814E5}"/>
              </a:ext>
            </a:extLst>
          </p:cNvPr>
          <p:cNvSpPr txBox="1"/>
          <p:nvPr/>
        </p:nvSpPr>
        <p:spPr>
          <a:xfrm>
            <a:off x="4671227" y="983894"/>
            <a:ext cx="9348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elliptical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447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F37F15-8E9A-7CC8-9918-49B3F643E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FEAF3A7-B13D-47F3-1BE4-E9F716A248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807" y="836613"/>
            <a:ext cx="7224193" cy="4144962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3E8B4C1E-C238-D5F2-9462-2AF9A73ACD7E}"/>
              </a:ext>
            </a:extLst>
          </p:cNvPr>
          <p:cNvSpPr/>
          <p:nvPr/>
        </p:nvSpPr>
        <p:spPr>
          <a:xfrm>
            <a:off x="3905250" y="952500"/>
            <a:ext cx="2851150" cy="219075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F2671CA1-9858-5A2A-C310-C408130470C4}"/>
              </a:ext>
            </a:extLst>
          </p:cNvPr>
          <p:cNvSpPr txBox="1"/>
          <p:nvPr/>
        </p:nvSpPr>
        <p:spPr>
          <a:xfrm>
            <a:off x="5646004" y="1177925"/>
            <a:ext cx="647934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Main Views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01ADD15C-5328-8DF1-4A18-694EA0FBE23D}"/>
              </a:ext>
            </a:extLst>
          </p:cNvPr>
          <p:cNvSpPr/>
          <p:nvPr/>
        </p:nvSpPr>
        <p:spPr>
          <a:xfrm>
            <a:off x="2276474" y="1108075"/>
            <a:ext cx="1076325" cy="1673224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FBBA70A-63F5-C9AB-EBA8-A32DC3AF24F3}"/>
              </a:ext>
            </a:extLst>
          </p:cNvPr>
          <p:cNvSpPr txBox="1"/>
          <p:nvPr/>
        </p:nvSpPr>
        <p:spPr>
          <a:xfrm>
            <a:off x="3362325" y="1733519"/>
            <a:ext cx="870751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Diagram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Settings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FC70028-3CF5-C590-316C-78B891E17605}"/>
              </a:ext>
            </a:extLst>
          </p:cNvPr>
          <p:cNvSpPr/>
          <p:nvPr/>
        </p:nvSpPr>
        <p:spPr>
          <a:xfrm>
            <a:off x="3273425" y="4131469"/>
            <a:ext cx="6275908" cy="878680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D764688-945B-876D-1364-A52A3EAC52E3}"/>
              </a:ext>
            </a:extLst>
          </p:cNvPr>
          <p:cNvSpPr txBox="1"/>
          <p:nvPr/>
        </p:nvSpPr>
        <p:spPr>
          <a:xfrm>
            <a:off x="5523681" y="3929030"/>
            <a:ext cx="1037463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Parameters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B9BCC6E-D264-5EF7-1551-C7E1465401DE}"/>
              </a:ext>
            </a:extLst>
          </p:cNvPr>
          <p:cNvSpPr/>
          <p:nvPr/>
        </p:nvSpPr>
        <p:spPr>
          <a:xfrm>
            <a:off x="2276474" y="3833769"/>
            <a:ext cx="1076325" cy="1176381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30AB34AE-6957-D014-1A0F-D68E0F62FAE8}"/>
              </a:ext>
            </a:extLst>
          </p:cNvPr>
          <p:cNvSpPr txBox="1"/>
          <p:nvPr/>
        </p:nvSpPr>
        <p:spPr>
          <a:xfrm>
            <a:off x="3352799" y="3829002"/>
            <a:ext cx="489236" cy="200055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lstStyle/>
          <a:p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Actions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746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55BFF5F-0807-3F0C-4D49-DCFEC3BD3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05679" cy="2390775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2000000F-7927-2BCF-E6B5-5230C2DBB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700" y="836613"/>
            <a:ext cx="3600860" cy="239077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B7DC7CE9-C32A-E65E-13C3-34D07CCC1F36}"/>
              </a:ext>
            </a:extLst>
          </p:cNvPr>
          <p:cNvSpPr txBox="1"/>
          <p:nvPr/>
        </p:nvSpPr>
        <p:spPr>
          <a:xfrm>
            <a:off x="1321724" y="1087372"/>
            <a:ext cx="8402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strak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EE2FA78-CC0A-89B8-1DEB-918CA06034F6}"/>
              </a:ext>
            </a:extLst>
          </p:cNvPr>
          <p:cNvSpPr txBox="1"/>
          <p:nvPr/>
        </p:nvSpPr>
        <p:spPr>
          <a:xfrm>
            <a:off x="5149454" y="1087372"/>
            <a:ext cx="88838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Single airfoil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708811-C1D8-6EB2-2DDE-DB7C7ACBF232}"/>
              </a:ext>
            </a:extLst>
          </p:cNvPr>
          <p:cNvSpPr txBox="1"/>
          <p:nvPr/>
        </p:nvSpPr>
        <p:spPr>
          <a:xfrm>
            <a:off x="6697130" y="2286057"/>
            <a:ext cx="1665820" cy="369332"/>
          </a:xfrm>
          <a:prstGeom prst="wedgeRectCallout">
            <a:avLst>
              <a:gd name="adj1" fmla="val -85298"/>
              <a:gd name="adj2" fmla="val -41519"/>
            </a:avLst>
          </a:prstGeom>
          <a:solidFill>
            <a:srgbClr val="C09200"/>
          </a:solidFill>
        </p:spPr>
        <p:txBody>
          <a:bodyPr wrap="square" rtlCol="0">
            <a:spAutoFit/>
          </a:bodyPr>
          <a:lstStyle/>
          <a:p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towards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tip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collapse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of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section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polar due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to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bubbles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B9CA5AD-F844-07DB-673B-E5AE7C80E38A}"/>
              </a:ext>
            </a:extLst>
          </p:cNvPr>
          <p:cNvSpPr txBox="1"/>
          <p:nvPr/>
        </p:nvSpPr>
        <p:spPr>
          <a:xfrm>
            <a:off x="2537479" y="2490862"/>
            <a:ext cx="1494370" cy="369332"/>
          </a:xfrm>
          <a:prstGeom prst="wedgeRectCallout">
            <a:avLst>
              <a:gd name="adj1" fmla="val -76375"/>
              <a:gd name="adj2" fmla="val -72467"/>
            </a:avLst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all sections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try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their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best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at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lower</a:t>
            </a:r>
            <a:r>
              <a:rPr lang="de-DE" sz="900" dirty="0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 </a:t>
            </a:r>
            <a:r>
              <a:rPr lang="de-DE" sz="900" dirty="0" err="1">
                <a:solidFill>
                  <a:schemeClr val="bg1">
                    <a:lumMod val="9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numbers</a:t>
            </a:r>
            <a:endParaRPr lang="en-US" sz="900" dirty="0">
              <a:solidFill>
                <a:schemeClr val="bg1">
                  <a:lumMod val="9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5684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E68A37-C53E-17BC-BDF5-715513B3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A185948-7E9F-5F59-4BED-B7872C5FF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673508" cy="2390775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800E864-FDE1-2F7F-313A-5A5CBCC0A85D}"/>
              </a:ext>
            </a:extLst>
          </p:cNvPr>
          <p:cNvSpPr txBox="1"/>
          <p:nvPr/>
        </p:nvSpPr>
        <p:spPr>
          <a:xfrm>
            <a:off x="2652689" y="1316800"/>
            <a:ext cx="373882" cy="200055"/>
          </a:xfrm>
          <a:prstGeom prst="rect">
            <a:avLst/>
          </a:prstGeom>
          <a:solidFill>
            <a:srgbClr val="00B0F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3FF0DA55-E230-D8E1-DFE2-D5E8933EEE50}"/>
              </a:ext>
            </a:extLst>
          </p:cNvPr>
          <p:cNvCxnSpPr>
            <a:cxnSpLocks/>
          </p:cNvCxnSpPr>
          <p:nvPr/>
        </p:nvCxnSpPr>
        <p:spPr>
          <a:xfrm>
            <a:off x="1238250" y="1519236"/>
            <a:ext cx="2528888" cy="0"/>
          </a:xfrm>
          <a:prstGeom prst="line">
            <a:avLst/>
          </a:prstGeom>
          <a:ln w="635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705049EC-BEEF-0A00-9508-CACFC1FA6012}"/>
              </a:ext>
            </a:extLst>
          </p:cNvPr>
          <p:cNvCxnSpPr>
            <a:cxnSpLocks/>
          </p:cNvCxnSpPr>
          <p:nvPr/>
        </p:nvCxnSpPr>
        <p:spPr>
          <a:xfrm>
            <a:off x="3543302" y="1343025"/>
            <a:ext cx="0" cy="1743075"/>
          </a:xfrm>
          <a:prstGeom prst="line">
            <a:avLst/>
          </a:prstGeom>
          <a:ln w="63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EB12CD5-F130-5BBD-9C8F-B7D97254C026}"/>
              </a:ext>
            </a:extLst>
          </p:cNvPr>
          <p:cNvSpPr txBox="1"/>
          <p:nvPr/>
        </p:nvSpPr>
        <p:spPr>
          <a:xfrm>
            <a:off x="3543302" y="2727293"/>
            <a:ext cx="516732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FA4FDDA-2A60-146F-EC3C-51C79B2A858D}"/>
              </a:ext>
            </a:extLst>
          </p:cNvPr>
          <p:cNvCxnSpPr>
            <a:cxnSpLocks/>
          </p:cNvCxnSpPr>
          <p:nvPr/>
        </p:nvCxnSpPr>
        <p:spPr>
          <a:xfrm>
            <a:off x="3371852" y="1776413"/>
            <a:ext cx="0" cy="1309687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66AB4710-02D7-AEC8-6365-FA953ED16779}"/>
              </a:ext>
            </a:extLst>
          </p:cNvPr>
          <p:cNvCxnSpPr>
            <a:cxnSpLocks/>
          </p:cNvCxnSpPr>
          <p:nvPr/>
        </p:nvCxnSpPr>
        <p:spPr>
          <a:xfrm>
            <a:off x="2905127" y="1981200"/>
            <a:ext cx="0" cy="1104900"/>
          </a:xfrm>
          <a:prstGeom prst="line">
            <a:avLst/>
          </a:prstGeom>
          <a:ln w="6350">
            <a:solidFill>
              <a:srgbClr val="C0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DD0DC222-CE1E-5422-DA74-045AF113B084}"/>
              </a:ext>
            </a:extLst>
          </p:cNvPr>
          <p:cNvSpPr txBox="1"/>
          <p:nvPr/>
        </p:nvSpPr>
        <p:spPr>
          <a:xfrm>
            <a:off x="3228982" y="1694768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6E54F37B-72A9-2D38-1E8D-D09E987052EC}"/>
              </a:ext>
            </a:extLst>
          </p:cNvPr>
          <p:cNvSpPr txBox="1"/>
          <p:nvPr/>
        </p:nvSpPr>
        <p:spPr>
          <a:xfrm>
            <a:off x="3400428" y="1351452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736E21F-FA72-6084-9572-DF70B5513266}"/>
              </a:ext>
            </a:extLst>
          </p:cNvPr>
          <p:cNvSpPr txBox="1"/>
          <p:nvPr/>
        </p:nvSpPr>
        <p:spPr>
          <a:xfrm>
            <a:off x="2764633" y="1847055"/>
            <a:ext cx="2809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>
                <a:solidFill>
                  <a:srgbClr val="C00000"/>
                </a:solidFill>
              </a:rPr>
              <a:t>+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17D9BDA-237F-3D96-79ED-8CE75E956AE7}"/>
              </a:ext>
            </a:extLst>
          </p:cNvPr>
          <p:cNvSpPr txBox="1"/>
          <p:nvPr/>
        </p:nvSpPr>
        <p:spPr>
          <a:xfrm>
            <a:off x="2693804" y="959180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alpha_max at </a:t>
            </a:r>
            <a:r>
              <a:rPr lang="de-DE" sz="1000" dirty="0" err="1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</a:t>
            </a:r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wing sections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F264B7C8-7A91-6F99-F3C2-AB925024BA77}"/>
              </a:ext>
            </a:extLst>
          </p:cNvPr>
          <p:cNvSpPr/>
          <p:nvPr/>
        </p:nvSpPr>
        <p:spPr>
          <a:xfrm>
            <a:off x="7175500" y="836612"/>
            <a:ext cx="3673508" cy="23907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549B71E-D961-185F-0256-A654A9603CE2}"/>
              </a:ext>
            </a:extLst>
          </p:cNvPr>
          <p:cNvCxnSpPr/>
          <p:nvPr/>
        </p:nvCxnSpPr>
        <p:spPr>
          <a:xfrm>
            <a:off x="7424738" y="2533650"/>
            <a:ext cx="330041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F4B937F-7D42-35ED-3DB2-A4B5B45BEA95}"/>
              </a:ext>
            </a:extLst>
          </p:cNvPr>
          <p:cNvCxnSpPr>
            <a:cxnSpLocks/>
          </p:cNvCxnSpPr>
          <p:nvPr/>
        </p:nvCxnSpPr>
        <p:spPr>
          <a:xfrm flipV="1">
            <a:off x="8434388" y="917575"/>
            <a:ext cx="0" cy="2206625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D17E9780-4A11-132B-CB28-1C5B735DC9B2}"/>
              </a:ext>
            </a:extLst>
          </p:cNvPr>
          <p:cNvCxnSpPr>
            <a:cxnSpLocks/>
          </p:cNvCxnSpPr>
          <p:nvPr/>
        </p:nvCxnSpPr>
        <p:spPr>
          <a:xfrm flipV="1">
            <a:off x="8702595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A66A058-782A-5289-D5C7-26EF9EBA805B}"/>
              </a:ext>
            </a:extLst>
          </p:cNvPr>
          <p:cNvCxnSpPr>
            <a:cxnSpLocks/>
          </p:cNvCxnSpPr>
          <p:nvPr/>
        </p:nvCxnSpPr>
        <p:spPr>
          <a:xfrm flipV="1">
            <a:off x="8970682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F8C0FB5F-1E8F-F4CD-DB1F-CC6F23563E5E}"/>
              </a:ext>
            </a:extLst>
          </p:cNvPr>
          <p:cNvCxnSpPr>
            <a:cxnSpLocks/>
          </p:cNvCxnSpPr>
          <p:nvPr/>
        </p:nvCxnSpPr>
        <p:spPr>
          <a:xfrm flipV="1">
            <a:off x="9238769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3B64132F-1C5A-626F-7146-CCE1235011F3}"/>
              </a:ext>
            </a:extLst>
          </p:cNvPr>
          <p:cNvCxnSpPr>
            <a:cxnSpLocks/>
          </p:cNvCxnSpPr>
          <p:nvPr/>
        </p:nvCxnSpPr>
        <p:spPr>
          <a:xfrm flipV="1">
            <a:off x="9506856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EAFDFA7E-C8F9-472B-37A3-6BE27F8700A8}"/>
              </a:ext>
            </a:extLst>
          </p:cNvPr>
          <p:cNvCxnSpPr>
            <a:cxnSpLocks/>
          </p:cNvCxnSpPr>
          <p:nvPr/>
        </p:nvCxnSpPr>
        <p:spPr>
          <a:xfrm flipV="1">
            <a:off x="977494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9D62ACBE-18F6-D7D1-58DB-1882F880EF91}"/>
              </a:ext>
            </a:extLst>
          </p:cNvPr>
          <p:cNvCxnSpPr>
            <a:cxnSpLocks/>
          </p:cNvCxnSpPr>
          <p:nvPr/>
        </p:nvCxnSpPr>
        <p:spPr>
          <a:xfrm flipV="1">
            <a:off x="10043030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5CCD1C19-9C58-D26B-CDFF-2E491EE13328}"/>
              </a:ext>
            </a:extLst>
          </p:cNvPr>
          <p:cNvCxnSpPr>
            <a:cxnSpLocks/>
          </p:cNvCxnSpPr>
          <p:nvPr/>
        </p:nvCxnSpPr>
        <p:spPr>
          <a:xfrm flipV="1">
            <a:off x="10311117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AD099242-C14E-5D3F-BCC3-AF3B7972BAE5}"/>
              </a:ext>
            </a:extLst>
          </p:cNvPr>
          <p:cNvCxnSpPr>
            <a:cxnSpLocks/>
          </p:cNvCxnSpPr>
          <p:nvPr/>
        </p:nvCxnSpPr>
        <p:spPr>
          <a:xfrm flipV="1">
            <a:off x="10579203" y="2493963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E44C8B9-7169-577F-A620-10C5E623E732}"/>
              </a:ext>
            </a:extLst>
          </p:cNvPr>
          <p:cNvCxnSpPr>
            <a:cxnSpLocks/>
          </p:cNvCxnSpPr>
          <p:nvPr/>
        </p:nvCxnSpPr>
        <p:spPr>
          <a:xfrm flipV="1">
            <a:off x="7632620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D7D69864-8846-86BE-092D-4E28F1B49BB6}"/>
              </a:ext>
            </a:extLst>
          </p:cNvPr>
          <p:cNvCxnSpPr>
            <a:cxnSpLocks/>
          </p:cNvCxnSpPr>
          <p:nvPr/>
        </p:nvCxnSpPr>
        <p:spPr>
          <a:xfrm flipV="1">
            <a:off x="7900707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3D744D88-608F-7736-98B0-11FEC828609F}"/>
              </a:ext>
            </a:extLst>
          </p:cNvPr>
          <p:cNvCxnSpPr>
            <a:cxnSpLocks/>
          </p:cNvCxnSpPr>
          <p:nvPr/>
        </p:nvCxnSpPr>
        <p:spPr>
          <a:xfrm flipV="1">
            <a:off x="8168794" y="2496360"/>
            <a:ext cx="0" cy="77819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E80A8F8F-0BAB-5E73-E60B-2FB64B0AE903}"/>
              </a:ext>
            </a:extLst>
          </p:cNvPr>
          <p:cNvCxnSpPr>
            <a:cxnSpLocks/>
          </p:cNvCxnSpPr>
          <p:nvPr/>
        </p:nvCxnSpPr>
        <p:spPr>
          <a:xfrm flipH="1">
            <a:off x="8387200" y="260124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F1E949C-306F-5839-3052-BF29C99BE1CA}"/>
              </a:ext>
            </a:extLst>
          </p:cNvPr>
          <p:cNvCxnSpPr>
            <a:cxnSpLocks/>
          </p:cNvCxnSpPr>
          <p:nvPr/>
        </p:nvCxnSpPr>
        <p:spPr>
          <a:xfrm flipH="1">
            <a:off x="8387200" y="228896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171D37AB-C1ED-504E-31F0-0D06C491FFAE}"/>
              </a:ext>
            </a:extLst>
          </p:cNvPr>
          <p:cNvCxnSpPr>
            <a:cxnSpLocks/>
          </p:cNvCxnSpPr>
          <p:nvPr/>
        </p:nvCxnSpPr>
        <p:spPr>
          <a:xfrm flipH="1">
            <a:off x="8387200" y="2043359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F3CB8E86-BC01-CC58-D40C-0FD817E8105A}"/>
              </a:ext>
            </a:extLst>
          </p:cNvPr>
          <p:cNvCxnSpPr>
            <a:cxnSpLocks/>
          </p:cNvCxnSpPr>
          <p:nvPr/>
        </p:nvCxnSpPr>
        <p:spPr>
          <a:xfrm flipH="1">
            <a:off x="8387200" y="179775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>
            <a:extLst>
              <a:ext uri="{FF2B5EF4-FFF2-40B4-BE49-F238E27FC236}">
                <a16:creationId xmlns:a16="http://schemas.microsoft.com/office/drawing/2014/main" id="{584AFA0D-761F-9BB3-B735-FB69E94D3B0D}"/>
              </a:ext>
            </a:extLst>
          </p:cNvPr>
          <p:cNvCxnSpPr>
            <a:cxnSpLocks/>
          </p:cNvCxnSpPr>
          <p:nvPr/>
        </p:nvCxnSpPr>
        <p:spPr>
          <a:xfrm flipH="1">
            <a:off x="8387200" y="1552141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4A804FDA-53C5-1EB3-645C-8CE175B89726}"/>
              </a:ext>
            </a:extLst>
          </p:cNvPr>
          <p:cNvCxnSpPr>
            <a:cxnSpLocks/>
          </p:cNvCxnSpPr>
          <p:nvPr/>
        </p:nvCxnSpPr>
        <p:spPr>
          <a:xfrm flipH="1">
            <a:off x="8387200" y="130653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EB28B13-3A71-875B-99A8-B2CBE079D70C}"/>
              </a:ext>
            </a:extLst>
          </p:cNvPr>
          <p:cNvCxnSpPr>
            <a:cxnSpLocks/>
          </p:cNvCxnSpPr>
          <p:nvPr/>
        </p:nvCxnSpPr>
        <p:spPr>
          <a:xfrm flipH="1">
            <a:off x="8387200" y="2846858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2199CA56-0D1D-27A4-4BE7-408BD72CAFCE}"/>
              </a:ext>
            </a:extLst>
          </p:cNvPr>
          <p:cNvCxnSpPr>
            <a:cxnSpLocks/>
          </p:cNvCxnSpPr>
          <p:nvPr/>
        </p:nvCxnSpPr>
        <p:spPr>
          <a:xfrm flipH="1">
            <a:off x="8387200" y="3025792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F6EC403E-7154-55A0-B12F-F2FC79DD9D2A}"/>
              </a:ext>
            </a:extLst>
          </p:cNvPr>
          <p:cNvSpPr txBox="1"/>
          <p:nvPr/>
        </p:nvSpPr>
        <p:spPr>
          <a:xfrm>
            <a:off x="8104750" y="986999"/>
            <a:ext cx="2824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B2A16C40-8CBB-36F5-58A3-FB5F7F38A918}"/>
              </a:ext>
            </a:extLst>
          </p:cNvPr>
          <p:cNvSpPr txBox="1"/>
          <p:nvPr/>
        </p:nvSpPr>
        <p:spPr>
          <a:xfrm>
            <a:off x="10226295" y="2635223"/>
            <a:ext cx="4988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</a:t>
            </a:r>
            <a:endParaRPr lang="en-US" sz="100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7948AAE-E0F3-43AF-71D9-56D75F352F68}"/>
              </a:ext>
            </a:extLst>
          </p:cNvPr>
          <p:cNvSpPr txBox="1"/>
          <p:nvPr/>
        </p:nvSpPr>
        <p:spPr>
          <a:xfrm>
            <a:off x="8336446" y="2621125"/>
            <a:ext cx="229553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0°</a:t>
            </a:r>
            <a:endParaRPr lang="en-US" sz="10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CB69D7E8-25F2-AD43-BEB2-1C2E80A43EAB}"/>
              </a:ext>
            </a:extLst>
          </p:cNvPr>
          <p:cNvCxnSpPr>
            <a:cxnSpLocks/>
          </p:cNvCxnSpPr>
          <p:nvPr/>
        </p:nvCxnSpPr>
        <p:spPr>
          <a:xfrm flipH="1">
            <a:off x="8387200" y="1082290"/>
            <a:ext cx="94376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feld 59">
            <a:extLst>
              <a:ext uri="{FF2B5EF4-FFF2-40B4-BE49-F238E27FC236}">
                <a16:creationId xmlns:a16="http://schemas.microsoft.com/office/drawing/2014/main" id="{02866241-2F29-C6CF-73A2-B7DD75504048}"/>
              </a:ext>
            </a:extLst>
          </p:cNvPr>
          <p:cNvSpPr txBox="1"/>
          <p:nvPr/>
        </p:nvSpPr>
        <p:spPr>
          <a:xfrm>
            <a:off x="7852394" y="2617948"/>
            <a:ext cx="371441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-1,5°</a:t>
            </a:r>
            <a:endParaRPr lang="en-US" sz="10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130FF87C-7414-7417-EDEB-201E39BA0FC9}"/>
              </a:ext>
            </a:extLst>
          </p:cNvPr>
          <p:cNvCxnSpPr>
            <a:cxnSpLocks/>
          </p:cNvCxnSpPr>
          <p:nvPr/>
        </p:nvCxnSpPr>
        <p:spPr>
          <a:xfrm flipV="1">
            <a:off x="7975600" y="1145469"/>
            <a:ext cx="2039076" cy="1800929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D7A73F8-1B0D-B87F-BE69-375B8F5051E8}"/>
              </a:ext>
            </a:extLst>
          </p:cNvPr>
          <p:cNvSpPr txBox="1"/>
          <p:nvPr/>
        </p:nvSpPr>
        <p:spPr>
          <a:xfrm>
            <a:off x="7483189" y="2606270"/>
            <a:ext cx="313068" cy="226591"/>
          </a:xfrm>
          <a:prstGeom prst="rect">
            <a:avLst/>
          </a:prstGeom>
          <a:solidFill>
            <a:schemeClr val="tx1">
              <a:alpha val="78000"/>
            </a:schemeClr>
          </a:solidFill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de-DE" sz="10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-3°</a:t>
            </a:r>
            <a:endParaRPr lang="en-US" sz="10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53" name="Gerader Verbinder 52">
            <a:extLst>
              <a:ext uri="{FF2B5EF4-FFF2-40B4-BE49-F238E27FC236}">
                <a16:creationId xmlns:a16="http://schemas.microsoft.com/office/drawing/2014/main" id="{E3A9F527-B506-E2EE-64BE-AEEC69FA4793}"/>
              </a:ext>
            </a:extLst>
          </p:cNvPr>
          <p:cNvCxnSpPr>
            <a:cxnSpLocks/>
          </p:cNvCxnSpPr>
          <p:nvPr/>
        </p:nvCxnSpPr>
        <p:spPr>
          <a:xfrm flipV="1">
            <a:off x="7611320" y="1104626"/>
            <a:ext cx="2039076" cy="180092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>
            <a:extLst>
              <a:ext uri="{FF2B5EF4-FFF2-40B4-BE49-F238E27FC236}">
                <a16:creationId xmlns:a16="http://schemas.microsoft.com/office/drawing/2014/main" id="{8D739E4C-3A15-01AA-631B-AFBD237E8585}"/>
              </a:ext>
            </a:extLst>
          </p:cNvPr>
          <p:cNvCxnSpPr>
            <a:cxnSpLocks/>
          </p:cNvCxnSpPr>
          <p:nvPr/>
        </p:nvCxnSpPr>
        <p:spPr>
          <a:xfrm flipV="1">
            <a:off x="7370899" y="1063783"/>
            <a:ext cx="1915217" cy="1691536"/>
          </a:xfrm>
          <a:prstGeom prst="line">
            <a:avLst/>
          </a:prstGeom>
          <a:ln w="127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feld 55">
            <a:extLst>
              <a:ext uri="{FF2B5EF4-FFF2-40B4-BE49-F238E27FC236}">
                <a16:creationId xmlns:a16="http://schemas.microsoft.com/office/drawing/2014/main" id="{1891AF06-8B88-68AC-EDCF-F2084C98E83F}"/>
              </a:ext>
            </a:extLst>
          </p:cNvPr>
          <p:cNvSpPr txBox="1"/>
          <p:nvPr/>
        </p:nvSpPr>
        <p:spPr>
          <a:xfrm>
            <a:off x="9693277" y="1334913"/>
            <a:ext cx="6703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Flat Plate</a:t>
            </a:r>
            <a:endParaRPr lang="en-US" sz="900" dirty="0">
              <a:solidFill>
                <a:schemeClr val="accent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CC311D35-8867-B541-AD01-80C0EFDFB617}"/>
              </a:ext>
            </a:extLst>
          </p:cNvPr>
          <p:cNvSpPr txBox="1"/>
          <p:nvPr/>
        </p:nvSpPr>
        <p:spPr>
          <a:xfrm>
            <a:off x="9431671" y="1156056"/>
            <a:ext cx="774571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 err="1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Race</a:t>
            </a:r>
            <a:r>
              <a:rPr lang="de-DE" sz="900" dirty="0">
                <a:solidFill>
                  <a:srgbClr val="C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Airfoil</a:t>
            </a:r>
            <a:endParaRPr lang="en-US" sz="900" dirty="0">
              <a:solidFill>
                <a:srgbClr val="C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8" name="Textfeld 57">
            <a:extLst>
              <a:ext uri="{FF2B5EF4-FFF2-40B4-BE49-F238E27FC236}">
                <a16:creationId xmlns:a16="http://schemas.microsoft.com/office/drawing/2014/main" id="{30D5BE67-9127-836C-9916-DB14FEFE352B}"/>
              </a:ext>
            </a:extLst>
          </p:cNvPr>
          <p:cNvSpPr txBox="1"/>
          <p:nvPr/>
        </p:nvSpPr>
        <p:spPr>
          <a:xfrm>
            <a:off x="9230818" y="939170"/>
            <a:ext cx="944489" cy="230832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sz="900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Thermal Airfoil</a:t>
            </a:r>
            <a:endParaRPr lang="en-US" sz="90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DB0DC564-B229-F4F2-2C63-A2E3C1F1E94B}"/>
              </a:ext>
            </a:extLst>
          </p:cNvPr>
          <p:cNvSpPr>
            <a:spLocks noChangeAspect="1"/>
          </p:cNvSpPr>
          <p:nvPr/>
        </p:nvSpPr>
        <p:spPr>
          <a:xfrm>
            <a:off x="7594869" y="2498725"/>
            <a:ext cx="74095" cy="7409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275B578A-D5F2-9CDB-6BA1-1384D6FF5F59}"/>
              </a:ext>
            </a:extLst>
          </p:cNvPr>
          <p:cNvSpPr>
            <a:spLocks noChangeAspect="1"/>
          </p:cNvSpPr>
          <p:nvPr/>
        </p:nvSpPr>
        <p:spPr>
          <a:xfrm>
            <a:off x="8000136" y="2496819"/>
            <a:ext cx="74095" cy="7409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Ellipse 63">
            <a:extLst>
              <a:ext uri="{FF2B5EF4-FFF2-40B4-BE49-F238E27FC236}">
                <a16:creationId xmlns:a16="http://schemas.microsoft.com/office/drawing/2014/main" id="{A45A44CD-FD2F-2625-1934-006E6DB42DCA}"/>
              </a:ext>
            </a:extLst>
          </p:cNvPr>
          <p:cNvSpPr>
            <a:spLocks noChangeAspect="1"/>
          </p:cNvSpPr>
          <p:nvPr/>
        </p:nvSpPr>
        <p:spPr>
          <a:xfrm>
            <a:off x="8398260" y="2497294"/>
            <a:ext cx="74095" cy="7409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A44B4E68-9354-5035-56A9-80AF1A931817}"/>
              </a:ext>
            </a:extLst>
          </p:cNvPr>
          <p:cNvCxnSpPr>
            <a:cxnSpLocks/>
          </p:cNvCxnSpPr>
          <p:nvPr/>
        </p:nvCxnSpPr>
        <p:spPr>
          <a:xfrm>
            <a:off x="8940678" y="2097384"/>
            <a:ext cx="566178" cy="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E3FE60BF-4743-821D-5663-244C92806FCC}"/>
              </a:ext>
            </a:extLst>
          </p:cNvPr>
          <p:cNvCxnSpPr>
            <a:cxnSpLocks/>
          </p:cNvCxnSpPr>
          <p:nvPr/>
        </p:nvCxnSpPr>
        <p:spPr>
          <a:xfrm flipV="1">
            <a:off x="9506856" y="1619250"/>
            <a:ext cx="0" cy="469908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D09F7FDD-F0EE-4813-2FE0-1035A3CA0FAC}"/>
              </a:ext>
            </a:extLst>
          </p:cNvPr>
          <p:cNvSpPr txBox="1"/>
          <p:nvPr/>
        </p:nvSpPr>
        <p:spPr>
          <a:xfrm>
            <a:off x="9489176" y="1781933"/>
            <a:ext cx="3545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dcl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DE092743-B3DC-80B2-5E24-0E74DEAA5535}"/>
              </a:ext>
            </a:extLst>
          </p:cNvPr>
          <p:cNvSpPr txBox="1"/>
          <p:nvPr/>
        </p:nvSpPr>
        <p:spPr>
          <a:xfrm>
            <a:off x="8977582" y="2097384"/>
            <a:ext cx="5709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solidFill>
                  <a:schemeClr val="bg1">
                    <a:lumMod val="6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dalpha</a:t>
            </a:r>
            <a:endParaRPr lang="en-US" sz="1000" dirty="0">
              <a:solidFill>
                <a:schemeClr val="bg1">
                  <a:lumMod val="6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5" name="Textfeld 74">
            <a:extLst>
              <a:ext uri="{FF2B5EF4-FFF2-40B4-BE49-F238E27FC236}">
                <a16:creationId xmlns:a16="http://schemas.microsoft.com/office/drawing/2014/main" id="{BB8A27CC-6BB4-D0D6-B505-976ACDD13A3D}"/>
              </a:ext>
            </a:extLst>
          </p:cNvPr>
          <p:cNvSpPr txBox="1"/>
          <p:nvPr/>
        </p:nvSpPr>
        <p:spPr>
          <a:xfrm>
            <a:off x="7426287" y="2879618"/>
            <a:ext cx="807595" cy="200055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alpha0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418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8A661-325F-4851-F91A-B13C3B2C0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73DF72A1-859D-560E-3417-9C9B1FC1F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688" y="836613"/>
            <a:ext cx="6100179" cy="171315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9AAF3A1-F71D-F12D-90ED-365A60299835}"/>
              </a:ext>
            </a:extLst>
          </p:cNvPr>
          <p:cNvSpPr txBox="1"/>
          <p:nvPr/>
        </p:nvSpPr>
        <p:spPr>
          <a:xfrm>
            <a:off x="1924547" y="911566"/>
            <a:ext cx="10422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</a:t>
            </a:r>
            <a:endParaRPr lang="en-US" sz="1000" noProof="0" dirty="0">
              <a:solidFill>
                <a:schemeClr val="bg1">
                  <a:lumMod val="7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1772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A0620C-6E01-EEDF-7439-5AC8C2AE3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2FCB23D1-4E4D-4F92-DFF1-1E495C613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9" y="836613"/>
            <a:ext cx="6119812" cy="171867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77250EFE-433F-A3C5-8B94-13D5CC67DE4C}"/>
              </a:ext>
            </a:extLst>
          </p:cNvPr>
          <p:cNvSpPr txBox="1"/>
          <p:nvPr/>
        </p:nvSpPr>
        <p:spPr>
          <a:xfrm>
            <a:off x="2654304" y="968717"/>
            <a:ext cx="319876" cy="246221"/>
          </a:xfrm>
          <a:prstGeom prst="rect">
            <a:avLst/>
          </a:prstGeom>
          <a:solidFill>
            <a:srgbClr val="C000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Bad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DF6953EF-6CF3-F58D-12E2-F4AB12B561E3}"/>
              </a:ext>
            </a:extLst>
          </p:cNvPr>
          <p:cNvCxnSpPr>
            <a:cxnSpLocks/>
          </p:cNvCxnSpPr>
          <p:nvPr/>
        </p:nvCxnSpPr>
        <p:spPr>
          <a:xfrm>
            <a:off x="3552823" y="1285875"/>
            <a:ext cx="0" cy="138114"/>
          </a:xfrm>
          <a:prstGeom prst="line">
            <a:avLst/>
          </a:prstGeom>
          <a:ln w="225425">
            <a:solidFill>
              <a:srgbClr val="FFC000"/>
            </a:solidFill>
          </a:ln>
          <a:effectLst>
            <a:softEdge rad="25400"/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49A681A7-3A09-78D0-C700-3F45FC9E4000}"/>
              </a:ext>
            </a:extLst>
          </p:cNvPr>
          <p:cNvSpPr txBox="1"/>
          <p:nvPr/>
        </p:nvSpPr>
        <p:spPr>
          <a:xfrm>
            <a:off x="2938960" y="968716"/>
            <a:ext cx="1505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(1) Too much deviation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2395342-E2CD-2C47-CA62-D5C126B38732}"/>
              </a:ext>
            </a:extLst>
          </p:cNvPr>
          <p:cNvSpPr txBox="1"/>
          <p:nvPr/>
        </p:nvSpPr>
        <p:spPr>
          <a:xfrm>
            <a:off x="1811341" y="2221423"/>
            <a:ext cx="319876" cy="246221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1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Ok</a:t>
            </a:r>
            <a:endParaRPr lang="en-US" sz="1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4205547-90FB-3BCC-30A6-18D2CB6EAD17}"/>
              </a:ext>
            </a:extLst>
          </p:cNvPr>
          <p:cNvSpPr txBox="1"/>
          <p:nvPr/>
        </p:nvSpPr>
        <p:spPr>
          <a:xfrm>
            <a:off x="2095997" y="2221421"/>
            <a:ext cx="140134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(2) Number of Panels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C207C6B6-2E3E-8AED-5BAF-6D4C8DA28BF5}"/>
              </a:ext>
            </a:extLst>
          </p:cNvPr>
          <p:cNvSpPr txBox="1"/>
          <p:nvPr/>
        </p:nvSpPr>
        <p:spPr>
          <a:xfrm>
            <a:off x="5671906" y="1263250"/>
            <a:ext cx="550218" cy="230832"/>
          </a:xfrm>
          <a:prstGeom prst="rect">
            <a:avLst/>
          </a:prstGeom>
          <a:solidFill>
            <a:srgbClr val="D6A30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9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Critical</a:t>
            </a:r>
            <a:endParaRPr lang="en-US" sz="9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8A061C1C-E3CC-1EA5-3A25-903F1258EF7E}"/>
              </a:ext>
            </a:extLst>
          </p:cNvPr>
          <p:cNvSpPr txBox="1"/>
          <p:nvPr/>
        </p:nvSpPr>
        <p:spPr>
          <a:xfrm>
            <a:off x="6186904" y="1255554"/>
            <a:ext cx="9156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(3) Tip chord</a:t>
            </a:r>
          </a:p>
        </p:txBody>
      </p:sp>
    </p:spTree>
    <p:extLst>
      <p:ext uri="{BB962C8B-B14F-4D97-AF65-F5344CB8AC3E}">
        <p14:creationId xmlns:p14="http://schemas.microsoft.com/office/powerpoint/2010/main" val="2271729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 descr="Ein Bild, das Schrift, Grafiken, Text, Grafikdesign enthält.&#10;&#10;Automatisch generierte Beschreibung">
            <a:extLst>
              <a:ext uri="{FF2B5EF4-FFF2-40B4-BE49-F238E27FC236}">
                <a16:creationId xmlns:a16="http://schemas.microsoft.com/office/drawing/2014/main" id="{455BEB90-6115-17F0-07F2-8AAE37B702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169" y="1382715"/>
            <a:ext cx="4030349" cy="1151529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516D9F68-55EA-89B5-B37B-3F6FBA25240E}"/>
              </a:ext>
            </a:extLst>
          </p:cNvPr>
          <p:cNvSpPr txBox="1"/>
          <p:nvPr/>
        </p:nvSpPr>
        <p:spPr>
          <a:xfrm>
            <a:off x="3115169" y="2709170"/>
            <a:ext cx="5265261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Airfoil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Editor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54CC6A0-12F3-FDBB-8DCB-4F2D9ACBB5EA}"/>
              </a:ext>
            </a:extLst>
          </p:cNvPr>
          <p:cNvSpPr txBox="1"/>
          <p:nvPr/>
        </p:nvSpPr>
        <p:spPr>
          <a:xfrm>
            <a:off x="3115170" y="3992092"/>
            <a:ext cx="7616470" cy="1107996"/>
          </a:xfrm>
          <a:prstGeom prst="rect">
            <a:avLst/>
          </a:prstGeom>
          <a:solidFill>
            <a:srgbClr val="101010"/>
          </a:solidFill>
        </p:spPr>
        <p:txBody>
          <a:bodyPr wrap="none" lIns="288000" rtlCol="0">
            <a:noAutofit/>
          </a:bodyPr>
          <a:lstStyle/>
          <a:p>
            <a:pPr algn="ctr"/>
            <a:r>
              <a:rPr lang="de-DE" sz="6600" b="1" dirty="0">
                <a:solidFill>
                  <a:srgbClr val="D9D9D9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66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 </a:t>
            </a:r>
          </a:p>
        </p:txBody>
      </p:sp>
    </p:spTree>
    <p:extLst>
      <p:ext uri="{BB962C8B-B14F-4D97-AF65-F5344CB8AC3E}">
        <p14:creationId xmlns:p14="http://schemas.microsoft.com/office/powerpoint/2010/main" val="2102712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280BF-CFBE-D814-48CE-753EFF926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6199F5BC-5752-2A44-D6A4-FBF325866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526" y="5093403"/>
            <a:ext cx="4287837" cy="1213007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1E0BDB82-0F69-40E4-E5ED-97594479B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7" y="1140614"/>
            <a:ext cx="4287837" cy="122711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B38B63B0-7B90-234A-A098-15330D231B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5273" y="1158093"/>
            <a:ext cx="4287837" cy="120963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0C57335-F03A-51B7-3A36-B49DF07496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5686" y="2731528"/>
            <a:ext cx="4287837" cy="1195511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2314622D-E605-CDB8-A10C-4634BEA751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55272" y="2718864"/>
            <a:ext cx="4287837" cy="1208175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04793F7-55AF-1133-D48D-572F2089CE85}"/>
              </a:ext>
            </a:extLst>
          </p:cNvPr>
          <p:cNvSpPr txBox="1"/>
          <p:nvPr/>
        </p:nvSpPr>
        <p:spPr>
          <a:xfrm>
            <a:off x="1283623" y="969196"/>
            <a:ext cx="28055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paneling with high deviation to planform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E549AF97-2C3B-618C-D481-FEA7C3F09E91}"/>
              </a:ext>
            </a:extLst>
          </p:cNvPr>
          <p:cNvSpPr txBox="1"/>
          <p:nvPr/>
        </p:nvSpPr>
        <p:spPr>
          <a:xfrm>
            <a:off x="5543203" y="969196"/>
            <a:ext cx="20601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Auto insertion of helper sections 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00003E30-906D-6D07-6071-E2E523A56EE9}"/>
              </a:ext>
            </a:extLst>
          </p:cNvPr>
          <p:cNvSpPr txBox="1"/>
          <p:nvPr/>
        </p:nvSpPr>
        <p:spPr>
          <a:xfrm>
            <a:off x="1283623" y="2539143"/>
            <a:ext cx="18565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panel width applied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8DC5B39-BA34-B825-5DCC-884F7572FB6A}"/>
              </a:ext>
            </a:extLst>
          </p:cNvPr>
          <p:cNvSpPr txBox="1"/>
          <p:nvPr/>
        </p:nvSpPr>
        <p:spPr>
          <a:xfrm>
            <a:off x="5543203" y="2539142"/>
            <a:ext cx="170591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noProof="0" dirty="0">
                <a:solidFill>
                  <a:schemeClr val="bg1">
                    <a:lumMod val="7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Minimum tip chord applied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6450743-6080-69B8-37BF-DB1F28EDF7D7}"/>
              </a:ext>
            </a:extLst>
          </p:cNvPr>
          <p:cNvSpPr txBox="1"/>
          <p:nvPr/>
        </p:nvSpPr>
        <p:spPr>
          <a:xfrm>
            <a:off x="7941402" y="2547447"/>
            <a:ext cx="1093059" cy="200055"/>
          </a:xfrm>
          <a:prstGeom prst="rect">
            <a:avLst/>
          </a:prstGeom>
          <a:solidFill>
            <a:srgbClr val="00B050"/>
          </a:solidFill>
        </p:spPr>
        <p:txBody>
          <a:bodyPr wrap="square" lIns="36000" rIns="36000" rtlCol="0" anchor="ctr">
            <a:spAutoFit/>
          </a:bodyPr>
          <a:lstStyle/>
          <a:p>
            <a:pPr algn="ctr"/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Ready </a:t>
            </a:r>
            <a:r>
              <a:rPr lang="de-DE" sz="7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de-DE" sz="70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Analysis</a:t>
            </a:r>
            <a:endParaRPr lang="en-US" sz="7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Pfeil: nach rechts 26">
            <a:extLst>
              <a:ext uri="{FF2B5EF4-FFF2-40B4-BE49-F238E27FC236}">
                <a16:creationId xmlns:a16="http://schemas.microsoft.com/office/drawing/2014/main" id="{162C1271-5F8C-23FA-6424-22A8129AA970}"/>
              </a:ext>
            </a:extLst>
          </p:cNvPr>
          <p:cNvSpPr/>
          <p:nvPr/>
        </p:nvSpPr>
        <p:spPr>
          <a:xfrm>
            <a:off x="4219419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Pfeil: nach rechts 28">
            <a:extLst>
              <a:ext uri="{FF2B5EF4-FFF2-40B4-BE49-F238E27FC236}">
                <a16:creationId xmlns:a16="http://schemas.microsoft.com/office/drawing/2014/main" id="{36EA996A-D553-2E0D-1190-39BABE60CD08}"/>
              </a:ext>
            </a:extLst>
          </p:cNvPr>
          <p:cNvSpPr/>
          <p:nvPr/>
        </p:nvSpPr>
        <p:spPr>
          <a:xfrm>
            <a:off x="7772574" y="993988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Pfeil: nach rechts 29">
            <a:extLst>
              <a:ext uri="{FF2B5EF4-FFF2-40B4-BE49-F238E27FC236}">
                <a16:creationId xmlns:a16="http://schemas.microsoft.com/office/drawing/2014/main" id="{CE5A9C07-328D-8C66-ECF0-D48C68644E29}"/>
              </a:ext>
            </a:extLst>
          </p:cNvPr>
          <p:cNvSpPr/>
          <p:nvPr/>
        </p:nvSpPr>
        <p:spPr>
          <a:xfrm>
            <a:off x="3326196" y="2563934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Pfeil: nach rechts 30">
            <a:extLst>
              <a:ext uri="{FF2B5EF4-FFF2-40B4-BE49-F238E27FC236}">
                <a16:creationId xmlns:a16="http://schemas.microsoft.com/office/drawing/2014/main" id="{97510A14-D8A9-1234-0F1E-80BA4C791F98}"/>
              </a:ext>
            </a:extLst>
          </p:cNvPr>
          <p:cNvSpPr/>
          <p:nvPr/>
        </p:nvSpPr>
        <p:spPr>
          <a:xfrm>
            <a:off x="7466968" y="2526073"/>
            <a:ext cx="210979" cy="221429"/>
          </a:xfrm>
          <a:prstGeom prst="righ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2890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1C232-61F8-6479-1A09-C9A07A8A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3F5B28E8-C8CC-88E5-CF0B-F71FA785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38D926D2-A46E-BAB2-731D-2C6E499A6B8D}"/>
              </a:ext>
            </a:extLst>
          </p:cNvPr>
          <p:cNvCxnSpPr>
            <a:cxnSpLocks/>
          </p:cNvCxnSpPr>
          <p:nvPr/>
        </p:nvCxnSpPr>
        <p:spPr>
          <a:xfrm flipV="1">
            <a:off x="1545762" y="1064172"/>
            <a:ext cx="2452146" cy="232812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45355AEC-9D00-48F4-8E7F-28DA43756BB0}"/>
              </a:ext>
            </a:extLst>
          </p:cNvPr>
          <p:cNvSpPr txBox="1"/>
          <p:nvPr/>
        </p:nvSpPr>
        <p:spPr>
          <a:xfrm>
            <a:off x="2264355" y="2998113"/>
            <a:ext cx="483608" cy="38048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1412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  <a:endParaRPr kumimoji="0" lang="de-DE" sz="1000" b="0" i="0" u="none" strike="noStrike" kern="0" cap="none" spc="0" normalizeH="0" baseline="-10000" noProof="0" dirty="0">
              <a:ln>
                <a:noFill/>
              </a:ln>
              <a:solidFill>
                <a:srgbClr val="F1412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F14124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F14124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D7B65F1E-295F-E4EB-1ABC-B108BF9A456F}"/>
              </a:ext>
            </a:extLst>
          </p:cNvPr>
          <p:cNvSpPr txBox="1"/>
          <p:nvPr/>
        </p:nvSpPr>
        <p:spPr>
          <a:xfrm>
            <a:off x="1447601" y="2537507"/>
            <a:ext cx="470557" cy="40011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r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0FA11501-0C39-1A74-C5E1-A1278840230B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CB6002B-FB03-0B58-F468-853347DB3E87}"/>
              </a:ext>
            </a:extLst>
          </p:cNvPr>
          <p:cNvSpPr txBox="1"/>
          <p:nvPr/>
        </p:nvSpPr>
        <p:spPr>
          <a:xfrm>
            <a:off x="2598737" y="1139780"/>
            <a:ext cx="1103631" cy="369332"/>
          </a:xfrm>
          <a:prstGeom prst="rect">
            <a:avLst/>
          </a:prstGeom>
          <a:noFill/>
        </p:spPr>
        <p:txBody>
          <a:bodyPr wrap="square" lIns="36000" rIns="36000">
            <a:spAutoFit/>
          </a:bodyPr>
          <a:lstStyle/>
          <a:p>
            <a:pPr>
              <a:defRPr/>
            </a:pPr>
            <a:r>
              <a:rPr lang="de-DE" sz="900" dirty="0" err="1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inviscid</a:t>
            </a:r>
            <a:endParaRPr lang="de-DE" sz="900" dirty="0">
              <a:solidFill>
                <a:srgbClr val="F14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defRPr/>
            </a:pPr>
            <a:r>
              <a:rPr lang="de-DE" sz="900" dirty="0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dcl/</a:t>
            </a:r>
            <a:r>
              <a:rPr lang="de-DE" sz="900" dirty="0" err="1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dalpha</a:t>
            </a:r>
            <a:r>
              <a:rPr lang="de-DE" sz="900" dirty="0">
                <a:solidFill>
                  <a:srgbClr val="F14124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0.11</a:t>
            </a:r>
            <a:endParaRPr lang="en-US" sz="900" dirty="0">
              <a:solidFill>
                <a:srgbClr val="F14124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AE128188-9BBA-BFE3-E793-7E86C8F133FE}"/>
              </a:ext>
            </a:extLst>
          </p:cNvPr>
          <p:cNvSpPr txBox="1"/>
          <p:nvPr/>
        </p:nvSpPr>
        <p:spPr>
          <a:xfrm>
            <a:off x="3176757" y="2426983"/>
            <a:ext cx="138978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  <a:r>
              <a:rPr lang="en-US" sz="1100" baseline="-100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sz="1100" baseline="-100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</a:t>
            </a:r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454203DB-B93D-F02D-0908-15C880275F79}"/>
              </a:ext>
            </a:extLst>
          </p:cNvPr>
          <p:cNvCxnSpPr>
            <a:cxnSpLocks/>
          </p:cNvCxnSpPr>
          <p:nvPr/>
        </p:nvCxnSpPr>
        <p:spPr>
          <a:xfrm flipH="1">
            <a:off x="2042518" y="2956120"/>
            <a:ext cx="241100" cy="0"/>
          </a:xfrm>
          <a:prstGeom prst="straightConnector1">
            <a:avLst/>
          </a:prstGeom>
          <a:noFill/>
          <a:ln w="25400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8613164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33279-97FA-EDE2-78E2-A49BFB3FC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6D73894A-4CCC-C741-74C9-500A52BD6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838254"/>
            <a:ext cx="7440612" cy="187201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6E91612-242B-5B0D-0AB1-618EDF00F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688" y="836614"/>
            <a:ext cx="7440612" cy="191000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BEF18CF3-1F5E-F2AD-32E7-8F5E59BB9482}"/>
              </a:ext>
            </a:extLst>
          </p:cNvPr>
          <p:cNvSpPr txBox="1"/>
          <p:nvPr/>
        </p:nvSpPr>
        <p:spPr>
          <a:xfrm>
            <a:off x="3532356" y="2544616"/>
            <a:ext cx="1922293" cy="307777"/>
          </a:xfrm>
          <a:prstGeom prst="rect">
            <a:avLst/>
          </a:prstGeom>
          <a:solidFill>
            <a:schemeClr val="tx1">
              <a:lumMod val="85000"/>
              <a:lumOff val="15000"/>
              <a:alpha val="72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VLM Results – linear </a:t>
            </a:r>
          </a:p>
        </p:txBody>
      </p:sp>
    </p:spTree>
    <p:extLst>
      <p:ext uri="{BB962C8B-B14F-4D97-AF65-F5344CB8AC3E}">
        <p14:creationId xmlns:p14="http://schemas.microsoft.com/office/powerpoint/2010/main" val="2815697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7C3634-03DB-C477-92F3-230E8B3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25859AE5-E380-0BAB-69AD-93A1C7D9A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052CAC94-BEB8-E358-780E-743B6CA40172}"/>
              </a:ext>
            </a:extLst>
          </p:cNvPr>
          <p:cNvCxnSpPr>
            <a:cxnSpLocks/>
          </p:cNvCxnSpPr>
          <p:nvPr/>
        </p:nvCxnSpPr>
        <p:spPr>
          <a:xfrm>
            <a:off x="2283618" y="942973"/>
            <a:ext cx="0" cy="2745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AD9C2CB-7B6B-C18E-7FF5-9FAC58FD4C8E}"/>
              </a:ext>
            </a:extLst>
          </p:cNvPr>
          <p:cNvCxnSpPr>
            <a:cxnSpLocks/>
          </p:cNvCxnSpPr>
          <p:nvPr/>
        </p:nvCxnSpPr>
        <p:spPr>
          <a:xfrm flipV="1">
            <a:off x="1545762" y="951782"/>
            <a:ext cx="2570523" cy="244051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8CBCB068-F8E5-9664-FDA2-A9BF6876852C}"/>
              </a:ext>
            </a:extLst>
          </p:cNvPr>
          <p:cNvCxnSpPr>
            <a:cxnSpLocks/>
          </p:cNvCxnSpPr>
          <p:nvPr/>
        </p:nvCxnSpPr>
        <p:spPr>
          <a:xfrm>
            <a:off x="1207908" y="2951357"/>
            <a:ext cx="3249792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C0110FE0-4917-67A6-39E4-8EA3CE313BEB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0F73D8-D47F-FB6E-7B46-F5755F261AD4}"/>
              </a:ext>
            </a:extLst>
          </p:cNvPr>
          <p:cNvSpPr txBox="1"/>
          <p:nvPr/>
        </p:nvSpPr>
        <p:spPr>
          <a:xfrm>
            <a:off x="1293036" y="1561564"/>
            <a:ext cx="1659712" cy="430887"/>
          </a:xfrm>
          <a:prstGeom prst="rect">
            <a:avLst/>
          </a:prstGeom>
          <a:solidFill>
            <a:schemeClr val="tx1">
              <a:lumMod val="95000"/>
              <a:lumOff val="5000"/>
              <a:alpha val="52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Linear 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 max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0A76CD3F-1EB0-3828-64E6-93BEAEB46955}"/>
              </a:ext>
            </a:extLst>
          </p:cNvPr>
          <p:cNvCxnSpPr>
            <a:cxnSpLocks/>
          </p:cNvCxnSpPr>
          <p:nvPr/>
        </p:nvCxnSpPr>
        <p:spPr>
          <a:xfrm flipH="1">
            <a:off x="3015762" y="1221663"/>
            <a:ext cx="1441938" cy="0"/>
          </a:xfrm>
          <a:prstGeom prst="line">
            <a:avLst/>
          </a:prstGeom>
          <a:noFill/>
          <a:ln w="9525" cap="flat" cmpd="sng" algn="ctr">
            <a:solidFill>
              <a:srgbClr val="00B050"/>
            </a:solidFill>
            <a:prstDash val="sysDash"/>
            <a:miter lim="800000"/>
          </a:ln>
          <a:effectLst/>
        </p:spPr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F8FD36F0-9B49-2016-B89F-6AD201856087}"/>
              </a:ext>
            </a:extLst>
          </p:cNvPr>
          <p:cNvSpPr txBox="1"/>
          <p:nvPr/>
        </p:nvSpPr>
        <p:spPr>
          <a:xfrm>
            <a:off x="2427937" y="1090858"/>
            <a:ext cx="886770" cy="246221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r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</a:t>
            </a: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cl_max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F2662A7-08AF-43A7-4F67-E332EB44965C}"/>
              </a:ext>
            </a:extLst>
          </p:cNvPr>
          <p:cNvSpPr>
            <a:spLocks noChangeAspect="1"/>
          </p:cNvSpPr>
          <p:nvPr/>
        </p:nvSpPr>
        <p:spPr>
          <a:xfrm>
            <a:off x="3787539" y="1171945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BB44523D-CF60-02AF-1475-5DCCFC970D5B}"/>
              </a:ext>
            </a:extLst>
          </p:cNvPr>
          <p:cNvCxnSpPr>
            <a:cxnSpLocks/>
            <a:stCxn id="28" idx="4"/>
          </p:cNvCxnSpPr>
          <p:nvPr/>
        </p:nvCxnSpPr>
        <p:spPr>
          <a:xfrm>
            <a:off x="3833973" y="1264813"/>
            <a:ext cx="0" cy="1593057"/>
          </a:xfrm>
          <a:prstGeom prst="straightConnector1">
            <a:avLst/>
          </a:prstGeom>
          <a:noFill/>
          <a:ln w="6350" cap="flat" cmpd="sng" algn="ctr">
            <a:solidFill>
              <a:srgbClr val="F14124"/>
            </a:solidFill>
            <a:prstDash val="sysDash"/>
            <a:miter lim="800000"/>
            <a:tailEnd type="triangl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4B06168B-641B-03D8-0F5E-C6D6D11B2281}"/>
              </a:ext>
            </a:extLst>
          </p:cNvPr>
          <p:cNvSpPr>
            <a:spLocks noChangeAspect="1"/>
          </p:cNvSpPr>
          <p:nvPr/>
        </p:nvSpPr>
        <p:spPr>
          <a:xfrm>
            <a:off x="3787539" y="2909648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2D7E9FCD-EAAC-D8D4-ACF2-086134A2411C}"/>
              </a:ext>
            </a:extLst>
          </p:cNvPr>
          <p:cNvSpPr txBox="1"/>
          <p:nvPr/>
        </p:nvSpPr>
        <p:spPr>
          <a:xfrm>
            <a:off x="3437801" y="3054950"/>
            <a:ext cx="720504" cy="226591"/>
          </a:xfrm>
          <a:prstGeom prst="rect">
            <a:avLst/>
          </a:prstGeom>
          <a:solidFill>
            <a:srgbClr val="C00000">
              <a:alpha val="80000"/>
            </a:srgbClr>
          </a:solidFill>
        </p:spPr>
        <p:txBody>
          <a:bodyPr wrap="square" lIns="36000" tIns="36000" rIns="36000" bIns="3600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</a:t>
            </a:r>
            <a:r>
              <a:rPr kumimoji="0" lang="de-DE" sz="1000" b="0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de-DE" sz="1000" b="0" i="0" u="none" strike="noStrike" kern="0" cap="none" spc="0" normalizeH="0" baseline="0" noProof="0" dirty="0" err="1">
                <a:ln>
                  <a:noFill/>
                </a:ln>
                <a:solidFill>
                  <a:schemeClr val="bg1">
                    <a:lumMod val="85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max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85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6656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6D8911-4BF4-B78C-7067-B2EABF70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rafik 25">
            <a:extLst>
              <a:ext uri="{FF2B5EF4-FFF2-40B4-BE49-F238E27FC236}">
                <a16:creationId xmlns:a16="http://schemas.microsoft.com/office/drawing/2014/main" id="{B2BEACD0-FB71-9D5A-A242-A1B318A5E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836613"/>
            <a:ext cx="3527734" cy="2994408"/>
          </a:xfrm>
          <a:prstGeom prst="rect">
            <a:avLst/>
          </a:prstGeom>
        </p:spPr>
      </p:pic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4A7168A-32AE-244D-982C-B5DD18AD94C5}"/>
              </a:ext>
            </a:extLst>
          </p:cNvPr>
          <p:cNvCxnSpPr>
            <a:cxnSpLocks/>
          </p:cNvCxnSpPr>
          <p:nvPr/>
        </p:nvCxnSpPr>
        <p:spPr>
          <a:xfrm>
            <a:off x="2283618" y="942973"/>
            <a:ext cx="0" cy="274500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F28484B-78FF-399C-69D6-84EC5A39DC5F}"/>
              </a:ext>
            </a:extLst>
          </p:cNvPr>
          <p:cNvCxnSpPr>
            <a:cxnSpLocks/>
          </p:cNvCxnSpPr>
          <p:nvPr/>
        </p:nvCxnSpPr>
        <p:spPr>
          <a:xfrm flipV="1">
            <a:off x="2222268" y="1359479"/>
            <a:ext cx="1608267" cy="1526929"/>
          </a:xfrm>
          <a:prstGeom prst="line">
            <a:avLst/>
          </a:prstGeom>
          <a:noFill/>
          <a:ln w="9525" cap="flat" cmpd="sng" algn="ctr">
            <a:solidFill>
              <a:srgbClr val="F14124"/>
            </a:solidFill>
            <a:prstDash val="solid"/>
            <a:miter lim="800000"/>
            <a:headEnd type="triangle"/>
            <a:tailEnd type="none"/>
          </a:ln>
          <a:effectLst/>
        </p:spPr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A1A6DDD2-C55D-6829-0767-28720927915C}"/>
              </a:ext>
            </a:extLst>
          </p:cNvPr>
          <p:cNvCxnSpPr>
            <a:cxnSpLocks/>
          </p:cNvCxnSpPr>
          <p:nvPr/>
        </p:nvCxnSpPr>
        <p:spPr>
          <a:xfrm>
            <a:off x="1207908" y="2951357"/>
            <a:ext cx="3249792" cy="0"/>
          </a:xfrm>
          <a:prstGeom prst="line">
            <a:avLst/>
          </a:prstGeom>
          <a:noFill/>
          <a:ln w="6350" cap="flat" cmpd="sng" algn="ctr">
            <a:solidFill>
              <a:schemeClr val="bg1">
                <a:lumMod val="65000"/>
              </a:schemeClr>
            </a:solidFill>
            <a:prstDash val="solid"/>
            <a:miter lim="800000"/>
          </a:ln>
          <a:effectLst/>
        </p:spPr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24F987CD-CB86-B96F-71EA-7B73A4F9F64C}"/>
              </a:ext>
            </a:extLst>
          </p:cNvPr>
          <p:cNvSpPr>
            <a:spLocks noChangeAspect="1"/>
          </p:cNvSpPr>
          <p:nvPr/>
        </p:nvSpPr>
        <p:spPr>
          <a:xfrm>
            <a:off x="1949650" y="2914448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972E6629-F38A-AEF7-123B-98E0D4639106}"/>
              </a:ext>
            </a:extLst>
          </p:cNvPr>
          <p:cNvSpPr txBox="1"/>
          <p:nvPr/>
        </p:nvSpPr>
        <p:spPr>
          <a:xfrm>
            <a:off x="1423194" y="1021722"/>
            <a:ext cx="2021669" cy="430887"/>
          </a:xfrm>
          <a:prstGeom prst="rect">
            <a:avLst/>
          </a:prstGeom>
          <a:solidFill>
            <a:schemeClr val="tx1">
              <a:lumMod val="95000"/>
              <a:lumOff val="5000"/>
              <a:alpha val="82000"/>
            </a:schemeClr>
          </a:solidFill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Non-Linear Determination of</a:t>
            </a:r>
          </a:p>
          <a:p>
            <a:r>
              <a:rPr lang="en-US" sz="1100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alpha0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45FD4451-DDF1-A761-4017-33B623AF3EED}"/>
              </a:ext>
            </a:extLst>
          </p:cNvPr>
          <p:cNvSpPr txBox="1"/>
          <p:nvPr/>
        </p:nvSpPr>
        <p:spPr>
          <a:xfrm>
            <a:off x="3157886" y="2696007"/>
            <a:ext cx="616690" cy="241980"/>
          </a:xfrm>
          <a:prstGeom prst="rect">
            <a:avLst/>
          </a:prstGeom>
          <a:solidFill>
            <a:sysClr val="windowText" lastClr="000000">
              <a:lumMod val="85000"/>
              <a:lumOff val="15000"/>
              <a:alpha val="78000"/>
            </a:sysClr>
          </a:solidFill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000" b="0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 </a:t>
            </a:r>
            <a:r>
              <a:rPr kumimoji="0" lang="de-DE" sz="1100" b="0" i="0" u="none" strike="noStrike" kern="0" cap="none" spc="0" normalizeH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eff</a:t>
            </a:r>
            <a:endParaRPr kumimoji="0" lang="en-US" sz="1000" b="0" i="0" u="none" strike="noStrike" kern="0" cap="none" spc="0" normalizeH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65E4581-C033-745D-982A-951B4CA2297F}"/>
              </a:ext>
            </a:extLst>
          </p:cNvPr>
          <p:cNvCxnSpPr>
            <a:cxnSpLocks/>
          </p:cNvCxnSpPr>
          <p:nvPr/>
        </p:nvCxnSpPr>
        <p:spPr>
          <a:xfrm>
            <a:off x="3833973" y="1396882"/>
            <a:ext cx="0" cy="1460988"/>
          </a:xfrm>
          <a:prstGeom prst="straightConnector1">
            <a:avLst/>
          </a:prstGeom>
          <a:noFill/>
          <a:ln w="6350" cap="flat" cmpd="sng" algn="ctr">
            <a:solidFill>
              <a:srgbClr val="F14124"/>
            </a:solidFill>
            <a:prstDash val="sysDash"/>
            <a:miter lim="800000"/>
            <a:headEnd type="triangle"/>
            <a:tailEnd type="none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F118BB35-A15F-601D-8982-FB90060416BF}"/>
              </a:ext>
            </a:extLst>
          </p:cNvPr>
          <p:cNvSpPr>
            <a:spLocks noChangeAspect="1"/>
          </p:cNvSpPr>
          <p:nvPr/>
        </p:nvSpPr>
        <p:spPr>
          <a:xfrm>
            <a:off x="3787539" y="2909648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7E0ADA3C-A2FB-92CD-C802-831AE6D981B2}"/>
              </a:ext>
            </a:extLst>
          </p:cNvPr>
          <p:cNvSpPr>
            <a:spLocks noChangeAspect="1"/>
          </p:cNvSpPr>
          <p:nvPr/>
        </p:nvSpPr>
        <p:spPr>
          <a:xfrm>
            <a:off x="3787539" y="1304014"/>
            <a:ext cx="92868" cy="92868"/>
          </a:xfrm>
          <a:prstGeom prst="ellips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99DA17F3-D553-2DCE-3640-8E3B0DA31A68}"/>
              </a:ext>
            </a:extLst>
          </p:cNvPr>
          <p:cNvSpPr>
            <a:spLocks noChangeAspect="1"/>
          </p:cNvSpPr>
          <p:nvPr/>
        </p:nvSpPr>
        <p:spPr>
          <a:xfrm>
            <a:off x="2100451" y="2895171"/>
            <a:ext cx="92868" cy="92868"/>
          </a:xfrm>
          <a:prstGeom prst="ellipse">
            <a:avLst/>
          </a:prstGeom>
          <a:solidFill>
            <a:srgbClr val="F1412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e Light"/>
              <a:ea typeface="+mn-ea"/>
              <a:cs typeface="+mn-cs"/>
            </a:endParaRPr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DAF8644E-212F-7CBF-28E8-562D446FEBD0}"/>
              </a:ext>
            </a:extLst>
          </p:cNvPr>
          <p:cNvSpPr txBox="1"/>
          <p:nvPr/>
        </p:nvSpPr>
        <p:spPr>
          <a:xfrm>
            <a:off x="1397707" y="3107081"/>
            <a:ext cx="1331298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lIns="36000" rIns="36000" rtlCol="0">
            <a:spAutoFit/>
          </a:bodyPr>
          <a:lstStyle>
            <a:defPPr>
              <a:defRPr lang="en-US"/>
            </a:defPPr>
            <a:lvl1pPr>
              <a:defRPr sz="1100" i="1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de-DE" dirty="0"/>
              <a:t>New alpha0 </a:t>
            </a:r>
            <a:r>
              <a:rPr lang="de-DE" err="1"/>
              <a:t>of</a:t>
            </a:r>
            <a:r>
              <a:rPr lang="de-DE"/>
              <a:t> VLM</a:t>
            </a:r>
            <a:endParaRPr lang="en-US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CCD7F57C-7BEE-D430-61AD-510DDD436423}"/>
              </a:ext>
            </a:extLst>
          </p:cNvPr>
          <p:cNvSpPr txBox="1"/>
          <p:nvPr/>
        </p:nvSpPr>
        <p:spPr>
          <a:xfrm>
            <a:off x="3648251" y="3096583"/>
            <a:ext cx="392900" cy="26161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 lIns="36000" rIns="36000" rtlCol="0">
            <a:spAutoFit/>
          </a:bodyPr>
          <a:lstStyle>
            <a:defPPr>
              <a:defRPr lang="de-DE"/>
            </a:defPPr>
            <a:lvl1pPr algn="ctr">
              <a:defRPr sz="1100" i="1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algn="l"/>
            <a:r>
              <a:rPr lang="de-DE" dirty="0">
                <a:solidFill>
                  <a:prstClr val="white">
                    <a:lumMod val="9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Start</a:t>
            </a:r>
            <a:endParaRPr lang="en-US" dirty="0">
              <a:solidFill>
                <a:prstClr val="white">
                  <a:lumMod val="9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5" name="Pfeil: nach links 54">
            <a:extLst>
              <a:ext uri="{FF2B5EF4-FFF2-40B4-BE49-F238E27FC236}">
                <a16:creationId xmlns:a16="http://schemas.microsoft.com/office/drawing/2014/main" id="{8DC71A90-8A92-E403-3529-77266D1BB722}"/>
              </a:ext>
            </a:extLst>
          </p:cNvPr>
          <p:cNvSpPr/>
          <p:nvPr/>
        </p:nvSpPr>
        <p:spPr>
          <a:xfrm>
            <a:off x="3023980" y="3107081"/>
            <a:ext cx="392899" cy="229516"/>
          </a:xfrm>
          <a:prstGeom prst="leftArrow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7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A64D747E-DEF9-076F-A90E-A73A084A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1" y="2256561"/>
            <a:ext cx="9749150" cy="1172439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B054E580-2889-D5F7-DD46-E9A4BD1FF6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767" t="9152" r="18120" b="72061"/>
          <a:stretch/>
        </p:blipFill>
        <p:spPr>
          <a:xfrm>
            <a:off x="6741197" y="3811112"/>
            <a:ext cx="2155848" cy="220257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5F7A75A-A36B-B836-448D-978B17224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052" t="27437" r="15644"/>
          <a:stretch/>
        </p:blipFill>
        <p:spPr>
          <a:xfrm>
            <a:off x="6741197" y="4204905"/>
            <a:ext cx="2369431" cy="850755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D4D28E41-1D2E-83EE-1732-DABD6FD22F38}"/>
              </a:ext>
            </a:extLst>
          </p:cNvPr>
          <p:cNvSpPr/>
          <p:nvPr/>
        </p:nvSpPr>
        <p:spPr>
          <a:xfrm>
            <a:off x="5287171" y="2349407"/>
            <a:ext cx="4964836" cy="1079593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4F17CF0C-CDCD-0DF0-5FA3-F9A64D220E2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59767" t="9152" r="18120" b="72061"/>
          <a:stretch/>
        </p:blipFill>
        <p:spPr>
          <a:xfrm>
            <a:off x="5261769" y="2375910"/>
            <a:ext cx="2155848" cy="220257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85C04064-2F8A-59C5-6BC7-BE9638E8BB77}"/>
              </a:ext>
            </a:extLst>
          </p:cNvPr>
          <p:cNvSpPr/>
          <p:nvPr/>
        </p:nvSpPr>
        <p:spPr>
          <a:xfrm>
            <a:off x="7887350" y="2664119"/>
            <a:ext cx="2369430" cy="764881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2B3550D-B013-DAA3-97DA-85227775F23E}"/>
              </a:ext>
            </a:extLst>
          </p:cNvPr>
          <p:cNvSpPr/>
          <p:nvPr/>
        </p:nvSpPr>
        <p:spPr>
          <a:xfrm>
            <a:off x="3008940" y="4029474"/>
            <a:ext cx="4873636" cy="700882"/>
          </a:xfrm>
          <a:prstGeom prst="rect">
            <a:avLst/>
          </a:prstGeom>
          <a:solidFill>
            <a:srgbClr val="DCDCD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41610BB-EC9F-2A96-6CC5-A96524E1C8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27437" r="15644" b="42086"/>
          <a:stretch/>
        </p:blipFill>
        <p:spPr>
          <a:xfrm>
            <a:off x="5298151" y="2750653"/>
            <a:ext cx="2369431" cy="357321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6042DFC-2576-879D-81B1-E9B3B0E0DDC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59289" r="15644" b="25004"/>
          <a:stretch/>
        </p:blipFill>
        <p:spPr>
          <a:xfrm>
            <a:off x="7887350" y="2743568"/>
            <a:ext cx="2369431" cy="184150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44F844D5-2528-F310-060D-C0FF560B625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5E5E5"/>
              </a:clrFrom>
              <a:clrTo>
                <a:srgbClr val="E5E5E5">
                  <a:alpha val="0"/>
                </a:srgbClr>
              </a:clrTo>
            </a:clrChange>
          </a:blip>
          <a:srcRect l="60052" t="74455" r="15644" b="8452"/>
          <a:stretch/>
        </p:blipFill>
        <p:spPr>
          <a:xfrm>
            <a:off x="7882576" y="2929060"/>
            <a:ext cx="2369431" cy="200414"/>
          </a:xfrm>
          <a:prstGeom prst="rect">
            <a:avLst/>
          </a:prstGeom>
        </p:spPr>
      </p:pic>
      <p:sp>
        <p:nvSpPr>
          <p:cNvPr id="17" name="Rechteck 16">
            <a:extLst>
              <a:ext uri="{FF2B5EF4-FFF2-40B4-BE49-F238E27FC236}">
                <a16:creationId xmlns:a16="http://schemas.microsoft.com/office/drawing/2014/main" id="{E27CE389-909B-25F1-4100-3B4A46CA8A16}"/>
              </a:ext>
            </a:extLst>
          </p:cNvPr>
          <p:cNvSpPr/>
          <p:nvPr/>
        </p:nvSpPr>
        <p:spPr>
          <a:xfrm>
            <a:off x="3436924" y="2349407"/>
            <a:ext cx="1822451" cy="1079593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69022A7-F154-6E0F-FE9A-8E4F14E3A18C}"/>
              </a:ext>
            </a:extLst>
          </p:cNvPr>
          <p:cNvSpPr/>
          <p:nvPr/>
        </p:nvSpPr>
        <p:spPr>
          <a:xfrm>
            <a:off x="3436924" y="2707726"/>
            <a:ext cx="1822451" cy="700882"/>
          </a:xfrm>
          <a:prstGeom prst="rect">
            <a:avLst/>
          </a:prstGeom>
          <a:solidFill>
            <a:srgbClr val="E5E5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C8559D78-C3A6-CEAD-46F5-8981813A95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793" t="45317" r="55579" b="5727"/>
          <a:stretch/>
        </p:blipFill>
        <p:spPr>
          <a:xfrm>
            <a:off x="3436924" y="2679585"/>
            <a:ext cx="1816101" cy="573984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F6A762A8-2F15-2533-3E70-ECBF087D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88" t="9824" r="55474" b="71761"/>
          <a:stretch/>
        </p:blipFill>
        <p:spPr>
          <a:xfrm>
            <a:off x="3447378" y="2379083"/>
            <a:ext cx="1807248" cy="215901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F620398F-686A-567F-E771-2EE8BE2140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873" t="27425" r="62939" b="56869"/>
          <a:stretch/>
        </p:blipFill>
        <p:spPr>
          <a:xfrm>
            <a:off x="4625979" y="2401310"/>
            <a:ext cx="603251" cy="18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46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C1923-18A2-19FB-E666-97336C0E6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feld 32">
            <a:extLst>
              <a:ext uri="{FF2B5EF4-FFF2-40B4-BE49-F238E27FC236}">
                <a16:creationId xmlns:a16="http://schemas.microsoft.com/office/drawing/2014/main" id="{766BEBCE-305C-21C2-E4EC-6BE79E84E19A}"/>
              </a:ext>
            </a:extLst>
          </p:cNvPr>
          <p:cNvSpPr txBox="1"/>
          <p:nvPr/>
        </p:nvSpPr>
        <p:spPr>
          <a:xfrm>
            <a:off x="2301297" y="1484443"/>
            <a:ext cx="1719743" cy="429936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prstClr val="black">
                    <a:lumMod val="50000"/>
                    <a:lumOff val="50000"/>
                  </a:prst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Planform</a:t>
            </a:r>
            <a:r>
              <a:rPr lang="de-DE" sz="1400" b="1" kern="0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Creator2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3147B91A-312E-5C45-2D40-633FBCE1F80F}"/>
              </a:ext>
            </a:extLst>
          </p:cNvPr>
          <p:cNvSpPr txBox="1"/>
          <p:nvPr/>
        </p:nvSpPr>
        <p:spPr>
          <a:xfrm>
            <a:off x="6058603" y="1699411"/>
            <a:ext cx="877174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196B24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FLZ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7C4DB7FC-6B30-A80E-EBB8-5E756252A48F}"/>
              </a:ext>
            </a:extLst>
          </p:cNvPr>
          <p:cNvSpPr txBox="1"/>
          <p:nvPr/>
        </p:nvSpPr>
        <p:spPr>
          <a:xfrm>
            <a:off x="5596510" y="1322955"/>
            <a:ext cx="957742" cy="429936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>
              <a:defRPr/>
            </a:pPr>
            <a:r>
              <a:rPr lang="de-DE" sz="1400" b="1" kern="0" dirty="0">
                <a:solidFill>
                  <a:srgbClr val="C00000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Xflr5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8F07C0A1-6354-2CCB-526C-9A26FDB8989B}"/>
              </a:ext>
            </a:extLst>
          </p:cNvPr>
          <p:cNvSpPr txBox="1"/>
          <p:nvPr/>
        </p:nvSpPr>
        <p:spPr>
          <a:xfrm>
            <a:off x="4194344" y="1060042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Panelled</a:t>
            </a:r>
            <a:r>
              <a:rPr lang="de-DE" sz="900" dirty="0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Geometry,</a:t>
            </a:r>
          </a:p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Airfoils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Bogen 36">
            <a:extLst>
              <a:ext uri="{FF2B5EF4-FFF2-40B4-BE49-F238E27FC236}">
                <a16:creationId xmlns:a16="http://schemas.microsoft.com/office/drawing/2014/main" id="{52D02096-7213-76B3-AA50-8D6FDAE07783}"/>
              </a:ext>
            </a:extLst>
          </p:cNvPr>
          <p:cNvSpPr/>
          <p:nvPr/>
        </p:nvSpPr>
        <p:spPr>
          <a:xfrm rot="15812055">
            <a:off x="4047487" y="624278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  <a:headEnd type="none" w="med" len="med"/>
            <a:tailEnd type="triangle" w="lg" len="lg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8" name="Bogen 37">
            <a:extLst>
              <a:ext uri="{FF2B5EF4-FFF2-40B4-BE49-F238E27FC236}">
                <a16:creationId xmlns:a16="http://schemas.microsoft.com/office/drawing/2014/main" id="{6FE1104A-1972-041C-B98B-E623BCA7712D}"/>
              </a:ext>
            </a:extLst>
          </p:cNvPr>
          <p:cNvSpPr/>
          <p:nvPr/>
        </p:nvSpPr>
        <p:spPr>
          <a:xfrm rot="5400000">
            <a:off x="4107108" y="747106"/>
            <a:ext cx="1403335" cy="2011569"/>
          </a:xfrm>
          <a:prstGeom prst="arc">
            <a:avLst>
              <a:gd name="adj1" fmla="val 17788278"/>
              <a:gd name="adj2" fmla="val 4154511"/>
            </a:avLst>
          </a:prstGeom>
          <a:noFill/>
          <a:ln w="22225" cap="flat" cmpd="sng" algn="ctr">
            <a:solidFill>
              <a:sysClr val="window" lastClr="FFFFFF">
                <a:lumMod val="65000"/>
              </a:sysClr>
            </a:solidFill>
            <a:prstDash val="sysDot"/>
            <a:miter lim="800000"/>
            <a:headEnd type="none" w="med" len="med"/>
            <a:tailEnd type="triangle" w="lg" len="lg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  <a:gd name="connsiteX3" fmla="*/ 862455 w 1403335"/>
                      <a:gd name="connsiteY3" fmla="*/ 1429995 h 2011569"/>
                      <a:gd name="connsiteX4" fmla="*/ 701668 w 1403335"/>
                      <a:gd name="connsiteY4" fmla="*/ 1005785 h 2011569"/>
                      <a:gd name="connsiteX5" fmla="*/ 897337 w 1403335"/>
                      <a:gd name="connsiteY5" fmla="*/ 612840 h 2011569"/>
                      <a:gd name="connsiteX6" fmla="*/ 1109312 w 1403335"/>
                      <a:gd name="connsiteY6" fmla="*/ 187149 h 2011569"/>
                      <a:gd name="connsiteX0" fmla="*/ 1109312 w 1403335"/>
                      <a:gd name="connsiteY0" fmla="*/ 187149 h 2011569"/>
                      <a:gd name="connsiteX1" fmla="*/ 1402910 w 1403335"/>
                      <a:gd name="connsiteY1" fmla="*/ 1040776 h 2011569"/>
                      <a:gd name="connsiteX2" fmla="*/ 1036641 w 1403335"/>
                      <a:gd name="connsiteY2" fmla="*/ 1889556 h 201156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403335" h="2011569" stroke="0" extrusionOk="0">
                        <a:moveTo>
                          <a:pt x="1109312" y="187149"/>
                        </a:moveTo>
                        <a:cubicBezTo>
                          <a:pt x="1224397" y="335962"/>
                          <a:pt x="1331078" y="733697"/>
                          <a:pt x="1402910" y="1040776"/>
                        </a:cubicBezTo>
                        <a:cubicBezTo>
                          <a:pt x="1445825" y="1407555"/>
                          <a:pt x="1226077" y="1720453"/>
                          <a:pt x="1036641" y="1889556"/>
                        </a:cubicBezTo>
                        <a:cubicBezTo>
                          <a:pt x="920101" y="1681018"/>
                          <a:pt x="934477" y="1514510"/>
                          <a:pt x="862455" y="1429995"/>
                        </a:cubicBezTo>
                        <a:cubicBezTo>
                          <a:pt x="790433" y="1345480"/>
                          <a:pt x="784634" y="1095723"/>
                          <a:pt x="701668" y="1005785"/>
                        </a:cubicBezTo>
                        <a:cubicBezTo>
                          <a:pt x="746343" y="898248"/>
                          <a:pt x="844766" y="763426"/>
                          <a:pt x="897337" y="612840"/>
                        </a:cubicBezTo>
                        <a:cubicBezTo>
                          <a:pt x="949908" y="462254"/>
                          <a:pt x="1092617" y="309817"/>
                          <a:pt x="1109312" y="187149"/>
                        </a:cubicBezTo>
                        <a:close/>
                      </a:path>
                      <a:path w="1403335" h="2011569" fill="none" extrusionOk="0">
                        <a:moveTo>
                          <a:pt x="1109312" y="187149"/>
                        </a:moveTo>
                        <a:cubicBezTo>
                          <a:pt x="1295706" y="334089"/>
                          <a:pt x="1381724" y="744485"/>
                          <a:pt x="1402910" y="1040776"/>
                        </a:cubicBezTo>
                        <a:cubicBezTo>
                          <a:pt x="1420602" y="1411445"/>
                          <a:pt x="1297651" y="1729800"/>
                          <a:pt x="1036641" y="1889556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A2A0A67E-D32A-0E8A-3CDB-DD4F32D35408}"/>
              </a:ext>
            </a:extLst>
          </p:cNvPr>
          <p:cNvSpPr txBox="1"/>
          <p:nvPr/>
        </p:nvSpPr>
        <p:spPr>
          <a:xfrm>
            <a:off x="4403572" y="2172272"/>
            <a:ext cx="86754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900" dirty="0" err="1">
                <a:solidFill>
                  <a:prstClr val="black">
                    <a:lumMod val="65000"/>
                    <a:lumOff val="35000"/>
                  </a:prst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Improvement</a:t>
            </a:r>
            <a:endParaRPr lang="en-US" sz="900" dirty="0">
              <a:solidFill>
                <a:prstClr val="black">
                  <a:lumMod val="65000"/>
                  <a:lumOff val="35000"/>
                </a:prst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0B1A73E4-327D-F9D0-E4C1-56D12EE8CB34}"/>
              </a:ext>
            </a:extLst>
          </p:cNvPr>
          <p:cNvSpPr txBox="1"/>
          <p:nvPr/>
        </p:nvSpPr>
        <p:spPr>
          <a:xfrm>
            <a:off x="2305127" y="40445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de-DE"/>
            </a:defPPr>
            <a:lvl1pPr algn="ctr">
              <a:defRPr sz="1400" i="1">
                <a:solidFill>
                  <a:schemeClr val="tx1">
                    <a:lumMod val="95000"/>
                    <a:lumOff val="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0" i="0" u="none" strike="noStrike" kern="0" cap="none" spc="0" normalizeH="0" baseline="0" noProof="0" dirty="0" err="1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Planform</a:t>
            </a:r>
            <a:r>
              <a:rPr kumimoji="0" lang="de-DE" b="0" i="0" u="none" strike="noStrike" kern="0" cap="none" spc="0" normalizeH="0" baseline="0" noProof="0" dirty="0">
                <a:ln>
                  <a:noFill/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Design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B611A9CB-6859-DCBA-0E04-8F4803B638DA}"/>
              </a:ext>
            </a:extLst>
          </p:cNvPr>
          <p:cNvSpPr txBox="1"/>
          <p:nvPr/>
        </p:nvSpPr>
        <p:spPr>
          <a:xfrm>
            <a:off x="5235546" y="398641"/>
            <a:ext cx="19399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Analysis</a:t>
            </a:r>
            <a:endParaRPr lang="en-US" sz="1400" dirty="0">
              <a:solidFill>
                <a:schemeClr val="tx2">
                  <a:lumMod val="50000"/>
                  <a:lumOff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3" name="Pfeil: nach rechts 42">
            <a:extLst>
              <a:ext uri="{FF2B5EF4-FFF2-40B4-BE49-F238E27FC236}">
                <a16:creationId xmlns:a16="http://schemas.microsoft.com/office/drawing/2014/main" id="{080561EE-D78A-B0E0-8BFD-C94CB5F13148}"/>
              </a:ext>
            </a:extLst>
          </p:cNvPr>
          <p:cNvSpPr/>
          <p:nvPr/>
        </p:nvSpPr>
        <p:spPr>
          <a:xfrm>
            <a:off x="1571006" y="1539041"/>
            <a:ext cx="621769" cy="349520"/>
          </a:xfrm>
          <a:custGeom>
            <a:avLst/>
            <a:gdLst>
              <a:gd name="connsiteX0" fmla="*/ 0 w 621769"/>
              <a:gd name="connsiteY0" fmla="*/ 87380 h 349520"/>
              <a:gd name="connsiteX1" fmla="*/ 447009 w 621769"/>
              <a:gd name="connsiteY1" fmla="*/ 87380 h 349520"/>
              <a:gd name="connsiteX2" fmla="*/ 447009 w 621769"/>
              <a:gd name="connsiteY2" fmla="*/ 0 h 349520"/>
              <a:gd name="connsiteX3" fmla="*/ 621769 w 621769"/>
              <a:gd name="connsiteY3" fmla="*/ 174760 h 349520"/>
              <a:gd name="connsiteX4" fmla="*/ 447009 w 621769"/>
              <a:gd name="connsiteY4" fmla="*/ 349520 h 349520"/>
              <a:gd name="connsiteX5" fmla="*/ 447009 w 621769"/>
              <a:gd name="connsiteY5" fmla="*/ 262140 h 349520"/>
              <a:gd name="connsiteX6" fmla="*/ 0 w 621769"/>
              <a:gd name="connsiteY6" fmla="*/ 262140 h 349520"/>
              <a:gd name="connsiteX7" fmla="*/ 0 w 621769"/>
              <a:gd name="connsiteY7" fmla="*/ 87380 h 349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1769" h="349520" extrusionOk="0">
                <a:moveTo>
                  <a:pt x="0" y="87380"/>
                </a:moveTo>
                <a:cubicBezTo>
                  <a:pt x="137222" y="71991"/>
                  <a:pt x="340169" y="140954"/>
                  <a:pt x="447009" y="87380"/>
                </a:cubicBezTo>
                <a:cubicBezTo>
                  <a:pt x="438504" y="57861"/>
                  <a:pt x="453550" y="36256"/>
                  <a:pt x="447009" y="0"/>
                </a:cubicBezTo>
                <a:cubicBezTo>
                  <a:pt x="537974" y="63695"/>
                  <a:pt x="531909" y="108071"/>
                  <a:pt x="621769" y="174760"/>
                </a:cubicBezTo>
                <a:cubicBezTo>
                  <a:pt x="563010" y="240164"/>
                  <a:pt x="509965" y="274555"/>
                  <a:pt x="447009" y="349520"/>
                </a:cubicBezTo>
                <a:cubicBezTo>
                  <a:pt x="441430" y="321628"/>
                  <a:pt x="449556" y="284491"/>
                  <a:pt x="447009" y="262140"/>
                </a:cubicBezTo>
                <a:cubicBezTo>
                  <a:pt x="336218" y="264082"/>
                  <a:pt x="167906" y="254335"/>
                  <a:pt x="0" y="262140"/>
                </a:cubicBezTo>
                <a:cubicBezTo>
                  <a:pt x="-1021" y="187748"/>
                  <a:pt x="8450" y="146380"/>
                  <a:pt x="0" y="87380"/>
                </a:cubicBezTo>
                <a:close/>
              </a:path>
            </a:pathLst>
          </a:custGeom>
          <a:noFill/>
          <a:ln w="9525">
            <a:solidFill>
              <a:schemeClr val="bg1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16B16627-D8BF-887D-0F43-FA6F9B123DA8}"/>
              </a:ext>
            </a:extLst>
          </p:cNvPr>
          <p:cNvSpPr txBox="1"/>
          <p:nvPr/>
        </p:nvSpPr>
        <p:spPr>
          <a:xfrm>
            <a:off x="702112" y="1491132"/>
            <a:ext cx="787735" cy="429936"/>
          </a:xfrm>
          <a:custGeom>
            <a:avLst/>
            <a:gdLst>
              <a:gd name="connsiteX0" fmla="*/ 0 w 787735"/>
              <a:gd name="connsiteY0" fmla="*/ 0 h 429936"/>
              <a:gd name="connsiteX1" fmla="*/ 409622 w 787735"/>
              <a:gd name="connsiteY1" fmla="*/ 0 h 429936"/>
              <a:gd name="connsiteX2" fmla="*/ 787735 w 787735"/>
              <a:gd name="connsiteY2" fmla="*/ 0 h 429936"/>
              <a:gd name="connsiteX3" fmla="*/ 787735 w 787735"/>
              <a:gd name="connsiteY3" fmla="*/ 429936 h 429936"/>
              <a:gd name="connsiteX4" fmla="*/ 401745 w 787735"/>
              <a:gd name="connsiteY4" fmla="*/ 429936 h 429936"/>
              <a:gd name="connsiteX5" fmla="*/ 0 w 787735"/>
              <a:gd name="connsiteY5" fmla="*/ 429936 h 429936"/>
              <a:gd name="connsiteX6" fmla="*/ 0 w 787735"/>
              <a:gd name="connsiteY6" fmla="*/ 0 h 429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87735" h="429936" fill="none" extrusionOk="0">
                <a:moveTo>
                  <a:pt x="0" y="0"/>
                </a:moveTo>
                <a:cubicBezTo>
                  <a:pt x="115711" y="-22007"/>
                  <a:pt x="217267" y="27433"/>
                  <a:pt x="409622" y="0"/>
                </a:cubicBezTo>
                <a:cubicBezTo>
                  <a:pt x="601977" y="-27433"/>
                  <a:pt x="698761" y="42813"/>
                  <a:pt x="787735" y="0"/>
                </a:cubicBezTo>
                <a:cubicBezTo>
                  <a:pt x="826845" y="103370"/>
                  <a:pt x="758925" y="245456"/>
                  <a:pt x="787735" y="429936"/>
                </a:cubicBezTo>
                <a:cubicBezTo>
                  <a:pt x="694149" y="451862"/>
                  <a:pt x="494505" y="412606"/>
                  <a:pt x="401745" y="429936"/>
                </a:cubicBezTo>
                <a:cubicBezTo>
                  <a:pt x="308985" y="447266"/>
                  <a:pt x="104085" y="414219"/>
                  <a:pt x="0" y="429936"/>
                </a:cubicBezTo>
                <a:cubicBezTo>
                  <a:pt x="-17271" y="256941"/>
                  <a:pt x="28145" y="105995"/>
                  <a:pt x="0" y="0"/>
                </a:cubicBezTo>
                <a:close/>
              </a:path>
              <a:path w="787735" h="429936" stroke="0" extrusionOk="0">
                <a:moveTo>
                  <a:pt x="0" y="0"/>
                </a:moveTo>
                <a:cubicBezTo>
                  <a:pt x="102393" y="-43778"/>
                  <a:pt x="261957" y="22278"/>
                  <a:pt x="385990" y="0"/>
                </a:cubicBezTo>
                <a:cubicBezTo>
                  <a:pt x="510023" y="-22278"/>
                  <a:pt x="681259" y="2417"/>
                  <a:pt x="787735" y="0"/>
                </a:cubicBezTo>
                <a:cubicBezTo>
                  <a:pt x="808339" y="174367"/>
                  <a:pt x="764223" y="334995"/>
                  <a:pt x="787735" y="429936"/>
                </a:cubicBezTo>
                <a:cubicBezTo>
                  <a:pt x="627023" y="475584"/>
                  <a:pt x="490959" y="429725"/>
                  <a:pt x="393868" y="429936"/>
                </a:cubicBezTo>
                <a:cubicBezTo>
                  <a:pt x="296777" y="430147"/>
                  <a:pt x="90428" y="412919"/>
                  <a:pt x="0" y="429936"/>
                </a:cubicBezTo>
                <a:cubicBezTo>
                  <a:pt x="-44010" y="291281"/>
                  <a:pt x="28576" y="214454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de-DE" i="1" dirty="0"/>
              <a:t>Idea!</a:t>
            </a:r>
            <a:endParaRPr lang="en-US" i="1" dirty="0"/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6DC2629-7369-2F4A-C63D-167438FEEFDB}"/>
              </a:ext>
            </a:extLst>
          </p:cNvPr>
          <p:cNvCxnSpPr/>
          <p:nvPr/>
        </p:nvCxnSpPr>
        <p:spPr>
          <a:xfrm>
            <a:off x="2771859" y="2092533"/>
            <a:ext cx="0" cy="583035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feld 45">
            <a:extLst>
              <a:ext uri="{FF2B5EF4-FFF2-40B4-BE49-F238E27FC236}">
                <a16:creationId xmlns:a16="http://schemas.microsoft.com/office/drawing/2014/main" id="{87985EC8-5961-0985-DE37-26DDB4B06ABA}"/>
              </a:ext>
            </a:extLst>
          </p:cNvPr>
          <p:cNvSpPr txBox="1"/>
          <p:nvPr/>
        </p:nvSpPr>
        <p:spPr>
          <a:xfrm>
            <a:off x="2456913" y="2797452"/>
            <a:ext cx="957742" cy="429936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400" b="1" dirty="0">
                <a:solidFill>
                  <a:schemeClr val="bg1">
                    <a:lumMod val="50000"/>
                  </a:schemeClr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CAD</a:t>
            </a:r>
          </a:p>
        </p:txBody>
      </p: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EB2E59-7B26-373E-A511-F2B45A0A8FB3}"/>
              </a:ext>
            </a:extLst>
          </p:cNvPr>
          <p:cNvCxnSpPr>
            <a:cxnSpLocks/>
          </p:cNvCxnSpPr>
          <p:nvPr/>
        </p:nvCxnSpPr>
        <p:spPr>
          <a:xfrm>
            <a:off x="3888273" y="555436"/>
            <a:ext cx="1261241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8E501467-3A1F-8937-E735-ED8DCE75FCA2}"/>
              </a:ext>
            </a:extLst>
          </p:cNvPr>
          <p:cNvCxnSpPr>
            <a:cxnSpLocks/>
          </p:cNvCxnSpPr>
          <p:nvPr/>
        </p:nvCxnSpPr>
        <p:spPr>
          <a:xfrm>
            <a:off x="668085" y="576817"/>
            <a:ext cx="1524690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8D9155F5-D158-E877-D1F6-2A1C854056E4}"/>
              </a:ext>
            </a:extLst>
          </p:cNvPr>
          <p:cNvCxnSpPr>
            <a:cxnSpLocks/>
          </p:cNvCxnSpPr>
          <p:nvPr/>
        </p:nvCxnSpPr>
        <p:spPr>
          <a:xfrm>
            <a:off x="7216182" y="537780"/>
            <a:ext cx="290277" cy="0"/>
          </a:xfrm>
          <a:prstGeom prst="line">
            <a:avLst/>
          </a:prstGeom>
          <a:ln w="63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 descr="Ein Bild, das Screenshot, Text, Diagramm enthält.&#10;&#10;Automatisch generierte Beschreibung">
            <a:extLst>
              <a:ext uri="{FF2B5EF4-FFF2-40B4-BE49-F238E27FC236}">
                <a16:creationId xmlns:a16="http://schemas.microsoft.com/office/drawing/2014/main" id="{2DEA91B1-4F17-3568-0A2C-642B0347E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06" t="46239" b="1731"/>
          <a:stretch/>
        </p:blipFill>
        <p:spPr>
          <a:xfrm>
            <a:off x="6554252" y="2996674"/>
            <a:ext cx="2635103" cy="17365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8E1C8090-AFAC-997A-3ECD-75FEFF2CCCF7}"/>
              </a:ext>
            </a:extLst>
          </p:cNvPr>
          <p:cNvSpPr txBox="1"/>
          <p:nvPr/>
        </p:nvSpPr>
        <p:spPr>
          <a:xfrm>
            <a:off x="6935778" y="4573311"/>
            <a:ext cx="1724318" cy="591424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Planform</a:t>
            </a:r>
            <a:r>
              <a:rPr kumimoji="0" lang="de-DE" sz="1400" b="1" i="0" u="none" strike="noStrike" kern="0" cap="none" spc="0" normalizeH="0" baseline="0" noProof="0" dirty="0">
                <a:ln>
                  <a:noFill/>
                </a:ln>
                <a:solidFill>
                  <a:srgbClr val="DA007D"/>
                </a:solidFill>
                <a:effectLst/>
                <a:uLnTx/>
                <a:uFillTx/>
                <a:latin typeface="Roboto Black" panose="02000000000000000000" pitchFamily="2" charset="0"/>
                <a:ea typeface="Roboto Black" panose="02000000000000000000" pitchFamily="2" charset="0"/>
                <a:cs typeface="+mn-cs"/>
              </a:rPr>
              <a:t>Creator2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2501E54-7EA9-C348-4F6A-A72B7C4BCB83}"/>
              </a:ext>
            </a:extLst>
          </p:cNvPr>
          <p:cNvSpPr txBox="1"/>
          <p:nvPr/>
        </p:nvSpPr>
        <p:spPr>
          <a:xfrm>
            <a:off x="7748620" y="5332648"/>
            <a:ext cx="9132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Xfoil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Polars</a:t>
            </a:r>
            <a:endParaRPr lang="en-US" sz="900" dirty="0">
              <a:solidFill>
                <a:schemeClr val="tx1">
                  <a:lumMod val="65000"/>
                  <a:lumOff val="35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E3E0D4B1-936C-09CE-E42B-6BFD3DB45F7E}"/>
              </a:ext>
            </a:extLst>
          </p:cNvPr>
          <p:cNvCxnSpPr>
            <a:cxnSpLocks/>
          </p:cNvCxnSpPr>
          <p:nvPr/>
        </p:nvCxnSpPr>
        <p:spPr>
          <a:xfrm>
            <a:off x="8752922" y="5185619"/>
            <a:ext cx="335456" cy="175171"/>
          </a:xfrm>
          <a:prstGeom prst="straightConnector1">
            <a:avLst/>
          </a:prstGeom>
          <a:ln w="12700">
            <a:solidFill>
              <a:schemeClr val="bg1">
                <a:lumMod val="65000"/>
              </a:schemeClr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9E5A7C4D-87E1-C086-3513-2C9BF321E351}"/>
              </a:ext>
            </a:extLst>
          </p:cNvPr>
          <p:cNvSpPr txBox="1"/>
          <p:nvPr/>
        </p:nvSpPr>
        <p:spPr>
          <a:xfrm>
            <a:off x="9127467" y="5121022"/>
            <a:ext cx="945343" cy="645428"/>
          </a:xfrm>
          <a:prstGeom prst="rect">
            <a:avLst/>
          </a:prstGeo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0" tIns="36000" rIns="0" bIns="36000" rtlCol="0" anchor="t">
            <a:noAutofit/>
          </a:bodyPr>
          <a:lstStyle/>
          <a:p>
            <a:pPr algn="ctr"/>
            <a:r>
              <a:rPr lang="de-DE" sz="1100" b="1" dirty="0">
                <a:solidFill>
                  <a:srgbClr val="DA007D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Worker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B3FEF37-982B-8478-2803-030032274122}"/>
              </a:ext>
            </a:extLst>
          </p:cNvPr>
          <p:cNvSpPr txBox="1"/>
          <p:nvPr/>
        </p:nvSpPr>
        <p:spPr>
          <a:xfrm>
            <a:off x="9204300" y="5360790"/>
            <a:ext cx="818503" cy="348509"/>
          </a:xfrm>
          <a:prstGeom prst="rect">
            <a:avLst/>
          </a:prstGeom>
          <a:solidFill>
            <a:schemeClr val="bg1">
              <a:alpha val="74000"/>
            </a:schemeClr>
          </a:solidFill>
          <a:effectLst/>
        </p:spPr>
        <p:txBody>
          <a:bodyPr wrap="none" lIns="0" tIns="36000" rIns="0" bIns="36000" rtlCol="0" anchor="ctr">
            <a:noAutofit/>
          </a:bodyPr>
          <a:lstStyle/>
          <a:p>
            <a:pPr algn="ctr"/>
            <a:r>
              <a:rPr lang="de-DE" sz="1100" b="1" dirty="0">
                <a:solidFill>
                  <a:schemeClr val="accent3"/>
                </a:solidFill>
                <a:latin typeface="Roboto Black" panose="02000000000000000000" pitchFamily="2" charset="0"/>
                <a:ea typeface="Roboto Black" panose="02000000000000000000" pitchFamily="2" charset="0"/>
              </a:rPr>
              <a:t>Xfoil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AF27897-CD2D-3899-43B4-BF52EDFE65FA}"/>
              </a:ext>
            </a:extLst>
          </p:cNvPr>
          <p:cNvCxnSpPr>
            <a:cxnSpLocks/>
          </p:cNvCxnSpPr>
          <p:nvPr/>
        </p:nvCxnSpPr>
        <p:spPr>
          <a:xfrm flipH="1" flipV="1">
            <a:off x="8634107" y="5285388"/>
            <a:ext cx="397750" cy="241999"/>
          </a:xfrm>
          <a:prstGeom prst="straightConnector1">
            <a:avLst/>
          </a:prstGeom>
          <a:ln w="38100">
            <a:solidFill>
              <a:schemeClr val="bg1">
                <a:lumMod val="6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3941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1B10AC-5F02-8B49-E216-7DBA662B0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A6E104C-65C0-B4C7-D810-2DC3A0A3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82" y="1062812"/>
            <a:ext cx="1792452" cy="61820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1FCFCD05-F190-623C-367D-3D91FF034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251" y="1072518"/>
            <a:ext cx="1833895" cy="62511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0D9C5195-427F-80FD-BBE8-32D91FEA91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4607" y="1073173"/>
            <a:ext cx="1792453" cy="597484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65E30DA1-0E36-9578-54E0-8F471D7CBA10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37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AB2C16-AAC0-35C8-3CED-A4883C36D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38C3A884-484E-569B-8BC9-015BD7C4D85A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28FA7D32-7C6B-7E1E-739C-BBA442828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010" y="928296"/>
            <a:ext cx="6067490" cy="21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44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605E-86FF-1A47-5F67-BD5C2A2A8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86C5240-C288-971E-74DD-83CE8753B6F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EC9B498-5ECE-9B56-6C20-9143A1B01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39" y="991758"/>
            <a:ext cx="5991393" cy="2054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737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210287-6F66-5D86-BE3E-CDDE39CA7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BB224A4F-612C-E813-CFC7-C63C054EBC5F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34ABCA-53D5-7AC7-42F9-7B0B5DDD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509" y="979548"/>
            <a:ext cx="6035991" cy="1522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05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A78BCC-53CA-6EDD-9BF6-C4A09675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70E24F0A-923B-B8AE-9845-12C7A35E4EB1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67829D6-A704-022B-5E59-226F082E0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81" y="977897"/>
            <a:ext cx="6105465" cy="1582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60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CBBE19-E478-2AA7-B8F5-97860D6C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4DDBBA51-0AFA-79EF-A296-168AC6843993}"/>
              </a:ext>
            </a:extLst>
          </p:cNvPr>
          <p:cNvSpPr/>
          <p:nvPr/>
        </p:nvSpPr>
        <p:spPr>
          <a:xfrm>
            <a:off x="1055688" y="836613"/>
            <a:ext cx="6119812" cy="2390775"/>
          </a:xfrm>
          <a:prstGeom prst="rect">
            <a:avLst/>
          </a:prstGeom>
          <a:noFill/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B42F907-26A2-A707-2AA3-88E374B2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228" y="929528"/>
            <a:ext cx="5954731" cy="101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012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</Words>
  <Application>Microsoft Office PowerPoint</Application>
  <PresentationFormat>Breitbild</PresentationFormat>
  <Paragraphs>77</Paragraphs>
  <Slides>25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25</vt:i4>
      </vt:variant>
    </vt:vector>
  </HeadingPairs>
  <TitlesOfParts>
    <vt:vector size="32" baseType="lpstr">
      <vt:lpstr>Aptos</vt:lpstr>
      <vt:lpstr>Aptos Display</vt:lpstr>
      <vt:lpstr>Arial</vt:lpstr>
      <vt:lpstr>Calibre Light</vt:lpstr>
      <vt:lpstr>Roboto</vt:lpstr>
      <vt:lpstr>Roboto Black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Jochen Günzel</dc:creator>
  <cp:lastModifiedBy>Jochen Günzel</cp:lastModifiedBy>
  <cp:revision>12</cp:revision>
  <dcterms:created xsi:type="dcterms:W3CDTF">2024-08-20T14:07:39Z</dcterms:created>
  <dcterms:modified xsi:type="dcterms:W3CDTF">2025-03-10T07:09:23Z</dcterms:modified>
</cp:coreProperties>
</file>