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80" r:id="rId2"/>
    <p:sldId id="268" r:id="rId3"/>
    <p:sldId id="277" r:id="rId4"/>
    <p:sldId id="279" r:id="rId5"/>
    <p:sldId id="304" r:id="rId6"/>
    <p:sldId id="278" r:id="rId7"/>
    <p:sldId id="276" r:id="rId8"/>
    <p:sldId id="281" r:id="rId9"/>
    <p:sldId id="283" r:id="rId10"/>
    <p:sldId id="284" r:id="rId11"/>
    <p:sldId id="285" r:id="rId12"/>
    <p:sldId id="286" r:id="rId13"/>
    <p:sldId id="287" r:id="rId14"/>
    <p:sldId id="288" r:id="rId15"/>
    <p:sldId id="289" r:id="rId16"/>
    <p:sldId id="290" r:id="rId17"/>
    <p:sldId id="305" r:id="rId18"/>
    <p:sldId id="292" r:id="rId19"/>
    <p:sldId id="294" r:id="rId20"/>
    <p:sldId id="295" r:id="rId21"/>
    <p:sldId id="296" r:id="rId22"/>
    <p:sldId id="293" r:id="rId23"/>
    <p:sldId id="297" r:id="rId24"/>
    <p:sldId id="299" r:id="rId25"/>
    <p:sldId id="300" r:id="rId26"/>
    <p:sldId id="301" r:id="rId27"/>
    <p:sldId id="302" r:id="rId28"/>
    <p:sldId id="303"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3" userDrawn="1">
          <p15:clr>
            <a:srgbClr val="A4A3A4"/>
          </p15:clr>
        </p15:guide>
        <p15:guide id="2" pos="574" userDrawn="1">
          <p15:clr>
            <a:srgbClr val="A4A3A4"/>
          </p15:clr>
        </p15:guide>
        <p15:guide id="3" orient="horz" pos="1230" userDrawn="1">
          <p15:clr>
            <a:srgbClr val="A4A3A4"/>
          </p15:clr>
        </p15:guide>
        <p15:guide id="4" pos="54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a:srgbClr val="500000"/>
    <a:srgbClr val="EB216E"/>
    <a:srgbClr val="00BFFF"/>
    <a:srgbClr val="004C65"/>
    <a:srgbClr val="52B4D7"/>
    <a:srgbClr val="91FF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showGuides="1">
      <p:cViewPr varScale="1">
        <p:scale>
          <a:sx n="112" d="100"/>
          <a:sy n="112" d="100"/>
        </p:scale>
        <p:origin x="132" y="468"/>
      </p:cViewPr>
      <p:guideLst>
        <p:guide orient="horz" pos="3113"/>
        <p:guide pos="574"/>
        <p:guide orient="horz" pos="1230"/>
        <p:guide pos="547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09580-F6D5-48E2-8524-D62CE9BDA052}" type="datetimeFigureOut">
              <a:rPr lang="de-DE" smtClean="0"/>
              <a:t>25.02.2025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205DD-D4A1-4318-9012-0CF236406536}" type="slidenum">
              <a:rPr lang="de-DE" smtClean="0"/>
              <a:t>‹Nr.›</a:t>
            </a:fld>
            <a:endParaRPr lang="de-DE"/>
          </a:p>
        </p:txBody>
      </p:sp>
    </p:spTree>
    <p:extLst>
      <p:ext uri="{BB962C8B-B14F-4D97-AF65-F5344CB8AC3E}">
        <p14:creationId xmlns:p14="http://schemas.microsoft.com/office/powerpoint/2010/main" val="541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F547D-01FF-4022-16EE-39400294C784}"/>
              </a:ext>
            </a:extLst>
          </p:cNvPr>
          <p:cNvSpPr>
            <a:spLocks noGrp="1"/>
          </p:cNvSpPr>
          <p:nvPr>
            <p:ph type="ctrTitle"/>
          </p:nvPr>
        </p:nvSpPr>
        <p:spPr>
          <a:xfrm>
            <a:off x="1524000" y="1122363"/>
            <a:ext cx="9144000" cy="2387600"/>
          </a:xfrm>
        </p:spPr>
        <p:txBody>
          <a:bodyPr anchor="b"/>
          <a:lstStyle>
            <a:lvl1pPr algn="ctr">
              <a:defRPr sz="6000">
                <a:latin typeface="Calibre Regular" panose="020B0503030202060203" pitchFamily="34" charset="0"/>
              </a:defRPr>
            </a:lvl1pPr>
          </a:lstStyle>
          <a:p>
            <a:r>
              <a:rPr lang="de-DE" dirty="0"/>
              <a:t>Mastertitelformat bearbeiten</a:t>
            </a:r>
          </a:p>
        </p:txBody>
      </p:sp>
      <p:sp>
        <p:nvSpPr>
          <p:cNvPr id="3" name="Untertitel 2">
            <a:extLst>
              <a:ext uri="{FF2B5EF4-FFF2-40B4-BE49-F238E27FC236}">
                <a16:creationId xmlns:a16="http://schemas.microsoft.com/office/drawing/2014/main" id="{0A6802D1-F3CB-E19C-704E-E286D477F9C9}"/>
              </a:ext>
            </a:extLst>
          </p:cNvPr>
          <p:cNvSpPr>
            <a:spLocks noGrp="1"/>
          </p:cNvSpPr>
          <p:nvPr>
            <p:ph type="subTitle" idx="1"/>
          </p:nvPr>
        </p:nvSpPr>
        <p:spPr>
          <a:xfrm>
            <a:off x="1524000" y="3602038"/>
            <a:ext cx="9144000" cy="1655762"/>
          </a:xfrm>
        </p:spPr>
        <p:txBody>
          <a:bodyPr/>
          <a:lstStyle>
            <a:lvl1pPr marL="0" indent="0" algn="ctr">
              <a:buNone/>
              <a:defRPr sz="2400">
                <a:latin typeface="Calibr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CFD5743-2EE7-66CA-942E-561D61902530}"/>
              </a:ext>
            </a:extLst>
          </p:cNvPr>
          <p:cNvSpPr>
            <a:spLocks noGrp="1"/>
          </p:cNvSpPr>
          <p:nvPr>
            <p:ph type="dt" sz="half" idx="10"/>
          </p:nvPr>
        </p:nvSpPr>
        <p:spPr/>
        <p:txBody>
          <a:bodyPr/>
          <a:lstStyle/>
          <a:p>
            <a:fld id="{76881D2E-9F7C-49DF-A1EE-46F5442D7656}" type="datetime1">
              <a:rPr lang="de-DE" smtClean="0"/>
              <a:t>25.02.2025</a:t>
            </a:fld>
            <a:endParaRPr lang="de-DE"/>
          </a:p>
        </p:txBody>
      </p:sp>
      <p:sp>
        <p:nvSpPr>
          <p:cNvPr id="5" name="Fußzeilenplatzhalter 4">
            <a:extLst>
              <a:ext uri="{FF2B5EF4-FFF2-40B4-BE49-F238E27FC236}">
                <a16:creationId xmlns:a16="http://schemas.microsoft.com/office/drawing/2014/main" id="{CE23C5E5-7705-867E-F666-06BF1592F0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047179D-92F1-9F11-9884-936B918DE6DC}"/>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451223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D8219F-22CC-03E1-4262-B72BA4C8D02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D6E4A84-CC0C-3916-8460-088444A5155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5D1BD0-3611-0584-02EA-3A12882039CB}"/>
              </a:ext>
            </a:extLst>
          </p:cNvPr>
          <p:cNvSpPr>
            <a:spLocks noGrp="1"/>
          </p:cNvSpPr>
          <p:nvPr>
            <p:ph type="dt" sz="half" idx="10"/>
          </p:nvPr>
        </p:nvSpPr>
        <p:spPr/>
        <p:txBody>
          <a:bodyPr/>
          <a:lstStyle/>
          <a:p>
            <a:fld id="{3755F603-D600-4F2C-83BF-5B3078821476}" type="datetime1">
              <a:rPr lang="de-DE" smtClean="0"/>
              <a:t>25.02.2025</a:t>
            </a:fld>
            <a:endParaRPr lang="de-DE"/>
          </a:p>
        </p:txBody>
      </p:sp>
      <p:sp>
        <p:nvSpPr>
          <p:cNvPr id="5" name="Fußzeilenplatzhalter 4">
            <a:extLst>
              <a:ext uri="{FF2B5EF4-FFF2-40B4-BE49-F238E27FC236}">
                <a16:creationId xmlns:a16="http://schemas.microsoft.com/office/drawing/2014/main" id="{02266448-3A38-34DB-98DD-6314713235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2AD56F-F1BF-1703-1BC8-54E47E5D6E4F}"/>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216736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E61BBD6-399E-3195-2039-6E34A0C852B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8AFCCD2-F564-1A7B-1C8B-625D29F6ABF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2FCCD9F-FFDD-F2C3-ACD1-5C47A07296C2}"/>
              </a:ext>
            </a:extLst>
          </p:cNvPr>
          <p:cNvSpPr>
            <a:spLocks noGrp="1"/>
          </p:cNvSpPr>
          <p:nvPr>
            <p:ph type="dt" sz="half" idx="10"/>
          </p:nvPr>
        </p:nvSpPr>
        <p:spPr/>
        <p:txBody>
          <a:bodyPr/>
          <a:lstStyle/>
          <a:p>
            <a:fld id="{8BB9F288-1FF1-4F20-9A6C-C6B916DC0D78}" type="datetime1">
              <a:rPr lang="de-DE" smtClean="0"/>
              <a:t>25.02.2025</a:t>
            </a:fld>
            <a:endParaRPr lang="de-DE"/>
          </a:p>
        </p:txBody>
      </p:sp>
      <p:sp>
        <p:nvSpPr>
          <p:cNvPr id="5" name="Fußzeilenplatzhalter 4">
            <a:extLst>
              <a:ext uri="{FF2B5EF4-FFF2-40B4-BE49-F238E27FC236}">
                <a16:creationId xmlns:a16="http://schemas.microsoft.com/office/drawing/2014/main" id="{8D9AC638-506B-382E-609D-30CF6CC986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FC3E7B-C130-A9FE-66F6-115737A80F7F}"/>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171270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01F559-EFA5-7658-8D07-375891788A7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3F949C9-BD66-85C9-2970-663A2CB7A22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137D2E-719C-F6C1-F9C0-07D669F4A13D}"/>
              </a:ext>
            </a:extLst>
          </p:cNvPr>
          <p:cNvSpPr>
            <a:spLocks noGrp="1"/>
          </p:cNvSpPr>
          <p:nvPr>
            <p:ph type="dt" sz="half" idx="10"/>
          </p:nvPr>
        </p:nvSpPr>
        <p:spPr/>
        <p:txBody>
          <a:bodyPr/>
          <a:lstStyle/>
          <a:p>
            <a:fld id="{D2BC9E77-8621-4529-BE4A-AE77F050E8DC}" type="datetime1">
              <a:rPr lang="de-DE" smtClean="0"/>
              <a:t>25.02.2025</a:t>
            </a:fld>
            <a:endParaRPr lang="de-DE"/>
          </a:p>
        </p:txBody>
      </p:sp>
      <p:sp>
        <p:nvSpPr>
          <p:cNvPr id="5" name="Fußzeilenplatzhalter 4">
            <a:extLst>
              <a:ext uri="{FF2B5EF4-FFF2-40B4-BE49-F238E27FC236}">
                <a16:creationId xmlns:a16="http://schemas.microsoft.com/office/drawing/2014/main" id="{531DF914-20C8-9911-1ED8-47235E8737B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400920B-8433-8E52-4E67-AF361AAE4EC3}"/>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76765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BE9960-3B1D-69A3-41D3-BC0AF9A9AAE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D80E6EC-1ABE-7DB0-4DAC-97883891A1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24091F9-0B2D-D075-F593-9F8AC2941278}"/>
              </a:ext>
            </a:extLst>
          </p:cNvPr>
          <p:cNvSpPr>
            <a:spLocks noGrp="1"/>
          </p:cNvSpPr>
          <p:nvPr>
            <p:ph type="dt" sz="half" idx="10"/>
          </p:nvPr>
        </p:nvSpPr>
        <p:spPr/>
        <p:txBody>
          <a:bodyPr/>
          <a:lstStyle/>
          <a:p>
            <a:fld id="{C5ADD0BC-2AAA-421B-84BE-3BE36C130C8A}" type="datetime1">
              <a:rPr lang="de-DE" smtClean="0"/>
              <a:t>25.02.2025</a:t>
            </a:fld>
            <a:endParaRPr lang="de-DE"/>
          </a:p>
        </p:txBody>
      </p:sp>
      <p:sp>
        <p:nvSpPr>
          <p:cNvPr id="5" name="Fußzeilenplatzhalter 4">
            <a:extLst>
              <a:ext uri="{FF2B5EF4-FFF2-40B4-BE49-F238E27FC236}">
                <a16:creationId xmlns:a16="http://schemas.microsoft.com/office/drawing/2014/main" id="{C486E249-153E-46B8-2A59-0E50A2F693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FD6DBE4-D90F-5368-14E4-DE140787C901}"/>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237036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9C25F5-73BB-5529-1085-8E5BB5F8C30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F16F8EA-56EA-731C-70FC-03D46D4C6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8D33621-E3BA-B925-B9C2-A50F95564A9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7B70528-FCA3-A2AD-1093-8F5527F25B1E}"/>
              </a:ext>
            </a:extLst>
          </p:cNvPr>
          <p:cNvSpPr>
            <a:spLocks noGrp="1"/>
          </p:cNvSpPr>
          <p:nvPr>
            <p:ph type="dt" sz="half" idx="10"/>
          </p:nvPr>
        </p:nvSpPr>
        <p:spPr/>
        <p:txBody>
          <a:bodyPr/>
          <a:lstStyle/>
          <a:p>
            <a:fld id="{5526DC0B-F957-4D0B-A435-5D43E6754BCA}" type="datetime1">
              <a:rPr lang="de-DE" smtClean="0"/>
              <a:t>25.02.2025</a:t>
            </a:fld>
            <a:endParaRPr lang="de-DE"/>
          </a:p>
        </p:txBody>
      </p:sp>
      <p:sp>
        <p:nvSpPr>
          <p:cNvPr id="6" name="Fußzeilenplatzhalter 5">
            <a:extLst>
              <a:ext uri="{FF2B5EF4-FFF2-40B4-BE49-F238E27FC236}">
                <a16:creationId xmlns:a16="http://schemas.microsoft.com/office/drawing/2014/main" id="{50ADC9A4-D42F-39A9-3C1B-0721FE42DE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9557A-05F8-B11F-DFD1-DBEF6AC43E83}"/>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277384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E72DB-29E3-DB9C-FBC1-ABF90F681B2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BE08D9F-DA52-5770-7D39-AD0D37815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D3A2EBA-29B6-86D9-7F7A-8D3BEFA0B1E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D5D5F6F-FCD8-A44F-5933-5BD19A3C8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425C37-DC66-0C39-6E76-8824973CBA9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1AB00CB-4C4E-9F23-FBFA-0C5ECA0CA160}"/>
              </a:ext>
            </a:extLst>
          </p:cNvPr>
          <p:cNvSpPr>
            <a:spLocks noGrp="1"/>
          </p:cNvSpPr>
          <p:nvPr>
            <p:ph type="dt" sz="half" idx="10"/>
          </p:nvPr>
        </p:nvSpPr>
        <p:spPr/>
        <p:txBody>
          <a:bodyPr/>
          <a:lstStyle/>
          <a:p>
            <a:fld id="{DC51FC1D-B751-4D8F-9DCC-7F2D6275CED3}" type="datetime1">
              <a:rPr lang="de-DE" smtClean="0"/>
              <a:t>25.02.2025</a:t>
            </a:fld>
            <a:endParaRPr lang="de-DE"/>
          </a:p>
        </p:txBody>
      </p:sp>
      <p:sp>
        <p:nvSpPr>
          <p:cNvPr id="8" name="Fußzeilenplatzhalter 7">
            <a:extLst>
              <a:ext uri="{FF2B5EF4-FFF2-40B4-BE49-F238E27FC236}">
                <a16:creationId xmlns:a16="http://schemas.microsoft.com/office/drawing/2014/main" id="{5A3A19FC-D949-D6FC-D7E8-90C27D6DDF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B0062B0-AFA6-6AA0-49AA-BFEB04F5119A}"/>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13499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2B6017-85B3-CB0B-E37E-16D325EFB556}"/>
              </a:ext>
            </a:extLst>
          </p:cNvPr>
          <p:cNvSpPr>
            <a:spLocks noGrp="1"/>
          </p:cNvSpPr>
          <p:nvPr>
            <p:ph type="title"/>
          </p:nvPr>
        </p:nvSpPr>
        <p:spPr>
          <a:xfrm>
            <a:off x="838200" y="365126"/>
            <a:ext cx="10515600" cy="788972"/>
          </a:xfrm>
        </p:spPr>
        <p:txBody>
          <a:bodyPr>
            <a:normAutofit/>
          </a:bodyPr>
          <a:lstStyle>
            <a:lvl1pPr>
              <a:defRPr sz="3600">
                <a:latin typeface="Calibre Light" panose="020B0303030202060203" pitchFamily="34" charset="0"/>
              </a:defRPr>
            </a:lvl1pPr>
          </a:lstStyle>
          <a:p>
            <a:r>
              <a:rPr lang="de-DE"/>
              <a:t>Mastertitelformat bearbeiten</a:t>
            </a:r>
          </a:p>
        </p:txBody>
      </p:sp>
      <p:sp>
        <p:nvSpPr>
          <p:cNvPr id="3" name="Datumsplatzhalter 2">
            <a:extLst>
              <a:ext uri="{FF2B5EF4-FFF2-40B4-BE49-F238E27FC236}">
                <a16:creationId xmlns:a16="http://schemas.microsoft.com/office/drawing/2014/main" id="{322BFE2F-A438-06B0-6D56-1F1928ED8111}"/>
              </a:ext>
            </a:extLst>
          </p:cNvPr>
          <p:cNvSpPr>
            <a:spLocks noGrp="1"/>
          </p:cNvSpPr>
          <p:nvPr>
            <p:ph type="dt" sz="half" idx="10"/>
          </p:nvPr>
        </p:nvSpPr>
        <p:spPr/>
        <p:txBody>
          <a:bodyPr/>
          <a:lstStyle/>
          <a:p>
            <a:fld id="{6BDA2B4B-C046-4C8A-B694-4D94224F44C0}" type="datetime1">
              <a:rPr lang="de-DE" smtClean="0"/>
              <a:t>25.02.2025</a:t>
            </a:fld>
            <a:endParaRPr lang="de-DE"/>
          </a:p>
        </p:txBody>
      </p:sp>
      <p:sp>
        <p:nvSpPr>
          <p:cNvPr id="4" name="Fußzeilenplatzhalter 3">
            <a:extLst>
              <a:ext uri="{FF2B5EF4-FFF2-40B4-BE49-F238E27FC236}">
                <a16:creationId xmlns:a16="http://schemas.microsoft.com/office/drawing/2014/main" id="{C5331AAF-4D50-148B-0710-98E68AE7F73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CE40729-2F5F-1806-9A54-9D074ADF44CF}"/>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32172234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2BE345-4A23-C2A8-3741-18AC7E6D5A94}"/>
              </a:ext>
            </a:extLst>
          </p:cNvPr>
          <p:cNvSpPr>
            <a:spLocks noGrp="1"/>
          </p:cNvSpPr>
          <p:nvPr>
            <p:ph type="dt" sz="half" idx="10"/>
          </p:nvPr>
        </p:nvSpPr>
        <p:spPr/>
        <p:txBody>
          <a:bodyPr/>
          <a:lstStyle/>
          <a:p>
            <a:fld id="{DD68DAAB-1F62-46D9-B0FC-D3ABBFC86C24}" type="datetime1">
              <a:rPr lang="de-DE" smtClean="0"/>
              <a:t>25.02.2025</a:t>
            </a:fld>
            <a:endParaRPr lang="de-DE"/>
          </a:p>
        </p:txBody>
      </p:sp>
      <p:sp>
        <p:nvSpPr>
          <p:cNvPr id="3" name="Fußzeilenplatzhalter 2">
            <a:extLst>
              <a:ext uri="{FF2B5EF4-FFF2-40B4-BE49-F238E27FC236}">
                <a16:creationId xmlns:a16="http://schemas.microsoft.com/office/drawing/2014/main" id="{5079140F-2CDB-BB2F-2C89-3871518EC10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9B52080-ADD2-1479-C408-8BD024C1D003}"/>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363513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D6BE7-4737-4D1F-62F8-86D9498319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2DFDE0E-5674-5009-0415-06F5AE062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B753A67-7C24-160E-DCE3-3CD2151B0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7BA421-FF3E-2096-89A1-3B1B5F5FC07C}"/>
              </a:ext>
            </a:extLst>
          </p:cNvPr>
          <p:cNvSpPr>
            <a:spLocks noGrp="1"/>
          </p:cNvSpPr>
          <p:nvPr>
            <p:ph type="dt" sz="half" idx="10"/>
          </p:nvPr>
        </p:nvSpPr>
        <p:spPr/>
        <p:txBody>
          <a:bodyPr/>
          <a:lstStyle/>
          <a:p>
            <a:fld id="{737C31FB-59EA-48CE-904C-A2560850C75C}" type="datetime1">
              <a:rPr lang="de-DE" smtClean="0"/>
              <a:t>25.02.2025</a:t>
            </a:fld>
            <a:endParaRPr lang="de-DE"/>
          </a:p>
        </p:txBody>
      </p:sp>
      <p:sp>
        <p:nvSpPr>
          <p:cNvPr id="6" name="Fußzeilenplatzhalter 5">
            <a:extLst>
              <a:ext uri="{FF2B5EF4-FFF2-40B4-BE49-F238E27FC236}">
                <a16:creationId xmlns:a16="http://schemas.microsoft.com/office/drawing/2014/main" id="{56CEFBED-4CA6-DD91-8270-6729D979C27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473C2C0-DC72-DCB1-3B77-F61FB6961F10}"/>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71731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0D23EA-2001-933E-48F1-32551BC003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7F6C54D-7CDB-A68D-78C4-7897DDC05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C5CFEDB-219E-00A8-E275-158F57C93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F5AD1BE-29A6-7685-5574-5FF12D1B6FA8}"/>
              </a:ext>
            </a:extLst>
          </p:cNvPr>
          <p:cNvSpPr>
            <a:spLocks noGrp="1"/>
          </p:cNvSpPr>
          <p:nvPr>
            <p:ph type="dt" sz="half" idx="10"/>
          </p:nvPr>
        </p:nvSpPr>
        <p:spPr/>
        <p:txBody>
          <a:bodyPr/>
          <a:lstStyle/>
          <a:p>
            <a:fld id="{4A3DA459-F606-4D76-9A4E-109C75710FE8}" type="datetime1">
              <a:rPr lang="de-DE" smtClean="0"/>
              <a:t>25.02.2025</a:t>
            </a:fld>
            <a:endParaRPr lang="de-DE"/>
          </a:p>
        </p:txBody>
      </p:sp>
      <p:sp>
        <p:nvSpPr>
          <p:cNvPr id="6" name="Fußzeilenplatzhalter 5">
            <a:extLst>
              <a:ext uri="{FF2B5EF4-FFF2-40B4-BE49-F238E27FC236}">
                <a16:creationId xmlns:a16="http://schemas.microsoft.com/office/drawing/2014/main" id="{6CEA1BE7-65C7-6D97-E078-75F8CB8BA3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DB6B1E1-4E6C-C511-0653-186FD8B6E17A}"/>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172373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E8237AA-E4E6-BFBE-B302-767DBCD3E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43D36B-E0CF-8994-1642-836007519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F43F1027-8817-BCCB-FDC1-FC31E0AAC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284DA465-63F1-402F-B974-059DCB4B3BDC}" type="datetime1">
              <a:rPr lang="de-DE" smtClean="0"/>
              <a:t>25.02.2025</a:t>
            </a:fld>
            <a:endParaRPr lang="de-DE" dirty="0"/>
          </a:p>
        </p:txBody>
      </p:sp>
      <p:sp>
        <p:nvSpPr>
          <p:cNvPr id="5" name="Fußzeilenplatzhalter 4">
            <a:extLst>
              <a:ext uri="{FF2B5EF4-FFF2-40B4-BE49-F238E27FC236}">
                <a16:creationId xmlns:a16="http://schemas.microsoft.com/office/drawing/2014/main" id="{FCDD1313-615A-17FD-0D98-CFD57C503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94E3152-6BE2-596C-3FC2-BF7185B8F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8F3CE6D-6AF4-4991-9EBA-41D849118E40}" type="slidenum">
              <a:rPr lang="de-DE" smtClean="0"/>
              <a:pPr/>
              <a:t>‹Nr.›</a:t>
            </a:fld>
            <a:endParaRPr lang="de-DE"/>
          </a:p>
        </p:txBody>
      </p:sp>
    </p:spTree>
    <p:extLst>
      <p:ext uri="{BB962C8B-B14F-4D97-AF65-F5344CB8AC3E}">
        <p14:creationId xmlns:p14="http://schemas.microsoft.com/office/powerpoint/2010/main" val="2186470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Calibre Light" panose="020B030303020206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alibre Light" panose="020B030303020206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e Light" panose="020B030303020206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libre Light" panose="020B030303020206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e Light" panose="020B030303020206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e Light" panose="020B030303020206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LR-AE/PanelAero"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a:extLst>
            <a:ext uri="{FF2B5EF4-FFF2-40B4-BE49-F238E27FC236}">
              <a16:creationId xmlns:a16="http://schemas.microsoft.com/office/drawing/2014/main" id="{8DAB98A4-B222-4E62-7EE3-899BE239C6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80FD3ED-67F9-E0E3-4357-51202841C3D3}"/>
              </a:ext>
            </a:extLst>
          </p:cNvPr>
          <p:cNvSpPr>
            <a:spLocks noGrp="1"/>
          </p:cNvSpPr>
          <p:nvPr>
            <p:ph type="ctrTitle"/>
          </p:nvPr>
        </p:nvSpPr>
        <p:spPr>
          <a:xfrm>
            <a:off x="2971802" y="2031645"/>
            <a:ext cx="6248395" cy="2387600"/>
          </a:xfrm>
        </p:spPr>
        <p:txBody>
          <a:bodyPr>
            <a:normAutofit/>
          </a:bodyPr>
          <a:lstStyle/>
          <a:p>
            <a:pPr algn="l"/>
            <a:r>
              <a:rPr lang="en-US" sz="3200" noProof="0" dirty="0">
                <a:solidFill>
                  <a:schemeClr val="tx1">
                    <a:lumMod val="50000"/>
                    <a:lumOff val="50000"/>
                  </a:schemeClr>
                </a:solidFill>
                <a:latin typeface="+mn-lt"/>
              </a:rPr>
              <a:t>Implementation of </a:t>
            </a:r>
            <a:br>
              <a:rPr lang="en-US" sz="4800" noProof="0" dirty="0">
                <a:solidFill>
                  <a:schemeClr val="tx1">
                    <a:lumMod val="50000"/>
                    <a:lumOff val="50000"/>
                  </a:schemeClr>
                </a:solidFill>
                <a:latin typeface="+mn-lt"/>
              </a:rPr>
            </a:br>
            <a:r>
              <a:rPr lang="en-US" sz="4800" noProof="0" dirty="0">
                <a:solidFill>
                  <a:schemeClr val="bg1">
                    <a:lumMod val="95000"/>
                  </a:schemeClr>
                </a:solidFill>
                <a:latin typeface="Calibre Medium" panose="020B0603030202060203" pitchFamily="34" charset="0"/>
              </a:rPr>
              <a:t>Wing Aerodynamics</a:t>
            </a:r>
            <a:endParaRPr lang="en-US" sz="4000" noProof="0" dirty="0">
              <a:solidFill>
                <a:schemeClr val="bg1">
                  <a:lumMod val="95000"/>
                </a:schemeClr>
              </a:solidFill>
              <a:latin typeface="Calibre Medium" panose="020B0603030202060203" pitchFamily="34" charset="0"/>
            </a:endParaRPr>
          </a:p>
        </p:txBody>
      </p:sp>
      <p:sp>
        <p:nvSpPr>
          <p:cNvPr id="3" name="Untertitel 2">
            <a:extLst>
              <a:ext uri="{FF2B5EF4-FFF2-40B4-BE49-F238E27FC236}">
                <a16:creationId xmlns:a16="http://schemas.microsoft.com/office/drawing/2014/main" id="{D7896369-DAEC-D3E7-A73B-C6627E561CE4}"/>
              </a:ext>
            </a:extLst>
          </p:cNvPr>
          <p:cNvSpPr>
            <a:spLocks noGrp="1"/>
          </p:cNvSpPr>
          <p:nvPr>
            <p:ph type="subTitle" idx="1"/>
          </p:nvPr>
        </p:nvSpPr>
        <p:spPr>
          <a:xfrm>
            <a:off x="404517" y="419230"/>
            <a:ext cx="2518724" cy="390273"/>
          </a:xfrm>
        </p:spPr>
        <p:txBody>
          <a:bodyPr>
            <a:normAutofit/>
          </a:bodyPr>
          <a:lstStyle/>
          <a:p>
            <a:pPr algn="l"/>
            <a:r>
              <a:rPr lang="en-US" sz="2000" i="1" noProof="0" dirty="0">
                <a:solidFill>
                  <a:schemeClr val="tx1">
                    <a:lumMod val="50000"/>
                    <a:lumOff val="50000"/>
                  </a:schemeClr>
                </a:solidFill>
              </a:rPr>
              <a:t>Draft</a:t>
            </a:r>
          </a:p>
        </p:txBody>
      </p:sp>
      <p:sp>
        <p:nvSpPr>
          <p:cNvPr id="4" name="Textfeld 3">
            <a:extLst>
              <a:ext uri="{FF2B5EF4-FFF2-40B4-BE49-F238E27FC236}">
                <a16:creationId xmlns:a16="http://schemas.microsoft.com/office/drawing/2014/main" id="{A6124186-6161-959C-5615-86DF1DBA4F81}"/>
              </a:ext>
            </a:extLst>
          </p:cNvPr>
          <p:cNvSpPr txBox="1"/>
          <p:nvPr/>
        </p:nvSpPr>
        <p:spPr>
          <a:xfrm>
            <a:off x="4379946" y="6005349"/>
            <a:ext cx="2252411" cy="307777"/>
          </a:xfrm>
          <a:prstGeom prst="rect">
            <a:avLst/>
          </a:prstGeom>
          <a:noFill/>
        </p:spPr>
        <p:txBody>
          <a:bodyPr wrap="none" rtlCol="0">
            <a:spAutoFit/>
          </a:bodyPr>
          <a:lstStyle/>
          <a:p>
            <a:r>
              <a:rPr lang="en-US" sz="1400" noProof="0" dirty="0">
                <a:solidFill>
                  <a:schemeClr val="bg1">
                    <a:lumMod val="85000"/>
                  </a:schemeClr>
                </a:solidFill>
              </a:rPr>
              <a:t>Jochen Günzel, February 2025</a:t>
            </a:r>
          </a:p>
        </p:txBody>
      </p:sp>
      <p:pic>
        <p:nvPicPr>
          <p:cNvPr id="7" name="Grafik 6" descr="Ein Bild, das Text, Screenshot, Grafiken, Grafikdesign enthält.&#10;&#10;KI-generierte Inhalte können fehlerhaft sein.">
            <a:extLst>
              <a:ext uri="{FF2B5EF4-FFF2-40B4-BE49-F238E27FC236}">
                <a16:creationId xmlns:a16="http://schemas.microsoft.com/office/drawing/2014/main" id="{17F9D746-E6BD-6B0E-59C6-166CD7FA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241" y="1029651"/>
            <a:ext cx="5340975" cy="1959912"/>
          </a:xfrm>
          <a:prstGeom prst="rect">
            <a:avLst/>
          </a:prstGeom>
        </p:spPr>
      </p:pic>
    </p:spTree>
    <p:extLst>
      <p:ext uri="{BB962C8B-B14F-4D97-AF65-F5344CB8AC3E}">
        <p14:creationId xmlns:p14="http://schemas.microsoft.com/office/powerpoint/2010/main" val="165333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DCA4E-3F73-F51E-A0F7-B4F83DCF718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F8FADB-F737-2091-386B-DB338108AAEF}"/>
              </a:ext>
            </a:extLst>
          </p:cNvPr>
          <p:cNvSpPr>
            <a:spLocks noGrp="1"/>
          </p:cNvSpPr>
          <p:nvPr>
            <p:ph type="title"/>
          </p:nvPr>
        </p:nvSpPr>
        <p:spPr/>
        <p:txBody>
          <a:bodyPr/>
          <a:lstStyle/>
          <a:p>
            <a:r>
              <a:rPr lang="en-US" noProof="0" dirty="0"/>
              <a:t>Panel Generation</a:t>
            </a:r>
          </a:p>
        </p:txBody>
      </p:sp>
      <p:sp>
        <p:nvSpPr>
          <p:cNvPr id="4" name="Textfeld 3">
            <a:extLst>
              <a:ext uri="{FF2B5EF4-FFF2-40B4-BE49-F238E27FC236}">
                <a16:creationId xmlns:a16="http://schemas.microsoft.com/office/drawing/2014/main" id="{D646B6F6-D453-799D-1904-873D502C575E}"/>
              </a:ext>
            </a:extLst>
          </p:cNvPr>
          <p:cNvSpPr txBox="1"/>
          <p:nvPr/>
        </p:nvSpPr>
        <p:spPr>
          <a:xfrm>
            <a:off x="838200" y="1479402"/>
            <a:ext cx="4264090" cy="47397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already existing mesh generation for the export to Xflr5 and FLZ_vortex was revised for ease of use and generation of the panels needed for VLM calculation.</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After the initial definition of the number of x and y-panels of a section, a mesh optimization can be applied based on the parameters: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Minimum chord at tip – this will cut the tip to ensure a Re number which leads to meaningful Xfoil results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Minimum panel width – the number of y panels per section will be adapted to achieve a uniform panel width along span</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Minimum chord deviation to planform – additional wing sections will be inserted automatically until the deviation of the section trapezoids to the original planform is below the defined threshold</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As for airfoil polar generation, panel generation is ‘lazy’: A new mesh is initialized each time the planform is changed by the user.</a:t>
            </a:r>
          </a:p>
        </p:txBody>
      </p:sp>
      <p:sp>
        <p:nvSpPr>
          <p:cNvPr id="3" name="Datumsplatzhalter 2">
            <a:extLst>
              <a:ext uri="{FF2B5EF4-FFF2-40B4-BE49-F238E27FC236}">
                <a16:creationId xmlns:a16="http://schemas.microsoft.com/office/drawing/2014/main" id="{0A55FEC3-EB0F-7EB3-AA72-989C631D915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0F6DC357-A41A-3774-3F75-CE85BF9C62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7" name="Grafik 6">
            <a:extLst>
              <a:ext uri="{FF2B5EF4-FFF2-40B4-BE49-F238E27FC236}">
                <a16:creationId xmlns:a16="http://schemas.microsoft.com/office/drawing/2014/main" id="{DE76592B-1737-1B40-B4F0-8D2E3A67D9D2}"/>
              </a:ext>
            </a:extLst>
          </p:cNvPr>
          <p:cNvPicPr>
            <a:picLocks noChangeAspect="1"/>
          </p:cNvPicPr>
          <p:nvPr/>
        </p:nvPicPr>
        <p:blipFill>
          <a:blip r:embed="rId2"/>
          <a:stretch>
            <a:fillRect/>
          </a:stretch>
        </p:blipFill>
        <p:spPr>
          <a:xfrm>
            <a:off x="5449502" y="3802208"/>
            <a:ext cx="6477772" cy="1501198"/>
          </a:xfrm>
          <a:prstGeom prst="rect">
            <a:avLst/>
          </a:prstGeom>
        </p:spPr>
      </p:pic>
      <p:pic>
        <p:nvPicPr>
          <p:cNvPr id="10" name="Grafik 9">
            <a:extLst>
              <a:ext uri="{FF2B5EF4-FFF2-40B4-BE49-F238E27FC236}">
                <a16:creationId xmlns:a16="http://schemas.microsoft.com/office/drawing/2014/main" id="{D103B175-8EFA-900D-FEAA-D3C20B321FB3}"/>
              </a:ext>
            </a:extLst>
          </p:cNvPr>
          <p:cNvPicPr>
            <a:picLocks noChangeAspect="1"/>
          </p:cNvPicPr>
          <p:nvPr/>
        </p:nvPicPr>
        <p:blipFill>
          <a:blip r:embed="rId3"/>
          <a:stretch>
            <a:fillRect/>
          </a:stretch>
        </p:blipFill>
        <p:spPr>
          <a:xfrm>
            <a:off x="5449503" y="1743894"/>
            <a:ext cx="6477772" cy="1491188"/>
          </a:xfrm>
          <a:prstGeom prst="rect">
            <a:avLst/>
          </a:prstGeom>
        </p:spPr>
      </p:pic>
      <p:sp>
        <p:nvSpPr>
          <p:cNvPr id="11" name="Textfeld 10">
            <a:extLst>
              <a:ext uri="{FF2B5EF4-FFF2-40B4-BE49-F238E27FC236}">
                <a16:creationId xmlns:a16="http://schemas.microsoft.com/office/drawing/2014/main" id="{8ED820A8-A364-37F8-4C90-2E6F941FB3E0}"/>
              </a:ext>
            </a:extLst>
          </p:cNvPr>
          <p:cNvSpPr txBox="1"/>
          <p:nvPr/>
        </p:nvSpPr>
        <p:spPr>
          <a:xfrm>
            <a:off x="5364992" y="1403570"/>
            <a:ext cx="1050288" cy="276999"/>
          </a:xfrm>
          <a:prstGeom prst="rect">
            <a:avLst/>
          </a:prstGeom>
          <a:noFill/>
        </p:spPr>
        <p:txBody>
          <a:bodyPr wrap="none" rtlCol="0">
            <a:spAutoFit/>
          </a:bodyPr>
          <a:lstStyle/>
          <a:p>
            <a:r>
              <a:rPr lang="de-DE" sz="1200" dirty="0"/>
              <a:t>Initial </a:t>
            </a:r>
            <a:r>
              <a:rPr lang="de-DE" sz="1200" dirty="0" err="1"/>
              <a:t>paneling</a:t>
            </a:r>
            <a:r>
              <a:rPr lang="de-DE" sz="1200" dirty="0"/>
              <a:t> </a:t>
            </a:r>
            <a:endParaRPr lang="en-US" sz="1200" dirty="0"/>
          </a:p>
        </p:txBody>
      </p:sp>
      <p:sp>
        <p:nvSpPr>
          <p:cNvPr id="12" name="Textfeld 11">
            <a:extLst>
              <a:ext uri="{FF2B5EF4-FFF2-40B4-BE49-F238E27FC236}">
                <a16:creationId xmlns:a16="http://schemas.microsoft.com/office/drawing/2014/main" id="{9FF2EE16-5F77-ACA6-256B-5270B9F86EE2}"/>
              </a:ext>
            </a:extLst>
          </p:cNvPr>
          <p:cNvSpPr txBox="1"/>
          <p:nvPr/>
        </p:nvSpPr>
        <p:spPr>
          <a:xfrm>
            <a:off x="5364992" y="3449172"/>
            <a:ext cx="1626151" cy="276999"/>
          </a:xfrm>
          <a:prstGeom prst="rect">
            <a:avLst/>
          </a:prstGeom>
          <a:noFill/>
        </p:spPr>
        <p:txBody>
          <a:bodyPr wrap="none" rtlCol="0">
            <a:spAutoFit/>
          </a:bodyPr>
          <a:lstStyle/>
          <a:p>
            <a:r>
              <a:rPr lang="de-DE" sz="1200" dirty="0"/>
              <a:t>Auto </a:t>
            </a:r>
            <a:r>
              <a:rPr lang="de-DE" sz="1200" dirty="0" err="1"/>
              <a:t>optimized</a:t>
            </a:r>
            <a:r>
              <a:rPr lang="de-DE" sz="1200" dirty="0"/>
              <a:t> </a:t>
            </a:r>
            <a:r>
              <a:rPr lang="de-DE" sz="1200" dirty="0" err="1"/>
              <a:t>paneling</a:t>
            </a:r>
            <a:r>
              <a:rPr lang="de-DE" sz="1200" dirty="0"/>
              <a:t> </a:t>
            </a:r>
            <a:endParaRPr lang="en-US" sz="1200" dirty="0"/>
          </a:p>
        </p:txBody>
      </p:sp>
      <p:sp>
        <p:nvSpPr>
          <p:cNvPr id="13" name="Textfeld 12">
            <a:extLst>
              <a:ext uri="{FF2B5EF4-FFF2-40B4-BE49-F238E27FC236}">
                <a16:creationId xmlns:a16="http://schemas.microsoft.com/office/drawing/2014/main" id="{E975B4A4-F882-5F73-C798-3DAD8DA5278C}"/>
              </a:ext>
            </a:extLst>
          </p:cNvPr>
          <p:cNvSpPr txBox="1"/>
          <p:nvPr/>
        </p:nvSpPr>
        <p:spPr>
          <a:xfrm>
            <a:off x="5441882" y="5494774"/>
            <a:ext cx="5874508" cy="830997"/>
          </a:xfrm>
          <a:prstGeom prst="rect">
            <a:avLst/>
          </a:prstGeom>
          <a:solidFill>
            <a:schemeClr val="bg1">
              <a:lumMod val="95000"/>
            </a:schemeClr>
          </a:solidFill>
        </p:spPr>
        <p:txBody>
          <a:bodyPr wrap="square" rtlCol="0">
            <a:spAutoFit/>
          </a:bodyPr>
          <a:lstStyle/>
          <a:p>
            <a:r>
              <a:rPr lang="en-US" sz="1200" dirty="0"/>
              <a:t>A short look ahead: As already described in theory the results of a VLM calculation does not improve if the number of panels in x direction is increased. For non swept wings, 2 x-panels are sufficient (already 1 x-panel leads to 95% result), for swept wings 3 x-panels are fine to achieve the desired results.</a:t>
            </a:r>
          </a:p>
        </p:txBody>
      </p:sp>
    </p:spTree>
    <p:extLst>
      <p:ext uri="{BB962C8B-B14F-4D97-AF65-F5344CB8AC3E}">
        <p14:creationId xmlns:p14="http://schemas.microsoft.com/office/powerpoint/2010/main" val="319355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5D1D3-BD1B-F502-DB49-F1A80F53F77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A8C426C-766B-BF2E-64BF-23D37490CE87}"/>
              </a:ext>
            </a:extLst>
          </p:cNvPr>
          <p:cNvSpPr>
            <a:spLocks noGrp="1"/>
          </p:cNvSpPr>
          <p:nvPr>
            <p:ph type="title"/>
          </p:nvPr>
        </p:nvSpPr>
        <p:spPr/>
        <p:txBody>
          <a:bodyPr>
            <a:normAutofit/>
          </a:bodyPr>
          <a:lstStyle/>
          <a:p>
            <a:r>
              <a:rPr lang="en-US" sz="4400" noProof="0" dirty="0"/>
              <a:t>3. VLM Calculation</a:t>
            </a:r>
            <a:endParaRPr lang="en-US" sz="4400" i="1" noProof="0" dirty="0"/>
          </a:p>
        </p:txBody>
      </p:sp>
      <p:sp>
        <p:nvSpPr>
          <p:cNvPr id="3" name="Textplatzhalter 2">
            <a:extLst>
              <a:ext uri="{FF2B5EF4-FFF2-40B4-BE49-F238E27FC236}">
                <a16:creationId xmlns:a16="http://schemas.microsoft.com/office/drawing/2014/main" id="{8E8C732A-2D9F-8958-AB87-D91E40FFCAA8}"/>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FF659E35-DA71-9920-BB69-D992A3E22954}"/>
              </a:ext>
            </a:extLst>
          </p:cNvPr>
          <p:cNvSpPr>
            <a:spLocks noGrp="1"/>
          </p:cNvSpPr>
          <p:nvPr>
            <p:ph type="dt" sz="half" idx="10"/>
          </p:nvPr>
        </p:nvSpPr>
        <p:spPr/>
        <p:txBody>
          <a:bodyPr/>
          <a:lstStyle/>
          <a:p>
            <a:fld id="{C5ADD0BC-2AAA-421B-84BE-3BE36C130C8A}"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10D24514-F888-8D77-B6BB-A7B9A8238E0C}"/>
              </a:ext>
            </a:extLst>
          </p:cNvPr>
          <p:cNvSpPr>
            <a:spLocks noGrp="1"/>
          </p:cNvSpPr>
          <p:nvPr>
            <p:ph type="sldNum" sz="quarter" idx="12"/>
          </p:nvPr>
        </p:nvSpPr>
        <p:spPr/>
        <p:txBody>
          <a:bodyPr/>
          <a:lstStyle/>
          <a:p>
            <a:fld id="{68F3CE6D-6AF4-4991-9EBA-41D849118E40}" type="slidenum">
              <a:rPr lang="en-US" noProof="0" smtClean="0"/>
              <a:t>11</a:t>
            </a:fld>
            <a:endParaRPr lang="en-US" noProof="0" dirty="0"/>
          </a:p>
        </p:txBody>
      </p:sp>
    </p:spTree>
    <p:extLst>
      <p:ext uri="{BB962C8B-B14F-4D97-AF65-F5344CB8AC3E}">
        <p14:creationId xmlns:p14="http://schemas.microsoft.com/office/powerpoint/2010/main" val="284161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25984-2A89-608C-FF98-0DEE4411521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CBEB28-5BEE-6D9A-A814-0C0EDF4504ED}"/>
              </a:ext>
            </a:extLst>
          </p:cNvPr>
          <p:cNvSpPr>
            <a:spLocks noGrp="1"/>
          </p:cNvSpPr>
          <p:nvPr>
            <p:ph type="title"/>
          </p:nvPr>
        </p:nvSpPr>
        <p:spPr/>
        <p:txBody>
          <a:bodyPr/>
          <a:lstStyle/>
          <a:p>
            <a:r>
              <a:rPr lang="en-US" noProof="0" dirty="0"/>
              <a:t>Lift along Span</a:t>
            </a:r>
          </a:p>
        </p:txBody>
      </p:sp>
      <p:sp>
        <p:nvSpPr>
          <p:cNvPr id="4" name="Textfeld 3">
            <a:extLst>
              <a:ext uri="{FF2B5EF4-FFF2-40B4-BE49-F238E27FC236}">
                <a16:creationId xmlns:a16="http://schemas.microsoft.com/office/drawing/2014/main" id="{1DEBA2F1-9D44-0AAE-48F0-A43C3C0703B2}"/>
              </a:ext>
            </a:extLst>
          </p:cNvPr>
          <p:cNvSpPr txBox="1"/>
          <p:nvPr/>
        </p:nvSpPr>
        <p:spPr>
          <a:xfrm>
            <a:off x="838200" y="1375539"/>
            <a:ext cx="4802024" cy="3170099"/>
          </a:xfrm>
          <a:prstGeom prst="rect">
            <a:avLst/>
          </a:prstGeom>
          <a:noFill/>
        </p:spPr>
        <p:txBody>
          <a:bodyPr wrap="square" rtlCol="0">
            <a:spAutoFit/>
          </a:bodyPr>
          <a:lstStyle/>
          <a:p>
            <a:pPr>
              <a:spcBef>
                <a:spcPts val="1200"/>
              </a:spcBef>
              <a:defRPr/>
            </a:pPr>
            <a:r>
              <a:rPr lang="en-US" sz="1400" dirty="0">
                <a:latin typeface="Calibre Medium" panose="020B0603030202060203" pitchFamily="34" charset="0"/>
              </a:rPr>
              <a:t>Possible Approaches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 little investigation was made to find the right approach for determining the lift distribution along wingspan. Main criteria were</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Fast calculation to allow real time analysis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Possibility to integrate 2D airfoil polar data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so-called to use Python implementation.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The first approach of taking LLT (lifting line theory) was discarded as LLT is limited to little swept wings. Therefore, a VLM (vortice lattice method) approach came into focus. </a:t>
            </a:r>
          </a:p>
          <a:p>
            <a:pPr marR="0" lvl="0" algn="l" defTabSz="914400" rtl="0" eaLnBrk="1" fontAlgn="auto" latinLnBrk="0" hangingPunct="1">
              <a:lnSpc>
                <a:spcPct val="100000"/>
              </a:lnSpc>
              <a:spcBef>
                <a:spcPts val="1200"/>
              </a:spcBef>
              <a:spcAft>
                <a:spcPts val="0"/>
              </a:spcAft>
              <a:buClrTx/>
              <a:buSzTx/>
              <a:tabLst/>
              <a:defRPr/>
            </a:pPr>
            <a:endParaRPr lang="en-US" sz="1400" dirty="0">
              <a:solidFill>
                <a:prstClr val="black"/>
              </a:solidFill>
              <a:latin typeface="Calibre Light"/>
            </a:endParaRPr>
          </a:p>
        </p:txBody>
      </p:sp>
      <p:sp>
        <p:nvSpPr>
          <p:cNvPr id="3" name="Datumsplatzhalter 2">
            <a:extLst>
              <a:ext uri="{FF2B5EF4-FFF2-40B4-BE49-F238E27FC236}">
                <a16:creationId xmlns:a16="http://schemas.microsoft.com/office/drawing/2014/main" id="{9B781408-9FAD-9AA7-521C-E8298342BB1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98CB03EB-D56D-5B17-B752-40C208A258F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6" name="Textfeld 5">
            <a:extLst>
              <a:ext uri="{FF2B5EF4-FFF2-40B4-BE49-F238E27FC236}">
                <a16:creationId xmlns:a16="http://schemas.microsoft.com/office/drawing/2014/main" id="{6AE13DDD-5A12-ADDE-772F-BC451D71F2DA}"/>
              </a:ext>
            </a:extLst>
          </p:cNvPr>
          <p:cNvSpPr txBox="1"/>
          <p:nvPr/>
        </p:nvSpPr>
        <p:spPr>
          <a:xfrm>
            <a:off x="6465962" y="2109033"/>
            <a:ext cx="4802024" cy="4462760"/>
          </a:xfrm>
          <a:prstGeom prst="rect">
            <a:avLst/>
          </a:prstGeom>
          <a:noFill/>
        </p:spPr>
        <p:txBody>
          <a:bodyPr wrap="square" rtlCol="0">
            <a:spAutoFit/>
          </a:bodyPr>
          <a:lstStyle/>
          <a:p>
            <a:pPr>
              <a:spcBef>
                <a:spcPts val="1200"/>
              </a:spcBef>
            </a:pPr>
            <a:r>
              <a:rPr lang="en-US" sz="1400" dirty="0">
                <a:latin typeface="Calibre Medium" panose="020B0603030202060203" pitchFamily="34" charset="0"/>
              </a:rPr>
              <a:t>Panel Aero   </a:t>
            </a:r>
            <a:r>
              <a:rPr lang="en-US" sz="1400" dirty="0">
                <a:solidFill>
                  <a:schemeClr val="bg2">
                    <a:lumMod val="50000"/>
                  </a:schemeClr>
                </a:solidFill>
                <a:latin typeface="Calibre Light" panose="020B0303030202060203" pitchFamily="34" charset="0"/>
                <a:hlinkClick r:id="rId2">
                  <a:extLst>
                    <a:ext uri="{A12FA001-AC4F-418D-AE19-62706E023703}">
                      <ahyp:hlinkClr xmlns:ahyp="http://schemas.microsoft.com/office/drawing/2018/hyperlinkcolor" val="tx"/>
                    </a:ext>
                  </a:extLst>
                </a:hlinkClick>
              </a:rPr>
              <a:t>On GitHub</a:t>
            </a:r>
            <a:endParaRPr lang="en-US" sz="1400" dirty="0">
              <a:solidFill>
                <a:schemeClr val="bg2">
                  <a:lumMod val="50000"/>
                </a:schemeClr>
              </a:solidFill>
              <a:latin typeface="Calibre Light" panose="020B0303030202060203" pitchFamily="34" charset="0"/>
            </a:endParaRP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Luckily, there is a fine, compact VLM implementation available on GitHub called ‘Panel Aero’ written by Arne Voß / DLR.</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‘Panel Aero’ is initially supplied with the geometry mesh data of the wing and creates out this the so-called influence matrix which describes the influence of a (all) panel on all other panels.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As the influence matrix is only depended on the wing’s geometry it is constant for different speeds and angle of attack thus allowing very fast calculation of a panels Cp value for various AOA or speed.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Having the Cp value of all panels, it is straight forward to calculate lift per panel, per panel stripe or for the complete wing for a desired operating point.</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The Cl value at an y station is derived from the lift value per panel stripe. The effective angle of attack alpha </a:t>
            </a:r>
            <a:r>
              <a:rPr lang="en-US" sz="1600" baseline="-10000" dirty="0">
                <a:solidFill>
                  <a:prstClr val="black"/>
                </a:solidFill>
                <a:latin typeface="Calibre Light"/>
              </a:rPr>
              <a:t>eff</a:t>
            </a:r>
            <a:r>
              <a:rPr lang="en-US" sz="1400" dirty="0">
                <a:solidFill>
                  <a:prstClr val="black"/>
                </a:solidFill>
                <a:latin typeface="Calibre Light"/>
              </a:rPr>
              <a:t> and the induced angle alpha</a:t>
            </a:r>
            <a:r>
              <a:rPr lang="en-US" sz="1600" baseline="-10000" dirty="0">
                <a:solidFill>
                  <a:prstClr val="black"/>
                </a:solidFill>
                <a:latin typeface="Calibre Light"/>
              </a:rPr>
              <a:t> </a:t>
            </a:r>
            <a:r>
              <a:rPr lang="en-US" sz="1600" baseline="-10000" dirty="0" err="1">
                <a:solidFill>
                  <a:prstClr val="black"/>
                </a:solidFill>
                <a:latin typeface="Calibre Light"/>
              </a:rPr>
              <a:t>ind</a:t>
            </a:r>
            <a:r>
              <a:rPr lang="en-US" sz="1400" dirty="0">
                <a:solidFill>
                  <a:prstClr val="black"/>
                </a:solidFill>
                <a:latin typeface="Calibre Light"/>
              </a:rPr>
              <a:t> can be directly derived from Cl.</a:t>
            </a:r>
          </a:p>
          <a:p>
            <a:pPr marR="0" lvl="0" algn="l" defTabSz="914400" rtl="0" eaLnBrk="1" fontAlgn="auto" latinLnBrk="0" hangingPunct="1">
              <a:lnSpc>
                <a:spcPct val="100000"/>
              </a:lnSpc>
              <a:spcBef>
                <a:spcPts val="1200"/>
              </a:spcBef>
              <a:spcAft>
                <a:spcPts val="0"/>
              </a:spcAft>
              <a:buClrTx/>
              <a:buSzTx/>
              <a:tabLst/>
              <a:defRPr/>
            </a:pPr>
            <a:endParaRPr lang="en-US" sz="1400" dirty="0">
              <a:solidFill>
                <a:prstClr val="black"/>
              </a:solidFill>
              <a:latin typeface="Calibre Light"/>
            </a:endParaRPr>
          </a:p>
        </p:txBody>
      </p:sp>
    </p:spTree>
    <p:extLst>
      <p:ext uri="{BB962C8B-B14F-4D97-AF65-F5344CB8AC3E}">
        <p14:creationId xmlns:p14="http://schemas.microsoft.com/office/powerpoint/2010/main" val="152658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264F3-EAFE-3C82-44A6-9DE0C2EC22E6}"/>
            </a:ext>
          </a:extLst>
        </p:cNvPr>
        <p:cNvGrpSpPr/>
        <p:nvPr/>
      </p:nvGrpSpPr>
      <p:grpSpPr>
        <a:xfrm>
          <a:off x="0" y="0"/>
          <a:ext cx="0" cy="0"/>
          <a:chOff x="0" y="0"/>
          <a:chExt cx="0" cy="0"/>
        </a:xfrm>
      </p:grpSpPr>
      <p:pic>
        <p:nvPicPr>
          <p:cNvPr id="15" name="Grafik 14">
            <a:extLst>
              <a:ext uri="{FF2B5EF4-FFF2-40B4-BE49-F238E27FC236}">
                <a16:creationId xmlns:a16="http://schemas.microsoft.com/office/drawing/2014/main" id="{DB36E7E5-6D5E-667C-6359-CBE0F3B93DCA}"/>
              </a:ext>
            </a:extLst>
          </p:cNvPr>
          <p:cNvPicPr>
            <a:picLocks noChangeAspect="1"/>
          </p:cNvPicPr>
          <p:nvPr/>
        </p:nvPicPr>
        <p:blipFill>
          <a:blip r:embed="rId2"/>
          <a:stretch>
            <a:fillRect/>
          </a:stretch>
        </p:blipFill>
        <p:spPr>
          <a:xfrm>
            <a:off x="7113270" y="1154098"/>
            <a:ext cx="4594329" cy="3899754"/>
          </a:xfrm>
          <a:prstGeom prst="rect">
            <a:avLst/>
          </a:prstGeom>
        </p:spPr>
      </p:pic>
      <p:sp>
        <p:nvSpPr>
          <p:cNvPr id="2" name="Titel 1">
            <a:extLst>
              <a:ext uri="{FF2B5EF4-FFF2-40B4-BE49-F238E27FC236}">
                <a16:creationId xmlns:a16="http://schemas.microsoft.com/office/drawing/2014/main" id="{6BE4A684-26AE-9D99-4CE7-FA37D7A5BE09}"/>
              </a:ext>
            </a:extLst>
          </p:cNvPr>
          <p:cNvSpPr>
            <a:spLocks noGrp="1"/>
          </p:cNvSpPr>
          <p:nvPr>
            <p:ph type="title"/>
          </p:nvPr>
        </p:nvSpPr>
        <p:spPr/>
        <p:txBody>
          <a:bodyPr/>
          <a:lstStyle/>
          <a:p>
            <a:r>
              <a:rPr lang="en-US" noProof="0" dirty="0"/>
              <a:t>Remarks on VLM</a:t>
            </a:r>
          </a:p>
        </p:txBody>
      </p:sp>
      <p:sp>
        <p:nvSpPr>
          <p:cNvPr id="4" name="Textfeld 3">
            <a:extLst>
              <a:ext uri="{FF2B5EF4-FFF2-40B4-BE49-F238E27FC236}">
                <a16:creationId xmlns:a16="http://schemas.microsoft.com/office/drawing/2014/main" id="{C0E8DB93-C137-C332-82EF-C04BA5AAE354}"/>
              </a:ext>
            </a:extLst>
          </p:cNvPr>
          <p:cNvSpPr txBox="1"/>
          <p:nvPr/>
        </p:nvSpPr>
        <p:spPr>
          <a:xfrm>
            <a:off x="838199" y="1375539"/>
            <a:ext cx="5645372"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As VLM is part of the inviscid “world” a wing is / can be idealized by a flat plate, which is divided into trapezoidal panels.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Camber of an airfoil is mapped to an additional angle of the “flat plate” which is added to the angle of attack of the wing in the VLM calculation.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This additional “camber angle” equals to alpha0 (alpha at cl=0.0), which either can be determined from</a:t>
            </a:r>
          </a:p>
          <a:p>
            <a:pPr marL="342900" marR="0" lvl="0" indent="-342900" algn="l" defTabSz="914400" rtl="0" eaLnBrk="1" fontAlgn="auto" latinLnBrk="0" hangingPunct="1">
              <a:lnSpc>
                <a:spcPct val="100000"/>
              </a:lnSpc>
              <a:spcBef>
                <a:spcPts val="1200"/>
              </a:spcBef>
              <a:spcAft>
                <a:spcPts val="0"/>
              </a:spcAft>
              <a:buClrTx/>
              <a:buSzTx/>
              <a:buFont typeface="+mj-lt"/>
              <a:buAutoNum type="arabicPeriod"/>
              <a:tabLst/>
              <a:defRPr/>
            </a:pPr>
            <a:r>
              <a:rPr lang="en-US" sz="1400" dirty="0">
                <a:solidFill>
                  <a:prstClr val="black"/>
                </a:solidFill>
                <a:latin typeface="Calibre Light"/>
              </a:rPr>
              <a:t>a numerical approximation based on the airfoils camber line – or</a:t>
            </a:r>
          </a:p>
          <a:p>
            <a:pPr marL="342900" marR="0" lvl="0" indent="-342900" algn="l" defTabSz="914400" rtl="0" eaLnBrk="1" fontAlgn="auto" latinLnBrk="0" hangingPunct="1">
              <a:lnSpc>
                <a:spcPct val="100000"/>
              </a:lnSpc>
              <a:spcBef>
                <a:spcPts val="1200"/>
              </a:spcBef>
              <a:spcAft>
                <a:spcPts val="0"/>
              </a:spcAft>
              <a:buClrTx/>
              <a:buSzTx/>
              <a:buFont typeface="+mj-lt"/>
              <a:buAutoNum type="arabicPeriod"/>
              <a:tabLst/>
              <a:defRPr/>
            </a:pPr>
            <a:r>
              <a:rPr lang="en-US" sz="1400" dirty="0">
                <a:solidFill>
                  <a:prstClr val="black"/>
                </a:solidFill>
                <a:latin typeface="Calibre Light"/>
              </a:rPr>
              <a:t>from the airfoil polar</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For this implementation, the second variant was chosen.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Starting from this alpha0 VLM calculates the cl value for a new alpha with the </a:t>
            </a:r>
            <a:r>
              <a:rPr lang="en-US" sz="1400" dirty="0">
                <a:solidFill>
                  <a:prstClr val="black"/>
                </a:solidFill>
                <a:latin typeface="Calibre Medium" panose="020B0603030202060203" pitchFamily="34" charset="0"/>
              </a:rPr>
              <a:t>inviscid gradient of dcl/dalpha = 2π </a:t>
            </a:r>
            <a:r>
              <a:rPr lang="en-US" sz="1400" dirty="0">
                <a:solidFill>
                  <a:prstClr val="black"/>
                </a:solidFill>
                <a:latin typeface="Calibre Light"/>
              </a:rPr>
              <a:t>( equals 0.11 in degrees)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This will become important, when 2D airfoil data is combined with 3D VLM data.</a:t>
            </a:r>
          </a:p>
        </p:txBody>
      </p:sp>
      <p:sp>
        <p:nvSpPr>
          <p:cNvPr id="3" name="Datumsplatzhalter 2">
            <a:extLst>
              <a:ext uri="{FF2B5EF4-FFF2-40B4-BE49-F238E27FC236}">
                <a16:creationId xmlns:a16="http://schemas.microsoft.com/office/drawing/2014/main" id="{A9607E95-385A-2658-4941-AD3EBD4BAAE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5928C7F3-7BD4-73A9-0CE7-379B28DE52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cxnSp>
        <p:nvCxnSpPr>
          <p:cNvPr id="10" name="Gerader Verbinder 9">
            <a:extLst>
              <a:ext uri="{FF2B5EF4-FFF2-40B4-BE49-F238E27FC236}">
                <a16:creationId xmlns:a16="http://schemas.microsoft.com/office/drawing/2014/main" id="{FAE09DE3-EAB3-C2F8-96DE-1CE35883E403}"/>
              </a:ext>
            </a:extLst>
          </p:cNvPr>
          <p:cNvCxnSpPr>
            <a:cxnSpLocks/>
          </p:cNvCxnSpPr>
          <p:nvPr/>
        </p:nvCxnSpPr>
        <p:spPr>
          <a:xfrm flipV="1">
            <a:off x="7845065" y="1318972"/>
            <a:ext cx="3235685" cy="3072040"/>
          </a:xfrm>
          <a:prstGeom prst="line">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CD46E06A-7169-0BB5-9A15-4826EE3F207F}"/>
              </a:ext>
            </a:extLst>
          </p:cNvPr>
          <p:cNvSpPr>
            <a:spLocks noChangeAspect="1"/>
          </p:cNvSpPr>
          <p:nvPr/>
        </p:nvSpPr>
        <p:spPr>
          <a:xfrm>
            <a:off x="8299054" y="3868376"/>
            <a:ext cx="92868" cy="92868"/>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feld 24">
            <a:extLst>
              <a:ext uri="{FF2B5EF4-FFF2-40B4-BE49-F238E27FC236}">
                <a16:creationId xmlns:a16="http://schemas.microsoft.com/office/drawing/2014/main" id="{8445CF60-FE89-BFDA-1489-40A72F79702A}"/>
              </a:ext>
            </a:extLst>
          </p:cNvPr>
          <p:cNvSpPr txBox="1"/>
          <p:nvPr/>
        </p:nvSpPr>
        <p:spPr>
          <a:xfrm>
            <a:off x="7776984" y="3549234"/>
            <a:ext cx="471669" cy="430887"/>
          </a:xfrm>
          <a:prstGeom prst="rect">
            <a:avLst/>
          </a:prstGeom>
          <a:solidFill>
            <a:schemeClr val="tx1">
              <a:lumMod val="85000"/>
              <a:lumOff val="15000"/>
              <a:alpha val="78000"/>
            </a:schemeClr>
          </a:solidFill>
        </p:spPr>
        <p:txBody>
          <a:bodyPr wrap="square" lIns="36000" rIns="36000" rtlCol="0">
            <a:spAutoFit/>
          </a:bodyPr>
          <a:lstStyle/>
          <a:p>
            <a:r>
              <a:rPr lang="de-DE" sz="1100" dirty="0">
                <a:solidFill>
                  <a:srgbClr val="00B050"/>
                </a:solidFill>
              </a:rPr>
              <a:t>alpha0</a:t>
            </a:r>
          </a:p>
          <a:p>
            <a:r>
              <a:rPr lang="de-DE" sz="1100" dirty="0">
                <a:solidFill>
                  <a:srgbClr val="00B050"/>
                </a:solidFill>
              </a:rPr>
              <a:t>airfoil</a:t>
            </a:r>
            <a:endParaRPr lang="en-US" sz="1100" dirty="0">
              <a:solidFill>
                <a:srgbClr val="00B050"/>
              </a:solidFill>
            </a:endParaRPr>
          </a:p>
        </p:txBody>
      </p:sp>
      <p:cxnSp>
        <p:nvCxnSpPr>
          <p:cNvPr id="27" name="Gerade Verbindung mit Pfeil 26">
            <a:extLst>
              <a:ext uri="{FF2B5EF4-FFF2-40B4-BE49-F238E27FC236}">
                <a16:creationId xmlns:a16="http://schemas.microsoft.com/office/drawing/2014/main" id="{7B57657E-4FB7-93A0-2439-7EF389E3F54C}"/>
              </a:ext>
            </a:extLst>
          </p:cNvPr>
          <p:cNvCxnSpPr>
            <a:cxnSpLocks/>
          </p:cNvCxnSpPr>
          <p:nvPr/>
        </p:nvCxnSpPr>
        <p:spPr>
          <a:xfrm flipH="1">
            <a:off x="8391922" y="3914810"/>
            <a:ext cx="31392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244A39A-303F-3F98-84AB-C7636C8D2704}"/>
              </a:ext>
            </a:extLst>
          </p:cNvPr>
          <p:cNvSpPr txBox="1"/>
          <p:nvPr/>
        </p:nvSpPr>
        <p:spPr>
          <a:xfrm>
            <a:off x="8466398" y="3971242"/>
            <a:ext cx="798869" cy="415498"/>
          </a:xfrm>
          <a:prstGeom prst="rect">
            <a:avLst/>
          </a:prstGeom>
          <a:solidFill>
            <a:schemeClr val="tx1">
              <a:lumMod val="85000"/>
              <a:lumOff val="15000"/>
              <a:alpha val="78000"/>
            </a:schemeClr>
          </a:solidFill>
        </p:spPr>
        <p:txBody>
          <a:bodyPr wrap="square" rtlCol="0">
            <a:spAutoFit/>
          </a:bodyPr>
          <a:lstStyle/>
          <a:p>
            <a:r>
              <a:rPr lang="de-DE" sz="1050" dirty="0" err="1">
                <a:solidFill>
                  <a:schemeClr val="accent6"/>
                </a:solidFill>
              </a:rPr>
              <a:t>alpha</a:t>
            </a:r>
            <a:r>
              <a:rPr lang="de-DE" sz="1050" dirty="0">
                <a:solidFill>
                  <a:schemeClr val="accent6"/>
                </a:solidFill>
              </a:rPr>
              <a:t> </a:t>
            </a:r>
            <a:r>
              <a:rPr lang="de-DE" sz="1050" baseline="-10000" dirty="0" err="1">
                <a:solidFill>
                  <a:schemeClr val="accent6"/>
                </a:solidFill>
              </a:rPr>
              <a:t>camber</a:t>
            </a:r>
            <a:endParaRPr lang="de-DE" sz="1050" baseline="-10000" dirty="0">
              <a:solidFill>
                <a:schemeClr val="accent6"/>
              </a:solidFill>
            </a:endParaRPr>
          </a:p>
          <a:p>
            <a:r>
              <a:rPr lang="de-DE" sz="1050" dirty="0">
                <a:solidFill>
                  <a:schemeClr val="accent6"/>
                </a:solidFill>
              </a:rPr>
              <a:t>VLM</a:t>
            </a:r>
            <a:endParaRPr lang="en-US" sz="1050" dirty="0">
              <a:solidFill>
                <a:schemeClr val="accent6"/>
              </a:solidFill>
            </a:endParaRPr>
          </a:p>
        </p:txBody>
      </p:sp>
      <p:sp>
        <p:nvSpPr>
          <p:cNvPr id="33" name="Textfeld 32">
            <a:extLst>
              <a:ext uri="{FF2B5EF4-FFF2-40B4-BE49-F238E27FC236}">
                <a16:creationId xmlns:a16="http://schemas.microsoft.com/office/drawing/2014/main" id="{5D4DBFDE-A3EE-463F-FDD2-D1E628672181}"/>
              </a:ext>
            </a:extLst>
          </p:cNvPr>
          <p:cNvSpPr txBox="1"/>
          <p:nvPr/>
        </p:nvSpPr>
        <p:spPr>
          <a:xfrm>
            <a:off x="9410434" y="1685865"/>
            <a:ext cx="900379" cy="400110"/>
          </a:xfrm>
          <a:prstGeom prst="rect">
            <a:avLst/>
          </a:prstGeom>
          <a:noFill/>
        </p:spPr>
        <p:txBody>
          <a:bodyPr wrap="square" lIns="36000" rIns="36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i="0" u="none" strike="noStrike" kern="1200" cap="none" spc="0" normalizeH="0" baseline="0" noProof="0" dirty="0" err="1">
                <a:ln>
                  <a:noFill/>
                </a:ln>
                <a:solidFill>
                  <a:schemeClr val="accent6"/>
                </a:solidFill>
                <a:effectLst/>
                <a:uLnTx/>
                <a:uFillTx/>
                <a:latin typeface="Calibre Medium" panose="020B0603030202060203" pitchFamily="34" charset="0"/>
              </a:rPr>
              <a:t>inviscid</a:t>
            </a:r>
            <a:endParaRPr kumimoji="0" lang="de-DE" sz="1000" i="0" u="none" strike="noStrike" kern="1200" cap="none" spc="0" normalizeH="0" baseline="0" noProof="0" dirty="0">
              <a:ln>
                <a:noFill/>
              </a:ln>
              <a:solidFill>
                <a:schemeClr val="accent6"/>
              </a:solidFill>
              <a:effectLst/>
              <a:uLnTx/>
              <a:uFillTx/>
              <a:latin typeface="Calibre Medium" panose="020B06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accent6"/>
                </a:solidFill>
                <a:effectLst/>
                <a:uLnTx/>
                <a:uFillTx/>
                <a:ea typeface="+mn-ea"/>
                <a:cs typeface="+mn-cs"/>
              </a:rPr>
              <a:t>dcl/</a:t>
            </a:r>
            <a:r>
              <a:rPr kumimoji="0" lang="de-DE" sz="1000" b="0" i="0" u="none" strike="noStrike" kern="1200" cap="none" spc="0" normalizeH="0" baseline="0" noProof="0" dirty="0" err="1">
                <a:ln>
                  <a:noFill/>
                </a:ln>
                <a:solidFill>
                  <a:schemeClr val="accent6"/>
                </a:solidFill>
                <a:effectLst/>
                <a:uLnTx/>
                <a:uFillTx/>
                <a:ea typeface="+mn-ea"/>
                <a:cs typeface="+mn-cs"/>
              </a:rPr>
              <a:t>dalpha</a:t>
            </a:r>
            <a:r>
              <a:rPr kumimoji="0" lang="de-DE" sz="1000" b="0" i="0" u="none" strike="noStrike" kern="1200" cap="none" spc="0" normalizeH="0" baseline="0" noProof="0" dirty="0">
                <a:ln>
                  <a:noFill/>
                </a:ln>
                <a:solidFill>
                  <a:schemeClr val="accent6"/>
                </a:solidFill>
                <a:effectLst/>
                <a:uLnTx/>
                <a:uFillTx/>
                <a:ea typeface="+mn-ea"/>
                <a:cs typeface="+mn-cs"/>
              </a:rPr>
              <a:t> = 0.11</a:t>
            </a:r>
            <a:endParaRPr kumimoji="0" lang="en-US" sz="1000" b="0" i="0" u="none" strike="noStrike" kern="1200" cap="none" spc="0" normalizeH="0" baseline="0" noProof="0" dirty="0">
              <a:ln>
                <a:noFill/>
              </a:ln>
              <a:solidFill>
                <a:schemeClr val="accent6"/>
              </a:solidFill>
              <a:effectLst/>
              <a:uLnTx/>
              <a:uFillTx/>
              <a:ea typeface="+mn-ea"/>
              <a:cs typeface="+mn-cs"/>
            </a:endParaRPr>
          </a:p>
        </p:txBody>
      </p:sp>
      <p:sp>
        <p:nvSpPr>
          <p:cNvPr id="35" name="Textfeld 34">
            <a:extLst>
              <a:ext uri="{FF2B5EF4-FFF2-40B4-BE49-F238E27FC236}">
                <a16:creationId xmlns:a16="http://schemas.microsoft.com/office/drawing/2014/main" id="{721105A4-2BBF-2CEC-7BEC-F62A860431CC}"/>
              </a:ext>
            </a:extLst>
          </p:cNvPr>
          <p:cNvSpPr txBox="1"/>
          <p:nvPr/>
        </p:nvSpPr>
        <p:spPr>
          <a:xfrm>
            <a:off x="9860623" y="3241457"/>
            <a:ext cx="1628221" cy="523220"/>
          </a:xfrm>
          <a:prstGeom prst="rect">
            <a:avLst/>
          </a:prstGeom>
          <a:noFill/>
        </p:spPr>
        <p:txBody>
          <a:bodyPr wrap="square">
            <a:spAutoFit/>
          </a:bodyPr>
          <a:lstStyle/>
          <a:p>
            <a:r>
              <a:rPr lang="en-US" sz="1400" dirty="0">
                <a:solidFill>
                  <a:schemeClr val="bg1">
                    <a:lumMod val="95000"/>
                  </a:schemeClr>
                </a:solidFill>
                <a:latin typeface="Calibre Light"/>
              </a:rPr>
              <a:t>Determination of</a:t>
            </a:r>
          </a:p>
          <a:p>
            <a:r>
              <a:rPr lang="en-US" sz="1400" dirty="0">
                <a:solidFill>
                  <a:schemeClr val="bg1">
                    <a:lumMod val="95000"/>
                  </a:schemeClr>
                </a:solidFill>
              </a:rPr>
              <a:t>alpha </a:t>
            </a:r>
            <a:r>
              <a:rPr lang="en-US" sz="1400" baseline="-10000" dirty="0">
                <a:solidFill>
                  <a:schemeClr val="bg1">
                    <a:lumMod val="95000"/>
                  </a:schemeClr>
                </a:solidFill>
              </a:rPr>
              <a:t>camber </a:t>
            </a:r>
            <a:r>
              <a:rPr lang="en-US" sz="1400" dirty="0">
                <a:solidFill>
                  <a:schemeClr val="bg1">
                    <a:lumMod val="95000"/>
                  </a:schemeClr>
                </a:solidFill>
              </a:rPr>
              <a:t>for</a:t>
            </a:r>
            <a:r>
              <a:rPr lang="en-US" sz="1400" baseline="-10000" dirty="0">
                <a:solidFill>
                  <a:schemeClr val="bg1">
                    <a:lumMod val="95000"/>
                  </a:schemeClr>
                </a:solidFill>
              </a:rPr>
              <a:t> </a:t>
            </a:r>
            <a:r>
              <a:rPr lang="en-US" sz="1400" dirty="0">
                <a:solidFill>
                  <a:schemeClr val="bg1">
                    <a:lumMod val="95000"/>
                  </a:schemeClr>
                </a:solidFill>
              </a:rPr>
              <a:t>VLM</a:t>
            </a:r>
          </a:p>
        </p:txBody>
      </p:sp>
      <p:sp>
        <p:nvSpPr>
          <p:cNvPr id="36" name="Textfeld 35">
            <a:extLst>
              <a:ext uri="{FF2B5EF4-FFF2-40B4-BE49-F238E27FC236}">
                <a16:creationId xmlns:a16="http://schemas.microsoft.com/office/drawing/2014/main" id="{7F444C3F-B7B5-6FD4-5A27-C44748FF2D24}"/>
              </a:ext>
            </a:extLst>
          </p:cNvPr>
          <p:cNvSpPr txBox="1"/>
          <p:nvPr/>
        </p:nvSpPr>
        <p:spPr>
          <a:xfrm>
            <a:off x="939800" y="5604882"/>
            <a:ext cx="5156200" cy="646331"/>
          </a:xfrm>
          <a:prstGeom prst="rect">
            <a:avLst/>
          </a:prstGeom>
          <a:solidFill>
            <a:schemeClr val="bg1">
              <a:lumMod val="95000"/>
            </a:schemeClr>
          </a:solidFill>
        </p:spPr>
        <p:txBody>
          <a:bodyPr wrap="square" rtlCol="0">
            <a:spAutoFit/>
          </a:bodyPr>
          <a:lstStyle/>
          <a:p>
            <a:r>
              <a:rPr lang="en-US" sz="1200" dirty="0"/>
              <a:t>Xflr5 also determines alpha0 from the airfoil polar (interpolation). For a  LLT based calculation, the same value as shown in the diagram is taken, for VLM a corrected, smaller value is taken (I didn’t have a look in the source code for this).  </a:t>
            </a:r>
          </a:p>
        </p:txBody>
      </p:sp>
      <p:sp>
        <p:nvSpPr>
          <p:cNvPr id="37" name="Textfeld 36">
            <a:extLst>
              <a:ext uri="{FF2B5EF4-FFF2-40B4-BE49-F238E27FC236}">
                <a16:creationId xmlns:a16="http://schemas.microsoft.com/office/drawing/2014/main" id="{7BA8B383-4F64-A592-BCEF-1A58D2AE04D6}"/>
              </a:ext>
            </a:extLst>
          </p:cNvPr>
          <p:cNvSpPr txBox="1"/>
          <p:nvPr/>
        </p:nvSpPr>
        <p:spPr>
          <a:xfrm>
            <a:off x="6332644" y="5604881"/>
            <a:ext cx="5156200" cy="646331"/>
          </a:xfrm>
          <a:prstGeom prst="rect">
            <a:avLst/>
          </a:prstGeom>
          <a:solidFill>
            <a:schemeClr val="bg1">
              <a:lumMod val="95000"/>
            </a:schemeClr>
          </a:solidFill>
        </p:spPr>
        <p:txBody>
          <a:bodyPr wrap="square" rtlCol="0">
            <a:spAutoFit/>
          </a:bodyPr>
          <a:lstStyle/>
          <a:p>
            <a:r>
              <a:rPr lang="en-US" sz="1200" dirty="0"/>
              <a:t>FLZ_vortex calculates alpha0 of an airfoil with the numerical approximation based on the camber line. This it also the reason, why FLZ_vortex allows to enter a manual value for alpha0 to overwrite the approximated value (viscous effects)</a:t>
            </a:r>
          </a:p>
        </p:txBody>
      </p:sp>
    </p:spTree>
    <p:extLst>
      <p:ext uri="{BB962C8B-B14F-4D97-AF65-F5344CB8AC3E}">
        <p14:creationId xmlns:p14="http://schemas.microsoft.com/office/powerpoint/2010/main" val="143837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2EE25-5909-6202-72F0-A72C4C6EE1A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0BA59AB-18CE-A9DB-F7E7-89436736D461}"/>
              </a:ext>
            </a:extLst>
          </p:cNvPr>
          <p:cNvSpPr>
            <a:spLocks noGrp="1"/>
          </p:cNvSpPr>
          <p:nvPr>
            <p:ph type="title"/>
          </p:nvPr>
        </p:nvSpPr>
        <p:spPr/>
        <p:txBody>
          <a:bodyPr/>
          <a:lstStyle/>
          <a:p>
            <a:r>
              <a:rPr lang="de-DE" dirty="0"/>
              <a:t>V</a:t>
            </a:r>
            <a:r>
              <a:rPr lang="en-US" dirty="0"/>
              <a:t>LM implemented</a:t>
            </a:r>
            <a:endParaRPr lang="en-US" noProof="0" dirty="0"/>
          </a:p>
        </p:txBody>
      </p:sp>
      <p:sp>
        <p:nvSpPr>
          <p:cNvPr id="4" name="Textfeld 3">
            <a:extLst>
              <a:ext uri="{FF2B5EF4-FFF2-40B4-BE49-F238E27FC236}">
                <a16:creationId xmlns:a16="http://schemas.microsoft.com/office/drawing/2014/main" id="{CC3F3964-E90F-A9B3-04EC-79222933711B}"/>
              </a:ext>
            </a:extLst>
          </p:cNvPr>
          <p:cNvSpPr txBox="1"/>
          <p:nvPr/>
        </p:nvSpPr>
        <p:spPr>
          <a:xfrm>
            <a:off x="849273" y="1401649"/>
            <a:ext cx="3998772"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integration of the ‘Panel Aero’ module was straight forward.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calculation speed of ‘Panel Aero’ is excellent: </a:t>
            </a:r>
            <a:br>
              <a:rPr lang="en-US" sz="1400" dirty="0">
                <a:solidFill>
                  <a:prstClr val="black"/>
                </a:solidFill>
                <a:latin typeface="Calibre Light"/>
              </a:rPr>
            </a:br>
            <a:r>
              <a:rPr lang="en-US" sz="1400" dirty="0">
                <a:solidFill>
                  <a:prstClr val="black"/>
                </a:solidFill>
                <a:latin typeface="Calibre Light"/>
              </a:rPr>
              <a:t>Building the influence matrix for the wing shown in the diagram with 144 panels takes about 100ms.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subsequent aerodynamic calculation per operating point runs in about 5ms.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This allows the desired interactive approach of planform geometric design and aerodynamic assessment.</a:t>
            </a:r>
          </a:p>
        </p:txBody>
      </p:sp>
      <p:sp>
        <p:nvSpPr>
          <p:cNvPr id="3" name="Datumsplatzhalter 2">
            <a:extLst>
              <a:ext uri="{FF2B5EF4-FFF2-40B4-BE49-F238E27FC236}">
                <a16:creationId xmlns:a16="http://schemas.microsoft.com/office/drawing/2014/main" id="{D72B0877-9CF7-0009-32AD-DA1AE67AC4E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5BB4D074-7967-D262-6CEB-AAB9EC5A79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7" name="Grafik 6">
            <a:extLst>
              <a:ext uri="{FF2B5EF4-FFF2-40B4-BE49-F238E27FC236}">
                <a16:creationId xmlns:a16="http://schemas.microsoft.com/office/drawing/2014/main" id="{62109E05-2FFA-41B7-CCA1-38B153C80AAE}"/>
              </a:ext>
            </a:extLst>
          </p:cNvPr>
          <p:cNvPicPr>
            <a:picLocks noChangeAspect="1"/>
          </p:cNvPicPr>
          <p:nvPr/>
        </p:nvPicPr>
        <p:blipFill>
          <a:blip r:embed="rId2"/>
          <a:stretch>
            <a:fillRect/>
          </a:stretch>
        </p:blipFill>
        <p:spPr>
          <a:xfrm>
            <a:off x="5258342" y="1649493"/>
            <a:ext cx="6824775" cy="1464643"/>
          </a:xfrm>
          <a:prstGeom prst="rect">
            <a:avLst/>
          </a:prstGeom>
        </p:spPr>
      </p:pic>
      <p:pic>
        <p:nvPicPr>
          <p:cNvPr id="9" name="Grafik 8">
            <a:extLst>
              <a:ext uri="{FF2B5EF4-FFF2-40B4-BE49-F238E27FC236}">
                <a16:creationId xmlns:a16="http://schemas.microsoft.com/office/drawing/2014/main" id="{35B92477-FF94-4D58-873E-A7110D31AC83}"/>
              </a:ext>
            </a:extLst>
          </p:cNvPr>
          <p:cNvPicPr>
            <a:picLocks noChangeAspect="1"/>
          </p:cNvPicPr>
          <p:nvPr/>
        </p:nvPicPr>
        <p:blipFill>
          <a:blip r:embed="rId3"/>
          <a:stretch>
            <a:fillRect/>
          </a:stretch>
        </p:blipFill>
        <p:spPr>
          <a:xfrm>
            <a:off x="2943149" y="4202915"/>
            <a:ext cx="1801379" cy="2011179"/>
          </a:xfrm>
          <a:prstGeom prst="rect">
            <a:avLst/>
          </a:prstGeom>
        </p:spPr>
      </p:pic>
      <p:sp>
        <p:nvSpPr>
          <p:cNvPr id="11" name="Textfeld 10">
            <a:extLst>
              <a:ext uri="{FF2B5EF4-FFF2-40B4-BE49-F238E27FC236}">
                <a16:creationId xmlns:a16="http://schemas.microsoft.com/office/drawing/2014/main" id="{DFE4B585-4384-6784-43CF-879AE0E5808C}"/>
              </a:ext>
            </a:extLst>
          </p:cNvPr>
          <p:cNvSpPr txBox="1"/>
          <p:nvPr/>
        </p:nvSpPr>
        <p:spPr>
          <a:xfrm>
            <a:off x="5163416" y="4254396"/>
            <a:ext cx="3998772" cy="19082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An attempt was made to limit the additional input needed for the aerodynamic analysis to a very minimum.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user chooses on of the already defined polars for the root wing section, selects alpha – that’s it.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 special function ‘Set close to alpha max’ will find alpha short before stall automatically (this will be discussed later in the context of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a:t>
            </a:r>
            <a:endParaRPr lang="en-US" sz="1400" dirty="0">
              <a:solidFill>
                <a:prstClr val="black"/>
              </a:solidFill>
              <a:latin typeface="Calibre Light"/>
            </a:endParaRPr>
          </a:p>
        </p:txBody>
      </p:sp>
    </p:spTree>
    <p:extLst>
      <p:ext uri="{BB962C8B-B14F-4D97-AF65-F5344CB8AC3E}">
        <p14:creationId xmlns:p14="http://schemas.microsoft.com/office/powerpoint/2010/main" val="252341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6C067-5894-557E-D61E-F928BA3025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2B795E7-DDB4-B68F-0657-7DBAA0055382}"/>
              </a:ext>
            </a:extLst>
          </p:cNvPr>
          <p:cNvSpPr>
            <a:spLocks noGrp="1"/>
          </p:cNvSpPr>
          <p:nvPr>
            <p:ph type="title"/>
          </p:nvPr>
        </p:nvSpPr>
        <p:spPr/>
        <p:txBody>
          <a:bodyPr>
            <a:normAutofit/>
          </a:bodyPr>
          <a:lstStyle/>
          <a:p>
            <a:r>
              <a:rPr lang="en-US" sz="4400" dirty="0"/>
              <a:t>4</a:t>
            </a:r>
            <a:r>
              <a:rPr lang="en-US" sz="4400" noProof="0" dirty="0"/>
              <a:t>. Join 2D and 3D Aero </a:t>
            </a:r>
            <a:endParaRPr lang="en-US" sz="4400" i="1" noProof="0" dirty="0"/>
          </a:p>
        </p:txBody>
      </p:sp>
      <p:sp>
        <p:nvSpPr>
          <p:cNvPr id="3" name="Textplatzhalter 2">
            <a:extLst>
              <a:ext uri="{FF2B5EF4-FFF2-40B4-BE49-F238E27FC236}">
                <a16:creationId xmlns:a16="http://schemas.microsoft.com/office/drawing/2014/main" id="{032E7B5F-DE0B-2D8F-95D1-CB34C552A6BC}"/>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12769D1E-FE4C-E630-94CF-240F5A5DD43C}"/>
              </a:ext>
            </a:extLst>
          </p:cNvPr>
          <p:cNvSpPr>
            <a:spLocks noGrp="1"/>
          </p:cNvSpPr>
          <p:nvPr>
            <p:ph type="dt" sz="half" idx="10"/>
          </p:nvPr>
        </p:nvSpPr>
        <p:spPr/>
        <p:txBody>
          <a:bodyPr/>
          <a:lstStyle/>
          <a:p>
            <a:fld id="{C5ADD0BC-2AAA-421B-84BE-3BE36C130C8A}"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4D292A0A-072E-DD86-BC01-43479696BF7D}"/>
              </a:ext>
            </a:extLst>
          </p:cNvPr>
          <p:cNvSpPr>
            <a:spLocks noGrp="1"/>
          </p:cNvSpPr>
          <p:nvPr>
            <p:ph type="sldNum" sz="quarter" idx="12"/>
          </p:nvPr>
        </p:nvSpPr>
        <p:spPr/>
        <p:txBody>
          <a:bodyPr/>
          <a:lstStyle/>
          <a:p>
            <a:fld id="{68F3CE6D-6AF4-4991-9EBA-41D849118E40}" type="slidenum">
              <a:rPr lang="en-US" noProof="0" smtClean="0"/>
              <a:t>15</a:t>
            </a:fld>
            <a:endParaRPr lang="en-US" noProof="0" dirty="0"/>
          </a:p>
        </p:txBody>
      </p:sp>
    </p:spTree>
    <p:extLst>
      <p:ext uri="{BB962C8B-B14F-4D97-AF65-F5344CB8AC3E}">
        <p14:creationId xmlns:p14="http://schemas.microsoft.com/office/powerpoint/2010/main" val="224218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A4407-D99A-23A4-3672-37784BED5CE1}"/>
            </a:ext>
          </a:extLst>
        </p:cNvPr>
        <p:cNvGrpSpPr/>
        <p:nvPr/>
      </p:nvGrpSpPr>
      <p:grpSpPr>
        <a:xfrm>
          <a:off x="0" y="0"/>
          <a:ext cx="0" cy="0"/>
          <a:chOff x="0" y="0"/>
          <a:chExt cx="0" cy="0"/>
        </a:xfrm>
      </p:grpSpPr>
      <p:pic>
        <p:nvPicPr>
          <p:cNvPr id="15" name="Grafik 14">
            <a:extLst>
              <a:ext uri="{FF2B5EF4-FFF2-40B4-BE49-F238E27FC236}">
                <a16:creationId xmlns:a16="http://schemas.microsoft.com/office/drawing/2014/main" id="{924D8B9D-AEB6-1119-6E9B-A66D5B0F6175}"/>
              </a:ext>
            </a:extLst>
          </p:cNvPr>
          <p:cNvPicPr>
            <a:picLocks noChangeAspect="1"/>
          </p:cNvPicPr>
          <p:nvPr/>
        </p:nvPicPr>
        <p:blipFill>
          <a:blip r:embed="rId2"/>
          <a:stretch>
            <a:fillRect/>
          </a:stretch>
        </p:blipFill>
        <p:spPr>
          <a:xfrm>
            <a:off x="7113270" y="1594041"/>
            <a:ext cx="4594329" cy="3899754"/>
          </a:xfrm>
          <a:prstGeom prst="rect">
            <a:avLst/>
          </a:prstGeom>
        </p:spPr>
      </p:pic>
      <p:cxnSp>
        <p:nvCxnSpPr>
          <p:cNvPr id="26" name="Gerader Verbinder 25">
            <a:extLst>
              <a:ext uri="{FF2B5EF4-FFF2-40B4-BE49-F238E27FC236}">
                <a16:creationId xmlns:a16="http://schemas.microsoft.com/office/drawing/2014/main" id="{43844A52-EF43-9CAA-0371-8E907F28F388}"/>
              </a:ext>
            </a:extLst>
          </p:cNvPr>
          <p:cNvCxnSpPr>
            <a:cxnSpLocks/>
          </p:cNvCxnSpPr>
          <p:nvPr/>
        </p:nvCxnSpPr>
        <p:spPr>
          <a:xfrm>
            <a:off x="8710613" y="1682750"/>
            <a:ext cx="0" cy="3641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8FBB7944-0DBF-4381-0D66-15F97D6F7FAF}"/>
              </a:ext>
            </a:extLst>
          </p:cNvPr>
          <p:cNvSpPr>
            <a:spLocks noGrp="1"/>
          </p:cNvSpPr>
          <p:nvPr>
            <p:ph type="title"/>
          </p:nvPr>
        </p:nvSpPr>
        <p:spPr/>
        <p:txBody>
          <a:bodyPr/>
          <a:lstStyle/>
          <a:p>
            <a:r>
              <a:rPr lang="en-US" noProof="0" dirty="0"/>
              <a:t>Linear Approach</a:t>
            </a:r>
          </a:p>
        </p:txBody>
      </p:sp>
      <p:sp>
        <p:nvSpPr>
          <p:cNvPr id="4" name="Textfeld 3">
            <a:extLst>
              <a:ext uri="{FF2B5EF4-FFF2-40B4-BE49-F238E27FC236}">
                <a16:creationId xmlns:a16="http://schemas.microsoft.com/office/drawing/2014/main" id="{61B9DC2D-A7C5-A63A-01A4-75691436E1CE}"/>
              </a:ext>
            </a:extLst>
          </p:cNvPr>
          <p:cNvSpPr txBox="1"/>
          <p:nvPr/>
        </p:nvSpPr>
        <p:spPr>
          <a:xfrm>
            <a:off x="838199" y="1375539"/>
            <a:ext cx="5645372"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question to answer is: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At which y station does the local Cl (evaluated from VLM) reach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cl_max</a:t>
            </a:r>
            <a:r>
              <a:rPr lang="en-US" sz="1400" dirty="0">
                <a:solidFill>
                  <a:prstClr val="black"/>
                </a:solidFill>
                <a:latin typeface="Calibre Light"/>
              </a:rPr>
              <a:t>, which the airfoil can provide at most?</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Most straightforward is a linear approach:</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Local Cl is taken and checked, if it is greater than </a:t>
            </a:r>
            <a:r>
              <a:rPr lang="en-US" sz="1400" dirty="0" err="1">
                <a:solidFill>
                  <a:prstClr val="black"/>
                </a:solidFill>
                <a:latin typeface="Calibre Light"/>
              </a:rPr>
              <a:t>cl_max</a:t>
            </a:r>
            <a:r>
              <a:rPr lang="en-US" sz="1400" dirty="0">
                <a:solidFill>
                  <a:prstClr val="black"/>
                </a:solidFill>
                <a:latin typeface="Calibre Light"/>
              </a:rPr>
              <a:t> of the airfoil polar at this y-station. Whereas </a:t>
            </a:r>
            <a:r>
              <a:rPr lang="en-US" sz="1400" dirty="0" err="1">
                <a:solidFill>
                  <a:prstClr val="black"/>
                </a:solidFill>
                <a:latin typeface="Calibre Light"/>
              </a:rPr>
              <a:t>cl_max</a:t>
            </a:r>
            <a:r>
              <a:rPr lang="en-US" sz="1400" dirty="0">
                <a:solidFill>
                  <a:prstClr val="black"/>
                </a:solidFill>
                <a:latin typeface="Calibre Light"/>
              </a:rPr>
              <a:t> of a panel stripe is an interpolation of </a:t>
            </a:r>
            <a:r>
              <a:rPr lang="en-US" sz="1400" dirty="0" err="1">
                <a:solidFill>
                  <a:prstClr val="black"/>
                </a:solidFill>
                <a:latin typeface="Calibre Light"/>
              </a:rPr>
              <a:t>cl_max</a:t>
            </a:r>
            <a:r>
              <a:rPr lang="en-US" sz="1400" dirty="0">
                <a:solidFill>
                  <a:prstClr val="black"/>
                </a:solidFill>
                <a:latin typeface="Calibre Light"/>
              </a:rPr>
              <a:t> of the airfoil polar at the  sections to the left and right.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associated </a:t>
            </a:r>
            <a:r>
              <a:rPr lang="en-US" sz="1400" dirty="0" err="1">
                <a:solidFill>
                  <a:prstClr val="black"/>
                </a:solidFill>
                <a:latin typeface="Calibre Light"/>
              </a:rPr>
              <a:t>alpha_max</a:t>
            </a:r>
            <a:r>
              <a:rPr lang="en-US" sz="1400" dirty="0">
                <a:solidFill>
                  <a:prstClr val="black"/>
                </a:solidFill>
                <a:latin typeface="Calibre Light"/>
              </a:rPr>
              <a:t> is the local effective angle of attack. With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	alpha = alpha</a:t>
            </a:r>
            <a:r>
              <a:rPr lang="en-US" sz="1600" baseline="-10000" dirty="0">
                <a:solidFill>
                  <a:prstClr val="black"/>
                </a:solidFill>
                <a:latin typeface="Calibre Light"/>
              </a:rPr>
              <a:t> eff</a:t>
            </a:r>
            <a:r>
              <a:rPr lang="en-US" sz="1400" dirty="0">
                <a:solidFill>
                  <a:prstClr val="black"/>
                </a:solidFill>
                <a:latin typeface="Calibre Light"/>
              </a:rPr>
              <a:t> + alpha</a:t>
            </a:r>
            <a:r>
              <a:rPr lang="en-US" sz="1600" baseline="-10000" dirty="0">
                <a:solidFill>
                  <a:prstClr val="black"/>
                </a:solidFill>
                <a:latin typeface="Calibre Light"/>
              </a:rPr>
              <a:t> </a:t>
            </a:r>
            <a:r>
              <a:rPr lang="en-US" sz="1600" baseline="-10000" dirty="0" err="1">
                <a:solidFill>
                  <a:prstClr val="black"/>
                </a:solidFill>
                <a:latin typeface="Calibre Light"/>
              </a:rPr>
              <a:t>ind</a:t>
            </a:r>
            <a:r>
              <a:rPr lang="en-US" sz="1400" dirty="0">
                <a:solidFill>
                  <a:prstClr val="black"/>
                </a:solidFill>
                <a:latin typeface="Calibre Light"/>
              </a:rPr>
              <a:t>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you get the final geometric angle of attack of the wing.</a:t>
            </a:r>
          </a:p>
        </p:txBody>
      </p:sp>
      <p:sp>
        <p:nvSpPr>
          <p:cNvPr id="3" name="Datumsplatzhalter 2">
            <a:extLst>
              <a:ext uri="{FF2B5EF4-FFF2-40B4-BE49-F238E27FC236}">
                <a16:creationId xmlns:a16="http://schemas.microsoft.com/office/drawing/2014/main" id="{29AADF6D-FF51-EC20-D50D-BA604745E4B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58C59BB7-A1F4-26B1-0C7D-51EB12AA52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cxnSp>
        <p:nvCxnSpPr>
          <p:cNvPr id="10" name="Gerader Verbinder 9">
            <a:extLst>
              <a:ext uri="{FF2B5EF4-FFF2-40B4-BE49-F238E27FC236}">
                <a16:creationId xmlns:a16="http://schemas.microsoft.com/office/drawing/2014/main" id="{DA1FB820-B36A-1900-7F16-CCB56FB4C91F}"/>
              </a:ext>
            </a:extLst>
          </p:cNvPr>
          <p:cNvCxnSpPr>
            <a:cxnSpLocks/>
          </p:cNvCxnSpPr>
          <p:nvPr/>
        </p:nvCxnSpPr>
        <p:spPr>
          <a:xfrm flipV="1">
            <a:off x="7845065" y="1758915"/>
            <a:ext cx="3235685" cy="3072040"/>
          </a:xfrm>
          <a:prstGeom prst="line">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8B0D15D-0A08-9B5C-AD6B-380FF8D62C87}"/>
              </a:ext>
            </a:extLst>
          </p:cNvPr>
          <p:cNvCxnSpPr/>
          <p:nvPr/>
        </p:nvCxnSpPr>
        <p:spPr>
          <a:xfrm>
            <a:off x="7327900" y="4352925"/>
            <a:ext cx="42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2C915265-37A3-364A-E929-64DA16DF8DD5}"/>
              </a:ext>
            </a:extLst>
          </p:cNvPr>
          <p:cNvSpPr>
            <a:spLocks noChangeAspect="1"/>
          </p:cNvSpPr>
          <p:nvPr/>
        </p:nvSpPr>
        <p:spPr>
          <a:xfrm>
            <a:off x="8299054" y="4308319"/>
            <a:ext cx="92868" cy="92868"/>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feld 32">
            <a:extLst>
              <a:ext uri="{FF2B5EF4-FFF2-40B4-BE49-F238E27FC236}">
                <a16:creationId xmlns:a16="http://schemas.microsoft.com/office/drawing/2014/main" id="{DE80E80B-D884-93D1-4AB5-19CFC48EE2A2}"/>
              </a:ext>
            </a:extLst>
          </p:cNvPr>
          <p:cNvSpPr txBox="1"/>
          <p:nvPr/>
        </p:nvSpPr>
        <p:spPr>
          <a:xfrm>
            <a:off x="7424741" y="3909694"/>
            <a:ext cx="1297252" cy="246221"/>
          </a:xfrm>
          <a:prstGeom prst="rect">
            <a:avLst/>
          </a:prstGeom>
          <a:noFill/>
        </p:spPr>
        <p:txBody>
          <a:bodyPr wrap="square" lIns="36000" rIns="36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i="0" u="none" strike="noStrike" kern="1200" cap="none" spc="0" normalizeH="0" baseline="0" noProof="0" dirty="0" err="1">
                <a:ln>
                  <a:noFill/>
                </a:ln>
                <a:solidFill>
                  <a:schemeClr val="accent6"/>
                </a:solidFill>
                <a:effectLst/>
                <a:uLnTx/>
                <a:uFillTx/>
                <a:latin typeface="Calibre Medium" panose="020B0603030202060203" pitchFamily="34" charset="0"/>
              </a:rPr>
              <a:t>inviscid</a:t>
            </a:r>
            <a:r>
              <a:rPr kumimoji="0" lang="de-DE" sz="1000" i="0" u="none" strike="noStrike" kern="1200" cap="none" spc="0" normalizeH="0" baseline="0" noProof="0" dirty="0">
                <a:ln>
                  <a:noFill/>
                </a:ln>
                <a:solidFill>
                  <a:schemeClr val="accent6"/>
                </a:solidFill>
                <a:effectLst/>
                <a:uLnTx/>
                <a:uFillTx/>
                <a:latin typeface="Calibre Medium" panose="020B0603030202060203" pitchFamily="34" charset="0"/>
              </a:rPr>
              <a:t> </a:t>
            </a:r>
            <a:r>
              <a:rPr kumimoji="0" lang="de-DE" sz="1000" b="0" i="0" u="none" strike="noStrike" kern="1200" cap="none" spc="0" normalizeH="0" baseline="0" noProof="0" dirty="0">
                <a:ln>
                  <a:noFill/>
                </a:ln>
                <a:solidFill>
                  <a:schemeClr val="accent6"/>
                </a:solidFill>
                <a:effectLst/>
                <a:uLnTx/>
                <a:uFillTx/>
                <a:ea typeface="+mn-ea"/>
                <a:cs typeface="+mn-cs"/>
              </a:rPr>
              <a:t>dcl/</a:t>
            </a:r>
            <a:r>
              <a:rPr kumimoji="0" lang="de-DE" sz="1000" b="0" i="0" u="none" strike="noStrike" kern="1200" cap="none" spc="0" normalizeH="0" baseline="0" noProof="0" dirty="0" err="1">
                <a:ln>
                  <a:noFill/>
                </a:ln>
                <a:solidFill>
                  <a:schemeClr val="accent6"/>
                </a:solidFill>
                <a:effectLst/>
                <a:uLnTx/>
                <a:uFillTx/>
                <a:ea typeface="+mn-ea"/>
                <a:cs typeface="+mn-cs"/>
              </a:rPr>
              <a:t>dalpha</a:t>
            </a:r>
            <a:endParaRPr kumimoji="0" lang="en-US" sz="1000" b="0" i="0" u="none" strike="noStrike" kern="1200" cap="none" spc="0" normalizeH="0" baseline="0" noProof="0" dirty="0">
              <a:ln>
                <a:noFill/>
              </a:ln>
              <a:solidFill>
                <a:schemeClr val="accent6"/>
              </a:solidFill>
              <a:effectLst/>
              <a:uLnTx/>
              <a:uFillTx/>
              <a:ea typeface="+mn-ea"/>
              <a:cs typeface="+mn-cs"/>
            </a:endParaRPr>
          </a:p>
        </p:txBody>
      </p:sp>
      <p:sp>
        <p:nvSpPr>
          <p:cNvPr id="35" name="Textfeld 34">
            <a:extLst>
              <a:ext uri="{FF2B5EF4-FFF2-40B4-BE49-F238E27FC236}">
                <a16:creationId xmlns:a16="http://schemas.microsoft.com/office/drawing/2014/main" id="{9B9000A7-0F90-B946-B590-47F95AE488DC}"/>
              </a:ext>
            </a:extLst>
          </p:cNvPr>
          <p:cNvSpPr txBox="1"/>
          <p:nvPr/>
        </p:nvSpPr>
        <p:spPr>
          <a:xfrm>
            <a:off x="7582587" y="1839813"/>
            <a:ext cx="1849544" cy="523220"/>
          </a:xfrm>
          <a:prstGeom prst="rect">
            <a:avLst/>
          </a:prstGeom>
          <a:solidFill>
            <a:schemeClr val="tx1">
              <a:lumMod val="95000"/>
              <a:lumOff val="5000"/>
              <a:alpha val="66000"/>
            </a:schemeClr>
          </a:solidFill>
        </p:spPr>
        <p:txBody>
          <a:bodyPr wrap="square">
            <a:spAutoFit/>
          </a:bodyPr>
          <a:lstStyle/>
          <a:p>
            <a:r>
              <a:rPr lang="en-US" sz="1400" dirty="0">
                <a:solidFill>
                  <a:schemeClr val="bg1">
                    <a:lumMod val="95000"/>
                  </a:schemeClr>
                </a:solidFill>
                <a:latin typeface="Calibre Light"/>
              </a:rPr>
              <a:t>Linear Determination of</a:t>
            </a:r>
          </a:p>
          <a:p>
            <a:r>
              <a:rPr lang="en-US" sz="1400" dirty="0">
                <a:solidFill>
                  <a:schemeClr val="bg1">
                    <a:lumMod val="95000"/>
                  </a:schemeClr>
                </a:solidFill>
              </a:rPr>
              <a:t>alpha </a:t>
            </a:r>
            <a:r>
              <a:rPr lang="en-US" sz="1400" baseline="-10000" dirty="0">
                <a:solidFill>
                  <a:schemeClr val="bg1">
                    <a:lumMod val="95000"/>
                  </a:schemeClr>
                </a:solidFill>
              </a:rPr>
              <a:t>max</a:t>
            </a:r>
            <a:endParaRPr lang="en-US" sz="1400" dirty="0">
              <a:solidFill>
                <a:schemeClr val="bg1">
                  <a:lumMod val="95000"/>
                </a:schemeClr>
              </a:solidFill>
            </a:endParaRPr>
          </a:p>
        </p:txBody>
      </p:sp>
      <p:sp>
        <p:nvSpPr>
          <p:cNvPr id="36" name="Textfeld 35">
            <a:extLst>
              <a:ext uri="{FF2B5EF4-FFF2-40B4-BE49-F238E27FC236}">
                <a16:creationId xmlns:a16="http://schemas.microsoft.com/office/drawing/2014/main" id="{07BC69F7-92B1-C4C9-1CED-C991CE9238C7}"/>
              </a:ext>
            </a:extLst>
          </p:cNvPr>
          <p:cNvSpPr txBox="1"/>
          <p:nvPr/>
        </p:nvSpPr>
        <p:spPr>
          <a:xfrm>
            <a:off x="911225" y="4660732"/>
            <a:ext cx="5572346" cy="1754326"/>
          </a:xfrm>
          <a:prstGeom prst="rect">
            <a:avLst/>
          </a:prstGeom>
          <a:solidFill>
            <a:schemeClr val="bg1">
              <a:lumMod val="95000"/>
            </a:schemeClr>
          </a:solidFill>
        </p:spPr>
        <p:txBody>
          <a:bodyPr wrap="square" rtlCol="0">
            <a:spAutoFit/>
          </a:bodyPr>
          <a:lstStyle/>
          <a:p>
            <a:r>
              <a:rPr lang="en-US" sz="1200" dirty="0"/>
              <a:t>It is obvious that </a:t>
            </a:r>
            <a:r>
              <a:rPr lang="en-US" sz="1200" dirty="0" err="1"/>
              <a:t>alpha_max</a:t>
            </a:r>
            <a:r>
              <a:rPr lang="en-US" sz="1200" dirty="0"/>
              <a:t> calculated with the linear approach is a pessimistic value. As can be seen in the diagram the airfoil would deliver less lift at this point, at the same time allowing a higher angle until its </a:t>
            </a:r>
            <a:r>
              <a:rPr lang="en-US" sz="1200" dirty="0" err="1"/>
              <a:t>cl_max</a:t>
            </a:r>
            <a:r>
              <a:rPr lang="en-US" sz="1200" dirty="0"/>
              <a:t> is reached. </a:t>
            </a:r>
          </a:p>
          <a:p>
            <a:endParaRPr lang="en-US" sz="1200" dirty="0"/>
          </a:p>
          <a:p>
            <a:r>
              <a:rPr lang="en-US" sz="1200" dirty="0"/>
              <a:t>So the calculated </a:t>
            </a:r>
            <a:r>
              <a:rPr lang="en-US" sz="1200" dirty="0" err="1"/>
              <a:t>alpha_max</a:t>
            </a:r>
            <a:r>
              <a:rPr lang="en-US" sz="1200" dirty="0"/>
              <a:t> value will be smaller than the real </a:t>
            </a:r>
            <a:r>
              <a:rPr lang="en-US" sz="1200" dirty="0" err="1"/>
              <a:t>alpha_max</a:t>
            </a:r>
            <a:r>
              <a:rPr lang="en-US" sz="1200" dirty="0"/>
              <a:t> (what ever it is…). </a:t>
            </a:r>
          </a:p>
          <a:p>
            <a:endParaRPr lang="en-US" sz="1200" dirty="0"/>
          </a:p>
          <a:p>
            <a:r>
              <a:rPr lang="en-US" sz="1200" dirty="0"/>
              <a:t>We could end at this point as the initial question was  “A </a:t>
            </a:r>
            <a:r>
              <a:rPr lang="en-US" sz="1200" dirty="0" err="1"/>
              <a:t>whicht</a:t>
            </a:r>
            <a:r>
              <a:rPr lang="en-US" sz="1200" dirty="0"/>
              <a:t> </a:t>
            </a:r>
            <a:r>
              <a:rPr lang="en-US" sz="1200" dirty="0" err="1"/>
              <a:t>y_station</a:t>
            </a:r>
            <a:r>
              <a:rPr lang="en-US" sz="1200" dirty="0"/>
              <a:t> does the wing fail?”. The corresponding alpha is not in the focus.  But some kind of “spirit of research” claims a more exact answer, which led to a non-linear approach …  </a:t>
            </a:r>
          </a:p>
        </p:txBody>
      </p:sp>
      <p:sp>
        <p:nvSpPr>
          <p:cNvPr id="9" name="Textfeld 8">
            <a:extLst>
              <a:ext uri="{FF2B5EF4-FFF2-40B4-BE49-F238E27FC236}">
                <a16:creationId xmlns:a16="http://schemas.microsoft.com/office/drawing/2014/main" id="{9E77DD81-A2F8-E526-B0C7-6F6E733408E4}"/>
              </a:ext>
            </a:extLst>
          </p:cNvPr>
          <p:cNvSpPr txBox="1"/>
          <p:nvPr/>
        </p:nvSpPr>
        <p:spPr>
          <a:xfrm>
            <a:off x="9630877" y="1848063"/>
            <a:ext cx="786116" cy="261610"/>
          </a:xfrm>
          <a:prstGeom prst="rect">
            <a:avLst/>
          </a:prstGeom>
          <a:solidFill>
            <a:schemeClr val="tx1">
              <a:lumMod val="85000"/>
              <a:lumOff val="15000"/>
              <a:alpha val="78000"/>
            </a:schemeClr>
          </a:solidFill>
        </p:spPr>
        <p:txBody>
          <a:bodyPr wrap="square" lIns="36000" rIns="36000" rtlCol="0">
            <a:spAutoFit/>
          </a:bodyPr>
          <a:lstStyle/>
          <a:p>
            <a:r>
              <a:rPr lang="de-DE" sz="1100" dirty="0">
                <a:solidFill>
                  <a:srgbClr val="00B050"/>
                </a:solidFill>
              </a:rPr>
              <a:t>airfoil </a:t>
            </a:r>
            <a:r>
              <a:rPr lang="de-DE" sz="1100" dirty="0" err="1">
                <a:solidFill>
                  <a:srgbClr val="00B050"/>
                </a:solidFill>
              </a:rPr>
              <a:t>cl_max</a:t>
            </a:r>
            <a:endParaRPr lang="en-US" sz="1100" dirty="0">
              <a:solidFill>
                <a:srgbClr val="00B050"/>
              </a:solidFill>
            </a:endParaRPr>
          </a:p>
        </p:txBody>
      </p:sp>
      <p:cxnSp>
        <p:nvCxnSpPr>
          <p:cNvPr id="7" name="Gerader Verbinder 6">
            <a:extLst>
              <a:ext uri="{FF2B5EF4-FFF2-40B4-BE49-F238E27FC236}">
                <a16:creationId xmlns:a16="http://schemas.microsoft.com/office/drawing/2014/main" id="{E00F0484-F4F1-4BCD-A8A0-EBCF12A102F4}"/>
              </a:ext>
            </a:extLst>
          </p:cNvPr>
          <p:cNvCxnSpPr>
            <a:cxnSpLocks/>
          </p:cNvCxnSpPr>
          <p:nvPr/>
        </p:nvCxnSpPr>
        <p:spPr>
          <a:xfrm flipH="1">
            <a:off x="9653588" y="2106756"/>
            <a:ext cx="1790700" cy="0"/>
          </a:xfrm>
          <a:prstGeom prst="line">
            <a:avLst/>
          </a:prstGeom>
          <a:ln w="6350">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8F81630-BD41-DE3B-E2A0-AC0BE2DF3B4F}"/>
              </a:ext>
            </a:extLst>
          </p:cNvPr>
          <p:cNvSpPr>
            <a:spLocks noChangeAspect="1"/>
          </p:cNvSpPr>
          <p:nvPr/>
        </p:nvSpPr>
        <p:spPr>
          <a:xfrm>
            <a:off x="10680304" y="2052202"/>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Gerade Verbindung mit Pfeil 12">
            <a:extLst>
              <a:ext uri="{FF2B5EF4-FFF2-40B4-BE49-F238E27FC236}">
                <a16:creationId xmlns:a16="http://schemas.microsoft.com/office/drawing/2014/main" id="{79BB0F4B-8B62-7F2C-27A5-8CE3BFA2B8C9}"/>
              </a:ext>
            </a:extLst>
          </p:cNvPr>
          <p:cNvCxnSpPr>
            <a:cxnSpLocks/>
            <a:stCxn id="11" idx="4"/>
          </p:cNvCxnSpPr>
          <p:nvPr/>
        </p:nvCxnSpPr>
        <p:spPr>
          <a:xfrm>
            <a:off x="10726738" y="2145070"/>
            <a:ext cx="0" cy="210943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09D9B33C-5BAB-1176-E5AB-AEB8E06A84FD}"/>
              </a:ext>
            </a:extLst>
          </p:cNvPr>
          <p:cNvSpPr>
            <a:spLocks noChangeAspect="1"/>
          </p:cNvSpPr>
          <p:nvPr/>
        </p:nvSpPr>
        <p:spPr>
          <a:xfrm>
            <a:off x="10680304" y="4309020"/>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a:extLst>
              <a:ext uri="{FF2B5EF4-FFF2-40B4-BE49-F238E27FC236}">
                <a16:creationId xmlns:a16="http://schemas.microsoft.com/office/drawing/2014/main" id="{2F68C99A-AABF-E8C2-EEC0-90E7755B0320}"/>
              </a:ext>
            </a:extLst>
          </p:cNvPr>
          <p:cNvSpPr txBox="1"/>
          <p:nvPr/>
        </p:nvSpPr>
        <p:spPr>
          <a:xfrm>
            <a:off x="9898601" y="4009223"/>
            <a:ext cx="786116" cy="261610"/>
          </a:xfrm>
          <a:prstGeom prst="rect">
            <a:avLst/>
          </a:prstGeom>
          <a:solidFill>
            <a:schemeClr val="tx1">
              <a:lumMod val="85000"/>
              <a:lumOff val="15000"/>
              <a:alpha val="78000"/>
            </a:schemeClr>
          </a:solidFill>
        </p:spPr>
        <p:txBody>
          <a:bodyPr wrap="square" lIns="36000" rIns="36000" rtlCol="0">
            <a:spAutoFit/>
          </a:bodyPr>
          <a:lstStyle/>
          <a:p>
            <a:r>
              <a:rPr lang="de-DE" sz="1100" dirty="0" err="1">
                <a:solidFill>
                  <a:schemeClr val="accent6"/>
                </a:solidFill>
              </a:rPr>
              <a:t>alpha</a:t>
            </a:r>
            <a:r>
              <a:rPr lang="de-DE" sz="1100" dirty="0">
                <a:solidFill>
                  <a:schemeClr val="accent6"/>
                </a:solidFill>
              </a:rPr>
              <a:t> </a:t>
            </a:r>
            <a:r>
              <a:rPr lang="de-DE" sz="1100" dirty="0" err="1">
                <a:solidFill>
                  <a:schemeClr val="accent6"/>
                </a:solidFill>
              </a:rPr>
              <a:t>max</a:t>
            </a:r>
            <a:endParaRPr lang="en-US" sz="1100" dirty="0">
              <a:solidFill>
                <a:schemeClr val="accent6"/>
              </a:solidFill>
            </a:endParaRPr>
          </a:p>
        </p:txBody>
      </p:sp>
      <p:sp>
        <p:nvSpPr>
          <p:cNvPr id="20" name="Textfeld 19">
            <a:extLst>
              <a:ext uri="{FF2B5EF4-FFF2-40B4-BE49-F238E27FC236}">
                <a16:creationId xmlns:a16="http://schemas.microsoft.com/office/drawing/2014/main" id="{A47E862F-40A0-466B-04AC-48AE64F2633F}"/>
              </a:ext>
            </a:extLst>
          </p:cNvPr>
          <p:cNvSpPr txBox="1"/>
          <p:nvPr/>
        </p:nvSpPr>
        <p:spPr>
          <a:xfrm>
            <a:off x="11137060" y="4823567"/>
            <a:ext cx="519676" cy="461665"/>
          </a:xfrm>
          <a:prstGeom prst="rect">
            <a:avLst/>
          </a:prstGeom>
          <a:solidFill>
            <a:schemeClr val="tx1">
              <a:lumMod val="85000"/>
              <a:lumOff val="15000"/>
              <a:alpha val="90000"/>
            </a:schemeClr>
          </a:solidFill>
        </p:spPr>
        <p:txBody>
          <a:bodyPr wrap="square" lIns="36000" rIns="36000" rtlCol="0">
            <a:spAutoFit/>
          </a:bodyPr>
          <a:lstStyle/>
          <a:p>
            <a:r>
              <a:rPr lang="de-DE" sz="1200" dirty="0" err="1">
                <a:solidFill>
                  <a:schemeClr val="bg1">
                    <a:lumMod val="95000"/>
                  </a:schemeClr>
                </a:solidFill>
                <a:latin typeface="Calibre Regular" panose="020B0503030202060203" pitchFamily="34" charset="0"/>
              </a:rPr>
              <a:t>alpha</a:t>
            </a:r>
            <a:br>
              <a:rPr lang="de-DE" sz="1200" dirty="0">
                <a:solidFill>
                  <a:schemeClr val="bg1">
                    <a:lumMod val="95000"/>
                  </a:schemeClr>
                </a:solidFill>
                <a:latin typeface="Calibre Regular" panose="020B0503030202060203" pitchFamily="34" charset="0"/>
              </a:rPr>
            </a:br>
            <a:r>
              <a:rPr lang="de-DE" sz="1200" dirty="0" err="1">
                <a:solidFill>
                  <a:schemeClr val="bg1">
                    <a:lumMod val="95000"/>
                  </a:schemeClr>
                </a:solidFill>
                <a:latin typeface="Calibre Regular" panose="020B0503030202060203" pitchFamily="34" charset="0"/>
              </a:rPr>
              <a:t>eff</a:t>
            </a:r>
            <a:endParaRPr lang="en-US" sz="1200" dirty="0">
              <a:solidFill>
                <a:schemeClr val="bg1">
                  <a:lumMod val="95000"/>
                </a:schemeClr>
              </a:solidFill>
              <a:latin typeface="Calibre Regular" panose="020B0503030202060203" pitchFamily="34" charset="0"/>
            </a:endParaRPr>
          </a:p>
        </p:txBody>
      </p:sp>
    </p:spTree>
    <p:extLst>
      <p:ext uri="{BB962C8B-B14F-4D97-AF65-F5344CB8AC3E}">
        <p14:creationId xmlns:p14="http://schemas.microsoft.com/office/powerpoint/2010/main" val="358338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2D472-F90A-D042-7E82-E1C7119271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72D2F33-2F22-1DFA-F55A-989D6D4E9AC0}"/>
              </a:ext>
            </a:extLst>
          </p:cNvPr>
          <p:cNvSpPr>
            <a:spLocks noGrp="1"/>
          </p:cNvSpPr>
          <p:nvPr>
            <p:ph type="title"/>
          </p:nvPr>
        </p:nvSpPr>
        <p:spPr/>
        <p:txBody>
          <a:bodyPr/>
          <a:lstStyle/>
          <a:p>
            <a:r>
              <a:rPr lang="en-US" noProof="0" dirty="0"/>
              <a:t>Non-Linear Approach</a:t>
            </a:r>
          </a:p>
        </p:txBody>
      </p:sp>
      <p:sp>
        <p:nvSpPr>
          <p:cNvPr id="4" name="Textfeld 3">
            <a:extLst>
              <a:ext uri="{FF2B5EF4-FFF2-40B4-BE49-F238E27FC236}">
                <a16:creationId xmlns:a16="http://schemas.microsoft.com/office/drawing/2014/main" id="{4D8643FE-15CB-A4FB-E8C2-37D9BB6478B1}"/>
              </a:ext>
            </a:extLst>
          </p:cNvPr>
          <p:cNvSpPr txBox="1"/>
          <p:nvPr/>
        </p:nvSpPr>
        <p:spPr>
          <a:xfrm>
            <a:off x="838199" y="1375539"/>
            <a:ext cx="5645372" cy="50475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To get a more exact result based on the data available we have to tell VLM that the viscous lift of the airfoil is different from the assumed lift based on inviscid dcl/dalpha – in other words: We must handle the difference between the red straight line and the green airfoil polar in the diagram.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implemented procedure for each panel stripe is as follows:</a:t>
            </a:r>
          </a:p>
          <a:p>
            <a:pPr lvl="1">
              <a:spcBef>
                <a:spcPts val="600"/>
              </a:spcBef>
              <a:defRPr/>
            </a:pPr>
            <a:r>
              <a:rPr lang="en-US" sz="1400" i="1" dirty="0">
                <a:solidFill>
                  <a:prstClr val="black"/>
                </a:solidFill>
                <a:latin typeface="Calibre Light"/>
              </a:rPr>
              <a:t>Based on the evaluated alpha</a:t>
            </a:r>
            <a:r>
              <a:rPr lang="en-US" sz="1600" i="1" baseline="-10000" dirty="0">
                <a:solidFill>
                  <a:prstClr val="black"/>
                </a:solidFill>
                <a:latin typeface="Calibre Light"/>
              </a:rPr>
              <a:t> eff</a:t>
            </a:r>
            <a:r>
              <a:rPr lang="en-US" sz="1400" i="1" dirty="0">
                <a:solidFill>
                  <a:prstClr val="black"/>
                </a:solidFill>
                <a:latin typeface="Calibre Light"/>
              </a:rPr>
              <a:t> get current cl of airfoil. </a:t>
            </a:r>
          </a:p>
          <a:p>
            <a:pPr lvl="1">
              <a:spcBef>
                <a:spcPts val="600"/>
              </a:spcBef>
              <a:defRPr/>
            </a:pPr>
            <a:r>
              <a:rPr lang="en-US" sz="1400" i="1" dirty="0">
                <a:solidFill>
                  <a:prstClr val="black"/>
                </a:solidFill>
                <a:latin typeface="Calibre Light"/>
              </a:rPr>
              <a:t>alpha</a:t>
            </a:r>
            <a:r>
              <a:rPr lang="en-US" sz="1600" i="1" baseline="-10000" dirty="0">
                <a:solidFill>
                  <a:prstClr val="black"/>
                </a:solidFill>
                <a:latin typeface="Calibre Light"/>
              </a:rPr>
              <a:t> camber</a:t>
            </a:r>
            <a:r>
              <a:rPr lang="de-DE" sz="1400" i="1" dirty="0">
                <a:sym typeface="Wingdings" panose="05000000000000000000" pitchFamily="2" charset="2"/>
              </a:rPr>
              <a:t> = </a:t>
            </a:r>
            <a:r>
              <a:rPr lang="en-US" sz="1400" i="1" dirty="0">
                <a:solidFill>
                  <a:prstClr val="black"/>
                </a:solidFill>
                <a:latin typeface="Calibre Light"/>
              </a:rPr>
              <a:t>alpha</a:t>
            </a:r>
            <a:r>
              <a:rPr lang="en-US" sz="1600" i="1" baseline="-10000" dirty="0">
                <a:solidFill>
                  <a:prstClr val="black"/>
                </a:solidFill>
                <a:latin typeface="Calibre Light"/>
              </a:rPr>
              <a:t> eff</a:t>
            </a:r>
            <a:r>
              <a:rPr lang="de-DE" sz="1400" i="1" dirty="0">
                <a:sym typeface="Wingdings" panose="05000000000000000000" pitchFamily="2" charset="2"/>
              </a:rPr>
              <a:t>  - cl / </a:t>
            </a:r>
            <a:r>
              <a:rPr lang="el-GR" sz="1400" i="1" dirty="0">
                <a:sym typeface="Wingdings" panose="05000000000000000000" pitchFamily="2" charset="2"/>
              </a:rPr>
              <a:t>2π</a:t>
            </a:r>
            <a:endParaRPr lang="de-DE" sz="1400" i="1" dirty="0">
              <a:sym typeface="Wingdings" panose="05000000000000000000" pitchFamily="2" charset="2"/>
            </a:endParaRPr>
          </a:p>
          <a:p>
            <a:pPr lvl="1">
              <a:spcBef>
                <a:spcPts val="600"/>
              </a:spcBef>
              <a:defRPr/>
            </a:pPr>
            <a:r>
              <a:rPr lang="de-DE" sz="1400" i="1" dirty="0" err="1">
                <a:sym typeface="Wingdings" panose="05000000000000000000" pitchFamily="2" charset="2"/>
              </a:rPr>
              <a:t>gives</a:t>
            </a:r>
            <a:r>
              <a:rPr lang="de-DE" sz="1400" i="1" dirty="0">
                <a:sym typeface="Wingdings" panose="05000000000000000000" pitchFamily="2" charset="2"/>
              </a:rPr>
              <a:t> a </a:t>
            </a:r>
            <a:r>
              <a:rPr lang="de-DE" sz="1400" i="1" dirty="0" err="1">
                <a:sym typeface="Wingdings" panose="05000000000000000000" pitchFamily="2" charset="2"/>
              </a:rPr>
              <a:t>new</a:t>
            </a:r>
            <a:r>
              <a:rPr lang="de-DE" sz="1400" i="1" dirty="0">
                <a:sym typeface="Wingdings" panose="05000000000000000000" pitchFamily="2" charset="2"/>
              </a:rPr>
              <a:t> initial </a:t>
            </a:r>
            <a:r>
              <a:rPr lang="en-US" sz="1400" i="1" dirty="0">
                <a:solidFill>
                  <a:prstClr val="black"/>
                </a:solidFill>
                <a:latin typeface="Calibre Light"/>
              </a:rPr>
              <a:t>alpha</a:t>
            </a:r>
            <a:r>
              <a:rPr lang="en-US" sz="1600" i="1" baseline="-10000" dirty="0">
                <a:solidFill>
                  <a:prstClr val="black"/>
                </a:solidFill>
                <a:latin typeface="Calibre Light"/>
              </a:rPr>
              <a:t> camber </a:t>
            </a:r>
            <a:r>
              <a:rPr lang="en-US" sz="1400" i="1" dirty="0">
                <a:solidFill>
                  <a:prstClr val="black"/>
                </a:solidFill>
                <a:latin typeface="Calibre Light"/>
              </a:rPr>
              <a:t>d for another VLM calculation.</a:t>
            </a:r>
          </a:p>
          <a:p>
            <a:pPr lvl="1">
              <a:spcBef>
                <a:spcPts val="600"/>
              </a:spcBef>
              <a:defRPr/>
            </a:pPr>
            <a:r>
              <a:rPr lang="en-US" sz="1400" i="1" dirty="0">
                <a:solidFill>
                  <a:prstClr val="black"/>
                </a:solidFill>
                <a:latin typeface="Calibre Light"/>
              </a:rPr>
              <a:t>Loop until the change in total Lift becomes small.</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 </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We have thus introduced a small viscous loop over the VLM calculation.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It turned out that this viscous loop converges very fast. Typically, within 1 to 4 iterations the change of total Lift is less than 1%. As the VLM aero calculation for an operating point is very fast, the viscous loop doesn’t slow down the overall calculation noticeable.</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Regarding the alpha_max evaluation, the non-linear approach typically leads to 0,5% - 1% higher angles than the linear approach.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effect is higher for lower Re numbers with a more curved dcl/dalpha polar of an airfoil.</a:t>
            </a:r>
          </a:p>
        </p:txBody>
      </p:sp>
      <p:sp>
        <p:nvSpPr>
          <p:cNvPr id="3" name="Datumsplatzhalter 2">
            <a:extLst>
              <a:ext uri="{FF2B5EF4-FFF2-40B4-BE49-F238E27FC236}">
                <a16:creationId xmlns:a16="http://schemas.microsoft.com/office/drawing/2014/main" id="{B2E5BF13-6970-D021-8A3D-F433AE5912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5DA25B2B-8E76-C1BA-C8CD-9BE44C467D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6" name="Grafik 5">
            <a:extLst>
              <a:ext uri="{FF2B5EF4-FFF2-40B4-BE49-F238E27FC236}">
                <a16:creationId xmlns:a16="http://schemas.microsoft.com/office/drawing/2014/main" id="{0C4CF85B-6474-8853-D3BA-853BCADC44D5}"/>
              </a:ext>
            </a:extLst>
          </p:cNvPr>
          <p:cNvPicPr>
            <a:picLocks noChangeAspect="1"/>
          </p:cNvPicPr>
          <p:nvPr/>
        </p:nvPicPr>
        <p:blipFill>
          <a:blip r:embed="rId2"/>
          <a:stretch>
            <a:fillRect/>
          </a:stretch>
        </p:blipFill>
        <p:spPr>
          <a:xfrm>
            <a:off x="7113270" y="1594041"/>
            <a:ext cx="4594329" cy="3899754"/>
          </a:xfrm>
          <a:prstGeom prst="rect">
            <a:avLst/>
          </a:prstGeom>
        </p:spPr>
      </p:pic>
      <p:cxnSp>
        <p:nvCxnSpPr>
          <p:cNvPr id="8" name="Gerader Verbinder 7">
            <a:extLst>
              <a:ext uri="{FF2B5EF4-FFF2-40B4-BE49-F238E27FC236}">
                <a16:creationId xmlns:a16="http://schemas.microsoft.com/office/drawing/2014/main" id="{30CB1608-DDA9-3501-889B-84D612788375}"/>
              </a:ext>
            </a:extLst>
          </p:cNvPr>
          <p:cNvCxnSpPr>
            <a:cxnSpLocks/>
          </p:cNvCxnSpPr>
          <p:nvPr/>
        </p:nvCxnSpPr>
        <p:spPr>
          <a:xfrm>
            <a:off x="8710613" y="1682750"/>
            <a:ext cx="0" cy="3641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325F316-431C-5684-CDFC-037005724C90}"/>
              </a:ext>
            </a:extLst>
          </p:cNvPr>
          <p:cNvCxnSpPr/>
          <p:nvPr/>
        </p:nvCxnSpPr>
        <p:spPr>
          <a:xfrm>
            <a:off x="7327900" y="4352925"/>
            <a:ext cx="42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BD9CE623-8D4F-F5EE-C944-76F55AD046E9}"/>
              </a:ext>
            </a:extLst>
          </p:cNvPr>
          <p:cNvSpPr>
            <a:spLocks noChangeAspect="1"/>
          </p:cNvSpPr>
          <p:nvPr/>
        </p:nvSpPr>
        <p:spPr>
          <a:xfrm>
            <a:off x="8419921" y="4294127"/>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a:extLst>
              <a:ext uri="{FF2B5EF4-FFF2-40B4-BE49-F238E27FC236}">
                <a16:creationId xmlns:a16="http://schemas.microsoft.com/office/drawing/2014/main" id="{AE984DB4-F84C-A76D-4DA7-6855D0C124E4}"/>
              </a:ext>
            </a:extLst>
          </p:cNvPr>
          <p:cNvSpPr txBox="1"/>
          <p:nvPr/>
        </p:nvSpPr>
        <p:spPr>
          <a:xfrm>
            <a:off x="8659084" y="2719188"/>
            <a:ext cx="1297252" cy="246221"/>
          </a:xfrm>
          <a:prstGeom prst="rect">
            <a:avLst/>
          </a:prstGeom>
          <a:noFill/>
        </p:spPr>
        <p:txBody>
          <a:bodyPr wrap="square" lIns="36000" rIns="3600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i="0" u="none" strike="noStrike" kern="1200" cap="none" spc="0" normalizeH="0" baseline="0" noProof="0" dirty="0" err="1">
                <a:ln>
                  <a:noFill/>
                </a:ln>
                <a:solidFill>
                  <a:schemeClr val="accent6"/>
                </a:solidFill>
                <a:effectLst/>
                <a:uLnTx/>
                <a:uFillTx/>
                <a:latin typeface="Calibre Medium" panose="020B0603030202060203" pitchFamily="34" charset="0"/>
              </a:rPr>
              <a:t>inviscid</a:t>
            </a:r>
            <a:r>
              <a:rPr kumimoji="0" lang="de-DE" sz="1000" i="0" u="none" strike="noStrike" kern="1200" cap="none" spc="0" normalizeH="0" baseline="0" noProof="0" dirty="0">
                <a:ln>
                  <a:noFill/>
                </a:ln>
                <a:solidFill>
                  <a:schemeClr val="accent6"/>
                </a:solidFill>
                <a:effectLst/>
                <a:uLnTx/>
                <a:uFillTx/>
                <a:latin typeface="Calibre Medium" panose="020B0603030202060203" pitchFamily="34" charset="0"/>
              </a:rPr>
              <a:t> </a:t>
            </a:r>
            <a:r>
              <a:rPr kumimoji="0" lang="de-DE" sz="1000" b="0" i="0" u="none" strike="noStrike" kern="1200" cap="none" spc="0" normalizeH="0" baseline="0" noProof="0" dirty="0">
                <a:ln>
                  <a:noFill/>
                </a:ln>
                <a:solidFill>
                  <a:schemeClr val="accent6"/>
                </a:solidFill>
                <a:effectLst/>
                <a:uLnTx/>
                <a:uFillTx/>
                <a:ea typeface="+mn-ea"/>
                <a:cs typeface="+mn-cs"/>
              </a:rPr>
              <a:t>dcl/</a:t>
            </a:r>
            <a:r>
              <a:rPr kumimoji="0" lang="de-DE" sz="1000" b="0" i="0" u="none" strike="noStrike" kern="1200" cap="none" spc="0" normalizeH="0" baseline="0" noProof="0" dirty="0" err="1">
                <a:ln>
                  <a:noFill/>
                </a:ln>
                <a:solidFill>
                  <a:schemeClr val="accent6"/>
                </a:solidFill>
                <a:effectLst/>
                <a:uLnTx/>
                <a:uFillTx/>
                <a:ea typeface="+mn-ea"/>
                <a:cs typeface="+mn-cs"/>
              </a:rPr>
              <a:t>dalpha</a:t>
            </a:r>
            <a:endParaRPr kumimoji="0" lang="en-US" sz="1000" b="0" i="0" u="none" strike="noStrike" kern="1200" cap="none" spc="0" normalizeH="0" baseline="0" noProof="0" dirty="0">
              <a:ln>
                <a:noFill/>
              </a:ln>
              <a:solidFill>
                <a:schemeClr val="accent6"/>
              </a:solidFill>
              <a:effectLst/>
              <a:uLnTx/>
              <a:uFillTx/>
              <a:ea typeface="+mn-ea"/>
              <a:cs typeface="+mn-cs"/>
            </a:endParaRPr>
          </a:p>
        </p:txBody>
      </p:sp>
      <p:sp>
        <p:nvSpPr>
          <p:cNvPr id="21" name="Textfeld 20">
            <a:extLst>
              <a:ext uri="{FF2B5EF4-FFF2-40B4-BE49-F238E27FC236}">
                <a16:creationId xmlns:a16="http://schemas.microsoft.com/office/drawing/2014/main" id="{FAFF0161-CF11-41AB-4120-B26D6977D4DF}"/>
              </a:ext>
            </a:extLst>
          </p:cNvPr>
          <p:cNvSpPr txBox="1"/>
          <p:nvPr/>
        </p:nvSpPr>
        <p:spPr>
          <a:xfrm>
            <a:off x="7466079" y="1840735"/>
            <a:ext cx="3082859" cy="338554"/>
          </a:xfrm>
          <a:prstGeom prst="rect">
            <a:avLst/>
          </a:prstGeom>
          <a:solidFill>
            <a:schemeClr val="tx1">
              <a:lumMod val="95000"/>
              <a:lumOff val="5000"/>
              <a:alpha val="76000"/>
            </a:schemeClr>
          </a:solidFill>
        </p:spPr>
        <p:txBody>
          <a:bodyPr wrap="square">
            <a:spAutoFit/>
          </a:bodyPr>
          <a:lstStyle/>
          <a:p>
            <a:r>
              <a:rPr lang="en-US" sz="1600" dirty="0">
                <a:solidFill>
                  <a:schemeClr val="bg1">
                    <a:lumMod val="95000"/>
                  </a:schemeClr>
                </a:solidFill>
                <a:latin typeface="Calibre Light"/>
              </a:rPr>
              <a:t>Non-Linear Determination of </a:t>
            </a:r>
            <a:r>
              <a:rPr lang="en-US" sz="1600" dirty="0">
                <a:solidFill>
                  <a:schemeClr val="bg1">
                    <a:lumMod val="95000"/>
                  </a:schemeClr>
                </a:solidFill>
              </a:rPr>
              <a:t>alpha0 </a:t>
            </a:r>
          </a:p>
        </p:txBody>
      </p:sp>
      <p:cxnSp>
        <p:nvCxnSpPr>
          <p:cNvPr id="26" name="Gerade Verbindung mit Pfeil 25">
            <a:extLst>
              <a:ext uri="{FF2B5EF4-FFF2-40B4-BE49-F238E27FC236}">
                <a16:creationId xmlns:a16="http://schemas.microsoft.com/office/drawing/2014/main" id="{4BA279A3-3966-98B0-7BA5-A5A8DD81C9B2}"/>
              </a:ext>
            </a:extLst>
          </p:cNvPr>
          <p:cNvCxnSpPr>
            <a:cxnSpLocks/>
          </p:cNvCxnSpPr>
          <p:nvPr/>
        </p:nvCxnSpPr>
        <p:spPr>
          <a:xfrm>
            <a:off x="10507654" y="2484834"/>
            <a:ext cx="0" cy="1769666"/>
          </a:xfrm>
          <a:prstGeom prst="straightConnector1">
            <a:avLst/>
          </a:prstGeom>
          <a:ln w="12700">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9211D91F-DC15-748E-DA79-C03259205226}"/>
              </a:ext>
            </a:extLst>
          </p:cNvPr>
          <p:cNvSpPr>
            <a:spLocks noChangeAspect="1"/>
          </p:cNvSpPr>
          <p:nvPr/>
        </p:nvSpPr>
        <p:spPr>
          <a:xfrm>
            <a:off x="10461220" y="4309020"/>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feld 27">
            <a:extLst>
              <a:ext uri="{FF2B5EF4-FFF2-40B4-BE49-F238E27FC236}">
                <a16:creationId xmlns:a16="http://schemas.microsoft.com/office/drawing/2014/main" id="{4ACCF506-3F63-F21F-B959-614A80505F74}"/>
              </a:ext>
            </a:extLst>
          </p:cNvPr>
          <p:cNvSpPr txBox="1"/>
          <p:nvPr/>
        </p:nvSpPr>
        <p:spPr>
          <a:xfrm>
            <a:off x="9915889" y="4032804"/>
            <a:ext cx="491379" cy="261610"/>
          </a:xfrm>
          <a:prstGeom prst="rect">
            <a:avLst/>
          </a:prstGeom>
          <a:solidFill>
            <a:schemeClr val="tx1">
              <a:lumMod val="85000"/>
              <a:lumOff val="15000"/>
              <a:alpha val="78000"/>
            </a:schemeClr>
          </a:solidFill>
        </p:spPr>
        <p:txBody>
          <a:bodyPr wrap="square" lIns="36000" rIns="36000" rtlCol="0">
            <a:spAutoFit/>
          </a:bodyPr>
          <a:lstStyle/>
          <a:p>
            <a:pPr algn="r"/>
            <a:r>
              <a:rPr lang="de-DE" sz="1100" dirty="0" err="1">
                <a:solidFill>
                  <a:schemeClr val="accent6"/>
                </a:solidFill>
              </a:rPr>
              <a:t>alpha</a:t>
            </a:r>
            <a:r>
              <a:rPr lang="de-DE" sz="1200" baseline="-10000" dirty="0">
                <a:solidFill>
                  <a:schemeClr val="accent6"/>
                </a:solidFill>
              </a:rPr>
              <a:t> </a:t>
            </a:r>
            <a:r>
              <a:rPr lang="de-DE" sz="1200" baseline="-10000" dirty="0" err="1">
                <a:solidFill>
                  <a:schemeClr val="accent6"/>
                </a:solidFill>
              </a:rPr>
              <a:t>eff</a:t>
            </a:r>
            <a:endParaRPr lang="en-US" sz="1100" baseline="-10000" dirty="0">
              <a:solidFill>
                <a:schemeClr val="accent6"/>
              </a:solidFill>
            </a:endParaRPr>
          </a:p>
        </p:txBody>
      </p:sp>
      <p:sp>
        <p:nvSpPr>
          <p:cNvPr id="29" name="Textfeld 28">
            <a:extLst>
              <a:ext uri="{FF2B5EF4-FFF2-40B4-BE49-F238E27FC236}">
                <a16:creationId xmlns:a16="http://schemas.microsoft.com/office/drawing/2014/main" id="{5989E844-69FE-7E1A-AE47-1B65BC47D3FB}"/>
              </a:ext>
            </a:extLst>
          </p:cNvPr>
          <p:cNvSpPr txBox="1"/>
          <p:nvPr/>
        </p:nvSpPr>
        <p:spPr>
          <a:xfrm>
            <a:off x="11137060" y="4823567"/>
            <a:ext cx="519676" cy="461665"/>
          </a:xfrm>
          <a:prstGeom prst="rect">
            <a:avLst/>
          </a:prstGeom>
          <a:solidFill>
            <a:schemeClr val="tx1">
              <a:lumMod val="85000"/>
              <a:lumOff val="15000"/>
              <a:alpha val="90000"/>
            </a:schemeClr>
          </a:solidFill>
        </p:spPr>
        <p:txBody>
          <a:bodyPr wrap="square" lIns="36000" rIns="36000" rtlCol="0">
            <a:spAutoFit/>
          </a:bodyPr>
          <a:lstStyle/>
          <a:p>
            <a:r>
              <a:rPr lang="de-DE" sz="1200" dirty="0" err="1">
                <a:solidFill>
                  <a:schemeClr val="bg1">
                    <a:lumMod val="95000"/>
                  </a:schemeClr>
                </a:solidFill>
                <a:latin typeface="Calibre Regular" panose="020B0503030202060203" pitchFamily="34" charset="0"/>
              </a:rPr>
              <a:t>alpha</a:t>
            </a:r>
            <a:br>
              <a:rPr lang="de-DE" sz="1200" dirty="0">
                <a:solidFill>
                  <a:schemeClr val="bg1">
                    <a:lumMod val="95000"/>
                  </a:schemeClr>
                </a:solidFill>
                <a:latin typeface="Calibre Regular" panose="020B0503030202060203" pitchFamily="34" charset="0"/>
              </a:rPr>
            </a:br>
            <a:r>
              <a:rPr lang="de-DE" sz="1200" dirty="0" err="1">
                <a:solidFill>
                  <a:schemeClr val="bg1">
                    <a:lumMod val="95000"/>
                  </a:schemeClr>
                </a:solidFill>
                <a:latin typeface="Calibre Regular" panose="020B0503030202060203" pitchFamily="34" charset="0"/>
              </a:rPr>
              <a:t>eff</a:t>
            </a:r>
            <a:endParaRPr lang="en-US" sz="1200" dirty="0">
              <a:solidFill>
                <a:schemeClr val="bg1">
                  <a:lumMod val="95000"/>
                </a:schemeClr>
              </a:solidFill>
              <a:latin typeface="Calibre Regular" panose="020B0503030202060203" pitchFamily="34" charset="0"/>
            </a:endParaRPr>
          </a:p>
        </p:txBody>
      </p:sp>
      <p:sp>
        <p:nvSpPr>
          <p:cNvPr id="30" name="Textfeld 29">
            <a:extLst>
              <a:ext uri="{FF2B5EF4-FFF2-40B4-BE49-F238E27FC236}">
                <a16:creationId xmlns:a16="http://schemas.microsoft.com/office/drawing/2014/main" id="{C432B673-3C12-AE07-5B44-57DE31109B9E}"/>
              </a:ext>
            </a:extLst>
          </p:cNvPr>
          <p:cNvSpPr txBox="1"/>
          <p:nvPr/>
        </p:nvSpPr>
        <p:spPr>
          <a:xfrm>
            <a:off x="10548938" y="4386995"/>
            <a:ext cx="407018" cy="261610"/>
          </a:xfrm>
          <a:prstGeom prst="rect">
            <a:avLst/>
          </a:prstGeom>
          <a:solidFill>
            <a:srgbClr val="0070C0"/>
          </a:solidFill>
        </p:spPr>
        <p:txBody>
          <a:bodyPr wrap="square" lIns="36000" rIns="36000" rtlCol="0">
            <a:spAutoFit/>
          </a:bodyPr>
          <a:lstStyle/>
          <a:p>
            <a:pPr algn="ctr"/>
            <a:r>
              <a:rPr lang="de-DE" sz="1100" i="1" dirty="0">
                <a:solidFill>
                  <a:schemeClr val="bg1">
                    <a:lumMod val="95000"/>
                  </a:schemeClr>
                </a:solidFill>
              </a:rPr>
              <a:t>Start</a:t>
            </a:r>
            <a:endParaRPr lang="en-US" sz="1100" i="1" baseline="-10000" dirty="0">
              <a:solidFill>
                <a:schemeClr val="bg1">
                  <a:lumMod val="95000"/>
                </a:schemeClr>
              </a:solidFill>
            </a:endParaRPr>
          </a:p>
        </p:txBody>
      </p:sp>
      <p:sp>
        <p:nvSpPr>
          <p:cNvPr id="32" name="Ellipse 31">
            <a:extLst>
              <a:ext uri="{FF2B5EF4-FFF2-40B4-BE49-F238E27FC236}">
                <a16:creationId xmlns:a16="http://schemas.microsoft.com/office/drawing/2014/main" id="{2393D86F-FFA0-289A-4651-BE19F53AAD99}"/>
              </a:ext>
            </a:extLst>
          </p:cNvPr>
          <p:cNvSpPr>
            <a:spLocks noChangeAspect="1"/>
          </p:cNvSpPr>
          <p:nvPr/>
        </p:nvSpPr>
        <p:spPr>
          <a:xfrm>
            <a:off x="10456070" y="2391966"/>
            <a:ext cx="92868" cy="92868"/>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Gerader Verbinder 36">
            <a:extLst>
              <a:ext uri="{FF2B5EF4-FFF2-40B4-BE49-F238E27FC236}">
                <a16:creationId xmlns:a16="http://schemas.microsoft.com/office/drawing/2014/main" id="{1F37DC2A-5954-72F1-4A2A-2B5EC7BCDA61}"/>
              </a:ext>
            </a:extLst>
          </p:cNvPr>
          <p:cNvCxnSpPr>
            <a:cxnSpLocks/>
          </p:cNvCxnSpPr>
          <p:nvPr/>
        </p:nvCxnSpPr>
        <p:spPr>
          <a:xfrm flipV="1">
            <a:off x="8530863" y="2463951"/>
            <a:ext cx="1927669" cy="1830176"/>
          </a:xfrm>
          <a:prstGeom prst="line">
            <a:avLst/>
          </a:prstGeom>
          <a:ln w="12700">
            <a:solidFill>
              <a:schemeClr val="accent6"/>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AC3466D9-827D-5203-F7AD-B9D1F71C9724}"/>
              </a:ext>
            </a:extLst>
          </p:cNvPr>
          <p:cNvCxnSpPr>
            <a:cxnSpLocks/>
          </p:cNvCxnSpPr>
          <p:nvPr/>
        </p:nvCxnSpPr>
        <p:spPr>
          <a:xfrm flipH="1">
            <a:off x="8501459" y="4352369"/>
            <a:ext cx="209154" cy="0"/>
          </a:xfrm>
          <a:prstGeom prst="straightConnector1">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7190B670-5221-A6F2-9629-F749BC3DA812}"/>
              </a:ext>
            </a:extLst>
          </p:cNvPr>
          <p:cNvSpPr txBox="1"/>
          <p:nvPr/>
        </p:nvSpPr>
        <p:spPr>
          <a:xfrm>
            <a:off x="8022739" y="4465092"/>
            <a:ext cx="1331298" cy="261610"/>
          </a:xfrm>
          <a:prstGeom prst="rect">
            <a:avLst/>
          </a:prstGeom>
          <a:solidFill>
            <a:srgbClr val="0070C0"/>
          </a:solidFill>
        </p:spPr>
        <p:txBody>
          <a:bodyPr wrap="square" lIns="36000" rIns="36000" rtlCol="0">
            <a:spAutoFit/>
          </a:bodyPr>
          <a:lstStyle>
            <a:defPPr>
              <a:defRPr lang="de-DE"/>
            </a:defPPr>
            <a:lvl1pPr algn="ctr">
              <a:defRPr sz="1100" i="1">
                <a:solidFill>
                  <a:schemeClr val="bg1">
                    <a:lumMod val="95000"/>
                  </a:schemeClr>
                </a:solidFill>
              </a:defRPr>
            </a:lvl1pPr>
          </a:lstStyle>
          <a:p>
            <a:pPr algn="l"/>
            <a:r>
              <a:rPr lang="de-DE" dirty="0"/>
              <a:t>New alpha0 </a:t>
            </a:r>
            <a:r>
              <a:rPr lang="de-DE" dirty="0" err="1"/>
              <a:t>of</a:t>
            </a:r>
            <a:r>
              <a:rPr lang="de-DE" sz="1200" baseline="-10000" dirty="0"/>
              <a:t> </a:t>
            </a:r>
            <a:r>
              <a:rPr lang="de-DE" dirty="0"/>
              <a:t>VLM</a:t>
            </a:r>
            <a:endParaRPr lang="en-US" dirty="0"/>
          </a:p>
        </p:txBody>
      </p:sp>
      <p:sp>
        <p:nvSpPr>
          <p:cNvPr id="46" name="Textfeld 45">
            <a:extLst>
              <a:ext uri="{FF2B5EF4-FFF2-40B4-BE49-F238E27FC236}">
                <a16:creationId xmlns:a16="http://schemas.microsoft.com/office/drawing/2014/main" id="{578C4201-BF71-7F55-A2D8-6EE0B98D4C22}"/>
              </a:ext>
            </a:extLst>
          </p:cNvPr>
          <p:cNvSpPr txBox="1"/>
          <p:nvPr/>
        </p:nvSpPr>
        <p:spPr>
          <a:xfrm>
            <a:off x="10665446" y="2307595"/>
            <a:ext cx="786116" cy="261610"/>
          </a:xfrm>
          <a:prstGeom prst="rect">
            <a:avLst/>
          </a:prstGeom>
          <a:solidFill>
            <a:schemeClr val="tx1">
              <a:lumMod val="85000"/>
              <a:lumOff val="15000"/>
              <a:alpha val="78000"/>
            </a:schemeClr>
          </a:solidFill>
        </p:spPr>
        <p:txBody>
          <a:bodyPr wrap="square" lIns="36000" rIns="36000" rtlCol="0">
            <a:spAutoFit/>
          </a:bodyPr>
          <a:lstStyle/>
          <a:p>
            <a:r>
              <a:rPr lang="de-DE" sz="1100" dirty="0">
                <a:solidFill>
                  <a:srgbClr val="00B050"/>
                </a:solidFill>
              </a:rPr>
              <a:t>airfoil cl</a:t>
            </a:r>
            <a:endParaRPr lang="en-US" sz="1100" dirty="0">
              <a:solidFill>
                <a:srgbClr val="00B050"/>
              </a:solidFill>
            </a:endParaRPr>
          </a:p>
        </p:txBody>
      </p:sp>
      <p:sp>
        <p:nvSpPr>
          <p:cNvPr id="47" name="Textfeld 46">
            <a:extLst>
              <a:ext uri="{FF2B5EF4-FFF2-40B4-BE49-F238E27FC236}">
                <a16:creationId xmlns:a16="http://schemas.microsoft.com/office/drawing/2014/main" id="{99808B31-0CA8-E751-205D-0A857A8F9F5C}"/>
              </a:ext>
            </a:extLst>
          </p:cNvPr>
          <p:cNvSpPr txBox="1"/>
          <p:nvPr/>
        </p:nvSpPr>
        <p:spPr>
          <a:xfrm>
            <a:off x="7032933" y="1277993"/>
            <a:ext cx="2197076" cy="276999"/>
          </a:xfrm>
          <a:prstGeom prst="rect">
            <a:avLst/>
          </a:prstGeom>
          <a:noFill/>
        </p:spPr>
        <p:txBody>
          <a:bodyPr wrap="none" rtlCol="0">
            <a:spAutoFit/>
          </a:bodyPr>
          <a:lstStyle/>
          <a:p>
            <a:r>
              <a:rPr lang="de-DE" sz="1200" dirty="0"/>
              <a:t>Core </a:t>
            </a:r>
            <a:r>
              <a:rPr lang="de-DE" sz="1200" dirty="0" err="1"/>
              <a:t>procedure</a:t>
            </a:r>
            <a:r>
              <a:rPr lang="de-DE" sz="1200" dirty="0"/>
              <a:t> </a:t>
            </a:r>
            <a:r>
              <a:rPr lang="de-DE" sz="1200" dirty="0" err="1"/>
              <a:t>of</a:t>
            </a:r>
            <a:r>
              <a:rPr lang="de-DE" sz="1200" dirty="0"/>
              <a:t> </a:t>
            </a:r>
            <a:r>
              <a:rPr lang="de-DE" sz="1200" dirty="0" err="1"/>
              <a:t>the</a:t>
            </a:r>
            <a:r>
              <a:rPr lang="de-DE" sz="1200" dirty="0"/>
              <a:t> </a:t>
            </a:r>
            <a:r>
              <a:rPr lang="de-DE" sz="1200" dirty="0" err="1"/>
              <a:t>viscous</a:t>
            </a:r>
            <a:r>
              <a:rPr lang="de-DE" sz="1200" dirty="0"/>
              <a:t> loop</a:t>
            </a:r>
            <a:endParaRPr lang="en-US" sz="1200" dirty="0"/>
          </a:p>
        </p:txBody>
      </p:sp>
    </p:spTree>
    <p:extLst>
      <p:ext uri="{BB962C8B-B14F-4D97-AF65-F5344CB8AC3E}">
        <p14:creationId xmlns:p14="http://schemas.microsoft.com/office/powerpoint/2010/main" val="3907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CE3AB-7AE5-0661-B7C0-2A912E0FD1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3CBA69-15EF-1FE4-83D5-75E06D99D63F}"/>
              </a:ext>
            </a:extLst>
          </p:cNvPr>
          <p:cNvSpPr>
            <a:spLocks noGrp="1"/>
          </p:cNvSpPr>
          <p:nvPr>
            <p:ph type="title"/>
          </p:nvPr>
        </p:nvSpPr>
        <p:spPr/>
        <p:txBody>
          <a:bodyPr>
            <a:normAutofit/>
          </a:bodyPr>
          <a:lstStyle/>
          <a:p>
            <a:r>
              <a:rPr lang="en-US" sz="4400" dirty="0"/>
              <a:t>5</a:t>
            </a:r>
            <a:r>
              <a:rPr lang="en-US" sz="4400" noProof="0" dirty="0"/>
              <a:t>. Comparing Results</a:t>
            </a:r>
            <a:endParaRPr lang="en-US" sz="4400" i="1" noProof="0" dirty="0"/>
          </a:p>
        </p:txBody>
      </p:sp>
      <p:sp>
        <p:nvSpPr>
          <p:cNvPr id="3" name="Textplatzhalter 2">
            <a:extLst>
              <a:ext uri="{FF2B5EF4-FFF2-40B4-BE49-F238E27FC236}">
                <a16:creationId xmlns:a16="http://schemas.microsoft.com/office/drawing/2014/main" id="{AB018A86-A7EA-A3F4-EB9B-39829CE2947E}"/>
              </a:ext>
            </a:extLst>
          </p:cNvPr>
          <p:cNvSpPr>
            <a:spLocks noGrp="1"/>
          </p:cNvSpPr>
          <p:nvPr>
            <p:ph type="body" idx="1"/>
          </p:nvPr>
        </p:nvSpPr>
        <p:spPr>
          <a:xfrm>
            <a:off x="1302589" y="4589463"/>
            <a:ext cx="5391510" cy="1500187"/>
          </a:xfrm>
        </p:spPr>
        <p:txBody>
          <a:bodyPr/>
          <a:lstStyle/>
          <a:p>
            <a:r>
              <a:rPr lang="de-DE" dirty="0"/>
              <a:t>w</a:t>
            </a:r>
            <a:r>
              <a:rPr lang="en-US" dirty="0" err="1"/>
              <a:t>ith</a:t>
            </a:r>
            <a:r>
              <a:rPr lang="en-US" dirty="0"/>
              <a:t> Xflr5 and FLZ_vortex</a:t>
            </a:r>
            <a:endParaRPr lang="en-US" noProof="0" dirty="0"/>
          </a:p>
        </p:txBody>
      </p:sp>
      <p:sp>
        <p:nvSpPr>
          <p:cNvPr id="4" name="Datumsplatzhalter 3">
            <a:extLst>
              <a:ext uri="{FF2B5EF4-FFF2-40B4-BE49-F238E27FC236}">
                <a16:creationId xmlns:a16="http://schemas.microsoft.com/office/drawing/2014/main" id="{3161DAA8-DE69-DB69-EE73-B0ABF3E29F10}"/>
              </a:ext>
            </a:extLst>
          </p:cNvPr>
          <p:cNvSpPr>
            <a:spLocks noGrp="1"/>
          </p:cNvSpPr>
          <p:nvPr>
            <p:ph type="dt" sz="half" idx="10"/>
          </p:nvPr>
        </p:nvSpPr>
        <p:spPr/>
        <p:txBody>
          <a:bodyPr/>
          <a:lstStyle/>
          <a:p>
            <a:fld id="{C5ADD0BC-2AAA-421B-84BE-3BE36C130C8A}"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E0266E76-DDCC-854E-7F31-54D0EEDF1A3D}"/>
              </a:ext>
            </a:extLst>
          </p:cNvPr>
          <p:cNvSpPr>
            <a:spLocks noGrp="1"/>
          </p:cNvSpPr>
          <p:nvPr>
            <p:ph type="sldNum" sz="quarter" idx="12"/>
          </p:nvPr>
        </p:nvSpPr>
        <p:spPr/>
        <p:txBody>
          <a:bodyPr/>
          <a:lstStyle/>
          <a:p>
            <a:fld id="{68F3CE6D-6AF4-4991-9EBA-41D849118E40}" type="slidenum">
              <a:rPr lang="en-US" noProof="0" smtClean="0"/>
              <a:t>18</a:t>
            </a:fld>
            <a:endParaRPr lang="en-US" noProof="0" dirty="0"/>
          </a:p>
        </p:txBody>
      </p:sp>
    </p:spTree>
    <p:extLst>
      <p:ext uri="{BB962C8B-B14F-4D97-AF65-F5344CB8AC3E}">
        <p14:creationId xmlns:p14="http://schemas.microsoft.com/office/powerpoint/2010/main" val="275613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0BCD5-AB4E-AC72-09B4-C14A8C79DA7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9382B2-6D1C-0ACE-11B3-DD0CE2411A92}"/>
              </a:ext>
            </a:extLst>
          </p:cNvPr>
          <p:cNvSpPr>
            <a:spLocks noGrp="1"/>
          </p:cNvSpPr>
          <p:nvPr>
            <p:ph type="title"/>
          </p:nvPr>
        </p:nvSpPr>
        <p:spPr/>
        <p:txBody>
          <a:bodyPr/>
          <a:lstStyle/>
          <a:p>
            <a:r>
              <a:rPr lang="en-US" noProof="0"/>
              <a:t>Comparsion</a:t>
            </a:r>
            <a:r>
              <a:rPr lang="en-US" noProof="0" dirty="0"/>
              <a:t> to Xfl5 and FLZ_vortex</a:t>
            </a:r>
          </a:p>
        </p:txBody>
      </p:sp>
      <p:sp>
        <p:nvSpPr>
          <p:cNvPr id="4" name="Textfeld 3">
            <a:extLst>
              <a:ext uri="{FF2B5EF4-FFF2-40B4-BE49-F238E27FC236}">
                <a16:creationId xmlns:a16="http://schemas.microsoft.com/office/drawing/2014/main" id="{5F49F48C-EBB5-9A5E-7D2D-08CD1D2FAA3B}"/>
              </a:ext>
            </a:extLst>
          </p:cNvPr>
          <p:cNvSpPr txBox="1"/>
          <p:nvPr/>
        </p:nvSpPr>
        <p:spPr>
          <a:xfrm>
            <a:off x="838200" y="1438535"/>
            <a:ext cx="3785558"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To assess the results of the implementation basic planforms like rectangle, trapezoid, </a:t>
            </a:r>
            <a:r>
              <a:rPr lang="en-US" sz="1400" dirty="0">
                <a:solidFill>
                  <a:prstClr val="black"/>
                </a:solidFill>
                <a:latin typeface="Calibre Light"/>
              </a:rPr>
              <a:t>non-swept, swept </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were taken</a:t>
            </a:r>
            <a:r>
              <a:rPr lang="en-US" sz="1400" dirty="0">
                <a:solidFill>
                  <a:prstClr val="black"/>
                </a:solidFill>
                <a:latin typeface="Calibre Light"/>
              </a:rPr>
              <a:t>, which all showed similar results regarding the differences between the apps.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In this example a simple trapezoidal planform is used.</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Cl(alpha) polar of the wing is calculated in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PC2 with viscous loop,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Xflr5 with LLT and VLM</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FLZ_vortex with VLM (the polar has to be assembled manually as the app is based on a T2 polar (constant lift).</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The panel mesh is the same for all applications.</a:t>
            </a:r>
          </a:p>
        </p:txBody>
      </p:sp>
      <p:sp>
        <p:nvSpPr>
          <p:cNvPr id="3" name="Datumsplatzhalter 2">
            <a:extLst>
              <a:ext uri="{FF2B5EF4-FFF2-40B4-BE49-F238E27FC236}">
                <a16:creationId xmlns:a16="http://schemas.microsoft.com/office/drawing/2014/main" id="{8C3B0216-966F-1304-88FF-7DA8D259DC0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E298E964-3E86-2577-9C37-647DD46F8E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10" name="Grafik 9">
            <a:extLst>
              <a:ext uri="{FF2B5EF4-FFF2-40B4-BE49-F238E27FC236}">
                <a16:creationId xmlns:a16="http://schemas.microsoft.com/office/drawing/2014/main" id="{F2160DAB-5D88-15C6-0918-0C1B8DDDB526}"/>
              </a:ext>
            </a:extLst>
          </p:cNvPr>
          <p:cNvPicPr>
            <a:picLocks noChangeAspect="1"/>
          </p:cNvPicPr>
          <p:nvPr/>
        </p:nvPicPr>
        <p:blipFill>
          <a:blip r:embed="rId2"/>
          <a:stretch>
            <a:fillRect/>
          </a:stretch>
        </p:blipFill>
        <p:spPr>
          <a:xfrm>
            <a:off x="911225" y="5355901"/>
            <a:ext cx="3466085" cy="891098"/>
          </a:xfrm>
          <a:prstGeom prst="rect">
            <a:avLst/>
          </a:prstGeom>
          <a:effectLst>
            <a:outerShdw blurRad="50800" dist="38100" dir="2700000" algn="tl" rotWithShape="0">
              <a:schemeClr val="bg1">
                <a:lumMod val="85000"/>
                <a:alpha val="40000"/>
              </a:schemeClr>
            </a:outerShdw>
          </a:effectLst>
        </p:spPr>
      </p:pic>
      <p:pic>
        <p:nvPicPr>
          <p:cNvPr id="13" name="Grafik 12">
            <a:extLst>
              <a:ext uri="{FF2B5EF4-FFF2-40B4-BE49-F238E27FC236}">
                <a16:creationId xmlns:a16="http://schemas.microsoft.com/office/drawing/2014/main" id="{58285DCB-7BC5-2593-BA30-CBA6F39E4888}"/>
              </a:ext>
            </a:extLst>
          </p:cNvPr>
          <p:cNvPicPr>
            <a:picLocks noChangeAspect="1"/>
          </p:cNvPicPr>
          <p:nvPr/>
        </p:nvPicPr>
        <p:blipFill>
          <a:blip r:embed="rId3"/>
          <a:stretch>
            <a:fillRect/>
          </a:stretch>
        </p:blipFill>
        <p:spPr>
          <a:xfrm>
            <a:off x="5012466" y="1530113"/>
            <a:ext cx="6934449" cy="3193740"/>
          </a:xfrm>
          <a:prstGeom prst="rect">
            <a:avLst/>
          </a:prstGeom>
        </p:spPr>
      </p:pic>
    </p:spTree>
    <p:extLst>
      <p:ext uri="{BB962C8B-B14F-4D97-AF65-F5344CB8AC3E}">
        <p14:creationId xmlns:p14="http://schemas.microsoft.com/office/powerpoint/2010/main" val="149553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DBF7C7-C392-0447-AF20-B147163924B4}"/>
              </a:ext>
            </a:extLst>
          </p:cNvPr>
          <p:cNvSpPr>
            <a:spLocks noGrp="1"/>
          </p:cNvSpPr>
          <p:nvPr>
            <p:ph type="title"/>
          </p:nvPr>
        </p:nvSpPr>
        <p:spPr/>
        <p:txBody>
          <a:bodyPr/>
          <a:lstStyle/>
          <a:p>
            <a:r>
              <a:rPr lang="en-US" noProof="0" dirty="0"/>
              <a:t>Intention</a:t>
            </a:r>
          </a:p>
        </p:txBody>
      </p:sp>
      <p:sp>
        <p:nvSpPr>
          <p:cNvPr id="4" name="Textfeld 3">
            <a:extLst>
              <a:ext uri="{FF2B5EF4-FFF2-40B4-BE49-F238E27FC236}">
                <a16:creationId xmlns:a16="http://schemas.microsoft.com/office/drawing/2014/main" id="{1242A376-DBEC-AA9A-B741-BF766CFB3658}"/>
              </a:ext>
            </a:extLst>
          </p:cNvPr>
          <p:cNvSpPr txBox="1"/>
          <p:nvPr/>
        </p:nvSpPr>
        <p:spPr>
          <a:xfrm>
            <a:off x="2676571" y="1428452"/>
            <a:ext cx="5855769" cy="2000548"/>
          </a:xfrm>
          <a:prstGeom prst="rect">
            <a:avLst/>
          </a:prstGeom>
          <a:noFill/>
        </p:spPr>
        <p:txBody>
          <a:bodyPr wrap="square" rtlCol="0">
            <a:spAutoFit/>
          </a:bodyPr>
          <a:lstStyle/>
          <a:p>
            <a:pPr>
              <a:spcBef>
                <a:spcPts val="1200"/>
              </a:spcBef>
            </a:pPr>
            <a:r>
              <a:rPr lang="en-US" sz="1400" noProof="0" dirty="0"/>
              <a:t>The purpose of this little document is </a:t>
            </a:r>
          </a:p>
          <a:p>
            <a:pPr marL="285750" indent="-285750">
              <a:spcBef>
                <a:spcPts val="1200"/>
              </a:spcBef>
              <a:buFont typeface="Arial" panose="020B0604020202020204" pitchFamily="34" charset="0"/>
              <a:buChar char="•"/>
            </a:pPr>
            <a:r>
              <a:rPr lang="en-US" sz="1400" noProof="0" dirty="0"/>
              <a:t>to describe the chosen numerical approach to implement wing aerodynamics into the app PlanformCreator2 </a:t>
            </a:r>
          </a:p>
          <a:p>
            <a:pPr marL="285750" indent="-285750">
              <a:spcBef>
                <a:spcPts val="1200"/>
              </a:spcBef>
              <a:buFont typeface="Arial" panose="020B0604020202020204" pitchFamily="34" charset="0"/>
              <a:buChar char="•"/>
            </a:pPr>
            <a:r>
              <a:rPr lang="en-US" sz="1400" dirty="0"/>
              <a:t>verify the results with Xflr5 and FLZ_vortex</a:t>
            </a:r>
          </a:p>
          <a:p>
            <a:pPr marL="285750" indent="-285750">
              <a:spcBef>
                <a:spcPts val="1200"/>
              </a:spcBef>
              <a:buFont typeface="Arial" panose="020B0604020202020204" pitchFamily="34" charset="0"/>
              <a:buChar char="•"/>
            </a:pPr>
            <a:r>
              <a:rPr lang="en-US" sz="1400" dirty="0"/>
              <a:t>give a preview on the current user interface implementation</a:t>
            </a:r>
          </a:p>
          <a:p>
            <a:pPr>
              <a:spcBef>
                <a:spcPts val="1200"/>
              </a:spcBef>
            </a:pPr>
            <a:endParaRPr lang="en-US" sz="1400" noProof="0" dirty="0"/>
          </a:p>
        </p:txBody>
      </p:sp>
      <p:sp>
        <p:nvSpPr>
          <p:cNvPr id="3" name="Datumsplatzhalter 2">
            <a:extLst>
              <a:ext uri="{FF2B5EF4-FFF2-40B4-BE49-F238E27FC236}">
                <a16:creationId xmlns:a16="http://schemas.microsoft.com/office/drawing/2014/main" id="{B2B66F26-4977-05B5-B4E0-93CAB884D5B6}"/>
              </a:ext>
            </a:extLst>
          </p:cNvPr>
          <p:cNvSpPr>
            <a:spLocks noGrp="1"/>
          </p:cNvSpPr>
          <p:nvPr>
            <p:ph type="dt" sz="half" idx="10"/>
          </p:nvPr>
        </p:nvSpPr>
        <p:spPr/>
        <p:txBody>
          <a:bodyPr/>
          <a:lstStyle/>
          <a:p>
            <a:fld id="{0F4CDFF7-CC20-49C8-B69E-7C36FEB9665D}"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772A767D-7A41-132A-79E3-E77B7A7369A9}"/>
              </a:ext>
            </a:extLst>
          </p:cNvPr>
          <p:cNvSpPr>
            <a:spLocks noGrp="1"/>
          </p:cNvSpPr>
          <p:nvPr>
            <p:ph type="sldNum" sz="quarter" idx="12"/>
          </p:nvPr>
        </p:nvSpPr>
        <p:spPr/>
        <p:txBody>
          <a:bodyPr/>
          <a:lstStyle/>
          <a:p>
            <a:fld id="{68F3CE6D-6AF4-4991-9EBA-41D849118E40}" type="slidenum">
              <a:rPr lang="en-US" noProof="0" smtClean="0"/>
              <a:t>2</a:t>
            </a:fld>
            <a:endParaRPr lang="en-US" noProof="0" dirty="0"/>
          </a:p>
        </p:txBody>
      </p:sp>
      <p:sp>
        <p:nvSpPr>
          <p:cNvPr id="6" name="Textfeld 5">
            <a:extLst>
              <a:ext uri="{FF2B5EF4-FFF2-40B4-BE49-F238E27FC236}">
                <a16:creationId xmlns:a16="http://schemas.microsoft.com/office/drawing/2014/main" id="{26B3BBA6-6469-6DCB-8C94-B358A4E9276F}"/>
              </a:ext>
            </a:extLst>
          </p:cNvPr>
          <p:cNvSpPr txBox="1"/>
          <p:nvPr/>
        </p:nvSpPr>
        <p:spPr>
          <a:xfrm>
            <a:off x="2676570" y="4497232"/>
            <a:ext cx="5855769" cy="1107996"/>
          </a:xfrm>
          <a:prstGeom prst="rect">
            <a:avLst/>
          </a:prstGeom>
          <a:noFill/>
        </p:spPr>
        <p:txBody>
          <a:bodyPr wrap="square" rtlCol="0">
            <a:spAutoFit/>
          </a:bodyPr>
          <a:lstStyle/>
          <a:p>
            <a:pPr>
              <a:spcBef>
                <a:spcPts val="1200"/>
              </a:spcBef>
            </a:pPr>
            <a:r>
              <a:rPr lang="en-US" sz="1400" noProof="0" dirty="0"/>
              <a:t>Special thanks to Arne Voß of DLR / Göttingen for his implementation of VLM and providing the source code on GitHub – and especially </a:t>
            </a:r>
            <a:r>
              <a:rPr lang="en-US" sz="1400" dirty="0"/>
              <a:t>f</a:t>
            </a:r>
            <a:r>
              <a:rPr lang="en-US" sz="1400" noProof="0" dirty="0"/>
              <a:t>or patiently taking me by the hand when doing my first trials with VLM </a:t>
            </a:r>
            <a:endParaRPr lang="en-US" sz="1400" dirty="0"/>
          </a:p>
          <a:p>
            <a:pPr>
              <a:spcBef>
                <a:spcPts val="1200"/>
              </a:spcBef>
            </a:pPr>
            <a:endParaRPr lang="en-US" sz="1400" noProof="0" dirty="0"/>
          </a:p>
        </p:txBody>
      </p:sp>
      <p:sp>
        <p:nvSpPr>
          <p:cNvPr id="7" name="Titel 1">
            <a:extLst>
              <a:ext uri="{FF2B5EF4-FFF2-40B4-BE49-F238E27FC236}">
                <a16:creationId xmlns:a16="http://schemas.microsoft.com/office/drawing/2014/main" id="{56F8D454-7478-48F9-A1C1-C9CE91C0E70E}"/>
              </a:ext>
            </a:extLst>
          </p:cNvPr>
          <p:cNvSpPr txBox="1">
            <a:spLocks/>
          </p:cNvSpPr>
          <p:nvPr/>
        </p:nvSpPr>
        <p:spPr>
          <a:xfrm>
            <a:off x="1709416" y="3798332"/>
            <a:ext cx="2992560" cy="788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Calibre Light" panose="020B0303030202060203" pitchFamily="34" charset="0"/>
                <a:ea typeface="+mj-ea"/>
                <a:cs typeface="+mj-cs"/>
              </a:defRPr>
            </a:lvl1pPr>
          </a:lstStyle>
          <a:p>
            <a:r>
              <a:rPr lang="en-US" sz="1600" dirty="0">
                <a:latin typeface="Calibre Medium" panose="020B0603030202060203" pitchFamily="34" charset="0"/>
              </a:rPr>
              <a:t>Acknowledgement</a:t>
            </a:r>
          </a:p>
        </p:txBody>
      </p:sp>
    </p:spTree>
    <p:extLst>
      <p:ext uri="{BB962C8B-B14F-4D97-AF65-F5344CB8AC3E}">
        <p14:creationId xmlns:p14="http://schemas.microsoft.com/office/powerpoint/2010/main" val="293317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E5B7F-8A65-DD42-D871-D899522084D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4A58CB6-95F0-16C0-0246-1326DCC60C3A}"/>
              </a:ext>
            </a:extLst>
          </p:cNvPr>
          <p:cNvSpPr>
            <a:spLocks noGrp="1"/>
          </p:cNvSpPr>
          <p:nvPr>
            <p:ph type="title"/>
          </p:nvPr>
        </p:nvSpPr>
        <p:spPr/>
        <p:txBody>
          <a:bodyPr/>
          <a:lstStyle/>
          <a:p>
            <a:r>
              <a:rPr lang="en-US" noProof="0" dirty="0" err="1">
                <a:solidFill>
                  <a:schemeClr val="bg1">
                    <a:lumMod val="50000"/>
                  </a:schemeClr>
                </a:solidFill>
              </a:rPr>
              <a:t>Comparsion</a:t>
            </a:r>
            <a:r>
              <a:rPr lang="en-US" noProof="0" dirty="0">
                <a:solidFill>
                  <a:schemeClr val="bg1">
                    <a:lumMod val="50000"/>
                  </a:schemeClr>
                </a:solidFill>
              </a:rPr>
              <a:t> to Xfl5 and FLZ_vortex</a:t>
            </a:r>
          </a:p>
        </p:txBody>
      </p:sp>
      <p:sp>
        <p:nvSpPr>
          <p:cNvPr id="4" name="Textfeld 3">
            <a:extLst>
              <a:ext uri="{FF2B5EF4-FFF2-40B4-BE49-F238E27FC236}">
                <a16:creationId xmlns:a16="http://schemas.microsoft.com/office/drawing/2014/main" id="{D41EAA24-C3CE-5BCB-5738-56FBFE075113}"/>
              </a:ext>
            </a:extLst>
          </p:cNvPr>
          <p:cNvSpPr txBox="1"/>
          <p:nvPr/>
        </p:nvSpPr>
        <p:spPr>
          <a:xfrm>
            <a:off x="3784131" y="4516466"/>
            <a:ext cx="4221179" cy="2092881"/>
          </a:xfrm>
          <a:prstGeom prst="rect">
            <a:avLst/>
          </a:prstGeom>
          <a:noFill/>
        </p:spPr>
        <p:txBody>
          <a:bodyPr wrap="square" rtlCol="0">
            <a:spAutoFit/>
          </a:bodyPr>
          <a:lstStyle/>
          <a:p>
            <a:pPr>
              <a:spcBef>
                <a:spcPts val="600"/>
              </a:spcBef>
              <a:defRPr/>
            </a:pPr>
            <a:r>
              <a:rPr kumimoji="0" lang="en-US" sz="1100" b="0" i="0" u="none" strike="noStrike" kern="1200" cap="none" spc="0" normalizeH="0" baseline="0" noProof="0" dirty="0">
                <a:ln>
                  <a:noFill/>
                </a:ln>
                <a:solidFill>
                  <a:schemeClr val="accent3">
                    <a:lumMod val="75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non-</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lin</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alpha0 based on airfoil polar, non-linear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very close to Xflr5 LLT</a:t>
            </a:r>
          </a:p>
          <a:p>
            <a:pPr>
              <a:spcBef>
                <a:spcPts val="600"/>
              </a:spcBef>
              <a:defRPr/>
            </a:pPr>
            <a:r>
              <a:rPr kumimoji="0" lang="en-US" sz="1100" b="0" i="0" u="none" strike="noStrike" kern="1200" cap="none" spc="0" normalizeH="0" baseline="0" noProof="0" dirty="0">
                <a:ln>
                  <a:noFill/>
                </a:ln>
                <a:solidFill>
                  <a:schemeClr val="accent3">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linear	alpha0 based on airfoil polar, 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quite close to Xflr5 VLM</a:t>
            </a:r>
            <a:endPar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endParaRPr>
          </a:p>
          <a:p>
            <a:pPr>
              <a:spcBef>
                <a:spcPts val="600"/>
              </a:spcBef>
              <a:defRPr/>
            </a:pPr>
            <a:r>
              <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LLT  	alpha0 based on airfoil polar, non-linear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wing polar follows airfoil polar</a:t>
            </a:r>
          </a:p>
          <a:p>
            <a:pPr>
              <a:spcBef>
                <a:spcPts val="600"/>
              </a:spcBef>
              <a:defRPr/>
            </a:pPr>
            <a:r>
              <a:rPr kumimoji="0" lang="en-US" sz="1100" b="0" i="0" u="none" strike="noStrike" kern="1200" cap="none" spc="0" normalizeH="0" baseline="0" noProof="0" dirty="0">
                <a:ln>
                  <a:noFill/>
                </a:ln>
                <a:solidFill>
                  <a:schemeClr val="bg2">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VLM  	corrected alpha0 based on airfoil polar, 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smallest Cl (alpha)</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0" i="0" u="none" strike="noStrike" kern="1200" cap="none" spc="0" normalizeH="0" baseline="0" noProof="0" dirty="0">
                <a:ln>
                  <a:noFill/>
                </a:ln>
                <a:solidFill>
                  <a:schemeClr val="accent5"/>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FLZ  	quite high alpha0 due to numerical approximation (?) ,	linear approach, highest Cl(alpha)</a:t>
            </a:r>
          </a:p>
        </p:txBody>
      </p:sp>
      <p:sp>
        <p:nvSpPr>
          <p:cNvPr id="3" name="Datumsplatzhalter 2">
            <a:extLst>
              <a:ext uri="{FF2B5EF4-FFF2-40B4-BE49-F238E27FC236}">
                <a16:creationId xmlns:a16="http://schemas.microsoft.com/office/drawing/2014/main" id="{BD7176E2-4C7D-BE6B-FC04-5B436742A2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35ACAE2E-2160-4384-00F1-84DC6CB63D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7" name="Grafik 6">
            <a:extLst>
              <a:ext uri="{FF2B5EF4-FFF2-40B4-BE49-F238E27FC236}">
                <a16:creationId xmlns:a16="http://schemas.microsoft.com/office/drawing/2014/main" id="{7188A6FD-32FC-83A6-8A34-363E3EC7EE45}"/>
              </a:ext>
            </a:extLst>
          </p:cNvPr>
          <p:cNvPicPr>
            <a:picLocks noChangeAspect="1"/>
          </p:cNvPicPr>
          <p:nvPr/>
        </p:nvPicPr>
        <p:blipFill>
          <a:blip r:embed="rId2"/>
          <a:stretch>
            <a:fillRect/>
          </a:stretch>
        </p:blipFill>
        <p:spPr>
          <a:xfrm>
            <a:off x="3896273" y="1209755"/>
            <a:ext cx="3715467" cy="3120871"/>
          </a:xfrm>
          <a:prstGeom prst="rect">
            <a:avLst/>
          </a:prstGeom>
        </p:spPr>
      </p:pic>
      <p:pic>
        <p:nvPicPr>
          <p:cNvPr id="9" name="Grafik 8">
            <a:extLst>
              <a:ext uri="{FF2B5EF4-FFF2-40B4-BE49-F238E27FC236}">
                <a16:creationId xmlns:a16="http://schemas.microsoft.com/office/drawing/2014/main" id="{33148103-51F5-7FF9-A8F6-65BA6AC9EC0E}"/>
              </a:ext>
            </a:extLst>
          </p:cNvPr>
          <p:cNvPicPr>
            <a:picLocks noChangeAspect="1"/>
          </p:cNvPicPr>
          <p:nvPr/>
        </p:nvPicPr>
        <p:blipFill>
          <a:blip r:embed="rId3"/>
          <a:stretch>
            <a:fillRect/>
          </a:stretch>
        </p:blipFill>
        <p:spPr>
          <a:xfrm>
            <a:off x="8155345" y="1209755"/>
            <a:ext cx="3715467" cy="3120871"/>
          </a:xfrm>
          <a:prstGeom prst="rect">
            <a:avLst/>
          </a:prstGeom>
        </p:spPr>
      </p:pic>
      <p:pic>
        <p:nvPicPr>
          <p:cNvPr id="11" name="Grafik 10">
            <a:extLst>
              <a:ext uri="{FF2B5EF4-FFF2-40B4-BE49-F238E27FC236}">
                <a16:creationId xmlns:a16="http://schemas.microsoft.com/office/drawing/2014/main" id="{CA0109C7-7556-4CCC-C077-2571F9C03C29}"/>
              </a:ext>
            </a:extLst>
          </p:cNvPr>
          <p:cNvPicPr>
            <a:picLocks noChangeAspect="1"/>
          </p:cNvPicPr>
          <p:nvPr/>
        </p:nvPicPr>
        <p:blipFill>
          <a:blip r:embed="rId4"/>
          <a:stretch>
            <a:fillRect/>
          </a:stretch>
        </p:blipFill>
        <p:spPr>
          <a:xfrm>
            <a:off x="911225" y="1758525"/>
            <a:ext cx="1843635" cy="1550092"/>
          </a:xfrm>
          <a:prstGeom prst="rect">
            <a:avLst/>
          </a:prstGeom>
        </p:spPr>
      </p:pic>
      <p:sp>
        <p:nvSpPr>
          <p:cNvPr id="12" name="Pfeil: nach rechts 11">
            <a:extLst>
              <a:ext uri="{FF2B5EF4-FFF2-40B4-BE49-F238E27FC236}">
                <a16:creationId xmlns:a16="http://schemas.microsoft.com/office/drawing/2014/main" id="{E6BCBCCA-B170-3F8A-648D-CBDE9AB207A3}"/>
              </a:ext>
            </a:extLst>
          </p:cNvPr>
          <p:cNvSpPr/>
          <p:nvPr/>
        </p:nvSpPr>
        <p:spPr>
          <a:xfrm>
            <a:off x="3085496" y="2233050"/>
            <a:ext cx="480143" cy="502144"/>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a:extLst>
              <a:ext uri="{FF2B5EF4-FFF2-40B4-BE49-F238E27FC236}">
                <a16:creationId xmlns:a16="http://schemas.microsoft.com/office/drawing/2014/main" id="{42BAA4E4-7A02-B4C5-3226-C531EFF6DACA}"/>
              </a:ext>
            </a:extLst>
          </p:cNvPr>
          <p:cNvSpPr txBox="1"/>
          <p:nvPr/>
        </p:nvSpPr>
        <p:spPr>
          <a:xfrm>
            <a:off x="3026489" y="1874570"/>
            <a:ext cx="598155"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Calibre Light"/>
                <a:ea typeface="+mn-ea"/>
                <a:cs typeface="+mn-cs"/>
              </a:rPr>
              <a:t>Zoom</a:t>
            </a:r>
            <a:endParaRPr lang="en-US" dirty="0"/>
          </a:p>
        </p:txBody>
      </p:sp>
      <p:sp>
        <p:nvSpPr>
          <p:cNvPr id="15" name="Textfeld 14">
            <a:extLst>
              <a:ext uri="{FF2B5EF4-FFF2-40B4-BE49-F238E27FC236}">
                <a16:creationId xmlns:a16="http://schemas.microsoft.com/office/drawing/2014/main" id="{003EE173-7779-A4A5-C229-E8F53E08191D}"/>
              </a:ext>
            </a:extLst>
          </p:cNvPr>
          <p:cNvSpPr txBox="1"/>
          <p:nvPr/>
        </p:nvSpPr>
        <p:spPr>
          <a:xfrm>
            <a:off x="869644" y="3549384"/>
            <a:ext cx="2783410" cy="24314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rPr>
              <a:t>Overall, promising results</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Both linear and non-linear implementations are quite close to Xflr5 and FLZ_vortex.</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non-linear polar is slightly curved and follows the airfoil polar dampened.</a:t>
            </a: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endParaRPr lang="en-US" sz="1400" dirty="0">
              <a:solidFill>
                <a:prstClr val="black"/>
              </a:solidFill>
              <a:latin typeface="Calibre Light"/>
            </a:endParaRPr>
          </a:p>
        </p:txBody>
      </p:sp>
      <p:sp>
        <p:nvSpPr>
          <p:cNvPr id="16" name="Textfeld 15">
            <a:extLst>
              <a:ext uri="{FF2B5EF4-FFF2-40B4-BE49-F238E27FC236}">
                <a16:creationId xmlns:a16="http://schemas.microsoft.com/office/drawing/2014/main" id="{69EF36E0-48BA-9696-CFE4-B078F6684A3C}"/>
              </a:ext>
            </a:extLst>
          </p:cNvPr>
          <p:cNvSpPr txBox="1"/>
          <p:nvPr/>
        </p:nvSpPr>
        <p:spPr>
          <a:xfrm>
            <a:off x="8068935" y="4516465"/>
            <a:ext cx="4221179" cy="2092881"/>
          </a:xfrm>
          <a:prstGeom prst="rect">
            <a:avLst/>
          </a:prstGeom>
          <a:noFill/>
        </p:spPr>
        <p:txBody>
          <a:bodyPr wrap="square" rtlCol="0">
            <a:spAutoFit/>
          </a:bodyPr>
          <a:lstStyle/>
          <a:p>
            <a:pPr>
              <a:spcBef>
                <a:spcPts val="600"/>
              </a:spcBef>
              <a:defRPr/>
            </a:pPr>
            <a:r>
              <a:rPr kumimoji="0" lang="en-US" sz="1100" b="0" i="0" u="none" strike="noStrike" kern="1200" cap="none" spc="0" normalizeH="0" baseline="0" noProof="0" dirty="0">
                <a:ln>
                  <a:noFill/>
                </a:ln>
                <a:solidFill>
                  <a:schemeClr val="accent3">
                    <a:lumMod val="75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non-</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lin</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curved towards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very close to Xflr5 LLT,</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continues beyond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(partial CL fail supported)</a:t>
            </a:r>
          </a:p>
          <a:p>
            <a:pPr>
              <a:spcBef>
                <a:spcPts val="600"/>
              </a:spcBef>
              <a:defRPr/>
            </a:pPr>
            <a:r>
              <a:rPr kumimoji="0" lang="en-US" sz="1100" b="0" i="0" u="none" strike="noStrike" kern="1200" cap="none" spc="0" normalizeH="0" baseline="0" noProof="0" dirty="0">
                <a:ln>
                  <a:noFill/>
                </a:ln>
                <a:solidFill>
                  <a:schemeClr val="accent3">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linear	highest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alpha_max same as non-linear</a:t>
            </a:r>
            <a:br>
              <a:rPr lang="en-US" sz="1100" noProof="0" dirty="0">
                <a:solidFill>
                  <a:prstClr val="black"/>
                </a:solidFill>
                <a:latin typeface="Calibre Light"/>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continues beyond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(partial CL fail supported)</a:t>
            </a:r>
          </a:p>
          <a:p>
            <a:pPr>
              <a:spcBef>
                <a:spcPts val="600"/>
              </a:spcBef>
              <a:defRPr/>
            </a:pPr>
            <a:r>
              <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LLT  	curved towards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very close to PC2 non-linear</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stops at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lang="en-US" sz="1100" dirty="0">
                <a:solidFill>
                  <a:prstClr val="black"/>
                </a:solidFill>
                <a:latin typeface="Calibre Light"/>
              </a:rPr>
              <a:t> (one stripe fails -&gt; wing fails) </a:t>
            </a:r>
            <a:endParaRPr kumimoji="0" lang="en-US" sz="1100" b="0" i="0" u="none" strike="noStrike" kern="1200" cap="none" spc="0" normalizeH="0" baseline="0" noProof="0" dirty="0">
              <a:ln>
                <a:noFill/>
              </a:ln>
              <a:solidFill>
                <a:prstClr val="black"/>
              </a:solidFill>
              <a:effectLst/>
              <a:uLnTx/>
              <a:uFillTx/>
              <a:latin typeface="Calibre Light"/>
              <a:ea typeface="+mn-ea"/>
              <a:cs typeface="+mn-cs"/>
            </a:endParaRPr>
          </a:p>
          <a:p>
            <a:pPr>
              <a:spcBef>
                <a:spcPts val="600"/>
              </a:spcBef>
              <a:defRPr/>
            </a:pPr>
            <a:r>
              <a:rPr kumimoji="0" lang="en-US" sz="1100" b="0" i="0" u="none" strike="noStrike" kern="1200" cap="none" spc="0" normalizeH="0" baseline="0" noProof="0" dirty="0">
                <a:ln>
                  <a:noFill/>
                </a:ln>
                <a:solidFill>
                  <a:schemeClr val="bg2">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VLM  	smaller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and alpha_max</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stops at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lang="en-US" sz="1100" dirty="0">
                <a:solidFill>
                  <a:prstClr val="black"/>
                </a:solidFill>
                <a:latin typeface="Calibre Light"/>
              </a:rPr>
              <a:t> (one stripe fails -&gt; wing fails) </a:t>
            </a:r>
            <a:endParaRPr kumimoji="0" lang="en-US" sz="1100" b="0" i="0" u="none" strike="noStrike" kern="1200" cap="none" spc="0" normalizeH="0" baseline="0" noProof="0" dirty="0">
              <a:ln>
                <a:noFill/>
              </a:ln>
              <a:solidFill>
                <a:prstClr val="black"/>
              </a:solidFill>
              <a:effectLst/>
              <a:uLnTx/>
              <a:uFillTx/>
              <a:latin typeface="Calibre Light"/>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0" i="0" u="none" strike="noStrike" kern="1200" cap="none" spc="0" normalizeH="0" baseline="0" noProof="0" dirty="0">
                <a:ln>
                  <a:noFill/>
                </a:ln>
                <a:solidFill>
                  <a:schemeClr val="accent5"/>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FLZ  	smallest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and alpha_max, probably because of 	numerical estimation of airfoils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endParaRPr kumimoji="0" lang="en-US" sz="1100" b="0" i="0" u="none" strike="noStrike" kern="1200" cap="none" spc="0" normalizeH="0" baseline="0" noProof="0" dirty="0">
              <a:ln>
                <a:noFill/>
              </a:ln>
              <a:solidFill>
                <a:prstClr val="black"/>
              </a:solidFill>
              <a:effectLst/>
              <a:uLnTx/>
              <a:uFillTx/>
              <a:latin typeface="Calibre Light"/>
              <a:ea typeface="+mn-ea"/>
              <a:cs typeface="+mn-cs"/>
            </a:endParaRPr>
          </a:p>
        </p:txBody>
      </p:sp>
    </p:spTree>
    <p:extLst>
      <p:ext uri="{BB962C8B-B14F-4D97-AF65-F5344CB8AC3E}">
        <p14:creationId xmlns:p14="http://schemas.microsoft.com/office/powerpoint/2010/main" val="51497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26E9B-B0AA-796E-912E-40A82D6F93A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18692C3-345E-2848-490A-3644C832A29B}"/>
              </a:ext>
            </a:extLst>
          </p:cNvPr>
          <p:cNvSpPr>
            <a:spLocks noGrp="1"/>
          </p:cNvSpPr>
          <p:nvPr>
            <p:ph type="title"/>
          </p:nvPr>
        </p:nvSpPr>
        <p:spPr/>
        <p:txBody>
          <a:bodyPr/>
          <a:lstStyle/>
          <a:p>
            <a:r>
              <a:rPr lang="en-US" noProof="0" dirty="0" err="1">
                <a:solidFill>
                  <a:schemeClr val="bg1">
                    <a:lumMod val="50000"/>
                  </a:schemeClr>
                </a:solidFill>
              </a:rPr>
              <a:t>Comparsion</a:t>
            </a:r>
            <a:r>
              <a:rPr lang="en-US" noProof="0" dirty="0">
                <a:solidFill>
                  <a:schemeClr val="bg1">
                    <a:lumMod val="50000"/>
                  </a:schemeClr>
                </a:solidFill>
              </a:rPr>
              <a:t> to Xfl5 and FLZ_vortex</a:t>
            </a:r>
          </a:p>
        </p:txBody>
      </p:sp>
      <p:sp>
        <p:nvSpPr>
          <p:cNvPr id="3" name="Datumsplatzhalter 2">
            <a:extLst>
              <a:ext uri="{FF2B5EF4-FFF2-40B4-BE49-F238E27FC236}">
                <a16:creationId xmlns:a16="http://schemas.microsoft.com/office/drawing/2014/main" id="{F34570A5-F5AC-8273-E786-6A69E60F7A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DF00310A-50FC-F9CA-1CA3-4559A77CAB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8" name="Grafik 7">
            <a:extLst>
              <a:ext uri="{FF2B5EF4-FFF2-40B4-BE49-F238E27FC236}">
                <a16:creationId xmlns:a16="http://schemas.microsoft.com/office/drawing/2014/main" id="{5E8F855F-5330-875E-7184-168AB3CFB5D0}"/>
              </a:ext>
            </a:extLst>
          </p:cNvPr>
          <p:cNvPicPr>
            <a:picLocks noChangeAspect="1"/>
          </p:cNvPicPr>
          <p:nvPr/>
        </p:nvPicPr>
        <p:blipFill>
          <a:blip r:embed="rId2"/>
          <a:stretch>
            <a:fillRect/>
          </a:stretch>
        </p:blipFill>
        <p:spPr>
          <a:xfrm>
            <a:off x="4421538" y="1471793"/>
            <a:ext cx="7170387" cy="2287242"/>
          </a:xfrm>
          <a:prstGeom prst="rect">
            <a:avLst/>
          </a:prstGeom>
        </p:spPr>
      </p:pic>
      <p:pic>
        <p:nvPicPr>
          <p:cNvPr id="13" name="Grafik 12">
            <a:extLst>
              <a:ext uri="{FF2B5EF4-FFF2-40B4-BE49-F238E27FC236}">
                <a16:creationId xmlns:a16="http://schemas.microsoft.com/office/drawing/2014/main" id="{C6F73C74-C71B-FC5E-23AF-62A1C0775581}"/>
              </a:ext>
            </a:extLst>
          </p:cNvPr>
          <p:cNvPicPr>
            <a:picLocks noChangeAspect="1"/>
          </p:cNvPicPr>
          <p:nvPr/>
        </p:nvPicPr>
        <p:blipFill>
          <a:blip r:embed="rId3"/>
          <a:stretch>
            <a:fillRect/>
          </a:stretch>
        </p:blipFill>
        <p:spPr>
          <a:xfrm>
            <a:off x="4421538" y="4054956"/>
            <a:ext cx="7170387" cy="2312003"/>
          </a:xfrm>
          <a:prstGeom prst="rect">
            <a:avLst/>
          </a:prstGeom>
        </p:spPr>
      </p:pic>
      <p:sp>
        <p:nvSpPr>
          <p:cNvPr id="21" name="Textfeld 20">
            <a:extLst>
              <a:ext uri="{FF2B5EF4-FFF2-40B4-BE49-F238E27FC236}">
                <a16:creationId xmlns:a16="http://schemas.microsoft.com/office/drawing/2014/main" id="{96D00BDB-0BB5-6E78-F453-A037434991C0}"/>
              </a:ext>
            </a:extLst>
          </p:cNvPr>
          <p:cNvSpPr txBox="1"/>
          <p:nvPr/>
        </p:nvSpPr>
        <p:spPr>
          <a:xfrm>
            <a:off x="838200" y="1696790"/>
            <a:ext cx="3443416"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Cl along span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e Light"/>
                <a:ea typeface="+mn-ea"/>
                <a:cs typeface="+mn-cs"/>
              </a:rPr>
              <a:t>As excepted </a:t>
            </a:r>
            <a:r>
              <a:rPr kumimoji="0" lang="en-US" sz="1100" b="0" i="0" u="none" strike="noStrike" kern="1200" cap="none" spc="0" normalizeH="0" baseline="0" noProof="0" dirty="0">
                <a:ln>
                  <a:noFill/>
                </a:ln>
                <a:solidFill>
                  <a:schemeClr val="accent3">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linear follows quite closely </a:t>
            </a:r>
            <a:r>
              <a:rPr kumimoji="0" lang="en-US" sz="1100" b="0" i="0" u="none" strike="noStrike" kern="1200" cap="none" spc="0" normalizeH="0" baseline="0" noProof="0" dirty="0">
                <a:ln>
                  <a:noFill/>
                </a:ln>
                <a:solidFill>
                  <a:schemeClr val="bg2">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VLM. Due to higher alpha0 the Cl curve is shifted towards higher Cl.</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solidFill>
                  <a:prstClr val="black"/>
                </a:solidFill>
                <a:latin typeface="Calibre Light"/>
              </a:rPr>
              <a:t>The slightly different Cl course of </a:t>
            </a:r>
            <a:r>
              <a:rPr kumimoji="0" lang="en-US" sz="1100" b="0" i="0" u="none" strike="noStrike" kern="1200" cap="none" spc="0" normalizeH="0" baseline="0" noProof="0" dirty="0">
                <a:ln>
                  <a:noFill/>
                </a:ln>
                <a:solidFill>
                  <a:schemeClr val="accent3">
                    <a:lumMod val="75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non-linear and </a:t>
            </a:r>
            <a:r>
              <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LLT indicates that there is a different implementation of the “viscous loop” in PC2 and Xflr5.</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1" u="none" strike="noStrike" kern="1200" cap="none" spc="0" normalizeH="0" baseline="0" noProof="0" dirty="0">
                <a:ln>
                  <a:noFill/>
                </a:ln>
                <a:solidFill>
                  <a:prstClr val="black"/>
                </a:solidFill>
                <a:effectLst/>
                <a:uLnTx/>
                <a:uFillTx/>
                <a:latin typeface="Calibre Light"/>
                <a:ea typeface="+mn-ea"/>
                <a:cs typeface="+mn-cs"/>
              </a:rPr>
              <a:t>(further investigation needed?</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a:t>
            </a:r>
          </a:p>
        </p:txBody>
      </p:sp>
      <p:sp>
        <p:nvSpPr>
          <p:cNvPr id="22" name="Textfeld 21">
            <a:extLst>
              <a:ext uri="{FF2B5EF4-FFF2-40B4-BE49-F238E27FC236}">
                <a16:creationId xmlns:a16="http://schemas.microsoft.com/office/drawing/2014/main" id="{F8283027-DE7A-C101-8A36-53BC0062095F}"/>
              </a:ext>
            </a:extLst>
          </p:cNvPr>
          <p:cNvSpPr txBox="1"/>
          <p:nvPr/>
        </p:nvSpPr>
        <p:spPr>
          <a:xfrm>
            <a:off x="838200" y="4126280"/>
            <a:ext cx="3443416"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alpha induced along span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e Light"/>
                <a:ea typeface="+mn-ea"/>
                <a:cs typeface="+mn-cs"/>
              </a:rPr>
              <a:t>Because local Cl and </a:t>
            </a:r>
            <a:r>
              <a:rPr lang="en-US" sz="1100" dirty="0">
                <a:solidFill>
                  <a:prstClr val="black"/>
                </a:solidFill>
                <a:latin typeface="Calibre Light"/>
              </a:rPr>
              <a:t>alpha</a:t>
            </a:r>
            <a:r>
              <a:rPr lang="en-US" sz="1100" i="1" baseline="-10000" dirty="0">
                <a:solidFill>
                  <a:prstClr val="black"/>
                </a:solidFill>
                <a:latin typeface="Calibre Light"/>
              </a:rPr>
              <a:t> </a:t>
            </a:r>
            <a:r>
              <a:rPr lang="en-US" sz="1200" baseline="-10000" dirty="0">
                <a:solidFill>
                  <a:prstClr val="black"/>
                </a:solidFill>
                <a:latin typeface="Calibre Light"/>
              </a:rPr>
              <a:t>induced</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are directly coupled via alpha0 the findings for Cl apply to </a:t>
            </a:r>
            <a:r>
              <a:rPr lang="en-US" sz="1050" dirty="0">
                <a:solidFill>
                  <a:prstClr val="black"/>
                </a:solidFill>
                <a:latin typeface="Calibre Light"/>
              </a:rPr>
              <a:t>alpha</a:t>
            </a:r>
            <a:r>
              <a:rPr lang="en-US" sz="1050" i="1" baseline="-10000" dirty="0">
                <a:solidFill>
                  <a:prstClr val="black"/>
                </a:solidFill>
                <a:latin typeface="Calibre Light"/>
              </a:rPr>
              <a:t> </a:t>
            </a:r>
            <a:r>
              <a:rPr lang="en-US" sz="1100" baseline="-10000" dirty="0">
                <a:solidFill>
                  <a:prstClr val="black"/>
                </a:solidFill>
                <a:latin typeface="Calibre Light"/>
              </a:rPr>
              <a:t>induced</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  </a:t>
            </a:r>
          </a:p>
        </p:txBody>
      </p:sp>
    </p:spTree>
    <p:extLst>
      <p:ext uri="{BB962C8B-B14F-4D97-AF65-F5344CB8AC3E}">
        <p14:creationId xmlns:p14="http://schemas.microsoft.com/office/powerpoint/2010/main" val="393240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28D41-415C-9127-15B1-99FD6F42D7D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0DF62D-62A9-FFAC-681D-703D16CF80D4}"/>
              </a:ext>
            </a:extLst>
          </p:cNvPr>
          <p:cNvSpPr>
            <a:spLocks noGrp="1"/>
          </p:cNvSpPr>
          <p:nvPr>
            <p:ph type="title"/>
          </p:nvPr>
        </p:nvSpPr>
        <p:spPr/>
        <p:txBody>
          <a:bodyPr>
            <a:normAutofit/>
          </a:bodyPr>
          <a:lstStyle/>
          <a:p>
            <a:r>
              <a:rPr lang="en-US" sz="4400" dirty="0"/>
              <a:t>5</a:t>
            </a:r>
            <a:r>
              <a:rPr lang="en-US" sz="4400" noProof="0" dirty="0"/>
              <a:t>. Real Example in PlanformCreator2</a:t>
            </a:r>
            <a:endParaRPr lang="en-US" sz="4400" i="1" noProof="0" dirty="0"/>
          </a:p>
        </p:txBody>
      </p:sp>
      <p:sp>
        <p:nvSpPr>
          <p:cNvPr id="3" name="Textplatzhalter 2">
            <a:extLst>
              <a:ext uri="{FF2B5EF4-FFF2-40B4-BE49-F238E27FC236}">
                <a16:creationId xmlns:a16="http://schemas.microsoft.com/office/drawing/2014/main" id="{CF58AF77-4F3A-86AB-5CF0-48A96E51BD19}"/>
              </a:ext>
            </a:extLst>
          </p:cNvPr>
          <p:cNvSpPr>
            <a:spLocks noGrp="1"/>
          </p:cNvSpPr>
          <p:nvPr>
            <p:ph type="body" idx="1"/>
          </p:nvPr>
        </p:nvSpPr>
        <p:spPr>
          <a:xfrm>
            <a:off x="1302589" y="4589463"/>
            <a:ext cx="5391510" cy="1500187"/>
          </a:xfrm>
        </p:spPr>
        <p:txBody>
          <a:bodyPr/>
          <a:lstStyle/>
          <a:p>
            <a:r>
              <a:rPr lang="de-DE" dirty="0"/>
              <a:t>…</a:t>
            </a:r>
            <a:endParaRPr lang="en-US" noProof="0" dirty="0"/>
          </a:p>
        </p:txBody>
      </p:sp>
      <p:sp>
        <p:nvSpPr>
          <p:cNvPr id="4" name="Datumsplatzhalter 3">
            <a:extLst>
              <a:ext uri="{FF2B5EF4-FFF2-40B4-BE49-F238E27FC236}">
                <a16:creationId xmlns:a16="http://schemas.microsoft.com/office/drawing/2014/main" id="{F27A4F31-F822-CD05-01F1-B20CAA09169D}"/>
              </a:ext>
            </a:extLst>
          </p:cNvPr>
          <p:cNvSpPr>
            <a:spLocks noGrp="1"/>
          </p:cNvSpPr>
          <p:nvPr>
            <p:ph type="dt" sz="half" idx="10"/>
          </p:nvPr>
        </p:nvSpPr>
        <p:spPr/>
        <p:txBody>
          <a:bodyPr/>
          <a:lstStyle/>
          <a:p>
            <a:fld id="{C5ADD0BC-2AAA-421B-84BE-3BE36C130C8A}"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BEA44E76-3A40-EF76-48F2-397F135B2C27}"/>
              </a:ext>
            </a:extLst>
          </p:cNvPr>
          <p:cNvSpPr>
            <a:spLocks noGrp="1"/>
          </p:cNvSpPr>
          <p:nvPr>
            <p:ph type="sldNum" sz="quarter" idx="12"/>
          </p:nvPr>
        </p:nvSpPr>
        <p:spPr/>
        <p:txBody>
          <a:bodyPr/>
          <a:lstStyle/>
          <a:p>
            <a:fld id="{68F3CE6D-6AF4-4991-9EBA-41D849118E40}" type="slidenum">
              <a:rPr lang="en-US" noProof="0" smtClean="0"/>
              <a:t>22</a:t>
            </a:fld>
            <a:endParaRPr lang="en-US" noProof="0" dirty="0"/>
          </a:p>
        </p:txBody>
      </p:sp>
    </p:spTree>
    <p:extLst>
      <p:ext uri="{BB962C8B-B14F-4D97-AF65-F5344CB8AC3E}">
        <p14:creationId xmlns:p14="http://schemas.microsoft.com/office/powerpoint/2010/main" val="3258673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5C410-53AD-4361-E5A5-0CFA260EF91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548A052-BA62-2FEA-924F-33257AE0BA4C}"/>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- 1</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2F0AEF94-FFFE-755B-930D-E3D1263CBF6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6FD64F3A-1E54-D7E2-0AF4-FD4464E94D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E8778631-F922-25E8-7667-7D54A0C2FF9F}"/>
              </a:ext>
            </a:extLst>
          </p:cNvPr>
          <p:cNvSpPr txBox="1"/>
          <p:nvPr/>
        </p:nvSpPr>
        <p:spPr>
          <a:xfrm>
            <a:off x="838200" y="1696790"/>
            <a:ext cx="2743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Task</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This wing should be improved as it shows critical stall behavior with a tendency to wing drop </a:t>
            </a:r>
            <a:br>
              <a:rPr kumimoji="0" lang="en-US" sz="1400" b="0" i="0" u="none" strike="noStrike" kern="1200" cap="none" spc="0" normalizeH="0" baseline="0" noProof="0" dirty="0">
                <a:ln>
                  <a:noFill/>
                </a:ln>
                <a:solidFill>
                  <a:prstClr val="black"/>
                </a:solidFill>
                <a:effectLst/>
                <a:uLnTx/>
                <a:uFillTx/>
                <a:latin typeface="Calibre Light"/>
                <a:ea typeface="+mn-ea"/>
                <a:cs typeface="+mn-cs"/>
              </a:rPr>
            </a:br>
            <a:r>
              <a:rPr kumimoji="0" lang="en-US" sz="1400" b="0" i="0" u="none" strike="noStrike" kern="1200" cap="none" spc="0" normalizeH="0" baseline="0" noProof="0" dirty="0">
                <a:ln>
                  <a:noFill/>
                </a:ln>
                <a:solidFill>
                  <a:prstClr val="black"/>
                </a:solidFill>
                <a:effectLst/>
                <a:uLnTx/>
                <a:uFillTx/>
                <a:latin typeface="Calibre Light"/>
                <a:ea typeface="+mn-ea"/>
                <a:cs typeface="+mn-cs"/>
              </a:rPr>
              <a:t>(de: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abschmieren</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a:t>
            </a:r>
          </a:p>
        </p:txBody>
      </p:sp>
      <p:pic>
        <p:nvPicPr>
          <p:cNvPr id="6" name="Grafik 5">
            <a:extLst>
              <a:ext uri="{FF2B5EF4-FFF2-40B4-BE49-F238E27FC236}">
                <a16:creationId xmlns:a16="http://schemas.microsoft.com/office/drawing/2014/main" id="{5AA36A25-874C-F923-4A1F-EC84D47037A9}"/>
              </a:ext>
            </a:extLst>
          </p:cNvPr>
          <p:cNvPicPr>
            <a:picLocks noChangeAspect="1"/>
          </p:cNvPicPr>
          <p:nvPr/>
        </p:nvPicPr>
        <p:blipFill>
          <a:blip r:embed="rId2"/>
          <a:stretch>
            <a:fillRect/>
          </a:stretch>
        </p:blipFill>
        <p:spPr>
          <a:xfrm>
            <a:off x="3823950" y="1696125"/>
            <a:ext cx="8195490" cy="4361775"/>
          </a:xfrm>
          <a:prstGeom prst="rect">
            <a:avLst/>
          </a:prstGeom>
        </p:spPr>
      </p:pic>
    </p:spTree>
    <p:extLst>
      <p:ext uri="{BB962C8B-B14F-4D97-AF65-F5344CB8AC3E}">
        <p14:creationId xmlns:p14="http://schemas.microsoft.com/office/powerpoint/2010/main" val="4149604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0A77-752F-C5B7-8CCB-B591B7682E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E85820C-5896-882F-674B-2F2E86307CCB}"/>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- 1</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3ECB91F2-B777-7888-BEA0-6D69AE5DB9A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FB3930A2-33DD-251D-855D-576A999773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D3CB302F-F926-1571-3BEA-08F70C45E5C4}"/>
              </a:ext>
            </a:extLst>
          </p:cNvPr>
          <p:cNvSpPr txBox="1"/>
          <p:nvPr/>
        </p:nvSpPr>
        <p:spPr>
          <a:xfrm>
            <a:off x="838200" y="1696790"/>
            <a:ext cx="2743200"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Paneling</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Before paneling optimization, the deviation of paneled planform to the original planform is quite high.</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So the optimization settings are applied…</a:t>
            </a: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p:txBody>
      </p:sp>
      <p:pic>
        <p:nvPicPr>
          <p:cNvPr id="9" name="Grafik 8">
            <a:extLst>
              <a:ext uri="{FF2B5EF4-FFF2-40B4-BE49-F238E27FC236}">
                <a16:creationId xmlns:a16="http://schemas.microsoft.com/office/drawing/2014/main" id="{89F8C1C3-27DD-E70C-411D-F032BB3D0F14}"/>
              </a:ext>
            </a:extLst>
          </p:cNvPr>
          <p:cNvPicPr>
            <a:picLocks noChangeAspect="1"/>
          </p:cNvPicPr>
          <p:nvPr/>
        </p:nvPicPr>
        <p:blipFill>
          <a:blip r:embed="rId2"/>
          <a:stretch>
            <a:fillRect/>
          </a:stretch>
        </p:blipFill>
        <p:spPr>
          <a:xfrm>
            <a:off x="3581400" y="1809867"/>
            <a:ext cx="8295904" cy="3890714"/>
          </a:xfrm>
          <a:prstGeom prst="rect">
            <a:avLst/>
          </a:prstGeom>
        </p:spPr>
      </p:pic>
      <p:sp>
        <p:nvSpPr>
          <p:cNvPr id="10" name="Rechteck 9">
            <a:extLst>
              <a:ext uri="{FF2B5EF4-FFF2-40B4-BE49-F238E27FC236}">
                <a16:creationId xmlns:a16="http://schemas.microsoft.com/office/drawing/2014/main" id="{FE5002A5-0297-BF3B-3F8C-377916C9A515}"/>
              </a:ext>
            </a:extLst>
          </p:cNvPr>
          <p:cNvSpPr/>
          <p:nvPr/>
        </p:nvSpPr>
        <p:spPr>
          <a:xfrm>
            <a:off x="3581400" y="2677886"/>
            <a:ext cx="2267309" cy="790554"/>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14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D6F6B-5337-FD2F-FEFC-22E2E8F394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1F4DD68-7D52-2C4F-2A73-2D1278CB2F36}"/>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- 2</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97A6038C-0780-9FFA-A65B-F1CE55045BD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CE3BDAEE-E46A-A6BA-9973-36D35E9E4F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599EAC5A-5D20-EAFB-239A-1F4E9E693B87}"/>
              </a:ext>
            </a:extLst>
          </p:cNvPr>
          <p:cNvSpPr txBox="1"/>
          <p:nvPr/>
        </p:nvSpPr>
        <p:spPr>
          <a:xfrm>
            <a:off x="838200" y="1696790"/>
            <a:ext cx="2743200"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Paneling optimized</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Panel distribution now looks better and is sufficient for aero analysis.</a:t>
            </a:r>
          </a:p>
        </p:txBody>
      </p:sp>
      <p:pic>
        <p:nvPicPr>
          <p:cNvPr id="6" name="Grafik 5">
            <a:extLst>
              <a:ext uri="{FF2B5EF4-FFF2-40B4-BE49-F238E27FC236}">
                <a16:creationId xmlns:a16="http://schemas.microsoft.com/office/drawing/2014/main" id="{3D855392-7D0A-F9AD-58F4-0F4EB9F0E79E}"/>
              </a:ext>
            </a:extLst>
          </p:cNvPr>
          <p:cNvPicPr>
            <a:picLocks noChangeAspect="1"/>
          </p:cNvPicPr>
          <p:nvPr/>
        </p:nvPicPr>
        <p:blipFill>
          <a:blip r:embed="rId2"/>
          <a:stretch>
            <a:fillRect/>
          </a:stretch>
        </p:blipFill>
        <p:spPr>
          <a:xfrm>
            <a:off x="3585391" y="1809867"/>
            <a:ext cx="8291913" cy="3890714"/>
          </a:xfrm>
          <a:prstGeom prst="rect">
            <a:avLst/>
          </a:prstGeom>
        </p:spPr>
      </p:pic>
      <p:sp>
        <p:nvSpPr>
          <p:cNvPr id="7" name="Rechteck 6">
            <a:extLst>
              <a:ext uri="{FF2B5EF4-FFF2-40B4-BE49-F238E27FC236}">
                <a16:creationId xmlns:a16="http://schemas.microsoft.com/office/drawing/2014/main" id="{DA6DF0F5-C26D-D140-EC3E-A63DC0D0BB4B}"/>
              </a:ext>
            </a:extLst>
          </p:cNvPr>
          <p:cNvSpPr/>
          <p:nvPr/>
        </p:nvSpPr>
        <p:spPr>
          <a:xfrm>
            <a:off x="5246298" y="3755223"/>
            <a:ext cx="6425242" cy="1386119"/>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129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EC660-15A9-C961-0D38-26EF7B3DD6F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06AFC31-5879-73EA-58B6-A0F902216F57}"/>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- 3</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266B8F80-C685-8014-74F3-CB6ECEFC98D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7ACFBFFD-4D59-2061-EBC7-19C13731AC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1A19D69E-2D1F-CF6F-D5B1-7C3F7D3C300C}"/>
              </a:ext>
            </a:extLst>
          </p:cNvPr>
          <p:cNvSpPr txBox="1"/>
          <p:nvPr/>
        </p:nvSpPr>
        <p:spPr>
          <a:xfrm>
            <a:off x="838200" y="1696790"/>
            <a:ext cx="2743200" cy="36625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Aero Analysis</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VLM analysis are automatically started with opening the “Aero Analysis” panel.</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With the option “Set close to alpha_max” the maximum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AoA</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before a part of the wing stalls, is searched.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Cl along span distribution indicates the critical part of the wing with a red line.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In the panels view the causing panel stripes are also marked red. </a:t>
            </a: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p:txBody>
      </p:sp>
      <p:pic>
        <p:nvPicPr>
          <p:cNvPr id="10" name="Grafik 9">
            <a:extLst>
              <a:ext uri="{FF2B5EF4-FFF2-40B4-BE49-F238E27FC236}">
                <a16:creationId xmlns:a16="http://schemas.microsoft.com/office/drawing/2014/main" id="{15B831B0-6F77-2C66-FCB1-7B4E233D538F}"/>
              </a:ext>
            </a:extLst>
          </p:cNvPr>
          <p:cNvPicPr>
            <a:picLocks noChangeAspect="1"/>
          </p:cNvPicPr>
          <p:nvPr/>
        </p:nvPicPr>
        <p:blipFill>
          <a:blip r:embed="rId2"/>
          <a:stretch>
            <a:fillRect/>
          </a:stretch>
        </p:blipFill>
        <p:spPr>
          <a:xfrm>
            <a:off x="3581399" y="1809867"/>
            <a:ext cx="8303541" cy="3650695"/>
          </a:xfrm>
          <a:prstGeom prst="rect">
            <a:avLst/>
          </a:prstGeom>
        </p:spPr>
      </p:pic>
      <p:sp>
        <p:nvSpPr>
          <p:cNvPr id="11" name="Rechteck 10">
            <a:extLst>
              <a:ext uri="{FF2B5EF4-FFF2-40B4-BE49-F238E27FC236}">
                <a16:creationId xmlns:a16="http://schemas.microsoft.com/office/drawing/2014/main" id="{D7FC92FA-2D8C-AA7F-A567-A1B4F49F9AB5}"/>
              </a:ext>
            </a:extLst>
          </p:cNvPr>
          <p:cNvSpPr/>
          <p:nvPr/>
        </p:nvSpPr>
        <p:spPr>
          <a:xfrm>
            <a:off x="3581401" y="3010618"/>
            <a:ext cx="1163128" cy="1561381"/>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FDEA2E2C-9BED-31CF-8E93-971B5FECF76B}"/>
              </a:ext>
            </a:extLst>
          </p:cNvPr>
          <p:cNvSpPr/>
          <p:nvPr/>
        </p:nvSpPr>
        <p:spPr>
          <a:xfrm>
            <a:off x="9832676" y="3635214"/>
            <a:ext cx="1163128" cy="1561381"/>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55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742F-1F0F-CA7B-0815-AEFB13D3A94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2A0925A-7B33-738A-6B17-B5E4C5A31896}"/>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- 4</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0EF31903-0B99-D14B-1C3C-B1972351944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20E6A14A-C286-6137-3650-3F948DE76D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5282A699-2F93-497D-06AD-8CD1266B70AB}"/>
              </a:ext>
            </a:extLst>
          </p:cNvPr>
          <p:cNvSpPr txBox="1"/>
          <p:nvPr/>
        </p:nvSpPr>
        <p:spPr>
          <a:xfrm>
            <a:off x="838200" y="1696790"/>
            <a:ext cx="2743200" cy="46166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Planform Modification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With “View Chod Distribution” the Bezier curve defining the chord is displayed.</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By moving the tip tangent control point with the mouse, the chord in the tip area is made fuller.</a:t>
            </a:r>
          </a:p>
          <a:p>
            <a:pPr marL="0" marR="0" lvl="0" indent="0" algn="l" defTabSz="914400" rtl="0" eaLnBrk="1" fontAlgn="auto" latinLnBrk="0" hangingPunct="1">
              <a:lnSpc>
                <a:spcPct val="100000"/>
              </a:lnSpc>
              <a:spcBef>
                <a:spcPts val="1200"/>
              </a:spcBef>
              <a:spcAft>
                <a:spcPts val="0"/>
              </a:spcAft>
              <a:buClrTx/>
              <a:buSzTx/>
              <a:buFontTx/>
              <a:buNone/>
              <a:tabLst/>
              <a:defRPr/>
            </a:pPr>
            <a:br>
              <a:rPr lang="en-US" sz="1400" dirty="0">
                <a:solidFill>
                  <a:prstClr val="black"/>
                </a:solidFill>
                <a:latin typeface="Calibre Light"/>
              </a:rPr>
            </a:br>
            <a:r>
              <a:rPr lang="en-US" sz="1400" dirty="0">
                <a:solidFill>
                  <a:prstClr val="black"/>
                </a:solidFill>
                <a:latin typeface="Calibre Light"/>
              </a:rPr>
              <a:t>This will move the critical wing area towards root. </a:t>
            </a:r>
            <a:br>
              <a:rPr lang="en-US" sz="1400" dirty="0">
                <a:solidFill>
                  <a:prstClr val="black"/>
                </a:solidFill>
                <a:latin typeface="Calibre Light"/>
              </a:rPr>
            </a:br>
            <a:r>
              <a:rPr lang="en-US" sz="1400" dirty="0">
                <a:solidFill>
                  <a:prstClr val="black"/>
                </a:solidFill>
                <a:latin typeface="Calibre Light"/>
              </a:rPr>
              <a:t>In addition, alpha_max increased from 10.6° to 12.4°.</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Mission completed! </a:t>
            </a:r>
            <a:r>
              <a:rPr lang="de-DE" sz="1400" dirty="0">
                <a:solidFill>
                  <a:prstClr val="black"/>
                </a:solidFill>
                <a:latin typeface="Calibre Light"/>
              </a:rPr>
              <a:t>😉</a:t>
            </a:r>
          </a:p>
          <a:p>
            <a:pPr marL="0" marR="0" lvl="0" indent="0" algn="l" defTabSz="914400" rtl="0" eaLnBrk="1" fontAlgn="auto" latinLnBrk="0" hangingPunct="1">
              <a:lnSpc>
                <a:spcPct val="100000"/>
              </a:lnSpc>
              <a:spcBef>
                <a:spcPts val="1200"/>
              </a:spcBef>
              <a:spcAft>
                <a:spcPts val="0"/>
              </a:spcAft>
              <a:buClrTx/>
              <a:buSzTx/>
              <a:buFontTx/>
              <a:buNone/>
              <a:tabLst/>
              <a:defRPr/>
            </a:pPr>
            <a:endParaRPr lang="de-DE" sz="1400" dirty="0">
              <a:solidFill>
                <a:prstClr val="black"/>
              </a:solidFill>
              <a:latin typeface="Calibre Light"/>
            </a:endParaRPr>
          </a:p>
          <a:p>
            <a:pPr marL="0" marR="0" lvl="0" indent="0" algn="l" defTabSz="914400" rtl="0" eaLnBrk="1" fontAlgn="auto" latinLnBrk="0" hangingPunct="1">
              <a:lnSpc>
                <a:spcPct val="100000"/>
              </a:lnSpc>
              <a:spcBef>
                <a:spcPts val="1200"/>
              </a:spcBef>
              <a:spcAft>
                <a:spcPts val="0"/>
              </a:spcAft>
              <a:buClrTx/>
              <a:buSzTx/>
              <a:buFontTx/>
              <a:buNone/>
              <a:tabLst/>
              <a:defRPr/>
            </a:pPr>
            <a:endParaRPr lang="en-US" sz="1400" dirty="0">
              <a:solidFill>
                <a:prstClr val="black"/>
              </a:solidFill>
              <a:latin typeface="Calibre Light"/>
            </a:endParaRP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p:txBody>
      </p:sp>
      <p:pic>
        <p:nvPicPr>
          <p:cNvPr id="6" name="Grafik 5">
            <a:extLst>
              <a:ext uri="{FF2B5EF4-FFF2-40B4-BE49-F238E27FC236}">
                <a16:creationId xmlns:a16="http://schemas.microsoft.com/office/drawing/2014/main" id="{FE6D76C7-9047-4891-C74F-FDAAAE03588F}"/>
              </a:ext>
            </a:extLst>
          </p:cNvPr>
          <p:cNvPicPr>
            <a:picLocks noChangeAspect="1"/>
          </p:cNvPicPr>
          <p:nvPr/>
        </p:nvPicPr>
        <p:blipFill>
          <a:blip r:embed="rId2"/>
          <a:stretch>
            <a:fillRect/>
          </a:stretch>
        </p:blipFill>
        <p:spPr>
          <a:xfrm>
            <a:off x="3599572" y="1809867"/>
            <a:ext cx="8285367" cy="3650695"/>
          </a:xfrm>
          <a:prstGeom prst="rect">
            <a:avLst/>
          </a:prstGeom>
        </p:spPr>
      </p:pic>
      <p:sp>
        <p:nvSpPr>
          <p:cNvPr id="11" name="Rechteck 10">
            <a:extLst>
              <a:ext uri="{FF2B5EF4-FFF2-40B4-BE49-F238E27FC236}">
                <a16:creationId xmlns:a16="http://schemas.microsoft.com/office/drawing/2014/main" id="{C7DBDED5-F9D3-3692-0333-FF43AD21E5C7}"/>
              </a:ext>
            </a:extLst>
          </p:cNvPr>
          <p:cNvSpPr/>
          <p:nvPr/>
        </p:nvSpPr>
        <p:spPr>
          <a:xfrm>
            <a:off x="3581400" y="2515318"/>
            <a:ext cx="1163128" cy="218357"/>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D3352861-4E8F-C777-A4F1-1DA4BF5A85B0}"/>
              </a:ext>
            </a:extLst>
          </p:cNvPr>
          <p:cNvSpPr/>
          <p:nvPr/>
        </p:nvSpPr>
        <p:spPr>
          <a:xfrm>
            <a:off x="10534650" y="2263615"/>
            <a:ext cx="742950" cy="536736"/>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8628A767-4BAC-DDBE-A059-0DEDC216B68D}"/>
              </a:ext>
            </a:extLst>
          </p:cNvPr>
          <p:cNvSpPr/>
          <p:nvPr/>
        </p:nvSpPr>
        <p:spPr>
          <a:xfrm>
            <a:off x="5854700" y="3790790"/>
            <a:ext cx="1130300" cy="317660"/>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Gerade Verbindung mit Pfeil 8">
            <a:extLst>
              <a:ext uri="{FF2B5EF4-FFF2-40B4-BE49-F238E27FC236}">
                <a16:creationId xmlns:a16="http://schemas.microsoft.com/office/drawing/2014/main" id="{4305F2D4-B889-D33A-03E5-663A552C0369}"/>
              </a:ext>
            </a:extLst>
          </p:cNvPr>
          <p:cNvCxnSpPr/>
          <p:nvPr/>
        </p:nvCxnSpPr>
        <p:spPr>
          <a:xfrm flipH="1">
            <a:off x="7194550" y="2800351"/>
            <a:ext cx="3181350" cy="914399"/>
          </a:xfrm>
          <a:prstGeom prst="straightConnector1">
            <a:avLst/>
          </a:prstGeom>
          <a:ln w="41275">
            <a:solidFill>
              <a:schemeClr val="accent2">
                <a:alpha val="72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6B2A0-15C6-5E6D-A06E-26F716A673E6}"/>
            </a:ext>
          </a:extLst>
        </p:cNvPr>
        <p:cNvGrpSpPr/>
        <p:nvPr/>
      </p:nvGrpSpPr>
      <p:grpSpPr>
        <a:xfrm>
          <a:off x="0" y="0"/>
          <a:ext cx="0" cy="0"/>
          <a:chOff x="0" y="0"/>
          <a:chExt cx="0" cy="0"/>
        </a:xfrm>
      </p:grpSpPr>
      <p:sp>
        <p:nvSpPr>
          <p:cNvPr id="4" name="Datumsplatzhalter 3">
            <a:extLst>
              <a:ext uri="{FF2B5EF4-FFF2-40B4-BE49-F238E27FC236}">
                <a16:creationId xmlns:a16="http://schemas.microsoft.com/office/drawing/2014/main" id="{F64A5E39-4F9D-D36B-964C-CAB6E01A3CA3}"/>
              </a:ext>
            </a:extLst>
          </p:cNvPr>
          <p:cNvSpPr>
            <a:spLocks noGrp="1"/>
          </p:cNvSpPr>
          <p:nvPr>
            <p:ph type="dt" sz="half" idx="10"/>
          </p:nvPr>
        </p:nvSpPr>
        <p:spPr/>
        <p:txBody>
          <a:bodyPr/>
          <a:lstStyle/>
          <a:p>
            <a:fld id="{C5ADD0BC-2AAA-421B-84BE-3BE36C130C8A}"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99E90142-EA7D-7CE2-7EDA-F5A9C1C4F102}"/>
              </a:ext>
            </a:extLst>
          </p:cNvPr>
          <p:cNvSpPr>
            <a:spLocks noGrp="1"/>
          </p:cNvSpPr>
          <p:nvPr>
            <p:ph type="sldNum" sz="quarter" idx="12"/>
          </p:nvPr>
        </p:nvSpPr>
        <p:spPr/>
        <p:txBody>
          <a:bodyPr/>
          <a:lstStyle/>
          <a:p>
            <a:fld id="{68F3CE6D-6AF4-4991-9EBA-41D849118E40}" type="slidenum">
              <a:rPr lang="en-US" noProof="0" smtClean="0"/>
              <a:t>28</a:t>
            </a:fld>
            <a:endParaRPr lang="en-US" noProof="0" dirty="0"/>
          </a:p>
        </p:txBody>
      </p:sp>
      <p:sp>
        <p:nvSpPr>
          <p:cNvPr id="9" name="Textplatzhalter 8">
            <a:extLst>
              <a:ext uri="{FF2B5EF4-FFF2-40B4-BE49-F238E27FC236}">
                <a16:creationId xmlns:a16="http://schemas.microsoft.com/office/drawing/2014/main" id="{3FEBEAEE-E2E5-37BC-36A6-CAC88F335699}"/>
              </a:ext>
            </a:extLst>
          </p:cNvPr>
          <p:cNvSpPr>
            <a:spLocks noGrp="1"/>
          </p:cNvSpPr>
          <p:nvPr>
            <p:ph type="body" idx="1"/>
          </p:nvPr>
        </p:nvSpPr>
        <p:spPr>
          <a:xfrm>
            <a:off x="3922742" y="1952625"/>
            <a:ext cx="4626035" cy="2993156"/>
          </a:xfrm>
        </p:spPr>
        <p:txBody>
          <a:bodyPr>
            <a:noAutofit/>
          </a:bodyPr>
          <a:lstStyle/>
          <a:p>
            <a:pPr algn="ctr"/>
            <a:r>
              <a:rPr lang="en-US" sz="1800" noProof="0" dirty="0"/>
              <a:t>This was the short tour through the </a:t>
            </a:r>
            <a:br>
              <a:rPr lang="en-US" sz="1800" noProof="0" dirty="0"/>
            </a:br>
            <a:r>
              <a:rPr lang="en-US" sz="1800" noProof="0" dirty="0"/>
              <a:t>VLM wing aero extension </a:t>
            </a:r>
            <a:br>
              <a:rPr lang="en-US" sz="1800" noProof="0" dirty="0"/>
            </a:br>
            <a:r>
              <a:rPr lang="en-US" sz="1800" noProof="0" dirty="0"/>
              <a:t>of PlanformCreator2 v3.</a:t>
            </a:r>
          </a:p>
          <a:p>
            <a:pPr algn="ctr"/>
            <a:endParaRPr lang="en-US" sz="1800" noProof="0" dirty="0"/>
          </a:p>
          <a:p>
            <a:pPr algn="ctr"/>
            <a:r>
              <a:rPr lang="en-US" sz="1800" noProof="0" dirty="0"/>
              <a:t>Thank you for sticking it out this far!</a:t>
            </a:r>
          </a:p>
          <a:p>
            <a:pPr algn="ctr"/>
            <a:r>
              <a:rPr lang="en-US" sz="1800" noProof="0" dirty="0"/>
              <a:t> Any feedback is greatly appreciated.</a:t>
            </a:r>
          </a:p>
          <a:p>
            <a:pPr algn="ctr"/>
            <a:endParaRPr lang="en-US" sz="1800" dirty="0"/>
          </a:p>
          <a:p>
            <a:pPr algn="ctr"/>
            <a:endParaRPr lang="en-US" sz="1800" dirty="0"/>
          </a:p>
          <a:p>
            <a:pPr algn="ctr"/>
            <a:r>
              <a:rPr lang="en-US" sz="1800" dirty="0"/>
              <a:t>Jochen</a:t>
            </a:r>
          </a:p>
          <a:p>
            <a:pPr algn="ctr"/>
            <a:endParaRPr lang="en-US" sz="1800" noProof="0" dirty="0"/>
          </a:p>
        </p:txBody>
      </p:sp>
    </p:spTree>
    <p:extLst>
      <p:ext uri="{BB962C8B-B14F-4D97-AF65-F5344CB8AC3E}">
        <p14:creationId xmlns:p14="http://schemas.microsoft.com/office/powerpoint/2010/main" val="139783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1A90D-F218-C3BD-3B94-9EF8D9EB103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F9D432-794D-9BF3-F8DB-BD4DE41A96FB}"/>
              </a:ext>
            </a:extLst>
          </p:cNvPr>
          <p:cNvSpPr>
            <a:spLocks noGrp="1"/>
          </p:cNvSpPr>
          <p:nvPr>
            <p:ph type="title"/>
          </p:nvPr>
        </p:nvSpPr>
        <p:spPr/>
        <p:txBody>
          <a:bodyPr/>
          <a:lstStyle/>
          <a:p>
            <a:r>
              <a:rPr lang="en-US" noProof="0" dirty="0"/>
              <a:t>Objectives </a:t>
            </a:r>
          </a:p>
        </p:txBody>
      </p:sp>
      <p:sp>
        <p:nvSpPr>
          <p:cNvPr id="4" name="Textfeld 3">
            <a:extLst>
              <a:ext uri="{FF2B5EF4-FFF2-40B4-BE49-F238E27FC236}">
                <a16:creationId xmlns:a16="http://schemas.microsoft.com/office/drawing/2014/main" id="{29B68AB2-7629-C6F7-F719-7E8E58764188}"/>
              </a:ext>
            </a:extLst>
          </p:cNvPr>
          <p:cNvSpPr txBox="1"/>
          <p:nvPr/>
        </p:nvSpPr>
        <p:spPr>
          <a:xfrm>
            <a:off x="838200" y="1952625"/>
            <a:ext cx="5958254" cy="3108543"/>
          </a:xfrm>
          <a:prstGeom prst="rect">
            <a:avLst/>
          </a:prstGeom>
          <a:noFill/>
        </p:spPr>
        <p:txBody>
          <a:bodyPr wrap="square" rtlCol="0">
            <a:spAutoFit/>
          </a:bodyPr>
          <a:lstStyle/>
          <a:p>
            <a:pPr>
              <a:spcBef>
                <a:spcPts val="1200"/>
              </a:spcBef>
            </a:pPr>
            <a:r>
              <a:rPr lang="en-US" sz="1400" noProof="0" dirty="0"/>
              <a:t>To date, the app PlanformCreator2 has focused exclusively onto geometric design of a wing's planform. Although aerodynamic aspects were always in view by focusing on the chord distribution along the wingspan,  no direct aerodynamic properties could be used to support the planform design process.</a:t>
            </a:r>
          </a:p>
          <a:p>
            <a:pPr>
              <a:spcBef>
                <a:spcPts val="1200"/>
              </a:spcBef>
            </a:pPr>
            <a:r>
              <a:rPr lang="en-US" sz="1400" dirty="0"/>
              <a:t>An important goal of planform design is to achieve a good-natured wing regarding stall - at the same time good performance through minimized induced drag.</a:t>
            </a:r>
          </a:p>
          <a:p>
            <a:pPr>
              <a:spcBef>
                <a:spcPts val="1200"/>
              </a:spcBef>
            </a:pPr>
            <a:r>
              <a:rPr lang="en-US" sz="1400" dirty="0"/>
              <a:t>Up to now the user had to iterate with an external tool like Xfl5 or FLZ_vortex to analyze especially lift along the wingspan.</a:t>
            </a:r>
          </a:p>
          <a:p>
            <a:pPr>
              <a:spcBef>
                <a:spcPts val="1200"/>
              </a:spcBef>
            </a:pPr>
            <a:r>
              <a:rPr lang="en-US" sz="1400" noProof="0" dirty="0"/>
              <a:t>The extension described here, shall allow to assess the lift distribution along wingspan and the check if the local lift exceeds the maximum lift the airfoil can provide. </a:t>
            </a:r>
            <a:endParaRPr lang="en-US" sz="1400" dirty="0"/>
          </a:p>
          <a:p>
            <a:pPr>
              <a:spcBef>
                <a:spcPts val="1200"/>
              </a:spcBef>
            </a:pPr>
            <a:endParaRPr lang="en-US" sz="1600" dirty="0">
              <a:latin typeface="Calibre Medium" panose="020B0603030202060203" pitchFamily="34" charset="0"/>
            </a:endParaRPr>
          </a:p>
        </p:txBody>
      </p:sp>
      <p:sp>
        <p:nvSpPr>
          <p:cNvPr id="3" name="Datumsplatzhalter 2">
            <a:extLst>
              <a:ext uri="{FF2B5EF4-FFF2-40B4-BE49-F238E27FC236}">
                <a16:creationId xmlns:a16="http://schemas.microsoft.com/office/drawing/2014/main" id="{57DA9DB0-73F7-6280-04D3-25D87D91DEF1}"/>
              </a:ext>
            </a:extLst>
          </p:cNvPr>
          <p:cNvSpPr>
            <a:spLocks noGrp="1"/>
          </p:cNvSpPr>
          <p:nvPr>
            <p:ph type="dt" sz="half" idx="10"/>
          </p:nvPr>
        </p:nvSpPr>
        <p:spPr/>
        <p:txBody>
          <a:bodyPr/>
          <a:lstStyle/>
          <a:p>
            <a:fld id="{0F4CDFF7-CC20-49C8-B69E-7C36FEB9665D}" type="datetime1">
              <a:rPr lang="en-US" noProof="0" smtClean="0"/>
              <a:t>2/25/2025</a:t>
            </a:fld>
            <a:endParaRPr lang="en-US" noProof="0" dirty="0"/>
          </a:p>
        </p:txBody>
      </p:sp>
      <p:cxnSp>
        <p:nvCxnSpPr>
          <p:cNvPr id="39" name="Gerader Verbinder 38">
            <a:extLst>
              <a:ext uri="{FF2B5EF4-FFF2-40B4-BE49-F238E27FC236}">
                <a16:creationId xmlns:a16="http://schemas.microsoft.com/office/drawing/2014/main" id="{33DA9879-89FA-D243-8965-3EECED3108E6}"/>
              </a:ext>
            </a:extLst>
          </p:cNvPr>
          <p:cNvCxnSpPr/>
          <p:nvPr/>
        </p:nvCxnSpPr>
        <p:spPr>
          <a:xfrm>
            <a:off x="7007831" y="3408061"/>
            <a:ext cx="499620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 name="Grafik 40">
            <a:extLst>
              <a:ext uri="{FF2B5EF4-FFF2-40B4-BE49-F238E27FC236}">
                <a16:creationId xmlns:a16="http://schemas.microsoft.com/office/drawing/2014/main" id="{9BD70E6F-294D-F394-259A-91F71AF12B50}"/>
              </a:ext>
            </a:extLst>
          </p:cNvPr>
          <p:cNvPicPr>
            <a:picLocks noChangeAspect="1"/>
          </p:cNvPicPr>
          <p:nvPr/>
        </p:nvPicPr>
        <p:blipFill>
          <a:blip r:embed="rId2"/>
          <a:stretch>
            <a:fillRect/>
          </a:stretch>
        </p:blipFill>
        <p:spPr>
          <a:xfrm>
            <a:off x="7651502" y="1440462"/>
            <a:ext cx="3982916" cy="1751502"/>
          </a:xfrm>
          <a:prstGeom prst="rect">
            <a:avLst/>
          </a:prstGeom>
        </p:spPr>
      </p:pic>
      <p:pic>
        <p:nvPicPr>
          <p:cNvPr id="43" name="Grafik 42">
            <a:extLst>
              <a:ext uri="{FF2B5EF4-FFF2-40B4-BE49-F238E27FC236}">
                <a16:creationId xmlns:a16="http://schemas.microsoft.com/office/drawing/2014/main" id="{1DA0FD51-AD19-40D1-CAC6-0A7C054225F9}"/>
              </a:ext>
            </a:extLst>
          </p:cNvPr>
          <p:cNvPicPr>
            <a:picLocks noChangeAspect="1"/>
          </p:cNvPicPr>
          <p:nvPr/>
        </p:nvPicPr>
        <p:blipFill>
          <a:blip r:embed="rId3"/>
          <a:stretch>
            <a:fillRect/>
          </a:stretch>
        </p:blipFill>
        <p:spPr>
          <a:xfrm>
            <a:off x="7651502" y="3653196"/>
            <a:ext cx="4095414" cy="1764342"/>
          </a:xfrm>
          <a:prstGeom prst="rect">
            <a:avLst/>
          </a:prstGeom>
        </p:spPr>
      </p:pic>
    </p:spTree>
    <p:extLst>
      <p:ext uri="{BB962C8B-B14F-4D97-AF65-F5344CB8AC3E}">
        <p14:creationId xmlns:p14="http://schemas.microsoft.com/office/powerpoint/2010/main" val="186058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4768C-6313-0ED7-9866-3014110B03B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27D9242-52E4-8E14-380B-C36F603DAAC9}"/>
              </a:ext>
            </a:extLst>
          </p:cNvPr>
          <p:cNvSpPr>
            <a:spLocks noGrp="1"/>
          </p:cNvSpPr>
          <p:nvPr>
            <p:ph type="title"/>
          </p:nvPr>
        </p:nvSpPr>
        <p:spPr/>
        <p:txBody>
          <a:bodyPr/>
          <a:lstStyle/>
          <a:p>
            <a:r>
              <a:rPr lang="en-US" noProof="0" dirty="0">
                <a:solidFill>
                  <a:schemeClr val="bg1">
                    <a:lumMod val="75000"/>
                  </a:schemeClr>
                </a:solidFill>
              </a:rPr>
              <a:t>Objectives </a:t>
            </a:r>
          </a:p>
        </p:txBody>
      </p:sp>
      <p:sp>
        <p:nvSpPr>
          <p:cNvPr id="4" name="Textfeld 3">
            <a:extLst>
              <a:ext uri="{FF2B5EF4-FFF2-40B4-BE49-F238E27FC236}">
                <a16:creationId xmlns:a16="http://schemas.microsoft.com/office/drawing/2014/main" id="{D5BE6616-5812-5677-7F64-DBF902851704}"/>
              </a:ext>
            </a:extLst>
          </p:cNvPr>
          <p:cNvSpPr txBox="1"/>
          <p:nvPr/>
        </p:nvSpPr>
        <p:spPr>
          <a:xfrm>
            <a:off x="1907875" y="1689850"/>
            <a:ext cx="5826369" cy="1138773"/>
          </a:xfrm>
          <a:prstGeom prst="rect">
            <a:avLst/>
          </a:prstGeom>
          <a:noFill/>
        </p:spPr>
        <p:txBody>
          <a:bodyPr wrap="square" rtlCol="0">
            <a:spAutoFit/>
          </a:bodyPr>
          <a:lstStyle/>
          <a:p>
            <a:pPr>
              <a:spcBef>
                <a:spcPts val="1200"/>
              </a:spcBef>
            </a:pPr>
            <a:r>
              <a:rPr lang="en-US" sz="1600" dirty="0">
                <a:latin typeface="Calibre Medium" panose="020B0603030202060203" pitchFamily="34" charset="0"/>
              </a:rPr>
              <a:t>Non-objectives</a:t>
            </a:r>
          </a:p>
          <a:p>
            <a:pPr>
              <a:spcBef>
                <a:spcPts val="1200"/>
              </a:spcBef>
            </a:pPr>
            <a:r>
              <a:rPr lang="en-US" sz="1400" dirty="0"/>
              <a:t>As the app does not want to compete with the powerful existing apps for wing analysis, drag either of the airfoil or induced drag is considered in the analysis. Therefore, no statements about the wings aerodynamic performance can be made. </a:t>
            </a:r>
            <a:endParaRPr lang="en-US" sz="1400" noProof="0" dirty="0"/>
          </a:p>
        </p:txBody>
      </p:sp>
      <p:sp>
        <p:nvSpPr>
          <p:cNvPr id="3" name="Datumsplatzhalter 2">
            <a:extLst>
              <a:ext uri="{FF2B5EF4-FFF2-40B4-BE49-F238E27FC236}">
                <a16:creationId xmlns:a16="http://schemas.microsoft.com/office/drawing/2014/main" id="{FB19AE3C-5586-4B3E-8CCE-EE369DE6BD21}"/>
              </a:ext>
            </a:extLst>
          </p:cNvPr>
          <p:cNvSpPr>
            <a:spLocks noGrp="1"/>
          </p:cNvSpPr>
          <p:nvPr>
            <p:ph type="dt" sz="half" idx="10"/>
          </p:nvPr>
        </p:nvSpPr>
        <p:spPr/>
        <p:txBody>
          <a:bodyPr/>
          <a:lstStyle/>
          <a:p>
            <a:fld id="{0F4CDFF7-CC20-49C8-B69E-7C36FEB9665D}" type="datetime1">
              <a:rPr lang="en-US" noProof="0" smtClean="0"/>
              <a:t>2/25/2025</a:t>
            </a:fld>
            <a:endParaRPr lang="en-US" noProof="0" dirty="0"/>
          </a:p>
        </p:txBody>
      </p:sp>
      <p:sp>
        <p:nvSpPr>
          <p:cNvPr id="5" name="Textfeld 4">
            <a:extLst>
              <a:ext uri="{FF2B5EF4-FFF2-40B4-BE49-F238E27FC236}">
                <a16:creationId xmlns:a16="http://schemas.microsoft.com/office/drawing/2014/main" id="{03336B5E-C252-2969-442B-5B456622D39F}"/>
              </a:ext>
            </a:extLst>
          </p:cNvPr>
          <p:cNvSpPr txBox="1"/>
          <p:nvPr/>
        </p:nvSpPr>
        <p:spPr>
          <a:xfrm>
            <a:off x="1907876" y="3471932"/>
            <a:ext cx="5668108" cy="1723549"/>
          </a:xfrm>
          <a:prstGeom prst="rect">
            <a:avLst/>
          </a:prstGeom>
          <a:noFill/>
        </p:spPr>
        <p:txBody>
          <a:bodyPr wrap="square" rtlCol="0">
            <a:spAutoFit/>
          </a:bodyPr>
          <a:lstStyle/>
          <a:p>
            <a:pPr>
              <a:spcBef>
                <a:spcPts val="1200"/>
              </a:spcBef>
            </a:pPr>
            <a:r>
              <a:rPr lang="en-US" sz="1600" dirty="0">
                <a:latin typeface="Calibre Medium" panose="020B0603030202060203" pitchFamily="34" charset="0"/>
              </a:rPr>
              <a:t>Implementation Goals</a:t>
            </a:r>
          </a:p>
          <a:p>
            <a:pPr>
              <a:spcBef>
                <a:spcPts val="1200"/>
              </a:spcBef>
            </a:pPr>
            <a:r>
              <a:rPr lang="en-US" sz="1400" dirty="0"/>
              <a:t>Just like to current app, the implementation of wing aerodynamics should allow for an interactive, playful approach to planform design. </a:t>
            </a:r>
          </a:p>
          <a:p>
            <a:pPr>
              <a:spcBef>
                <a:spcPts val="1200"/>
              </a:spcBef>
            </a:pPr>
            <a:r>
              <a:rPr lang="en-US" sz="1400" noProof="0" dirty="0"/>
              <a:t>Therefore, it would be highly desirable if the aerodynamic calculations would be performed in “real time” allowing to change the geometry and watching the effect on lift distribution at the same time </a:t>
            </a:r>
          </a:p>
        </p:txBody>
      </p:sp>
      <p:sp>
        <p:nvSpPr>
          <p:cNvPr id="7" name="Textfeld 6">
            <a:extLst>
              <a:ext uri="{FF2B5EF4-FFF2-40B4-BE49-F238E27FC236}">
                <a16:creationId xmlns:a16="http://schemas.microsoft.com/office/drawing/2014/main" id="{0FAE34E6-26D8-4EF8-B40C-DB13D7102473}"/>
              </a:ext>
            </a:extLst>
          </p:cNvPr>
          <p:cNvSpPr txBox="1"/>
          <p:nvPr/>
        </p:nvSpPr>
        <p:spPr>
          <a:xfrm>
            <a:off x="8302701" y="2028404"/>
            <a:ext cx="1058122" cy="338554"/>
          </a:xfrm>
          <a:prstGeom prst="rect">
            <a:avLst/>
          </a:prstGeom>
          <a:solidFill>
            <a:srgbClr val="C00000"/>
          </a:solidFill>
        </p:spPr>
        <p:txBody>
          <a:bodyPr wrap="squar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i="0" dirty="0" err="1">
                <a:solidFill>
                  <a:schemeClr val="bg1">
                    <a:lumMod val="95000"/>
                  </a:schemeClr>
                </a:solidFill>
              </a:rPr>
              <a:t>No</a:t>
            </a:r>
            <a:r>
              <a:rPr lang="de-DE" sz="1600" i="0" dirty="0">
                <a:solidFill>
                  <a:schemeClr val="bg1">
                    <a:lumMod val="95000"/>
                  </a:schemeClr>
                </a:solidFill>
              </a:rPr>
              <a:t> Drag</a:t>
            </a:r>
            <a:endParaRPr lang="en-US" sz="1600" i="0" dirty="0">
              <a:solidFill>
                <a:schemeClr val="bg1">
                  <a:lumMod val="95000"/>
                </a:schemeClr>
              </a:solidFill>
            </a:endParaRPr>
          </a:p>
        </p:txBody>
      </p:sp>
      <p:sp>
        <p:nvSpPr>
          <p:cNvPr id="8" name="Textfeld 7">
            <a:extLst>
              <a:ext uri="{FF2B5EF4-FFF2-40B4-BE49-F238E27FC236}">
                <a16:creationId xmlns:a16="http://schemas.microsoft.com/office/drawing/2014/main" id="{94F6C1C7-8E70-CD7E-DDB2-D1344AC9ECB8}"/>
              </a:ext>
            </a:extLst>
          </p:cNvPr>
          <p:cNvSpPr txBox="1"/>
          <p:nvPr/>
        </p:nvSpPr>
        <p:spPr>
          <a:xfrm>
            <a:off x="8302701" y="2483068"/>
            <a:ext cx="1828913" cy="338554"/>
          </a:xfrm>
          <a:prstGeom prst="rect">
            <a:avLst/>
          </a:prstGeom>
          <a:solidFill>
            <a:srgbClr val="C00000"/>
          </a:solidFill>
        </p:spPr>
        <p:txBody>
          <a:bodyPr wrap="squar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i="0" dirty="0" err="1">
                <a:solidFill>
                  <a:schemeClr val="bg1">
                    <a:lumMod val="95000"/>
                  </a:schemeClr>
                </a:solidFill>
              </a:rPr>
              <a:t>No</a:t>
            </a:r>
            <a:r>
              <a:rPr lang="de-DE" sz="1600" i="0" dirty="0">
                <a:solidFill>
                  <a:schemeClr val="bg1">
                    <a:lumMod val="95000"/>
                  </a:schemeClr>
                </a:solidFill>
              </a:rPr>
              <a:t> Performance</a:t>
            </a:r>
            <a:endParaRPr lang="en-US" sz="1600" i="0" dirty="0">
              <a:solidFill>
                <a:schemeClr val="bg1">
                  <a:lumMod val="95000"/>
                </a:schemeClr>
              </a:solidFill>
            </a:endParaRPr>
          </a:p>
        </p:txBody>
      </p:sp>
      <p:sp>
        <p:nvSpPr>
          <p:cNvPr id="9" name="Textfeld 8">
            <a:extLst>
              <a:ext uri="{FF2B5EF4-FFF2-40B4-BE49-F238E27FC236}">
                <a16:creationId xmlns:a16="http://schemas.microsoft.com/office/drawing/2014/main" id="{419CC957-6756-BCA4-06D2-E261E369855F}"/>
              </a:ext>
            </a:extLst>
          </p:cNvPr>
          <p:cNvSpPr txBox="1"/>
          <p:nvPr/>
        </p:nvSpPr>
        <p:spPr>
          <a:xfrm>
            <a:off x="8302702" y="3974619"/>
            <a:ext cx="1389182" cy="338554"/>
          </a:xfrm>
          <a:prstGeom prst="rect">
            <a:avLst/>
          </a:prstGeom>
          <a:solidFill>
            <a:schemeClr val="bg2">
              <a:lumMod val="50000"/>
            </a:schemeClr>
          </a:solidFill>
        </p:spPr>
        <p:txBody>
          <a:bodyPr wrap="squar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i="0" dirty="0">
                <a:solidFill>
                  <a:schemeClr val="bg1">
                    <a:lumMod val="95000"/>
                  </a:schemeClr>
                </a:solidFill>
              </a:rPr>
              <a:t>Easy </a:t>
            </a:r>
            <a:r>
              <a:rPr lang="de-DE" sz="1600" i="0" dirty="0" err="1">
                <a:solidFill>
                  <a:schemeClr val="bg1">
                    <a:lumMod val="95000"/>
                  </a:schemeClr>
                </a:solidFill>
              </a:rPr>
              <a:t>to</a:t>
            </a:r>
            <a:r>
              <a:rPr lang="de-DE" sz="1600" i="0" dirty="0">
                <a:solidFill>
                  <a:schemeClr val="bg1">
                    <a:lumMod val="95000"/>
                  </a:schemeClr>
                </a:solidFill>
              </a:rPr>
              <a:t> Use </a:t>
            </a:r>
            <a:endParaRPr lang="en-US" sz="1600" i="0" dirty="0">
              <a:solidFill>
                <a:schemeClr val="bg1">
                  <a:lumMod val="95000"/>
                </a:schemeClr>
              </a:solidFill>
            </a:endParaRPr>
          </a:p>
        </p:txBody>
      </p:sp>
      <p:sp>
        <p:nvSpPr>
          <p:cNvPr id="10" name="Textfeld 9">
            <a:extLst>
              <a:ext uri="{FF2B5EF4-FFF2-40B4-BE49-F238E27FC236}">
                <a16:creationId xmlns:a16="http://schemas.microsoft.com/office/drawing/2014/main" id="{DDE8CB8D-9565-FD95-C550-F23A50ECF847}"/>
              </a:ext>
            </a:extLst>
          </p:cNvPr>
          <p:cNvSpPr txBox="1"/>
          <p:nvPr/>
        </p:nvSpPr>
        <p:spPr>
          <a:xfrm>
            <a:off x="8302701" y="4452452"/>
            <a:ext cx="1389183" cy="338554"/>
          </a:xfrm>
          <a:prstGeom prst="rect">
            <a:avLst/>
          </a:prstGeom>
          <a:solidFill>
            <a:schemeClr val="bg2">
              <a:lumMod val="50000"/>
            </a:schemeClr>
          </a:solidFill>
        </p:spPr>
        <p:txBody>
          <a:bodyPr wrap="square" rtlCol="0">
            <a:spAutoFit/>
          </a:bodyPr>
          <a:lstStyle>
            <a:defPPr>
              <a:defRPr lang="de-DE"/>
            </a:defPPr>
            <a:lvl1pPr algn="ctr">
              <a:defRPr sz="1600" i="0">
                <a:solidFill>
                  <a:schemeClr val="bg1">
                    <a:lumMod val="9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a:t>Real-Time</a:t>
            </a:r>
            <a:endParaRPr lang="en-US" dirty="0"/>
          </a:p>
        </p:txBody>
      </p:sp>
    </p:spTree>
    <p:extLst>
      <p:ext uri="{BB962C8B-B14F-4D97-AF65-F5344CB8AC3E}">
        <p14:creationId xmlns:p14="http://schemas.microsoft.com/office/powerpoint/2010/main" val="51965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6FC01-290B-BE55-3742-5945B1DCC6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06A884-E53F-F7F2-AC4A-C1246CDFC622}"/>
              </a:ext>
            </a:extLst>
          </p:cNvPr>
          <p:cNvSpPr>
            <a:spLocks noGrp="1"/>
          </p:cNvSpPr>
          <p:nvPr>
            <p:ph type="title"/>
          </p:nvPr>
        </p:nvSpPr>
        <p:spPr/>
        <p:txBody>
          <a:bodyPr/>
          <a:lstStyle/>
          <a:p>
            <a:r>
              <a:rPr lang="en-US" noProof="0" dirty="0">
                <a:solidFill>
                  <a:schemeClr val="tx1">
                    <a:lumMod val="85000"/>
                    <a:lumOff val="15000"/>
                  </a:schemeClr>
                </a:solidFill>
              </a:rPr>
              <a:t>Approach  </a:t>
            </a:r>
          </a:p>
        </p:txBody>
      </p:sp>
      <p:sp>
        <p:nvSpPr>
          <p:cNvPr id="3" name="Datumsplatzhalter 2">
            <a:extLst>
              <a:ext uri="{FF2B5EF4-FFF2-40B4-BE49-F238E27FC236}">
                <a16:creationId xmlns:a16="http://schemas.microsoft.com/office/drawing/2014/main" id="{8736A905-51B6-981E-EC56-CF9C247CB2F1}"/>
              </a:ext>
            </a:extLst>
          </p:cNvPr>
          <p:cNvSpPr>
            <a:spLocks noGrp="1"/>
          </p:cNvSpPr>
          <p:nvPr>
            <p:ph type="dt" sz="half" idx="10"/>
          </p:nvPr>
        </p:nvSpPr>
        <p:spPr/>
        <p:txBody>
          <a:bodyPr/>
          <a:lstStyle/>
          <a:p>
            <a:fld id="{0F4CDFF7-CC20-49C8-B69E-7C36FEB9665D}" type="datetime1">
              <a:rPr lang="en-US" noProof="0" smtClean="0"/>
              <a:t>2/25/2025</a:t>
            </a:fld>
            <a:endParaRPr lang="en-US" noProof="0" dirty="0"/>
          </a:p>
        </p:txBody>
      </p:sp>
      <p:sp>
        <p:nvSpPr>
          <p:cNvPr id="6" name="Textfeld 5">
            <a:extLst>
              <a:ext uri="{FF2B5EF4-FFF2-40B4-BE49-F238E27FC236}">
                <a16:creationId xmlns:a16="http://schemas.microsoft.com/office/drawing/2014/main" id="{CFA6F935-5D33-ECE7-70DC-12E794B5F76F}"/>
              </a:ext>
            </a:extLst>
          </p:cNvPr>
          <p:cNvSpPr txBox="1"/>
          <p:nvPr/>
        </p:nvSpPr>
        <p:spPr>
          <a:xfrm>
            <a:off x="2589362" y="1279659"/>
            <a:ext cx="5726502" cy="1723549"/>
          </a:xfrm>
          <a:prstGeom prst="rect">
            <a:avLst/>
          </a:prstGeom>
          <a:noFill/>
        </p:spPr>
        <p:txBody>
          <a:bodyPr wrap="square" rtlCol="0">
            <a:spAutoFit/>
          </a:bodyPr>
          <a:lstStyle/>
          <a:p>
            <a:pPr>
              <a:spcBef>
                <a:spcPts val="1200"/>
              </a:spcBef>
            </a:pPr>
            <a:r>
              <a:rPr lang="en-US" sz="1600" dirty="0">
                <a:latin typeface="Calibre Medium" panose="020B0603030202060203" pitchFamily="34" charset="0"/>
              </a:rPr>
              <a:t>Basic Approach </a:t>
            </a:r>
          </a:p>
          <a:p>
            <a:pPr>
              <a:spcBef>
                <a:spcPts val="1200"/>
              </a:spcBef>
            </a:pPr>
            <a:r>
              <a:rPr lang="en-US" sz="1400" dirty="0"/>
              <a:t>Calculate the list distribution along wingspan. To check if the wing fails at a certain segment of the wing, increase the angle of attack until the local lift coefficient Cl exceeds the maximum lift coefficient </a:t>
            </a:r>
            <a:r>
              <a:rPr lang="en-US" sz="1400" dirty="0" err="1"/>
              <a:t>cl_max</a:t>
            </a:r>
            <a:r>
              <a:rPr lang="en-US" sz="1400" dirty="0"/>
              <a:t> of the airfoil at this position. </a:t>
            </a:r>
          </a:p>
          <a:p>
            <a:pPr>
              <a:spcBef>
                <a:spcPts val="1200"/>
              </a:spcBef>
            </a:pPr>
            <a:r>
              <a:rPr lang="en-US" sz="1400" dirty="0"/>
              <a:t>To keep it simple and fast, only a T1-Polar (constant speed) is supported for the wing analysis. </a:t>
            </a:r>
          </a:p>
        </p:txBody>
      </p:sp>
      <p:sp>
        <p:nvSpPr>
          <p:cNvPr id="12" name="Textfeld 11">
            <a:extLst>
              <a:ext uri="{FF2B5EF4-FFF2-40B4-BE49-F238E27FC236}">
                <a16:creationId xmlns:a16="http://schemas.microsoft.com/office/drawing/2014/main" id="{EB338227-42AB-B64B-1997-ADD9B5C7640B}"/>
              </a:ext>
            </a:extLst>
          </p:cNvPr>
          <p:cNvSpPr txBox="1"/>
          <p:nvPr/>
        </p:nvSpPr>
        <p:spPr>
          <a:xfrm>
            <a:off x="2589362" y="3223443"/>
            <a:ext cx="5855769" cy="2723823"/>
          </a:xfrm>
          <a:prstGeom prst="rect">
            <a:avLst/>
          </a:prstGeom>
          <a:noFill/>
        </p:spPr>
        <p:txBody>
          <a:bodyPr wrap="square" rtlCol="0">
            <a:spAutoFit/>
          </a:bodyPr>
          <a:lstStyle/>
          <a:p>
            <a:pPr>
              <a:spcBef>
                <a:spcPts val="1200"/>
              </a:spcBef>
            </a:pPr>
            <a:r>
              <a:rPr lang="en-US" sz="1400" dirty="0">
                <a:latin typeface="Calibre Medium" panose="020B0603030202060203" pitchFamily="34" charset="0"/>
              </a:rPr>
              <a:t>Steps needed</a:t>
            </a:r>
          </a:p>
          <a:p>
            <a:pPr>
              <a:spcBef>
                <a:spcPts val="1200"/>
              </a:spcBef>
            </a:pPr>
            <a:r>
              <a:rPr lang="en-US" sz="1400" noProof="0" dirty="0"/>
              <a:t>For this various extensions had to be made for PlanformCreator2:</a:t>
            </a:r>
          </a:p>
          <a:p>
            <a:pPr marL="342900" indent="-342900">
              <a:spcBef>
                <a:spcPts val="600"/>
              </a:spcBef>
              <a:buFont typeface="+mj-lt"/>
              <a:buAutoNum type="arabicPeriod"/>
            </a:pPr>
            <a:r>
              <a:rPr lang="en-US" sz="1400" noProof="0" dirty="0"/>
              <a:t>Integrate airfoil polar generation based on </a:t>
            </a:r>
            <a:r>
              <a:rPr lang="en-US" sz="1400" dirty="0"/>
              <a:t>X</a:t>
            </a:r>
            <a:r>
              <a:rPr lang="en-US" sz="1400" noProof="0" dirty="0"/>
              <a:t>foil </a:t>
            </a:r>
          </a:p>
          <a:p>
            <a:pPr marL="342900" indent="-342900">
              <a:spcBef>
                <a:spcPts val="600"/>
              </a:spcBef>
              <a:buFont typeface="+mj-lt"/>
              <a:buAutoNum type="arabicPeriod"/>
            </a:pPr>
            <a:r>
              <a:rPr lang="en-US" sz="1400" dirty="0"/>
              <a:t>Mesh resp. panel generation of the wing</a:t>
            </a:r>
          </a:p>
          <a:p>
            <a:pPr marL="342900" indent="-342900">
              <a:spcBef>
                <a:spcPts val="600"/>
              </a:spcBef>
              <a:buFont typeface="+mj-lt"/>
              <a:buAutoNum type="arabicPeriod"/>
            </a:pPr>
            <a:r>
              <a:rPr lang="en-US" sz="1400" noProof="0" dirty="0"/>
              <a:t>VLM lift calculation</a:t>
            </a:r>
          </a:p>
          <a:p>
            <a:pPr marL="342900" indent="-342900">
              <a:spcBef>
                <a:spcPts val="600"/>
              </a:spcBef>
              <a:buFont typeface="+mj-lt"/>
              <a:buAutoNum type="arabicPeriod"/>
            </a:pPr>
            <a:r>
              <a:rPr lang="en-US" sz="1400" dirty="0"/>
              <a:t>Join 2D airfoil polars and 3D wing aero data - either</a:t>
            </a:r>
          </a:p>
          <a:p>
            <a:pPr marL="800100" lvl="1" indent="-342900">
              <a:spcBef>
                <a:spcPts val="600"/>
              </a:spcBef>
              <a:buFont typeface="Arial" panose="020B0604020202020204" pitchFamily="34" charset="0"/>
              <a:buChar char="•"/>
            </a:pPr>
            <a:r>
              <a:rPr lang="en-US" sz="1400" noProof="0" dirty="0"/>
              <a:t>linear – assuming inviscid dcl/dalpha – or</a:t>
            </a:r>
          </a:p>
          <a:p>
            <a:pPr marL="800100" lvl="1" indent="-342900">
              <a:spcBef>
                <a:spcPts val="600"/>
              </a:spcBef>
              <a:buFont typeface="Arial" panose="020B0604020202020204" pitchFamily="34" charset="0"/>
              <a:buChar char="•"/>
            </a:pPr>
            <a:r>
              <a:rPr lang="en-US" sz="1400" dirty="0"/>
              <a:t>non-linear taking viscous effects into account </a:t>
            </a:r>
            <a:endParaRPr lang="en-US" sz="1400" noProof="0" dirty="0"/>
          </a:p>
          <a:p>
            <a:pPr marL="342900" indent="-342900">
              <a:spcBef>
                <a:spcPts val="600"/>
              </a:spcBef>
              <a:buFont typeface="+mj-lt"/>
              <a:buAutoNum type="arabicPeriod"/>
            </a:pPr>
            <a:r>
              <a:rPr lang="en-US" sz="1400" dirty="0"/>
              <a:t>Verify the results with Xflr5 and FLZ_vortex</a:t>
            </a:r>
          </a:p>
        </p:txBody>
      </p:sp>
    </p:spTree>
    <p:extLst>
      <p:ext uri="{BB962C8B-B14F-4D97-AF65-F5344CB8AC3E}">
        <p14:creationId xmlns:p14="http://schemas.microsoft.com/office/powerpoint/2010/main" val="283448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E3EC69B-4711-B26E-5DF2-4CB6CC7A604B}"/>
              </a:ext>
            </a:extLst>
          </p:cNvPr>
          <p:cNvSpPr>
            <a:spLocks noGrp="1"/>
          </p:cNvSpPr>
          <p:nvPr>
            <p:ph type="dt" sz="half" idx="10"/>
          </p:nvPr>
        </p:nvSpPr>
        <p:spPr/>
        <p:txBody>
          <a:bodyPr/>
          <a:lstStyle/>
          <a:p>
            <a:fld id="{DD68DAAB-1F62-46D9-B0FC-D3ABBFC86C24}" type="datetime1">
              <a:rPr lang="de-DE" smtClean="0"/>
              <a:t>25.02.2025</a:t>
            </a:fld>
            <a:endParaRPr lang="de-DE"/>
          </a:p>
        </p:txBody>
      </p:sp>
      <p:sp>
        <p:nvSpPr>
          <p:cNvPr id="3" name="Foliennummernplatzhalter 2">
            <a:extLst>
              <a:ext uri="{FF2B5EF4-FFF2-40B4-BE49-F238E27FC236}">
                <a16:creationId xmlns:a16="http://schemas.microsoft.com/office/drawing/2014/main" id="{9D199A2B-00A1-CF6E-0455-CA503DDEAD5D}"/>
              </a:ext>
            </a:extLst>
          </p:cNvPr>
          <p:cNvSpPr>
            <a:spLocks noGrp="1"/>
          </p:cNvSpPr>
          <p:nvPr>
            <p:ph type="sldNum" sz="quarter" idx="12"/>
          </p:nvPr>
        </p:nvSpPr>
        <p:spPr/>
        <p:txBody>
          <a:bodyPr/>
          <a:lstStyle/>
          <a:p>
            <a:fld id="{68F3CE6D-6AF4-4991-9EBA-41D849118E40}" type="slidenum">
              <a:rPr lang="de-DE" smtClean="0"/>
              <a:t>6</a:t>
            </a:fld>
            <a:endParaRPr lang="de-DE"/>
          </a:p>
        </p:txBody>
      </p:sp>
      <p:sp>
        <p:nvSpPr>
          <p:cNvPr id="5" name="Foliennummernplatzhalter 4">
            <a:extLst>
              <a:ext uri="{FF2B5EF4-FFF2-40B4-BE49-F238E27FC236}">
                <a16:creationId xmlns:a16="http://schemas.microsoft.com/office/drawing/2014/main" id="{495D3CA9-B2AD-7616-79CD-557AE2F3E4ED}"/>
              </a:ext>
            </a:extLst>
          </p:cNvPr>
          <p:cNvSpPr txBox="1">
            <a:spLocks/>
          </p:cNvSpPr>
          <p:nvPr/>
        </p:nvSpPr>
        <p:spPr>
          <a:xfrm>
            <a:off x="3411367" y="391543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F3CE6D-6AF4-4991-9EBA-41D849118E40}" type="slidenum">
              <a:rPr lang="en-US" smtClean="0"/>
              <a:pPr/>
              <a:t>6</a:t>
            </a:fld>
            <a:endParaRPr lang="en-US" dirty="0"/>
          </a:p>
        </p:txBody>
      </p:sp>
      <p:sp>
        <p:nvSpPr>
          <p:cNvPr id="21" name="Textfeld 20">
            <a:extLst>
              <a:ext uri="{FF2B5EF4-FFF2-40B4-BE49-F238E27FC236}">
                <a16:creationId xmlns:a16="http://schemas.microsoft.com/office/drawing/2014/main" id="{D50E4B47-10AB-A463-6648-F437E4EAF980}"/>
              </a:ext>
            </a:extLst>
          </p:cNvPr>
          <p:cNvSpPr txBox="1"/>
          <p:nvPr/>
        </p:nvSpPr>
        <p:spPr>
          <a:xfrm>
            <a:off x="706315" y="2727602"/>
            <a:ext cx="1719743" cy="429936"/>
          </a:xfrm>
          <a:prstGeom prst="rect">
            <a:avLst/>
          </a:prstGeom>
          <a:solidFill>
            <a:sysClr val="window" lastClr="FFFFFF">
              <a:lumMod val="8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prstClr val="black">
                    <a:lumMod val="50000"/>
                    <a:lumOff val="50000"/>
                  </a:prstClr>
                </a:solidFill>
                <a:effectLst/>
                <a:uLnTx/>
                <a:uFillTx/>
                <a:latin typeface="Roboto Black" panose="02000000000000000000" pitchFamily="2" charset="0"/>
                <a:ea typeface="Roboto Black" panose="02000000000000000000" pitchFamily="2" charset="0"/>
              </a:rPr>
              <a:t>Planform</a:t>
            </a:r>
            <a:r>
              <a:rPr kumimoji="0" lang="de-DE" sz="1400" b="1" i="0" u="none" strike="noStrike" kern="0" cap="none" spc="0" normalizeH="0" baseline="0" noProof="0" dirty="0">
                <a:ln>
                  <a:noFill/>
                </a:ln>
                <a:solidFill>
                  <a:srgbClr val="DA007D"/>
                </a:solidFill>
                <a:effectLst/>
                <a:uLnTx/>
                <a:uFillTx/>
                <a:latin typeface="Roboto Black" panose="02000000000000000000" pitchFamily="2" charset="0"/>
                <a:ea typeface="Roboto Black" panose="02000000000000000000" pitchFamily="2" charset="0"/>
              </a:rPr>
              <a:t>Creator2</a:t>
            </a:r>
          </a:p>
        </p:txBody>
      </p:sp>
      <p:sp>
        <p:nvSpPr>
          <p:cNvPr id="22" name="Textfeld 21">
            <a:extLst>
              <a:ext uri="{FF2B5EF4-FFF2-40B4-BE49-F238E27FC236}">
                <a16:creationId xmlns:a16="http://schemas.microsoft.com/office/drawing/2014/main" id="{86F88EE0-9DD8-FA8E-5BA5-F80077509B4E}"/>
              </a:ext>
            </a:extLst>
          </p:cNvPr>
          <p:cNvSpPr txBox="1"/>
          <p:nvPr/>
        </p:nvSpPr>
        <p:spPr>
          <a:xfrm>
            <a:off x="4463621" y="2942570"/>
            <a:ext cx="877174"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196B24"/>
                </a:solidFill>
                <a:effectLst/>
                <a:uLnTx/>
                <a:uFillTx/>
                <a:latin typeface="Roboto Black" panose="02000000000000000000" pitchFamily="2" charset="0"/>
                <a:ea typeface="Roboto Black" panose="02000000000000000000" pitchFamily="2" charset="0"/>
              </a:rPr>
              <a:t>FLZ</a:t>
            </a:r>
          </a:p>
        </p:txBody>
      </p:sp>
      <p:sp>
        <p:nvSpPr>
          <p:cNvPr id="23" name="Textfeld 22">
            <a:extLst>
              <a:ext uri="{FF2B5EF4-FFF2-40B4-BE49-F238E27FC236}">
                <a16:creationId xmlns:a16="http://schemas.microsoft.com/office/drawing/2014/main" id="{D86856A9-6A2C-7D55-C8AC-6FF0614BEAD0}"/>
              </a:ext>
            </a:extLst>
          </p:cNvPr>
          <p:cNvSpPr txBox="1"/>
          <p:nvPr/>
        </p:nvSpPr>
        <p:spPr>
          <a:xfrm>
            <a:off x="4001528" y="2566114"/>
            <a:ext cx="957742"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C00000"/>
                </a:solidFill>
                <a:effectLst/>
                <a:uLnTx/>
                <a:uFillTx/>
                <a:latin typeface="Roboto Black" panose="02000000000000000000" pitchFamily="2" charset="0"/>
                <a:ea typeface="Roboto Black" panose="02000000000000000000" pitchFamily="2" charset="0"/>
              </a:rPr>
              <a:t>Xflr5</a:t>
            </a:r>
          </a:p>
        </p:txBody>
      </p:sp>
      <p:sp>
        <p:nvSpPr>
          <p:cNvPr id="24" name="Textfeld 23">
            <a:extLst>
              <a:ext uri="{FF2B5EF4-FFF2-40B4-BE49-F238E27FC236}">
                <a16:creationId xmlns:a16="http://schemas.microsoft.com/office/drawing/2014/main" id="{C00B6B9E-EFCB-BA63-5BEB-5A9852BB5015}"/>
              </a:ext>
            </a:extLst>
          </p:cNvPr>
          <p:cNvSpPr txBox="1"/>
          <p:nvPr/>
        </p:nvSpPr>
        <p:spPr>
          <a:xfrm>
            <a:off x="2599362" y="2303201"/>
            <a:ext cx="1178528" cy="3693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Panelled</a:t>
            </a:r>
            <a:r>
              <a:rPr lang="de-DE"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 Geometry,</a:t>
            </a:r>
          </a:p>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Airfoils</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25" name="Bogen 24">
            <a:extLst>
              <a:ext uri="{FF2B5EF4-FFF2-40B4-BE49-F238E27FC236}">
                <a16:creationId xmlns:a16="http://schemas.microsoft.com/office/drawing/2014/main" id="{63B1FA5B-789F-A976-A201-4427DE10C5FF}"/>
              </a:ext>
            </a:extLst>
          </p:cNvPr>
          <p:cNvSpPr/>
          <p:nvPr/>
        </p:nvSpPr>
        <p:spPr>
          <a:xfrm rot="15812055">
            <a:off x="2452505" y="1867437"/>
            <a:ext cx="1403335" cy="2011569"/>
          </a:xfrm>
          <a:prstGeom prst="arc">
            <a:avLst>
              <a:gd name="adj1" fmla="val 17788278"/>
              <a:gd name="adj2" fmla="val 4154511"/>
            </a:avLst>
          </a:prstGeom>
          <a:noFill/>
          <a:ln w="60325" cap="flat" cmpd="sng" algn="ctr">
            <a:solidFill>
              <a:schemeClr val="tx1">
                <a:lumMod val="50000"/>
                <a:lumOff val="50000"/>
              </a:schemeClr>
            </a:solidFill>
            <a:prstDash val="solid"/>
            <a:miter lim="800000"/>
            <a:headEnd type="none" w="med" len="med"/>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26" name="Bogen 25">
            <a:extLst>
              <a:ext uri="{FF2B5EF4-FFF2-40B4-BE49-F238E27FC236}">
                <a16:creationId xmlns:a16="http://schemas.microsoft.com/office/drawing/2014/main" id="{73174DF9-FBF7-2E20-1A85-D14F4D30B7E7}"/>
              </a:ext>
            </a:extLst>
          </p:cNvPr>
          <p:cNvSpPr/>
          <p:nvPr/>
        </p:nvSpPr>
        <p:spPr>
          <a:xfrm rot="5400000">
            <a:off x="2512126" y="1990265"/>
            <a:ext cx="1403335" cy="2011569"/>
          </a:xfrm>
          <a:prstGeom prst="arc">
            <a:avLst>
              <a:gd name="adj1" fmla="val 17788278"/>
              <a:gd name="adj2" fmla="val 4154511"/>
            </a:avLst>
          </a:prstGeom>
          <a:noFill/>
          <a:ln w="34925" cap="flat" cmpd="sng" algn="ctr">
            <a:solidFill>
              <a:sysClr val="window" lastClr="FFFFFF">
                <a:lumMod val="65000"/>
              </a:sysClr>
            </a:solidFill>
            <a:prstDash val="sysDot"/>
            <a:miter lim="800000"/>
            <a:headEnd type="none" w="med" len="med"/>
            <a:tailEnd type="triangle" w="lg" len="lg"/>
            <a:extLst>
              <a:ext uri="{C807C97D-BFC1-408E-A445-0C87EB9F89A2}">
                <ask:lineSketchStyleProps xmlns:ask="http://schemas.microsoft.com/office/drawing/2018/sketchyshapes" sd="1219033472">
                  <a:custGeom>
                    <a:avLst/>
                    <a:gdLst>
                      <a:gd name="connsiteX0" fmla="*/ 1109312 w 1403335"/>
                      <a:gd name="connsiteY0" fmla="*/ 187149 h 2011569"/>
                      <a:gd name="connsiteX1" fmla="*/ 1402910 w 1403335"/>
                      <a:gd name="connsiteY1" fmla="*/ 1040776 h 2011569"/>
                      <a:gd name="connsiteX2" fmla="*/ 1036641 w 1403335"/>
                      <a:gd name="connsiteY2" fmla="*/ 1889556 h 2011569"/>
                      <a:gd name="connsiteX3" fmla="*/ 862455 w 1403335"/>
                      <a:gd name="connsiteY3" fmla="*/ 1429995 h 2011569"/>
                      <a:gd name="connsiteX4" fmla="*/ 701668 w 1403335"/>
                      <a:gd name="connsiteY4" fmla="*/ 1005785 h 2011569"/>
                      <a:gd name="connsiteX5" fmla="*/ 897337 w 1403335"/>
                      <a:gd name="connsiteY5" fmla="*/ 612840 h 2011569"/>
                      <a:gd name="connsiteX6" fmla="*/ 1109312 w 1403335"/>
                      <a:gd name="connsiteY6" fmla="*/ 187149 h 2011569"/>
                      <a:gd name="connsiteX0" fmla="*/ 1109312 w 1403335"/>
                      <a:gd name="connsiteY0" fmla="*/ 187149 h 2011569"/>
                      <a:gd name="connsiteX1" fmla="*/ 1402910 w 1403335"/>
                      <a:gd name="connsiteY1" fmla="*/ 1040776 h 2011569"/>
                      <a:gd name="connsiteX2" fmla="*/ 1036641 w 1403335"/>
                      <a:gd name="connsiteY2" fmla="*/ 1889556 h 2011569"/>
                    </a:gdLst>
                    <a:ahLst/>
                    <a:cxnLst>
                      <a:cxn ang="0">
                        <a:pos x="connsiteX0" y="connsiteY0"/>
                      </a:cxn>
                      <a:cxn ang="0">
                        <a:pos x="connsiteX1" y="connsiteY1"/>
                      </a:cxn>
                      <a:cxn ang="0">
                        <a:pos x="connsiteX2" y="connsiteY2"/>
                      </a:cxn>
                    </a:cxnLst>
                    <a:rect l="l" t="t" r="r" b="b"/>
                    <a:pathLst>
                      <a:path w="1403335" h="2011569" stroke="0" extrusionOk="0">
                        <a:moveTo>
                          <a:pt x="1109312" y="187149"/>
                        </a:moveTo>
                        <a:cubicBezTo>
                          <a:pt x="1224397" y="335962"/>
                          <a:pt x="1331078" y="733697"/>
                          <a:pt x="1402910" y="1040776"/>
                        </a:cubicBezTo>
                        <a:cubicBezTo>
                          <a:pt x="1445825" y="1407555"/>
                          <a:pt x="1226077" y="1720453"/>
                          <a:pt x="1036641" y="1889556"/>
                        </a:cubicBezTo>
                        <a:cubicBezTo>
                          <a:pt x="920101" y="1681018"/>
                          <a:pt x="934477" y="1514510"/>
                          <a:pt x="862455" y="1429995"/>
                        </a:cubicBezTo>
                        <a:cubicBezTo>
                          <a:pt x="790433" y="1345480"/>
                          <a:pt x="784634" y="1095723"/>
                          <a:pt x="701668" y="1005785"/>
                        </a:cubicBezTo>
                        <a:cubicBezTo>
                          <a:pt x="746343" y="898248"/>
                          <a:pt x="844766" y="763426"/>
                          <a:pt x="897337" y="612840"/>
                        </a:cubicBezTo>
                        <a:cubicBezTo>
                          <a:pt x="949908" y="462254"/>
                          <a:pt x="1092617" y="309817"/>
                          <a:pt x="1109312" y="187149"/>
                        </a:cubicBezTo>
                        <a:close/>
                      </a:path>
                      <a:path w="1403335" h="2011569" fill="none" extrusionOk="0">
                        <a:moveTo>
                          <a:pt x="1109312" y="187149"/>
                        </a:moveTo>
                        <a:cubicBezTo>
                          <a:pt x="1295706" y="334089"/>
                          <a:pt x="1381724" y="744485"/>
                          <a:pt x="1402910" y="1040776"/>
                        </a:cubicBezTo>
                        <a:cubicBezTo>
                          <a:pt x="1420602" y="1411445"/>
                          <a:pt x="1297651" y="1729800"/>
                          <a:pt x="1036641" y="1889556"/>
                        </a:cubicBezTo>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27" name="Textfeld 26">
            <a:extLst>
              <a:ext uri="{FF2B5EF4-FFF2-40B4-BE49-F238E27FC236}">
                <a16:creationId xmlns:a16="http://schemas.microsoft.com/office/drawing/2014/main" id="{40B51733-82FC-8AF9-0DD1-2A187BD168FB}"/>
              </a:ext>
            </a:extLst>
          </p:cNvPr>
          <p:cNvSpPr txBox="1"/>
          <p:nvPr/>
        </p:nvSpPr>
        <p:spPr>
          <a:xfrm>
            <a:off x="2808590" y="3415431"/>
            <a:ext cx="867545" cy="2308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Improvement</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feld 3">
            <a:extLst>
              <a:ext uri="{FF2B5EF4-FFF2-40B4-BE49-F238E27FC236}">
                <a16:creationId xmlns:a16="http://schemas.microsoft.com/office/drawing/2014/main" id="{1916ABCC-D890-3B8F-3D13-2FD2454DEB4F}"/>
              </a:ext>
            </a:extLst>
          </p:cNvPr>
          <p:cNvSpPr txBox="1"/>
          <p:nvPr/>
        </p:nvSpPr>
        <p:spPr>
          <a:xfrm>
            <a:off x="675853" y="1573347"/>
            <a:ext cx="1662635" cy="338554"/>
          </a:xfrm>
          <a:prstGeom prst="rect">
            <a:avLst/>
          </a:prstGeom>
          <a:noFill/>
        </p:spPr>
        <p:txBody>
          <a:bodyPr wrap="none" rtlCol="0">
            <a:spAutoFit/>
          </a:bodyPr>
          <a:lstStyle>
            <a:defPPr>
              <a:defRPr lang="de-DE"/>
            </a:defPPr>
            <a:lvl1pPr algn="ctr">
              <a:defRPr sz="14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dirty="0" err="1">
                <a:solidFill>
                  <a:schemeClr val="tx2">
                    <a:lumMod val="60000"/>
                    <a:lumOff val="40000"/>
                  </a:schemeClr>
                </a:solidFill>
              </a:rPr>
              <a:t>Planform</a:t>
            </a:r>
            <a:r>
              <a:rPr lang="de-DE" sz="1600" dirty="0">
                <a:solidFill>
                  <a:schemeClr val="tx2">
                    <a:lumMod val="60000"/>
                    <a:lumOff val="40000"/>
                  </a:schemeClr>
                </a:solidFill>
              </a:rPr>
              <a:t> Design</a:t>
            </a:r>
            <a:endParaRPr lang="en-US" sz="1600" dirty="0">
              <a:solidFill>
                <a:schemeClr val="tx2">
                  <a:lumMod val="60000"/>
                  <a:lumOff val="40000"/>
                </a:schemeClr>
              </a:solidFill>
            </a:endParaRPr>
          </a:p>
        </p:txBody>
      </p:sp>
      <p:sp>
        <p:nvSpPr>
          <p:cNvPr id="6" name="Textfeld 5">
            <a:extLst>
              <a:ext uri="{FF2B5EF4-FFF2-40B4-BE49-F238E27FC236}">
                <a16:creationId xmlns:a16="http://schemas.microsoft.com/office/drawing/2014/main" id="{637C9E22-3BF4-78BF-0028-8D63A56AE841}"/>
              </a:ext>
            </a:extLst>
          </p:cNvPr>
          <p:cNvSpPr txBox="1"/>
          <p:nvPr/>
        </p:nvSpPr>
        <p:spPr>
          <a:xfrm>
            <a:off x="3828671" y="1499797"/>
            <a:ext cx="1269899" cy="338554"/>
          </a:xfrm>
          <a:prstGeom prst="rect">
            <a:avLst/>
          </a:prstGeom>
          <a:noFill/>
        </p:spPr>
        <p:txBody>
          <a:bodyPr wrap="non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dirty="0">
                <a:solidFill>
                  <a:schemeClr val="tx2">
                    <a:lumMod val="60000"/>
                    <a:lumOff val="40000"/>
                  </a:schemeClr>
                </a:solidFill>
              </a:rPr>
              <a:t>Lift Analysis</a:t>
            </a:r>
            <a:endParaRPr lang="en-US" sz="1600" dirty="0">
              <a:solidFill>
                <a:schemeClr val="tx2">
                  <a:lumMod val="60000"/>
                  <a:lumOff val="40000"/>
                </a:schemeClr>
              </a:solidFill>
            </a:endParaRPr>
          </a:p>
        </p:txBody>
      </p:sp>
      <p:sp>
        <p:nvSpPr>
          <p:cNvPr id="7" name="Textfeld 6">
            <a:extLst>
              <a:ext uri="{FF2B5EF4-FFF2-40B4-BE49-F238E27FC236}">
                <a16:creationId xmlns:a16="http://schemas.microsoft.com/office/drawing/2014/main" id="{9AF8E8BA-3F2C-56FE-5E76-5AA72E3E9F13}"/>
              </a:ext>
            </a:extLst>
          </p:cNvPr>
          <p:cNvSpPr txBox="1"/>
          <p:nvPr/>
        </p:nvSpPr>
        <p:spPr>
          <a:xfrm>
            <a:off x="3828671" y="1783348"/>
            <a:ext cx="2132315" cy="338554"/>
          </a:xfrm>
          <a:prstGeom prst="rect">
            <a:avLst/>
          </a:prstGeom>
          <a:noFill/>
        </p:spPr>
        <p:txBody>
          <a:bodyPr wrap="none" rtlCol="0">
            <a:spAutoFit/>
          </a:bodyPr>
          <a:lstStyle/>
          <a:p>
            <a:pPr algn="ctr"/>
            <a:r>
              <a:rPr lang="de-DE"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rPr>
              <a:t>Performance Analysis</a:t>
            </a:r>
            <a:endParaRPr lang="en-US"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8" name="Textfeld 17">
            <a:extLst>
              <a:ext uri="{FF2B5EF4-FFF2-40B4-BE49-F238E27FC236}">
                <a16:creationId xmlns:a16="http://schemas.microsoft.com/office/drawing/2014/main" id="{9E567236-DE1C-700D-9C6B-EE7091984A9E}"/>
              </a:ext>
            </a:extLst>
          </p:cNvPr>
          <p:cNvSpPr txBox="1"/>
          <p:nvPr/>
        </p:nvSpPr>
        <p:spPr>
          <a:xfrm>
            <a:off x="6605913" y="2727603"/>
            <a:ext cx="1719743" cy="429936"/>
          </a:xfrm>
          <a:prstGeom prst="rect">
            <a:avLst/>
          </a:prstGeom>
          <a:solidFill>
            <a:sysClr val="window" lastClr="FFFFFF">
              <a:lumMod val="8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prstClr val="black">
                    <a:lumMod val="50000"/>
                    <a:lumOff val="50000"/>
                  </a:prstClr>
                </a:solidFill>
                <a:effectLst/>
                <a:uLnTx/>
                <a:uFillTx/>
                <a:latin typeface="Roboto Black" panose="02000000000000000000" pitchFamily="2" charset="0"/>
                <a:ea typeface="Roboto Black" panose="02000000000000000000" pitchFamily="2" charset="0"/>
              </a:rPr>
              <a:t>Planform</a:t>
            </a:r>
            <a:r>
              <a:rPr kumimoji="0" lang="de-DE" sz="1400" b="1" i="0" u="none" strike="noStrike" kern="0" cap="none" spc="0" normalizeH="0" baseline="0" noProof="0" dirty="0">
                <a:ln>
                  <a:noFill/>
                </a:ln>
                <a:solidFill>
                  <a:srgbClr val="DA007D"/>
                </a:solidFill>
                <a:effectLst/>
                <a:uLnTx/>
                <a:uFillTx/>
                <a:latin typeface="Roboto Black" panose="02000000000000000000" pitchFamily="2" charset="0"/>
                <a:ea typeface="Roboto Black" panose="02000000000000000000" pitchFamily="2" charset="0"/>
              </a:rPr>
              <a:t>Creator2</a:t>
            </a:r>
          </a:p>
        </p:txBody>
      </p:sp>
      <p:sp>
        <p:nvSpPr>
          <p:cNvPr id="19" name="Textfeld 18">
            <a:extLst>
              <a:ext uri="{FF2B5EF4-FFF2-40B4-BE49-F238E27FC236}">
                <a16:creationId xmlns:a16="http://schemas.microsoft.com/office/drawing/2014/main" id="{AE1D7777-D03F-CB02-CCA5-B2A150C37F4C}"/>
              </a:ext>
            </a:extLst>
          </p:cNvPr>
          <p:cNvSpPr txBox="1"/>
          <p:nvPr/>
        </p:nvSpPr>
        <p:spPr>
          <a:xfrm>
            <a:off x="10363219" y="2942571"/>
            <a:ext cx="877174"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196B24"/>
                </a:solidFill>
                <a:effectLst/>
                <a:uLnTx/>
                <a:uFillTx/>
                <a:latin typeface="Roboto Black" panose="02000000000000000000" pitchFamily="2" charset="0"/>
                <a:ea typeface="Roboto Black" panose="02000000000000000000" pitchFamily="2" charset="0"/>
              </a:rPr>
              <a:t>FLZ</a:t>
            </a:r>
          </a:p>
        </p:txBody>
      </p:sp>
      <p:sp>
        <p:nvSpPr>
          <p:cNvPr id="20" name="Textfeld 19">
            <a:extLst>
              <a:ext uri="{FF2B5EF4-FFF2-40B4-BE49-F238E27FC236}">
                <a16:creationId xmlns:a16="http://schemas.microsoft.com/office/drawing/2014/main" id="{9D6C8DC6-4188-3C59-3AD6-4E633A72006E}"/>
              </a:ext>
            </a:extLst>
          </p:cNvPr>
          <p:cNvSpPr txBox="1"/>
          <p:nvPr/>
        </p:nvSpPr>
        <p:spPr>
          <a:xfrm>
            <a:off x="9901126" y="2566115"/>
            <a:ext cx="957742"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C00000"/>
                </a:solidFill>
                <a:effectLst/>
                <a:uLnTx/>
                <a:uFillTx/>
                <a:latin typeface="Roboto Black" panose="02000000000000000000" pitchFamily="2" charset="0"/>
                <a:ea typeface="Roboto Black" panose="02000000000000000000" pitchFamily="2" charset="0"/>
              </a:rPr>
              <a:t>Xflr5</a:t>
            </a:r>
          </a:p>
        </p:txBody>
      </p:sp>
      <p:sp>
        <p:nvSpPr>
          <p:cNvPr id="32" name="Textfeld 31">
            <a:extLst>
              <a:ext uri="{FF2B5EF4-FFF2-40B4-BE49-F238E27FC236}">
                <a16:creationId xmlns:a16="http://schemas.microsoft.com/office/drawing/2014/main" id="{1D1F5A21-F46E-9045-D6E2-27459DADEE1C}"/>
              </a:ext>
            </a:extLst>
          </p:cNvPr>
          <p:cNvSpPr txBox="1"/>
          <p:nvPr/>
        </p:nvSpPr>
        <p:spPr>
          <a:xfrm>
            <a:off x="8498960" y="2303202"/>
            <a:ext cx="1178528" cy="3693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Panelled</a:t>
            </a:r>
            <a:r>
              <a:rPr lang="de-DE"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 Geometry,</a:t>
            </a:r>
          </a:p>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Airfoils</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33" name="Bogen 32">
            <a:extLst>
              <a:ext uri="{FF2B5EF4-FFF2-40B4-BE49-F238E27FC236}">
                <a16:creationId xmlns:a16="http://schemas.microsoft.com/office/drawing/2014/main" id="{6B1A4A14-36A0-D5BD-029F-A05714655091}"/>
              </a:ext>
            </a:extLst>
          </p:cNvPr>
          <p:cNvSpPr/>
          <p:nvPr/>
        </p:nvSpPr>
        <p:spPr>
          <a:xfrm rot="15812055">
            <a:off x="8352103" y="1867438"/>
            <a:ext cx="1403335" cy="2011569"/>
          </a:xfrm>
          <a:prstGeom prst="arc">
            <a:avLst>
              <a:gd name="adj1" fmla="val 17788278"/>
              <a:gd name="adj2" fmla="val 4154511"/>
            </a:avLst>
          </a:prstGeom>
          <a:noFill/>
          <a:ln w="22225" cap="flat" cmpd="sng" algn="ctr">
            <a:solidFill>
              <a:sysClr val="window" lastClr="FFFFFF">
                <a:lumMod val="65000"/>
              </a:sysClr>
            </a:solidFill>
            <a:prstDash val="solid"/>
            <a:miter lim="800000"/>
            <a:headEnd type="none" w="med" len="med"/>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34" name="Bogen 33">
            <a:extLst>
              <a:ext uri="{FF2B5EF4-FFF2-40B4-BE49-F238E27FC236}">
                <a16:creationId xmlns:a16="http://schemas.microsoft.com/office/drawing/2014/main" id="{62EDBAC2-BC2C-17E3-E089-62DF0F7096DF}"/>
              </a:ext>
            </a:extLst>
          </p:cNvPr>
          <p:cNvSpPr/>
          <p:nvPr/>
        </p:nvSpPr>
        <p:spPr>
          <a:xfrm rot="5400000">
            <a:off x="8411724" y="1990266"/>
            <a:ext cx="1403335" cy="2011569"/>
          </a:xfrm>
          <a:prstGeom prst="arc">
            <a:avLst>
              <a:gd name="adj1" fmla="val 17788278"/>
              <a:gd name="adj2" fmla="val 4154511"/>
            </a:avLst>
          </a:prstGeom>
          <a:noFill/>
          <a:ln w="22225" cap="flat" cmpd="sng" algn="ctr">
            <a:solidFill>
              <a:sysClr val="window" lastClr="FFFFFF">
                <a:lumMod val="65000"/>
              </a:sysClr>
            </a:solidFill>
            <a:prstDash val="sysDot"/>
            <a:miter lim="800000"/>
            <a:headEnd type="none" w="med" len="med"/>
            <a:tailEnd type="triangle" w="lg" len="lg"/>
            <a:extLst>
              <a:ext uri="{C807C97D-BFC1-408E-A445-0C87EB9F89A2}">
                <ask:lineSketchStyleProps xmlns:ask="http://schemas.microsoft.com/office/drawing/2018/sketchyshapes" sd="1219033472">
                  <a:custGeom>
                    <a:avLst/>
                    <a:gdLst>
                      <a:gd name="connsiteX0" fmla="*/ 1109312 w 1403335"/>
                      <a:gd name="connsiteY0" fmla="*/ 187149 h 2011569"/>
                      <a:gd name="connsiteX1" fmla="*/ 1402910 w 1403335"/>
                      <a:gd name="connsiteY1" fmla="*/ 1040776 h 2011569"/>
                      <a:gd name="connsiteX2" fmla="*/ 1036641 w 1403335"/>
                      <a:gd name="connsiteY2" fmla="*/ 1889556 h 2011569"/>
                      <a:gd name="connsiteX3" fmla="*/ 862455 w 1403335"/>
                      <a:gd name="connsiteY3" fmla="*/ 1429995 h 2011569"/>
                      <a:gd name="connsiteX4" fmla="*/ 701668 w 1403335"/>
                      <a:gd name="connsiteY4" fmla="*/ 1005785 h 2011569"/>
                      <a:gd name="connsiteX5" fmla="*/ 897337 w 1403335"/>
                      <a:gd name="connsiteY5" fmla="*/ 612840 h 2011569"/>
                      <a:gd name="connsiteX6" fmla="*/ 1109312 w 1403335"/>
                      <a:gd name="connsiteY6" fmla="*/ 187149 h 2011569"/>
                      <a:gd name="connsiteX0" fmla="*/ 1109312 w 1403335"/>
                      <a:gd name="connsiteY0" fmla="*/ 187149 h 2011569"/>
                      <a:gd name="connsiteX1" fmla="*/ 1402910 w 1403335"/>
                      <a:gd name="connsiteY1" fmla="*/ 1040776 h 2011569"/>
                      <a:gd name="connsiteX2" fmla="*/ 1036641 w 1403335"/>
                      <a:gd name="connsiteY2" fmla="*/ 1889556 h 2011569"/>
                    </a:gdLst>
                    <a:ahLst/>
                    <a:cxnLst>
                      <a:cxn ang="0">
                        <a:pos x="connsiteX0" y="connsiteY0"/>
                      </a:cxn>
                      <a:cxn ang="0">
                        <a:pos x="connsiteX1" y="connsiteY1"/>
                      </a:cxn>
                      <a:cxn ang="0">
                        <a:pos x="connsiteX2" y="connsiteY2"/>
                      </a:cxn>
                    </a:cxnLst>
                    <a:rect l="l" t="t" r="r" b="b"/>
                    <a:pathLst>
                      <a:path w="1403335" h="2011569" stroke="0" extrusionOk="0">
                        <a:moveTo>
                          <a:pt x="1109312" y="187149"/>
                        </a:moveTo>
                        <a:cubicBezTo>
                          <a:pt x="1224397" y="335962"/>
                          <a:pt x="1331078" y="733697"/>
                          <a:pt x="1402910" y="1040776"/>
                        </a:cubicBezTo>
                        <a:cubicBezTo>
                          <a:pt x="1445825" y="1407555"/>
                          <a:pt x="1226077" y="1720453"/>
                          <a:pt x="1036641" y="1889556"/>
                        </a:cubicBezTo>
                        <a:cubicBezTo>
                          <a:pt x="920101" y="1681018"/>
                          <a:pt x="934477" y="1514510"/>
                          <a:pt x="862455" y="1429995"/>
                        </a:cubicBezTo>
                        <a:cubicBezTo>
                          <a:pt x="790433" y="1345480"/>
                          <a:pt x="784634" y="1095723"/>
                          <a:pt x="701668" y="1005785"/>
                        </a:cubicBezTo>
                        <a:cubicBezTo>
                          <a:pt x="746343" y="898248"/>
                          <a:pt x="844766" y="763426"/>
                          <a:pt x="897337" y="612840"/>
                        </a:cubicBezTo>
                        <a:cubicBezTo>
                          <a:pt x="949908" y="462254"/>
                          <a:pt x="1092617" y="309817"/>
                          <a:pt x="1109312" y="187149"/>
                        </a:cubicBezTo>
                        <a:close/>
                      </a:path>
                      <a:path w="1403335" h="2011569" fill="none" extrusionOk="0">
                        <a:moveTo>
                          <a:pt x="1109312" y="187149"/>
                        </a:moveTo>
                        <a:cubicBezTo>
                          <a:pt x="1295706" y="334089"/>
                          <a:pt x="1381724" y="744485"/>
                          <a:pt x="1402910" y="1040776"/>
                        </a:cubicBezTo>
                        <a:cubicBezTo>
                          <a:pt x="1420602" y="1411445"/>
                          <a:pt x="1297651" y="1729800"/>
                          <a:pt x="1036641" y="1889556"/>
                        </a:cubicBezTo>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35" name="Textfeld 34">
            <a:extLst>
              <a:ext uri="{FF2B5EF4-FFF2-40B4-BE49-F238E27FC236}">
                <a16:creationId xmlns:a16="http://schemas.microsoft.com/office/drawing/2014/main" id="{51AA864D-A111-71CB-1929-38B5187A1B1B}"/>
              </a:ext>
            </a:extLst>
          </p:cNvPr>
          <p:cNvSpPr txBox="1"/>
          <p:nvPr/>
        </p:nvSpPr>
        <p:spPr>
          <a:xfrm>
            <a:off x="8708188" y="3415432"/>
            <a:ext cx="867545" cy="2308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Improvement</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36" name="Textfeld 35">
            <a:extLst>
              <a:ext uri="{FF2B5EF4-FFF2-40B4-BE49-F238E27FC236}">
                <a16:creationId xmlns:a16="http://schemas.microsoft.com/office/drawing/2014/main" id="{98F2CDB4-92F3-0435-3B9B-82B3892BACDF}"/>
              </a:ext>
            </a:extLst>
          </p:cNvPr>
          <p:cNvSpPr txBox="1"/>
          <p:nvPr/>
        </p:nvSpPr>
        <p:spPr>
          <a:xfrm>
            <a:off x="6503620" y="1573347"/>
            <a:ext cx="1662635" cy="338554"/>
          </a:xfrm>
          <a:prstGeom prst="rect">
            <a:avLst/>
          </a:prstGeom>
          <a:noFill/>
        </p:spPr>
        <p:txBody>
          <a:bodyPr wrap="none" rtlCol="0">
            <a:spAutoFit/>
          </a:bodyPr>
          <a:lstStyle>
            <a:defPPr>
              <a:defRPr lang="de-DE"/>
            </a:defPPr>
            <a:lvl1pPr algn="ctr">
              <a:defRPr sz="14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dirty="0" err="1">
                <a:solidFill>
                  <a:schemeClr val="tx2">
                    <a:lumMod val="60000"/>
                    <a:lumOff val="40000"/>
                  </a:schemeClr>
                </a:solidFill>
              </a:rPr>
              <a:t>Planform</a:t>
            </a:r>
            <a:r>
              <a:rPr lang="de-DE" sz="1600" dirty="0">
                <a:solidFill>
                  <a:schemeClr val="tx2">
                    <a:lumMod val="60000"/>
                    <a:lumOff val="40000"/>
                  </a:schemeClr>
                </a:solidFill>
              </a:rPr>
              <a:t> Design</a:t>
            </a:r>
            <a:endParaRPr lang="en-US" sz="1600" dirty="0">
              <a:solidFill>
                <a:schemeClr val="tx2">
                  <a:lumMod val="60000"/>
                  <a:lumOff val="40000"/>
                </a:schemeClr>
              </a:solidFill>
            </a:endParaRPr>
          </a:p>
        </p:txBody>
      </p:sp>
      <p:sp>
        <p:nvSpPr>
          <p:cNvPr id="37" name="Textfeld 36">
            <a:extLst>
              <a:ext uri="{FF2B5EF4-FFF2-40B4-BE49-F238E27FC236}">
                <a16:creationId xmlns:a16="http://schemas.microsoft.com/office/drawing/2014/main" id="{1401C3C6-F1EA-BDD5-7093-0B2ED49C6C8B}"/>
              </a:ext>
            </a:extLst>
          </p:cNvPr>
          <p:cNvSpPr txBox="1"/>
          <p:nvPr/>
        </p:nvSpPr>
        <p:spPr>
          <a:xfrm>
            <a:off x="6570817" y="1925050"/>
            <a:ext cx="1404552" cy="369332"/>
          </a:xfrm>
          <a:prstGeom prst="rect">
            <a:avLst/>
          </a:prstGeom>
          <a:solidFill>
            <a:schemeClr val="accent3">
              <a:lumMod val="75000"/>
            </a:schemeClr>
          </a:solidFill>
        </p:spPr>
        <p:txBody>
          <a:bodyPr wrap="non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800" dirty="0">
                <a:solidFill>
                  <a:schemeClr val="bg1"/>
                </a:solidFill>
              </a:rPr>
              <a:t>Lift Analysis</a:t>
            </a:r>
            <a:endParaRPr lang="en-US" sz="1800" dirty="0">
              <a:solidFill>
                <a:schemeClr val="bg1"/>
              </a:solidFill>
            </a:endParaRPr>
          </a:p>
        </p:txBody>
      </p:sp>
      <p:sp>
        <p:nvSpPr>
          <p:cNvPr id="38" name="Textfeld 37">
            <a:extLst>
              <a:ext uri="{FF2B5EF4-FFF2-40B4-BE49-F238E27FC236}">
                <a16:creationId xmlns:a16="http://schemas.microsoft.com/office/drawing/2014/main" id="{1F904D21-007F-8EE1-F09C-90500087AFB8}"/>
              </a:ext>
            </a:extLst>
          </p:cNvPr>
          <p:cNvSpPr txBox="1"/>
          <p:nvPr/>
        </p:nvSpPr>
        <p:spPr>
          <a:xfrm>
            <a:off x="9735648" y="1641801"/>
            <a:ext cx="2132315" cy="338554"/>
          </a:xfrm>
          <a:prstGeom prst="rect">
            <a:avLst/>
          </a:prstGeom>
          <a:noFill/>
        </p:spPr>
        <p:txBody>
          <a:bodyPr wrap="none" rtlCol="0">
            <a:spAutoFit/>
          </a:bodyPr>
          <a:lstStyle/>
          <a:p>
            <a:pPr algn="ctr"/>
            <a:r>
              <a:rPr lang="de-DE"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rPr>
              <a:t>Performance Analysis</a:t>
            </a:r>
            <a:endParaRPr lang="en-US"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3939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D164E5-6306-B594-87B9-9BF4E8B71CA0}"/>
              </a:ext>
            </a:extLst>
          </p:cNvPr>
          <p:cNvSpPr>
            <a:spLocks noGrp="1"/>
          </p:cNvSpPr>
          <p:nvPr>
            <p:ph type="title"/>
          </p:nvPr>
        </p:nvSpPr>
        <p:spPr/>
        <p:txBody>
          <a:bodyPr>
            <a:normAutofit/>
          </a:bodyPr>
          <a:lstStyle/>
          <a:p>
            <a:r>
              <a:rPr lang="en-US" sz="4400" noProof="0" dirty="0"/>
              <a:t>1. Airfoil Polars</a:t>
            </a:r>
            <a:endParaRPr lang="en-US" sz="4400" i="1" noProof="0" dirty="0"/>
          </a:p>
        </p:txBody>
      </p:sp>
      <p:sp>
        <p:nvSpPr>
          <p:cNvPr id="3" name="Textplatzhalter 2">
            <a:extLst>
              <a:ext uri="{FF2B5EF4-FFF2-40B4-BE49-F238E27FC236}">
                <a16:creationId xmlns:a16="http://schemas.microsoft.com/office/drawing/2014/main" id="{3C29E1E3-6FF8-C838-CA0E-411A04B0386E}"/>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C34234F2-991B-F055-BE55-849A26FFE1A6}"/>
              </a:ext>
            </a:extLst>
          </p:cNvPr>
          <p:cNvSpPr>
            <a:spLocks noGrp="1"/>
          </p:cNvSpPr>
          <p:nvPr>
            <p:ph type="dt" sz="half" idx="10"/>
          </p:nvPr>
        </p:nvSpPr>
        <p:spPr/>
        <p:txBody>
          <a:bodyPr/>
          <a:lstStyle/>
          <a:p>
            <a:fld id="{C5ADD0BC-2AAA-421B-84BE-3BE36C130C8A}"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7B73753B-A82A-7819-57E2-975AFC99681D}"/>
              </a:ext>
            </a:extLst>
          </p:cNvPr>
          <p:cNvSpPr>
            <a:spLocks noGrp="1"/>
          </p:cNvSpPr>
          <p:nvPr>
            <p:ph type="sldNum" sz="quarter" idx="12"/>
          </p:nvPr>
        </p:nvSpPr>
        <p:spPr/>
        <p:txBody>
          <a:bodyPr/>
          <a:lstStyle/>
          <a:p>
            <a:fld id="{68F3CE6D-6AF4-4991-9EBA-41D849118E40}" type="slidenum">
              <a:rPr lang="en-US" noProof="0" smtClean="0"/>
              <a:t>7</a:t>
            </a:fld>
            <a:endParaRPr lang="en-US" noProof="0" dirty="0"/>
          </a:p>
        </p:txBody>
      </p:sp>
    </p:spTree>
    <p:extLst>
      <p:ext uri="{BB962C8B-B14F-4D97-AF65-F5344CB8AC3E}">
        <p14:creationId xmlns:p14="http://schemas.microsoft.com/office/powerpoint/2010/main" val="273548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8DAB2-DF85-28BF-6636-CD7C8D6DDA8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BE5A58A-7762-1979-041C-956912EB10DD}"/>
              </a:ext>
            </a:extLst>
          </p:cNvPr>
          <p:cNvSpPr>
            <a:spLocks noGrp="1"/>
          </p:cNvSpPr>
          <p:nvPr>
            <p:ph type="title"/>
          </p:nvPr>
        </p:nvSpPr>
        <p:spPr/>
        <p:txBody>
          <a:bodyPr/>
          <a:lstStyle/>
          <a:p>
            <a:r>
              <a:rPr lang="en-US" noProof="0" dirty="0"/>
              <a:t>Airfoil Polar Generation </a:t>
            </a:r>
          </a:p>
        </p:txBody>
      </p:sp>
      <p:sp>
        <p:nvSpPr>
          <p:cNvPr id="4" name="Textfeld 3">
            <a:extLst>
              <a:ext uri="{FF2B5EF4-FFF2-40B4-BE49-F238E27FC236}">
                <a16:creationId xmlns:a16="http://schemas.microsoft.com/office/drawing/2014/main" id="{F2C102FE-31C8-0999-D549-17D942F04E78}"/>
              </a:ext>
            </a:extLst>
          </p:cNvPr>
          <p:cNvSpPr txBox="1"/>
          <p:nvPr/>
        </p:nvSpPr>
        <p:spPr>
          <a:xfrm>
            <a:off x="838200" y="1310125"/>
            <a:ext cx="4264090" cy="34470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To get 2D airfoil data a lot of modules could be used from the AirfoilEditor. Xfoil is encapsulated by the Worker tool of the Xoptfoil2 project and runs as a background task.</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Features: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Up to 5 polars can be defined for the root wing section</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Automatic generation of all Re number adapted polars for all wing sections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‘Auto Range’ to ensure the complete alpha range from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cl_min</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to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is covered by the polar</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polars along wingspan can already be helpful to have a first assessment of the airfoil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strak</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especially towards tip with its lower Re numbers.</a:t>
            </a:r>
          </a:p>
        </p:txBody>
      </p:sp>
      <p:sp>
        <p:nvSpPr>
          <p:cNvPr id="3" name="Datumsplatzhalter 2">
            <a:extLst>
              <a:ext uri="{FF2B5EF4-FFF2-40B4-BE49-F238E27FC236}">
                <a16:creationId xmlns:a16="http://schemas.microsoft.com/office/drawing/2014/main" id="{A25CEAE1-2F58-3468-56E8-73E9EA8C99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2/25/2025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82C20701-1166-ED48-586C-6B6BD964E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9" name="Grafik 8">
            <a:extLst>
              <a:ext uri="{FF2B5EF4-FFF2-40B4-BE49-F238E27FC236}">
                <a16:creationId xmlns:a16="http://schemas.microsoft.com/office/drawing/2014/main" id="{498AEA7C-8FB4-A631-D1A9-BF40AC82F07E}"/>
              </a:ext>
            </a:extLst>
          </p:cNvPr>
          <p:cNvPicPr>
            <a:picLocks noChangeAspect="1"/>
          </p:cNvPicPr>
          <p:nvPr/>
        </p:nvPicPr>
        <p:blipFill>
          <a:blip r:embed="rId2"/>
          <a:stretch>
            <a:fillRect/>
          </a:stretch>
        </p:blipFill>
        <p:spPr>
          <a:xfrm>
            <a:off x="5624231" y="1391845"/>
            <a:ext cx="6354451" cy="3934299"/>
          </a:xfrm>
          <a:prstGeom prst="rect">
            <a:avLst/>
          </a:prstGeom>
        </p:spPr>
      </p:pic>
      <p:sp>
        <p:nvSpPr>
          <p:cNvPr id="6" name="Textfeld 5">
            <a:extLst>
              <a:ext uri="{FF2B5EF4-FFF2-40B4-BE49-F238E27FC236}">
                <a16:creationId xmlns:a16="http://schemas.microsoft.com/office/drawing/2014/main" id="{6BCBB920-9A5E-FBF0-6866-8069C49F722C}"/>
              </a:ext>
            </a:extLst>
          </p:cNvPr>
          <p:cNvSpPr txBox="1"/>
          <p:nvPr/>
        </p:nvSpPr>
        <p:spPr>
          <a:xfrm>
            <a:off x="5624231" y="5525353"/>
            <a:ext cx="5874508" cy="830997"/>
          </a:xfrm>
          <a:prstGeom prst="rect">
            <a:avLst/>
          </a:prstGeom>
          <a:solidFill>
            <a:schemeClr val="bg1">
              <a:lumMod val="95000"/>
            </a:schemeClr>
          </a:solidFill>
        </p:spPr>
        <p:txBody>
          <a:bodyPr wrap="square" rtlCol="0">
            <a:spAutoFit/>
          </a:bodyPr>
          <a:lstStyle/>
          <a:p>
            <a:r>
              <a:rPr lang="en-US" sz="1200" dirty="0"/>
              <a:t>Remark: Polar generation is implemented as being ‘lazy’ meaning the polar is only generated if a polar is requested by the user or for further calculation. If the chord distribution of the wing is changed, the Re number at the wing sections will change - the current polar becomes invalid and will be re-created at request. Generated polars of an airfoil are cached in the file system.</a:t>
            </a:r>
          </a:p>
        </p:txBody>
      </p:sp>
      <p:sp>
        <p:nvSpPr>
          <p:cNvPr id="8" name="Textfeld 7">
            <a:extLst>
              <a:ext uri="{FF2B5EF4-FFF2-40B4-BE49-F238E27FC236}">
                <a16:creationId xmlns:a16="http://schemas.microsoft.com/office/drawing/2014/main" id="{BFBEF779-93F6-90FF-1482-C6FAE122C5BD}"/>
              </a:ext>
            </a:extLst>
          </p:cNvPr>
          <p:cNvSpPr txBox="1"/>
          <p:nvPr/>
        </p:nvSpPr>
        <p:spPr>
          <a:xfrm>
            <a:off x="911225" y="5508788"/>
            <a:ext cx="4397315" cy="830997"/>
          </a:xfrm>
          <a:prstGeom prst="rect">
            <a:avLst/>
          </a:prstGeom>
          <a:solidFill>
            <a:schemeClr val="bg1">
              <a:lumMod val="95000"/>
            </a:schemeClr>
          </a:solidFill>
        </p:spPr>
        <p:txBody>
          <a:bodyPr wrap="square" rtlCol="0">
            <a:spAutoFit/>
          </a:bodyPr>
          <a:lstStyle>
            <a:defPPr>
              <a:defRPr lang="de-DE"/>
            </a:defPPr>
            <a:lvl1pPr>
              <a:defRPr sz="1200"/>
            </a:lvl1pPr>
          </a:lstStyle>
          <a:p>
            <a:r>
              <a:rPr lang="en-US" dirty="0"/>
              <a:t>The approach of PlanformCreator2 is different from Xflr5. In Xflr5 the polar for a certain Re number is interpolated from a previously generated polar set of the airfoil at a section – while PC2 a polar is always generated for the Re number needed at this section. </a:t>
            </a:r>
          </a:p>
        </p:txBody>
      </p:sp>
    </p:spTree>
    <p:extLst>
      <p:ext uri="{BB962C8B-B14F-4D97-AF65-F5344CB8AC3E}">
        <p14:creationId xmlns:p14="http://schemas.microsoft.com/office/powerpoint/2010/main" val="126124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32C44-43B9-A5F8-7E90-3C74628A52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D14586-0BE9-B217-87AB-AAECDB48843A}"/>
              </a:ext>
            </a:extLst>
          </p:cNvPr>
          <p:cNvSpPr>
            <a:spLocks noGrp="1"/>
          </p:cNvSpPr>
          <p:nvPr>
            <p:ph type="title"/>
          </p:nvPr>
        </p:nvSpPr>
        <p:spPr/>
        <p:txBody>
          <a:bodyPr>
            <a:normAutofit/>
          </a:bodyPr>
          <a:lstStyle/>
          <a:p>
            <a:r>
              <a:rPr lang="en-US" sz="4400" dirty="0"/>
              <a:t>2</a:t>
            </a:r>
            <a:r>
              <a:rPr lang="en-US" sz="4400" noProof="0" dirty="0"/>
              <a:t>. Panel Generation</a:t>
            </a:r>
            <a:endParaRPr lang="en-US" sz="4400" i="1" noProof="0" dirty="0"/>
          </a:p>
        </p:txBody>
      </p:sp>
      <p:sp>
        <p:nvSpPr>
          <p:cNvPr id="3" name="Textplatzhalter 2">
            <a:extLst>
              <a:ext uri="{FF2B5EF4-FFF2-40B4-BE49-F238E27FC236}">
                <a16:creationId xmlns:a16="http://schemas.microsoft.com/office/drawing/2014/main" id="{3463CF6C-3880-4C5B-B87C-EC9378EDAC15}"/>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5DF23C5F-53E9-565A-8431-3B7E453B244E}"/>
              </a:ext>
            </a:extLst>
          </p:cNvPr>
          <p:cNvSpPr>
            <a:spLocks noGrp="1"/>
          </p:cNvSpPr>
          <p:nvPr>
            <p:ph type="dt" sz="half" idx="10"/>
          </p:nvPr>
        </p:nvSpPr>
        <p:spPr/>
        <p:txBody>
          <a:bodyPr/>
          <a:lstStyle/>
          <a:p>
            <a:fld id="{C5ADD0BC-2AAA-421B-84BE-3BE36C130C8A}" type="datetime1">
              <a:rPr lang="en-US" noProof="0" smtClean="0"/>
              <a:t>2/25/2025</a:t>
            </a:fld>
            <a:endParaRPr lang="en-US" noProof="0" dirty="0"/>
          </a:p>
        </p:txBody>
      </p:sp>
      <p:sp>
        <p:nvSpPr>
          <p:cNvPr id="5" name="Foliennummernplatzhalter 4">
            <a:extLst>
              <a:ext uri="{FF2B5EF4-FFF2-40B4-BE49-F238E27FC236}">
                <a16:creationId xmlns:a16="http://schemas.microsoft.com/office/drawing/2014/main" id="{D33D8F28-659A-21CC-6872-CBA3DB2E853C}"/>
              </a:ext>
            </a:extLst>
          </p:cNvPr>
          <p:cNvSpPr>
            <a:spLocks noGrp="1"/>
          </p:cNvSpPr>
          <p:nvPr>
            <p:ph type="sldNum" sz="quarter" idx="12"/>
          </p:nvPr>
        </p:nvSpPr>
        <p:spPr/>
        <p:txBody>
          <a:bodyPr/>
          <a:lstStyle/>
          <a:p>
            <a:fld id="{68F3CE6D-6AF4-4991-9EBA-41D849118E40}" type="slidenum">
              <a:rPr lang="en-US" noProof="0" smtClean="0"/>
              <a:t>9</a:t>
            </a:fld>
            <a:endParaRPr lang="en-US" noProof="0" dirty="0"/>
          </a:p>
        </p:txBody>
      </p:sp>
    </p:spTree>
    <p:extLst>
      <p:ext uri="{BB962C8B-B14F-4D97-AF65-F5344CB8AC3E}">
        <p14:creationId xmlns:p14="http://schemas.microsoft.com/office/powerpoint/2010/main" val="9532841"/>
      </p:ext>
    </p:extLst>
  </p:cSld>
  <p:clrMapOvr>
    <a:masterClrMapping/>
  </p:clrMapOvr>
</p:sld>
</file>

<file path=ppt/theme/theme1.xml><?xml version="1.0" encoding="utf-8"?>
<a:theme xmlns:a="http://schemas.openxmlformats.org/drawingml/2006/main" name="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nutzerdefiniert 2">
      <a:majorFont>
        <a:latin typeface="Calibre Light"/>
        <a:ea typeface=""/>
        <a:cs typeface=""/>
      </a:majorFont>
      <a:minorFont>
        <a:latin typeface="Calibr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2979</Words>
  <Application>Microsoft Office PowerPoint</Application>
  <PresentationFormat>Breitbild</PresentationFormat>
  <Paragraphs>276</Paragraphs>
  <Slides>28</Slides>
  <Notes>0</Notes>
  <HiddenSlides>1</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28</vt:i4>
      </vt:variant>
    </vt:vector>
  </HeadingPairs>
  <TitlesOfParts>
    <vt:vector size="38" baseType="lpstr">
      <vt:lpstr>Aptos</vt:lpstr>
      <vt:lpstr>Arial</vt:lpstr>
      <vt:lpstr>Calibre Light</vt:lpstr>
      <vt:lpstr>Calibre Medium</vt:lpstr>
      <vt:lpstr>Calibre Regular</vt:lpstr>
      <vt:lpstr>Calibri</vt:lpstr>
      <vt:lpstr>Roboto</vt:lpstr>
      <vt:lpstr>Roboto Black</vt:lpstr>
      <vt:lpstr>Wingdings</vt:lpstr>
      <vt:lpstr>Office</vt:lpstr>
      <vt:lpstr>Implementation of  Wing Aerodynamics</vt:lpstr>
      <vt:lpstr>Intention</vt:lpstr>
      <vt:lpstr>Objectives </vt:lpstr>
      <vt:lpstr>Objectives </vt:lpstr>
      <vt:lpstr>Approach  </vt:lpstr>
      <vt:lpstr>PowerPoint-Präsentation</vt:lpstr>
      <vt:lpstr>1. Airfoil Polars</vt:lpstr>
      <vt:lpstr>Airfoil Polar Generation </vt:lpstr>
      <vt:lpstr>2. Panel Generation</vt:lpstr>
      <vt:lpstr>Panel Generation</vt:lpstr>
      <vt:lpstr>3. VLM Calculation</vt:lpstr>
      <vt:lpstr>Lift along Span</vt:lpstr>
      <vt:lpstr>Remarks on VLM</vt:lpstr>
      <vt:lpstr>VLM implemented</vt:lpstr>
      <vt:lpstr>4. Join 2D and 3D Aero </vt:lpstr>
      <vt:lpstr>Linear Approach</vt:lpstr>
      <vt:lpstr>Non-Linear Approach</vt:lpstr>
      <vt:lpstr>5. Comparing Results</vt:lpstr>
      <vt:lpstr>Comparsion to Xfl5 and FLZ_vortex</vt:lpstr>
      <vt:lpstr>Comparsion to Xfl5 and FLZ_vortex</vt:lpstr>
      <vt:lpstr>Comparsion to Xfl5 and FLZ_vortex</vt:lpstr>
      <vt:lpstr>5. Real Example in PlanformCreator2</vt:lpstr>
      <vt:lpstr>Example F3F - 1</vt:lpstr>
      <vt:lpstr>Example F3F - 1</vt:lpstr>
      <vt:lpstr>Example F3F - 2</vt:lpstr>
      <vt:lpstr>Example F3F - 3</vt:lpstr>
      <vt:lpstr>Example F3F - 4</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VJX glide</dc:title>
  <dc:creator>Jochen Günzel</dc:creator>
  <cp:lastModifiedBy>Jochen Günzel</cp:lastModifiedBy>
  <cp:revision>60</cp:revision>
  <dcterms:created xsi:type="dcterms:W3CDTF">2022-11-07T15:12:00Z</dcterms:created>
  <dcterms:modified xsi:type="dcterms:W3CDTF">2025-02-25T05:11:08Z</dcterms:modified>
</cp:coreProperties>
</file>