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venir Roman"/>
        <a:cs typeface="Arial" charset="0"/>
        <a:sym typeface="Avenir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CECA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AD3"/>
          </a:solidFill>
        </a:fill>
      </a:tcStyle>
    </a:wholeTbl>
    <a:band2H>
      <a:tcTxStyle/>
      <a:tcStyle>
        <a:tcBdr/>
        <a:fill>
          <a:solidFill>
            <a:srgbClr val="F0EDEA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D1D1"/>
          </a:solidFill>
        </a:fill>
      </a:tcStyle>
    </a:wholeTbl>
    <a:band2H>
      <a:tcTxStyle/>
      <a:tcStyle>
        <a:tcBdr/>
        <a:fill>
          <a:solidFill>
            <a:srgbClr val="EDE9E9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3481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3481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n-lt"/>
        <a:ea typeface="+mn-ea"/>
        <a:cs typeface="+mn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n-lt"/>
        <a:ea typeface="+mn-ea"/>
        <a:cs typeface="+mn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n-lt"/>
        <a:ea typeface="+mn-ea"/>
        <a:cs typeface="+mn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n-lt"/>
        <a:ea typeface="+mn-ea"/>
        <a:cs typeface="+mn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5" name="Shape 9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6" name="Shape 12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rgbClr val="D34817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7" name="Shape 13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8" name="Shape 14"/>
          <p:cNvSpPr>
            <a:spLocks noChangeArrowheads="1"/>
          </p:cNvSpPr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400800" cy="3657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1pPr>
          </a:lstStyle>
          <a:p>
            <a:pPr lvl="0"/>
            <a:r>
              <a:rPr/>
              <a:t>单击此处编辑母版副标题样式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57200" y="1281483"/>
            <a:ext cx="8229600" cy="1918917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9" name="Shap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E76A48-30AC-4C84-BF17-B644FF3D6D4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65D16-5C9C-413D-AB4E-9074624717E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6629400" y="0"/>
            <a:ext cx="2011680" cy="612616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914400" y="274639"/>
            <a:ext cx="5562600" cy="658336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14F88-F8A4-438A-8607-A1BD0F677C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17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66700" y="6332538"/>
            <a:ext cx="215900" cy="212725"/>
          </a:xfrm>
        </p:spPr>
        <p:txBody>
          <a:bodyPr/>
          <a:lstStyle>
            <a:lvl1pPr>
              <a:defRPr/>
            </a:lvl1pPr>
          </a:lstStyle>
          <a:p>
            <a:fld id="{66A2266F-92EF-4641-8B12-8DDA884B168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6EF20-EC4A-4BB7-AC9C-7D6B18D42C3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5" name="Shape 22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6" name="Shape 25"/>
          <p:cNvSpPr>
            <a:spLocks noChangeArrowheads="1"/>
          </p:cNvSpPr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rgbClr val="D34817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7" name="Shape 26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8" name="Shape 27"/>
          <p:cNvSpPr>
            <a:spLocks noChangeArrowheads="1"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918485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722312" y="0"/>
            <a:ext cx="7772401" cy="231457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22312" y="2547938"/>
            <a:ext cx="7772401" cy="431006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9" name="Shape 28"/>
          <p:cNvSpPr>
            <a:spLocks noGrp="1"/>
          </p:cNvSpPr>
          <p:nvPr>
            <p:ph type="sldNum" sz="quarter" idx="10"/>
          </p:nvPr>
        </p:nvSpPr>
        <p:spPr>
          <a:xfrm>
            <a:off x="266700" y="6330950"/>
            <a:ext cx="215900" cy="212725"/>
          </a:xfrm>
        </p:spPr>
        <p:txBody>
          <a:bodyPr/>
          <a:lstStyle>
            <a:lvl1pPr>
              <a:defRPr/>
            </a:lvl1pPr>
          </a:lstStyle>
          <a:p>
            <a:fld id="{73C542EB-AF8C-43B2-AC78-111ECEEA4D4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49041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D1D9B-A977-453F-91FF-BAEA0C4BFA3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160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914400" y="1416050"/>
            <a:ext cx="3733800" cy="7937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A7743-C22D-47F6-ADF6-F576F2F3F6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A1BDC-EA53-4AF4-ACCA-D21775B4AE3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6A70C-2C56-4343-8A81-DC1B82CA4F1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5" name="Shape 44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160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1905000" cy="5257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6" name="Shap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44BEE4-4E34-4E55-BBCE-6A6236D9D71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2"/>
          <p:cNvSpPr>
            <a:spLocks noChangeArrowheads="1"/>
          </p:cNvSpPr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rgbClr val="D34817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5" name="Shape 53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6" name="Shape 54"/>
          <p:cNvSpPr>
            <a:spLocks noChangeArrowheads="1"/>
          </p:cNvSpPr>
          <p:nvPr/>
        </p:nvSpPr>
        <p:spPr bwMode="auto">
          <a:xfrm>
            <a:off x="68263" y="4773613"/>
            <a:ext cx="9007475" cy="49212"/>
          </a:xfrm>
          <a:prstGeom prst="rect">
            <a:avLst/>
          </a:prstGeom>
          <a:solidFill>
            <a:srgbClr val="918485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914400" y="4877563"/>
            <a:ext cx="7315200" cy="56826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914400" y="5445824"/>
            <a:ext cx="7315200" cy="141217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7" name="Shape 51"/>
          <p:cNvSpPr>
            <a:spLocks noGrp="1"/>
          </p:cNvSpPr>
          <p:nvPr>
            <p:ph type="sldNum" sz="quarter" idx="10"/>
          </p:nvPr>
        </p:nvSpPr>
        <p:spPr>
          <a:xfrm>
            <a:off x="266700" y="6330950"/>
            <a:ext cx="215900" cy="212725"/>
          </a:xfrm>
        </p:spPr>
        <p:txBody>
          <a:bodyPr/>
          <a:lstStyle>
            <a:lvl1pPr>
              <a:defRPr/>
            </a:lvl1pPr>
          </a:lstStyle>
          <a:p>
            <a:fld id="{F6B14352-6D5C-4618-92F3-3B2E63EF59F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1027" name="Shape 3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Perpetua"/>
              <a:ea typeface="Perpetua"/>
              <a:cs typeface="Perpetua"/>
              <a:sym typeface="Perpetua"/>
            </a:endParaRPr>
          </a:p>
        </p:txBody>
      </p:sp>
      <p:sp>
        <p:nvSpPr>
          <p:cNvPr id="1028" name="Shape 4"/>
          <p:cNvSpPr>
            <a:spLocks noGrp="1"/>
          </p:cNvSpPr>
          <p:nvPr>
            <p:ph type="title"/>
          </p:nvPr>
        </p:nvSpPr>
        <p:spPr bwMode="auto">
          <a:xfrm>
            <a:off x="914400" y="0"/>
            <a:ext cx="7772400" cy="14176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8" tIns="45718" rIns="45718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Franklin Gothic Book"/>
              </a:rPr>
              <a:t>单击此处编辑母版标题样式</a:t>
            </a:r>
          </a:p>
        </p:txBody>
      </p:sp>
      <p:sp>
        <p:nvSpPr>
          <p:cNvPr id="1029" name="Shape 5"/>
          <p:cNvSpPr>
            <a:spLocks noGrp="1"/>
          </p:cNvSpPr>
          <p:nvPr>
            <p:ph type="sldNum" sz="quarter" idx="2"/>
          </p:nvPr>
        </p:nvSpPr>
        <p:spPr bwMode="auto">
          <a:xfrm>
            <a:off x="266700" y="6332538"/>
            <a:ext cx="215900" cy="212725"/>
          </a:xfrm>
          <a:prstGeom prst="rect">
            <a:avLst/>
          </a:prstGeom>
          <a:solidFill>
            <a:srgbClr val="D34817"/>
          </a:solidFill>
          <a:ln w="12700">
            <a:noFill/>
            <a:miter lim="4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12780226-1133-4CCF-8807-C835616C680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Shape 6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5410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8" tIns="45718" rIns="45718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Perpetua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Perpetua"/>
              </a:rPr>
              <a:t>第二级</a:t>
            </a:r>
          </a:p>
          <a:p>
            <a:pPr lvl="2"/>
            <a:r>
              <a:rPr lang="zh-CN" altLang="en-US" smtClean="0">
                <a:sym typeface="Perpetua"/>
              </a:rPr>
              <a:t>第三级</a:t>
            </a:r>
          </a:p>
          <a:p>
            <a:pPr lvl="3"/>
            <a:r>
              <a:rPr lang="zh-CN" altLang="en-US" smtClean="0">
                <a:sym typeface="Perpetua"/>
              </a:rPr>
              <a:t>第四级</a:t>
            </a:r>
          </a:p>
          <a:p>
            <a:pPr lvl="4"/>
            <a:r>
              <a:rPr lang="zh-CN" altLang="en-US" smtClean="0">
                <a:sym typeface="Perpetua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2" r:id="rId3"/>
    <p:sldLayoutId id="2147483658" r:id="rId4"/>
    <p:sldLayoutId id="2147483657" r:id="rId5"/>
    <p:sldLayoutId id="2147483656" r:id="rId6"/>
    <p:sldLayoutId id="2147483655" r:id="rId7"/>
    <p:sldLayoutId id="2147483663" r:id="rId8"/>
    <p:sldLayoutId id="2147483664" r:id="rId9"/>
    <p:sldLayoutId id="2147483654" r:id="rId10"/>
    <p:sldLayoutId id="2147483653" r:id="rId11"/>
    <p:sldLayoutId id="2147483660" r:id="rId1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5pPr>
      <a:lvl6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6pPr>
      <a:lvl7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7pPr>
      <a:lvl8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8pPr>
      <a:lvl9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273050" indent="-273050" algn="l" rtl="0" eaLnBrk="0" fontAlgn="base" hangingPunct="0">
        <a:spcBef>
          <a:spcPts val="500"/>
        </a:spcBef>
        <a:spcAft>
          <a:spcPct val="0"/>
        </a:spcAft>
        <a:buClr>
          <a:srgbClr val="D34817"/>
        </a:buClr>
        <a:buSzPct val="85000"/>
        <a:buFont typeface="Wingdings 2" pitchFamily="18" charset="2"/>
        <a:buChar char="●"/>
        <a:defRPr sz="2600">
          <a:solidFill>
            <a:schemeClr val="tx1"/>
          </a:solidFill>
          <a:latin typeface="Perpetua"/>
          <a:ea typeface="Perpetua"/>
          <a:cs typeface="Perpetua"/>
          <a:sym typeface="Perpetua"/>
        </a:defRPr>
      </a:lvl1pPr>
      <a:lvl2pPr marL="566738" indent="-247650" algn="l" rtl="0" eaLnBrk="0" fontAlgn="base" hangingPunct="0">
        <a:spcBef>
          <a:spcPts val="500"/>
        </a:spcBef>
        <a:spcAft>
          <a:spcPct val="0"/>
        </a:spcAft>
        <a:buClr>
          <a:srgbClr val="D34817"/>
        </a:buClr>
        <a:buSzPct val="85000"/>
        <a:buFont typeface="Wingdings 2" pitchFamily="18" charset="2"/>
        <a:buChar char="●"/>
        <a:defRPr sz="2600">
          <a:solidFill>
            <a:schemeClr val="tx1"/>
          </a:solidFill>
          <a:latin typeface="Perpetua"/>
          <a:ea typeface="Perpetua"/>
          <a:cs typeface="Perpetua"/>
          <a:sym typeface="Perpetua"/>
        </a:defRPr>
      </a:lvl2pPr>
      <a:lvl3pPr marL="890588" indent="-296863" algn="l" rtl="0" eaLnBrk="0" fontAlgn="base" hangingPunct="0">
        <a:spcBef>
          <a:spcPts val="500"/>
        </a:spcBef>
        <a:spcAft>
          <a:spcPct val="0"/>
        </a:spcAft>
        <a:buClr>
          <a:srgbClr val="D34817"/>
        </a:buClr>
        <a:buSzPct val="85000"/>
        <a:buFont typeface="Wingdings 2" pitchFamily="18" charset="2"/>
        <a:buChar char="●"/>
        <a:defRPr sz="2600">
          <a:solidFill>
            <a:schemeClr val="tx1"/>
          </a:solidFill>
          <a:latin typeface="Perpetua"/>
          <a:ea typeface="Perpetua"/>
          <a:cs typeface="Perpetua"/>
          <a:sym typeface="Perpetua"/>
        </a:defRPr>
      </a:lvl3pPr>
      <a:lvl4pPr marL="1165225" indent="-296863" algn="l" rtl="0" eaLnBrk="0" fontAlgn="base" hangingPunct="0">
        <a:spcBef>
          <a:spcPts val="500"/>
        </a:spcBef>
        <a:spcAft>
          <a:spcPct val="0"/>
        </a:spcAft>
        <a:buClr>
          <a:srgbClr val="D34817"/>
        </a:buClr>
        <a:buSzPct val="80000"/>
        <a:buFont typeface="Wingdings 2" pitchFamily="18" charset="2"/>
        <a:buChar char="●"/>
        <a:defRPr sz="2600">
          <a:solidFill>
            <a:schemeClr val="tx1"/>
          </a:solidFill>
          <a:latin typeface="Perpetua"/>
          <a:ea typeface="Perpetua"/>
          <a:cs typeface="Perpetua"/>
          <a:sym typeface="Perpetua"/>
        </a:defRPr>
      </a:lvl4pPr>
      <a:lvl5pPr marL="1439863" indent="-296863" algn="l" rtl="0" eaLnBrk="0" fontAlgn="base" hangingPunct="0">
        <a:spcBef>
          <a:spcPts val="500"/>
        </a:spcBef>
        <a:spcAft>
          <a:spcPct val="0"/>
        </a:spcAft>
        <a:buClr>
          <a:srgbClr val="D34817"/>
        </a:buClr>
        <a:buSzPct val="100000"/>
        <a:buFont typeface="Wingdings 2" pitchFamily="18" charset="2"/>
        <a:buChar char="⑥"/>
        <a:defRPr sz="2600">
          <a:solidFill>
            <a:schemeClr val="tx1"/>
          </a:solidFill>
          <a:latin typeface="Perpetua"/>
          <a:ea typeface="Perpetua"/>
          <a:cs typeface="Perpetua"/>
          <a:sym typeface="Perpetua"/>
        </a:defRPr>
      </a:lvl5pPr>
      <a:lvl6pPr marL="1747520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6pPr>
      <a:lvl7pPr marL="2021838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7pPr>
      <a:lvl8pPr marL="2296160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8pPr>
      <a:lvl9pPr marL="2570478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9pPr>
    </p:bodyStyle>
    <p:otherStyle>
      <a:lvl1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u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66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CS246</a:t>
            </a:r>
            <a:endParaRPr lang="en-US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Jennifer Zhang</a:t>
            </a:r>
            <a:endParaRPr lang="en-US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Zijun Xue</a:t>
            </a:r>
            <a:endParaRPr lang="en-US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Wen Shi</a:t>
            </a:r>
          </a:p>
        </p:txBody>
      </p:sp>
      <p:sp>
        <p:nvSpPr>
          <p:cNvPr id="14338" name="Shape 67"/>
          <p:cNvSpPr>
            <a:spLocks noGrp="1"/>
          </p:cNvSpPr>
          <p:nvPr>
            <p:ph type="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smtClean="0"/>
              <a:t>Tweets purification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Filtering: Viterbi</a:t>
            </a:r>
          </a:p>
        </p:txBody>
      </p:sp>
      <p:sp>
        <p:nvSpPr>
          <p:cNvPr id="22530" name="Shape 95"/>
          <p:cNvSpPr>
            <a:spLocks noGrp="1"/>
          </p:cNvSpPr>
          <p:nvPr>
            <p:ph type="sldNum" sz="quarter" idx="10"/>
          </p:nvPr>
        </p:nvSpPr>
        <p:spPr>
          <a:xfrm>
            <a:off x="311150" y="6340475"/>
            <a:ext cx="127000" cy="196850"/>
          </a:xfrm>
        </p:spPr>
        <p:txBody>
          <a:bodyPr wrap="square"/>
          <a:lstStyle/>
          <a:p>
            <a:fld id="{E558BAFA-C4CD-4215-A3C5-D436F791620D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809625" y="1447800"/>
            <a:ext cx="7877175" cy="4783138"/>
          </a:xfrm>
        </p:spPr>
        <p:txBody>
          <a:bodyPr>
            <a:normAutofit/>
          </a:bodyPr>
          <a:lstStyle/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Dynamic programming algorithm</a:t>
            </a:r>
          </a:p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Finds the most probable path in a hidden Markov model</a:t>
            </a:r>
          </a:p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Used in DNA sequence alignment </a:t>
            </a:r>
          </a:p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Define a matrix V and populate: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endParaRPr>
              <a:solidFill>
                <a:sysClr val="windowText" lastClr="00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endParaRPr>
              <a:solidFill>
                <a:sysClr val="windowText" lastClr="00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endParaRPr>
              <a:solidFill>
                <a:sysClr val="windowText" lastClr="000000"/>
              </a:solidFill>
            </a:endParaRPr>
          </a:p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Last value is the score of the best path</a:t>
            </a:r>
          </a:p>
        </p:txBody>
      </p:sp>
      <p:pic>
        <p:nvPicPr>
          <p:cNvPr id="22532" name="ima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3362325"/>
            <a:ext cx="6680200" cy="952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Filtering: Viterbi example</a:t>
            </a:r>
          </a:p>
        </p:txBody>
      </p:sp>
      <p:sp>
        <p:nvSpPr>
          <p:cNvPr id="23554" name="Shape 100"/>
          <p:cNvSpPr>
            <a:spLocks noGrp="1"/>
          </p:cNvSpPr>
          <p:nvPr>
            <p:ph type="sldNum" sz="quarter" idx="10"/>
          </p:nvPr>
        </p:nvSpPr>
        <p:spPr>
          <a:xfrm>
            <a:off x="269875" y="6340475"/>
            <a:ext cx="209550" cy="196850"/>
          </a:xfrm>
        </p:spPr>
        <p:txBody>
          <a:bodyPr wrap="square"/>
          <a:lstStyle/>
          <a:p>
            <a:fld id="{018A554E-C514-4E24-B989-9D7376A74C6A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3555" name="Shape 10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Gap penalties: -3 or -1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Match score: 10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Mismatch score: varying</a:t>
            </a:r>
          </a:p>
        </p:txBody>
      </p:sp>
      <p:pic>
        <p:nvPicPr>
          <p:cNvPr id="23556" name="imag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775" y="2765425"/>
            <a:ext cx="5327650" cy="38195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3557" name="imag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00" y="4257675"/>
            <a:ext cx="1274763" cy="8350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58" name="Shape 104"/>
          <p:cNvSpPr>
            <a:spLocks noChangeArrowheads="1"/>
          </p:cNvSpPr>
          <p:nvPr/>
        </p:nvSpPr>
        <p:spPr bwMode="auto">
          <a:xfrm>
            <a:off x="5130800" y="1447800"/>
            <a:ext cx="3727450" cy="5410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/>
          <a:lstStyle/>
          <a:p>
            <a:pPr marL="395288" indent="-395288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●"/>
            </a:pPr>
            <a:r>
              <a:rPr lang="en-US" altLang="zh-CN" sz="2600">
                <a:solidFill>
                  <a:srgbClr val="000000"/>
                </a:solidFill>
                <a:latin typeface="Perpetua"/>
                <a:ea typeface="Perpetua"/>
                <a:cs typeface="Perpetua"/>
                <a:sym typeface="Perpetua"/>
              </a:rPr>
              <a:t>sim(ppl, people) = 27/30</a:t>
            </a:r>
          </a:p>
          <a:p>
            <a:pPr marL="395288" indent="-395288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●"/>
            </a:pPr>
            <a:r>
              <a:rPr lang="en-US" altLang="zh-CN" sz="2600">
                <a:solidFill>
                  <a:srgbClr val="000000"/>
                </a:solidFill>
                <a:latin typeface="Perpetua"/>
                <a:ea typeface="Perpetua"/>
                <a:cs typeface="Perpetua"/>
                <a:sym typeface="Perpetua"/>
              </a:rPr>
              <a:t>Filter out low similarity</a:t>
            </a:r>
          </a:p>
          <a:p>
            <a:pPr marL="395288" indent="-395288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●"/>
            </a:pPr>
            <a:r>
              <a:rPr lang="en-US" altLang="zh-CN" sz="2600">
                <a:solidFill>
                  <a:srgbClr val="000000"/>
                </a:solidFill>
                <a:latin typeface="Perpetua"/>
                <a:ea typeface="Perpetua"/>
                <a:cs typeface="Perpetua"/>
                <a:sym typeface="Perpetua"/>
              </a:rPr>
              <a:t>Multiply by sim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Final Correction Candidates</a:t>
            </a:r>
          </a:p>
        </p:txBody>
      </p:sp>
      <p:sp>
        <p:nvSpPr>
          <p:cNvPr id="24578" name="Shape 107"/>
          <p:cNvSpPr>
            <a:spLocks noGrp="1"/>
          </p:cNvSpPr>
          <p:nvPr>
            <p:ph type="sldNum" sz="quarter" idx="10"/>
          </p:nvPr>
        </p:nvSpPr>
        <p:spPr>
          <a:xfrm>
            <a:off x="269875" y="6340475"/>
            <a:ext cx="209550" cy="196850"/>
          </a:xfrm>
        </p:spPr>
        <p:txBody>
          <a:bodyPr wrap="square"/>
          <a:lstStyle/>
          <a:p>
            <a:fld id="{654030A7-E33A-45B9-9A01-4A95CC6B47A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914400" y="1541463"/>
            <a:ext cx="7772400" cy="5316537"/>
          </a:xfrm>
        </p:spPr>
        <p:txBody>
          <a:bodyPr>
            <a:normAutofit/>
          </a:bodyPr>
          <a:lstStyle/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Scale by ln(frequency) of the candidate where </a:t>
            </a:r>
            <a:r>
              <a:rPr i="1">
                <a:solidFill>
                  <a:sysClr val="windowText" lastClr="000000"/>
                </a:solidFill>
              </a:rPr>
              <a:t>w</a:t>
            </a:r>
            <a:r>
              <a:rPr>
                <a:solidFill>
                  <a:sysClr val="windowText" lastClr="000000"/>
                </a:solidFill>
              </a:rPr>
              <a:t> is the original word and </a:t>
            </a:r>
            <a:r>
              <a:rPr i="1">
                <a:solidFill>
                  <a:sysClr val="windowText" lastClr="000000"/>
                </a:solidFill>
              </a:rPr>
              <a:t>c </a:t>
            </a:r>
            <a:r>
              <a:rPr>
                <a:solidFill>
                  <a:sysClr val="windowText" lastClr="000000"/>
                </a:solidFill>
              </a:rPr>
              <a:t>is the candidate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endParaRPr>
              <a:solidFill>
                <a:sysClr val="windowText" lastClr="00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endParaRPr>
              <a:solidFill>
                <a:sysClr val="windowText" lastClr="000000"/>
              </a:solidFill>
            </a:endParaRPr>
          </a:p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If </a:t>
            </a:r>
            <a:r>
              <a:rPr i="1">
                <a:solidFill>
                  <a:sysClr val="windowText" lastClr="000000"/>
                </a:solidFill>
              </a:rPr>
              <a:t>w</a:t>
            </a:r>
            <a:r>
              <a:rPr>
                <a:solidFill>
                  <a:sysClr val="windowText" lastClr="000000"/>
                </a:solidFill>
              </a:rPr>
              <a:t> exists in dictionary, add to list of candidates with maximum score</a:t>
            </a:r>
          </a:p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Remove any duplicate candidates, keeping the entry with the maximum score</a:t>
            </a:r>
          </a:p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Trim list to candidates within 70% of maximum score</a:t>
            </a:r>
          </a:p>
        </p:txBody>
      </p:sp>
      <p:pic>
        <p:nvPicPr>
          <p:cNvPr id="24580" name="imag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00" y="2336800"/>
            <a:ext cx="4419600" cy="7747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4581" name="imag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9950" y="5422900"/>
            <a:ext cx="5321300" cy="685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Word Correction Evaluation</a:t>
            </a:r>
          </a:p>
        </p:txBody>
      </p:sp>
      <p:sp>
        <p:nvSpPr>
          <p:cNvPr id="25602" name="Shape 113"/>
          <p:cNvSpPr>
            <a:spLocks noGrp="1"/>
          </p:cNvSpPr>
          <p:nvPr>
            <p:ph type="sldNum" sz="quarter" idx="10"/>
          </p:nvPr>
        </p:nvSpPr>
        <p:spPr>
          <a:xfrm>
            <a:off x="269875" y="6340475"/>
            <a:ext cx="209550" cy="196850"/>
          </a:xfrm>
        </p:spPr>
        <p:txBody>
          <a:bodyPr wrap="square"/>
          <a:lstStyle/>
          <a:p>
            <a:fld id="{7B1E4158-4E5E-4769-9CE8-21B5895DA473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5603" name="Shape 1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List of most frequent non-dictionary words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Manually mapped 378 to probable correction(s)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Record error if the candidate correction list has no overlap with probable corrections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Results: 80 errors</a:t>
            </a:r>
          </a:p>
          <a:p>
            <a:pPr marL="715963" lvl="1" indent="-395288" eaLnBrk="1" hangingPunct="1"/>
            <a:r>
              <a:rPr lang="en-US" altLang="zh-CN" smtClean="0">
                <a:solidFill>
                  <a:srgbClr val="000000"/>
                </a:solidFill>
              </a:rPr>
              <a:t>tryna, kd, thot, cuz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Text Correction Example</a:t>
            </a:r>
          </a:p>
        </p:txBody>
      </p:sp>
      <p:sp>
        <p:nvSpPr>
          <p:cNvPr id="26626" name="Shape 117"/>
          <p:cNvSpPr>
            <a:spLocks noGrp="1"/>
          </p:cNvSpPr>
          <p:nvPr>
            <p:ph type="sldNum" sz="quarter" idx="10"/>
          </p:nvPr>
        </p:nvSpPr>
        <p:spPr>
          <a:xfrm>
            <a:off x="269875" y="6340475"/>
            <a:ext cx="209550" cy="196850"/>
          </a:xfrm>
        </p:spPr>
        <p:txBody>
          <a:bodyPr wrap="square"/>
          <a:lstStyle/>
          <a:p>
            <a:fld id="{E9388100-D58F-4542-A205-3810E94D262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7" name="Shape 1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Replacements:</a:t>
            </a:r>
          </a:p>
          <a:p>
            <a:pPr marL="715963" lvl="1" indent="-395288" eaLnBrk="1" hangingPunct="1"/>
            <a:r>
              <a:rPr lang="en-US" altLang="zh-CN" smtClean="0">
                <a:solidFill>
                  <a:srgbClr val="000000"/>
                </a:solidFill>
              </a:rPr>
              <a:t> “@user” —&gt; [username]</a:t>
            </a:r>
          </a:p>
          <a:p>
            <a:pPr marL="715963" lvl="1" indent="-395288" eaLnBrk="1" hangingPunct="1"/>
            <a:r>
              <a:rPr lang="en-US" altLang="zh-CN" smtClean="0">
                <a:solidFill>
                  <a:srgbClr val="000000"/>
                </a:solidFill>
              </a:rPr>
              <a:t>“#hashtag” —&gt; [hashtag]</a:t>
            </a:r>
          </a:p>
          <a:p>
            <a:pPr marL="715963" lvl="1" indent="-395288" eaLnBrk="1" hangingPunct="1"/>
            <a:r>
              <a:rPr lang="en-US" altLang="zh-CN" smtClean="0">
                <a:solidFill>
                  <a:srgbClr val="000000"/>
                </a:solidFill>
              </a:rPr>
              <a:t>“http(s)://…” —&gt; [url]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Using single word correction and phrase abbreviations</a:t>
            </a:r>
          </a:p>
        </p:txBody>
      </p:sp>
      <p:pic>
        <p:nvPicPr>
          <p:cNvPr id="26628" name="pasted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659188"/>
            <a:ext cx="9144000" cy="26638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Bigram Correction</a:t>
            </a:r>
          </a:p>
        </p:txBody>
      </p:sp>
      <p:sp>
        <p:nvSpPr>
          <p:cNvPr id="27650" name="Shape 122"/>
          <p:cNvSpPr>
            <a:spLocks noGrp="1"/>
          </p:cNvSpPr>
          <p:nvPr>
            <p:ph type="sldNum" sz="quarter" idx="10"/>
          </p:nvPr>
        </p:nvSpPr>
        <p:spPr>
          <a:xfrm>
            <a:off x="269875" y="6340475"/>
            <a:ext cx="209550" cy="196850"/>
          </a:xfrm>
        </p:spPr>
        <p:txBody>
          <a:bodyPr wrap="square"/>
          <a:lstStyle/>
          <a:p>
            <a:fld id="{5ED3B2FC-08DD-44D4-8C3E-8E3EA6E9574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7651" name="Shape 1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Semantic check through bigram correction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a ‘good’ boy or a ‘god’ boy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Idea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Check the frequency of each bigram in the whole corpus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Check the semantic error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Algorithm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Build the bigram frequency dictionary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Correct bigram based on the words correction score and bigram frequency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Bigram correction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</a:p>
          <a:p>
            <a:pPr lvl="1"/>
            <a:r>
              <a:rPr lang="en-US" altLang="zh-CN" smtClean="0"/>
              <a:t>(a) (good, god) (boy, buy)</a:t>
            </a:r>
          </a:p>
          <a:p>
            <a:pPr lvl="2"/>
            <a:r>
              <a:rPr lang="en-US" altLang="zh-CN" smtClean="0"/>
              <a:t>(good, boy)  100</a:t>
            </a:r>
          </a:p>
          <a:p>
            <a:pPr lvl="2"/>
            <a:r>
              <a:rPr lang="en-US" altLang="zh-CN" smtClean="0"/>
              <a:t>(good, buy)  5  </a:t>
            </a:r>
          </a:p>
          <a:p>
            <a:pPr lvl="2"/>
            <a:r>
              <a:rPr lang="en-US" altLang="zh-CN" smtClean="0"/>
              <a:t>(god, boy)  1</a:t>
            </a:r>
          </a:p>
          <a:p>
            <a:pPr lvl="2"/>
            <a:r>
              <a:rPr lang="en-US" altLang="zh-CN" smtClean="0"/>
              <a:t>(god, buy) 1</a:t>
            </a:r>
          </a:p>
          <a:p>
            <a:pPr lvl="2"/>
            <a:r>
              <a:rPr lang="en-US" altLang="zh-CN" smtClean="0"/>
              <a:t>The final result is “a good boy”</a:t>
            </a:r>
          </a:p>
          <a:p>
            <a:endParaRPr lang="en-US" altLang="zh-CN" smtClean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Issues</a:t>
            </a:r>
          </a:p>
        </p:txBody>
      </p:sp>
      <p:sp>
        <p:nvSpPr>
          <p:cNvPr id="28674" name="Shape 126"/>
          <p:cNvSpPr>
            <a:spLocks noGrp="1"/>
          </p:cNvSpPr>
          <p:nvPr>
            <p:ph type="sldNum" sz="quarter" idx="10"/>
          </p:nvPr>
        </p:nvSpPr>
        <p:spPr>
          <a:xfrm>
            <a:off x="269875" y="6340475"/>
            <a:ext cx="209550" cy="196850"/>
          </a:xfrm>
        </p:spPr>
        <p:txBody>
          <a:bodyPr wrap="square"/>
          <a:lstStyle/>
          <a:p>
            <a:fld id="{05D32159-CD49-4F5E-BC77-189B6D22454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8675" name="Shape 1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Proper names and acronyms, e.g. Cersei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Unusual words, e.g. accio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Metadata lost and/or unconsidered: capitalization, emoji, hashtags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Ambiguous abbreviations, e.g. kd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Abbreviations for multiple words, e.g. tryna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Aesthetically split words, e.g. P R E T T Y</a:t>
            </a:r>
          </a:p>
          <a:p>
            <a:pPr marL="395288" indent="-395288" eaLnBrk="1" hangingPunct="1"/>
            <a:r>
              <a:rPr lang="en-US" altLang="zh-CN" smtClean="0">
                <a:solidFill>
                  <a:srgbClr val="000000"/>
                </a:solidFill>
              </a:rPr>
              <a:t>Slang, e.g. thot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Dataset</a:t>
            </a:r>
          </a:p>
        </p:txBody>
      </p:sp>
      <p:sp>
        <p:nvSpPr>
          <p:cNvPr id="15362" name="Shape 70"/>
          <p:cNvSpPr>
            <a:spLocks noGrp="1"/>
          </p:cNvSpPr>
          <p:nvPr>
            <p:ph type="sldNum" sz="quarter" idx="10"/>
          </p:nvPr>
        </p:nvSpPr>
        <p:spPr>
          <a:xfrm>
            <a:off x="311150" y="6340475"/>
            <a:ext cx="127000" cy="196850"/>
          </a:xfrm>
        </p:spPr>
        <p:txBody>
          <a:bodyPr wrap="square"/>
          <a:lstStyle/>
          <a:p>
            <a:fld id="{0648B4CE-9DA6-4047-9477-8FE80DF83AF1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Shape 7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Twitter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GET statuses/sample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~800 000 tweets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~120 000 distinct words (excluding hashtags, usernames, urls)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Dictionary - Ispell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Word Correction</a:t>
            </a:r>
          </a:p>
        </p:txBody>
      </p:sp>
      <p:sp>
        <p:nvSpPr>
          <p:cNvPr id="16386" name="Shape 74"/>
          <p:cNvSpPr>
            <a:spLocks noGrp="1"/>
          </p:cNvSpPr>
          <p:nvPr>
            <p:ph type="sldNum" sz="quarter" idx="10"/>
          </p:nvPr>
        </p:nvSpPr>
        <p:spPr>
          <a:xfrm>
            <a:off x="311150" y="6340475"/>
            <a:ext cx="127000" cy="196850"/>
          </a:xfrm>
        </p:spPr>
        <p:txBody>
          <a:bodyPr wrap="square"/>
          <a:lstStyle/>
          <a:p>
            <a:fld id="{B01D29A3-6AE9-4BA1-BDE1-254F75B285FC}" type="slidenum">
              <a:rPr lang="en-US"/>
              <a:pPr/>
              <a:t>3</a:t>
            </a:fld>
            <a:endParaRPr lang="en-US"/>
          </a:p>
        </p:txBody>
      </p:sp>
      <p:sp>
        <p:nvSpPr>
          <p:cNvPr id="16387" name="Shape 7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Single word abbreviation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Squeeze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Gathering correction candidates: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Edit distance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Soundex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Metaphone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Filtering using letter similarity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Eliminating duplicates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Scaling via candidate frequency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Dictionary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Word Abbreviations</a:t>
            </a:r>
          </a:p>
        </p:txBody>
      </p:sp>
      <p:sp>
        <p:nvSpPr>
          <p:cNvPr id="17410" name="Shape 78"/>
          <p:cNvSpPr>
            <a:spLocks noGrp="1"/>
          </p:cNvSpPr>
          <p:nvPr>
            <p:ph type="sldNum" sz="quarter" idx="10"/>
          </p:nvPr>
        </p:nvSpPr>
        <p:spPr>
          <a:xfrm>
            <a:off x="311150" y="6340475"/>
            <a:ext cx="127000" cy="196850"/>
          </a:xfrm>
        </p:spPr>
        <p:txBody>
          <a:bodyPr wrap="square"/>
          <a:lstStyle/>
          <a:p>
            <a:fld id="{6214B011-7C5B-49D8-8101-6A01E6D57491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Shape 7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Manually maintained list of special abbreviations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Potential 1-to-many mapping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fb = facebook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ig = instagram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2 = [to, two, too]</a:t>
            </a:r>
          </a:p>
          <a:p>
            <a:pPr marL="715963" lvl="1" indent="-395288" eaLnBrk="1" hangingPunct="1"/>
            <a:r>
              <a:rPr lang="en-US" smtClean="0">
                <a:solidFill>
                  <a:srgbClr val="000000"/>
                </a:solidFill>
              </a:rPr>
              <a:t>ur = [your, you’re]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Cross-checked most frequent words against dictionary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Squeeze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Squeeze any consecutive triple or more same letters to one or two of them</a:t>
            </a:r>
          </a:p>
          <a:p>
            <a:pPr lvl="1"/>
            <a:r>
              <a:rPr lang="en-US" altLang="zh-CN" smtClean="0"/>
              <a:t>gooooood will be squeezed to ‘good’ and ‘god’ </a:t>
            </a:r>
          </a:p>
          <a:p>
            <a:r>
              <a:rPr lang="en-US" altLang="zh-CN" smtClean="0"/>
              <a:t>If more than one consecutive letters, generate all the squeeze combinations as a list.</a:t>
            </a:r>
          </a:p>
          <a:p>
            <a:pPr lvl="1"/>
            <a:r>
              <a:rPr lang="en-US" altLang="zh-CN" smtClean="0"/>
              <a:t>bammmmmboooooooo</a:t>
            </a:r>
          </a:p>
          <a:p>
            <a:pPr lvl="1"/>
            <a:r>
              <a:rPr lang="en-US" altLang="zh-CN" smtClean="0"/>
              <a:t>(bambo, bamboo, bammbo, bammboo)</a:t>
            </a:r>
          </a:p>
          <a:p>
            <a:r>
              <a:rPr lang="en-US" altLang="zh-CN" smtClean="0"/>
              <a:t>Algorithm</a:t>
            </a:r>
          </a:p>
          <a:p>
            <a:pPr lvl="1"/>
            <a:r>
              <a:rPr lang="en-US" altLang="zh-CN" smtClean="0"/>
              <a:t>Scan and squeeze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Edit Distance Candidates</a:t>
            </a:r>
          </a:p>
        </p:txBody>
      </p:sp>
      <p:sp>
        <p:nvSpPr>
          <p:cNvPr id="18434" name="Shape 82"/>
          <p:cNvSpPr>
            <a:spLocks noGrp="1"/>
          </p:cNvSpPr>
          <p:nvPr>
            <p:ph type="sldNum" sz="quarter" idx="10"/>
          </p:nvPr>
        </p:nvSpPr>
        <p:spPr>
          <a:xfrm>
            <a:off x="311150" y="6340475"/>
            <a:ext cx="127000" cy="196850"/>
          </a:xfrm>
        </p:spPr>
        <p:txBody>
          <a:bodyPr wrap="square"/>
          <a:lstStyle/>
          <a:p>
            <a:fld id="{500D51E6-4503-4113-9F34-FABBD60D9A70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8435" name="Shape 8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Generate a candidate list by enumerating all valid words with in a specific edit distance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graet 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Generate : great, greek, graat, graek, grape… 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Using a dictionary to check the validity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For graet: only great, greek and grape left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For types of opeations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Deletes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Replaces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Inserts</a:t>
            </a:r>
          </a:p>
          <a:p>
            <a:pPr marL="742950" lvl="1" indent="-285750" eaLnBrk="1" hangingPunct="1"/>
            <a:r>
              <a:rPr lang="en-US" altLang="zh-CN" smtClean="0">
                <a:solidFill>
                  <a:srgbClr val="000000"/>
                </a:solidFill>
              </a:rPr>
              <a:t>Transpose</a:t>
            </a: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5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Phonetic Corrections</a:t>
            </a:r>
          </a:p>
        </p:txBody>
      </p:sp>
      <p:sp>
        <p:nvSpPr>
          <p:cNvPr id="19458" name="Shape 86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How to correct misspelling caused by typing  a query that sounds like the target term?</a:t>
            </a:r>
          </a:p>
          <a:p>
            <a:pPr marL="847725" lvl="2" indent="-254000" eaLnBrk="1" hangingPunct="1">
              <a:spcBef>
                <a:spcPts val="300"/>
              </a:spcBef>
              <a:buClr>
                <a:srgbClr val="E6AFA9"/>
              </a:buClr>
            </a:pPr>
            <a:r>
              <a:rPr lang="en-US" sz="2000" smtClean="0">
                <a:solidFill>
                  <a:srgbClr val="000000"/>
                </a:solidFill>
              </a:rPr>
              <a:t>– Example: Hermann and Herman 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How to correct misspelling caused by typing  a query that sounds like the target term</a:t>
            </a:r>
          </a:p>
          <a:p>
            <a:pPr marL="847725" lvl="2" indent="-254000" eaLnBrk="1" hangingPunct="1">
              <a:spcBef>
                <a:spcPts val="300"/>
              </a:spcBef>
              <a:buClr>
                <a:srgbClr val="E6AFA9"/>
              </a:buClr>
            </a:pPr>
            <a:r>
              <a:rPr lang="en-US" sz="2000" smtClean="0">
                <a:solidFill>
                  <a:srgbClr val="000000"/>
                </a:solidFill>
              </a:rPr>
              <a:t>“phonetic hashing” – similar-sounding terms are hashed to the same value</a:t>
            </a:r>
          </a:p>
          <a:p>
            <a:pPr marL="395288" indent="-395288" eaLnBrk="1" hangingPunct="1"/>
            <a:r>
              <a:rPr lang="en-US" smtClean="0">
                <a:solidFill>
                  <a:srgbClr val="000000"/>
                </a:solidFill>
              </a:rPr>
              <a:t>Algorithms</a:t>
            </a:r>
          </a:p>
          <a:p>
            <a:pPr marL="847725" lvl="2" indent="-254000" eaLnBrk="1" hangingPunct="1">
              <a:spcBef>
                <a:spcPts val="300"/>
              </a:spcBef>
              <a:buClr>
                <a:srgbClr val="E6AFA9"/>
              </a:buClr>
            </a:pPr>
            <a:r>
              <a:rPr lang="en-US" sz="2000" smtClean="0">
                <a:solidFill>
                  <a:srgbClr val="000000"/>
                </a:solidFill>
              </a:rPr>
              <a:t>American Soundex</a:t>
            </a:r>
          </a:p>
          <a:p>
            <a:pPr marL="847725" lvl="2" indent="-254000" eaLnBrk="1" hangingPunct="1">
              <a:spcBef>
                <a:spcPts val="300"/>
              </a:spcBef>
              <a:buClr>
                <a:srgbClr val="E6AFA9"/>
              </a:buClr>
            </a:pPr>
            <a:r>
              <a:rPr lang="en-US" sz="2000" smtClean="0">
                <a:solidFill>
                  <a:srgbClr val="000000"/>
                </a:solidFill>
              </a:rPr>
              <a:t>Metaphone</a:t>
            </a:r>
          </a:p>
          <a:p>
            <a:pPr marL="847725" lvl="2" indent="-254000" eaLnBrk="1" hangingPunct="1">
              <a:spcBef>
                <a:spcPts val="300"/>
              </a:spcBef>
              <a:buClr>
                <a:srgbClr val="E6AFA9"/>
              </a:buClr>
            </a:pPr>
            <a:r>
              <a:rPr lang="en-US" sz="2000" smtClean="0">
                <a:solidFill>
                  <a:srgbClr val="000000"/>
                </a:solidFill>
              </a:rPr>
              <a:t>NYSIIS (New York State Identification and Intelligence System)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88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Soundex Algorithm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 marL="365760" indent="-36576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●"/>
              <a:defRPr sz="1800"/>
            </a:pPr>
            <a:r>
              <a:rPr sz="2400">
                <a:solidFill>
                  <a:sysClr val="windowText" lastClr="000000"/>
                </a:solidFill>
              </a:rPr>
              <a:t>Idea </a:t>
            </a:r>
          </a:p>
          <a:p>
            <a:pPr marL="599440" lvl="1" indent="-279400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Font typeface="Wingdings 2"/>
              <a:buChar char="●"/>
              <a:defRPr sz="1800"/>
            </a:pPr>
            <a:r>
              <a:rPr sz="2200">
                <a:solidFill>
                  <a:sysClr val="windowText" lastClr="000000"/>
                </a:solidFill>
              </a:rPr>
              <a:t> Vowels are viewed as interchangeable in transcribing  names </a:t>
            </a:r>
          </a:p>
          <a:p>
            <a:pPr marL="599440" lvl="1" indent="-279400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Font typeface="Wingdings 2"/>
              <a:buChar char="●"/>
              <a:defRPr sz="1800"/>
            </a:pPr>
            <a:r>
              <a:rPr sz="2200">
                <a:solidFill>
                  <a:sysClr val="windowText" lastClr="000000"/>
                </a:solidFill>
              </a:rPr>
              <a:t>Consonants with similar sounds (e.g., D and T) are put  in equivalence classes  so related names often have the </a:t>
            </a:r>
          </a:p>
          <a:p>
            <a:pPr marL="335280" lvl="1" indent="-33528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●"/>
              <a:defRPr sz="1800"/>
            </a:pPr>
            <a:r>
              <a:rPr sz="2200">
                <a:solidFill>
                  <a:sysClr val="windowText" lastClr="000000"/>
                </a:solidFill>
              </a:rPr>
              <a:t>Algorithm:</a:t>
            </a:r>
          </a:p>
          <a:p>
            <a:pPr marL="548640" lvl="2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●"/>
              <a:defRPr sz="1800"/>
            </a:pPr>
            <a:r>
              <a:rPr sz="1800">
                <a:solidFill>
                  <a:sysClr val="windowText" lastClr="000000"/>
                </a:solidFill>
              </a:rPr>
              <a:t>Turn every term to be indexed into a four-character: </a:t>
            </a:r>
          </a:p>
          <a:p>
            <a:pPr marL="1097280" lvl="4" indent="-274319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o"/>
              <a:defRPr sz="1800"/>
            </a:pPr>
            <a:r>
              <a:rPr sz="1800">
                <a:solidFill>
                  <a:sysClr val="windowText" lastClr="000000"/>
                </a:solidFill>
              </a:rPr>
              <a:t>Example: Hermann ： H655, Herman ： H655, matched! </a:t>
            </a:r>
          </a:p>
          <a:p>
            <a:pPr marL="2743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●"/>
              <a:defRPr sz="1800"/>
            </a:pPr>
            <a:endParaRPr sz="2200">
              <a:solidFill>
                <a:sysClr val="windowText" lastClr="000000"/>
              </a:solidFill>
            </a:endParaRPr>
          </a:p>
          <a:p>
            <a:pPr marL="335280" lvl="1" indent="-33528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●"/>
              <a:defRPr sz="1800"/>
            </a:pPr>
            <a:r>
              <a:rPr sz="2200">
                <a:solidFill>
                  <a:sysClr val="windowText" lastClr="000000"/>
                </a:solidFill>
              </a:rPr>
              <a:t>Example:</a:t>
            </a:r>
          </a:p>
          <a:p>
            <a:pPr marL="548640" lvl="2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●"/>
              <a:defRPr sz="1800"/>
            </a:pPr>
            <a:r>
              <a:rPr sz="1800">
                <a:solidFill>
                  <a:sysClr val="windowText" lastClr="000000"/>
                </a:solidFill>
              </a:rPr>
              <a:t>Soundex_Dict(“people”): p140</a:t>
            </a:r>
          </a:p>
          <a:p>
            <a:pPr marL="548640" lvl="2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●"/>
              <a:defRPr sz="1800"/>
            </a:pPr>
            <a:r>
              <a:rPr sz="1800">
                <a:solidFill>
                  <a:sysClr val="windowText" lastClr="000000"/>
                </a:solidFill>
              </a:rPr>
              <a:t>Inverted_Soundex_Dict(p140): [ ‘peaple’, ‘peopleeee’,  ‘piebbal’, ‘people', 'peple', 'pupil’,'puffle', 'peoople','peoplle', 'pueblo',  'phaphela', 'pahabol’ ,'people", 'people', 'payable', 'paypal', 'peopleee', 'pablooo', 'papell', 'poeple', 'poweful', 'peopl', 'papal', 'pablo', 'pavel', 'peoiple', 'peoplee', ‘people', 'pebble']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9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Metaphone Algorithm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396240" indent="-39624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>
                <a:solidFill>
                  <a:sysClr val="windowText" lastClr="000000"/>
                </a:solidFill>
              </a:rPr>
              <a:t>Idea </a:t>
            </a:r>
          </a:p>
          <a:p>
            <a:pPr marL="624840" lvl="1" indent="-304800" eaLnBrk="1" fontAlgn="auto" hangingPunct="1"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Font typeface="Wingdings 2"/>
              <a:buChar char="●"/>
              <a:defRPr sz="1800"/>
            </a:pPr>
            <a:r>
              <a:rPr sz="2400">
                <a:solidFill>
                  <a:sysClr val="windowText" lastClr="000000"/>
                </a:solidFill>
              </a:rPr>
              <a:t> It fundamentally improves on the </a:t>
            </a:r>
            <a:r>
              <a:rPr sz="2400">
                <a:solidFill>
                  <a:sysClr val="windowText" lastClr="000000"/>
                </a:solidFill>
                <a:hlinkClick r:id="rId2"/>
              </a:rPr>
              <a:t>Soundex</a:t>
            </a:r>
            <a:r>
              <a:rPr sz="2400">
                <a:solidFill>
                  <a:sysClr val="windowText" lastClr="000000"/>
                </a:solidFill>
              </a:rPr>
              <a:t> algorithm by using information about variations and inconsistencies in English spelling and pronunciation. </a:t>
            </a:r>
          </a:p>
          <a:p>
            <a:pPr marL="624840" lvl="1" indent="-304800" eaLnBrk="1" fontAlgn="auto" hangingPunct="1"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Font typeface="Wingdings 2"/>
              <a:buChar char="●"/>
              <a:defRPr sz="1800"/>
            </a:pPr>
            <a:r>
              <a:rPr sz="2400">
                <a:solidFill>
                  <a:sysClr val="windowText" lastClr="000000"/>
                </a:solidFill>
              </a:rPr>
              <a:t>Example: “Smith” [ </a:t>
            </a:r>
            <a:r>
              <a:rPr sz="2400" i="1">
                <a:solidFill>
                  <a:sysClr val="windowText" lastClr="000000"/>
                </a:solidFill>
              </a:rPr>
              <a:t>SM0, XMT],  “Schmidt” [XMT, SMT]-&gt; both </a:t>
            </a:r>
            <a:r>
              <a:rPr sz="2400">
                <a:solidFill>
                  <a:sysClr val="windowText" lastClr="000000"/>
                </a:solidFill>
              </a:rPr>
              <a:t>have </a:t>
            </a:r>
            <a:r>
              <a:rPr sz="2400" i="1">
                <a:solidFill>
                  <a:sysClr val="windowText" lastClr="000000"/>
                </a:solidFill>
              </a:rPr>
              <a:t>XMT</a:t>
            </a:r>
            <a:r>
              <a:rPr sz="2400">
                <a:solidFill>
                  <a:sysClr val="windowText" lastClr="000000"/>
                </a:solidFill>
              </a:rPr>
              <a:t> in common.</a:t>
            </a:r>
          </a:p>
          <a:p>
            <a:pPr marL="365760" lvl="1" indent="-365760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 sz="2400">
                <a:solidFill>
                  <a:sysClr val="windowText" lastClr="000000"/>
                </a:solidFill>
              </a:rPr>
              <a:t>Example:</a:t>
            </a:r>
          </a:p>
          <a:p>
            <a:pPr marL="579119" lvl="2" indent="-304799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 sz="2000">
                <a:solidFill>
                  <a:sysClr val="windowText" lastClr="000000"/>
                </a:solidFill>
              </a:rPr>
              <a:t>doublemMetaphone_Dict(“people”): [“PPL”, “”]</a:t>
            </a:r>
          </a:p>
          <a:p>
            <a:pPr marL="579119" lvl="2" indent="-304799" eaLnBrk="1" fontAlgn="auto" hangingPunct="1">
              <a:spcAft>
                <a:spcPts val="0"/>
              </a:spcAft>
              <a:buFont typeface="Wingdings 2"/>
              <a:buChar char="●"/>
              <a:defRPr sz="1800"/>
            </a:pPr>
            <a:r>
              <a:rPr sz="2000">
                <a:solidFill>
                  <a:sysClr val="windowText" lastClr="000000"/>
                </a:solidFill>
              </a:rPr>
              <a:t>Inverted_Metaphone_Dict(“people”):[ ‘peaple’, ‘buble’, ‘babble’, ‘peoplle’,‘pablooo’, 'pupil', 'pppl', 'people’, 'papell', 'pebble', 'peopleeee', 'pueblo', 'peoople', 'payable', 'poeple', 'bubbly', 'bubble', 'peoiple', 'bible', 'bpl', 'bubbaloo', 'piebbal', 'peopl', 'peopleee','people', 'bypoll', 'pablo', 'bhopal', 'papal', 'paypal', 'peoplee‘, 'bobble', 'peple’]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674</Words>
  <PresentationFormat>On-screen Show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Avenir Roman</vt:lpstr>
      <vt:lpstr>Arial</vt:lpstr>
      <vt:lpstr>Franklin Gothic Book</vt:lpstr>
      <vt:lpstr>Perpetua</vt:lpstr>
      <vt:lpstr>Wingdings 2</vt:lpstr>
      <vt:lpstr>Default</vt:lpstr>
      <vt:lpstr>Default</vt:lpstr>
      <vt:lpstr>Default</vt:lpstr>
      <vt:lpstr>Default</vt:lpstr>
      <vt:lpstr>Default</vt:lpstr>
      <vt:lpstr>Tweets purification</vt:lpstr>
      <vt:lpstr>Dataset</vt:lpstr>
      <vt:lpstr>Single Word Correction</vt:lpstr>
      <vt:lpstr>Single Word Abbreviations</vt:lpstr>
      <vt:lpstr>Squeeze</vt:lpstr>
      <vt:lpstr>Edit Distance Candidates</vt:lpstr>
      <vt:lpstr>Phonetic Corrections</vt:lpstr>
      <vt:lpstr>Soundex Algorithm</vt:lpstr>
      <vt:lpstr>Metaphone Algorithm</vt:lpstr>
      <vt:lpstr>Filtering: Viterbi</vt:lpstr>
      <vt:lpstr>Filtering: Viterbi example</vt:lpstr>
      <vt:lpstr>Final Correction Candidates</vt:lpstr>
      <vt:lpstr>Word Correction Evaluation</vt:lpstr>
      <vt:lpstr>Text Correction Example</vt:lpstr>
      <vt:lpstr>Bigram Correction</vt:lpstr>
      <vt:lpstr>Bigram correction</vt:lpstr>
      <vt:lpstr>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purification</dc:title>
  <cp:lastModifiedBy>xuezijun</cp:lastModifiedBy>
  <cp:revision>2</cp:revision>
  <dcterms:modified xsi:type="dcterms:W3CDTF">2014-05-26T04:02:18Z</dcterms:modified>
</cp:coreProperties>
</file>