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57" r:id="rId9"/>
    <p:sldId id="259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4EF3C6-B1C9-4A88-A365-59EB8C40E069}" type="datetimeFigureOut">
              <a:rPr lang="zh-CN" altLang="en-US" smtClean="0"/>
              <a:t>2014/5/25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u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CS246</a:t>
            </a:r>
          </a:p>
          <a:p>
            <a:r>
              <a:rPr lang="en-US" altLang="zh-CN" dirty="0" smtClean="0"/>
              <a:t>Jennifer Zhang</a:t>
            </a:r>
          </a:p>
          <a:p>
            <a:r>
              <a:rPr lang="en-US" altLang="zh-CN" dirty="0" err="1" smtClean="0"/>
              <a:t>Zijun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Xue</a:t>
            </a:r>
            <a:endParaRPr lang="en-US" altLang="zh-CN" dirty="0" smtClean="0"/>
          </a:p>
          <a:p>
            <a:r>
              <a:rPr lang="en-US" altLang="zh-CN" dirty="0" smtClean="0"/>
              <a:t>Wen Shi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Twitter </a:t>
            </a:r>
            <a:r>
              <a:rPr lang="en-US" altLang="zh-CN" dirty="0" smtClean="0"/>
              <a:t>purification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5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Filtering: Viterbi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 programming algorithm</a:t>
            </a:r>
          </a:p>
          <a:p>
            <a:r>
              <a:rPr lang="en-US" dirty="0"/>
              <a:t>Finds the most probable path in a hidden Markov model</a:t>
            </a:r>
          </a:p>
          <a:p>
            <a:r>
              <a:rPr lang="en-US" dirty="0"/>
              <a:t>Used in DNA sequence alignment </a:t>
            </a:r>
          </a:p>
          <a:p>
            <a:r>
              <a:rPr lang="en-US" dirty="0"/>
              <a:t>Define a matrix V and populate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Last value is the score of the best path</a:t>
            </a:r>
          </a:p>
        </p:txBody>
      </p:sp>
      <p:pic>
        <p:nvPicPr>
          <p:cNvPr id="4" name="ima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114800"/>
            <a:ext cx="6680200" cy="952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73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Filtering: Viterbi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4053840" cy="1828800"/>
          </a:xfrm>
        </p:spPr>
        <p:txBody>
          <a:bodyPr>
            <a:normAutofit/>
          </a:bodyPr>
          <a:lstStyle/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Gap penalties: -3 or -1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Match score: 10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Mismatch score: varying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1905000"/>
          </a:xfrm>
        </p:spPr>
        <p:txBody>
          <a:bodyPr>
            <a:normAutofit/>
          </a:bodyPr>
          <a:lstStyle/>
          <a:p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 err="1"/>
              <a:t>ppl</a:t>
            </a:r>
            <a:r>
              <a:rPr lang="en-US" dirty="0"/>
              <a:t>, people) = 27/30</a:t>
            </a:r>
          </a:p>
          <a:p>
            <a:r>
              <a:rPr lang="en-US" dirty="0"/>
              <a:t>Filter out low similarity</a:t>
            </a:r>
          </a:p>
          <a:p>
            <a:r>
              <a:rPr lang="en-US" dirty="0"/>
              <a:t>Multiply by </a:t>
            </a:r>
            <a:r>
              <a:rPr lang="en-US" dirty="0" err="1"/>
              <a:t>sim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895600"/>
            <a:ext cx="4713330" cy="337910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8" name="image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114800"/>
            <a:ext cx="1274763" cy="8350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6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Correction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Scale by </a:t>
            </a:r>
            <a:r>
              <a:rPr lang="en-US" dirty="0" err="1"/>
              <a:t>ln</a:t>
            </a:r>
            <a:r>
              <a:rPr lang="en-US" dirty="0"/>
              <a:t>(frequency) of the candidate where </a:t>
            </a:r>
            <a:r>
              <a:rPr lang="en-US" i="1" dirty="0"/>
              <a:t>w</a:t>
            </a:r>
            <a:r>
              <a:rPr lang="en-US" dirty="0"/>
              <a:t> is the original word and </a:t>
            </a:r>
            <a:r>
              <a:rPr lang="en-US" i="1" dirty="0"/>
              <a:t>c</a:t>
            </a:r>
            <a:r>
              <a:rPr lang="en-US" dirty="0"/>
              <a:t> is the candidate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w</a:t>
            </a:r>
            <a:r>
              <a:rPr lang="en-US" dirty="0"/>
              <a:t> exists in dictionary, add to list of candidates with maximum score</a:t>
            </a:r>
          </a:p>
          <a:p>
            <a:r>
              <a:rPr lang="en-US" dirty="0"/>
              <a:t>Remove any duplicate candidates, keeping the entry with the maximum score</a:t>
            </a:r>
          </a:p>
          <a:p>
            <a:r>
              <a:rPr lang="en-US" dirty="0"/>
              <a:t>Trim list to candidates within 70% of maximum score</a:t>
            </a:r>
          </a:p>
          <a:p>
            <a:endParaRPr lang="en-US" dirty="0"/>
          </a:p>
        </p:txBody>
      </p:sp>
      <p:pic>
        <p:nvPicPr>
          <p:cNvPr id="4" name="imag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199" y="2078716"/>
            <a:ext cx="4297995" cy="7533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5" name="imag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800600"/>
            <a:ext cx="6118704" cy="78856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52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Correction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List of most frequent non-dictionary words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Manually mapped 378 to probable correction(s)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Record error if the candidate correction list has no overlap with probable corrections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Results: 80 errors</a:t>
            </a:r>
          </a:p>
          <a:p>
            <a:pPr marL="715963" lvl="1" indent="-395288"/>
            <a:r>
              <a:rPr lang="en-US" altLang="zh-CN" dirty="0" err="1">
                <a:solidFill>
                  <a:srgbClr val="000000"/>
                </a:solidFill>
              </a:rPr>
              <a:t>tryna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kd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thot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cuz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Correction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Replacements:</a:t>
            </a:r>
          </a:p>
          <a:p>
            <a:pPr marL="715963" lvl="1" indent="-395288"/>
            <a:r>
              <a:rPr lang="en-US" altLang="zh-CN" dirty="0">
                <a:solidFill>
                  <a:srgbClr val="000000"/>
                </a:solidFill>
              </a:rPr>
              <a:t> “@user” —&gt; [username]</a:t>
            </a:r>
          </a:p>
          <a:p>
            <a:pPr marL="715963" lvl="1" indent="-395288"/>
            <a:r>
              <a:rPr lang="en-US" altLang="zh-CN" dirty="0">
                <a:solidFill>
                  <a:srgbClr val="000000"/>
                </a:solidFill>
              </a:rPr>
              <a:t>“#hashtag” —&gt; [hashtag]</a:t>
            </a:r>
          </a:p>
          <a:p>
            <a:pPr marL="715963" lvl="1" indent="-395288"/>
            <a:r>
              <a:rPr lang="en-US" altLang="zh-CN" dirty="0">
                <a:solidFill>
                  <a:srgbClr val="000000"/>
                </a:solidFill>
              </a:rPr>
              <a:t>“http(s)://…” —&gt; [</a:t>
            </a:r>
            <a:r>
              <a:rPr lang="en-US" altLang="zh-CN" dirty="0" err="1">
                <a:solidFill>
                  <a:srgbClr val="000000"/>
                </a:solidFill>
              </a:rPr>
              <a:t>url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Using single word correction and phrase</a:t>
            </a:r>
            <a:endParaRPr lang="en-US" dirty="0"/>
          </a:p>
        </p:txBody>
      </p:sp>
      <p:pic>
        <p:nvPicPr>
          <p:cNvPr id="4" name="pasted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3810000"/>
            <a:ext cx="8839201" cy="257503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8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Bigram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Semantic check through bigram correction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a ‘good’ boy or a ‘god’ boy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Idea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Check the frequency of each bigram in the whole corpus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Check the semantic error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Algorithm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Build the bigram frequency dictionary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Correct bigram based on the words correction score and bigram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Bigram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(a) (good, god) (boy, buy)</a:t>
            </a:r>
          </a:p>
          <a:p>
            <a:pPr lvl="2"/>
            <a:r>
              <a:rPr lang="en-US" altLang="zh-CN" dirty="0"/>
              <a:t>(good, boy)  100</a:t>
            </a:r>
          </a:p>
          <a:p>
            <a:pPr lvl="2"/>
            <a:r>
              <a:rPr lang="en-US" altLang="zh-CN" dirty="0"/>
              <a:t>(good, buy)  5  </a:t>
            </a:r>
          </a:p>
          <a:p>
            <a:pPr lvl="2"/>
            <a:r>
              <a:rPr lang="en-US" altLang="zh-CN" dirty="0"/>
              <a:t>(god, boy)  1</a:t>
            </a:r>
          </a:p>
          <a:p>
            <a:pPr lvl="2"/>
            <a:r>
              <a:rPr lang="en-US" altLang="zh-CN" dirty="0"/>
              <a:t>(god, buy) 1</a:t>
            </a:r>
          </a:p>
          <a:p>
            <a:pPr lvl="1"/>
            <a:r>
              <a:rPr lang="en-US" altLang="zh-CN" dirty="0"/>
              <a:t>The final result is “a good boy”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Proper names and acronyms, e.g. </a:t>
            </a:r>
            <a:r>
              <a:rPr lang="en-US" altLang="zh-CN" dirty="0" err="1">
                <a:solidFill>
                  <a:srgbClr val="000000"/>
                </a:solidFill>
              </a:rPr>
              <a:t>Cersei</a:t>
            </a:r>
            <a:endParaRPr lang="en-US" altLang="zh-CN" dirty="0">
              <a:solidFill>
                <a:srgbClr val="000000"/>
              </a:solidFill>
            </a:endParaRP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Unusual </a:t>
            </a:r>
            <a:r>
              <a:rPr lang="en-US" altLang="zh-CN" dirty="0" smtClean="0">
                <a:solidFill>
                  <a:srgbClr val="000000"/>
                </a:solidFill>
              </a:rPr>
              <a:t>words and slang, </a:t>
            </a:r>
            <a:r>
              <a:rPr lang="en-US" altLang="zh-CN" dirty="0">
                <a:solidFill>
                  <a:srgbClr val="000000"/>
                </a:solidFill>
              </a:rPr>
              <a:t>e.g. </a:t>
            </a:r>
            <a:r>
              <a:rPr lang="en-US" altLang="zh-CN" dirty="0" err="1" smtClean="0">
                <a:solidFill>
                  <a:srgbClr val="000000"/>
                </a:solidFill>
              </a:rPr>
              <a:t>accio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</a:rPr>
              <a:t>thot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Ambiguous abbreviations, e.g. </a:t>
            </a:r>
            <a:r>
              <a:rPr lang="en-US" altLang="zh-CN" dirty="0" err="1">
                <a:solidFill>
                  <a:srgbClr val="000000"/>
                </a:solidFill>
              </a:rPr>
              <a:t>kd</a:t>
            </a:r>
            <a:endParaRPr lang="en-US" altLang="zh-CN" dirty="0">
              <a:solidFill>
                <a:srgbClr val="000000"/>
              </a:solidFill>
            </a:endParaRP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Abbreviations for multiple words, e.g. </a:t>
            </a:r>
            <a:r>
              <a:rPr lang="en-US" altLang="zh-CN" dirty="0" err="1" smtClean="0">
                <a:solidFill>
                  <a:srgbClr val="000000"/>
                </a:solidFill>
              </a:rPr>
              <a:t>tryna</a:t>
            </a:r>
            <a:endParaRPr lang="en-US" altLang="zh-CN" dirty="0">
              <a:solidFill>
                <a:srgbClr val="000000"/>
              </a:solidFill>
            </a:endParaRPr>
          </a:p>
          <a:p>
            <a:pPr marL="395288" indent="-395288"/>
            <a:r>
              <a:rPr lang="en-US" altLang="zh-CN" dirty="0">
                <a:solidFill>
                  <a:srgbClr val="000000"/>
                </a:solidFill>
              </a:rPr>
              <a:t>Metadata lost and/or unconsidered: capitalization, emoji, hashtags</a:t>
            </a:r>
          </a:p>
          <a:p>
            <a:pPr marL="395288" indent="-395288"/>
            <a:r>
              <a:rPr lang="en-US" altLang="zh-CN" dirty="0" smtClean="0">
                <a:solidFill>
                  <a:srgbClr val="000000"/>
                </a:solidFill>
              </a:rPr>
              <a:t>Aesthetically </a:t>
            </a:r>
            <a:r>
              <a:rPr lang="en-US" altLang="zh-CN" dirty="0">
                <a:solidFill>
                  <a:srgbClr val="000000"/>
                </a:solidFill>
              </a:rPr>
              <a:t>split words, e.g. P R E T </a:t>
            </a:r>
            <a:r>
              <a:rPr lang="en-US" altLang="zh-CN" dirty="0" err="1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 Y</a:t>
            </a:r>
          </a:p>
          <a:p>
            <a:pPr marL="395288" indent="-395288"/>
            <a:r>
              <a:rPr lang="en-US" altLang="zh-CN" dirty="0" smtClean="0">
                <a:solidFill>
                  <a:srgbClr val="000000"/>
                </a:solidFill>
              </a:rPr>
              <a:t>Candidate generation refinement</a:t>
            </a:r>
          </a:p>
          <a:p>
            <a:pPr marL="395288" indent="-395288"/>
            <a:r>
              <a:rPr lang="en-US" altLang="zh-CN" dirty="0" smtClean="0">
                <a:solidFill>
                  <a:srgbClr val="000000"/>
                </a:solidFill>
              </a:rPr>
              <a:t>Performance refinement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  <a:p>
            <a:pPr lvl="1"/>
            <a:r>
              <a:rPr lang="en-US" dirty="0"/>
              <a:t>GET statuses/sample</a:t>
            </a:r>
          </a:p>
          <a:p>
            <a:pPr lvl="1"/>
            <a:r>
              <a:rPr lang="en-US" dirty="0"/>
              <a:t>~800 000 tweets</a:t>
            </a:r>
          </a:p>
          <a:p>
            <a:pPr lvl="1"/>
            <a:r>
              <a:rPr lang="en-US" dirty="0"/>
              <a:t>~120 000 distinct words (excluding hashtags, usernames, </a:t>
            </a:r>
            <a:r>
              <a:rPr lang="en-US" dirty="0" err="1"/>
              <a:t>urls</a:t>
            </a:r>
            <a:r>
              <a:rPr lang="en-US" dirty="0"/>
              <a:t>)</a:t>
            </a:r>
          </a:p>
          <a:p>
            <a:r>
              <a:rPr lang="en-US" dirty="0"/>
              <a:t>Dictionary - </a:t>
            </a:r>
            <a:r>
              <a:rPr lang="en-US" dirty="0" err="1"/>
              <a:t>Ispell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Word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Single word abbreviation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Squeeze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Gathering correction candidates:</a:t>
            </a:r>
          </a:p>
          <a:p>
            <a:pPr marL="715963" lvl="1" indent="-395288"/>
            <a:r>
              <a:rPr lang="en-US" dirty="0">
                <a:solidFill>
                  <a:srgbClr val="000000"/>
                </a:solidFill>
              </a:rPr>
              <a:t>Edit distance</a:t>
            </a:r>
          </a:p>
          <a:p>
            <a:pPr marL="715963" lvl="1" indent="-395288"/>
            <a:r>
              <a:rPr lang="en-US" dirty="0" err="1">
                <a:solidFill>
                  <a:srgbClr val="000000"/>
                </a:solidFill>
              </a:rPr>
              <a:t>Soundex</a:t>
            </a:r>
            <a:endParaRPr lang="en-US" dirty="0">
              <a:solidFill>
                <a:srgbClr val="000000"/>
              </a:solidFill>
            </a:endParaRPr>
          </a:p>
          <a:p>
            <a:pPr marL="715963" lvl="1" indent="-395288"/>
            <a:r>
              <a:rPr lang="en-US" dirty="0" err="1">
                <a:solidFill>
                  <a:srgbClr val="000000"/>
                </a:solidFill>
              </a:rPr>
              <a:t>Metaphone</a:t>
            </a:r>
            <a:endParaRPr lang="en-US" dirty="0">
              <a:solidFill>
                <a:srgbClr val="000000"/>
              </a:solidFill>
            </a:endParaRP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Filtering using letter similarity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Eliminating duplicates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Scaling via candidate frequency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Phonetic Corrections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How to correct misspelling caused by typing </a:t>
            </a:r>
            <a:r>
              <a:rPr lang="en-US" altLang="zh-CN" dirty="0" smtClean="0"/>
              <a:t> a </a:t>
            </a:r>
            <a:r>
              <a:rPr lang="en-US" altLang="zh-CN" dirty="0"/>
              <a:t>query that sounds like the target </a:t>
            </a:r>
            <a:r>
              <a:rPr lang="en-US" altLang="zh-CN" dirty="0" smtClean="0"/>
              <a:t>term?</a:t>
            </a:r>
          </a:p>
          <a:p>
            <a:pPr lvl="2"/>
            <a:r>
              <a:rPr lang="en-US" altLang="zh-CN" dirty="0" smtClean="0"/>
              <a:t>–</a:t>
            </a:r>
            <a:r>
              <a:rPr lang="en-US" altLang="zh-CN" dirty="0"/>
              <a:t> Example: Hermann and Herman </a:t>
            </a:r>
          </a:p>
          <a:p>
            <a:r>
              <a:rPr lang="en-US" altLang="zh-CN" dirty="0" smtClean="0"/>
              <a:t>How </a:t>
            </a:r>
            <a:r>
              <a:rPr lang="en-US" altLang="zh-CN" dirty="0"/>
              <a:t>to correct misspelling caused by typing  a query that sounds like the target </a:t>
            </a:r>
            <a:r>
              <a:rPr lang="en-US" altLang="zh-CN" dirty="0" smtClean="0"/>
              <a:t>term</a:t>
            </a:r>
          </a:p>
          <a:p>
            <a:pPr lvl="2"/>
            <a:r>
              <a:rPr lang="en-US" altLang="zh-CN" dirty="0" smtClean="0"/>
              <a:t>“phonetic </a:t>
            </a:r>
            <a:r>
              <a:rPr lang="en-US" altLang="zh-CN" dirty="0"/>
              <a:t>hashing” – similar-sounding terms are hashed to the same 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smtClean="0"/>
              <a:t>Algorithms</a:t>
            </a:r>
          </a:p>
          <a:p>
            <a:pPr lvl="2"/>
            <a:r>
              <a:rPr lang="en-US" altLang="zh-CN" dirty="0" smtClean="0"/>
              <a:t>American </a:t>
            </a:r>
            <a:r>
              <a:rPr lang="en-US" altLang="zh-CN" dirty="0" err="1" smtClean="0"/>
              <a:t>Soundex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Metaphone</a:t>
            </a:r>
            <a:endParaRPr lang="en-US" altLang="zh-CN" dirty="0"/>
          </a:p>
          <a:p>
            <a:pPr lvl="2"/>
            <a:r>
              <a:rPr lang="en-US" altLang="zh-CN" dirty="0" smtClean="0"/>
              <a:t>NYSIIS </a:t>
            </a:r>
            <a:r>
              <a:rPr lang="en-US" altLang="zh-CN" dirty="0"/>
              <a:t>(New York State Identification and Intelligence System)</a:t>
            </a:r>
          </a:p>
          <a:p>
            <a:pPr lvl="2"/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2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Word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Manually maintained list of special abbreviations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Potential 1-to-many mapping</a:t>
            </a:r>
          </a:p>
          <a:p>
            <a:pPr marL="715963" lvl="1" indent="-395288"/>
            <a:r>
              <a:rPr lang="en-US" dirty="0">
                <a:solidFill>
                  <a:srgbClr val="000000"/>
                </a:solidFill>
              </a:rPr>
              <a:t>fb = </a:t>
            </a:r>
            <a:r>
              <a:rPr lang="en-US" dirty="0" err="1">
                <a:solidFill>
                  <a:srgbClr val="000000"/>
                </a:solidFill>
              </a:rPr>
              <a:t>facebook</a:t>
            </a:r>
            <a:endParaRPr lang="en-US" dirty="0">
              <a:solidFill>
                <a:srgbClr val="000000"/>
              </a:solidFill>
            </a:endParaRPr>
          </a:p>
          <a:p>
            <a:pPr marL="715963" lvl="1" indent="-395288"/>
            <a:r>
              <a:rPr lang="en-US" dirty="0" err="1">
                <a:solidFill>
                  <a:srgbClr val="000000"/>
                </a:solidFill>
              </a:rPr>
              <a:t>ig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instagram</a:t>
            </a:r>
            <a:endParaRPr lang="en-US" dirty="0">
              <a:solidFill>
                <a:srgbClr val="000000"/>
              </a:solidFill>
            </a:endParaRPr>
          </a:p>
          <a:p>
            <a:pPr marL="715963" lvl="1" indent="-395288"/>
            <a:r>
              <a:rPr lang="en-US" dirty="0">
                <a:solidFill>
                  <a:srgbClr val="000000"/>
                </a:solidFill>
              </a:rPr>
              <a:t>2 = [to, two, too]</a:t>
            </a:r>
          </a:p>
          <a:p>
            <a:pPr marL="715963" lvl="1" indent="-395288"/>
            <a:r>
              <a:rPr lang="en-US" dirty="0">
                <a:solidFill>
                  <a:srgbClr val="000000"/>
                </a:solidFill>
              </a:rPr>
              <a:t>ur = [your, you’re]</a:t>
            </a:r>
          </a:p>
          <a:p>
            <a:pPr marL="395288" indent="-395288"/>
            <a:r>
              <a:rPr lang="en-US" dirty="0">
                <a:solidFill>
                  <a:srgbClr val="000000"/>
                </a:solidFill>
              </a:rPr>
              <a:t>Cross-checked most frequent words against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Squeeze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Squeeze any consecutive triple or more same letters to one or two of them</a:t>
            </a:r>
          </a:p>
          <a:p>
            <a:pPr lvl="1"/>
            <a:r>
              <a:rPr lang="en-US" altLang="zh-CN" dirty="0" err="1"/>
              <a:t>gooooood</a:t>
            </a:r>
            <a:r>
              <a:rPr lang="en-US" altLang="zh-CN" dirty="0"/>
              <a:t> will be squeezed to ‘good’ and ‘god’ </a:t>
            </a:r>
          </a:p>
          <a:p>
            <a:r>
              <a:rPr lang="en-US" altLang="zh-CN" dirty="0"/>
              <a:t>If more than one consecutive letters, generate all the squeeze combinations as a list.</a:t>
            </a:r>
          </a:p>
          <a:p>
            <a:pPr lvl="1"/>
            <a:r>
              <a:rPr lang="en-US" altLang="zh-CN" dirty="0" err="1"/>
              <a:t>bammmmmboooooooo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bambo</a:t>
            </a:r>
            <a:r>
              <a:rPr lang="en-US" altLang="zh-CN" dirty="0"/>
              <a:t>, bamboo, </a:t>
            </a:r>
            <a:r>
              <a:rPr lang="en-US" altLang="zh-CN" dirty="0" err="1"/>
              <a:t>bammbo</a:t>
            </a:r>
            <a:r>
              <a:rPr lang="en-US" altLang="zh-CN" dirty="0"/>
              <a:t>, </a:t>
            </a:r>
            <a:r>
              <a:rPr lang="en-US" altLang="zh-CN" dirty="0" err="1"/>
              <a:t>bammboo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Algorithm</a:t>
            </a:r>
          </a:p>
          <a:p>
            <a:pPr lvl="1"/>
            <a:r>
              <a:rPr lang="en-US" altLang="zh-CN" dirty="0"/>
              <a:t>Scan and squeeze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Distance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Generate a candidate list by enumerating all valid words with in a specific edit distance</a:t>
            </a:r>
          </a:p>
          <a:p>
            <a:pPr marL="742950" lvl="1" indent="-285750"/>
            <a:r>
              <a:rPr lang="en-US" altLang="zh-CN" dirty="0" err="1">
                <a:solidFill>
                  <a:srgbClr val="000000"/>
                </a:solidFill>
              </a:rPr>
              <a:t>graet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Generate : great, </a:t>
            </a:r>
            <a:r>
              <a:rPr lang="en-US" altLang="zh-CN" dirty="0" err="1">
                <a:solidFill>
                  <a:srgbClr val="000000"/>
                </a:solidFill>
              </a:rPr>
              <a:t>greek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graat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err="1">
                <a:solidFill>
                  <a:srgbClr val="000000"/>
                </a:solidFill>
              </a:rPr>
              <a:t>graek</a:t>
            </a:r>
            <a:r>
              <a:rPr lang="en-US" altLang="zh-CN" dirty="0">
                <a:solidFill>
                  <a:srgbClr val="000000"/>
                </a:solidFill>
              </a:rPr>
              <a:t>, grape…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Using a dictionary to check the validity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For </a:t>
            </a:r>
            <a:r>
              <a:rPr lang="en-US" altLang="zh-CN" dirty="0" err="1">
                <a:solidFill>
                  <a:srgbClr val="000000"/>
                </a:solidFill>
              </a:rPr>
              <a:t>graet</a:t>
            </a:r>
            <a:r>
              <a:rPr lang="en-US" altLang="zh-CN" dirty="0">
                <a:solidFill>
                  <a:srgbClr val="000000"/>
                </a:solidFill>
              </a:rPr>
              <a:t>: only great, </a:t>
            </a:r>
            <a:r>
              <a:rPr lang="en-US" altLang="zh-CN" dirty="0" err="1">
                <a:solidFill>
                  <a:srgbClr val="000000"/>
                </a:solidFill>
              </a:rPr>
              <a:t>greek</a:t>
            </a:r>
            <a:r>
              <a:rPr lang="en-US" altLang="zh-CN" dirty="0">
                <a:solidFill>
                  <a:srgbClr val="000000"/>
                </a:solidFill>
              </a:rPr>
              <a:t> and grape left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For types of </a:t>
            </a:r>
            <a:r>
              <a:rPr lang="en-US" altLang="zh-CN" dirty="0" err="1">
                <a:solidFill>
                  <a:srgbClr val="000000"/>
                </a:solidFill>
              </a:rPr>
              <a:t>opeations</a:t>
            </a:r>
            <a:endParaRPr lang="en-US" altLang="zh-CN" dirty="0">
              <a:solidFill>
                <a:srgbClr val="000000"/>
              </a:solidFill>
            </a:endParaRP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Deletes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Replaces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Inserts</a:t>
            </a:r>
          </a:p>
          <a:p>
            <a:pPr marL="742950" lvl="1" indent="-285750"/>
            <a:r>
              <a:rPr lang="en-US" altLang="zh-CN" dirty="0">
                <a:solidFill>
                  <a:srgbClr val="000000"/>
                </a:solidFill>
              </a:rPr>
              <a:t>Transpose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Soundex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Idea </a:t>
            </a:r>
            <a:endParaRPr lang="en-US" altLang="zh-CN" dirty="0" smtClean="0"/>
          </a:p>
          <a:p>
            <a:pPr lvl="1"/>
            <a:r>
              <a:rPr lang="en-US" altLang="zh-CN" dirty="0"/>
              <a:t> Vowels are viewed as interchangeable in transcribing  names </a:t>
            </a:r>
          </a:p>
          <a:p>
            <a:pPr lvl="1"/>
            <a:r>
              <a:rPr lang="en-US" altLang="zh-CN" dirty="0"/>
              <a:t>Consonants with similar sounds (e.g., D and T) are put  in equivalence classes  so related names often have the </a:t>
            </a: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smtClean="0"/>
              <a:t>Algorithm: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Turn every term to be indexed into a four-character: </a:t>
            </a:r>
          </a:p>
          <a:p>
            <a:pPr marL="1097280" lvl="4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Example: Hermann </a:t>
            </a:r>
            <a:r>
              <a:rPr lang="zh-CN" altLang="en-US" dirty="0"/>
              <a:t>：</a:t>
            </a:r>
            <a:r>
              <a:rPr lang="en-US" altLang="zh-CN" dirty="0"/>
              <a:t> H655, Herman </a:t>
            </a:r>
            <a:r>
              <a:rPr lang="zh-CN" altLang="en-US" dirty="0"/>
              <a:t>：</a:t>
            </a:r>
            <a:r>
              <a:rPr lang="en-US" altLang="zh-CN" dirty="0"/>
              <a:t> H655, matched!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Example</a:t>
            </a:r>
            <a:r>
              <a:rPr lang="en-US" altLang="zh-CN" dirty="0" smtClean="0"/>
              <a:t>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Soundex_Dict</a:t>
            </a:r>
            <a:r>
              <a:rPr lang="en-US" altLang="zh-CN" dirty="0" smtClean="0"/>
              <a:t>(“people”): p140</a:t>
            </a:r>
            <a:endParaRPr lang="en-US" altLang="zh-CN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Inverted_Soundex_Dict</a:t>
            </a:r>
            <a:r>
              <a:rPr lang="en-US" altLang="zh-CN" dirty="0" smtClean="0"/>
              <a:t>(p140): [ ‘</a:t>
            </a:r>
            <a:r>
              <a:rPr lang="en-US" altLang="zh-CN" dirty="0" err="1" smtClean="0"/>
              <a:t>peaple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peopleeee</a:t>
            </a:r>
            <a:r>
              <a:rPr lang="en-US" altLang="zh-CN" dirty="0" smtClean="0"/>
              <a:t>’,  ‘</a:t>
            </a:r>
            <a:r>
              <a:rPr lang="en-US" altLang="zh-CN" dirty="0" err="1" smtClean="0"/>
              <a:t>piebbal</a:t>
            </a:r>
            <a:r>
              <a:rPr lang="en-US" altLang="zh-CN" dirty="0" smtClean="0"/>
              <a:t>’, ‘people', '</a:t>
            </a:r>
            <a:r>
              <a:rPr lang="en-US" altLang="zh-CN" dirty="0" err="1" smtClean="0"/>
              <a:t>peple</a:t>
            </a:r>
            <a:r>
              <a:rPr lang="en-US" altLang="zh-CN" dirty="0"/>
              <a:t>', </a:t>
            </a:r>
            <a:r>
              <a:rPr lang="en-US" altLang="zh-CN" dirty="0" smtClean="0"/>
              <a:t>'pupil’,'</a:t>
            </a:r>
            <a:r>
              <a:rPr lang="en-US" altLang="zh-CN" dirty="0" err="1" smtClean="0"/>
              <a:t>puffle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peoople</a:t>
            </a:r>
            <a:r>
              <a:rPr lang="en-US" altLang="zh-CN" dirty="0" smtClean="0"/>
              <a:t>','</a:t>
            </a:r>
            <a:r>
              <a:rPr lang="en-US" altLang="zh-CN" dirty="0" err="1" smtClean="0"/>
              <a:t>peoplle</a:t>
            </a:r>
            <a:r>
              <a:rPr lang="en-US" altLang="zh-CN" dirty="0"/>
              <a:t>', </a:t>
            </a:r>
            <a:r>
              <a:rPr lang="en-US" altLang="zh-CN" dirty="0" smtClean="0"/>
              <a:t>'pueblo</a:t>
            </a:r>
            <a:r>
              <a:rPr lang="en-US" altLang="zh-CN" dirty="0"/>
              <a:t>', </a:t>
            </a:r>
            <a:r>
              <a:rPr lang="en-US" altLang="zh-CN" dirty="0" smtClean="0"/>
              <a:t> '</a:t>
            </a:r>
            <a:r>
              <a:rPr lang="en-US" altLang="zh-CN" dirty="0" err="1" smtClean="0"/>
              <a:t>phaphela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pahabol</a:t>
            </a:r>
            <a:r>
              <a:rPr lang="en-US" altLang="zh-CN" dirty="0" smtClean="0"/>
              <a:t>’ ,'people</a:t>
            </a:r>
            <a:r>
              <a:rPr lang="en-US" altLang="zh-CN" dirty="0"/>
              <a:t>", </a:t>
            </a:r>
            <a:r>
              <a:rPr lang="en-US" altLang="zh-CN" dirty="0" smtClean="0"/>
              <a:t>'people', 'payable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paypal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peopleee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pablooo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papell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poeple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poweful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</a:t>
            </a:r>
            <a:r>
              <a:rPr lang="en-US" altLang="zh-CN" dirty="0"/>
              <a:t>', </a:t>
            </a:r>
            <a:r>
              <a:rPr lang="en-US" altLang="zh-CN" dirty="0" smtClean="0"/>
              <a:t>'papal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pablo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pavel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peoiple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peoplee</a:t>
            </a:r>
            <a:r>
              <a:rPr lang="en-US" altLang="zh-CN" dirty="0"/>
              <a:t>', </a:t>
            </a:r>
            <a:r>
              <a:rPr lang="en-US" altLang="zh-CN" dirty="0" smtClean="0"/>
              <a:t>‘people', 'pebble']</a:t>
            </a:r>
            <a:endParaRPr lang="en-US" altLang="zh-CN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CN" dirty="0" smtClean="0"/>
          </a:p>
          <a:p>
            <a:pPr marL="822960" lvl="4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Metaphone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Idea </a:t>
            </a:r>
            <a:endParaRPr lang="en-US" altLang="zh-CN" dirty="0" smtClean="0"/>
          </a:p>
          <a:p>
            <a:pPr lvl="1"/>
            <a:r>
              <a:rPr lang="en-US" altLang="zh-CN" dirty="0"/>
              <a:t> It fundamentally improves on the </a:t>
            </a:r>
            <a:r>
              <a:rPr lang="en-US" altLang="zh-CN" dirty="0" err="1" smtClean="0">
                <a:hlinkClick r:id="rId2" tooltip="Soundex"/>
              </a:rPr>
              <a:t>Soundex</a:t>
            </a:r>
            <a:r>
              <a:rPr lang="en-US" altLang="zh-CN" dirty="0" smtClean="0"/>
              <a:t> algorithm </a:t>
            </a:r>
            <a:r>
              <a:rPr lang="en-US" altLang="zh-CN" dirty="0"/>
              <a:t>by using information about variations and inconsistencies in English spelling and </a:t>
            </a:r>
            <a:r>
              <a:rPr lang="en-US" altLang="zh-CN" dirty="0" smtClean="0"/>
              <a:t>pronunciation. </a:t>
            </a:r>
          </a:p>
          <a:p>
            <a:pPr lvl="1"/>
            <a:r>
              <a:rPr lang="en-US" altLang="zh-CN" dirty="0" smtClean="0"/>
              <a:t>Example: “Smith” [ </a:t>
            </a:r>
            <a:r>
              <a:rPr lang="en-US" altLang="zh-CN" i="1" dirty="0" smtClean="0"/>
              <a:t>SM0, XMT],  “Schmidt” [XMT, SMT]</a:t>
            </a:r>
            <a:r>
              <a:rPr lang="en-US" altLang="zh-CN" i="1" dirty="0" smtClean="0">
                <a:sym typeface="Wingdings" panose="05000000000000000000" pitchFamily="2" charset="2"/>
              </a:rPr>
              <a:t>-&gt; both </a:t>
            </a:r>
            <a:r>
              <a:rPr lang="en-US" altLang="zh-CN" dirty="0" smtClean="0"/>
              <a:t>have</a:t>
            </a:r>
            <a:r>
              <a:rPr lang="en-US" altLang="zh-CN" dirty="0"/>
              <a:t> </a:t>
            </a:r>
            <a:r>
              <a:rPr lang="en-US" altLang="zh-CN" i="1" dirty="0"/>
              <a:t>XMT</a:t>
            </a:r>
            <a:r>
              <a:rPr lang="en-US" altLang="zh-CN" dirty="0"/>
              <a:t> in common.</a:t>
            </a: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Example</a:t>
            </a:r>
            <a:r>
              <a:rPr lang="en-US" altLang="zh-CN" dirty="0" smtClean="0"/>
              <a:t>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doublemMetaphone_Dict</a:t>
            </a:r>
            <a:r>
              <a:rPr lang="en-US" altLang="zh-CN" dirty="0" smtClean="0"/>
              <a:t>(“people”): [“PPL”, “”]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Inverted_Metaphone_Dict</a:t>
            </a:r>
            <a:r>
              <a:rPr lang="en-US" altLang="zh-CN" dirty="0" smtClean="0"/>
              <a:t>(“</a:t>
            </a:r>
            <a:r>
              <a:rPr lang="en-US" altLang="zh-CN" dirty="0"/>
              <a:t>people</a:t>
            </a:r>
            <a:r>
              <a:rPr lang="en-US" altLang="zh-CN" dirty="0" smtClean="0"/>
              <a:t>”):[ ‘</a:t>
            </a:r>
            <a:r>
              <a:rPr lang="en-US" altLang="zh-CN" dirty="0" err="1" smtClean="0"/>
              <a:t>peaple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buble</a:t>
            </a:r>
            <a:r>
              <a:rPr lang="en-US" altLang="zh-CN" dirty="0" smtClean="0"/>
              <a:t>’, ‘babble’, ‘</a:t>
            </a:r>
            <a:r>
              <a:rPr lang="en-US" altLang="zh-CN" dirty="0" err="1" smtClean="0"/>
              <a:t>peoplle</a:t>
            </a:r>
            <a:r>
              <a:rPr lang="en-US" altLang="zh-CN" dirty="0" smtClean="0"/>
              <a:t>’,‘</a:t>
            </a:r>
            <a:r>
              <a:rPr lang="en-US" altLang="zh-CN" dirty="0" err="1" smtClean="0"/>
              <a:t>pablooo</a:t>
            </a:r>
            <a:r>
              <a:rPr lang="en-US" altLang="zh-CN" dirty="0" smtClean="0"/>
              <a:t>’, 'pupil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pppl</a:t>
            </a:r>
            <a:r>
              <a:rPr lang="en-US" altLang="zh-CN" dirty="0"/>
              <a:t>', </a:t>
            </a:r>
            <a:r>
              <a:rPr lang="en-US" altLang="zh-CN" dirty="0" smtClean="0"/>
              <a:t>'people’, '</a:t>
            </a:r>
            <a:r>
              <a:rPr lang="en-US" altLang="zh-CN" dirty="0" err="1" smtClean="0"/>
              <a:t>papell</a:t>
            </a:r>
            <a:r>
              <a:rPr lang="en-US" altLang="zh-CN" dirty="0"/>
              <a:t>', </a:t>
            </a:r>
            <a:r>
              <a:rPr lang="en-US" altLang="zh-CN" dirty="0" smtClean="0"/>
              <a:t>'pebble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peopleeee</a:t>
            </a:r>
            <a:r>
              <a:rPr lang="en-US" altLang="zh-CN" dirty="0"/>
              <a:t>', </a:t>
            </a:r>
            <a:r>
              <a:rPr lang="en-US" altLang="zh-CN" dirty="0" smtClean="0"/>
              <a:t>'pueblo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peoople</a:t>
            </a:r>
            <a:r>
              <a:rPr lang="en-US" altLang="zh-CN" dirty="0"/>
              <a:t>', </a:t>
            </a:r>
            <a:r>
              <a:rPr lang="en-US" altLang="zh-CN" dirty="0" smtClean="0"/>
              <a:t>'payable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poeple</a:t>
            </a:r>
            <a:r>
              <a:rPr lang="en-US" altLang="zh-CN" dirty="0"/>
              <a:t>', </a:t>
            </a:r>
            <a:r>
              <a:rPr lang="en-US" altLang="zh-CN" dirty="0" smtClean="0"/>
              <a:t>'bubbly</a:t>
            </a:r>
            <a:r>
              <a:rPr lang="en-US" altLang="zh-CN" dirty="0"/>
              <a:t>', </a:t>
            </a:r>
            <a:r>
              <a:rPr lang="en-US" altLang="zh-CN" dirty="0" smtClean="0"/>
              <a:t>'bubble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peoiple</a:t>
            </a:r>
            <a:r>
              <a:rPr lang="en-US" altLang="zh-CN" dirty="0"/>
              <a:t>', </a:t>
            </a:r>
            <a:r>
              <a:rPr lang="en-US" altLang="zh-CN" dirty="0" smtClean="0"/>
              <a:t>'bible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bpl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bubbaloo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piebbal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peopleee</a:t>
            </a:r>
            <a:r>
              <a:rPr lang="en-US" altLang="zh-CN" dirty="0" smtClean="0"/>
              <a:t>','people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bypoll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pablo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bhopal</a:t>
            </a:r>
            <a:r>
              <a:rPr lang="en-US" altLang="zh-CN" dirty="0" smtClean="0"/>
              <a:t>', 'papal', '</a:t>
            </a:r>
            <a:r>
              <a:rPr lang="en-US" altLang="zh-CN" dirty="0" err="1" smtClean="0"/>
              <a:t>paypal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peoplee</a:t>
            </a:r>
            <a:r>
              <a:rPr lang="en-US" altLang="zh-CN" dirty="0" smtClean="0"/>
              <a:t>‘, 'bobble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peple</a:t>
            </a:r>
            <a:r>
              <a:rPr lang="en-US" altLang="zh-CN" dirty="0" smtClean="0"/>
              <a:t>’]</a:t>
            </a:r>
          </a:p>
          <a:p>
            <a:pPr marL="822960" lvl="4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6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</TotalTime>
  <Words>597</Words>
  <Application>Microsoft Office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平衡</vt:lpstr>
      <vt:lpstr>Twitter purification</vt:lpstr>
      <vt:lpstr>Dataset</vt:lpstr>
      <vt:lpstr>Single Word Correction</vt:lpstr>
      <vt:lpstr>Phonetic Corrections</vt:lpstr>
      <vt:lpstr>Single Word Abbreviations</vt:lpstr>
      <vt:lpstr>Squeeze</vt:lpstr>
      <vt:lpstr>Edit Distance Candidates</vt:lpstr>
      <vt:lpstr>Soundex Algorithm</vt:lpstr>
      <vt:lpstr>Metaphone Algorithm</vt:lpstr>
      <vt:lpstr>Filtering: Viterbi</vt:lpstr>
      <vt:lpstr>Filtering: Viterbi example</vt:lpstr>
      <vt:lpstr>Final Correction Candidates</vt:lpstr>
      <vt:lpstr>Word Correction Evaluation</vt:lpstr>
      <vt:lpstr>Text Correction Example</vt:lpstr>
      <vt:lpstr>Bigram Correction</vt:lpstr>
      <vt:lpstr>Bigram correction</vt:lpstr>
      <vt:lpstr>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Tweets purification</dc:title>
  <dc:creator>JIE XU</dc:creator>
  <cp:lastModifiedBy>JXJZhang</cp:lastModifiedBy>
  <cp:revision>16</cp:revision>
  <dcterms:created xsi:type="dcterms:W3CDTF">2014-05-25T05:24:00Z</dcterms:created>
  <dcterms:modified xsi:type="dcterms:W3CDTF">2014-05-26T04:38:35Z</dcterms:modified>
</cp:coreProperties>
</file>