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lvl1pPr>
      <a:defRPr>
        <a:latin typeface="Perpetua"/>
        <a:ea typeface="Perpetua"/>
        <a:cs typeface="Perpetua"/>
        <a:sym typeface="Perpetua"/>
      </a:defRPr>
    </a:lvl1pPr>
    <a:lvl2pPr indent="457200">
      <a:defRPr>
        <a:latin typeface="Perpetua"/>
        <a:ea typeface="Perpetua"/>
        <a:cs typeface="Perpetua"/>
        <a:sym typeface="Perpetua"/>
      </a:defRPr>
    </a:lvl2pPr>
    <a:lvl3pPr indent="914400">
      <a:defRPr>
        <a:latin typeface="Perpetua"/>
        <a:ea typeface="Perpetua"/>
        <a:cs typeface="Perpetua"/>
        <a:sym typeface="Perpetua"/>
      </a:defRPr>
    </a:lvl3pPr>
    <a:lvl4pPr indent="1371600">
      <a:defRPr>
        <a:latin typeface="Perpetua"/>
        <a:ea typeface="Perpetua"/>
        <a:cs typeface="Perpetua"/>
        <a:sym typeface="Perpetua"/>
      </a:defRPr>
    </a:lvl4pPr>
    <a:lvl5pPr indent="1828800">
      <a:defRPr>
        <a:latin typeface="Perpetua"/>
        <a:ea typeface="Perpetua"/>
        <a:cs typeface="Perpetua"/>
        <a:sym typeface="Perpetua"/>
      </a:defRPr>
    </a:lvl5pPr>
    <a:lvl6pPr indent="2286000">
      <a:defRPr>
        <a:latin typeface="Perpetua"/>
        <a:ea typeface="Perpetua"/>
        <a:cs typeface="Perpetua"/>
        <a:sym typeface="Perpetua"/>
      </a:defRPr>
    </a:lvl6pPr>
    <a:lvl7pPr indent="2743200">
      <a:defRPr>
        <a:latin typeface="Perpetua"/>
        <a:ea typeface="Perpetua"/>
        <a:cs typeface="Perpetua"/>
        <a:sym typeface="Perpetua"/>
      </a:defRPr>
    </a:lvl7pPr>
    <a:lvl8pPr indent="3200400">
      <a:defRPr>
        <a:latin typeface="Perpetua"/>
        <a:ea typeface="Perpetua"/>
        <a:cs typeface="Perpetua"/>
        <a:sym typeface="Perpetua"/>
      </a:defRPr>
    </a:lvl8pPr>
    <a:lvl9pPr indent="3657600">
      <a:defRPr>
        <a:latin typeface="Perpetua"/>
        <a:ea typeface="Perpetua"/>
        <a:cs typeface="Perpetua"/>
        <a:sym typeface="Perpetu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95400" y="3200400"/>
            <a:ext cx="6400800" cy="33147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6464"/>
                </a:solidFill>
              </a:rPr>
              <a:t>单击此处编辑母版副标题样式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" name="Shape 12"/>
          <p:cNvSpPr/>
          <p:nvPr/>
        </p:nvSpPr>
        <p:spPr>
          <a:xfrm>
            <a:off x="62931" y="1449302"/>
            <a:ext cx="9021537" cy="152735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62931" y="2976648"/>
            <a:ext cx="9021537" cy="110533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457200" y="1281484"/>
            <a:ext cx="8229600" cy="191891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单击此处编辑母版标题样式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单击此处编辑母版文本样式</a:t>
            </a:r>
            <a:endParaRPr sz="2600"/>
          </a:p>
          <a:p>
            <a:pPr lvl="1">
              <a:defRPr sz="1800"/>
            </a:pPr>
            <a:r>
              <a:rPr sz="2600"/>
              <a:t>第二级</a:t>
            </a:r>
            <a:endParaRPr sz="2600"/>
          </a:p>
          <a:p>
            <a:pPr lvl="2">
              <a:defRPr sz="1800"/>
            </a:pPr>
            <a:r>
              <a:rPr sz="2600"/>
              <a:t>第三级</a:t>
            </a:r>
            <a:endParaRPr sz="2600"/>
          </a:p>
          <a:p>
            <a:pPr lvl="3">
              <a:defRPr sz="1800"/>
            </a:pPr>
            <a:r>
              <a:rPr sz="2600"/>
              <a:t>第四级</a:t>
            </a:r>
            <a:endParaRPr sz="2600"/>
          </a:p>
          <a:p>
            <a:pPr lvl="4">
              <a:defRPr sz="1800"/>
            </a:pPr>
            <a:r>
              <a:rPr sz="2600"/>
              <a:t>第五级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6629400" y="0"/>
            <a:ext cx="2011680" cy="6126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914400" y="274639"/>
            <a:ext cx="5562600" cy="65833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单击此处编辑母版文本样式</a:t>
            </a:r>
            <a:endParaRPr sz="2600"/>
          </a:p>
          <a:p>
            <a:pPr lvl="1">
              <a:defRPr sz="1800"/>
            </a:pPr>
            <a:r>
              <a:rPr sz="2600"/>
              <a:t>第二级</a:t>
            </a:r>
            <a:endParaRPr sz="2600"/>
          </a:p>
          <a:p>
            <a:pPr lvl="2">
              <a:defRPr sz="1800"/>
            </a:pPr>
            <a:r>
              <a:rPr sz="2600"/>
              <a:t>第三级</a:t>
            </a:r>
            <a:endParaRPr sz="2600"/>
          </a:p>
          <a:p>
            <a:pPr lvl="3">
              <a:defRPr sz="1800"/>
            </a:pPr>
            <a:r>
              <a:rPr sz="2600"/>
              <a:t>第四级</a:t>
            </a:r>
            <a:endParaRPr sz="2600"/>
          </a:p>
          <a:p>
            <a:pPr lvl="4">
              <a:defRPr sz="1800"/>
            </a:pPr>
            <a:r>
              <a:rPr sz="2600"/>
              <a:t>第五级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单击此处编辑母版文本样式</a:t>
            </a:r>
            <a:endParaRPr sz="2600"/>
          </a:p>
          <a:p>
            <a:pPr lvl="1">
              <a:defRPr sz="1800"/>
            </a:pPr>
            <a:r>
              <a:rPr sz="2600"/>
              <a:t>第二级</a:t>
            </a:r>
            <a:endParaRPr sz="2600"/>
          </a:p>
          <a:p>
            <a:pPr lvl="2">
              <a:defRPr sz="1800"/>
            </a:pPr>
            <a:r>
              <a:rPr sz="2600"/>
              <a:t>第三级</a:t>
            </a:r>
            <a:endParaRPr sz="2600"/>
          </a:p>
          <a:p>
            <a:pPr lvl="3">
              <a:defRPr sz="1800"/>
            </a:pPr>
            <a:r>
              <a:rPr sz="2600"/>
              <a:t>第四级</a:t>
            </a:r>
            <a:endParaRPr sz="2600"/>
          </a:p>
          <a:p>
            <a:pPr lvl="4">
              <a:defRPr sz="1800"/>
            </a:pPr>
            <a:r>
              <a:rPr sz="2600"/>
              <a:t>第五级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722312" y="0"/>
            <a:ext cx="7772401" cy="23145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722312" y="2547938"/>
            <a:ext cx="7772401" cy="30527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25" name="Shape 25"/>
          <p:cNvSpPr/>
          <p:nvPr/>
        </p:nvSpPr>
        <p:spPr>
          <a:xfrm flipV="1">
            <a:off x="69412" y="2376829"/>
            <a:ext cx="9013515" cy="9144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69146" y="2341474"/>
            <a:ext cx="9013781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68305" y="2468879"/>
            <a:ext cx="9014623" cy="45721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>
            <a:off x="269697" y="6338265"/>
            <a:ext cx="210414" cy="1982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914400" y="1447800"/>
            <a:ext cx="3749041" cy="5410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单击此处编辑母版文本样式</a:t>
            </a:r>
            <a:endParaRPr sz="2600"/>
          </a:p>
          <a:p>
            <a:pPr lvl="1">
              <a:defRPr sz="1800"/>
            </a:pPr>
            <a:r>
              <a:rPr sz="2600"/>
              <a:t>第二级</a:t>
            </a:r>
            <a:endParaRPr sz="2600"/>
          </a:p>
          <a:p>
            <a:pPr lvl="2">
              <a:defRPr sz="1800"/>
            </a:pPr>
            <a:r>
              <a:rPr sz="2600"/>
              <a:t>第三级</a:t>
            </a:r>
            <a:endParaRPr sz="2600"/>
          </a:p>
          <a:p>
            <a:pPr lvl="3">
              <a:defRPr sz="1800"/>
            </a:pPr>
            <a:r>
              <a:rPr sz="2600"/>
              <a:t>第四级</a:t>
            </a:r>
            <a:endParaRPr sz="2600"/>
          </a:p>
          <a:p>
            <a:pPr lvl="4">
              <a:defRPr sz="1800"/>
            </a:pPr>
            <a:r>
              <a:rPr sz="2600"/>
              <a:t>第五级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914400" y="0"/>
            <a:ext cx="7772400" cy="14160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914400" y="1416050"/>
            <a:ext cx="3733800" cy="7937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D34817"/>
                </a:solidFill>
              </a:rPr>
              <a:t>单击此处编辑母版文本样式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914400" y="0"/>
            <a:ext cx="7772400" cy="14160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14400" y="1600200"/>
            <a:ext cx="1905000" cy="5257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14400" y="4877563"/>
            <a:ext cx="7315200" cy="56826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14400" y="5445824"/>
            <a:ext cx="7315200" cy="141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单击此处编辑母版文本样式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269697" y="6338265"/>
            <a:ext cx="210414" cy="1982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2" name="Shape 52"/>
          <p:cNvSpPr/>
          <p:nvPr/>
        </p:nvSpPr>
        <p:spPr>
          <a:xfrm flipV="1">
            <a:off x="68306" y="4683554"/>
            <a:ext cx="9006842" cy="9144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68508" y="4650473"/>
            <a:ext cx="9006639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68509" y="4773224"/>
            <a:ext cx="9006639" cy="48808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14400" y="0"/>
            <a:ext cx="7772400" cy="141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单击此处编辑母版标题样式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69697" y="6339789"/>
            <a:ext cx="210414" cy="198222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600"/>
              <a:t>单击此处编辑母版文本样式</a:t>
            </a:r>
            <a:endParaRPr sz="2600"/>
          </a:p>
          <a:p>
            <a:pPr lvl="1">
              <a:defRPr sz="1800"/>
            </a:pPr>
            <a:r>
              <a:rPr sz="2600"/>
              <a:t>第二级</a:t>
            </a:r>
            <a:endParaRPr sz="2600"/>
          </a:p>
          <a:p>
            <a:pPr lvl="2">
              <a:defRPr sz="1800"/>
            </a:pPr>
            <a:r>
              <a:rPr sz="2600"/>
              <a:t>第三级</a:t>
            </a:r>
            <a:endParaRPr sz="2600"/>
          </a:p>
          <a:p>
            <a:pPr lvl="3">
              <a:defRPr sz="1800"/>
            </a:pPr>
            <a:r>
              <a:rPr sz="2600"/>
              <a:t>第四级</a:t>
            </a:r>
            <a:endParaRPr sz="2600"/>
          </a:p>
          <a:p>
            <a:pPr lvl="4">
              <a:defRPr sz="1800"/>
            </a:pPr>
            <a:r>
              <a:rPr sz="260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274320" indent="-274320">
        <a:spcBef>
          <a:spcPts val="500"/>
        </a:spcBef>
        <a:buClr>
          <a:srgbClr val="D34817"/>
        </a:buClr>
        <a:buSzPct val="85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1pPr>
      <a:lvl2pPr marL="567690" indent="-247650">
        <a:spcBef>
          <a:spcPts val="500"/>
        </a:spcBef>
        <a:buClr>
          <a:srgbClr val="D34817"/>
        </a:buClr>
        <a:buSzPct val="85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2pPr>
      <a:lvl3pPr marL="891540" indent="-297180">
        <a:spcBef>
          <a:spcPts val="500"/>
        </a:spcBef>
        <a:buClr>
          <a:srgbClr val="D34817"/>
        </a:buClr>
        <a:buSzPct val="85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3pPr>
      <a:lvl4pPr marL="1165860" indent="-297180">
        <a:spcBef>
          <a:spcPts val="500"/>
        </a:spcBef>
        <a:buClr>
          <a:srgbClr val="D34817"/>
        </a:buClr>
        <a:buSzPct val="80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4pPr>
      <a:lvl5pPr marL="1440180" indent="-297180">
        <a:spcBef>
          <a:spcPts val="500"/>
        </a:spcBef>
        <a:buClr>
          <a:srgbClr val="D34817"/>
        </a:buClr>
        <a:buSzPct val="100000"/>
        <a:buFont typeface="Wingdings 2"/>
        <a:buChar char="o"/>
        <a:defRPr sz="2600">
          <a:latin typeface="Perpetua"/>
          <a:ea typeface="Perpetua"/>
          <a:cs typeface="Perpetua"/>
          <a:sym typeface="Perpetua"/>
        </a:defRPr>
      </a:lvl5pPr>
      <a:lvl6pPr marL="1747520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6pPr>
      <a:lvl7pPr marL="2021839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7pPr>
      <a:lvl8pPr marL="2296160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8pPr>
      <a:lvl9pPr marL="2570479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9pPr>
    </p:bodyStyle>
    <p:otherStyle>
      <a:lvl1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undex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96464"/>
                </a:solidFill>
              </a:rPr>
              <a:t>CS246</a:t>
            </a:r>
            <a:endParaRPr sz="2400">
              <a:solidFill>
                <a:srgbClr val="696464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96464"/>
                </a:solidFill>
              </a:rPr>
              <a:t>Jennifer Zhang</a:t>
            </a:r>
            <a:endParaRPr sz="2400">
              <a:solidFill>
                <a:srgbClr val="696464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96464"/>
                </a:solidFill>
              </a:rPr>
              <a:t>Zijun Xue</a:t>
            </a:r>
            <a:endParaRPr sz="2400">
              <a:solidFill>
                <a:srgbClr val="696464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96464"/>
                </a:solidFill>
              </a:rPr>
              <a:t>Wen Shi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457200" y="1505929"/>
            <a:ext cx="8229600" cy="1470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Tweets purification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Filtering: Viterbi example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Gap penalties: -3 or -1</a:t>
            </a:r>
            <a:endParaRPr sz="2600"/>
          </a:p>
          <a:p>
            <a:pPr lvl="0">
              <a:defRPr sz="1800"/>
            </a:pPr>
            <a:r>
              <a:rPr sz="2600"/>
              <a:t>Match score: 10</a:t>
            </a:r>
            <a:endParaRPr sz="2600"/>
          </a:p>
          <a:p>
            <a:pPr lvl="0">
              <a:defRPr sz="1800"/>
            </a:pPr>
            <a:r>
              <a:rPr sz="2600"/>
              <a:t>Mismatch score: varying</a:t>
            </a:r>
          </a:p>
        </p:txBody>
      </p:sp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7091" y="2765723"/>
            <a:ext cx="5327018" cy="3819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00" y="4258346"/>
            <a:ext cx="1275500" cy="833982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5131444" y="1447800"/>
            <a:ext cx="3727253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marL="274320" indent="-274320">
              <a:spcBef>
                <a:spcPts val="500"/>
              </a:spcBef>
              <a:buClr>
                <a:srgbClr val="D34817"/>
              </a:buClr>
              <a:buSzPct val="85000"/>
              <a:buFont typeface="Wingdings 2"/>
              <a:buChar char="●"/>
            </a:pPr>
            <a:r>
              <a:rPr sz="2600"/>
              <a:t>sim(ppl, people) = 27/30</a:t>
            </a:r>
            <a:endParaRPr sz="2600"/>
          </a:p>
          <a:p>
            <a:pPr lvl="0" marL="274320" indent="-274320">
              <a:spcBef>
                <a:spcPts val="500"/>
              </a:spcBef>
              <a:buClr>
                <a:srgbClr val="D34817"/>
              </a:buClr>
              <a:buSzPct val="85000"/>
              <a:buFont typeface="Wingdings 2"/>
              <a:buChar char="●"/>
            </a:pPr>
            <a:r>
              <a:rPr sz="2600"/>
              <a:t>Filter out low similarity</a:t>
            </a:r>
            <a:endParaRPr sz="2600"/>
          </a:p>
          <a:p>
            <a:pPr lvl="0" marL="274320" indent="-274320">
              <a:spcBef>
                <a:spcPts val="500"/>
              </a:spcBef>
              <a:buClr>
                <a:srgbClr val="D34817"/>
              </a:buClr>
              <a:buSzPct val="85000"/>
              <a:buFont typeface="Wingdings 2"/>
              <a:buChar char="●"/>
            </a:pPr>
            <a:r>
              <a:rPr sz="2600"/>
              <a:t>Multiply by sim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Final Correction Candidates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14400" y="1541214"/>
            <a:ext cx="7772401" cy="53167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Scale by ln(frequency) of the candidate where </a:t>
            </a:r>
            <a:r>
              <a:rPr i="1" sz="2600"/>
              <a:t>w</a:t>
            </a:r>
            <a:r>
              <a:rPr sz="2600"/>
              <a:t> is the original word and </a:t>
            </a:r>
            <a:r>
              <a:rPr i="1" sz="2600"/>
              <a:t>c </a:t>
            </a:r>
            <a:r>
              <a:rPr sz="2600"/>
              <a:t>is the candidate</a:t>
            </a: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r>
              <a:rPr sz="2600"/>
              <a:t>If </a:t>
            </a:r>
            <a:r>
              <a:rPr i="1" sz="2600"/>
              <a:t>w</a:t>
            </a:r>
            <a:r>
              <a:rPr sz="2600"/>
              <a:t> exists in dictionary, add to list of candidates with maximum score</a:t>
            </a:r>
            <a:endParaRPr sz="2600"/>
          </a:p>
          <a:p>
            <a:pPr lvl="0">
              <a:defRPr sz="1800"/>
            </a:pPr>
            <a:r>
              <a:rPr sz="2600"/>
              <a:t>Remove any duplicate candidates, keeping the entry with the maximum score</a:t>
            </a:r>
            <a:endParaRPr sz="2600"/>
          </a:p>
          <a:p>
            <a:pPr lvl="0">
              <a:defRPr sz="1800"/>
            </a:pPr>
            <a:r>
              <a:rPr sz="2600"/>
              <a:t>Trim list to candidates within 70% of maximum score</a:t>
            </a:r>
          </a:p>
        </p:txBody>
      </p:sp>
      <p:pic>
        <p:nvPicPr>
          <p:cNvPr id="1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751" y="2336800"/>
            <a:ext cx="4420498" cy="774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9950" y="5422900"/>
            <a:ext cx="53213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Word Correction Evaluation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List of most frequent non-dictionary words</a:t>
            </a:r>
            <a:endParaRPr sz="2600"/>
          </a:p>
          <a:p>
            <a:pPr lvl="0">
              <a:defRPr sz="1800"/>
            </a:pPr>
            <a:r>
              <a:rPr sz="2600"/>
              <a:t>Manually mapped 378 to probable correction(s)</a:t>
            </a:r>
            <a:endParaRPr sz="2600"/>
          </a:p>
          <a:p>
            <a:pPr lvl="0">
              <a:defRPr sz="1800"/>
            </a:pPr>
            <a:r>
              <a:rPr sz="2600"/>
              <a:t>Record error if the candidate correction list has no overlap with probable corrections</a:t>
            </a:r>
            <a:endParaRPr sz="2600"/>
          </a:p>
          <a:p>
            <a:pPr lvl="0">
              <a:defRPr sz="1800"/>
            </a:pPr>
            <a:r>
              <a:rPr sz="2600"/>
              <a:t>Results: 80 errors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tryna, kd, thot, cuz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Text Correction Example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Replacements: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 “@user” —&gt; [username]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“#hashtag” —&gt; [hashtag]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“http(s)://…” —&gt; [url]</a:t>
            </a:r>
            <a:endParaRPr sz="2600"/>
          </a:p>
          <a:p>
            <a:pPr lvl="0">
              <a:defRPr sz="1800"/>
            </a:pPr>
            <a:r>
              <a:rPr sz="2600"/>
              <a:t>Using single word correction and phrase abbreviations</a:t>
            </a:r>
          </a:p>
        </p:txBody>
      </p:sp>
      <p:pic>
        <p:nvPicPr>
          <p:cNvPr id="1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3844450"/>
            <a:ext cx="9144000" cy="231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Bigram Correction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Issues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Proper names and acronyms, e.g. Cersei</a:t>
            </a:r>
            <a:endParaRPr sz="2600"/>
          </a:p>
          <a:p>
            <a:pPr lvl="0">
              <a:defRPr sz="1800"/>
            </a:pPr>
            <a:r>
              <a:rPr sz="2600"/>
              <a:t>Unusual words, e.g. accio</a:t>
            </a:r>
            <a:endParaRPr sz="2600"/>
          </a:p>
          <a:p>
            <a:pPr lvl="0">
              <a:defRPr sz="1800"/>
            </a:pPr>
            <a:r>
              <a:rPr sz="2600"/>
              <a:t>Metadata lost and/or unconsidered: capitalization, emoji, hashtags</a:t>
            </a:r>
            <a:endParaRPr sz="2600"/>
          </a:p>
          <a:p>
            <a:pPr lvl="0">
              <a:defRPr sz="1800"/>
            </a:pPr>
            <a:r>
              <a:rPr sz="2600"/>
              <a:t>Ambiguous abbreviations, e.g. kd</a:t>
            </a:r>
            <a:endParaRPr sz="2600"/>
          </a:p>
          <a:p>
            <a:pPr lvl="0">
              <a:defRPr sz="1800"/>
            </a:pPr>
            <a:r>
              <a:rPr sz="2600"/>
              <a:t>Abbreviations for multiple words, e.g. tryna</a:t>
            </a:r>
            <a:endParaRPr sz="2600"/>
          </a:p>
          <a:p>
            <a:pPr lvl="0">
              <a:defRPr sz="1800"/>
            </a:pPr>
            <a:r>
              <a:rPr sz="2600"/>
              <a:t>Aesthetically split words, e.g. P R E T T Y</a:t>
            </a:r>
            <a:endParaRPr sz="2600"/>
          </a:p>
          <a:p>
            <a:pPr lvl="0">
              <a:defRPr sz="1800"/>
            </a:pPr>
            <a:r>
              <a:rPr sz="2600"/>
              <a:t>Slang, e.g. thot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Dataset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311404" y="6339789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Twitter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GET statuses/sample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~800 000 tweets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~120 000 distinct words (excluding hashtags, usernames, urls)</a:t>
            </a:r>
            <a:endParaRPr sz="2600"/>
          </a:p>
          <a:p>
            <a:pPr lvl="0">
              <a:defRPr sz="1800"/>
            </a:pPr>
            <a:r>
              <a:rPr sz="2600"/>
              <a:t>Dictionary - Ispell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Single Word Correction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311404" y="6339789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Single word abbreviation</a:t>
            </a:r>
            <a:endParaRPr sz="2600"/>
          </a:p>
          <a:p>
            <a:pPr lvl="0">
              <a:defRPr sz="1800"/>
            </a:pPr>
            <a:r>
              <a:rPr sz="2600"/>
              <a:t>Squeeze</a:t>
            </a:r>
            <a:endParaRPr sz="2600"/>
          </a:p>
          <a:p>
            <a:pPr lvl="0">
              <a:defRPr sz="1800"/>
            </a:pPr>
            <a:r>
              <a:rPr sz="2600"/>
              <a:t>Gathering correction candidates: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Edit distance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Soundex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Metaphone</a:t>
            </a:r>
            <a:endParaRPr sz="2600"/>
          </a:p>
          <a:p>
            <a:pPr lvl="0">
              <a:defRPr sz="1800"/>
            </a:pPr>
            <a:r>
              <a:rPr sz="2600"/>
              <a:t>Filtering using letter similarity</a:t>
            </a:r>
            <a:endParaRPr sz="2600"/>
          </a:p>
          <a:p>
            <a:pPr lvl="0">
              <a:defRPr sz="1800"/>
            </a:pPr>
            <a:r>
              <a:rPr sz="2600"/>
              <a:t>Eliminating duplicates</a:t>
            </a:r>
            <a:endParaRPr sz="2600"/>
          </a:p>
          <a:p>
            <a:pPr lvl="0">
              <a:defRPr sz="1800"/>
            </a:pPr>
            <a:r>
              <a:rPr sz="2600"/>
              <a:t>Scaling via candidate frequency</a:t>
            </a:r>
            <a:endParaRPr sz="2600"/>
          </a:p>
          <a:p>
            <a:pPr lvl="0">
              <a:defRPr sz="1800"/>
            </a:pPr>
            <a:r>
              <a:rPr sz="2600"/>
              <a:t>Dictionary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Single Word Abbreviations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311404" y="6339789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Manually maintained list of special abbreviations</a:t>
            </a:r>
            <a:endParaRPr sz="2600"/>
          </a:p>
          <a:p>
            <a:pPr lvl="0">
              <a:defRPr sz="1800"/>
            </a:pPr>
            <a:r>
              <a:rPr sz="2600"/>
              <a:t>Potential 1-to-many mapping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fb = facebook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ig = instagram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2 = [to, two, too]</a:t>
            </a:r>
            <a:endParaRPr sz="2600"/>
          </a:p>
          <a:p>
            <a:pPr lvl="1" marL="594360" indent="-274320">
              <a:defRPr sz="1800"/>
            </a:pPr>
            <a:r>
              <a:rPr sz="2600"/>
              <a:t>ur = [your, you’re]</a:t>
            </a:r>
            <a:endParaRPr sz="2600"/>
          </a:p>
          <a:p>
            <a:pPr lvl="0">
              <a:defRPr sz="1800"/>
            </a:pPr>
            <a:r>
              <a:rPr sz="2600"/>
              <a:t>Cross-checked most frequent words against dictionary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Edit Distance Candidates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311404" y="6339789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Phonetic Corrections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How to correct misspelling caused by typing  a query that sounds like the target term?</a:t>
            </a:r>
            <a:endParaRPr sz="2600"/>
          </a:p>
          <a:p>
            <a:pPr lvl="2" marL="822960" indent="-228600">
              <a:spcBef>
                <a:spcPts val="300"/>
              </a:spcBef>
              <a:buClr>
                <a:srgbClr val="E6AFA9"/>
              </a:buClr>
              <a:defRPr sz="1800"/>
            </a:pPr>
            <a:r>
              <a:rPr sz="2000"/>
              <a:t>–</a:t>
            </a:r>
            <a:r>
              <a:rPr sz="2000"/>
              <a:t> </a:t>
            </a:r>
            <a:r>
              <a:rPr sz="2000"/>
              <a:t>Example: Hermann and Herman </a:t>
            </a:r>
            <a:endParaRPr sz="2000"/>
          </a:p>
          <a:p>
            <a:pPr lvl="0">
              <a:defRPr sz="1800"/>
            </a:pPr>
            <a:r>
              <a:rPr sz="2600"/>
              <a:t>How to correct misspelling caused by typing  a query that sounds like the target term</a:t>
            </a:r>
            <a:endParaRPr sz="2600"/>
          </a:p>
          <a:p>
            <a:pPr lvl="2" marL="822960" indent="-228600">
              <a:spcBef>
                <a:spcPts val="300"/>
              </a:spcBef>
              <a:buClr>
                <a:srgbClr val="E6AFA9"/>
              </a:buClr>
              <a:defRPr sz="1800"/>
            </a:pPr>
            <a:r>
              <a:rPr sz="2000"/>
              <a:t>“phonetic hashing” – similar-sounding terms are hashed to the same value</a:t>
            </a:r>
            <a:endParaRPr sz="2000"/>
          </a:p>
          <a:p>
            <a:pPr lvl="0">
              <a:defRPr sz="1800"/>
            </a:pPr>
            <a:r>
              <a:rPr sz="2600"/>
              <a:t>Algorithms</a:t>
            </a:r>
            <a:endParaRPr sz="2600"/>
          </a:p>
          <a:p>
            <a:pPr lvl="2" marL="822960" indent="-228600">
              <a:spcBef>
                <a:spcPts val="300"/>
              </a:spcBef>
              <a:buClr>
                <a:srgbClr val="E6AFA9"/>
              </a:buClr>
              <a:defRPr sz="1800"/>
            </a:pPr>
            <a:r>
              <a:rPr sz="2000"/>
              <a:t>American Soundex</a:t>
            </a:r>
            <a:endParaRPr sz="2000"/>
          </a:p>
          <a:p>
            <a:pPr lvl="2" marL="822960" indent="-228600">
              <a:spcBef>
                <a:spcPts val="300"/>
              </a:spcBef>
              <a:buClr>
                <a:srgbClr val="E6AFA9"/>
              </a:buClr>
              <a:defRPr sz="1800"/>
            </a:pPr>
            <a:r>
              <a:rPr sz="2000"/>
              <a:t>Metaphone</a:t>
            </a:r>
            <a:endParaRPr sz="2000"/>
          </a:p>
          <a:p>
            <a:pPr lvl="2" marL="822960" indent="-228600">
              <a:spcBef>
                <a:spcPts val="300"/>
              </a:spcBef>
              <a:buClr>
                <a:srgbClr val="E6AFA9"/>
              </a:buClr>
              <a:defRPr sz="1800"/>
            </a:pPr>
            <a:r>
              <a:rPr sz="2000"/>
              <a:t>NYSIIS (New York State Identification and Intelligence System)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Soundex Algorithm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/>
            </a:pPr>
            <a:r>
              <a:rPr sz="2400"/>
              <a:t>Idea </a:t>
            </a:r>
            <a:endParaRPr sz="2400"/>
          </a:p>
          <a:p>
            <a:pPr lvl="1" marL="548640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200"/>
              <a:t> </a:t>
            </a:r>
            <a:r>
              <a:rPr sz="2200"/>
              <a:t>Vowels are viewed as interchangeable in transcribing  names </a:t>
            </a:r>
            <a:endParaRPr sz="2200"/>
          </a:p>
          <a:p>
            <a:pPr lvl="1" marL="548640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200"/>
              <a:t>Consonants with similar sounds (e.g., D and T) are put  in equivalence classes  so related names often have the </a:t>
            </a:r>
            <a:endParaRPr sz="2200"/>
          </a:p>
          <a:p>
            <a:pPr lvl="1" marL="274320" indent="-274320">
              <a:lnSpc>
                <a:spcPct val="80000"/>
              </a:lnSpc>
              <a:defRPr sz="1800"/>
            </a:pPr>
            <a:r>
              <a:rPr sz="2200"/>
              <a:t>Algorithm:</a:t>
            </a:r>
            <a:endParaRPr sz="2200"/>
          </a:p>
          <a:p>
            <a:pPr lvl="2" marL="548640" indent="-274320">
              <a:lnSpc>
                <a:spcPct val="80000"/>
              </a:lnSpc>
              <a:defRPr sz="1800"/>
            </a:pPr>
            <a:r>
              <a:t>Turn every term to be indexed into a four-character: </a:t>
            </a:r>
          </a:p>
          <a:p>
            <a:pPr lvl="4" marL="1097280" indent="-274319">
              <a:lnSpc>
                <a:spcPct val="80000"/>
              </a:lnSpc>
              <a:buFontTx/>
              <a:defRPr sz="1800"/>
            </a:pPr>
            <a:r>
              <a:t>Example: Hermann </a:t>
            </a:r>
            <a:r>
              <a:t>：</a:t>
            </a:r>
            <a:r>
              <a:t> H655, Herman </a:t>
            </a:r>
            <a:r>
              <a:t>：</a:t>
            </a:r>
            <a:r>
              <a:t> H655, matched! </a:t>
            </a:r>
          </a:p>
          <a:p>
            <a:pPr lvl="1" marL="274320" indent="-274320">
              <a:lnSpc>
                <a:spcPct val="80000"/>
              </a:lnSpc>
              <a:defRPr sz="1800"/>
            </a:pPr>
            <a:endParaRPr sz="2200"/>
          </a:p>
          <a:p>
            <a:pPr lvl="1" marL="274320" indent="-274320">
              <a:lnSpc>
                <a:spcPct val="80000"/>
              </a:lnSpc>
              <a:defRPr sz="1800"/>
            </a:pPr>
            <a:r>
              <a:rPr sz="2200"/>
              <a:t>Example:</a:t>
            </a:r>
            <a:endParaRPr sz="2200"/>
          </a:p>
          <a:p>
            <a:pPr lvl="2" marL="548640" indent="-274320">
              <a:lnSpc>
                <a:spcPct val="80000"/>
              </a:lnSpc>
              <a:defRPr sz="1800"/>
            </a:pPr>
            <a:r>
              <a:t>Soundex_Dict(“people”): p140</a:t>
            </a:r>
          </a:p>
          <a:p>
            <a:pPr lvl="2" marL="548640" indent="-274320">
              <a:lnSpc>
                <a:spcPct val="80000"/>
              </a:lnSpc>
              <a:defRPr sz="1800"/>
            </a:pPr>
            <a:r>
              <a:t>Inverted_Soundex_Dict(p140): [ ‘peaple’, ‘peopleeee’,  ‘piebbal’, ‘people', 'peple', 'pupil’,'puffle', 'peoople','peoplle', 'pueblo',  'phaphela', 'pahabol’ ,'people", 'people', 'payable', 'paypal', 'peopleee', 'pablooo', 'papell', 'poeple', 'poweful', 'peopl', 'papal', 'pablo', 'pavel', 'peoiple', 'peoplee', ‘people', 'pebble']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Metaphone Algorithm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914400" y="1447800"/>
            <a:ext cx="7772400" cy="5029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Idea </a:t>
            </a:r>
            <a:endParaRPr sz="2600"/>
          </a:p>
          <a:p>
            <a:pPr lvl="1" marL="548640" indent="-228600"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/>
              <a:t> </a:t>
            </a:r>
            <a:r>
              <a:rPr sz="2400"/>
              <a:t>It fundamentally improves on the </a:t>
            </a:r>
            <a:r>
              <a:rPr sz="2400">
                <a:hlinkClick r:id="rId2" invalidUrl="" action="" tgtFrame="" tooltip="" history="1" highlightClick="0" endSnd="0"/>
              </a:rPr>
              <a:t>Soundex</a:t>
            </a:r>
            <a:r>
              <a:rPr sz="2400"/>
              <a:t> algorithm by using information about variations and inconsistencies in English spelling and pronunciation. </a:t>
            </a:r>
            <a:endParaRPr sz="2400"/>
          </a:p>
          <a:p>
            <a:pPr lvl="1" marL="548640" indent="-228600"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/>
              <a:t>Example: “Smith” [ </a:t>
            </a:r>
            <a:r>
              <a:rPr i="1" sz="2400"/>
              <a:t>SM0, XMT],  “Schmidt” [XMT, SMT]-&gt; both </a:t>
            </a:r>
            <a:r>
              <a:rPr sz="2400"/>
              <a:t>have </a:t>
            </a:r>
            <a:r>
              <a:rPr i="1" sz="2400"/>
              <a:t>XMT</a:t>
            </a:r>
            <a:r>
              <a:rPr sz="2400"/>
              <a:t> in common.</a:t>
            </a:r>
            <a:endParaRPr sz="2400"/>
          </a:p>
          <a:p>
            <a:pPr lvl="1" marL="274320" indent="-274320">
              <a:defRPr sz="1800"/>
            </a:pPr>
            <a:r>
              <a:rPr sz="2400"/>
              <a:t>Example:</a:t>
            </a:r>
            <a:endParaRPr sz="2400"/>
          </a:p>
          <a:p>
            <a:pPr lvl="2" marL="548640" indent="-274320">
              <a:defRPr sz="1800"/>
            </a:pPr>
            <a:r>
              <a:rPr sz="2000"/>
              <a:t>doublemMetaphone_Dict(“people”): [“PPL”, “”]</a:t>
            </a:r>
            <a:endParaRPr sz="2000"/>
          </a:p>
          <a:p>
            <a:pPr lvl="2" marL="548640" indent="-274320">
              <a:defRPr sz="1800"/>
            </a:pPr>
            <a:r>
              <a:rPr sz="2000"/>
              <a:t>Inverted_Metaphone_Dict(“people”):[ ‘peaple’, ‘buble’, ‘babble’, ‘peoplle’,‘pablooo’, 'pupil', 'pppl', 'people’, 'papell', 'pebble', 'peopleeee', 'pueblo', 'peoople', 'payable', 'poeple', 'bubbly', 'bubble', 'peoiple', 'bible', 'bpl', 'bubbaloo', 'piebbal', 'peopl', 'peopleee','people', 'bypoll', 'pablo', 'bhopal', 'papal', 'paypal', 'peoplee‘, 'bobble', 'peple’]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Filtering: Viterbi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311404" y="6339789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808880" y="1447799"/>
            <a:ext cx="7877920" cy="47829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Dynamic programming algorithm</a:t>
            </a:r>
            <a:endParaRPr sz="2600"/>
          </a:p>
          <a:p>
            <a:pPr lvl="0">
              <a:defRPr sz="1800"/>
            </a:pPr>
            <a:r>
              <a:rPr sz="2600"/>
              <a:t>Finds the most probable path in a hidden Markov model</a:t>
            </a:r>
            <a:endParaRPr sz="2600"/>
          </a:p>
          <a:p>
            <a:pPr lvl="0">
              <a:defRPr sz="1800"/>
            </a:pPr>
            <a:r>
              <a:rPr sz="2600"/>
              <a:t>Used in DNA sequence alignment </a:t>
            </a:r>
            <a:endParaRPr sz="2600"/>
          </a:p>
          <a:p>
            <a:pPr lvl="0">
              <a:defRPr sz="1800"/>
            </a:pPr>
            <a:r>
              <a:rPr sz="2600"/>
              <a:t>Define a matrix V and populate:</a:t>
            </a: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r>
              <a:rPr sz="2600"/>
              <a:t>Last value is the score of the best path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0" y="3363019"/>
            <a:ext cx="6680200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34817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D34817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34817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D34817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