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8" r:id="rId2"/>
    <p:sldId id="292" r:id="rId3"/>
    <p:sldId id="341" r:id="rId4"/>
    <p:sldId id="348" r:id="rId5"/>
    <p:sldId id="333" r:id="rId6"/>
    <p:sldId id="349" r:id="rId7"/>
    <p:sldId id="347" r:id="rId8"/>
    <p:sldId id="350" r:id="rId9"/>
    <p:sldId id="342" r:id="rId10"/>
    <p:sldId id="351" r:id="rId11"/>
  </p:sldIdLst>
  <p:sldSz cx="12192000" cy="6858000"/>
  <p:notesSz cx="6858000" cy="9144000"/>
  <p:custDataLst>
    <p:tags r:id="rId1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2">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314865"/>
    <a:srgbClr val="610303"/>
    <a:srgbClr val="31C2DF"/>
    <a:srgbClr val="82B0CC"/>
    <a:srgbClr val="4D8FB7"/>
    <a:srgbClr val="666666"/>
    <a:srgbClr val="8E8E8E"/>
    <a:srgbClr val="E2E9E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85" autoAdjust="0"/>
    <p:restoredTop sz="94660" autoAdjust="0"/>
  </p:normalViewPr>
  <p:slideViewPr>
    <p:cSldViewPr snapToGrid="0">
      <p:cViewPr varScale="1">
        <p:scale>
          <a:sx n="97" d="100"/>
          <a:sy n="97" d="100"/>
        </p:scale>
        <p:origin x="90" y="834"/>
      </p:cViewPr>
      <p:guideLst>
        <p:guide orient="horz" pos="2132"/>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91" d="100"/>
        <a:sy n="91"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EFB1FE-9661-484F-A3F4-A28076CBD086}" type="datetimeFigureOut">
              <a:rPr lang="zh-CN" altLang="en-US" smtClean="0"/>
              <a:t>2022/9/20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1CB6D9-8422-47B9-A6AD-378C452C6559}"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10</a:t>
            </a:fld>
            <a:endParaRPr lang="zh-CN" altLang="en-US"/>
          </a:p>
        </p:txBody>
      </p:sp>
    </p:spTree>
    <p:extLst>
      <p:ext uri="{BB962C8B-B14F-4D97-AF65-F5344CB8AC3E}">
        <p14:creationId xmlns:p14="http://schemas.microsoft.com/office/powerpoint/2010/main" val="693843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3</a:t>
            </a:fld>
            <a:endParaRPr lang="zh-CN" altLang="en-US"/>
          </a:p>
        </p:txBody>
      </p:sp>
    </p:spTree>
    <p:extLst>
      <p:ext uri="{BB962C8B-B14F-4D97-AF65-F5344CB8AC3E}">
        <p14:creationId xmlns:p14="http://schemas.microsoft.com/office/powerpoint/2010/main" val="19420242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4</a:t>
            </a:fld>
            <a:endParaRPr lang="zh-CN" altLang="en-US"/>
          </a:p>
        </p:txBody>
      </p:sp>
    </p:spTree>
    <p:extLst>
      <p:ext uri="{BB962C8B-B14F-4D97-AF65-F5344CB8AC3E}">
        <p14:creationId xmlns:p14="http://schemas.microsoft.com/office/powerpoint/2010/main" val="37429150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6</a:t>
            </a:fld>
            <a:endParaRPr lang="zh-CN" altLang="en-US"/>
          </a:p>
        </p:txBody>
      </p:sp>
    </p:spTree>
    <p:extLst>
      <p:ext uri="{BB962C8B-B14F-4D97-AF65-F5344CB8AC3E}">
        <p14:creationId xmlns:p14="http://schemas.microsoft.com/office/powerpoint/2010/main" val="23819539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7</a:t>
            </a:fld>
            <a:endParaRPr lang="zh-CN" altLang="en-US"/>
          </a:p>
        </p:txBody>
      </p:sp>
    </p:spTree>
    <p:extLst>
      <p:ext uri="{BB962C8B-B14F-4D97-AF65-F5344CB8AC3E}">
        <p14:creationId xmlns:p14="http://schemas.microsoft.com/office/powerpoint/2010/main" val="28707360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8</a:t>
            </a:fld>
            <a:endParaRPr lang="zh-CN" altLang="en-US"/>
          </a:p>
        </p:txBody>
      </p:sp>
    </p:spTree>
    <p:extLst>
      <p:ext uri="{BB962C8B-B14F-4D97-AF65-F5344CB8AC3E}">
        <p14:creationId xmlns:p14="http://schemas.microsoft.com/office/powerpoint/2010/main" val="9598744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9</a:t>
            </a:fld>
            <a:endParaRPr lang="zh-CN" altLang="en-US"/>
          </a:p>
        </p:txBody>
      </p:sp>
    </p:spTree>
    <p:extLst>
      <p:ext uri="{BB962C8B-B14F-4D97-AF65-F5344CB8AC3E}">
        <p14:creationId xmlns:p14="http://schemas.microsoft.com/office/powerpoint/2010/main" val="2731280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FE4697E-43E6-4BCB-91B5-893743F5AF15}" type="datetimeFigureOut">
              <a:rPr lang="zh-CN" altLang="en-US" smtClean="0"/>
              <a:t>2022/9/20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3621752-BF94-41F7-A673-CACB8670A43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dkUpDiag">
          <a:fgClr>
            <a:schemeClr val="bg1">
              <a:lumMod val="95000"/>
            </a:schemeClr>
          </a:fgClr>
          <a:bgClr>
            <a:schemeClr val="bg1"/>
          </a:bgClr>
        </a:patt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tif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tiff"/><Relationship Id="rId5" Type="http://schemas.openxmlformats.org/officeDocument/2006/relationships/image" Target="../media/image3.tif"/><Relationship Id="rId4" Type="http://schemas.openxmlformats.org/officeDocument/2006/relationships/image" Target="../media/image2.tif"/></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
          <p:cNvSpPr txBox="1">
            <a:spLocks noChangeArrowheads="1"/>
          </p:cNvSpPr>
          <p:nvPr>
            <p:custDataLst>
              <p:tags r:id="rId1"/>
            </p:custDataLst>
          </p:nvPr>
        </p:nvSpPr>
        <p:spPr bwMode="auto">
          <a:xfrm>
            <a:off x="1056625" y="2193837"/>
            <a:ext cx="2247543" cy="2246769"/>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r>
              <a:rPr lang="en-US" altLang="zh-CN" sz="14600" b="1" dirty="0">
                <a:solidFill>
                  <a:srgbClr val="314865"/>
                </a:solidFill>
                <a:latin typeface="Arial" panose="020B0604020202020204"/>
                <a:ea typeface="微软雅黑" panose="020B0503020204020204" charset="-122"/>
                <a:cs typeface="Times New Roman" panose="02020603050405020304" pitchFamily="18" charset="0"/>
                <a:sym typeface="Arial" panose="020B0604020202020204"/>
              </a:rPr>
              <a:t>01</a:t>
            </a:r>
            <a:endParaRPr lang="zh-CN" altLang="en-US" sz="14600" b="1" dirty="0">
              <a:solidFill>
                <a:srgbClr val="314865"/>
              </a:solidFill>
              <a:latin typeface="Arial" panose="020B0604020202020204"/>
              <a:ea typeface="微软雅黑" panose="020B0503020204020204" charset="-122"/>
              <a:cs typeface="Times New Roman" panose="02020603050405020304" pitchFamily="18" charset="0"/>
              <a:sym typeface="Arial" panose="020B0604020202020204"/>
            </a:endParaRPr>
          </a:p>
        </p:txBody>
      </p:sp>
      <p:cxnSp>
        <p:nvCxnSpPr>
          <p:cNvPr id="30" name="直接连接符 29"/>
          <p:cNvCxnSpPr/>
          <p:nvPr>
            <p:custDataLst>
              <p:tags r:id="rId2"/>
            </p:custDataLst>
          </p:nvPr>
        </p:nvCxnSpPr>
        <p:spPr>
          <a:xfrm>
            <a:off x="4110568" y="3886224"/>
            <a:ext cx="7186590" cy="0"/>
          </a:xfrm>
          <a:prstGeom prst="line">
            <a:avLst/>
          </a:prstGeom>
          <a:ln w="12700">
            <a:solidFill>
              <a:schemeClr val="tx1">
                <a:lumMod val="20000"/>
                <a:lumOff val="8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4110568" y="2809538"/>
            <a:ext cx="7186590" cy="1015365"/>
          </a:xfrm>
          <a:prstGeom prst="rect">
            <a:avLst/>
          </a:prstGeom>
        </p:spPr>
        <p:txBody>
          <a:bodyPr wrap="square" lIns="0" tIns="0" rIns="0" bIns="0">
            <a:spAutoFit/>
          </a:bodyPr>
          <a:lstStyle/>
          <a:p>
            <a:r>
              <a:rPr lang="en-US" altLang="zh-CN" sz="6600" b="1" smtClean="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rPr>
              <a:t>Unet</a:t>
            </a:r>
            <a:endParaRPr lang="zh-CN" altLang="en-US" sz="6600" b="1" dirty="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endParaRPr>
          </a:p>
        </p:txBody>
      </p:sp>
      <p:grpSp>
        <p:nvGrpSpPr>
          <p:cNvPr id="18" name="组合 17"/>
          <p:cNvGrpSpPr/>
          <p:nvPr/>
        </p:nvGrpSpPr>
        <p:grpSpPr>
          <a:xfrm>
            <a:off x="7781759" y="937931"/>
            <a:ext cx="2758272" cy="837788"/>
            <a:chOff x="4602145" y="211015"/>
            <a:chExt cx="2758272" cy="837788"/>
          </a:xfrm>
        </p:grpSpPr>
        <p:sp>
          <p:nvSpPr>
            <p:cNvPr id="20" name="流程图: 终止 19"/>
            <p:cNvSpPr/>
            <p:nvPr/>
          </p:nvSpPr>
          <p:spPr>
            <a:xfrm>
              <a:off x="5521569" y="566482"/>
              <a:ext cx="1838848" cy="482321"/>
            </a:xfrm>
            <a:prstGeom prst="flowChartTermina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2" name="流程图: 终止 21"/>
            <p:cNvSpPr/>
            <p:nvPr/>
          </p:nvSpPr>
          <p:spPr>
            <a:xfrm>
              <a:off x="4602145" y="211015"/>
              <a:ext cx="1838848" cy="482321"/>
            </a:xfrm>
            <a:prstGeom prst="flowChartTerminator">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3" name="流程图: 终止 22"/>
            <p:cNvSpPr/>
            <p:nvPr/>
          </p:nvSpPr>
          <p:spPr>
            <a:xfrm>
              <a:off x="5521569" y="526200"/>
              <a:ext cx="1838848" cy="482321"/>
            </a:xfrm>
            <a:prstGeom prst="flowChartTermina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24" name="矩形 23"/>
          <p:cNvSpPr/>
          <p:nvPr/>
        </p:nvSpPr>
        <p:spPr>
          <a:xfrm>
            <a:off x="1056625" y="-1"/>
            <a:ext cx="2247543" cy="1775719"/>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5" name="矩形 24"/>
          <p:cNvSpPr/>
          <p:nvPr/>
        </p:nvSpPr>
        <p:spPr>
          <a:xfrm>
            <a:off x="1056625" y="4913832"/>
            <a:ext cx="2247543" cy="1944168"/>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childTnLst>
                              </p:cTn>
                            </p:par>
                            <p:par>
                              <p:cTn id="17" fill="hold">
                                <p:stCondLst>
                                  <p:cond delay="1000"/>
                                </p:stCondLst>
                                <p:childTnLst>
                                  <p:par>
                                    <p:cTn id="18" presetID="2" presetClass="entr" presetSubtype="2" fill="hold" nodeType="afterEffect" p14:presetBounceEnd="60000">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14:bounceEnd="60000">
                                          <p:cBhvr additive="base">
                                            <p:cTn id="20" dur="500" fill="hold"/>
                                            <p:tgtEl>
                                              <p:spTgt spid="18"/>
                                            </p:tgtEl>
                                            <p:attrNameLst>
                                              <p:attrName>ppt_x</p:attrName>
                                            </p:attrNameLst>
                                          </p:cBhvr>
                                          <p:tavLst>
                                            <p:tav tm="0">
                                              <p:val>
                                                <p:strVal val="1+#ppt_w/2"/>
                                              </p:val>
                                            </p:tav>
                                            <p:tav tm="100000">
                                              <p:val>
                                                <p:strVal val="#ppt_x"/>
                                              </p:val>
                                            </p:tav>
                                          </p:tavLst>
                                        </p:anim>
                                        <p:anim calcmode="lin" valueType="num" p14:bounceEnd="60000">
                                          <p:cBhvr additive="base">
                                            <p:cTn id="21" dur="500" fill="hold"/>
                                            <p:tgtEl>
                                              <p:spTgt spid="18"/>
                                            </p:tgtEl>
                                            <p:attrNameLst>
                                              <p:attrName>ppt_y</p:attrName>
                                            </p:attrNameLst>
                                          </p:cBhvr>
                                          <p:tavLst>
                                            <p:tav tm="0">
                                              <p:val>
                                                <p:strVal val="#ppt_y"/>
                                              </p:val>
                                            </p:tav>
                                            <p:tav tm="100000">
                                              <p:val>
                                                <p:strVal val="#ppt_y"/>
                                              </p:val>
                                            </p:tav>
                                          </p:tavLst>
                                        </p:anim>
                                      </p:childTnLst>
                                    </p:cTn>
                                  </p:par>
                                </p:childTnLst>
                              </p:cTn>
                            </p:par>
                            <p:par>
                              <p:cTn id="22" fill="hold">
                                <p:stCondLst>
                                  <p:cond delay="1500"/>
                                </p:stCondLst>
                                <p:childTnLst>
                                  <p:par>
                                    <p:cTn id="23" presetID="2" presetClass="entr" presetSubtype="1" fill="hold" grpId="0" nodeType="after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500" fill="hold"/>
                                            <p:tgtEl>
                                              <p:spTgt spid="32"/>
                                            </p:tgtEl>
                                            <p:attrNameLst>
                                              <p:attrName>ppt_x</p:attrName>
                                            </p:attrNameLst>
                                          </p:cBhvr>
                                          <p:tavLst>
                                            <p:tav tm="0">
                                              <p:val>
                                                <p:strVal val="#ppt_x"/>
                                              </p:val>
                                            </p:tav>
                                            <p:tav tm="100000">
                                              <p:val>
                                                <p:strVal val="#ppt_x"/>
                                              </p:val>
                                            </p:tav>
                                          </p:tavLst>
                                        </p:anim>
                                        <p:anim calcmode="lin" valueType="num">
                                          <p:cBhvr additive="base">
                                            <p:cTn id="26" dur="500" fill="hold"/>
                                            <p:tgtEl>
                                              <p:spTgt spid="32"/>
                                            </p:tgtEl>
                                            <p:attrNameLst>
                                              <p:attrName>ppt_y</p:attrName>
                                            </p:attrNameLst>
                                          </p:cBhvr>
                                          <p:tavLst>
                                            <p:tav tm="0">
                                              <p:val>
                                                <p:strVal val="0-#ppt_h/2"/>
                                              </p:val>
                                            </p:tav>
                                            <p:tav tm="100000">
                                              <p:val>
                                                <p:strVal val="#ppt_y"/>
                                              </p:val>
                                            </p:tav>
                                          </p:tavLst>
                                        </p:anim>
                                      </p:childTnLst>
                                    </p:cTn>
                                  </p:par>
                                </p:childTnLst>
                              </p:cTn>
                            </p:par>
                            <p:par>
                              <p:cTn id="27" fill="hold">
                                <p:stCondLst>
                                  <p:cond delay="2000"/>
                                </p:stCondLst>
                                <p:childTnLst>
                                  <p:par>
                                    <p:cTn id="28" presetID="16" presetClass="entr" presetSubtype="21" fill="hold" nodeType="after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barn(inVertical)">
                                          <p:cBhvr>
                                            <p:cTn id="3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2" grpId="0"/>
          <p:bldP spid="24" grpId="0" animBg="1"/>
          <p:bldP spid="25"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childTnLst>
                              </p:cTn>
                            </p:par>
                            <p:par>
                              <p:cTn id="17" fill="hold">
                                <p:stCondLst>
                                  <p:cond delay="1000"/>
                                </p:stCondLst>
                                <p:childTnLst>
                                  <p:par>
                                    <p:cTn id="18" presetID="2" presetClass="entr" presetSubtype="2" fill="hold" nodeType="after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additive="base">
                                            <p:cTn id="20" dur="500" fill="hold"/>
                                            <p:tgtEl>
                                              <p:spTgt spid="18"/>
                                            </p:tgtEl>
                                            <p:attrNameLst>
                                              <p:attrName>ppt_x</p:attrName>
                                            </p:attrNameLst>
                                          </p:cBhvr>
                                          <p:tavLst>
                                            <p:tav tm="0">
                                              <p:val>
                                                <p:strVal val="1+#ppt_w/2"/>
                                              </p:val>
                                            </p:tav>
                                            <p:tav tm="100000">
                                              <p:val>
                                                <p:strVal val="#ppt_x"/>
                                              </p:val>
                                            </p:tav>
                                          </p:tavLst>
                                        </p:anim>
                                        <p:anim calcmode="lin" valueType="num">
                                          <p:cBhvr additive="base">
                                            <p:cTn id="21" dur="500" fill="hold"/>
                                            <p:tgtEl>
                                              <p:spTgt spid="18"/>
                                            </p:tgtEl>
                                            <p:attrNameLst>
                                              <p:attrName>ppt_y</p:attrName>
                                            </p:attrNameLst>
                                          </p:cBhvr>
                                          <p:tavLst>
                                            <p:tav tm="0">
                                              <p:val>
                                                <p:strVal val="#ppt_y"/>
                                              </p:val>
                                            </p:tav>
                                            <p:tav tm="100000">
                                              <p:val>
                                                <p:strVal val="#ppt_y"/>
                                              </p:val>
                                            </p:tav>
                                          </p:tavLst>
                                        </p:anim>
                                      </p:childTnLst>
                                    </p:cTn>
                                  </p:par>
                                </p:childTnLst>
                              </p:cTn>
                            </p:par>
                            <p:par>
                              <p:cTn id="22" fill="hold">
                                <p:stCondLst>
                                  <p:cond delay="1500"/>
                                </p:stCondLst>
                                <p:childTnLst>
                                  <p:par>
                                    <p:cTn id="23" presetID="2" presetClass="entr" presetSubtype="1" fill="hold" grpId="0" nodeType="after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500" fill="hold"/>
                                            <p:tgtEl>
                                              <p:spTgt spid="32"/>
                                            </p:tgtEl>
                                            <p:attrNameLst>
                                              <p:attrName>ppt_x</p:attrName>
                                            </p:attrNameLst>
                                          </p:cBhvr>
                                          <p:tavLst>
                                            <p:tav tm="0">
                                              <p:val>
                                                <p:strVal val="#ppt_x"/>
                                              </p:val>
                                            </p:tav>
                                            <p:tav tm="100000">
                                              <p:val>
                                                <p:strVal val="#ppt_x"/>
                                              </p:val>
                                            </p:tav>
                                          </p:tavLst>
                                        </p:anim>
                                        <p:anim calcmode="lin" valueType="num">
                                          <p:cBhvr additive="base">
                                            <p:cTn id="26" dur="500" fill="hold"/>
                                            <p:tgtEl>
                                              <p:spTgt spid="32"/>
                                            </p:tgtEl>
                                            <p:attrNameLst>
                                              <p:attrName>ppt_y</p:attrName>
                                            </p:attrNameLst>
                                          </p:cBhvr>
                                          <p:tavLst>
                                            <p:tav tm="0">
                                              <p:val>
                                                <p:strVal val="0-#ppt_h/2"/>
                                              </p:val>
                                            </p:tav>
                                            <p:tav tm="100000">
                                              <p:val>
                                                <p:strVal val="#ppt_y"/>
                                              </p:val>
                                            </p:tav>
                                          </p:tavLst>
                                        </p:anim>
                                      </p:childTnLst>
                                    </p:cTn>
                                  </p:par>
                                </p:childTnLst>
                              </p:cTn>
                            </p:par>
                            <p:par>
                              <p:cTn id="27" fill="hold">
                                <p:stCondLst>
                                  <p:cond delay="2000"/>
                                </p:stCondLst>
                                <p:childTnLst>
                                  <p:par>
                                    <p:cTn id="28" presetID="16" presetClass="entr" presetSubtype="21" fill="hold" nodeType="after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barn(inVertical)">
                                          <p:cBhvr>
                                            <p:cTn id="3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2" grpId="0"/>
          <p:bldP spid="24" grpId="0" animBg="1"/>
          <p:bldP spid="25" grpId="0" animBg="1"/>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49"/>
          <p:cNvGrpSpPr/>
          <p:nvPr/>
        </p:nvGrpSpPr>
        <p:grpSpPr>
          <a:xfrm>
            <a:off x="164616" y="178180"/>
            <a:ext cx="4093845" cy="368580"/>
            <a:chOff x="164616" y="178180"/>
            <a:chExt cx="3386296" cy="368580"/>
          </a:xfrm>
        </p:grpSpPr>
        <p:cxnSp>
          <p:nvCxnSpPr>
            <p:cNvPr id="51" name="直接连接符 50"/>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534393" y="178180"/>
              <a:ext cx="3016519" cy="337185"/>
            </a:xfrm>
            <a:prstGeom prst="rect">
              <a:avLst/>
            </a:prstGeom>
            <a:noFill/>
          </p:spPr>
          <p:txBody>
            <a:bodyPr wrap="square" rtlCol="0">
              <a:spAutoFit/>
            </a:bodyPr>
            <a:lstStyle/>
            <a:p>
              <a:r>
                <a:rPr lang="en-US" altLang="zh-CN" sz="1600" b="1">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rPr>
                <a:t>4</a:t>
              </a:r>
              <a:r>
                <a:rPr lang="zh-CN" altLang="en-US" sz="1600" b="1" smtClean="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rPr>
                <a:t>、训练</a:t>
              </a:r>
              <a:endParaRPr lang="zh-CN" altLang="en-US" sz="1600" b="1" dirty="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endParaRPr>
            </a:p>
          </p:txBody>
        </p:sp>
        <p:sp>
          <p:nvSpPr>
            <p:cNvPr id="53" name="矩形 52"/>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54" name="矩形 53"/>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55" name="矩形 54"/>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19" name="文本框 18"/>
          <p:cNvSpPr txBox="1"/>
          <p:nvPr/>
        </p:nvSpPr>
        <p:spPr>
          <a:xfrm>
            <a:off x="233480" y="570265"/>
            <a:ext cx="877163" cy="369332"/>
          </a:xfrm>
          <a:prstGeom prst="rect">
            <a:avLst/>
          </a:prstGeom>
          <a:noFill/>
        </p:spPr>
        <p:txBody>
          <a:bodyPr wrap="none" rtlCol="0" anchor="t">
            <a:spAutoFit/>
            <a:scene3d>
              <a:camera prst="orthographicFront"/>
              <a:lightRig rig="threePt" dir="t"/>
            </a:scene3d>
          </a:bodyPr>
          <a:lstStyle/>
          <a:p>
            <a:r>
              <a:rPr lang="zh-CN" altLang="en-US" b="1">
                <a:ln/>
                <a:solidFill>
                  <a:srgbClr val="FF0000"/>
                </a:solidFill>
                <a:effectLst>
                  <a:outerShdw blurRad="38100" dist="19050" dir="2700000" algn="tl" rotWithShape="0">
                    <a:schemeClr val="dk1">
                      <a:alpha val="40000"/>
                    </a:schemeClr>
                  </a:outerShdw>
                </a:effectLst>
                <a:latin typeface="+mn-ea"/>
                <a:sym typeface="Arial" panose="020B0604020202020204"/>
              </a:rPr>
              <a:t>训练</a:t>
            </a:r>
            <a:r>
              <a:rPr lang="zh-CN" altLang="en-US" b="1" smtClean="0">
                <a:ln/>
                <a:solidFill>
                  <a:srgbClr val="FF0000"/>
                </a:solidFill>
                <a:effectLst>
                  <a:outerShdw blurRad="38100" dist="19050" dir="2700000" algn="tl" rotWithShape="0">
                    <a:schemeClr val="dk1">
                      <a:alpha val="40000"/>
                    </a:schemeClr>
                  </a:outerShdw>
                </a:effectLst>
                <a:latin typeface="+mn-ea"/>
                <a:sym typeface="Arial" panose="020B0604020202020204"/>
              </a:rPr>
              <a:t>：</a:t>
            </a:r>
            <a:endParaRPr lang="zh-CN" altLang="en-US" b="1" dirty="0">
              <a:ln/>
              <a:solidFill>
                <a:srgbClr val="FF0000"/>
              </a:solidFill>
              <a:effectLst>
                <a:outerShdw blurRad="38100" dist="19050" dir="2700000" algn="tl" rotWithShape="0">
                  <a:schemeClr val="dk1">
                    <a:alpha val="40000"/>
                  </a:schemeClr>
                </a:outerShdw>
              </a:effectLst>
              <a:latin typeface="+mn-ea"/>
              <a:sym typeface="Arial" panose="020B0604020202020204"/>
            </a:endParaRPr>
          </a:p>
        </p:txBody>
      </p:sp>
      <p:pic>
        <p:nvPicPr>
          <p:cNvPr id="2" name="图片 1"/>
          <p:cNvPicPr>
            <a:picLocks noChangeAspect="1"/>
          </p:cNvPicPr>
          <p:nvPr/>
        </p:nvPicPr>
        <p:blipFill>
          <a:blip r:embed="rId3"/>
          <a:stretch>
            <a:fillRect/>
          </a:stretch>
        </p:blipFill>
        <p:spPr>
          <a:xfrm>
            <a:off x="422353" y="1108944"/>
            <a:ext cx="7058726" cy="5186830"/>
          </a:xfrm>
          <a:prstGeom prst="rect">
            <a:avLst/>
          </a:prstGeom>
        </p:spPr>
      </p:pic>
      <p:sp>
        <p:nvSpPr>
          <p:cNvPr id="4" name="矩形 3"/>
          <p:cNvSpPr/>
          <p:nvPr/>
        </p:nvSpPr>
        <p:spPr>
          <a:xfrm>
            <a:off x="6112042" y="320388"/>
            <a:ext cx="5350042" cy="323293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a:blip r:embed="rId4"/>
          <a:stretch>
            <a:fillRect/>
          </a:stretch>
        </p:blipFill>
        <p:spPr>
          <a:xfrm>
            <a:off x="6723146" y="795036"/>
            <a:ext cx="4248150" cy="2438400"/>
          </a:xfrm>
          <a:prstGeom prst="rect">
            <a:avLst/>
          </a:prstGeom>
        </p:spPr>
      </p:pic>
      <p:sp>
        <p:nvSpPr>
          <p:cNvPr id="16" name="文本框 15"/>
          <p:cNvSpPr txBox="1"/>
          <p:nvPr/>
        </p:nvSpPr>
        <p:spPr>
          <a:xfrm>
            <a:off x="6376679" y="377683"/>
            <a:ext cx="1338828" cy="369332"/>
          </a:xfrm>
          <a:prstGeom prst="rect">
            <a:avLst/>
          </a:prstGeom>
          <a:noFill/>
        </p:spPr>
        <p:txBody>
          <a:bodyPr wrap="none" rtlCol="0" anchor="t">
            <a:spAutoFit/>
            <a:scene3d>
              <a:camera prst="orthographicFront"/>
              <a:lightRig rig="threePt" dir="t"/>
            </a:scene3d>
          </a:bodyPr>
          <a:lstStyle/>
          <a:p>
            <a:r>
              <a:rPr lang="zh-CN" altLang="en-US" b="1">
                <a:ln/>
                <a:solidFill>
                  <a:srgbClr val="FF0000"/>
                </a:solidFill>
                <a:effectLst>
                  <a:outerShdw blurRad="38100" dist="19050" dir="2700000" algn="tl" rotWithShape="0">
                    <a:schemeClr val="dk1">
                      <a:alpha val="40000"/>
                    </a:schemeClr>
                  </a:outerShdw>
                </a:effectLst>
                <a:latin typeface="+mn-ea"/>
                <a:sym typeface="Arial" panose="020B0604020202020204"/>
              </a:rPr>
              <a:t>单次</a:t>
            </a:r>
            <a:r>
              <a:rPr lang="zh-CN" altLang="en-US" b="1" smtClean="0">
                <a:ln/>
                <a:solidFill>
                  <a:srgbClr val="FF0000"/>
                </a:solidFill>
                <a:effectLst>
                  <a:outerShdw blurRad="38100" dist="19050" dir="2700000" algn="tl" rotWithShape="0">
                    <a:schemeClr val="dk1">
                      <a:alpha val="40000"/>
                    </a:schemeClr>
                  </a:outerShdw>
                </a:effectLst>
                <a:latin typeface="+mn-ea"/>
                <a:sym typeface="Arial" panose="020B0604020202020204"/>
              </a:rPr>
              <a:t>训练：</a:t>
            </a:r>
            <a:endParaRPr lang="zh-CN" altLang="en-US" b="1" dirty="0">
              <a:ln/>
              <a:solidFill>
                <a:srgbClr val="FF0000"/>
              </a:solidFill>
              <a:effectLst>
                <a:outerShdw blurRad="38100" dist="19050" dir="2700000" algn="tl" rotWithShape="0">
                  <a:schemeClr val="dk1">
                    <a:alpha val="40000"/>
                  </a:schemeClr>
                </a:outerShdw>
              </a:effectLst>
              <a:latin typeface="+mn-ea"/>
              <a:sym typeface="Arial" panose="020B0604020202020204"/>
            </a:endParaRPr>
          </a:p>
        </p:txBody>
      </p:sp>
      <p:cxnSp>
        <p:nvCxnSpPr>
          <p:cNvPr id="17" name="直接箭头连接符 16"/>
          <p:cNvCxnSpPr>
            <a:stCxn id="7" idx="1"/>
          </p:cNvCxnSpPr>
          <p:nvPr/>
        </p:nvCxnSpPr>
        <p:spPr>
          <a:xfrm flipH="1">
            <a:off x="2799347" y="2014236"/>
            <a:ext cx="3923799" cy="969959"/>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9" name="矩形 8"/>
          <p:cNvSpPr/>
          <p:nvPr/>
        </p:nvSpPr>
        <p:spPr>
          <a:xfrm>
            <a:off x="672061" y="4580021"/>
            <a:ext cx="6586992" cy="1098884"/>
          </a:xfrm>
          <a:prstGeom prst="rect">
            <a:avLst/>
          </a:prstGeom>
          <a:solidFill>
            <a:schemeClr val="accent1">
              <a:alpha val="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8669236" y="5678905"/>
            <a:ext cx="1569660" cy="369332"/>
          </a:xfrm>
          <a:prstGeom prst="rect">
            <a:avLst/>
          </a:prstGeom>
          <a:noFill/>
        </p:spPr>
        <p:txBody>
          <a:bodyPr wrap="square" rtlCol="0">
            <a:spAutoFit/>
          </a:bodyPr>
          <a:lstStyle/>
          <a:p>
            <a:r>
              <a:rPr lang="zh-CN" altLang="en-US" smtClean="0">
                <a:solidFill>
                  <a:srgbClr val="FF0000"/>
                </a:solidFill>
              </a:rPr>
              <a:t>模型保存</a:t>
            </a:r>
            <a:endParaRPr lang="en-US" altLang="zh-CN" smtClean="0">
              <a:solidFill>
                <a:srgbClr val="FF0000"/>
              </a:solidFill>
            </a:endParaRPr>
          </a:p>
        </p:txBody>
      </p:sp>
      <p:cxnSp>
        <p:nvCxnSpPr>
          <p:cNvPr id="21" name="直接箭头连接符 20"/>
          <p:cNvCxnSpPr>
            <a:stCxn id="20" idx="1"/>
          </p:cNvCxnSpPr>
          <p:nvPr/>
        </p:nvCxnSpPr>
        <p:spPr>
          <a:xfrm flipH="1" flipV="1">
            <a:off x="6597446" y="5148767"/>
            <a:ext cx="2071790" cy="714804"/>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85487271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文本框 194"/>
          <p:cNvSpPr txBox="1"/>
          <p:nvPr/>
        </p:nvSpPr>
        <p:spPr>
          <a:xfrm>
            <a:off x="422353" y="771550"/>
            <a:ext cx="2048131" cy="400110"/>
          </a:xfrm>
          <a:prstGeom prst="rect">
            <a:avLst/>
          </a:prstGeom>
          <a:noFill/>
        </p:spPr>
        <p:txBody>
          <a:bodyPr wrap="square" rtlCol="0">
            <a:spAutoFit/>
          </a:bodyPr>
          <a:lstStyle/>
          <a:p>
            <a:pPr algn="l"/>
            <a:r>
              <a:rPr lang="zh-CN" altLang="en-US" sz="2000" b="1" smtClean="0">
                <a:solidFill>
                  <a:srgbClr val="314865"/>
                </a:solidFill>
                <a:latin typeface="Arial" panose="020B0604020202020204"/>
                <a:ea typeface="微软雅黑" panose="020B0503020204020204" charset="-122"/>
                <a:sym typeface="Arial" panose="020B0604020202020204"/>
              </a:rPr>
              <a:t>语义分割：</a:t>
            </a:r>
            <a:endParaRPr lang="zh-CN" altLang="en-US" sz="2000" b="1" dirty="0">
              <a:solidFill>
                <a:srgbClr val="314865"/>
              </a:solidFill>
              <a:latin typeface="Arial" panose="020B0604020202020204"/>
              <a:ea typeface="微软雅黑" panose="020B0503020204020204" charset="-122"/>
              <a:sym typeface="Arial" panose="020B0604020202020204"/>
            </a:endParaRPr>
          </a:p>
        </p:txBody>
      </p:sp>
      <p:cxnSp>
        <p:nvCxnSpPr>
          <p:cNvPr id="45" name="直接连接符 44"/>
          <p:cNvCxnSpPr/>
          <p:nvPr/>
        </p:nvCxnSpPr>
        <p:spPr>
          <a:xfrm>
            <a:off x="480172" y="1220446"/>
            <a:ext cx="3141289" cy="1"/>
          </a:xfrm>
          <a:prstGeom prst="line">
            <a:avLst/>
          </a:prstGeom>
          <a:ln w="19050">
            <a:solidFill>
              <a:srgbClr val="314865"/>
            </a:solidFill>
          </a:ln>
        </p:spPr>
        <p:style>
          <a:lnRef idx="1">
            <a:schemeClr val="accent1"/>
          </a:lnRef>
          <a:fillRef idx="0">
            <a:schemeClr val="accent1"/>
          </a:fillRef>
          <a:effectRef idx="0">
            <a:schemeClr val="accent1"/>
          </a:effectRef>
          <a:fontRef idx="minor">
            <a:schemeClr val="tx1"/>
          </a:fontRef>
        </p:style>
      </p:cxnSp>
      <p:sp>
        <p:nvSpPr>
          <p:cNvPr id="49" name="矩形 48"/>
          <p:cNvSpPr/>
          <p:nvPr/>
        </p:nvSpPr>
        <p:spPr>
          <a:xfrm>
            <a:off x="11044718" y="1774182"/>
            <a:ext cx="1160595" cy="3743030"/>
          </a:xfrm>
          <a:prstGeom prst="rect">
            <a:avLst/>
          </a:prstGeom>
          <a:solidFill>
            <a:srgbClr val="314865"/>
          </a:solidFill>
          <a:ln w="25400">
            <a:solidFill>
              <a:srgbClr val="314865"/>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Arial" panose="020B0604020202020204"/>
              <a:ea typeface="微软雅黑" panose="020B0503020204020204" charset="-122"/>
              <a:sym typeface="Arial" panose="020B0604020202020204"/>
            </a:endParaRPr>
          </a:p>
        </p:txBody>
      </p:sp>
      <p:grpSp>
        <p:nvGrpSpPr>
          <p:cNvPr id="50" name="组合 49"/>
          <p:cNvGrpSpPr/>
          <p:nvPr/>
        </p:nvGrpSpPr>
        <p:grpSpPr>
          <a:xfrm>
            <a:off x="164616" y="178180"/>
            <a:ext cx="4093845" cy="368580"/>
            <a:chOff x="164616" y="178180"/>
            <a:chExt cx="3386296" cy="368580"/>
          </a:xfrm>
        </p:grpSpPr>
        <p:cxnSp>
          <p:nvCxnSpPr>
            <p:cNvPr id="51" name="直接连接符 50"/>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534393" y="178180"/>
              <a:ext cx="3016519" cy="337185"/>
            </a:xfrm>
            <a:prstGeom prst="rect">
              <a:avLst/>
            </a:prstGeom>
            <a:noFill/>
          </p:spPr>
          <p:txBody>
            <a:bodyPr wrap="square" rtlCol="0">
              <a:spAutoFit/>
            </a:bodyPr>
            <a:lstStyle/>
            <a:p>
              <a:r>
                <a:rPr lang="en-US" altLang="zh-CN" sz="1600" b="1">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rPr>
                <a:t>1</a:t>
              </a:r>
              <a:r>
                <a:rPr lang="zh-CN" altLang="en-US" sz="1600" b="1" smtClean="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rPr>
                <a:t>、数据集</a:t>
              </a:r>
              <a:endParaRPr lang="zh-CN" altLang="en-US" sz="1600" b="1" dirty="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endParaRPr>
            </a:p>
          </p:txBody>
        </p:sp>
        <p:sp>
          <p:nvSpPr>
            <p:cNvPr id="53" name="矩形 52"/>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54" name="矩形 53"/>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55" name="矩形 54"/>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4" name="矩形 3"/>
          <p:cNvSpPr/>
          <p:nvPr/>
        </p:nvSpPr>
        <p:spPr>
          <a:xfrm>
            <a:off x="422353" y="2351375"/>
            <a:ext cx="3901634" cy="646331"/>
          </a:xfrm>
          <a:prstGeom prst="rect">
            <a:avLst/>
          </a:prstGeom>
        </p:spPr>
        <p:txBody>
          <a:bodyPr wrap="square">
            <a:spAutoFit/>
          </a:bodyPr>
          <a:lstStyle/>
          <a:p>
            <a:pPr algn="just">
              <a:lnSpc>
                <a:spcPct val="200000"/>
              </a:lnSpc>
            </a:pPr>
            <a:r>
              <a:rPr lang="zh-CN" altLang="en-US" b="1" smtClean="0">
                <a:solidFill>
                  <a:schemeClr val="bg2">
                    <a:lumMod val="50000"/>
                  </a:schemeClr>
                </a:solidFill>
                <a:latin typeface="Arial" panose="020B0604020202020204"/>
                <a:sym typeface="Arial" panose="020B0604020202020204"/>
              </a:rPr>
              <a:t>数据集介绍（</a:t>
            </a:r>
            <a:r>
              <a:rPr lang="en-US" altLang="zh-CN" b="1" smtClean="0">
                <a:solidFill>
                  <a:schemeClr val="bg2">
                    <a:lumMod val="50000"/>
                  </a:schemeClr>
                </a:solidFill>
                <a:latin typeface="Arial" panose="020B0604020202020204"/>
                <a:sym typeface="Arial" panose="020B0604020202020204"/>
              </a:rPr>
              <a:t>WHU</a:t>
            </a:r>
            <a:r>
              <a:rPr lang="zh-CN" altLang="en-US" b="1" smtClean="0">
                <a:solidFill>
                  <a:schemeClr val="bg2">
                    <a:lumMod val="50000"/>
                  </a:schemeClr>
                </a:solidFill>
                <a:latin typeface="Arial" panose="020B0604020202020204"/>
                <a:sym typeface="Arial" panose="020B0604020202020204"/>
              </a:rPr>
              <a:t>）</a:t>
            </a:r>
            <a:r>
              <a:rPr lang="en-US" altLang="zh-CN" b="1" smtClean="0">
                <a:solidFill>
                  <a:schemeClr val="bg2">
                    <a:lumMod val="50000"/>
                  </a:schemeClr>
                </a:solidFill>
                <a:latin typeface="Arial" panose="020B0604020202020204"/>
                <a:sym typeface="Arial" panose="020B0604020202020204"/>
              </a:rPr>
              <a:t>--</a:t>
            </a:r>
            <a:r>
              <a:rPr lang="zh-CN" altLang="en-US" b="1" smtClean="0">
                <a:solidFill>
                  <a:schemeClr val="bg2">
                    <a:lumMod val="50000"/>
                  </a:schemeClr>
                </a:solidFill>
                <a:latin typeface="Arial" panose="020B0604020202020204"/>
                <a:sym typeface="Arial" panose="020B0604020202020204"/>
              </a:rPr>
              <a:t>建筑提取：</a:t>
            </a:r>
            <a:endParaRPr lang="en-US" altLang="zh-CN" b="1" smtClean="0">
              <a:solidFill>
                <a:schemeClr val="bg2">
                  <a:lumMod val="50000"/>
                </a:schemeClr>
              </a:solidFill>
              <a:latin typeface="Arial" panose="020B0604020202020204"/>
              <a:sym typeface="Arial" panose="020B0604020202020204"/>
            </a:endParaRPr>
          </a:p>
        </p:txBody>
      </p:sp>
      <p:sp>
        <p:nvSpPr>
          <p:cNvPr id="18" name="矩形 17"/>
          <p:cNvSpPr/>
          <p:nvPr/>
        </p:nvSpPr>
        <p:spPr>
          <a:xfrm>
            <a:off x="422353" y="1167901"/>
            <a:ext cx="8179247" cy="562333"/>
          </a:xfrm>
          <a:prstGeom prst="rect">
            <a:avLst/>
          </a:prstGeom>
        </p:spPr>
        <p:txBody>
          <a:bodyPr wrap="square">
            <a:spAutoFit/>
          </a:bodyPr>
          <a:lstStyle/>
          <a:p>
            <a:pPr marL="342900" indent="-342900" algn="just">
              <a:lnSpc>
                <a:spcPct val="200000"/>
              </a:lnSpc>
              <a:buAutoNum type="arabicPeriod"/>
            </a:pPr>
            <a:r>
              <a:rPr lang="zh-CN" altLang="en-US" b="1"/>
              <a:t>把图像上不同类型的地物、物品提取出来。</a:t>
            </a:r>
            <a:endParaRPr lang="en-US" altLang="zh-CN" dirty="0">
              <a:solidFill>
                <a:schemeClr val="bg2">
                  <a:lumMod val="50000"/>
                </a:schemeClr>
              </a:solidFill>
              <a:latin typeface="Arial" panose="020B0604020202020204"/>
              <a:sym typeface="Arial" panose="020B0604020202020204"/>
            </a:endParaRPr>
          </a:p>
        </p:txBody>
      </p:sp>
      <p:cxnSp>
        <p:nvCxnSpPr>
          <p:cNvPr id="19" name="直接连接符 18"/>
          <p:cNvCxnSpPr/>
          <p:nvPr/>
        </p:nvCxnSpPr>
        <p:spPr>
          <a:xfrm>
            <a:off x="480171" y="2914502"/>
            <a:ext cx="3141289" cy="1"/>
          </a:xfrm>
          <a:prstGeom prst="line">
            <a:avLst/>
          </a:prstGeom>
          <a:ln w="19050">
            <a:solidFill>
              <a:srgbClr val="314865"/>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3"/>
          <a:stretch>
            <a:fillRect/>
          </a:stretch>
        </p:blipFill>
        <p:spPr>
          <a:xfrm>
            <a:off x="437849" y="3781132"/>
            <a:ext cx="2674237" cy="1778791"/>
          </a:xfrm>
          <a:prstGeom prst="rect">
            <a:avLst/>
          </a:prstGeom>
        </p:spPr>
      </p:pic>
      <p:sp>
        <p:nvSpPr>
          <p:cNvPr id="22" name="文本框 21"/>
          <p:cNvSpPr txBox="1"/>
          <p:nvPr/>
        </p:nvSpPr>
        <p:spPr>
          <a:xfrm>
            <a:off x="451263" y="3276365"/>
            <a:ext cx="1338828" cy="369332"/>
          </a:xfrm>
          <a:prstGeom prst="rect">
            <a:avLst/>
          </a:prstGeom>
          <a:noFill/>
        </p:spPr>
        <p:txBody>
          <a:bodyPr wrap="none" rtlCol="0" anchor="t">
            <a:spAutoFit/>
            <a:scene3d>
              <a:camera prst="orthographicFront"/>
              <a:lightRig rig="threePt" dir="t"/>
            </a:scene3d>
          </a:bodyPr>
          <a:lstStyle/>
          <a:p>
            <a:r>
              <a:rPr lang="zh-CN" altLang="en-US" b="1">
                <a:ln/>
                <a:solidFill>
                  <a:srgbClr val="FF0000"/>
                </a:solidFill>
                <a:effectLst>
                  <a:outerShdw blurRad="38100" dist="19050" dir="2700000" algn="tl" rotWithShape="0">
                    <a:schemeClr val="dk1">
                      <a:alpha val="40000"/>
                    </a:schemeClr>
                  </a:outerShdw>
                </a:effectLst>
                <a:latin typeface="+mn-ea"/>
                <a:sym typeface="Arial" panose="020B0604020202020204"/>
              </a:rPr>
              <a:t>文件结构</a:t>
            </a:r>
            <a:r>
              <a:rPr lang="zh-CN" altLang="en-US" b="1" smtClean="0">
                <a:ln/>
                <a:solidFill>
                  <a:srgbClr val="FF0000"/>
                </a:solidFill>
                <a:effectLst>
                  <a:outerShdw blurRad="38100" dist="19050" dir="2700000" algn="tl" rotWithShape="0">
                    <a:schemeClr val="dk1">
                      <a:alpha val="40000"/>
                    </a:schemeClr>
                  </a:outerShdw>
                </a:effectLst>
                <a:latin typeface="+mn-ea"/>
                <a:sym typeface="Arial" panose="020B0604020202020204"/>
              </a:rPr>
              <a:t>：</a:t>
            </a:r>
            <a:endParaRPr lang="zh-CN" altLang="en-US" b="1" dirty="0">
              <a:ln/>
              <a:solidFill>
                <a:srgbClr val="FF0000"/>
              </a:solidFill>
              <a:effectLst>
                <a:outerShdw blurRad="38100" dist="19050" dir="2700000" algn="tl" rotWithShape="0">
                  <a:schemeClr val="dk1">
                    <a:alpha val="40000"/>
                  </a:schemeClr>
                </a:outerShdw>
              </a:effectLst>
              <a:latin typeface="+mn-ea"/>
              <a:sym typeface="Arial" panose="020B0604020202020204"/>
            </a:endParaRPr>
          </a:p>
        </p:txBody>
      </p:sp>
      <p:cxnSp>
        <p:nvCxnSpPr>
          <p:cNvPr id="23" name="直接连接符 22"/>
          <p:cNvCxnSpPr/>
          <p:nvPr/>
        </p:nvCxnSpPr>
        <p:spPr>
          <a:xfrm>
            <a:off x="4335028" y="2569597"/>
            <a:ext cx="9113" cy="3630677"/>
          </a:xfrm>
          <a:prstGeom prst="line">
            <a:avLst/>
          </a:prstGeom>
          <a:ln w="19050">
            <a:solidFill>
              <a:srgbClr val="314865"/>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29011" y="1883129"/>
            <a:ext cx="1582821" cy="1582821"/>
          </a:xfrm>
          <a:prstGeom prst="rect">
            <a:avLst/>
          </a:prstGeom>
        </p:spPr>
      </p:pic>
      <p:sp>
        <p:nvSpPr>
          <p:cNvPr id="26" name="矩形 25"/>
          <p:cNvSpPr/>
          <p:nvPr/>
        </p:nvSpPr>
        <p:spPr>
          <a:xfrm>
            <a:off x="8603570" y="3278219"/>
            <a:ext cx="993396" cy="646331"/>
          </a:xfrm>
          <a:prstGeom prst="rect">
            <a:avLst/>
          </a:prstGeom>
        </p:spPr>
        <p:txBody>
          <a:bodyPr wrap="square">
            <a:spAutoFit/>
          </a:bodyPr>
          <a:lstStyle/>
          <a:p>
            <a:pPr algn="just">
              <a:lnSpc>
                <a:spcPct val="200000"/>
              </a:lnSpc>
            </a:pPr>
            <a:r>
              <a:rPr lang="en-US" altLang="zh-CN" b="1" smtClean="0">
                <a:solidFill>
                  <a:schemeClr val="bg2">
                    <a:lumMod val="50000"/>
                  </a:schemeClr>
                </a:solidFill>
                <a:latin typeface="Arial" panose="020B0604020202020204"/>
                <a:sym typeface="Arial" panose="020B0604020202020204"/>
              </a:rPr>
              <a:t>Label-1</a:t>
            </a:r>
            <a:r>
              <a:rPr lang="zh-CN" altLang="en-US" b="1" smtClean="0">
                <a:solidFill>
                  <a:schemeClr val="bg2">
                    <a:lumMod val="50000"/>
                  </a:schemeClr>
                </a:solidFill>
                <a:latin typeface="Arial" panose="020B0604020202020204"/>
                <a:sym typeface="Arial" panose="020B0604020202020204"/>
              </a:rPr>
              <a:t>：</a:t>
            </a:r>
            <a:endParaRPr lang="en-US" altLang="zh-CN" b="1" smtClean="0">
              <a:solidFill>
                <a:schemeClr val="bg2">
                  <a:lumMod val="50000"/>
                </a:schemeClr>
              </a:solidFill>
              <a:latin typeface="Arial" panose="020B0604020202020204"/>
              <a:sym typeface="Arial" panose="020B0604020202020204"/>
            </a:endParaRPr>
          </a:p>
        </p:txBody>
      </p:sp>
      <p:pic>
        <p:nvPicPr>
          <p:cNvPr id="9" name="图片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31200" y="4410809"/>
            <a:ext cx="1582821" cy="1582821"/>
          </a:xfrm>
          <a:prstGeom prst="rect">
            <a:avLst/>
          </a:prstGeom>
        </p:spPr>
      </p:pic>
      <p:sp>
        <p:nvSpPr>
          <p:cNvPr id="28" name="矩形 27"/>
          <p:cNvSpPr/>
          <p:nvPr/>
        </p:nvSpPr>
        <p:spPr>
          <a:xfrm>
            <a:off x="8623723" y="5797766"/>
            <a:ext cx="993396" cy="562333"/>
          </a:xfrm>
          <a:prstGeom prst="rect">
            <a:avLst/>
          </a:prstGeom>
        </p:spPr>
        <p:txBody>
          <a:bodyPr wrap="square">
            <a:spAutoFit/>
          </a:bodyPr>
          <a:lstStyle/>
          <a:p>
            <a:pPr algn="just">
              <a:lnSpc>
                <a:spcPct val="200000"/>
              </a:lnSpc>
            </a:pPr>
            <a:r>
              <a:rPr lang="en-US" altLang="zh-CN" b="1" smtClean="0">
                <a:solidFill>
                  <a:schemeClr val="bg2">
                    <a:lumMod val="50000"/>
                  </a:schemeClr>
                </a:solidFill>
                <a:latin typeface="Arial" panose="020B0604020202020204"/>
                <a:sym typeface="Arial" panose="020B0604020202020204"/>
              </a:rPr>
              <a:t>Label-2</a:t>
            </a:r>
            <a:r>
              <a:rPr lang="zh-CN" altLang="en-US" b="1" smtClean="0">
                <a:solidFill>
                  <a:schemeClr val="bg2">
                    <a:lumMod val="50000"/>
                  </a:schemeClr>
                </a:solidFill>
                <a:latin typeface="Arial" panose="020B0604020202020204"/>
                <a:sym typeface="Arial" panose="020B0604020202020204"/>
              </a:rPr>
              <a:t>：</a:t>
            </a:r>
            <a:endParaRPr lang="en-US" altLang="zh-CN" b="1" smtClean="0">
              <a:solidFill>
                <a:schemeClr val="bg2">
                  <a:lumMod val="50000"/>
                </a:schemeClr>
              </a:solidFill>
              <a:latin typeface="Arial" panose="020B0604020202020204"/>
              <a:sym typeface="Arial" panose="020B0604020202020204"/>
            </a:endParaRPr>
          </a:p>
        </p:txBody>
      </p:sp>
      <p:pic>
        <p:nvPicPr>
          <p:cNvPr id="10" name="图片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474838" y="4410809"/>
            <a:ext cx="1574450" cy="1574450"/>
          </a:xfrm>
          <a:prstGeom prst="rect">
            <a:avLst/>
          </a:prstGeom>
        </p:spPr>
      </p:pic>
      <p:pic>
        <p:nvPicPr>
          <p:cNvPr id="11" name="图片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397820" y="1856198"/>
            <a:ext cx="1651467" cy="1651467"/>
          </a:xfrm>
          <a:prstGeom prst="rect">
            <a:avLst/>
          </a:prstGeom>
        </p:spPr>
      </p:pic>
      <p:sp>
        <p:nvSpPr>
          <p:cNvPr id="31" name="矩形 30"/>
          <p:cNvSpPr/>
          <p:nvPr/>
        </p:nvSpPr>
        <p:spPr>
          <a:xfrm>
            <a:off x="5765364" y="5797765"/>
            <a:ext cx="1283923" cy="646331"/>
          </a:xfrm>
          <a:prstGeom prst="rect">
            <a:avLst/>
          </a:prstGeom>
        </p:spPr>
        <p:txBody>
          <a:bodyPr wrap="square">
            <a:spAutoFit/>
          </a:bodyPr>
          <a:lstStyle/>
          <a:p>
            <a:pPr algn="just">
              <a:lnSpc>
                <a:spcPct val="200000"/>
              </a:lnSpc>
            </a:pPr>
            <a:r>
              <a:rPr lang="en-US" altLang="zh-CN" b="1" smtClean="0">
                <a:solidFill>
                  <a:schemeClr val="bg2">
                    <a:lumMod val="50000"/>
                  </a:schemeClr>
                </a:solidFill>
                <a:latin typeface="Arial" panose="020B0604020202020204"/>
                <a:sym typeface="Arial" panose="020B0604020202020204"/>
              </a:rPr>
              <a:t>image-2</a:t>
            </a:r>
            <a:r>
              <a:rPr lang="zh-CN" altLang="en-US" b="1" smtClean="0">
                <a:solidFill>
                  <a:schemeClr val="bg2">
                    <a:lumMod val="50000"/>
                  </a:schemeClr>
                </a:solidFill>
                <a:latin typeface="Arial" panose="020B0604020202020204"/>
                <a:sym typeface="Arial" panose="020B0604020202020204"/>
              </a:rPr>
              <a:t>：</a:t>
            </a:r>
            <a:endParaRPr lang="en-US" altLang="zh-CN" b="1" smtClean="0">
              <a:solidFill>
                <a:schemeClr val="bg2">
                  <a:lumMod val="50000"/>
                </a:schemeClr>
              </a:solidFill>
              <a:latin typeface="Arial" panose="020B0604020202020204"/>
              <a:sym typeface="Arial" panose="020B0604020202020204"/>
            </a:endParaRPr>
          </a:p>
        </p:txBody>
      </p:sp>
      <p:sp>
        <p:nvSpPr>
          <p:cNvPr id="32" name="矩形 31"/>
          <p:cNvSpPr/>
          <p:nvPr/>
        </p:nvSpPr>
        <p:spPr>
          <a:xfrm>
            <a:off x="5657023" y="3310463"/>
            <a:ext cx="1283923" cy="562333"/>
          </a:xfrm>
          <a:prstGeom prst="rect">
            <a:avLst/>
          </a:prstGeom>
        </p:spPr>
        <p:txBody>
          <a:bodyPr wrap="square">
            <a:spAutoFit/>
          </a:bodyPr>
          <a:lstStyle/>
          <a:p>
            <a:pPr algn="just">
              <a:lnSpc>
                <a:spcPct val="200000"/>
              </a:lnSpc>
            </a:pPr>
            <a:r>
              <a:rPr lang="en-US" altLang="zh-CN" b="1" smtClean="0">
                <a:solidFill>
                  <a:schemeClr val="bg2">
                    <a:lumMod val="50000"/>
                  </a:schemeClr>
                </a:solidFill>
                <a:latin typeface="Arial" panose="020B0604020202020204"/>
                <a:sym typeface="Arial" panose="020B0604020202020204"/>
              </a:rPr>
              <a:t>image-1</a:t>
            </a:r>
            <a:r>
              <a:rPr lang="zh-CN" altLang="en-US" b="1" smtClean="0">
                <a:solidFill>
                  <a:schemeClr val="bg2">
                    <a:lumMod val="50000"/>
                  </a:schemeClr>
                </a:solidFill>
                <a:latin typeface="Arial" panose="020B0604020202020204"/>
                <a:sym typeface="Arial" panose="020B0604020202020204"/>
              </a:rPr>
              <a:t>：</a:t>
            </a:r>
            <a:endParaRPr lang="en-US" altLang="zh-CN" b="1" smtClean="0">
              <a:solidFill>
                <a:schemeClr val="bg2">
                  <a:lumMod val="50000"/>
                </a:schemeClr>
              </a:solidFill>
              <a:latin typeface="Arial" panose="020B0604020202020204"/>
              <a:sym typeface="Arial" panose="020B0604020202020204"/>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49"/>
          <p:cNvGrpSpPr/>
          <p:nvPr/>
        </p:nvGrpSpPr>
        <p:grpSpPr>
          <a:xfrm>
            <a:off x="164616" y="178180"/>
            <a:ext cx="4093845" cy="368580"/>
            <a:chOff x="164616" y="178180"/>
            <a:chExt cx="3386296" cy="368580"/>
          </a:xfrm>
        </p:grpSpPr>
        <p:cxnSp>
          <p:nvCxnSpPr>
            <p:cNvPr id="51" name="直接连接符 50"/>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534393" y="178180"/>
              <a:ext cx="3016519" cy="337185"/>
            </a:xfrm>
            <a:prstGeom prst="rect">
              <a:avLst/>
            </a:prstGeom>
            <a:noFill/>
          </p:spPr>
          <p:txBody>
            <a:bodyPr wrap="square" rtlCol="0">
              <a:spAutoFit/>
            </a:bodyPr>
            <a:lstStyle/>
            <a:p>
              <a:r>
                <a:rPr lang="en-US" altLang="zh-CN" sz="1600" b="1">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rPr>
                <a:t>2</a:t>
              </a:r>
              <a:r>
                <a:rPr lang="zh-CN" altLang="en-US" sz="1600" b="1" smtClean="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rPr>
                <a:t>、</a:t>
              </a:r>
              <a:r>
                <a:rPr lang="en-US" altLang="zh-CN" sz="1600" b="1">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rPr>
                <a:t>Unet</a:t>
              </a:r>
              <a:r>
                <a:rPr lang="zh-CN" altLang="en-US" sz="1600" b="1">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rPr>
                <a:t>网络</a:t>
              </a:r>
              <a:endParaRPr lang="zh-CN" altLang="en-US" sz="1600" b="1" dirty="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endParaRPr>
            </a:p>
          </p:txBody>
        </p:sp>
        <p:sp>
          <p:nvSpPr>
            <p:cNvPr id="53" name="矩形 52"/>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54" name="矩形 53"/>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55" name="矩形 54"/>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14" name="文本框 13"/>
          <p:cNvSpPr txBox="1"/>
          <p:nvPr/>
        </p:nvSpPr>
        <p:spPr>
          <a:xfrm>
            <a:off x="480173" y="805460"/>
            <a:ext cx="974947" cy="369332"/>
          </a:xfrm>
          <a:prstGeom prst="rect">
            <a:avLst/>
          </a:prstGeom>
          <a:noFill/>
        </p:spPr>
        <p:txBody>
          <a:bodyPr wrap="none" rtlCol="0" anchor="t">
            <a:spAutoFit/>
            <a:scene3d>
              <a:camera prst="orthographicFront"/>
              <a:lightRig rig="threePt" dir="t"/>
            </a:scene3d>
          </a:bodyPr>
          <a:lstStyle/>
          <a:p>
            <a:r>
              <a:rPr lang="en-US" altLang="zh-CN" b="1" smtClean="0">
                <a:ln/>
                <a:solidFill>
                  <a:srgbClr val="FF0000"/>
                </a:solidFill>
                <a:effectLst>
                  <a:outerShdw blurRad="38100" dist="19050" dir="2700000" algn="tl" rotWithShape="0">
                    <a:schemeClr val="dk1">
                      <a:alpha val="40000"/>
                    </a:schemeClr>
                  </a:outerShdw>
                </a:effectLst>
                <a:latin typeface="+mn-ea"/>
                <a:sym typeface="Arial" panose="020B0604020202020204"/>
              </a:rPr>
              <a:t>Unet</a:t>
            </a:r>
            <a:r>
              <a:rPr lang="zh-CN" altLang="en-US" b="1" smtClean="0">
                <a:ln/>
                <a:solidFill>
                  <a:srgbClr val="FF0000"/>
                </a:solidFill>
                <a:effectLst>
                  <a:outerShdw blurRad="38100" dist="19050" dir="2700000" algn="tl" rotWithShape="0">
                    <a:schemeClr val="dk1">
                      <a:alpha val="40000"/>
                    </a:schemeClr>
                  </a:outerShdw>
                </a:effectLst>
                <a:latin typeface="+mn-ea"/>
                <a:sym typeface="Arial" panose="020B0604020202020204"/>
              </a:rPr>
              <a:t>：</a:t>
            </a:r>
            <a:endParaRPr lang="zh-CN" altLang="en-US" b="1" dirty="0">
              <a:ln/>
              <a:solidFill>
                <a:srgbClr val="FF0000"/>
              </a:solidFill>
              <a:effectLst>
                <a:outerShdw blurRad="38100" dist="19050" dir="2700000" algn="tl" rotWithShape="0">
                  <a:schemeClr val="dk1">
                    <a:alpha val="40000"/>
                  </a:schemeClr>
                </a:outerShdw>
              </a:effectLst>
              <a:latin typeface="+mn-ea"/>
              <a:sym typeface="Arial" panose="020B0604020202020204"/>
            </a:endParaRPr>
          </a:p>
        </p:txBody>
      </p:sp>
      <p:sp>
        <p:nvSpPr>
          <p:cNvPr id="16" name="矩形 15"/>
          <p:cNvSpPr/>
          <p:nvPr/>
        </p:nvSpPr>
        <p:spPr>
          <a:xfrm>
            <a:off x="516376" y="4485231"/>
            <a:ext cx="11186339" cy="1284967"/>
          </a:xfrm>
          <a:prstGeom prst="rect">
            <a:avLst/>
          </a:prstGeom>
        </p:spPr>
        <p:txBody>
          <a:bodyPr wrap="square">
            <a:spAutoFit/>
          </a:bodyPr>
          <a:lstStyle/>
          <a:p>
            <a:pPr marL="285750" indent="-285750">
              <a:lnSpc>
                <a:spcPts val="3100"/>
              </a:lnSpc>
              <a:buFont typeface="Arial" panose="020B0604020202020204" pitchFamily="34" charset="0"/>
              <a:buChar char="•"/>
            </a:pPr>
            <a:r>
              <a:rPr lang="en-US" altLang="zh-CN" b="1" smtClean="0"/>
              <a:t>Encoder</a:t>
            </a:r>
            <a:r>
              <a:rPr lang="zh-CN" altLang="en-US" b="1" smtClean="0"/>
              <a:t>：</a:t>
            </a:r>
            <a:r>
              <a:rPr lang="zh-CN" altLang="en-US"/>
              <a:t>左半部分，由两个 </a:t>
            </a:r>
            <a:r>
              <a:rPr lang="en-US" altLang="zh-CN"/>
              <a:t>3x3 </a:t>
            </a:r>
            <a:r>
              <a:rPr lang="zh-CN" altLang="en-US"/>
              <a:t>的卷积层（</a:t>
            </a:r>
            <a:r>
              <a:rPr lang="en-US" altLang="zh-CN"/>
              <a:t>ReLU</a:t>
            </a:r>
            <a:r>
              <a:rPr lang="zh-CN" altLang="en-US"/>
              <a:t>）</a:t>
            </a:r>
            <a:r>
              <a:rPr lang="en-US" altLang="zh-CN"/>
              <a:t>+ </a:t>
            </a:r>
            <a:r>
              <a:rPr lang="zh-CN" altLang="en-US"/>
              <a:t>一个 </a:t>
            </a:r>
            <a:r>
              <a:rPr lang="en-US" altLang="zh-CN"/>
              <a:t>2x2 </a:t>
            </a:r>
            <a:r>
              <a:rPr lang="zh-CN" altLang="en-US"/>
              <a:t>的 </a:t>
            </a:r>
            <a:r>
              <a:rPr lang="en-US" altLang="zh-CN"/>
              <a:t>maxpooling </a:t>
            </a:r>
            <a:r>
              <a:rPr lang="zh-CN" altLang="en-US"/>
              <a:t>层组成一个下</a:t>
            </a:r>
            <a:r>
              <a:rPr lang="zh-CN" altLang="en-US"/>
              <a:t>采样</a:t>
            </a:r>
            <a:r>
              <a:rPr lang="zh-CN" altLang="en-US" smtClean="0"/>
              <a:t>模块</a:t>
            </a:r>
            <a:endParaRPr lang="en-US" altLang="zh-CN" smtClean="0"/>
          </a:p>
          <a:p>
            <a:pPr marL="285750" indent="-285750">
              <a:lnSpc>
                <a:spcPts val="3100"/>
              </a:lnSpc>
              <a:buFont typeface="Arial" panose="020B0604020202020204" pitchFamily="34" charset="0"/>
              <a:buChar char="•"/>
            </a:pPr>
            <a:r>
              <a:rPr lang="en-US" altLang="zh-CN" b="1" smtClean="0">
                <a:solidFill>
                  <a:srgbClr val="000000"/>
                </a:solidFill>
                <a:latin typeface="Arial" panose="020B0604020202020204"/>
                <a:sym typeface="Arial" panose="020B0604020202020204"/>
              </a:rPr>
              <a:t>Decoder</a:t>
            </a:r>
            <a:r>
              <a:rPr lang="zh-CN" altLang="en-US" b="1" smtClean="0">
                <a:solidFill>
                  <a:srgbClr val="000000"/>
                </a:solidFill>
                <a:latin typeface="Arial" panose="020B0604020202020204"/>
                <a:sym typeface="Arial" panose="020B0604020202020204"/>
              </a:rPr>
              <a:t>：</a:t>
            </a:r>
            <a:r>
              <a:rPr lang="zh-CN" altLang="en-US"/>
              <a:t>右半部分，由一个上采样的卷积层 </a:t>
            </a:r>
            <a:r>
              <a:rPr lang="en-US" altLang="zh-CN"/>
              <a:t>+ </a:t>
            </a:r>
            <a:r>
              <a:rPr lang="zh-CN" altLang="en-US"/>
              <a:t>特征拼接 </a:t>
            </a:r>
            <a:r>
              <a:rPr lang="en-US" altLang="zh-CN"/>
              <a:t>concat + </a:t>
            </a:r>
            <a:r>
              <a:rPr lang="zh-CN" altLang="en-US"/>
              <a:t>两个 </a:t>
            </a:r>
            <a:r>
              <a:rPr lang="en-US" altLang="zh-CN"/>
              <a:t>3x3 </a:t>
            </a:r>
            <a:r>
              <a:rPr lang="zh-CN" altLang="en-US"/>
              <a:t>的卷积层（</a:t>
            </a:r>
            <a:r>
              <a:rPr lang="en-US" altLang="zh-CN"/>
              <a:t>ReLU</a:t>
            </a:r>
            <a:r>
              <a:rPr lang="zh-CN" altLang="en-US"/>
              <a:t>）构成一个上采样模块。</a:t>
            </a:r>
            <a:endParaRPr lang="zh-CN" altLang="en-US">
              <a:sym typeface="Arial" panose="020B0604020202020204"/>
            </a:endParaRPr>
          </a:p>
        </p:txBody>
      </p:sp>
      <p:pic>
        <p:nvPicPr>
          <p:cNvPr id="15" name="图片 14"/>
          <p:cNvPicPr>
            <a:picLocks noChangeAspect="1"/>
          </p:cNvPicPr>
          <p:nvPr/>
        </p:nvPicPr>
        <p:blipFill>
          <a:blip r:embed="rId3"/>
          <a:stretch>
            <a:fillRect/>
          </a:stretch>
        </p:blipFill>
        <p:spPr>
          <a:xfrm>
            <a:off x="516376" y="1391159"/>
            <a:ext cx="4800280" cy="2629065"/>
          </a:xfrm>
          <a:prstGeom prst="rect">
            <a:avLst/>
          </a:prstGeom>
        </p:spPr>
      </p:pic>
      <p:sp>
        <p:nvSpPr>
          <p:cNvPr id="2" name="矩形 1"/>
          <p:cNvSpPr/>
          <p:nvPr/>
        </p:nvSpPr>
        <p:spPr>
          <a:xfrm>
            <a:off x="5606715" y="1505363"/>
            <a:ext cx="6096000" cy="1200329"/>
          </a:xfrm>
          <a:prstGeom prst="rect">
            <a:avLst/>
          </a:prstGeom>
        </p:spPr>
        <p:txBody>
          <a:bodyPr>
            <a:spAutoFit/>
          </a:bodyPr>
          <a:lstStyle/>
          <a:p>
            <a:r>
              <a:rPr lang="en-US" altLang="zh-CN"/>
              <a:t>UNet </a:t>
            </a:r>
            <a:r>
              <a:rPr lang="zh-CN" altLang="en-US"/>
              <a:t>网络结构</a:t>
            </a:r>
            <a:r>
              <a:rPr lang="zh-CN" altLang="en-US" smtClean="0"/>
              <a:t>如左图</a:t>
            </a:r>
            <a:r>
              <a:rPr lang="zh-CN" altLang="en-US"/>
              <a:t>所示，其网络结构是对称的，形似英文字母 </a:t>
            </a:r>
            <a:r>
              <a:rPr lang="en-US" altLang="zh-CN"/>
              <a:t>U</a:t>
            </a:r>
            <a:r>
              <a:rPr lang="zh-CN" altLang="en-US"/>
              <a:t>，故而被称为 </a:t>
            </a:r>
            <a:r>
              <a:rPr lang="en-US" altLang="zh-CN"/>
              <a:t>UNet </a:t>
            </a:r>
            <a:r>
              <a:rPr lang="zh-CN" altLang="en-US"/>
              <a:t>。就整体而言，</a:t>
            </a:r>
            <a:r>
              <a:rPr lang="en-US" altLang="zh-CN"/>
              <a:t>UNet </a:t>
            </a:r>
            <a:r>
              <a:rPr lang="zh-CN" altLang="en-US"/>
              <a:t>是一个</a:t>
            </a:r>
            <a:r>
              <a:rPr lang="en-US" altLang="zh-CN"/>
              <a:t>Encoder-Decoder</a:t>
            </a:r>
            <a:r>
              <a:rPr lang="zh-CN" altLang="en-US"/>
              <a:t>的</a:t>
            </a:r>
            <a:r>
              <a:rPr lang="zh-CN" altLang="en-US"/>
              <a:t>结构</a:t>
            </a:r>
            <a:r>
              <a:rPr lang="zh-CN" altLang="en-US"/>
              <a:t>，</a:t>
            </a:r>
            <a:r>
              <a:rPr lang="zh-CN" altLang="en-US"/>
              <a:t>前</a:t>
            </a:r>
            <a:r>
              <a:rPr lang="zh-CN" altLang="en-US"/>
              <a:t>半部分是特征提取，后半部分是</a:t>
            </a:r>
            <a:r>
              <a:rPr lang="zh-CN" altLang="en-US"/>
              <a:t>上</a:t>
            </a:r>
            <a:r>
              <a:rPr lang="zh-CN" altLang="en-US" smtClean="0"/>
              <a:t>采样。</a:t>
            </a:r>
            <a:endParaRPr lang="zh-CN" altLang="en-US"/>
          </a:p>
        </p:txBody>
      </p:sp>
      <p:sp>
        <p:nvSpPr>
          <p:cNvPr id="18" name="文本框 17"/>
          <p:cNvSpPr txBox="1"/>
          <p:nvPr/>
        </p:nvSpPr>
        <p:spPr>
          <a:xfrm>
            <a:off x="5606715" y="1032238"/>
            <a:ext cx="1338828" cy="369332"/>
          </a:xfrm>
          <a:prstGeom prst="rect">
            <a:avLst/>
          </a:prstGeom>
          <a:noFill/>
        </p:spPr>
        <p:txBody>
          <a:bodyPr wrap="none" rtlCol="0" anchor="t">
            <a:spAutoFit/>
            <a:scene3d>
              <a:camera prst="orthographicFront"/>
              <a:lightRig rig="threePt" dir="t"/>
            </a:scene3d>
          </a:bodyPr>
          <a:lstStyle/>
          <a:p>
            <a:r>
              <a:rPr lang="zh-CN" altLang="en-US" b="1" smtClean="0">
                <a:ln/>
                <a:solidFill>
                  <a:srgbClr val="FF0000"/>
                </a:solidFill>
                <a:effectLst>
                  <a:outerShdw blurRad="38100" dist="19050" dir="2700000" algn="tl" rotWithShape="0">
                    <a:schemeClr val="dk1">
                      <a:alpha val="40000"/>
                    </a:schemeClr>
                  </a:outerShdw>
                </a:effectLst>
                <a:latin typeface="+mn-ea"/>
                <a:sym typeface="Arial" panose="020B0604020202020204"/>
              </a:rPr>
              <a:t>网络结构：</a:t>
            </a:r>
            <a:endParaRPr lang="zh-CN" altLang="en-US" b="1" dirty="0">
              <a:ln/>
              <a:solidFill>
                <a:srgbClr val="FF0000"/>
              </a:solidFill>
              <a:effectLst>
                <a:outerShdw blurRad="38100" dist="19050" dir="2700000" algn="tl" rotWithShape="0">
                  <a:schemeClr val="dk1">
                    <a:alpha val="40000"/>
                  </a:schemeClr>
                </a:outerShdw>
              </a:effectLst>
              <a:latin typeface="+mn-ea"/>
              <a:sym typeface="Arial" panose="020B0604020202020204"/>
            </a:endParaRPr>
          </a:p>
        </p:txBody>
      </p:sp>
    </p:spTree>
    <p:extLst>
      <p:ext uri="{BB962C8B-B14F-4D97-AF65-F5344CB8AC3E}">
        <p14:creationId xmlns:p14="http://schemas.microsoft.com/office/powerpoint/2010/main" val="74986653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49"/>
          <p:cNvGrpSpPr/>
          <p:nvPr/>
        </p:nvGrpSpPr>
        <p:grpSpPr>
          <a:xfrm>
            <a:off x="164616" y="178180"/>
            <a:ext cx="4093845" cy="368580"/>
            <a:chOff x="164616" y="178180"/>
            <a:chExt cx="3386296" cy="368580"/>
          </a:xfrm>
        </p:grpSpPr>
        <p:cxnSp>
          <p:nvCxnSpPr>
            <p:cNvPr id="51" name="直接连接符 50"/>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534393" y="178180"/>
              <a:ext cx="3016519" cy="337185"/>
            </a:xfrm>
            <a:prstGeom prst="rect">
              <a:avLst/>
            </a:prstGeom>
            <a:noFill/>
          </p:spPr>
          <p:txBody>
            <a:bodyPr wrap="square" rtlCol="0">
              <a:spAutoFit/>
            </a:bodyPr>
            <a:lstStyle/>
            <a:p>
              <a:r>
                <a:rPr lang="en-US" altLang="zh-CN" sz="1600" b="1">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rPr>
                <a:t>2</a:t>
              </a:r>
              <a:r>
                <a:rPr lang="zh-CN" altLang="en-US" sz="1600" b="1" smtClean="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rPr>
                <a:t>、</a:t>
              </a:r>
              <a:r>
                <a:rPr lang="en-US" altLang="zh-CN" sz="1600" b="1">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rPr>
                <a:t>Unet</a:t>
              </a:r>
              <a:r>
                <a:rPr lang="zh-CN" altLang="en-US" sz="1600" b="1">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rPr>
                <a:t>网络</a:t>
              </a:r>
              <a:endParaRPr lang="zh-CN" altLang="en-US" sz="1600" b="1" dirty="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endParaRPr>
            </a:p>
          </p:txBody>
        </p:sp>
        <p:sp>
          <p:nvSpPr>
            <p:cNvPr id="53" name="矩形 52"/>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54" name="矩形 53"/>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55" name="矩形 54"/>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14" name="文本框 13"/>
          <p:cNvSpPr txBox="1"/>
          <p:nvPr/>
        </p:nvSpPr>
        <p:spPr>
          <a:xfrm>
            <a:off x="480173" y="805460"/>
            <a:ext cx="974947" cy="369332"/>
          </a:xfrm>
          <a:prstGeom prst="rect">
            <a:avLst/>
          </a:prstGeom>
          <a:noFill/>
        </p:spPr>
        <p:txBody>
          <a:bodyPr wrap="none" rtlCol="0" anchor="t">
            <a:spAutoFit/>
            <a:scene3d>
              <a:camera prst="orthographicFront"/>
              <a:lightRig rig="threePt" dir="t"/>
            </a:scene3d>
          </a:bodyPr>
          <a:lstStyle/>
          <a:p>
            <a:r>
              <a:rPr lang="en-US" altLang="zh-CN" b="1" smtClean="0">
                <a:ln/>
                <a:solidFill>
                  <a:srgbClr val="FF0000"/>
                </a:solidFill>
                <a:effectLst>
                  <a:outerShdw blurRad="38100" dist="19050" dir="2700000" algn="tl" rotWithShape="0">
                    <a:schemeClr val="dk1">
                      <a:alpha val="40000"/>
                    </a:schemeClr>
                  </a:outerShdw>
                </a:effectLst>
                <a:latin typeface="+mn-ea"/>
                <a:sym typeface="Arial" panose="020B0604020202020204"/>
              </a:rPr>
              <a:t>Unet</a:t>
            </a:r>
            <a:r>
              <a:rPr lang="zh-CN" altLang="en-US" b="1" smtClean="0">
                <a:ln/>
                <a:solidFill>
                  <a:srgbClr val="FF0000"/>
                </a:solidFill>
                <a:effectLst>
                  <a:outerShdw blurRad="38100" dist="19050" dir="2700000" algn="tl" rotWithShape="0">
                    <a:schemeClr val="dk1">
                      <a:alpha val="40000"/>
                    </a:schemeClr>
                  </a:outerShdw>
                </a:effectLst>
                <a:latin typeface="+mn-ea"/>
                <a:sym typeface="Arial" panose="020B0604020202020204"/>
              </a:rPr>
              <a:t>：</a:t>
            </a:r>
            <a:endParaRPr lang="zh-CN" altLang="en-US" b="1" dirty="0">
              <a:ln/>
              <a:solidFill>
                <a:srgbClr val="FF0000"/>
              </a:solidFill>
              <a:effectLst>
                <a:outerShdw blurRad="38100" dist="19050" dir="2700000" algn="tl" rotWithShape="0">
                  <a:schemeClr val="dk1">
                    <a:alpha val="40000"/>
                  </a:schemeClr>
                </a:outerShdw>
              </a:effectLst>
              <a:latin typeface="+mn-ea"/>
              <a:sym typeface="Arial" panose="020B0604020202020204"/>
            </a:endParaRPr>
          </a:p>
        </p:txBody>
      </p:sp>
      <p:pic>
        <p:nvPicPr>
          <p:cNvPr id="15" name="图片 14"/>
          <p:cNvPicPr>
            <a:picLocks noChangeAspect="1"/>
          </p:cNvPicPr>
          <p:nvPr/>
        </p:nvPicPr>
        <p:blipFill>
          <a:blip r:embed="rId3"/>
          <a:stretch>
            <a:fillRect/>
          </a:stretch>
        </p:blipFill>
        <p:spPr>
          <a:xfrm>
            <a:off x="516376" y="1391159"/>
            <a:ext cx="4800280" cy="2629065"/>
          </a:xfrm>
          <a:prstGeom prst="rect">
            <a:avLst/>
          </a:prstGeom>
        </p:spPr>
      </p:pic>
      <p:sp>
        <p:nvSpPr>
          <p:cNvPr id="2" name="矩形 1"/>
          <p:cNvSpPr/>
          <p:nvPr/>
        </p:nvSpPr>
        <p:spPr>
          <a:xfrm>
            <a:off x="5606715" y="1401570"/>
            <a:ext cx="6096000" cy="1200329"/>
          </a:xfrm>
          <a:prstGeom prst="rect">
            <a:avLst/>
          </a:prstGeom>
        </p:spPr>
        <p:txBody>
          <a:bodyPr>
            <a:spAutoFit/>
          </a:bodyPr>
          <a:lstStyle/>
          <a:p>
            <a:pPr marL="285750" indent="-285750">
              <a:buFont typeface="Arial" panose="020B0604020202020204" pitchFamily="34" charset="0"/>
              <a:buChar char="•"/>
            </a:pPr>
            <a:r>
              <a:rPr lang="en-US" altLang="zh-CN"/>
              <a:t>U</a:t>
            </a:r>
            <a:r>
              <a:rPr lang="zh-CN" altLang="en-US"/>
              <a:t>型网络结构；</a:t>
            </a:r>
          </a:p>
          <a:p>
            <a:pPr marL="285750" indent="-285750">
              <a:buFont typeface="Arial" panose="020B0604020202020204" pitchFamily="34" charset="0"/>
              <a:buChar char="•"/>
            </a:pPr>
            <a:r>
              <a:rPr lang="zh-CN" altLang="en-US"/>
              <a:t>跳</a:t>
            </a:r>
            <a:r>
              <a:rPr lang="zh-CN" altLang="en-US"/>
              <a:t>层</a:t>
            </a:r>
            <a:r>
              <a:rPr lang="zh-CN" altLang="en-US" smtClean="0"/>
              <a:t>连接</a:t>
            </a:r>
            <a:endParaRPr lang="en-US" altLang="zh-CN" smtClean="0"/>
          </a:p>
          <a:p>
            <a:pPr marL="742950" lvl="1" indent="-285750">
              <a:buFont typeface="Arial" panose="020B0604020202020204" pitchFamily="34" charset="0"/>
              <a:buChar char="•"/>
            </a:pPr>
            <a:r>
              <a:rPr lang="zh-CN" altLang="en-US"/>
              <a:t>在上采样过程中融合下采样过程中的特征图；</a:t>
            </a:r>
          </a:p>
          <a:p>
            <a:endParaRPr lang="zh-CN" altLang="en-US"/>
          </a:p>
        </p:txBody>
      </p:sp>
      <p:sp>
        <p:nvSpPr>
          <p:cNvPr id="18" name="文本框 17"/>
          <p:cNvSpPr txBox="1"/>
          <p:nvPr/>
        </p:nvSpPr>
        <p:spPr>
          <a:xfrm>
            <a:off x="5606715" y="1032238"/>
            <a:ext cx="1338828" cy="369332"/>
          </a:xfrm>
          <a:prstGeom prst="rect">
            <a:avLst/>
          </a:prstGeom>
          <a:noFill/>
        </p:spPr>
        <p:txBody>
          <a:bodyPr wrap="none" rtlCol="0" anchor="t">
            <a:spAutoFit/>
            <a:scene3d>
              <a:camera prst="orthographicFront"/>
              <a:lightRig rig="threePt" dir="t"/>
            </a:scene3d>
          </a:bodyPr>
          <a:lstStyle/>
          <a:p>
            <a:r>
              <a:rPr lang="zh-CN" altLang="en-US" b="1">
                <a:ln/>
                <a:solidFill>
                  <a:srgbClr val="FF0000"/>
                </a:solidFill>
                <a:effectLst>
                  <a:outerShdw blurRad="38100" dist="19050" dir="2700000" algn="tl" rotWithShape="0">
                    <a:schemeClr val="dk1">
                      <a:alpha val="40000"/>
                    </a:schemeClr>
                  </a:outerShdw>
                </a:effectLst>
                <a:latin typeface="+mn-ea"/>
                <a:sym typeface="Arial" panose="020B0604020202020204"/>
              </a:rPr>
              <a:t>结构特点</a:t>
            </a:r>
            <a:r>
              <a:rPr lang="zh-CN" altLang="en-US" b="1" smtClean="0">
                <a:ln/>
                <a:solidFill>
                  <a:srgbClr val="FF0000"/>
                </a:solidFill>
                <a:effectLst>
                  <a:outerShdw blurRad="38100" dist="19050" dir="2700000" algn="tl" rotWithShape="0">
                    <a:schemeClr val="dk1">
                      <a:alpha val="40000"/>
                    </a:schemeClr>
                  </a:outerShdw>
                </a:effectLst>
                <a:latin typeface="+mn-ea"/>
                <a:sym typeface="Arial" panose="020B0604020202020204"/>
              </a:rPr>
              <a:t>：</a:t>
            </a:r>
            <a:endParaRPr lang="zh-CN" altLang="en-US" b="1" dirty="0">
              <a:ln/>
              <a:solidFill>
                <a:srgbClr val="FF0000"/>
              </a:solidFill>
              <a:effectLst>
                <a:outerShdw blurRad="38100" dist="19050" dir="2700000" algn="tl" rotWithShape="0">
                  <a:schemeClr val="dk1">
                    <a:alpha val="40000"/>
                  </a:schemeClr>
                </a:outerShdw>
              </a:effectLst>
              <a:latin typeface="+mn-ea"/>
              <a:sym typeface="Arial" panose="020B0604020202020204"/>
            </a:endParaRPr>
          </a:p>
        </p:txBody>
      </p:sp>
      <p:sp>
        <p:nvSpPr>
          <p:cNvPr id="13" name="文本框 12"/>
          <p:cNvSpPr txBox="1"/>
          <p:nvPr/>
        </p:nvSpPr>
        <p:spPr>
          <a:xfrm>
            <a:off x="5606715" y="2417233"/>
            <a:ext cx="877163" cy="369332"/>
          </a:xfrm>
          <a:prstGeom prst="rect">
            <a:avLst/>
          </a:prstGeom>
          <a:noFill/>
        </p:spPr>
        <p:txBody>
          <a:bodyPr wrap="none" rtlCol="0" anchor="t">
            <a:spAutoFit/>
            <a:scene3d>
              <a:camera prst="orthographicFront"/>
              <a:lightRig rig="threePt" dir="t"/>
            </a:scene3d>
          </a:bodyPr>
          <a:lstStyle/>
          <a:p>
            <a:r>
              <a:rPr lang="zh-CN" altLang="en-US" b="1" smtClean="0">
                <a:ln/>
                <a:solidFill>
                  <a:srgbClr val="FF0000"/>
                </a:solidFill>
                <a:effectLst>
                  <a:outerShdw blurRad="38100" dist="19050" dir="2700000" algn="tl" rotWithShape="0">
                    <a:schemeClr val="dk1">
                      <a:alpha val="40000"/>
                    </a:schemeClr>
                  </a:outerShdw>
                </a:effectLst>
                <a:latin typeface="+mn-ea"/>
                <a:sym typeface="Arial" panose="020B0604020202020204"/>
              </a:rPr>
              <a:t>优点：</a:t>
            </a:r>
            <a:endParaRPr lang="zh-CN" altLang="en-US" b="1" dirty="0">
              <a:ln/>
              <a:solidFill>
                <a:srgbClr val="FF0000"/>
              </a:solidFill>
              <a:effectLst>
                <a:outerShdw blurRad="38100" dist="19050" dir="2700000" algn="tl" rotWithShape="0">
                  <a:schemeClr val="dk1">
                    <a:alpha val="40000"/>
                  </a:schemeClr>
                </a:outerShdw>
              </a:effectLst>
              <a:latin typeface="+mn-ea"/>
              <a:sym typeface="Arial" panose="020B0604020202020204"/>
            </a:endParaRPr>
          </a:p>
        </p:txBody>
      </p:sp>
      <p:sp>
        <p:nvSpPr>
          <p:cNvPr id="3" name="矩形 2"/>
          <p:cNvSpPr/>
          <p:nvPr/>
        </p:nvSpPr>
        <p:spPr>
          <a:xfrm>
            <a:off x="680487" y="4744370"/>
            <a:ext cx="10829723" cy="1702389"/>
          </a:xfrm>
          <a:prstGeom prst="rect">
            <a:avLst/>
          </a:prstGeom>
        </p:spPr>
        <p:txBody>
          <a:bodyPr wrap="square">
            <a:spAutoFit/>
          </a:bodyPr>
          <a:lstStyle/>
          <a:p>
            <a:pPr>
              <a:lnSpc>
                <a:spcPct val="150000"/>
              </a:lnSpc>
              <a:buFont typeface="Arial" panose="020B0604020202020204" pitchFamily="34" charset="0"/>
              <a:buChar char="•"/>
            </a:pPr>
            <a:r>
              <a:rPr lang="zh-CN" altLang="en-US" b="1">
                <a:latin typeface="-apple-system"/>
              </a:rPr>
              <a:t>相加方式</a:t>
            </a:r>
            <a:r>
              <a:rPr lang="zh-CN" altLang="en-US">
                <a:latin typeface="-apple-system"/>
              </a:rPr>
              <a:t>：特征图维度没有变化，但每个维度包含了</a:t>
            </a:r>
            <a:r>
              <a:rPr lang="zh-CN" altLang="en-US" b="1">
                <a:latin typeface="-apple-system"/>
              </a:rPr>
              <a:t>更多特征</a:t>
            </a:r>
            <a:r>
              <a:rPr lang="zh-CN" altLang="en-US">
                <a:latin typeface="-apple-system"/>
              </a:rPr>
              <a:t>。对于普通分类任务这种不需要从特征图复原到原始分辨率的任务来说，这是一个高效的选择；</a:t>
            </a:r>
          </a:p>
          <a:p>
            <a:pPr>
              <a:lnSpc>
                <a:spcPct val="150000"/>
              </a:lnSpc>
              <a:buFont typeface="Arial" panose="020B0604020202020204" pitchFamily="34" charset="0"/>
              <a:buChar char="•"/>
            </a:pPr>
            <a:r>
              <a:rPr lang="zh-CN" altLang="en-US" b="1">
                <a:latin typeface="-apple-system"/>
              </a:rPr>
              <a:t>拼接方式</a:t>
            </a:r>
            <a:r>
              <a:rPr lang="zh-CN" altLang="en-US">
                <a:latin typeface="-apple-system"/>
              </a:rPr>
              <a:t>：保留了更多的</a:t>
            </a:r>
            <a:r>
              <a:rPr lang="zh-CN" altLang="en-US" b="1">
                <a:latin typeface="-apple-system"/>
              </a:rPr>
              <a:t>维度</a:t>
            </a:r>
            <a:r>
              <a:rPr lang="en-US" altLang="zh-CN" b="1">
                <a:latin typeface="-apple-system"/>
              </a:rPr>
              <a:t>/</a:t>
            </a:r>
            <a:r>
              <a:rPr lang="zh-CN" altLang="en-US" b="1">
                <a:latin typeface="-apple-system"/>
              </a:rPr>
              <a:t>位置信息</a:t>
            </a:r>
            <a:r>
              <a:rPr lang="zh-CN" altLang="en-US">
                <a:latin typeface="-apple-system"/>
              </a:rPr>
              <a:t>，这使得后面的网络层可在浅层特征与深层特征间自由选择，这对语义分割任务来说更具优势。</a:t>
            </a:r>
            <a:endParaRPr lang="zh-CN" altLang="en-US" b="0" i="0">
              <a:effectLst/>
              <a:latin typeface="-apple-system"/>
            </a:endParaRPr>
          </a:p>
        </p:txBody>
      </p:sp>
      <p:sp>
        <p:nvSpPr>
          <p:cNvPr id="17" name="文本框 16"/>
          <p:cNvSpPr txBox="1"/>
          <p:nvPr/>
        </p:nvSpPr>
        <p:spPr>
          <a:xfrm>
            <a:off x="516376" y="4287795"/>
            <a:ext cx="1338828" cy="369332"/>
          </a:xfrm>
          <a:prstGeom prst="rect">
            <a:avLst/>
          </a:prstGeom>
          <a:noFill/>
        </p:spPr>
        <p:txBody>
          <a:bodyPr wrap="none" rtlCol="0" anchor="t">
            <a:spAutoFit/>
            <a:scene3d>
              <a:camera prst="orthographicFront"/>
              <a:lightRig rig="threePt" dir="t"/>
            </a:scene3d>
          </a:bodyPr>
          <a:lstStyle/>
          <a:p>
            <a:r>
              <a:rPr lang="zh-CN" altLang="en-US" b="1" smtClean="0">
                <a:ln/>
                <a:solidFill>
                  <a:srgbClr val="FF0000"/>
                </a:solidFill>
                <a:effectLst>
                  <a:outerShdw blurRad="38100" dist="19050" dir="2700000" algn="tl" rotWithShape="0">
                    <a:schemeClr val="dk1">
                      <a:alpha val="40000"/>
                    </a:schemeClr>
                  </a:outerShdw>
                </a:effectLst>
                <a:latin typeface="+mn-ea"/>
                <a:sym typeface="Arial" panose="020B0604020202020204"/>
              </a:rPr>
              <a:t>连接方式：</a:t>
            </a:r>
            <a:endParaRPr lang="zh-CN" altLang="en-US" b="1" dirty="0">
              <a:ln/>
              <a:solidFill>
                <a:srgbClr val="FF0000"/>
              </a:solidFill>
              <a:effectLst>
                <a:outerShdw blurRad="38100" dist="19050" dir="2700000" algn="tl" rotWithShape="0">
                  <a:schemeClr val="dk1">
                    <a:alpha val="40000"/>
                  </a:schemeClr>
                </a:outerShdw>
              </a:effectLst>
              <a:latin typeface="+mn-ea"/>
              <a:sym typeface="Arial" panose="020B0604020202020204"/>
            </a:endParaRPr>
          </a:p>
        </p:txBody>
      </p:sp>
      <p:sp>
        <p:nvSpPr>
          <p:cNvPr id="4" name="矩形 3"/>
          <p:cNvSpPr/>
          <p:nvPr/>
        </p:nvSpPr>
        <p:spPr>
          <a:xfrm>
            <a:off x="5606715" y="2771553"/>
            <a:ext cx="6096000" cy="1200329"/>
          </a:xfrm>
          <a:prstGeom prst="rect">
            <a:avLst/>
          </a:prstGeom>
        </p:spPr>
        <p:txBody>
          <a:bodyPr>
            <a:spAutoFit/>
          </a:bodyPr>
          <a:lstStyle/>
          <a:p>
            <a:pPr marL="285750" indent="-285750">
              <a:buFont typeface="Arial" panose="020B0604020202020204" pitchFamily="34" charset="0"/>
              <a:buChar char="•"/>
            </a:pPr>
            <a:r>
              <a:rPr lang="zh-CN" altLang="en-US"/>
              <a:t>深/浅层特征有着各自意义：网络越深，感受野越大，网络关注那些全局特征（更抽象、更本质</a:t>
            </a:r>
            <a:r>
              <a:rPr lang="zh-CN" altLang="en-US"/>
              <a:t>）</a:t>
            </a:r>
            <a:r>
              <a:rPr lang="zh-CN" altLang="en-US" smtClean="0"/>
              <a:t>；</a:t>
            </a:r>
            <a:endParaRPr lang="en-US" altLang="zh-CN" smtClean="0"/>
          </a:p>
          <a:p>
            <a:pPr marL="285750" indent="-285750">
              <a:buFont typeface="Arial" panose="020B0604020202020204" pitchFamily="34" charset="0"/>
              <a:buChar char="•"/>
            </a:pPr>
            <a:r>
              <a:rPr lang="zh-CN" altLang="en-US" smtClean="0"/>
              <a:t>浅层</a:t>
            </a:r>
            <a:r>
              <a:rPr lang="zh-CN" altLang="en-US"/>
              <a:t>网络则更加关注纹理等局部特征</a:t>
            </a:r>
            <a:r>
              <a:rPr lang="zh-CN" altLang="en-US"/>
              <a:t>特征</a:t>
            </a:r>
            <a:r>
              <a:rPr lang="zh-CN" altLang="en-US" smtClean="0"/>
              <a:t>；</a:t>
            </a:r>
            <a:endParaRPr lang="en-US" altLang="zh-CN" smtClean="0"/>
          </a:p>
          <a:p>
            <a:pPr marL="285750" indent="-285750">
              <a:buFont typeface="Arial" panose="020B0604020202020204" pitchFamily="34" charset="0"/>
              <a:buChar char="•"/>
            </a:pPr>
            <a:r>
              <a:rPr lang="zh-CN" altLang="en-US" smtClean="0"/>
              <a:t>通过</a:t>
            </a:r>
            <a:r>
              <a:rPr lang="zh-CN" altLang="en-US"/>
              <a:t>特征拼接来实现边缘特征的</a:t>
            </a:r>
            <a:r>
              <a:rPr lang="zh-CN" altLang="en-US"/>
              <a:t>找回</a:t>
            </a:r>
            <a:r>
              <a:rPr lang="zh-CN" altLang="en-US" smtClean="0"/>
              <a:t>。</a:t>
            </a:r>
            <a:endParaRPr lang="zh-CN" altLang="en-US"/>
          </a:p>
        </p:txBody>
      </p:sp>
    </p:spTree>
    <p:extLst>
      <p:ext uri="{BB962C8B-B14F-4D97-AF65-F5344CB8AC3E}">
        <p14:creationId xmlns:p14="http://schemas.microsoft.com/office/powerpoint/2010/main" val="17115146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49"/>
          <p:cNvGrpSpPr/>
          <p:nvPr/>
        </p:nvGrpSpPr>
        <p:grpSpPr>
          <a:xfrm>
            <a:off x="164616" y="178180"/>
            <a:ext cx="4093845" cy="368580"/>
            <a:chOff x="164616" y="178180"/>
            <a:chExt cx="3386296" cy="368580"/>
          </a:xfrm>
        </p:grpSpPr>
        <p:cxnSp>
          <p:nvCxnSpPr>
            <p:cNvPr id="51" name="直接连接符 50"/>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534393" y="178180"/>
              <a:ext cx="3016519" cy="337185"/>
            </a:xfrm>
            <a:prstGeom prst="rect">
              <a:avLst/>
            </a:prstGeom>
            <a:noFill/>
          </p:spPr>
          <p:txBody>
            <a:bodyPr wrap="square" rtlCol="0">
              <a:spAutoFit/>
            </a:bodyPr>
            <a:lstStyle/>
            <a:p>
              <a:r>
                <a:rPr lang="en-US" altLang="zh-CN" sz="1600" b="1">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rPr>
                <a:t>2</a:t>
              </a:r>
              <a:r>
                <a:rPr lang="zh-CN" altLang="en-US" sz="1600" b="1" smtClean="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rPr>
                <a:t>、</a:t>
              </a:r>
              <a:r>
                <a:rPr lang="en-US" altLang="zh-CN" sz="1600" b="1" smtClean="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rPr>
                <a:t>Unet</a:t>
              </a:r>
              <a:r>
                <a:rPr lang="zh-CN" altLang="en-US" sz="1600" b="1" smtClean="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rPr>
                <a:t>网络</a:t>
              </a:r>
              <a:endParaRPr lang="zh-CN" altLang="en-US" sz="1600" b="1" dirty="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endParaRPr>
            </a:p>
          </p:txBody>
        </p:sp>
        <p:sp>
          <p:nvSpPr>
            <p:cNvPr id="53" name="矩形 52"/>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54" name="矩形 53"/>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55" name="矩形 54"/>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pic>
        <p:nvPicPr>
          <p:cNvPr id="4" name="图片 3"/>
          <p:cNvPicPr>
            <a:picLocks noChangeAspect="1"/>
          </p:cNvPicPr>
          <p:nvPr/>
        </p:nvPicPr>
        <p:blipFill>
          <a:blip r:embed="rId3"/>
          <a:stretch>
            <a:fillRect/>
          </a:stretch>
        </p:blipFill>
        <p:spPr>
          <a:xfrm>
            <a:off x="356827" y="678358"/>
            <a:ext cx="10912752" cy="5976805"/>
          </a:xfrm>
          <a:prstGeom prst="rect">
            <a:avLst/>
          </a:prstGeom>
        </p:spPr>
      </p:pic>
      <p:sp>
        <p:nvSpPr>
          <p:cNvPr id="5" name="文本框 4"/>
          <p:cNvSpPr txBox="1"/>
          <p:nvPr/>
        </p:nvSpPr>
        <p:spPr>
          <a:xfrm>
            <a:off x="451263" y="1163053"/>
            <a:ext cx="1357038" cy="369332"/>
          </a:xfrm>
          <a:prstGeom prst="rect">
            <a:avLst/>
          </a:prstGeom>
          <a:noFill/>
        </p:spPr>
        <p:txBody>
          <a:bodyPr wrap="none" rtlCol="0">
            <a:spAutoFit/>
          </a:bodyPr>
          <a:lstStyle/>
          <a:p>
            <a:r>
              <a:rPr lang="en-US" altLang="zh-CN" smtClean="0"/>
              <a:t>[3,224,224]</a:t>
            </a:r>
            <a:endParaRPr lang="zh-CN" altLang="en-US"/>
          </a:p>
        </p:txBody>
      </p:sp>
      <p:sp>
        <p:nvSpPr>
          <p:cNvPr id="18" name="文本框 17"/>
          <p:cNvSpPr txBox="1"/>
          <p:nvPr/>
        </p:nvSpPr>
        <p:spPr>
          <a:xfrm>
            <a:off x="2193747" y="1163053"/>
            <a:ext cx="1493037" cy="369332"/>
          </a:xfrm>
          <a:prstGeom prst="rect">
            <a:avLst/>
          </a:prstGeom>
          <a:noFill/>
        </p:spPr>
        <p:txBody>
          <a:bodyPr wrap="none" rtlCol="0">
            <a:spAutoFit/>
          </a:bodyPr>
          <a:lstStyle/>
          <a:p>
            <a:r>
              <a:rPr lang="en-US" altLang="zh-CN" smtClean="0"/>
              <a:t>[64,224,224]</a:t>
            </a:r>
            <a:endParaRPr lang="zh-CN" altLang="en-US"/>
          </a:p>
        </p:txBody>
      </p:sp>
      <p:sp>
        <p:nvSpPr>
          <p:cNvPr id="19" name="文本框 18"/>
          <p:cNvSpPr txBox="1"/>
          <p:nvPr/>
        </p:nvSpPr>
        <p:spPr>
          <a:xfrm>
            <a:off x="729894" y="3096126"/>
            <a:ext cx="1486882" cy="369332"/>
          </a:xfrm>
          <a:prstGeom prst="rect">
            <a:avLst/>
          </a:prstGeom>
          <a:noFill/>
        </p:spPr>
        <p:txBody>
          <a:bodyPr wrap="none" rtlCol="0">
            <a:spAutoFit/>
          </a:bodyPr>
          <a:lstStyle/>
          <a:p>
            <a:r>
              <a:rPr lang="en-US" altLang="zh-CN" smtClean="0"/>
              <a:t>[64,112,112]</a:t>
            </a:r>
            <a:endParaRPr lang="zh-CN" altLang="en-US"/>
          </a:p>
        </p:txBody>
      </p:sp>
      <p:sp>
        <p:nvSpPr>
          <p:cNvPr id="20" name="文本框 19"/>
          <p:cNvSpPr txBox="1"/>
          <p:nvPr/>
        </p:nvSpPr>
        <p:spPr>
          <a:xfrm>
            <a:off x="2811801" y="3096126"/>
            <a:ext cx="1620187" cy="369332"/>
          </a:xfrm>
          <a:prstGeom prst="rect">
            <a:avLst/>
          </a:prstGeom>
          <a:noFill/>
        </p:spPr>
        <p:txBody>
          <a:bodyPr wrap="none" rtlCol="0">
            <a:spAutoFit/>
          </a:bodyPr>
          <a:lstStyle/>
          <a:p>
            <a:r>
              <a:rPr lang="en-US" altLang="zh-CN" smtClean="0"/>
              <a:t>[128,112,112]</a:t>
            </a:r>
            <a:endParaRPr lang="zh-CN" altLang="en-US"/>
          </a:p>
        </p:txBody>
      </p:sp>
      <p:sp>
        <p:nvSpPr>
          <p:cNvPr id="21" name="文本框 20"/>
          <p:cNvSpPr txBox="1"/>
          <p:nvPr/>
        </p:nvSpPr>
        <p:spPr>
          <a:xfrm>
            <a:off x="1171279" y="4379495"/>
            <a:ext cx="1377300" cy="369332"/>
          </a:xfrm>
          <a:prstGeom prst="rect">
            <a:avLst/>
          </a:prstGeom>
          <a:noFill/>
        </p:spPr>
        <p:txBody>
          <a:bodyPr wrap="none" rtlCol="0">
            <a:spAutoFit/>
          </a:bodyPr>
          <a:lstStyle/>
          <a:p>
            <a:r>
              <a:rPr lang="en-US" altLang="zh-CN" smtClean="0"/>
              <a:t>[128,56,58]</a:t>
            </a:r>
            <a:endParaRPr lang="zh-CN" altLang="en-US"/>
          </a:p>
        </p:txBody>
      </p:sp>
      <p:sp>
        <p:nvSpPr>
          <p:cNvPr id="22" name="文本框 21"/>
          <p:cNvSpPr txBox="1"/>
          <p:nvPr/>
        </p:nvSpPr>
        <p:spPr>
          <a:xfrm>
            <a:off x="3743338" y="4194829"/>
            <a:ext cx="1377300" cy="369332"/>
          </a:xfrm>
          <a:prstGeom prst="rect">
            <a:avLst/>
          </a:prstGeom>
          <a:noFill/>
        </p:spPr>
        <p:txBody>
          <a:bodyPr wrap="none" rtlCol="0">
            <a:spAutoFit/>
          </a:bodyPr>
          <a:lstStyle/>
          <a:p>
            <a:r>
              <a:rPr lang="en-US" altLang="zh-CN" smtClean="0"/>
              <a:t>[256,56,56]</a:t>
            </a:r>
            <a:endParaRPr lang="zh-CN" altLang="en-US"/>
          </a:p>
        </p:txBody>
      </p:sp>
      <p:sp>
        <p:nvSpPr>
          <p:cNvPr id="23" name="文本框 22"/>
          <p:cNvSpPr txBox="1"/>
          <p:nvPr/>
        </p:nvSpPr>
        <p:spPr>
          <a:xfrm>
            <a:off x="1751730" y="5147997"/>
            <a:ext cx="1377300" cy="369332"/>
          </a:xfrm>
          <a:prstGeom prst="rect">
            <a:avLst/>
          </a:prstGeom>
          <a:noFill/>
        </p:spPr>
        <p:txBody>
          <a:bodyPr wrap="none" rtlCol="0">
            <a:spAutoFit/>
          </a:bodyPr>
          <a:lstStyle/>
          <a:p>
            <a:r>
              <a:rPr lang="en-US" altLang="zh-CN" smtClean="0"/>
              <a:t>[256,28,28]</a:t>
            </a:r>
            <a:endParaRPr lang="zh-CN" altLang="en-US"/>
          </a:p>
        </p:txBody>
      </p:sp>
      <p:sp>
        <p:nvSpPr>
          <p:cNvPr id="24" name="文本框 23"/>
          <p:cNvSpPr txBox="1"/>
          <p:nvPr/>
        </p:nvSpPr>
        <p:spPr>
          <a:xfrm>
            <a:off x="3743338" y="4809412"/>
            <a:ext cx="1363900" cy="369332"/>
          </a:xfrm>
          <a:prstGeom prst="rect">
            <a:avLst/>
          </a:prstGeom>
          <a:noFill/>
        </p:spPr>
        <p:txBody>
          <a:bodyPr wrap="none" rtlCol="0">
            <a:spAutoFit/>
          </a:bodyPr>
          <a:lstStyle/>
          <a:p>
            <a:r>
              <a:rPr lang="en-US" altLang="zh-CN" smtClean="0"/>
              <a:t>[512,28,28]</a:t>
            </a:r>
            <a:endParaRPr lang="zh-CN" altLang="en-US"/>
          </a:p>
        </p:txBody>
      </p:sp>
      <p:sp>
        <p:nvSpPr>
          <p:cNvPr id="25" name="文本框 24"/>
          <p:cNvSpPr txBox="1"/>
          <p:nvPr/>
        </p:nvSpPr>
        <p:spPr>
          <a:xfrm>
            <a:off x="3430517" y="5570439"/>
            <a:ext cx="1330942" cy="369332"/>
          </a:xfrm>
          <a:prstGeom prst="rect">
            <a:avLst/>
          </a:prstGeom>
          <a:noFill/>
        </p:spPr>
        <p:txBody>
          <a:bodyPr wrap="none" rtlCol="0">
            <a:spAutoFit/>
          </a:bodyPr>
          <a:lstStyle/>
          <a:p>
            <a:r>
              <a:rPr lang="en-US" altLang="zh-CN" smtClean="0"/>
              <a:t>[512,14,14]</a:t>
            </a:r>
            <a:endParaRPr lang="zh-CN" altLang="en-US"/>
          </a:p>
        </p:txBody>
      </p:sp>
      <p:sp>
        <p:nvSpPr>
          <p:cNvPr id="26" name="文本框 25"/>
          <p:cNvSpPr txBox="1"/>
          <p:nvPr/>
        </p:nvSpPr>
        <p:spPr>
          <a:xfrm>
            <a:off x="6229865" y="5827112"/>
            <a:ext cx="1461426" cy="369332"/>
          </a:xfrm>
          <a:prstGeom prst="rect">
            <a:avLst/>
          </a:prstGeom>
          <a:noFill/>
        </p:spPr>
        <p:txBody>
          <a:bodyPr wrap="none" rtlCol="0">
            <a:spAutoFit/>
          </a:bodyPr>
          <a:lstStyle/>
          <a:p>
            <a:r>
              <a:rPr lang="en-US" altLang="zh-CN" smtClean="0"/>
              <a:t>[1024,14,14]</a:t>
            </a:r>
            <a:endParaRPr lang="zh-CN" altLang="en-US"/>
          </a:p>
        </p:txBody>
      </p:sp>
      <p:sp>
        <p:nvSpPr>
          <p:cNvPr id="27" name="文本框 26"/>
          <p:cNvSpPr txBox="1"/>
          <p:nvPr/>
        </p:nvSpPr>
        <p:spPr>
          <a:xfrm>
            <a:off x="5547915" y="5389237"/>
            <a:ext cx="1363900" cy="369332"/>
          </a:xfrm>
          <a:prstGeom prst="rect">
            <a:avLst/>
          </a:prstGeom>
          <a:noFill/>
        </p:spPr>
        <p:txBody>
          <a:bodyPr wrap="none" rtlCol="0">
            <a:spAutoFit/>
          </a:bodyPr>
          <a:lstStyle/>
          <a:p>
            <a:r>
              <a:rPr lang="en-US" altLang="zh-CN" smtClean="0"/>
              <a:t>[512,28,28]</a:t>
            </a:r>
            <a:endParaRPr lang="zh-CN" altLang="en-US"/>
          </a:p>
        </p:txBody>
      </p:sp>
      <p:sp>
        <p:nvSpPr>
          <p:cNvPr id="28" name="文本框 27"/>
          <p:cNvSpPr txBox="1"/>
          <p:nvPr/>
        </p:nvSpPr>
        <p:spPr>
          <a:xfrm>
            <a:off x="5813203" y="4809412"/>
            <a:ext cx="1494383" cy="369332"/>
          </a:xfrm>
          <a:prstGeom prst="rect">
            <a:avLst/>
          </a:prstGeom>
          <a:noFill/>
        </p:spPr>
        <p:txBody>
          <a:bodyPr wrap="none" rtlCol="0">
            <a:spAutoFit/>
          </a:bodyPr>
          <a:lstStyle/>
          <a:p>
            <a:r>
              <a:rPr lang="en-US" altLang="zh-CN" smtClean="0"/>
              <a:t>[1024,28,28]</a:t>
            </a:r>
            <a:endParaRPr lang="zh-CN" altLang="en-US"/>
          </a:p>
        </p:txBody>
      </p:sp>
      <p:sp>
        <p:nvSpPr>
          <p:cNvPr id="29" name="文本框 28"/>
          <p:cNvSpPr txBox="1"/>
          <p:nvPr/>
        </p:nvSpPr>
        <p:spPr>
          <a:xfrm>
            <a:off x="6315397" y="4007734"/>
            <a:ext cx="1363900" cy="369332"/>
          </a:xfrm>
          <a:prstGeom prst="rect">
            <a:avLst/>
          </a:prstGeom>
          <a:noFill/>
        </p:spPr>
        <p:txBody>
          <a:bodyPr wrap="none" rtlCol="0">
            <a:spAutoFit/>
          </a:bodyPr>
          <a:lstStyle/>
          <a:p>
            <a:r>
              <a:rPr lang="en-US" altLang="zh-CN" smtClean="0"/>
              <a:t>[512,56,56]</a:t>
            </a:r>
            <a:endParaRPr lang="zh-CN" altLang="en-US"/>
          </a:p>
        </p:txBody>
      </p:sp>
      <p:sp>
        <p:nvSpPr>
          <p:cNvPr id="30" name="文本框 29"/>
          <p:cNvSpPr txBox="1"/>
          <p:nvPr/>
        </p:nvSpPr>
        <p:spPr>
          <a:xfrm>
            <a:off x="8887456" y="4377066"/>
            <a:ext cx="1377300" cy="369332"/>
          </a:xfrm>
          <a:prstGeom prst="rect">
            <a:avLst/>
          </a:prstGeom>
          <a:noFill/>
        </p:spPr>
        <p:txBody>
          <a:bodyPr wrap="none" rtlCol="0">
            <a:spAutoFit/>
          </a:bodyPr>
          <a:lstStyle/>
          <a:p>
            <a:r>
              <a:rPr lang="en-US" altLang="zh-CN" smtClean="0"/>
              <a:t>[256,56,56]</a:t>
            </a:r>
            <a:endParaRPr lang="zh-CN" altLang="en-US"/>
          </a:p>
        </p:txBody>
      </p:sp>
      <p:sp>
        <p:nvSpPr>
          <p:cNvPr id="31" name="文本框 30"/>
          <p:cNvSpPr txBox="1"/>
          <p:nvPr/>
        </p:nvSpPr>
        <p:spPr>
          <a:xfrm>
            <a:off x="6958387" y="3096126"/>
            <a:ext cx="1620187" cy="369332"/>
          </a:xfrm>
          <a:prstGeom prst="rect">
            <a:avLst/>
          </a:prstGeom>
          <a:noFill/>
        </p:spPr>
        <p:txBody>
          <a:bodyPr wrap="none" rtlCol="0">
            <a:spAutoFit/>
          </a:bodyPr>
          <a:lstStyle/>
          <a:p>
            <a:r>
              <a:rPr lang="en-US" altLang="zh-CN" smtClean="0"/>
              <a:t>[256,112,112]</a:t>
            </a:r>
            <a:endParaRPr lang="zh-CN" altLang="en-US"/>
          </a:p>
        </p:txBody>
      </p:sp>
      <p:sp>
        <p:nvSpPr>
          <p:cNvPr id="32" name="文本框 31"/>
          <p:cNvSpPr txBox="1"/>
          <p:nvPr/>
        </p:nvSpPr>
        <p:spPr>
          <a:xfrm>
            <a:off x="9484786" y="3096126"/>
            <a:ext cx="1620187" cy="369332"/>
          </a:xfrm>
          <a:prstGeom prst="rect">
            <a:avLst/>
          </a:prstGeom>
          <a:noFill/>
        </p:spPr>
        <p:txBody>
          <a:bodyPr wrap="none" rtlCol="0">
            <a:spAutoFit/>
          </a:bodyPr>
          <a:lstStyle/>
          <a:p>
            <a:r>
              <a:rPr lang="en-US" altLang="zh-CN" smtClean="0"/>
              <a:t>[128,112,112]</a:t>
            </a:r>
            <a:endParaRPr lang="zh-CN" altLang="en-US"/>
          </a:p>
        </p:txBody>
      </p:sp>
      <p:sp>
        <p:nvSpPr>
          <p:cNvPr id="33" name="文本框 32"/>
          <p:cNvSpPr txBox="1"/>
          <p:nvPr/>
        </p:nvSpPr>
        <p:spPr>
          <a:xfrm>
            <a:off x="7399312" y="1461414"/>
            <a:ext cx="1626343" cy="369332"/>
          </a:xfrm>
          <a:prstGeom prst="rect">
            <a:avLst/>
          </a:prstGeom>
          <a:noFill/>
        </p:spPr>
        <p:txBody>
          <a:bodyPr wrap="none" rtlCol="0">
            <a:spAutoFit/>
          </a:bodyPr>
          <a:lstStyle/>
          <a:p>
            <a:r>
              <a:rPr lang="en-US" altLang="zh-CN" smtClean="0"/>
              <a:t>[128,224,224]</a:t>
            </a:r>
            <a:endParaRPr lang="zh-CN" altLang="en-US"/>
          </a:p>
        </p:txBody>
      </p:sp>
      <p:sp>
        <p:nvSpPr>
          <p:cNvPr id="34" name="文本框 33"/>
          <p:cNvSpPr txBox="1"/>
          <p:nvPr/>
        </p:nvSpPr>
        <p:spPr>
          <a:xfrm>
            <a:off x="9835959" y="978387"/>
            <a:ext cx="1355243" cy="369332"/>
          </a:xfrm>
          <a:prstGeom prst="rect">
            <a:avLst/>
          </a:prstGeom>
          <a:noFill/>
        </p:spPr>
        <p:txBody>
          <a:bodyPr wrap="none" rtlCol="0">
            <a:spAutoFit/>
          </a:bodyPr>
          <a:lstStyle/>
          <a:p>
            <a:r>
              <a:rPr lang="en-US" altLang="zh-CN" smtClean="0"/>
              <a:t>[1,224,224]</a:t>
            </a: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49"/>
          <p:cNvGrpSpPr/>
          <p:nvPr/>
        </p:nvGrpSpPr>
        <p:grpSpPr>
          <a:xfrm>
            <a:off x="164616" y="178180"/>
            <a:ext cx="4093845" cy="368580"/>
            <a:chOff x="164616" y="178180"/>
            <a:chExt cx="3386296" cy="368580"/>
          </a:xfrm>
        </p:grpSpPr>
        <p:cxnSp>
          <p:nvCxnSpPr>
            <p:cNvPr id="51" name="直接连接符 50"/>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534393" y="178180"/>
              <a:ext cx="3016519" cy="337185"/>
            </a:xfrm>
            <a:prstGeom prst="rect">
              <a:avLst/>
            </a:prstGeom>
            <a:noFill/>
          </p:spPr>
          <p:txBody>
            <a:bodyPr wrap="square" rtlCol="0">
              <a:spAutoFit/>
            </a:bodyPr>
            <a:lstStyle/>
            <a:p>
              <a:r>
                <a:rPr lang="en-US" altLang="zh-CN" sz="1600" b="1">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rPr>
                <a:t>2</a:t>
              </a:r>
              <a:r>
                <a:rPr lang="zh-CN" altLang="en-US" sz="1600" b="1" smtClean="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rPr>
                <a:t>、</a:t>
              </a:r>
              <a:r>
                <a:rPr lang="en-US" altLang="zh-CN" sz="1600" b="1" smtClean="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rPr>
                <a:t>Unet</a:t>
              </a:r>
              <a:r>
                <a:rPr lang="zh-CN" altLang="en-US" sz="1600" b="1" smtClean="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rPr>
                <a:t>网络</a:t>
              </a:r>
              <a:endParaRPr lang="zh-CN" altLang="en-US" sz="1600" b="1" dirty="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endParaRPr>
            </a:p>
          </p:txBody>
        </p:sp>
        <p:sp>
          <p:nvSpPr>
            <p:cNvPr id="53" name="矩形 52"/>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54" name="矩形 53"/>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55" name="矩形 54"/>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pic>
        <p:nvPicPr>
          <p:cNvPr id="3" name="图片 2"/>
          <p:cNvPicPr>
            <a:picLocks noChangeAspect="1"/>
          </p:cNvPicPr>
          <p:nvPr/>
        </p:nvPicPr>
        <p:blipFill>
          <a:blip r:embed="rId3"/>
          <a:stretch>
            <a:fillRect/>
          </a:stretch>
        </p:blipFill>
        <p:spPr>
          <a:xfrm>
            <a:off x="811798" y="1355807"/>
            <a:ext cx="3695700" cy="5076825"/>
          </a:xfrm>
          <a:prstGeom prst="rect">
            <a:avLst/>
          </a:prstGeom>
        </p:spPr>
      </p:pic>
      <p:pic>
        <p:nvPicPr>
          <p:cNvPr id="6" name="图片 5"/>
          <p:cNvPicPr>
            <a:picLocks noChangeAspect="1"/>
          </p:cNvPicPr>
          <p:nvPr/>
        </p:nvPicPr>
        <p:blipFill>
          <a:blip r:embed="rId4"/>
          <a:stretch>
            <a:fillRect/>
          </a:stretch>
        </p:blipFill>
        <p:spPr>
          <a:xfrm>
            <a:off x="6950994" y="1319315"/>
            <a:ext cx="4021805" cy="5113317"/>
          </a:xfrm>
          <a:prstGeom prst="rect">
            <a:avLst/>
          </a:prstGeom>
        </p:spPr>
      </p:pic>
      <p:sp>
        <p:nvSpPr>
          <p:cNvPr id="35" name="文本框 34"/>
          <p:cNvSpPr txBox="1"/>
          <p:nvPr/>
        </p:nvSpPr>
        <p:spPr>
          <a:xfrm>
            <a:off x="811798" y="808815"/>
            <a:ext cx="1107996" cy="369332"/>
          </a:xfrm>
          <a:prstGeom prst="rect">
            <a:avLst/>
          </a:prstGeom>
          <a:noFill/>
        </p:spPr>
        <p:txBody>
          <a:bodyPr wrap="none" rtlCol="0" anchor="t">
            <a:spAutoFit/>
            <a:scene3d>
              <a:camera prst="orthographicFront"/>
              <a:lightRig rig="threePt" dir="t"/>
            </a:scene3d>
          </a:bodyPr>
          <a:lstStyle/>
          <a:p>
            <a:r>
              <a:rPr lang="zh-CN" altLang="en-US" b="1" smtClean="0">
                <a:ln/>
                <a:solidFill>
                  <a:srgbClr val="FF0000"/>
                </a:solidFill>
                <a:effectLst>
                  <a:outerShdw blurRad="38100" dist="19050" dir="2700000" algn="tl" rotWithShape="0">
                    <a:schemeClr val="dk1">
                      <a:alpha val="40000"/>
                    </a:schemeClr>
                  </a:outerShdw>
                </a:effectLst>
                <a:latin typeface="+mn-ea"/>
                <a:sym typeface="Arial" panose="020B0604020202020204"/>
              </a:rPr>
              <a:t>解码器：</a:t>
            </a:r>
            <a:endParaRPr lang="zh-CN" altLang="en-US" b="1" dirty="0">
              <a:ln/>
              <a:solidFill>
                <a:srgbClr val="FF0000"/>
              </a:solidFill>
              <a:effectLst>
                <a:outerShdw blurRad="38100" dist="19050" dir="2700000" algn="tl" rotWithShape="0">
                  <a:schemeClr val="dk1">
                    <a:alpha val="40000"/>
                  </a:schemeClr>
                </a:outerShdw>
              </a:effectLst>
              <a:latin typeface="+mn-ea"/>
              <a:sym typeface="Arial" panose="020B0604020202020204"/>
            </a:endParaRPr>
          </a:p>
        </p:txBody>
      </p:sp>
      <p:sp>
        <p:nvSpPr>
          <p:cNvPr id="36" name="文本框 35"/>
          <p:cNvSpPr txBox="1"/>
          <p:nvPr/>
        </p:nvSpPr>
        <p:spPr>
          <a:xfrm>
            <a:off x="6950994" y="805460"/>
            <a:ext cx="1107996" cy="369332"/>
          </a:xfrm>
          <a:prstGeom prst="rect">
            <a:avLst/>
          </a:prstGeom>
          <a:noFill/>
        </p:spPr>
        <p:txBody>
          <a:bodyPr wrap="none" rtlCol="0" anchor="t">
            <a:spAutoFit/>
            <a:scene3d>
              <a:camera prst="orthographicFront"/>
              <a:lightRig rig="threePt" dir="t"/>
            </a:scene3d>
          </a:bodyPr>
          <a:lstStyle/>
          <a:p>
            <a:r>
              <a:rPr lang="zh-CN" altLang="en-US" b="1">
                <a:ln/>
                <a:solidFill>
                  <a:srgbClr val="FF0000"/>
                </a:solidFill>
                <a:effectLst>
                  <a:outerShdw blurRad="38100" dist="19050" dir="2700000" algn="tl" rotWithShape="0">
                    <a:schemeClr val="dk1">
                      <a:alpha val="40000"/>
                    </a:schemeClr>
                  </a:outerShdw>
                </a:effectLst>
                <a:latin typeface="+mn-ea"/>
                <a:sym typeface="Arial" panose="020B0604020202020204"/>
              </a:rPr>
              <a:t>编码器</a:t>
            </a:r>
            <a:r>
              <a:rPr lang="zh-CN" altLang="en-US" b="1" smtClean="0">
                <a:ln/>
                <a:solidFill>
                  <a:srgbClr val="FF0000"/>
                </a:solidFill>
                <a:effectLst>
                  <a:outerShdw blurRad="38100" dist="19050" dir="2700000" algn="tl" rotWithShape="0">
                    <a:schemeClr val="dk1">
                      <a:alpha val="40000"/>
                    </a:schemeClr>
                  </a:outerShdw>
                </a:effectLst>
                <a:latin typeface="+mn-ea"/>
                <a:sym typeface="Arial" panose="020B0604020202020204"/>
              </a:rPr>
              <a:t>：</a:t>
            </a:r>
            <a:endParaRPr lang="zh-CN" altLang="en-US" b="1" dirty="0">
              <a:ln/>
              <a:solidFill>
                <a:srgbClr val="FF0000"/>
              </a:solidFill>
              <a:effectLst>
                <a:outerShdw blurRad="38100" dist="19050" dir="2700000" algn="tl" rotWithShape="0">
                  <a:schemeClr val="dk1">
                    <a:alpha val="40000"/>
                  </a:schemeClr>
                </a:outerShdw>
              </a:effectLst>
              <a:latin typeface="+mn-ea"/>
              <a:sym typeface="Arial" panose="020B0604020202020204"/>
            </a:endParaRPr>
          </a:p>
        </p:txBody>
      </p:sp>
    </p:spTree>
    <p:extLst>
      <p:ext uri="{BB962C8B-B14F-4D97-AF65-F5344CB8AC3E}">
        <p14:creationId xmlns:p14="http://schemas.microsoft.com/office/powerpoint/2010/main" val="380957111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49"/>
          <p:cNvGrpSpPr/>
          <p:nvPr/>
        </p:nvGrpSpPr>
        <p:grpSpPr>
          <a:xfrm>
            <a:off x="164616" y="178180"/>
            <a:ext cx="4093845" cy="368580"/>
            <a:chOff x="164616" y="178180"/>
            <a:chExt cx="3386296" cy="368580"/>
          </a:xfrm>
        </p:grpSpPr>
        <p:cxnSp>
          <p:nvCxnSpPr>
            <p:cNvPr id="51" name="直接连接符 50"/>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534393" y="178180"/>
              <a:ext cx="3016519" cy="337185"/>
            </a:xfrm>
            <a:prstGeom prst="rect">
              <a:avLst/>
            </a:prstGeom>
            <a:noFill/>
          </p:spPr>
          <p:txBody>
            <a:bodyPr wrap="square" rtlCol="0">
              <a:spAutoFit/>
            </a:bodyPr>
            <a:lstStyle/>
            <a:p>
              <a:r>
                <a:rPr lang="en-US" altLang="zh-CN" sz="1600" b="1">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rPr>
                <a:t>3</a:t>
              </a:r>
              <a:r>
                <a:rPr lang="zh-CN" altLang="en-US" sz="1600" b="1" smtClean="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rPr>
                <a:t>、自定义数据集</a:t>
              </a:r>
              <a:endParaRPr lang="zh-CN" altLang="en-US" sz="1600" b="1" dirty="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endParaRPr>
            </a:p>
          </p:txBody>
        </p:sp>
        <p:sp>
          <p:nvSpPr>
            <p:cNvPr id="53" name="矩形 52"/>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54" name="矩形 53"/>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55" name="矩形 54"/>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pic>
        <p:nvPicPr>
          <p:cNvPr id="2" name="图片 1"/>
          <p:cNvPicPr>
            <a:picLocks noChangeAspect="1"/>
          </p:cNvPicPr>
          <p:nvPr/>
        </p:nvPicPr>
        <p:blipFill>
          <a:blip r:embed="rId3"/>
          <a:stretch>
            <a:fillRect/>
          </a:stretch>
        </p:blipFill>
        <p:spPr>
          <a:xfrm>
            <a:off x="480173" y="1041733"/>
            <a:ext cx="10888689" cy="4756194"/>
          </a:xfrm>
          <a:prstGeom prst="rect">
            <a:avLst/>
          </a:prstGeom>
        </p:spPr>
      </p:pic>
      <p:sp>
        <p:nvSpPr>
          <p:cNvPr id="3" name="文本框 2"/>
          <p:cNvSpPr txBox="1"/>
          <p:nvPr/>
        </p:nvSpPr>
        <p:spPr>
          <a:xfrm>
            <a:off x="7323221" y="1997242"/>
            <a:ext cx="1569660" cy="369332"/>
          </a:xfrm>
          <a:prstGeom prst="rect">
            <a:avLst/>
          </a:prstGeom>
          <a:noFill/>
        </p:spPr>
        <p:txBody>
          <a:bodyPr wrap="none" rtlCol="0">
            <a:spAutoFit/>
          </a:bodyPr>
          <a:lstStyle/>
          <a:p>
            <a:r>
              <a:rPr lang="zh-CN" altLang="en-US" smtClean="0">
                <a:solidFill>
                  <a:srgbClr val="FF0000"/>
                </a:solidFill>
              </a:rPr>
              <a:t>文件影像列表</a:t>
            </a:r>
            <a:endParaRPr lang="zh-CN" altLang="en-US">
              <a:solidFill>
                <a:srgbClr val="FF0000"/>
              </a:solidFill>
            </a:endParaRPr>
          </a:p>
        </p:txBody>
      </p:sp>
      <p:sp>
        <p:nvSpPr>
          <p:cNvPr id="12" name="文本框 11"/>
          <p:cNvSpPr txBox="1"/>
          <p:nvPr/>
        </p:nvSpPr>
        <p:spPr>
          <a:xfrm>
            <a:off x="8108051" y="2765294"/>
            <a:ext cx="1569660" cy="369332"/>
          </a:xfrm>
          <a:prstGeom prst="rect">
            <a:avLst/>
          </a:prstGeom>
          <a:noFill/>
        </p:spPr>
        <p:txBody>
          <a:bodyPr wrap="none" rtlCol="0">
            <a:spAutoFit/>
          </a:bodyPr>
          <a:lstStyle/>
          <a:p>
            <a:r>
              <a:rPr lang="zh-CN" altLang="en-US" smtClean="0">
                <a:solidFill>
                  <a:srgbClr val="FF0000"/>
                </a:solidFill>
              </a:rPr>
              <a:t>标签文件列表</a:t>
            </a:r>
            <a:endParaRPr lang="zh-CN" altLang="en-US">
              <a:solidFill>
                <a:srgbClr val="FF0000"/>
              </a:solidFill>
            </a:endParaRPr>
          </a:p>
        </p:txBody>
      </p:sp>
      <p:cxnSp>
        <p:nvCxnSpPr>
          <p:cNvPr id="5" name="直接箭头连接符 4"/>
          <p:cNvCxnSpPr>
            <a:stCxn id="3" idx="1"/>
          </p:cNvCxnSpPr>
          <p:nvPr/>
        </p:nvCxnSpPr>
        <p:spPr>
          <a:xfrm flipH="1">
            <a:off x="6665495" y="2181908"/>
            <a:ext cx="657726" cy="184666"/>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7" name="直接箭头连接符 16"/>
          <p:cNvCxnSpPr/>
          <p:nvPr/>
        </p:nvCxnSpPr>
        <p:spPr>
          <a:xfrm flipH="1">
            <a:off x="7450325" y="3042293"/>
            <a:ext cx="657726" cy="184666"/>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8" name="文本框 17"/>
          <p:cNvSpPr txBox="1"/>
          <p:nvPr/>
        </p:nvSpPr>
        <p:spPr>
          <a:xfrm>
            <a:off x="8002546" y="4457373"/>
            <a:ext cx="2262158" cy="369332"/>
          </a:xfrm>
          <a:prstGeom prst="rect">
            <a:avLst/>
          </a:prstGeom>
          <a:noFill/>
        </p:spPr>
        <p:txBody>
          <a:bodyPr wrap="none" rtlCol="0">
            <a:spAutoFit/>
          </a:bodyPr>
          <a:lstStyle/>
          <a:p>
            <a:r>
              <a:rPr lang="zh-CN" altLang="en-US" smtClean="0">
                <a:solidFill>
                  <a:srgbClr val="FF0000"/>
                </a:solidFill>
              </a:rPr>
              <a:t>影像与标签一一对应</a:t>
            </a:r>
            <a:endParaRPr lang="zh-CN" altLang="en-US">
              <a:solidFill>
                <a:srgbClr val="FF0000"/>
              </a:solidFill>
            </a:endParaRPr>
          </a:p>
        </p:txBody>
      </p:sp>
      <p:cxnSp>
        <p:nvCxnSpPr>
          <p:cNvPr id="19" name="直接箭头连接符 18"/>
          <p:cNvCxnSpPr>
            <a:stCxn id="18" idx="1"/>
          </p:cNvCxnSpPr>
          <p:nvPr/>
        </p:nvCxnSpPr>
        <p:spPr>
          <a:xfrm flipH="1" flipV="1">
            <a:off x="5694948" y="4058655"/>
            <a:ext cx="2307598" cy="583384"/>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938780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49"/>
          <p:cNvGrpSpPr/>
          <p:nvPr/>
        </p:nvGrpSpPr>
        <p:grpSpPr>
          <a:xfrm>
            <a:off x="164616" y="178180"/>
            <a:ext cx="4093845" cy="368580"/>
            <a:chOff x="164616" y="178180"/>
            <a:chExt cx="3386296" cy="368580"/>
          </a:xfrm>
        </p:grpSpPr>
        <p:cxnSp>
          <p:nvCxnSpPr>
            <p:cNvPr id="51" name="直接连接符 50"/>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534393" y="178180"/>
              <a:ext cx="3016519" cy="337185"/>
            </a:xfrm>
            <a:prstGeom prst="rect">
              <a:avLst/>
            </a:prstGeom>
            <a:noFill/>
          </p:spPr>
          <p:txBody>
            <a:bodyPr wrap="square" rtlCol="0">
              <a:spAutoFit/>
            </a:bodyPr>
            <a:lstStyle/>
            <a:p>
              <a:r>
                <a:rPr lang="en-US" altLang="zh-CN" sz="1600" b="1">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rPr>
                <a:t>3</a:t>
              </a:r>
              <a:r>
                <a:rPr lang="zh-CN" altLang="en-US" sz="1600" b="1" smtClean="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rPr>
                <a:t>、自定义数据集</a:t>
              </a:r>
              <a:endParaRPr lang="zh-CN" altLang="en-US" sz="1600" b="1" dirty="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endParaRPr>
            </a:p>
          </p:txBody>
        </p:sp>
        <p:sp>
          <p:nvSpPr>
            <p:cNvPr id="53" name="矩形 52"/>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54" name="矩形 53"/>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55" name="矩形 54"/>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pic>
        <p:nvPicPr>
          <p:cNvPr id="4" name="图片 3"/>
          <p:cNvPicPr>
            <a:picLocks noChangeAspect="1"/>
          </p:cNvPicPr>
          <p:nvPr/>
        </p:nvPicPr>
        <p:blipFill>
          <a:blip r:embed="rId3"/>
          <a:stretch>
            <a:fillRect/>
          </a:stretch>
        </p:blipFill>
        <p:spPr>
          <a:xfrm>
            <a:off x="611656" y="1756611"/>
            <a:ext cx="11268623" cy="3154802"/>
          </a:xfrm>
          <a:prstGeom prst="rect">
            <a:avLst/>
          </a:prstGeom>
        </p:spPr>
      </p:pic>
      <p:sp>
        <p:nvSpPr>
          <p:cNvPr id="16" name="文本框 15"/>
          <p:cNvSpPr txBox="1"/>
          <p:nvPr/>
        </p:nvSpPr>
        <p:spPr>
          <a:xfrm>
            <a:off x="5891361" y="3895142"/>
            <a:ext cx="2691165" cy="369332"/>
          </a:xfrm>
          <a:prstGeom prst="rect">
            <a:avLst/>
          </a:prstGeom>
          <a:noFill/>
        </p:spPr>
        <p:txBody>
          <a:bodyPr wrap="square" rtlCol="0">
            <a:spAutoFit/>
          </a:bodyPr>
          <a:lstStyle/>
          <a:p>
            <a:r>
              <a:rPr lang="en-US" altLang="zh-CN" smtClean="0">
                <a:solidFill>
                  <a:srgbClr val="FF0000"/>
                </a:solidFill>
              </a:rPr>
              <a:t>Totensor</a:t>
            </a:r>
            <a:r>
              <a:rPr lang="zh-CN" altLang="en-US" smtClean="0">
                <a:solidFill>
                  <a:srgbClr val="FF0000"/>
                </a:solidFill>
              </a:rPr>
              <a:t>，</a:t>
            </a:r>
            <a:r>
              <a:rPr lang="en-US" altLang="zh-CN" smtClean="0">
                <a:solidFill>
                  <a:srgbClr val="FF0000"/>
                </a:solidFill>
              </a:rPr>
              <a:t>resize</a:t>
            </a:r>
            <a:endParaRPr lang="zh-CN" altLang="en-US">
              <a:solidFill>
                <a:srgbClr val="FF0000"/>
              </a:solidFill>
            </a:endParaRPr>
          </a:p>
        </p:txBody>
      </p:sp>
      <p:cxnSp>
        <p:nvCxnSpPr>
          <p:cNvPr id="20" name="直接箭头连接符 19"/>
          <p:cNvCxnSpPr>
            <a:stCxn id="16" idx="1"/>
          </p:cNvCxnSpPr>
          <p:nvPr/>
        </p:nvCxnSpPr>
        <p:spPr>
          <a:xfrm flipH="1" flipV="1">
            <a:off x="5041131" y="4050634"/>
            <a:ext cx="850230" cy="29174"/>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80763442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49"/>
          <p:cNvGrpSpPr/>
          <p:nvPr/>
        </p:nvGrpSpPr>
        <p:grpSpPr>
          <a:xfrm>
            <a:off x="164616" y="178180"/>
            <a:ext cx="4093845" cy="368580"/>
            <a:chOff x="164616" y="178180"/>
            <a:chExt cx="3386296" cy="368580"/>
          </a:xfrm>
        </p:grpSpPr>
        <p:cxnSp>
          <p:nvCxnSpPr>
            <p:cNvPr id="51" name="直接连接符 50"/>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534393" y="178180"/>
              <a:ext cx="3016519" cy="337185"/>
            </a:xfrm>
            <a:prstGeom prst="rect">
              <a:avLst/>
            </a:prstGeom>
            <a:noFill/>
          </p:spPr>
          <p:txBody>
            <a:bodyPr wrap="square" rtlCol="0">
              <a:spAutoFit/>
            </a:bodyPr>
            <a:lstStyle/>
            <a:p>
              <a:r>
                <a:rPr lang="en-US" altLang="zh-CN" sz="1600" b="1">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rPr>
                <a:t>4</a:t>
              </a:r>
              <a:r>
                <a:rPr lang="zh-CN" altLang="en-US" sz="1600" b="1" smtClean="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rPr>
                <a:t>、训练</a:t>
              </a:r>
              <a:endParaRPr lang="zh-CN" altLang="en-US" sz="1600" b="1" dirty="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endParaRPr>
            </a:p>
          </p:txBody>
        </p:sp>
        <p:sp>
          <p:nvSpPr>
            <p:cNvPr id="53" name="矩形 52"/>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54" name="矩形 53"/>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55" name="矩形 54"/>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18" name="文本框 17"/>
          <p:cNvSpPr txBox="1"/>
          <p:nvPr/>
        </p:nvSpPr>
        <p:spPr>
          <a:xfrm>
            <a:off x="156913" y="4124909"/>
            <a:ext cx="2492990" cy="369332"/>
          </a:xfrm>
          <a:prstGeom prst="rect">
            <a:avLst/>
          </a:prstGeom>
          <a:noFill/>
        </p:spPr>
        <p:txBody>
          <a:bodyPr wrap="none" rtlCol="0" anchor="t">
            <a:spAutoFit/>
            <a:scene3d>
              <a:camera prst="orthographicFront"/>
              <a:lightRig rig="threePt" dir="t"/>
            </a:scene3d>
          </a:bodyPr>
          <a:lstStyle/>
          <a:p>
            <a:r>
              <a:rPr lang="zh-CN" altLang="en-US" b="1" smtClean="0">
                <a:ln/>
                <a:solidFill>
                  <a:srgbClr val="FF0000"/>
                </a:solidFill>
                <a:effectLst>
                  <a:outerShdw blurRad="38100" dist="19050" dir="2700000" algn="tl" rotWithShape="0">
                    <a:schemeClr val="dk1">
                      <a:alpha val="40000"/>
                    </a:schemeClr>
                  </a:outerShdw>
                </a:effectLst>
                <a:latin typeface="+mn-ea"/>
                <a:sym typeface="Arial" panose="020B0604020202020204"/>
              </a:rPr>
              <a:t>网络，损失，优化器：</a:t>
            </a:r>
            <a:endParaRPr lang="zh-CN" altLang="en-US" b="1" dirty="0">
              <a:ln/>
              <a:solidFill>
                <a:srgbClr val="FF0000"/>
              </a:solidFill>
              <a:effectLst>
                <a:outerShdw blurRad="38100" dist="19050" dir="2700000" algn="tl" rotWithShape="0">
                  <a:schemeClr val="dk1">
                    <a:alpha val="40000"/>
                  </a:schemeClr>
                </a:outerShdw>
              </a:effectLst>
              <a:latin typeface="+mn-ea"/>
              <a:sym typeface="Arial" panose="020B0604020202020204"/>
            </a:endParaRPr>
          </a:p>
        </p:txBody>
      </p:sp>
      <p:pic>
        <p:nvPicPr>
          <p:cNvPr id="5" name="图片 4"/>
          <p:cNvPicPr>
            <a:picLocks noChangeAspect="1"/>
          </p:cNvPicPr>
          <p:nvPr/>
        </p:nvPicPr>
        <p:blipFill>
          <a:blip r:embed="rId3"/>
          <a:stretch>
            <a:fillRect/>
          </a:stretch>
        </p:blipFill>
        <p:spPr>
          <a:xfrm>
            <a:off x="222439" y="4755807"/>
            <a:ext cx="10420065" cy="975600"/>
          </a:xfrm>
          <a:prstGeom prst="rect">
            <a:avLst/>
          </a:prstGeom>
        </p:spPr>
      </p:pic>
      <p:sp>
        <p:nvSpPr>
          <p:cNvPr id="19" name="文本框 18"/>
          <p:cNvSpPr txBox="1"/>
          <p:nvPr/>
        </p:nvSpPr>
        <p:spPr>
          <a:xfrm>
            <a:off x="233480" y="570265"/>
            <a:ext cx="1338828" cy="369332"/>
          </a:xfrm>
          <a:prstGeom prst="rect">
            <a:avLst/>
          </a:prstGeom>
          <a:noFill/>
        </p:spPr>
        <p:txBody>
          <a:bodyPr wrap="none" rtlCol="0" anchor="t">
            <a:spAutoFit/>
            <a:scene3d>
              <a:camera prst="orthographicFront"/>
              <a:lightRig rig="threePt" dir="t"/>
            </a:scene3d>
          </a:bodyPr>
          <a:lstStyle/>
          <a:p>
            <a:r>
              <a:rPr lang="zh-CN" altLang="en-US" b="1" smtClean="0">
                <a:ln/>
                <a:solidFill>
                  <a:srgbClr val="FF0000"/>
                </a:solidFill>
                <a:effectLst>
                  <a:outerShdw blurRad="38100" dist="19050" dir="2700000" algn="tl" rotWithShape="0">
                    <a:schemeClr val="dk1">
                      <a:alpha val="40000"/>
                    </a:schemeClr>
                  </a:outerShdw>
                </a:effectLst>
                <a:latin typeface="+mn-ea"/>
                <a:sym typeface="Arial" panose="020B0604020202020204"/>
              </a:rPr>
              <a:t>数据加载：</a:t>
            </a:r>
            <a:endParaRPr lang="zh-CN" altLang="en-US" b="1" dirty="0">
              <a:ln/>
              <a:solidFill>
                <a:srgbClr val="FF0000"/>
              </a:solidFill>
              <a:effectLst>
                <a:outerShdw blurRad="38100" dist="19050" dir="2700000" algn="tl" rotWithShape="0">
                  <a:schemeClr val="dk1">
                    <a:alpha val="40000"/>
                  </a:schemeClr>
                </a:outerShdw>
              </a:effectLst>
              <a:latin typeface="+mn-ea"/>
              <a:sym typeface="Arial" panose="020B0604020202020204"/>
            </a:endParaRPr>
          </a:p>
        </p:txBody>
      </p:sp>
      <p:pic>
        <p:nvPicPr>
          <p:cNvPr id="6" name="图片 5"/>
          <p:cNvPicPr>
            <a:picLocks noChangeAspect="1"/>
          </p:cNvPicPr>
          <p:nvPr/>
        </p:nvPicPr>
        <p:blipFill>
          <a:blip r:embed="rId4"/>
          <a:stretch>
            <a:fillRect/>
          </a:stretch>
        </p:blipFill>
        <p:spPr>
          <a:xfrm>
            <a:off x="327916" y="1162805"/>
            <a:ext cx="10813326" cy="2535408"/>
          </a:xfrm>
          <a:prstGeom prst="rect">
            <a:avLst/>
          </a:prstGeom>
        </p:spPr>
      </p:pic>
    </p:spTree>
    <p:extLst>
      <p:ext uri="{BB962C8B-B14F-4D97-AF65-F5344CB8AC3E}">
        <p14:creationId xmlns:p14="http://schemas.microsoft.com/office/powerpoint/2010/main" val="403981279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2017工作总结与2018工作规划PPT模板"/>
  <p:tag name="COMMONDATA" val="eyJoZGlkIjoiOGUwNWI2MzA3NTIwOGI2YWQwZjk3ZDhiZWMwMDlmNGIifQ=="/>
</p:tagLst>
</file>

<file path=ppt/tags/tag2.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文本框 2"/>
</p:tagLst>
</file>

<file path=ppt/tags/tag3.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Straight Connector 6"/>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Franklin Gothic Medium"/>
        <a:ea typeface="微软雅黑"/>
        <a:cs typeface=""/>
      </a:majorFont>
      <a:minorFont>
        <a:latin typeface="Franklin Gothic Book"/>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542</TotalTime>
  <Words>451</Words>
  <Application>Microsoft Office PowerPoint</Application>
  <PresentationFormat>宽屏</PresentationFormat>
  <Paragraphs>75</Paragraphs>
  <Slides>10</Slides>
  <Notes>10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-apple-system</vt:lpstr>
      <vt:lpstr>宋体</vt:lpstr>
      <vt:lpstr>微软雅黑</vt:lpstr>
      <vt:lpstr>Arial</vt:lpstr>
      <vt:lpstr>Calibri</vt:lpstr>
      <vt:lpstr>Franklin Gothic Book</vt:lpstr>
      <vt:lpstr>Times New Roman</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简洁工作计划</dc:title>
  <dc:creator>第一PPT</dc:creator>
  <cp:keywords>www.1ppt.com</cp:keywords>
  <cp:lastModifiedBy>PSY_DeepLearn</cp:lastModifiedBy>
  <cp:revision>159</cp:revision>
  <dcterms:created xsi:type="dcterms:W3CDTF">2013-07-01T03:05:00Z</dcterms:created>
  <dcterms:modified xsi:type="dcterms:W3CDTF">2022-09-20T12:00:21Z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49264D5D63C649BCB8AE87F60515402B</vt:lpwstr>
  </property>
  <property fmtid="{D5CDD505-2E9C-101B-9397-08002B2CF9AE}" pid="3" name="KSOProductBuildVer">
    <vt:lpwstr>2052-11.1.0.11830</vt:lpwstr>
  </property>
</Properties>
</file>