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56" r:id="rId3"/>
    <p:sldId id="262"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5E090-B3FD-4D6F-9468-084C6FF658EE}" type="datetimeFigureOut">
              <a:rPr lang="en-US" smtClean="0"/>
              <a:t>8/11/2015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446E8-8CA0-454C-A180-E2F74B89AAA5}" type="slidenum">
              <a:rPr lang="en-US" smtClean="0"/>
              <a:t>‹#›</a:t>
            </a:fld>
            <a:endParaRPr lang="en-US"/>
          </a:p>
        </p:txBody>
      </p:sp>
    </p:spTree>
    <p:extLst>
      <p:ext uri="{BB962C8B-B14F-4D97-AF65-F5344CB8AC3E}">
        <p14:creationId xmlns:p14="http://schemas.microsoft.com/office/powerpoint/2010/main" val="84461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85734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0795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214063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258713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FD9A5-42BF-4FB8-B122-8045CBA0BEC2}"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145248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6FD9A5-42BF-4FB8-B122-8045CBA0BEC2}"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62370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6FD9A5-42BF-4FB8-B122-8045CBA0BEC2}" type="datetimeFigureOut">
              <a:rPr lang="en-US" smtClean="0"/>
              <a:t>8/11/2015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27800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6FD9A5-42BF-4FB8-B122-8045CBA0BEC2}" type="datetimeFigureOut">
              <a:rPr lang="en-US" smtClean="0"/>
              <a:t>8/11/2015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420261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FD9A5-42BF-4FB8-B122-8045CBA0BEC2}" type="datetimeFigureOut">
              <a:rPr lang="en-US" smtClean="0"/>
              <a:t>8/11/2015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14174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FD9A5-42BF-4FB8-B122-8045CBA0BEC2}"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54360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FD9A5-42BF-4FB8-B122-8045CBA0BEC2}"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417304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FD9A5-42BF-4FB8-B122-8045CBA0BEC2}" type="datetimeFigureOut">
              <a:rPr lang="en-US" smtClean="0"/>
              <a:t>8/11/2015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F7320-93EE-4EF1-A362-36A6838F23F2}" type="slidenum">
              <a:rPr lang="en-US" smtClean="0"/>
              <a:t>‹#›</a:t>
            </a:fld>
            <a:endParaRPr lang="en-US"/>
          </a:p>
        </p:txBody>
      </p:sp>
    </p:spTree>
    <p:extLst>
      <p:ext uri="{BB962C8B-B14F-4D97-AF65-F5344CB8AC3E}">
        <p14:creationId xmlns:p14="http://schemas.microsoft.com/office/powerpoint/2010/main" val="110080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Lecture 3: introduction to object detection using </a:t>
            </a:r>
            <a:r>
              <a:rPr lang="en-US" dirty="0" err="1" smtClean="0"/>
              <a:t>OpenCV</a:t>
            </a:r>
            <a:r>
              <a:rPr lang="en-US" dirty="0" smtClean="0"/>
              <a:t>	</a:t>
            </a:r>
            <a:endParaRPr lang="en-US" dirty="0"/>
          </a:p>
        </p:txBody>
      </p:sp>
      <p:sp>
        <p:nvSpPr>
          <p:cNvPr id="3" name="Subtitle 2"/>
          <p:cNvSpPr>
            <a:spLocks noGrp="1"/>
          </p:cNvSpPr>
          <p:nvPr>
            <p:ph type="subTitle" idx="1"/>
          </p:nvPr>
        </p:nvSpPr>
        <p:spPr/>
        <p:txBody>
          <a:bodyPr/>
          <a:lstStyle/>
          <a:p>
            <a:r>
              <a:rPr lang="en-US" dirty="0" smtClean="0"/>
              <a:t>Instructor: Jianfeng(Jeff) Ren</a:t>
            </a:r>
            <a:endParaRPr lang="en-US" dirty="0"/>
          </a:p>
        </p:txBody>
      </p:sp>
    </p:spTree>
    <p:extLst>
      <p:ext uri="{BB962C8B-B14F-4D97-AF65-F5344CB8AC3E}">
        <p14:creationId xmlns:p14="http://schemas.microsoft.com/office/powerpoint/2010/main" val="226264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a:t>
            </a:r>
            <a:endParaRPr lang="en-US" dirty="0"/>
          </a:p>
        </p:txBody>
      </p:sp>
      <p:sp>
        <p:nvSpPr>
          <p:cNvPr id="3" name="Content Placeholder 2"/>
          <p:cNvSpPr>
            <a:spLocks noGrp="1"/>
          </p:cNvSpPr>
          <p:nvPr>
            <p:ph idx="1"/>
          </p:nvPr>
        </p:nvSpPr>
        <p:spPr/>
        <p:txBody>
          <a:bodyPr/>
          <a:lstStyle/>
          <a:p>
            <a:r>
              <a:rPr lang="en-US" dirty="0" smtClean="0"/>
              <a:t>Follow the </a:t>
            </a:r>
            <a:r>
              <a:rPr lang="en-US" dirty="0" err="1"/>
              <a:t>O</a:t>
            </a:r>
            <a:r>
              <a:rPr lang="en-US" dirty="0" err="1" smtClean="0"/>
              <a:t>penCV</a:t>
            </a:r>
            <a:r>
              <a:rPr lang="en-US" dirty="0" smtClean="0"/>
              <a:t> detector training procedure, could you train your own detector?</a:t>
            </a:r>
          </a:p>
          <a:p>
            <a:pPr lvl="1"/>
            <a:r>
              <a:rPr lang="en-US" dirty="0" smtClean="0"/>
              <a:t>Collection positive data/negative data;</a:t>
            </a:r>
          </a:p>
          <a:p>
            <a:pPr lvl="1"/>
            <a:r>
              <a:rPr lang="en-US" dirty="0" smtClean="0"/>
              <a:t>Labelling the region of interest in the positive data;</a:t>
            </a:r>
          </a:p>
          <a:p>
            <a:pPr lvl="1"/>
            <a:r>
              <a:rPr lang="en-US" dirty="0" smtClean="0"/>
              <a:t>Training using the </a:t>
            </a:r>
            <a:r>
              <a:rPr lang="en-US" dirty="0" err="1" smtClean="0"/>
              <a:t>OpenCV</a:t>
            </a:r>
            <a:r>
              <a:rPr lang="en-US" dirty="0" smtClean="0"/>
              <a:t> </a:t>
            </a:r>
            <a:r>
              <a:rPr lang="en-US" altLang="en-US" dirty="0"/>
              <a:t>haartraining.exe </a:t>
            </a:r>
            <a:r>
              <a:rPr lang="en-US" dirty="0" smtClean="0"/>
              <a:t>;</a:t>
            </a:r>
          </a:p>
          <a:p>
            <a:pPr lvl="1"/>
            <a:r>
              <a:rPr lang="en-US" dirty="0" smtClean="0"/>
              <a:t>Test using </a:t>
            </a:r>
            <a:r>
              <a:rPr lang="en-US" dirty="0" err="1" smtClean="0"/>
              <a:t>OpenCV</a:t>
            </a:r>
            <a:r>
              <a:rPr lang="en-US" smtClean="0"/>
              <a:t> detector;</a:t>
            </a:r>
            <a:endParaRPr lang="en-US" dirty="0" smtClean="0"/>
          </a:p>
          <a:p>
            <a:endParaRPr lang="en-US" dirty="0"/>
          </a:p>
        </p:txBody>
      </p:sp>
    </p:spTree>
    <p:extLst>
      <p:ext uri="{BB962C8B-B14F-4D97-AF65-F5344CB8AC3E}">
        <p14:creationId xmlns:p14="http://schemas.microsoft.com/office/powerpoint/2010/main" val="1882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b="1" dirty="0" smtClean="0"/>
              <a:t>Introduction to </a:t>
            </a:r>
            <a:r>
              <a:rPr lang="en-US" b="1" dirty="0" err="1" smtClean="0"/>
              <a:t>OpenCV</a:t>
            </a:r>
            <a:r>
              <a:rPr lang="en-US" dirty="0" smtClean="0"/>
              <a:t/>
            </a:r>
            <a:br>
              <a:rPr lang="en-US" dirty="0" smtClean="0"/>
            </a:br>
            <a:r>
              <a:rPr lang="en-US" dirty="0" smtClean="0"/>
              <a:t>Summer 2015, Tuesday/Thursday 7:00-9:00pm </a:t>
            </a:r>
            <a:r>
              <a:rPr lang="en-US" dirty="0"/>
              <a:t/>
            </a:r>
            <a:br>
              <a:rPr lang="en-US" dirty="0"/>
            </a:br>
            <a:r>
              <a:rPr lang="en-US" dirty="0"/>
              <a:t> </a:t>
            </a:r>
          </a:p>
        </p:txBody>
      </p:sp>
      <p:sp>
        <p:nvSpPr>
          <p:cNvPr id="3" name="Content Placeholder 2"/>
          <p:cNvSpPr>
            <a:spLocks noGrp="1"/>
          </p:cNvSpPr>
          <p:nvPr>
            <p:ph idx="1"/>
          </p:nvPr>
        </p:nvSpPr>
        <p:spPr>
          <a:xfrm>
            <a:off x="1115456" y="1690688"/>
            <a:ext cx="10515600" cy="2139080"/>
          </a:xfrm>
        </p:spPr>
        <p:txBody>
          <a:bodyPr>
            <a:normAutofit/>
          </a:bodyPr>
          <a:lstStyle/>
          <a:p>
            <a:r>
              <a:rPr lang="en-US" dirty="0"/>
              <a:t>Do you want to make your </a:t>
            </a:r>
            <a:r>
              <a:rPr lang="en-US" dirty="0" smtClean="0"/>
              <a:t>computer </a:t>
            </a:r>
            <a:r>
              <a:rPr lang="en-US" dirty="0"/>
              <a:t>react </a:t>
            </a:r>
            <a:r>
              <a:rPr lang="en-US" dirty="0" smtClean="0"/>
              <a:t>human gestures? Do you want to make your car drive more safety? Do you want to make your home more security? Do you want to build one of the above systems with your hands? Get </a:t>
            </a:r>
            <a:r>
              <a:rPr lang="en-US" dirty="0"/>
              <a:t>answers to all these questions and more at the </a:t>
            </a:r>
            <a:r>
              <a:rPr lang="en-US" dirty="0" smtClean="0"/>
              <a:t>Workshop “</a:t>
            </a:r>
            <a:r>
              <a:rPr lang="en-US" b="1" dirty="0" err="1" smtClean="0"/>
              <a:t>OpenCV</a:t>
            </a:r>
            <a:r>
              <a:rPr lang="en-US" dirty="0"/>
              <a:t>”!</a:t>
            </a:r>
          </a:p>
          <a:p>
            <a:endParaRPr lang="en-US" dirty="0"/>
          </a:p>
        </p:txBody>
      </p:sp>
      <p:sp>
        <p:nvSpPr>
          <p:cNvPr id="4" name="Rectangle 3"/>
          <p:cNvSpPr/>
          <p:nvPr/>
        </p:nvSpPr>
        <p:spPr>
          <a:xfrm>
            <a:off x="2049136" y="5007128"/>
            <a:ext cx="8648241" cy="1384995"/>
          </a:xfrm>
          <a:prstGeom prst="rect">
            <a:avLst/>
          </a:prstGeom>
        </p:spPr>
        <p:txBody>
          <a:bodyPr wrap="square">
            <a:spAutoFit/>
          </a:bodyPr>
          <a:lstStyle/>
          <a:p>
            <a:pPr algn="ctr"/>
            <a:r>
              <a:rPr lang="en-US" sz="1600" b="0" i="0" u="none" strike="noStrike" baseline="0" dirty="0" smtClean="0">
                <a:latin typeface="Calibri" panose="020F0502020204030204" pitchFamily="34" charset="0"/>
              </a:rPr>
              <a:t> </a:t>
            </a:r>
            <a:r>
              <a:rPr lang="en-US" sz="2800" b="0" i="0" u="none" strike="noStrike" baseline="0" dirty="0" smtClean="0">
                <a:latin typeface="Calibri" panose="020F0502020204030204" pitchFamily="34" charset="0"/>
              </a:rPr>
              <a:t>Instructor: </a:t>
            </a:r>
          </a:p>
          <a:p>
            <a:pPr algn="ctr"/>
            <a:r>
              <a:rPr lang="en-US" sz="3200" b="1" i="0" u="none" strike="noStrike" baseline="0" dirty="0" smtClean="0">
                <a:latin typeface="Calibri" panose="020F0502020204030204" pitchFamily="34" charset="0"/>
              </a:rPr>
              <a:t>Dr. Jianfeng(Jeff) Ren</a:t>
            </a:r>
            <a:endParaRPr lang="en-US" sz="3200" b="0" i="0" u="none" strike="noStrike" baseline="0" dirty="0" smtClean="0">
              <a:latin typeface="Calibri" panose="020F0502020204030204" pitchFamily="34" charset="0"/>
            </a:endParaRPr>
          </a:p>
          <a:p>
            <a:pPr algn="ctr"/>
            <a:r>
              <a:rPr lang="en-US" sz="2400" b="0" i="0" u="none" strike="noStrike" baseline="0" dirty="0" smtClean="0">
                <a:latin typeface="Calibri" panose="020F0502020204030204" pitchFamily="34" charset="0"/>
              </a:rPr>
              <a:t>Multimedia R&amp;D, Qualcomm </a:t>
            </a:r>
            <a:r>
              <a:rPr lang="en-US" sz="2400" b="0" i="0" u="none" strike="noStrike" baseline="0" dirty="0" err="1" smtClean="0">
                <a:latin typeface="Calibri" panose="020F0502020204030204" pitchFamily="34" charset="0"/>
              </a:rPr>
              <a:t>Inc</a:t>
            </a:r>
            <a:endParaRPr lang="en-US" sz="2400" dirty="0"/>
          </a:p>
        </p:txBody>
      </p:sp>
      <p:sp>
        <p:nvSpPr>
          <p:cNvPr id="5" name="Rectangle 4"/>
          <p:cNvSpPr/>
          <p:nvPr/>
        </p:nvSpPr>
        <p:spPr>
          <a:xfrm>
            <a:off x="2375970" y="3905361"/>
            <a:ext cx="11207827" cy="646331"/>
          </a:xfrm>
          <a:prstGeom prst="rect">
            <a:avLst/>
          </a:prstGeom>
        </p:spPr>
        <p:txBody>
          <a:bodyPr wrap="square">
            <a:spAutoFit/>
          </a:bodyPr>
          <a:lstStyle/>
          <a:p>
            <a:endParaRPr lang="en-US" dirty="0" smtClean="0"/>
          </a:p>
          <a:p>
            <a:r>
              <a:rPr lang="en-US" dirty="0" smtClean="0"/>
              <a:t> This class will get you prepared to quickly implement your computer vision related ideas using </a:t>
            </a:r>
            <a:r>
              <a:rPr lang="en-US" dirty="0" err="1" smtClean="0"/>
              <a:t>OpenCV</a:t>
            </a:r>
            <a:r>
              <a:rPr lang="en-US" dirty="0" smtClean="0"/>
              <a:t>. </a:t>
            </a:r>
            <a:endParaRPr lang="en-US" dirty="0"/>
          </a:p>
        </p:txBody>
      </p:sp>
    </p:spTree>
    <p:extLst>
      <p:ext uri="{BB962C8B-B14F-4D97-AF65-F5344CB8AC3E}">
        <p14:creationId xmlns:p14="http://schemas.microsoft.com/office/powerpoint/2010/main" val="282148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Object detection</a:t>
            </a:r>
            <a:endParaRPr lang="en-US" altLang="en-US" dirty="0"/>
          </a:p>
        </p:txBody>
      </p:sp>
      <p:sp>
        <p:nvSpPr>
          <p:cNvPr id="3075" name="Rectangle 3"/>
          <p:cNvSpPr>
            <a:spLocks noGrp="1" noChangeArrowheads="1"/>
          </p:cNvSpPr>
          <p:nvPr>
            <p:ph type="body" idx="1"/>
          </p:nvPr>
        </p:nvSpPr>
        <p:spPr>
          <a:xfrm>
            <a:off x="717014" y="1473084"/>
            <a:ext cx="5970224" cy="1942145"/>
          </a:xfrm>
        </p:spPr>
        <p:txBody>
          <a:bodyPr>
            <a:normAutofit fontScale="92500" lnSpcReduction="10000"/>
          </a:bodyPr>
          <a:lstStyle/>
          <a:p>
            <a:r>
              <a:rPr lang="en-US" altLang="en-US" dirty="0"/>
              <a:t>The goal of object detection is to find an object of a pre-defined class in a static image or video frame</a:t>
            </a:r>
            <a:r>
              <a:rPr lang="en-US" altLang="en-US" dirty="0" smtClean="0"/>
              <a:t>.</a:t>
            </a:r>
          </a:p>
          <a:p>
            <a:endParaRPr lang="en-US" altLang="en-US" dirty="0"/>
          </a:p>
          <a:p>
            <a:r>
              <a:rPr lang="en-US" altLang="en-US" dirty="0" err="1" smtClean="0"/>
              <a:t>AdaBoost</a:t>
            </a:r>
            <a:r>
              <a:rPr lang="en-US" altLang="en-US" dirty="0" smtClean="0"/>
              <a:t> based solution;</a:t>
            </a:r>
            <a:endParaRPr lang="en-US" altLang="en-US" sz="2000" dirty="0"/>
          </a:p>
        </p:txBody>
      </p:sp>
      <p:sp>
        <p:nvSpPr>
          <p:cNvPr id="2" name="Rectangle 1"/>
          <p:cNvSpPr/>
          <p:nvPr/>
        </p:nvSpPr>
        <p:spPr>
          <a:xfrm>
            <a:off x="5658998" y="2261030"/>
            <a:ext cx="6096000" cy="4524315"/>
          </a:xfrm>
          <a:prstGeom prst="rect">
            <a:avLst/>
          </a:prstGeom>
        </p:spPr>
        <p:txBody>
          <a:bodyPr>
            <a:spAutoFit/>
          </a:bodyPr>
          <a:lstStyle/>
          <a:p>
            <a:r>
              <a:rPr lang="en-US" b="1" dirty="0"/>
              <a:t>Other Uses of </a:t>
            </a:r>
            <a:r>
              <a:rPr lang="en-US" b="1" dirty="0" err="1"/>
              <a:t>AdaBoost</a:t>
            </a:r>
            <a:endParaRPr lang="en-US" dirty="0"/>
          </a:p>
          <a:p>
            <a:r>
              <a:rPr lang="en-US" dirty="0"/>
              <a:t>•Human/Pedestrian Detection &amp; Tracking</a:t>
            </a:r>
          </a:p>
          <a:p>
            <a:r>
              <a:rPr lang="en-US" dirty="0"/>
              <a:t>•Face Expression Recognition</a:t>
            </a:r>
          </a:p>
          <a:p>
            <a:r>
              <a:rPr lang="en-US" dirty="0"/>
              <a:t>•Iris Recognition</a:t>
            </a:r>
          </a:p>
          <a:p>
            <a:r>
              <a:rPr lang="en-US" dirty="0"/>
              <a:t>•Action/Gait Recognition</a:t>
            </a:r>
          </a:p>
          <a:p>
            <a:r>
              <a:rPr lang="en-US" dirty="0"/>
              <a:t>•Vehicle Detection</a:t>
            </a:r>
          </a:p>
          <a:p>
            <a:r>
              <a:rPr lang="en-US" dirty="0"/>
              <a:t>•License Plate Detection &amp; Recognition</a:t>
            </a:r>
          </a:p>
          <a:p>
            <a:r>
              <a:rPr lang="en-US" dirty="0"/>
              <a:t>•Traffic Sign Detection &amp; Recognition</a:t>
            </a:r>
          </a:p>
          <a:p>
            <a:endParaRPr lang="en-US" dirty="0"/>
          </a:p>
          <a:p>
            <a:r>
              <a:rPr lang="en-US" b="1" dirty="0"/>
              <a:t>Other Features Used in </a:t>
            </a:r>
            <a:r>
              <a:rPr lang="en-US" b="1" dirty="0" err="1"/>
              <a:t>AdaBoost</a:t>
            </a:r>
            <a:r>
              <a:rPr lang="en-US" b="1" dirty="0"/>
              <a:t> weak classifiers</a:t>
            </a:r>
            <a:endParaRPr lang="en-US" dirty="0"/>
          </a:p>
          <a:p>
            <a:r>
              <a:rPr lang="en-US" dirty="0"/>
              <a:t>•Histograms of Oriented Gradients (HOGs)</a:t>
            </a:r>
          </a:p>
          <a:p>
            <a:r>
              <a:rPr lang="en-US" dirty="0"/>
              <a:t>•Pyramidal HOGs (P-HOGs)</a:t>
            </a:r>
          </a:p>
          <a:p>
            <a:r>
              <a:rPr lang="en-US" dirty="0"/>
              <a:t>•Shape Context Descriptors</a:t>
            </a:r>
          </a:p>
          <a:p>
            <a:r>
              <a:rPr lang="en-US" dirty="0"/>
              <a:t>•Region </a:t>
            </a:r>
            <a:r>
              <a:rPr lang="en-US" dirty="0" err="1"/>
              <a:t>Covariances</a:t>
            </a:r>
            <a:endParaRPr lang="en-US" dirty="0"/>
          </a:p>
          <a:p>
            <a:r>
              <a:rPr lang="en-US" dirty="0"/>
              <a:t>•Motion-specific features such as optical flow &amp; other filter outputs</a:t>
            </a:r>
          </a:p>
        </p:txBody>
      </p:sp>
    </p:spTree>
    <p:extLst>
      <p:ext uri="{BB962C8B-B14F-4D97-AF65-F5344CB8AC3E}">
        <p14:creationId xmlns:p14="http://schemas.microsoft.com/office/powerpoint/2010/main" val="4097649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Methods</a:t>
            </a:r>
          </a:p>
        </p:txBody>
      </p:sp>
      <p:sp>
        <p:nvSpPr>
          <p:cNvPr id="9219" name="Rectangle 3"/>
          <p:cNvSpPr>
            <a:spLocks noGrp="1" noChangeArrowheads="1"/>
          </p:cNvSpPr>
          <p:nvPr>
            <p:ph type="body" idx="1"/>
          </p:nvPr>
        </p:nvSpPr>
        <p:spPr/>
        <p:txBody>
          <a:bodyPr/>
          <a:lstStyle/>
          <a:p>
            <a:r>
              <a:rPr lang="en-US" altLang="en-US" dirty="0"/>
              <a:t>Simple objects</a:t>
            </a:r>
          </a:p>
          <a:p>
            <a:pPr>
              <a:buFontTx/>
              <a:buNone/>
            </a:pPr>
            <a:r>
              <a:rPr lang="en-US" altLang="en-US" sz="2400" dirty="0"/>
              <a:t>    Extracting certain image features, such as edges, color regions, textures, contours, etc.</a:t>
            </a:r>
          </a:p>
          <a:p>
            <a:r>
              <a:rPr lang="en-US" altLang="en-US" dirty="0"/>
              <a:t>Complex objects</a:t>
            </a:r>
          </a:p>
          <a:p>
            <a:pPr>
              <a:buFontTx/>
              <a:buNone/>
            </a:pPr>
            <a:r>
              <a:rPr lang="en-US" altLang="en-US" sz="2000" dirty="0"/>
              <a:t>    </a:t>
            </a:r>
            <a:r>
              <a:rPr lang="en-US" altLang="en-US" sz="2400" dirty="0"/>
              <a:t>Learning-based method: </a:t>
            </a:r>
          </a:p>
          <a:p>
            <a:pPr>
              <a:buFontTx/>
              <a:buNone/>
            </a:pPr>
            <a:r>
              <a:rPr lang="en-US" altLang="en-US" sz="2400" dirty="0"/>
              <a:t>    </a:t>
            </a:r>
            <a:r>
              <a:rPr lang="en-US" altLang="en-US" sz="2000" dirty="0"/>
              <a:t>Viola and Jones, “Rapid object detection using a boosted cascade of simple features”, CVPR 2001</a:t>
            </a:r>
          </a:p>
          <a:p>
            <a:pPr>
              <a:buFontTx/>
              <a:buNone/>
            </a:pPr>
            <a:endParaRPr lang="en-US" altLang="en-US" sz="2400" dirty="0"/>
          </a:p>
          <a:p>
            <a:endParaRPr lang="en-US" altLang="en-US" sz="2400" dirty="0"/>
          </a:p>
        </p:txBody>
      </p:sp>
      <p:pic>
        <p:nvPicPr>
          <p:cNvPr id="9220"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30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Statistical model-based training</a:t>
            </a:r>
          </a:p>
        </p:txBody>
      </p:sp>
      <p:sp>
        <p:nvSpPr>
          <p:cNvPr id="5123" name="Rectangle 3"/>
          <p:cNvSpPr>
            <a:spLocks noGrp="1" noChangeArrowheads="1"/>
          </p:cNvSpPr>
          <p:nvPr>
            <p:ph type="body" idx="1"/>
          </p:nvPr>
        </p:nvSpPr>
        <p:spPr/>
        <p:txBody>
          <a:bodyPr/>
          <a:lstStyle/>
          <a:p>
            <a:r>
              <a:rPr lang="en-US" altLang="en-US"/>
              <a:t>Take multiple “positive” samples, i.e., objects of interest,  and “negative” samples, i.e., images that do not contain objects.</a:t>
            </a:r>
          </a:p>
          <a:p>
            <a:r>
              <a:rPr lang="en-US" altLang="en-US"/>
              <a:t>Different features are extracted from samples and distinctive features are “compressed” into the statistical model parameters.</a:t>
            </a:r>
          </a:p>
          <a:p>
            <a:r>
              <a:rPr lang="en-US" altLang="en-US"/>
              <a:t>It is easy to make an adjustment by adding new positive or negative samples.  </a:t>
            </a:r>
          </a:p>
        </p:txBody>
      </p:sp>
    </p:spTree>
    <p:extLst>
      <p:ext uri="{BB962C8B-B14F-4D97-AF65-F5344CB8AC3E}">
        <p14:creationId xmlns:p14="http://schemas.microsoft.com/office/powerpoint/2010/main" val="1223065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Haar-like Features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47800"/>
            <a:ext cx="6934200" cy="473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761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Example</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43001"/>
            <a:ext cx="5029200" cy="3217863"/>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4"/>
          <p:cNvSpPr>
            <a:spLocks noChangeArrowheads="1"/>
          </p:cNvSpPr>
          <p:nvPr/>
        </p:nvSpPr>
        <p:spPr bwMode="auto">
          <a:xfrm>
            <a:off x="1676400" y="4724400"/>
            <a:ext cx="86868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FontTx/>
              <a:buChar char="•"/>
            </a:pPr>
            <a:r>
              <a:rPr lang="en-US" altLang="en-US" sz="2400"/>
              <a:t>Feature’s value is calculated as the difference between the sum of the pixels within white and black rectangle regions.</a:t>
            </a:r>
          </a:p>
        </p:txBody>
      </p:sp>
      <p:graphicFrame>
        <p:nvGraphicFramePr>
          <p:cNvPr id="8197" name="Object 5"/>
          <p:cNvGraphicFramePr>
            <a:graphicFrameLocks noGrp="1" noChangeAspect="1"/>
          </p:cNvGraphicFramePr>
          <p:nvPr>
            <p:ph idx="1"/>
          </p:nvPr>
        </p:nvGraphicFramePr>
        <p:xfrm>
          <a:off x="1905000" y="5867400"/>
          <a:ext cx="4038600" cy="528638"/>
        </p:xfrm>
        <a:graphic>
          <a:graphicData uri="http://schemas.openxmlformats.org/presentationml/2006/ole">
            <mc:AlternateContent xmlns:mc="http://schemas.openxmlformats.org/markup-compatibility/2006">
              <mc:Choice xmlns:v="urn:schemas-microsoft-com:vml" Requires="v">
                <p:oleObj spid="_x0000_s1040" name="Equation" r:id="rId4" imgW="1841400" imgH="241200" progId="Equation.3">
                  <p:embed/>
                </p:oleObj>
              </mc:Choice>
              <mc:Fallback>
                <p:oleObj name="Equation" r:id="rId4" imgW="1841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867400"/>
                        <a:ext cx="40386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7" name="Object 15"/>
          <p:cNvGraphicFramePr>
            <a:graphicFrameLocks noChangeAspect="1"/>
          </p:cNvGraphicFramePr>
          <p:nvPr/>
        </p:nvGraphicFramePr>
        <p:xfrm>
          <a:off x="6172200" y="5562601"/>
          <a:ext cx="3886200" cy="1031875"/>
        </p:xfrm>
        <a:graphic>
          <a:graphicData uri="http://schemas.openxmlformats.org/presentationml/2006/ole">
            <mc:AlternateContent xmlns:mc="http://schemas.openxmlformats.org/markup-compatibility/2006">
              <mc:Choice xmlns:v="urn:schemas-microsoft-com:vml" Requires="v">
                <p:oleObj spid="_x0000_s1041" name="Equation" r:id="rId6" imgW="1879560" imgH="482400" progId="Equation.3">
                  <p:embed/>
                </p:oleObj>
              </mc:Choice>
              <mc:Fallback>
                <p:oleObj name="Equation" r:id="rId6" imgW="18795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5562601"/>
                        <a:ext cx="38862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6732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Adaboost Learning</a:t>
            </a:r>
          </a:p>
        </p:txBody>
      </p:sp>
      <p:graphicFrame>
        <p:nvGraphicFramePr>
          <p:cNvPr id="12292" name="Object 4"/>
          <p:cNvGraphicFramePr>
            <a:graphicFrameLocks noGrp="1" noChangeAspect="1"/>
          </p:cNvGraphicFramePr>
          <p:nvPr>
            <p:ph sz="half" idx="1"/>
          </p:nvPr>
        </p:nvGraphicFramePr>
        <p:xfrm>
          <a:off x="2667000" y="2057401"/>
          <a:ext cx="6629400" cy="754063"/>
        </p:xfrm>
        <a:graphic>
          <a:graphicData uri="http://schemas.openxmlformats.org/presentationml/2006/ole">
            <mc:AlternateContent xmlns:mc="http://schemas.openxmlformats.org/markup-compatibility/2006">
              <mc:Choice xmlns:v="urn:schemas-microsoft-com:vml" Requires="v">
                <p:oleObj spid="_x0000_s2064" name="Equation" r:id="rId3" imgW="2006280" imgH="228600" progId="Equation.3">
                  <p:embed/>
                </p:oleObj>
              </mc:Choice>
              <mc:Fallback>
                <p:oleObj name="Equation" r:id="rId3" imgW="2006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57401"/>
                        <a:ext cx="6629400"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Grp="1" noChangeAspect="1"/>
          </p:cNvGraphicFramePr>
          <p:nvPr>
            <p:ph sz="half" idx="2"/>
          </p:nvPr>
        </p:nvGraphicFramePr>
        <p:xfrm>
          <a:off x="3124200" y="3048000"/>
          <a:ext cx="4800600" cy="1225550"/>
        </p:xfrm>
        <a:graphic>
          <a:graphicData uri="http://schemas.openxmlformats.org/presentationml/2006/ole">
            <mc:AlternateContent xmlns:mc="http://schemas.openxmlformats.org/markup-compatibility/2006">
              <mc:Choice xmlns:v="urn:schemas-microsoft-com:vml" Requires="v">
                <p:oleObj spid="_x0000_s2065" name="Equation" r:id="rId5" imgW="1892160" imgH="482400" progId="Equation.3">
                  <p:embed/>
                </p:oleObj>
              </mc:Choice>
              <mc:Fallback>
                <p:oleObj name="Equation" r:id="rId5" imgW="189216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048000"/>
                        <a:ext cx="48006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Rectangle 8"/>
          <p:cNvSpPr>
            <a:spLocks noChangeArrowheads="1"/>
          </p:cNvSpPr>
          <p:nvPr/>
        </p:nvSpPr>
        <p:spPr bwMode="auto">
          <a:xfrm>
            <a:off x="2438400" y="4724400"/>
            <a:ext cx="7467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0000"/>
                </a:solidFill>
              </a:rPr>
              <a:t>The more distinctive the feature, the larger the weight.</a:t>
            </a:r>
          </a:p>
        </p:txBody>
      </p:sp>
    </p:spTree>
    <p:extLst>
      <p:ext uri="{BB962C8B-B14F-4D97-AF65-F5344CB8AC3E}">
        <p14:creationId xmlns:p14="http://schemas.microsoft.com/office/powerpoint/2010/main" val="1247450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Detector in Intel </a:t>
            </a:r>
            <a:r>
              <a:rPr lang="en-US" altLang="en-US" dirty="0" err="1" smtClean="0"/>
              <a:t>OpenCV</a:t>
            </a:r>
            <a:endParaRPr lang="en-US" altLang="en-US" dirty="0"/>
          </a:p>
        </p:txBody>
      </p:sp>
      <p:sp>
        <p:nvSpPr>
          <p:cNvPr id="14339" name="Rectangle 3"/>
          <p:cNvSpPr>
            <a:spLocks noGrp="1" noChangeArrowheads="1"/>
          </p:cNvSpPr>
          <p:nvPr>
            <p:ph type="body" idx="1"/>
          </p:nvPr>
        </p:nvSpPr>
        <p:spPr/>
        <p:txBody>
          <a:bodyPr/>
          <a:lstStyle/>
          <a:p>
            <a:pPr marL="609600" indent="-609600">
              <a:buFontTx/>
              <a:buAutoNum type="arabicPeriod"/>
            </a:pPr>
            <a:r>
              <a:rPr lang="en-US" altLang="en-US" dirty="0"/>
              <a:t>Collect a database of positive samples and a database of negative samples. </a:t>
            </a:r>
          </a:p>
          <a:p>
            <a:pPr marL="609600" indent="-609600">
              <a:buFontTx/>
              <a:buAutoNum type="arabicPeriod"/>
            </a:pPr>
            <a:r>
              <a:rPr lang="en-US" altLang="en-US" dirty="0"/>
              <a:t>Mark object by objectmarker.exe</a:t>
            </a:r>
          </a:p>
          <a:p>
            <a:pPr marL="609600" indent="-609600">
              <a:buFontTx/>
              <a:buAutoNum type="arabicPeriod"/>
            </a:pPr>
            <a:r>
              <a:rPr lang="en-US" altLang="en-US" dirty="0"/>
              <a:t>Build a </a:t>
            </a:r>
            <a:r>
              <a:rPr lang="en-US" altLang="en-US" dirty="0" err="1"/>
              <a:t>vec</a:t>
            </a:r>
            <a:r>
              <a:rPr lang="en-US" altLang="en-US" dirty="0"/>
              <a:t> file out of positive samples  using createsamples.exe</a:t>
            </a:r>
          </a:p>
          <a:p>
            <a:pPr marL="609600" indent="-609600">
              <a:buFontTx/>
              <a:buAutoNum type="arabicPeriod"/>
            </a:pPr>
            <a:r>
              <a:rPr lang="en-US" altLang="en-US" dirty="0"/>
              <a:t>Run haartraining.exe to build the classifier.</a:t>
            </a:r>
          </a:p>
          <a:p>
            <a:pPr marL="609600" indent="-609600">
              <a:buFontTx/>
              <a:buAutoNum type="arabicPeriod"/>
            </a:pPr>
            <a:r>
              <a:rPr lang="en-US" altLang="en-US" dirty="0"/>
              <a:t>Run performance.exe to evaluate the classifier.</a:t>
            </a:r>
          </a:p>
          <a:p>
            <a:pPr marL="609600" indent="-609600">
              <a:buFontTx/>
              <a:buAutoNum type="arabicPeriod"/>
            </a:pPr>
            <a:r>
              <a:rPr lang="en-US" altLang="en-US" dirty="0"/>
              <a:t>Run haarconv.exe to convert classifier to .xml file </a:t>
            </a:r>
          </a:p>
        </p:txBody>
      </p:sp>
    </p:spTree>
    <p:extLst>
      <p:ext uri="{BB962C8B-B14F-4D97-AF65-F5344CB8AC3E}">
        <p14:creationId xmlns:p14="http://schemas.microsoft.com/office/powerpoint/2010/main" val="472625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450</Words>
  <Application>Microsoft Office PowerPoint</Application>
  <PresentationFormat>Widescreen</PresentationFormat>
  <Paragraphs>56</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Equation</vt:lpstr>
      <vt:lpstr>Lecture 3: introduction to object detection using OpenCV </vt:lpstr>
      <vt:lpstr> Introduction to OpenCV Summer 2015, Tuesday/Thursday 7:00-9:00pm   </vt:lpstr>
      <vt:lpstr>Object detection</vt:lpstr>
      <vt:lpstr>Methods</vt:lpstr>
      <vt:lpstr>Statistical model-based training</vt:lpstr>
      <vt:lpstr>Haar-like Features</vt:lpstr>
      <vt:lpstr>Example</vt:lpstr>
      <vt:lpstr>Adaboost Learning</vt:lpstr>
      <vt:lpstr>Detector in Intel OpenCV</vt:lpstr>
      <vt:lpstr>Homework Assignment</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 Jianfeng</dc:creator>
  <cp:lastModifiedBy>Ren, Jianfeng</cp:lastModifiedBy>
  <cp:revision>28</cp:revision>
  <dcterms:created xsi:type="dcterms:W3CDTF">2015-07-05T18:14:07Z</dcterms:created>
  <dcterms:modified xsi:type="dcterms:W3CDTF">2015-08-12T00:06:47Z</dcterms:modified>
</cp:coreProperties>
</file>