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5" r:id="rId13"/>
    <p:sldId id="293" r:id="rId14"/>
    <p:sldId id="294" r:id="rId15"/>
    <p:sldId id="295" r:id="rId16"/>
    <p:sldId id="276" r:id="rId17"/>
    <p:sldId id="277" r:id="rId18"/>
    <p:sldId id="278" r:id="rId19"/>
    <p:sldId id="279" r:id="rId20"/>
    <p:sldId id="280" r:id="rId21"/>
    <p:sldId id="282" r:id="rId22"/>
    <p:sldId id="283" r:id="rId23"/>
    <p:sldId id="284" r:id="rId24"/>
    <p:sldId id="296" r:id="rId25"/>
    <p:sldId id="297"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E82F1D-6D1B-485F-8763-BB1248B59F98}"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42656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82F1D-6D1B-485F-8763-BB1248B59F98}"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57963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82F1D-6D1B-485F-8763-BB1248B59F98}"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303991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82F1D-6D1B-485F-8763-BB1248B59F98}"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193537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E82F1D-6D1B-485F-8763-BB1248B59F98}" type="datetimeFigureOut">
              <a:rPr lang="en-US" smtClean="0"/>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407044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E82F1D-6D1B-485F-8763-BB1248B59F98}"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82730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E82F1D-6D1B-485F-8763-BB1248B59F98}" type="datetimeFigureOut">
              <a:rPr lang="en-US" smtClean="0"/>
              <a:t>8/11/2015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354860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E82F1D-6D1B-485F-8763-BB1248B59F98}" type="datetimeFigureOut">
              <a:rPr lang="en-US" smtClean="0"/>
              <a:t>8/11/2015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358463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82F1D-6D1B-485F-8763-BB1248B59F98}" type="datetimeFigureOut">
              <a:rPr lang="en-US" smtClean="0"/>
              <a:t>8/11/2015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174519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82F1D-6D1B-485F-8763-BB1248B59F98}"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137364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82F1D-6D1B-485F-8763-BB1248B59F98}" type="datetimeFigureOut">
              <a:rPr lang="en-US" smtClean="0"/>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CF2DB-5939-4964-A370-1BFCDD6DC6DB}" type="slidenum">
              <a:rPr lang="en-US" smtClean="0"/>
              <a:t>‹#›</a:t>
            </a:fld>
            <a:endParaRPr lang="en-US"/>
          </a:p>
        </p:txBody>
      </p:sp>
    </p:spTree>
    <p:extLst>
      <p:ext uri="{BB962C8B-B14F-4D97-AF65-F5344CB8AC3E}">
        <p14:creationId xmlns:p14="http://schemas.microsoft.com/office/powerpoint/2010/main" val="201760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82F1D-6D1B-485F-8763-BB1248B59F98}" type="datetimeFigureOut">
              <a:rPr lang="en-US" smtClean="0"/>
              <a:t>8/11/2015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CF2DB-5939-4964-A370-1BFCDD6DC6DB}" type="slidenum">
              <a:rPr lang="en-US" smtClean="0"/>
              <a:t>‹#›</a:t>
            </a:fld>
            <a:endParaRPr lang="en-US"/>
          </a:p>
        </p:txBody>
      </p:sp>
    </p:spTree>
    <p:extLst>
      <p:ext uri="{BB962C8B-B14F-4D97-AF65-F5344CB8AC3E}">
        <p14:creationId xmlns:p14="http://schemas.microsoft.com/office/powerpoint/2010/main" val="946858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Lecture 4: Introduction to Practical Machine Learning</a:t>
            </a:r>
            <a:endParaRPr lang="en-US" dirty="0"/>
          </a:p>
        </p:txBody>
      </p:sp>
      <p:sp>
        <p:nvSpPr>
          <p:cNvPr id="3" name="Subtitle 2"/>
          <p:cNvSpPr>
            <a:spLocks noGrp="1"/>
          </p:cNvSpPr>
          <p:nvPr>
            <p:ph type="subTitle" idx="1"/>
          </p:nvPr>
        </p:nvSpPr>
        <p:spPr/>
        <p:txBody>
          <a:bodyPr/>
          <a:lstStyle/>
          <a:p>
            <a:r>
              <a:rPr lang="en-US" dirty="0" smtClean="0"/>
              <a:t>Instructor: Jianfeng(Jeff) Ren</a:t>
            </a:r>
            <a:endParaRPr lang="en-US" dirty="0"/>
          </a:p>
        </p:txBody>
      </p:sp>
    </p:spTree>
    <p:extLst>
      <p:ext uri="{BB962C8B-B14F-4D97-AF65-F5344CB8AC3E}">
        <p14:creationId xmlns:p14="http://schemas.microsoft.com/office/powerpoint/2010/main" val="18888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5" name="Rectangle 7"/>
          <p:cNvSpPr>
            <a:spLocks noChangeArrowheads="1"/>
          </p:cNvSpPr>
          <p:nvPr/>
        </p:nvSpPr>
        <p:spPr bwMode="auto">
          <a:xfrm>
            <a:off x="1828800" y="4572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Classifier Margin</a:t>
            </a:r>
          </a:p>
        </p:txBody>
      </p:sp>
      <p:sp>
        <p:nvSpPr>
          <p:cNvPr id="242696" name="Rectangle 8"/>
          <p:cNvSpPr>
            <a:spLocks noChangeArrowheads="1"/>
          </p:cNvSpPr>
          <p:nvPr/>
        </p:nvSpPr>
        <p:spPr bwMode="auto">
          <a:xfrm>
            <a:off x="7010400" y="9286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tx1"/>
              </a:buClr>
            </a:pPr>
            <a:r>
              <a:rPr lang="en-US" altLang="zh-CN" sz="3600" i="1">
                <a:latin typeface="Tahoma" panose="020B0604030504040204" pitchFamily="34" charset="0"/>
              </a:rPr>
              <a:t>f </a:t>
            </a:r>
            <a:r>
              <a:rPr lang="en-US" altLang="zh-CN" sz="2000">
                <a:latin typeface="Tahoma" panose="020B0604030504040204" pitchFamily="34" charset="0"/>
              </a:rPr>
              <a:t>        </a:t>
            </a:r>
          </a:p>
        </p:txBody>
      </p:sp>
      <p:sp>
        <p:nvSpPr>
          <p:cNvPr id="242697" name="Line 9"/>
          <p:cNvSpPr>
            <a:spLocks noChangeShapeType="1"/>
          </p:cNvSpPr>
          <p:nvPr/>
        </p:nvSpPr>
        <p:spPr bwMode="auto">
          <a:xfrm>
            <a:off x="5638800" y="12192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698" name="Text Box 10"/>
          <p:cNvSpPr txBox="1">
            <a:spLocks noChangeArrowheads="1"/>
          </p:cNvSpPr>
          <p:nvPr/>
        </p:nvSpPr>
        <p:spPr bwMode="auto">
          <a:xfrm>
            <a:off x="5181600" y="914401"/>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800" b="1" i="1">
                <a:latin typeface="Tahoma" panose="020B0604030504040204" pitchFamily="34" charset="0"/>
              </a:rPr>
              <a:t>x</a:t>
            </a:r>
          </a:p>
        </p:txBody>
      </p:sp>
      <p:sp>
        <p:nvSpPr>
          <p:cNvPr id="242699" name="Line 11"/>
          <p:cNvSpPr>
            <a:spLocks noChangeShapeType="1"/>
          </p:cNvSpPr>
          <p:nvPr/>
        </p:nvSpPr>
        <p:spPr bwMode="auto">
          <a:xfrm>
            <a:off x="7696200" y="5334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700" name="Text Box 12"/>
          <p:cNvSpPr txBox="1">
            <a:spLocks noChangeArrowheads="1"/>
          </p:cNvSpPr>
          <p:nvPr/>
        </p:nvSpPr>
        <p:spPr bwMode="auto">
          <a:xfrm>
            <a:off x="7467600" y="15240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3200">
                <a:solidFill>
                  <a:srgbClr val="00CC00"/>
                </a:solidFill>
                <a:latin typeface="Symbol" panose="05050102010706020507" pitchFamily="18" charset="2"/>
              </a:rPr>
              <a:t>a</a:t>
            </a:r>
          </a:p>
        </p:txBody>
      </p:sp>
      <p:sp>
        <p:nvSpPr>
          <p:cNvPr id="242701" name="Line 13"/>
          <p:cNvSpPr>
            <a:spLocks noChangeShapeType="1"/>
          </p:cNvSpPr>
          <p:nvPr/>
        </p:nvSpPr>
        <p:spPr bwMode="auto">
          <a:xfrm>
            <a:off x="8610600" y="12192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702" name="Text Box 14"/>
          <p:cNvSpPr txBox="1">
            <a:spLocks noChangeArrowheads="1"/>
          </p:cNvSpPr>
          <p:nvPr/>
        </p:nvSpPr>
        <p:spPr bwMode="auto">
          <a:xfrm>
            <a:off x="9982200" y="9906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1"/>
              </a:buClr>
            </a:pPr>
            <a:r>
              <a:rPr lang="en-US" altLang="zh-CN" sz="3200">
                <a:latin typeface="Tahoma" panose="020B0604030504040204" pitchFamily="34" charset="0"/>
              </a:rPr>
              <a:t>y</a:t>
            </a:r>
            <a:r>
              <a:rPr lang="en-US" altLang="zh-CN" sz="3200" baseline="30000">
                <a:latin typeface="Tahoma" panose="020B0604030504040204" pitchFamily="34" charset="0"/>
              </a:rPr>
              <a:t>est</a:t>
            </a:r>
          </a:p>
        </p:txBody>
      </p:sp>
      <p:sp>
        <p:nvSpPr>
          <p:cNvPr id="242703" name="Text Box 15"/>
          <p:cNvSpPr txBox="1">
            <a:spLocks noChangeArrowheads="1"/>
          </p:cNvSpPr>
          <p:nvPr/>
        </p:nvSpPr>
        <p:spPr bwMode="auto">
          <a:xfrm>
            <a:off x="2514600" y="2057401"/>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a:latin typeface="Tahoma" panose="020B0604030504040204" pitchFamily="34" charset="0"/>
              </a:rPr>
              <a:t>denotes +1</a:t>
            </a:r>
          </a:p>
          <a:p>
            <a:pPr>
              <a:spcBef>
                <a:spcPct val="50000"/>
              </a:spcBef>
              <a:buClr>
                <a:schemeClr val="tx1"/>
              </a:buClr>
            </a:pPr>
            <a:r>
              <a:rPr lang="en-US" altLang="zh-CN" sz="2000">
                <a:latin typeface="Tahoma" panose="020B0604030504040204" pitchFamily="34" charset="0"/>
              </a:rPr>
              <a:t>denotes -1</a:t>
            </a:r>
          </a:p>
        </p:txBody>
      </p:sp>
      <p:sp>
        <p:nvSpPr>
          <p:cNvPr id="242704" name="Oval 16"/>
          <p:cNvSpPr>
            <a:spLocks noChangeAspect="1" noChangeArrowheads="1"/>
          </p:cNvSpPr>
          <p:nvPr/>
        </p:nvSpPr>
        <p:spPr bwMode="auto">
          <a:xfrm rot="4777107">
            <a:off x="2591594" y="2209007"/>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5" name="Oval 17"/>
          <p:cNvSpPr>
            <a:spLocks noChangeAspect="1" noChangeArrowheads="1"/>
          </p:cNvSpPr>
          <p:nvPr/>
        </p:nvSpPr>
        <p:spPr bwMode="auto">
          <a:xfrm rot="5895381">
            <a:off x="2592388" y="2665413"/>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6" name="Line 18"/>
          <p:cNvSpPr>
            <a:spLocks noChangeShapeType="1"/>
          </p:cNvSpPr>
          <p:nvPr/>
        </p:nvSpPr>
        <p:spPr bwMode="auto">
          <a:xfrm>
            <a:off x="4267200" y="23622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707" name="Line 19"/>
          <p:cNvSpPr>
            <a:spLocks noChangeShapeType="1"/>
          </p:cNvSpPr>
          <p:nvPr/>
        </p:nvSpPr>
        <p:spPr bwMode="auto">
          <a:xfrm flipV="1">
            <a:off x="4114800" y="5715000"/>
            <a:ext cx="3657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2708" name="Oval 20"/>
          <p:cNvSpPr>
            <a:spLocks noChangeAspect="1" noChangeArrowheads="1"/>
          </p:cNvSpPr>
          <p:nvPr/>
        </p:nvSpPr>
        <p:spPr bwMode="auto">
          <a:xfrm>
            <a:off x="5394326" y="51847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09" name="Oval 21"/>
          <p:cNvSpPr>
            <a:spLocks noChangeAspect="1" noChangeArrowheads="1"/>
          </p:cNvSpPr>
          <p:nvPr/>
        </p:nvSpPr>
        <p:spPr bwMode="auto">
          <a:xfrm>
            <a:off x="4162426" y="40560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0" name="Oval 22"/>
          <p:cNvSpPr>
            <a:spLocks noChangeAspect="1" noChangeArrowheads="1"/>
          </p:cNvSpPr>
          <p:nvPr/>
        </p:nvSpPr>
        <p:spPr bwMode="auto">
          <a:xfrm>
            <a:off x="6016626" y="29670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1" name="Oval 23"/>
          <p:cNvSpPr>
            <a:spLocks noChangeAspect="1" noChangeArrowheads="1"/>
          </p:cNvSpPr>
          <p:nvPr/>
        </p:nvSpPr>
        <p:spPr bwMode="auto">
          <a:xfrm>
            <a:off x="6080126" y="37877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2" name="Oval 24"/>
          <p:cNvSpPr>
            <a:spLocks noChangeAspect="1" noChangeArrowheads="1"/>
          </p:cNvSpPr>
          <p:nvPr/>
        </p:nvSpPr>
        <p:spPr bwMode="auto">
          <a:xfrm>
            <a:off x="5086351" y="28162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3" name="Oval 25"/>
          <p:cNvSpPr>
            <a:spLocks noChangeAspect="1" noChangeArrowheads="1"/>
          </p:cNvSpPr>
          <p:nvPr/>
        </p:nvSpPr>
        <p:spPr bwMode="auto">
          <a:xfrm>
            <a:off x="5562601" y="38862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4" name="Oval 26"/>
          <p:cNvSpPr>
            <a:spLocks noChangeAspect="1" noChangeArrowheads="1"/>
          </p:cNvSpPr>
          <p:nvPr/>
        </p:nvSpPr>
        <p:spPr bwMode="auto">
          <a:xfrm>
            <a:off x="4724401" y="32766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5" name="Oval 27"/>
          <p:cNvSpPr>
            <a:spLocks noChangeAspect="1" noChangeArrowheads="1"/>
          </p:cNvSpPr>
          <p:nvPr/>
        </p:nvSpPr>
        <p:spPr bwMode="auto">
          <a:xfrm>
            <a:off x="6781801" y="42672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6" name="Oval 28"/>
          <p:cNvSpPr>
            <a:spLocks noChangeAspect="1" noChangeArrowheads="1"/>
          </p:cNvSpPr>
          <p:nvPr/>
        </p:nvSpPr>
        <p:spPr bwMode="auto">
          <a:xfrm rot="-1118274">
            <a:off x="5564189" y="45958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7" name="Oval 29"/>
          <p:cNvSpPr>
            <a:spLocks noChangeAspect="1" noChangeArrowheads="1"/>
          </p:cNvSpPr>
          <p:nvPr/>
        </p:nvSpPr>
        <p:spPr bwMode="auto">
          <a:xfrm rot="-1118274">
            <a:off x="7680326" y="33813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8" name="Oval 30"/>
          <p:cNvSpPr>
            <a:spLocks noChangeAspect="1" noChangeArrowheads="1"/>
          </p:cNvSpPr>
          <p:nvPr/>
        </p:nvSpPr>
        <p:spPr bwMode="auto">
          <a:xfrm rot="-1118274">
            <a:off x="6972301" y="46974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19" name="Oval 31"/>
          <p:cNvSpPr>
            <a:spLocks noChangeAspect="1" noChangeArrowheads="1"/>
          </p:cNvSpPr>
          <p:nvPr/>
        </p:nvSpPr>
        <p:spPr bwMode="auto">
          <a:xfrm rot="-1118274">
            <a:off x="4800601" y="28194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0" name="Oval 32"/>
          <p:cNvSpPr>
            <a:spLocks noChangeAspect="1" noChangeArrowheads="1"/>
          </p:cNvSpPr>
          <p:nvPr/>
        </p:nvSpPr>
        <p:spPr bwMode="auto">
          <a:xfrm rot="-1118274">
            <a:off x="6388101" y="3736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1" name="Oval 33"/>
          <p:cNvSpPr>
            <a:spLocks noChangeAspect="1" noChangeArrowheads="1"/>
          </p:cNvSpPr>
          <p:nvPr/>
        </p:nvSpPr>
        <p:spPr bwMode="auto">
          <a:xfrm rot="-1118274">
            <a:off x="7543801" y="46482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2" name="Oval 34"/>
          <p:cNvSpPr>
            <a:spLocks noChangeAspect="1" noChangeArrowheads="1"/>
          </p:cNvSpPr>
          <p:nvPr/>
        </p:nvSpPr>
        <p:spPr bwMode="auto">
          <a:xfrm rot="-1118274">
            <a:off x="4791076" y="37925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3" name="Oval 35"/>
          <p:cNvSpPr>
            <a:spLocks noChangeAspect="1" noChangeArrowheads="1"/>
          </p:cNvSpPr>
          <p:nvPr/>
        </p:nvSpPr>
        <p:spPr bwMode="auto">
          <a:xfrm rot="5895381">
            <a:off x="5543551" y="32099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4" name="Oval 36"/>
          <p:cNvSpPr>
            <a:spLocks noChangeAspect="1" noChangeArrowheads="1"/>
          </p:cNvSpPr>
          <p:nvPr/>
        </p:nvSpPr>
        <p:spPr bwMode="auto">
          <a:xfrm rot="5895381">
            <a:off x="5812632" y="53951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5" name="Oval 37"/>
          <p:cNvSpPr>
            <a:spLocks noChangeAspect="1" noChangeArrowheads="1"/>
          </p:cNvSpPr>
          <p:nvPr/>
        </p:nvSpPr>
        <p:spPr bwMode="auto">
          <a:xfrm rot="5895381">
            <a:off x="4791076" y="4251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6" name="Oval 38"/>
          <p:cNvSpPr>
            <a:spLocks noChangeAspect="1" noChangeArrowheads="1"/>
          </p:cNvSpPr>
          <p:nvPr/>
        </p:nvSpPr>
        <p:spPr bwMode="auto">
          <a:xfrm rot="5895381">
            <a:off x="6019801" y="25463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7" name="Oval 39"/>
          <p:cNvSpPr>
            <a:spLocks noChangeAspect="1" noChangeArrowheads="1"/>
          </p:cNvSpPr>
          <p:nvPr/>
        </p:nvSpPr>
        <p:spPr bwMode="auto">
          <a:xfrm rot="5895381">
            <a:off x="6981033" y="42965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8" name="Oval 40"/>
          <p:cNvSpPr>
            <a:spLocks noChangeAspect="1" noChangeArrowheads="1"/>
          </p:cNvSpPr>
          <p:nvPr/>
        </p:nvSpPr>
        <p:spPr bwMode="auto">
          <a:xfrm rot="5895381">
            <a:off x="6046789" y="42322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29" name="Oval 41"/>
          <p:cNvSpPr>
            <a:spLocks noChangeAspect="1" noChangeArrowheads="1"/>
          </p:cNvSpPr>
          <p:nvPr/>
        </p:nvSpPr>
        <p:spPr bwMode="auto">
          <a:xfrm rot="5895381">
            <a:off x="7296151" y="35179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0" name="Oval 42"/>
          <p:cNvSpPr>
            <a:spLocks noChangeAspect="1" noChangeArrowheads="1"/>
          </p:cNvSpPr>
          <p:nvPr/>
        </p:nvSpPr>
        <p:spPr bwMode="auto">
          <a:xfrm rot="5895381">
            <a:off x="4764089" y="24987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1" name="Oval 43"/>
          <p:cNvSpPr>
            <a:spLocks noChangeAspect="1" noChangeArrowheads="1"/>
          </p:cNvSpPr>
          <p:nvPr/>
        </p:nvSpPr>
        <p:spPr bwMode="auto">
          <a:xfrm rot="5895381">
            <a:off x="6937376" y="34258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2" name="Oval 44"/>
          <p:cNvSpPr>
            <a:spLocks noChangeAspect="1" noChangeArrowheads="1"/>
          </p:cNvSpPr>
          <p:nvPr/>
        </p:nvSpPr>
        <p:spPr bwMode="auto">
          <a:xfrm rot="5895381">
            <a:off x="6793708" y="48712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3" name="Oval 45"/>
          <p:cNvSpPr>
            <a:spLocks noChangeAspect="1" noChangeArrowheads="1"/>
          </p:cNvSpPr>
          <p:nvPr/>
        </p:nvSpPr>
        <p:spPr bwMode="auto">
          <a:xfrm rot="4777107">
            <a:off x="5174458" y="36869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4" name="Oval 46"/>
          <p:cNvSpPr>
            <a:spLocks noChangeAspect="1" noChangeArrowheads="1"/>
          </p:cNvSpPr>
          <p:nvPr/>
        </p:nvSpPr>
        <p:spPr bwMode="auto">
          <a:xfrm rot="4777107">
            <a:off x="6327776" y="54070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5" name="Oval 47"/>
          <p:cNvSpPr>
            <a:spLocks noChangeAspect="1" noChangeArrowheads="1"/>
          </p:cNvSpPr>
          <p:nvPr/>
        </p:nvSpPr>
        <p:spPr bwMode="auto">
          <a:xfrm rot="4777107">
            <a:off x="6022976" y="50260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6" name="Oval 48"/>
          <p:cNvSpPr>
            <a:spLocks noChangeAspect="1" noChangeArrowheads="1"/>
          </p:cNvSpPr>
          <p:nvPr/>
        </p:nvSpPr>
        <p:spPr bwMode="auto">
          <a:xfrm rot="4777107">
            <a:off x="4493419" y="38885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7" name="Oval 49"/>
          <p:cNvSpPr>
            <a:spLocks noChangeAspect="1" noChangeArrowheads="1"/>
          </p:cNvSpPr>
          <p:nvPr/>
        </p:nvSpPr>
        <p:spPr bwMode="auto">
          <a:xfrm rot="4777107">
            <a:off x="5389563" y="29289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8" name="Oval 50"/>
          <p:cNvSpPr>
            <a:spLocks noChangeAspect="1" noChangeArrowheads="1"/>
          </p:cNvSpPr>
          <p:nvPr/>
        </p:nvSpPr>
        <p:spPr bwMode="auto">
          <a:xfrm rot="4777107">
            <a:off x="6032501" y="45164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39" name="Oval 51"/>
          <p:cNvSpPr>
            <a:spLocks noChangeAspect="1" noChangeArrowheads="1"/>
          </p:cNvSpPr>
          <p:nvPr/>
        </p:nvSpPr>
        <p:spPr bwMode="auto">
          <a:xfrm rot="4777107">
            <a:off x="4180682" y="32345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40" name="Oval 52"/>
          <p:cNvSpPr>
            <a:spLocks noChangeAspect="1" noChangeArrowheads="1"/>
          </p:cNvSpPr>
          <p:nvPr/>
        </p:nvSpPr>
        <p:spPr bwMode="auto">
          <a:xfrm rot="4777107">
            <a:off x="5614195" y="52014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41" name="Oval 53"/>
          <p:cNvSpPr>
            <a:spLocks noChangeAspect="1" noChangeArrowheads="1"/>
          </p:cNvSpPr>
          <p:nvPr/>
        </p:nvSpPr>
        <p:spPr bwMode="auto">
          <a:xfrm rot="4777107">
            <a:off x="6980238" y="49085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42" name="Text Box 54"/>
          <p:cNvSpPr txBox="1">
            <a:spLocks noChangeArrowheads="1"/>
          </p:cNvSpPr>
          <p:nvPr/>
        </p:nvSpPr>
        <p:spPr bwMode="auto">
          <a:xfrm>
            <a:off x="7162800" y="1828801"/>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b="1" i="1">
                <a:latin typeface="Tahoma" panose="020B0604030504040204" pitchFamily="34" charset="0"/>
              </a:rPr>
              <a:t>f</a:t>
            </a:r>
            <a:r>
              <a:rPr lang="en-US" altLang="zh-CN" sz="2000" i="1">
                <a:latin typeface="Tahoma" panose="020B0604030504040204" pitchFamily="34" charset="0"/>
              </a:rPr>
              <a:t>(</a:t>
            </a:r>
            <a:r>
              <a:rPr lang="en-US" altLang="zh-CN" sz="2000" b="1" i="1">
                <a:latin typeface="Tahoma" panose="020B0604030504040204" pitchFamily="34" charset="0"/>
              </a:rPr>
              <a:t>x</a:t>
            </a:r>
            <a:r>
              <a:rPr lang="en-US" altLang="zh-CN" sz="2000" i="1">
                <a:latin typeface="Tahoma" panose="020B0604030504040204" pitchFamily="34" charset="0"/>
              </a:rPr>
              <a:t>,</a:t>
            </a:r>
            <a:r>
              <a:rPr lang="en-US" altLang="zh-CN" sz="2000" b="1" i="1">
                <a:solidFill>
                  <a:srgbClr val="00CC00"/>
                </a:solidFill>
                <a:latin typeface="Tahoma" panose="020B0604030504040204" pitchFamily="34" charset="0"/>
              </a:rPr>
              <a:t>w</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 = sign(</a:t>
            </a:r>
            <a:r>
              <a:rPr lang="en-US" altLang="zh-CN" sz="2000" b="1" i="1">
                <a:solidFill>
                  <a:srgbClr val="00CC00"/>
                </a:solidFill>
                <a:latin typeface="Tahoma" panose="020B0604030504040204" pitchFamily="34" charset="0"/>
              </a:rPr>
              <a:t>w</a:t>
            </a:r>
            <a:r>
              <a:rPr lang="en-US" altLang="zh-CN" sz="2000" b="1" i="1">
                <a:latin typeface="Tahoma" panose="020B0604030504040204" pitchFamily="34" charset="0"/>
              </a:rPr>
              <a:t> x</a:t>
            </a:r>
            <a:r>
              <a:rPr lang="en-US" altLang="zh-CN" sz="2000" i="1">
                <a:solidFill>
                  <a:srgbClr val="00CC00"/>
                </a:solidFill>
                <a:latin typeface="Tahoma" panose="020B0604030504040204" pitchFamily="34" charset="0"/>
              </a:rPr>
              <a:t> +</a:t>
            </a:r>
            <a:r>
              <a:rPr lang="en-US" altLang="zh-CN" sz="2000" i="1">
                <a:latin typeface="Tahoma" panose="020B0604030504040204" pitchFamily="34" charset="0"/>
              </a:rPr>
              <a:t> </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a:t>
            </a:r>
          </a:p>
        </p:txBody>
      </p:sp>
      <p:sp>
        <p:nvSpPr>
          <p:cNvPr id="242743" name="Text Box 55"/>
          <p:cNvSpPr txBox="1">
            <a:spLocks noChangeArrowheads="1"/>
          </p:cNvSpPr>
          <p:nvPr/>
        </p:nvSpPr>
        <p:spPr bwMode="auto">
          <a:xfrm>
            <a:off x="7924800" y="33528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endParaRPr lang="en-US" altLang="en-US" sz="2000">
              <a:latin typeface="Tahoma" panose="020B0604030504040204" pitchFamily="34" charset="0"/>
            </a:endParaRPr>
          </a:p>
        </p:txBody>
      </p:sp>
      <p:sp>
        <p:nvSpPr>
          <p:cNvPr id="242744" name="Text Box 56"/>
          <p:cNvSpPr txBox="1">
            <a:spLocks noChangeArrowheads="1"/>
          </p:cNvSpPr>
          <p:nvPr/>
        </p:nvSpPr>
        <p:spPr bwMode="auto">
          <a:xfrm>
            <a:off x="8077200" y="2438400"/>
            <a:ext cx="2743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400">
                <a:latin typeface="Tahoma" panose="020B0604030504040204" pitchFamily="34" charset="0"/>
              </a:rPr>
              <a:t>Define the </a:t>
            </a:r>
            <a:r>
              <a:rPr lang="en-US" altLang="zh-CN" sz="2400">
                <a:solidFill>
                  <a:schemeClr val="hlink"/>
                </a:solidFill>
                <a:latin typeface="Tahoma" panose="020B0604030504040204" pitchFamily="34" charset="0"/>
              </a:rPr>
              <a:t>margin</a:t>
            </a:r>
            <a:r>
              <a:rPr lang="en-US" altLang="zh-CN" sz="2400">
                <a:latin typeface="Tahoma" panose="020B0604030504040204" pitchFamily="34" charset="0"/>
              </a:rPr>
              <a:t> of a linear classifier as the width that the boundary could be increased by before hitting a datapoint.</a:t>
            </a:r>
          </a:p>
        </p:txBody>
      </p:sp>
      <p:grpSp>
        <p:nvGrpSpPr>
          <p:cNvPr id="242745" name="Group 57"/>
          <p:cNvGrpSpPr>
            <a:grpSpLocks/>
          </p:cNvGrpSpPr>
          <p:nvPr/>
        </p:nvGrpSpPr>
        <p:grpSpPr bwMode="auto">
          <a:xfrm rot="-4217956">
            <a:off x="2882107" y="4228307"/>
            <a:ext cx="5562600" cy="1587"/>
            <a:chOff x="960" y="3888"/>
            <a:chExt cx="3504" cy="0"/>
          </a:xfrm>
        </p:grpSpPr>
        <p:sp>
          <p:nvSpPr>
            <p:cNvPr id="242746" name="Line 58"/>
            <p:cNvSpPr>
              <a:spLocks noChangeShapeType="1"/>
            </p:cNvSpPr>
            <p:nvPr/>
          </p:nvSpPr>
          <p:spPr bwMode="auto">
            <a:xfrm>
              <a:off x="1008" y="3888"/>
              <a:ext cx="3408" cy="0"/>
            </a:xfrm>
            <a:prstGeom prst="line">
              <a:avLst/>
            </a:prstGeom>
            <a:noFill/>
            <a:ln w="1047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2747" name="Line 59"/>
            <p:cNvSpPr>
              <a:spLocks noChangeShapeType="1"/>
            </p:cNvSpPr>
            <p:nvPr/>
          </p:nvSpPr>
          <p:spPr bwMode="auto">
            <a:xfrm>
              <a:off x="960" y="3888"/>
              <a:ext cx="35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42748" name="Rectangle 60"/>
          <p:cNvSpPr>
            <a:spLocks noChangeArrowheads="1"/>
          </p:cNvSpPr>
          <p:nvPr/>
        </p:nvSpPr>
        <p:spPr bwMode="auto">
          <a:xfrm>
            <a:off x="1828800" y="4572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Classifier Margin</a:t>
            </a:r>
          </a:p>
        </p:txBody>
      </p:sp>
      <p:sp>
        <p:nvSpPr>
          <p:cNvPr id="242749" name="Rectangle 61"/>
          <p:cNvSpPr>
            <a:spLocks noChangeArrowheads="1"/>
          </p:cNvSpPr>
          <p:nvPr/>
        </p:nvSpPr>
        <p:spPr bwMode="auto">
          <a:xfrm>
            <a:off x="7010400" y="9286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tx1"/>
              </a:buClr>
            </a:pPr>
            <a:r>
              <a:rPr lang="en-US" altLang="zh-CN" sz="3600" i="1">
                <a:latin typeface="Tahoma" panose="020B0604030504040204" pitchFamily="34" charset="0"/>
              </a:rPr>
              <a:t>f </a:t>
            </a:r>
            <a:r>
              <a:rPr lang="en-US" altLang="zh-CN" sz="2000">
                <a:latin typeface="Tahoma" panose="020B0604030504040204" pitchFamily="34" charset="0"/>
              </a:rPr>
              <a:t>        </a:t>
            </a:r>
          </a:p>
        </p:txBody>
      </p:sp>
      <p:sp>
        <p:nvSpPr>
          <p:cNvPr id="242750" name="Line 62"/>
          <p:cNvSpPr>
            <a:spLocks noChangeShapeType="1"/>
          </p:cNvSpPr>
          <p:nvPr/>
        </p:nvSpPr>
        <p:spPr bwMode="auto">
          <a:xfrm>
            <a:off x="5638800" y="12192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751" name="Text Box 63"/>
          <p:cNvSpPr txBox="1">
            <a:spLocks noChangeArrowheads="1"/>
          </p:cNvSpPr>
          <p:nvPr/>
        </p:nvSpPr>
        <p:spPr bwMode="auto">
          <a:xfrm>
            <a:off x="5181600" y="914401"/>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800" b="1" i="1">
                <a:latin typeface="Tahoma" panose="020B0604030504040204" pitchFamily="34" charset="0"/>
              </a:rPr>
              <a:t>x</a:t>
            </a:r>
          </a:p>
        </p:txBody>
      </p:sp>
      <p:sp>
        <p:nvSpPr>
          <p:cNvPr id="242752" name="Line 64"/>
          <p:cNvSpPr>
            <a:spLocks noChangeShapeType="1"/>
          </p:cNvSpPr>
          <p:nvPr/>
        </p:nvSpPr>
        <p:spPr bwMode="auto">
          <a:xfrm>
            <a:off x="7696200" y="5334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753" name="Text Box 65"/>
          <p:cNvSpPr txBox="1">
            <a:spLocks noChangeArrowheads="1"/>
          </p:cNvSpPr>
          <p:nvPr/>
        </p:nvSpPr>
        <p:spPr bwMode="auto">
          <a:xfrm>
            <a:off x="7467600" y="15240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3200">
                <a:solidFill>
                  <a:srgbClr val="00CC00"/>
                </a:solidFill>
                <a:latin typeface="Symbol" panose="05050102010706020507" pitchFamily="18" charset="2"/>
              </a:rPr>
              <a:t>a</a:t>
            </a:r>
          </a:p>
        </p:txBody>
      </p:sp>
      <p:sp>
        <p:nvSpPr>
          <p:cNvPr id="242754" name="Line 66"/>
          <p:cNvSpPr>
            <a:spLocks noChangeShapeType="1"/>
          </p:cNvSpPr>
          <p:nvPr/>
        </p:nvSpPr>
        <p:spPr bwMode="auto">
          <a:xfrm>
            <a:off x="8610600" y="12192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755" name="Text Box 67"/>
          <p:cNvSpPr txBox="1">
            <a:spLocks noChangeArrowheads="1"/>
          </p:cNvSpPr>
          <p:nvPr/>
        </p:nvSpPr>
        <p:spPr bwMode="auto">
          <a:xfrm>
            <a:off x="9982200" y="9906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1"/>
              </a:buClr>
            </a:pPr>
            <a:r>
              <a:rPr lang="en-US" altLang="zh-CN" sz="3200">
                <a:latin typeface="Tahoma" panose="020B0604030504040204" pitchFamily="34" charset="0"/>
              </a:rPr>
              <a:t>y</a:t>
            </a:r>
            <a:r>
              <a:rPr lang="en-US" altLang="zh-CN" sz="3200" baseline="30000">
                <a:latin typeface="Tahoma" panose="020B0604030504040204" pitchFamily="34" charset="0"/>
              </a:rPr>
              <a:t>est</a:t>
            </a:r>
          </a:p>
        </p:txBody>
      </p:sp>
      <p:sp>
        <p:nvSpPr>
          <p:cNvPr id="242756" name="Text Box 68"/>
          <p:cNvSpPr txBox="1">
            <a:spLocks noChangeArrowheads="1"/>
          </p:cNvSpPr>
          <p:nvPr/>
        </p:nvSpPr>
        <p:spPr bwMode="auto">
          <a:xfrm>
            <a:off x="2514600" y="2057401"/>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a:latin typeface="Tahoma" panose="020B0604030504040204" pitchFamily="34" charset="0"/>
              </a:rPr>
              <a:t>denotes +1</a:t>
            </a:r>
          </a:p>
          <a:p>
            <a:pPr>
              <a:spcBef>
                <a:spcPct val="50000"/>
              </a:spcBef>
              <a:buClr>
                <a:schemeClr val="tx1"/>
              </a:buClr>
            </a:pPr>
            <a:r>
              <a:rPr lang="en-US" altLang="zh-CN" sz="2000">
                <a:latin typeface="Tahoma" panose="020B0604030504040204" pitchFamily="34" charset="0"/>
              </a:rPr>
              <a:t>denotes -1</a:t>
            </a:r>
          </a:p>
        </p:txBody>
      </p:sp>
      <p:sp>
        <p:nvSpPr>
          <p:cNvPr id="242757" name="Oval 69"/>
          <p:cNvSpPr>
            <a:spLocks noChangeAspect="1" noChangeArrowheads="1"/>
          </p:cNvSpPr>
          <p:nvPr/>
        </p:nvSpPr>
        <p:spPr bwMode="auto">
          <a:xfrm rot="4777107">
            <a:off x="2591594" y="2209007"/>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58" name="Oval 70"/>
          <p:cNvSpPr>
            <a:spLocks noChangeAspect="1" noChangeArrowheads="1"/>
          </p:cNvSpPr>
          <p:nvPr/>
        </p:nvSpPr>
        <p:spPr bwMode="auto">
          <a:xfrm rot="5895381">
            <a:off x="2592388" y="2665413"/>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59" name="Line 71"/>
          <p:cNvSpPr>
            <a:spLocks noChangeShapeType="1"/>
          </p:cNvSpPr>
          <p:nvPr/>
        </p:nvSpPr>
        <p:spPr bwMode="auto">
          <a:xfrm>
            <a:off x="4267200" y="23622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760" name="Line 72"/>
          <p:cNvSpPr>
            <a:spLocks noChangeShapeType="1"/>
          </p:cNvSpPr>
          <p:nvPr/>
        </p:nvSpPr>
        <p:spPr bwMode="auto">
          <a:xfrm flipV="1">
            <a:off x="4114800" y="57150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2761" name="Oval 73"/>
          <p:cNvSpPr>
            <a:spLocks noChangeAspect="1" noChangeArrowheads="1"/>
          </p:cNvSpPr>
          <p:nvPr/>
        </p:nvSpPr>
        <p:spPr bwMode="auto">
          <a:xfrm>
            <a:off x="5394326" y="51847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62" name="Oval 74"/>
          <p:cNvSpPr>
            <a:spLocks noChangeAspect="1" noChangeArrowheads="1"/>
          </p:cNvSpPr>
          <p:nvPr/>
        </p:nvSpPr>
        <p:spPr bwMode="auto">
          <a:xfrm>
            <a:off x="4162426" y="40560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63" name="Oval 75"/>
          <p:cNvSpPr>
            <a:spLocks noChangeAspect="1" noChangeArrowheads="1"/>
          </p:cNvSpPr>
          <p:nvPr/>
        </p:nvSpPr>
        <p:spPr bwMode="auto">
          <a:xfrm>
            <a:off x="6016626" y="29670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64" name="Oval 76"/>
          <p:cNvSpPr>
            <a:spLocks noChangeAspect="1" noChangeArrowheads="1"/>
          </p:cNvSpPr>
          <p:nvPr/>
        </p:nvSpPr>
        <p:spPr bwMode="auto">
          <a:xfrm>
            <a:off x="6080126" y="37877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65" name="Oval 77"/>
          <p:cNvSpPr>
            <a:spLocks noChangeAspect="1" noChangeArrowheads="1"/>
          </p:cNvSpPr>
          <p:nvPr/>
        </p:nvSpPr>
        <p:spPr bwMode="auto">
          <a:xfrm>
            <a:off x="5086351" y="28162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66" name="Oval 78"/>
          <p:cNvSpPr>
            <a:spLocks noChangeAspect="1" noChangeArrowheads="1"/>
          </p:cNvSpPr>
          <p:nvPr/>
        </p:nvSpPr>
        <p:spPr bwMode="auto">
          <a:xfrm>
            <a:off x="5562601" y="38862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67" name="Oval 79"/>
          <p:cNvSpPr>
            <a:spLocks noChangeAspect="1" noChangeArrowheads="1"/>
          </p:cNvSpPr>
          <p:nvPr/>
        </p:nvSpPr>
        <p:spPr bwMode="auto">
          <a:xfrm>
            <a:off x="4724401" y="32766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68" name="Oval 80"/>
          <p:cNvSpPr>
            <a:spLocks noChangeAspect="1" noChangeArrowheads="1"/>
          </p:cNvSpPr>
          <p:nvPr/>
        </p:nvSpPr>
        <p:spPr bwMode="auto">
          <a:xfrm>
            <a:off x="6781801" y="42672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69" name="Oval 81"/>
          <p:cNvSpPr>
            <a:spLocks noChangeAspect="1" noChangeArrowheads="1"/>
          </p:cNvSpPr>
          <p:nvPr/>
        </p:nvSpPr>
        <p:spPr bwMode="auto">
          <a:xfrm rot="-1118274">
            <a:off x="5564189" y="45958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0" name="Oval 82"/>
          <p:cNvSpPr>
            <a:spLocks noChangeAspect="1" noChangeArrowheads="1"/>
          </p:cNvSpPr>
          <p:nvPr/>
        </p:nvSpPr>
        <p:spPr bwMode="auto">
          <a:xfrm rot="-1118274">
            <a:off x="7680326" y="33813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1" name="Oval 83"/>
          <p:cNvSpPr>
            <a:spLocks noChangeAspect="1" noChangeArrowheads="1"/>
          </p:cNvSpPr>
          <p:nvPr/>
        </p:nvSpPr>
        <p:spPr bwMode="auto">
          <a:xfrm rot="-1118274">
            <a:off x="6972301" y="46974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2" name="Oval 84"/>
          <p:cNvSpPr>
            <a:spLocks noChangeAspect="1" noChangeArrowheads="1"/>
          </p:cNvSpPr>
          <p:nvPr/>
        </p:nvSpPr>
        <p:spPr bwMode="auto">
          <a:xfrm rot="-1118274">
            <a:off x="4800601" y="28194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3" name="Oval 85"/>
          <p:cNvSpPr>
            <a:spLocks noChangeAspect="1" noChangeArrowheads="1"/>
          </p:cNvSpPr>
          <p:nvPr/>
        </p:nvSpPr>
        <p:spPr bwMode="auto">
          <a:xfrm rot="-1118274">
            <a:off x="6388101" y="3736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4" name="Oval 86"/>
          <p:cNvSpPr>
            <a:spLocks noChangeAspect="1" noChangeArrowheads="1"/>
          </p:cNvSpPr>
          <p:nvPr/>
        </p:nvSpPr>
        <p:spPr bwMode="auto">
          <a:xfrm rot="-1118274">
            <a:off x="7543801" y="46482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5" name="Oval 87"/>
          <p:cNvSpPr>
            <a:spLocks noChangeAspect="1" noChangeArrowheads="1"/>
          </p:cNvSpPr>
          <p:nvPr/>
        </p:nvSpPr>
        <p:spPr bwMode="auto">
          <a:xfrm rot="-1118274">
            <a:off x="4791076" y="37925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6" name="Oval 88"/>
          <p:cNvSpPr>
            <a:spLocks noChangeAspect="1" noChangeArrowheads="1"/>
          </p:cNvSpPr>
          <p:nvPr/>
        </p:nvSpPr>
        <p:spPr bwMode="auto">
          <a:xfrm rot="5895381">
            <a:off x="5543551" y="32099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7" name="Oval 89"/>
          <p:cNvSpPr>
            <a:spLocks noChangeAspect="1" noChangeArrowheads="1"/>
          </p:cNvSpPr>
          <p:nvPr/>
        </p:nvSpPr>
        <p:spPr bwMode="auto">
          <a:xfrm rot="5895381">
            <a:off x="5812632" y="53951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8" name="Oval 90"/>
          <p:cNvSpPr>
            <a:spLocks noChangeAspect="1" noChangeArrowheads="1"/>
          </p:cNvSpPr>
          <p:nvPr/>
        </p:nvSpPr>
        <p:spPr bwMode="auto">
          <a:xfrm rot="5895381">
            <a:off x="4791076" y="4251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79" name="Oval 91"/>
          <p:cNvSpPr>
            <a:spLocks noChangeAspect="1" noChangeArrowheads="1"/>
          </p:cNvSpPr>
          <p:nvPr/>
        </p:nvSpPr>
        <p:spPr bwMode="auto">
          <a:xfrm rot="5895381">
            <a:off x="6019801" y="25463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0" name="Oval 92"/>
          <p:cNvSpPr>
            <a:spLocks noChangeAspect="1" noChangeArrowheads="1"/>
          </p:cNvSpPr>
          <p:nvPr/>
        </p:nvSpPr>
        <p:spPr bwMode="auto">
          <a:xfrm rot="5895381">
            <a:off x="6981033" y="42965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1" name="Oval 93"/>
          <p:cNvSpPr>
            <a:spLocks noChangeAspect="1" noChangeArrowheads="1"/>
          </p:cNvSpPr>
          <p:nvPr/>
        </p:nvSpPr>
        <p:spPr bwMode="auto">
          <a:xfrm rot="5895381">
            <a:off x="6046789" y="42322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2" name="Oval 94"/>
          <p:cNvSpPr>
            <a:spLocks noChangeAspect="1" noChangeArrowheads="1"/>
          </p:cNvSpPr>
          <p:nvPr/>
        </p:nvSpPr>
        <p:spPr bwMode="auto">
          <a:xfrm rot="5895381">
            <a:off x="7296151" y="35179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3" name="Oval 95"/>
          <p:cNvSpPr>
            <a:spLocks noChangeAspect="1" noChangeArrowheads="1"/>
          </p:cNvSpPr>
          <p:nvPr/>
        </p:nvSpPr>
        <p:spPr bwMode="auto">
          <a:xfrm rot="5895381">
            <a:off x="4764089" y="24987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4" name="Oval 96"/>
          <p:cNvSpPr>
            <a:spLocks noChangeAspect="1" noChangeArrowheads="1"/>
          </p:cNvSpPr>
          <p:nvPr/>
        </p:nvSpPr>
        <p:spPr bwMode="auto">
          <a:xfrm rot="5895381">
            <a:off x="6937376" y="34258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5" name="Oval 97"/>
          <p:cNvSpPr>
            <a:spLocks noChangeAspect="1" noChangeArrowheads="1"/>
          </p:cNvSpPr>
          <p:nvPr/>
        </p:nvSpPr>
        <p:spPr bwMode="auto">
          <a:xfrm rot="5895381">
            <a:off x="6793708" y="48712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6" name="Oval 98"/>
          <p:cNvSpPr>
            <a:spLocks noChangeAspect="1" noChangeArrowheads="1"/>
          </p:cNvSpPr>
          <p:nvPr/>
        </p:nvSpPr>
        <p:spPr bwMode="auto">
          <a:xfrm rot="4777107">
            <a:off x="5174458" y="36869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7" name="Oval 99"/>
          <p:cNvSpPr>
            <a:spLocks noChangeAspect="1" noChangeArrowheads="1"/>
          </p:cNvSpPr>
          <p:nvPr/>
        </p:nvSpPr>
        <p:spPr bwMode="auto">
          <a:xfrm rot="4777107">
            <a:off x="6327776" y="54070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8" name="Oval 100"/>
          <p:cNvSpPr>
            <a:spLocks noChangeAspect="1" noChangeArrowheads="1"/>
          </p:cNvSpPr>
          <p:nvPr/>
        </p:nvSpPr>
        <p:spPr bwMode="auto">
          <a:xfrm rot="4777107">
            <a:off x="6022976" y="50260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89" name="Oval 101"/>
          <p:cNvSpPr>
            <a:spLocks noChangeAspect="1" noChangeArrowheads="1"/>
          </p:cNvSpPr>
          <p:nvPr/>
        </p:nvSpPr>
        <p:spPr bwMode="auto">
          <a:xfrm rot="4777107">
            <a:off x="4493419" y="38885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90" name="Oval 102"/>
          <p:cNvSpPr>
            <a:spLocks noChangeAspect="1" noChangeArrowheads="1"/>
          </p:cNvSpPr>
          <p:nvPr/>
        </p:nvSpPr>
        <p:spPr bwMode="auto">
          <a:xfrm rot="4777107">
            <a:off x="5389563" y="29289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91" name="Oval 103"/>
          <p:cNvSpPr>
            <a:spLocks noChangeAspect="1" noChangeArrowheads="1"/>
          </p:cNvSpPr>
          <p:nvPr/>
        </p:nvSpPr>
        <p:spPr bwMode="auto">
          <a:xfrm rot="4777107">
            <a:off x="6032501" y="45164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92" name="Oval 104"/>
          <p:cNvSpPr>
            <a:spLocks noChangeAspect="1" noChangeArrowheads="1"/>
          </p:cNvSpPr>
          <p:nvPr/>
        </p:nvSpPr>
        <p:spPr bwMode="auto">
          <a:xfrm rot="4777107">
            <a:off x="4180682" y="32345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93" name="Oval 105"/>
          <p:cNvSpPr>
            <a:spLocks noChangeAspect="1" noChangeArrowheads="1"/>
          </p:cNvSpPr>
          <p:nvPr/>
        </p:nvSpPr>
        <p:spPr bwMode="auto">
          <a:xfrm rot="4777107">
            <a:off x="5614195" y="52014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94" name="Oval 106"/>
          <p:cNvSpPr>
            <a:spLocks noChangeAspect="1" noChangeArrowheads="1"/>
          </p:cNvSpPr>
          <p:nvPr/>
        </p:nvSpPr>
        <p:spPr bwMode="auto">
          <a:xfrm rot="4777107">
            <a:off x="6980238" y="49085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795" name="Text Box 107"/>
          <p:cNvSpPr txBox="1">
            <a:spLocks noChangeArrowheads="1"/>
          </p:cNvSpPr>
          <p:nvPr/>
        </p:nvSpPr>
        <p:spPr bwMode="auto">
          <a:xfrm>
            <a:off x="7162800" y="1828801"/>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b="1" i="1">
                <a:latin typeface="Tahoma" panose="020B0604030504040204" pitchFamily="34" charset="0"/>
              </a:rPr>
              <a:t>f</a:t>
            </a:r>
            <a:r>
              <a:rPr lang="en-US" altLang="zh-CN" sz="2000" i="1">
                <a:latin typeface="Tahoma" panose="020B0604030504040204" pitchFamily="34" charset="0"/>
              </a:rPr>
              <a:t>(</a:t>
            </a:r>
            <a:r>
              <a:rPr lang="en-US" altLang="zh-CN" sz="2000" b="1" i="1">
                <a:latin typeface="Tahoma" panose="020B0604030504040204" pitchFamily="34" charset="0"/>
              </a:rPr>
              <a:t>x</a:t>
            </a:r>
            <a:r>
              <a:rPr lang="en-US" altLang="zh-CN" sz="2000" i="1">
                <a:latin typeface="Tahoma" panose="020B0604030504040204" pitchFamily="34" charset="0"/>
              </a:rPr>
              <a:t>,</a:t>
            </a:r>
            <a:r>
              <a:rPr lang="en-US" altLang="zh-CN" sz="2000" b="1" i="1">
                <a:solidFill>
                  <a:srgbClr val="00CC00"/>
                </a:solidFill>
                <a:latin typeface="Tahoma" panose="020B0604030504040204" pitchFamily="34" charset="0"/>
              </a:rPr>
              <a:t>w</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 = sign(</a:t>
            </a:r>
            <a:r>
              <a:rPr lang="en-US" altLang="zh-CN" sz="2000" b="1" i="1">
                <a:solidFill>
                  <a:srgbClr val="00CC00"/>
                </a:solidFill>
                <a:latin typeface="Tahoma" panose="020B0604030504040204" pitchFamily="34" charset="0"/>
              </a:rPr>
              <a:t>w</a:t>
            </a:r>
            <a:r>
              <a:rPr lang="en-US" altLang="zh-CN" sz="2000" b="1" i="1">
                <a:latin typeface="Tahoma" panose="020B0604030504040204" pitchFamily="34" charset="0"/>
              </a:rPr>
              <a:t> x</a:t>
            </a:r>
            <a:r>
              <a:rPr lang="en-US" altLang="zh-CN" sz="2000" i="1">
                <a:solidFill>
                  <a:srgbClr val="00CC00"/>
                </a:solidFill>
                <a:latin typeface="Tahoma" panose="020B0604030504040204" pitchFamily="34" charset="0"/>
              </a:rPr>
              <a:t> +</a:t>
            </a:r>
            <a:r>
              <a:rPr lang="en-US" altLang="zh-CN" sz="2000" i="1">
                <a:latin typeface="Tahoma" panose="020B0604030504040204" pitchFamily="34" charset="0"/>
              </a:rPr>
              <a:t> </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a:t>
            </a:r>
          </a:p>
        </p:txBody>
      </p:sp>
      <p:sp>
        <p:nvSpPr>
          <p:cNvPr id="242796" name="Text Box 108"/>
          <p:cNvSpPr txBox="1">
            <a:spLocks noChangeArrowheads="1"/>
          </p:cNvSpPr>
          <p:nvPr/>
        </p:nvSpPr>
        <p:spPr bwMode="auto">
          <a:xfrm>
            <a:off x="7924800" y="33528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endParaRPr lang="en-US" altLang="en-US" sz="2000">
              <a:latin typeface="Tahoma" panose="020B0604030504040204" pitchFamily="34" charset="0"/>
            </a:endParaRPr>
          </a:p>
        </p:txBody>
      </p:sp>
      <p:sp>
        <p:nvSpPr>
          <p:cNvPr id="242797" name="Text Box 109"/>
          <p:cNvSpPr txBox="1">
            <a:spLocks noChangeArrowheads="1"/>
          </p:cNvSpPr>
          <p:nvPr/>
        </p:nvSpPr>
        <p:spPr bwMode="auto">
          <a:xfrm>
            <a:off x="8077200" y="2438400"/>
            <a:ext cx="2743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400">
                <a:latin typeface="Tahoma" panose="020B0604030504040204" pitchFamily="34" charset="0"/>
              </a:rPr>
              <a:t>Define the </a:t>
            </a:r>
            <a:r>
              <a:rPr lang="en-US" altLang="zh-CN" sz="2400">
                <a:solidFill>
                  <a:schemeClr val="accent2"/>
                </a:solidFill>
                <a:latin typeface="Tahoma" panose="020B0604030504040204" pitchFamily="34" charset="0"/>
              </a:rPr>
              <a:t>margin</a:t>
            </a:r>
            <a:r>
              <a:rPr lang="en-US" altLang="zh-CN" sz="2400">
                <a:latin typeface="Tahoma" panose="020B0604030504040204" pitchFamily="34" charset="0"/>
              </a:rPr>
              <a:t> of a linear classifier as the width that the boundary could be increased by before hitting a datapoint.</a:t>
            </a:r>
          </a:p>
        </p:txBody>
      </p:sp>
    </p:spTree>
    <p:extLst>
      <p:ext uri="{BB962C8B-B14F-4D97-AF65-F5344CB8AC3E}">
        <p14:creationId xmlns:p14="http://schemas.microsoft.com/office/powerpoint/2010/main" val="114014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Line 4"/>
          <p:cNvSpPr>
            <a:spLocks noChangeShapeType="1"/>
          </p:cNvSpPr>
          <p:nvPr/>
        </p:nvSpPr>
        <p:spPr bwMode="auto">
          <a:xfrm rot="-3472419">
            <a:off x="2763838" y="4076700"/>
            <a:ext cx="5410200" cy="0"/>
          </a:xfrm>
          <a:prstGeom prst="line">
            <a:avLst/>
          </a:prstGeom>
          <a:noFill/>
          <a:ln w="3619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3717" name="Line 5"/>
          <p:cNvSpPr>
            <a:spLocks noChangeShapeType="1"/>
          </p:cNvSpPr>
          <p:nvPr/>
        </p:nvSpPr>
        <p:spPr bwMode="auto">
          <a:xfrm rot="-3472419">
            <a:off x="2687638" y="40767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3718" name="Rectangle 6"/>
          <p:cNvSpPr>
            <a:spLocks noChangeArrowheads="1"/>
          </p:cNvSpPr>
          <p:nvPr/>
        </p:nvSpPr>
        <p:spPr bwMode="auto">
          <a:xfrm>
            <a:off x="1981200" y="3048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Maximum Margin</a:t>
            </a:r>
          </a:p>
        </p:txBody>
      </p:sp>
      <p:sp>
        <p:nvSpPr>
          <p:cNvPr id="243719" name="Rectangle 7"/>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tx1"/>
              </a:buClr>
            </a:pPr>
            <a:r>
              <a:rPr lang="en-US" altLang="zh-CN" sz="3600" i="1">
                <a:latin typeface="Tahoma" panose="020B0604030504040204" pitchFamily="34" charset="0"/>
              </a:rPr>
              <a:t>f </a:t>
            </a:r>
            <a:r>
              <a:rPr lang="en-US" altLang="zh-CN" sz="2000">
                <a:latin typeface="Tahoma" panose="020B0604030504040204" pitchFamily="34" charset="0"/>
              </a:rPr>
              <a:t>        </a:t>
            </a:r>
          </a:p>
        </p:txBody>
      </p:sp>
      <p:sp>
        <p:nvSpPr>
          <p:cNvPr id="243720" name="Line 8"/>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3721" name="Text Box 9"/>
          <p:cNvSpPr txBox="1">
            <a:spLocks noChangeArrowheads="1"/>
          </p:cNvSpPr>
          <p:nvPr/>
        </p:nvSpPr>
        <p:spPr bwMode="auto">
          <a:xfrm>
            <a:off x="5029200" y="762001"/>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800" b="1" i="1">
                <a:latin typeface="Tahoma" panose="020B0604030504040204" pitchFamily="34" charset="0"/>
              </a:rPr>
              <a:t>x</a:t>
            </a:r>
          </a:p>
        </p:txBody>
      </p:sp>
      <p:sp>
        <p:nvSpPr>
          <p:cNvPr id="243722" name="Line 10"/>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3723" name="Text Box 11"/>
          <p:cNvSpPr txBox="1">
            <a:spLocks noChangeArrowheads="1"/>
          </p:cNvSpPr>
          <p:nvPr/>
        </p:nvSpPr>
        <p:spPr bwMode="auto">
          <a:xfrm>
            <a:off x="7315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3200">
                <a:solidFill>
                  <a:srgbClr val="00CC00"/>
                </a:solidFill>
                <a:latin typeface="Symbol" panose="05050102010706020507" pitchFamily="18" charset="2"/>
              </a:rPr>
              <a:t>a</a:t>
            </a:r>
          </a:p>
        </p:txBody>
      </p:sp>
      <p:sp>
        <p:nvSpPr>
          <p:cNvPr id="243724" name="Line 12"/>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3725" name="Text Box 13"/>
          <p:cNvSpPr txBox="1">
            <a:spLocks noChangeArrowheads="1"/>
          </p:cNvSpPr>
          <p:nvPr/>
        </p:nvSpPr>
        <p:spPr bwMode="auto">
          <a:xfrm>
            <a:off x="9829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1"/>
              </a:buClr>
            </a:pPr>
            <a:r>
              <a:rPr lang="en-US" altLang="zh-CN" sz="3200">
                <a:latin typeface="Tahoma" panose="020B0604030504040204" pitchFamily="34" charset="0"/>
              </a:rPr>
              <a:t>y</a:t>
            </a:r>
            <a:r>
              <a:rPr lang="en-US" altLang="zh-CN" sz="3200" baseline="30000">
                <a:latin typeface="Tahoma" panose="020B0604030504040204" pitchFamily="34" charset="0"/>
              </a:rPr>
              <a:t>est</a:t>
            </a:r>
          </a:p>
        </p:txBody>
      </p:sp>
      <p:sp>
        <p:nvSpPr>
          <p:cNvPr id="243726" name="Text Box 14"/>
          <p:cNvSpPr txBox="1">
            <a:spLocks noChangeArrowheads="1"/>
          </p:cNvSpPr>
          <p:nvPr/>
        </p:nvSpPr>
        <p:spPr bwMode="auto">
          <a:xfrm>
            <a:off x="2362200" y="1905001"/>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a:latin typeface="Tahoma" panose="020B0604030504040204" pitchFamily="34" charset="0"/>
              </a:rPr>
              <a:t>denotes +1</a:t>
            </a:r>
          </a:p>
          <a:p>
            <a:pPr>
              <a:spcBef>
                <a:spcPct val="50000"/>
              </a:spcBef>
              <a:buClr>
                <a:schemeClr val="tx1"/>
              </a:buClr>
            </a:pPr>
            <a:r>
              <a:rPr lang="en-US" altLang="zh-CN" sz="2000">
                <a:latin typeface="Tahoma" panose="020B0604030504040204" pitchFamily="34" charset="0"/>
              </a:rPr>
              <a:t>denotes -1</a:t>
            </a:r>
          </a:p>
        </p:txBody>
      </p:sp>
      <p:sp>
        <p:nvSpPr>
          <p:cNvPr id="243727" name="Oval 15"/>
          <p:cNvSpPr>
            <a:spLocks noChangeAspect="1" noChangeArrowheads="1"/>
          </p:cNvSpPr>
          <p:nvPr/>
        </p:nvSpPr>
        <p:spPr bwMode="auto">
          <a:xfrm rot="4777107">
            <a:off x="2439194" y="2056607"/>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8" name="Oval 16"/>
          <p:cNvSpPr>
            <a:spLocks noChangeAspect="1" noChangeArrowheads="1"/>
          </p:cNvSpPr>
          <p:nvPr/>
        </p:nvSpPr>
        <p:spPr bwMode="auto">
          <a:xfrm rot="5895381">
            <a:off x="2439988" y="2513013"/>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9" name="Line 17"/>
          <p:cNvSpPr>
            <a:spLocks noChangeShapeType="1"/>
          </p:cNvSpPr>
          <p:nvPr/>
        </p:nvSpPr>
        <p:spPr bwMode="auto">
          <a:xfrm>
            <a:off x="4114800" y="2209800"/>
            <a:ext cx="0" cy="35052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3730" name="Line 18"/>
          <p:cNvSpPr>
            <a:spLocks noChangeShapeType="1"/>
          </p:cNvSpPr>
          <p:nvPr/>
        </p:nvSpPr>
        <p:spPr bwMode="auto">
          <a:xfrm flipV="1">
            <a:off x="3962400" y="5562600"/>
            <a:ext cx="36576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3731" name="Oval 19"/>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2" name="Oval 20"/>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3" name="Oval 21"/>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4" name="Oval 22"/>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5" name="Oval 23"/>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6" name="Oval 24"/>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7" name="Oval 25"/>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8" name="Oval 26"/>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9" name="Oval 27"/>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0" name="Oval 28"/>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1" name="Oval 29"/>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2" name="Oval 30"/>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3" name="Oval 31"/>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4" name="Oval 32"/>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5" name="Oval 33"/>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6" name="Oval 34"/>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7" name="Oval 35"/>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8" name="Oval 36"/>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9" name="Oval 37"/>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0" name="Oval 38"/>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1" name="Oval 39"/>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2" name="Oval 40"/>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3" name="Oval 41"/>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4" name="Oval 42"/>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5" name="Oval 43"/>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6" name="Oval 44"/>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7" name="Oval 45"/>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8" name="Oval 46"/>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9" name="Oval 47"/>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0" name="Oval 48"/>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1" name="Oval 49"/>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2" name="Oval 50"/>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3" name="Oval 51"/>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4" name="Oval 52"/>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5" name="Text Box 53"/>
          <p:cNvSpPr txBox="1">
            <a:spLocks noChangeArrowheads="1"/>
          </p:cNvSpPr>
          <p:nvPr/>
        </p:nvSpPr>
        <p:spPr bwMode="auto">
          <a:xfrm>
            <a:off x="7010400" y="1676401"/>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b="1" i="1">
                <a:latin typeface="Tahoma" panose="020B0604030504040204" pitchFamily="34" charset="0"/>
              </a:rPr>
              <a:t>f</a:t>
            </a:r>
            <a:r>
              <a:rPr lang="en-US" altLang="zh-CN" sz="2000" i="1">
                <a:latin typeface="Tahoma" panose="020B0604030504040204" pitchFamily="34" charset="0"/>
              </a:rPr>
              <a:t>(</a:t>
            </a:r>
            <a:r>
              <a:rPr lang="en-US" altLang="zh-CN" sz="2000" b="1" i="1">
                <a:latin typeface="Tahoma" panose="020B0604030504040204" pitchFamily="34" charset="0"/>
              </a:rPr>
              <a:t>x</a:t>
            </a:r>
            <a:r>
              <a:rPr lang="en-US" altLang="zh-CN" sz="2000" i="1">
                <a:latin typeface="Tahoma" panose="020B0604030504040204" pitchFamily="34" charset="0"/>
              </a:rPr>
              <a:t>,</a:t>
            </a:r>
            <a:r>
              <a:rPr lang="en-US" altLang="zh-CN" sz="2000" b="1" i="1">
                <a:solidFill>
                  <a:srgbClr val="00CC00"/>
                </a:solidFill>
                <a:latin typeface="Tahoma" panose="020B0604030504040204" pitchFamily="34" charset="0"/>
              </a:rPr>
              <a:t>w</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 = sign(</a:t>
            </a:r>
            <a:r>
              <a:rPr lang="en-US" altLang="zh-CN" sz="2000" b="1" i="1">
                <a:solidFill>
                  <a:srgbClr val="00CC00"/>
                </a:solidFill>
                <a:latin typeface="Tahoma" panose="020B0604030504040204" pitchFamily="34" charset="0"/>
              </a:rPr>
              <a:t>w</a:t>
            </a:r>
            <a:r>
              <a:rPr lang="en-US" altLang="zh-CN" sz="2000" b="1" i="1">
                <a:latin typeface="Tahoma" panose="020B0604030504040204" pitchFamily="34" charset="0"/>
              </a:rPr>
              <a:t> x</a:t>
            </a:r>
            <a:r>
              <a:rPr lang="en-US" altLang="zh-CN" sz="2000" i="1">
                <a:solidFill>
                  <a:srgbClr val="00CC00"/>
                </a:solidFill>
                <a:latin typeface="Tahoma" panose="020B0604030504040204" pitchFamily="34" charset="0"/>
              </a:rPr>
              <a:t> </a:t>
            </a:r>
            <a:r>
              <a:rPr lang="en-US" altLang="zh-CN" sz="2000" i="1">
                <a:latin typeface="Tahoma" panose="020B0604030504040204" pitchFamily="34" charset="0"/>
              </a:rPr>
              <a:t>+ </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a:t>
            </a:r>
          </a:p>
        </p:txBody>
      </p:sp>
      <p:sp>
        <p:nvSpPr>
          <p:cNvPr id="243766" name="Text Box 54"/>
          <p:cNvSpPr txBox="1">
            <a:spLocks noChangeArrowheads="1"/>
          </p:cNvSpPr>
          <p:nvPr/>
        </p:nvSpPr>
        <p:spPr bwMode="auto">
          <a:xfrm>
            <a:off x="7772400" y="32004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endParaRPr lang="en-US" altLang="en-US" sz="2000">
              <a:latin typeface="Tahoma" panose="020B0604030504040204" pitchFamily="34" charset="0"/>
            </a:endParaRPr>
          </a:p>
        </p:txBody>
      </p:sp>
      <p:sp>
        <p:nvSpPr>
          <p:cNvPr id="243767" name="Text Box 55"/>
          <p:cNvSpPr txBox="1">
            <a:spLocks noChangeArrowheads="1"/>
          </p:cNvSpPr>
          <p:nvPr/>
        </p:nvSpPr>
        <p:spPr bwMode="auto">
          <a:xfrm>
            <a:off x="7924800" y="2286000"/>
            <a:ext cx="2743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400">
                <a:latin typeface="Tahoma" panose="020B0604030504040204" pitchFamily="34" charset="0"/>
              </a:rPr>
              <a:t>The </a:t>
            </a:r>
            <a:r>
              <a:rPr lang="en-US" altLang="zh-CN" sz="2400">
                <a:solidFill>
                  <a:srgbClr val="CC0000"/>
                </a:solidFill>
                <a:latin typeface="Tahoma" panose="020B0604030504040204" pitchFamily="34" charset="0"/>
              </a:rPr>
              <a:t>maximum margin linear classifier</a:t>
            </a:r>
            <a:r>
              <a:rPr lang="en-US" altLang="zh-CN" sz="2400">
                <a:latin typeface="Tahoma" panose="020B0604030504040204" pitchFamily="34" charset="0"/>
              </a:rPr>
              <a:t> is the linear classifier with the, um, maximum margin.</a:t>
            </a:r>
          </a:p>
          <a:p>
            <a:pPr algn="l">
              <a:spcBef>
                <a:spcPct val="50000"/>
              </a:spcBef>
              <a:buClr>
                <a:schemeClr val="tx1"/>
              </a:buClr>
            </a:pPr>
            <a:r>
              <a:rPr lang="en-US" altLang="zh-CN" sz="2400">
                <a:latin typeface="Tahoma" panose="020B0604030504040204" pitchFamily="34" charset="0"/>
              </a:rPr>
              <a:t>This is the simplest kind of SVM (Called an LSVM)</a:t>
            </a:r>
          </a:p>
        </p:txBody>
      </p:sp>
      <p:sp>
        <p:nvSpPr>
          <p:cNvPr id="243768" name="AutoShape 56"/>
          <p:cNvSpPr>
            <a:spLocks noChangeArrowheads="1"/>
          </p:cNvSpPr>
          <p:nvPr/>
        </p:nvSpPr>
        <p:spPr bwMode="auto">
          <a:xfrm>
            <a:off x="5965825" y="6097588"/>
            <a:ext cx="1758950" cy="381000"/>
          </a:xfrm>
          <a:prstGeom prst="wedgeRectCallout">
            <a:avLst>
              <a:gd name="adj1" fmla="val 64713"/>
              <a:gd name="adj2" fmla="val -86250"/>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
                <a:schemeClr val="tx1"/>
              </a:buClr>
            </a:pPr>
            <a:r>
              <a:rPr lang="en-US" altLang="zh-CN" sz="2000">
                <a:latin typeface="Tahoma" panose="020B0604030504040204" pitchFamily="34" charset="0"/>
              </a:rPr>
              <a:t>Linear SVM</a:t>
            </a:r>
          </a:p>
        </p:txBody>
      </p:sp>
      <p:sp>
        <p:nvSpPr>
          <p:cNvPr id="243769" name="Text Box 57"/>
          <p:cNvSpPr txBox="1">
            <a:spLocks noChangeArrowheads="1"/>
          </p:cNvSpPr>
          <p:nvPr/>
        </p:nvSpPr>
        <p:spPr bwMode="auto">
          <a:xfrm>
            <a:off x="1697038" y="3675064"/>
            <a:ext cx="21209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000">
                <a:solidFill>
                  <a:srgbClr val="00CC00"/>
                </a:solidFill>
                <a:latin typeface="Tahoma" panose="020B0604030504040204" pitchFamily="34" charset="0"/>
              </a:rPr>
              <a:t>Support Vectors </a:t>
            </a:r>
            <a:r>
              <a:rPr lang="en-US" altLang="zh-CN" sz="2000">
                <a:latin typeface="Tahoma" panose="020B0604030504040204" pitchFamily="34" charset="0"/>
              </a:rPr>
              <a:t>are those datapoints that the margin pushes up against</a:t>
            </a:r>
          </a:p>
        </p:txBody>
      </p:sp>
      <p:sp>
        <p:nvSpPr>
          <p:cNvPr id="243770" name="Freeform 58"/>
          <p:cNvSpPr>
            <a:spLocks/>
          </p:cNvSpPr>
          <p:nvPr/>
        </p:nvSpPr>
        <p:spPr bwMode="auto">
          <a:xfrm>
            <a:off x="3636963" y="3725863"/>
            <a:ext cx="1708150" cy="369332"/>
          </a:xfrm>
          <a:custGeom>
            <a:avLst/>
            <a:gdLst>
              <a:gd name="T0" fmla="*/ 0 w 1076"/>
              <a:gd name="T1" fmla="*/ 98 h 98"/>
              <a:gd name="T2" fmla="*/ 104 w 1076"/>
              <a:gd name="T3" fmla="*/ 39 h 98"/>
              <a:gd name="T4" fmla="*/ 212 w 1076"/>
              <a:gd name="T5" fmla="*/ 0 h 98"/>
              <a:gd name="T6" fmla="*/ 326 w 1076"/>
              <a:gd name="T7" fmla="*/ 11 h 98"/>
              <a:gd name="T8" fmla="*/ 386 w 1076"/>
              <a:gd name="T9" fmla="*/ 39 h 98"/>
              <a:gd name="T10" fmla="*/ 386 w 1076"/>
              <a:gd name="T11" fmla="*/ 39 h 98"/>
              <a:gd name="T12" fmla="*/ 511 w 1076"/>
              <a:gd name="T13" fmla="*/ 82 h 98"/>
              <a:gd name="T14" fmla="*/ 989 w 1076"/>
              <a:gd name="T15" fmla="*/ 55 h 98"/>
              <a:gd name="T16" fmla="*/ 1076 w 1076"/>
              <a:gd name="T1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3771" name="Freeform 59"/>
          <p:cNvSpPr>
            <a:spLocks/>
          </p:cNvSpPr>
          <p:nvPr/>
        </p:nvSpPr>
        <p:spPr bwMode="auto">
          <a:xfrm>
            <a:off x="3603625" y="3317875"/>
            <a:ext cx="2293938" cy="369332"/>
          </a:xfrm>
          <a:custGeom>
            <a:avLst/>
            <a:gdLst>
              <a:gd name="T0" fmla="*/ 0 w 1445"/>
              <a:gd name="T1" fmla="*/ 306 h 306"/>
              <a:gd name="T2" fmla="*/ 16 w 1445"/>
              <a:gd name="T3" fmla="*/ 301 h 306"/>
              <a:gd name="T4" fmla="*/ 27 w 1445"/>
              <a:gd name="T5" fmla="*/ 268 h 306"/>
              <a:gd name="T6" fmla="*/ 48 w 1445"/>
              <a:gd name="T7" fmla="*/ 236 h 306"/>
              <a:gd name="T8" fmla="*/ 125 w 1445"/>
              <a:gd name="T9" fmla="*/ 171 h 306"/>
              <a:gd name="T10" fmla="*/ 228 w 1445"/>
              <a:gd name="T11" fmla="*/ 105 h 306"/>
              <a:gd name="T12" fmla="*/ 298 w 1445"/>
              <a:gd name="T13" fmla="*/ 73 h 306"/>
              <a:gd name="T14" fmla="*/ 635 w 1445"/>
              <a:gd name="T15" fmla="*/ 2 h 306"/>
              <a:gd name="T16" fmla="*/ 1043 w 1445"/>
              <a:gd name="T17" fmla="*/ 18 h 306"/>
              <a:gd name="T18" fmla="*/ 1119 w 1445"/>
              <a:gd name="T19" fmla="*/ 40 h 306"/>
              <a:gd name="T20" fmla="*/ 1217 w 1445"/>
              <a:gd name="T21" fmla="*/ 84 h 306"/>
              <a:gd name="T22" fmla="*/ 1336 w 1445"/>
              <a:gd name="T23" fmla="*/ 132 h 306"/>
              <a:gd name="T24" fmla="*/ 1445 w 1445"/>
              <a:gd name="T25" fmla="*/ 16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3772" name="Freeform 60"/>
          <p:cNvSpPr>
            <a:spLocks/>
          </p:cNvSpPr>
          <p:nvPr/>
        </p:nvSpPr>
        <p:spPr bwMode="auto">
          <a:xfrm>
            <a:off x="3629025" y="3994150"/>
            <a:ext cx="1733550" cy="369332"/>
          </a:xfrm>
          <a:custGeom>
            <a:avLst/>
            <a:gdLst>
              <a:gd name="T0" fmla="*/ 0 w 1092"/>
              <a:gd name="T1" fmla="*/ 0 h 283"/>
              <a:gd name="T2" fmla="*/ 130 w 1092"/>
              <a:gd name="T3" fmla="*/ 54 h 283"/>
              <a:gd name="T4" fmla="*/ 326 w 1092"/>
              <a:gd name="T5" fmla="*/ 147 h 283"/>
              <a:gd name="T6" fmla="*/ 397 w 1092"/>
              <a:gd name="T7" fmla="*/ 174 h 283"/>
              <a:gd name="T8" fmla="*/ 527 w 1092"/>
              <a:gd name="T9" fmla="*/ 217 h 283"/>
              <a:gd name="T10" fmla="*/ 1092 w 1092"/>
              <a:gd name="T11" fmla="*/ 272 h 283"/>
            </a:gdLst>
            <a:ahLst/>
            <a:cxnLst>
              <a:cxn ang="0">
                <a:pos x="T0" y="T1"/>
              </a:cxn>
              <a:cxn ang="0">
                <a:pos x="T2" y="T3"/>
              </a:cxn>
              <a:cxn ang="0">
                <a:pos x="T4" y="T5"/>
              </a:cxn>
              <a:cxn ang="0">
                <a:pos x="T6" y="T7"/>
              </a:cxn>
              <a:cxn ang="0">
                <a:pos x="T8" y="T9"/>
              </a:cxn>
              <a:cxn ang="0">
                <a:pos x="T10" y="T11"/>
              </a:cxn>
            </a:cxnLst>
            <a:rect l="0" t="0" r="r" b="b"/>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00" cap="flat" cmpd="sng">
            <a:solidFill>
              <a:srgbClr val="33CC33"/>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3775" name="Oval 63"/>
          <p:cNvSpPr>
            <a:spLocks noChangeArrowheads="1"/>
          </p:cNvSpPr>
          <p:nvPr/>
        </p:nvSpPr>
        <p:spPr bwMode="auto">
          <a:xfrm>
            <a:off x="5865813" y="3396339"/>
            <a:ext cx="259766" cy="519351"/>
          </a:xfrm>
          <a:prstGeom prst="ellipse">
            <a:avLst/>
          </a:prstGeom>
          <a:noFill/>
          <a:ln w="38100">
            <a:solidFill>
              <a:srgbClr val="33CC3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3776" name="Oval 64"/>
          <p:cNvSpPr>
            <a:spLocks noChangeArrowheads="1"/>
          </p:cNvSpPr>
          <p:nvPr/>
        </p:nvSpPr>
        <p:spPr bwMode="auto">
          <a:xfrm>
            <a:off x="5368925" y="3505876"/>
            <a:ext cx="259766" cy="519351"/>
          </a:xfrm>
          <a:prstGeom prst="ellipse">
            <a:avLst/>
          </a:prstGeom>
          <a:noFill/>
          <a:ln w="38100">
            <a:solidFill>
              <a:srgbClr val="33CC3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3777" name="Oval 65"/>
          <p:cNvSpPr>
            <a:spLocks noChangeArrowheads="1"/>
          </p:cNvSpPr>
          <p:nvPr/>
        </p:nvSpPr>
        <p:spPr bwMode="auto">
          <a:xfrm>
            <a:off x="5357813" y="4201201"/>
            <a:ext cx="259766" cy="519351"/>
          </a:xfrm>
          <a:prstGeom prst="ellipse">
            <a:avLst/>
          </a:prstGeom>
          <a:noFill/>
          <a:ln w="38100">
            <a:solidFill>
              <a:srgbClr val="33CC33"/>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3778" name="Text Box 66"/>
          <p:cNvSpPr txBox="1">
            <a:spLocks noChangeArrowheads="1"/>
          </p:cNvSpPr>
          <p:nvPr/>
        </p:nvSpPr>
        <p:spPr bwMode="auto">
          <a:xfrm>
            <a:off x="5568951" y="1276351"/>
            <a:ext cx="4968875" cy="2162175"/>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a:solidFill>
                  <a:schemeClr val="tx1"/>
                </a:solidFill>
                <a:latin typeface="Arial" panose="020B0604020202020204" pitchFamily="34" charset="0"/>
                <a:ea typeface="宋体" panose="02010600030101010101" pitchFamily="2" charset="-122"/>
              </a:defRPr>
            </a:lvl1pPr>
            <a:lvl2pPr marL="914400" indent="-457200" algn="l">
              <a:defRPr>
                <a:solidFill>
                  <a:schemeClr val="tx1"/>
                </a:solidFill>
                <a:latin typeface="Arial" panose="020B0604020202020204" pitchFamily="34" charset="0"/>
                <a:ea typeface="宋体" panose="02010600030101010101" pitchFamily="2" charset="-122"/>
              </a:defRPr>
            </a:lvl2pPr>
            <a:lvl3pPr marL="1371600" indent="-457200" algn="l">
              <a:defRPr>
                <a:solidFill>
                  <a:schemeClr val="tx1"/>
                </a:solidFill>
                <a:latin typeface="Arial" panose="020B0604020202020204" pitchFamily="34" charset="0"/>
                <a:ea typeface="宋体" panose="02010600030101010101" pitchFamily="2" charset="-122"/>
              </a:defRPr>
            </a:lvl3pPr>
            <a:lvl4pPr marL="1828800" indent="-457200" algn="l">
              <a:defRPr>
                <a:solidFill>
                  <a:schemeClr val="tx1"/>
                </a:solidFill>
                <a:latin typeface="Arial" panose="020B0604020202020204" pitchFamily="34" charset="0"/>
                <a:ea typeface="宋体" panose="02010600030101010101" pitchFamily="2" charset="-122"/>
              </a:defRPr>
            </a:lvl4pPr>
            <a:lvl5pPr marL="2286000" indent="-457200" algn="l">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AutoNum type="arabicPeriod"/>
            </a:pPr>
            <a:r>
              <a:rPr lang="en-US" altLang="zh-CN" sz="2000">
                <a:latin typeface="Tahoma" panose="020B0604030504040204" pitchFamily="34" charset="0"/>
              </a:rPr>
              <a:t>Maximizing the margin is good according to intuition and PAC theory </a:t>
            </a:r>
          </a:p>
          <a:p>
            <a:pPr>
              <a:spcBef>
                <a:spcPct val="20000"/>
              </a:spcBef>
              <a:buFontTx/>
              <a:buAutoNum type="arabicPeriod"/>
            </a:pPr>
            <a:r>
              <a:rPr lang="en-US" altLang="zh-CN" sz="2000">
                <a:latin typeface="Tahoma" panose="020B0604030504040204" pitchFamily="34" charset="0"/>
              </a:rPr>
              <a:t>Implies that only support vectors are important; other training examples are ignorable.</a:t>
            </a:r>
          </a:p>
          <a:p>
            <a:pPr>
              <a:spcBef>
                <a:spcPct val="50000"/>
              </a:spcBef>
              <a:buClr>
                <a:schemeClr val="tx1"/>
              </a:buClr>
              <a:buFontTx/>
              <a:buAutoNum type="arabicPeriod"/>
            </a:pPr>
            <a:r>
              <a:rPr lang="en-US" altLang="zh-CN" sz="2000">
                <a:latin typeface="Tahoma" panose="020B0604030504040204" pitchFamily="34" charset="0"/>
              </a:rPr>
              <a:t>Empirically it works very very well.</a:t>
            </a:r>
          </a:p>
        </p:txBody>
      </p:sp>
    </p:spTree>
    <p:extLst>
      <p:ext uri="{BB962C8B-B14F-4D97-AF65-F5344CB8AC3E}">
        <p14:creationId xmlns:p14="http://schemas.microsoft.com/office/powerpoint/2010/main" val="2266881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69"/>
                                        </p:tgtEl>
                                        <p:attrNameLst>
                                          <p:attrName>style.visibility</p:attrName>
                                        </p:attrNameLst>
                                      </p:cBhvr>
                                      <p:to>
                                        <p:strVal val="visible"/>
                                      </p:to>
                                    </p:set>
                                    <p:anim calcmode="lin" valueType="num">
                                      <p:cBhvr additive="base">
                                        <p:cTn id="7" dur="500" fill="hold"/>
                                        <p:tgtEl>
                                          <p:spTgt spid="243769"/>
                                        </p:tgtEl>
                                        <p:attrNameLst>
                                          <p:attrName>ppt_x</p:attrName>
                                        </p:attrNameLst>
                                      </p:cBhvr>
                                      <p:tavLst>
                                        <p:tav tm="0">
                                          <p:val>
                                            <p:strVal val="#ppt_x"/>
                                          </p:val>
                                        </p:tav>
                                        <p:tav tm="100000">
                                          <p:val>
                                            <p:strVal val="#ppt_x"/>
                                          </p:val>
                                        </p:tav>
                                      </p:tavLst>
                                    </p:anim>
                                    <p:anim calcmode="lin" valueType="num">
                                      <p:cBhvr additive="base">
                                        <p:cTn id="8" dur="500" fill="hold"/>
                                        <p:tgtEl>
                                          <p:spTgt spid="2437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3771"/>
                                        </p:tgtEl>
                                        <p:attrNameLst>
                                          <p:attrName>style.visibility</p:attrName>
                                        </p:attrNameLst>
                                      </p:cBhvr>
                                      <p:to>
                                        <p:strVal val="visible"/>
                                      </p:to>
                                    </p:set>
                                    <p:anim calcmode="lin" valueType="num">
                                      <p:cBhvr additive="base">
                                        <p:cTn id="11" dur="500" fill="hold"/>
                                        <p:tgtEl>
                                          <p:spTgt spid="243771"/>
                                        </p:tgtEl>
                                        <p:attrNameLst>
                                          <p:attrName>ppt_x</p:attrName>
                                        </p:attrNameLst>
                                      </p:cBhvr>
                                      <p:tavLst>
                                        <p:tav tm="0">
                                          <p:val>
                                            <p:strVal val="#ppt_x"/>
                                          </p:val>
                                        </p:tav>
                                        <p:tav tm="100000">
                                          <p:val>
                                            <p:strVal val="#ppt_x"/>
                                          </p:val>
                                        </p:tav>
                                      </p:tavLst>
                                    </p:anim>
                                    <p:anim calcmode="lin" valueType="num">
                                      <p:cBhvr additive="base">
                                        <p:cTn id="12" dur="500" fill="hold"/>
                                        <p:tgtEl>
                                          <p:spTgt spid="2437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3770"/>
                                        </p:tgtEl>
                                        <p:attrNameLst>
                                          <p:attrName>style.visibility</p:attrName>
                                        </p:attrNameLst>
                                      </p:cBhvr>
                                      <p:to>
                                        <p:strVal val="visible"/>
                                      </p:to>
                                    </p:set>
                                    <p:anim calcmode="lin" valueType="num">
                                      <p:cBhvr additive="base">
                                        <p:cTn id="15" dur="500" fill="hold"/>
                                        <p:tgtEl>
                                          <p:spTgt spid="243770"/>
                                        </p:tgtEl>
                                        <p:attrNameLst>
                                          <p:attrName>ppt_x</p:attrName>
                                        </p:attrNameLst>
                                      </p:cBhvr>
                                      <p:tavLst>
                                        <p:tav tm="0">
                                          <p:val>
                                            <p:strVal val="#ppt_x"/>
                                          </p:val>
                                        </p:tav>
                                        <p:tav tm="100000">
                                          <p:val>
                                            <p:strVal val="#ppt_x"/>
                                          </p:val>
                                        </p:tav>
                                      </p:tavLst>
                                    </p:anim>
                                    <p:anim calcmode="lin" valueType="num">
                                      <p:cBhvr additive="base">
                                        <p:cTn id="16" dur="500" fill="hold"/>
                                        <p:tgtEl>
                                          <p:spTgt spid="24377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3772"/>
                                        </p:tgtEl>
                                        <p:attrNameLst>
                                          <p:attrName>style.visibility</p:attrName>
                                        </p:attrNameLst>
                                      </p:cBhvr>
                                      <p:to>
                                        <p:strVal val="visible"/>
                                      </p:to>
                                    </p:set>
                                    <p:anim calcmode="lin" valueType="num">
                                      <p:cBhvr additive="base">
                                        <p:cTn id="19" dur="500" fill="hold"/>
                                        <p:tgtEl>
                                          <p:spTgt spid="243772"/>
                                        </p:tgtEl>
                                        <p:attrNameLst>
                                          <p:attrName>ppt_x</p:attrName>
                                        </p:attrNameLst>
                                      </p:cBhvr>
                                      <p:tavLst>
                                        <p:tav tm="0">
                                          <p:val>
                                            <p:strVal val="#ppt_x"/>
                                          </p:val>
                                        </p:tav>
                                        <p:tav tm="100000">
                                          <p:val>
                                            <p:strVal val="#ppt_x"/>
                                          </p:val>
                                        </p:tav>
                                      </p:tavLst>
                                    </p:anim>
                                    <p:anim calcmode="lin" valueType="num">
                                      <p:cBhvr additive="base">
                                        <p:cTn id="20" dur="500" fill="hold"/>
                                        <p:tgtEl>
                                          <p:spTgt spid="24377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3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69" grpId="0"/>
      <p:bldP spid="243770" grpId="0" animBg="1"/>
      <p:bldP spid="243771" grpId="0" animBg="1"/>
      <p:bldP spid="243772" grpId="0" animBg="1"/>
      <p:bldP spid="2437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4"/>
          <p:cNvSpPr>
            <a:spLocks noChangeArrowheads="1"/>
          </p:cNvSpPr>
          <p:nvPr/>
        </p:nvSpPr>
        <p:spPr bwMode="auto">
          <a:xfrm>
            <a:off x="19812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Linear SVMs:  Overview</a:t>
            </a:r>
          </a:p>
        </p:txBody>
      </p:sp>
      <p:sp>
        <p:nvSpPr>
          <p:cNvPr id="310277" name="Rectangle 5"/>
          <p:cNvSpPr>
            <a:spLocks noChangeArrowheads="1"/>
          </p:cNvSpPr>
          <p:nvPr/>
        </p:nvSpPr>
        <p:spPr bwMode="auto">
          <a:xfrm>
            <a:off x="1981200" y="8382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lgn="l">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lgn="l">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lgn="l">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lgn="l">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b="1"/>
              <a:t>The classifier is a </a:t>
            </a:r>
            <a:r>
              <a:rPr lang="en-US" altLang="zh-CN" sz="2000" b="1" i="1"/>
              <a:t>separating hyperplane.</a:t>
            </a:r>
            <a:endParaRPr lang="en-US" altLang="zh-CN" sz="2000" b="1"/>
          </a:p>
          <a:p>
            <a:r>
              <a:rPr lang="en-US" altLang="zh-CN" sz="2000" b="1"/>
              <a:t>Most </a:t>
            </a:r>
            <a:r>
              <a:rPr lang="en-US" altLang="zh-CN" sz="2000" b="1">
                <a:latin typeface="Times New Roman" panose="02020603050405020304" pitchFamily="18" charset="0"/>
              </a:rPr>
              <a:t>“</a:t>
            </a:r>
            <a:r>
              <a:rPr lang="en-US" altLang="zh-CN" sz="2000" b="1"/>
              <a:t>important</a:t>
            </a:r>
            <a:r>
              <a:rPr lang="en-US" altLang="zh-CN" sz="2000" b="1">
                <a:latin typeface="Times New Roman" panose="02020603050405020304" pitchFamily="18" charset="0"/>
              </a:rPr>
              <a:t>”</a:t>
            </a:r>
            <a:r>
              <a:rPr lang="en-US" altLang="zh-CN" sz="2000" b="1"/>
              <a:t> training points are support vectors; they define the hyperplane.</a:t>
            </a:r>
          </a:p>
          <a:p>
            <a:r>
              <a:rPr lang="en-US" altLang="zh-CN" sz="2000" b="1"/>
              <a:t>Quadratic optimization algorithms can identify which training points x</a:t>
            </a:r>
            <a:r>
              <a:rPr lang="en-US" altLang="zh-CN" sz="2000" b="1" baseline="-25000"/>
              <a:t>i </a:t>
            </a:r>
            <a:r>
              <a:rPr lang="en-US" altLang="zh-CN" sz="2000" b="1"/>
              <a:t>are support vectors with non-zero Lagrangian multipliers </a:t>
            </a:r>
            <a:r>
              <a:rPr lang="el-GR" altLang="en-US" sz="2000" b="1" i="1">
                <a:cs typeface="Times New Roman" panose="02020603050405020304" pitchFamily="18" charset="0"/>
              </a:rPr>
              <a:t>α</a:t>
            </a:r>
            <a:r>
              <a:rPr lang="en-US" altLang="zh-CN" sz="2000" b="1" i="1" baseline="-25000">
                <a:cs typeface="Times New Roman" panose="02020603050405020304" pitchFamily="18" charset="0"/>
              </a:rPr>
              <a:t>i</a:t>
            </a:r>
            <a:r>
              <a:rPr lang="en-US" altLang="zh-CN" sz="2000" b="1" i="1">
                <a:cs typeface="Times New Roman" panose="02020603050405020304" pitchFamily="18" charset="0"/>
              </a:rPr>
              <a:t>. </a:t>
            </a:r>
            <a:endParaRPr lang="en-US" altLang="zh-CN" sz="2000" b="1">
              <a:cs typeface="Times New Roman" panose="02020603050405020304" pitchFamily="18" charset="0"/>
            </a:endParaRPr>
          </a:p>
          <a:p>
            <a:r>
              <a:rPr lang="en-US" altLang="zh-CN" sz="2000" b="1">
                <a:cs typeface="Times New Roman" panose="02020603050405020304" pitchFamily="18" charset="0"/>
              </a:rPr>
              <a:t>Both in the dual formulation of the problem and in the solution training points appear only inside dot products:</a:t>
            </a:r>
            <a:r>
              <a:rPr lang="en-US" altLang="zh-CN" sz="2400">
                <a:cs typeface="Times New Roman" panose="02020603050405020304" pitchFamily="18" charset="0"/>
              </a:rPr>
              <a:t> </a:t>
            </a:r>
          </a:p>
          <a:p>
            <a:endParaRPr lang="en-US" altLang="zh-CN" sz="2400" b="1" baseline="-25000"/>
          </a:p>
        </p:txBody>
      </p:sp>
      <p:sp>
        <p:nvSpPr>
          <p:cNvPr id="310278" name="Text Box 6"/>
          <p:cNvSpPr txBox="1">
            <a:spLocks noChangeArrowheads="1"/>
          </p:cNvSpPr>
          <p:nvPr/>
        </p:nvSpPr>
        <p:spPr bwMode="auto">
          <a:xfrm>
            <a:off x="2209800" y="3733801"/>
            <a:ext cx="7696200" cy="1336675"/>
          </a:xfrm>
          <a:prstGeom prst="rect">
            <a:avLst/>
          </a:prstGeom>
          <a:noFill/>
          <a:ln w="25400" algn="ctr">
            <a:solidFill>
              <a:srgbClr val="008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latin typeface="Times New Roman" panose="02020603050405020304" pitchFamily="18" charset="0"/>
              </a:rPr>
              <a:t>Find </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N</a:t>
            </a:r>
            <a:r>
              <a:rPr lang="en-US" altLang="zh-CN" sz="2000" b="1" baseline="-25000">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rPr>
              <a:t>such that</a:t>
            </a:r>
          </a:p>
          <a:p>
            <a:pPr algn="l"/>
            <a:r>
              <a:rPr lang="en-US" altLang="zh-CN" sz="2000" b="1">
                <a:latin typeface="Times New Roman" panose="02020603050405020304" pitchFamily="18" charset="0"/>
                <a:cs typeface="Times New Roman" panose="02020603050405020304" pitchFamily="18" charset="0"/>
              </a:rPr>
              <a:t>Q(</a:t>
            </a:r>
            <a:r>
              <a:rPr lang="el-GR" altLang="en-US" sz="2000" b="1">
                <a:latin typeface="Times New Roman" panose="02020603050405020304" pitchFamily="18" charset="0"/>
              </a:rPr>
              <a:t>α</a:t>
            </a:r>
            <a:r>
              <a:rPr lang="en-US" altLang="zh-CN" sz="2000" b="1">
                <a:latin typeface="Times New Roman" panose="02020603050405020304" pitchFamily="18" charset="0"/>
                <a:cs typeface="Times New Roman" panose="02020603050405020304" pitchFamily="18" charset="0"/>
              </a:rPr>
              <a:t>) =</a:t>
            </a:r>
            <a:r>
              <a:rPr lang="el-GR" altLang="en-US" sz="2000" b="1">
                <a:latin typeface="Times New Roman" panose="02020603050405020304" pitchFamily="18" charset="0"/>
                <a:cs typeface="Times New Roman" panose="02020603050405020304" pitchFamily="18" charset="0"/>
              </a:rPr>
              <a:t>Σ</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i</a:t>
            </a:r>
            <a:r>
              <a:rPr lang="en-US" altLang="zh-CN" sz="2000" b="1" baseline="-25000">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 ½</a:t>
            </a:r>
            <a:r>
              <a:rPr lang="el-GR" altLang="en-US" sz="2000" b="1">
                <a:latin typeface="Times New Roman" panose="02020603050405020304" pitchFamily="18" charset="0"/>
              </a:rPr>
              <a:t>ΣΣ</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i</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j</a:t>
            </a:r>
            <a:r>
              <a:rPr lang="en-US" altLang="zh-CN" sz="2000" b="1" i="1">
                <a:latin typeface="Times New Roman" panose="02020603050405020304" pitchFamily="18" charset="0"/>
                <a:cs typeface="Times New Roman" panose="02020603050405020304" pitchFamily="18" charset="0"/>
              </a:rPr>
              <a:t>y</a:t>
            </a:r>
            <a:r>
              <a:rPr lang="en-US" altLang="zh-CN" sz="2000" b="1" i="1" baseline="-25000">
                <a:latin typeface="Times New Roman" panose="02020603050405020304" pitchFamily="18" charset="0"/>
                <a:cs typeface="Times New Roman" panose="02020603050405020304" pitchFamily="18" charset="0"/>
              </a:rPr>
              <a:t>i</a:t>
            </a:r>
            <a:r>
              <a:rPr lang="en-US" altLang="zh-CN" sz="2000" b="1" i="1">
                <a:latin typeface="Times New Roman" panose="02020603050405020304" pitchFamily="18" charset="0"/>
                <a:cs typeface="Times New Roman" panose="02020603050405020304" pitchFamily="18" charset="0"/>
              </a:rPr>
              <a:t>y</a:t>
            </a:r>
            <a:r>
              <a:rPr lang="en-US" altLang="zh-CN" sz="2000" b="1" i="1" baseline="-25000">
                <a:latin typeface="Times New Roman" panose="02020603050405020304" pitchFamily="18" charset="0"/>
                <a:cs typeface="Times New Roman" panose="02020603050405020304" pitchFamily="18" charset="0"/>
              </a:rPr>
              <a:t>j</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baseline="30000">
                <a:latin typeface="Times New Roman" panose="02020603050405020304" pitchFamily="18" charset="0"/>
              </a:rPr>
              <a:t>T</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 is maximized and </a:t>
            </a:r>
          </a:p>
          <a:p>
            <a:pPr algn="l"/>
            <a:r>
              <a:rPr lang="en-US" altLang="zh-CN" sz="2000" b="1">
                <a:latin typeface="Times New Roman" panose="02020603050405020304" pitchFamily="18" charset="0"/>
              </a:rPr>
              <a:t>(1)  </a:t>
            </a:r>
            <a:r>
              <a:rPr lang="el-GR" altLang="en-US" sz="2000" b="1">
                <a:latin typeface="Times New Roman" panose="02020603050405020304" pitchFamily="18" charset="0"/>
              </a:rPr>
              <a:t>Σ</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i</a:t>
            </a:r>
            <a:r>
              <a:rPr lang="en-US" altLang="zh-CN" sz="2000" b="1" i="1">
                <a:latin typeface="Times New Roman" panose="02020603050405020304" pitchFamily="18" charset="0"/>
                <a:cs typeface="Times New Roman" panose="02020603050405020304" pitchFamily="18" charset="0"/>
              </a:rPr>
              <a:t>y</a:t>
            </a:r>
            <a:r>
              <a:rPr lang="en-US" altLang="zh-CN" sz="2000" b="1" i="1" baseline="-25000">
                <a:latin typeface="Times New Roman" panose="02020603050405020304" pitchFamily="18" charset="0"/>
                <a:cs typeface="Times New Roman" panose="02020603050405020304" pitchFamily="18" charset="0"/>
              </a:rPr>
              <a:t>i</a:t>
            </a:r>
            <a:r>
              <a:rPr lang="en-US" altLang="zh-CN" sz="2000" b="1" baseline="-25000">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 0</a:t>
            </a:r>
            <a:endParaRPr lang="en-US" altLang="zh-CN" sz="2000" b="1">
              <a:latin typeface="Times New Roman" panose="02020603050405020304" pitchFamily="18" charset="0"/>
            </a:endParaRPr>
          </a:p>
          <a:p>
            <a:pPr algn="l"/>
            <a:r>
              <a:rPr lang="en-US" altLang="zh-CN" sz="2000" b="1">
                <a:latin typeface="Times New Roman" panose="02020603050405020304" pitchFamily="18" charset="0"/>
              </a:rPr>
              <a:t>(2)  0 </a:t>
            </a:r>
            <a:r>
              <a:rPr lang="en-US" altLang="zh-CN"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 </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i</a:t>
            </a:r>
            <a:r>
              <a:rPr lang="en-US" altLang="zh-CN" sz="2000" b="1" baseline="-25000">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C</a:t>
            </a:r>
            <a:r>
              <a:rPr lang="en-US" altLang="zh-CN" sz="2000" b="1">
                <a:latin typeface="Times New Roman" panose="02020603050405020304" pitchFamily="18" charset="0"/>
                <a:cs typeface="Times New Roman" panose="02020603050405020304" pitchFamily="18" charset="0"/>
              </a:rPr>
              <a:t> for all </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i</a:t>
            </a:r>
          </a:p>
        </p:txBody>
      </p:sp>
      <p:sp>
        <p:nvSpPr>
          <p:cNvPr id="310279" name="AutoShape 7"/>
          <p:cNvSpPr>
            <a:spLocks noChangeArrowheads="1"/>
          </p:cNvSpPr>
          <p:nvPr/>
        </p:nvSpPr>
        <p:spPr bwMode="auto">
          <a:xfrm>
            <a:off x="5486400" y="4038600"/>
            <a:ext cx="533400" cy="533400"/>
          </a:xfrm>
          <a:prstGeom prst="roundRect">
            <a:avLst>
              <a:gd name="adj" fmla="val 16667"/>
            </a:avLst>
          </a:prstGeom>
          <a:noFill/>
          <a:ln w="95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0" name="Text Box 8"/>
          <p:cNvSpPr txBox="1">
            <a:spLocks noChangeArrowheads="1"/>
          </p:cNvSpPr>
          <p:nvPr/>
        </p:nvSpPr>
        <p:spPr bwMode="auto">
          <a:xfrm>
            <a:off x="3124200" y="5334001"/>
            <a:ext cx="3962400" cy="461665"/>
          </a:xfrm>
          <a:prstGeom prst="rect">
            <a:avLst/>
          </a:prstGeom>
          <a:noFill/>
          <a:ln w="25400" algn="ctr">
            <a:solidFill>
              <a:srgbClr val="008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i="1">
                <a:latin typeface="Times New Roman" panose="02020603050405020304" pitchFamily="18" charset="0"/>
              </a:rPr>
              <a:t>f</a:t>
            </a:r>
            <a:r>
              <a:rPr lang="en-US" altLang="zh-CN" sz="2000" b="1">
                <a:latin typeface="Times New Roman" panose="02020603050405020304" pitchFamily="18" charset="0"/>
              </a:rPr>
              <a:t>(x) = </a:t>
            </a:r>
            <a:r>
              <a:rPr lang="el-GR" altLang="en-US" sz="2400" b="1">
                <a:latin typeface="Times New Roman" panose="02020603050405020304" pitchFamily="18" charset="0"/>
                <a:cs typeface="Times New Roman" panose="02020603050405020304" pitchFamily="18" charset="0"/>
              </a:rPr>
              <a:t>Σ</a:t>
            </a:r>
            <a:r>
              <a:rPr lang="el-GR" altLang="en-US" sz="2000" b="1" i="1">
                <a:latin typeface="Times New Roman" panose="02020603050405020304" pitchFamily="18" charset="0"/>
                <a:cs typeface="Times New Roman" panose="02020603050405020304" pitchFamily="18" charset="0"/>
              </a:rPr>
              <a:t>α</a:t>
            </a:r>
            <a:r>
              <a:rPr lang="en-US" altLang="zh-CN" sz="2000" b="1" i="1" baseline="-25000">
                <a:latin typeface="Times New Roman" panose="02020603050405020304" pitchFamily="18" charset="0"/>
                <a:cs typeface="Times New Roman" panose="02020603050405020304" pitchFamily="18" charset="0"/>
              </a:rPr>
              <a:t>i</a:t>
            </a:r>
            <a:r>
              <a:rPr lang="en-US" altLang="zh-CN" sz="2000" b="1" i="1">
                <a:latin typeface="Times New Roman" panose="02020603050405020304" pitchFamily="18" charset="0"/>
                <a:cs typeface="Times New Roman" panose="02020603050405020304" pitchFamily="18" charset="0"/>
              </a:rPr>
              <a:t>y</a:t>
            </a:r>
            <a:r>
              <a:rPr lang="en-US" altLang="zh-CN" sz="2000" b="1" i="1" baseline="-25000">
                <a:latin typeface="Times New Roman" panose="02020603050405020304" pitchFamily="18" charset="0"/>
                <a:cs typeface="Times New Roman" panose="02020603050405020304" pitchFamily="18" charset="0"/>
              </a:rPr>
              <a:t>i</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baseline="30000">
                <a:latin typeface="Times New Roman" panose="02020603050405020304" pitchFamily="18" charset="0"/>
              </a:rPr>
              <a:t>T</a:t>
            </a:r>
            <a:r>
              <a:rPr lang="en-US" altLang="zh-CN" sz="2000" b="1">
                <a:latin typeface="Times New Roman" panose="02020603050405020304" pitchFamily="18" charset="0"/>
              </a:rPr>
              <a:t>x + </a:t>
            </a:r>
            <a:r>
              <a:rPr lang="en-US" altLang="zh-CN" sz="2000" b="1" i="1">
                <a:latin typeface="Times New Roman" panose="02020603050405020304" pitchFamily="18" charset="0"/>
              </a:rPr>
              <a:t>b</a:t>
            </a:r>
          </a:p>
        </p:txBody>
      </p:sp>
      <p:sp>
        <p:nvSpPr>
          <p:cNvPr id="310281" name="AutoShape 9"/>
          <p:cNvSpPr>
            <a:spLocks noChangeArrowheads="1"/>
          </p:cNvSpPr>
          <p:nvPr/>
        </p:nvSpPr>
        <p:spPr bwMode="auto">
          <a:xfrm>
            <a:off x="4648200" y="5410200"/>
            <a:ext cx="457200" cy="381000"/>
          </a:xfrm>
          <a:prstGeom prst="roundRect">
            <a:avLst>
              <a:gd name="adj" fmla="val 16667"/>
            </a:avLst>
          </a:prstGeom>
          <a:noFill/>
          <a:ln w="95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14862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SVM code (1)</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47395834"/>
              </p:ext>
            </p:extLst>
          </p:nvPr>
        </p:nvGraphicFramePr>
        <p:xfrm>
          <a:off x="1710412" y="1448316"/>
          <a:ext cx="8771176" cy="5271973"/>
        </p:xfrm>
        <a:graphic>
          <a:graphicData uri="http://schemas.openxmlformats.org/presentationml/2006/ole">
            <mc:AlternateContent xmlns:mc="http://schemas.openxmlformats.org/markup-compatibility/2006">
              <mc:Choice xmlns:v="urn:schemas-microsoft-com:vml" Requires="v">
                <p:oleObj spid="_x0000_s5123" name="Document" r:id="rId3" imgW="8611920" imgH="5199120" progId="Word.OpenDocumentText.12">
                  <p:embed/>
                </p:oleObj>
              </mc:Choice>
              <mc:Fallback>
                <p:oleObj name="Document" r:id="rId3" imgW="8611920" imgH="5199120" progId="Word.OpenDocumentText.12">
                  <p:embed/>
                  <p:pic>
                    <p:nvPicPr>
                      <p:cNvPr id="0" name=""/>
                      <p:cNvPicPr/>
                      <p:nvPr/>
                    </p:nvPicPr>
                    <p:blipFill>
                      <a:blip r:embed="rId4"/>
                      <a:stretch>
                        <a:fillRect/>
                      </a:stretch>
                    </p:blipFill>
                    <p:spPr>
                      <a:xfrm>
                        <a:off x="1710412" y="1448316"/>
                        <a:ext cx="8771176" cy="5271973"/>
                      </a:xfrm>
                      <a:prstGeom prst="rect">
                        <a:avLst/>
                      </a:prstGeom>
                    </p:spPr>
                  </p:pic>
                </p:oleObj>
              </mc:Fallback>
            </mc:AlternateContent>
          </a:graphicData>
        </a:graphic>
      </p:graphicFrame>
    </p:spTree>
    <p:extLst>
      <p:ext uri="{BB962C8B-B14F-4D97-AF65-F5344CB8AC3E}">
        <p14:creationId xmlns:p14="http://schemas.microsoft.com/office/powerpoint/2010/main" val="294182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SVM code </a:t>
            </a:r>
            <a:r>
              <a:rPr lang="en-US" dirty="0" smtClean="0"/>
              <a:t>(2)</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614818947"/>
              </p:ext>
            </p:extLst>
          </p:nvPr>
        </p:nvGraphicFramePr>
        <p:xfrm>
          <a:off x="1624873" y="1374833"/>
          <a:ext cx="7829550" cy="5013325"/>
        </p:xfrm>
        <a:graphic>
          <a:graphicData uri="http://schemas.openxmlformats.org/presentationml/2006/ole">
            <mc:AlternateContent xmlns:mc="http://schemas.openxmlformats.org/markup-compatibility/2006">
              <mc:Choice xmlns:v="urn:schemas-microsoft-com:vml" Requires="v">
                <p:oleObj spid="_x0000_s6147" name="Document" r:id="rId3" imgW="8164080" imgH="5226840" progId="Word.OpenDocumentText.12">
                  <p:embed/>
                </p:oleObj>
              </mc:Choice>
              <mc:Fallback>
                <p:oleObj name="Document" r:id="rId3" imgW="8164080" imgH="5226840" progId="Word.OpenDocumentText.12">
                  <p:embed/>
                  <p:pic>
                    <p:nvPicPr>
                      <p:cNvPr id="0" name=""/>
                      <p:cNvPicPr/>
                      <p:nvPr/>
                    </p:nvPicPr>
                    <p:blipFill>
                      <a:blip r:embed="rId4"/>
                      <a:stretch>
                        <a:fillRect/>
                      </a:stretch>
                    </p:blipFill>
                    <p:spPr>
                      <a:xfrm>
                        <a:off x="1624873" y="1374833"/>
                        <a:ext cx="7829550" cy="5013325"/>
                      </a:xfrm>
                      <a:prstGeom prst="rect">
                        <a:avLst/>
                      </a:prstGeom>
                    </p:spPr>
                  </p:pic>
                </p:oleObj>
              </mc:Fallback>
            </mc:AlternateContent>
          </a:graphicData>
        </a:graphic>
      </p:graphicFrame>
    </p:spTree>
    <p:extLst>
      <p:ext uri="{BB962C8B-B14F-4D97-AF65-F5344CB8AC3E}">
        <p14:creationId xmlns:p14="http://schemas.microsoft.com/office/powerpoint/2010/main" val="179045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Linear SVM </a:t>
            </a:r>
            <a:endParaRPr lang="en-US" dirty="0"/>
          </a:p>
        </p:txBody>
      </p:sp>
      <p:pic>
        <p:nvPicPr>
          <p:cNvPr id="4" name="Content Placeholder 3"/>
          <p:cNvPicPr>
            <a:picLocks noGrp="1" noChangeAspect="1"/>
          </p:cNvPicPr>
          <p:nvPr>
            <p:ph idx="1"/>
          </p:nvPr>
        </p:nvPicPr>
        <p:blipFill>
          <a:blip r:embed="rId2"/>
          <a:stretch>
            <a:fillRect/>
          </a:stretch>
        </p:blipFill>
        <p:spPr>
          <a:xfrm>
            <a:off x="3999735" y="1825625"/>
            <a:ext cx="4192530" cy="4351338"/>
          </a:xfrm>
          <a:prstGeom prst="rect">
            <a:avLst/>
          </a:prstGeom>
        </p:spPr>
      </p:pic>
    </p:spTree>
    <p:extLst>
      <p:ext uri="{BB962C8B-B14F-4D97-AF65-F5344CB8AC3E}">
        <p14:creationId xmlns:p14="http://schemas.microsoft.com/office/powerpoint/2010/main" val="321409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0" name="Rectangle 4"/>
          <p:cNvSpPr>
            <a:spLocks noChangeArrowheads="1"/>
          </p:cNvSpPr>
          <p:nvPr/>
        </p:nvSpPr>
        <p:spPr bwMode="auto">
          <a:xfrm>
            <a:off x="1905000" y="228600"/>
            <a:ext cx="480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Non-linear SVMs</a:t>
            </a:r>
          </a:p>
        </p:txBody>
      </p:sp>
      <p:sp>
        <p:nvSpPr>
          <p:cNvPr id="311301" name="Rectangle 5"/>
          <p:cNvSpPr>
            <a:spLocks noChangeArrowheads="1"/>
          </p:cNvSpPr>
          <p:nvPr/>
        </p:nvSpPr>
        <p:spPr bwMode="auto">
          <a:xfrm>
            <a:off x="1905000" y="10668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lgn="l">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lgn="l">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lgn="l">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lgn="l">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Datasets that are linearly separable with some noise work out great:</a:t>
            </a:r>
          </a:p>
          <a:p>
            <a:endParaRPr lang="en-US" altLang="zh-CN" sz="2400" dirty="0"/>
          </a:p>
          <a:p>
            <a:r>
              <a:rPr lang="en-US" altLang="zh-CN" sz="2400" dirty="0"/>
              <a:t>But what are we going to do if the dataset is just too hard? </a:t>
            </a:r>
          </a:p>
          <a:p>
            <a:endParaRPr lang="en-US" altLang="zh-CN" sz="2400" dirty="0"/>
          </a:p>
          <a:p>
            <a:r>
              <a:rPr lang="en-US" altLang="zh-CN" sz="2400" dirty="0"/>
              <a:t>How about</a:t>
            </a:r>
            <a:r>
              <a:rPr lang="en-US" altLang="zh-CN" sz="2400" dirty="0">
                <a:latin typeface="Times New Roman" panose="02020603050405020304" pitchFamily="18" charset="0"/>
              </a:rPr>
              <a:t>…</a:t>
            </a:r>
            <a:r>
              <a:rPr lang="en-US" altLang="zh-CN" sz="2400" dirty="0"/>
              <a:t> mapping data to a higher-dimensional space:</a:t>
            </a:r>
          </a:p>
        </p:txBody>
      </p:sp>
      <p:sp>
        <p:nvSpPr>
          <p:cNvPr id="311305" name="Text Box 9"/>
          <p:cNvSpPr txBox="1">
            <a:spLocks noChangeArrowheads="1"/>
          </p:cNvSpPr>
          <p:nvPr/>
        </p:nvSpPr>
        <p:spPr bwMode="auto">
          <a:xfrm>
            <a:off x="5105400" y="5638801"/>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rPr>
              <a:t>0</a:t>
            </a:r>
          </a:p>
        </p:txBody>
      </p:sp>
      <p:sp>
        <p:nvSpPr>
          <p:cNvPr id="311317" name="Text Box 21"/>
          <p:cNvSpPr txBox="1">
            <a:spLocks noChangeArrowheads="1"/>
          </p:cNvSpPr>
          <p:nvPr/>
        </p:nvSpPr>
        <p:spPr bwMode="auto">
          <a:xfrm>
            <a:off x="7162800" y="5715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anose="02020603050405020304" pitchFamily="18" charset="0"/>
              </a:rPr>
              <a:t>x</a:t>
            </a:r>
            <a:endParaRPr lang="en-US" altLang="zh-CN" i="1" baseline="30000">
              <a:latin typeface="Times New Roman" panose="02020603050405020304" pitchFamily="18" charset="0"/>
            </a:endParaRPr>
          </a:p>
        </p:txBody>
      </p:sp>
      <p:grpSp>
        <p:nvGrpSpPr>
          <p:cNvPr id="311318" name="Group 22"/>
          <p:cNvGrpSpPr>
            <a:grpSpLocks/>
          </p:cNvGrpSpPr>
          <p:nvPr/>
        </p:nvGrpSpPr>
        <p:grpSpPr bwMode="auto">
          <a:xfrm>
            <a:off x="3429000" y="2895601"/>
            <a:ext cx="4286250" cy="423863"/>
            <a:chOff x="1056" y="2322"/>
            <a:chExt cx="2700" cy="267"/>
          </a:xfrm>
        </p:grpSpPr>
        <p:sp>
          <p:nvSpPr>
            <p:cNvPr id="311319" name="Line 23"/>
            <p:cNvSpPr>
              <a:spLocks noChangeShapeType="1"/>
            </p:cNvSpPr>
            <p:nvPr/>
          </p:nvSpPr>
          <p:spPr bwMode="auto">
            <a:xfrm>
              <a:off x="1056" y="2358"/>
              <a:ext cx="2496"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20" name="AutoShape 24"/>
            <p:cNvSpPr>
              <a:spLocks noChangeArrowheads="1"/>
            </p:cNvSpPr>
            <p:nvPr/>
          </p:nvSpPr>
          <p:spPr bwMode="auto">
            <a:xfrm>
              <a:off x="1335" y="233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1" name="Line 25"/>
            <p:cNvSpPr>
              <a:spLocks noChangeShapeType="1"/>
            </p:cNvSpPr>
            <p:nvPr/>
          </p:nvSpPr>
          <p:spPr bwMode="auto">
            <a:xfrm>
              <a:off x="2196" y="2322"/>
              <a:ext cx="0" cy="7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22" name="Text Box 26"/>
            <p:cNvSpPr txBox="1">
              <a:spLocks noChangeArrowheads="1"/>
            </p:cNvSpPr>
            <p:nvPr/>
          </p:nvSpPr>
          <p:spPr bwMode="auto">
            <a:xfrm>
              <a:off x="2106" y="2358"/>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rPr>
                <a:t>0</a:t>
              </a:r>
            </a:p>
          </p:txBody>
        </p:sp>
        <p:sp>
          <p:nvSpPr>
            <p:cNvPr id="311323" name="AutoShape 27"/>
            <p:cNvSpPr>
              <a:spLocks noChangeArrowheads="1"/>
            </p:cNvSpPr>
            <p:nvPr/>
          </p:nvSpPr>
          <p:spPr bwMode="auto">
            <a:xfrm>
              <a:off x="1563" y="2327"/>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4" name="AutoShape 28"/>
            <p:cNvSpPr>
              <a:spLocks noChangeArrowheads="1"/>
            </p:cNvSpPr>
            <p:nvPr/>
          </p:nvSpPr>
          <p:spPr bwMode="auto">
            <a:xfrm>
              <a:off x="1863" y="233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5" name="AutoShape 29"/>
            <p:cNvSpPr>
              <a:spLocks noChangeArrowheads="1"/>
            </p:cNvSpPr>
            <p:nvPr/>
          </p:nvSpPr>
          <p:spPr bwMode="auto">
            <a:xfrm>
              <a:off x="1995" y="233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6" name="AutoShape 30"/>
            <p:cNvSpPr>
              <a:spLocks noChangeArrowheads="1"/>
            </p:cNvSpPr>
            <p:nvPr/>
          </p:nvSpPr>
          <p:spPr bwMode="auto">
            <a:xfrm>
              <a:off x="2535" y="2333"/>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7" name="AutoShape 31"/>
            <p:cNvSpPr>
              <a:spLocks noChangeArrowheads="1"/>
            </p:cNvSpPr>
            <p:nvPr/>
          </p:nvSpPr>
          <p:spPr bwMode="auto">
            <a:xfrm>
              <a:off x="2679" y="2333"/>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8" name="AutoShape 32"/>
            <p:cNvSpPr>
              <a:spLocks noChangeArrowheads="1"/>
            </p:cNvSpPr>
            <p:nvPr/>
          </p:nvSpPr>
          <p:spPr bwMode="auto">
            <a:xfrm>
              <a:off x="2451" y="2333"/>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9" name="AutoShape 33"/>
            <p:cNvSpPr>
              <a:spLocks noChangeArrowheads="1"/>
            </p:cNvSpPr>
            <p:nvPr/>
          </p:nvSpPr>
          <p:spPr bwMode="auto">
            <a:xfrm>
              <a:off x="2919" y="233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0" name="AutoShape 34"/>
            <p:cNvSpPr>
              <a:spLocks noChangeArrowheads="1"/>
            </p:cNvSpPr>
            <p:nvPr/>
          </p:nvSpPr>
          <p:spPr bwMode="auto">
            <a:xfrm>
              <a:off x="3063" y="233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1" name="AutoShape 35"/>
            <p:cNvSpPr>
              <a:spLocks noChangeArrowheads="1"/>
            </p:cNvSpPr>
            <p:nvPr/>
          </p:nvSpPr>
          <p:spPr bwMode="auto">
            <a:xfrm>
              <a:off x="3375" y="2327"/>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2" name="Text Box 36"/>
            <p:cNvSpPr txBox="1">
              <a:spLocks noChangeArrowheads="1"/>
            </p:cNvSpPr>
            <p:nvPr/>
          </p:nvSpPr>
          <p:spPr bwMode="auto">
            <a:xfrm>
              <a:off x="3468" y="2322"/>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anose="02020603050405020304" pitchFamily="18" charset="0"/>
                </a:rPr>
                <a:t>x</a:t>
              </a:r>
              <a:endParaRPr lang="en-US" altLang="zh-CN" i="1" baseline="30000">
                <a:latin typeface="Times New Roman" panose="02020603050405020304" pitchFamily="18" charset="0"/>
              </a:endParaRPr>
            </a:p>
          </p:txBody>
        </p:sp>
      </p:grpSp>
      <p:grpSp>
        <p:nvGrpSpPr>
          <p:cNvPr id="311333" name="Group 37"/>
          <p:cNvGrpSpPr>
            <a:grpSpLocks/>
          </p:cNvGrpSpPr>
          <p:nvPr/>
        </p:nvGrpSpPr>
        <p:grpSpPr bwMode="auto">
          <a:xfrm>
            <a:off x="4876800" y="1600200"/>
            <a:ext cx="4324350" cy="642938"/>
            <a:chOff x="1056" y="1284"/>
            <a:chExt cx="2724" cy="405"/>
          </a:xfrm>
        </p:grpSpPr>
        <p:sp>
          <p:nvSpPr>
            <p:cNvPr id="311334" name="Line 38"/>
            <p:cNvSpPr>
              <a:spLocks noChangeShapeType="1"/>
            </p:cNvSpPr>
            <p:nvPr/>
          </p:nvSpPr>
          <p:spPr bwMode="auto">
            <a:xfrm>
              <a:off x="1056" y="1458"/>
              <a:ext cx="2496"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35" name="AutoShape 39"/>
            <p:cNvSpPr>
              <a:spLocks noChangeArrowheads="1"/>
            </p:cNvSpPr>
            <p:nvPr/>
          </p:nvSpPr>
          <p:spPr bwMode="auto">
            <a:xfrm>
              <a:off x="1335" y="143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6" name="Line 40"/>
            <p:cNvSpPr>
              <a:spLocks noChangeShapeType="1"/>
            </p:cNvSpPr>
            <p:nvPr/>
          </p:nvSpPr>
          <p:spPr bwMode="auto">
            <a:xfrm>
              <a:off x="2196" y="1422"/>
              <a:ext cx="0" cy="7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37" name="Text Box 41"/>
            <p:cNvSpPr txBox="1">
              <a:spLocks noChangeArrowheads="1"/>
            </p:cNvSpPr>
            <p:nvPr/>
          </p:nvSpPr>
          <p:spPr bwMode="auto">
            <a:xfrm>
              <a:off x="2106" y="1458"/>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latin typeface="Times New Roman" panose="02020603050405020304" pitchFamily="18" charset="0"/>
                </a:rPr>
                <a:t>0</a:t>
              </a:r>
            </a:p>
          </p:txBody>
        </p:sp>
        <p:sp>
          <p:nvSpPr>
            <p:cNvPr id="311338" name="AutoShape 42"/>
            <p:cNvSpPr>
              <a:spLocks noChangeArrowheads="1"/>
            </p:cNvSpPr>
            <p:nvPr/>
          </p:nvSpPr>
          <p:spPr bwMode="auto">
            <a:xfrm>
              <a:off x="1563" y="1427"/>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9" name="AutoShape 43"/>
            <p:cNvSpPr>
              <a:spLocks noChangeArrowheads="1"/>
            </p:cNvSpPr>
            <p:nvPr/>
          </p:nvSpPr>
          <p:spPr bwMode="auto">
            <a:xfrm>
              <a:off x="1863" y="143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0" name="AutoShape 44"/>
            <p:cNvSpPr>
              <a:spLocks noChangeArrowheads="1"/>
            </p:cNvSpPr>
            <p:nvPr/>
          </p:nvSpPr>
          <p:spPr bwMode="auto">
            <a:xfrm>
              <a:off x="1995" y="143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1" name="AutoShape 45"/>
            <p:cNvSpPr>
              <a:spLocks noChangeArrowheads="1"/>
            </p:cNvSpPr>
            <p:nvPr/>
          </p:nvSpPr>
          <p:spPr bwMode="auto">
            <a:xfrm>
              <a:off x="2535" y="1433"/>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2" name="AutoShape 46"/>
            <p:cNvSpPr>
              <a:spLocks noChangeArrowheads="1"/>
            </p:cNvSpPr>
            <p:nvPr/>
          </p:nvSpPr>
          <p:spPr bwMode="auto">
            <a:xfrm>
              <a:off x="2679" y="1433"/>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3" name="AutoShape 47"/>
            <p:cNvSpPr>
              <a:spLocks noChangeArrowheads="1"/>
            </p:cNvSpPr>
            <p:nvPr/>
          </p:nvSpPr>
          <p:spPr bwMode="auto">
            <a:xfrm>
              <a:off x="2451" y="1433"/>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4" name="Line 48"/>
            <p:cNvSpPr>
              <a:spLocks noChangeShapeType="1"/>
            </p:cNvSpPr>
            <p:nvPr/>
          </p:nvSpPr>
          <p:spPr bwMode="auto">
            <a:xfrm>
              <a:off x="2268" y="1302"/>
              <a:ext cx="0" cy="3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45" name="Oval 49"/>
            <p:cNvSpPr>
              <a:spLocks noChangeArrowheads="1"/>
            </p:cNvSpPr>
            <p:nvPr/>
          </p:nvSpPr>
          <p:spPr bwMode="auto">
            <a:xfrm>
              <a:off x="2405" y="1393"/>
              <a:ext cx="144" cy="138"/>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6" name="Oval 50"/>
            <p:cNvSpPr>
              <a:spLocks noChangeArrowheads="1"/>
            </p:cNvSpPr>
            <p:nvPr/>
          </p:nvSpPr>
          <p:spPr bwMode="auto">
            <a:xfrm>
              <a:off x="1955" y="1387"/>
              <a:ext cx="144" cy="138"/>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7" name="Line 51"/>
            <p:cNvSpPr>
              <a:spLocks noChangeShapeType="1"/>
            </p:cNvSpPr>
            <p:nvPr/>
          </p:nvSpPr>
          <p:spPr bwMode="auto">
            <a:xfrm flipH="1" flipV="1">
              <a:off x="2475" y="1284"/>
              <a:ext cx="6" cy="377"/>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48" name="Line 52"/>
            <p:cNvSpPr>
              <a:spLocks noChangeShapeType="1"/>
            </p:cNvSpPr>
            <p:nvPr/>
          </p:nvSpPr>
          <p:spPr bwMode="auto">
            <a:xfrm flipH="1" flipV="1">
              <a:off x="2025" y="1284"/>
              <a:ext cx="6" cy="377"/>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49" name="Text Box 53"/>
            <p:cNvSpPr txBox="1">
              <a:spLocks noChangeArrowheads="1"/>
            </p:cNvSpPr>
            <p:nvPr/>
          </p:nvSpPr>
          <p:spPr bwMode="auto">
            <a:xfrm>
              <a:off x="3492" y="141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anose="02020603050405020304" pitchFamily="18" charset="0"/>
                </a:rPr>
                <a:t>x</a:t>
              </a:r>
              <a:endParaRPr lang="en-US" altLang="zh-CN" i="1" baseline="30000">
                <a:latin typeface="Times New Roman" panose="02020603050405020304" pitchFamily="18" charset="0"/>
              </a:endParaRPr>
            </a:p>
          </p:txBody>
        </p:sp>
      </p:grpSp>
      <p:grpSp>
        <p:nvGrpSpPr>
          <p:cNvPr id="311356" name="Group 60"/>
          <p:cNvGrpSpPr>
            <a:grpSpLocks/>
          </p:cNvGrpSpPr>
          <p:nvPr/>
        </p:nvGrpSpPr>
        <p:grpSpPr bwMode="auto">
          <a:xfrm>
            <a:off x="3429001" y="3962401"/>
            <a:ext cx="4352925" cy="1827213"/>
            <a:chOff x="1122" y="2874"/>
            <a:chExt cx="2742" cy="1151"/>
          </a:xfrm>
        </p:grpSpPr>
        <p:sp>
          <p:nvSpPr>
            <p:cNvPr id="311302" name="Line 6"/>
            <p:cNvSpPr>
              <a:spLocks noChangeShapeType="1"/>
            </p:cNvSpPr>
            <p:nvPr/>
          </p:nvSpPr>
          <p:spPr bwMode="auto">
            <a:xfrm>
              <a:off x="1122" y="3900"/>
              <a:ext cx="2496"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3" name="AutoShape 7"/>
            <p:cNvSpPr>
              <a:spLocks noChangeArrowheads="1"/>
            </p:cNvSpPr>
            <p:nvPr/>
          </p:nvSpPr>
          <p:spPr bwMode="auto">
            <a:xfrm>
              <a:off x="1437" y="3257"/>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4" name="Line 8"/>
            <p:cNvSpPr>
              <a:spLocks noChangeShapeType="1"/>
            </p:cNvSpPr>
            <p:nvPr/>
          </p:nvSpPr>
          <p:spPr bwMode="auto">
            <a:xfrm>
              <a:off x="2262" y="3864"/>
              <a:ext cx="0" cy="7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06" name="AutoShape 10"/>
            <p:cNvSpPr>
              <a:spLocks noChangeArrowheads="1"/>
            </p:cNvSpPr>
            <p:nvPr/>
          </p:nvSpPr>
          <p:spPr bwMode="auto">
            <a:xfrm>
              <a:off x="1641" y="3557"/>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7" name="AutoShape 11"/>
            <p:cNvSpPr>
              <a:spLocks noChangeArrowheads="1"/>
            </p:cNvSpPr>
            <p:nvPr/>
          </p:nvSpPr>
          <p:spPr bwMode="auto">
            <a:xfrm>
              <a:off x="1929" y="3755"/>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8" name="AutoShape 12"/>
            <p:cNvSpPr>
              <a:spLocks noChangeArrowheads="1"/>
            </p:cNvSpPr>
            <p:nvPr/>
          </p:nvSpPr>
          <p:spPr bwMode="auto">
            <a:xfrm>
              <a:off x="2073" y="3815"/>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9" name="AutoShape 13"/>
            <p:cNvSpPr>
              <a:spLocks noChangeArrowheads="1"/>
            </p:cNvSpPr>
            <p:nvPr/>
          </p:nvSpPr>
          <p:spPr bwMode="auto">
            <a:xfrm>
              <a:off x="2601" y="3761"/>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0" name="AutoShape 14"/>
            <p:cNvSpPr>
              <a:spLocks noChangeArrowheads="1"/>
            </p:cNvSpPr>
            <p:nvPr/>
          </p:nvSpPr>
          <p:spPr bwMode="auto">
            <a:xfrm>
              <a:off x="2745" y="3647"/>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1" name="AutoShape 15"/>
            <p:cNvSpPr>
              <a:spLocks noChangeArrowheads="1"/>
            </p:cNvSpPr>
            <p:nvPr/>
          </p:nvSpPr>
          <p:spPr bwMode="auto">
            <a:xfrm>
              <a:off x="2481" y="3803"/>
              <a:ext cx="56" cy="56"/>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2" name="AutoShape 16"/>
            <p:cNvSpPr>
              <a:spLocks noChangeArrowheads="1"/>
            </p:cNvSpPr>
            <p:nvPr/>
          </p:nvSpPr>
          <p:spPr bwMode="auto">
            <a:xfrm>
              <a:off x="2985" y="3443"/>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3" name="AutoShape 17"/>
            <p:cNvSpPr>
              <a:spLocks noChangeArrowheads="1"/>
            </p:cNvSpPr>
            <p:nvPr/>
          </p:nvSpPr>
          <p:spPr bwMode="auto">
            <a:xfrm>
              <a:off x="3165" y="3251"/>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4" name="AutoShape 18"/>
            <p:cNvSpPr>
              <a:spLocks noChangeArrowheads="1"/>
            </p:cNvSpPr>
            <p:nvPr/>
          </p:nvSpPr>
          <p:spPr bwMode="auto">
            <a:xfrm>
              <a:off x="3429" y="2921"/>
              <a:ext cx="56" cy="56"/>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5" name="Line 19"/>
            <p:cNvSpPr>
              <a:spLocks noChangeShapeType="1"/>
            </p:cNvSpPr>
            <p:nvPr/>
          </p:nvSpPr>
          <p:spPr bwMode="auto">
            <a:xfrm flipV="1">
              <a:off x="2262" y="2988"/>
              <a:ext cx="0" cy="936"/>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16" name="Text Box 20"/>
            <p:cNvSpPr txBox="1">
              <a:spLocks noChangeArrowheads="1"/>
            </p:cNvSpPr>
            <p:nvPr/>
          </p:nvSpPr>
          <p:spPr bwMode="auto">
            <a:xfrm>
              <a:off x="2262" y="287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i="1">
                  <a:latin typeface="Times New Roman" panose="02020603050405020304" pitchFamily="18" charset="0"/>
                </a:rPr>
                <a:t>x</a:t>
              </a:r>
              <a:r>
                <a:rPr lang="en-US" altLang="zh-CN" i="1" baseline="30000">
                  <a:latin typeface="Times New Roman" panose="02020603050405020304" pitchFamily="18" charset="0"/>
                </a:rPr>
                <a:t>2</a:t>
              </a:r>
            </a:p>
          </p:txBody>
        </p:sp>
        <p:sp>
          <p:nvSpPr>
            <p:cNvPr id="311350" name="Line 54"/>
            <p:cNvSpPr>
              <a:spLocks noChangeShapeType="1"/>
            </p:cNvSpPr>
            <p:nvPr/>
          </p:nvSpPr>
          <p:spPr bwMode="auto">
            <a:xfrm flipV="1">
              <a:off x="1860" y="3180"/>
              <a:ext cx="2004" cy="81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51" name="Line 55"/>
            <p:cNvSpPr>
              <a:spLocks noChangeShapeType="1"/>
            </p:cNvSpPr>
            <p:nvPr/>
          </p:nvSpPr>
          <p:spPr bwMode="auto">
            <a:xfrm flipV="1">
              <a:off x="1857" y="3132"/>
              <a:ext cx="1962" cy="809"/>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52" name="Line 56"/>
            <p:cNvSpPr>
              <a:spLocks noChangeShapeType="1"/>
            </p:cNvSpPr>
            <p:nvPr/>
          </p:nvSpPr>
          <p:spPr bwMode="auto">
            <a:xfrm flipV="1">
              <a:off x="1929" y="3240"/>
              <a:ext cx="1926" cy="785"/>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53" name="Oval 57"/>
            <p:cNvSpPr>
              <a:spLocks noChangeArrowheads="1"/>
            </p:cNvSpPr>
            <p:nvPr/>
          </p:nvSpPr>
          <p:spPr bwMode="auto">
            <a:xfrm>
              <a:off x="2945" y="3403"/>
              <a:ext cx="144" cy="138"/>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54" name="Oval 58"/>
            <p:cNvSpPr>
              <a:spLocks noChangeArrowheads="1"/>
            </p:cNvSpPr>
            <p:nvPr/>
          </p:nvSpPr>
          <p:spPr bwMode="auto">
            <a:xfrm>
              <a:off x="2699" y="3601"/>
              <a:ext cx="144" cy="138"/>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55" name="Oval 59"/>
            <p:cNvSpPr>
              <a:spLocks noChangeArrowheads="1"/>
            </p:cNvSpPr>
            <p:nvPr/>
          </p:nvSpPr>
          <p:spPr bwMode="auto">
            <a:xfrm>
              <a:off x="2027" y="3775"/>
              <a:ext cx="144" cy="138"/>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29972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ChangeArrowheads="1"/>
          </p:cNvSpPr>
          <p:nvPr/>
        </p:nvSpPr>
        <p:spPr bwMode="auto">
          <a:xfrm>
            <a:off x="19050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Non-linear SVMs:  Feature spaces</a:t>
            </a:r>
          </a:p>
        </p:txBody>
      </p:sp>
      <p:sp>
        <p:nvSpPr>
          <p:cNvPr id="312325" name="Rectangle 5"/>
          <p:cNvSpPr>
            <a:spLocks noChangeArrowheads="1"/>
          </p:cNvSpPr>
          <p:nvPr/>
        </p:nvSpPr>
        <p:spPr bwMode="auto">
          <a:xfrm>
            <a:off x="1905000" y="10668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lgn="l">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lgn="l">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lgn="l">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lgn="l">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a:t>General idea:   the original input space can always be mapped to some higher-dimensional feature space where the training set is separable:</a:t>
            </a:r>
          </a:p>
        </p:txBody>
      </p:sp>
      <p:sp>
        <p:nvSpPr>
          <p:cNvPr id="312326" name="Line 6"/>
          <p:cNvSpPr>
            <a:spLocks noChangeShapeType="1"/>
          </p:cNvSpPr>
          <p:nvPr/>
        </p:nvSpPr>
        <p:spPr bwMode="auto">
          <a:xfrm flipV="1">
            <a:off x="3592513" y="2559050"/>
            <a:ext cx="0" cy="30416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7" name="Line 7"/>
          <p:cNvSpPr>
            <a:spLocks noChangeShapeType="1"/>
          </p:cNvSpPr>
          <p:nvPr/>
        </p:nvSpPr>
        <p:spPr bwMode="auto">
          <a:xfrm flipV="1">
            <a:off x="1971676" y="4170363"/>
            <a:ext cx="33194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8" name="AutoShape 8"/>
          <p:cNvSpPr>
            <a:spLocks noChangeArrowheads="1"/>
          </p:cNvSpPr>
          <p:nvPr/>
        </p:nvSpPr>
        <p:spPr bwMode="auto">
          <a:xfrm>
            <a:off x="3622675" y="33909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29" name="AutoShape 9"/>
          <p:cNvSpPr>
            <a:spLocks noChangeArrowheads="1"/>
          </p:cNvSpPr>
          <p:nvPr/>
        </p:nvSpPr>
        <p:spPr bwMode="auto">
          <a:xfrm>
            <a:off x="3048000" y="37480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0" name="AutoShape 10"/>
          <p:cNvSpPr>
            <a:spLocks noChangeArrowheads="1"/>
          </p:cNvSpPr>
          <p:nvPr/>
        </p:nvSpPr>
        <p:spPr bwMode="auto">
          <a:xfrm>
            <a:off x="3200400" y="42941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1" name="AutoShape 11"/>
          <p:cNvSpPr>
            <a:spLocks noChangeArrowheads="1"/>
          </p:cNvSpPr>
          <p:nvPr/>
        </p:nvSpPr>
        <p:spPr bwMode="auto">
          <a:xfrm>
            <a:off x="3733800" y="47704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2" name="AutoShape 12"/>
          <p:cNvSpPr>
            <a:spLocks noChangeArrowheads="1"/>
          </p:cNvSpPr>
          <p:nvPr/>
        </p:nvSpPr>
        <p:spPr bwMode="auto">
          <a:xfrm>
            <a:off x="3314700" y="34369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3" name="AutoShape 13"/>
          <p:cNvSpPr>
            <a:spLocks noChangeArrowheads="1"/>
          </p:cNvSpPr>
          <p:nvPr/>
        </p:nvSpPr>
        <p:spPr bwMode="auto">
          <a:xfrm>
            <a:off x="2819400" y="40655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4" name="AutoShape 14"/>
          <p:cNvSpPr>
            <a:spLocks noChangeArrowheads="1"/>
          </p:cNvSpPr>
          <p:nvPr/>
        </p:nvSpPr>
        <p:spPr bwMode="auto">
          <a:xfrm>
            <a:off x="3238500" y="48085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5" name="AutoShape 15"/>
          <p:cNvSpPr>
            <a:spLocks noChangeArrowheads="1"/>
          </p:cNvSpPr>
          <p:nvPr/>
        </p:nvSpPr>
        <p:spPr bwMode="auto">
          <a:xfrm>
            <a:off x="3733800" y="38369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6" name="AutoShape 16"/>
          <p:cNvSpPr>
            <a:spLocks noChangeArrowheads="1"/>
          </p:cNvSpPr>
          <p:nvPr/>
        </p:nvSpPr>
        <p:spPr bwMode="auto">
          <a:xfrm>
            <a:off x="4635500" y="38242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7" name="AutoShape 17"/>
          <p:cNvSpPr>
            <a:spLocks noChangeArrowheads="1"/>
          </p:cNvSpPr>
          <p:nvPr/>
        </p:nvSpPr>
        <p:spPr bwMode="auto">
          <a:xfrm>
            <a:off x="4495800" y="50371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8" name="AutoShape 18"/>
          <p:cNvSpPr>
            <a:spLocks noChangeArrowheads="1"/>
          </p:cNvSpPr>
          <p:nvPr/>
        </p:nvSpPr>
        <p:spPr bwMode="auto">
          <a:xfrm>
            <a:off x="2247900" y="39512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39" name="AutoShape 19"/>
          <p:cNvSpPr>
            <a:spLocks noChangeArrowheads="1"/>
          </p:cNvSpPr>
          <p:nvPr/>
        </p:nvSpPr>
        <p:spPr bwMode="auto">
          <a:xfrm>
            <a:off x="3759200" y="54054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0" name="AutoShape 20"/>
          <p:cNvSpPr>
            <a:spLocks noChangeArrowheads="1"/>
          </p:cNvSpPr>
          <p:nvPr/>
        </p:nvSpPr>
        <p:spPr bwMode="auto">
          <a:xfrm>
            <a:off x="4724400" y="4560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1" name="AutoShape 21"/>
          <p:cNvSpPr>
            <a:spLocks noChangeArrowheads="1"/>
          </p:cNvSpPr>
          <p:nvPr/>
        </p:nvSpPr>
        <p:spPr bwMode="auto">
          <a:xfrm>
            <a:off x="2787650" y="51006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2" name="AutoShape 22"/>
          <p:cNvSpPr>
            <a:spLocks noChangeArrowheads="1"/>
          </p:cNvSpPr>
          <p:nvPr/>
        </p:nvSpPr>
        <p:spPr bwMode="auto">
          <a:xfrm>
            <a:off x="2476500" y="46180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3" name="AutoShape 23"/>
          <p:cNvSpPr>
            <a:spLocks noChangeArrowheads="1"/>
          </p:cNvSpPr>
          <p:nvPr/>
        </p:nvSpPr>
        <p:spPr bwMode="auto">
          <a:xfrm>
            <a:off x="2533650" y="30940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4" name="AutoShape 24"/>
          <p:cNvSpPr>
            <a:spLocks noChangeArrowheads="1"/>
          </p:cNvSpPr>
          <p:nvPr/>
        </p:nvSpPr>
        <p:spPr bwMode="auto">
          <a:xfrm>
            <a:off x="4029075" y="42291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5" name="AutoShape 25"/>
          <p:cNvSpPr>
            <a:spLocks noChangeArrowheads="1"/>
          </p:cNvSpPr>
          <p:nvPr/>
        </p:nvSpPr>
        <p:spPr bwMode="auto">
          <a:xfrm>
            <a:off x="3648075" y="436245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6" name="AutoShape 26"/>
          <p:cNvSpPr>
            <a:spLocks noChangeArrowheads="1"/>
          </p:cNvSpPr>
          <p:nvPr/>
        </p:nvSpPr>
        <p:spPr bwMode="auto">
          <a:xfrm>
            <a:off x="3933825" y="312420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7" name="Oval 27"/>
          <p:cNvSpPr>
            <a:spLocks noChangeArrowheads="1"/>
          </p:cNvSpPr>
          <p:nvPr/>
        </p:nvSpPr>
        <p:spPr bwMode="auto">
          <a:xfrm>
            <a:off x="2638425" y="3209925"/>
            <a:ext cx="1885950" cy="1905000"/>
          </a:xfrm>
          <a:prstGeom prst="ellipse">
            <a:avLst/>
          </a:prstGeom>
          <a:noFill/>
          <a:ln w="15875" algn="ctr">
            <a:solidFill>
              <a:schemeClr val="tx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8" name="AutoShape 28"/>
          <p:cNvSpPr>
            <a:spLocks noChangeArrowheads="1"/>
          </p:cNvSpPr>
          <p:nvPr/>
        </p:nvSpPr>
        <p:spPr bwMode="auto">
          <a:xfrm>
            <a:off x="2686050" y="32464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49" name="AutoShape 29"/>
          <p:cNvSpPr>
            <a:spLocks noChangeArrowheads="1"/>
          </p:cNvSpPr>
          <p:nvPr/>
        </p:nvSpPr>
        <p:spPr bwMode="auto">
          <a:xfrm>
            <a:off x="4610100" y="32273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0" name="Line 30"/>
          <p:cNvSpPr>
            <a:spLocks noChangeShapeType="1"/>
          </p:cNvSpPr>
          <p:nvPr/>
        </p:nvSpPr>
        <p:spPr bwMode="auto">
          <a:xfrm flipH="1" flipV="1">
            <a:off x="7631113" y="2311400"/>
            <a:ext cx="0" cy="20701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51" name="Line 31"/>
          <p:cNvSpPr>
            <a:spLocks noChangeShapeType="1"/>
          </p:cNvSpPr>
          <p:nvPr/>
        </p:nvSpPr>
        <p:spPr bwMode="auto">
          <a:xfrm>
            <a:off x="7600951" y="4398963"/>
            <a:ext cx="234791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52" name="AutoShape 32"/>
          <p:cNvSpPr>
            <a:spLocks noChangeArrowheads="1"/>
          </p:cNvSpPr>
          <p:nvPr/>
        </p:nvSpPr>
        <p:spPr bwMode="auto">
          <a:xfrm>
            <a:off x="7899400" y="376237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3" name="AutoShape 33"/>
          <p:cNvSpPr>
            <a:spLocks noChangeArrowheads="1"/>
          </p:cNvSpPr>
          <p:nvPr/>
        </p:nvSpPr>
        <p:spPr bwMode="auto">
          <a:xfrm>
            <a:off x="7324725" y="411956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4" name="AutoShape 34"/>
          <p:cNvSpPr>
            <a:spLocks noChangeArrowheads="1"/>
          </p:cNvSpPr>
          <p:nvPr/>
        </p:nvSpPr>
        <p:spPr bwMode="auto">
          <a:xfrm>
            <a:off x="7705725" y="46751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5" name="AutoShape 35"/>
          <p:cNvSpPr>
            <a:spLocks noChangeArrowheads="1"/>
          </p:cNvSpPr>
          <p:nvPr/>
        </p:nvSpPr>
        <p:spPr bwMode="auto">
          <a:xfrm>
            <a:off x="8524875" y="46751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6" name="AutoShape 36"/>
          <p:cNvSpPr>
            <a:spLocks noChangeArrowheads="1"/>
          </p:cNvSpPr>
          <p:nvPr/>
        </p:nvSpPr>
        <p:spPr bwMode="auto">
          <a:xfrm>
            <a:off x="7591425" y="380841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7" name="AutoShape 37"/>
          <p:cNvSpPr>
            <a:spLocks noChangeArrowheads="1"/>
          </p:cNvSpPr>
          <p:nvPr/>
        </p:nvSpPr>
        <p:spPr bwMode="auto">
          <a:xfrm>
            <a:off x="7800975" y="4084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8" name="AutoShape 38"/>
          <p:cNvSpPr>
            <a:spLocks noChangeArrowheads="1"/>
          </p:cNvSpPr>
          <p:nvPr/>
        </p:nvSpPr>
        <p:spPr bwMode="auto">
          <a:xfrm>
            <a:off x="8029575" y="47132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59" name="AutoShape 39"/>
          <p:cNvSpPr>
            <a:spLocks noChangeArrowheads="1"/>
          </p:cNvSpPr>
          <p:nvPr/>
        </p:nvSpPr>
        <p:spPr bwMode="auto">
          <a:xfrm>
            <a:off x="8010525" y="420846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0" name="AutoShape 40"/>
          <p:cNvSpPr>
            <a:spLocks noChangeArrowheads="1"/>
          </p:cNvSpPr>
          <p:nvPr/>
        </p:nvSpPr>
        <p:spPr bwMode="auto">
          <a:xfrm>
            <a:off x="9617075" y="38433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1" name="AutoShape 41"/>
          <p:cNvSpPr>
            <a:spLocks noChangeArrowheads="1"/>
          </p:cNvSpPr>
          <p:nvPr/>
        </p:nvSpPr>
        <p:spPr bwMode="auto">
          <a:xfrm>
            <a:off x="9477375" y="50561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2" name="AutoShape 42"/>
          <p:cNvSpPr>
            <a:spLocks noChangeArrowheads="1"/>
          </p:cNvSpPr>
          <p:nvPr/>
        </p:nvSpPr>
        <p:spPr bwMode="auto">
          <a:xfrm>
            <a:off x="9001125" y="28082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3" name="AutoShape 43"/>
          <p:cNvSpPr>
            <a:spLocks noChangeArrowheads="1"/>
          </p:cNvSpPr>
          <p:nvPr/>
        </p:nvSpPr>
        <p:spPr bwMode="auto">
          <a:xfrm>
            <a:off x="9007475" y="40719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4" name="AutoShape 44"/>
          <p:cNvSpPr>
            <a:spLocks noChangeArrowheads="1"/>
          </p:cNvSpPr>
          <p:nvPr/>
        </p:nvSpPr>
        <p:spPr bwMode="auto">
          <a:xfrm>
            <a:off x="9705975" y="45799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5" name="AutoShape 45"/>
          <p:cNvSpPr>
            <a:spLocks noChangeArrowheads="1"/>
          </p:cNvSpPr>
          <p:nvPr/>
        </p:nvSpPr>
        <p:spPr bwMode="auto">
          <a:xfrm>
            <a:off x="8531225" y="35194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6" name="AutoShape 46"/>
          <p:cNvSpPr>
            <a:spLocks noChangeArrowheads="1"/>
          </p:cNvSpPr>
          <p:nvPr/>
        </p:nvSpPr>
        <p:spPr bwMode="auto">
          <a:xfrm>
            <a:off x="9134475" y="47513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7" name="AutoShape 47"/>
          <p:cNvSpPr>
            <a:spLocks noChangeArrowheads="1"/>
          </p:cNvSpPr>
          <p:nvPr/>
        </p:nvSpPr>
        <p:spPr bwMode="auto">
          <a:xfrm>
            <a:off x="8924925" y="30178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8" name="AutoShape 48"/>
          <p:cNvSpPr>
            <a:spLocks noChangeArrowheads="1"/>
          </p:cNvSpPr>
          <p:nvPr/>
        </p:nvSpPr>
        <p:spPr bwMode="auto">
          <a:xfrm>
            <a:off x="7534275" y="452437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69" name="AutoShape 49"/>
          <p:cNvSpPr>
            <a:spLocks noChangeArrowheads="1"/>
          </p:cNvSpPr>
          <p:nvPr/>
        </p:nvSpPr>
        <p:spPr bwMode="auto">
          <a:xfrm>
            <a:off x="7153275" y="4657725"/>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0" name="AutoShape 50"/>
          <p:cNvSpPr>
            <a:spLocks noChangeArrowheads="1"/>
          </p:cNvSpPr>
          <p:nvPr/>
        </p:nvSpPr>
        <p:spPr bwMode="auto">
          <a:xfrm>
            <a:off x="8915400" y="314325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1" name="AutoShape 51"/>
          <p:cNvSpPr>
            <a:spLocks noChangeArrowheads="1"/>
          </p:cNvSpPr>
          <p:nvPr/>
        </p:nvSpPr>
        <p:spPr bwMode="auto">
          <a:xfrm>
            <a:off x="8467725" y="26749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2" name="AutoShape 52"/>
          <p:cNvSpPr>
            <a:spLocks noChangeArrowheads="1"/>
          </p:cNvSpPr>
          <p:nvPr/>
        </p:nvSpPr>
        <p:spPr bwMode="auto">
          <a:xfrm>
            <a:off x="9591675" y="32464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3" name="Line 53"/>
          <p:cNvSpPr>
            <a:spLocks noChangeShapeType="1"/>
          </p:cNvSpPr>
          <p:nvPr/>
        </p:nvSpPr>
        <p:spPr bwMode="auto">
          <a:xfrm flipH="1">
            <a:off x="6383338" y="4400550"/>
            <a:ext cx="1238250" cy="9969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74" name="Line 54"/>
          <p:cNvSpPr>
            <a:spLocks noChangeShapeType="1"/>
          </p:cNvSpPr>
          <p:nvPr/>
        </p:nvSpPr>
        <p:spPr bwMode="auto">
          <a:xfrm>
            <a:off x="7620000" y="3048000"/>
            <a:ext cx="1447800" cy="1333500"/>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75" name="Line 55"/>
          <p:cNvSpPr>
            <a:spLocks noChangeShapeType="1"/>
          </p:cNvSpPr>
          <p:nvPr/>
        </p:nvSpPr>
        <p:spPr bwMode="auto">
          <a:xfrm flipV="1">
            <a:off x="7848600" y="4419600"/>
            <a:ext cx="1219200" cy="1219200"/>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76" name="Line 56"/>
          <p:cNvSpPr>
            <a:spLocks noChangeShapeType="1"/>
          </p:cNvSpPr>
          <p:nvPr/>
        </p:nvSpPr>
        <p:spPr bwMode="auto">
          <a:xfrm flipV="1">
            <a:off x="6153150" y="3086100"/>
            <a:ext cx="1466850" cy="838200"/>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77" name="Line 57"/>
          <p:cNvSpPr>
            <a:spLocks noChangeShapeType="1"/>
          </p:cNvSpPr>
          <p:nvPr/>
        </p:nvSpPr>
        <p:spPr bwMode="auto">
          <a:xfrm>
            <a:off x="6134100" y="3924300"/>
            <a:ext cx="1714500" cy="1695450"/>
          </a:xfrm>
          <a:prstGeom prst="line">
            <a:avLst/>
          </a:prstGeom>
          <a:noFill/>
          <a:ln w="158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78" name="AutoShape 58"/>
          <p:cNvSpPr>
            <a:spLocks noChangeArrowheads="1"/>
          </p:cNvSpPr>
          <p:nvPr/>
        </p:nvSpPr>
        <p:spPr bwMode="auto">
          <a:xfrm>
            <a:off x="5105400" y="2362200"/>
            <a:ext cx="1638300" cy="457200"/>
          </a:xfrm>
          <a:prstGeom prst="curvedDownArrow">
            <a:avLst>
              <a:gd name="adj1" fmla="val 71667"/>
              <a:gd name="adj2" fmla="val 143333"/>
              <a:gd name="adj3" fmla="val 33333"/>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79" name="Text Box 59"/>
          <p:cNvSpPr txBox="1">
            <a:spLocks noChangeArrowheads="1"/>
          </p:cNvSpPr>
          <p:nvPr/>
        </p:nvSpPr>
        <p:spPr bwMode="auto">
          <a:xfrm>
            <a:off x="5105400" y="3048001"/>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l-GR" altLang="en-US" sz="2000">
                <a:latin typeface="Times New Roman" panose="02020603050405020304" pitchFamily="18" charset="0"/>
                <a:cs typeface="Times New Roman" panose="02020603050405020304" pitchFamily="18" charset="0"/>
              </a:rPr>
              <a:t>Φ</a:t>
            </a:r>
            <a:r>
              <a:rPr lang="en-US" altLang="zh-CN" sz="2000">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x</a:t>
            </a:r>
            <a:r>
              <a:rPr lang="en-US" altLang="zh-CN" sz="2000" b="1" baseline="-25000">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 </a:t>
            </a:r>
            <a:r>
              <a:rPr lang="el-GR" altLang="en-US" sz="2000">
                <a:latin typeface="Times New Roman" panose="02020603050405020304" pitchFamily="18" charset="0"/>
                <a:cs typeface="Times New Roman" panose="02020603050405020304" pitchFamily="18" charset="0"/>
              </a:rPr>
              <a:t>φ</a:t>
            </a:r>
            <a:r>
              <a:rPr lang="en-US" altLang="zh-CN" sz="2000">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cs typeface="Times New Roman" panose="02020603050405020304" pitchFamily="18" charset="0"/>
              </a:rPr>
              <a:t>x</a:t>
            </a:r>
            <a:r>
              <a:rPr lang="en-US" altLang="zh-CN" sz="20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43169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Rectangle 4"/>
          <p:cNvSpPr>
            <a:spLocks noChangeArrowheads="1"/>
          </p:cNvSpPr>
          <p:nvPr/>
        </p:nvSpPr>
        <p:spPr bwMode="auto">
          <a:xfrm>
            <a:off x="1905000" y="228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The </a:t>
            </a:r>
            <a:r>
              <a:rPr lang="en-US" altLang="zh-CN">
                <a:latin typeface="Times New Roman" panose="02020603050405020304" pitchFamily="18" charset="0"/>
              </a:rPr>
              <a:t>“</a:t>
            </a:r>
            <a:r>
              <a:rPr lang="en-US" altLang="zh-CN"/>
              <a:t>Kernel Trick</a:t>
            </a:r>
            <a:r>
              <a:rPr lang="en-US" altLang="zh-CN">
                <a:latin typeface="Times New Roman" panose="02020603050405020304" pitchFamily="18" charset="0"/>
              </a:rPr>
              <a:t>”</a:t>
            </a:r>
            <a:endParaRPr lang="en-US" altLang="zh-CN"/>
          </a:p>
        </p:txBody>
      </p:sp>
      <p:sp>
        <p:nvSpPr>
          <p:cNvPr id="313349" name="Rectangle 5"/>
          <p:cNvSpPr>
            <a:spLocks noChangeArrowheads="1"/>
          </p:cNvSpPr>
          <p:nvPr/>
        </p:nvSpPr>
        <p:spPr bwMode="auto">
          <a:xfrm>
            <a:off x="1828800" y="914400"/>
            <a:ext cx="883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lgn="l">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lgn="l">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lgn="l">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lgn="l">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The linear classifier relies on dot product between vectors </a:t>
            </a:r>
            <a:r>
              <a:rPr lang="en-US" altLang="zh-CN" sz="2000" b="1" i="1">
                <a:latin typeface="Times New Roman" panose="02020603050405020304" pitchFamily="18" charset="0"/>
              </a:rPr>
              <a:t>K</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baseline="30000">
                <a:latin typeface="Times New Roman" panose="02020603050405020304" pitchFamily="18" charset="0"/>
              </a:rPr>
              <a:t>T</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p>
          <a:p>
            <a:r>
              <a:rPr lang="en-US" altLang="zh-CN" sz="2000" b="1">
                <a:latin typeface="Times New Roman" panose="02020603050405020304" pitchFamily="18" charset="0"/>
              </a:rPr>
              <a:t>If every data point is mapped into high-dimensional space via some transformation </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cs typeface="Times New Roman" panose="02020603050405020304" pitchFamily="18" charset="0"/>
              </a:rPr>
              <a:t>:  x</a:t>
            </a:r>
            <a:r>
              <a:rPr lang="en-US" altLang="zh-CN" sz="2000" b="1" baseline="-25000">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 </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cs typeface="Times New Roman" panose="02020603050405020304" pitchFamily="18" charset="0"/>
              </a:rPr>
              <a:t>(x), the dot product becomes:</a:t>
            </a:r>
          </a:p>
          <a:p>
            <a:pPr algn="ctr">
              <a:buFont typeface="Wingdings" panose="05000000000000000000" pitchFamily="2" charset="2"/>
              <a:buNone/>
            </a:pPr>
            <a:r>
              <a:rPr lang="en-US" altLang="zh-CN" sz="2000" b="1" i="1">
                <a:latin typeface="Times New Roman" panose="02020603050405020304" pitchFamily="18" charset="0"/>
              </a:rPr>
              <a:t>K</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 </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a:latin typeface="Times New Roman" panose="02020603050405020304" pitchFamily="18" charset="0"/>
              </a:rPr>
              <a:t>)</a:t>
            </a:r>
            <a:r>
              <a:rPr lang="en-US" altLang="zh-CN" sz="2000" b="1" baseline="-25000">
                <a:latin typeface="Times New Roman" panose="02020603050405020304" pitchFamily="18" charset="0"/>
              </a:rPr>
              <a:t> </a:t>
            </a:r>
            <a:r>
              <a:rPr lang="en-US" altLang="zh-CN" sz="2000" b="1" baseline="30000">
                <a:latin typeface="Times New Roman" panose="02020603050405020304" pitchFamily="18" charset="0"/>
              </a:rPr>
              <a:t>T</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a:t>
            </a:r>
          </a:p>
          <a:p>
            <a:r>
              <a:rPr lang="en-US" altLang="zh-CN" sz="2000" b="1">
                <a:latin typeface="Times New Roman" panose="02020603050405020304" pitchFamily="18" charset="0"/>
              </a:rPr>
              <a:t>A </a:t>
            </a:r>
            <a:r>
              <a:rPr lang="en-US" altLang="zh-CN" sz="2000" b="1" i="1">
                <a:latin typeface="Times New Roman" panose="02020603050405020304" pitchFamily="18" charset="0"/>
              </a:rPr>
              <a:t>kernel function</a:t>
            </a:r>
            <a:r>
              <a:rPr lang="en-US" altLang="zh-CN" sz="2000" b="1">
                <a:latin typeface="Times New Roman" panose="02020603050405020304" pitchFamily="18" charset="0"/>
              </a:rPr>
              <a:t> is some function that corresponds to an inner product in some expanded feature space.</a:t>
            </a:r>
          </a:p>
          <a:p>
            <a:r>
              <a:rPr lang="en-US" altLang="zh-CN" sz="2000" b="1">
                <a:latin typeface="Times New Roman" panose="02020603050405020304" pitchFamily="18" charset="0"/>
              </a:rPr>
              <a:t>Example: </a:t>
            </a:r>
          </a:p>
          <a:p>
            <a:pPr>
              <a:buFont typeface="Wingdings" panose="05000000000000000000" pitchFamily="2" charset="2"/>
              <a:buNone/>
            </a:pPr>
            <a:r>
              <a:rPr lang="en-US" altLang="zh-CN" sz="2000" b="1">
                <a:latin typeface="Times New Roman" panose="02020603050405020304" pitchFamily="18" charset="0"/>
              </a:rPr>
              <a:t>	2-dimensional vectors x=[</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1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2</a:t>
            </a:r>
            <a:r>
              <a:rPr lang="en-US" altLang="zh-CN" sz="2000" b="1">
                <a:latin typeface="Times New Roman" panose="02020603050405020304" pitchFamily="18" charset="0"/>
              </a:rPr>
              <a:t>];  let </a:t>
            </a:r>
            <a:r>
              <a:rPr lang="en-US" altLang="zh-CN" sz="2000" b="1" i="1">
                <a:latin typeface="Times New Roman" panose="02020603050405020304" pitchFamily="18" charset="0"/>
              </a:rPr>
              <a:t>K</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)=(1 + x</a:t>
            </a:r>
            <a:r>
              <a:rPr lang="en-US" altLang="zh-CN" sz="2000" b="1" baseline="-25000">
                <a:latin typeface="Times New Roman" panose="02020603050405020304" pitchFamily="18" charset="0"/>
              </a:rPr>
              <a:t>i</a:t>
            </a:r>
            <a:r>
              <a:rPr lang="en-US" altLang="zh-CN" sz="2000" b="1" baseline="30000">
                <a:latin typeface="Times New Roman" panose="02020603050405020304" pitchFamily="18" charset="0"/>
              </a:rPr>
              <a:t>T</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a:t>
            </a:r>
            <a:r>
              <a:rPr lang="en-US" altLang="zh-CN" sz="2000" b="1" baseline="30000">
                <a:latin typeface="Times New Roman" panose="02020603050405020304" pitchFamily="18" charset="0"/>
              </a:rPr>
              <a:t>2</a:t>
            </a:r>
            <a:r>
              <a:rPr lang="en-US" altLang="zh-CN" sz="2000" b="1" baseline="-25000">
                <a:latin typeface="Times New Roman" panose="02020603050405020304" pitchFamily="18" charset="0"/>
              </a:rPr>
              <a:t>,</a:t>
            </a:r>
            <a:endParaRPr lang="en-US" altLang="zh-CN" sz="2000" b="1">
              <a:latin typeface="Times New Roman" panose="02020603050405020304" pitchFamily="18" charset="0"/>
            </a:endParaRPr>
          </a:p>
          <a:p>
            <a:pPr>
              <a:buFont typeface="Wingdings" panose="05000000000000000000" pitchFamily="2" charset="2"/>
              <a:buNone/>
            </a:pPr>
            <a:r>
              <a:rPr lang="en-US" altLang="zh-CN" sz="2000" b="1">
                <a:latin typeface="Times New Roman" panose="02020603050405020304" pitchFamily="18" charset="0"/>
              </a:rPr>
              <a:t>	Need to show that </a:t>
            </a:r>
            <a:r>
              <a:rPr lang="en-US" altLang="zh-CN" sz="2000" b="1" i="1">
                <a:latin typeface="Times New Roman" panose="02020603050405020304" pitchFamily="18" charset="0"/>
              </a:rPr>
              <a:t>K</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 </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a:latin typeface="Times New Roman" panose="02020603050405020304" pitchFamily="18" charset="0"/>
              </a:rPr>
              <a:t>)</a:t>
            </a:r>
            <a:r>
              <a:rPr lang="en-US" altLang="zh-CN" sz="2000" b="1" baseline="-25000">
                <a:latin typeface="Times New Roman" panose="02020603050405020304" pitchFamily="18" charset="0"/>
              </a:rPr>
              <a:t> </a:t>
            </a:r>
            <a:r>
              <a:rPr lang="en-US" altLang="zh-CN" sz="2000" b="1" baseline="30000">
                <a:latin typeface="Times New Roman" panose="02020603050405020304" pitchFamily="18" charset="0"/>
              </a:rPr>
              <a:t>T</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a:t>
            </a:r>
          </a:p>
          <a:p>
            <a:pPr>
              <a:buFont typeface="Wingdings" panose="05000000000000000000" pitchFamily="2" charset="2"/>
              <a:buNone/>
            </a:pPr>
            <a:r>
              <a:rPr lang="en-US" altLang="zh-CN" sz="2000" b="1">
                <a:latin typeface="Times New Roman" panose="02020603050405020304" pitchFamily="18" charset="0"/>
              </a:rPr>
              <a:t>	 </a:t>
            </a:r>
            <a:r>
              <a:rPr lang="en-US" altLang="zh-CN" sz="2000" b="1" i="1">
                <a:latin typeface="Times New Roman" panose="02020603050405020304" pitchFamily="18" charset="0"/>
              </a:rPr>
              <a:t>K</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)=(1 + x</a:t>
            </a:r>
            <a:r>
              <a:rPr lang="en-US" altLang="zh-CN" sz="2000" b="1" baseline="-25000">
                <a:latin typeface="Times New Roman" panose="02020603050405020304" pitchFamily="18" charset="0"/>
              </a:rPr>
              <a:t>i</a:t>
            </a:r>
            <a:r>
              <a:rPr lang="en-US" altLang="zh-CN" sz="2000" b="1" baseline="30000">
                <a:latin typeface="Times New Roman" panose="02020603050405020304" pitchFamily="18" charset="0"/>
              </a:rPr>
              <a:t>T</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a:t>
            </a:r>
            <a:r>
              <a:rPr lang="en-US" altLang="zh-CN" sz="2000" b="1" baseline="30000">
                <a:latin typeface="Times New Roman" panose="02020603050405020304" pitchFamily="18" charset="0"/>
              </a:rPr>
              <a:t>2</a:t>
            </a:r>
            <a:r>
              <a:rPr lang="en-US" altLang="zh-CN" sz="2000" b="1" baseline="-25000">
                <a:latin typeface="Times New Roman" panose="02020603050405020304" pitchFamily="18" charset="0"/>
              </a:rPr>
              <a:t>,</a:t>
            </a:r>
          </a:p>
          <a:p>
            <a:pPr>
              <a:buFont typeface="Wingdings" panose="05000000000000000000" pitchFamily="2" charset="2"/>
              <a:buNone/>
            </a:pPr>
            <a:r>
              <a:rPr lang="en-US" altLang="zh-CN" sz="2000" b="1" baseline="-25000">
                <a:latin typeface="Times New Roman" panose="02020603050405020304" pitchFamily="18" charset="0"/>
              </a:rPr>
              <a:t>                           </a:t>
            </a:r>
            <a:r>
              <a:rPr lang="en-US" altLang="zh-CN" sz="2000" b="1">
                <a:latin typeface="Times New Roman" panose="02020603050405020304" pitchFamily="18" charset="0"/>
              </a:rPr>
              <a:t>= 1+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i1</a:t>
            </a:r>
            <a:r>
              <a:rPr lang="en-US" altLang="zh-CN" sz="2000" b="1" i="1" baseline="30000">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j1</a:t>
            </a:r>
            <a:r>
              <a:rPr lang="en-US" altLang="zh-CN" sz="2000" b="1" i="1" baseline="30000">
                <a:latin typeface="Times New Roman" panose="02020603050405020304" pitchFamily="18" charset="0"/>
              </a:rPr>
              <a:t>2 </a:t>
            </a:r>
            <a:r>
              <a:rPr lang="en-US" altLang="zh-CN" sz="2000" b="1" i="1">
                <a:latin typeface="Times New Roman" panose="02020603050405020304" pitchFamily="18" charset="0"/>
              </a:rPr>
              <a:t>+ </a:t>
            </a:r>
            <a:r>
              <a:rPr lang="en-US" altLang="zh-CN" sz="2000" b="1">
                <a:latin typeface="Times New Roman" panose="02020603050405020304" pitchFamily="18" charset="0"/>
              </a:rPr>
              <a:t>2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i1</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j1</a:t>
            </a:r>
            <a:r>
              <a:rPr lang="en-US" altLang="zh-CN" sz="2000" b="1" i="1" baseline="30000">
                <a:latin typeface="Times New Roman" panose="02020603050405020304" pitchFamily="18" charset="0"/>
              </a:rPr>
              <a:t>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j2</a:t>
            </a:r>
            <a:r>
              <a:rPr lang="en-US" altLang="zh-CN" sz="2000" b="1" i="1">
                <a:latin typeface="Times New Roman" panose="02020603050405020304" pitchFamily="18" charset="0"/>
              </a:rPr>
              <a:t>+ x</a:t>
            </a:r>
            <a:r>
              <a:rPr lang="en-US" altLang="zh-CN" sz="2000" b="1" i="1" baseline="-25000">
                <a:latin typeface="Times New Roman" panose="02020603050405020304" pitchFamily="18" charset="0"/>
              </a:rPr>
              <a:t>i2</a:t>
            </a:r>
            <a:r>
              <a:rPr lang="en-US" altLang="zh-CN" sz="2000" b="1" i="1" baseline="30000">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j2</a:t>
            </a:r>
            <a:r>
              <a:rPr lang="en-US" altLang="zh-CN" sz="2000" b="1" i="1" baseline="30000">
                <a:latin typeface="Times New Roman" panose="02020603050405020304" pitchFamily="18" charset="0"/>
              </a:rPr>
              <a:t>2 </a:t>
            </a:r>
            <a:r>
              <a:rPr lang="en-US" altLang="zh-CN" sz="2000" b="1">
                <a:latin typeface="Times New Roman" panose="02020603050405020304" pitchFamily="18" charset="0"/>
              </a:rPr>
              <a:t>+ 2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i1</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j1 </a:t>
            </a:r>
            <a:r>
              <a:rPr lang="en-US" altLang="zh-CN" sz="2000" b="1" i="1">
                <a:latin typeface="Times New Roman" panose="02020603050405020304" pitchFamily="18" charset="0"/>
              </a:rPr>
              <a:t>+ </a:t>
            </a:r>
            <a:r>
              <a:rPr lang="en-US" altLang="zh-CN" sz="2000" b="1">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j2</a:t>
            </a:r>
            <a:endParaRPr lang="en-US" altLang="zh-CN" sz="2000" b="1" i="1">
              <a:latin typeface="Times New Roman" panose="02020603050405020304" pitchFamily="18" charset="0"/>
            </a:endParaRPr>
          </a:p>
          <a:p>
            <a:pPr>
              <a:buFont typeface="Wingdings" panose="05000000000000000000" pitchFamily="2" charset="2"/>
              <a:buNone/>
            </a:pPr>
            <a:r>
              <a:rPr lang="en-US" altLang="zh-CN" sz="2000" b="1" i="1">
                <a:latin typeface="Times New Roman" panose="02020603050405020304" pitchFamily="18" charset="0"/>
              </a:rPr>
              <a:t>	      = </a:t>
            </a:r>
            <a:r>
              <a:rPr lang="en-US" altLang="zh-CN" sz="2000" b="1">
                <a:latin typeface="Times New Roman" panose="02020603050405020304" pitchFamily="18" charset="0"/>
              </a:rPr>
              <a:t>[1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i1</a:t>
            </a:r>
            <a:r>
              <a:rPr lang="en-US" altLang="zh-CN" sz="2000" b="1" i="1" baseline="30000">
                <a:latin typeface="Times New Roman" panose="02020603050405020304" pitchFamily="18" charset="0"/>
              </a:rPr>
              <a:t>2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i1</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i2  </a:t>
            </a:r>
            <a:r>
              <a:rPr lang="en-US" altLang="zh-CN" sz="2000" b="1" i="1">
                <a:latin typeface="Times New Roman" panose="02020603050405020304" pitchFamily="18" charset="0"/>
              </a:rPr>
              <a:t> x</a:t>
            </a:r>
            <a:r>
              <a:rPr lang="en-US" altLang="zh-CN" sz="2000" b="1" i="1" baseline="-25000">
                <a:latin typeface="Times New Roman" panose="02020603050405020304" pitchFamily="18" charset="0"/>
              </a:rPr>
              <a:t>i2</a:t>
            </a:r>
            <a:r>
              <a:rPr lang="en-US" altLang="zh-CN" sz="2000" b="1" i="1" baseline="30000">
                <a:latin typeface="Times New Roman" panose="02020603050405020304" pitchFamily="18" charset="0"/>
              </a:rPr>
              <a:t>2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i1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i2</a:t>
            </a:r>
            <a:r>
              <a:rPr lang="en-US" altLang="zh-CN" sz="2000" b="1">
                <a:latin typeface="Times New Roman" panose="02020603050405020304" pitchFamily="18" charset="0"/>
              </a:rPr>
              <a:t>]</a:t>
            </a:r>
            <a:r>
              <a:rPr lang="en-US" altLang="zh-CN" sz="2000" b="1" baseline="30000">
                <a:latin typeface="Times New Roman" panose="02020603050405020304" pitchFamily="18" charset="0"/>
              </a:rPr>
              <a:t>T </a:t>
            </a:r>
            <a:r>
              <a:rPr lang="en-US" altLang="zh-CN" sz="2000" b="1">
                <a:latin typeface="Times New Roman" panose="02020603050405020304" pitchFamily="18" charset="0"/>
              </a:rPr>
              <a:t>[1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j1</a:t>
            </a:r>
            <a:r>
              <a:rPr lang="en-US" altLang="zh-CN" sz="2000" b="1" i="1" baseline="30000">
                <a:latin typeface="Times New Roman" panose="02020603050405020304" pitchFamily="18" charset="0"/>
              </a:rPr>
              <a:t>2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j1</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j2  </a:t>
            </a:r>
            <a:r>
              <a:rPr lang="en-US" altLang="zh-CN" sz="2000" b="1" i="1">
                <a:latin typeface="Times New Roman" panose="02020603050405020304" pitchFamily="18" charset="0"/>
              </a:rPr>
              <a:t> x</a:t>
            </a:r>
            <a:r>
              <a:rPr lang="en-US" altLang="zh-CN" sz="2000" b="1" i="1" baseline="-25000">
                <a:latin typeface="Times New Roman" panose="02020603050405020304" pitchFamily="18" charset="0"/>
              </a:rPr>
              <a:t>j2</a:t>
            </a:r>
            <a:r>
              <a:rPr lang="en-US" altLang="zh-CN" sz="2000" b="1" i="1" baseline="30000">
                <a:latin typeface="Times New Roman" panose="02020603050405020304" pitchFamily="18" charset="0"/>
              </a:rPr>
              <a:t>2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j1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j2</a:t>
            </a:r>
            <a:r>
              <a:rPr lang="en-US" altLang="zh-CN" sz="2000" b="1">
                <a:latin typeface="Times New Roman" panose="02020603050405020304" pitchFamily="18" charset="0"/>
              </a:rPr>
              <a:t>] </a:t>
            </a:r>
          </a:p>
          <a:p>
            <a:pPr>
              <a:buFont typeface="Wingdings" panose="05000000000000000000" pitchFamily="2" charset="2"/>
              <a:buNone/>
            </a:pPr>
            <a:r>
              <a:rPr lang="en-US" altLang="zh-CN" sz="2000" b="1">
                <a:latin typeface="Times New Roman" panose="02020603050405020304" pitchFamily="18" charset="0"/>
              </a:rPr>
              <a:t>	      = </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i</a:t>
            </a:r>
            <a:r>
              <a:rPr lang="en-US" altLang="zh-CN" sz="2000" b="1">
                <a:latin typeface="Times New Roman" panose="02020603050405020304" pitchFamily="18" charset="0"/>
              </a:rPr>
              <a:t>)</a:t>
            </a:r>
            <a:r>
              <a:rPr lang="en-US" altLang="zh-CN" sz="2000" b="1" baseline="-25000">
                <a:latin typeface="Times New Roman" panose="02020603050405020304" pitchFamily="18" charset="0"/>
              </a:rPr>
              <a:t> </a:t>
            </a:r>
            <a:r>
              <a:rPr lang="en-US" altLang="zh-CN" sz="2000" b="1" baseline="30000">
                <a:latin typeface="Times New Roman" panose="02020603050405020304" pitchFamily="18" charset="0"/>
              </a:rPr>
              <a:t>T</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rPr>
              <a:t>(x</a:t>
            </a:r>
            <a:r>
              <a:rPr lang="en-US" altLang="zh-CN" sz="2000" b="1" baseline="-25000">
                <a:latin typeface="Times New Roman" panose="02020603050405020304" pitchFamily="18" charset="0"/>
              </a:rPr>
              <a:t>j</a:t>
            </a:r>
            <a:r>
              <a:rPr lang="en-US" altLang="zh-CN" sz="2000" b="1">
                <a:latin typeface="Times New Roman" panose="02020603050405020304" pitchFamily="18" charset="0"/>
              </a:rPr>
              <a:t>),    where </a:t>
            </a:r>
            <a:r>
              <a:rPr lang="el-GR" altLang="en-US" sz="2000" b="1">
                <a:latin typeface="Times New Roman" panose="02020603050405020304" pitchFamily="18" charset="0"/>
                <a:cs typeface="Times New Roman" panose="02020603050405020304" pitchFamily="18" charset="0"/>
              </a:rPr>
              <a:t>φ</a:t>
            </a:r>
            <a:r>
              <a:rPr lang="en-US" altLang="zh-CN" sz="2000" b="1">
                <a:latin typeface="Times New Roman" panose="02020603050405020304" pitchFamily="18" charset="0"/>
              </a:rPr>
              <a:t>(x) = </a:t>
            </a:r>
            <a:r>
              <a:rPr lang="en-US" altLang="zh-CN" sz="2000" b="1" baseline="-25000">
                <a:latin typeface="Times New Roman" panose="02020603050405020304" pitchFamily="18" charset="0"/>
              </a:rPr>
              <a:t> </a:t>
            </a:r>
            <a:r>
              <a:rPr lang="en-US" altLang="zh-CN" sz="2000" b="1">
                <a:latin typeface="Times New Roman" panose="02020603050405020304" pitchFamily="18" charset="0"/>
              </a:rPr>
              <a:t>[1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1</a:t>
            </a:r>
            <a:r>
              <a:rPr lang="en-US" altLang="zh-CN" sz="2000" b="1" i="1" baseline="30000">
                <a:latin typeface="Times New Roman" panose="02020603050405020304" pitchFamily="18" charset="0"/>
              </a:rPr>
              <a:t>2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 </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1</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2  </a:t>
            </a:r>
            <a:r>
              <a:rPr lang="en-US" altLang="zh-CN" sz="2000" b="1" i="1">
                <a:latin typeface="Times New Roman" panose="02020603050405020304" pitchFamily="18" charset="0"/>
              </a:rPr>
              <a:t> x</a:t>
            </a:r>
            <a:r>
              <a:rPr lang="en-US" altLang="zh-CN" sz="2000" b="1" i="1" baseline="-25000">
                <a:latin typeface="Times New Roman" panose="02020603050405020304" pitchFamily="18" charset="0"/>
              </a:rPr>
              <a:t>2</a:t>
            </a:r>
            <a:r>
              <a:rPr lang="en-US" altLang="zh-CN" sz="2000" b="1" i="1" baseline="30000">
                <a:latin typeface="Times New Roman" panose="02020603050405020304" pitchFamily="18" charset="0"/>
              </a:rPr>
              <a:t>2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1  </a:t>
            </a:r>
            <a:r>
              <a:rPr lang="en-US" altLang="zh-CN" sz="2000" b="1" i="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2</a:t>
            </a:r>
            <a:r>
              <a:rPr lang="en-US" altLang="zh-CN" sz="2000" b="1" i="1">
                <a:latin typeface="Times New Roman" panose="02020603050405020304" pitchFamily="18" charset="0"/>
              </a:rPr>
              <a:t>x</a:t>
            </a:r>
            <a:r>
              <a:rPr lang="en-US" altLang="zh-CN" sz="2000" b="1" i="1" baseline="-25000">
                <a:latin typeface="Times New Roman" panose="02020603050405020304" pitchFamily="18" charset="0"/>
              </a:rPr>
              <a:t>2</a:t>
            </a:r>
            <a:r>
              <a:rPr lang="en-US" altLang="zh-CN" sz="2000" b="1">
                <a:latin typeface="Times New Roman" panose="02020603050405020304" pitchFamily="18" charset="0"/>
              </a:rPr>
              <a:t>]</a:t>
            </a:r>
          </a:p>
          <a:p>
            <a:pPr>
              <a:buFont typeface="Wingdings" panose="05000000000000000000" pitchFamily="2" charset="2"/>
              <a:buNone/>
            </a:pPr>
            <a:endParaRPr lang="el-GR" altLang="en-US" sz="2000" b="1">
              <a:latin typeface="Times New Roman" panose="02020603050405020304" pitchFamily="18" charset="0"/>
            </a:endParaRPr>
          </a:p>
        </p:txBody>
      </p:sp>
    </p:spTree>
    <p:extLst>
      <p:ext uri="{BB962C8B-B14F-4D97-AF65-F5344CB8AC3E}">
        <p14:creationId xmlns:p14="http://schemas.microsoft.com/office/powerpoint/2010/main" val="1041904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19050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What Functions are Kernels?</a:t>
            </a:r>
          </a:p>
        </p:txBody>
      </p:sp>
      <p:sp>
        <p:nvSpPr>
          <p:cNvPr id="314373" name="Rectangle 5"/>
          <p:cNvSpPr>
            <a:spLocks noChangeArrowheads="1"/>
          </p:cNvSpPr>
          <p:nvPr/>
        </p:nvSpPr>
        <p:spPr bwMode="auto">
          <a:xfrm>
            <a:off x="1981200" y="10668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lgn="l">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lgn="l">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lgn="l">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lgn="l">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For some functions </a:t>
            </a:r>
            <a:r>
              <a:rPr lang="en-US" altLang="zh-CN" sz="2400" b="1" i="1">
                <a:latin typeface="Times New Roman" panose="02020603050405020304" pitchFamily="18" charset="0"/>
              </a:rPr>
              <a:t>K</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i</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j</a:t>
            </a:r>
            <a:r>
              <a:rPr lang="en-US" altLang="zh-CN" sz="2400" b="1">
                <a:latin typeface="Times New Roman" panose="02020603050405020304" pitchFamily="18" charset="0"/>
              </a:rPr>
              <a:t>) checking that </a:t>
            </a:r>
          </a:p>
          <a:p>
            <a:pPr>
              <a:buFont typeface="Wingdings" panose="05000000000000000000" pitchFamily="2" charset="2"/>
              <a:buNone/>
            </a:pPr>
            <a:r>
              <a:rPr lang="en-US" altLang="zh-CN" sz="2400" b="1" i="1">
                <a:latin typeface="Times New Roman" panose="02020603050405020304" pitchFamily="18" charset="0"/>
              </a:rPr>
              <a:t>                K</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i</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j</a:t>
            </a:r>
            <a:r>
              <a:rPr lang="en-US" altLang="zh-CN" sz="2400" b="1">
                <a:latin typeface="Times New Roman" panose="02020603050405020304" pitchFamily="18" charset="0"/>
              </a:rPr>
              <a:t>)= </a:t>
            </a:r>
            <a:r>
              <a:rPr lang="el-GR" altLang="en-US" sz="2400" b="1">
                <a:latin typeface="Times New Roman" panose="02020603050405020304" pitchFamily="18" charset="0"/>
                <a:cs typeface="Times New Roman" panose="02020603050405020304" pitchFamily="18" charset="0"/>
              </a:rPr>
              <a:t>φ</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i</a:t>
            </a:r>
            <a:r>
              <a:rPr lang="en-US" altLang="zh-CN" sz="2400" b="1">
                <a:latin typeface="Times New Roman" panose="02020603050405020304" pitchFamily="18" charset="0"/>
              </a:rPr>
              <a:t>)</a:t>
            </a:r>
            <a:r>
              <a:rPr lang="en-US" altLang="zh-CN" sz="2400" b="1" baseline="-25000">
                <a:latin typeface="Times New Roman" panose="02020603050405020304" pitchFamily="18" charset="0"/>
              </a:rPr>
              <a:t> </a:t>
            </a:r>
            <a:r>
              <a:rPr lang="en-US" altLang="zh-CN" sz="2400" b="1" baseline="30000">
                <a:latin typeface="Times New Roman" panose="02020603050405020304" pitchFamily="18" charset="0"/>
              </a:rPr>
              <a:t>T</a:t>
            </a:r>
            <a:r>
              <a:rPr lang="el-GR" altLang="en-US" sz="2400" b="1">
                <a:latin typeface="Times New Roman" panose="02020603050405020304" pitchFamily="18" charset="0"/>
                <a:cs typeface="Times New Roman" panose="02020603050405020304" pitchFamily="18" charset="0"/>
              </a:rPr>
              <a:t>φ</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j</a:t>
            </a:r>
            <a:r>
              <a:rPr lang="en-US" altLang="zh-CN" sz="2400" b="1">
                <a:latin typeface="Times New Roman" panose="02020603050405020304" pitchFamily="18" charset="0"/>
              </a:rPr>
              <a:t>) can be cumbersome.</a:t>
            </a:r>
            <a:r>
              <a:rPr lang="en-US" altLang="zh-CN"/>
              <a:t> </a:t>
            </a:r>
          </a:p>
          <a:p>
            <a:r>
              <a:rPr lang="en-US" altLang="zh-CN" sz="2400" b="1">
                <a:latin typeface="Times New Roman" panose="02020603050405020304" pitchFamily="18" charset="0"/>
              </a:rPr>
              <a:t>Mercer’s theorem:  </a:t>
            </a:r>
          </a:p>
          <a:p>
            <a:pPr algn="ctr">
              <a:buFont typeface="Wingdings" panose="05000000000000000000" pitchFamily="2" charset="2"/>
              <a:buNone/>
            </a:pPr>
            <a:r>
              <a:rPr lang="en-US" altLang="zh-CN" sz="2400" b="1" i="1">
                <a:latin typeface="Times New Roman" panose="02020603050405020304" pitchFamily="18" charset="0"/>
              </a:rPr>
              <a:t>Every semi-positive definite symmetric function is a kernel</a:t>
            </a:r>
          </a:p>
          <a:p>
            <a:r>
              <a:rPr lang="en-US" altLang="zh-CN" sz="2400" b="1">
                <a:latin typeface="Times New Roman" panose="02020603050405020304" pitchFamily="18" charset="0"/>
              </a:rPr>
              <a:t>Semi-positive definite symmetric functions correspond to a semi-positive definite symmetric Gram matrix:</a:t>
            </a:r>
          </a:p>
          <a:p>
            <a:pPr algn="ctr">
              <a:buFont typeface="Wingdings" panose="05000000000000000000" pitchFamily="2" charset="2"/>
              <a:buNone/>
            </a:pPr>
            <a:endParaRPr lang="en-US" altLang="zh-CN" sz="2400" i="1">
              <a:latin typeface="Times New Roman" panose="02020603050405020304" pitchFamily="18" charset="0"/>
            </a:endParaRPr>
          </a:p>
        </p:txBody>
      </p:sp>
      <p:graphicFrame>
        <p:nvGraphicFramePr>
          <p:cNvPr id="314415" name="Group 47"/>
          <p:cNvGraphicFramePr>
            <a:graphicFrameLocks noGrp="1"/>
          </p:cNvGraphicFramePr>
          <p:nvPr/>
        </p:nvGraphicFramePr>
        <p:xfrm>
          <a:off x="2895600" y="4038600"/>
          <a:ext cx="6858000" cy="1950720"/>
        </p:xfrm>
        <a:graphic>
          <a:graphicData uri="http://schemas.openxmlformats.org/drawingml/2006/table">
            <a:tbl>
              <a:tblPr/>
              <a:tblGrid>
                <a:gridCol w="1370013"/>
                <a:gridCol w="1373187"/>
                <a:gridCol w="1371600"/>
                <a:gridCol w="1373188"/>
                <a:gridCol w="1370012"/>
              </a:tblGrid>
              <a:tr h="450850">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3</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N</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3</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en-US" alt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N</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N</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1</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N</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2</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N</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3</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N</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r>
                        <a:rPr kumimoji="0" lang="en-US" altLang="zh-CN" sz="26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rPr>
                        <a:t>N</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4412" name="Text Box 44"/>
          <p:cNvSpPr txBox="1">
            <a:spLocks noChangeArrowheads="1"/>
          </p:cNvSpPr>
          <p:nvPr/>
        </p:nvSpPr>
        <p:spPr bwMode="auto">
          <a:xfrm>
            <a:off x="2057400" y="4724400"/>
            <a:ext cx="97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latin typeface="Times New Roman" panose="02020603050405020304" pitchFamily="18" charset="0"/>
              </a:rPr>
              <a:t>K=</a:t>
            </a:r>
          </a:p>
        </p:txBody>
      </p:sp>
    </p:spTree>
    <p:extLst>
      <p:ext uri="{BB962C8B-B14F-4D97-AF65-F5344CB8AC3E}">
        <p14:creationId xmlns:p14="http://schemas.microsoft.com/office/powerpoint/2010/main" val="627378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b="1" dirty="0" smtClean="0"/>
              <a:t>Introduction to </a:t>
            </a:r>
            <a:r>
              <a:rPr lang="en-US" b="1" dirty="0" err="1" smtClean="0"/>
              <a:t>OpenCV</a:t>
            </a:r>
            <a:r>
              <a:rPr lang="en-US" dirty="0" smtClean="0"/>
              <a:t/>
            </a:r>
            <a:br>
              <a:rPr lang="en-US" dirty="0" smtClean="0"/>
            </a:br>
            <a:r>
              <a:rPr lang="en-US" dirty="0" smtClean="0"/>
              <a:t>Summer 2015, Tuesday/Thursday 7:00-9:00pm </a:t>
            </a:r>
            <a:r>
              <a:rPr lang="en-US" dirty="0"/>
              <a:t/>
            </a:r>
            <a:br>
              <a:rPr lang="en-US" dirty="0"/>
            </a:br>
            <a:r>
              <a:rPr lang="en-US" dirty="0"/>
              <a:t> </a:t>
            </a:r>
          </a:p>
        </p:txBody>
      </p:sp>
      <p:sp>
        <p:nvSpPr>
          <p:cNvPr id="3" name="Content Placeholder 2"/>
          <p:cNvSpPr>
            <a:spLocks noGrp="1"/>
          </p:cNvSpPr>
          <p:nvPr>
            <p:ph idx="1"/>
          </p:nvPr>
        </p:nvSpPr>
        <p:spPr>
          <a:xfrm>
            <a:off x="1115456" y="1690688"/>
            <a:ext cx="10515600" cy="2139080"/>
          </a:xfrm>
        </p:spPr>
        <p:txBody>
          <a:bodyPr>
            <a:normAutofit/>
          </a:bodyPr>
          <a:lstStyle/>
          <a:p>
            <a:r>
              <a:rPr lang="en-US" dirty="0"/>
              <a:t>Do you want to make your </a:t>
            </a:r>
            <a:r>
              <a:rPr lang="en-US" dirty="0" smtClean="0"/>
              <a:t>computer </a:t>
            </a:r>
            <a:r>
              <a:rPr lang="en-US" dirty="0"/>
              <a:t>react </a:t>
            </a:r>
            <a:r>
              <a:rPr lang="en-US" dirty="0" smtClean="0"/>
              <a:t>human gestures? Do you want to make your car drive more safety? Do you want to make your home more security? Do you want to build one of the above systems with your hands? Get </a:t>
            </a:r>
            <a:r>
              <a:rPr lang="en-US" dirty="0"/>
              <a:t>answers to all these questions and more at the </a:t>
            </a:r>
            <a:r>
              <a:rPr lang="en-US" dirty="0" smtClean="0"/>
              <a:t>Workshop “</a:t>
            </a:r>
            <a:r>
              <a:rPr lang="en-US" b="1" dirty="0" err="1" smtClean="0"/>
              <a:t>OpenCV</a:t>
            </a:r>
            <a:r>
              <a:rPr lang="en-US" dirty="0"/>
              <a:t>”!</a:t>
            </a:r>
          </a:p>
          <a:p>
            <a:endParaRPr lang="en-US" dirty="0"/>
          </a:p>
        </p:txBody>
      </p:sp>
      <p:sp>
        <p:nvSpPr>
          <p:cNvPr id="4" name="Rectangle 3"/>
          <p:cNvSpPr/>
          <p:nvPr/>
        </p:nvSpPr>
        <p:spPr>
          <a:xfrm>
            <a:off x="2049136" y="5007128"/>
            <a:ext cx="8648241" cy="1384995"/>
          </a:xfrm>
          <a:prstGeom prst="rect">
            <a:avLst/>
          </a:prstGeom>
        </p:spPr>
        <p:txBody>
          <a:bodyPr wrap="square">
            <a:spAutoFit/>
          </a:bodyPr>
          <a:lstStyle/>
          <a:p>
            <a:pPr algn="ctr"/>
            <a:r>
              <a:rPr lang="en-US" sz="1600" b="0" i="0" u="none" strike="noStrike" baseline="0" dirty="0" smtClean="0">
                <a:latin typeface="Calibri" panose="020F0502020204030204" pitchFamily="34" charset="0"/>
              </a:rPr>
              <a:t> </a:t>
            </a:r>
            <a:r>
              <a:rPr lang="en-US" sz="2800" b="0" i="0" u="none" strike="noStrike" baseline="0" dirty="0" smtClean="0">
                <a:latin typeface="Calibri" panose="020F0502020204030204" pitchFamily="34" charset="0"/>
              </a:rPr>
              <a:t>Instructor: </a:t>
            </a:r>
          </a:p>
          <a:p>
            <a:pPr algn="ctr"/>
            <a:r>
              <a:rPr lang="en-US" sz="3200" b="1" i="0" u="none" strike="noStrike" baseline="0" dirty="0" smtClean="0">
                <a:latin typeface="Calibri" panose="020F0502020204030204" pitchFamily="34" charset="0"/>
              </a:rPr>
              <a:t>Dr. Jianfeng(Jeff) Ren</a:t>
            </a:r>
            <a:endParaRPr lang="en-US" sz="3200" b="0" i="0" u="none" strike="noStrike" baseline="0" dirty="0" smtClean="0">
              <a:latin typeface="Calibri" panose="020F0502020204030204" pitchFamily="34" charset="0"/>
            </a:endParaRPr>
          </a:p>
          <a:p>
            <a:pPr algn="ctr"/>
            <a:r>
              <a:rPr lang="en-US" sz="2400" b="0" i="0" u="none" strike="noStrike" baseline="0" dirty="0" smtClean="0">
                <a:latin typeface="Calibri" panose="020F0502020204030204" pitchFamily="34" charset="0"/>
              </a:rPr>
              <a:t>Multimedia R&amp;D, Qualcomm </a:t>
            </a:r>
            <a:r>
              <a:rPr lang="en-US" sz="2400" b="0" i="0" u="none" strike="noStrike" baseline="0" dirty="0" err="1" smtClean="0">
                <a:latin typeface="Calibri" panose="020F0502020204030204" pitchFamily="34" charset="0"/>
              </a:rPr>
              <a:t>Inc</a:t>
            </a:r>
            <a:endParaRPr lang="en-US" sz="2400" dirty="0"/>
          </a:p>
        </p:txBody>
      </p:sp>
      <p:sp>
        <p:nvSpPr>
          <p:cNvPr id="5" name="Rectangle 4"/>
          <p:cNvSpPr/>
          <p:nvPr/>
        </p:nvSpPr>
        <p:spPr>
          <a:xfrm>
            <a:off x="2375970" y="3905361"/>
            <a:ext cx="11207827" cy="646331"/>
          </a:xfrm>
          <a:prstGeom prst="rect">
            <a:avLst/>
          </a:prstGeom>
        </p:spPr>
        <p:txBody>
          <a:bodyPr wrap="square">
            <a:spAutoFit/>
          </a:bodyPr>
          <a:lstStyle/>
          <a:p>
            <a:endParaRPr lang="en-US" dirty="0" smtClean="0"/>
          </a:p>
          <a:p>
            <a:r>
              <a:rPr lang="en-US" dirty="0" smtClean="0"/>
              <a:t> This class will get you prepared to quickly implement your computer vision related ideas using </a:t>
            </a:r>
            <a:r>
              <a:rPr lang="en-US" dirty="0" err="1" smtClean="0"/>
              <a:t>OpenCV</a:t>
            </a:r>
            <a:r>
              <a:rPr lang="en-US" dirty="0" smtClean="0"/>
              <a:t>. </a:t>
            </a:r>
            <a:endParaRPr lang="en-US" dirty="0"/>
          </a:p>
        </p:txBody>
      </p:sp>
    </p:spTree>
    <p:extLst>
      <p:ext uri="{BB962C8B-B14F-4D97-AF65-F5344CB8AC3E}">
        <p14:creationId xmlns:p14="http://schemas.microsoft.com/office/powerpoint/2010/main" val="286080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4"/>
          <p:cNvSpPr>
            <a:spLocks noChangeArrowheads="1"/>
          </p:cNvSpPr>
          <p:nvPr/>
        </p:nvSpPr>
        <p:spPr bwMode="auto">
          <a:xfrm>
            <a:off x="1828800" y="2286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Examples of Kernel Functions</a:t>
            </a:r>
          </a:p>
        </p:txBody>
      </p:sp>
      <p:sp>
        <p:nvSpPr>
          <p:cNvPr id="315397" name="Rectangle 5"/>
          <p:cNvSpPr>
            <a:spLocks noChangeArrowheads="1"/>
          </p:cNvSpPr>
          <p:nvPr/>
        </p:nvSpPr>
        <p:spPr bwMode="auto">
          <a:xfrm>
            <a:off x="1905000" y="12192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lgn="l">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lgn="l">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lgn="l">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lgn="l">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800"/>
              <a:t>Linear: </a:t>
            </a:r>
            <a:r>
              <a:rPr lang="en-US" altLang="zh-CN" sz="2800" i="1"/>
              <a:t>K</a:t>
            </a:r>
            <a:r>
              <a:rPr lang="en-US" altLang="zh-CN" sz="2800"/>
              <a:t>(</a:t>
            </a:r>
            <a:r>
              <a:rPr lang="en-US" altLang="zh-CN" sz="2800" b="1"/>
              <a:t>x</a:t>
            </a:r>
            <a:r>
              <a:rPr lang="en-US" altLang="zh-CN" sz="2800" b="1" baseline="-25000"/>
              <a:t>i</a:t>
            </a:r>
            <a:r>
              <a:rPr lang="en-US" altLang="zh-CN" sz="2800"/>
              <a:t>,</a:t>
            </a:r>
            <a:r>
              <a:rPr lang="en-US" altLang="zh-CN" sz="2800" b="1"/>
              <a:t>x</a:t>
            </a:r>
            <a:r>
              <a:rPr lang="en-US" altLang="zh-CN" sz="2800" b="1" baseline="-25000"/>
              <a:t>j</a:t>
            </a:r>
            <a:r>
              <a:rPr lang="en-US" altLang="zh-CN" sz="2800"/>
              <a:t>)= </a:t>
            </a:r>
            <a:r>
              <a:rPr lang="en-US" altLang="zh-CN" sz="2800" b="1"/>
              <a:t>x</a:t>
            </a:r>
            <a:r>
              <a:rPr lang="en-US" altLang="zh-CN" sz="2800" b="1" baseline="-25000"/>
              <a:t>i </a:t>
            </a:r>
            <a:r>
              <a:rPr lang="en-US" altLang="zh-CN" sz="2800" b="1" baseline="30000"/>
              <a:t>T</a:t>
            </a:r>
            <a:r>
              <a:rPr lang="en-US" altLang="zh-CN" sz="2800" b="1"/>
              <a:t>x</a:t>
            </a:r>
            <a:r>
              <a:rPr lang="en-US" altLang="zh-CN" sz="2800" b="1" baseline="-25000"/>
              <a:t>j</a:t>
            </a:r>
            <a:endParaRPr lang="en-US" altLang="zh-CN" sz="2800"/>
          </a:p>
          <a:p>
            <a:endParaRPr lang="en-US" altLang="zh-CN" sz="2800"/>
          </a:p>
          <a:p>
            <a:r>
              <a:rPr lang="en-US" altLang="zh-CN" sz="2400"/>
              <a:t>Polynomial of power </a:t>
            </a:r>
            <a:r>
              <a:rPr lang="en-US" altLang="zh-CN" sz="2400" i="1"/>
              <a:t>p</a:t>
            </a:r>
            <a:r>
              <a:rPr lang="en-US" altLang="zh-CN" sz="2400"/>
              <a:t>: </a:t>
            </a:r>
            <a:r>
              <a:rPr lang="en-US" altLang="zh-CN" sz="2400" i="1"/>
              <a:t>K</a:t>
            </a:r>
            <a:r>
              <a:rPr lang="en-US" altLang="zh-CN" sz="2400"/>
              <a:t>(</a:t>
            </a:r>
            <a:r>
              <a:rPr lang="en-US" altLang="zh-CN" sz="2400" b="1"/>
              <a:t>x</a:t>
            </a:r>
            <a:r>
              <a:rPr lang="en-US" altLang="zh-CN" sz="2400" b="1" baseline="-25000"/>
              <a:t>i</a:t>
            </a:r>
            <a:r>
              <a:rPr lang="en-US" altLang="zh-CN" sz="2400"/>
              <a:t>,</a:t>
            </a:r>
            <a:r>
              <a:rPr lang="en-US" altLang="zh-CN" sz="2400" b="1"/>
              <a:t>x</a:t>
            </a:r>
            <a:r>
              <a:rPr lang="en-US" altLang="zh-CN" sz="2400" b="1" baseline="-25000"/>
              <a:t>j</a:t>
            </a:r>
            <a:r>
              <a:rPr lang="en-US" altLang="zh-CN" sz="2400"/>
              <a:t>)= (1+</a:t>
            </a:r>
            <a:r>
              <a:rPr lang="en-US" altLang="zh-CN" sz="2400">
                <a:cs typeface="Times New Roman" panose="02020603050405020304" pitchFamily="18" charset="0"/>
              </a:rPr>
              <a:t> </a:t>
            </a:r>
            <a:r>
              <a:rPr lang="en-US" altLang="zh-CN" sz="2400" b="1"/>
              <a:t>x</a:t>
            </a:r>
            <a:r>
              <a:rPr lang="en-US" altLang="zh-CN" sz="2400" b="1" baseline="-25000"/>
              <a:t>i </a:t>
            </a:r>
            <a:r>
              <a:rPr lang="en-US" altLang="zh-CN" sz="2400" b="1" baseline="30000"/>
              <a:t>T</a:t>
            </a:r>
            <a:r>
              <a:rPr lang="en-US" altLang="zh-CN" sz="2400" b="1"/>
              <a:t>x</a:t>
            </a:r>
            <a:r>
              <a:rPr lang="en-US" altLang="zh-CN" sz="2400" b="1" baseline="-25000"/>
              <a:t>j</a:t>
            </a:r>
            <a:r>
              <a:rPr lang="en-US" altLang="zh-CN" sz="2400"/>
              <a:t>)</a:t>
            </a:r>
            <a:r>
              <a:rPr lang="en-US" altLang="zh-CN" sz="2400" i="1" baseline="30000"/>
              <a:t>p</a:t>
            </a:r>
          </a:p>
          <a:p>
            <a:endParaRPr lang="en-US" altLang="zh-CN" sz="2400"/>
          </a:p>
          <a:p>
            <a:r>
              <a:rPr lang="en-US" altLang="zh-CN" sz="2400"/>
              <a:t>Gaussian (radial-basis function network):</a:t>
            </a:r>
          </a:p>
          <a:p>
            <a:pPr>
              <a:buFont typeface="Wingdings" panose="05000000000000000000" pitchFamily="2" charset="2"/>
              <a:buNone/>
            </a:pPr>
            <a:endParaRPr lang="en-US" altLang="zh-CN"/>
          </a:p>
          <a:p>
            <a:endParaRPr lang="en-US" altLang="zh-CN"/>
          </a:p>
          <a:p>
            <a:endParaRPr lang="en-US" altLang="zh-CN" sz="2400"/>
          </a:p>
          <a:p>
            <a:r>
              <a:rPr lang="en-US" altLang="zh-CN" sz="2400"/>
              <a:t>Sigmoid: </a:t>
            </a:r>
            <a:r>
              <a:rPr lang="en-US" altLang="zh-CN" sz="2400" i="1"/>
              <a:t>K</a:t>
            </a:r>
            <a:r>
              <a:rPr lang="en-US" altLang="zh-CN" sz="2400"/>
              <a:t>(</a:t>
            </a:r>
            <a:r>
              <a:rPr lang="en-US" altLang="zh-CN" sz="2400" b="1"/>
              <a:t>x</a:t>
            </a:r>
            <a:r>
              <a:rPr lang="en-US" altLang="zh-CN" sz="2400" b="1" baseline="-25000"/>
              <a:t>i</a:t>
            </a:r>
            <a:r>
              <a:rPr lang="en-US" altLang="zh-CN" sz="2400"/>
              <a:t>,</a:t>
            </a:r>
            <a:r>
              <a:rPr lang="en-US" altLang="zh-CN" sz="2400" b="1"/>
              <a:t>x</a:t>
            </a:r>
            <a:r>
              <a:rPr lang="en-US" altLang="zh-CN" sz="2400" b="1" baseline="-25000"/>
              <a:t>j</a:t>
            </a:r>
            <a:r>
              <a:rPr lang="en-US" altLang="zh-CN" sz="2400"/>
              <a:t>)= tanh(</a:t>
            </a:r>
            <a:r>
              <a:rPr lang="el-GR" altLang="en-US" sz="2400">
                <a:cs typeface="Times New Roman" panose="02020603050405020304" pitchFamily="18" charset="0"/>
              </a:rPr>
              <a:t>β</a:t>
            </a:r>
            <a:r>
              <a:rPr lang="en-US" altLang="zh-CN" sz="2400" baseline="-25000">
                <a:cs typeface="Times New Roman" panose="02020603050405020304" pitchFamily="18" charset="0"/>
              </a:rPr>
              <a:t>0</a:t>
            </a:r>
            <a:r>
              <a:rPr lang="en-US" altLang="zh-CN" sz="2400" b="1"/>
              <a:t>x</a:t>
            </a:r>
            <a:r>
              <a:rPr lang="en-US" altLang="zh-CN" sz="2400" b="1" baseline="-25000"/>
              <a:t>i </a:t>
            </a:r>
            <a:r>
              <a:rPr lang="en-US" altLang="zh-CN" sz="2400" b="1" baseline="30000"/>
              <a:t>T</a:t>
            </a:r>
            <a:r>
              <a:rPr lang="en-US" altLang="zh-CN" sz="2400" b="1"/>
              <a:t>x</a:t>
            </a:r>
            <a:r>
              <a:rPr lang="en-US" altLang="zh-CN" sz="2400" b="1" baseline="-25000"/>
              <a:t>j </a:t>
            </a:r>
            <a:r>
              <a:rPr lang="en-US" altLang="zh-CN" sz="2400"/>
              <a:t>+ </a:t>
            </a:r>
            <a:r>
              <a:rPr lang="el-GR" altLang="en-US" sz="2400">
                <a:cs typeface="Times New Roman" panose="02020603050405020304" pitchFamily="18" charset="0"/>
              </a:rPr>
              <a:t>β</a:t>
            </a:r>
            <a:r>
              <a:rPr lang="en-US" altLang="zh-CN" sz="2400" baseline="-25000">
                <a:cs typeface="Times New Roman" panose="02020603050405020304" pitchFamily="18" charset="0"/>
              </a:rPr>
              <a:t>1</a:t>
            </a:r>
            <a:r>
              <a:rPr lang="en-US" altLang="zh-CN" sz="2400">
                <a:cs typeface="Times New Roman" panose="02020603050405020304" pitchFamily="18" charset="0"/>
              </a:rPr>
              <a:t>)</a:t>
            </a:r>
            <a:endParaRPr lang="en-US" altLang="zh-CN" sz="2400" i="1" baseline="30000"/>
          </a:p>
        </p:txBody>
      </p:sp>
      <p:graphicFrame>
        <p:nvGraphicFramePr>
          <p:cNvPr id="315399" name="Object 7"/>
          <p:cNvGraphicFramePr>
            <a:graphicFrameLocks noChangeAspect="1"/>
          </p:cNvGraphicFramePr>
          <p:nvPr/>
        </p:nvGraphicFramePr>
        <p:xfrm>
          <a:off x="3276601" y="3505201"/>
          <a:ext cx="3948113" cy="1095375"/>
        </p:xfrm>
        <a:graphic>
          <a:graphicData uri="http://schemas.openxmlformats.org/presentationml/2006/ole">
            <mc:AlternateContent xmlns:mc="http://schemas.openxmlformats.org/markup-compatibility/2006">
              <mc:Choice xmlns:v="urn:schemas-microsoft-com:vml" Requires="v">
                <p:oleObj spid="_x0000_s4107" name="Equation" r:id="rId3" imgW="1739880" imgH="482400" progId="Equation.3">
                  <p:embed/>
                </p:oleObj>
              </mc:Choice>
              <mc:Fallback>
                <p:oleObj name="Equation" r:id="rId3" imgW="17398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1" y="3505201"/>
                        <a:ext cx="3948113"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4877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6" name="Rectangle 4"/>
          <p:cNvSpPr>
            <a:spLocks noChangeArrowheads="1"/>
          </p:cNvSpPr>
          <p:nvPr/>
        </p:nvSpPr>
        <p:spPr bwMode="auto">
          <a:xfrm>
            <a:off x="1981200" y="1371601"/>
            <a:ext cx="75438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1"/>
              </a:buClr>
              <a:buSzPct val="6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1pPr>
            <a:lvl2pPr marL="669925" indent="-325438" algn="l">
              <a:spcBef>
                <a:spcPct val="20000"/>
              </a:spcBef>
              <a:buClr>
                <a:schemeClr val="accent2"/>
              </a:buClr>
              <a:buSzPct val="60000"/>
              <a:buFont typeface="Wingdings" panose="05000000000000000000" pitchFamily="2" charset="2"/>
              <a:buChar char="q"/>
              <a:defRPr sz="2200">
                <a:solidFill>
                  <a:schemeClr val="tx1"/>
                </a:solidFill>
                <a:latin typeface="Arial" panose="020B0604020202020204" pitchFamily="34" charset="0"/>
                <a:ea typeface="宋体" panose="02010600030101010101" pitchFamily="2" charset="-122"/>
              </a:defRPr>
            </a:lvl2pPr>
            <a:lvl3pPr marL="1022350" indent="-350838" algn="l">
              <a:spcBef>
                <a:spcPct val="20000"/>
              </a:spcBef>
              <a:buClr>
                <a:schemeClr val="accent1"/>
              </a:buClr>
              <a:buSzPct val="65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339850" indent="-315913" algn="l">
              <a:spcBef>
                <a:spcPct val="20000"/>
              </a:spcBef>
              <a:buClr>
                <a:schemeClr val="accent2"/>
              </a:buClr>
              <a:buSzPct val="70000"/>
              <a:buFont typeface="Wingdings" panose="05000000000000000000" pitchFamily="2" charset="2"/>
              <a:buChar char="q"/>
              <a:defRPr>
                <a:solidFill>
                  <a:schemeClr val="tx1"/>
                </a:solidFill>
                <a:latin typeface="Arial" panose="020B0604020202020204" pitchFamily="34" charset="0"/>
                <a:ea typeface="宋体" panose="02010600030101010101" pitchFamily="2" charset="-122"/>
              </a:defRPr>
            </a:lvl4pPr>
            <a:lvl5pPr marL="1681163" indent="-339725" algn="l">
              <a:spcBef>
                <a:spcPct val="20000"/>
              </a:spcBef>
              <a:buClr>
                <a:schemeClr val="accent1"/>
              </a:buClr>
              <a:buSzPct val="75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138363" indent="-339725"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595563" indent="-339725"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052763" indent="-339725"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509963" indent="-339725"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r>
              <a:rPr lang="en-US" altLang="zh-CN" sz="2800" dirty="0"/>
              <a:t>SVM locates a separating hyperplane in the feature space and classify points in that space </a:t>
            </a:r>
          </a:p>
          <a:p>
            <a:r>
              <a:rPr lang="en-US" altLang="zh-CN" sz="2800" dirty="0"/>
              <a:t>It does not need to represent the space explicitly, simply by defining a kernel function</a:t>
            </a:r>
          </a:p>
          <a:p>
            <a:r>
              <a:rPr lang="en-US" altLang="zh-CN" sz="2800" dirty="0"/>
              <a:t>The kernel function plays the role of the dot product in the feature space.</a:t>
            </a:r>
          </a:p>
        </p:txBody>
      </p:sp>
      <p:sp>
        <p:nvSpPr>
          <p:cNvPr id="351237" name="Rectangle 5"/>
          <p:cNvSpPr>
            <a:spLocks noGrp="1" noChangeArrowheads="1"/>
          </p:cNvSpPr>
          <p:nvPr>
            <p:ph type="title"/>
          </p:nvPr>
        </p:nvSpPr>
        <p:spPr/>
        <p:txBody>
          <a:bodyPr/>
          <a:lstStyle/>
          <a:p>
            <a:r>
              <a:rPr lang="en-US" altLang="zh-CN"/>
              <a:t>Nonlinear SVM - Overview</a:t>
            </a:r>
          </a:p>
        </p:txBody>
      </p:sp>
    </p:spTree>
    <p:extLst>
      <p:ext uri="{BB962C8B-B14F-4D97-AF65-F5344CB8AC3E}">
        <p14:creationId xmlns:p14="http://schemas.microsoft.com/office/powerpoint/2010/main" val="2271031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ltLang="zh-CN"/>
              <a:t>Properties of SVM</a:t>
            </a:r>
          </a:p>
        </p:txBody>
      </p:sp>
      <p:sp>
        <p:nvSpPr>
          <p:cNvPr id="317443" name="Rectangle 3"/>
          <p:cNvSpPr>
            <a:spLocks noGrp="1" noChangeArrowheads="1"/>
          </p:cNvSpPr>
          <p:nvPr>
            <p:ph type="body" idx="1"/>
          </p:nvPr>
        </p:nvSpPr>
        <p:spPr>
          <a:xfrm>
            <a:off x="1981200" y="1371601"/>
            <a:ext cx="8229600" cy="4530725"/>
          </a:xfrm>
        </p:spPr>
        <p:txBody>
          <a:bodyPr/>
          <a:lstStyle/>
          <a:p>
            <a:pPr>
              <a:lnSpc>
                <a:spcPct val="80000"/>
              </a:lnSpc>
            </a:pPr>
            <a:r>
              <a:rPr lang="en-US" altLang="zh-CN" sz="2400" b="1"/>
              <a:t>Flexibility in choosing a similarity function</a:t>
            </a:r>
          </a:p>
          <a:p>
            <a:pPr>
              <a:lnSpc>
                <a:spcPct val="80000"/>
              </a:lnSpc>
            </a:pPr>
            <a:r>
              <a:rPr lang="en-US" altLang="zh-CN" sz="2400" b="1"/>
              <a:t>Sparseness of solution when dealing with large data sets</a:t>
            </a:r>
          </a:p>
          <a:p>
            <a:pPr>
              <a:lnSpc>
                <a:spcPct val="80000"/>
              </a:lnSpc>
              <a:buFont typeface="Wingdings" panose="05000000000000000000" pitchFamily="2" charset="2"/>
              <a:buNone/>
            </a:pPr>
            <a:r>
              <a:rPr lang="en-US" altLang="zh-CN" sz="1800" b="1"/>
              <a:t>    </a:t>
            </a:r>
            <a:r>
              <a:rPr lang="en-US" altLang="zh-CN" sz="2000" b="1"/>
              <a:t>- only support vectors are used to specify the separating hyperplane </a:t>
            </a:r>
          </a:p>
          <a:p>
            <a:pPr>
              <a:lnSpc>
                <a:spcPct val="80000"/>
              </a:lnSpc>
            </a:pPr>
            <a:r>
              <a:rPr lang="en-US" altLang="zh-CN" sz="2400" b="1"/>
              <a:t>Ability to handle large feature spaces</a:t>
            </a:r>
          </a:p>
          <a:p>
            <a:pPr>
              <a:lnSpc>
                <a:spcPct val="80000"/>
              </a:lnSpc>
              <a:buFont typeface="Wingdings" panose="05000000000000000000" pitchFamily="2" charset="2"/>
              <a:buNone/>
            </a:pPr>
            <a:r>
              <a:rPr lang="en-US" altLang="zh-CN" sz="2400" b="1"/>
              <a:t>   </a:t>
            </a:r>
            <a:r>
              <a:rPr lang="en-US" altLang="zh-CN" sz="2000" b="1"/>
              <a:t>- complexity does not depend on the dimensionality of the feature space</a:t>
            </a:r>
          </a:p>
          <a:p>
            <a:pPr>
              <a:lnSpc>
                <a:spcPct val="80000"/>
              </a:lnSpc>
            </a:pPr>
            <a:r>
              <a:rPr lang="en-US" altLang="zh-CN" sz="2400" b="1"/>
              <a:t>Overfitting can be controlled by soft margin approach</a:t>
            </a:r>
          </a:p>
          <a:p>
            <a:pPr>
              <a:lnSpc>
                <a:spcPct val="80000"/>
              </a:lnSpc>
            </a:pPr>
            <a:r>
              <a:rPr lang="en-US" altLang="zh-CN" sz="2400" b="1"/>
              <a:t>Nice math property: </a:t>
            </a:r>
            <a:r>
              <a:rPr lang="en-US" altLang="zh-CN" sz="2000" b="1"/>
              <a:t>a simple convex optimization problem which is guaranteed to converge to a single global solution</a:t>
            </a:r>
          </a:p>
          <a:p>
            <a:pPr>
              <a:lnSpc>
                <a:spcPct val="80000"/>
              </a:lnSpc>
            </a:pPr>
            <a:r>
              <a:rPr lang="en-US" altLang="zh-CN" sz="2400" b="1"/>
              <a:t>Feature Selection</a:t>
            </a:r>
          </a:p>
        </p:txBody>
      </p:sp>
    </p:spTree>
    <p:extLst>
      <p:ext uri="{BB962C8B-B14F-4D97-AF65-F5344CB8AC3E}">
        <p14:creationId xmlns:p14="http://schemas.microsoft.com/office/powerpoint/2010/main" val="1213543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zh-CN"/>
              <a:t>SVM Applications</a:t>
            </a:r>
          </a:p>
        </p:txBody>
      </p:sp>
      <p:sp>
        <p:nvSpPr>
          <p:cNvPr id="337923" name="Rectangle 3"/>
          <p:cNvSpPr>
            <a:spLocks noGrp="1" noChangeArrowheads="1"/>
          </p:cNvSpPr>
          <p:nvPr>
            <p:ph type="body" idx="1"/>
          </p:nvPr>
        </p:nvSpPr>
        <p:spPr/>
        <p:txBody>
          <a:bodyPr/>
          <a:lstStyle/>
          <a:p>
            <a:r>
              <a:rPr lang="en-US" altLang="zh-CN" b="1"/>
              <a:t>SVM has been used successfully in many real-world problems</a:t>
            </a:r>
          </a:p>
          <a:p>
            <a:pPr>
              <a:buFont typeface="Wingdings" panose="05000000000000000000" pitchFamily="2" charset="2"/>
              <a:buNone/>
            </a:pPr>
            <a:r>
              <a:rPr lang="en-US" altLang="zh-CN" sz="2400"/>
              <a:t>   </a:t>
            </a:r>
            <a:r>
              <a:rPr lang="en-US" altLang="zh-CN" sz="2400" b="1"/>
              <a:t>- text (and hypertext) categorization</a:t>
            </a:r>
          </a:p>
          <a:p>
            <a:pPr>
              <a:buFont typeface="Wingdings" panose="05000000000000000000" pitchFamily="2" charset="2"/>
              <a:buNone/>
            </a:pPr>
            <a:r>
              <a:rPr lang="en-US" altLang="zh-CN" sz="2400" b="1"/>
              <a:t>   - image classification</a:t>
            </a:r>
          </a:p>
          <a:p>
            <a:pPr>
              <a:buFont typeface="Wingdings" panose="05000000000000000000" pitchFamily="2" charset="2"/>
              <a:buNone/>
            </a:pPr>
            <a:r>
              <a:rPr lang="en-US" altLang="zh-CN" sz="2400" b="1"/>
              <a:t>   - bioinformatics (Protein classification,   </a:t>
            </a:r>
          </a:p>
          <a:p>
            <a:pPr>
              <a:buFont typeface="Wingdings" panose="05000000000000000000" pitchFamily="2" charset="2"/>
              <a:buNone/>
            </a:pPr>
            <a:r>
              <a:rPr lang="en-US" altLang="zh-CN" sz="2400" b="1"/>
              <a:t>      Cancer classification)</a:t>
            </a:r>
          </a:p>
          <a:p>
            <a:pPr>
              <a:buFont typeface="Wingdings" panose="05000000000000000000" pitchFamily="2" charset="2"/>
              <a:buNone/>
            </a:pPr>
            <a:r>
              <a:rPr lang="en-US" altLang="zh-CN" sz="2400" b="1"/>
              <a:t>   - hand-written character recognition</a:t>
            </a:r>
          </a:p>
        </p:txBody>
      </p:sp>
    </p:spTree>
    <p:extLst>
      <p:ext uri="{BB962C8B-B14F-4D97-AF65-F5344CB8AC3E}">
        <p14:creationId xmlns:p14="http://schemas.microsoft.com/office/powerpoint/2010/main" val="449729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824602344"/>
              </p:ext>
            </p:extLst>
          </p:nvPr>
        </p:nvGraphicFramePr>
        <p:xfrm>
          <a:off x="143220" y="78475"/>
          <a:ext cx="8890611" cy="6207510"/>
        </p:xfrm>
        <a:graphic>
          <a:graphicData uri="http://schemas.openxmlformats.org/presentationml/2006/ole">
            <mc:AlternateContent xmlns:mc="http://schemas.openxmlformats.org/markup-compatibility/2006">
              <mc:Choice xmlns:v="urn:schemas-microsoft-com:vml" Requires="v">
                <p:oleObj spid="_x0000_s7170" name="Document" r:id="rId3" imgW="8154720" imgH="5085720" progId="Word.OpenDocumentText.12">
                  <p:embed/>
                </p:oleObj>
              </mc:Choice>
              <mc:Fallback>
                <p:oleObj name="Document" r:id="rId3" imgW="8154720" imgH="5085720" progId="Word.OpenDocumentText.12">
                  <p:embed/>
                  <p:pic>
                    <p:nvPicPr>
                      <p:cNvPr id="0" name=""/>
                      <p:cNvPicPr/>
                      <p:nvPr/>
                    </p:nvPicPr>
                    <p:blipFill>
                      <a:blip r:embed="rId4"/>
                      <a:stretch>
                        <a:fillRect/>
                      </a:stretch>
                    </p:blipFill>
                    <p:spPr>
                      <a:xfrm>
                        <a:off x="143220" y="78475"/>
                        <a:ext cx="8890611" cy="6207510"/>
                      </a:xfrm>
                      <a:prstGeom prst="rect">
                        <a:avLst/>
                      </a:prstGeom>
                    </p:spPr>
                  </p:pic>
                </p:oleObj>
              </mc:Fallback>
            </mc:AlternateContent>
          </a:graphicData>
        </a:graphic>
      </p:graphicFrame>
    </p:spTree>
    <p:extLst>
      <p:ext uri="{BB962C8B-B14F-4D97-AF65-F5344CB8AC3E}">
        <p14:creationId xmlns:p14="http://schemas.microsoft.com/office/powerpoint/2010/main" val="1580740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389471780"/>
              </p:ext>
            </p:extLst>
          </p:nvPr>
        </p:nvGraphicFramePr>
        <p:xfrm>
          <a:off x="127612" y="154113"/>
          <a:ext cx="9302828" cy="6703887"/>
        </p:xfrm>
        <a:graphic>
          <a:graphicData uri="http://schemas.openxmlformats.org/presentationml/2006/ole">
            <mc:AlternateContent xmlns:mc="http://schemas.openxmlformats.org/markup-compatibility/2006">
              <mc:Choice xmlns:v="urn:schemas-microsoft-com:vml" Requires="v">
                <p:oleObj spid="_x0000_s8194" name="Document" r:id="rId3" imgW="8124840" imgH="5418000" progId="Word.OpenDocumentText.12">
                  <p:embed/>
                </p:oleObj>
              </mc:Choice>
              <mc:Fallback>
                <p:oleObj name="Document" r:id="rId3" imgW="8124840" imgH="5418000" progId="Word.OpenDocumentText.12">
                  <p:embed/>
                  <p:pic>
                    <p:nvPicPr>
                      <p:cNvPr id="0" name=""/>
                      <p:cNvPicPr/>
                      <p:nvPr/>
                    </p:nvPicPr>
                    <p:blipFill>
                      <a:blip r:embed="rId4"/>
                      <a:stretch>
                        <a:fillRect/>
                      </a:stretch>
                    </p:blipFill>
                    <p:spPr>
                      <a:xfrm>
                        <a:off x="127612" y="154113"/>
                        <a:ext cx="9302828" cy="6703887"/>
                      </a:xfrm>
                      <a:prstGeom prst="rect">
                        <a:avLst/>
                      </a:prstGeom>
                    </p:spPr>
                  </p:pic>
                </p:oleObj>
              </mc:Fallback>
            </mc:AlternateContent>
          </a:graphicData>
        </a:graphic>
      </p:graphicFrame>
    </p:spTree>
    <p:extLst>
      <p:ext uri="{BB962C8B-B14F-4D97-AF65-F5344CB8AC3E}">
        <p14:creationId xmlns:p14="http://schemas.microsoft.com/office/powerpoint/2010/main" val="382452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759858868"/>
              </p:ext>
            </p:extLst>
          </p:nvPr>
        </p:nvGraphicFramePr>
        <p:xfrm>
          <a:off x="165254" y="99151"/>
          <a:ext cx="7766892" cy="7192569"/>
        </p:xfrm>
        <a:graphic>
          <a:graphicData uri="http://schemas.openxmlformats.org/presentationml/2006/ole">
            <mc:AlternateContent xmlns:mc="http://schemas.openxmlformats.org/markup-compatibility/2006">
              <mc:Choice xmlns:v="urn:schemas-microsoft-com:vml" Requires="v">
                <p:oleObj spid="_x0000_s9218" name="Document" r:id="rId3" imgW="8124840" imgH="7062480" progId="Word.OpenDocumentText.12">
                  <p:embed/>
                </p:oleObj>
              </mc:Choice>
              <mc:Fallback>
                <p:oleObj name="Document" r:id="rId3" imgW="8124840" imgH="7062480" progId="Word.OpenDocumentText.12">
                  <p:embed/>
                  <p:pic>
                    <p:nvPicPr>
                      <p:cNvPr id="0" name=""/>
                      <p:cNvPicPr/>
                      <p:nvPr/>
                    </p:nvPicPr>
                    <p:blipFill>
                      <a:blip r:embed="rId4"/>
                      <a:stretch>
                        <a:fillRect/>
                      </a:stretch>
                    </p:blipFill>
                    <p:spPr>
                      <a:xfrm>
                        <a:off x="165254" y="99151"/>
                        <a:ext cx="7766892" cy="7192569"/>
                      </a:xfrm>
                      <a:prstGeom prst="rect">
                        <a:avLst/>
                      </a:prstGeom>
                    </p:spPr>
                  </p:pic>
                </p:oleObj>
              </mc:Fallback>
            </mc:AlternateContent>
          </a:graphicData>
        </a:graphic>
      </p:graphicFrame>
    </p:spTree>
    <p:extLst>
      <p:ext uri="{BB962C8B-B14F-4D97-AF65-F5344CB8AC3E}">
        <p14:creationId xmlns:p14="http://schemas.microsoft.com/office/powerpoint/2010/main" val="39853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Normal Bayes classifier;</a:t>
            </a:r>
          </a:p>
          <a:p>
            <a:r>
              <a:rPr lang="en-US" dirty="0" smtClean="0"/>
              <a:t>Support vector machine;</a:t>
            </a:r>
          </a:p>
          <a:p>
            <a:r>
              <a:rPr lang="en-US" dirty="0" smtClean="0"/>
              <a:t>Decision Trees;</a:t>
            </a:r>
          </a:p>
          <a:p>
            <a:r>
              <a:rPr lang="en-US" dirty="0" smtClean="0"/>
              <a:t>Boost;</a:t>
            </a:r>
          </a:p>
          <a:p>
            <a:r>
              <a:rPr lang="en-US" dirty="0" smtClean="0"/>
              <a:t>Random Trees;</a:t>
            </a:r>
          </a:p>
          <a:p>
            <a:r>
              <a:rPr lang="en-US" dirty="0" smtClean="0"/>
              <a:t>Expectation Maximization;</a:t>
            </a:r>
          </a:p>
          <a:p>
            <a:r>
              <a:rPr lang="en-US" dirty="0" smtClean="0"/>
              <a:t>Neural Network;</a:t>
            </a:r>
          </a:p>
          <a:p>
            <a:endParaRPr lang="en-US" dirty="0"/>
          </a:p>
        </p:txBody>
      </p:sp>
    </p:spTree>
    <p:extLst>
      <p:ext uri="{BB962C8B-B14F-4D97-AF65-F5344CB8AC3E}">
        <p14:creationId xmlns:p14="http://schemas.microsoft.com/office/powerpoint/2010/main" val="331886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zh-CN"/>
              <a:t>Overview</a:t>
            </a:r>
          </a:p>
        </p:txBody>
      </p:sp>
      <p:sp>
        <p:nvSpPr>
          <p:cNvPr id="228355" name="Rectangle 3"/>
          <p:cNvSpPr>
            <a:spLocks noGrp="1" noChangeArrowheads="1"/>
          </p:cNvSpPr>
          <p:nvPr>
            <p:ph type="body" idx="1"/>
          </p:nvPr>
        </p:nvSpPr>
        <p:spPr/>
        <p:txBody>
          <a:bodyPr/>
          <a:lstStyle/>
          <a:p>
            <a:r>
              <a:rPr lang="en-US" altLang="zh-CN"/>
              <a:t>Intro. to Support Vector Machines (SVM)</a:t>
            </a:r>
          </a:p>
          <a:p>
            <a:r>
              <a:rPr lang="en-US" altLang="zh-CN"/>
              <a:t>Properties of SVM</a:t>
            </a:r>
          </a:p>
          <a:p>
            <a:r>
              <a:rPr lang="en-US" altLang="zh-CN"/>
              <a:t>Applications</a:t>
            </a:r>
          </a:p>
          <a:p>
            <a:pPr lvl="2">
              <a:buFont typeface="Wingdings" panose="05000000000000000000" pitchFamily="2" charset="2"/>
              <a:buChar char="Ø"/>
            </a:pPr>
            <a:r>
              <a:rPr lang="en-US" altLang="zh-CN"/>
              <a:t>Gene Expression Data Classification</a:t>
            </a:r>
          </a:p>
          <a:p>
            <a:pPr lvl="2">
              <a:buFont typeface="Wingdings" panose="05000000000000000000" pitchFamily="2" charset="2"/>
              <a:buChar char="Ø"/>
            </a:pPr>
            <a:r>
              <a:rPr lang="en-US" altLang="zh-CN"/>
              <a:t>Text Categorization </a:t>
            </a:r>
            <a:r>
              <a:rPr lang="en-US" altLang="zh-CN" i="1"/>
              <a:t>if time permits</a:t>
            </a:r>
          </a:p>
          <a:p>
            <a:r>
              <a:rPr lang="en-US" altLang="zh-CN"/>
              <a:t>Discussion</a:t>
            </a:r>
          </a:p>
        </p:txBody>
      </p:sp>
    </p:spTree>
    <p:extLst>
      <p:ext uri="{BB962C8B-B14F-4D97-AF65-F5344CB8AC3E}">
        <p14:creationId xmlns:p14="http://schemas.microsoft.com/office/powerpoint/2010/main" val="1082180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p:cNvSpPr>
            <a:spLocks noChangeArrowheads="1"/>
          </p:cNvSpPr>
          <p:nvPr/>
        </p:nvSpPr>
        <p:spPr bwMode="auto">
          <a:xfrm>
            <a:off x="1676400" y="3048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 Linear Classifiers</a:t>
            </a:r>
          </a:p>
        </p:txBody>
      </p:sp>
      <p:sp>
        <p:nvSpPr>
          <p:cNvPr id="237573" name="Rectangle 5"/>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tx1"/>
              </a:buClr>
            </a:pPr>
            <a:r>
              <a:rPr lang="en-US" altLang="zh-CN" sz="3600" i="1">
                <a:latin typeface="Tahoma" panose="020B0604030504040204" pitchFamily="34" charset="0"/>
              </a:rPr>
              <a:t>f </a:t>
            </a:r>
            <a:r>
              <a:rPr lang="en-US" altLang="zh-CN" sz="2000">
                <a:latin typeface="Tahoma" panose="020B0604030504040204" pitchFamily="34" charset="0"/>
              </a:rPr>
              <a:t>        </a:t>
            </a:r>
          </a:p>
        </p:txBody>
      </p:sp>
      <p:sp>
        <p:nvSpPr>
          <p:cNvPr id="237574" name="Line 6"/>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7575" name="Text Box 7"/>
          <p:cNvSpPr txBox="1">
            <a:spLocks noChangeArrowheads="1"/>
          </p:cNvSpPr>
          <p:nvPr/>
        </p:nvSpPr>
        <p:spPr bwMode="auto">
          <a:xfrm>
            <a:off x="5029200" y="762001"/>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800" b="1" i="1">
                <a:latin typeface="Tahoma" panose="020B0604030504040204" pitchFamily="34" charset="0"/>
              </a:rPr>
              <a:t>x</a:t>
            </a:r>
          </a:p>
        </p:txBody>
      </p:sp>
      <p:sp>
        <p:nvSpPr>
          <p:cNvPr id="237576" name="Line 8"/>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7577" name="Text Box 9"/>
          <p:cNvSpPr txBox="1">
            <a:spLocks noChangeArrowheads="1"/>
          </p:cNvSpPr>
          <p:nvPr/>
        </p:nvSpPr>
        <p:spPr bwMode="auto">
          <a:xfrm>
            <a:off x="7315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3200">
                <a:solidFill>
                  <a:srgbClr val="00CC00"/>
                </a:solidFill>
                <a:latin typeface="Symbol" panose="05050102010706020507" pitchFamily="18" charset="2"/>
              </a:rPr>
              <a:t>a</a:t>
            </a:r>
          </a:p>
        </p:txBody>
      </p:sp>
      <p:sp>
        <p:nvSpPr>
          <p:cNvPr id="237578" name="Line 10"/>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7579" name="Text Box 11"/>
          <p:cNvSpPr txBox="1">
            <a:spLocks noChangeArrowheads="1"/>
          </p:cNvSpPr>
          <p:nvPr/>
        </p:nvSpPr>
        <p:spPr bwMode="auto">
          <a:xfrm>
            <a:off x="9829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1"/>
              </a:buClr>
            </a:pPr>
            <a:r>
              <a:rPr lang="en-US" altLang="zh-CN" sz="3200">
                <a:latin typeface="Tahoma" panose="020B0604030504040204" pitchFamily="34" charset="0"/>
              </a:rPr>
              <a:t>y</a:t>
            </a:r>
            <a:r>
              <a:rPr lang="en-US" altLang="zh-CN" sz="3200" baseline="30000">
                <a:latin typeface="Tahoma" panose="020B0604030504040204" pitchFamily="34" charset="0"/>
              </a:rPr>
              <a:t>est</a:t>
            </a:r>
          </a:p>
        </p:txBody>
      </p:sp>
      <p:sp>
        <p:nvSpPr>
          <p:cNvPr id="237580" name="Text Box 12"/>
          <p:cNvSpPr txBox="1">
            <a:spLocks noChangeArrowheads="1"/>
          </p:cNvSpPr>
          <p:nvPr/>
        </p:nvSpPr>
        <p:spPr bwMode="auto">
          <a:xfrm>
            <a:off x="1905000" y="1828801"/>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a:latin typeface="Tahoma" panose="020B0604030504040204" pitchFamily="34" charset="0"/>
              </a:rPr>
              <a:t>denotes +1</a:t>
            </a:r>
          </a:p>
          <a:p>
            <a:pPr>
              <a:spcBef>
                <a:spcPct val="50000"/>
              </a:spcBef>
              <a:buClr>
                <a:schemeClr val="tx1"/>
              </a:buClr>
            </a:pPr>
            <a:r>
              <a:rPr lang="en-US" altLang="zh-CN" sz="2000">
                <a:latin typeface="Tahoma" panose="020B0604030504040204" pitchFamily="34" charset="0"/>
              </a:rPr>
              <a:t>denotes -1</a:t>
            </a:r>
          </a:p>
        </p:txBody>
      </p:sp>
      <p:sp>
        <p:nvSpPr>
          <p:cNvPr id="237581" name="Oval 13"/>
          <p:cNvSpPr>
            <a:spLocks noChangeAspect="1" noChangeArrowheads="1"/>
          </p:cNvSpPr>
          <p:nvPr/>
        </p:nvSpPr>
        <p:spPr bwMode="auto">
          <a:xfrm rot="4777107">
            <a:off x="1905794" y="1980407"/>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2" name="Oval 14"/>
          <p:cNvSpPr>
            <a:spLocks noChangeAspect="1" noChangeArrowheads="1"/>
          </p:cNvSpPr>
          <p:nvPr/>
        </p:nvSpPr>
        <p:spPr bwMode="auto">
          <a:xfrm rot="5895381">
            <a:off x="1906588" y="2436813"/>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3" name="Line 15"/>
          <p:cNvSpPr>
            <a:spLocks noChangeShapeType="1"/>
          </p:cNvSpPr>
          <p:nvPr/>
        </p:nvSpPr>
        <p:spPr bwMode="auto">
          <a:xfrm>
            <a:off x="4114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7584" name="Line 16"/>
          <p:cNvSpPr>
            <a:spLocks noChangeShapeType="1"/>
          </p:cNvSpPr>
          <p:nvPr/>
        </p:nvSpPr>
        <p:spPr bwMode="auto">
          <a:xfrm flipV="1">
            <a:off x="3962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7585" name="Oval 17"/>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6" name="Oval 18"/>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7" name="Oval 19"/>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8" name="Oval 20"/>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9" name="Oval 21"/>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0" name="Oval 22"/>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1" name="Oval 23"/>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2" name="Oval 24"/>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3" name="Oval 25"/>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4" name="Oval 26"/>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5" name="Oval 27"/>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6" name="Oval 28"/>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7" name="Oval 29"/>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8" name="Oval 30"/>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9" name="Oval 31"/>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0" name="Oval 32"/>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1" name="Oval 33"/>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2" name="Oval 34"/>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3" name="Oval 35"/>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4" name="Oval 36"/>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5" name="Oval 37"/>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6" name="Oval 38"/>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7" name="Oval 39"/>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8" name="Oval 40"/>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9" name="Oval 41"/>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0" name="Oval 42"/>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1" name="Oval 43"/>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2" name="Oval 44"/>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3" name="Oval 45"/>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4" name="Oval 46"/>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5" name="Oval 47"/>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6" name="Oval 48"/>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7" name="Oval 49"/>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8" name="Oval 50"/>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9" name="Text Box 51"/>
          <p:cNvSpPr txBox="1">
            <a:spLocks noChangeArrowheads="1"/>
          </p:cNvSpPr>
          <p:nvPr/>
        </p:nvSpPr>
        <p:spPr bwMode="auto">
          <a:xfrm>
            <a:off x="7010400" y="1676401"/>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b="1" i="1">
                <a:latin typeface="Tahoma" panose="020B0604030504040204" pitchFamily="34" charset="0"/>
              </a:rPr>
              <a:t>f</a:t>
            </a:r>
            <a:r>
              <a:rPr lang="en-US" altLang="zh-CN" sz="2000" i="1">
                <a:latin typeface="Tahoma" panose="020B0604030504040204" pitchFamily="34" charset="0"/>
              </a:rPr>
              <a:t>(</a:t>
            </a:r>
            <a:r>
              <a:rPr lang="en-US" altLang="zh-CN" sz="2000" b="1" i="1">
                <a:latin typeface="Tahoma" panose="020B0604030504040204" pitchFamily="34" charset="0"/>
              </a:rPr>
              <a:t>x</a:t>
            </a:r>
            <a:r>
              <a:rPr lang="en-US" altLang="zh-CN" sz="2000" i="1">
                <a:latin typeface="Tahoma" panose="020B0604030504040204" pitchFamily="34" charset="0"/>
              </a:rPr>
              <a:t>,</a:t>
            </a:r>
            <a:r>
              <a:rPr lang="en-US" altLang="zh-CN" sz="2000" b="1" i="1">
                <a:solidFill>
                  <a:srgbClr val="00CC00"/>
                </a:solidFill>
                <a:latin typeface="Tahoma" panose="020B0604030504040204" pitchFamily="34" charset="0"/>
              </a:rPr>
              <a:t>w</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 = sign(</a:t>
            </a:r>
            <a:r>
              <a:rPr lang="en-US" altLang="zh-CN" sz="2000" b="1" i="1">
                <a:solidFill>
                  <a:srgbClr val="00CC00"/>
                </a:solidFill>
                <a:latin typeface="Tahoma" panose="020B0604030504040204" pitchFamily="34" charset="0"/>
              </a:rPr>
              <a:t>w</a:t>
            </a:r>
            <a:r>
              <a:rPr lang="en-US" altLang="zh-CN" sz="2000" b="1" i="1">
                <a:latin typeface="Tahoma" panose="020B0604030504040204" pitchFamily="34" charset="0"/>
              </a:rPr>
              <a:t> x</a:t>
            </a:r>
            <a:r>
              <a:rPr lang="en-US" altLang="zh-CN" sz="2000" i="1">
                <a:solidFill>
                  <a:srgbClr val="00CC00"/>
                </a:solidFill>
                <a:latin typeface="Tahoma" panose="020B0604030504040204" pitchFamily="34" charset="0"/>
              </a:rPr>
              <a:t> </a:t>
            </a:r>
            <a:r>
              <a:rPr lang="en-US" altLang="zh-CN" sz="2000" i="1">
                <a:latin typeface="Tahoma" panose="020B0604030504040204" pitchFamily="34" charset="0"/>
              </a:rPr>
              <a:t>+ </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a:t>
            </a:r>
          </a:p>
        </p:txBody>
      </p:sp>
      <p:sp>
        <p:nvSpPr>
          <p:cNvPr id="237620" name="Line 52"/>
          <p:cNvSpPr>
            <a:spLocks noChangeShapeType="1"/>
          </p:cNvSpPr>
          <p:nvPr/>
        </p:nvSpPr>
        <p:spPr bwMode="auto">
          <a:xfrm flipV="1">
            <a:off x="4114800" y="2209800"/>
            <a:ext cx="3124200" cy="304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7621" name="Text Box 53"/>
          <p:cNvSpPr txBox="1">
            <a:spLocks noChangeArrowheads="1"/>
          </p:cNvSpPr>
          <p:nvPr/>
        </p:nvSpPr>
        <p:spPr bwMode="auto">
          <a:xfrm>
            <a:off x="7772400" y="32004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endParaRPr lang="en-US" altLang="en-US" sz="2000">
              <a:latin typeface="Tahoma" panose="020B0604030504040204" pitchFamily="34" charset="0"/>
            </a:endParaRPr>
          </a:p>
        </p:txBody>
      </p:sp>
      <p:sp>
        <p:nvSpPr>
          <p:cNvPr id="237622" name="Text Box 54"/>
          <p:cNvSpPr txBox="1">
            <a:spLocks noChangeArrowheads="1"/>
          </p:cNvSpPr>
          <p:nvPr/>
        </p:nvSpPr>
        <p:spPr bwMode="auto">
          <a:xfrm>
            <a:off x="7924800" y="3352801"/>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000">
                <a:latin typeface="Tahoma" panose="020B0604030504040204" pitchFamily="34" charset="0"/>
              </a:rPr>
              <a:t>How would you classify this data?</a:t>
            </a:r>
          </a:p>
        </p:txBody>
      </p:sp>
      <p:sp>
        <p:nvSpPr>
          <p:cNvPr id="237623" name="Rectangle 55"/>
          <p:cNvSpPr>
            <a:spLocks noChangeArrowheads="1"/>
          </p:cNvSpPr>
          <p:nvPr/>
        </p:nvSpPr>
        <p:spPr bwMode="auto">
          <a:xfrm rot="-24333336">
            <a:off x="5486400" y="2743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a:solidFill>
                  <a:srgbClr val="00CC00"/>
                </a:solidFill>
              </a:rPr>
              <a:t>w</a:t>
            </a:r>
            <a:r>
              <a:rPr lang="en-US" altLang="zh-CN" b="1" i="1"/>
              <a:t> x</a:t>
            </a:r>
            <a:r>
              <a:rPr lang="en-US" altLang="zh-CN" b="1" i="1">
                <a:solidFill>
                  <a:srgbClr val="00CC00"/>
                </a:solidFill>
              </a:rPr>
              <a:t> </a:t>
            </a:r>
            <a:r>
              <a:rPr lang="en-US" altLang="zh-CN" b="1" i="1"/>
              <a:t>+ </a:t>
            </a:r>
            <a:r>
              <a:rPr lang="en-US" altLang="zh-CN" b="1" i="1">
                <a:solidFill>
                  <a:srgbClr val="00CC00"/>
                </a:solidFill>
              </a:rPr>
              <a:t>b=0</a:t>
            </a:r>
          </a:p>
        </p:txBody>
      </p:sp>
      <p:sp>
        <p:nvSpPr>
          <p:cNvPr id="237624" name="Rectangle 56"/>
          <p:cNvSpPr>
            <a:spLocks noChangeArrowheads="1"/>
          </p:cNvSpPr>
          <p:nvPr/>
        </p:nvSpPr>
        <p:spPr bwMode="auto">
          <a:xfrm>
            <a:off x="6172200" y="48768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a:solidFill>
                  <a:srgbClr val="00CC00"/>
                </a:solidFill>
              </a:rPr>
              <a:t>w</a:t>
            </a:r>
            <a:r>
              <a:rPr lang="en-US" altLang="zh-CN" b="1" i="1"/>
              <a:t> x</a:t>
            </a:r>
            <a:r>
              <a:rPr lang="en-US" altLang="zh-CN" b="1" i="1">
                <a:solidFill>
                  <a:srgbClr val="00CC00"/>
                </a:solidFill>
              </a:rPr>
              <a:t> </a:t>
            </a:r>
            <a:r>
              <a:rPr lang="en-US" altLang="zh-CN" b="1" i="1"/>
              <a:t>+ </a:t>
            </a:r>
            <a:r>
              <a:rPr lang="en-US" altLang="zh-CN" b="1" i="1">
                <a:solidFill>
                  <a:srgbClr val="00CC00"/>
                </a:solidFill>
              </a:rPr>
              <a:t>b&lt;0</a:t>
            </a:r>
          </a:p>
        </p:txBody>
      </p:sp>
      <p:sp>
        <p:nvSpPr>
          <p:cNvPr id="237625" name="Rectangle 57"/>
          <p:cNvSpPr>
            <a:spLocks noChangeArrowheads="1"/>
          </p:cNvSpPr>
          <p:nvPr/>
        </p:nvSpPr>
        <p:spPr bwMode="auto">
          <a:xfrm>
            <a:off x="4114800" y="19050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i="1">
                <a:solidFill>
                  <a:srgbClr val="00CC00"/>
                </a:solidFill>
              </a:rPr>
              <a:t>w</a:t>
            </a:r>
            <a:r>
              <a:rPr lang="en-US" altLang="zh-CN" b="1" i="1"/>
              <a:t> x</a:t>
            </a:r>
            <a:r>
              <a:rPr lang="en-US" altLang="zh-CN" b="1" i="1">
                <a:solidFill>
                  <a:srgbClr val="00CC00"/>
                </a:solidFill>
              </a:rPr>
              <a:t> </a:t>
            </a:r>
            <a:r>
              <a:rPr lang="en-US" altLang="zh-CN" b="1" i="1"/>
              <a:t>+ </a:t>
            </a:r>
            <a:r>
              <a:rPr lang="en-US" altLang="zh-CN" b="1" i="1">
                <a:solidFill>
                  <a:srgbClr val="00CC00"/>
                </a:solidFill>
              </a:rPr>
              <a:t>b&gt;0</a:t>
            </a:r>
          </a:p>
        </p:txBody>
      </p:sp>
    </p:spTree>
    <p:extLst>
      <p:ext uri="{BB962C8B-B14F-4D97-AF65-F5344CB8AC3E}">
        <p14:creationId xmlns:p14="http://schemas.microsoft.com/office/powerpoint/2010/main" val="2376564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6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6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76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76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75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5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75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75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75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76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75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7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nimBg="1"/>
      <p:bldP spid="237574" grpId="0" animBg="1"/>
      <p:bldP spid="237575" grpId="0"/>
      <p:bldP spid="237576" grpId="0" animBg="1"/>
      <p:bldP spid="237577" grpId="0"/>
      <p:bldP spid="237578" grpId="0" animBg="1"/>
      <p:bldP spid="237579" grpId="0"/>
      <p:bldP spid="237619" grpId="0"/>
      <p:bldP spid="237620" grpId="0" animBg="1"/>
      <p:bldP spid="237623" grpId="0"/>
      <p:bldP spid="237624" grpId="0"/>
      <p:bldP spid="2376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ChangeArrowheads="1"/>
          </p:cNvSpPr>
          <p:nvPr/>
        </p:nvSpPr>
        <p:spPr bwMode="auto">
          <a:xfrm>
            <a:off x="1676400" y="3048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 Linear Classifiers</a:t>
            </a:r>
          </a:p>
        </p:txBody>
      </p:sp>
      <p:sp>
        <p:nvSpPr>
          <p:cNvPr id="238597" name="Rectangle 5"/>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tx1"/>
              </a:buClr>
            </a:pPr>
            <a:r>
              <a:rPr lang="en-US" altLang="zh-CN" sz="3600" i="1">
                <a:latin typeface="Tahoma" panose="020B0604030504040204" pitchFamily="34" charset="0"/>
              </a:rPr>
              <a:t>f </a:t>
            </a:r>
            <a:r>
              <a:rPr lang="en-US" altLang="zh-CN" sz="2000">
                <a:latin typeface="Tahoma" panose="020B0604030504040204" pitchFamily="34" charset="0"/>
              </a:rPr>
              <a:t>        </a:t>
            </a:r>
          </a:p>
        </p:txBody>
      </p:sp>
      <p:sp>
        <p:nvSpPr>
          <p:cNvPr id="238598" name="Line 6"/>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599" name="Text Box 7"/>
          <p:cNvSpPr txBox="1">
            <a:spLocks noChangeArrowheads="1"/>
          </p:cNvSpPr>
          <p:nvPr/>
        </p:nvSpPr>
        <p:spPr bwMode="auto">
          <a:xfrm>
            <a:off x="5029200" y="762001"/>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800" b="1" i="1">
                <a:latin typeface="Tahoma" panose="020B0604030504040204" pitchFamily="34" charset="0"/>
              </a:rPr>
              <a:t>x</a:t>
            </a:r>
          </a:p>
        </p:txBody>
      </p:sp>
      <p:sp>
        <p:nvSpPr>
          <p:cNvPr id="238600" name="Line 8"/>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601" name="Text Box 9"/>
          <p:cNvSpPr txBox="1">
            <a:spLocks noChangeArrowheads="1"/>
          </p:cNvSpPr>
          <p:nvPr/>
        </p:nvSpPr>
        <p:spPr bwMode="auto">
          <a:xfrm>
            <a:off x="7315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3200">
                <a:solidFill>
                  <a:srgbClr val="00CC00"/>
                </a:solidFill>
                <a:latin typeface="Symbol" panose="05050102010706020507" pitchFamily="18" charset="2"/>
              </a:rPr>
              <a:t>a</a:t>
            </a:r>
          </a:p>
        </p:txBody>
      </p:sp>
      <p:sp>
        <p:nvSpPr>
          <p:cNvPr id="238602" name="Line 10"/>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603" name="Text Box 11"/>
          <p:cNvSpPr txBox="1">
            <a:spLocks noChangeArrowheads="1"/>
          </p:cNvSpPr>
          <p:nvPr/>
        </p:nvSpPr>
        <p:spPr bwMode="auto">
          <a:xfrm>
            <a:off x="9829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1"/>
              </a:buClr>
            </a:pPr>
            <a:r>
              <a:rPr lang="en-US" altLang="zh-CN" sz="3200">
                <a:latin typeface="Tahoma" panose="020B0604030504040204" pitchFamily="34" charset="0"/>
              </a:rPr>
              <a:t>y</a:t>
            </a:r>
            <a:r>
              <a:rPr lang="en-US" altLang="zh-CN" sz="3200" baseline="30000">
                <a:latin typeface="Tahoma" panose="020B0604030504040204" pitchFamily="34" charset="0"/>
              </a:rPr>
              <a:t>est</a:t>
            </a:r>
          </a:p>
        </p:txBody>
      </p:sp>
      <p:sp>
        <p:nvSpPr>
          <p:cNvPr id="238604" name="Text Box 12"/>
          <p:cNvSpPr txBox="1">
            <a:spLocks noChangeArrowheads="1"/>
          </p:cNvSpPr>
          <p:nvPr/>
        </p:nvSpPr>
        <p:spPr bwMode="auto">
          <a:xfrm>
            <a:off x="2362200" y="1905001"/>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a:latin typeface="Tahoma" panose="020B0604030504040204" pitchFamily="34" charset="0"/>
              </a:rPr>
              <a:t>denotes +1</a:t>
            </a:r>
          </a:p>
          <a:p>
            <a:pPr>
              <a:spcBef>
                <a:spcPct val="50000"/>
              </a:spcBef>
              <a:buClr>
                <a:schemeClr val="tx1"/>
              </a:buClr>
            </a:pPr>
            <a:r>
              <a:rPr lang="en-US" altLang="zh-CN" sz="2000">
                <a:latin typeface="Tahoma" panose="020B0604030504040204" pitchFamily="34" charset="0"/>
              </a:rPr>
              <a:t>denotes -1</a:t>
            </a:r>
          </a:p>
        </p:txBody>
      </p:sp>
      <p:sp>
        <p:nvSpPr>
          <p:cNvPr id="238605" name="Oval 13"/>
          <p:cNvSpPr>
            <a:spLocks noChangeAspect="1" noChangeArrowheads="1"/>
          </p:cNvSpPr>
          <p:nvPr/>
        </p:nvSpPr>
        <p:spPr bwMode="auto">
          <a:xfrm rot="4777107">
            <a:off x="2439194" y="2056607"/>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6" name="Oval 14"/>
          <p:cNvSpPr>
            <a:spLocks noChangeAspect="1" noChangeArrowheads="1"/>
          </p:cNvSpPr>
          <p:nvPr/>
        </p:nvSpPr>
        <p:spPr bwMode="auto">
          <a:xfrm rot="5895381">
            <a:off x="2439988" y="2513013"/>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7" name="Line 15"/>
          <p:cNvSpPr>
            <a:spLocks noChangeShapeType="1"/>
          </p:cNvSpPr>
          <p:nvPr/>
        </p:nvSpPr>
        <p:spPr bwMode="auto">
          <a:xfrm>
            <a:off x="4114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608" name="Line 16"/>
          <p:cNvSpPr>
            <a:spLocks noChangeShapeType="1"/>
          </p:cNvSpPr>
          <p:nvPr/>
        </p:nvSpPr>
        <p:spPr bwMode="auto">
          <a:xfrm flipV="1">
            <a:off x="3962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8609" name="Oval 17"/>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0" name="Oval 18"/>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1" name="Oval 19"/>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2" name="Oval 20"/>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3" name="Oval 21"/>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4" name="Oval 22"/>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5" name="Oval 23"/>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6" name="Oval 24"/>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7" name="Oval 25"/>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8" name="Oval 26"/>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9" name="Oval 27"/>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0" name="Oval 28"/>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1" name="Oval 29"/>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2" name="Oval 30"/>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3" name="Oval 31"/>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4" name="Oval 32"/>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5" name="Oval 33"/>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6" name="Oval 34"/>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7" name="Oval 35"/>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8" name="Oval 36"/>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9" name="Oval 37"/>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0" name="Oval 38"/>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1" name="Oval 39"/>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2" name="Oval 40"/>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3" name="Oval 41"/>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4" name="Oval 42"/>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5" name="Oval 43"/>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6" name="Oval 44"/>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7" name="Oval 45"/>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8" name="Oval 46"/>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9" name="Oval 47"/>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0" name="Oval 48"/>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1" name="Oval 49"/>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2" name="Oval 50"/>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3" name="Text Box 51"/>
          <p:cNvSpPr txBox="1">
            <a:spLocks noChangeArrowheads="1"/>
          </p:cNvSpPr>
          <p:nvPr/>
        </p:nvSpPr>
        <p:spPr bwMode="auto">
          <a:xfrm>
            <a:off x="7010400" y="1676401"/>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b="1" i="1">
                <a:latin typeface="Tahoma" panose="020B0604030504040204" pitchFamily="34" charset="0"/>
              </a:rPr>
              <a:t>f</a:t>
            </a:r>
            <a:r>
              <a:rPr lang="en-US" altLang="zh-CN" sz="2000" i="1">
                <a:latin typeface="Tahoma" panose="020B0604030504040204" pitchFamily="34" charset="0"/>
              </a:rPr>
              <a:t>(</a:t>
            </a:r>
            <a:r>
              <a:rPr lang="en-US" altLang="zh-CN" sz="2000" b="1" i="1">
                <a:latin typeface="Tahoma" panose="020B0604030504040204" pitchFamily="34" charset="0"/>
              </a:rPr>
              <a:t>x</a:t>
            </a:r>
            <a:r>
              <a:rPr lang="en-US" altLang="zh-CN" sz="2000" i="1">
                <a:latin typeface="Tahoma" panose="020B0604030504040204" pitchFamily="34" charset="0"/>
              </a:rPr>
              <a:t>,</a:t>
            </a:r>
            <a:r>
              <a:rPr lang="en-US" altLang="zh-CN" sz="2000" b="1" i="1">
                <a:solidFill>
                  <a:srgbClr val="00CC00"/>
                </a:solidFill>
                <a:latin typeface="Tahoma" panose="020B0604030504040204" pitchFamily="34" charset="0"/>
              </a:rPr>
              <a:t>w</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 = sign(</a:t>
            </a:r>
            <a:r>
              <a:rPr lang="en-US" altLang="zh-CN" sz="2000" b="1" i="1">
                <a:solidFill>
                  <a:srgbClr val="00CC00"/>
                </a:solidFill>
                <a:latin typeface="Tahoma" panose="020B0604030504040204" pitchFamily="34" charset="0"/>
              </a:rPr>
              <a:t>w</a:t>
            </a:r>
            <a:r>
              <a:rPr lang="en-US" altLang="zh-CN" sz="2000" b="1" i="1">
                <a:latin typeface="Tahoma" panose="020B0604030504040204" pitchFamily="34" charset="0"/>
              </a:rPr>
              <a:t> x</a:t>
            </a:r>
            <a:r>
              <a:rPr lang="en-US" altLang="zh-CN" sz="2000" i="1">
                <a:solidFill>
                  <a:srgbClr val="00CC00"/>
                </a:solidFill>
                <a:latin typeface="Tahoma" panose="020B0604030504040204" pitchFamily="34" charset="0"/>
              </a:rPr>
              <a:t> +</a:t>
            </a:r>
            <a:r>
              <a:rPr lang="en-US" altLang="zh-CN" sz="2000" i="1">
                <a:latin typeface="Tahoma" panose="020B0604030504040204" pitchFamily="34" charset="0"/>
              </a:rPr>
              <a:t> </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a:t>
            </a:r>
          </a:p>
        </p:txBody>
      </p:sp>
      <p:sp>
        <p:nvSpPr>
          <p:cNvPr id="238644" name="Line 52"/>
          <p:cNvSpPr>
            <a:spLocks noChangeShapeType="1"/>
          </p:cNvSpPr>
          <p:nvPr/>
        </p:nvSpPr>
        <p:spPr bwMode="auto">
          <a:xfrm flipV="1">
            <a:off x="3810000" y="2362200"/>
            <a:ext cx="4038600" cy="2590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8645" name="Text Box 53"/>
          <p:cNvSpPr txBox="1">
            <a:spLocks noChangeArrowheads="1"/>
          </p:cNvSpPr>
          <p:nvPr/>
        </p:nvSpPr>
        <p:spPr bwMode="auto">
          <a:xfrm>
            <a:off x="7772400" y="32004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endParaRPr lang="en-US" altLang="en-US" sz="2000">
              <a:latin typeface="Tahoma" panose="020B0604030504040204" pitchFamily="34" charset="0"/>
            </a:endParaRPr>
          </a:p>
        </p:txBody>
      </p:sp>
      <p:sp>
        <p:nvSpPr>
          <p:cNvPr id="238646" name="Text Box 54"/>
          <p:cNvSpPr txBox="1">
            <a:spLocks noChangeArrowheads="1"/>
          </p:cNvSpPr>
          <p:nvPr/>
        </p:nvSpPr>
        <p:spPr bwMode="auto">
          <a:xfrm>
            <a:off x="7924800" y="3352801"/>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000">
                <a:latin typeface="Tahoma" panose="020B0604030504040204" pitchFamily="34" charset="0"/>
              </a:rPr>
              <a:t>How would you classify this data?</a:t>
            </a:r>
          </a:p>
        </p:txBody>
      </p:sp>
    </p:spTree>
    <p:extLst>
      <p:ext uri="{BB962C8B-B14F-4D97-AF65-F5344CB8AC3E}">
        <p14:creationId xmlns:p14="http://schemas.microsoft.com/office/powerpoint/2010/main" val="254175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1676400" y="3048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 Linear Classifiers</a:t>
            </a:r>
          </a:p>
        </p:txBody>
      </p:sp>
      <p:sp>
        <p:nvSpPr>
          <p:cNvPr id="239621" name="Rectangle 5"/>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tx1"/>
              </a:buClr>
            </a:pPr>
            <a:r>
              <a:rPr lang="en-US" altLang="zh-CN" sz="3600" i="1">
                <a:latin typeface="Tahoma" panose="020B0604030504040204" pitchFamily="34" charset="0"/>
              </a:rPr>
              <a:t>f </a:t>
            </a:r>
            <a:r>
              <a:rPr lang="en-US" altLang="zh-CN" sz="2000">
                <a:latin typeface="Tahoma" panose="020B0604030504040204" pitchFamily="34" charset="0"/>
              </a:rPr>
              <a:t>        </a:t>
            </a:r>
          </a:p>
        </p:txBody>
      </p:sp>
      <p:sp>
        <p:nvSpPr>
          <p:cNvPr id="239622" name="Line 6"/>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9623" name="Text Box 7"/>
          <p:cNvSpPr txBox="1">
            <a:spLocks noChangeArrowheads="1"/>
          </p:cNvSpPr>
          <p:nvPr/>
        </p:nvSpPr>
        <p:spPr bwMode="auto">
          <a:xfrm>
            <a:off x="5029200" y="762001"/>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800" b="1" i="1">
                <a:latin typeface="Tahoma" panose="020B0604030504040204" pitchFamily="34" charset="0"/>
              </a:rPr>
              <a:t>x</a:t>
            </a:r>
          </a:p>
        </p:txBody>
      </p:sp>
      <p:sp>
        <p:nvSpPr>
          <p:cNvPr id="239624" name="Line 8"/>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9625" name="Text Box 9"/>
          <p:cNvSpPr txBox="1">
            <a:spLocks noChangeArrowheads="1"/>
          </p:cNvSpPr>
          <p:nvPr/>
        </p:nvSpPr>
        <p:spPr bwMode="auto">
          <a:xfrm>
            <a:off x="7315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3200">
                <a:solidFill>
                  <a:srgbClr val="00CC00"/>
                </a:solidFill>
                <a:latin typeface="Symbol" panose="05050102010706020507" pitchFamily="18" charset="2"/>
              </a:rPr>
              <a:t>a</a:t>
            </a:r>
          </a:p>
        </p:txBody>
      </p:sp>
      <p:sp>
        <p:nvSpPr>
          <p:cNvPr id="239626" name="Line 10"/>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9627" name="Text Box 11"/>
          <p:cNvSpPr txBox="1">
            <a:spLocks noChangeArrowheads="1"/>
          </p:cNvSpPr>
          <p:nvPr/>
        </p:nvSpPr>
        <p:spPr bwMode="auto">
          <a:xfrm>
            <a:off x="9829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1"/>
              </a:buClr>
            </a:pPr>
            <a:r>
              <a:rPr lang="en-US" altLang="zh-CN" sz="3200">
                <a:latin typeface="Tahoma" panose="020B0604030504040204" pitchFamily="34" charset="0"/>
              </a:rPr>
              <a:t>y</a:t>
            </a:r>
            <a:r>
              <a:rPr lang="en-US" altLang="zh-CN" sz="3200" baseline="30000">
                <a:latin typeface="Tahoma" panose="020B0604030504040204" pitchFamily="34" charset="0"/>
              </a:rPr>
              <a:t>est</a:t>
            </a:r>
          </a:p>
        </p:txBody>
      </p:sp>
      <p:sp>
        <p:nvSpPr>
          <p:cNvPr id="239628" name="Text Box 12"/>
          <p:cNvSpPr txBox="1">
            <a:spLocks noChangeArrowheads="1"/>
          </p:cNvSpPr>
          <p:nvPr/>
        </p:nvSpPr>
        <p:spPr bwMode="auto">
          <a:xfrm>
            <a:off x="2362200" y="1905001"/>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a:latin typeface="Tahoma" panose="020B0604030504040204" pitchFamily="34" charset="0"/>
              </a:rPr>
              <a:t>denotes +1</a:t>
            </a:r>
          </a:p>
          <a:p>
            <a:pPr>
              <a:spcBef>
                <a:spcPct val="50000"/>
              </a:spcBef>
              <a:buClr>
                <a:schemeClr val="tx1"/>
              </a:buClr>
            </a:pPr>
            <a:r>
              <a:rPr lang="en-US" altLang="zh-CN" sz="2000">
                <a:latin typeface="Tahoma" panose="020B0604030504040204" pitchFamily="34" charset="0"/>
              </a:rPr>
              <a:t>denotes -1</a:t>
            </a:r>
          </a:p>
        </p:txBody>
      </p:sp>
      <p:sp>
        <p:nvSpPr>
          <p:cNvPr id="239629" name="Oval 13"/>
          <p:cNvSpPr>
            <a:spLocks noChangeAspect="1" noChangeArrowheads="1"/>
          </p:cNvSpPr>
          <p:nvPr/>
        </p:nvSpPr>
        <p:spPr bwMode="auto">
          <a:xfrm rot="4777107">
            <a:off x="2439194" y="2056607"/>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0" name="Oval 14"/>
          <p:cNvSpPr>
            <a:spLocks noChangeAspect="1" noChangeArrowheads="1"/>
          </p:cNvSpPr>
          <p:nvPr/>
        </p:nvSpPr>
        <p:spPr bwMode="auto">
          <a:xfrm rot="5895381">
            <a:off x="2439988" y="2513013"/>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1" name="Line 15"/>
          <p:cNvSpPr>
            <a:spLocks noChangeShapeType="1"/>
          </p:cNvSpPr>
          <p:nvPr/>
        </p:nvSpPr>
        <p:spPr bwMode="auto">
          <a:xfrm>
            <a:off x="4114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9632" name="Line 16"/>
          <p:cNvSpPr>
            <a:spLocks noChangeShapeType="1"/>
          </p:cNvSpPr>
          <p:nvPr/>
        </p:nvSpPr>
        <p:spPr bwMode="auto">
          <a:xfrm flipV="1">
            <a:off x="3962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9633" name="Oval 17"/>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4" name="Oval 18"/>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5" name="Oval 19"/>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6" name="Oval 20"/>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7" name="Oval 21"/>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8" name="Oval 22"/>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9" name="Oval 23"/>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0" name="Oval 24"/>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1" name="Oval 25"/>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2" name="Oval 26"/>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3" name="Oval 27"/>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4" name="Oval 28"/>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5" name="Oval 29"/>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6" name="Oval 30"/>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7" name="Oval 31"/>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8" name="Oval 32"/>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9" name="Oval 33"/>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0" name="Oval 34"/>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1" name="Oval 35"/>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2" name="Oval 36"/>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3" name="Oval 37"/>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4" name="Oval 38"/>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5" name="Oval 39"/>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6" name="Oval 40"/>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7" name="Oval 41"/>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8" name="Oval 42"/>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9" name="Oval 43"/>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0" name="Oval 44"/>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1" name="Oval 45"/>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2" name="Oval 46"/>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3" name="Oval 47"/>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4" name="Oval 48"/>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5" name="Oval 49"/>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6" name="Oval 50"/>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7" name="Text Box 51"/>
          <p:cNvSpPr txBox="1">
            <a:spLocks noChangeArrowheads="1"/>
          </p:cNvSpPr>
          <p:nvPr/>
        </p:nvSpPr>
        <p:spPr bwMode="auto">
          <a:xfrm>
            <a:off x="7010400" y="1676401"/>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b="1" i="1">
                <a:latin typeface="Tahoma" panose="020B0604030504040204" pitchFamily="34" charset="0"/>
              </a:rPr>
              <a:t>f</a:t>
            </a:r>
            <a:r>
              <a:rPr lang="en-US" altLang="zh-CN" sz="2000" i="1">
                <a:latin typeface="Tahoma" panose="020B0604030504040204" pitchFamily="34" charset="0"/>
              </a:rPr>
              <a:t>(</a:t>
            </a:r>
            <a:r>
              <a:rPr lang="en-US" altLang="zh-CN" sz="2000" b="1" i="1">
                <a:latin typeface="Tahoma" panose="020B0604030504040204" pitchFamily="34" charset="0"/>
              </a:rPr>
              <a:t>x</a:t>
            </a:r>
            <a:r>
              <a:rPr lang="en-US" altLang="zh-CN" sz="2000" i="1">
                <a:latin typeface="Tahoma" panose="020B0604030504040204" pitchFamily="34" charset="0"/>
              </a:rPr>
              <a:t>,</a:t>
            </a:r>
            <a:r>
              <a:rPr lang="en-US" altLang="zh-CN" sz="2000" b="1" i="1">
                <a:solidFill>
                  <a:srgbClr val="00CC00"/>
                </a:solidFill>
                <a:latin typeface="Tahoma" panose="020B0604030504040204" pitchFamily="34" charset="0"/>
              </a:rPr>
              <a:t>w</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 = sign(</a:t>
            </a:r>
            <a:r>
              <a:rPr lang="en-US" altLang="zh-CN" sz="2000" b="1" i="1">
                <a:solidFill>
                  <a:srgbClr val="00CC00"/>
                </a:solidFill>
                <a:latin typeface="Tahoma" panose="020B0604030504040204" pitchFamily="34" charset="0"/>
              </a:rPr>
              <a:t>w</a:t>
            </a:r>
            <a:r>
              <a:rPr lang="en-US" altLang="zh-CN" sz="2000" b="1" i="1">
                <a:latin typeface="Tahoma" panose="020B0604030504040204" pitchFamily="34" charset="0"/>
              </a:rPr>
              <a:t> x</a:t>
            </a:r>
            <a:r>
              <a:rPr lang="en-US" altLang="zh-CN" sz="2000" i="1">
                <a:solidFill>
                  <a:srgbClr val="00CC00"/>
                </a:solidFill>
                <a:latin typeface="Tahoma" panose="020B0604030504040204" pitchFamily="34" charset="0"/>
              </a:rPr>
              <a:t> </a:t>
            </a:r>
            <a:r>
              <a:rPr lang="en-US" altLang="zh-CN" sz="2000" i="1">
                <a:latin typeface="Tahoma" panose="020B0604030504040204" pitchFamily="34" charset="0"/>
              </a:rPr>
              <a:t>+ </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a:t>
            </a:r>
          </a:p>
        </p:txBody>
      </p:sp>
      <p:sp>
        <p:nvSpPr>
          <p:cNvPr id="239668" name="Line 52"/>
          <p:cNvSpPr>
            <a:spLocks noChangeShapeType="1"/>
          </p:cNvSpPr>
          <p:nvPr/>
        </p:nvSpPr>
        <p:spPr bwMode="auto">
          <a:xfrm flipV="1">
            <a:off x="4953000" y="1676400"/>
            <a:ext cx="1447800" cy="403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9669" name="Text Box 53"/>
          <p:cNvSpPr txBox="1">
            <a:spLocks noChangeArrowheads="1"/>
          </p:cNvSpPr>
          <p:nvPr/>
        </p:nvSpPr>
        <p:spPr bwMode="auto">
          <a:xfrm>
            <a:off x="7772400" y="32004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endParaRPr lang="en-US" altLang="en-US" sz="2000">
              <a:latin typeface="Tahoma" panose="020B0604030504040204" pitchFamily="34" charset="0"/>
            </a:endParaRPr>
          </a:p>
        </p:txBody>
      </p:sp>
      <p:sp>
        <p:nvSpPr>
          <p:cNvPr id="239670" name="Text Box 54"/>
          <p:cNvSpPr txBox="1">
            <a:spLocks noChangeArrowheads="1"/>
          </p:cNvSpPr>
          <p:nvPr/>
        </p:nvSpPr>
        <p:spPr bwMode="auto">
          <a:xfrm>
            <a:off x="7924800" y="3352801"/>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000">
                <a:latin typeface="Tahoma" panose="020B0604030504040204" pitchFamily="34" charset="0"/>
              </a:rPr>
              <a:t>How would you classify this data?</a:t>
            </a:r>
          </a:p>
        </p:txBody>
      </p:sp>
    </p:spTree>
    <p:extLst>
      <p:ext uri="{BB962C8B-B14F-4D97-AF65-F5344CB8AC3E}">
        <p14:creationId xmlns:p14="http://schemas.microsoft.com/office/powerpoint/2010/main" val="2274913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ChangeArrowheads="1"/>
          </p:cNvSpPr>
          <p:nvPr/>
        </p:nvSpPr>
        <p:spPr bwMode="auto">
          <a:xfrm>
            <a:off x="1676400" y="3048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 Linear Classifiers</a:t>
            </a:r>
          </a:p>
        </p:txBody>
      </p:sp>
      <p:sp>
        <p:nvSpPr>
          <p:cNvPr id="240645" name="Rectangle 5"/>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tx1"/>
              </a:buClr>
            </a:pPr>
            <a:r>
              <a:rPr lang="en-US" altLang="zh-CN" sz="3600" i="1">
                <a:latin typeface="Tahoma" panose="020B0604030504040204" pitchFamily="34" charset="0"/>
              </a:rPr>
              <a:t>f </a:t>
            </a:r>
            <a:r>
              <a:rPr lang="en-US" altLang="zh-CN" sz="2000">
                <a:latin typeface="Tahoma" panose="020B0604030504040204" pitchFamily="34" charset="0"/>
              </a:rPr>
              <a:t>        </a:t>
            </a:r>
          </a:p>
        </p:txBody>
      </p:sp>
      <p:sp>
        <p:nvSpPr>
          <p:cNvPr id="240646" name="Line 6"/>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0647" name="Text Box 7"/>
          <p:cNvSpPr txBox="1">
            <a:spLocks noChangeArrowheads="1"/>
          </p:cNvSpPr>
          <p:nvPr/>
        </p:nvSpPr>
        <p:spPr bwMode="auto">
          <a:xfrm>
            <a:off x="5029200" y="762001"/>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800" b="1" i="1">
                <a:latin typeface="Tahoma" panose="020B0604030504040204" pitchFamily="34" charset="0"/>
              </a:rPr>
              <a:t>x</a:t>
            </a:r>
          </a:p>
        </p:txBody>
      </p:sp>
      <p:sp>
        <p:nvSpPr>
          <p:cNvPr id="240648" name="Line 8"/>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0649" name="Text Box 9"/>
          <p:cNvSpPr txBox="1">
            <a:spLocks noChangeArrowheads="1"/>
          </p:cNvSpPr>
          <p:nvPr/>
        </p:nvSpPr>
        <p:spPr bwMode="auto">
          <a:xfrm>
            <a:off x="7315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3200">
                <a:solidFill>
                  <a:srgbClr val="00CC00"/>
                </a:solidFill>
                <a:latin typeface="Symbol" panose="05050102010706020507" pitchFamily="18" charset="2"/>
              </a:rPr>
              <a:t>a</a:t>
            </a:r>
          </a:p>
        </p:txBody>
      </p:sp>
      <p:sp>
        <p:nvSpPr>
          <p:cNvPr id="240650" name="Line 10"/>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0651" name="Text Box 11"/>
          <p:cNvSpPr txBox="1">
            <a:spLocks noChangeArrowheads="1"/>
          </p:cNvSpPr>
          <p:nvPr/>
        </p:nvSpPr>
        <p:spPr bwMode="auto">
          <a:xfrm>
            <a:off x="9829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1"/>
              </a:buClr>
            </a:pPr>
            <a:r>
              <a:rPr lang="en-US" altLang="zh-CN" sz="3200">
                <a:latin typeface="Tahoma" panose="020B0604030504040204" pitchFamily="34" charset="0"/>
              </a:rPr>
              <a:t>y</a:t>
            </a:r>
            <a:r>
              <a:rPr lang="en-US" altLang="zh-CN" sz="3200" baseline="30000">
                <a:latin typeface="Tahoma" panose="020B0604030504040204" pitchFamily="34" charset="0"/>
              </a:rPr>
              <a:t>est</a:t>
            </a:r>
          </a:p>
        </p:txBody>
      </p:sp>
      <p:sp>
        <p:nvSpPr>
          <p:cNvPr id="240652" name="Text Box 12"/>
          <p:cNvSpPr txBox="1">
            <a:spLocks noChangeArrowheads="1"/>
          </p:cNvSpPr>
          <p:nvPr/>
        </p:nvSpPr>
        <p:spPr bwMode="auto">
          <a:xfrm>
            <a:off x="2362200" y="1905001"/>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a:latin typeface="Tahoma" panose="020B0604030504040204" pitchFamily="34" charset="0"/>
              </a:rPr>
              <a:t>denotes +1</a:t>
            </a:r>
          </a:p>
          <a:p>
            <a:pPr>
              <a:spcBef>
                <a:spcPct val="50000"/>
              </a:spcBef>
              <a:buClr>
                <a:schemeClr val="tx1"/>
              </a:buClr>
            </a:pPr>
            <a:r>
              <a:rPr lang="en-US" altLang="zh-CN" sz="2000">
                <a:latin typeface="Tahoma" panose="020B0604030504040204" pitchFamily="34" charset="0"/>
              </a:rPr>
              <a:t>denotes -1</a:t>
            </a:r>
          </a:p>
        </p:txBody>
      </p:sp>
      <p:sp>
        <p:nvSpPr>
          <p:cNvPr id="240653" name="Oval 13"/>
          <p:cNvSpPr>
            <a:spLocks noChangeAspect="1" noChangeArrowheads="1"/>
          </p:cNvSpPr>
          <p:nvPr/>
        </p:nvSpPr>
        <p:spPr bwMode="auto">
          <a:xfrm rot="4777107">
            <a:off x="2439194" y="2056607"/>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4" name="Oval 14"/>
          <p:cNvSpPr>
            <a:spLocks noChangeAspect="1" noChangeArrowheads="1"/>
          </p:cNvSpPr>
          <p:nvPr/>
        </p:nvSpPr>
        <p:spPr bwMode="auto">
          <a:xfrm rot="5895381">
            <a:off x="2439988" y="2513013"/>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5" name="Line 15"/>
          <p:cNvSpPr>
            <a:spLocks noChangeShapeType="1"/>
          </p:cNvSpPr>
          <p:nvPr/>
        </p:nvSpPr>
        <p:spPr bwMode="auto">
          <a:xfrm>
            <a:off x="4114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0656" name="Line 16"/>
          <p:cNvSpPr>
            <a:spLocks noChangeShapeType="1"/>
          </p:cNvSpPr>
          <p:nvPr/>
        </p:nvSpPr>
        <p:spPr bwMode="auto">
          <a:xfrm flipV="1">
            <a:off x="3962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657" name="Oval 17"/>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8" name="Oval 18"/>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59" name="Oval 19"/>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0" name="Oval 20"/>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1" name="Oval 21"/>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2" name="Oval 22"/>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3" name="Oval 23"/>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4" name="Oval 24"/>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5" name="Oval 25"/>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6" name="Oval 26"/>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7" name="Oval 27"/>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8" name="Oval 28"/>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69" name="Oval 29"/>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0" name="Oval 30"/>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1" name="Oval 31"/>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2" name="Oval 32"/>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3" name="Oval 33"/>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4" name="Oval 34"/>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5" name="Oval 35"/>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6" name="Oval 36"/>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7" name="Oval 37"/>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8" name="Oval 38"/>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79" name="Oval 39"/>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0" name="Oval 40"/>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1" name="Oval 41"/>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2" name="Oval 42"/>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3" name="Oval 43"/>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4" name="Oval 44"/>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5" name="Oval 45"/>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6" name="Oval 46"/>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7" name="Oval 47"/>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8" name="Oval 48"/>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9" name="Oval 49"/>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90" name="Oval 50"/>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91" name="Text Box 51"/>
          <p:cNvSpPr txBox="1">
            <a:spLocks noChangeArrowheads="1"/>
          </p:cNvSpPr>
          <p:nvPr/>
        </p:nvSpPr>
        <p:spPr bwMode="auto">
          <a:xfrm>
            <a:off x="7010400" y="1676401"/>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b="1" i="1">
                <a:latin typeface="Tahoma" panose="020B0604030504040204" pitchFamily="34" charset="0"/>
              </a:rPr>
              <a:t>f</a:t>
            </a:r>
            <a:r>
              <a:rPr lang="en-US" altLang="zh-CN" sz="2000" i="1">
                <a:latin typeface="Tahoma" panose="020B0604030504040204" pitchFamily="34" charset="0"/>
              </a:rPr>
              <a:t>(</a:t>
            </a:r>
            <a:r>
              <a:rPr lang="en-US" altLang="zh-CN" sz="2000" b="1" i="1">
                <a:latin typeface="Tahoma" panose="020B0604030504040204" pitchFamily="34" charset="0"/>
              </a:rPr>
              <a:t>x</a:t>
            </a:r>
            <a:r>
              <a:rPr lang="en-US" altLang="zh-CN" sz="2000" i="1">
                <a:latin typeface="Tahoma" panose="020B0604030504040204" pitchFamily="34" charset="0"/>
              </a:rPr>
              <a:t>,</a:t>
            </a:r>
            <a:r>
              <a:rPr lang="en-US" altLang="zh-CN" sz="2000" b="1" i="1">
                <a:solidFill>
                  <a:srgbClr val="00CC00"/>
                </a:solidFill>
                <a:latin typeface="Tahoma" panose="020B0604030504040204" pitchFamily="34" charset="0"/>
              </a:rPr>
              <a:t>w</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 = sign(</a:t>
            </a:r>
            <a:r>
              <a:rPr lang="en-US" altLang="zh-CN" sz="2000" b="1" i="1">
                <a:solidFill>
                  <a:srgbClr val="00CC00"/>
                </a:solidFill>
                <a:latin typeface="Tahoma" panose="020B0604030504040204" pitchFamily="34" charset="0"/>
              </a:rPr>
              <a:t>w</a:t>
            </a:r>
            <a:r>
              <a:rPr lang="en-US" altLang="zh-CN" sz="2000" b="1" i="1">
                <a:latin typeface="Tahoma" panose="020B0604030504040204" pitchFamily="34" charset="0"/>
              </a:rPr>
              <a:t> x</a:t>
            </a:r>
            <a:r>
              <a:rPr lang="en-US" altLang="zh-CN" sz="2000" i="1">
                <a:solidFill>
                  <a:srgbClr val="00CC00"/>
                </a:solidFill>
                <a:latin typeface="Tahoma" panose="020B0604030504040204" pitchFamily="34" charset="0"/>
              </a:rPr>
              <a:t> </a:t>
            </a:r>
            <a:r>
              <a:rPr lang="en-US" altLang="zh-CN" sz="2000" i="1">
                <a:latin typeface="Tahoma" panose="020B0604030504040204" pitchFamily="34" charset="0"/>
              </a:rPr>
              <a:t>+ </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a:t>
            </a:r>
          </a:p>
        </p:txBody>
      </p:sp>
      <p:sp>
        <p:nvSpPr>
          <p:cNvPr id="240692" name="Line 52"/>
          <p:cNvSpPr>
            <a:spLocks noChangeShapeType="1"/>
          </p:cNvSpPr>
          <p:nvPr/>
        </p:nvSpPr>
        <p:spPr bwMode="auto">
          <a:xfrm flipV="1">
            <a:off x="4953000" y="1676400"/>
            <a:ext cx="1447800" cy="403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693" name="Text Box 53"/>
          <p:cNvSpPr txBox="1">
            <a:spLocks noChangeArrowheads="1"/>
          </p:cNvSpPr>
          <p:nvPr/>
        </p:nvSpPr>
        <p:spPr bwMode="auto">
          <a:xfrm>
            <a:off x="7772400" y="32004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endParaRPr lang="en-US" altLang="en-US" sz="2000">
              <a:latin typeface="Tahoma" panose="020B0604030504040204" pitchFamily="34" charset="0"/>
            </a:endParaRPr>
          </a:p>
        </p:txBody>
      </p:sp>
      <p:sp>
        <p:nvSpPr>
          <p:cNvPr id="240694" name="Text Box 54"/>
          <p:cNvSpPr txBox="1">
            <a:spLocks noChangeArrowheads="1"/>
          </p:cNvSpPr>
          <p:nvPr/>
        </p:nvSpPr>
        <p:spPr bwMode="auto">
          <a:xfrm>
            <a:off x="7924800" y="3352801"/>
            <a:ext cx="2209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000">
                <a:latin typeface="Tahoma" panose="020B0604030504040204" pitchFamily="34" charset="0"/>
              </a:rPr>
              <a:t>Any of these would be fine..</a:t>
            </a:r>
          </a:p>
          <a:p>
            <a:pPr algn="l">
              <a:spcBef>
                <a:spcPct val="50000"/>
              </a:spcBef>
              <a:buClr>
                <a:schemeClr val="tx1"/>
              </a:buClr>
            </a:pPr>
            <a:endParaRPr lang="en-US" altLang="zh-CN" sz="2000">
              <a:latin typeface="Tahoma" panose="020B0604030504040204" pitchFamily="34" charset="0"/>
            </a:endParaRPr>
          </a:p>
          <a:p>
            <a:pPr algn="l">
              <a:spcBef>
                <a:spcPct val="50000"/>
              </a:spcBef>
              <a:buClr>
                <a:schemeClr val="tx1"/>
              </a:buClr>
            </a:pPr>
            <a:r>
              <a:rPr lang="en-US" altLang="zh-CN" sz="2000">
                <a:latin typeface="Tahoma" panose="020B0604030504040204" pitchFamily="34" charset="0"/>
              </a:rPr>
              <a:t>..but which is best?</a:t>
            </a:r>
          </a:p>
        </p:txBody>
      </p:sp>
      <p:sp>
        <p:nvSpPr>
          <p:cNvPr id="240695" name="Line 55"/>
          <p:cNvSpPr>
            <a:spLocks noChangeShapeType="1"/>
          </p:cNvSpPr>
          <p:nvPr/>
        </p:nvSpPr>
        <p:spPr bwMode="auto">
          <a:xfrm flipV="1">
            <a:off x="3810000" y="2362200"/>
            <a:ext cx="4038600" cy="2590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696" name="Line 56"/>
          <p:cNvSpPr>
            <a:spLocks noChangeShapeType="1"/>
          </p:cNvSpPr>
          <p:nvPr/>
        </p:nvSpPr>
        <p:spPr bwMode="auto">
          <a:xfrm flipV="1">
            <a:off x="4114800" y="2209800"/>
            <a:ext cx="3124200" cy="304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697" name="Line 57"/>
          <p:cNvSpPr>
            <a:spLocks noChangeShapeType="1"/>
          </p:cNvSpPr>
          <p:nvPr/>
        </p:nvSpPr>
        <p:spPr bwMode="auto">
          <a:xfrm flipV="1">
            <a:off x="3581400" y="2438400"/>
            <a:ext cx="4800600" cy="2209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698" name="Line 58"/>
          <p:cNvSpPr>
            <a:spLocks noChangeShapeType="1"/>
          </p:cNvSpPr>
          <p:nvPr/>
        </p:nvSpPr>
        <p:spPr bwMode="auto">
          <a:xfrm flipV="1">
            <a:off x="3962400" y="2209800"/>
            <a:ext cx="3810000" cy="2819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699" name="Line 59"/>
          <p:cNvSpPr>
            <a:spLocks noChangeShapeType="1"/>
          </p:cNvSpPr>
          <p:nvPr/>
        </p:nvSpPr>
        <p:spPr bwMode="auto">
          <a:xfrm flipV="1">
            <a:off x="3886200" y="1905000"/>
            <a:ext cx="3886200" cy="3352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700" name="Line 60"/>
          <p:cNvSpPr>
            <a:spLocks noChangeShapeType="1"/>
          </p:cNvSpPr>
          <p:nvPr/>
        </p:nvSpPr>
        <p:spPr bwMode="auto">
          <a:xfrm flipV="1">
            <a:off x="4114800" y="1752600"/>
            <a:ext cx="3429000" cy="3352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701" name="Line 61"/>
          <p:cNvSpPr>
            <a:spLocks noChangeShapeType="1"/>
          </p:cNvSpPr>
          <p:nvPr/>
        </p:nvSpPr>
        <p:spPr bwMode="auto">
          <a:xfrm flipV="1">
            <a:off x="4343400" y="2133600"/>
            <a:ext cx="2743200" cy="3505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0702" name="Line 62"/>
          <p:cNvSpPr>
            <a:spLocks noChangeShapeType="1"/>
          </p:cNvSpPr>
          <p:nvPr/>
        </p:nvSpPr>
        <p:spPr bwMode="auto">
          <a:xfrm flipV="1">
            <a:off x="3886200" y="2209800"/>
            <a:ext cx="4114800" cy="2819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845003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1676400" y="304800"/>
            <a:ext cx="464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sz="4200">
                <a:solidFill>
                  <a:schemeClr val="tx2"/>
                </a:solidFill>
                <a:latin typeface="Garamond" panose="02020404030301010803" pitchFamily="18" charset="0"/>
                <a:ea typeface="宋体" panose="02010600030101010101" pitchFamily="2" charset="-122"/>
              </a:defRPr>
            </a:lvl1pPr>
            <a:lvl2pPr algn="l">
              <a:defRPr sz="4200">
                <a:solidFill>
                  <a:schemeClr val="tx2"/>
                </a:solidFill>
                <a:latin typeface="Garamond" panose="02020404030301010803" pitchFamily="18" charset="0"/>
                <a:ea typeface="宋体" panose="02010600030101010101" pitchFamily="2" charset="-122"/>
              </a:defRPr>
            </a:lvl2pPr>
            <a:lvl3pPr algn="l">
              <a:defRPr sz="4200">
                <a:solidFill>
                  <a:schemeClr val="tx2"/>
                </a:solidFill>
                <a:latin typeface="Garamond" panose="02020404030301010803" pitchFamily="18" charset="0"/>
                <a:ea typeface="宋体" panose="02010600030101010101" pitchFamily="2" charset="-122"/>
              </a:defRPr>
            </a:lvl3pPr>
            <a:lvl4pPr algn="l">
              <a:defRPr sz="4200">
                <a:solidFill>
                  <a:schemeClr val="tx2"/>
                </a:solidFill>
                <a:latin typeface="Garamond" panose="02020404030301010803" pitchFamily="18" charset="0"/>
                <a:ea typeface="宋体" panose="02010600030101010101" pitchFamily="2" charset="-122"/>
              </a:defRPr>
            </a:lvl4pPr>
            <a:lvl5pPr algn="l">
              <a:defRPr sz="42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a:t> Linear Classifiers</a:t>
            </a:r>
          </a:p>
        </p:txBody>
      </p:sp>
      <p:sp>
        <p:nvSpPr>
          <p:cNvPr id="241667" name="Rectangle 3"/>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Clr>
                <a:schemeClr val="tx1"/>
              </a:buClr>
            </a:pPr>
            <a:r>
              <a:rPr lang="en-US" altLang="zh-CN" sz="3600" i="1">
                <a:latin typeface="Tahoma" panose="020B0604030504040204" pitchFamily="34" charset="0"/>
              </a:rPr>
              <a:t>f </a:t>
            </a:r>
            <a:r>
              <a:rPr lang="en-US" altLang="zh-CN" sz="2000">
                <a:latin typeface="Tahoma" panose="020B0604030504040204" pitchFamily="34" charset="0"/>
              </a:rPr>
              <a:t>        </a:t>
            </a:r>
          </a:p>
        </p:txBody>
      </p:sp>
      <p:sp>
        <p:nvSpPr>
          <p:cNvPr id="241668" name="Line 4"/>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1669" name="Text Box 5"/>
          <p:cNvSpPr txBox="1">
            <a:spLocks noChangeArrowheads="1"/>
          </p:cNvSpPr>
          <p:nvPr/>
        </p:nvSpPr>
        <p:spPr bwMode="auto">
          <a:xfrm>
            <a:off x="5029200" y="762001"/>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800" b="1" i="1">
                <a:latin typeface="Tahoma" panose="020B0604030504040204" pitchFamily="34" charset="0"/>
              </a:rPr>
              <a:t>x</a:t>
            </a:r>
          </a:p>
        </p:txBody>
      </p:sp>
      <p:sp>
        <p:nvSpPr>
          <p:cNvPr id="241670" name="Line 6"/>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1671" name="Text Box 7"/>
          <p:cNvSpPr txBox="1">
            <a:spLocks noChangeArrowheads="1"/>
          </p:cNvSpPr>
          <p:nvPr/>
        </p:nvSpPr>
        <p:spPr bwMode="auto">
          <a:xfrm>
            <a:off x="7315200" y="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3200">
                <a:solidFill>
                  <a:srgbClr val="00CC00"/>
                </a:solidFill>
                <a:latin typeface="Symbol" panose="05050102010706020507" pitchFamily="18" charset="2"/>
              </a:rPr>
              <a:t>a</a:t>
            </a:r>
          </a:p>
        </p:txBody>
      </p:sp>
      <p:sp>
        <p:nvSpPr>
          <p:cNvPr id="241672" name="Line 8"/>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1673" name="Text Box 9"/>
          <p:cNvSpPr txBox="1">
            <a:spLocks noChangeArrowheads="1"/>
          </p:cNvSpPr>
          <p:nvPr/>
        </p:nvSpPr>
        <p:spPr bwMode="auto">
          <a:xfrm>
            <a:off x="9829800" y="838200"/>
            <a:ext cx="838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1"/>
              </a:buClr>
            </a:pPr>
            <a:r>
              <a:rPr lang="en-US" altLang="zh-CN" sz="3200">
                <a:latin typeface="Tahoma" panose="020B0604030504040204" pitchFamily="34" charset="0"/>
              </a:rPr>
              <a:t>y</a:t>
            </a:r>
            <a:r>
              <a:rPr lang="en-US" altLang="zh-CN" sz="3200" baseline="30000">
                <a:latin typeface="Tahoma" panose="020B0604030504040204" pitchFamily="34" charset="0"/>
              </a:rPr>
              <a:t>est</a:t>
            </a:r>
          </a:p>
        </p:txBody>
      </p:sp>
      <p:sp>
        <p:nvSpPr>
          <p:cNvPr id="241674" name="Text Box 10"/>
          <p:cNvSpPr txBox="1">
            <a:spLocks noChangeArrowheads="1"/>
          </p:cNvSpPr>
          <p:nvPr/>
        </p:nvSpPr>
        <p:spPr bwMode="auto">
          <a:xfrm>
            <a:off x="2362200" y="1905001"/>
            <a:ext cx="190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a:latin typeface="Tahoma" panose="020B0604030504040204" pitchFamily="34" charset="0"/>
              </a:rPr>
              <a:t>denotes +1</a:t>
            </a:r>
          </a:p>
          <a:p>
            <a:pPr>
              <a:spcBef>
                <a:spcPct val="50000"/>
              </a:spcBef>
              <a:buClr>
                <a:schemeClr val="tx1"/>
              </a:buClr>
            </a:pPr>
            <a:r>
              <a:rPr lang="en-US" altLang="zh-CN" sz="2000">
                <a:latin typeface="Tahoma" panose="020B0604030504040204" pitchFamily="34" charset="0"/>
              </a:rPr>
              <a:t>denotes -1</a:t>
            </a:r>
          </a:p>
        </p:txBody>
      </p:sp>
      <p:sp>
        <p:nvSpPr>
          <p:cNvPr id="241675" name="Oval 11"/>
          <p:cNvSpPr>
            <a:spLocks noChangeAspect="1" noChangeArrowheads="1"/>
          </p:cNvSpPr>
          <p:nvPr/>
        </p:nvSpPr>
        <p:spPr bwMode="auto">
          <a:xfrm rot="4777107">
            <a:off x="2439194" y="2056607"/>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6" name="Oval 12"/>
          <p:cNvSpPr>
            <a:spLocks noChangeAspect="1" noChangeArrowheads="1"/>
          </p:cNvSpPr>
          <p:nvPr/>
        </p:nvSpPr>
        <p:spPr bwMode="auto">
          <a:xfrm rot="5895381">
            <a:off x="2439988" y="2513013"/>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7" name="Line 13"/>
          <p:cNvSpPr>
            <a:spLocks noChangeShapeType="1"/>
          </p:cNvSpPr>
          <p:nvPr/>
        </p:nvSpPr>
        <p:spPr bwMode="auto">
          <a:xfrm>
            <a:off x="4114800" y="2209800"/>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1678" name="Line 14"/>
          <p:cNvSpPr>
            <a:spLocks noChangeShapeType="1"/>
          </p:cNvSpPr>
          <p:nvPr/>
        </p:nvSpPr>
        <p:spPr bwMode="auto">
          <a:xfrm flipV="1">
            <a:off x="3962400" y="5562600"/>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1679" name="Oval 15"/>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0" name="Oval 16"/>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1" name="Oval 17"/>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2" name="Oval 18"/>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3" name="Oval 19"/>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4" name="Oval 20"/>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5" name="Oval 21"/>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6" name="Oval 22"/>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7" name="Oval 23"/>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8" name="Oval 24"/>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9" name="Oval 25"/>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0" name="Oval 26"/>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1" name="Oval 27"/>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2" name="Oval 28"/>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3" name="Oval 29"/>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4" name="Oval 30"/>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5" name="Oval 31"/>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6" name="Oval 32"/>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7" name="Oval 33"/>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8" name="Oval 34"/>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9" name="Oval 35"/>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0" name="Oval 36"/>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1" name="Oval 37"/>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2" name="Oval 38"/>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3" name="Oval 39"/>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4" name="Oval 40"/>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5" name="Oval 41"/>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6" name="Oval 42"/>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7" name="Oval 43"/>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8" name="Oval 44"/>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9" name="Oval 45"/>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10" name="Oval 46"/>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11" name="Oval 47"/>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12" name="Oval 48"/>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13" name="Text Box 49"/>
          <p:cNvSpPr txBox="1">
            <a:spLocks noChangeArrowheads="1"/>
          </p:cNvSpPr>
          <p:nvPr/>
        </p:nvSpPr>
        <p:spPr bwMode="auto">
          <a:xfrm>
            <a:off x="7010400" y="1676401"/>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1"/>
              </a:buClr>
            </a:pPr>
            <a:r>
              <a:rPr lang="en-US" altLang="zh-CN" sz="2000" b="1" i="1">
                <a:latin typeface="Tahoma" panose="020B0604030504040204" pitchFamily="34" charset="0"/>
              </a:rPr>
              <a:t>f</a:t>
            </a:r>
            <a:r>
              <a:rPr lang="en-US" altLang="zh-CN" sz="2000" i="1">
                <a:latin typeface="Tahoma" panose="020B0604030504040204" pitchFamily="34" charset="0"/>
              </a:rPr>
              <a:t>(</a:t>
            </a:r>
            <a:r>
              <a:rPr lang="en-US" altLang="zh-CN" sz="2000" b="1" i="1">
                <a:latin typeface="Tahoma" panose="020B0604030504040204" pitchFamily="34" charset="0"/>
              </a:rPr>
              <a:t>x</a:t>
            </a:r>
            <a:r>
              <a:rPr lang="en-US" altLang="zh-CN" sz="2000" i="1">
                <a:latin typeface="Tahoma" panose="020B0604030504040204" pitchFamily="34" charset="0"/>
              </a:rPr>
              <a:t>,</a:t>
            </a:r>
            <a:r>
              <a:rPr lang="en-US" altLang="zh-CN" sz="2000" b="1" i="1">
                <a:solidFill>
                  <a:srgbClr val="00CC00"/>
                </a:solidFill>
                <a:latin typeface="Tahoma" panose="020B0604030504040204" pitchFamily="34" charset="0"/>
              </a:rPr>
              <a:t>w</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 = sign(</a:t>
            </a:r>
            <a:r>
              <a:rPr lang="en-US" altLang="zh-CN" sz="2000" b="1" i="1">
                <a:solidFill>
                  <a:srgbClr val="00CC00"/>
                </a:solidFill>
                <a:latin typeface="Tahoma" panose="020B0604030504040204" pitchFamily="34" charset="0"/>
              </a:rPr>
              <a:t>w</a:t>
            </a:r>
            <a:r>
              <a:rPr lang="en-US" altLang="zh-CN" sz="2000" b="1" i="1">
                <a:latin typeface="Tahoma" panose="020B0604030504040204" pitchFamily="34" charset="0"/>
              </a:rPr>
              <a:t> x</a:t>
            </a:r>
            <a:r>
              <a:rPr lang="en-US" altLang="zh-CN" sz="2000" i="1">
                <a:solidFill>
                  <a:srgbClr val="00CC00"/>
                </a:solidFill>
                <a:latin typeface="Tahoma" panose="020B0604030504040204" pitchFamily="34" charset="0"/>
              </a:rPr>
              <a:t> +</a:t>
            </a:r>
            <a:r>
              <a:rPr lang="en-US" altLang="zh-CN" sz="2000" i="1">
                <a:latin typeface="Tahoma" panose="020B0604030504040204" pitchFamily="34" charset="0"/>
              </a:rPr>
              <a:t> </a:t>
            </a:r>
            <a:r>
              <a:rPr lang="en-US" altLang="zh-CN" sz="2000" i="1">
                <a:solidFill>
                  <a:srgbClr val="00CC00"/>
                </a:solidFill>
                <a:latin typeface="Tahoma" panose="020B0604030504040204" pitchFamily="34" charset="0"/>
              </a:rPr>
              <a:t>b</a:t>
            </a:r>
            <a:r>
              <a:rPr lang="en-US" altLang="zh-CN" sz="2000" i="1">
                <a:latin typeface="Tahoma" panose="020B0604030504040204" pitchFamily="34" charset="0"/>
              </a:rPr>
              <a:t>)</a:t>
            </a:r>
          </a:p>
        </p:txBody>
      </p:sp>
      <p:sp>
        <p:nvSpPr>
          <p:cNvPr id="241715" name="Text Box 51"/>
          <p:cNvSpPr txBox="1">
            <a:spLocks noChangeArrowheads="1"/>
          </p:cNvSpPr>
          <p:nvPr/>
        </p:nvSpPr>
        <p:spPr bwMode="auto">
          <a:xfrm>
            <a:off x="7772400" y="3200401"/>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endParaRPr lang="en-US" altLang="en-US" sz="2000">
              <a:latin typeface="Tahoma" panose="020B0604030504040204" pitchFamily="34" charset="0"/>
            </a:endParaRPr>
          </a:p>
        </p:txBody>
      </p:sp>
      <p:sp>
        <p:nvSpPr>
          <p:cNvPr id="241716" name="Text Box 52"/>
          <p:cNvSpPr txBox="1">
            <a:spLocks noChangeArrowheads="1"/>
          </p:cNvSpPr>
          <p:nvPr/>
        </p:nvSpPr>
        <p:spPr bwMode="auto">
          <a:xfrm>
            <a:off x="7924800" y="3352801"/>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1"/>
              </a:buClr>
            </a:pPr>
            <a:r>
              <a:rPr lang="en-US" altLang="zh-CN" sz="2000">
                <a:latin typeface="Tahoma" panose="020B0604030504040204" pitchFamily="34" charset="0"/>
              </a:rPr>
              <a:t>How would you classify this data?</a:t>
            </a:r>
          </a:p>
        </p:txBody>
      </p:sp>
      <p:sp>
        <p:nvSpPr>
          <p:cNvPr id="241717" name="Line 53"/>
          <p:cNvSpPr>
            <a:spLocks noChangeShapeType="1"/>
          </p:cNvSpPr>
          <p:nvPr/>
        </p:nvSpPr>
        <p:spPr bwMode="auto">
          <a:xfrm flipV="1">
            <a:off x="4953000" y="1676400"/>
            <a:ext cx="1447800" cy="403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1720" name="Rectangle 56"/>
          <p:cNvSpPr>
            <a:spLocks noChangeArrowheads="1"/>
          </p:cNvSpPr>
          <p:nvPr/>
        </p:nvSpPr>
        <p:spPr bwMode="auto">
          <a:xfrm>
            <a:off x="5181600" y="4724400"/>
            <a:ext cx="76200" cy="76200"/>
          </a:xfrm>
          <a:prstGeom prst="rect">
            <a:avLst/>
          </a:prstGeom>
          <a:solidFill>
            <a:srgbClr val="99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21" name="Line 57"/>
          <p:cNvSpPr>
            <a:spLocks noChangeShapeType="1"/>
          </p:cNvSpPr>
          <p:nvPr/>
        </p:nvSpPr>
        <p:spPr bwMode="auto">
          <a:xfrm flipV="1">
            <a:off x="4114800" y="2209800"/>
            <a:ext cx="3124200" cy="304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41722" name="Oval 58"/>
          <p:cNvSpPr>
            <a:spLocks noChangeArrowheads="1"/>
          </p:cNvSpPr>
          <p:nvPr/>
        </p:nvSpPr>
        <p:spPr bwMode="auto">
          <a:xfrm>
            <a:off x="5867400" y="5867400"/>
            <a:ext cx="1676400" cy="685800"/>
          </a:xfrm>
          <a:prstGeom prst="ellipse">
            <a:avLst/>
          </a:prstGeom>
          <a:solidFill>
            <a:srgbClr val="CC99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t>Misclassified</a:t>
            </a:r>
          </a:p>
          <a:p>
            <a:r>
              <a:rPr lang="en-US" altLang="zh-CN" sz="1400" b="1"/>
              <a:t> to +1 class</a:t>
            </a:r>
          </a:p>
        </p:txBody>
      </p:sp>
      <p:cxnSp>
        <p:nvCxnSpPr>
          <p:cNvPr id="241725" name="AutoShape 61"/>
          <p:cNvCxnSpPr>
            <a:cxnSpLocks noChangeShapeType="1"/>
            <a:stCxn id="241722" idx="2"/>
          </p:cNvCxnSpPr>
          <p:nvPr/>
        </p:nvCxnSpPr>
        <p:spPr bwMode="auto">
          <a:xfrm rot="10800000">
            <a:off x="5181600" y="4876800"/>
            <a:ext cx="685800" cy="13335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67295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720"/>
                                        </p:tgtEl>
                                        <p:attrNameLst>
                                          <p:attrName>style.visibility</p:attrName>
                                        </p:attrNameLst>
                                      </p:cBhvr>
                                      <p:to>
                                        <p:strVal val="visible"/>
                                      </p:to>
                                    </p:set>
                                    <p:anim calcmode="lin" valueType="num">
                                      <p:cBhvr additive="base">
                                        <p:cTn id="7" dur="500" fill="hold"/>
                                        <p:tgtEl>
                                          <p:spTgt spid="241720"/>
                                        </p:tgtEl>
                                        <p:attrNameLst>
                                          <p:attrName>ppt_x</p:attrName>
                                        </p:attrNameLst>
                                      </p:cBhvr>
                                      <p:tavLst>
                                        <p:tav tm="0">
                                          <p:val>
                                            <p:strVal val="#ppt_x"/>
                                          </p:val>
                                        </p:tav>
                                        <p:tav tm="100000">
                                          <p:val>
                                            <p:strVal val="#ppt_x"/>
                                          </p:val>
                                        </p:tav>
                                      </p:tavLst>
                                    </p:anim>
                                    <p:anim calcmode="lin" valueType="num">
                                      <p:cBhvr additive="base">
                                        <p:cTn id="8" dur="500" fill="hold"/>
                                        <p:tgtEl>
                                          <p:spTgt spid="2417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17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7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20" grpId="0" animBg="1"/>
      <p:bldP spid="241721" grpId="0" animBg="1"/>
      <p:bldP spid="2417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1064</Words>
  <Application>Microsoft Office PowerPoint</Application>
  <PresentationFormat>Widescreen</PresentationFormat>
  <Paragraphs>206</Paragraphs>
  <Slides>26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8" baseType="lpstr">
      <vt:lpstr>宋体</vt:lpstr>
      <vt:lpstr>Arial</vt:lpstr>
      <vt:lpstr>Calibri</vt:lpstr>
      <vt:lpstr>Calibri Light</vt:lpstr>
      <vt:lpstr>Garamond</vt:lpstr>
      <vt:lpstr>Symbol</vt:lpstr>
      <vt:lpstr>Tahoma</vt:lpstr>
      <vt:lpstr>Times New Roman</vt:lpstr>
      <vt:lpstr>Wingdings</vt:lpstr>
      <vt:lpstr>Office Theme</vt:lpstr>
      <vt:lpstr>Equation</vt:lpstr>
      <vt:lpstr>OpenDocument Text</vt:lpstr>
      <vt:lpstr>Lecture 4: Introduction to Practical Machine Learning</vt:lpstr>
      <vt:lpstr> Introduction to OpenCV Summer 2015, Tuesday/Thursday 7:00-9:00pm   </vt:lpstr>
      <vt:lpstr>Machine Learning</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SVM code (1)</vt:lpstr>
      <vt:lpstr>Linear SVM code (2)</vt:lpstr>
      <vt:lpstr>Non Linear SVM </vt:lpstr>
      <vt:lpstr>PowerPoint Presentation</vt:lpstr>
      <vt:lpstr>PowerPoint Presentation</vt:lpstr>
      <vt:lpstr>PowerPoint Presentation</vt:lpstr>
      <vt:lpstr>PowerPoint Presentation</vt:lpstr>
      <vt:lpstr>PowerPoint Presentation</vt:lpstr>
      <vt:lpstr>Nonlinear SVM - Overview</vt:lpstr>
      <vt:lpstr>Properties of SVM</vt:lpstr>
      <vt:lpstr>SVM Applications</vt:lpstr>
      <vt:lpstr>PowerPoint Presentation</vt:lpstr>
      <vt:lpstr>PowerPoint Presentation</vt:lpstr>
      <vt:lpstr>PowerPoint Presentation</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Introduction to Practical Machine Learning</dc:title>
  <dc:creator>Ren, Jianfeng</dc:creator>
  <cp:lastModifiedBy>Ren, Jianfeng</cp:lastModifiedBy>
  <cp:revision>10</cp:revision>
  <dcterms:created xsi:type="dcterms:W3CDTF">2015-07-10T21:18:37Z</dcterms:created>
  <dcterms:modified xsi:type="dcterms:W3CDTF">2015-08-12T00:15:31Z</dcterms:modified>
</cp:coreProperties>
</file>