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238" r:id="rId3"/>
    <p:sldId id="3455" r:id="rId4"/>
    <p:sldId id="3458" r:id="rId5"/>
    <p:sldId id="3456" r:id="rId6"/>
    <p:sldId id="3457" r:id="rId7"/>
    <p:sldId id="3461" r:id="rId8"/>
    <p:sldId id="3462" r:id="rId9"/>
    <p:sldId id="3459" r:id="rId10"/>
    <p:sldId id="3331" r:id="rId11"/>
    <p:sldId id="34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 Shitong" initials="LS" lastIdx="5" clrIdx="0"/>
  <p:cmAuthor id="2" name="Hu Wei" initials="HW" lastIdx="1" clrIdx="1"/>
  <p:cmAuthor id="3" name="del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070A"/>
    <a:srgbClr val="E9E2D7"/>
    <a:srgbClr val="C68587"/>
    <a:srgbClr val="D7C8B5"/>
    <a:srgbClr val="B2676A"/>
    <a:srgbClr val="5B9BD5"/>
    <a:srgbClr val="33CC33"/>
    <a:srgbClr val="1A1A1A"/>
    <a:srgbClr val="CAB69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1" autoAdjust="0"/>
    <p:restoredTop sz="78922" autoAdjust="0"/>
  </p:normalViewPr>
  <p:slideViewPr>
    <p:cSldViewPr snapToGrid="0">
      <p:cViewPr>
        <p:scale>
          <a:sx n="80" d="100"/>
          <a:sy n="80" d="100"/>
        </p:scale>
        <p:origin x="543" y="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908"/>
    </p:cViewPr>
  </p:sorterViewPr>
  <p:notesViewPr>
    <p:cSldViewPr snapToGrid="0">
      <p:cViewPr varScale="1">
        <p:scale>
          <a:sx n="82" d="100"/>
          <a:sy n="82" d="100"/>
        </p:scale>
        <p:origin x="3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3AEBE-9D7F-4A51-A728-35C23137719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E923-51F7-42BD-962F-269CF7F55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9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 you. I am looking forward</a:t>
            </a:r>
            <a:r>
              <a:rPr kumimoji="1" lang="en-US" altLang="zh-CN" baseline="0" dirty="0"/>
              <a:t> to your questions.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目前，</a:t>
            </a:r>
            <a:r>
              <a:rPr kumimoji="1" lang="en-US" altLang="zh-CN" dirty="0"/>
              <a:t>GNN </a:t>
            </a:r>
            <a:r>
              <a:rPr kumimoji="1" lang="zh-CN" altLang="en-US" dirty="0"/>
              <a:t>在图分类任务中的处理方法本质上是平面的（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），无法学习图形的层次化表达。对于一个包含多个标签的图来说，传统的方法都是为图中每个节点生成一个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向量，然后利用这些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向量来做全局池化或者输入到 </a:t>
            </a:r>
            <a:r>
              <a:rPr kumimoji="1" lang="en-US" altLang="zh-CN" dirty="0"/>
              <a:t>MLP </a:t>
            </a:r>
            <a:r>
              <a:rPr kumimoji="1" lang="zh-CN" altLang="en-US" dirty="0"/>
              <a:t>中来预测图标签，但这种方法忽视了图的层次结构。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目前，</a:t>
            </a:r>
            <a:r>
              <a:rPr kumimoji="1" lang="en-US" altLang="zh-CN" dirty="0"/>
              <a:t>GNN </a:t>
            </a:r>
            <a:r>
              <a:rPr kumimoji="1" lang="zh-CN" altLang="en-US" dirty="0"/>
              <a:t>在图分类任务中的处理方法本质上是平面的（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），无法学习图形的层次化表达。对于一个包含多个标签的图来说，传统的方法都是为图中每个节点生成一个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向量，然后利用这些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向量来做全局池化或者输入到 </a:t>
            </a:r>
            <a:r>
              <a:rPr kumimoji="1" lang="en-US" altLang="zh-CN" dirty="0"/>
              <a:t>MLP </a:t>
            </a:r>
            <a:r>
              <a:rPr kumimoji="1" lang="zh-CN" altLang="en-US" dirty="0"/>
              <a:t>中来预测图标签，但这种方法忽视了图的层次结构。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2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目前，</a:t>
            </a:r>
            <a:r>
              <a:rPr kumimoji="1" lang="en-US" altLang="zh-CN" dirty="0"/>
              <a:t>GNN </a:t>
            </a:r>
            <a:r>
              <a:rPr kumimoji="1" lang="zh-CN" altLang="en-US" dirty="0"/>
              <a:t>在图分类任务中的处理方法本质上是平面的（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），无法学习图形的层次化表达。对于一个包含多个标签的图来说，传统的方法都是为图中每个节点生成一个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向量，然后利用这些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向量来做全局池化或者输入到 </a:t>
            </a:r>
            <a:r>
              <a:rPr kumimoji="1" lang="en-US" altLang="zh-CN" dirty="0"/>
              <a:t>MLP </a:t>
            </a:r>
            <a:r>
              <a:rPr kumimoji="1" lang="zh-CN" altLang="en-US" dirty="0"/>
              <a:t>中来预测图标签，但这种方法忽视了图的层次结构。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9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目前，</a:t>
            </a:r>
            <a:r>
              <a:rPr kumimoji="1" lang="en-US" altLang="zh-CN" dirty="0"/>
              <a:t>GNN </a:t>
            </a:r>
            <a:r>
              <a:rPr kumimoji="1" lang="zh-CN" altLang="en-US" dirty="0"/>
              <a:t>在图分类任务中的处理方法本质上是平面的（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），无法学习图形的层次化表达。对于一个包含多个标签的图来说，传统的方法都是为图中每个节点生成一个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向量，然后利用这些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向量来做全局池化或者输入到 </a:t>
            </a:r>
            <a:r>
              <a:rPr kumimoji="1" lang="en-US" altLang="zh-CN" dirty="0"/>
              <a:t>MLP </a:t>
            </a:r>
            <a:r>
              <a:rPr kumimoji="1" lang="zh-CN" altLang="en-US" dirty="0"/>
              <a:t>中来预测图标签，但这种方法忽视了图的层次结构。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2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目前，</a:t>
            </a:r>
            <a:r>
              <a:rPr kumimoji="1" lang="en-US" altLang="zh-CN" dirty="0"/>
              <a:t>GNN </a:t>
            </a:r>
            <a:r>
              <a:rPr kumimoji="1" lang="zh-CN" altLang="en-US" dirty="0"/>
              <a:t>在图分类任务中的处理方法本质上是平面的（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），无法学习图形的层次化表达。对于一个包含多个标签的图来说，传统的方法都是为图中每个节点生成一个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向量，然后利用这些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向量来做全局池化或者输入到 </a:t>
            </a:r>
            <a:r>
              <a:rPr kumimoji="1" lang="en-US" altLang="zh-CN" dirty="0"/>
              <a:t>MLP </a:t>
            </a:r>
            <a:r>
              <a:rPr kumimoji="1" lang="zh-CN" altLang="en-US" dirty="0"/>
              <a:t>中来预测图标签，但这种方法忽视了图的层次结构。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1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目前，</a:t>
            </a:r>
            <a:r>
              <a:rPr kumimoji="1" lang="en-US" altLang="zh-CN" dirty="0"/>
              <a:t>GNN </a:t>
            </a:r>
            <a:r>
              <a:rPr kumimoji="1" lang="zh-CN" altLang="en-US" dirty="0"/>
              <a:t>在图分类任务中的处理方法本质上是平面的（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），无法学习图形的层次化表达。对于一个包含多个标签的图来说，传统的方法都是为图中每个节点生成一个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向量，然后利用这些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向量来做全局池化或者输入到 </a:t>
            </a:r>
            <a:r>
              <a:rPr kumimoji="1" lang="en-US" altLang="zh-CN" dirty="0"/>
              <a:t>MLP </a:t>
            </a:r>
            <a:r>
              <a:rPr kumimoji="1" lang="zh-CN" altLang="en-US" dirty="0"/>
              <a:t>中来预测图标签，但这种方法忽视了图的层次结构。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目前，</a:t>
            </a:r>
            <a:r>
              <a:rPr kumimoji="1" lang="en-US" altLang="zh-CN" dirty="0"/>
              <a:t>GNN </a:t>
            </a:r>
            <a:r>
              <a:rPr kumimoji="1" lang="zh-CN" altLang="en-US" dirty="0"/>
              <a:t>在图分类任务中的处理方法本质上是平面的（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），无法学习图形的层次化表达。对于一个包含多个标签的图来说，传统的方法都是为图中每个节点生成一个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向量，然后利用这些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向量来做全局池化或者输入到 </a:t>
            </a:r>
            <a:r>
              <a:rPr kumimoji="1" lang="en-US" altLang="zh-CN" dirty="0"/>
              <a:t>MLP </a:t>
            </a:r>
            <a:r>
              <a:rPr kumimoji="1" lang="zh-CN" altLang="en-US" dirty="0"/>
              <a:t>中来预测图标签，但这种方法忽视了图的层次结构。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5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目前，</a:t>
            </a:r>
            <a:r>
              <a:rPr kumimoji="1" lang="en-US" altLang="zh-CN" dirty="0"/>
              <a:t>GNN </a:t>
            </a:r>
            <a:r>
              <a:rPr kumimoji="1" lang="zh-CN" altLang="en-US" dirty="0"/>
              <a:t>在图分类任务中的处理方法本质上是平面的（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），无法学习图形的层次化表达。对于一个包含多个标签的图来说，传统的方法都是为图中每个节点生成一个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向量，然后利用这些 </a:t>
            </a:r>
            <a:r>
              <a:rPr kumimoji="1" lang="en-US" altLang="zh-CN" dirty="0"/>
              <a:t>Embedding </a:t>
            </a:r>
            <a:r>
              <a:rPr kumimoji="1" lang="zh-CN" altLang="en-US" dirty="0"/>
              <a:t>向量来做全局池化或者输入到 </a:t>
            </a:r>
            <a:r>
              <a:rPr kumimoji="1" lang="en-US" altLang="zh-CN" dirty="0"/>
              <a:t>MLP </a:t>
            </a:r>
            <a:r>
              <a:rPr kumimoji="1" lang="zh-CN" altLang="en-US" dirty="0"/>
              <a:t>中来预测图标签，但这种方法忽视了图的层次结构。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E923-51F7-42BD-962F-269CF7F55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6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7D8-ED72-4FA2-9336-4F328ADE15C8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24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BA9D17-A0D3-409F-BFF9-E5BAE63FEE3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B457-9C02-4CD0-AD90-01C9EB672ADE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9D17-A0D3-409F-BFF9-E5BAE63FEE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62.105.89.154:19090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://162.105.89.154:1543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0588" y="2748622"/>
            <a:ext cx="88277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微服务系统监控指标数据的可视化呈现</a:t>
            </a:r>
            <a:endParaRPr lang="en-US" altLang="zh-CN" sz="3200" b="1" dirty="0"/>
          </a:p>
        </p:txBody>
      </p:sp>
      <p:sp>
        <p:nvSpPr>
          <p:cNvPr id="6" name="任意多边形: 形状 18"/>
          <p:cNvSpPr/>
          <p:nvPr/>
        </p:nvSpPr>
        <p:spPr>
          <a:xfrm>
            <a:off x="0" y="355600"/>
            <a:ext cx="9618133" cy="546100"/>
          </a:xfrm>
          <a:custGeom>
            <a:avLst/>
            <a:gdLst>
              <a:gd name="connsiteX0" fmla="*/ 0 w 9618133"/>
              <a:gd name="connsiteY0" fmla="*/ 0 h 546100"/>
              <a:gd name="connsiteX1" fmla="*/ 9527115 w 9618133"/>
              <a:gd name="connsiteY1" fmla="*/ 0 h 546100"/>
              <a:gd name="connsiteX2" fmla="*/ 9618133 w 9618133"/>
              <a:gd name="connsiteY2" fmla="*/ 91018 h 546100"/>
              <a:gd name="connsiteX3" fmla="*/ 9618133 w 9618133"/>
              <a:gd name="connsiteY3" fmla="*/ 455082 h 546100"/>
              <a:gd name="connsiteX4" fmla="*/ 9527115 w 9618133"/>
              <a:gd name="connsiteY4" fmla="*/ 546100 h 546100"/>
              <a:gd name="connsiteX5" fmla="*/ 0 w 9618133"/>
              <a:gd name="connsiteY5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18133" h="546100">
                <a:moveTo>
                  <a:pt x="0" y="0"/>
                </a:moveTo>
                <a:lnTo>
                  <a:pt x="9527115" y="0"/>
                </a:lnTo>
                <a:cubicBezTo>
                  <a:pt x="9577383" y="0"/>
                  <a:pt x="9618133" y="40750"/>
                  <a:pt x="9618133" y="91018"/>
                </a:cubicBezTo>
                <a:lnTo>
                  <a:pt x="9618133" y="455082"/>
                </a:lnTo>
                <a:cubicBezTo>
                  <a:pt x="9618133" y="505350"/>
                  <a:pt x="9577383" y="546100"/>
                  <a:pt x="9527115" y="546100"/>
                </a:cubicBezTo>
                <a:lnTo>
                  <a:pt x="0" y="5461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0"/>
          <p:cNvSpPr/>
          <p:nvPr/>
        </p:nvSpPr>
        <p:spPr>
          <a:xfrm>
            <a:off x="11954934" y="355600"/>
            <a:ext cx="237066" cy="546100"/>
          </a:xfrm>
          <a:custGeom>
            <a:avLst/>
            <a:gdLst>
              <a:gd name="connsiteX0" fmla="*/ 62372 w 237066"/>
              <a:gd name="connsiteY0" fmla="*/ 0 h 546100"/>
              <a:gd name="connsiteX1" fmla="*/ 237066 w 237066"/>
              <a:gd name="connsiteY1" fmla="*/ 0 h 546100"/>
              <a:gd name="connsiteX2" fmla="*/ 237066 w 237066"/>
              <a:gd name="connsiteY2" fmla="*/ 546100 h 546100"/>
              <a:gd name="connsiteX3" fmla="*/ 62372 w 237066"/>
              <a:gd name="connsiteY3" fmla="*/ 546100 h 546100"/>
              <a:gd name="connsiteX4" fmla="*/ 0 w 237066"/>
              <a:gd name="connsiteY4" fmla="*/ 483728 h 546100"/>
              <a:gd name="connsiteX5" fmla="*/ 0 w 237066"/>
              <a:gd name="connsiteY5" fmla="*/ 62372 h 546100"/>
              <a:gd name="connsiteX6" fmla="*/ 62372 w 237066"/>
              <a:gd name="connsiteY6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066" h="546100">
                <a:moveTo>
                  <a:pt x="62372" y="0"/>
                </a:moveTo>
                <a:lnTo>
                  <a:pt x="237066" y="0"/>
                </a:lnTo>
                <a:lnTo>
                  <a:pt x="237066" y="546100"/>
                </a:lnTo>
                <a:lnTo>
                  <a:pt x="62372" y="546100"/>
                </a:lnTo>
                <a:cubicBezTo>
                  <a:pt x="27925" y="546100"/>
                  <a:pt x="0" y="518175"/>
                  <a:pt x="0" y="483728"/>
                </a:cubicBezTo>
                <a:lnTo>
                  <a:pt x="0" y="62372"/>
                </a:lnTo>
                <a:cubicBezTo>
                  <a:pt x="0" y="27925"/>
                  <a:pt x="27925" y="0"/>
                  <a:pt x="6237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11" y="405325"/>
            <a:ext cx="1749044" cy="492688"/>
          </a:xfrm>
          <a:prstGeom prst="rect">
            <a:avLst/>
          </a:prstGeom>
        </p:spPr>
      </p:pic>
      <p:sp>
        <p:nvSpPr>
          <p:cNvPr id="13" name="文本占位符 6"/>
          <p:cNvSpPr txBox="1"/>
          <p:nvPr/>
        </p:nvSpPr>
        <p:spPr>
          <a:xfrm>
            <a:off x="3478103" y="4813305"/>
            <a:ext cx="1886002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导师：胡玮</a:t>
            </a:r>
          </a:p>
        </p:txBody>
      </p:sp>
      <p:cxnSp>
        <p:nvCxnSpPr>
          <p:cNvPr id="14" name="直接连接符 14"/>
          <p:cNvCxnSpPr/>
          <p:nvPr/>
        </p:nvCxnSpPr>
        <p:spPr>
          <a:xfrm>
            <a:off x="970280" y="3735941"/>
            <a:ext cx="6497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7949" y="3871357"/>
            <a:ext cx="1726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姜欣睿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2021.12.14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1"/>
    </mc:Choice>
    <mc:Fallback xmlns="">
      <p:transition spd="slow" advTm="32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324956" cy="6858000"/>
          </a:xfrm>
          <a:prstGeom prst="rect">
            <a:avLst/>
          </a:prstGeom>
        </p:spPr>
      </p:pic>
      <p:sp>
        <p:nvSpPr>
          <p:cNvPr id="27" name="标题 1"/>
          <p:cNvSpPr txBox="1"/>
          <p:nvPr/>
        </p:nvSpPr>
        <p:spPr>
          <a:xfrm>
            <a:off x="5314581" y="2150388"/>
            <a:ext cx="6629400" cy="2214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  <a:p>
            <a:pPr algn="ctr"/>
            <a:br>
              <a:rPr lang="en-US" altLang="zh-CN" sz="4000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Q &amp; 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"/>
    </mc:Choice>
    <mc:Fallback xmlns="">
      <p:transition spd="slow" advTm="16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468649" y="441719"/>
            <a:ext cx="511474" cy="179412"/>
            <a:chOff x="10407368" y="1899432"/>
            <a:chExt cx="511474" cy="179412"/>
          </a:xfrm>
        </p:grpSpPr>
        <p:sp>
          <p:nvSpPr>
            <p:cNvPr id="3" name="平行四边形 2"/>
            <p:cNvSpPr/>
            <p:nvPr/>
          </p:nvSpPr>
          <p:spPr>
            <a:xfrm>
              <a:off x="1040736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10565483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1072359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17500" y="900576"/>
            <a:ext cx="11557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27000" sx="101000" sy="101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003399">
                      <a:alpha val="70000"/>
                    </a:srgbClr>
                  </a:gs>
                  <a:gs pos="100000">
                    <a:srgbClr val="003399"/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812" y="300411"/>
            <a:ext cx="9223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Title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7" name="图片 16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8612" y="1099493"/>
            <a:ext cx="519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2" name="TextBox 23"/>
          <p:cNvSpPr txBox="1"/>
          <p:nvPr/>
        </p:nvSpPr>
        <p:spPr>
          <a:xfrm>
            <a:off x="468612" y="1039855"/>
            <a:ext cx="492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Content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008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0"/>
    </mc:Choice>
    <mc:Fallback xmlns="">
      <p:transition spd="slow" advTm="401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17500" y="900576"/>
            <a:ext cx="11557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27000" sx="101000" sy="101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003399">
                      <a:alpha val="70000"/>
                    </a:srgbClr>
                  </a:gs>
                  <a:gs pos="100000">
                    <a:srgbClr val="003399"/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649" y="300411"/>
            <a:ext cx="92231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ea"/>
                <a:ea typeface="+mj-ea"/>
              </a:rPr>
              <a:t>Outline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7" name="图片 16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TextBox 23"/>
          <p:cNvSpPr txBox="1"/>
          <p:nvPr/>
        </p:nvSpPr>
        <p:spPr>
          <a:xfrm>
            <a:off x="468612" y="1595507"/>
            <a:ext cx="11723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数据集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处理流程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技术点解析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项目展示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69"/>
    </mc:Choice>
    <mc:Fallback xmlns="">
      <p:transition spd="slow" advTm="265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468649" y="441719"/>
            <a:ext cx="511474" cy="179412"/>
            <a:chOff x="10407368" y="1899432"/>
            <a:chExt cx="511474" cy="179412"/>
          </a:xfrm>
        </p:grpSpPr>
        <p:sp>
          <p:nvSpPr>
            <p:cNvPr id="3" name="平行四边形 2"/>
            <p:cNvSpPr/>
            <p:nvPr/>
          </p:nvSpPr>
          <p:spPr>
            <a:xfrm>
              <a:off x="1040736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10565483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1072359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17500" y="900576"/>
            <a:ext cx="11557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27000" sx="101000" sy="101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003399">
                      <a:alpha val="70000"/>
                    </a:srgbClr>
                  </a:gs>
                  <a:gs pos="100000">
                    <a:srgbClr val="003399"/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812" y="300411"/>
            <a:ext cx="9223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数据集</a:t>
            </a:r>
          </a:p>
        </p:txBody>
      </p:sp>
      <p:pic>
        <p:nvPicPr>
          <p:cNvPr id="17" name="图片 16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8612" y="1099493"/>
            <a:ext cx="519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2" name="TextBox 23"/>
          <p:cNvSpPr txBox="1"/>
          <p:nvPr/>
        </p:nvSpPr>
        <p:spPr>
          <a:xfrm>
            <a:off x="468612" y="1039855"/>
            <a:ext cx="49238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数据来源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2021</a:t>
            </a:r>
            <a:r>
              <a:rPr lang="zh-CN" altLang="en-US" sz="2000" dirty="0"/>
              <a:t>年国际</a:t>
            </a:r>
            <a:r>
              <a:rPr lang="en-US" altLang="zh-CN" sz="2000" dirty="0" err="1"/>
              <a:t>AIOps</a:t>
            </a:r>
            <a:r>
              <a:rPr lang="zh-CN" altLang="en-US" sz="2000" dirty="0"/>
              <a:t>挑战赛（</a:t>
            </a:r>
            <a:r>
              <a:rPr lang="en-US" altLang="zh-CN" sz="2000" dirty="0" err="1"/>
              <a:t>AIOps</a:t>
            </a:r>
            <a:r>
              <a:rPr lang="en-US" altLang="zh-CN" sz="2000" dirty="0"/>
              <a:t> Challenge</a:t>
            </a:r>
            <a:r>
              <a:rPr lang="zh-CN" altLang="en-US" sz="2000" dirty="0"/>
              <a:t>）的预赛数据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2</a:t>
            </a:r>
            <a:r>
              <a:rPr lang="zh-CN" altLang="en-US" sz="2000" dirty="0"/>
              <a:t>月</a:t>
            </a:r>
            <a:r>
              <a:rPr lang="en-US" altLang="zh-CN" sz="2000" dirty="0"/>
              <a:t>26</a:t>
            </a:r>
            <a:r>
              <a:rPr lang="zh-CN" altLang="en-US" sz="2000" dirty="0"/>
              <a:t>日某大型通信运营商某业务系统的真实监控数据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监控指标数据类型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KPI</a:t>
            </a:r>
            <a:r>
              <a:rPr lang="zh-CN" altLang="en-US" sz="2000" dirty="0"/>
              <a:t>指标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3</a:t>
            </a:r>
            <a:r>
              <a:rPr lang="zh-CN" altLang="en-US" sz="2000" dirty="0"/>
              <a:t>种交易码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4032</a:t>
            </a:r>
            <a:r>
              <a:rPr lang="zh-CN" altLang="en-US" sz="2000" dirty="0"/>
              <a:t>条数据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Metric</a:t>
            </a:r>
            <a:r>
              <a:rPr lang="zh-CN" altLang="en-US" sz="2000" dirty="0"/>
              <a:t>指标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20</a:t>
            </a:r>
            <a:r>
              <a:rPr lang="zh-CN" altLang="en-US" sz="2000" dirty="0"/>
              <a:t>个微服务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3229</a:t>
            </a:r>
            <a:r>
              <a:rPr lang="zh-CN" altLang="en-US" sz="2000" dirty="0"/>
              <a:t>个</a:t>
            </a:r>
            <a:r>
              <a:rPr lang="en-US" altLang="zh-CN" sz="2000" dirty="0"/>
              <a:t>KPI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4040415</a:t>
            </a:r>
            <a:r>
              <a:rPr lang="zh-CN" altLang="en-US" sz="2000" dirty="0"/>
              <a:t>条数据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006910-5128-4877-95FA-FC4A4CA67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304" y="1099493"/>
            <a:ext cx="4148168" cy="528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6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0"/>
    </mc:Choice>
    <mc:Fallback xmlns="">
      <p:transition spd="slow" advTm="401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468649" y="441719"/>
            <a:ext cx="511474" cy="179412"/>
            <a:chOff x="10407368" y="1899432"/>
            <a:chExt cx="511474" cy="179412"/>
          </a:xfrm>
        </p:grpSpPr>
        <p:sp>
          <p:nvSpPr>
            <p:cNvPr id="3" name="平行四边形 2"/>
            <p:cNvSpPr/>
            <p:nvPr/>
          </p:nvSpPr>
          <p:spPr>
            <a:xfrm>
              <a:off x="1040736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10565483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1072359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17500" y="900576"/>
            <a:ext cx="11557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27000" sx="101000" sy="101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003399">
                      <a:alpha val="70000"/>
                    </a:srgbClr>
                  </a:gs>
                  <a:gs pos="100000">
                    <a:srgbClr val="003399"/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812" y="300411"/>
            <a:ext cx="9223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数据集</a:t>
            </a:r>
          </a:p>
        </p:txBody>
      </p:sp>
      <p:pic>
        <p:nvPicPr>
          <p:cNvPr id="17" name="图片 16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8612" y="1099493"/>
            <a:ext cx="519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TextBox 23"/>
          <p:cNvSpPr txBox="1"/>
          <p:nvPr/>
        </p:nvSpPr>
        <p:spPr>
          <a:xfrm>
            <a:off x="468612" y="1039855"/>
            <a:ext cx="4923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数据处理方式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按微服务类型聚类并按每类的监控指标数降序排序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每类按照</a:t>
            </a:r>
            <a:r>
              <a:rPr lang="en-US" altLang="zh-CN" sz="2000" dirty="0"/>
              <a:t>KPI</a:t>
            </a:r>
            <a:r>
              <a:rPr lang="zh-CN" altLang="en-US" sz="2000" dirty="0"/>
              <a:t>名称聚类并按每类的监控指标数降序排序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确保之后先访问到监控指标多的微服务节点，有利于用户探索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预处理形成文件 </a:t>
            </a:r>
            <a:r>
              <a:rPr lang="en-US" altLang="zh-CN" sz="2000" dirty="0" err="1"/>
              <a:t>cmdb-kpi.json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006910-5128-4877-95FA-FC4A4CA67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304" y="1099493"/>
            <a:ext cx="4148168" cy="528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CE2A80-C421-4A96-9300-F2255A752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64" y="4918420"/>
            <a:ext cx="5538828" cy="466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5C881E-D48B-49D8-BF9E-F37FF5A67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64" y="5478789"/>
            <a:ext cx="5538828" cy="95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4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0"/>
    </mc:Choice>
    <mc:Fallback xmlns="">
      <p:transition spd="slow" advTm="401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468649" y="441719"/>
            <a:ext cx="511474" cy="179412"/>
            <a:chOff x="10407368" y="1899432"/>
            <a:chExt cx="511474" cy="179412"/>
          </a:xfrm>
        </p:grpSpPr>
        <p:sp>
          <p:nvSpPr>
            <p:cNvPr id="3" name="平行四边形 2"/>
            <p:cNvSpPr/>
            <p:nvPr/>
          </p:nvSpPr>
          <p:spPr>
            <a:xfrm>
              <a:off x="1040736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10565483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1072359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17500" y="900576"/>
            <a:ext cx="11557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27000" sx="101000" sy="101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003399">
                      <a:alpha val="70000"/>
                    </a:srgbClr>
                  </a:gs>
                  <a:gs pos="100000">
                    <a:srgbClr val="003399"/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812" y="300411"/>
            <a:ext cx="9223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处理流程</a:t>
            </a:r>
          </a:p>
        </p:txBody>
      </p:sp>
      <p:pic>
        <p:nvPicPr>
          <p:cNvPr id="17" name="图片 16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8612" y="1099493"/>
            <a:ext cx="519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31BD0C-FB39-4992-BB50-C79AF82B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07" y="1865872"/>
            <a:ext cx="9096243" cy="292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8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0"/>
    </mc:Choice>
    <mc:Fallback xmlns="">
      <p:transition spd="slow" advTm="401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468649" y="441719"/>
            <a:ext cx="511474" cy="179412"/>
            <a:chOff x="10407368" y="1899432"/>
            <a:chExt cx="511474" cy="179412"/>
          </a:xfrm>
        </p:grpSpPr>
        <p:sp>
          <p:nvSpPr>
            <p:cNvPr id="3" name="平行四边形 2"/>
            <p:cNvSpPr/>
            <p:nvPr/>
          </p:nvSpPr>
          <p:spPr>
            <a:xfrm>
              <a:off x="1040736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10565483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1072359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17500" y="900576"/>
            <a:ext cx="11557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27000" sx="101000" sy="101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003399">
                      <a:alpha val="70000"/>
                    </a:srgbClr>
                  </a:gs>
                  <a:gs pos="100000">
                    <a:srgbClr val="003399"/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812" y="300411"/>
            <a:ext cx="9223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技术点解析</a:t>
            </a:r>
          </a:p>
        </p:txBody>
      </p:sp>
      <p:pic>
        <p:nvPicPr>
          <p:cNvPr id="17" name="图片 16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8612" y="1099493"/>
            <a:ext cx="519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TextBox 23"/>
          <p:cNvSpPr txBox="1"/>
          <p:nvPr/>
        </p:nvSpPr>
        <p:spPr>
          <a:xfrm>
            <a:off x="468612" y="1039855"/>
            <a:ext cx="4923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en-US" sz="2400" dirty="0"/>
              <a:t>集群搭建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Docker-compose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/>
              <a:t>1 master + 2 worker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3181B8-0593-4600-AB1E-65A47794B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3" y="2638057"/>
            <a:ext cx="5197402" cy="3001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693D2F-89F9-4288-B658-1EEAECFB5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176" y="2638049"/>
            <a:ext cx="3386204" cy="3001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3C7CA5-7B15-4F34-81FC-2B59DE80A0D4}"/>
              </a:ext>
            </a:extLst>
          </p:cNvPr>
          <p:cNvSpPr txBox="1"/>
          <p:nvPr/>
        </p:nvSpPr>
        <p:spPr>
          <a:xfrm>
            <a:off x="1928795" y="5957424"/>
            <a:ext cx="2277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Spark master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645420-F94B-4606-8113-F27912B87FD1}"/>
              </a:ext>
            </a:extLst>
          </p:cNvPr>
          <p:cNvSpPr txBox="1"/>
          <p:nvPr/>
        </p:nvSpPr>
        <p:spPr>
          <a:xfrm>
            <a:off x="7367760" y="5957424"/>
            <a:ext cx="2277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Spark worker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6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0"/>
    </mc:Choice>
    <mc:Fallback xmlns="">
      <p:transition spd="slow" advTm="401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468649" y="441719"/>
            <a:ext cx="511474" cy="179412"/>
            <a:chOff x="10407368" y="1899432"/>
            <a:chExt cx="511474" cy="179412"/>
          </a:xfrm>
        </p:grpSpPr>
        <p:sp>
          <p:nvSpPr>
            <p:cNvPr id="3" name="平行四边形 2"/>
            <p:cNvSpPr/>
            <p:nvPr/>
          </p:nvSpPr>
          <p:spPr>
            <a:xfrm>
              <a:off x="1040736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10565483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1072359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17500" y="900576"/>
            <a:ext cx="11557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27000" sx="101000" sy="101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003399">
                      <a:alpha val="70000"/>
                    </a:srgbClr>
                  </a:gs>
                  <a:gs pos="100000">
                    <a:srgbClr val="003399"/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812" y="300411"/>
            <a:ext cx="9223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技术点解析</a:t>
            </a:r>
          </a:p>
        </p:txBody>
      </p:sp>
      <p:pic>
        <p:nvPicPr>
          <p:cNvPr id="17" name="图片 16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TextBox 23"/>
          <p:cNvSpPr txBox="1"/>
          <p:nvPr/>
        </p:nvSpPr>
        <p:spPr>
          <a:xfrm>
            <a:off x="468612" y="1039855"/>
            <a:ext cx="4923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后端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engine + app + server</a:t>
            </a: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BCD5D11C-423C-49A8-B64A-7664408CBEE4}"/>
              </a:ext>
            </a:extLst>
          </p:cNvPr>
          <p:cNvSpPr txBox="1"/>
          <p:nvPr/>
        </p:nvSpPr>
        <p:spPr>
          <a:xfrm>
            <a:off x="663893" y="2394409"/>
            <a:ext cx="46312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Engine:</a:t>
            </a:r>
            <a:r>
              <a:rPr lang="zh-CN" altLang="en-US" sz="2000" dirty="0"/>
              <a:t> </a:t>
            </a:r>
            <a:r>
              <a:rPr lang="en-US" altLang="zh-CN" sz="2000" dirty="0"/>
              <a:t>Spark</a:t>
            </a:r>
            <a:r>
              <a:rPr lang="zh-CN" altLang="en-US" sz="2000" dirty="0"/>
              <a:t>读取、分发监控数据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Spark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81C8DE42-5037-4EC5-BC79-6FA2F2E3EDA3}"/>
              </a:ext>
            </a:extLst>
          </p:cNvPr>
          <p:cNvSpPr txBox="1"/>
          <p:nvPr/>
        </p:nvSpPr>
        <p:spPr>
          <a:xfrm>
            <a:off x="663893" y="3947847"/>
            <a:ext cx="463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App:</a:t>
            </a:r>
            <a:r>
              <a:rPr lang="zh-CN" altLang="en-US" sz="2000" dirty="0"/>
              <a:t> 管理路由，进行简单的数据处理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Flask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87899264-B048-40A0-A442-40A3C397B5DB}"/>
              </a:ext>
            </a:extLst>
          </p:cNvPr>
          <p:cNvSpPr txBox="1"/>
          <p:nvPr/>
        </p:nvSpPr>
        <p:spPr>
          <a:xfrm>
            <a:off x="663893" y="5557314"/>
            <a:ext cx="5330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Server:</a:t>
            </a:r>
            <a:r>
              <a:rPr lang="zh-CN" altLang="en-US" sz="2000" dirty="0"/>
              <a:t> 创建</a:t>
            </a:r>
            <a:r>
              <a:rPr lang="en-US" altLang="zh-CN" sz="2000" dirty="0" err="1"/>
              <a:t>SparkContext</a:t>
            </a:r>
            <a:r>
              <a:rPr lang="zh-CN" altLang="en-US" sz="2000" dirty="0"/>
              <a:t>，构建服务器端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Cherrypy</a:t>
            </a:r>
            <a:endParaRPr lang="en-US" altLang="zh-CN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68DE95B-6866-4E5F-A8C7-09D2D3E9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474" y="2050329"/>
            <a:ext cx="6556270" cy="1088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0720A3-8EB3-4458-B50E-631360893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217" y="3260820"/>
            <a:ext cx="5424527" cy="1624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A1FA74A-13BA-4292-A327-0775017DF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059" y="5063591"/>
            <a:ext cx="4819685" cy="1347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9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0"/>
    </mc:Choice>
    <mc:Fallback xmlns="">
      <p:transition spd="slow" advTm="401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468649" y="441719"/>
            <a:ext cx="511474" cy="179412"/>
            <a:chOff x="10407368" y="1899432"/>
            <a:chExt cx="511474" cy="179412"/>
          </a:xfrm>
        </p:grpSpPr>
        <p:sp>
          <p:nvSpPr>
            <p:cNvPr id="3" name="平行四边形 2"/>
            <p:cNvSpPr/>
            <p:nvPr/>
          </p:nvSpPr>
          <p:spPr>
            <a:xfrm>
              <a:off x="1040736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10565483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1072359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17500" y="900576"/>
            <a:ext cx="11557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27000" sx="101000" sy="101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003399">
                      <a:alpha val="70000"/>
                    </a:srgbClr>
                  </a:gs>
                  <a:gs pos="100000">
                    <a:srgbClr val="003399"/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812" y="300411"/>
            <a:ext cx="9223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技术点解析</a:t>
            </a:r>
          </a:p>
        </p:txBody>
      </p:sp>
      <p:pic>
        <p:nvPicPr>
          <p:cNvPr id="17" name="图片 16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TextBox 23"/>
          <p:cNvSpPr txBox="1"/>
          <p:nvPr/>
        </p:nvSpPr>
        <p:spPr>
          <a:xfrm>
            <a:off x="468612" y="1039855"/>
            <a:ext cx="4923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前端：</a:t>
            </a:r>
            <a:r>
              <a:rPr lang="en-US" altLang="zh-CN" sz="2400" dirty="0"/>
              <a:t>D3.js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操作</a:t>
            </a:r>
            <a:r>
              <a:rPr lang="zh-CN" altLang="en-US" sz="2000" dirty="0"/>
              <a:t>：支持用户交互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选择微服务和</a:t>
            </a:r>
            <a:r>
              <a:rPr lang="en-US" altLang="zh-CN" sz="2000" dirty="0"/>
              <a:t>KPI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刷选监控指标粒度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9DB387-17CC-4470-908F-CD6746E3E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79" y="2587549"/>
            <a:ext cx="4651306" cy="408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786C4B-3835-483B-96A1-70F05A86B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310" y="2587549"/>
            <a:ext cx="4660021" cy="407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C1D03CA-E3C3-4170-A482-B2A88687A70A}"/>
              </a:ext>
            </a:extLst>
          </p:cNvPr>
          <p:cNvSpPr txBox="1"/>
          <p:nvPr/>
        </p:nvSpPr>
        <p:spPr>
          <a:xfrm>
            <a:off x="4448365" y="2087780"/>
            <a:ext cx="986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粗粒度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65A65D-BACD-4B26-9C58-6A571E06EF5D}"/>
              </a:ext>
            </a:extLst>
          </p:cNvPr>
          <p:cNvSpPr txBox="1"/>
          <p:nvPr/>
        </p:nvSpPr>
        <p:spPr>
          <a:xfrm>
            <a:off x="6096000" y="2087780"/>
            <a:ext cx="986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细粒度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8F74E7EA-B9DC-495B-9D54-722BE073D399}"/>
              </a:ext>
            </a:extLst>
          </p:cNvPr>
          <p:cNvSpPr txBox="1"/>
          <p:nvPr/>
        </p:nvSpPr>
        <p:spPr>
          <a:xfrm>
            <a:off x="5686389" y="1192342"/>
            <a:ext cx="492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微服务：按所有</a:t>
            </a:r>
            <a:r>
              <a:rPr lang="en-US" altLang="zh-CN" dirty="0"/>
              <a:t>KPI</a:t>
            </a:r>
            <a:r>
              <a:rPr lang="zh-CN" altLang="en-US" dirty="0"/>
              <a:t>的监控指标总数降序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KPI</a:t>
            </a:r>
            <a:r>
              <a:rPr lang="zh-CN" altLang="en-US" dirty="0"/>
              <a:t>：按监控指标数降序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8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0"/>
    </mc:Choice>
    <mc:Fallback xmlns="">
      <p:transition spd="slow" advTm="401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468649" y="441719"/>
            <a:ext cx="511474" cy="179412"/>
            <a:chOff x="10407368" y="1899432"/>
            <a:chExt cx="511474" cy="179412"/>
          </a:xfrm>
        </p:grpSpPr>
        <p:sp>
          <p:nvSpPr>
            <p:cNvPr id="3" name="平行四边形 2"/>
            <p:cNvSpPr/>
            <p:nvPr/>
          </p:nvSpPr>
          <p:spPr>
            <a:xfrm>
              <a:off x="1040736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10565483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10723598" y="1899432"/>
              <a:ext cx="195244" cy="179412"/>
            </a:xfrm>
            <a:prstGeom prst="parallelogram">
              <a:avLst>
                <a:gd name="adj" fmla="val 451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17500" y="900576"/>
            <a:ext cx="11557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27000" sx="101000" sy="101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003399">
                      <a:alpha val="70000"/>
                    </a:srgbClr>
                  </a:gs>
                  <a:gs pos="100000">
                    <a:srgbClr val="003399"/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812" y="300411"/>
            <a:ext cx="9223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项目展示</a:t>
            </a:r>
          </a:p>
        </p:txBody>
      </p:sp>
      <p:pic>
        <p:nvPicPr>
          <p:cNvPr id="17" name="图片 16" descr="黑白色的标志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TextBox 23"/>
          <p:cNvSpPr txBox="1"/>
          <p:nvPr/>
        </p:nvSpPr>
        <p:spPr>
          <a:xfrm>
            <a:off x="468649" y="6195674"/>
            <a:ext cx="311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4"/>
              </a:rPr>
              <a:t>Visualization Link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75EBE2-3AC3-42FE-A676-E3468D6E8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509" y="1246538"/>
            <a:ext cx="8110982" cy="476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23">
            <a:extLst>
              <a:ext uri="{FF2B5EF4-FFF2-40B4-BE49-F238E27FC236}">
                <a16:creationId xmlns:a16="http://schemas.microsoft.com/office/drawing/2014/main" id="{C75F9B1F-CC89-4100-9760-3CFB9EDC3659}"/>
              </a:ext>
            </a:extLst>
          </p:cNvPr>
          <p:cNvSpPr txBox="1"/>
          <p:nvPr/>
        </p:nvSpPr>
        <p:spPr>
          <a:xfrm>
            <a:off x="8005929" y="6216559"/>
            <a:ext cx="311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6"/>
              </a:rPr>
              <a:t>Spark Web UI Link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935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0"/>
    </mc:Choice>
    <mc:Fallback xmlns="">
      <p:transition spd="slow" advTm="4012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北京大学-红色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70A"/>
      </a:accent1>
      <a:accent2>
        <a:srgbClr val="D7C8B5"/>
      </a:accent2>
      <a:accent3>
        <a:srgbClr val="A5A5A5"/>
      </a:accent3>
      <a:accent4>
        <a:srgbClr val="0B4065"/>
      </a:accent4>
      <a:accent5>
        <a:srgbClr val="5B9BD5"/>
      </a:accent5>
      <a:accent6>
        <a:srgbClr val="70AD47"/>
      </a:accent6>
      <a:hlink>
        <a:srgbClr val="94070A"/>
      </a:hlink>
      <a:folHlink>
        <a:srgbClr val="954F72"/>
      </a:folHlink>
    </a:clrScheme>
    <a:fontScheme name="loawae3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933</Words>
  <Application>Microsoft Office PowerPoint</Application>
  <PresentationFormat>宽屏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</dc:creator>
  <cp:lastModifiedBy>江欣瑞</cp:lastModifiedBy>
  <cp:revision>1550</cp:revision>
  <cp:lastPrinted>2021-06-03T01:49:00Z</cp:lastPrinted>
  <dcterms:created xsi:type="dcterms:W3CDTF">2021-05-06T04:51:00Z</dcterms:created>
  <dcterms:modified xsi:type="dcterms:W3CDTF">2021-12-14T06:35:21Z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D8DD5E0E0ADA4903864A9EBE299500C5</vt:lpwstr>
  </property>
  <property fmtid="{D5CDD505-2E9C-101B-9397-08002B2CF9AE}" pid="3" name="KSOProductBuildVer">
    <vt:lpwstr>2052-11.1.0.11045</vt:lpwstr>
  </property>
</Properties>
</file>