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35" r:id="rId2"/>
    <p:sldId id="257" r:id="rId3"/>
    <p:sldId id="258" r:id="rId4"/>
    <p:sldId id="259" r:id="rId5"/>
    <p:sldId id="260" r:id="rId6"/>
    <p:sldId id="261" r:id="rId7"/>
    <p:sldId id="262" r:id="rId8"/>
    <p:sldId id="294" r:id="rId9"/>
    <p:sldId id="295" r:id="rId10"/>
    <p:sldId id="296" r:id="rId11"/>
    <p:sldId id="300" r:id="rId12"/>
    <p:sldId id="297" r:id="rId13"/>
    <p:sldId id="301" r:id="rId14"/>
    <p:sldId id="302" r:id="rId15"/>
    <p:sldId id="303" r:id="rId16"/>
    <p:sldId id="304" r:id="rId17"/>
    <p:sldId id="305" r:id="rId18"/>
    <p:sldId id="306" r:id="rId19"/>
    <p:sldId id="308" r:id="rId20"/>
    <p:sldId id="311" r:id="rId21"/>
    <p:sldId id="321" r:id="rId22"/>
    <p:sldId id="322" r:id="rId23"/>
    <p:sldId id="323" r:id="rId24"/>
    <p:sldId id="324" r:id="rId25"/>
    <p:sldId id="325" r:id="rId26"/>
    <p:sldId id="326" r:id="rId27"/>
    <p:sldId id="327" r:id="rId28"/>
    <p:sldId id="299" r:id="rId29"/>
    <p:sldId id="298"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3CACA-3EC5-4987-B466-C63376C7B68E}"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lang="zh-CN" altLang="en-US"/>
        </a:p>
      </dgm:t>
    </dgm:pt>
    <dgm:pt modelId="{9D871925-F210-43A0-9253-8E2FAAE80C4B}">
      <dgm:prSet phldrT="[文本]" custT="1"/>
      <dgm:spPr/>
      <dgm:t>
        <a:bodyPr/>
        <a:lstStyle/>
        <a:p>
          <a:r>
            <a:rPr lang="zh-CN" altLang="en-US" sz="2800" dirty="0">
              <a:latin typeface="华文仿宋" panose="02010600040101010101" pitchFamily="2" charset="-122"/>
              <a:ea typeface="华文仿宋" panose="02010600040101010101" pitchFamily="2" charset="-122"/>
            </a:rPr>
            <a:t>确立评价</a:t>
          </a:r>
          <a:r>
            <a:rPr lang="zh-CN" altLang="en-US" sz="2800" dirty="0">
              <a:solidFill>
                <a:srgbClr val="FF0000"/>
              </a:solidFill>
              <a:latin typeface="华文仿宋" panose="02010600040101010101" pitchFamily="2" charset="-122"/>
              <a:ea typeface="华文仿宋" panose="02010600040101010101" pitchFamily="2" charset="-122"/>
            </a:rPr>
            <a:t>目标</a:t>
          </a:r>
          <a:endParaRPr lang="zh-CN" altLang="en-US" sz="2800" dirty="0">
            <a:solidFill>
              <a:srgbClr val="FF0000"/>
            </a:solidFill>
          </a:endParaRPr>
        </a:p>
      </dgm:t>
    </dgm:pt>
    <dgm:pt modelId="{4834307A-1801-4A63-BC86-2D2C2B12A4D3}" type="parTrans" cxnId="{041BA403-0C31-4D5C-AA33-8ECD4E45450A}">
      <dgm:prSet/>
      <dgm:spPr/>
      <dgm:t>
        <a:bodyPr/>
        <a:lstStyle/>
        <a:p>
          <a:endParaRPr lang="zh-CN" altLang="en-US"/>
        </a:p>
      </dgm:t>
    </dgm:pt>
    <dgm:pt modelId="{BE1F765F-9CF8-4218-BAA2-22BE8C9E982F}" type="sibTrans" cxnId="{041BA403-0C31-4D5C-AA33-8ECD4E45450A}">
      <dgm:prSet/>
      <dgm:spPr/>
      <dgm:t>
        <a:bodyPr/>
        <a:lstStyle/>
        <a:p>
          <a:endParaRPr lang="zh-CN" altLang="en-US"/>
        </a:p>
      </dgm:t>
    </dgm:pt>
    <dgm:pt modelId="{22E9A9CB-ACC1-4841-BE2A-97D460E71F84}">
      <dgm:prSet phldrT="[文本]" custT="1"/>
      <dgm:spPr/>
      <dgm:t>
        <a:bodyPr/>
        <a:lstStyle/>
        <a:p>
          <a:r>
            <a:rPr lang="zh-CN" altLang="en-US" sz="2800" dirty="0">
              <a:latin typeface="华文仿宋" panose="02010600040101010101" pitchFamily="2" charset="-122"/>
              <a:ea typeface="华文仿宋" panose="02010600040101010101" pitchFamily="2" charset="-122"/>
            </a:rPr>
            <a:t>设立评价</a:t>
          </a:r>
          <a:r>
            <a:rPr lang="zh-CN" altLang="en-US" sz="2800" dirty="0">
              <a:solidFill>
                <a:srgbClr val="FF0000"/>
              </a:solidFill>
              <a:latin typeface="华文仿宋" panose="02010600040101010101" pitchFamily="2" charset="-122"/>
              <a:ea typeface="华文仿宋" panose="02010600040101010101" pitchFamily="2" charset="-122"/>
            </a:rPr>
            <a:t>指标</a:t>
          </a:r>
          <a:endParaRPr lang="zh-CN" altLang="en-US" sz="2800" dirty="0">
            <a:solidFill>
              <a:srgbClr val="FF0000"/>
            </a:solidFill>
          </a:endParaRPr>
        </a:p>
      </dgm:t>
    </dgm:pt>
    <dgm:pt modelId="{C5160D2C-CE39-4AC9-AE88-A69CA48A5AED}" type="parTrans" cxnId="{6D635868-701D-4A63-94C4-F5C25B1B06B9}">
      <dgm:prSet/>
      <dgm:spPr/>
      <dgm:t>
        <a:bodyPr/>
        <a:lstStyle/>
        <a:p>
          <a:endParaRPr lang="zh-CN" altLang="en-US"/>
        </a:p>
      </dgm:t>
    </dgm:pt>
    <dgm:pt modelId="{5BC1CAA7-862A-4927-9C96-9D6CA3C99464}" type="sibTrans" cxnId="{6D635868-701D-4A63-94C4-F5C25B1B06B9}">
      <dgm:prSet/>
      <dgm:spPr/>
      <dgm:t>
        <a:bodyPr/>
        <a:lstStyle/>
        <a:p>
          <a:endParaRPr lang="zh-CN" altLang="en-US"/>
        </a:p>
      </dgm:t>
    </dgm:pt>
    <dgm:pt modelId="{567EE8D6-5459-4DE1-A694-E5EDEE1BCB2A}">
      <dgm:prSet phldrT="[文本]"/>
      <dgm:spPr>
        <a:ln>
          <a:solidFill>
            <a:schemeClr val="accent2">
              <a:lumMod val="60000"/>
              <a:lumOff val="40000"/>
            </a:schemeClr>
          </a:solidFill>
        </a:ln>
      </dgm:spPr>
      <dgm:t>
        <a:bodyPr/>
        <a:lstStyle/>
        <a:p>
          <a:r>
            <a:rPr lang="en-US" altLang="zh-CN" dirty="0">
              <a:solidFill>
                <a:schemeClr val="tx1"/>
              </a:solidFill>
            </a:rPr>
            <a:t>3</a:t>
          </a:r>
          <a:endParaRPr lang="zh-CN" altLang="en-US" dirty="0">
            <a:solidFill>
              <a:schemeClr val="tx1"/>
            </a:solidFill>
          </a:endParaRPr>
        </a:p>
      </dgm:t>
    </dgm:pt>
    <dgm:pt modelId="{8B26AD5D-8C18-4426-BFFA-7DFD508AD91F}" type="parTrans" cxnId="{23819D29-E3CA-4EEC-9968-583E154CF29A}">
      <dgm:prSet/>
      <dgm:spPr/>
      <dgm:t>
        <a:bodyPr/>
        <a:lstStyle/>
        <a:p>
          <a:endParaRPr lang="zh-CN" altLang="en-US"/>
        </a:p>
      </dgm:t>
    </dgm:pt>
    <dgm:pt modelId="{19A88280-0867-4714-A741-8DD2CBB94992}" type="sibTrans" cxnId="{23819D29-E3CA-4EEC-9968-583E154CF29A}">
      <dgm:prSet/>
      <dgm:spPr/>
      <dgm:t>
        <a:bodyPr/>
        <a:lstStyle/>
        <a:p>
          <a:endParaRPr lang="zh-CN" altLang="en-US"/>
        </a:p>
      </dgm:t>
    </dgm:pt>
    <dgm:pt modelId="{18FEF2BE-3176-4865-B020-85341BF9D80A}">
      <dgm:prSet phldrT="[文本]" custT="1"/>
      <dgm:spPr/>
      <dgm:t>
        <a:bodyPr/>
        <a:lstStyle/>
        <a:p>
          <a:r>
            <a:rPr lang="zh-CN" altLang="en-US" sz="2800" dirty="0">
              <a:latin typeface="华文仿宋" panose="02010600040101010101" pitchFamily="2" charset="-122"/>
              <a:ea typeface="华文仿宋" panose="02010600040101010101" pitchFamily="2" charset="-122"/>
            </a:rPr>
            <a:t>收集评价</a:t>
          </a:r>
          <a:r>
            <a:rPr lang="zh-CN" altLang="en-US" sz="2800" dirty="0">
              <a:solidFill>
                <a:srgbClr val="FF0000"/>
              </a:solidFill>
              <a:latin typeface="华文仿宋" panose="02010600040101010101" pitchFamily="2" charset="-122"/>
              <a:ea typeface="华文仿宋" panose="02010600040101010101" pitchFamily="2" charset="-122"/>
            </a:rPr>
            <a:t>信息</a:t>
          </a:r>
          <a:endParaRPr lang="zh-CN" altLang="en-US" sz="2800" dirty="0">
            <a:solidFill>
              <a:srgbClr val="FF0000"/>
            </a:solidFill>
          </a:endParaRPr>
        </a:p>
      </dgm:t>
    </dgm:pt>
    <dgm:pt modelId="{EEC35CE9-11CD-4D1B-AF52-28D5200A4261}" type="parTrans" cxnId="{3DA4CEBF-F18A-428F-B391-C983F04F241D}">
      <dgm:prSet/>
      <dgm:spPr/>
      <dgm:t>
        <a:bodyPr/>
        <a:lstStyle/>
        <a:p>
          <a:endParaRPr lang="zh-CN" altLang="en-US"/>
        </a:p>
      </dgm:t>
    </dgm:pt>
    <dgm:pt modelId="{F4D70391-C4EA-4F3B-98AE-75581068C196}" type="sibTrans" cxnId="{3DA4CEBF-F18A-428F-B391-C983F04F241D}">
      <dgm:prSet/>
      <dgm:spPr/>
      <dgm:t>
        <a:bodyPr/>
        <a:lstStyle/>
        <a:p>
          <a:endParaRPr lang="zh-CN" altLang="en-US"/>
        </a:p>
      </dgm:t>
    </dgm:pt>
    <dgm:pt modelId="{08169691-066E-4BD5-A3B9-9C2951685454}">
      <dgm:prSet phldrT="[文本]"/>
      <dgm:spPr>
        <a:ln>
          <a:solidFill>
            <a:schemeClr val="accent1">
              <a:lumMod val="50000"/>
            </a:schemeClr>
          </a:solidFill>
        </a:ln>
      </dgm:spPr>
      <dgm:t>
        <a:bodyPr/>
        <a:lstStyle/>
        <a:p>
          <a:r>
            <a:rPr lang="en-US" altLang="zh-CN" dirty="0">
              <a:solidFill>
                <a:schemeClr val="tx1"/>
              </a:solidFill>
            </a:rPr>
            <a:t>2</a:t>
          </a:r>
          <a:endParaRPr lang="zh-CN" altLang="en-US" dirty="0">
            <a:solidFill>
              <a:schemeClr val="tx1"/>
            </a:solidFill>
          </a:endParaRPr>
        </a:p>
      </dgm:t>
    </dgm:pt>
    <dgm:pt modelId="{0AE667EC-AC89-4224-A319-2F2707C3541F}" type="sibTrans" cxnId="{DD2E150D-27E1-4AF2-82F0-D4B6E270A4A0}">
      <dgm:prSet/>
      <dgm:spPr/>
      <dgm:t>
        <a:bodyPr/>
        <a:lstStyle/>
        <a:p>
          <a:endParaRPr lang="zh-CN" altLang="en-US"/>
        </a:p>
      </dgm:t>
    </dgm:pt>
    <dgm:pt modelId="{989DF1EB-EE44-4B9B-980A-3E2B001D172A}" type="parTrans" cxnId="{DD2E150D-27E1-4AF2-82F0-D4B6E270A4A0}">
      <dgm:prSet/>
      <dgm:spPr/>
      <dgm:t>
        <a:bodyPr/>
        <a:lstStyle/>
        <a:p>
          <a:endParaRPr lang="zh-CN" altLang="en-US"/>
        </a:p>
      </dgm:t>
    </dgm:pt>
    <dgm:pt modelId="{98CBDBCD-9164-4E96-8477-1B64DFBC3BD8}">
      <dgm:prSet phldrT="[文本]"/>
      <dgm:spPr>
        <a:ln>
          <a:solidFill>
            <a:schemeClr val="accent2">
              <a:lumMod val="60000"/>
              <a:lumOff val="40000"/>
            </a:schemeClr>
          </a:solidFill>
        </a:ln>
      </dgm:spPr>
      <dgm:t>
        <a:bodyPr/>
        <a:lstStyle/>
        <a:p>
          <a:r>
            <a:rPr lang="en-US" altLang="zh-CN" dirty="0">
              <a:solidFill>
                <a:schemeClr val="tx1"/>
              </a:solidFill>
            </a:rPr>
            <a:t>1</a:t>
          </a:r>
          <a:endParaRPr lang="zh-CN" altLang="en-US" dirty="0">
            <a:solidFill>
              <a:schemeClr val="tx1"/>
            </a:solidFill>
          </a:endParaRPr>
        </a:p>
      </dgm:t>
    </dgm:pt>
    <dgm:pt modelId="{7B84583E-0B4C-4591-8ED2-3F9FA990E84D}" type="sibTrans" cxnId="{F3D0DC7A-834F-468C-B57F-E3F69D84CCEA}">
      <dgm:prSet/>
      <dgm:spPr/>
      <dgm:t>
        <a:bodyPr/>
        <a:lstStyle/>
        <a:p>
          <a:endParaRPr lang="zh-CN" altLang="en-US"/>
        </a:p>
      </dgm:t>
    </dgm:pt>
    <dgm:pt modelId="{621EB4E9-D816-43C8-A5D9-7B8194B8B29A}" type="parTrans" cxnId="{F3D0DC7A-834F-468C-B57F-E3F69D84CCEA}">
      <dgm:prSet/>
      <dgm:spPr/>
      <dgm:t>
        <a:bodyPr/>
        <a:lstStyle/>
        <a:p>
          <a:endParaRPr lang="zh-CN" altLang="en-US"/>
        </a:p>
      </dgm:t>
    </dgm:pt>
    <dgm:pt modelId="{3923805F-EDF9-45DA-811C-33BC52457BA2}" type="pres">
      <dgm:prSet presAssocID="{2D93CACA-3EC5-4987-B466-C63376C7B68E}" presName="linearFlow" presStyleCnt="0">
        <dgm:presLayoutVars>
          <dgm:dir/>
          <dgm:animLvl val="lvl"/>
          <dgm:resizeHandles val="exact"/>
        </dgm:presLayoutVars>
      </dgm:prSet>
      <dgm:spPr/>
      <dgm:t>
        <a:bodyPr/>
        <a:lstStyle/>
        <a:p>
          <a:endParaRPr lang="zh-CN" altLang="en-US"/>
        </a:p>
      </dgm:t>
    </dgm:pt>
    <dgm:pt modelId="{EB73D401-1A6F-4285-A47C-D61BAA8FAC31}" type="pres">
      <dgm:prSet presAssocID="{98CBDBCD-9164-4E96-8477-1B64DFBC3BD8}" presName="composite" presStyleCnt="0"/>
      <dgm:spPr/>
    </dgm:pt>
    <dgm:pt modelId="{6C1C3AF8-9891-43CD-8EB9-46EF5B2F89B2}" type="pres">
      <dgm:prSet presAssocID="{98CBDBCD-9164-4E96-8477-1B64DFBC3BD8}" presName="parentText" presStyleLbl="alignNode1" presStyleIdx="0" presStyleCnt="3">
        <dgm:presLayoutVars>
          <dgm:chMax val="1"/>
          <dgm:bulletEnabled val="1"/>
        </dgm:presLayoutVars>
      </dgm:prSet>
      <dgm:spPr/>
      <dgm:t>
        <a:bodyPr/>
        <a:lstStyle/>
        <a:p>
          <a:endParaRPr lang="zh-CN" altLang="en-US"/>
        </a:p>
      </dgm:t>
    </dgm:pt>
    <dgm:pt modelId="{6F64113B-0F94-4C16-8F4E-18871FE1F006}" type="pres">
      <dgm:prSet presAssocID="{98CBDBCD-9164-4E96-8477-1B64DFBC3BD8}" presName="descendantText" presStyleLbl="alignAcc1" presStyleIdx="0" presStyleCnt="3">
        <dgm:presLayoutVars>
          <dgm:bulletEnabled val="1"/>
        </dgm:presLayoutVars>
      </dgm:prSet>
      <dgm:spPr/>
      <dgm:t>
        <a:bodyPr/>
        <a:lstStyle/>
        <a:p>
          <a:endParaRPr lang="zh-CN" altLang="en-US"/>
        </a:p>
      </dgm:t>
    </dgm:pt>
    <dgm:pt modelId="{5382BB5D-0F89-4C8B-9745-A8E168262E39}" type="pres">
      <dgm:prSet presAssocID="{7B84583E-0B4C-4591-8ED2-3F9FA990E84D}" presName="sp" presStyleCnt="0"/>
      <dgm:spPr/>
    </dgm:pt>
    <dgm:pt modelId="{BA7A508E-6AA8-46C1-9320-91C0F472A249}" type="pres">
      <dgm:prSet presAssocID="{08169691-066E-4BD5-A3B9-9C2951685454}" presName="composite" presStyleCnt="0"/>
      <dgm:spPr/>
    </dgm:pt>
    <dgm:pt modelId="{94AA94B6-CCF4-4F8D-AB4D-9659AA9E63C0}" type="pres">
      <dgm:prSet presAssocID="{08169691-066E-4BD5-A3B9-9C2951685454}" presName="parentText" presStyleLbl="alignNode1" presStyleIdx="1" presStyleCnt="3">
        <dgm:presLayoutVars>
          <dgm:chMax val="1"/>
          <dgm:bulletEnabled val="1"/>
        </dgm:presLayoutVars>
      </dgm:prSet>
      <dgm:spPr/>
      <dgm:t>
        <a:bodyPr/>
        <a:lstStyle/>
        <a:p>
          <a:endParaRPr lang="zh-CN" altLang="en-US"/>
        </a:p>
      </dgm:t>
    </dgm:pt>
    <dgm:pt modelId="{10A863BD-4AA7-4DE7-B95C-8FEE32504076}" type="pres">
      <dgm:prSet presAssocID="{08169691-066E-4BD5-A3B9-9C2951685454}" presName="descendantText" presStyleLbl="alignAcc1" presStyleIdx="1" presStyleCnt="3">
        <dgm:presLayoutVars>
          <dgm:bulletEnabled val="1"/>
        </dgm:presLayoutVars>
      </dgm:prSet>
      <dgm:spPr/>
      <dgm:t>
        <a:bodyPr/>
        <a:lstStyle/>
        <a:p>
          <a:endParaRPr lang="zh-CN" altLang="en-US"/>
        </a:p>
      </dgm:t>
    </dgm:pt>
    <dgm:pt modelId="{FD0B8D58-D037-4716-9592-9A56E8F90C0F}" type="pres">
      <dgm:prSet presAssocID="{0AE667EC-AC89-4224-A319-2F2707C3541F}" presName="sp" presStyleCnt="0"/>
      <dgm:spPr/>
    </dgm:pt>
    <dgm:pt modelId="{7C77EA46-54EC-4DF0-975C-619736716BDA}" type="pres">
      <dgm:prSet presAssocID="{567EE8D6-5459-4DE1-A694-E5EDEE1BCB2A}" presName="composite" presStyleCnt="0"/>
      <dgm:spPr/>
    </dgm:pt>
    <dgm:pt modelId="{AFFAD9AB-2C06-4BFB-8666-DBE3FC8556FE}" type="pres">
      <dgm:prSet presAssocID="{567EE8D6-5459-4DE1-A694-E5EDEE1BCB2A}" presName="parentText" presStyleLbl="alignNode1" presStyleIdx="2" presStyleCnt="3">
        <dgm:presLayoutVars>
          <dgm:chMax val="1"/>
          <dgm:bulletEnabled val="1"/>
        </dgm:presLayoutVars>
      </dgm:prSet>
      <dgm:spPr/>
      <dgm:t>
        <a:bodyPr/>
        <a:lstStyle/>
        <a:p>
          <a:endParaRPr lang="zh-CN" altLang="en-US"/>
        </a:p>
      </dgm:t>
    </dgm:pt>
    <dgm:pt modelId="{AB89A780-F6AE-472C-9DAE-C296463892B8}" type="pres">
      <dgm:prSet presAssocID="{567EE8D6-5459-4DE1-A694-E5EDEE1BCB2A}" presName="descendantText" presStyleLbl="alignAcc1" presStyleIdx="2" presStyleCnt="3">
        <dgm:presLayoutVars>
          <dgm:bulletEnabled val="1"/>
        </dgm:presLayoutVars>
      </dgm:prSet>
      <dgm:spPr/>
      <dgm:t>
        <a:bodyPr/>
        <a:lstStyle/>
        <a:p>
          <a:endParaRPr lang="zh-CN" altLang="en-US"/>
        </a:p>
      </dgm:t>
    </dgm:pt>
  </dgm:ptLst>
  <dgm:cxnLst>
    <dgm:cxn modelId="{4230D118-5C4F-4FB3-8469-D10EDCA8E0BB}" type="presOf" srcId="{2D93CACA-3EC5-4987-B466-C63376C7B68E}" destId="{3923805F-EDF9-45DA-811C-33BC52457BA2}" srcOrd="0" destOrd="0" presId="urn:microsoft.com/office/officeart/2005/8/layout/chevron2"/>
    <dgm:cxn modelId="{3700DE70-FBF4-4854-AF4F-AFC8FC559A9B}" type="presOf" srcId="{9D871925-F210-43A0-9253-8E2FAAE80C4B}" destId="{6F64113B-0F94-4C16-8F4E-18871FE1F006}" srcOrd="0" destOrd="0" presId="urn:microsoft.com/office/officeart/2005/8/layout/chevron2"/>
    <dgm:cxn modelId="{23819D29-E3CA-4EEC-9968-583E154CF29A}" srcId="{2D93CACA-3EC5-4987-B466-C63376C7B68E}" destId="{567EE8D6-5459-4DE1-A694-E5EDEE1BCB2A}" srcOrd="2" destOrd="0" parTransId="{8B26AD5D-8C18-4426-BFFA-7DFD508AD91F}" sibTransId="{19A88280-0867-4714-A741-8DD2CBB94992}"/>
    <dgm:cxn modelId="{041BA403-0C31-4D5C-AA33-8ECD4E45450A}" srcId="{98CBDBCD-9164-4E96-8477-1B64DFBC3BD8}" destId="{9D871925-F210-43A0-9253-8E2FAAE80C4B}" srcOrd="0" destOrd="0" parTransId="{4834307A-1801-4A63-BC86-2D2C2B12A4D3}" sibTransId="{BE1F765F-9CF8-4218-BAA2-22BE8C9E982F}"/>
    <dgm:cxn modelId="{6D635868-701D-4A63-94C4-F5C25B1B06B9}" srcId="{08169691-066E-4BD5-A3B9-9C2951685454}" destId="{22E9A9CB-ACC1-4841-BE2A-97D460E71F84}" srcOrd="0" destOrd="0" parTransId="{C5160D2C-CE39-4AC9-AE88-A69CA48A5AED}" sibTransId="{5BC1CAA7-862A-4927-9C96-9D6CA3C99464}"/>
    <dgm:cxn modelId="{C68251FD-6048-4BE2-B911-93EF5C882866}" type="presOf" srcId="{567EE8D6-5459-4DE1-A694-E5EDEE1BCB2A}" destId="{AFFAD9AB-2C06-4BFB-8666-DBE3FC8556FE}" srcOrd="0" destOrd="0" presId="urn:microsoft.com/office/officeart/2005/8/layout/chevron2"/>
    <dgm:cxn modelId="{DD2E150D-27E1-4AF2-82F0-D4B6E270A4A0}" srcId="{2D93CACA-3EC5-4987-B466-C63376C7B68E}" destId="{08169691-066E-4BD5-A3B9-9C2951685454}" srcOrd="1" destOrd="0" parTransId="{989DF1EB-EE44-4B9B-980A-3E2B001D172A}" sibTransId="{0AE667EC-AC89-4224-A319-2F2707C3541F}"/>
    <dgm:cxn modelId="{EAE126B0-9D7D-43C1-ABC0-6ED520B61FC8}" type="presOf" srcId="{08169691-066E-4BD5-A3B9-9C2951685454}" destId="{94AA94B6-CCF4-4F8D-AB4D-9659AA9E63C0}" srcOrd="0" destOrd="0" presId="urn:microsoft.com/office/officeart/2005/8/layout/chevron2"/>
    <dgm:cxn modelId="{F3D0DC7A-834F-468C-B57F-E3F69D84CCEA}" srcId="{2D93CACA-3EC5-4987-B466-C63376C7B68E}" destId="{98CBDBCD-9164-4E96-8477-1B64DFBC3BD8}" srcOrd="0" destOrd="0" parTransId="{621EB4E9-D816-43C8-A5D9-7B8194B8B29A}" sibTransId="{7B84583E-0B4C-4591-8ED2-3F9FA990E84D}"/>
    <dgm:cxn modelId="{3DA4CEBF-F18A-428F-B391-C983F04F241D}" srcId="{567EE8D6-5459-4DE1-A694-E5EDEE1BCB2A}" destId="{18FEF2BE-3176-4865-B020-85341BF9D80A}" srcOrd="0" destOrd="0" parTransId="{EEC35CE9-11CD-4D1B-AF52-28D5200A4261}" sibTransId="{F4D70391-C4EA-4F3B-98AE-75581068C196}"/>
    <dgm:cxn modelId="{51C64B2B-AA6F-45B4-B577-98BA7135D8FE}" type="presOf" srcId="{98CBDBCD-9164-4E96-8477-1B64DFBC3BD8}" destId="{6C1C3AF8-9891-43CD-8EB9-46EF5B2F89B2}" srcOrd="0" destOrd="0" presId="urn:microsoft.com/office/officeart/2005/8/layout/chevron2"/>
    <dgm:cxn modelId="{C4D13B9D-D171-4185-A208-326736CCF9B8}" type="presOf" srcId="{22E9A9CB-ACC1-4841-BE2A-97D460E71F84}" destId="{10A863BD-4AA7-4DE7-B95C-8FEE32504076}" srcOrd="0" destOrd="0" presId="urn:microsoft.com/office/officeart/2005/8/layout/chevron2"/>
    <dgm:cxn modelId="{A6000D95-C823-4D8A-BDB3-8E5D48648CDF}" type="presOf" srcId="{18FEF2BE-3176-4865-B020-85341BF9D80A}" destId="{AB89A780-F6AE-472C-9DAE-C296463892B8}" srcOrd="0" destOrd="0" presId="urn:microsoft.com/office/officeart/2005/8/layout/chevron2"/>
    <dgm:cxn modelId="{BB0B92E1-24D9-42A5-B736-4E5A501E6A24}" type="presParOf" srcId="{3923805F-EDF9-45DA-811C-33BC52457BA2}" destId="{EB73D401-1A6F-4285-A47C-D61BAA8FAC31}" srcOrd="0" destOrd="0" presId="urn:microsoft.com/office/officeart/2005/8/layout/chevron2"/>
    <dgm:cxn modelId="{58D767D9-BB22-46C3-ADD2-E3CB91991D14}" type="presParOf" srcId="{EB73D401-1A6F-4285-A47C-D61BAA8FAC31}" destId="{6C1C3AF8-9891-43CD-8EB9-46EF5B2F89B2}" srcOrd="0" destOrd="0" presId="urn:microsoft.com/office/officeart/2005/8/layout/chevron2"/>
    <dgm:cxn modelId="{08DB5358-050F-4EC7-AEEC-13A0635D9CA9}" type="presParOf" srcId="{EB73D401-1A6F-4285-A47C-D61BAA8FAC31}" destId="{6F64113B-0F94-4C16-8F4E-18871FE1F006}" srcOrd="1" destOrd="0" presId="urn:microsoft.com/office/officeart/2005/8/layout/chevron2"/>
    <dgm:cxn modelId="{DCEF3B19-A460-4357-87BB-BD7FBA290E85}" type="presParOf" srcId="{3923805F-EDF9-45DA-811C-33BC52457BA2}" destId="{5382BB5D-0F89-4C8B-9745-A8E168262E39}" srcOrd="1" destOrd="0" presId="urn:microsoft.com/office/officeart/2005/8/layout/chevron2"/>
    <dgm:cxn modelId="{A8DECAAC-CB1F-4312-830E-109665E22750}" type="presParOf" srcId="{3923805F-EDF9-45DA-811C-33BC52457BA2}" destId="{BA7A508E-6AA8-46C1-9320-91C0F472A249}" srcOrd="2" destOrd="0" presId="urn:microsoft.com/office/officeart/2005/8/layout/chevron2"/>
    <dgm:cxn modelId="{1A593B22-C084-4165-976B-26D8D4C3D4EB}" type="presParOf" srcId="{BA7A508E-6AA8-46C1-9320-91C0F472A249}" destId="{94AA94B6-CCF4-4F8D-AB4D-9659AA9E63C0}" srcOrd="0" destOrd="0" presId="urn:microsoft.com/office/officeart/2005/8/layout/chevron2"/>
    <dgm:cxn modelId="{F2315A13-1E70-41E6-AA4F-4F9391A7D73E}" type="presParOf" srcId="{BA7A508E-6AA8-46C1-9320-91C0F472A249}" destId="{10A863BD-4AA7-4DE7-B95C-8FEE32504076}" srcOrd="1" destOrd="0" presId="urn:microsoft.com/office/officeart/2005/8/layout/chevron2"/>
    <dgm:cxn modelId="{AB0BD1E8-FE2B-44D9-81B3-EA6944C7F8AF}" type="presParOf" srcId="{3923805F-EDF9-45DA-811C-33BC52457BA2}" destId="{FD0B8D58-D037-4716-9592-9A56E8F90C0F}" srcOrd="3" destOrd="0" presId="urn:microsoft.com/office/officeart/2005/8/layout/chevron2"/>
    <dgm:cxn modelId="{C90D92E6-10D5-4B4C-9C52-995527B33BEE}" type="presParOf" srcId="{3923805F-EDF9-45DA-811C-33BC52457BA2}" destId="{7C77EA46-54EC-4DF0-975C-619736716BDA}" srcOrd="4" destOrd="0" presId="urn:microsoft.com/office/officeart/2005/8/layout/chevron2"/>
    <dgm:cxn modelId="{FC1C040A-137E-432C-9AFC-A47F18ED8B33}" type="presParOf" srcId="{7C77EA46-54EC-4DF0-975C-619736716BDA}" destId="{AFFAD9AB-2C06-4BFB-8666-DBE3FC8556FE}" srcOrd="0" destOrd="0" presId="urn:microsoft.com/office/officeart/2005/8/layout/chevron2"/>
    <dgm:cxn modelId="{E27CB12D-98B2-4193-85A2-A622A7283B92}" type="presParOf" srcId="{7C77EA46-54EC-4DF0-975C-619736716BDA}" destId="{AB89A780-F6AE-472C-9DAE-C296463892B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B9F13-56E0-4B92-8ACD-EFBD5E73981B}"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B0EDFD88-8586-429E-9D04-C52A637D937B}">
      <dgm:prSet phldrT="[文本]"/>
      <dgm:spPr>
        <a:ln>
          <a:solidFill>
            <a:schemeClr val="accent2">
              <a:lumMod val="60000"/>
              <a:lumOff val="40000"/>
            </a:schemeClr>
          </a:solidFill>
        </a:ln>
      </dgm:spPr>
      <dgm:t>
        <a:bodyPr/>
        <a:lstStyle/>
        <a:p>
          <a:r>
            <a:rPr lang="en-US" altLang="zh-CN" dirty="0">
              <a:solidFill>
                <a:schemeClr val="tx1"/>
              </a:solidFill>
            </a:rPr>
            <a:t>4</a:t>
          </a:r>
          <a:endParaRPr lang="zh-CN" altLang="en-US" dirty="0">
            <a:solidFill>
              <a:schemeClr val="tx1"/>
            </a:solidFill>
          </a:endParaRPr>
        </a:p>
      </dgm:t>
    </dgm:pt>
    <dgm:pt modelId="{8CE59CCF-E331-4544-9A31-49C8CAF3B220}" type="parTrans" cxnId="{13BA514B-7504-444F-969D-14EDBA70ACC1}">
      <dgm:prSet/>
      <dgm:spPr/>
      <dgm:t>
        <a:bodyPr/>
        <a:lstStyle/>
        <a:p>
          <a:endParaRPr lang="zh-CN" altLang="en-US"/>
        </a:p>
      </dgm:t>
    </dgm:pt>
    <dgm:pt modelId="{50435AC7-0BCD-48B6-BB3C-B3103777E869}" type="sibTrans" cxnId="{13BA514B-7504-444F-969D-14EDBA70ACC1}">
      <dgm:prSet/>
      <dgm:spPr/>
      <dgm:t>
        <a:bodyPr/>
        <a:lstStyle/>
        <a:p>
          <a:endParaRPr lang="zh-CN" altLang="en-US"/>
        </a:p>
      </dgm:t>
    </dgm:pt>
    <dgm:pt modelId="{F950F3A6-C0DA-4131-BEE2-F3A096212C4B}">
      <dgm:prSet phldrT="[文本]" custT="1"/>
      <dgm:spPr/>
      <dgm:t>
        <a:bodyPr/>
        <a:lstStyle/>
        <a:p>
          <a:r>
            <a:rPr lang="zh-CN" altLang="en-US" sz="2800" dirty="0">
              <a:latin typeface="华文仿宋" panose="02010600040101010101" pitchFamily="2" charset="-122"/>
              <a:ea typeface="华文仿宋" panose="02010600040101010101" pitchFamily="2" charset="-122"/>
            </a:rPr>
            <a:t>选择评价</a:t>
          </a:r>
          <a:r>
            <a:rPr lang="zh-CN" altLang="en-US" sz="2800" dirty="0">
              <a:solidFill>
                <a:srgbClr val="FF0000"/>
              </a:solidFill>
              <a:latin typeface="华文仿宋" panose="02010600040101010101" pitchFamily="2" charset="-122"/>
              <a:ea typeface="华文仿宋" panose="02010600040101010101" pitchFamily="2" charset="-122"/>
            </a:rPr>
            <a:t>标准</a:t>
          </a:r>
          <a:endParaRPr lang="zh-CN" altLang="en-US" sz="2800" dirty="0">
            <a:solidFill>
              <a:srgbClr val="FF0000"/>
            </a:solidFill>
          </a:endParaRPr>
        </a:p>
      </dgm:t>
    </dgm:pt>
    <dgm:pt modelId="{6E5B155F-5EE0-415A-9271-1DEAAB93C7C2}" type="parTrans" cxnId="{7B9C78F7-8170-4368-AB33-0B8DAFF1D89C}">
      <dgm:prSet/>
      <dgm:spPr/>
      <dgm:t>
        <a:bodyPr/>
        <a:lstStyle/>
        <a:p>
          <a:endParaRPr lang="zh-CN" altLang="en-US"/>
        </a:p>
      </dgm:t>
    </dgm:pt>
    <dgm:pt modelId="{A641760A-76B0-4BC5-B000-35FBB2EDD11D}" type="sibTrans" cxnId="{7B9C78F7-8170-4368-AB33-0B8DAFF1D89C}">
      <dgm:prSet/>
      <dgm:spPr/>
      <dgm:t>
        <a:bodyPr/>
        <a:lstStyle/>
        <a:p>
          <a:endParaRPr lang="zh-CN" altLang="en-US"/>
        </a:p>
      </dgm:t>
    </dgm:pt>
    <dgm:pt modelId="{3B14A12C-0FD9-490B-A26E-526C2EC7C566}">
      <dgm:prSet phldrT="[文本]"/>
      <dgm:spPr>
        <a:ln>
          <a:solidFill>
            <a:schemeClr val="accent2">
              <a:lumMod val="60000"/>
              <a:lumOff val="40000"/>
            </a:schemeClr>
          </a:solidFill>
        </a:ln>
      </dgm:spPr>
      <dgm:t>
        <a:bodyPr/>
        <a:lstStyle/>
        <a:p>
          <a:r>
            <a:rPr lang="en-US" altLang="zh-CN" dirty="0">
              <a:solidFill>
                <a:schemeClr val="tx1"/>
              </a:solidFill>
            </a:rPr>
            <a:t>5</a:t>
          </a:r>
          <a:endParaRPr lang="zh-CN" altLang="en-US" dirty="0">
            <a:solidFill>
              <a:schemeClr val="tx1"/>
            </a:solidFill>
          </a:endParaRPr>
        </a:p>
      </dgm:t>
    </dgm:pt>
    <dgm:pt modelId="{5AE9EB44-78C9-4466-B014-EA237BF9E5B5}" type="parTrans" cxnId="{EB0EC24D-F83F-4BC5-817B-B13C99BCDEC0}">
      <dgm:prSet/>
      <dgm:spPr/>
      <dgm:t>
        <a:bodyPr/>
        <a:lstStyle/>
        <a:p>
          <a:endParaRPr lang="zh-CN" altLang="en-US"/>
        </a:p>
      </dgm:t>
    </dgm:pt>
    <dgm:pt modelId="{C197A422-B660-4037-A3BD-DC36B717F0E5}" type="sibTrans" cxnId="{EB0EC24D-F83F-4BC5-817B-B13C99BCDEC0}">
      <dgm:prSet/>
      <dgm:spPr/>
      <dgm:t>
        <a:bodyPr/>
        <a:lstStyle/>
        <a:p>
          <a:endParaRPr lang="zh-CN" altLang="en-US"/>
        </a:p>
      </dgm:t>
    </dgm:pt>
    <dgm:pt modelId="{A74DA1B3-A35B-4019-8311-C7664191F59B}">
      <dgm:prSet phldrT="[文本]" custT="1"/>
      <dgm:spPr/>
      <dgm:t>
        <a:bodyPr/>
        <a:lstStyle/>
        <a:p>
          <a:r>
            <a:rPr lang="zh-CN" altLang="en-US" sz="2800" dirty="0">
              <a:latin typeface="华文仿宋" panose="02010600040101010101" pitchFamily="2" charset="-122"/>
              <a:ea typeface="华文仿宋" panose="02010600040101010101" pitchFamily="2" charset="-122"/>
            </a:rPr>
            <a:t>形成评价</a:t>
          </a:r>
          <a:r>
            <a:rPr lang="zh-CN" altLang="en-US" sz="2800" dirty="0">
              <a:solidFill>
                <a:srgbClr val="FF0000"/>
              </a:solidFill>
              <a:latin typeface="华文仿宋" panose="02010600040101010101" pitchFamily="2" charset="-122"/>
              <a:ea typeface="华文仿宋" panose="02010600040101010101" pitchFamily="2" charset="-122"/>
            </a:rPr>
            <a:t>结论</a:t>
          </a:r>
          <a:endParaRPr lang="zh-CN" altLang="en-US" sz="2800" dirty="0">
            <a:solidFill>
              <a:srgbClr val="FF0000"/>
            </a:solidFill>
          </a:endParaRPr>
        </a:p>
      </dgm:t>
    </dgm:pt>
    <dgm:pt modelId="{A9C2233B-A878-4D51-8AD6-B0B3C4D4599B}" type="parTrans" cxnId="{0AE2A248-4C13-464C-94D9-4A5831EAB524}">
      <dgm:prSet/>
      <dgm:spPr/>
      <dgm:t>
        <a:bodyPr/>
        <a:lstStyle/>
        <a:p>
          <a:endParaRPr lang="zh-CN" altLang="en-US"/>
        </a:p>
      </dgm:t>
    </dgm:pt>
    <dgm:pt modelId="{4AFC0DFC-AEAB-402E-BF1E-83F9790F87AE}" type="sibTrans" cxnId="{0AE2A248-4C13-464C-94D9-4A5831EAB524}">
      <dgm:prSet/>
      <dgm:spPr/>
      <dgm:t>
        <a:bodyPr/>
        <a:lstStyle/>
        <a:p>
          <a:endParaRPr lang="zh-CN" altLang="en-US"/>
        </a:p>
      </dgm:t>
    </dgm:pt>
    <dgm:pt modelId="{168FC4FC-BAB4-4396-8A60-1837F7AFC3BF}">
      <dgm:prSet phldrT="[文本]"/>
      <dgm:spPr>
        <a:ln>
          <a:solidFill>
            <a:schemeClr val="accent2">
              <a:lumMod val="60000"/>
              <a:lumOff val="40000"/>
            </a:schemeClr>
          </a:solidFill>
        </a:ln>
      </dgm:spPr>
      <dgm:t>
        <a:bodyPr/>
        <a:lstStyle/>
        <a:p>
          <a:r>
            <a:rPr lang="en-US" altLang="zh-CN" dirty="0">
              <a:solidFill>
                <a:schemeClr val="tx1"/>
              </a:solidFill>
            </a:rPr>
            <a:t>6</a:t>
          </a:r>
          <a:endParaRPr lang="zh-CN" altLang="en-US" dirty="0">
            <a:solidFill>
              <a:schemeClr val="tx1"/>
            </a:solidFill>
          </a:endParaRPr>
        </a:p>
      </dgm:t>
    </dgm:pt>
    <dgm:pt modelId="{1E93B2FF-339D-4FC1-9083-7E543802C973}" type="parTrans" cxnId="{DEE77C6B-6C59-41AF-BE4D-0B10DDB291A8}">
      <dgm:prSet/>
      <dgm:spPr/>
      <dgm:t>
        <a:bodyPr/>
        <a:lstStyle/>
        <a:p>
          <a:endParaRPr lang="zh-CN" altLang="en-US"/>
        </a:p>
      </dgm:t>
    </dgm:pt>
    <dgm:pt modelId="{42095BB0-82D2-4A90-B329-9BE4E19946C5}" type="sibTrans" cxnId="{DEE77C6B-6C59-41AF-BE4D-0B10DDB291A8}">
      <dgm:prSet/>
      <dgm:spPr/>
      <dgm:t>
        <a:bodyPr/>
        <a:lstStyle/>
        <a:p>
          <a:endParaRPr lang="zh-CN" altLang="en-US"/>
        </a:p>
      </dgm:t>
    </dgm:pt>
    <dgm:pt modelId="{AC2DB267-C261-4316-A8D9-60718A83E65A}">
      <dgm:prSet phldrT="[文本]" custT="1"/>
      <dgm:spPr/>
      <dgm:t>
        <a:bodyPr/>
        <a:lstStyle/>
        <a:p>
          <a:r>
            <a:rPr lang="zh-CN" altLang="en-US" sz="2800" dirty="0">
              <a:latin typeface="华文仿宋" panose="02010600040101010101" pitchFamily="2" charset="-122"/>
              <a:ea typeface="华文仿宋" panose="02010600040101010101" pitchFamily="2" charset="-122"/>
            </a:rPr>
            <a:t>提出改善</a:t>
          </a:r>
          <a:r>
            <a:rPr lang="zh-CN" altLang="en-US" sz="2800" dirty="0">
              <a:solidFill>
                <a:srgbClr val="FF0000"/>
              </a:solidFill>
              <a:latin typeface="华文仿宋" panose="02010600040101010101" pitchFamily="2" charset="-122"/>
              <a:ea typeface="华文仿宋" panose="02010600040101010101" pitchFamily="2" charset="-122"/>
            </a:rPr>
            <a:t>建议</a:t>
          </a:r>
          <a:endParaRPr lang="zh-CN" altLang="en-US" sz="2800" dirty="0">
            <a:solidFill>
              <a:srgbClr val="FF0000"/>
            </a:solidFill>
          </a:endParaRPr>
        </a:p>
      </dgm:t>
    </dgm:pt>
    <dgm:pt modelId="{DAB1CD52-0AD7-4751-96BA-F8E6F8F6A6E1}" type="parTrans" cxnId="{D6B6D02D-BED7-4F26-ABC3-A2F1A1934B70}">
      <dgm:prSet/>
      <dgm:spPr/>
      <dgm:t>
        <a:bodyPr/>
        <a:lstStyle/>
        <a:p>
          <a:endParaRPr lang="zh-CN" altLang="en-US"/>
        </a:p>
      </dgm:t>
    </dgm:pt>
    <dgm:pt modelId="{B12A67DF-73FC-469C-99CB-CAEA71342453}" type="sibTrans" cxnId="{D6B6D02D-BED7-4F26-ABC3-A2F1A1934B70}">
      <dgm:prSet/>
      <dgm:spPr/>
      <dgm:t>
        <a:bodyPr/>
        <a:lstStyle/>
        <a:p>
          <a:endParaRPr lang="zh-CN" altLang="en-US"/>
        </a:p>
      </dgm:t>
    </dgm:pt>
    <dgm:pt modelId="{9428DE42-3598-4FCC-BB08-8DCAC90F9202}" type="pres">
      <dgm:prSet presAssocID="{406B9F13-56E0-4B92-8ACD-EFBD5E73981B}" presName="linearFlow" presStyleCnt="0">
        <dgm:presLayoutVars>
          <dgm:dir/>
          <dgm:animLvl val="lvl"/>
          <dgm:resizeHandles val="exact"/>
        </dgm:presLayoutVars>
      </dgm:prSet>
      <dgm:spPr/>
      <dgm:t>
        <a:bodyPr/>
        <a:lstStyle/>
        <a:p>
          <a:endParaRPr lang="zh-CN" altLang="en-US"/>
        </a:p>
      </dgm:t>
    </dgm:pt>
    <dgm:pt modelId="{8ECA688D-C1EE-41B7-BB2A-34B014E8FEFD}" type="pres">
      <dgm:prSet presAssocID="{B0EDFD88-8586-429E-9D04-C52A637D937B}" presName="composite" presStyleCnt="0"/>
      <dgm:spPr/>
    </dgm:pt>
    <dgm:pt modelId="{248380F7-7438-496D-A649-E275F0F1E2D0}" type="pres">
      <dgm:prSet presAssocID="{B0EDFD88-8586-429E-9D04-C52A637D937B}" presName="parentText" presStyleLbl="alignNode1" presStyleIdx="0" presStyleCnt="3" custLinFactNeighborX="0" custLinFactNeighborY="5468">
        <dgm:presLayoutVars>
          <dgm:chMax val="1"/>
          <dgm:bulletEnabled val="1"/>
        </dgm:presLayoutVars>
      </dgm:prSet>
      <dgm:spPr/>
      <dgm:t>
        <a:bodyPr/>
        <a:lstStyle/>
        <a:p>
          <a:endParaRPr lang="zh-CN" altLang="en-US"/>
        </a:p>
      </dgm:t>
    </dgm:pt>
    <dgm:pt modelId="{B761ADF0-AA84-47B2-BD6A-0A6CE0EB2534}" type="pres">
      <dgm:prSet presAssocID="{B0EDFD88-8586-429E-9D04-C52A637D937B}" presName="descendantText" presStyleLbl="alignAcc1" presStyleIdx="0" presStyleCnt="3" custLinFactNeighborX="1309" custLinFactNeighborY="-85">
        <dgm:presLayoutVars>
          <dgm:bulletEnabled val="1"/>
        </dgm:presLayoutVars>
      </dgm:prSet>
      <dgm:spPr/>
      <dgm:t>
        <a:bodyPr/>
        <a:lstStyle/>
        <a:p>
          <a:endParaRPr lang="zh-CN" altLang="en-US"/>
        </a:p>
      </dgm:t>
    </dgm:pt>
    <dgm:pt modelId="{99A2C81E-59B5-4341-A6C3-32260BDFD38A}" type="pres">
      <dgm:prSet presAssocID="{50435AC7-0BCD-48B6-BB3C-B3103777E869}" presName="sp" presStyleCnt="0"/>
      <dgm:spPr/>
    </dgm:pt>
    <dgm:pt modelId="{3E49C8A8-7A86-4B4A-A030-7388C7534BD3}" type="pres">
      <dgm:prSet presAssocID="{3B14A12C-0FD9-490B-A26E-526C2EC7C566}" presName="composite" presStyleCnt="0"/>
      <dgm:spPr/>
    </dgm:pt>
    <dgm:pt modelId="{A3F70DDF-DD70-4E0B-897B-5C2C6767517B}" type="pres">
      <dgm:prSet presAssocID="{3B14A12C-0FD9-490B-A26E-526C2EC7C566}" presName="parentText" presStyleLbl="alignNode1" presStyleIdx="1" presStyleCnt="3">
        <dgm:presLayoutVars>
          <dgm:chMax val="1"/>
          <dgm:bulletEnabled val="1"/>
        </dgm:presLayoutVars>
      </dgm:prSet>
      <dgm:spPr/>
      <dgm:t>
        <a:bodyPr/>
        <a:lstStyle/>
        <a:p>
          <a:endParaRPr lang="zh-CN" altLang="en-US"/>
        </a:p>
      </dgm:t>
    </dgm:pt>
    <dgm:pt modelId="{45072019-AF70-4D4D-BC75-DD089C524566}" type="pres">
      <dgm:prSet presAssocID="{3B14A12C-0FD9-490B-A26E-526C2EC7C566}" presName="descendantText" presStyleLbl="alignAcc1" presStyleIdx="1" presStyleCnt="3">
        <dgm:presLayoutVars>
          <dgm:bulletEnabled val="1"/>
        </dgm:presLayoutVars>
      </dgm:prSet>
      <dgm:spPr/>
      <dgm:t>
        <a:bodyPr/>
        <a:lstStyle/>
        <a:p>
          <a:endParaRPr lang="zh-CN" altLang="en-US"/>
        </a:p>
      </dgm:t>
    </dgm:pt>
    <dgm:pt modelId="{032A523A-0159-4C79-81D5-C0DE3DF50C34}" type="pres">
      <dgm:prSet presAssocID="{C197A422-B660-4037-A3BD-DC36B717F0E5}" presName="sp" presStyleCnt="0"/>
      <dgm:spPr/>
    </dgm:pt>
    <dgm:pt modelId="{00371CB7-AFA9-45E6-AB86-C879FD7D0D87}" type="pres">
      <dgm:prSet presAssocID="{168FC4FC-BAB4-4396-8A60-1837F7AFC3BF}" presName="composite" presStyleCnt="0"/>
      <dgm:spPr/>
    </dgm:pt>
    <dgm:pt modelId="{CC8DCFBF-3D38-412F-8F74-1E30D94CFD1C}" type="pres">
      <dgm:prSet presAssocID="{168FC4FC-BAB4-4396-8A60-1837F7AFC3BF}" presName="parentText" presStyleLbl="alignNode1" presStyleIdx="2" presStyleCnt="3">
        <dgm:presLayoutVars>
          <dgm:chMax val="1"/>
          <dgm:bulletEnabled val="1"/>
        </dgm:presLayoutVars>
      </dgm:prSet>
      <dgm:spPr/>
      <dgm:t>
        <a:bodyPr/>
        <a:lstStyle/>
        <a:p>
          <a:endParaRPr lang="zh-CN" altLang="en-US"/>
        </a:p>
      </dgm:t>
    </dgm:pt>
    <dgm:pt modelId="{6914C06B-EBA4-458D-A48D-70ACA8C34268}" type="pres">
      <dgm:prSet presAssocID="{168FC4FC-BAB4-4396-8A60-1837F7AFC3BF}" presName="descendantText" presStyleLbl="alignAcc1" presStyleIdx="2" presStyleCnt="3">
        <dgm:presLayoutVars>
          <dgm:bulletEnabled val="1"/>
        </dgm:presLayoutVars>
      </dgm:prSet>
      <dgm:spPr/>
      <dgm:t>
        <a:bodyPr/>
        <a:lstStyle/>
        <a:p>
          <a:endParaRPr lang="zh-CN" altLang="en-US"/>
        </a:p>
      </dgm:t>
    </dgm:pt>
  </dgm:ptLst>
  <dgm:cxnLst>
    <dgm:cxn modelId="{CE37D68F-93E9-47A2-B93B-EE7EB874073D}" type="presOf" srcId="{AC2DB267-C261-4316-A8D9-60718A83E65A}" destId="{6914C06B-EBA4-458D-A48D-70ACA8C34268}" srcOrd="0" destOrd="0" presId="urn:microsoft.com/office/officeart/2005/8/layout/chevron2"/>
    <dgm:cxn modelId="{8533CA6E-D9CA-459D-8B92-BE14BEE8D54E}" type="presOf" srcId="{406B9F13-56E0-4B92-8ACD-EFBD5E73981B}" destId="{9428DE42-3598-4FCC-BB08-8DCAC90F9202}" srcOrd="0" destOrd="0" presId="urn:microsoft.com/office/officeart/2005/8/layout/chevron2"/>
    <dgm:cxn modelId="{09CF3D3F-CF1C-4319-ADFC-57F29E628056}" type="presOf" srcId="{168FC4FC-BAB4-4396-8A60-1837F7AFC3BF}" destId="{CC8DCFBF-3D38-412F-8F74-1E30D94CFD1C}" srcOrd="0" destOrd="0" presId="urn:microsoft.com/office/officeart/2005/8/layout/chevron2"/>
    <dgm:cxn modelId="{0AE2A248-4C13-464C-94D9-4A5831EAB524}" srcId="{3B14A12C-0FD9-490B-A26E-526C2EC7C566}" destId="{A74DA1B3-A35B-4019-8311-C7664191F59B}" srcOrd="0" destOrd="0" parTransId="{A9C2233B-A878-4D51-8AD6-B0B3C4D4599B}" sibTransId="{4AFC0DFC-AEAB-402E-BF1E-83F9790F87AE}"/>
    <dgm:cxn modelId="{EB0EC24D-F83F-4BC5-817B-B13C99BCDEC0}" srcId="{406B9F13-56E0-4B92-8ACD-EFBD5E73981B}" destId="{3B14A12C-0FD9-490B-A26E-526C2EC7C566}" srcOrd="1" destOrd="0" parTransId="{5AE9EB44-78C9-4466-B014-EA237BF9E5B5}" sibTransId="{C197A422-B660-4037-A3BD-DC36B717F0E5}"/>
    <dgm:cxn modelId="{5FF7F062-DFDD-4800-86ED-39BE6080CE1A}" type="presOf" srcId="{A74DA1B3-A35B-4019-8311-C7664191F59B}" destId="{45072019-AF70-4D4D-BC75-DD089C524566}" srcOrd="0" destOrd="0" presId="urn:microsoft.com/office/officeart/2005/8/layout/chevron2"/>
    <dgm:cxn modelId="{D6B6D02D-BED7-4F26-ABC3-A2F1A1934B70}" srcId="{168FC4FC-BAB4-4396-8A60-1837F7AFC3BF}" destId="{AC2DB267-C261-4316-A8D9-60718A83E65A}" srcOrd="0" destOrd="0" parTransId="{DAB1CD52-0AD7-4751-96BA-F8E6F8F6A6E1}" sibTransId="{B12A67DF-73FC-469C-99CB-CAEA71342453}"/>
    <dgm:cxn modelId="{4626E041-7E59-41B5-A66A-4CBD476D5BF3}" type="presOf" srcId="{F950F3A6-C0DA-4131-BEE2-F3A096212C4B}" destId="{B761ADF0-AA84-47B2-BD6A-0A6CE0EB2534}" srcOrd="0" destOrd="0" presId="urn:microsoft.com/office/officeart/2005/8/layout/chevron2"/>
    <dgm:cxn modelId="{13BA514B-7504-444F-969D-14EDBA70ACC1}" srcId="{406B9F13-56E0-4B92-8ACD-EFBD5E73981B}" destId="{B0EDFD88-8586-429E-9D04-C52A637D937B}" srcOrd="0" destOrd="0" parTransId="{8CE59CCF-E331-4544-9A31-49C8CAF3B220}" sibTransId="{50435AC7-0BCD-48B6-BB3C-B3103777E869}"/>
    <dgm:cxn modelId="{6BF36A56-4BB3-4D29-B5A8-254740CA6174}" type="presOf" srcId="{3B14A12C-0FD9-490B-A26E-526C2EC7C566}" destId="{A3F70DDF-DD70-4E0B-897B-5C2C6767517B}" srcOrd="0" destOrd="0" presId="urn:microsoft.com/office/officeart/2005/8/layout/chevron2"/>
    <dgm:cxn modelId="{7B9C78F7-8170-4368-AB33-0B8DAFF1D89C}" srcId="{B0EDFD88-8586-429E-9D04-C52A637D937B}" destId="{F950F3A6-C0DA-4131-BEE2-F3A096212C4B}" srcOrd="0" destOrd="0" parTransId="{6E5B155F-5EE0-415A-9271-1DEAAB93C7C2}" sibTransId="{A641760A-76B0-4BC5-B000-35FBB2EDD11D}"/>
    <dgm:cxn modelId="{E8F74E9C-70AB-42A9-8ED8-0B2A2E4C1A95}" type="presOf" srcId="{B0EDFD88-8586-429E-9D04-C52A637D937B}" destId="{248380F7-7438-496D-A649-E275F0F1E2D0}" srcOrd="0" destOrd="0" presId="urn:microsoft.com/office/officeart/2005/8/layout/chevron2"/>
    <dgm:cxn modelId="{DEE77C6B-6C59-41AF-BE4D-0B10DDB291A8}" srcId="{406B9F13-56E0-4B92-8ACD-EFBD5E73981B}" destId="{168FC4FC-BAB4-4396-8A60-1837F7AFC3BF}" srcOrd="2" destOrd="0" parTransId="{1E93B2FF-339D-4FC1-9083-7E543802C973}" sibTransId="{42095BB0-82D2-4A90-B329-9BE4E19946C5}"/>
    <dgm:cxn modelId="{41322FBD-B8ED-45C0-9956-E6FDD065D39A}" type="presParOf" srcId="{9428DE42-3598-4FCC-BB08-8DCAC90F9202}" destId="{8ECA688D-C1EE-41B7-BB2A-34B014E8FEFD}" srcOrd="0" destOrd="0" presId="urn:microsoft.com/office/officeart/2005/8/layout/chevron2"/>
    <dgm:cxn modelId="{F0A80DEB-A4B5-4E83-BBF6-8B8BC5A6C0FE}" type="presParOf" srcId="{8ECA688D-C1EE-41B7-BB2A-34B014E8FEFD}" destId="{248380F7-7438-496D-A649-E275F0F1E2D0}" srcOrd="0" destOrd="0" presId="urn:microsoft.com/office/officeart/2005/8/layout/chevron2"/>
    <dgm:cxn modelId="{313479A6-6606-44EA-9721-9FACAFD2FD24}" type="presParOf" srcId="{8ECA688D-C1EE-41B7-BB2A-34B014E8FEFD}" destId="{B761ADF0-AA84-47B2-BD6A-0A6CE0EB2534}" srcOrd="1" destOrd="0" presId="urn:microsoft.com/office/officeart/2005/8/layout/chevron2"/>
    <dgm:cxn modelId="{C3CA1E34-BB64-47F5-AE6B-AF25820DC4AB}" type="presParOf" srcId="{9428DE42-3598-4FCC-BB08-8DCAC90F9202}" destId="{99A2C81E-59B5-4341-A6C3-32260BDFD38A}" srcOrd="1" destOrd="0" presId="urn:microsoft.com/office/officeart/2005/8/layout/chevron2"/>
    <dgm:cxn modelId="{FB83CD0A-56E8-4CEF-BF4C-E069F9C36A28}" type="presParOf" srcId="{9428DE42-3598-4FCC-BB08-8DCAC90F9202}" destId="{3E49C8A8-7A86-4B4A-A030-7388C7534BD3}" srcOrd="2" destOrd="0" presId="urn:microsoft.com/office/officeart/2005/8/layout/chevron2"/>
    <dgm:cxn modelId="{D9CAC6D1-6D76-4EBB-B3F8-558CF937191F}" type="presParOf" srcId="{3E49C8A8-7A86-4B4A-A030-7388C7534BD3}" destId="{A3F70DDF-DD70-4E0B-897B-5C2C6767517B}" srcOrd="0" destOrd="0" presId="urn:microsoft.com/office/officeart/2005/8/layout/chevron2"/>
    <dgm:cxn modelId="{56B5B1C3-EB5C-4184-A2F5-15D18264E38B}" type="presParOf" srcId="{3E49C8A8-7A86-4B4A-A030-7388C7534BD3}" destId="{45072019-AF70-4D4D-BC75-DD089C524566}" srcOrd="1" destOrd="0" presId="urn:microsoft.com/office/officeart/2005/8/layout/chevron2"/>
    <dgm:cxn modelId="{75A04481-ABEB-42F0-B561-145423EE2944}" type="presParOf" srcId="{9428DE42-3598-4FCC-BB08-8DCAC90F9202}" destId="{032A523A-0159-4C79-81D5-C0DE3DF50C34}" srcOrd="3" destOrd="0" presId="urn:microsoft.com/office/officeart/2005/8/layout/chevron2"/>
    <dgm:cxn modelId="{34A8BBD4-3634-4027-B2C7-8FF01116648E}" type="presParOf" srcId="{9428DE42-3598-4FCC-BB08-8DCAC90F9202}" destId="{00371CB7-AFA9-45E6-AB86-C879FD7D0D87}" srcOrd="4" destOrd="0" presId="urn:microsoft.com/office/officeart/2005/8/layout/chevron2"/>
    <dgm:cxn modelId="{A341F107-40E6-407E-858E-900CF2698335}" type="presParOf" srcId="{00371CB7-AFA9-45E6-AB86-C879FD7D0D87}" destId="{CC8DCFBF-3D38-412F-8F74-1E30D94CFD1C}" srcOrd="0" destOrd="0" presId="urn:microsoft.com/office/officeart/2005/8/layout/chevron2"/>
    <dgm:cxn modelId="{77837566-3322-4C14-A6E0-8F1D8853B43B}" type="presParOf" srcId="{00371CB7-AFA9-45E6-AB86-C879FD7D0D87}" destId="{6914C06B-EBA4-458D-A48D-70ACA8C34268}"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C3AF8-9891-43CD-8EB9-46EF5B2F89B2}">
      <dsp:nvSpPr>
        <dsp:cNvPr id="0" name=""/>
        <dsp:cNvSpPr/>
      </dsp:nvSpPr>
      <dsp:spPr>
        <a:xfrm rot="5400000">
          <a:off x="-138932" y="140135"/>
          <a:ext cx="926214" cy="648350"/>
        </a:xfrm>
        <a:prstGeom prst="chevron">
          <a:avLst/>
        </a:prstGeom>
        <a:solidFill>
          <a:schemeClr val="accent1">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1</a:t>
          </a:r>
          <a:endParaRPr lang="zh-CN" altLang="en-US" sz="1800" kern="1200" dirty="0">
            <a:solidFill>
              <a:schemeClr val="tx1"/>
            </a:solidFill>
          </a:endParaRPr>
        </a:p>
      </dsp:txBody>
      <dsp:txXfrm rot="-5400000">
        <a:off x="0" y="325378"/>
        <a:ext cx="648350" cy="277864"/>
      </dsp:txXfrm>
    </dsp:sp>
    <dsp:sp modelId="{6F64113B-0F94-4C16-8F4E-18871FE1F006}">
      <dsp:nvSpPr>
        <dsp:cNvPr id="0" name=""/>
        <dsp:cNvSpPr/>
      </dsp:nvSpPr>
      <dsp:spPr>
        <a:xfrm rot="5400000">
          <a:off x="3167335" y="-2517782"/>
          <a:ext cx="602039" cy="56400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latin typeface="华文仿宋" panose="02010600040101010101" pitchFamily="2" charset="-122"/>
              <a:ea typeface="华文仿宋" panose="02010600040101010101" pitchFamily="2" charset="-122"/>
            </a:rPr>
            <a:t>确立评价</a:t>
          </a:r>
          <a:r>
            <a:rPr lang="zh-CN" altLang="en-US" sz="2800" kern="1200" dirty="0">
              <a:solidFill>
                <a:srgbClr val="FF0000"/>
              </a:solidFill>
              <a:latin typeface="华文仿宋" panose="02010600040101010101" pitchFamily="2" charset="-122"/>
              <a:ea typeface="华文仿宋" panose="02010600040101010101" pitchFamily="2" charset="-122"/>
            </a:rPr>
            <a:t>目标</a:t>
          </a:r>
          <a:endParaRPr lang="zh-CN" altLang="en-US" sz="2800" kern="1200" dirty="0">
            <a:solidFill>
              <a:srgbClr val="FF0000"/>
            </a:solidFill>
          </a:endParaRPr>
        </a:p>
      </dsp:txBody>
      <dsp:txXfrm rot="-5400000">
        <a:off x="648351" y="30591"/>
        <a:ext cx="5610620" cy="543261"/>
      </dsp:txXfrm>
    </dsp:sp>
    <dsp:sp modelId="{94AA94B6-CCF4-4F8D-AB4D-9659AA9E63C0}">
      <dsp:nvSpPr>
        <dsp:cNvPr id="0" name=""/>
        <dsp:cNvSpPr/>
      </dsp:nvSpPr>
      <dsp:spPr>
        <a:xfrm rot="5400000">
          <a:off x="-138932" y="871844"/>
          <a:ext cx="926214" cy="648350"/>
        </a:xfrm>
        <a:prstGeom prst="chevron">
          <a:avLst/>
        </a:prstGeom>
        <a:solidFill>
          <a:schemeClr val="accent1">
            <a:hueOff val="0"/>
            <a:satOff val="0"/>
            <a:lumOff val="0"/>
            <a:alphaOff val="0"/>
          </a:schemeClr>
        </a:solidFill>
        <a:ln w="25400"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2</a:t>
          </a:r>
          <a:endParaRPr lang="zh-CN" altLang="en-US" sz="1800" kern="1200" dirty="0">
            <a:solidFill>
              <a:schemeClr val="tx1"/>
            </a:solidFill>
          </a:endParaRPr>
        </a:p>
      </dsp:txBody>
      <dsp:txXfrm rot="-5400000">
        <a:off x="0" y="1057087"/>
        <a:ext cx="648350" cy="277864"/>
      </dsp:txXfrm>
    </dsp:sp>
    <dsp:sp modelId="{10A863BD-4AA7-4DE7-B95C-8FEE32504076}">
      <dsp:nvSpPr>
        <dsp:cNvPr id="0" name=""/>
        <dsp:cNvSpPr/>
      </dsp:nvSpPr>
      <dsp:spPr>
        <a:xfrm rot="5400000">
          <a:off x="3167335" y="-1786072"/>
          <a:ext cx="602039" cy="56400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latin typeface="华文仿宋" panose="02010600040101010101" pitchFamily="2" charset="-122"/>
              <a:ea typeface="华文仿宋" panose="02010600040101010101" pitchFamily="2" charset="-122"/>
            </a:rPr>
            <a:t>设立评价</a:t>
          </a:r>
          <a:r>
            <a:rPr lang="zh-CN" altLang="en-US" sz="2800" kern="1200" dirty="0">
              <a:solidFill>
                <a:srgbClr val="FF0000"/>
              </a:solidFill>
              <a:latin typeface="华文仿宋" panose="02010600040101010101" pitchFamily="2" charset="-122"/>
              <a:ea typeface="华文仿宋" panose="02010600040101010101" pitchFamily="2" charset="-122"/>
            </a:rPr>
            <a:t>指标</a:t>
          </a:r>
          <a:endParaRPr lang="zh-CN" altLang="en-US" sz="2800" kern="1200" dirty="0">
            <a:solidFill>
              <a:srgbClr val="FF0000"/>
            </a:solidFill>
          </a:endParaRPr>
        </a:p>
      </dsp:txBody>
      <dsp:txXfrm rot="-5400000">
        <a:off x="648351" y="762301"/>
        <a:ext cx="5610620" cy="543261"/>
      </dsp:txXfrm>
    </dsp:sp>
    <dsp:sp modelId="{AFFAD9AB-2C06-4BFB-8666-DBE3FC8556FE}">
      <dsp:nvSpPr>
        <dsp:cNvPr id="0" name=""/>
        <dsp:cNvSpPr/>
      </dsp:nvSpPr>
      <dsp:spPr>
        <a:xfrm rot="5400000">
          <a:off x="-138932" y="1603554"/>
          <a:ext cx="926214" cy="648350"/>
        </a:xfrm>
        <a:prstGeom prst="chevron">
          <a:avLst/>
        </a:prstGeom>
        <a:solidFill>
          <a:schemeClr val="accent1">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3</a:t>
          </a:r>
          <a:endParaRPr lang="zh-CN" altLang="en-US" sz="1800" kern="1200" dirty="0">
            <a:solidFill>
              <a:schemeClr val="tx1"/>
            </a:solidFill>
          </a:endParaRPr>
        </a:p>
      </dsp:txBody>
      <dsp:txXfrm rot="-5400000">
        <a:off x="0" y="1788797"/>
        <a:ext cx="648350" cy="277864"/>
      </dsp:txXfrm>
    </dsp:sp>
    <dsp:sp modelId="{AB89A780-F6AE-472C-9DAE-C296463892B8}">
      <dsp:nvSpPr>
        <dsp:cNvPr id="0" name=""/>
        <dsp:cNvSpPr/>
      </dsp:nvSpPr>
      <dsp:spPr>
        <a:xfrm rot="5400000">
          <a:off x="3167335" y="-1054362"/>
          <a:ext cx="602039" cy="56400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latin typeface="华文仿宋" panose="02010600040101010101" pitchFamily="2" charset="-122"/>
              <a:ea typeface="华文仿宋" panose="02010600040101010101" pitchFamily="2" charset="-122"/>
            </a:rPr>
            <a:t>收集评价</a:t>
          </a:r>
          <a:r>
            <a:rPr lang="zh-CN" altLang="en-US" sz="2800" kern="1200" dirty="0">
              <a:solidFill>
                <a:srgbClr val="FF0000"/>
              </a:solidFill>
              <a:latin typeface="华文仿宋" panose="02010600040101010101" pitchFamily="2" charset="-122"/>
              <a:ea typeface="华文仿宋" panose="02010600040101010101" pitchFamily="2" charset="-122"/>
            </a:rPr>
            <a:t>信息</a:t>
          </a:r>
          <a:endParaRPr lang="zh-CN" altLang="en-US" sz="2800" kern="1200" dirty="0">
            <a:solidFill>
              <a:srgbClr val="FF0000"/>
            </a:solidFill>
          </a:endParaRPr>
        </a:p>
      </dsp:txBody>
      <dsp:txXfrm rot="-5400000">
        <a:off x="648351" y="1494011"/>
        <a:ext cx="5610620" cy="543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380F7-7438-496D-A649-E275F0F1E2D0}">
      <dsp:nvSpPr>
        <dsp:cNvPr id="0" name=""/>
        <dsp:cNvSpPr/>
      </dsp:nvSpPr>
      <dsp:spPr>
        <a:xfrm rot="5400000">
          <a:off x="-142198" y="195265"/>
          <a:ext cx="947988" cy="663591"/>
        </a:xfrm>
        <a:prstGeom prst="chevron">
          <a:avLst/>
        </a:prstGeom>
        <a:solidFill>
          <a:schemeClr val="accent1">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4</a:t>
          </a:r>
          <a:endParaRPr lang="zh-CN" altLang="en-US" sz="1800" kern="1200" dirty="0">
            <a:solidFill>
              <a:schemeClr val="tx1"/>
            </a:solidFill>
          </a:endParaRPr>
        </a:p>
      </dsp:txBody>
      <dsp:txXfrm rot="-5400000">
        <a:off x="1" y="384863"/>
        <a:ext cx="663591" cy="284397"/>
      </dsp:txXfrm>
    </dsp:sp>
    <dsp:sp modelId="{B761ADF0-AA84-47B2-BD6A-0A6CE0EB2534}">
      <dsp:nvSpPr>
        <dsp:cNvPr id="0" name=""/>
        <dsp:cNvSpPr/>
      </dsp:nvSpPr>
      <dsp:spPr>
        <a:xfrm rot="5400000">
          <a:off x="3192051" y="-2527752"/>
          <a:ext cx="616192" cy="5673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latin typeface="华文仿宋" panose="02010600040101010101" pitchFamily="2" charset="-122"/>
              <a:ea typeface="华文仿宋" panose="02010600040101010101" pitchFamily="2" charset="-122"/>
            </a:rPr>
            <a:t>选择评价</a:t>
          </a:r>
          <a:r>
            <a:rPr lang="zh-CN" altLang="en-US" sz="2800" kern="1200" dirty="0">
              <a:solidFill>
                <a:srgbClr val="FF0000"/>
              </a:solidFill>
              <a:latin typeface="华文仿宋" panose="02010600040101010101" pitchFamily="2" charset="-122"/>
              <a:ea typeface="华文仿宋" panose="02010600040101010101" pitchFamily="2" charset="-122"/>
            </a:rPr>
            <a:t>标准</a:t>
          </a:r>
          <a:endParaRPr lang="zh-CN" altLang="en-US" sz="2800" kern="1200" dirty="0">
            <a:solidFill>
              <a:srgbClr val="FF0000"/>
            </a:solidFill>
          </a:endParaRPr>
        </a:p>
      </dsp:txBody>
      <dsp:txXfrm rot="-5400000">
        <a:off x="663591" y="30788"/>
        <a:ext cx="5643032" cy="556032"/>
      </dsp:txXfrm>
    </dsp:sp>
    <dsp:sp modelId="{A3F70DDF-DD70-4E0B-897B-5C2C6767517B}">
      <dsp:nvSpPr>
        <dsp:cNvPr id="0" name=""/>
        <dsp:cNvSpPr/>
      </dsp:nvSpPr>
      <dsp:spPr>
        <a:xfrm rot="5400000">
          <a:off x="-142198" y="892340"/>
          <a:ext cx="947988" cy="663591"/>
        </a:xfrm>
        <a:prstGeom prst="chevron">
          <a:avLst/>
        </a:prstGeom>
        <a:solidFill>
          <a:schemeClr val="accent1">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5</a:t>
          </a:r>
          <a:endParaRPr lang="zh-CN" altLang="en-US" sz="1800" kern="1200" dirty="0">
            <a:solidFill>
              <a:schemeClr val="tx1"/>
            </a:solidFill>
          </a:endParaRPr>
        </a:p>
      </dsp:txBody>
      <dsp:txXfrm rot="-5400000">
        <a:off x="1" y="1081938"/>
        <a:ext cx="663591" cy="284397"/>
      </dsp:txXfrm>
    </dsp:sp>
    <dsp:sp modelId="{45072019-AF70-4D4D-BC75-DD089C524566}">
      <dsp:nvSpPr>
        <dsp:cNvPr id="0" name=""/>
        <dsp:cNvSpPr/>
      </dsp:nvSpPr>
      <dsp:spPr>
        <a:xfrm rot="5400000">
          <a:off x="3192051" y="-1778318"/>
          <a:ext cx="616192" cy="5673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latin typeface="华文仿宋" panose="02010600040101010101" pitchFamily="2" charset="-122"/>
              <a:ea typeface="华文仿宋" panose="02010600040101010101" pitchFamily="2" charset="-122"/>
            </a:rPr>
            <a:t>形成评价</a:t>
          </a:r>
          <a:r>
            <a:rPr lang="zh-CN" altLang="en-US" sz="2800" kern="1200" dirty="0">
              <a:solidFill>
                <a:srgbClr val="FF0000"/>
              </a:solidFill>
              <a:latin typeface="华文仿宋" panose="02010600040101010101" pitchFamily="2" charset="-122"/>
              <a:ea typeface="华文仿宋" panose="02010600040101010101" pitchFamily="2" charset="-122"/>
            </a:rPr>
            <a:t>结论</a:t>
          </a:r>
          <a:endParaRPr lang="zh-CN" altLang="en-US" sz="2800" kern="1200" dirty="0">
            <a:solidFill>
              <a:srgbClr val="FF0000"/>
            </a:solidFill>
          </a:endParaRPr>
        </a:p>
      </dsp:txBody>
      <dsp:txXfrm rot="-5400000">
        <a:off x="663591" y="780222"/>
        <a:ext cx="5643032" cy="556032"/>
      </dsp:txXfrm>
    </dsp:sp>
    <dsp:sp modelId="{CC8DCFBF-3D38-412F-8F74-1E30D94CFD1C}">
      <dsp:nvSpPr>
        <dsp:cNvPr id="0" name=""/>
        <dsp:cNvSpPr/>
      </dsp:nvSpPr>
      <dsp:spPr>
        <a:xfrm rot="5400000">
          <a:off x="-142198" y="1641250"/>
          <a:ext cx="947988" cy="663591"/>
        </a:xfrm>
        <a:prstGeom prst="chevron">
          <a:avLst/>
        </a:prstGeom>
        <a:solidFill>
          <a:schemeClr val="accent1">
            <a:hueOff val="0"/>
            <a:satOff val="0"/>
            <a:lumOff val="0"/>
            <a:alphaOff val="0"/>
          </a:schemeClr>
        </a:solidFill>
        <a:ln w="25400" cap="flat" cmpd="sng" algn="ctr">
          <a:solidFill>
            <a:schemeClr val="accent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a:solidFill>
                <a:schemeClr val="tx1"/>
              </a:solidFill>
            </a:rPr>
            <a:t>6</a:t>
          </a:r>
          <a:endParaRPr lang="zh-CN" altLang="en-US" sz="1800" kern="1200" dirty="0">
            <a:solidFill>
              <a:schemeClr val="tx1"/>
            </a:solidFill>
          </a:endParaRPr>
        </a:p>
      </dsp:txBody>
      <dsp:txXfrm rot="-5400000">
        <a:off x="1" y="1830848"/>
        <a:ext cx="663591" cy="284397"/>
      </dsp:txXfrm>
    </dsp:sp>
    <dsp:sp modelId="{6914C06B-EBA4-458D-A48D-70ACA8C34268}">
      <dsp:nvSpPr>
        <dsp:cNvPr id="0" name=""/>
        <dsp:cNvSpPr/>
      </dsp:nvSpPr>
      <dsp:spPr>
        <a:xfrm rot="5400000">
          <a:off x="3192051" y="-1029407"/>
          <a:ext cx="616192" cy="56731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a:latin typeface="华文仿宋" panose="02010600040101010101" pitchFamily="2" charset="-122"/>
              <a:ea typeface="华文仿宋" panose="02010600040101010101" pitchFamily="2" charset="-122"/>
            </a:rPr>
            <a:t>提出改善</a:t>
          </a:r>
          <a:r>
            <a:rPr lang="zh-CN" altLang="en-US" sz="2800" kern="1200" dirty="0">
              <a:solidFill>
                <a:srgbClr val="FF0000"/>
              </a:solidFill>
              <a:latin typeface="华文仿宋" panose="02010600040101010101" pitchFamily="2" charset="-122"/>
              <a:ea typeface="华文仿宋" panose="02010600040101010101" pitchFamily="2" charset="-122"/>
            </a:rPr>
            <a:t>建议</a:t>
          </a:r>
          <a:endParaRPr lang="zh-CN" altLang="en-US" sz="2800" kern="1200" dirty="0">
            <a:solidFill>
              <a:srgbClr val="FF0000"/>
            </a:solidFill>
          </a:endParaRPr>
        </a:p>
      </dsp:txBody>
      <dsp:txXfrm rot="-5400000">
        <a:off x="663591" y="1529133"/>
        <a:ext cx="5643032" cy="5560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1AE96-F502-4795-9822-487BEC1BBA4D}" type="datetimeFigureOut">
              <a:rPr lang="zh-CN" altLang="en-US" smtClean="0"/>
              <a:t>2021/5/31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3CB10-4796-438F-86EA-965B5D9B4073}" type="slidenum">
              <a:rPr lang="zh-CN" altLang="en-US" smtClean="0"/>
              <a:t>‹#›</a:t>
            </a:fld>
            <a:endParaRPr lang="zh-CN" altLang="en-US"/>
          </a:p>
        </p:txBody>
      </p:sp>
    </p:spTree>
    <p:extLst>
      <p:ext uri="{BB962C8B-B14F-4D97-AF65-F5344CB8AC3E}">
        <p14:creationId xmlns:p14="http://schemas.microsoft.com/office/powerpoint/2010/main" val="1954136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wrap="square" numCol="1" anchor="t" anchorCtr="0" compatLnSpc="1">
            <a:prstTxWarp prst="textNoShape">
              <a:avLst/>
            </a:prstTxWarp>
            <a:normAutofit/>
          </a:bodyPr>
          <a:lstStyle/>
          <a:p>
            <a:pPr>
              <a:lnSpc>
                <a:spcPct val="160000"/>
              </a:lnSpc>
              <a:spcBef>
                <a:spcPct val="0"/>
              </a:spcBef>
            </a:pPr>
            <a:r>
              <a:rPr lang="zh-CN" altLang="en-US" sz="1900" b="1" smtClean="0">
                <a:latin typeface="SimHei" charset="-122"/>
                <a:ea typeface="SimHei" charset="-122"/>
              </a:rPr>
              <a:t>商业银行导论</a:t>
            </a:r>
            <a:endParaRPr lang="en-US" altLang="zh-CN" sz="1900" b="1" smtClean="0">
              <a:latin typeface="SimHei" charset="-122"/>
              <a:ea typeface="SimHei" charset="-122"/>
            </a:endParaRPr>
          </a:p>
          <a:p>
            <a:pPr>
              <a:lnSpc>
                <a:spcPct val="80000"/>
              </a:lnSpc>
              <a:spcBef>
                <a:spcPct val="0"/>
              </a:spcBef>
            </a:pPr>
            <a:r>
              <a:rPr lang="zh-CN" altLang="zh-CN" sz="1100" smtClean="0"/>
              <a:t>性质与功能</a:t>
            </a:r>
          </a:p>
          <a:p>
            <a:pPr>
              <a:lnSpc>
                <a:spcPct val="80000"/>
              </a:lnSpc>
              <a:spcBef>
                <a:spcPct val="0"/>
              </a:spcBef>
            </a:pPr>
            <a:r>
              <a:rPr lang="zh-CN" altLang="zh-CN" sz="1100" smtClean="0"/>
              <a:t>组织与结构</a:t>
            </a:r>
          </a:p>
          <a:p>
            <a:pPr>
              <a:lnSpc>
                <a:spcPct val="80000"/>
              </a:lnSpc>
              <a:spcBef>
                <a:spcPct val="0"/>
              </a:spcBef>
            </a:pPr>
            <a:r>
              <a:rPr lang="zh-CN" altLang="zh-CN" sz="1100" smtClean="0"/>
              <a:t>经营模式及其发展</a:t>
            </a:r>
            <a:endParaRPr lang="zh-CN" altLang="en-US" sz="1900" b="1" smtClean="0">
              <a:latin typeface="SimHei" charset="-122"/>
              <a:ea typeface="SimHei" charset="-122"/>
            </a:endParaRPr>
          </a:p>
          <a:p>
            <a:pPr>
              <a:lnSpc>
                <a:spcPct val="160000"/>
              </a:lnSpc>
              <a:spcBef>
                <a:spcPct val="0"/>
              </a:spcBef>
            </a:pPr>
            <a:r>
              <a:rPr lang="zh-CN" altLang="en-US" sz="1900" b="1" smtClean="0">
                <a:latin typeface="SimHei" charset="-122"/>
                <a:ea typeface="SimHei" charset="-122"/>
              </a:rPr>
              <a:t>商业银行经营管理概述</a:t>
            </a:r>
            <a:endParaRPr lang="en-US" altLang="zh-CN" sz="1900" b="1" smtClean="0">
              <a:latin typeface="SimHei" charset="-122"/>
              <a:ea typeface="SimHei" charset="-122"/>
            </a:endParaRPr>
          </a:p>
          <a:p>
            <a:pPr>
              <a:lnSpc>
                <a:spcPct val="80000"/>
              </a:lnSpc>
              <a:spcBef>
                <a:spcPct val="0"/>
              </a:spcBef>
            </a:pPr>
            <a:r>
              <a:rPr lang="zh-CN" altLang="zh-CN" sz="1100" smtClean="0"/>
              <a:t>经营目标与经营原则</a:t>
            </a:r>
          </a:p>
          <a:p>
            <a:pPr>
              <a:lnSpc>
                <a:spcPct val="80000"/>
              </a:lnSpc>
              <a:spcBef>
                <a:spcPct val="0"/>
              </a:spcBef>
            </a:pPr>
            <a:r>
              <a:rPr lang="zh-CN" altLang="zh-CN" sz="1100" smtClean="0"/>
              <a:t>组织与结构</a:t>
            </a:r>
          </a:p>
          <a:p>
            <a:pPr>
              <a:lnSpc>
                <a:spcPct val="80000"/>
              </a:lnSpc>
              <a:spcBef>
                <a:spcPct val="0"/>
              </a:spcBef>
            </a:pPr>
            <a:r>
              <a:rPr lang="zh-CN" altLang="zh-CN" sz="1100" smtClean="0"/>
              <a:t>经营模式及其发展</a:t>
            </a:r>
            <a:endParaRPr lang="en-US" altLang="zh-CN" sz="1100" smtClean="0"/>
          </a:p>
          <a:p>
            <a:pPr>
              <a:lnSpc>
                <a:spcPct val="120000"/>
              </a:lnSpc>
              <a:spcBef>
                <a:spcPct val="0"/>
              </a:spcBef>
            </a:pPr>
            <a:r>
              <a:rPr lang="zh-CN" altLang="en-US" sz="1100" b="1" smtClean="0">
                <a:ea typeface="SimHei" charset="-122"/>
              </a:rPr>
              <a:t>商业银行负债业务</a:t>
            </a:r>
          </a:p>
          <a:p>
            <a:pPr>
              <a:lnSpc>
                <a:spcPct val="120000"/>
              </a:lnSpc>
              <a:spcBef>
                <a:spcPct val="0"/>
              </a:spcBef>
            </a:pPr>
            <a:r>
              <a:rPr lang="zh-CN" altLang="en-US" sz="1100" b="1" smtClean="0">
                <a:ea typeface="SimHei" charset="-122"/>
              </a:rPr>
              <a:t>商业银行资产业务</a:t>
            </a:r>
            <a:endParaRPr lang="en-US" altLang="zh-CN" sz="1100" b="1" smtClean="0">
              <a:ea typeface="SimHei" charset="-122"/>
            </a:endParaRPr>
          </a:p>
          <a:p>
            <a:pPr>
              <a:lnSpc>
                <a:spcPct val="120000"/>
              </a:lnSpc>
              <a:spcBef>
                <a:spcPct val="0"/>
              </a:spcBef>
            </a:pPr>
            <a:r>
              <a:rPr lang="zh-CN" altLang="en-US" sz="1100" b="1" smtClean="0">
                <a:ea typeface="SimHei" charset="-122"/>
              </a:rPr>
              <a:t>（企业贷款。个人贷款）</a:t>
            </a:r>
          </a:p>
          <a:p>
            <a:pPr>
              <a:lnSpc>
                <a:spcPct val="120000"/>
              </a:lnSpc>
              <a:spcBef>
                <a:spcPct val="0"/>
              </a:spcBef>
            </a:pPr>
            <a:r>
              <a:rPr lang="zh-CN" altLang="en-US" sz="1100" b="1" smtClean="0">
                <a:ea typeface="SimHei" charset="-122"/>
              </a:rPr>
              <a:t>中间业务</a:t>
            </a:r>
          </a:p>
          <a:p>
            <a:pPr>
              <a:lnSpc>
                <a:spcPct val="120000"/>
              </a:lnSpc>
              <a:spcBef>
                <a:spcPct val="0"/>
              </a:spcBef>
            </a:pPr>
            <a:r>
              <a:rPr lang="zh-CN" altLang="en-US" sz="1100" b="1" smtClean="0">
                <a:ea typeface="SimHei" charset="-122"/>
              </a:rPr>
              <a:t>金融市场业务</a:t>
            </a:r>
            <a:endParaRPr lang="en-US" altLang="zh-CN" sz="1100" b="1" smtClean="0">
              <a:ea typeface="SimHei" charset="-122"/>
            </a:endParaRPr>
          </a:p>
          <a:p>
            <a:pPr>
              <a:lnSpc>
                <a:spcPct val="120000"/>
              </a:lnSpc>
              <a:spcBef>
                <a:spcPct val="0"/>
              </a:spcBef>
            </a:pPr>
            <a:r>
              <a:rPr lang="zh-CN" altLang="en-US" sz="1100" b="1" smtClean="0">
                <a:ea typeface="SimHei" charset="-122"/>
              </a:rPr>
              <a:t>电子银行</a:t>
            </a:r>
            <a:endParaRPr lang="en-US" altLang="zh-CN" sz="1100" b="1" smtClean="0">
              <a:ea typeface="SimHei" charset="-122"/>
            </a:endParaRPr>
          </a:p>
          <a:p>
            <a:pPr>
              <a:lnSpc>
                <a:spcPct val="120000"/>
              </a:lnSpc>
              <a:spcBef>
                <a:spcPct val="0"/>
              </a:spcBef>
            </a:pPr>
            <a:r>
              <a:rPr lang="zh-CN" altLang="en-US" sz="1100" b="1" smtClean="0">
                <a:ea typeface="SimHei" charset="-122"/>
              </a:rPr>
              <a:t>资本金管理</a:t>
            </a:r>
            <a:endParaRPr lang="en-US" altLang="zh-CN" sz="1100" b="1" smtClean="0">
              <a:ea typeface="SimHei" charset="-122"/>
            </a:endParaRPr>
          </a:p>
          <a:p>
            <a:pPr>
              <a:lnSpc>
                <a:spcPct val="120000"/>
              </a:lnSpc>
              <a:spcBef>
                <a:spcPct val="0"/>
              </a:spcBef>
            </a:pPr>
            <a:r>
              <a:rPr lang="zh-CN" altLang="en-US" sz="1100" b="1" smtClean="0">
                <a:ea typeface="SimHei" charset="-122"/>
              </a:rPr>
              <a:t>流动性管理</a:t>
            </a:r>
          </a:p>
          <a:p>
            <a:pPr>
              <a:lnSpc>
                <a:spcPct val="120000"/>
              </a:lnSpc>
              <a:spcBef>
                <a:spcPct val="0"/>
              </a:spcBef>
            </a:pPr>
            <a:r>
              <a:rPr lang="zh-CN" altLang="en-US" sz="1100" b="1" smtClean="0">
                <a:ea typeface="SimHei" charset="-122"/>
              </a:rPr>
              <a:t>商业银行风险管理</a:t>
            </a:r>
            <a:endParaRPr lang="en-US" altLang="zh-CN" sz="1100" b="1" smtClean="0">
              <a:ea typeface="SimHei" charset="-122"/>
            </a:endParaRPr>
          </a:p>
          <a:p>
            <a:pPr>
              <a:lnSpc>
                <a:spcPct val="120000"/>
              </a:lnSpc>
              <a:spcBef>
                <a:spcPct val="0"/>
              </a:spcBef>
            </a:pPr>
            <a:r>
              <a:rPr lang="zh-CN" altLang="en-US" sz="1100" b="1" smtClean="0">
                <a:ea typeface="SimHei" charset="-122"/>
              </a:rPr>
              <a:t>商业银行绩效评价</a:t>
            </a:r>
          </a:p>
          <a:p>
            <a:pPr>
              <a:lnSpc>
                <a:spcPct val="120000"/>
              </a:lnSpc>
              <a:spcBef>
                <a:spcPct val="0"/>
              </a:spcBef>
            </a:pPr>
            <a:endParaRPr lang="zh-CN" altLang="en-US" sz="1100"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423B8F92-D68E-4D19-B286-24766E5B099A}" type="slidenum">
              <a:rPr lang="zh-CN" altLang="en-US"/>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D471DDFF-71E4-400C-BEE7-225F7F963C69}" type="datetimeFigureOut">
              <a:rPr lang="zh-CN" altLang="en-US"/>
              <a:pPr>
                <a:defRPr/>
              </a:pPr>
              <a:t>2021/5/31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83DD5D87-889C-4D68-8C1B-07058698F03A}" type="slidenum">
              <a:rPr lang="zh-CN" altLang="en-US"/>
              <a:pPr>
                <a:defRPr/>
              </a:pPr>
              <a:t>‹#›</a:t>
            </a:fld>
            <a:endParaRPr lang="en-US" altLang="zh-CN"/>
          </a:p>
        </p:txBody>
      </p:sp>
    </p:spTree>
    <p:extLst>
      <p:ext uri="{BB962C8B-B14F-4D97-AF65-F5344CB8AC3E}">
        <p14:creationId xmlns:p14="http://schemas.microsoft.com/office/powerpoint/2010/main" val="38374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3827334F-AD8C-4179-AD75-A91A54948AE4}" type="datetimeFigureOut">
              <a:rPr lang="zh-CN" altLang="en-US"/>
              <a:pPr>
                <a:defRPr/>
              </a:pPr>
              <a:t>2021/5/31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9D470204-BEB8-4C74-B876-1756B775675D}" type="slidenum">
              <a:rPr lang="zh-CN" altLang="en-US"/>
              <a:pPr>
                <a:defRPr/>
              </a:pPr>
              <a:t>‹#›</a:t>
            </a:fld>
            <a:endParaRPr lang="en-US" altLang="zh-CN"/>
          </a:p>
        </p:txBody>
      </p:sp>
    </p:spTree>
    <p:extLst>
      <p:ext uri="{BB962C8B-B14F-4D97-AF65-F5344CB8AC3E}">
        <p14:creationId xmlns:p14="http://schemas.microsoft.com/office/powerpoint/2010/main" val="26161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B9C8D1C9-7240-42EC-BEDD-ACD98BD50256}" type="datetimeFigureOut">
              <a:rPr lang="zh-CN" altLang="en-US"/>
              <a:pPr>
                <a:defRPr/>
              </a:pPr>
              <a:t>2021/5/31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1DD97C0A-E5C4-4DF4-8B67-68F6F607A236}" type="slidenum">
              <a:rPr lang="zh-CN" altLang="en-US"/>
              <a:pPr>
                <a:defRPr/>
              </a:pPr>
              <a:t>‹#›</a:t>
            </a:fld>
            <a:endParaRPr lang="en-US" altLang="zh-CN"/>
          </a:p>
        </p:txBody>
      </p:sp>
    </p:spTree>
    <p:extLst>
      <p:ext uri="{BB962C8B-B14F-4D97-AF65-F5344CB8AC3E}">
        <p14:creationId xmlns:p14="http://schemas.microsoft.com/office/powerpoint/2010/main" val="18893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7A7DD9B0-B9DE-4F8D-AA3E-78E69574164D}" type="datetimeFigureOut">
              <a:rPr lang="zh-CN" altLang="en-US"/>
              <a:pPr>
                <a:defRPr/>
              </a:pPr>
              <a:t>2021/5/31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6A483FE3-435D-43C5-A9FB-9B3183435D0F}" type="slidenum">
              <a:rPr lang="zh-CN" altLang="en-US"/>
              <a:pPr>
                <a:defRPr/>
              </a:pPr>
              <a:t>‹#›</a:t>
            </a:fld>
            <a:endParaRPr lang="en-US" altLang="zh-CN"/>
          </a:p>
        </p:txBody>
      </p:sp>
    </p:spTree>
    <p:extLst>
      <p:ext uri="{BB962C8B-B14F-4D97-AF65-F5344CB8AC3E}">
        <p14:creationId xmlns:p14="http://schemas.microsoft.com/office/powerpoint/2010/main" val="199080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6D6005D1-5FE7-43FB-9835-2268422345A2}" type="datetimeFigureOut">
              <a:rPr lang="zh-CN" altLang="en-US"/>
              <a:pPr>
                <a:defRPr/>
              </a:pPr>
              <a:t>2021/5/31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9BC70291-5D1D-4E79-A1F2-2401D4DB0364}" type="slidenum">
              <a:rPr lang="zh-CN" altLang="en-US"/>
              <a:pPr>
                <a:defRPr/>
              </a:pPr>
              <a:t>‹#›</a:t>
            </a:fld>
            <a:endParaRPr lang="en-US" altLang="zh-CN"/>
          </a:p>
        </p:txBody>
      </p:sp>
    </p:spTree>
    <p:extLst>
      <p:ext uri="{BB962C8B-B14F-4D97-AF65-F5344CB8AC3E}">
        <p14:creationId xmlns:p14="http://schemas.microsoft.com/office/powerpoint/2010/main" val="36666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84572A9E-1C45-4EA9-BC1C-55A57C9D25E8}" type="datetimeFigureOut">
              <a:rPr lang="zh-CN" altLang="en-US"/>
              <a:pPr>
                <a:defRPr/>
              </a:pPr>
              <a:t>2021/5/31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94662C89-9B45-45B1-BE2D-498784A0E769}" type="slidenum">
              <a:rPr lang="zh-CN" altLang="en-US"/>
              <a:pPr>
                <a:defRPr/>
              </a:pPr>
              <a:t>‹#›</a:t>
            </a:fld>
            <a:endParaRPr lang="en-US" altLang="zh-CN"/>
          </a:p>
        </p:txBody>
      </p:sp>
    </p:spTree>
    <p:extLst>
      <p:ext uri="{BB962C8B-B14F-4D97-AF65-F5344CB8AC3E}">
        <p14:creationId xmlns:p14="http://schemas.microsoft.com/office/powerpoint/2010/main" val="32524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extLst>
          </p:cNvPr>
          <p:cNvSpPr>
            <a:spLocks noGrp="1"/>
          </p:cNvSpPr>
          <p:nvPr>
            <p:ph type="dt" sz="half" idx="10"/>
          </p:nvPr>
        </p:nvSpPr>
        <p:spPr/>
        <p:txBody>
          <a:bodyPr/>
          <a:lstStyle>
            <a:lvl1pPr>
              <a:defRPr/>
            </a:lvl1pPr>
          </a:lstStyle>
          <a:p>
            <a:pPr>
              <a:defRPr/>
            </a:pPr>
            <a:fld id="{013BCB0A-5016-461D-8C89-AEABCA0C25CB}" type="datetimeFigureOut">
              <a:rPr lang="zh-CN" altLang="en-US"/>
              <a:pPr>
                <a:defRPr/>
              </a:pPr>
              <a:t>2021/5/31</a:t>
            </a:fld>
            <a:endParaRPr lang="zh-CN" altLang="en-US"/>
          </a:p>
        </p:txBody>
      </p:sp>
      <p:sp>
        <p:nvSpPr>
          <p:cNvPr id="8"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extLst>
          </p:cNvPr>
          <p:cNvSpPr>
            <a:spLocks noGrp="1"/>
          </p:cNvSpPr>
          <p:nvPr>
            <p:ph type="sldNum" sz="quarter" idx="12"/>
          </p:nvPr>
        </p:nvSpPr>
        <p:spPr/>
        <p:txBody>
          <a:bodyPr/>
          <a:lstStyle>
            <a:lvl1pPr>
              <a:defRPr/>
            </a:lvl1pPr>
          </a:lstStyle>
          <a:p>
            <a:pPr>
              <a:defRPr/>
            </a:pPr>
            <a:fld id="{18DD1A9E-621F-460B-869B-C7936A320F77}" type="slidenum">
              <a:rPr lang="zh-CN" altLang="en-US"/>
              <a:pPr>
                <a:defRPr/>
              </a:pPr>
              <a:t>‹#›</a:t>
            </a:fld>
            <a:endParaRPr lang="en-US" altLang="zh-CN"/>
          </a:p>
        </p:txBody>
      </p:sp>
    </p:spTree>
    <p:extLst>
      <p:ext uri="{BB962C8B-B14F-4D97-AF65-F5344CB8AC3E}">
        <p14:creationId xmlns:p14="http://schemas.microsoft.com/office/powerpoint/2010/main" val="12631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extLst>
          </p:cNvPr>
          <p:cNvSpPr>
            <a:spLocks noGrp="1"/>
          </p:cNvSpPr>
          <p:nvPr>
            <p:ph type="dt" sz="half" idx="10"/>
          </p:nvPr>
        </p:nvSpPr>
        <p:spPr/>
        <p:txBody>
          <a:bodyPr/>
          <a:lstStyle>
            <a:lvl1pPr>
              <a:defRPr/>
            </a:lvl1pPr>
          </a:lstStyle>
          <a:p>
            <a:pPr>
              <a:defRPr/>
            </a:pPr>
            <a:fld id="{2A465671-C39E-471C-9FCC-C21881216109}" type="datetimeFigureOut">
              <a:rPr lang="zh-CN" altLang="en-US"/>
              <a:pPr>
                <a:defRPr/>
              </a:pPr>
              <a:t>2021/5/31</a:t>
            </a:fld>
            <a:endParaRPr lang="zh-CN" altLang="en-US"/>
          </a:p>
        </p:txBody>
      </p:sp>
      <p:sp>
        <p:nvSpPr>
          <p:cNvPr id="4"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extLst>
          </p:cNvPr>
          <p:cNvSpPr>
            <a:spLocks noGrp="1"/>
          </p:cNvSpPr>
          <p:nvPr>
            <p:ph type="sldNum" sz="quarter" idx="12"/>
          </p:nvPr>
        </p:nvSpPr>
        <p:spPr/>
        <p:txBody>
          <a:bodyPr/>
          <a:lstStyle>
            <a:lvl1pPr>
              <a:defRPr/>
            </a:lvl1pPr>
          </a:lstStyle>
          <a:p>
            <a:pPr>
              <a:defRPr/>
            </a:pPr>
            <a:fld id="{017956C7-B540-440C-931E-E947D4F9FA23}" type="slidenum">
              <a:rPr lang="zh-CN" altLang="en-US"/>
              <a:pPr>
                <a:defRPr/>
              </a:pPr>
              <a:t>‹#›</a:t>
            </a:fld>
            <a:endParaRPr lang="en-US" altLang="zh-CN"/>
          </a:p>
        </p:txBody>
      </p:sp>
    </p:spTree>
    <p:extLst>
      <p:ext uri="{BB962C8B-B14F-4D97-AF65-F5344CB8AC3E}">
        <p14:creationId xmlns:p14="http://schemas.microsoft.com/office/powerpoint/2010/main" val="405843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extLst>
          </p:cNvPr>
          <p:cNvSpPr>
            <a:spLocks noGrp="1"/>
          </p:cNvSpPr>
          <p:nvPr>
            <p:ph type="dt" sz="half" idx="10"/>
          </p:nvPr>
        </p:nvSpPr>
        <p:spPr/>
        <p:txBody>
          <a:bodyPr/>
          <a:lstStyle>
            <a:lvl1pPr>
              <a:defRPr/>
            </a:lvl1pPr>
          </a:lstStyle>
          <a:p>
            <a:pPr>
              <a:defRPr/>
            </a:pPr>
            <a:fld id="{465A3D47-ACA2-4A1A-BD67-5C2CEF9DCE6F}" type="datetimeFigureOut">
              <a:rPr lang="zh-CN" altLang="en-US"/>
              <a:pPr>
                <a:defRPr/>
              </a:pPr>
              <a:t>2021/5/31</a:t>
            </a:fld>
            <a:endParaRPr lang="zh-CN" altLang="en-US"/>
          </a:p>
        </p:txBody>
      </p:sp>
      <p:sp>
        <p:nvSpPr>
          <p:cNvPr id="3"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extLst>
          </p:cNvPr>
          <p:cNvSpPr>
            <a:spLocks noGrp="1"/>
          </p:cNvSpPr>
          <p:nvPr>
            <p:ph type="sldNum" sz="quarter" idx="12"/>
          </p:nvPr>
        </p:nvSpPr>
        <p:spPr/>
        <p:txBody>
          <a:bodyPr/>
          <a:lstStyle>
            <a:lvl1pPr>
              <a:defRPr/>
            </a:lvl1pPr>
          </a:lstStyle>
          <a:p>
            <a:pPr>
              <a:defRPr/>
            </a:pPr>
            <a:fld id="{599916FC-39F7-49F1-BBB0-112E818044ED}" type="slidenum">
              <a:rPr lang="zh-CN" altLang="en-US"/>
              <a:pPr>
                <a:defRPr/>
              </a:pPr>
              <a:t>‹#›</a:t>
            </a:fld>
            <a:endParaRPr lang="en-US" altLang="zh-CN"/>
          </a:p>
        </p:txBody>
      </p:sp>
    </p:spTree>
    <p:extLst>
      <p:ext uri="{BB962C8B-B14F-4D97-AF65-F5344CB8AC3E}">
        <p14:creationId xmlns:p14="http://schemas.microsoft.com/office/powerpoint/2010/main" val="368320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EFF1047C-FF30-4BD6-A996-CCB63E3D3565}" type="datetimeFigureOut">
              <a:rPr lang="zh-CN" altLang="en-US"/>
              <a:pPr>
                <a:defRPr/>
              </a:pPr>
              <a:t>2021/5/31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7147184F-0742-4BAC-8D21-B4C214114C1B}" type="slidenum">
              <a:rPr lang="zh-CN" altLang="en-US"/>
              <a:pPr>
                <a:defRPr/>
              </a:pPr>
              <a:t>‹#›</a:t>
            </a:fld>
            <a:endParaRPr lang="en-US" altLang="zh-CN"/>
          </a:p>
        </p:txBody>
      </p:sp>
    </p:spTree>
    <p:extLst>
      <p:ext uri="{BB962C8B-B14F-4D97-AF65-F5344CB8AC3E}">
        <p14:creationId xmlns:p14="http://schemas.microsoft.com/office/powerpoint/2010/main" val="53774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4F9A224B-D0D1-46A0-98CD-74D7D8CB48E9}" type="datetimeFigureOut">
              <a:rPr lang="zh-CN" altLang="en-US"/>
              <a:pPr>
                <a:defRPr/>
              </a:pPr>
              <a:t>2021/5/31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50E1CD0E-1CD6-4013-9BDE-3B696542BB06}" type="slidenum">
              <a:rPr lang="zh-CN" altLang="en-US"/>
              <a:pPr>
                <a:defRPr/>
              </a:pPr>
              <a:t>‹#›</a:t>
            </a:fld>
            <a:endParaRPr lang="en-US" altLang="zh-CN"/>
          </a:p>
        </p:txBody>
      </p:sp>
    </p:spTree>
    <p:extLst>
      <p:ext uri="{BB962C8B-B14F-4D97-AF65-F5344CB8AC3E}">
        <p14:creationId xmlns:p14="http://schemas.microsoft.com/office/powerpoint/2010/main" val="400859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a:ext uri="{FF2B5EF4-FFF2-40B4-BE49-F238E27FC236}"/>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BE4687F-334A-4F76-89CF-DEA96AA5F69A}" type="datetimeFigureOut">
              <a:rPr lang="zh-CN" altLang="en-US"/>
              <a:pPr>
                <a:defRPr/>
              </a:pPr>
              <a:t>2021/5/31</a:t>
            </a:fld>
            <a:endParaRPr lang="zh-CN" altLang="en-US"/>
          </a:p>
        </p:txBody>
      </p:sp>
      <p:sp>
        <p:nvSpPr>
          <p:cNvPr id="5" name="页脚占位符 4">
            <a:extLst>
              <a:ext uri="{FF2B5EF4-FFF2-40B4-BE49-F238E27FC236}"/>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itchFamily="34" charset="0"/>
              </a:defRPr>
            </a:lvl1pPr>
          </a:lstStyle>
          <a:p>
            <a:pPr>
              <a:defRPr/>
            </a:pPr>
            <a:fld id="{68724901-1B39-43F4-9662-6342192C187E}" type="slidenum">
              <a:rPr lang="zh-CN" altLang="en-US"/>
              <a:pPr>
                <a:defRPr/>
              </a:pPr>
              <a:t>‹#›</a:t>
            </a:fld>
            <a:endParaRPr lang="en-US" altLang="zh-CN"/>
          </a:p>
        </p:txBody>
      </p:sp>
      <p:pic>
        <p:nvPicPr>
          <p:cNvPr id="7" name="图片 6">
            <a:extLst>
              <a:ext uri="{FF2B5EF4-FFF2-40B4-BE49-F238E27FC236}"/>
            </a:extLst>
          </p:cNvPr>
          <p:cNvPicPr>
            <a:picLocks noChangeAspect="1"/>
          </p:cNvPicPr>
          <p:nvPr userDrawn="1"/>
        </p:nvPicPr>
        <p:blipFill>
          <a:blip r:embed="rId13" cstate="print">
            <a:clrChange>
              <a:clrFrom>
                <a:srgbClr val="FFFFFF"/>
              </a:clrFrom>
              <a:clrTo>
                <a:srgbClr val="FFFFFF">
                  <a:alpha val="0"/>
                </a:srgbClr>
              </a:clrTo>
            </a:clrChange>
            <a:duotone>
              <a:prstClr val="black"/>
              <a:srgbClr val="FF0000">
                <a:tint val="45000"/>
                <a:satMod val="400000"/>
              </a:srgbClr>
            </a:duotone>
          </a:blip>
          <a:stretch>
            <a:fillRect/>
          </a:stretch>
        </p:blipFill>
        <p:spPr>
          <a:xfrm rot="10800000">
            <a:off x="7074048" y="6237312"/>
            <a:ext cx="2069952" cy="1124120"/>
          </a:xfrm>
          <a:prstGeom prst="rect">
            <a:avLst/>
          </a:prstGeom>
          <a:noFill/>
        </p:spPr>
      </p:pic>
      <p:pic>
        <p:nvPicPr>
          <p:cNvPr id="1032" name="Picture 3" descr="F:\希言\新建文件夹\ppt2-13.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8" y="0"/>
            <a:ext cx="914241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8"/>
          <p:cNvPicPr>
            <a:picLocks noChangeAspect="1"/>
          </p:cNvPicPr>
          <p:nvPr userDrawn="1"/>
        </p:nvPicPr>
        <p:blipFill>
          <a:blip r:embed="rId15">
            <a:lum bright="70000" contrast="-70000"/>
            <a:extLst>
              <a:ext uri="{28A0092B-C50C-407E-A947-70E740481C1C}">
                <a14:useLocalDpi xmlns:a14="http://schemas.microsoft.com/office/drawing/2010/main" val="0"/>
              </a:ext>
            </a:extLst>
          </a:blip>
          <a:srcRect/>
          <a:stretch>
            <a:fillRect/>
          </a:stretch>
        </p:blipFill>
        <p:spPr bwMode="auto">
          <a:xfrm>
            <a:off x="-900113" y="-171450"/>
            <a:ext cx="5019676"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图片 9"/>
          <p:cNvPicPr>
            <a:picLocks noChangeAspect="1"/>
          </p:cNvPicPr>
          <p:nvPr userDrawn="1"/>
        </p:nvPicPr>
        <p:blipFill>
          <a:blip r:embed="rId16" cstate="print">
            <a:extLst>
              <a:ext uri="{28A0092B-C50C-407E-A947-70E740481C1C}">
                <a14:useLocalDpi xmlns:a14="http://schemas.microsoft.com/office/drawing/2010/main" val="0"/>
              </a:ext>
            </a:extLst>
          </a:blip>
          <a:srcRect l="26813" b="32870"/>
          <a:stretch>
            <a:fillRect/>
          </a:stretch>
        </p:blipFill>
        <p:spPr bwMode="auto">
          <a:xfrm>
            <a:off x="7477125" y="6237288"/>
            <a:ext cx="12636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DB9F972-1648-4DF2-87A7-7B5FB5718D0D}" type="slidenum">
              <a:rPr lang="zh-CN" altLang="en-US" smtClean="0">
                <a:solidFill>
                  <a:srgbClr val="898989"/>
                </a:solidFill>
                <a:latin typeface="Calibri" pitchFamily="34" charset="0"/>
              </a:rPr>
              <a:pPr/>
              <a:t>1</a:t>
            </a:fld>
            <a:endParaRPr lang="zh-CN" altLang="en-US" smtClean="0">
              <a:solidFill>
                <a:srgbClr val="898989"/>
              </a:solidFill>
              <a:latin typeface="Calibri" pitchFamily="34" charset="0"/>
            </a:endParaRPr>
          </a:p>
        </p:txBody>
      </p:sp>
      <p:sp>
        <p:nvSpPr>
          <p:cNvPr id="2051" name="TextBox 2"/>
          <p:cNvSpPr txBox="1">
            <a:spLocks noChangeArrowheads="1"/>
          </p:cNvSpPr>
          <p:nvPr/>
        </p:nvSpPr>
        <p:spPr bwMode="auto">
          <a:xfrm>
            <a:off x="30163" y="788988"/>
            <a:ext cx="1733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chemeClr val="accent1"/>
                </a:solidFill>
              </a:rPr>
              <a:t>课程框架</a:t>
            </a:r>
          </a:p>
        </p:txBody>
      </p:sp>
      <p:sp>
        <p:nvSpPr>
          <p:cNvPr id="70" name="圆角矩形 69"/>
          <p:cNvSpPr/>
          <p:nvPr/>
        </p:nvSpPr>
        <p:spPr>
          <a:xfrm>
            <a:off x="395288" y="2024063"/>
            <a:ext cx="6121400" cy="2125662"/>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3" name="TextBox 70"/>
          <p:cNvSpPr txBox="1">
            <a:spLocks noChangeArrowheads="1"/>
          </p:cNvSpPr>
          <p:nvPr/>
        </p:nvSpPr>
        <p:spPr bwMode="auto">
          <a:xfrm>
            <a:off x="6804025" y="2608263"/>
            <a:ext cx="2012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400" b="1">
                <a:solidFill>
                  <a:srgbClr val="2C3036"/>
                </a:solidFill>
                <a:latin typeface="华文楷体" charset="-122"/>
                <a:ea typeface="华文楷体" charset="-122"/>
              </a:rPr>
              <a:t>业   务   篇    （</a:t>
            </a:r>
            <a:r>
              <a:rPr kumimoji="1" lang="en-US" altLang="zh-CN" sz="2400" b="1">
                <a:solidFill>
                  <a:srgbClr val="2C3036"/>
                </a:solidFill>
                <a:latin typeface="华文楷体" charset="-122"/>
                <a:ea typeface="华文楷体" charset="-122"/>
              </a:rPr>
              <a:t>3-8</a:t>
            </a:r>
            <a:r>
              <a:rPr kumimoji="1" lang="zh-CN" altLang="en-US" sz="2400" b="1">
                <a:solidFill>
                  <a:srgbClr val="2C3036"/>
                </a:solidFill>
                <a:latin typeface="华文楷体" charset="-122"/>
                <a:ea typeface="华文楷体" charset="-122"/>
              </a:rPr>
              <a:t>）</a:t>
            </a:r>
            <a:endParaRPr lang="zh-CN" altLang="en-US" sz="2400">
              <a:solidFill>
                <a:srgbClr val="00B050"/>
              </a:solidFill>
            </a:endParaRPr>
          </a:p>
        </p:txBody>
      </p:sp>
      <p:grpSp>
        <p:nvGrpSpPr>
          <p:cNvPr id="2054" name="组合 78"/>
          <p:cNvGrpSpPr>
            <a:grpSpLocks/>
          </p:cNvGrpSpPr>
          <p:nvPr/>
        </p:nvGrpSpPr>
        <p:grpSpPr bwMode="auto">
          <a:xfrm>
            <a:off x="684213" y="1052513"/>
            <a:ext cx="5111750" cy="5184775"/>
            <a:chOff x="611560" y="1052736"/>
            <a:chExt cx="5112568" cy="5184576"/>
          </a:xfrm>
        </p:grpSpPr>
        <p:cxnSp>
          <p:nvCxnSpPr>
            <p:cNvPr id="27" name="直接连接符 26"/>
            <p:cNvCxnSpPr/>
            <p:nvPr/>
          </p:nvCxnSpPr>
          <p:spPr>
            <a:xfrm>
              <a:off x="4715904" y="3573589"/>
              <a:ext cx="0" cy="358761"/>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90" name="组合 77"/>
            <p:cNvGrpSpPr>
              <a:grpSpLocks/>
            </p:cNvGrpSpPr>
            <p:nvPr/>
          </p:nvGrpSpPr>
          <p:grpSpPr bwMode="auto">
            <a:xfrm>
              <a:off x="611560" y="1052736"/>
              <a:ext cx="5112568" cy="5184576"/>
              <a:chOff x="611560" y="1052736"/>
              <a:chExt cx="5112568" cy="5184576"/>
            </a:xfrm>
          </p:grpSpPr>
          <p:grpSp>
            <p:nvGrpSpPr>
              <p:cNvPr id="2091" name="组合 65"/>
              <p:cNvGrpSpPr>
                <a:grpSpLocks/>
              </p:cNvGrpSpPr>
              <p:nvPr/>
            </p:nvGrpSpPr>
            <p:grpSpPr bwMode="auto">
              <a:xfrm>
                <a:off x="611560" y="1052736"/>
                <a:ext cx="5112568" cy="5184576"/>
                <a:chOff x="467544" y="1000582"/>
                <a:chExt cx="5112568" cy="5184576"/>
              </a:xfrm>
            </p:grpSpPr>
            <p:sp>
              <p:nvSpPr>
                <p:cNvPr id="4" name="圆角矩形 3"/>
                <p:cNvSpPr/>
                <p:nvPr/>
              </p:nvSpPr>
              <p:spPr>
                <a:xfrm>
                  <a:off x="1259833" y="1000582"/>
                  <a:ext cx="1727476" cy="7206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圆角矩形 4"/>
                <p:cNvSpPr/>
                <p:nvPr/>
              </p:nvSpPr>
              <p:spPr>
                <a:xfrm>
                  <a:off x="1259833" y="2584846"/>
                  <a:ext cx="1584579" cy="9365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467544" y="4724714"/>
                  <a:ext cx="1152709" cy="1081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圆角矩形 7"/>
                <p:cNvSpPr/>
                <p:nvPr/>
              </p:nvSpPr>
              <p:spPr>
                <a:xfrm>
                  <a:off x="1836188" y="4745350"/>
                  <a:ext cx="1197167" cy="1079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圆角矩形 8"/>
                <p:cNvSpPr/>
                <p:nvPr/>
              </p:nvSpPr>
              <p:spPr>
                <a:xfrm>
                  <a:off x="3347730" y="4745350"/>
                  <a:ext cx="1247975" cy="1079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3" name="直接连接符 12"/>
                <p:cNvCxnSpPr>
                  <a:stCxn id="4" idx="2"/>
                </p:cNvCxnSpPr>
                <p:nvPr/>
              </p:nvCxnSpPr>
              <p:spPr>
                <a:xfrm>
                  <a:off x="2123571" y="1721279"/>
                  <a:ext cx="0" cy="3587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2029" y="2080041"/>
                  <a:ext cx="496808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52123" y="2080041"/>
                  <a:ext cx="0" cy="50480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00439" y="2080041"/>
                  <a:ext cx="0" cy="50480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83479" y="3880196"/>
                  <a:ext cx="48966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44411" y="3861147"/>
                  <a:ext cx="0" cy="5238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99413" y="4385002"/>
                  <a:ext cx="46806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70862" y="6185158"/>
                  <a:ext cx="460925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92" name="TextBox 66"/>
              <p:cNvSpPr txBox="1">
                <a:spLocks noChangeArrowheads="1"/>
              </p:cNvSpPr>
              <p:nvPr/>
            </p:nvSpPr>
            <p:spPr bwMode="auto">
              <a:xfrm>
                <a:off x="2190637" y="1196752"/>
                <a:ext cx="16303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en-US" sz="2000"/>
              </a:p>
            </p:txBody>
          </p:sp>
          <p:sp>
            <p:nvSpPr>
              <p:cNvPr id="2093" name="TextBox 67"/>
              <p:cNvSpPr txBox="1">
                <a:spLocks noChangeArrowheads="1"/>
              </p:cNvSpPr>
              <p:nvPr/>
            </p:nvSpPr>
            <p:spPr bwMode="auto">
              <a:xfrm>
                <a:off x="1259632" y="2780928"/>
                <a:ext cx="180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ea typeface="SimHei" charset="-122"/>
                  </a:rPr>
                  <a:t> 贷款业务</a:t>
                </a:r>
                <a:endParaRPr lang="en-US" altLang="zh-CN" sz="2000" b="1">
                  <a:ea typeface="SimHei" charset="-122"/>
                </a:endParaRPr>
              </a:p>
              <a:p>
                <a:pPr algn="ctr"/>
                <a:r>
                  <a:rPr lang="zh-CN" altLang="en-US" sz="2000" b="1">
                    <a:ea typeface="SimHei" charset="-122"/>
                  </a:rPr>
                  <a:t>（个人</a:t>
                </a:r>
                <a:r>
                  <a:rPr lang="en-US" altLang="zh-CN" sz="2000" b="1">
                    <a:ea typeface="SimHei" charset="-122"/>
                  </a:rPr>
                  <a:t>,</a:t>
                </a:r>
                <a:r>
                  <a:rPr lang="zh-CN" altLang="en-US" sz="2000" b="1">
                    <a:ea typeface="SimHei" charset="-122"/>
                  </a:rPr>
                  <a:t>企业）</a:t>
                </a:r>
                <a:endParaRPr lang="zh-CN" altLang="en-US" sz="2000"/>
              </a:p>
            </p:txBody>
          </p:sp>
          <p:sp>
            <p:nvSpPr>
              <p:cNvPr id="2094" name="TextBox 71"/>
              <p:cNvSpPr txBox="1">
                <a:spLocks noChangeArrowheads="1"/>
              </p:cNvSpPr>
              <p:nvPr/>
            </p:nvSpPr>
            <p:spPr bwMode="auto">
              <a:xfrm>
                <a:off x="683568" y="4869160"/>
                <a:ext cx="972108" cy="90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40000"/>
                  </a:lnSpc>
                </a:pPr>
                <a:r>
                  <a:rPr lang="zh-CN" altLang="en-US" sz="2000" b="1">
                    <a:ea typeface="SimHei" charset="-122"/>
                  </a:rPr>
                  <a:t>资本金管理</a:t>
                </a:r>
                <a:endParaRPr lang="en-US" altLang="zh-CN" sz="2000" b="1">
                  <a:ea typeface="SimHei" charset="-122"/>
                </a:endParaRPr>
              </a:p>
            </p:txBody>
          </p:sp>
        </p:grpSp>
      </p:grpSp>
      <p:sp>
        <p:nvSpPr>
          <p:cNvPr id="75" name="圆角矩形 74"/>
          <p:cNvSpPr/>
          <p:nvPr/>
        </p:nvSpPr>
        <p:spPr>
          <a:xfrm>
            <a:off x="395288" y="4292600"/>
            <a:ext cx="6121400" cy="203358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6" name="TextBox 75"/>
          <p:cNvSpPr txBox="1">
            <a:spLocks noChangeArrowheads="1"/>
          </p:cNvSpPr>
          <p:nvPr/>
        </p:nvSpPr>
        <p:spPr bwMode="auto">
          <a:xfrm>
            <a:off x="6732588" y="4797425"/>
            <a:ext cx="20875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400" b="1">
                <a:solidFill>
                  <a:srgbClr val="2C3036"/>
                </a:solidFill>
                <a:latin typeface="华文楷体" charset="-122"/>
                <a:ea typeface="华文楷体" charset="-122"/>
              </a:rPr>
              <a:t>管    理    篇   （</a:t>
            </a:r>
            <a:r>
              <a:rPr kumimoji="1" lang="en-US" altLang="zh-CN" sz="2400" b="1">
                <a:solidFill>
                  <a:srgbClr val="2C3036"/>
                </a:solidFill>
                <a:latin typeface="华文楷体" charset="-122"/>
                <a:ea typeface="华文楷体" charset="-122"/>
              </a:rPr>
              <a:t>9-12</a:t>
            </a:r>
            <a:r>
              <a:rPr kumimoji="1" lang="zh-CN" altLang="en-US" sz="2400" b="1">
                <a:solidFill>
                  <a:srgbClr val="2C3036"/>
                </a:solidFill>
                <a:latin typeface="华文楷体" charset="-122"/>
                <a:ea typeface="华文楷体" charset="-122"/>
              </a:rPr>
              <a:t>）</a:t>
            </a:r>
            <a:endParaRPr lang="zh-CN" altLang="en-US" sz="2400">
              <a:solidFill>
                <a:srgbClr val="FF0000"/>
              </a:solidFill>
            </a:endParaRPr>
          </a:p>
        </p:txBody>
      </p:sp>
      <p:sp>
        <p:nvSpPr>
          <p:cNvPr id="2057" name="TextBox 76"/>
          <p:cNvSpPr txBox="1">
            <a:spLocks noChangeArrowheads="1"/>
          </p:cNvSpPr>
          <p:nvPr/>
        </p:nvSpPr>
        <p:spPr bwMode="auto">
          <a:xfrm>
            <a:off x="6659563" y="1050925"/>
            <a:ext cx="2020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kumimoji="1" lang="zh-CN" altLang="en-US" sz="2400" b="1">
                <a:solidFill>
                  <a:srgbClr val="2C3036"/>
                </a:solidFill>
                <a:latin typeface="华文楷体" charset="-122"/>
                <a:ea typeface="华文楷体" charset="-122"/>
              </a:rPr>
              <a:t>基 础 理 论 篇（</a:t>
            </a:r>
            <a:r>
              <a:rPr kumimoji="1" lang="en-US" altLang="zh-CN" sz="2400" b="1">
                <a:solidFill>
                  <a:srgbClr val="2C3036"/>
                </a:solidFill>
                <a:latin typeface="华文楷体" charset="-122"/>
                <a:ea typeface="华文楷体" charset="-122"/>
              </a:rPr>
              <a:t>1-2</a:t>
            </a:r>
            <a:r>
              <a:rPr kumimoji="1" lang="zh-CN" altLang="en-US" sz="2400" b="1">
                <a:solidFill>
                  <a:srgbClr val="2C3036"/>
                </a:solidFill>
                <a:latin typeface="华文楷体" charset="-122"/>
                <a:ea typeface="华文楷体" charset="-122"/>
              </a:rPr>
              <a:t>）</a:t>
            </a:r>
            <a:endParaRPr lang="zh-CN" altLang="en-US" sz="2400"/>
          </a:p>
        </p:txBody>
      </p:sp>
      <p:cxnSp>
        <p:nvCxnSpPr>
          <p:cNvPr id="41" name="直接连接符 40"/>
          <p:cNvCxnSpPr/>
          <p:nvPr/>
        </p:nvCxnSpPr>
        <p:spPr>
          <a:xfrm>
            <a:off x="3635375" y="2133600"/>
            <a:ext cx="0" cy="5032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59" name="矩形 47"/>
          <p:cNvSpPr>
            <a:spLocks noChangeArrowheads="1"/>
          </p:cNvSpPr>
          <p:nvPr/>
        </p:nvSpPr>
        <p:spPr bwMode="auto">
          <a:xfrm>
            <a:off x="1547813" y="1125538"/>
            <a:ext cx="157956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80000"/>
              </a:lnSpc>
            </a:pPr>
            <a:r>
              <a:rPr lang="zh-CN" altLang="en-US" b="1">
                <a:latin typeface="SimHei" charset="-122"/>
                <a:ea typeface="SimHei" charset="-122"/>
              </a:rPr>
              <a:t>商业银行导论</a:t>
            </a:r>
            <a:endParaRPr lang="en-US" altLang="zh-CN" b="1">
              <a:latin typeface="SimHei" charset="-122"/>
              <a:ea typeface="SimHei" charset="-122"/>
            </a:endParaRPr>
          </a:p>
        </p:txBody>
      </p:sp>
      <p:sp>
        <p:nvSpPr>
          <p:cNvPr id="49" name="圆角矩形 48"/>
          <p:cNvSpPr/>
          <p:nvPr/>
        </p:nvSpPr>
        <p:spPr>
          <a:xfrm>
            <a:off x="3851275" y="1052513"/>
            <a:ext cx="1944688" cy="7207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1" name="直接连接符 50"/>
          <p:cNvCxnSpPr/>
          <p:nvPr/>
        </p:nvCxnSpPr>
        <p:spPr>
          <a:xfrm>
            <a:off x="4859338" y="1773238"/>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62" name="矩形 52"/>
          <p:cNvSpPr>
            <a:spLocks noChangeArrowheads="1"/>
          </p:cNvSpPr>
          <p:nvPr/>
        </p:nvSpPr>
        <p:spPr bwMode="auto">
          <a:xfrm>
            <a:off x="3924300" y="1052513"/>
            <a:ext cx="180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b="1">
                <a:latin typeface="SimHei" charset="-122"/>
                <a:ea typeface="SimHei" charset="-122"/>
              </a:rPr>
              <a:t>商业银行经营</a:t>
            </a:r>
            <a:endParaRPr lang="en-US" altLang="zh-CN" b="1">
              <a:latin typeface="SimHei" charset="-122"/>
              <a:ea typeface="SimHei" charset="-122"/>
            </a:endParaRPr>
          </a:p>
          <a:p>
            <a:pPr algn="ctr" eaLnBrk="1" hangingPunct="1"/>
            <a:r>
              <a:rPr lang="zh-CN" altLang="en-US" b="1">
                <a:latin typeface="SimHei" charset="-122"/>
                <a:ea typeface="SimHei" charset="-122"/>
              </a:rPr>
              <a:t>管理概述</a:t>
            </a:r>
            <a:endParaRPr lang="en-US" altLang="zh-CN" b="1">
              <a:latin typeface="SimHei" charset="-122"/>
              <a:ea typeface="SimHei" charset="-122"/>
            </a:endParaRPr>
          </a:p>
        </p:txBody>
      </p:sp>
      <p:sp>
        <p:nvSpPr>
          <p:cNvPr id="63" name="圆角矩形 62"/>
          <p:cNvSpPr/>
          <p:nvPr/>
        </p:nvSpPr>
        <p:spPr>
          <a:xfrm>
            <a:off x="3203575" y="2636838"/>
            <a:ext cx="863600"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圆角矩形 63"/>
          <p:cNvSpPr/>
          <p:nvPr/>
        </p:nvSpPr>
        <p:spPr>
          <a:xfrm>
            <a:off x="468313" y="2636838"/>
            <a:ext cx="863600"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圆角矩形 79"/>
          <p:cNvSpPr/>
          <p:nvPr/>
        </p:nvSpPr>
        <p:spPr>
          <a:xfrm>
            <a:off x="4284663" y="2636838"/>
            <a:ext cx="935037"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圆角矩形 80"/>
          <p:cNvSpPr/>
          <p:nvPr/>
        </p:nvSpPr>
        <p:spPr>
          <a:xfrm>
            <a:off x="5364163" y="2636838"/>
            <a:ext cx="863600"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7" name="TextBox 81"/>
          <p:cNvSpPr txBox="1">
            <a:spLocks noChangeArrowheads="1"/>
          </p:cNvSpPr>
          <p:nvPr/>
        </p:nvSpPr>
        <p:spPr bwMode="auto">
          <a:xfrm>
            <a:off x="468313" y="2781300"/>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ea typeface="SimHei" charset="-122"/>
              </a:rPr>
              <a:t>负债业务</a:t>
            </a:r>
            <a:endParaRPr lang="zh-CN" altLang="en-US" sz="2000"/>
          </a:p>
        </p:txBody>
      </p:sp>
      <p:sp>
        <p:nvSpPr>
          <p:cNvPr id="2068" name="TextBox 82"/>
          <p:cNvSpPr txBox="1">
            <a:spLocks noChangeArrowheads="1"/>
          </p:cNvSpPr>
          <p:nvPr/>
        </p:nvSpPr>
        <p:spPr bwMode="auto">
          <a:xfrm>
            <a:off x="3203575" y="2781300"/>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ea typeface="SimHei" charset="-122"/>
              </a:rPr>
              <a:t>中间业务</a:t>
            </a:r>
            <a:endParaRPr lang="zh-CN" altLang="en-US" sz="2000"/>
          </a:p>
        </p:txBody>
      </p:sp>
      <p:sp>
        <p:nvSpPr>
          <p:cNvPr id="2069" name="TextBox 83"/>
          <p:cNvSpPr txBox="1">
            <a:spLocks noChangeArrowheads="1"/>
          </p:cNvSpPr>
          <p:nvPr/>
        </p:nvSpPr>
        <p:spPr bwMode="auto">
          <a:xfrm>
            <a:off x="4211638" y="2781300"/>
            <a:ext cx="1008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t>金融市场业务</a:t>
            </a:r>
          </a:p>
        </p:txBody>
      </p:sp>
      <p:sp>
        <p:nvSpPr>
          <p:cNvPr id="2070" name="TextBox 84"/>
          <p:cNvSpPr txBox="1">
            <a:spLocks noChangeArrowheads="1"/>
          </p:cNvSpPr>
          <p:nvPr/>
        </p:nvSpPr>
        <p:spPr bwMode="auto">
          <a:xfrm>
            <a:off x="5364163" y="2781300"/>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t>电子银行</a:t>
            </a:r>
          </a:p>
        </p:txBody>
      </p:sp>
      <p:cxnSp>
        <p:nvCxnSpPr>
          <p:cNvPr id="86" name="直接连接符 85"/>
          <p:cNvCxnSpPr/>
          <p:nvPr/>
        </p:nvCxnSpPr>
        <p:spPr>
          <a:xfrm>
            <a:off x="5795963" y="2133600"/>
            <a:ext cx="0" cy="50323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27088" y="2133600"/>
            <a:ext cx="0" cy="50323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795963" y="35734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635375" y="35734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2268538" y="35734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900113" y="35734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3" name="圆角矩形 102"/>
          <p:cNvSpPr/>
          <p:nvPr/>
        </p:nvSpPr>
        <p:spPr>
          <a:xfrm>
            <a:off x="5219700" y="4797425"/>
            <a:ext cx="1152525" cy="10795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8" name="矩形 103"/>
          <p:cNvSpPr>
            <a:spLocks noChangeArrowheads="1"/>
          </p:cNvSpPr>
          <p:nvPr/>
        </p:nvSpPr>
        <p:spPr bwMode="auto">
          <a:xfrm>
            <a:off x="2051050" y="4941888"/>
            <a:ext cx="10810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40000"/>
              </a:lnSpc>
            </a:pPr>
            <a:r>
              <a:rPr lang="zh-CN" altLang="en-US" b="1" dirty="0">
                <a:ea typeface="SimHei" charset="-122"/>
              </a:rPr>
              <a:t>流动性管理</a:t>
            </a:r>
          </a:p>
        </p:txBody>
      </p:sp>
      <p:sp>
        <p:nvSpPr>
          <p:cNvPr id="2079" name="矩形 104"/>
          <p:cNvSpPr>
            <a:spLocks noChangeArrowheads="1"/>
          </p:cNvSpPr>
          <p:nvPr/>
        </p:nvSpPr>
        <p:spPr bwMode="auto">
          <a:xfrm>
            <a:off x="3635375" y="5157788"/>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ea typeface="SimHei" charset="-122"/>
              </a:rPr>
              <a:t>风险管理</a:t>
            </a:r>
            <a:endParaRPr lang="zh-CN" altLang="en-US" dirty="0"/>
          </a:p>
        </p:txBody>
      </p:sp>
      <p:sp>
        <p:nvSpPr>
          <p:cNvPr id="2080" name="矩形 105"/>
          <p:cNvSpPr>
            <a:spLocks noChangeArrowheads="1"/>
          </p:cNvSpPr>
          <p:nvPr/>
        </p:nvSpPr>
        <p:spPr bwMode="auto">
          <a:xfrm>
            <a:off x="5219700" y="5157788"/>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FF0000"/>
                </a:solidFill>
                <a:ea typeface="SimHei" charset="-122"/>
              </a:rPr>
              <a:t>绩效评价</a:t>
            </a:r>
            <a:endParaRPr lang="zh-CN" altLang="en-US" dirty="0">
              <a:solidFill>
                <a:srgbClr val="FF0000"/>
              </a:solidFill>
            </a:endParaRPr>
          </a:p>
        </p:txBody>
      </p:sp>
      <p:cxnSp>
        <p:nvCxnSpPr>
          <p:cNvPr id="112" name="直接连接符 111"/>
          <p:cNvCxnSpPr/>
          <p:nvPr/>
        </p:nvCxnSpPr>
        <p:spPr>
          <a:xfrm>
            <a:off x="5795963" y="44370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1116013" y="44370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627313" y="44370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4140200" y="4437063"/>
            <a:ext cx="0" cy="3603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258888" y="5876925"/>
            <a:ext cx="0" cy="3603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2627313" y="5876925"/>
            <a:ext cx="0" cy="3603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4211638" y="5876925"/>
            <a:ext cx="0" cy="36036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795963" y="5876925"/>
            <a:ext cx="0" cy="360363"/>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67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0825" y="549275"/>
            <a:ext cx="8229600" cy="1143000"/>
          </a:xfrm>
        </p:spPr>
        <p:txBody>
          <a:bodyPr/>
          <a:lstStyle/>
          <a:p>
            <a:r>
              <a:rPr lang="zh-CN" altLang="en-US" sz="2800" b="1" smtClean="0"/>
              <a:t>二、穆迪公司的银行信用评级方法</a:t>
            </a:r>
          </a:p>
        </p:txBody>
      </p:sp>
      <p:sp>
        <p:nvSpPr>
          <p:cNvPr id="46083" name="内容占位符 2"/>
          <p:cNvSpPr>
            <a:spLocks noGrp="1"/>
          </p:cNvSpPr>
          <p:nvPr>
            <p:ph idx="1"/>
          </p:nvPr>
        </p:nvSpPr>
        <p:spPr>
          <a:xfrm>
            <a:off x="683568" y="1268760"/>
            <a:ext cx="8065268" cy="4525962"/>
          </a:xfrm>
        </p:spPr>
        <p:txBody>
          <a:bodyPr/>
          <a:lstStyle/>
          <a:p>
            <a:pPr>
              <a:lnSpc>
                <a:spcPct val="150000"/>
              </a:lnSpc>
            </a:pPr>
            <a:r>
              <a:rPr lang="zh-CN" altLang="en-US" sz="2000" dirty="0" smtClean="0"/>
              <a:t>穆迪公司的主要业务是对债权发行人的</a:t>
            </a:r>
            <a:r>
              <a:rPr lang="zh-CN" altLang="en-US" sz="2000" dirty="0" smtClean="0">
                <a:solidFill>
                  <a:srgbClr val="FF0000"/>
                </a:solidFill>
              </a:rPr>
              <a:t>资信情况</a:t>
            </a:r>
            <a:r>
              <a:rPr lang="zh-CN" altLang="en-US" sz="2000" dirty="0" smtClean="0"/>
              <a:t>进行调查，并对其</a:t>
            </a:r>
            <a:r>
              <a:rPr lang="zh-CN" altLang="en-US" sz="2000" dirty="0" smtClean="0">
                <a:solidFill>
                  <a:srgbClr val="FF0000"/>
                </a:solidFill>
              </a:rPr>
              <a:t>经营风险</a:t>
            </a:r>
            <a:r>
              <a:rPr lang="zh-CN" altLang="en-US" sz="2000" dirty="0" smtClean="0"/>
              <a:t>进行分析，最后根据评估结果形成评估报告，用以帮助投资者进行投资决策。</a:t>
            </a:r>
            <a:endParaRPr lang="en-US" altLang="zh-CN" sz="2000" dirty="0" smtClean="0"/>
          </a:p>
          <a:p>
            <a:pPr>
              <a:lnSpc>
                <a:spcPct val="150000"/>
              </a:lnSpc>
            </a:pPr>
            <a:r>
              <a:rPr lang="zh-CN" altLang="en-US" sz="2000" dirty="0" smtClean="0"/>
              <a:t>穆迪公司采用的评价模型中包括了对经营环境、所有者结构和管理架构、特许权价值、盈利能力、风险战略、资本状况管理战略和管理质量七个方面，经过对这</a:t>
            </a:r>
            <a:r>
              <a:rPr lang="zh-CN" altLang="en-US" sz="2000" b="1" dirty="0" smtClean="0">
                <a:solidFill>
                  <a:srgbClr val="FF0000"/>
                </a:solidFill>
              </a:rPr>
              <a:t>七个方面的比较分析</a:t>
            </a:r>
            <a:r>
              <a:rPr lang="zh-CN" altLang="en-US" sz="2000" dirty="0" smtClean="0"/>
              <a:t>，最后由评级委员会给出评级结果。穆迪公司对于银行的信用评级主要有</a:t>
            </a:r>
            <a:r>
              <a:rPr lang="zh-CN" altLang="en-US" sz="2000" b="1" dirty="0" smtClean="0">
                <a:solidFill>
                  <a:srgbClr val="FF0000"/>
                </a:solidFill>
              </a:rPr>
              <a:t>长、短期信用评级和财务实力评级</a:t>
            </a:r>
            <a:r>
              <a:rPr lang="zh-CN" altLang="en-US" sz="2000" dirty="0" smtClean="0"/>
              <a:t>三类。</a:t>
            </a:r>
            <a:endParaRPr lang="en-US" altLang="zh-CN" sz="2000" dirty="0" smtClean="0"/>
          </a:p>
          <a:p>
            <a:pPr>
              <a:lnSpc>
                <a:spcPct val="150000"/>
              </a:lnSpc>
            </a:pPr>
            <a:r>
              <a:rPr lang="zh-CN" altLang="en-US" sz="2000" dirty="0" smtClean="0"/>
              <a:t>它并不是一种定量的分析方法，更多的是</a:t>
            </a:r>
            <a:r>
              <a:rPr lang="zh-CN" altLang="en-US" sz="2000" b="1" dirty="0" smtClean="0">
                <a:solidFill>
                  <a:srgbClr val="FF0000"/>
                </a:solidFill>
              </a:rPr>
              <a:t>依赖于评级专家的专业判断</a:t>
            </a:r>
            <a:r>
              <a:rPr lang="zh-CN" altLang="en-US" sz="2000" dirty="0" smtClean="0"/>
              <a:t>，分析师针对不同的银行寻找出影响其等级的决定性因素，以该因素的情况作为对该行信用评价等级的主要依据。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6083">
                                            <p:txEl>
                                              <p:pRg st="0" end="0"/>
                                            </p:txEl>
                                          </p:spTgt>
                                        </p:tgtEl>
                                        <p:attrNameLst>
                                          <p:attrName>style.visibility</p:attrName>
                                        </p:attrNameLst>
                                      </p:cBhvr>
                                      <p:to>
                                        <p:strVal val="visible"/>
                                      </p:to>
                                    </p:set>
                                    <p:animEffect transition="in" filter="wipe(down)">
                                      <p:cBhvr>
                                        <p:cTn id="13" dur="500"/>
                                        <p:tgtEl>
                                          <p:spTgt spid="4608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6083">
                                            <p:txEl>
                                              <p:pRg st="1" end="1"/>
                                            </p:txEl>
                                          </p:spTgt>
                                        </p:tgtEl>
                                        <p:attrNameLst>
                                          <p:attrName>style.visibility</p:attrName>
                                        </p:attrNameLst>
                                      </p:cBhvr>
                                      <p:to>
                                        <p:strVal val="visible"/>
                                      </p:to>
                                    </p:set>
                                    <p:animEffect transition="in" filter="wipe(down)">
                                      <p:cBhvr>
                                        <p:cTn id="18" dur="500"/>
                                        <p:tgtEl>
                                          <p:spTgt spid="4608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6083">
                                            <p:txEl>
                                              <p:pRg st="2" end="2"/>
                                            </p:txEl>
                                          </p:spTgt>
                                        </p:tgtEl>
                                        <p:attrNameLst>
                                          <p:attrName>style.visibility</p:attrName>
                                        </p:attrNameLst>
                                      </p:cBhvr>
                                      <p:to>
                                        <p:strVal val="visible"/>
                                      </p:to>
                                    </p:set>
                                    <p:animEffect transition="in" filter="wipe(down)">
                                      <p:cBhvr>
                                        <p:cTn id="23"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611188" y="620713"/>
            <a:ext cx="8229600" cy="1143000"/>
          </a:xfrm>
        </p:spPr>
        <p:txBody>
          <a:bodyPr/>
          <a:lstStyle/>
          <a:p>
            <a:r>
              <a:rPr lang="zh-CN" altLang="en-US" sz="2800" b="1" smtClean="0"/>
              <a:t>二、穆迪公司的银行信用评级方法</a:t>
            </a:r>
          </a:p>
        </p:txBody>
      </p:sp>
      <p:sp>
        <p:nvSpPr>
          <p:cNvPr id="46083" name="内容占位符 2"/>
          <p:cNvSpPr>
            <a:spLocks noGrp="1"/>
          </p:cNvSpPr>
          <p:nvPr>
            <p:ph idx="1"/>
          </p:nvPr>
        </p:nvSpPr>
        <p:spPr>
          <a:xfrm>
            <a:off x="611188" y="1557338"/>
            <a:ext cx="7777162" cy="4525962"/>
          </a:xfrm>
        </p:spPr>
        <p:txBody>
          <a:bodyPr/>
          <a:lstStyle/>
          <a:p>
            <a:r>
              <a:rPr lang="zh-CN" altLang="en-US" sz="2000" smtClean="0"/>
              <a:t>财务实力评级分为五个等级：</a:t>
            </a:r>
            <a:r>
              <a:rPr lang="en-US" altLang="zh-CN" sz="2000" smtClean="0"/>
              <a:t>A</a:t>
            </a:r>
            <a:r>
              <a:rPr lang="zh-CN" altLang="en-US" sz="2000" smtClean="0"/>
              <a:t>、</a:t>
            </a:r>
            <a:r>
              <a:rPr lang="en-US" altLang="zh-CN" sz="2000" smtClean="0"/>
              <a:t>B</a:t>
            </a:r>
            <a:r>
              <a:rPr lang="zh-CN" altLang="en-US" sz="2000" smtClean="0"/>
              <a:t>、</a:t>
            </a:r>
            <a:r>
              <a:rPr lang="en-US" altLang="zh-CN" sz="2000" smtClean="0"/>
              <a:t>C</a:t>
            </a:r>
            <a:r>
              <a:rPr lang="zh-CN" altLang="en-US" sz="2000" smtClean="0"/>
              <a:t>、</a:t>
            </a:r>
            <a:r>
              <a:rPr lang="en-US" altLang="zh-CN" sz="2000" smtClean="0"/>
              <a:t>D</a:t>
            </a:r>
            <a:r>
              <a:rPr lang="zh-CN" altLang="en-US" sz="2000" smtClean="0"/>
              <a:t>、</a:t>
            </a:r>
            <a:r>
              <a:rPr lang="en-US" altLang="zh-CN" sz="2000" smtClean="0"/>
              <a:t>E</a:t>
            </a:r>
            <a:r>
              <a:rPr lang="zh-CN" altLang="en-US" sz="2000" smtClean="0"/>
              <a:t>。</a:t>
            </a:r>
            <a:endParaRPr lang="en-US" altLang="zh-CN" sz="2000" smtClean="0"/>
          </a:p>
          <a:p>
            <a:r>
              <a:rPr lang="en-US" altLang="zh-CN" sz="2000" smtClean="0"/>
              <a:t>A </a:t>
            </a:r>
            <a:r>
              <a:rPr lang="zh-CN" altLang="en-US" sz="2000" smtClean="0"/>
              <a:t>级：财务实力极好，具有特别有价值的行业特权，具有很强的财务基础，经营状况相当稳定。</a:t>
            </a:r>
            <a:endParaRPr lang="en-US" altLang="zh-CN" sz="2000" smtClean="0"/>
          </a:p>
          <a:p>
            <a:r>
              <a:rPr lang="en-US" altLang="zh-CN" sz="2000" smtClean="0"/>
              <a:t>B </a:t>
            </a:r>
            <a:r>
              <a:rPr lang="zh-CN" altLang="en-US" sz="2000" smtClean="0"/>
              <a:t>级：有很强的财务实力，具有有价值的行业特权，财务基础强，经营状况相当稳定。</a:t>
            </a:r>
            <a:endParaRPr lang="en-US" altLang="zh-CN" sz="2000" smtClean="0"/>
          </a:p>
          <a:p>
            <a:r>
              <a:rPr lang="en-US" altLang="zh-CN" sz="2000" smtClean="0"/>
              <a:t>C </a:t>
            </a:r>
            <a:r>
              <a:rPr lang="zh-CN" altLang="en-US" sz="2000" smtClean="0"/>
              <a:t>级：财务实力状况良好，拥有极为有限的有价值的行业特权，财务基础在稳定的经营环境中表现一般在不太稳定的经营环境中表现较好。</a:t>
            </a:r>
            <a:endParaRPr lang="en-US" altLang="zh-CN" sz="2000" smtClean="0"/>
          </a:p>
          <a:p>
            <a:r>
              <a:rPr lang="en-US" altLang="zh-CN" sz="2000" smtClean="0"/>
              <a:t>D </a:t>
            </a:r>
            <a:r>
              <a:rPr lang="zh-CN" altLang="en-US" sz="2000" smtClean="0"/>
              <a:t>级：财务实力适中，在某些情况下需要外部机构的支持，可能会受到弱势经营特许权或经营环境的限制，财务基础在某些方面存在缺陷。</a:t>
            </a:r>
            <a:endParaRPr lang="en-US" altLang="zh-CN" sz="2000" smtClean="0"/>
          </a:p>
          <a:p>
            <a:r>
              <a:rPr lang="en-US" altLang="zh-CN" sz="2000" smtClean="0"/>
              <a:t>E </a:t>
            </a:r>
            <a:r>
              <a:rPr lang="zh-CN" altLang="en-US" sz="2000" smtClean="0"/>
              <a:t>级：财务实力较弱，需要周期性的借助外界支持，可能会受到弱势经营特许权或经营环境的限制，财务基础在某些方面存在严重缺陷。</a:t>
            </a:r>
            <a:endParaRPr lang="zh-CN" altLang="en-US" sz="2000" b="1" smtClean="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6083">
                                            <p:txEl>
                                              <p:pRg st="0" end="0"/>
                                            </p:txEl>
                                          </p:spTgt>
                                        </p:tgtEl>
                                        <p:attrNameLst>
                                          <p:attrName>style.visibility</p:attrName>
                                        </p:attrNameLst>
                                      </p:cBhvr>
                                      <p:to>
                                        <p:strVal val="visible"/>
                                      </p:to>
                                    </p:set>
                                    <p:animEffect transition="in" filter="wipe(down)">
                                      <p:cBhvr>
                                        <p:cTn id="13" dur="500"/>
                                        <p:tgtEl>
                                          <p:spTgt spid="4608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6083">
                                            <p:txEl>
                                              <p:pRg st="1" end="1"/>
                                            </p:txEl>
                                          </p:spTgt>
                                        </p:tgtEl>
                                        <p:attrNameLst>
                                          <p:attrName>style.visibility</p:attrName>
                                        </p:attrNameLst>
                                      </p:cBhvr>
                                      <p:to>
                                        <p:strVal val="visible"/>
                                      </p:to>
                                    </p:set>
                                    <p:animEffect transition="in" filter="wipe(down)">
                                      <p:cBhvr>
                                        <p:cTn id="18" dur="500"/>
                                        <p:tgtEl>
                                          <p:spTgt spid="4608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6083">
                                            <p:txEl>
                                              <p:pRg st="2" end="2"/>
                                            </p:txEl>
                                          </p:spTgt>
                                        </p:tgtEl>
                                        <p:attrNameLst>
                                          <p:attrName>style.visibility</p:attrName>
                                        </p:attrNameLst>
                                      </p:cBhvr>
                                      <p:to>
                                        <p:strVal val="visible"/>
                                      </p:to>
                                    </p:set>
                                    <p:animEffect transition="in" filter="wipe(down)">
                                      <p:cBhvr>
                                        <p:cTn id="23" dur="500"/>
                                        <p:tgtEl>
                                          <p:spTgt spid="4608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6083">
                                            <p:txEl>
                                              <p:pRg st="3" end="3"/>
                                            </p:txEl>
                                          </p:spTgt>
                                        </p:tgtEl>
                                        <p:attrNameLst>
                                          <p:attrName>style.visibility</p:attrName>
                                        </p:attrNameLst>
                                      </p:cBhvr>
                                      <p:to>
                                        <p:strVal val="visible"/>
                                      </p:to>
                                    </p:set>
                                    <p:animEffect transition="in" filter="wipe(down)">
                                      <p:cBhvr>
                                        <p:cTn id="28" dur="500"/>
                                        <p:tgtEl>
                                          <p:spTgt spid="4608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6083">
                                            <p:txEl>
                                              <p:pRg st="4" end="4"/>
                                            </p:txEl>
                                          </p:spTgt>
                                        </p:tgtEl>
                                        <p:attrNameLst>
                                          <p:attrName>style.visibility</p:attrName>
                                        </p:attrNameLst>
                                      </p:cBhvr>
                                      <p:to>
                                        <p:strVal val="visible"/>
                                      </p:to>
                                    </p:set>
                                    <p:animEffect transition="in" filter="wipe(down)">
                                      <p:cBhvr>
                                        <p:cTn id="33" dur="500"/>
                                        <p:tgtEl>
                                          <p:spTgt spid="46083">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6083">
                                            <p:txEl>
                                              <p:pRg st="5" end="5"/>
                                            </p:txEl>
                                          </p:spTgt>
                                        </p:tgtEl>
                                        <p:attrNameLst>
                                          <p:attrName>style.visibility</p:attrName>
                                        </p:attrNameLst>
                                      </p:cBhvr>
                                      <p:to>
                                        <p:strVal val="visible"/>
                                      </p:to>
                                    </p:set>
                                    <p:animEffect transition="in" filter="wipe(down)">
                                      <p:cBhvr>
                                        <p:cTn id="38"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50825" y="765175"/>
            <a:ext cx="8229600" cy="1143000"/>
          </a:xfrm>
        </p:spPr>
        <p:txBody>
          <a:bodyPr/>
          <a:lstStyle/>
          <a:p>
            <a:r>
              <a:rPr lang="zh-CN" altLang="en-US" sz="3200" b="1" smtClean="0"/>
              <a:t>三、骆驼评级法（</a:t>
            </a:r>
            <a:r>
              <a:rPr lang="en-US" altLang="zh-CN" sz="3200" b="1" smtClean="0"/>
              <a:t>CAMEL</a:t>
            </a:r>
            <a:r>
              <a:rPr lang="zh-CN" altLang="en-US" sz="3200" b="1" smtClean="0"/>
              <a:t>）</a:t>
            </a:r>
          </a:p>
        </p:txBody>
      </p:sp>
      <p:sp>
        <p:nvSpPr>
          <p:cNvPr id="47107" name="内容占位符 2"/>
          <p:cNvSpPr>
            <a:spLocks noGrp="1"/>
          </p:cNvSpPr>
          <p:nvPr>
            <p:ph idx="1"/>
          </p:nvPr>
        </p:nvSpPr>
        <p:spPr>
          <a:xfrm>
            <a:off x="323850" y="1700213"/>
            <a:ext cx="8568630" cy="4525962"/>
          </a:xfrm>
        </p:spPr>
        <p:txBody>
          <a:bodyPr/>
          <a:lstStyle/>
          <a:p>
            <a:pPr algn="just">
              <a:lnSpc>
                <a:spcPct val="150000"/>
              </a:lnSpc>
            </a:pPr>
            <a:r>
              <a:rPr lang="zh-CN" altLang="en-US" sz="2000" dirty="0" smtClean="0"/>
              <a:t>骆驼评级法是</a:t>
            </a:r>
            <a:r>
              <a:rPr lang="zh-CN" altLang="en-US" sz="2000" dirty="0" smtClean="0">
                <a:solidFill>
                  <a:srgbClr val="FF0000"/>
                </a:solidFill>
              </a:rPr>
              <a:t>美国</a:t>
            </a:r>
            <a:r>
              <a:rPr lang="zh-CN" altLang="en-US" sz="2000" dirty="0" smtClean="0"/>
              <a:t>监管部门对商业银行进行监管的过程中采用的最普遍的评级方法。之所以以骆驼评级法命名，是因为它主要是从</a:t>
            </a:r>
            <a:r>
              <a:rPr lang="zh-CN" altLang="en-US" sz="2000" dirty="0" smtClean="0">
                <a:solidFill>
                  <a:srgbClr val="FF0000"/>
                </a:solidFill>
              </a:rPr>
              <a:t>五个方面</a:t>
            </a:r>
            <a:r>
              <a:rPr lang="zh-CN" altLang="en-US" sz="2000" dirty="0" smtClean="0"/>
              <a:t>对商业银行进行评价的，包括</a:t>
            </a:r>
            <a:r>
              <a:rPr lang="zh-CN" altLang="en-US" sz="2000" b="1" dirty="0" smtClean="0">
                <a:solidFill>
                  <a:srgbClr val="FF0000"/>
                </a:solidFill>
              </a:rPr>
              <a:t>资本状况（</a:t>
            </a:r>
            <a:r>
              <a:rPr lang="en-US" altLang="zh-CN" sz="2000" b="1" dirty="0" smtClean="0">
                <a:solidFill>
                  <a:srgbClr val="FF0000"/>
                </a:solidFill>
              </a:rPr>
              <a:t>Capital Adequacy</a:t>
            </a:r>
            <a:r>
              <a:rPr lang="zh-CN" altLang="en-US" sz="2000" b="1" dirty="0" smtClean="0">
                <a:solidFill>
                  <a:srgbClr val="FF0000"/>
                </a:solidFill>
              </a:rPr>
              <a:t>）、资产质量（</a:t>
            </a:r>
            <a:r>
              <a:rPr lang="en-US" altLang="zh-CN" sz="2000" b="1" dirty="0" smtClean="0">
                <a:solidFill>
                  <a:srgbClr val="FF0000"/>
                </a:solidFill>
              </a:rPr>
              <a:t>Asset Quality</a:t>
            </a:r>
            <a:r>
              <a:rPr lang="zh-CN" altLang="en-US" sz="2000" b="1" dirty="0" smtClean="0">
                <a:solidFill>
                  <a:srgbClr val="FF0000"/>
                </a:solidFill>
              </a:rPr>
              <a:t>）、管理水平（</a:t>
            </a:r>
            <a:r>
              <a:rPr lang="en-US" altLang="zh-CN" sz="2000" b="1" dirty="0" smtClean="0">
                <a:solidFill>
                  <a:srgbClr val="FF0000"/>
                </a:solidFill>
              </a:rPr>
              <a:t>Management</a:t>
            </a:r>
            <a:r>
              <a:rPr lang="zh-CN" altLang="en-US" sz="2000" b="1" dirty="0" smtClean="0">
                <a:solidFill>
                  <a:srgbClr val="FF0000"/>
                </a:solidFill>
              </a:rPr>
              <a:t>）、收益状况（</a:t>
            </a:r>
            <a:r>
              <a:rPr lang="en-US" altLang="zh-CN" sz="2000" b="1" dirty="0" smtClean="0">
                <a:solidFill>
                  <a:srgbClr val="FF0000"/>
                </a:solidFill>
              </a:rPr>
              <a:t>Earning</a:t>
            </a:r>
            <a:r>
              <a:rPr lang="zh-CN" altLang="en-US" sz="2000" b="1" dirty="0" smtClean="0">
                <a:solidFill>
                  <a:srgbClr val="FF0000"/>
                </a:solidFill>
              </a:rPr>
              <a:t>）、流动性（</a:t>
            </a:r>
            <a:r>
              <a:rPr lang="en-US" altLang="zh-CN" sz="2000" b="1" dirty="0" smtClean="0">
                <a:solidFill>
                  <a:srgbClr val="FF0000"/>
                </a:solidFill>
              </a:rPr>
              <a:t>Liquidity</a:t>
            </a:r>
            <a:r>
              <a:rPr lang="zh-CN" altLang="en-US" sz="2000" b="1" dirty="0" smtClean="0">
                <a:solidFill>
                  <a:srgbClr val="FF0000"/>
                </a:solidFill>
              </a:rPr>
              <a:t>）</a:t>
            </a:r>
            <a:r>
              <a:rPr lang="zh-CN" altLang="en-US" sz="2000" dirty="0" smtClean="0"/>
              <a:t>。该方法经过不断的调整升级，已经被美国三大联邦监管部门沿用了</a:t>
            </a:r>
            <a:r>
              <a:rPr lang="en-US" altLang="zh-CN" sz="2000" dirty="0" smtClean="0"/>
              <a:t>20 </a:t>
            </a:r>
            <a:r>
              <a:rPr lang="zh-CN" altLang="en-US" sz="2000" dirty="0" smtClean="0"/>
              <a:t>多年。其评级结果具有很强的公信力，被认为基本能够呈现出一家商业银行的总体状况。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heel(1)">
                                      <p:cBhvr>
                                        <p:cTn id="7" dur="20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0" end="0"/>
                                            </p:txEl>
                                          </p:spTgt>
                                        </p:tgtEl>
                                        <p:attrNameLst>
                                          <p:attrName>style.visibility</p:attrName>
                                        </p:attrNameLst>
                                      </p:cBhvr>
                                      <p:to>
                                        <p:strVal val="visible"/>
                                      </p:to>
                                    </p:set>
                                    <p:animEffect transition="in" filter="barn(inVertical)">
                                      <p:cBhvr>
                                        <p:cTn id="12" dur="500"/>
                                        <p:tgtEl>
                                          <p:spTgt spid="47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251520" y="764704"/>
            <a:ext cx="8640638" cy="5760640"/>
          </a:xfrm>
        </p:spPr>
        <p:txBody>
          <a:bodyPr/>
          <a:lstStyle/>
          <a:p>
            <a:pPr marL="0" indent="0">
              <a:lnSpc>
                <a:spcPct val="150000"/>
              </a:lnSpc>
              <a:buNone/>
              <a:defRPr/>
            </a:pPr>
            <a:r>
              <a:rPr lang="zh-CN" altLang="en-US" sz="2000" dirty="0"/>
              <a:t>（一）资本状况评级</a:t>
            </a:r>
          </a:p>
          <a:p>
            <a:pPr marL="0" indent="0">
              <a:lnSpc>
                <a:spcPct val="150000"/>
              </a:lnSpc>
              <a:buNone/>
              <a:defRPr/>
            </a:pPr>
            <a:r>
              <a:rPr lang="zh-CN" altLang="en-US" sz="1800" dirty="0" smtClean="0">
                <a:solidFill>
                  <a:srgbClr val="FF0000"/>
                </a:solidFill>
              </a:rPr>
              <a:t>资本</a:t>
            </a:r>
            <a:r>
              <a:rPr lang="zh-CN" altLang="en-US" sz="1800" dirty="0">
                <a:solidFill>
                  <a:srgbClr val="FF0000"/>
                </a:solidFill>
              </a:rPr>
              <a:t>充足率</a:t>
            </a:r>
            <a:r>
              <a:rPr lang="zh-CN" altLang="en-US" sz="1800" dirty="0"/>
              <a:t>越高，银行对潜在损失的消化能力越强，对于存款人</a:t>
            </a:r>
            <a:r>
              <a:rPr lang="zh-CN" altLang="en-US" sz="1800" dirty="0" smtClean="0"/>
              <a:t>利益</a:t>
            </a:r>
            <a:r>
              <a:rPr lang="zh-CN" altLang="en-US" sz="1800" dirty="0"/>
              <a:t>的保护越强</a:t>
            </a:r>
            <a:r>
              <a:rPr lang="zh-CN" altLang="en-US" sz="1800" dirty="0" smtClean="0"/>
              <a:t>，竞争力</a:t>
            </a:r>
            <a:r>
              <a:rPr lang="zh-CN" altLang="en-US" sz="1800" dirty="0"/>
              <a:t>也就越强</a:t>
            </a:r>
            <a:r>
              <a:rPr lang="zh-CN" altLang="en-US" sz="1800" dirty="0" smtClean="0"/>
              <a:t>。</a:t>
            </a:r>
            <a:endParaRPr lang="en-US" altLang="zh-CN" sz="1800" dirty="0" smtClean="0"/>
          </a:p>
          <a:p>
            <a:pPr marL="0" indent="0">
              <a:lnSpc>
                <a:spcPct val="150000"/>
              </a:lnSpc>
              <a:buNone/>
              <a:defRPr/>
            </a:pPr>
            <a:r>
              <a:rPr lang="zh-CN" altLang="en-US" sz="2000" dirty="0"/>
              <a:t>（二）资产质量评级</a:t>
            </a:r>
          </a:p>
          <a:p>
            <a:pPr marL="0" indent="0">
              <a:lnSpc>
                <a:spcPct val="150000"/>
              </a:lnSpc>
              <a:buNone/>
              <a:defRPr/>
            </a:pPr>
            <a:r>
              <a:rPr lang="zh-CN" altLang="en-US" sz="1800" dirty="0" smtClean="0"/>
              <a:t>具体</a:t>
            </a:r>
            <a:r>
              <a:rPr lang="zh-CN" altLang="en-US" sz="1800" dirty="0"/>
              <a:t>包括六个方面：</a:t>
            </a:r>
            <a:r>
              <a:rPr lang="zh-CN" altLang="en-US" sz="1800" dirty="0">
                <a:solidFill>
                  <a:srgbClr val="FF0000"/>
                </a:solidFill>
              </a:rPr>
              <a:t>风险资产总量、逾期</a:t>
            </a:r>
            <a:r>
              <a:rPr lang="zh-CN" altLang="en-US" sz="1800" dirty="0" smtClean="0">
                <a:solidFill>
                  <a:srgbClr val="FF0000"/>
                </a:solidFill>
              </a:rPr>
              <a:t>贷款</a:t>
            </a:r>
            <a:r>
              <a:rPr lang="zh-CN" altLang="en-US" sz="1800" dirty="0">
                <a:solidFill>
                  <a:srgbClr val="FF0000"/>
                </a:solidFill>
              </a:rPr>
              <a:t>总量、贷款集中程度、资产管理人员素质、呆账准备金的提取状况、值得关注贷款近期是否可能出现</a:t>
            </a:r>
            <a:r>
              <a:rPr lang="zh-CN" altLang="en-US" sz="1800" dirty="0"/>
              <a:t>问题。</a:t>
            </a:r>
            <a:r>
              <a:rPr lang="zh-CN" altLang="en-US" sz="1800" b="1" dirty="0">
                <a:solidFill>
                  <a:srgbClr val="FF0000"/>
                </a:solidFill>
              </a:rPr>
              <a:t>贷款风险情况</a:t>
            </a:r>
            <a:r>
              <a:rPr lang="zh-CN" altLang="en-US" sz="1800" dirty="0"/>
              <a:t>是监管部门评价商业银行资产质量</a:t>
            </a:r>
            <a:r>
              <a:rPr lang="zh-CN" altLang="en-US" sz="1800" dirty="0" smtClean="0"/>
              <a:t>时最</a:t>
            </a:r>
            <a:r>
              <a:rPr lang="zh-CN" altLang="en-US" sz="1800" dirty="0"/>
              <a:t>重要的</a:t>
            </a:r>
            <a:r>
              <a:rPr lang="zh-CN" altLang="en-US" sz="1800" dirty="0" smtClean="0"/>
              <a:t>指标。</a:t>
            </a:r>
            <a:endParaRPr lang="en-US" altLang="zh-CN" sz="1800" dirty="0" smtClean="0"/>
          </a:p>
          <a:p>
            <a:pPr marL="0" indent="0">
              <a:lnSpc>
                <a:spcPct val="150000"/>
              </a:lnSpc>
              <a:buNone/>
              <a:defRPr/>
            </a:pPr>
            <a:r>
              <a:rPr lang="zh-CN" altLang="en-US" sz="2000" dirty="0"/>
              <a:t>（三）经营管理水平评级</a:t>
            </a:r>
          </a:p>
          <a:p>
            <a:pPr marL="0" indent="0">
              <a:lnSpc>
                <a:spcPct val="150000"/>
              </a:lnSpc>
              <a:buNone/>
              <a:defRPr/>
            </a:pPr>
            <a:r>
              <a:rPr lang="zh-CN" altLang="en-US" sz="1800" dirty="0"/>
              <a:t>经营管理水平是一个比较抽象的概念</a:t>
            </a:r>
            <a:r>
              <a:rPr lang="zh-CN" altLang="en-US" sz="1800" dirty="0" smtClean="0"/>
              <a:t>，一般</a:t>
            </a:r>
            <a:r>
              <a:rPr lang="zh-CN" altLang="en-US" sz="1800" dirty="0"/>
              <a:t>通用的做法是参照其他评级因素对其进行间接评价，</a:t>
            </a:r>
            <a:r>
              <a:rPr lang="zh-CN" altLang="en-US" sz="1800" b="1" dirty="0"/>
              <a:t>如果一家商业银行在其他几个方面都表现良好，那可以说明这家银行的经营管理是令人满意</a:t>
            </a:r>
            <a:r>
              <a:rPr lang="zh-CN" altLang="en-US" sz="1800" b="1" dirty="0" smtClean="0"/>
              <a:t>的</a:t>
            </a:r>
            <a:r>
              <a:rPr lang="zh-CN" altLang="en-US" sz="1800" b="1" dirty="0"/>
              <a:t>。</a:t>
            </a:r>
            <a:r>
              <a:rPr lang="zh-CN" altLang="en-US" sz="1800" dirty="0" smtClean="0"/>
              <a:t>也</a:t>
            </a:r>
            <a:r>
              <a:rPr lang="zh-CN" altLang="en-US" sz="1800" dirty="0"/>
              <a:t>应当考虑高层管理人员的从业经验、整个银行的内部控制、监管机制是否有效运行、沟通机制是否健全、雇员的相关资格证书和相关培训等等。</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arn(inVertical)">
                                      <p:cBhvr>
                                        <p:cTn id="27" dur="500"/>
                                        <p:tgtEl>
                                          <p:spTgt spid="47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arn(inVertical)">
                                      <p:cBhvr>
                                        <p:cTn id="3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323850" y="981075"/>
            <a:ext cx="8568630" cy="5245100"/>
          </a:xfrm>
        </p:spPr>
        <p:txBody>
          <a:bodyPr/>
          <a:lstStyle/>
          <a:p>
            <a:pPr marL="0" indent="0">
              <a:lnSpc>
                <a:spcPct val="150000"/>
              </a:lnSpc>
              <a:buNone/>
              <a:defRPr/>
            </a:pPr>
            <a:r>
              <a:rPr lang="zh-CN" altLang="en-US" sz="1800" dirty="0"/>
              <a:t>（四）收益评级</a:t>
            </a:r>
          </a:p>
          <a:p>
            <a:pPr marL="0" indent="0">
              <a:lnSpc>
                <a:spcPct val="150000"/>
              </a:lnSpc>
              <a:buNone/>
              <a:defRPr/>
            </a:pPr>
            <a:r>
              <a:rPr lang="zh-CN" altLang="en-US" sz="1800" b="1" dirty="0">
                <a:solidFill>
                  <a:srgbClr val="FF0000"/>
                </a:solidFill>
              </a:rPr>
              <a:t>资产收益率</a:t>
            </a:r>
            <a:r>
              <a:rPr lang="zh-CN" altLang="en-US" sz="1800" dirty="0"/>
              <a:t>是对商业银行的收益进行评级时的一个重要</a:t>
            </a:r>
            <a:r>
              <a:rPr lang="zh-CN" altLang="en-US" sz="1800" dirty="0" smtClean="0"/>
              <a:t>指标。</a:t>
            </a:r>
            <a:r>
              <a:rPr lang="zh-CN" altLang="en-US" sz="1800" dirty="0"/>
              <a:t>在考虑该指标时，应充分考虑到利润中是否包含一些非正常性因素如变卖固定资产等而导致本期利润大幅增加，如有此类情况应对其进行</a:t>
            </a:r>
            <a:r>
              <a:rPr lang="zh-CN" altLang="en-US" sz="1800" dirty="0">
                <a:solidFill>
                  <a:srgbClr val="FF0000"/>
                </a:solidFill>
              </a:rPr>
              <a:t>调整</a:t>
            </a:r>
            <a:r>
              <a:rPr lang="zh-CN" altLang="en-US" sz="1800" dirty="0"/>
              <a:t>。</a:t>
            </a:r>
          </a:p>
          <a:p>
            <a:pPr marL="0" indent="0">
              <a:lnSpc>
                <a:spcPct val="150000"/>
              </a:lnSpc>
              <a:buNone/>
              <a:defRPr/>
            </a:pPr>
            <a:r>
              <a:rPr lang="zh-CN" altLang="en-US" sz="1800" dirty="0"/>
              <a:t>（五）流动性评级</a:t>
            </a:r>
          </a:p>
          <a:p>
            <a:pPr marL="0" indent="0">
              <a:lnSpc>
                <a:spcPct val="150000"/>
              </a:lnSpc>
              <a:buNone/>
              <a:defRPr/>
            </a:pPr>
            <a:r>
              <a:rPr lang="zh-CN" altLang="en-US" sz="1800" dirty="0" smtClean="0"/>
              <a:t>具体</a:t>
            </a:r>
            <a:r>
              <a:rPr lang="zh-CN" altLang="en-US" sz="1800" dirty="0"/>
              <a:t>包括</a:t>
            </a:r>
            <a:r>
              <a:rPr lang="en-US" altLang="zh-CN" sz="1800" dirty="0"/>
              <a:t>6 </a:t>
            </a:r>
            <a:r>
              <a:rPr lang="zh-CN" altLang="en-US" sz="1800" dirty="0"/>
              <a:t>个方面：</a:t>
            </a:r>
            <a:r>
              <a:rPr lang="en-US" altLang="zh-CN" sz="1800" dirty="0"/>
              <a:t>1.</a:t>
            </a:r>
            <a:r>
              <a:rPr lang="zh-CN" altLang="en-US" sz="1800" dirty="0"/>
              <a:t>资产变动情况。</a:t>
            </a:r>
            <a:r>
              <a:rPr lang="en-US" altLang="zh-CN" sz="1800" dirty="0"/>
              <a:t>2.</a:t>
            </a:r>
            <a:r>
              <a:rPr lang="zh-CN" altLang="en-US" sz="1800" dirty="0"/>
              <a:t>从外部借入资金的频率。</a:t>
            </a:r>
            <a:r>
              <a:rPr lang="en-US" altLang="zh-CN" sz="1800" dirty="0"/>
              <a:t>3.</a:t>
            </a:r>
            <a:r>
              <a:rPr lang="zh-CN" altLang="en-US" sz="1800" dirty="0"/>
              <a:t>迅速筹集资金的能力。</a:t>
            </a:r>
            <a:r>
              <a:rPr lang="en-US" altLang="zh-CN" sz="1800" dirty="0"/>
              <a:t>4.</a:t>
            </a:r>
            <a:r>
              <a:rPr lang="zh-CN" altLang="en-US" sz="1800" dirty="0"/>
              <a:t>对借入资金的依赖程度。</a:t>
            </a:r>
            <a:r>
              <a:rPr lang="en-US" altLang="zh-CN" sz="1800" dirty="0"/>
              <a:t>5.</a:t>
            </a:r>
            <a:r>
              <a:rPr lang="zh-CN" altLang="en-US" sz="1800" dirty="0"/>
              <a:t>对自身资产负债的管控能力。</a:t>
            </a:r>
            <a:r>
              <a:rPr lang="en-US" altLang="zh-CN" sz="1800" dirty="0"/>
              <a:t>6.</a:t>
            </a:r>
            <a:r>
              <a:rPr lang="zh-CN" altLang="en-US" sz="1800" dirty="0"/>
              <a:t>流动资产数量。</a:t>
            </a:r>
          </a:p>
          <a:p>
            <a:pPr marL="0" indent="0">
              <a:lnSpc>
                <a:spcPct val="150000"/>
              </a:lnSpc>
              <a:buFont typeface="Arial" charset="0"/>
              <a:buNone/>
              <a:defRPr/>
            </a:pPr>
            <a:endParaRPr lang="en-US" altLang="zh-CN" sz="1800" dirty="0" smtClean="0"/>
          </a:p>
          <a:p>
            <a:pPr marL="0" indent="0">
              <a:lnSpc>
                <a:spcPct val="150000"/>
              </a:lnSpc>
              <a:buFont typeface="Arial" charset="0"/>
              <a:buNone/>
              <a:defRPr/>
            </a:pPr>
            <a:r>
              <a:rPr lang="zh-CN" altLang="en-US" sz="1800" dirty="0" smtClean="0"/>
              <a:t>在</a:t>
            </a:r>
            <a:r>
              <a:rPr lang="zh-CN" altLang="en-US" sz="1800" dirty="0"/>
              <a:t>完成上述五个方面的评级后，就可以对商业银行作出一个总体的</a:t>
            </a:r>
            <a:r>
              <a:rPr lang="zh-CN" altLang="en-US" sz="1800" dirty="0" smtClean="0"/>
              <a:t>评价，有两种方法：</a:t>
            </a:r>
            <a:r>
              <a:rPr lang="zh-CN" altLang="en-US" sz="1800" dirty="0"/>
              <a:t>一是将上述评价结果求其</a:t>
            </a:r>
            <a:r>
              <a:rPr lang="zh-CN" altLang="en-US" sz="1800" b="1" dirty="0">
                <a:solidFill>
                  <a:srgbClr val="FF0000"/>
                </a:solidFill>
              </a:rPr>
              <a:t>算数平均数</a:t>
            </a:r>
            <a:r>
              <a:rPr lang="zh-CN" altLang="en-US" sz="1800" dirty="0"/>
              <a:t>作为最后的结果。二是根据</a:t>
            </a:r>
            <a:r>
              <a:rPr lang="zh-CN" altLang="en-US" sz="1800" dirty="0" smtClean="0"/>
              <a:t>每个</a:t>
            </a:r>
            <a:r>
              <a:rPr lang="zh-CN" altLang="en-US" sz="1800" dirty="0"/>
              <a:t>评级的重要程度赋予其权重，将</a:t>
            </a:r>
            <a:r>
              <a:rPr lang="zh-CN" altLang="en-US" sz="1800" b="1" dirty="0">
                <a:solidFill>
                  <a:srgbClr val="FF0000"/>
                </a:solidFill>
              </a:rPr>
              <a:t>加权平均</a:t>
            </a:r>
            <a:r>
              <a:rPr lang="zh-CN" altLang="en-US" sz="1800" dirty="0"/>
              <a:t>的结果作为最终结果。</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Effect transition="in" filter="barn(inVertical)">
                                      <p:cBhvr>
                                        <p:cTn id="27"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50825" y="765175"/>
            <a:ext cx="8229600" cy="647601"/>
          </a:xfrm>
        </p:spPr>
        <p:txBody>
          <a:bodyPr/>
          <a:lstStyle/>
          <a:p>
            <a:r>
              <a:rPr lang="zh-CN" altLang="en-US" sz="3200" b="1" dirty="0" smtClean="0"/>
              <a:t>四、平衡计分卡法</a:t>
            </a:r>
          </a:p>
        </p:txBody>
      </p:sp>
      <p:sp>
        <p:nvSpPr>
          <p:cNvPr id="47107" name="内容占位符 2"/>
          <p:cNvSpPr>
            <a:spLocks noGrp="1"/>
          </p:cNvSpPr>
          <p:nvPr>
            <p:ph idx="1"/>
          </p:nvPr>
        </p:nvSpPr>
        <p:spPr>
          <a:xfrm>
            <a:off x="251520" y="1340768"/>
            <a:ext cx="8352928" cy="5328592"/>
          </a:xfrm>
        </p:spPr>
        <p:txBody>
          <a:bodyPr/>
          <a:lstStyle/>
          <a:p>
            <a:pPr algn="just">
              <a:lnSpc>
                <a:spcPct val="150000"/>
              </a:lnSpc>
            </a:pPr>
            <a:r>
              <a:rPr lang="zh-CN" altLang="en-US" sz="2200" dirty="0" smtClean="0"/>
              <a:t>平衡计分卡（</a:t>
            </a:r>
            <a:r>
              <a:rPr lang="en-US" altLang="zh-CN" sz="2200" dirty="0" smtClean="0"/>
              <a:t>Balanced  Score  Card</a:t>
            </a:r>
            <a:r>
              <a:rPr lang="zh-CN" altLang="en-US" sz="2200" dirty="0" smtClean="0"/>
              <a:t>，</a:t>
            </a:r>
            <a:r>
              <a:rPr lang="en-US" altLang="zh-CN" sz="2200" dirty="0" smtClean="0"/>
              <a:t>BSC</a:t>
            </a:r>
            <a:r>
              <a:rPr lang="zh-CN" altLang="en-US" sz="2200" dirty="0" smtClean="0"/>
              <a:t>）是于</a:t>
            </a:r>
            <a:r>
              <a:rPr lang="en-US" altLang="zh-CN" sz="2200" dirty="0" smtClean="0"/>
              <a:t>20</a:t>
            </a:r>
            <a:r>
              <a:rPr lang="zh-CN" altLang="en-US" sz="2200" dirty="0" smtClean="0"/>
              <a:t>世纪</a:t>
            </a:r>
            <a:r>
              <a:rPr lang="en-US" altLang="zh-CN" sz="2200" dirty="0" smtClean="0"/>
              <a:t>90</a:t>
            </a:r>
            <a:r>
              <a:rPr lang="zh-CN" altLang="en-US" sz="2200" dirty="0" smtClean="0"/>
              <a:t>年代由哈佛商学院教授</a:t>
            </a:r>
            <a:r>
              <a:rPr lang="en-US" altLang="zh-CN" sz="2200" dirty="0" smtClean="0"/>
              <a:t>Robert Kaplan </a:t>
            </a:r>
            <a:r>
              <a:rPr lang="zh-CN" altLang="en-US" sz="2200" dirty="0" smtClean="0"/>
              <a:t>和</a:t>
            </a:r>
            <a:r>
              <a:rPr lang="en-US" altLang="zh-CN" sz="2200" dirty="0" smtClean="0"/>
              <a:t>David  Norton </a:t>
            </a:r>
            <a:r>
              <a:rPr lang="zh-CN" altLang="en-US" sz="2200" dirty="0" smtClean="0"/>
              <a:t>这两位学者，为了改善传统绩效评价过于注重财务指标的缺陷，而提出的一种绩效评价的方法。</a:t>
            </a:r>
            <a:endParaRPr lang="en-US" altLang="zh-CN" sz="2200" dirty="0" smtClean="0"/>
          </a:p>
          <a:p>
            <a:pPr algn="just">
              <a:lnSpc>
                <a:spcPct val="150000"/>
              </a:lnSpc>
            </a:pPr>
            <a:r>
              <a:rPr lang="zh-CN" altLang="en-US" sz="2200" dirty="0" smtClean="0"/>
              <a:t>平衡计分卡围绕着</a:t>
            </a:r>
            <a:r>
              <a:rPr lang="zh-CN" altLang="en-US" sz="2200" dirty="0" smtClean="0">
                <a:solidFill>
                  <a:srgbClr val="FF0000"/>
                </a:solidFill>
              </a:rPr>
              <a:t>组织的使命与战略</a:t>
            </a:r>
            <a:r>
              <a:rPr lang="zh-CN" altLang="en-US" sz="2200" dirty="0" smtClean="0"/>
              <a:t>这一核心，来绘制衡量绩效的框架，并从</a:t>
            </a:r>
            <a:r>
              <a:rPr lang="zh-CN" altLang="en-US" sz="2200" b="1" dirty="0" smtClean="0">
                <a:solidFill>
                  <a:srgbClr val="FF0000"/>
                </a:solidFill>
              </a:rPr>
              <a:t>财务维度、客户维度、内部运营流程维度和学习与成长维度</a:t>
            </a:r>
            <a:r>
              <a:rPr lang="zh-CN" altLang="en-US" sz="2200" dirty="0" smtClean="0"/>
              <a:t>，这四个维度来设置考核指标。</a:t>
            </a:r>
            <a:endParaRPr lang="en-US" altLang="zh-CN" sz="2200" dirty="0" smtClean="0"/>
          </a:p>
          <a:p>
            <a:pPr algn="just">
              <a:lnSpc>
                <a:spcPct val="150000"/>
              </a:lnSpc>
            </a:pPr>
            <a:r>
              <a:rPr lang="zh-CN" altLang="en-US" sz="2200" dirty="0" smtClean="0"/>
              <a:t>指标的确定都是以企业的战略为核心导向，而这</a:t>
            </a:r>
            <a:r>
              <a:rPr lang="zh-CN" altLang="en-US" sz="2200" b="1" dirty="0" smtClean="0">
                <a:solidFill>
                  <a:srgbClr val="FF0000"/>
                </a:solidFill>
              </a:rPr>
              <a:t>四个维度的平衡发展</a:t>
            </a:r>
            <a:r>
              <a:rPr lang="zh-CN" altLang="en-US" sz="2200" dirty="0" smtClean="0"/>
              <a:t>，又可以促进企业战略目标的实现，因而形成一种螺旋向上的绩效管理状态。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heel(1)">
                                      <p:cBhvr>
                                        <p:cTn id="7" dur="20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0" end="0"/>
                                            </p:txEl>
                                          </p:spTgt>
                                        </p:tgtEl>
                                        <p:attrNameLst>
                                          <p:attrName>style.visibility</p:attrName>
                                        </p:attrNameLst>
                                      </p:cBhvr>
                                      <p:to>
                                        <p:strVal val="visible"/>
                                      </p:to>
                                    </p:set>
                                    <p:animEffect transition="in" filter="barn(inVertical)">
                                      <p:cBhvr>
                                        <p:cTn id="12" dur="500"/>
                                        <p:tgtEl>
                                          <p:spTgt spid="471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1" end="1"/>
                                            </p:txEl>
                                          </p:spTgt>
                                        </p:tgtEl>
                                        <p:attrNameLst>
                                          <p:attrName>style.visibility</p:attrName>
                                        </p:attrNameLst>
                                      </p:cBhvr>
                                      <p:to>
                                        <p:strVal val="visible"/>
                                      </p:to>
                                    </p:set>
                                    <p:animEffect transition="in" filter="barn(inVertical)">
                                      <p:cBhvr>
                                        <p:cTn id="17" dur="500"/>
                                        <p:tgtEl>
                                          <p:spTgt spid="471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2" end="2"/>
                                            </p:txEl>
                                          </p:spTgt>
                                        </p:tgtEl>
                                        <p:attrNameLst>
                                          <p:attrName>style.visibility</p:attrName>
                                        </p:attrNameLst>
                                      </p:cBhvr>
                                      <p:to>
                                        <p:strVal val="visible"/>
                                      </p:to>
                                    </p:set>
                                    <p:animEffect transition="in" filter="barn(inVertical)">
                                      <p:cBhvr>
                                        <p:cTn id="22"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323850" y="981075"/>
            <a:ext cx="8351838" cy="5245100"/>
          </a:xfrm>
        </p:spPr>
        <p:txBody>
          <a:bodyPr/>
          <a:lstStyle/>
          <a:p>
            <a:pPr marL="0" indent="0">
              <a:buNone/>
              <a:defRPr/>
            </a:pPr>
            <a:r>
              <a:rPr lang="zh-CN" altLang="en-US" sz="2000" dirty="0"/>
              <a:t>（一）</a:t>
            </a:r>
            <a:r>
              <a:rPr lang="zh-CN" altLang="en-US" sz="2000" b="1" dirty="0">
                <a:solidFill>
                  <a:srgbClr val="FF0000"/>
                </a:solidFill>
              </a:rPr>
              <a:t>财务维度</a:t>
            </a:r>
          </a:p>
          <a:p>
            <a:pPr marL="0" indent="0">
              <a:buNone/>
              <a:defRPr/>
            </a:pPr>
            <a:r>
              <a:rPr lang="zh-CN" altLang="en-US" sz="2000" dirty="0" smtClean="0"/>
              <a:t>         侧重</a:t>
            </a:r>
            <a:r>
              <a:rPr lang="zh-CN" altLang="en-US" sz="2000" dirty="0"/>
              <a:t>于对商业银行已取得的经营成果的衡量</a:t>
            </a:r>
            <a:r>
              <a:rPr lang="zh-CN" altLang="en-US" sz="2000" dirty="0" smtClean="0"/>
              <a:t>。</a:t>
            </a:r>
            <a:endParaRPr lang="zh-CN" altLang="en-US" sz="2000" dirty="0"/>
          </a:p>
          <a:p>
            <a:pPr marL="0" indent="0">
              <a:buNone/>
              <a:defRPr/>
            </a:pPr>
            <a:r>
              <a:rPr lang="zh-CN" altLang="en-US" sz="2000" dirty="0"/>
              <a:t>（二）</a:t>
            </a:r>
            <a:r>
              <a:rPr lang="zh-CN" altLang="en-US" sz="2000" b="1" dirty="0">
                <a:solidFill>
                  <a:srgbClr val="FF0000"/>
                </a:solidFill>
              </a:rPr>
              <a:t>客户维度</a:t>
            </a:r>
          </a:p>
          <a:p>
            <a:pPr marL="0" indent="0">
              <a:buNone/>
              <a:defRPr/>
            </a:pPr>
            <a:r>
              <a:rPr lang="zh-CN" altLang="en-US" sz="2000" dirty="0" smtClean="0"/>
              <a:t>         以</a:t>
            </a:r>
            <a:r>
              <a:rPr lang="zh-CN" altLang="en-US" sz="2000" dirty="0"/>
              <a:t>客户的角度审视商业银行，关注客户的需求及其对商业银行的满意度，能够帮助管理者明确目标客户和市场战略。</a:t>
            </a:r>
          </a:p>
          <a:p>
            <a:pPr marL="0" indent="0">
              <a:buNone/>
              <a:defRPr/>
            </a:pPr>
            <a:r>
              <a:rPr lang="zh-CN" altLang="en-US" sz="2000" dirty="0"/>
              <a:t>（三）</a:t>
            </a:r>
            <a:r>
              <a:rPr lang="zh-CN" altLang="en-US" sz="2000" b="1" dirty="0">
                <a:solidFill>
                  <a:srgbClr val="FF0000"/>
                </a:solidFill>
              </a:rPr>
              <a:t>内部运营流程维度</a:t>
            </a:r>
          </a:p>
          <a:p>
            <a:pPr marL="0" indent="0">
              <a:buNone/>
              <a:defRPr/>
            </a:pPr>
            <a:r>
              <a:rPr lang="zh-CN" altLang="en-US" sz="2000" dirty="0" smtClean="0"/>
              <a:t>          对</a:t>
            </a:r>
            <a:r>
              <a:rPr lang="zh-CN" altLang="en-US" sz="2000" dirty="0"/>
              <a:t>商业银行内部流程的评价有利于商业银行决策的制定、流程的改进、行动的完成，有利于提高商业银行核心竞争力</a:t>
            </a:r>
            <a:r>
              <a:rPr lang="zh-CN" altLang="en-US" sz="2000" dirty="0" smtClean="0"/>
              <a:t>。</a:t>
            </a:r>
            <a:endParaRPr lang="zh-CN" altLang="en-US" sz="2000" dirty="0"/>
          </a:p>
          <a:p>
            <a:pPr marL="0" indent="0">
              <a:buNone/>
              <a:defRPr/>
            </a:pPr>
            <a:r>
              <a:rPr lang="zh-CN" altLang="en-US" sz="2000" dirty="0"/>
              <a:t>（四）</a:t>
            </a:r>
            <a:r>
              <a:rPr lang="zh-CN" altLang="en-US" sz="2000" b="1" dirty="0">
                <a:solidFill>
                  <a:srgbClr val="FF0000"/>
                </a:solidFill>
              </a:rPr>
              <a:t>学习与成长维度</a:t>
            </a:r>
          </a:p>
          <a:p>
            <a:pPr marL="0" indent="0">
              <a:buNone/>
              <a:defRPr/>
            </a:pPr>
            <a:r>
              <a:rPr lang="zh-CN" altLang="en-US" sz="2000" dirty="0" smtClean="0"/>
              <a:t>需要</a:t>
            </a:r>
            <a:r>
              <a:rPr lang="zh-CN" altLang="en-US" sz="2000" dirty="0"/>
              <a:t>商业银行不断地创新与改善来面对不断变化的外部形势。而要实现未来的成功，关键在于商业银行要建立保证长期成长的制度框架，为长期发展提供动力</a:t>
            </a:r>
            <a:r>
              <a:rPr lang="zh-CN" altLang="en-US" sz="2000" dirty="0" smtClean="0"/>
              <a:t>。</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arn(inVertical)">
                                      <p:cBhvr>
                                        <p:cTn id="27" dur="500"/>
                                        <p:tgtEl>
                                          <p:spTgt spid="47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arn(inVertical)">
                                      <p:cBhvr>
                                        <p:cTn id="32" dur="500"/>
                                        <p:tgtEl>
                                          <p:spTgt spid="471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7107">
                                            <p:txEl>
                                              <p:pRg st="6" end="6"/>
                                            </p:txEl>
                                          </p:spTgt>
                                        </p:tgtEl>
                                        <p:attrNameLst>
                                          <p:attrName>style.visibility</p:attrName>
                                        </p:attrNameLst>
                                      </p:cBhvr>
                                      <p:to>
                                        <p:strVal val="visible"/>
                                      </p:to>
                                    </p:set>
                                    <p:animEffect transition="in" filter="barn(inVertical)">
                                      <p:cBhvr>
                                        <p:cTn id="37" dur="500"/>
                                        <p:tgtEl>
                                          <p:spTgt spid="471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7107">
                                            <p:txEl>
                                              <p:pRg st="7" end="7"/>
                                            </p:txEl>
                                          </p:spTgt>
                                        </p:tgtEl>
                                        <p:attrNameLst>
                                          <p:attrName>style.visibility</p:attrName>
                                        </p:attrNameLst>
                                      </p:cBhvr>
                                      <p:to>
                                        <p:strVal val="visible"/>
                                      </p:to>
                                    </p:set>
                                    <p:animEffect transition="in" filter="barn(inVertical)">
                                      <p:cBhvr>
                                        <p:cTn id="42"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323850" y="981075"/>
            <a:ext cx="8496300" cy="5245100"/>
          </a:xfrm>
        </p:spPr>
        <p:txBody>
          <a:bodyPr/>
          <a:lstStyle/>
          <a:p>
            <a:pPr marL="0" indent="0">
              <a:buFont typeface="Arial" charset="0"/>
              <a:buNone/>
              <a:defRPr/>
            </a:pPr>
            <a:r>
              <a:rPr lang="zh-CN" altLang="en-US" sz="2000" dirty="0" smtClean="0"/>
              <a:t>平衡</a:t>
            </a:r>
            <a:r>
              <a:rPr lang="zh-CN" altLang="en-US" sz="2000" dirty="0"/>
              <a:t>计分卡实现了以下几种</a:t>
            </a:r>
            <a:r>
              <a:rPr lang="zh-CN" altLang="en-US" sz="2000" b="1" dirty="0">
                <a:solidFill>
                  <a:srgbClr val="FF0000"/>
                </a:solidFill>
              </a:rPr>
              <a:t>平衡</a:t>
            </a:r>
            <a:r>
              <a:rPr lang="zh-CN" altLang="en-US" sz="2000" dirty="0"/>
              <a:t>：</a:t>
            </a:r>
          </a:p>
          <a:p>
            <a:pPr marL="0" indent="0">
              <a:lnSpc>
                <a:spcPct val="150000"/>
              </a:lnSpc>
              <a:buNone/>
              <a:defRPr/>
            </a:pPr>
            <a:r>
              <a:rPr lang="zh-CN" altLang="en-US" sz="2000" dirty="0"/>
              <a:t>一是平衡</a:t>
            </a:r>
            <a:r>
              <a:rPr lang="zh-CN" altLang="en-US" sz="2000" dirty="0">
                <a:solidFill>
                  <a:srgbClr val="FF0000"/>
                </a:solidFill>
              </a:rPr>
              <a:t>财务指标与非财务指标</a:t>
            </a:r>
            <a:r>
              <a:rPr lang="zh-CN" altLang="en-US" sz="2000" dirty="0" smtClean="0"/>
              <a:t>。</a:t>
            </a:r>
            <a:endParaRPr lang="en-US" altLang="zh-CN" sz="2000" dirty="0" smtClean="0"/>
          </a:p>
          <a:p>
            <a:pPr marL="0" indent="0">
              <a:lnSpc>
                <a:spcPct val="150000"/>
              </a:lnSpc>
              <a:buNone/>
              <a:defRPr/>
            </a:pPr>
            <a:r>
              <a:rPr lang="zh-CN" altLang="en-US" sz="2000" dirty="0" smtClean="0"/>
              <a:t>二</a:t>
            </a:r>
            <a:r>
              <a:rPr lang="zh-CN" altLang="en-US" sz="2000" dirty="0"/>
              <a:t>是平衡商业银行的</a:t>
            </a:r>
            <a:r>
              <a:rPr lang="zh-CN" altLang="en-US" sz="2000" dirty="0">
                <a:solidFill>
                  <a:srgbClr val="FF0000"/>
                </a:solidFill>
              </a:rPr>
              <a:t>长期目标与短期目标</a:t>
            </a:r>
            <a:r>
              <a:rPr lang="zh-CN" altLang="en-US" sz="2000" dirty="0" smtClean="0"/>
              <a:t>。</a:t>
            </a:r>
            <a:endParaRPr lang="zh-CN" altLang="en-US" sz="2000" dirty="0"/>
          </a:p>
          <a:p>
            <a:pPr marL="0" indent="0">
              <a:lnSpc>
                <a:spcPct val="150000"/>
              </a:lnSpc>
              <a:buNone/>
              <a:defRPr/>
            </a:pPr>
            <a:r>
              <a:rPr lang="zh-CN" altLang="en-US" sz="2000" dirty="0"/>
              <a:t>三是平衡商业银行</a:t>
            </a:r>
            <a:r>
              <a:rPr lang="zh-CN" altLang="en-US" sz="2000" dirty="0">
                <a:solidFill>
                  <a:srgbClr val="FF0000"/>
                </a:solidFill>
              </a:rPr>
              <a:t>内部群体与外部群体</a:t>
            </a:r>
            <a:r>
              <a:rPr lang="zh-CN" altLang="en-US" sz="2000" dirty="0"/>
              <a:t>。平衡计分卡可以</a:t>
            </a:r>
            <a:r>
              <a:rPr lang="zh-CN" altLang="en-US" sz="2000" dirty="0" smtClean="0"/>
              <a:t>平衡员工</a:t>
            </a:r>
            <a:r>
              <a:rPr lang="zh-CN" altLang="en-US" sz="2000" dirty="0"/>
              <a:t>、内部运营流程这类内部群体与股东、客户这类外部群体之间的利益关系。</a:t>
            </a:r>
          </a:p>
          <a:p>
            <a:pPr marL="0" indent="0">
              <a:lnSpc>
                <a:spcPct val="150000"/>
              </a:lnSpc>
              <a:buNone/>
              <a:defRPr/>
            </a:pPr>
            <a:r>
              <a:rPr lang="zh-CN" altLang="en-US" sz="2000" dirty="0"/>
              <a:t>四是平衡</a:t>
            </a:r>
            <a:r>
              <a:rPr lang="zh-CN" altLang="en-US" sz="2000" dirty="0">
                <a:solidFill>
                  <a:srgbClr val="FF0000"/>
                </a:solidFill>
              </a:rPr>
              <a:t>结果性指标与动因性指标</a:t>
            </a:r>
            <a:r>
              <a:rPr lang="zh-CN" altLang="en-US" sz="2000" dirty="0"/>
              <a:t>。平衡计分卡中包含的结果性指标，能够反映出商业银行目标的完成情况，而实现战略目标作为动因，会进一步促进商业银行针对评价结果进行改善。</a:t>
            </a:r>
          </a:p>
          <a:p>
            <a:pPr marL="0" indent="0">
              <a:lnSpc>
                <a:spcPct val="150000"/>
              </a:lnSpc>
              <a:buNone/>
              <a:defRPr/>
            </a:pPr>
            <a:r>
              <a:rPr lang="zh-CN" altLang="en-US" sz="2000" dirty="0"/>
              <a:t>五是平衡</a:t>
            </a:r>
            <a:r>
              <a:rPr lang="zh-CN" altLang="en-US" sz="2000" dirty="0">
                <a:solidFill>
                  <a:srgbClr val="FF0000"/>
                </a:solidFill>
              </a:rPr>
              <a:t>领先指标与滞后指标</a:t>
            </a:r>
            <a:r>
              <a:rPr lang="zh-CN" altLang="en-US" sz="2000" dirty="0" smtClean="0"/>
              <a:t>。</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arn(inVertical)">
                                      <p:cBhvr>
                                        <p:cTn id="27" dur="500"/>
                                        <p:tgtEl>
                                          <p:spTgt spid="47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arn(inVertical)">
                                      <p:cBhvr>
                                        <p:cTn id="32" dur="500"/>
                                        <p:tgtEl>
                                          <p:spTgt spid="4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323850" y="981075"/>
            <a:ext cx="8496300" cy="5245100"/>
          </a:xfrm>
        </p:spPr>
        <p:txBody>
          <a:bodyPr/>
          <a:lstStyle/>
          <a:p>
            <a:r>
              <a:rPr lang="zh-CN" altLang="en-US" sz="2000" smtClean="0"/>
              <a:t>平衡计分卡法的主要</a:t>
            </a:r>
            <a:r>
              <a:rPr lang="zh-CN" altLang="en-US" sz="2000" b="1" smtClean="0">
                <a:solidFill>
                  <a:srgbClr val="FF0000"/>
                </a:solidFill>
              </a:rPr>
              <a:t>优点</a:t>
            </a:r>
            <a:r>
              <a:rPr lang="zh-CN" altLang="en-US" sz="2000" smtClean="0"/>
              <a:t>：</a:t>
            </a:r>
            <a:endParaRPr lang="en-US" altLang="zh-CN" sz="2000" smtClean="0"/>
          </a:p>
          <a:p>
            <a:r>
              <a:rPr lang="zh-CN" altLang="en-US" sz="2000" smtClean="0"/>
              <a:t>第一，从</a:t>
            </a:r>
            <a:r>
              <a:rPr lang="zh-CN" altLang="en-US" sz="2000" b="1" smtClean="0">
                <a:solidFill>
                  <a:srgbClr val="FF0000"/>
                </a:solidFill>
              </a:rPr>
              <a:t>四个不同的维度</a:t>
            </a:r>
            <a:r>
              <a:rPr lang="zh-CN" altLang="en-US" sz="2000" smtClean="0"/>
              <a:t>进行考核，克服了只注重财务指标的绩效考核方法的短视行为，并能够整体提升商业银行的管理水准。</a:t>
            </a:r>
            <a:endParaRPr lang="en-US" altLang="zh-CN" sz="2000" smtClean="0"/>
          </a:p>
          <a:p>
            <a:r>
              <a:rPr lang="zh-CN" altLang="en-US" sz="2000" smtClean="0"/>
              <a:t>第二，平衡计分卡的指标都是服从商业银行</a:t>
            </a:r>
            <a:r>
              <a:rPr lang="zh-CN" altLang="en-US" sz="2000" b="1" smtClean="0">
                <a:solidFill>
                  <a:srgbClr val="FF0000"/>
                </a:solidFill>
              </a:rPr>
              <a:t>总体战略目标</a:t>
            </a:r>
            <a:r>
              <a:rPr lang="zh-CN" altLang="en-US" sz="2000" smtClean="0"/>
              <a:t>的，因此能够保证整个各岗位与部门行动上的一致，且有利于将商业银行的战略目标在整个商业银行范围内进行贯彻落实。</a:t>
            </a:r>
            <a:endParaRPr lang="en-US" altLang="zh-CN" sz="2000" smtClean="0"/>
          </a:p>
          <a:p>
            <a:r>
              <a:rPr lang="zh-CN" altLang="en-US" sz="2000" smtClean="0"/>
              <a:t>第三，能够反映出商业银行</a:t>
            </a:r>
            <a:r>
              <a:rPr lang="zh-CN" altLang="en-US" sz="2000" b="1" smtClean="0">
                <a:solidFill>
                  <a:srgbClr val="FF0000"/>
                </a:solidFill>
              </a:rPr>
              <a:t>内部、外部</a:t>
            </a:r>
            <a:r>
              <a:rPr lang="zh-CN" altLang="en-US" sz="2000" smtClean="0"/>
              <a:t>的现状及存在的问题，通过评价结果，使商业银行与员工了解到自身存在的问题，并促进商业银</a:t>
            </a:r>
            <a:r>
              <a:rPr lang="zh-CN" altLang="en-US" sz="1800" smtClean="0"/>
              <a:t>行向战略目标不断努力发展，促进员工对自身能力进行提高，提升商业银行的核心竞争力，有利于实现商业银行的战略目标。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251520" y="764704"/>
            <a:ext cx="8496300" cy="5245100"/>
          </a:xfrm>
        </p:spPr>
        <p:txBody>
          <a:bodyPr/>
          <a:lstStyle/>
          <a:p>
            <a:pPr marL="0" indent="0">
              <a:buFont typeface="Arial" charset="0"/>
              <a:buNone/>
              <a:defRPr/>
            </a:pPr>
            <a:r>
              <a:rPr lang="zh-CN" altLang="en-US" sz="2000" dirty="0" smtClean="0"/>
              <a:t>平衡</a:t>
            </a:r>
            <a:r>
              <a:rPr lang="zh-CN" altLang="en-US" sz="2000" dirty="0"/>
              <a:t>计分卡法的主要</a:t>
            </a:r>
            <a:r>
              <a:rPr lang="zh-CN" altLang="en-US" sz="2000" b="1" dirty="0" smtClean="0">
                <a:solidFill>
                  <a:srgbClr val="FF0000"/>
                </a:solidFill>
              </a:rPr>
              <a:t>缺点</a:t>
            </a:r>
            <a:r>
              <a:rPr lang="zh-CN" altLang="en-US" sz="2000" dirty="0" smtClean="0"/>
              <a:t>：</a:t>
            </a:r>
            <a:endParaRPr lang="en-US" altLang="zh-CN" sz="2000" dirty="0" smtClean="0"/>
          </a:p>
          <a:p>
            <a:pPr marL="0" indent="0">
              <a:lnSpc>
                <a:spcPct val="150000"/>
              </a:lnSpc>
              <a:buNone/>
              <a:defRPr/>
            </a:pPr>
            <a:r>
              <a:rPr lang="zh-CN" altLang="en-US" sz="1800" dirty="0" smtClean="0"/>
              <a:t>第一</a:t>
            </a:r>
            <a:r>
              <a:rPr lang="zh-CN" altLang="en-US" sz="1800" dirty="0"/>
              <a:t>，平衡计分卡的</a:t>
            </a:r>
            <a:r>
              <a:rPr lang="zh-CN" altLang="en-US" sz="1800" b="1" dirty="0">
                <a:solidFill>
                  <a:srgbClr val="FF0000"/>
                </a:solidFill>
              </a:rPr>
              <a:t>实施难度</a:t>
            </a:r>
            <a:r>
              <a:rPr lang="zh-CN" altLang="en-US" sz="1800" b="1" dirty="0" smtClean="0">
                <a:solidFill>
                  <a:srgbClr val="FF0000"/>
                </a:solidFill>
              </a:rPr>
              <a:t>较大</a:t>
            </a:r>
            <a:endParaRPr lang="en-US" altLang="zh-CN" sz="1800" b="1" dirty="0"/>
          </a:p>
          <a:p>
            <a:pPr>
              <a:lnSpc>
                <a:spcPct val="150000"/>
              </a:lnSpc>
              <a:defRPr/>
            </a:pPr>
            <a:r>
              <a:rPr lang="zh-CN" altLang="en-US" sz="1800" dirty="0" smtClean="0"/>
              <a:t>首先</a:t>
            </a:r>
            <a:r>
              <a:rPr lang="zh-CN" altLang="en-US" sz="1800" dirty="0"/>
              <a:t>，商业银行必须已经具有一致、了解、认同的</a:t>
            </a:r>
            <a:r>
              <a:rPr lang="zh-CN" altLang="en-US" sz="1800" dirty="0">
                <a:solidFill>
                  <a:srgbClr val="FF0000"/>
                </a:solidFill>
              </a:rPr>
              <a:t>战略目标</a:t>
            </a:r>
            <a:r>
              <a:rPr lang="zh-CN" altLang="en-US" sz="1800" dirty="0" smtClean="0"/>
              <a:t>；</a:t>
            </a:r>
            <a:endParaRPr lang="en-US" altLang="zh-CN" sz="1800" dirty="0"/>
          </a:p>
          <a:p>
            <a:pPr>
              <a:lnSpc>
                <a:spcPct val="150000"/>
              </a:lnSpc>
              <a:defRPr/>
            </a:pPr>
            <a:r>
              <a:rPr lang="zh-CN" altLang="en-US" sz="1800" dirty="0" smtClean="0"/>
              <a:t>其次</a:t>
            </a:r>
            <a:r>
              <a:rPr lang="zh-CN" altLang="en-US" sz="1800" dirty="0"/>
              <a:t>，需要管理者有</a:t>
            </a:r>
            <a:r>
              <a:rPr lang="zh-CN" altLang="en-US" sz="1800" dirty="0">
                <a:solidFill>
                  <a:srgbClr val="FF0000"/>
                </a:solidFill>
              </a:rPr>
              <a:t>较高的管理能力</a:t>
            </a:r>
            <a:r>
              <a:rPr lang="zh-CN" altLang="en-US" sz="1800" dirty="0"/>
              <a:t>，高层管理者需要有意愿、</a:t>
            </a:r>
            <a:r>
              <a:rPr lang="zh-CN" altLang="en-US" sz="1800" dirty="0" smtClean="0"/>
              <a:t>有能力        分解</a:t>
            </a:r>
            <a:r>
              <a:rPr lang="zh-CN" altLang="en-US" sz="1800" dirty="0"/>
              <a:t>沟通战略目标，中层管理者需要有意愿、有能力创新指标</a:t>
            </a:r>
            <a:r>
              <a:rPr lang="zh-CN" altLang="en-US" sz="1800" dirty="0" smtClean="0"/>
              <a:t>。</a:t>
            </a:r>
            <a:endParaRPr lang="en-US" altLang="zh-CN" sz="1800" dirty="0" smtClean="0"/>
          </a:p>
          <a:p>
            <a:pPr marL="0" indent="0">
              <a:lnSpc>
                <a:spcPct val="150000"/>
              </a:lnSpc>
              <a:buFont typeface="Arial" charset="0"/>
              <a:buNone/>
              <a:defRPr/>
            </a:pPr>
            <a:endParaRPr lang="en-US" altLang="zh-CN" sz="1800" dirty="0" smtClean="0"/>
          </a:p>
          <a:p>
            <a:pPr marL="0" indent="0">
              <a:lnSpc>
                <a:spcPct val="150000"/>
              </a:lnSpc>
              <a:buNone/>
              <a:defRPr/>
            </a:pPr>
            <a:r>
              <a:rPr lang="zh-CN" altLang="en-US" sz="1800" dirty="0" smtClean="0"/>
              <a:t>第二</a:t>
            </a:r>
            <a:r>
              <a:rPr lang="zh-CN" altLang="en-US" sz="1800" dirty="0"/>
              <a:t>，平衡计分卡的</a:t>
            </a:r>
            <a:r>
              <a:rPr lang="zh-CN" altLang="en-US" sz="1800" b="1" dirty="0">
                <a:solidFill>
                  <a:srgbClr val="FF0000"/>
                </a:solidFill>
              </a:rPr>
              <a:t>指标的选择与确定较</a:t>
            </a:r>
            <a:r>
              <a:rPr lang="zh-CN" altLang="en-US" sz="1800" b="1" dirty="0" smtClean="0">
                <a:solidFill>
                  <a:srgbClr val="FF0000"/>
                </a:solidFill>
              </a:rPr>
              <a:t>难</a:t>
            </a:r>
            <a:endParaRPr lang="en-US" altLang="zh-CN" sz="1800" b="1" dirty="0" smtClean="0"/>
          </a:p>
          <a:p>
            <a:pPr>
              <a:lnSpc>
                <a:spcPct val="150000"/>
              </a:lnSpc>
              <a:defRPr/>
            </a:pPr>
            <a:r>
              <a:rPr lang="zh-CN" altLang="en-US" sz="1800" dirty="0" smtClean="0"/>
              <a:t>首先</a:t>
            </a:r>
            <a:r>
              <a:rPr lang="zh-CN" altLang="en-US" sz="1800" dirty="0"/>
              <a:t>，现实运用中，各个维度都包含有大量的指标，而平衡计分卡要求指标个数不能过多，因此需</a:t>
            </a:r>
            <a:r>
              <a:rPr lang="zh-CN" altLang="en-US" sz="1800" dirty="0">
                <a:solidFill>
                  <a:srgbClr val="FF0000"/>
                </a:solidFill>
              </a:rPr>
              <a:t>对指标进行取舍</a:t>
            </a:r>
            <a:r>
              <a:rPr lang="zh-CN" altLang="en-US" sz="1800" dirty="0"/>
              <a:t>，而有些指标之间有内在联系，有些指标之间不成正相关关系，同时也难以确定各指标的相对重要程度</a:t>
            </a:r>
            <a:r>
              <a:rPr lang="zh-CN" altLang="en-US" sz="1800" dirty="0" smtClean="0"/>
              <a:t>；</a:t>
            </a:r>
            <a:endParaRPr lang="en-US" altLang="zh-CN" sz="1800" dirty="0" smtClean="0"/>
          </a:p>
          <a:p>
            <a:pPr>
              <a:lnSpc>
                <a:spcPct val="150000"/>
              </a:lnSpc>
              <a:defRPr/>
            </a:pPr>
            <a:r>
              <a:rPr lang="zh-CN" altLang="en-US" sz="1800" dirty="0" smtClean="0"/>
              <a:t>其次</a:t>
            </a:r>
            <a:r>
              <a:rPr lang="zh-CN" altLang="en-US" sz="1800" dirty="0"/>
              <a:t>，平衡计分卡中仍存在部分指标</a:t>
            </a:r>
            <a:r>
              <a:rPr lang="zh-CN" altLang="en-US" sz="1800" dirty="0">
                <a:solidFill>
                  <a:srgbClr val="FF0000"/>
                </a:solidFill>
              </a:rPr>
              <a:t>难以被量化</a:t>
            </a:r>
            <a:r>
              <a:rPr lang="zh-CN" altLang="en-US" sz="1800" dirty="0"/>
              <a:t>的问题</a:t>
            </a:r>
            <a:r>
              <a:rPr lang="zh-CN" altLang="en-US" sz="1800" dirty="0" smtClean="0"/>
              <a:t>；</a:t>
            </a:r>
            <a:endParaRPr lang="en-US" altLang="zh-CN" sz="1800" dirty="0" smtClean="0"/>
          </a:p>
          <a:p>
            <a:pPr>
              <a:lnSpc>
                <a:spcPct val="150000"/>
              </a:lnSpc>
              <a:defRPr/>
            </a:pPr>
            <a:r>
              <a:rPr lang="zh-CN" altLang="en-US" sz="1800" dirty="0" smtClean="0"/>
              <a:t>再次</a:t>
            </a:r>
            <a:r>
              <a:rPr lang="zh-CN" altLang="en-US" sz="1800" dirty="0"/>
              <a:t>，平衡计分卡法没有针对不同发展阶段设定统一的确定权重的标准，这使得对</a:t>
            </a:r>
            <a:r>
              <a:rPr lang="zh-CN" altLang="en-US" sz="1800" dirty="0">
                <a:solidFill>
                  <a:srgbClr val="FF0000"/>
                </a:solidFill>
              </a:rPr>
              <a:t>指标权重的确定</a:t>
            </a:r>
            <a:r>
              <a:rPr lang="zh-CN" altLang="en-US" sz="1800" dirty="0"/>
              <a:t>上容易掺杂管理者的主观色彩。</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Effect transition="in" filter="barn(inVertical)">
                                      <p:cBhvr>
                                        <p:cTn id="27" dur="500"/>
                                        <p:tgtEl>
                                          <p:spTgt spid="471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7107">
                                            <p:txEl>
                                              <p:pRg st="6" end="6"/>
                                            </p:txEl>
                                          </p:spTgt>
                                        </p:tgtEl>
                                        <p:attrNameLst>
                                          <p:attrName>style.visibility</p:attrName>
                                        </p:attrNameLst>
                                      </p:cBhvr>
                                      <p:to>
                                        <p:strVal val="visible"/>
                                      </p:to>
                                    </p:set>
                                    <p:animEffect transition="in" filter="barn(inVertical)">
                                      <p:cBhvr>
                                        <p:cTn id="32" dur="500"/>
                                        <p:tgtEl>
                                          <p:spTgt spid="471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7107">
                                            <p:txEl>
                                              <p:pRg st="7" end="7"/>
                                            </p:txEl>
                                          </p:spTgt>
                                        </p:tgtEl>
                                        <p:attrNameLst>
                                          <p:attrName>style.visibility</p:attrName>
                                        </p:attrNameLst>
                                      </p:cBhvr>
                                      <p:to>
                                        <p:strVal val="visible"/>
                                      </p:to>
                                    </p:set>
                                    <p:animEffect transition="in" filter="barn(inVertical)">
                                      <p:cBhvr>
                                        <p:cTn id="37" dur="500"/>
                                        <p:tgtEl>
                                          <p:spTgt spid="471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7107">
                                            <p:txEl>
                                              <p:pRg st="8" end="8"/>
                                            </p:txEl>
                                          </p:spTgt>
                                        </p:tgtEl>
                                        <p:attrNameLst>
                                          <p:attrName>style.visibility</p:attrName>
                                        </p:attrNameLst>
                                      </p:cBhvr>
                                      <p:to>
                                        <p:strVal val="visible"/>
                                      </p:to>
                                    </p:set>
                                    <p:animEffect transition="in" filter="barn(inVertical)">
                                      <p:cBhvr>
                                        <p:cTn id="42" dur="500"/>
                                        <p:tgtEl>
                                          <p:spTgt spid="471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extLst>
          </p:cNvPr>
          <p:cNvSpPr/>
          <p:nvPr/>
        </p:nvSpPr>
        <p:spPr>
          <a:xfrm>
            <a:off x="755650" y="2540000"/>
            <a:ext cx="7848600" cy="3108325"/>
          </a:xfrm>
          <a:prstGeom prst="rect">
            <a:avLst/>
          </a:prstGeom>
        </p:spPr>
        <p:txBody>
          <a:bodyPr>
            <a:spAutoFit/>
          </a:bodyPr>
          <a:lstStyle/>
          <a:p>
            <a:pPr marL="457200" indent="-457200" eaLnBrk="1" fontAlgn="auto" hangingPunct="1">
              <a:spcBef>
                <a:spcPts val="0"/>
              </a:spcBef>
              <a:spcAft>
                <a:spcPts val="0"/>
              </a:spcAft>
              <a:buFont typeface="Wingdings" panose="05000000000000000000" pitchFamily="2" charset="2"/>
              <a:buChar char="u"/>
              <a:defRPr/>
            </a:pPr>
            <a:r>
              <a:rPr lang="zh-CN" altLang="en-US" sz="2800" b="1" dirty="0">
                <a:solidFill>
                  <a:srgbClr val="FF0000"/>
                </a:solidFill>
                <a:latin typeface="华文楷体" panose="02010600040101010101" pitchFamily="2" charset="-122"/>
                <a:ea typeface="华文楷体" panose="02010600040101010101" pitchFamily="2" charset="-122"/>
              </a:rPr>
              <a:t>主要内容</a:t>
            </a:r>
            <a:r>
              <a:rPr lang="en-US" altLang="zh-CN" sz="2800" b="1" dirty="0">
                <a:solidFill>
                  <a:srgbClr val="FF0000"/>
                </a:solidFill>
                <a:latin typeface="华文楷体" panose="02010600040101010101" pitchFamily="2" charset="-122"/>
                <a:ea typeface="华文楷体" panose="02010600040101010101" pitchFamily="2" charset="-122"/>
              </a:rPr>
              <a:t>    </a:t>
            </a:r>
          </a:p>
          <a:p>
            <a:pPr indent="542925" eaLnBrk="1" fontAlgn="auto" hangingPunct="1">
              <a:lnSpc>
                <a:spcPct val="150000"/>
              </a:lnSpc>
              <a:spcBef>
                <a:spcPts val="0"/>
              </a:spcBef>
              <a:spcAft>
                <a:spcPts val="0"/>
              </a:spcAft>
              <a:defRPr/>
            </a:pPr>
            <a:r>
              <a:rPr lang="zh-CN" altLang="zh-CN" sz="2800" b="1" dirty="0">
                <a:latin typeface="华文楷体" panose="02010600040101010101" pitchFamily="2" charset="-122"/>
                <a:ea typeface="华文楷体" panose="02010600040101010101" pitchFamily="2" charset="-122"/>
              </a:rPr>
              <a:t>第一节 商业银行绩效评价概述</a:t>
            </a:r>
            <a:endParaRPr lang="en-US" altLang="zh-CN" sz="2800" b="1" dirty="0">
              <a:latin typeface="华文楷体" panose="02010600040101010101" pitchFamily="2" charset="-122"/>
              <a:ea typeface="华文楷体" panose="02010600040101010101" pitchFamily="2" charset="-122"/>
            </a:endParaRPr>
          </a:p>
          <a:p>
            <a:pPr indent="542925" eaLnBrk="1" fontAlgn="auto" hangingPunct="1">
              <a:lnSpc>
                <a:spcPct val="150000"/>
              </a:lnSpc>
              <a:spcBef>
                <a:spcPts val="0"/>
              </a:spcBef>
              <a:spcAft>
                <a:spcPts val="0"/>
              </a:spcAft>
              <a:defRPr/>
            </a:pPr>
            <a:r>
              <a:rPr lang="zh-CN" altLang="zh-CN" sz="2800" b="1" dirty="0">
                <a:latin typeface="华文楷体" panose="02010600040101010101" pitchFamily="2" charset="-122"/>
                <a:ea typeface="华文楷体" panose="02010600040101010101" pitchFamily="2" charset="-122"/>
              </a:rPr>
              <a:t>第二节 商业银行</a:t>
            </a:r>
            <a:r>
              <a:rPr lang="zh-CN" altLang="en-US" sz="2800" b="1" dirty="0">
                <a:latin typeface="华文楷体" panose="02010600040101010101" pitchFamily="2" charset="-122"/>
                <a:ea typeface="华文楷体" panose="02010600040101010101" pitchFamily="2" charset="-122"/>
              </a:rPr>
              <a:t>绩效评价方法</a:t>
            </a:r>
            <a:endParaRPr lang="en-US" altLang="zh-CN" sz="2800" b="1" dirty="0">
              <a:latin typeface="华文楷体" panose="02010600040101010101" pitchFamily="2" charset="-122"/>
              <a:ea typeface="华文楷体" panose="02010600040101010101" pitchFamily="2" charset="-122"/>
            </a:endParaRPr>
          </a:p>
          <a:p>
            <a:pPr indent="542925" eaLnBrk="1" fontAlgn="auto" hangingPunct="1">
              <a:lnSpc>
                <a:spcPct val="150000"/>
              </a:lnSpc>
              <a:spcBef>
                <a:spcPts val="0"/>
              </a:spcBef>
              <a:spcAft>
                <a:spcPts val="0"/>
              </a:spcAft>
              <a:defRPr/>
            </a:pPr>
            <a:r>
              <a:rPr lang="zh-CN" altLang="zh-CN" sz="2800" b="1" dirty="0">
                <a:latin typeface="华文楷体" panose="02010600040101010101" pitchFamily="2" charset="-122"/>
                <a:ea typeface="华文楷体" panose="02010600040101010101" pitchFamily="2" charset="-122"/>
              </a:rPr>
              <a:t>第三节 商业银行的财务报表</a:t>
            </a:r>
            <a:endParaRPr lang="en-US" altLang="zh-CN" sz="2800" b="1" dirty="0">
              <a:latin typeface="华文楷体" panose="02010600040101010101" pitchFamily="2" charset="-122"/>
              <a:ea typeface="华文楷体" panose="02010600040101010101" pitchFamily="2" charset="-122"/>
            </a:endParaRPr>
          </a:p>
          <a:p>
            <a:pPr indent="542925" eaLnBrk="1" fontAlgn="auto" hangingPunct="1">
              <a:lnSpc>
                <a:spcPct val="150000"/>
              </a:lnSpc>
              <a:spcBef>
                <a:spcPts val="0"/>
              </a:spcBef>
              <a:spcAft>
                <a:spcPts val="0"/>
              </a:spcAft>
              <a:defRPr/>
            </a:pPr>
            <a:r>
              <a:rPr lang="zh-CN" altLang="en-US" sz="2800" b="1" dirty="0">
                <a:latin typeface="华文楷体" panose="02010600040101010101" pitchFamily="2" charset="-122"/>
                <a:ea typeface="华文楷体" panose="02010600040101010101" pitchFamily="2" charset="-122"/>
              </a:rPr>
              <a:t>第四节 盈利能力分析</a:t>
            </a:r>
            <a:endParaRPr lang="zh-CN" altLang="en-US" sz="2800" dirty="0">
              <a:latin typeface="+mn-lt"/>
              <a:ea typeface="+mn-ea"/>
            </a:endParaRPr>
          </a:p>
        </p:txBody>
      </p:sp>
      <p:sp>
        <p:nvSpPr>
          <p:cNvPr id="3" name="矩形 2">
            <a:extLst>
              <a:ext uri="{FF2B5EF4-FFF2-40B4-BE49-F238E27FC236}"/>
            </a:extLst>
          </p:cNvPr>
          <p:cNvSpPr/>
          <p:nvPr/>
        </p:nvSpPr>
        <p:spPr>
          <a:xfrm>
            <a:off x="1403350" y="1628775"/>
            <a:ext cx="6858000" cy="708025"/>
          </a:xfrm>
          <a:prstGeom prst="rect">
            <a:avLst/>
          </a:prstGeom>
        </p:spPr>
        <p:txBody>
          <a:bodyPr>
            <a:spAutoFit/>
          </a:bodyPr>
          <a:lstStyle/>
          <a:p>
            <a:pPr algn="ctr" eaLnBrk="1" fontAlgn="auto" hangingPunct="1">
              <a:spcBef>
                <a:spcPts val="0"/>
              </a:spcBef>
              <a:spcAft>
                <a:spcPts val="0"/>
              </a:spcAft>
              <a:defRPr/>
            </a:pPr>
            <a:r>
              <a:rPr lang="zh-CN" altLang="zh-CN" sz="4000" b="1" kern="0" dirty="0">
                <a:solidFill>
                  <a:srgbClr val="000000"/>
                </a:solidFill>
                <a:latin typeface="微软雅黑" pitchFamily="34" charset="-122"/>
                <a:ea typeface="微软雅黑" pitchFamily="34" charset="-122"/>
              </a:rPr>
              <a:t>第十</a:t>
            </a:r>
            <a:r>
              <a:rPr lang="zh-CN" altLang="en-US" sz="4000" b="1" kern="0" dirty="0">
                <a:solidFill>
                  <a:srgbClr val="000000"/>
                </a:solidFill>
                <a:latin typeface="微软雅黑" pitchFamily="34" charset="-122"/>
                <a:ea typeface="微软雅黑" pitchFamily="34" charset="-122"/>
              </a:rPr>
              <a:t>二</a:t>
            </a:r>
            <a:r>
              <a:rPr lang="zh-CN" altLang="zh-CN" sz="4000" b="1" kern="0" dirty="0">
                <a:solidFill>
                  <a:srgbClr val="000000"/>
                </a:solidFill>
                <a:latin typeface="微软雅黑" pitchFamily="34" charset="-122"/>
                <a:ea typeface="微软雅黑" pitchFamily="34" charset="-122"/>
              </a:rPr>
              <a:t>章 </a:t>
            </a:r>
            <a:r>
              <a:rPr lang="en-US" altLang="zh-CN" sz="4000" b="1" kern="0" dirty="0">
                <a:solidFill>
                  <a:srgbClr val="000000"/>
                </a:solidFill>
                <a:latin typeface="微软雅黑" pitchFamily="34" charset="-122"/>
                <a:ea typeface="微软雅黑" pitchFamily="34" charset="-122"/>
              </a:rPr>
              <a:t> </a:t>
            </a:r>
            <a:r>
              <a:rPr lang="zh-CN" altLang="zh-CN" sz="4000" b="1" kern="0" dirty="0">
                <a:solidFill>
                  <a:srgbClr val="000000"/>
                </a:solidFill>
                <a:latin typeface="微软雅黑" pitchFamily="34" charset="-122"/>
                <a:ea typeface="微软雅黑" pitchFamily="34" charset="-122"/>
              </a:rPr>
              <a:t>商业银行绩效评价</a:t>
            </a:r>
            <a:endParaRPr lang="zh-CN" altLang="en-US" sz="4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ircle(in)">
                                      <p:cBhvr>
                                        <p:cTn id="17" dur="2000"/>
                                        <p:tgtEl>
                                          <p:spTgt spid="2">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circle(in)">
                                      <p:cBhvr>
                                        <p:cTn id="20" dur="2000"/>
                                        <p:tgtEl>
                                          <p:spTgt spid="2">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circle(in)">
                                      <p:cBhvr>
                                        <p:cTn id="23" dur="2000"/>
                                        <p:tgtEl>
                                          <p:spTgt spid="2">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circle(in)">
                                      <p:cBhvr>
                                        <p:cTn id="26"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extLst>
          </p:cNvPr>
          <p:cNvSpPr/>
          <p:nvPr/>
        </p:nvSpPr>
        <p:spPr>
          <a:xfrm>
            <a:off x="755650" y="1341438"/>
            <a:ext cx="7848798" cy="2031325"/>
          </a:xfrm>
          <a:prstGeom prst="rect">
            <a:avLst/>
          </a:prstGeom>
        </p:spPr>
        <p:txBody>
          <a:bodyPr wrap="square">
            <a:spAutoFit/>
          </a:bodyPr>
          <a:lstStyle/>
          <a:p>
            <a:pPr indent="342900" algn="just" eaLnBrk="1" fontAlgn="auto" hangingPunct="1">
              <a:lnSpc>
                <a:spcPct val="150000"/>
              </a:lnSpc>
              <a:spcBef>
                <a:spcPts val="0"/>
              </a:spcBef>
              <a:spcAft>
                <a:spcPts val="0"/>
              </a:spcAft>
              <a:defRPr/>
            </a:pPr>
            <a:r>
              <a:rPr lang="zh-CN" altLang="zh-CN" sz="2800" b="1" kern="100" dirty="0">
                <a:latin typeface="Calibri" panose="020F0502020204030204" pitchFamily="34" charset="0"/>
                <a:cs typeface="Times New Roman" panose="02020603050405020304" pitchFamily="18" charset="0"/>
              </a:rPr>
              <a:t>（一）</a:t>
            </a:r>
            <a:r>
              <a:rPr lang="zh-CN" altLang="zh-CN" sz="2800" b="1" kern="100" dirty="0" smtClean="0">
                <a:latin typeface="Calibri" panose="020F0502020204030204" pitchFamily="34" charset="0"/>
                <a:cs typeface="Times New Roman" panose="02020603050405020304" pitchFamily="18" charset="0"/>
              </a:rPr>
              <a:t>资产负债表</a:t>
            </a:r>
            <a:endParaRPr lang="en-US" altLang="zh-CN" sz="2800" b="1" kern="100" dirty="0" smtClean="0">
              <a:latin typeface="Calibri" panose="020F0502020204030204" pitchFamily="34" charset="0"/>
              <a:cs typeface="Times New Roman" panose="02020603050405020304" pitchFamily="18" charset="0"/>
            </a:endParaRPr>
          </a:p>
          <a:p>
            <a:pPr indent="342900" algn="just" eaLnBrk="1" fontAlgn="auto" hangingPunct="1">
              <a:lnSpc>
                <a:spcPct val="150000"/>
              </a:lnSpc>
              <a:spcBef>
                <a:spcPts val="0"/>
              </a:spcBef>
              <a:spcAft>
                <a:spcPts val="0"/>
              </a:spcAft>
              <a:defRPr/>
            </a:pPr>
            <a:r>
              <a:rPr lang="zh-CN" altLang="en-US" sz="2800" b="1" kern="100" dirty="0" smtClean="0">
                <a:latin typeface="Calibri" panose="020F0502020204030204" pitchFamily="34" charset="0"/>
                <a:cs typeface="Times New Roman" panose="02020603050405020304" pitchFamily="18" charset="0"/>
              </a:rPr>
              <a:t>（</a:t>
            </a:r>
            <a:r>
              <a:rPr lang="zh-CN" altLang="en-US" sz="2800" b="1" kern="100" dirty="0">
                <a:latin typeface="Calibri" panose="020F0502020204030204" pitchFamily="34" charset="0"/>
                <a:cs typeface="Times New Roman" panose="02020603050405020304" pitchFamily="18" charset="0"/>
              </a:rPr>
              <a:t>二）</a:t>
            </a:r>
            <a:r>
              <a:rPr lang="zh-CN" altLang="zh-CN" sz="2800" b="1" kern="100" dirty="0">
                <a:latin typeface="Calibri" panose="020F0502020204030204" pitchFamily="34" charset="0"/>
                <a:cs typeface="Times New Roman" panose="02020603050405020304" pitchFamily="18" charset="0"/>
              </a:rPr>
              <a:t>损益表</a:t>
            </a:r>
            <a:r>
              <a:rPr lang="zh-CN" altLang="en-US" sz="2800" b="1" kern="100" dirty="0">
                <a:latin typeface="Calibri" panose="020F0502020204030204" pitchFamily="34" charset="0"/>
                <a:cs typeface="Times New Roman" panose="02020603050405020304" pitchFamily="18" charset="0"/>
              </a:rPr>
              <a:t>（</a:t>
            </a:r>
            <a:r>
              <a:rPr lang="zh-CN" altLang="zh-CN" sz="2800" b="1" kern="100" dirty="0">
                <a:latin typeface="Calibri" panose="020F0502020204030204" pitchFamily="34" charset="0"/>
                <a:cs typeface="Times New Roman" panose="02020603050405020304" pitchFamily="18" charset="0"/>
              </a:rPr>
              <a:t>利润表</a:t>
            </a:r>
            <a:r>
              <a:rPr lang="zh-CN" altLang="en-US" sz="2800" b="1" kern="100" dirty="0">
                <a:latin typeface="Calibri" panose="020F0502020204030204" pitchFamily="34" charset="0"/>
                <a:cs typeface="Times New Roman" panose="02020603050405020304" pitchFamily="18" charset="0"/>
              </a:rPr>
              <a:t>）</a:t>
            </a:r>
            <a:endParaRPr lang="en-US" altLang="zh-CN" sz="2800" b="1" kern="100" dirty="0">
              <a:latin typeface="Calibri" panose="020F0502020204030204" pitchFamily="34" charset="0"/>
              <a:cs typeface="Times New Roman" panose="02020603050405020304" pitchFamily="18" charset="0"/>
            </a:endParaRPr>
          </a:p>
          <a:p>
            <a:pPr indent="342900" algn="just" eaLnBrk="1" fontAlgn="auto" hangingPunct="1">
              <a:lnSpc>
                <a:spcPct val="150000"/>
              </a:lnSpc>
              <a:spcBef>
                <a:spcPts val="0"/>
              </a:spcBef>
              <a:spcAft>
                <a:spcPts val="0"/>
              </a:spcAft>
              <a:defRPr/>
            </a:pPr>
            <a:r>
              <a:rPr lang="zh-CN" altLang="en-US" sz="2800" b="1" kern="100" dirty="0">
                <a:latin typeface="Calibri" panose="020F0502020204030204" pitchFamily="34" charset="0"/>
                <a:cs typeface="Times New Roman" panose="02020603050405020304" pitchFamily="18" charset="0"/>
              </a:rPr>
              <a:t>（三）现金流量表</a:t>
            </a:r>
            <a:endParaRPr lang="zh-CN" altLang="zh-CN" sz="2800" b="1" kern="100" dirty="0">
              <a:latin typeface="Calibri" panose="020F0502020204030204" pitchFamily="34" charset="0"/>
              <a:cs typeface="Times New Roman" panose="02020603050405020304" pitchFamily="18" charset="0"/>
            </a:endParaRPr>
          </a:p>
        </p:txBody>
      </p:sp>
      <p:sp>
        <p:nvSpPr>
          <p:cNvPr id="3" name="矩形 2"/>
          <p:cNvSpPr>
            <a:spLocks noChangeArrowheads="1"/>
          </p:cNvSpPr>
          <p:nvPr/>
        </p:nvSpPr>
        <p:spPr bwMode="auto">
          <a:xfrm>
            <a:off x="1116012" y="764704"/>
            <a:ext cx="6696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4000" b="1" dirty="0">
                <a:latin typeface="华文新魏" pitchFamily="2" charset="-122"/>
                <a:ea typeface="华文新魏" pitchFamily="2" charset="-122"/>
              </a:rPr>
              <a:t>第</a:t>
            </a:r>
            <a:r>
              <a:rPr lang="zh-CN" altLang="en-US" sz="4000" b="1" dirty="0">
                <a:latin typeface="华文新魏" pitchFamily="2" charset="-122"/>
                <a:ea typeface="华文新魏" pitchFamily="2" charset="-122"/>
              </a:rPr>
              <a:t>三</a:t>
            </a:r>
            <a:r>
              <a:rPr lang="zh-CN" altLang="zh-CN" sz="4000" b="1" dirty="0">
                <a:latin typeface="华文新魏" pitchFamily="2" charset="-122"/>
                <a:ea typeface="华文新魏" pitchFamily="2" charset="-122"/>
              </a:rPr>
              <a:t>节 商业银行的财务报表</a:t>
            </a:r>
            <a:endParaRPr lang="zh-CN" altLang="en-US" sz="4000" dirty="0">
              <a:latin typeface="Calibri" pitchFamily="34" charset="0"/>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1328738"/>
            <a:ext cx="8229600" cy="1143000"/>
          </a:xfrm>
        </p:spPr>
        <p:txBody>
          <a:bodyPr/>
          <a:lstStyle/>
          <a:p>
            <a:pPr eaLnBrk="1" hangingPunct="1"/>
            <a:r>
              <a:rPr lang="zh-CN" altLang="zh-CN" sz="3600" b="1" smtClean="0">
                <a:latin typeface="华文新魏" pitchFamily="2" charset="-122"/>
                <a:ea typeface="华文新魏" pitchFamily="2" charset="-122"/>
              </a:rPr>
              <a:t>第</a:t>
            </a:r>
            <a:r>
              <a:rPr lang="zh-CN" altLang="en-US" sz="3600" b="1" smtClean="0">
                <a:latin typeface="华文新魏" pitchFamily="2" charset="-122"/>
                <a:ea typeface="华文新魏" pitchFamily="2" charset="-122"/>
              </a:rPr>
              <a:t>四</a:t>
            </a:r>
            <a:r>
              <a:rPr lang="zh-CN" altLang="zh-CN" sz="3600" b="1" smtClean="0">
                <a:latin typeface="华文新魏" pitchFamily="2" charset="-122"/>
                <a:ea typeface="华文新魏" pitchFamily="2" charset="-122"/>
              </a:rPr>
              <a:t>节 </a:t>
            </a:r>
            <a:r>
              <a:rPr lang="zh-CN" altLang="en-US" sz="3600" b="1" smtClean="0">
                <a:latin typeface="华文新魏" pitchFamily="2" charset="-122"/>
                <a:ea typeface="华文新魏" pitchFamily="2" charset="-122"/>
              </a:rPr>
              <a:t>盈利能力分析</a:t>
            </a:r>
            <a:endParaRPr lang="zh-CN" altLang="en-US" smtClean="0"/>
          </a:p>
        </p:txBody>
      </p:sp>
      <p:sp>
        <p:nvSpPr>
          <p:cNvPr id="32771" name="内容占位符 2"/>
          <p:cNvSpPr>
            <a:spLocks noGrp="1"/>
          </p:cNvSpPr>
          <p:nvPr>
            <p:ph idx="1"/>
          </p:nvPr>
        </p:nvSpPr>
        <p:spPr>
          <a:xfrm>
            <a:off x="1258888" y="2060575"/>
            <a:ext cx="6767512" cy="4525963"/>
          </a:xfrm>
        </p:spPr>
        <p:txBody>
          <a:bodyPr/>
          <a:lstStyle/>
          <a:p>
            <a:pPr marL="0" indent="1166813" eaLnBrk="1" hangingPunct="1">
              <a:buFontTx/>
              <a:buNone/>
            </a:pPr>
            <a:endParaRPr lang="en-US" altLang="zh-CN" sz="2800" b="1" smtClean="0">
              <a:latin typeface="楷体" pitchFamily="49" charset="-122"/>
              <a:ea typeface="楷体" pitchFamily="49" charset="-122"/>
            </a:endParaRPr>
          </a:p>
          <a:p>
            <a:pPr marL="0" indent="1166813" eaLnBrk="1" hangingPunct="1">
              <a:lnSpc>
                <a:spcPct val="150000"/>
              </a:lnSpc>
              <a:buFont typeface="Wingdings" pitchFamily="2" charset="2"/>
              <a:buChar char="Ø"/>
            </a:pPr>
            <a:r>
              <a:rPr lang="zh-CN" altLang="en-US" sz="2800" b="1" smtClean="0">
                <a:latin typeface="楷体" pitchFamily="49" charset="-122"/>
                <a:ea typeface="楷体" pitchFamily="49" charset="-122"/>
              </a:rPr>
              <a:t>银行盈利能力概念的界定</a:t>
            </a:r>
            <a:endParaRPr lang="en-US" altLang="zh-CN" sz="2800" b="1" smtClean="0">
              <a:latin typeface="楷体" pitchFamily="49" charset="-122"/>
              <a:ea typeface="楷体" pitchFamily="49" charset="-122"/>
            </a:endParaRPr>
          </a:p>
          <a:p>
            <a:pPr marL="0" indent="1166813" eaLnBrk="1" hangingPunct="1">
              <a:lnSpc>
                <a:spcPct val="150000"/>
              </a:lnSpc>
              <a:buFont typeface="Wingdings" pitchFamily="2" charset="2"/>
              <a:buChar char="Ø"/>
            </a:pPr>
            <a:r>
              <a:rPr lang="zh-CN" altLang="en-US" sz="2800" b="1" smtClean="0">
                <a:latin typeface="楷体" pitchFamily="49" charset="-122"/>
                <a:ea typeface="楷体" pitchFamily="49" charset="-122"/>
              </a:rPr>
              <a:t>商业银行盈利能力的影响因素</a:t>
            </a:r>
            <a:endParaRPr lang="en-US" altLang="zh-CN" sz="2800" b="1" smtClean="0">
              <a:latin typeface="楷体" pitchFamily="49" charset="-122"/>
              <a:ea typeface="楷体" pitchFamily="49" charset="-122"/>
            </a:endParaRPr>
          </a:p>
          <a:p>
            <a:pPr marL="0" indent="1166813" eaLnBrk="1" hangingPunct="1">
              <a:lnSpc>
                <a:spcPct val="150000"/>
              </a:lnSpc>
              <a:buFont typeface="Wingdings" pitchFamily="2" charset="2"/>
              <a:buChar char="Ø"/>
            </a:pPr>
            <a:r>
              <a:rPr lang="zh-CN" altLang="en-US" sz="2800" b="1" smtClean="0">
                <a:latin typeface="楷体" pitchFamily="49" charset="-122"/>
                <a:ea typeface="楷体" pitchFamily="49" charset="-122"/>
              </a:rPr>
              <a:t>商业银行盈利能力指标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95288" y="620713"/>
            <a:ext cx="8229600" cy="1143000"/>
          </a:xfrm>
        </p:spPr>
        <p:txBody>
          <a:bodyPr/>
          <a:lstStyle/>
          <a:p>
            <a:pPr eaLnBrk="1" hangingPunct="1"/>
            <a:r>
              <a:rPr lang="zh-CN" altLang="en-US" sz="3200" b="1" smtClean="0"/>
              <a:t>一、银行盈利能力概念的界定</a:t>
            </a:r>
            <a:r>
              <a:rPr lang="zh-CN" altLang="zh-CN" sz="3200" b="1" smtClean="0">
                <a:latin typeface="华文隶书" pitchFamily="2" charset="-122"/>
                <a:ea typeface="华文隶书" pitchFamily="2" charset="-122"/>
              </a:rPr>
              <a:t/>
            </a:r>
            <a:br>
              <a:rPr lang="zh-CN" altLang="zh-CN" sz="3200" b="1" smtClean="0">
                <a:latin typeface="华文隶书" pitchFamily="2" charset="-122"/>
                <a:ea typeface="华文隶书" pitchFamily="2" charset="-122"/>
              </a:rPr>
            </a:br>
            <a:endParaRPr lang="zh-CN" altLang="en-US" sz="3200" b="1" smtClean="0">
              <a:latin typeface="华文隶书" pitchFamily="2" charset="-122"/>
              <a:ea typeface="华文隶书" pitchFamily="2" charset="-122"/>
            </a:endParaRPr>
          </a:p>
        </p:txBody>
      </p:sp>
      <p:sp>
        <p:nvSpPr>
          <p:cNvPr id="19459" name="内容占位符 2"/>
          <p:cNvSpPr>
            <a:spLocks noGrp="1"/>
          </p:cNvSpPr>
          <p:nvPr>
            <p:ph idx="1"/>
          </p:nvPr>
        </p:nvSpPr>
        <p:spPr>
          <a:xfrm>
            <a:off x="250825" y="1484313"/>
            <a:ext cx="8229600" cy="4525962"/>
          </a:xfrm>
        </p:spPr>
        <p:txBody>
          <a:bodyPr/>
          <a:lstStyle/>
          <a:p>
            <a:r>
              <a:rPr lang="zh-CN" altLang="en-US" sz="2000" dirty="0" smtClean="0"/>
              <a:t>商业银行的盈利能力不仅具有一般性，而且具有特殊性。其</a:t>
            </a:r>
            <a:r>
              <a:rPr lang="zh-CN" altLang="en-US" sz="2000" b="1" dirty="0" smtClean="0">
                <a:solidFill>
                  <a:srgbClr val="FF0000"/>
                </a:solidFill>
              </a:rPr>
              <a:t>特殊性</a:t>
            </a:r>
            <a:r>
              <a:rPr lang="zh-CN" altLang="en-US" sz="2000" dirty="0" smtClean="0"/>
              <a:t>表现在以下几个方面：</a:t>
            </a:r>
          </a:p>
          <a:p>
            <a:r>
              <a:rPr lang="zh-CN" altLang="en-US" sz="2000" dirty="0" smtClean="0"/>
              <a:t>一是</a:t>
            </a:r>
            <a:r>
              <a:rPr lang="zh-CN" altLang="en-US" sz="2000" b="1" dirty="0" smtClean="0">
                <a:solidFill>
                  <a:srgbClr val="FF0000"/>
                </a:solidFill>
              </a:rPr>
              <a:t>经风险调整后</a:t>
            </a:r>
            <a:r>
              <a:rPr lang="zh-CN" altLang="en-US" sz="2000" dirty="0" smtClean="0"/>
              <a:t>。是加上风险因素后再进行盈利能力的衡量，亦为经风险调整后的盈利能力。如果未将风险承担成本加入盈利中进行衡量，将可能导致决策层针对银行盈利能力做出错误的判断。</a:t>
            </a:r>
          </a:p>
          <a:p>
            <a:r>
              <a:rPr lang="zh-CN" altLang="en-US" sz="2000" dirty="0" smtClean="0"/>
              <a:t>二是</a:t>
            </a:r>
            <a:r>
              <a:rPr lang="zh-CN" altLang="en-US" sz="2000" b="1" dirty="0" smtClean="0">
                <a:solidFill>
                  <a:srgbClr val="FF0000"/>
                </a:solidFill>
              </a:rPr>
              <a:t>合理性基础上</a:t>
            </a:r>
            <a:r>
              <a:rPr lang="zh-CN" altLang="en-US" sz="2000" dirty="0" smtClean="0"/>
              <a:t>。盈利能力的提高应该</a:t>
            </a:r>
            <a:r>
              <a:rPr lang="zh-CN" altLang="en-US" sz="2000" dirty="0" smtClean="0">
                <a:solidFill>
                  <a:srgbClr val="FF0000"/>
                </a:solidFill>
              </a:rPr>
              <a:t>以合规性的指标为基础</a:t>
            </a:r>
            <a:r>
              <a:rPr lang="zh-CN" altLang="en-US" sz="2000" dirty="0" smtClean="0"/>
              <a:t>，譬如银行的资本充足率指标、存贷比指标等需要符合监管当局的要求。如果未达到指标要求，一经发现立即进行管制。</a:t>
            </a:r>
          </a:p>
          <a:p>
            <a:r>
              <a:rPr lang="zh-CN" altLang="en-US" sz="2000" dirty="0" smtClean="0"/>
              <a:t>三是</a:t>
            </a:r>
            <a:r>
              <a:rPr lang="zh-CN" altLang="en-US" sz="2000" b="1" dirty="0" smtClean="0">
                <a:solidFill>
                  <a:srgbClr val="FF0000"/>
                </a:solidFill>
              </a:rPr>
              <a:t>承受风险基础上</a:t>
            </a:r>
            <a:r>
              <a:rPr lang="zh-CN" altLang="en-US" sz="2000" dirty="0" smtClean="0"/>
              <a:t>。商业银行盈利的前提是</a:t>
            </a:r>
            <a:r>
              <a:rPr lang="zh-CN" altLang="en-US" sz="2000" dirty="0" smtClean="0">
                <a:solidFill>
                  <a:srgbClr val="FF0000"/>
                </a:solidFill>
              </a:rPr>
              <a:t>银行总体的风险是可控的</a:t>
            </a:r>
            <a:r>
              <a:rPr lang="zh-CN" altLang="en-US" sz="2000" dirty="0" smtClean="0"/>
              <a:t>。如果发现不可控的风险转为现实的损失，则银行需要关门进行清盘。这种可承受性的风险表现为</a:t>
            </a:r>
            <a:r>
              <a:rPr lang="zh-CN" altLang="en-US" sz="2000" dirty="0" smtClean="0">
                <a:solidFill>
                  <a:srgbClr val="FF0000"/>
                </a:solidFill>
              </a:rPr>
              <a:t>资本可以完全覆盖非预期风险</a:t>
            </a:r>
            <a:r>
              <a:rPr lang="zh-CN" altLang="en-US" sz="2000" dirty="0" smtClean="0"/>
              <a:t>，并在此基础上，根据决策层的风险偏好决定选择何种发展模式。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arn(inVertic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heel(1)">
                                      <p:cBhvr>
                                        <p:cTn id="12" dur="2000"/>
                                        <p:tgtEl>
                                          <p:spTgt spid="19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heel(1)">
                                      <p:cBhvr>
                                        <p:cTn id="17" dur="2000"/>
                                        <p:tgtEl>
                                          <p:spTgt spid="194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heel(1)">
                                      <p:cBhvr>
                                        <p:cTn id="22" dur="2000"/>
                                        <p:tgtEl>
                                          <p:spTgt spid="194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heel(1)">
                                      <p:cBhvr>
                                        <p:cTn id="27" dur="20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1945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68313" y="620713"/>
            <a:ext cx="8135937" cy="863600"/>
          </a:xfrm>
        </p:spPr>
        <p:txBody>
          <a:bodyPr/>
          <a:lstStyle/>
          <a:p>
            <a:pPr eaLnBrk="1" hangingPunct="1"/>
            <a:r>
              <a:rPr lang="zh-CN" altLang="en-US" sz="3200" b="1" smtClean="0"/>
              <a:t>二、商业银行盈利能力的影响因素</a:t>
            </a:r>
            <a:endParaRPr lang="zh-CN" altLang="en-US" sz="3600" b="1" smtClean="0">
              <a:latin typeface="华文隶书" pitchFamily="2" charset="-122"/>
              <a:ea typeface="华文隶书" pitchFamily="2" charset="-122"/>
            </a:endParaRPr>
          </a:p>
        </p:txBody>
      </p:sp>
      <p:sp>
        <p:nvSpPr>
          <p:cNvPr id="19459" name="内容占位符 2"/>
          <p:cNvSpPr>
            <a:spLocks noGrp="1"/>
          </p:cNvSpPr>
          <p:nvPr>
            <p:ph idx="1"/>
          </p:nvPr>
        </p:nvSpPr>
        <p:spPr>
          <a:xfrm>
            <a:off x="468313" y="1412875"/>
            <a:ext cx="8301037" cy="5029200"/>
          </a:xfrm>
        </p:spPr>
        <p:txBody>
          <a:bodyPr/>
          <a:lstStyle/>
          <a:p>
            <a:pPr marL="0" indent="0">
              <a:lnSpc>
                <a:spcPct val="150000"/>
              </a:lnSpc>
              <a:buNone/>
              <a:defRPr/>
            </a:pPr>
            <a:r>
              <a:rPr lang="zh-CN" altLang="en-US" sz="2000" dirty="0"/>
              <a:t>（一）</a:t>
            </a:r>
            <a:r>
              <a:rPr lang="zh-CN" altLang="en-US" sz="2000" b="1" dirty="0">
                <a:solidFill>
                  <a:srgbClr val="FF0000"/>
                </a:solidFill>
              </a:rPr>
              <a:t>内部</a:t>
            </a:r>
            <a:r>
              <a:rPr lang="zh-CN" altLang="en-US" sz="2000" b="1" dirty="0" smtClean="0">
                <a:solidFill>
                  <a:srgbClr val="FF0000"/>
                </a:solidFill>
              </a:rPr>
              <a:t>因素</a:t>
            </a:r>
            <a:endParaRPr lang="zh-CN" altLang="en-US" sz="2000" b="1" dirty="0">
              <a:solidFill>
                <a:srgbClr val="FF0000"/>
              </a:solidFill>
            </a:endParaRPr>
          </a:p>
          <a:p>
            <a:pPr marL="0" indent="0">
              <a:lnSpc>
                <a:spcPct val="150000"/>
              </a:lnSpc>
              <a:buNone/>
              <a:defRPr/>
            </a:pPr>
            <a:r>
              <a:rPr lang="en-US" altLang="zh-CN" sz="2000" dirty="0"/>
              <a:t>1.</a:t>
            </a:r>
            <a:r>
              <a:rPr lang="zh-CN" altLang="en-US" sz="2000" b="1" dirty="0">
                <a:solidFill>
                  <a:srgbClr val="FF0000"/>
                </a:solidFill>
              </a:rPr>
              <a:t>经营方面</a:t>
            </a:r>
            <a:r>
              <a:rPr lang="zh-CN" altLang="en-US" sz="2000" dirty="0"/>
              <a:t>的因素</a:t>
            </a:r>
          </a:p>
          <a:p>
            <a:pPr marL="0" indent="0">
              <a:lnSpc>
                <a:spcPct val="150000"/>
              </a:lnSpc>
              <a:buNone/>
              <a:defRPr/>
            </a:pPr>
            <a:r>
              <a:rPr lang="zh-CN" altLang="en-US" sz="2000" dirty="0" smtClean="0"/>
              <a:t>      在</a:t>
            </a:r>
            <a:r>
              <a:rPr lang="zh-CN" altLang="en-US" sz="2000" dirty="0"/>
              <a:t>日常经营中，涉及到业务规模与品种、收入结构的调整、日常成本控制等方面的因素，都会影响到利润的形成</a:t>
            </a:r>
            <a:r>
              <a:rPr lang="zh-CN" altLang="en-US" sz="2000" dirty="0" smtClean="0"/>
              <a:t>。</a:t>
            </a:r>
            <a:endParaRPr lang="en-US" altLang="zh-CN" sz="2000" dirty="0" smtClean="0"/>
          </a:p>
          <a:p>
            <a:pPr marL="0" indent="0">
              <a:lnSpc>
                <a:spcPct val="150000"/>
              </a:lnSpc>
              <a:buNone/>
              <a:defRPr/>
            </a:pPr>
            <a:r>
              <a:rPr lang="en-US" altLang="zh-CN" sz="2000" dirty="0"/>
              <a:t>2.</a:t>
            </a:r>
            <a:r>
              <a:rPr lang="zh-CN" altLang="en-US" sz="2000" b="1" dirty="0">
                <a:solidFill>
                  <a:srgbClr val="FF0000"/>
                </a:solidFill>
              </a:rPr>
              <a:t>管理方面</a:t>
            </a:r>
            <a:r>
              <a:rPr lang="zh-CN" altLang="en-US" sz="2000" dirty="0"/>
              <a:t>的因素</a:t>
            </a:r>
          </a:p>
          <a:p>
            <a:pPr marL="0" indent="0">
              <a:lnSpc>
                <a:spcPct val="150000"/>
              </a:lnSpc>
              <a:buNone/>
              <a:defRPr/>
            </a:pPr>
            <a:r>
              <a:rPr lang="zh-CN" altLang="en-US" sz="2000" dirty="0" smtClean="0"/>
              <a:t>      管理</a:t>
            </a:r>
            <a:r>
              <a:rPr lang="zh-CN" altLang="en-US" sz="2000" dirty="0"/>
              <a:t>包括对日常经营的管理、对内部组织和制度的管理</a:t>
            </a:r>
            <a:r>
              <a:rPr lang="zh-CN" altLang="en-US" sz="2000" dirty="0" smtClean="0"/>
              <a:t>。定期</a:t>
            </a:r>
            <a:r>
              <a:rPr lang="zh-CN" altLang="en-US" sz="2000" dirty="0"/>
              <a:t>改善经营机制管理、</a:t>
            </a:r>
            <a:r>
              <a:rPr lang="zh-CN" altLang="en-US" sz="2000" dirty="0">
                <a:solidFill>
                  <a:srgbClr val="FF0000"/>
                </a:solidFill>
              </a:rPr>
              <a:t>削减日常费用以降低边际成本</a:t>
            </a:r>
            <a:r>
              <a:rPr lang="zh-CN" altLang="en-US" sz="2000" dirty="0"/>
              <a:t>，完善制度管理如适时控制资产规模盲目扩张以避免管理成本过高，或者加强设备、人员、技术、文化建设以奠定潜在发展基础，对于提升商业银行盈利性绩效水平意义重大。</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arn(inVertic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heel(1)">
                                      <p:cBhvr>
                                        <p:cTn id="12" dur="2000"/>
                                        <p:tgtEl>
                                          <p:spTgt spid="19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heel(1)">
                                      <p:cBhvr>
                                        <p:cTn id="17" dur="2000"/>
                                        <p:tgtEl>
                                          <p:spTgt spid="194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heel(1)">
                                      <p:cBhvr>
                                        <p:cTn id="22" dur="2000"/>
                                        <p:tgtEl>
                                          <p:spTgt spid="194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heel(1)">
                                      <p:cBhvr>
                                        <p:cTn id="27" dur="2000"/>
                                        <p:tgtEl>
                                          <p:spTgt spid="194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9459">
                                            <p:txEl>
                                              <p:pRg st="4" end="4"/>
                                            </p:txEl>
                                          </p:spTgt>
                                        </p:tgtEl>
                                        <p:attrNameLst>
                                          <p:attrName>style.visibility</p:attrName>
                                        </p:attrNameLst>
                                      </p:cBhvr>
                                      <p:to>
                                        <p:strVal val="visible"/>
                                      </p:to>
                                    </p:set>
                                    <p:animEffect transition="in" filter="wheel(1)">
                                      <p:cBhvr>
                                        <p:cTn id="32" dur="20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19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468313" y="620713"/>
            <a:ext cx="8135937" cy="863600"/>
          </a:xfrm>
        </p:spPr>
        <p:txBody>
          <a:bodyPr/>
          <a:lstStyle/>
          <a:p>
            <a:pPr eaLnBrk="1" hangingPunct="1"/>
            <a:r>
              <a:rPr lang="zh-CN" altLang="en-US" sz="3200" b="1" smtClean="0"/>
              <a:t>二、商业银行盈利能力的影响因素</a:t>
            </a:r>
            <a:endParaRPr lang="zh-CN" altLang="en-US" sz="3600" b="1" smtClean="0">
              <a:latin typeface="华文隶书" pitchFamily="2" charset="-122"/>
              <a:ea typeface="华文隶书" pitchFamily="2" charset="-122"/>
            </a:endParaRPr>
          </a:p>
        </p:txBody>
      </p:sp>
      <p:sp>
        <p:nvSpPr>
          <p:cNvPr id="19459" name="内容占位符 2"/>
          <p:cNvSpPr>
            <a:spLocks noGrp="1"/>
          </p:cNvSpPr>
          <p:nvPr>
            <p:ph idx="1"/>
          </p:nvPr>
        </p:nvSpPr>
        <p:spPr>
          <a:xfrm>
            <a:off x="395536" y="1412776"/>
            <a:ext cx="8518277" cy="5100737"/>
          </a:xfrm>
        </p:spPr>
        <p:txBody>
          <a:bodyPr/>
          <a:lstStyle/>
          <a:p>
            <a:pPr marL="0" indent="0">
              <a:lnSpc>
                <a:spcPct val="150000"/>
              </a:lnSpc>
              <a:buNone/>
            </a:pPr>
            <a:r>
              <a:rPr lang="zh-CN" altLang="en-US" sz="2000" dirty="0" smtClean="0"/>
              <a:t>（二）外部因素</a:t>
            </a:r>
          </a:p>
          <a:p>
            <a:pPr marL="0" indent="0">
              <a:lnSpc>
                <a:spcPct val="150000"/>
              </a:lnSpc>
              <a:buNone/>
            </a:pPr>
            <a:r>
              <a:rPr lang="zh-CN" altLang="en-US" sz="2000" dirty="0" smtClean="0"/>
              <a:t>外部因素是指由于</a:t>
            </a:r>
            <a:r>
              <a:rPr lang="zh-CN" altLang="en-US" sz="2000" dirty="0" smtClean="0">
                <a:solidFill>
                  <a:srgbClr val="FF0000"/>
                </a:solidFill>
              </a:rPr>
              <a:t>银行业改革、行业宏观战略变动</a:t>
            </a:r>
            <a:r>
              <a:rPr lang="zh-CN" altLang="en-US" sz="2000" dirty="0" smtClean="0"/>
              <a:t>等对盈利性产生影响的因素，如市场定位是否明确等。包括三方面：</a:t>
            </a:r>
          </a:p>
          <a:p>
            <a:pPr marL="0" indent="0">
              <a:lnSpc>
                <a:spcPct val="150000"/>
              </a:lnSpc>
              <a:buNone/>
            </a:pPr>
            <a:r>
              <a:rPr lang="zh-CN" altLang="en-US" sz="2000" dirty="0" smtClean="0"/>
              <a:t>强调</a:t>
            </a:r>
            <a:r>
              <a:rPr lang="zh-CN" altLang="en-US" sz="2000" dirty="0" smtClean="0">
                <a:solidFill>
                  <a:srgbClr val="FF0000"/>
                </a:solidFill>
              </a:rPr>
              <a:t>客户研究深化</a:t>
            </a:r>
            <a:r>
              <a:rPr lang="zh-CN" altLang="en-US" sz="2000" dirty="0" smtClean="0"/>
              <a:t>程度是核心。</a:t>
            </a:r>
            <a:endParaRPr lang="en-US" altLang="zh-CN" sz="2000" dirty="0" smtClean="0"/>
          </a:p>
          <a:p>
            <a:pPr marL="0" indent="0">
              <a:lnSpc>
                <a:spcPct val="150000"/>
              </a:lnSpc>
              <a:buNone/>
            </a:pPr>
            <a:r>
              <a:rPr lang="zh-CN" altLang="en-US" sz="2000" dirty="0" smtClean="0">
                <a:solidFill>
                  <a:srgbClr val="FF0000"/>
                </a:solidFill>
              </a:rPr>
              <a:t>加深市场细化程度</a:t>
            </a:r>
            <a:r>
              <a:rPr lang="zh-CN" altLang="en-US" sz="2000" dirty="0" smtClean="0"/>
              <a:t>是有效手段。市场细化是市场营销理论中市场分析阶段的组成部分，通过对公司面临的客户与市场全部的整体、局部情况进行全面演绎、归纳，对于细化后的各种类型的市场来制定具有针对性的具体策略。</a:t>
            </a:r>
          </a:p>
          <a:p>
            <a:pPr marL="0" indent="0">
              <a:lnSpc>
                <a:spcPct val="150000"/>
              </a:lnSpc>
              <a:buNone/>
            </a:pPr>
            <a:r>
              <a:rPr lang="zh-CN" altLang="en-US" sz="2000" dirty="0" smtClean="0">
                <a:solidFill>
                  <a:srgbClr val="FF0000"/>
                </a:solidFill>
              </a:rPr>
              <a:t>发挥服务特色化优势</a:t>
            </a:r>
            <a:r>
              <a:rPr lang="zh-CN" altLang="en-US" sz="2000" dirty="0" smtClean="0"/>
              <a:t>是突破口。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arn(inVertic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heel(1)">
                                      <p:cBhvr>
                                        <p:cTn id="12" dur="2000"/>
                                        <p:tgtEl>
                                          <p:spTgt spid="194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wheel(1)">
                                      <p:cBhvr>
                                        <p:cTn id="17" dur="2000"/>
                                        <p:tgtEl>
                                          <p:spTgt spid="194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wheel(1)">
                                      <p:cBhvr>
                                        <p:cTn id="22" dur="2000"/>
                                        <p:tgtEl>
                                          <p:spTgt spid="194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9459">
                                            <p:txEl>
                                              <p:pRg st="3" end="3"/>
                                            </p:txEl>
                                          </p:spTgt>
                                        </p:tgtEl>
                                        <p:attrNameLst>
                                          <p:attrName>style.visibility</p:attrName>
                                        </p:attrNameLst>
                                      </p:cBhvr>
                                      <p:to>
                                        <p:strVal val="visible"/>
                                      </p:to>
                                    </p:set>
                                    <p:animEffect transition="in" filter="wheel(1)">
                                      <p:cBhvr>
                                        <p:cTn id="27" dur="2000"/>
                                        <p:tgtEl>
                                          <p:spTgt spid="194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9459">
                                            <p:txEl>
                                              <p:pRg st="4" end="4"/>
                                            </p:txEl>
                                          </p:spTgt>
                                        </p:tgtEl>
                                        <p:attrNameLst>
                                          <p:attrName>style.visibility</p:attrName>
                                        </p:attrNameLst>
                                      </p:cBhvr>
                                      <p:to>
                                        <p:strVal val="visible"/>
                                      </p:to>
                                    </p:set>
                                    <p:animEffect transition="in" filter="wheel(1)">
                                      <p:cBhvr>
                                        <p:cTn id="32" dur="20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19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extLst>
          </p:cNvPr>
          <p:cNvSpPr>
            <a:spLocks noGrp="1"/>
          </p:cNvSpPr>
          <p:nvPr>
            <p:ph type="title"/>
          </p:nvPr>
        </p:nvSpPr>
        <p:spPr>
          <a:xfrm>
            <a:off x="323850" y="1189038"/>
            <a:ext cx="8229600" cy="1143000"/>
          </a:xfrm>
        </p:spPr>
        <p:txBody>
          <a:bodyPr rtlCol="0">
            <a:normAutofit fontScale="90000"/>
          </a:bodyPr>
          <a:lstStyle/>
          <a:p>
            <a:pPr eaLnBrk="1" fontAlgn="auto" hangingPunct="1">
              <a:spcAft>
                <a:spcPts val="0"/>
              </a:spcAft>
              <a:defRPr/>
            </a:pPr>
            <a:r>
              <a:rPr lang="zh-CN" altLang="en-US" sz="3600" b="1" dirty="0" smtClean="0">
                <a:latin typeface="+mn-ea"/>
                <a:ea typeface="+mn-ea"/>
              </a:rPr>
              <a:t>三、</a:t>
            </a:r>
            <a:r>
              <a:rPr lang="zh-CN" altLang="zh-CN" sz="3600" b="1" dirty="0" smtClean="0">
                <a:latin typeface="+mn-ea"/>
                <a:ea typeface="+mn-ea"/>
              </a:rPr>
              <a:t>盈利</a:t>
            </a:r>
            <a:r>
              <a:rPr lang="zh-CN" altLang="zh-CN" sz="3600" b="1" dirty="0">
                <a:latin typeface="+mn-ea"/>
                <a:ea typeface="+mn-ea"/>
              </a:rPr>
              <a:t>性比率指标</a:t>
            </a:r>
            <a:br>
              <a:rPr lang="zh-CN" altLang="zh-CN" sz="3600" b="1" dirty="0">
                <a:latin typeface="+mn-ea"/>
                <a:ea typeface="+mn-ea"/>
              </a:rPr>
            </a:br>
            <a:endParaRPr lang="zh-CN" altLang="en-US" sz="3600" dirty="0">
              <a:latin typeface="+mn-ea"/>
              <a:ea typeface="+mn-ea"/>
            </a:endParaRPr>
          </a:p>
        </p:txBody>
      </p:sp>
      <p:sp>
        <p:nvSpPr>
          <p:cNvPr id="19459" name="内容占位符 2"/>
          <p:cNvSpPr>
            <a:spLocks noGrp="1"/>
          </p:cNvSpPr>
          <p:nvPr>
            <p:ph idx="1"/>
          </p:nvPr>
        </p:nvSpPr>
        <p:spPr>
          <a:xfrm>
            <a:off x="539750" y="1916113"/>
            <a:ext cx="8229600" cy="4525962"/>
          </a:xfrm>
        </p:spPr>
        <p:txBody>
          <a:bodyPr/>
          <a:lstStyle/>
          <a:p>
            <a:pPr marL="0" indent="0" eaLnBrk="1" hangingPunct="1">
              <a:lnSpc>
                <a:spcPct val="150000"/>
              </a:lnSpc>
              <a:buFontTx/>
              <a:buNone/>
            </a:pPr>
            <a:r>
              <a:rPr lang="en-US" altLang="zh-CN" sz="2800" dirty="0" smtClean="0">
                <a:latin typeface="华文细黑" pitchFamily="2" charset="-122"/>
                <a:ea typeface="华文细黑" pitchFamily="2" charset="-122"/>
              </a:rPr>
              <a:t>    </a:t>
            </a:r>
            <a:r>
              <a:rPr lang="zh-CN" altLang="zh-CN" sz="2800" dirty="0" smtClean="0">
                <a:latin typeface="华文细黑" pitchFamily="2" charset="-122"/>
                <a:ea typeface="华文细黑" pitchFamily="2" charset="-122"/>
              </a:rPr>
              <a:t>盈利性</a:t>
            </a:r>
            <a:r>
              <a:rPr lang="zh-CN" altLang="zh-CN" sz="2800" dirty="0" smtClean="0">
                <a:latin typeface="华文细黑" pitchFamily="2" charset="-122"/>
                <a:ea typeface="华文细黑" pitchFamily="2" charset="-122"/>
              </a:rPr>
              <a:t>比率</a:t>
            </a:r>
            <a:r>
              <a:rPr lang="zh-CN" altLang="zh-CN" sz="2800" dirty="0" smtClean="0">
                <a:solidFill>
                  <a:srgbClr val="FF0000"/>
                </a:solidFill>
                <a:latin typeface="华文细黑" pitchFamily="2" charset="-122"/>
                <a:ea typeface="华文细黑" pitchFamily="2" charset="-122"/>
              </a:rPr>
              <a:t>的</a:t>
            </a:r>
            <a:r>
              <a:rPr lang="zh-CN" altLang="zh-CN" sz="2800" dirty="0" smtClean="0">
                <a:solidFill>
                  <a:srgbClr val="FF0000"/>
                </a:solidFill>
                <a:latin typeface="华文细黑" pitchFamily="2" charset="-122"/>
                <a:ea typeface="华文细黑" pitchFamily="2" charset="-122"/>
              </a:rPr>
              <a:t>核心是资产收益率</a:t>
            </a:r>
            <a:r>
              <a:rPr lang="zh-CN" altLang="zh-CN" sz="2800" dirty="0" smtClean="0">
                <a:latin typeface="华文细黑" pitchFamily="2" charset="-122"/>
                <a:ea typeface="华文细黑" pitchFamily="2" charset="-122"/>
              </a:rPr>
              <a:t>，</a:t>
            </a:r>
            <a:r>
              <a:rPr lang="zh-CN" altLang="en-US" sz="2800" dirty="0" smtClean="0"/>
              <a:t>主要采用</a:t>
            </a:r>
            <a:r>
              <a:rPr lang="zh-CN" altLang="en-US" sz="2800" dirty="0" smtClean="0">
                <a:solidFill>
                  <a:srgbClr val="FF0000"/>
                </a:solidFill>
              </a:rPr>
              <a:t>资产报酬率、总资产净利润率、净资产收益率、总资产周转率</a:t>
            </a:r>
            <a:r>
              <a:rPr lang="zh-CN" altLang="en-US" sz="2800" dirty="0" smtClean="0"/>
              <a:t>四个指标对盈利能力进行评价。</a:t>
            </a:r>
            <a:endParaRPr lang="zh-CN" altLang="zh-CN" sz="2800" dirty="0" smtClean="0">
              <a:latin typeface="华文细黑" pitchFamily="2" charset="-122"/>
              <a:ea typeface="华文细黑" pitchFamily="2" charset="-122"/>
            </a:endParaRPr>
          </a:p>
          <a:p>
            <a:pPr marL="0" indent="0" eaLnBrk="1" hangingPunct="1">
              <a:buFont typeface="Arial" charset="0"/>
              <a:buNone/>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arn(inVertic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wheel(1)">
                                      <p:cBhvr>
                                        <p:cTn id="12" dur="20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194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250825" y="1125538"/>
            <a:ext cx="8569325" cy="4524375"/>
          </a:xfrm>
        </p:spPr>
        <p:txBody>
          <a:bodyPr/>
          <a:lstStyle/>
          <a:p>
            <a:pPr marL="0" indent="0">
              <a:buNone/>
              <a:defRPr/>
            </a:pPr>
            <a:r>
              <a:rPr lang="zh-CN" altLang="en-US" sz="2400" dirty="0"/>
              <a:t>（一）总资产报酬率指标</a:t>
            </a:r>
          </a:p>
          <a:p>
            <a:pPr marL="0" indent="0">
              <a:buNone/>
              <a:defRPr/>
            </a:pPr>
            <a:r>
              <a:rPr lang="zh-CN" altLang="en-US" sz="2400" dirty="0"/>
              <a:t>该</a:t>
            </a:r>
            <a:r>
              <a:rPr lang="zh-CN" altLang="en-US" sz="2400" dirty="0" smtClean="0"/>
              <a:t>指标反映</a:t>
            </a:r>
            <a:r>
              <a:rPr lang="zh-CN" altLang="en-US" sz="2400" dirty="0"/>
              <a:t>的是企业</a:t>
            </a:r>
            <a:r>
              <a:rPr lang="zh-CN" altLang="en-US" sz="2400" dirty="0">
                <a:solidFill>
                  <a:srgbClr val="FF0000"/>
                </a:solidFill>
              </a:rPr>
              <a:t>包括所有者权益和负债</a:t>
            </a:r>
            <a:r>
              <a:rPr lang="zh-CN" altLang="en-US" sz="2400" dirty="0"/>
              <a:t>在内的所有资产的获利</a:t>
            </a:r>
            <a:r>
              <a:rPr lang="zh-CN" altLang="en-US" sz="2400" dirty="0" smtClean="0"/>
              <a:t>能力：</a:t>
            </a:r>
            <a:endParaRPr lang="en-US" altLang="zh-CN" sz="2400" dirty="0" smtClean="0"/>
          </a:p>
          <a:p>
            <a:pPr marL="0" indent="0">
              <a:buNone/>
              <a:defRPr/>
            </a:pPr>
            <a:r>
              <a:rPr lang="zh-CN" altLang="en-US" sz="2400" dirty="0">
                <a:solidFill>
                  <a:srgbClr val="FF0000"/>
                </a:solidFill>
              </a:rPr>
              <a:t>总资产报酬率</a:t>
            </a:r>
            <a:r>
              <a:rPr lang="en-US" altLang="zh-CN" sz="2400" dirty="0" smtClean="0">
                <a:solidFill>
                  <a:srgbClr val="FF0000"/>
                </a:solidFill>
              </a:rPr>
              <a:t>=</a:t>
            </a:r>
            <a:r>
              <a:rPr lang="zh-CN" altLang="en-US" sz="2400" dirty="0" smtClean="0">
                <a:solidFill>
                  <a:srgbClr val="FF0000"/>
                </a:solidFill>
              </a:rPr>
              <a:t>（</a:t>
            </a:r>
            <a:r>
              <a:rPr lang="zh-CN" altLang="en-US" sz="2400" dirty="0">
                <a:solidFill>
                  <a:srgbClr val="FF0000"/>
                </a:solidFill>
              </a:rPr>
              <a:t>利润总额</a:t>
            </a:r>
            <a:r>
              <a:rPr lang="en-US" altLang="zh-CN" sz="2400" dirty="0">
                <a:solidFill>
                  <a:srgbClr val="FF0000"/>
                </a:solidFill>
              </a:rPr>
              <a:t>+</a:t>
            </a:r>
            <a:r>
              <a:rPr lang="zh-CN" altLang="en-US" sz="2400" dirty="0">
                <a:solidFill>
                  <a:srgbClr val="FF0000"/>
                </a:solidFill>
              </a:rPr>
              <a:t>利息支出）</a:t>
            </a:r>
            <a:r>
              <a:rPr lang="en-US" altLang="zh-CN" sz="2400" dirty="0">
                <a:solidFill>
                  <a:srgbClr val="FF0000"/>
                </a:solidFill>
              </a:rPr>
              <a:t>/</a:t>
            </a:r>
            <a:r>
              <a:rPr lang="zh-CN" altLang="en-US" sz="2400" dirty="0">
                <a:solidFill>
                  <a:srgbClr val="FF0000"/>
                </a:solidFill>
              </a:rPr>
              <a:t>平均资产总额*</a:t>
            </a:r>
            <a:r>
              <a:rPr lang="en-US" altLang="zh-CN" sz="2400" dirty="0">
                <a:solidFill>
                  <a:srgbClr val="FF0000"/>
                </a:solidFill>
              </a:rPr>
              <a:t>100</a:t>
            </a:r>
            <a:r>
              <a:rPr lang="en-US" altLang="zh-CN" sz="2400" dirty="0" smtClean="0">
                <a:solidFill>
                  <a:srgbClr val="FF0000"/>
                </a:solidFill>
              </a:rPr>
              <a:t>%</a:t>
            </a:r>
          </a:p>
          <a:p>
            <a:pPr marL="0" indent="0">
              <a:buNone/>
              <a:defRPr/>
            </a:pPr>
            <a:endParaRPr lang="en-US" altLang="zh-CN" sz="2400" dirty="0" smtClean="0"/>
          </a:p>
          <a:p>
            <a:pPr marL="0" indent="0">
              <a:buNone/>
              <a:defRPr/>
            </a:pPr>
            <a:r>
              <a:rPr lang="zh-CN" altLang="en-US" sz="2400" dirty="0" smtClean="0"/>
              <a:t>（</a:t>
            </a:r>
            <a:r>
              <a:rPr lang="zh-CN" altLang="en-US" sz="2400" dirty="0"/>
              <a:t>二）总资产净利润率</a:t>
            </a:r>
          </a:p>
          <a:p>
            <a:pPr marL="0" indent="0">
              <a:buNone/>
              <a:defRPr/>
            </a:pPr>
            <a:r>
              <a:rPr lang="zh-CN" altLang="en-US" sz="2400" dirty="0" smtClean="0"/>
              <a:t>反映</a:t>
            </a:r>
            <a:r>
              <a:rPr lang="zh-CN" altLang="en-US" sz="2400" dirty="0"/>
              <a:t>一段时期内资产的利用效率</a:t>
            </a:r>
            <a:r>
              <a:rPr lang="zh-CN" altLang="en-US" sz="2400" dirty="0" smtClean="0"/>
              <a:t>如何：</a:t>
            </a:r>
            <a:endParaRPr lang="zh-CN" altLang="en-US" sz="2400" dirty="0"/>
          </a:p>
          <a:p>
            <a:pPr marL="0" indent="0">
              <a:buNone/>
              <a:defRPr/>
            </a:pPr>
            <a:r>
              <a:rPr lang="zh-CN" altLang="en-US" sz="2400" dirty="0">
                <a:solidFill>
                  <a:srgbClr val="FF0000"/>
                </a:solidFill>
              </a:rPr>
              <a:t>总资产净利润率</a:t>
            </a:r>
            <a:r>
              <a:rPr lang="en-US" altLang="zh-CN" sz="2400" dirty="0">
                <a:solidFill>
                  <a:srgbClr val="FF0000"/>
                </a:solidFill>
              </a:rPr>
              <a:t>=</a:t>
            </a:r>
            <a:r>
              <a:rPr lang="zh-CN" altLang="en-US" sz="2400" dirty="0">
                <a:solidFill>
                  <a:srgbClr val="FF0000"/>
                </a:solidFill>
              </a:rPr>
              <a:t>净利润</a:t>
            </a:r>
            <a:r>
              <a:rPr lang="en-US" altLang="zh-CN" sz="2400" dirty="0">
                <a:solidFill>
                  <a:srgbClr val="FF0000"/>
                </a:solidFill>
              </a:rPr>
              <a:t>/</a:t>
            </a:r>
            <a:r>
              <a:rPr lang="zh-CN" altLang="en-US" sz="2400" dirty="0">
                <a:solidFill>
                  <a:srgbClr val="FF0000"/>
                </a:solidFill>
              </a:rPr>
              <a:t>平均资产总额</a:t>
            </a:r>
            <a:r>
              <a:rPr lang="zh-CN" altLang="en-US" sz="2400" dirty="0" smtClean="0">
                <a:solidFill>
                  <a:srgbClr val="FF0000"/>
                </a:solidFill>
              </a:rPr>
              <a:t>*</a:t>
            </a:r>
            <a:r>
              <a:rPr lang="en-US" altLang="zh-CN" sz="2400" dirty="0" smtClean="0">
                <a:solidFill>
                  <a:srgbClr val="FF0000"/>
                </a:solidFill>
              </a:rPr>
              <a:t>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down)">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wipe(down)">
                                      <p:cBhvr>
                                        <p:cTn id="22" dur="500"/>
                                        <p:tgtEl>
                                          <p:spTgt spid="296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animEffect transition="in" filter="wipe(down)">
                                      <p:cBhvr>
                                        <p:cTn id="27" dur="500"/>
                                        <p:tgtEl>
                                          <p:spTgt spid="29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699">
                                            <p:txEl>
                                              <p:pRg st="6" end="6"/>
                                            </p:txEl>
                                          </p:spTgt>
                                        </p:tgtEl>
                                        <p:attrNameLst>
                                          <p:attrName>style.visibility</p:attrName>
                                        </p:attrNameLst>
                                      </p:cBhvr>
                                      <p:to>
                                        <p:strVal val="visible"/>
                                      </p:to>
                                    </p:set>
                                    <p:animEffect transition="in" filter="wipe(down)">
                                      <p:cBhvr>
                                        <p:cTn id="32"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250825" y="1125538"/>
            <a:ext cx="8569325" cy="4524375"/>
          </a:xfrm>
        </p:spPr>
        <p:txBody>
          <a:bodyPr/>
          <a:lstStyle/>
          <a:p>
            <a:pPr marL="0" indent="0">
              <a:buNone/>
              <a:defRPr/>
            </a:pPr>
            <a:r>
              <a:rPr lang="zh-CN" altLang="en-US" sz="2400" dirty="0" smtClean="0"/>
              <a:t>（</a:t>
            </a:r>
            <a:r>
              <a:rPr lang="zh-CN" altLang="en-US" sz="2400" dirty="0"/>
              <a:t>三）净资产收益率</a:t>
            </a:r>
          </a:p>
          <a:p>
            <a:pPr marL="0" indent="0">
              <a:buNone/>
              <a:defRPr/>
            </a:pPr>
            <a:r>
              <a:rPr lang="zh-CN" altLang="en-US" sz="2400" dirty="0"/>
              <a:t>该指标又被称为权益报酬率，该指标衡量的是企业自有资本的运营</a:t>
            </a:r>
            <a:r>
              <a:rPr lang="zh-CN" altLang="en-US" sz="2400" dirty="0" smtClean="0"/>
              <a:t>效率：</a:t>
            </a:r>
            <a:endParaRPr lang="zh-CN" altLang="en-US" sz="2400" dirty="0"/>
          </a:p>
          <a:p>
            <a:pPr marL="0" indent="0">
              <a:buNone/>
              <a:defRPr/>
            </a:pPr>
            <a:r>
              <a:rPr lang="zh-CN" altLang="en-US" sz="2400" dirty="0">
                <a:solidFill>
                  <a:srgbClr val="FF0000"/>
                </a:solidFill>
              </a:rPr>
              <a:t>净资产收益率</a:t>
            </a:r>
            <a:r>
              <a:rPr lang="en-US" altLang="zh-CN" sz="2400" dirty="0">
                <a:solidFill>
                  <a:srgbClr val="FF0000"/>
                </a:solidFill>
              </a:rPr>
              <a:t>=</a:t>
            </a:r>
            <a:r>
              <a:rPr lang="zh-CN" altLang="en-US" sz="2400" dirty="0">
                <a:solidFill>
                  <a:srgbClr val="FF0000"/>
                </a:solidFill>
              </a:rPr>
              <a:t>净利润</a:t>
            </a:r>
            <a:r>
              <a:rPr lang="en-US" altLang="zh-CN" sz="2400" dirty="0">
                <a:solidFill>
                  <a:srgbClr val="FF0000"/>
                </a:solidFill>
              </a:rPr>
              <a:t>/</a:t>
            </a:r>
            <a:r>
              <a:rPr lang="zh-CN" altLang="en-US" sz="2400" dirty="0">
                <a:solidFill>
                  <a:srgbClr val="FF0000"/>
                </a:solidFill>
              </a:rPr>
              <a:t>平均所有者权益*</a:t>
            </a:r>
            <a:r>
              <a:rPr lang="en-US" altLang="zh-CN" sz="2400" dirty="0">
                <a:solidFill>
                  <a:srgbClr val="FF0000"/>
                </a:solidFill>
              </a:rPr>
              <a:t>100</a:t>
            </a:r>
            <a:r>
              <a:rPr lang="en-US" altLang="zh-CN" sz="2400" dirty="0" smtClean="0">
                <a:solidFill>
                  <a:srgbClr val="FF0000"/>
                </a:solidFill>
              </a:rPr>
              <a:t>%</a:t>
            </a:r>
          </a:p>
          <a:p>
            <a:pPr marL="0" indent="0">
              <a:buNone/>
              <a:defRPr/>
            </a:pPr>
            <a:endParaRPr lang="en-US" altLang="zh-CN" sz="2400" dirty="0">
              <a:solidFill>
                <a:srgbClr val="FF0000"/>
              </a:solidFill>
            </a:endParaRPr>
          </a:p>
          <a:p>
            <a:pPr marL="0" indent="0">
              <a:buNone/>
              <a:defRPr/>
            </a:pPr>
            <a:r>
              <a:rPr lang="zh-CN" altLang="en-US" sz="2400" dirty="0"/>
              <a:t>（四）总资产周转率</a:t>
            </a:r>
          </a:p>
          <a:p>
            <a:pPr marL="0" indent="0">
              <a:buNone/>
              <a:defRPr/>
            </a:pPr>
            <a:r>
              <a:rPr lang="zh-CN" altLang="en-US" sz="2400" dirty="0" smtClean="0"/>
              <a:t>反映</a:t>
            </a:r>
            <a:r>
              <a:rPr lang="zh-CN" altLang="en-US" sz="2400" dirty="0"/>
              <a:t>企业资产利用效率的高低情况，推动企业进行研发创新，提高市场</a:t>
            </a:r>
            <a:r>
              <a:rPr lang="zh-CN" altLang="en-US" sz="2400" dirty="0" smtClean="0"/>
              <a:t>占有率：</a:t>
            </a:r>
            <a:endParaRPr lang="zh-CN" altLang="en-US" sz="2400" dirty="0"/>
          </a:p>
          <a:p>
            <a:pPr marL="0" indent="0">
              <a:buNone/>
              <a:defRPr/>
            </a:pPr>
            <a:r>
              <a:rPr lang="zh-CN" altLang="en-US" sz="2400" dirty="0">
                <a:solidFill>
                  <a:srgbClr val="FF0000"/>
                </a:solidFill>
              </a:rPr>
              <a:t>总资产周转率</a:t>
            </a:r>
            <a:r>
              <a:rPr lang="en-US" altLang="zh-CN" sz="2400" dirty="0">
                <a:solidFill>
                  <a:srgbClr val="FF0000"/>
                </a:solidFill>
              </a:rPr>
              <a:t>=</a:t>
            </a:r>
            <a:r>
              <a:rPr lang="zh-CN" altLang="en-US" sz="2400" dirty="0">
                <a:solidFill>
                  <a:srgbClr val="FF0000"/>
                </a:solidFill>
              </a:rPr>
              <a:t>销售收入</a:t>
            </a:r>
            <a:r>
              <a:rPr lang="en-US" altLang="zh-CN" sz="2400" dirty="0">
                <a:solidFill>
                  <a:srgbClr val="FF0000"/>
                </a:solidFill>
              </a:rPr>
              <a:t>/</a:t>
            </a:r>
            <a:r>
              <a:rPr lang="zh-CN" altLang="en-US" sz="2400" dirty="0">
                <a:solidFill>
                  <a:srgbClr val="FF0000"/>
                </a:solidFill>
              </a:rPr>
              <a:t>平均总</a:t>
            </a:r>
            <a:r>
              <a:rPr lang="zh-CN" altLang="en-US" sz="2400" dirty="0" smtClean="0">
                <a:solidFill>
                  <a:srgbClr val="FF0000"/>
                </a:solidFill>
              </a:rPr>
              <a:t>资产</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down)">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down)">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wipe(down)">
                                      <p:cBhvr>
                                        <p:cTn id="22" dur="500"/>
                                        <p:tgtEl>
                                          <p:spTgt spid="296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animEffect transition="in" filter="wipe(down)">
                                      <p:cBhvr>
                                        <p:cTn id="27" dur="500"/>
                                        <p:tgtEl>
                                          <p:spTgt spid="29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699">
                                            <p:txEl>
                                              <p:pRg st="6" end="6"/>
                                            </p:txEl>
                                          </p:spTgt>
                                        </p:tgtEl>
                                        <p:attrNameLst>
                                          <p:attrName>style.visibility</p:attrName>
                                        </p:attrNameLst>
                                      </p:cBhvr>
                                      <p:to>
                                        <p:strVal val="visible"/>
                                      </p:to>
                                    </p:set>
                                    <p:animEffect transition="in" filter="wipe(down)">
                                      <p:cBhvr>
                                        <p:cTn id="32"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900113" y="620713"/>
            <a:ext cx="7127875" cy="576262"/>
          </a:xfrm>
        </p:spPr>
        <p:txBody>
          <a:bodyPr/>
          <a:lstStyle/>
          <a:p>
            <a:pPr eaLnBrk="1" hangingPunct="1"/>
            <a:r>
              <a:rPr lang="zh-CN" altLang="en-US" sz="3200" b="1" dirty="0" smtClean="0"/>
              <a:t>本章小结</a:t>
            </a:r>
          </a:p>
        </p:txBody>
      </p:sp>
      <p:sp>
        <p:nvSpPr>
          <p:cNvPr id="46083" name="Rectangle 3"/>
          <p:cNvSpPr>
            <a:spLocks noGrp="1"/>
          </p:cNvSpPr>
          <p:nvPr>
            <p:ph type="body" idx="1"/>
          </p:nvPr>
        </p:nvSpPr>
        <p:spPr>
          <a:xfrm>
            <a:off x="395536" y="1052737"/>
            <a:ext cx="7704856" cy="5616624"/>
          </a:xfrm>
        </p:spPr>
        <p:txBody>
          <a:bodyPr/>
          <a:lstStyle/>
          <a:p>
            <a:pPr marL="0" indent="0">
              <a:lnSpc>
                <a:spcPts val="2200"/>
              </a:lnSpc>
              <a:buNone/>
            </a:pPr>
            <a:r>
              <a:rPr lang="zh-CN" altLang="zh-CN" sz="1600" b="1" dirty="0" smtClean="0">
                <a:solidFill>
                  <a:srgbClr val="FF0000"/>
                </a:solidFill>
              </a:rPr>
              <a:t>第一节</a:t>
            </a:r>
            <a:r>
              <a:rPr lang="en-US" altLang="zh-CN" sz="1600" b="1" dirty="0" smtClean="0">
                <a:solidFill>
                  <a:srgbClr val="FF0000"/>
                </a:solidFill>
              </a:rPr>
              <a:t>  </a:t>
            </a:r>
            <a:r>
              <a:rPr lang="zh-CN" altLang="zh-CN" sz="1600" b="1" dirty="0" smtClean="0">
                <a:solidFill>
                  <a:srgbClr val="FF0000"/>
                </a:solidFill>
              </a:rPr>
              <a:t>商业银行绩效评价概述</a:t>
            </a:r>
          </a:p>
          <a:p>
            <a:pPr marL="0" indent="0">
              <a:lnSpc>
                <a:spcPts val="2200"/>
              </a:lnSpc>
              <a:buNone/>
            </a:pPr>
            <a:r>
              <a:rPr lang="zh-CN" altLang="zh-CN" sz="1600" b="1" dirty="0" smtClean="0"/>
              <a:t>一、绩效评价的概念</a:t>
            </a:r>
            <a:r>
              <a:rPr lang="en-US" altLang="zh-CN" sz="1600" b="1" dirty="0" smtClean="0"/>
              <a:t>	</a:t>
            </a:r>
            <a:endParaRPr lang="zh-CN" altLang="zh-CN" sz="1600" dirty="0" smtClean="0"/>
          </a:p>
          <a:p>
            <a:pPr marL="0" indent="0">
              <a:lnSpc>
                <a:spcPts val="2200"/>
              </a:lnSpc>
              <a:buNone/>
            </a:pPr>
            <a:r>
              <a:rPr lang="zh-CN" altLang="zh-CN" sz="1600" b="1" dirty="0" smtClean="0"/>
              <a:t>二、银行绩效评价的作用</a:t>
            </a:r>
            <a:r>
              <a:rPr lang="en-US" altLang="zh-CN" sz="1600" b="1" dirty="0" smtClean="0"/>
              <a:t>	</a:t>
            </a:r>
            <a:endParaRPr lang="zh-CN" altLang="zh-CN" sz="1600" dirty="0" smtClean="0"/>
          </a:p>
          <a:p>
            <a:pPr marL="0" indent="0">
              <a:lnSpc>
                <a:spcPts val="2200"/>
              </a:lnSpc>
              <a:buNone/>
            </a:pPr>
            <a:r>
              <a:rPr lang="zh-CN" altLang="zh-CN" sz="1600" b="1" dirty="0" smtClean="0"/>
              <a:t>三、银行绩效评价的程序</a:t>
            </a:r>
            <a:r>
              <a:rPr lang="en-US" altLang="zh-CN" sz="1600" b="1" dirty="0" smtClean="0"/>
              <a:t>	</a:t>
            </a:r>
            <a:endParaRPr lang="zh-CN" altLang="zh-CN" sz="1600" dirty="0" smtClean="0"/>
          </a:p>
          <a:p>
            <a:pPr marL="0" indent="0">
              <a:lnSpc>
                <a:spcPts val="2200"/>
              </a:lnSpc>
              <a:buNone/>
            </a:pPr>
            <a:r>
              <a:rPr lang="zh-CN" altLang="zh-CN" sz="1600" b="1" dirty="0" smtClean="0"/>
              <a:t>四、国内外银行绩效评价发展阶段</a:t>
            </a:r>
            <a:endParaRPr lang="zh-CN" altLang="zh-CN" sz="1600" dirty="0" smtClean="0"/>
          </a:p>
          <a:p>
            <a:pPr marL="0" indent="0">
              <a:lnSpc>
                <a:spcPts val="2200"/>
              </a:lnSpc>
              <a:buNone/>
            </a:pPr>
            <a:r>
              <a:rPr lang="zh-CN" altLang="zh-CN" sz="1600" b="1" dirty="0" smtClean="0">
                <a:solidFill>
                  <a:srgbClr val="FF0000"/>
                </a:solidFill>
              </a:rPr>
              <a:t>第二节</a:t>
            </a:r>
            <a:r>
              <a:rPr lang="en-US" altLang="zh-CN" sz="1600" b="1" dirty="0" smtClean="0">
                <a:solidFill>
                  <a:srgbClr val="FF0000"/>
                </a:solidFill>
              </a:rPr>
              <a:t>  </a:t>
            </a:r>
            <a:r>
              <a:rPr lang="zh-CN" altLang="zh-CN" sz="1600" b="1" dirty="0" smtClean="0">
                <a:solidFill>
                  <a:srgbClr val="FF0000"/>
                </a:solidFill>
              </a:rPr>
              <a:t>商业银行绩效评价方法</a:t>
            </a:r>
          </a:p>
          <a:p>
            <a:pPr marL="0" indent="0">
              <a:lnSpc>
                <a:spcPts val="2200"/>
              </a:lnSpc>
              <a:buNone/>
            </a:pPr>
            <a:r>
              <a:rPr lang="zh-CN" altLang="zh-CN" sz="1600" b="1" dirty="0" smtClean="0"/>
              <a:t>一、经济增加值（</a:t>
            </a:r>
            <a:r>
              <a:rPr lang="en-US" altLang="zh-CN" sz="1600" b="1" dirty="0" smtClean="0"/>
              <a:t>EVA</a:t>
            </a:r>
            <a:r>
              <a:rPr lang="zh-CN" altLang="zh-CN" sz="1600" b="1" dirty="0" smtClean="0"/>
              <a:t>）法</a:t>
            </a:r>
            <a:r>
              <a:rPr lang="en-US" altLang="zh-CN" sz="1600" b="1" dirty="0" smtClean="0"/>
              <a:t>	</a:t>
            </a:r>
            <a:endParaRPr lang="zh-CN" altLang="zh-CN" sz="1600" dirty="0" smtClean="0"/>
          </a:p>
          <a:p>
            <a:pPr marL="0" indent="0">
              <a:lnSpc>
                <a:spcPts val="2200"/>
              </a:lnSpc>
              <a:buNone/>
            </a:pPr>
            <a:r>
              <a:rPr lang="zh-CN" altLang="zh-CN" sz="1600" b="1" dirty="0" smtClean="0"/>
              <a:t>二、穆迪公司的银行信用评级方法</a:t>
            </a:r>
            <a:r>
              <a:rPr lang="en-US" altLang="zh-CN" sz="1600" b="1" dirty="0" smtClean="0"/>
              <a:t>	</a:t>
            </a:r>
            <a:endParaRPr lang="zh-CN" altLang="zh-CN" sz="1600" dirty="0" smtClean="0"/>
          </a:p>
          <a:p>
            <a:pPr marL="0" indent="0">
              <a:lnSpc>
                <a:spcPts val="2200"/>
              </a:lnSpc>
              <a:buNone/>
            </a:pPr>
            <a:r>
              <a:rPr lang="zh-CN" altLang="zh-CN" sz="1600" b="1" dirty="0" smtClean="0"/>
              <a:t>三、骆驼评级法（</a:t>
            </a:r>
            <a:r>
              <a:rPr lang="en-US" altLang="zh-CN" sz="1600" b="1" dirty="0" smtClean="0"/>
              <a:t>CAMEL</a:t>
            </a:r>
            <a:r>
              <a:rPr lang="zh-CN" altLang="zh-CN" sz="1600" b="1" dirty="0" smtClean="0"/>
              <a:t>）</a:t>
            </a:r>
            <a:r>
              <a:rPr lang="en-US" altLang="zh-CN" sz="1600" b="1" dirty="0" smtClean="0"/>
              <a:t>	</a:t>
            </a:r>
            <a:endParaRPr lang="zh-CN" altLang="zh-CN" sz="1600" dirty="0" smtClean="0"/>
          </a:p>
          <a:p>
            <a:pPr marL="0" indent="0">
              <a:lnSpc>
                <a:spcPts val="2200"/>
              </a:lnSpc>
              <a:buNone/>
            </a:pPr>
            <a:r>
              <a:rPr lang="zh-CN" altLang="zh-CN" sz="1600" b="1" dirty="0" smtClean="0"/>
              <a:t>四、平衡计分卡法</a:t>
            </a:r>
            <a:r>
              <a:rPr lang="en-US" altLang="zh-CN" sz="1600" b="1" dirty="0" smtClean="0"/>
              <a:t>	</a:t>
            </a:r>
            <a:endParaRPr lang="zh-CN" altLang="zh-CN" sz="1600" dirty="0" smtClean="0"/>
          </a:p>
          <a:p>
            <a:pPr marL="0" indent="0">
              <a:lnSpc>
                <a:spcPts val="2200"/>
              </a:lnSpc>
              <a:buNone/>
            </a:pPr>
            <a:r>
              <a:rPr lang="zh-CN" altLang="zh-CN" sz="1600" b="1" dirty="0" smtClean="0">
                <a:solidFill>
                  <a:srgbClr val="FF0000"/>
                </a:solidFill>
              </a:rPr>
              <a:t>第三节</a:t>
            </a:r>
            <a:r>
              <a:rPr lang="en-US" altLang="zh-CN" sz="1600" b="1" dirty="0" smtClean="0">
                <a:solidFill>
                  <a:srgbClr val="FF0000"/>
                </a:solidFill>
              </a:rPr>
              <a:t>  </a:t>
            </a:r>
            <a:r>
              <a:rPr lang="zh-CN" altLang="zh-CN" sz="1600" b="1" dirty="0" smtClean="0">
                <a:solidFill>
                  <a:srgbClr val="FF0000"/>
                </a:solidFill>
              </a:rPr>
              <a:t>商业银行的财务报表</a:t>
            </a:r>
          </a:p>
          <a:p>
            <a:pPr marL="0" indent="0">
              <a:lnSpc>
                <a:spcPts val="2200"/>
              </a:lnSpc>
              <a:buNone/>
            </a:pPr>
            <a:r>
              <a:rPr lang="zh-CN" altLang="zh-CN" sz="1600" b="1" dirty="0" smtClean="0">
                <a:solidFill>
                  <a:srgbClr val="FF0000"/>
                </a:solidFill>
              </a:rPr>
              <a:t>第四</a:t>
            </a:r>
            <a:r>
              <a:rPr lang="zh-CN" altLang="zh-CN" sz="1600" b="1" dirty="0" smtClean="0">
                <a:solidFill>
                  <a:srgbClr val="FF0000"/>
                </a:solidFill>
              </a:rPr>
              <a:t>节</a:t>
            </a:r>
            <a:r>
              <a:rPr lang="en-US" altLang="zh-CN" sz="1600" b="1" dirty="0" smtClean="0">
                <a:solidFill>
                  <a:srgbClr val="FF0000"/>
                </a:solidFill>
              </a:rPr>
              <a:t>  </a:t>
            </a:r>
            <a:r>
              <a:rPr lang="zh-CN" altLang="zh-CN" sz="1600" b="1" dirty="0" smtClean="0">
                <a:solidFill>
                  <a:srgbClr val="FF0000"/>
                </a:solidFill>
              </a:rPr>
              <a:t>盈利能力分析</a:t>
            </a:r>
          </a:p>
          <a:p>
            <a:pPr marL="0" indent="0">
              <a:lnSpc>
                <a:spcPts val="2200"/>
              </a:lnSpc>
              <a:buNone/>
            </a:pPr>
            <a:r>
              <a:rPr lang="zh-CN" altLang="zh-CN" sz="1600" b="1" dirty="0" smtClean="0"/>
              <a:t>一、银行盈利能力概念的界定</a:t>
            </a:r>
            <a:endParaRPr lang="zh-CN" altLang="zh-CN" sz="1600" dirty="0" smtClean="0"/>
          </a:p>
          <a:p>
            <a:pPr marL="0" indent="0">
              <a:lnSpc>
                <a:spcPts val="2200"/>
              </a:lnSpc>
              <a:buNone/>
            </a:pPr>
            <a:r>
              <a:rPr lang="zh-CN" altLang="zh-CN" sz="1600" b="1" dirty="0" smtClean="0"/>
              <a:t>二、商业银行盈利能力的影响因素</a:t>
            </a:r>
            <a:endParaRPr lang="zh-CN" altLang="zh-CN" sz="1600" dirty="0" smtClean="0"/>
          </a:p>
          <a:p>
            <a:pPr marL="0" indent="0">
              <a:lnSpc>
                <a:spcPts val="2200"/>
              </a:lnSpc>
              <a:buNone/>
            </a:pPr>
            <a:r>
              <a:rPr lang="zh-CN" altLang="zh-CN" sz="1600" b="1" dirty="0" smtClean="0"/>
              <a:t>三、商业银行盈利能力指标</a:t>
            </a:r>
            <a:r>
              <a:rPr lang="en-US" altLang="zh-CN" sz="1600" b="1" dirty="0" smtClean="0"/>
              <a:t>	</a:t>
            </a:r>
            <a:endParaRPr lang="zh-CN" altLang="zh-CN" sz="16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68313" y="1341438"/>
            <a:ext cx="84248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latin typeface="仿宋" pitchFamily="49" charset="-122"/>
                <a:ea typeface="仿宋" pitchFamily="49" charset="-122"/>
              </a:rPr>
              <a:t>延伸阅读</a:t>
            </a:r>
          </a:p>
          <a:p>
            <a:r>
              <a:rPr lang="en-US" altLang="zh-CN" sz="2400" dirty="0">
                <a:latin typeface="仿宋" pitchFamily="49" charset="-122"/>
                <a:ea typeface="仿宋" pitchFamily="49" charset="-122"/>
              </a:rPr>
              <a:t>1.《</a:t>
            </a:r>
            <a:r>
              <a:rPr lang="zh-CN" altLang="en-US" sz="2400" dirty="0">
                <a:latin typeface="仿宋" pitchFamily="49" charset="-122"/>
                <a:ea typeface="仿宋" pitchFamily="49" charset="-122"/>
              </a:rPr>
              <a:t>商业银行绩效管理</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，清华大学出版社出版，</a:t>
            </a:r>
            <a:r>
              <a:rPr lang="en-US" altLang="zh-CN" sz="2400" dirty="0">
                <a:latin typeface="仿宋" pitchFamily="49" charset="-122"/>
                <a:ea typeface="仿宋" pitchFamily="49" charset="-122"/>
              </a:rPr>
              <a:t>2006</a:t>
            </a:r>
            <a:r>
              <a:rPr lang="zh-CN" altLang="en-US" sz="2400" dirty="0">
                <a:latin typeface="仿宋" pitchFamily="49" charset="-122"/>
                <a:ea typeface="仿宋" pitchFamily="49" charset="-122"/>
              </a:rPr>
              <a:t>年。</a:t>
            </a:r>
          </a:p>
          <a:p>
            <a:r>
              <a:rPr lang="en-US" altLang="zh-CN" sz="2400" dirty="0">
                <a:latin typeface="仿宋" pitchFamily="49" charset="-122"/>
                <a:ea typeface="仿宋" pitchFamily="49" charset="-122"/>
              </a:rPr>
              <a:t>2.</a:t>
            </a:r>
            <a:r>
              <a:rPr lang="zh-CN" altLang="en-US" sz="2400" dirty="0">
                <a:latin typeface="仿宋" pitchFamily="49" charset="-122"/>
                <a:ea typeface="仿宋" pitchFamily="49" charset="-122"/>
              </a:rPr>
              <a:t>中国银监会办公厅关于做好</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商业银行股权管理暂行办法</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实施相关工作的通知，</a:t>
            </a:r>
            <a:r>
              <a:rPr lang="en-US" altLang="zh-CN" sz="2400" dirty="0">
                <a:latin typeface="仿宋" pitchFamily="49" charset="-122"/>
                <a:ea typeface="仿宋" pitchFamily="49" charset="-122"/>
              </a:rPr>
              <a:t>2019</a:t>
            </a:r>
            <a:r>
              <a:rPr lang="zh-CN" altLang="en-US" sz="2400" dirty="0">
                <a:latin typeface="仿宋" pitchFamily="49" charset="-122"/>
                <a:ea typeface="仿宋" pitchFamily="49" charset="-122"/>
              </a:rPr>
              <a:t>年。</a:t>
            </a:r>
          </a:p>
          <a:p>
            <a:r>
              <a:rPr lang="en-US" altLang="zh-CN" sz="2400" dirty="0">
                <a:latin typeface="仿宋" pitchFamily="49" charset="-122"/>
                <a:ea typeface="仿宋" pitchFamily="49" charset="-122"/>
              </a:rPr>
              <a:t>3</a:t>
            </a:r>
            <a:r>
              <a:rPr lang="zh-CN" altLang="en-US" sz="2400" dirty="0">
                <a:latin typeface="仿宋" pitchFamily="49" charset="-122"/>
                <a:ea typeface="仿宋" pitchFamily="49" charset="-122"/>
              </a:rPr>
              <a:t>．相关商业银行年报。</a:t>
            </a:r>
          </a:p>
          <a:p>
            <a:r>
              <a:rPr lang="en-US" altLang="zh-CN" sz="2400" dirty="0">
                <a:latin typeface="仿宋" pitchFamily="49" charset="-122"/>
                <a:ea typeface="仿宋" pitchFamily="49" charset="-122"/>
              </a:rPr>
              <a:t>4.</a:t>
            </a:r>
            <a:r>
              <a:rPr lang="zh-CN" altLang="en-US" sz="2400" dirty="0">
                <a:latin typeface="仿宋" pitchFamily="49" charset="-122"/>
                <a:ea typeface="仿宋" pitchFamily="49" charset="-122"/>
              </a:rPr>
              <a:t>中国银监会办公厅关于规范商业银行股东报告事项的通知，</a:t>
            </a:r>
            <a:r>
              <a:rPr lang="en-US" altLang="zh-CN" sz="2400" dirty="0">
                <a:latin typeface="仿宋" pitchFamily="49" charset="-122"/>
                <a:ea typeface="仿宋" pitchFamily="49" charset="-122"/>
              </a:rPr>
              <a:t>2018</a:t>
            </a:r>
            <a:r>
              <a:rPr lang="zh-CN" altLang="en-US" sz="2400" dirty="0">
                <a:latin typeface="仿宋" pitchFamily="49" charset="-122"/>
                <a:ea typeface="仿宋" pitchFamily="49" charset="-122"/>
              </a:rPr>
              <a:t>年。</a:t>
            </a:r>
          </a:p>
          <a:p>
            <a:r>
              <a:rPr lang="en-US" altLang="zh-CN" sz="2400" dirty="0">
                <a:latin typeface="仿宋" pitchFamily="49" charset="-122"/>
                <a:ea typeface="仿宋" pitchFamily="49" charset="-122"/>
              </a:rPr>
              <a:t>5.</a:t>
            </a:r>
            <a:r>
              <a:rPr lang="zh-CN" altLang="en-US" sz="2400" dirty="0">
                <a:latin typeface="仿宋" pitchFamily="49" charset="-122"/>
                <a:ea typeface="仿宋" pitchFamily="49" charset="-122"/>
              </a:rPr>
              <a:t>中国银监会办公厅关于做好</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商业银行股权管理暂行办法</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实施相关工作的通知，</a:t>
            </a:r>
            <a:r>
              <a:rPr lang="en-US" altLang="zh-CN" sz="2400" dirty="0">
                <a:latin typeface="仿宋" pitchFamily="49" charset="-122"/>
                <a:ea typeface="仿宋" pitchFamily="49" charset="-122"/>
              </a:rPr>
              <a:t> 2018</a:t>
            </a:r>
            <a:r>
              <a:rPr lang="zh-CN" altLang="en-US" sz="2400" dirty="0">
                <a:latin typeface="仿宋" pitchFamily="49" charset="-122"/>
                <a:ea typeface="仿宋" pitchFamily="49" charset="-122"/>
              </a:rPr>
              <a:t>年。</a:t>
            </a:r>
            <a:endParaRPr lang="zh-CN" altLang="zh-CN" sz="2400" dirty="0">
              <a:latin typeface="仿宋" pitchFamily="49" charset="-122"/>
              <a:ea typeface="仿宋"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extLst>
          </p:cNvPr>
          <p:cNvSpPr>
            <a:spLocks noGrp="1"/>
          </p:cNvSpPr>
          <p:nvPr>
            <p:ph type="title"/>
          </p:nvPr>
        </p:nvSpPr>
        <p:spPr>
          <a:xfrm>
            <a:off x="339725" y="1277938"/>
            <a:ext cx="8229600" cy="1143000"/>
          </a:xfrm>
        </p:spPr>
        <p:txBody>
          <a:bodyPr rtlCol="0">
            <a:normAutofit fontScale="90000"/>
          </a:bodyPr>
          <a:lstStyle/>
          <a:p>
            <a:pPr eaLnBrk="1" fontAlgn="auto" hangingPunct="1">
              <a:spcAft>
                <a:spcPts val="0"/>
              </a:spcAft>
              <a:defRPr/>
            </a:pPr>
            <a:r>
              <a:rPr lang="zh-CN" altLang="zh-CN" sz="3600" b="1">
                <a:latin typeface="华文楷体" pitchFamily="2" charset="-122"/>
                <a:ea typeface="华文楷体" pitchFamily="2" charset="-122"/>
              </a:rPr>
              <a:t>第一节 商业银行绩效评价概述</a:t>
            </a:r>
            <a:br>
              <a:rPr lang="zh-CN" altLang="zh-CN" sz="3600" b="1">
                <a:latin typeface="华文楷体" pitchFamily="2" charset="-122"/>
                <a:ea typeface="华文楷体" pitchFamily="2" charset="-122"/>
              </a:rPr>
            </a:br>
            <a:endParaRPr lang="zh-CN" altLang="en-US" sz="3600">
              <a:latin typeface="华文楷体" pitchFamily="2" charset="-122"/>
              <a:ea typeface="华文楷体" pitchFamily="2" charset="-122"/>
            </a:endParaRPr>
          </a:p>
        </p:txBody>
      </p:sp>
      <p:sp>
        <p:nvSpPr>
          <p:cNvPr id="6147" name="内容占位符 2">
            <a:extLst>
              <a:ext uri="{FF2B5EF4-FFF2-40B4-BE49-F238E27FC236}"/>
            </a:extLst>
          </p:cNvPr>
          <p:cNvSpPr>
            <a:spLocks noGrp="1"/>
          </p:cNvSpPr>
          <p:nvPr>
            <p:ph idx="1"/>
          </p:nvPr>
        </p:nvSpPr>
        <p:spPr>
          <a:xfrm>
            <a:off x="357188" y="2143125"/>
            <a:ext cx="8229600" cy="4525963"/>
          </a:xfrm>
        </p:spPr>
        <p:txBody>
          <a:bodyPr rtlCol="0">
            <a:normAutofit/>
          </a:bodyPr>
          <a:lstStyle/>
          <a:p>
            <a:pPr marL="0" indent="715963" eaLnBrk="1" fontAlgn="auto" hangingPunct="1">
              <a:lnSpc>
                <a:spcPct val="150000"/>
              </a:lnSpc>
              <a:spcAft>
                <a:spcPts val="0"/>
              </a:spcAft>
              <a:buFontTx/>
              <a:buNone/>
              <a:defRPr/>
            </a:pPr>
            <a:r>
              <a:rPr lang="zh-CN" altLang="zh-CN" sz="2800" b="1" dirty="0">
                <a:latin typeface="楷体" pitchFamily="49" charset="-122"/>
                <a:ea typeface="楷体" pitchFamily="49" charset="-122"/>
              </a:rPr>
              <a:t>一、绩效评价的含义</a:t>
            </a:r>
          </a:p>
          <a:p>
            <a:pPr marL="0" indent="715963" eaLnBrk="1" fontAlgn="auto" hangingPunct="1">
              <a:lnSpc>
                <a:spcPct val="150000"/>
              </a:lnSpc>
              <a:spcAft>
                <a:spcPts val="0"/>
              </a:spcAft>
              <a:buFontTx/>
              <a:buNone/>
              <a:defRPr/>
            </a:pPr>
            <a:r>
              <a:rPr lang="zh-CN" altLang="zh-CN" sz="2800" b="1" dirty="0">
                <a:latin typeface="楷体" pitchFamily="49" charset="-122"/>
                <a:ea typeface="楷体" pitchFamily="49" charset="-122"/>
              </a:rPr>
              <a:t>二、银行绩效评价的作用</a:t>
            </a:r>
          </a:p>
          <a:p>
            <a:pPr marL="0" indent="715963" eaLnBrk="1" fontAlgn="auto" hangingPunct="1">
              <a:lnSpc>
                <a:spcPct val="150000"/>
              </a:lnSpc>
              <a:spcAft>
                <a:spcPts val="0"/>
              </a:spcAft>
              <a:buFontTx/>
              <a:buNone/>
              <a:defRPr/>
            </a:pPr>
            <a:r>
              <a:rPr lang="zh-CN" altLang="zh-CN" sz="2800" b="1" dirty="0">
                <a:latin typeface="楷体" pitchFamily="49" charset="-122"/>
                <a:ea typeface="楷体" pitchFamily="49" charset="-122"/>
              </a:rPr>
              <a:t>三、银行绩效评价的程序</a:t>
            </a:r>
          </a:p>
          <a:p>
            <a:pPr marL="0" indent="715963" eaLnBrk="1" fontAlgn="auto" hangingPunct="1">
              <a:lnSpc>
                <a:spcPct val="150000"/>
              </a:lnSpc>
              <a:spcAft>
                <a:spcPts val="0"/>
              </a:spcAft>
              <a:buFontTx/>
              <a:buNone/>
              <a:defRPr/>
            </a:pPr>
            <a:r>
              <a:rPr lang="zh-CN" altLang="zh-CN" sz="2800" b="1" dirty="0">
                <a:latin typeface="楷体" pitchFamily="49" charset="-122"/>
                <a:ea typeface="楷体" pitchFamily="49" charset="-122"/>
              </a:rPr>
              <a:t>四、国内外银行绩效评价发展阶段</a:t>
            </a:r>
          </a:p>
          <a:p>
            <a:pPr marL="0" indent="0" eaLnBrk="1" fontAlgn="auto" hangingPunct="1">
              <a:spcAft>
                <a:spcPts val="0"/>
              </a:spcAft>
              <a:buFontTx/>
              <a:buNone/>
              <a:defRPr/>
            </a:pP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wipe(down)">
                                      <p:cBhvr>
                                        <p:cTn id="12" dur="580">
                                          <p:stCondLst>
                                            <p:cond delay="0"/>
                                          </p:stCondLst>
                                        </p:cTn>
                                        <p:tgtEl>
                                          <p:spTgt spid="6147">
                                            <p:txEl>
                                              <p:pRg st="0" end="0"/>
                                            </p:txEl>
                                          </p:spTgt>
                                        </p:tgtEl>
                                      </p:cBhvr>
                                    </p:animEffect>
                                    <p:anim calcmode="lin" valueType="num">
                                      <p:cBhvr>
                                        <p:cTn id="13" dur="1822" tmFilter="0,0; 0.14,0.36; 0.43,0.73; 0.71,0.91; 1.0,1.0">
                                          <p:stCondLst>
                                            <p:cond delay="0"/>
                                          </p:stCondLst>
                                        </p:cTn>
                                        <p:tgtEl>
                                          <p:spTgt spid="6147">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147">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147">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147">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147">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6147">
                                            <p:txEl>
                                              <p:pRg st="0" end="0"/>
                                            </p:txEl>
                                          </p:spTgt>
                                        </p:tgtEl>
                                      </p:cBhvr>
                                      <p:to x="100000" y="60000"/>
                                    </p:animScale>
                                    <p:animScale>
                                      <p:cBhvr>
                                        <p:cTn id="19" dur="166" decel="50000">
                                          <p:stCondLst>
                                            <p:cond delay="676"/>
                                          </p:stCondLst>
                                        </p:cTn>
                                        <p:tgtEl>
                                          <p:spTgt spid="6147">
                                            <p:txEl>
                                              <p:pRg st="0" end="0"/>
                                            </p:txEl>
                                          </p:spTgt>
                                        </p:tgtEl>
                                      </p:cBhvr>
                                      <p:to x="100000" y="100000"/>
                                    </p:animScale>
                                    <p:animScale>
                                      <p:cBhvr>
                                        <p:cTn id="20" dur="26">
                                          <p:stCondLst>
                                            <p:cond delay="1312"/>
                                          </p:stCondLst>
                                        </p:cTn>
                                        <p:tgtEl>
                                          <p:spTgt spid="6147">
                                            <p:txEl>
                                              <p:pRg st="0" end="0"/>
                                            </p:txEl>
                                          </p:spTgt>
                                        </p:tgtEl>
                                      </p:cBhvr>
                                      <p:to x="100000" y="80000"/>
                                    </p:animScale>
                                    <p:animScale>
                                      <p:cBhvr>
                                        <p:cTn id="21" dur="166" decel="50000">
                                          <p:stCondLst>
                                            <p:cond delay="1338"/>
                                          </p:stCondLst>
                                        </p:cTn>
                                        <p:tgtEl>
                                          <p:spTgt spid="6147">
                                            <p:txEl>
                                              <p:pRg st="0" end="0"/>
                                            </p:txEl>
                                          </p:spTgt>
                                        </p:tgtEl>
                                      </p:cBhvr>
                                      <p:to x="100000" y="100000"/>
                                    </p:animScale>
                                    <p:animScale>
                                      <p:cBhvr>
                                        <p:cTn id="22" dur="26">
                                          <p:stCondLst>
                                            <p:cond delay="1642"/>
                                          </p:stCondLst>
                                        </p:cTn>
                                        <p:tgtEl>
                                          <p:spTgt spid="6147">
                                            <p:txEl>
                                              <p:pRg st="0" end="0"/>
                                            </p:txEl>
                                          </p:spTgt>
                                        </p:tgtEl>
                                      </p:cBhvr>
                                      <p:to x="100000" y="90000"/>
                                    </p:animScale>
                                    <p:animScale>
                                      <p:cBhvr>
                                        <p:cTn id="23" dur="166" decel="50000">
                                          <p:stCondLst>
                                            <p:cond delay="1668"/>
                                          </p:stCondLst>
                                        </p:cTn>
                                        <p:tgtEl>
                                          <p:spTgt spid="6147">
                                            <p:txEl>
                                              <p:pRg st="0" end="0"/>
                                            </p:txEl>
                                          </p:spTgt>
                                        </p:tgtEl>
                                      </p:cBhvr>
                                      <p:to x="100000" y="100000"/>
                                    </p:animScale>
                                    <p:animScale>
                                      <p:cBhvr>
                                        <p:cTn id="24" dur="26">
                                          <p:stCondLst>
                                            <p:cond delay="1808"/>
                                          </p:stCondLst>
                                        </p:cTn>
                                        <p:tgtEl>
                                          <p:spTgt spid="6147">
                                            <p:txEl>
                                              <p:pRg st="0" end="0"/>
                                            </p:txEl>
                                          </p:spTgt>
                                        </p:tgtEl>
                                      </p:cBhvr>
                                      <p:to x="100000" y="95000"/>
                                    </p:animScale>
                                    <p:animScale>
                                      <p:cBhvr>
                                        <p:cTn id="25" dur="166" decel="50000">
                                          <p:stCondLst>
                                            <p:cond delay="1834"/>
                                          </p:stCondLst>
                                        </p:cTn>
                                        <p:tgtEl>
                                          <p:spTgt spid="6147">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6147">
                                            <p:txEl>
                                              <p:pRg st="1" end="1"/>
                                            </p:txEl>
                                          </p:spTgt>
                                        </p:tgtEl>
                                        <p:attrNameLst>
                                          <p:attrName>style.visibility</p:attrName>
                                        </p:attrNameLst>
                                      </p:cBhvr>
                                      <p:to>
                                        <p:strVal val="visible"/>
                                      </p:to>
                                    </p:set>
                                    <p:animEffect transition="in" filter="wipe(down)">
                                      <p:cBhvr>
                                        <p:cTn id="28" dur="580">
                                          <p:stCondLst>
                                            <p:cond delay="0"/>
                                          </p:stCondLst>
                                        </p:cTn>
                                        <p:tgtEl>
                                          <p:spTgt spid="6147">
                                            <p:txEl>
                                              <p:pRg st="1" end="1"/>
                                            </p:txEl>
                                          </p:spTgt>
                                        </p:tgtEl>
                                      </p:cBhvr>
                                    </p:animEffect>
                                    <p:anim calcmode="lin" valueType="num">
                                      <p:cBhvr>
                                        <p:cTn id="29" dur="1822" tmFilter="0,0; 0.14,0.36; 0.43,0.73; 0.71,0.91; 1.0,1.0">
                                          <p:stCondLst>
                                            <p:cond delay="0"/>
                                          </p:stCondLst>
                                        </p:cTn>
                                        <p:tgtEl>
                                          <p:spTgt spid="6147">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147">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147">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147">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147">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6147">
                                            <p:txEl>
                                              <p:pRg st="1" end="1"/>
                                            </p:txEl>
                                          </p:spTgt>
                                        </p:tgtEl>
                                      </p:cBhvr>
                                      <p:to x="100000" y="60000"/>
                                    </p:animScale>
                                    <p:animScale>
                                      <p:cBhvr>
                                        <p:cTn id="35" dur="166" decel="50000">
                                          <p:stCondLst>
                                            <p:cond delay="676"/>
                                          </p:stCondLst>
                                        </p:cTn>
                                        <p:tgtEl>
                                          <p:spTgt spid="6147">
                                            <p:txEl>
                                              <p:pRg st="1" end="1"/>
                                            </p:txEl>
                                          </p:spTgt>
                                        </p:tgtEl>
                                      </p:cBhvr>
                                      <p:to x="100000" y="100000"/>
                                    </p:animScale>
                                    <p:animScale>
                                      <p:cBhvr>
                                        <p:cTn id="36" dur="26">
                                          <p:stCondLst>
                                            <p:cond delay="1312"/>
                                          </p:stCondLst>
                                        </p:cTn>
                                        <p:tgtEl>
                                          <p:spTgt spid="6147">
                                            <p:txEl>
                                              <p:pRg st="1" end="1"/>
                                            </p:txEl>
                                          </p:spTgt>
                                        </p:tgtEl>
                                      </p:cBhvr>
                                      <p:to x="100000" y="80000"/>
                                    </p:animScale>
                                    <p:animScale>
                                      <p:cBhvr>
                                        <p:cTn id="37" dur="166" decel="50000">
                                          <p:stCondLst>
                                            <p:cond delay="1338"/>
                                          </p:stCondLst>
                                        </p:cTn>
                                        <p:tgtEl>
                                          <p:spTgt spid="6147">
                                            <p:txEl>
                                              <p:pRg st="1" end="1"/>
                                            </p:txEl>
                                          </p:spTgt>
                                        </p:tgtEl>
                                      </p:cBhvr>
                                      <p:to x="100000" y="100000"/>
                                    </p:animScale>
                                    <p:animScale>
                                      <p:cBhvr>
                                        <p:cTn id="38" dur="26">
                                          <p:stCondLst>
                                            <p:cond delay="1642"/>
                                          </p:stCondLst>
                                        </p:cTn>
                                        <p:tgtEl>
                                          <p:spTgt spid="6147">
                                            <p:txEl>
                                              <p:pRg st="1" end="1"/>
                                            </p:txEl>
                                          </p:spTgt>
                                        </p:tgtEl>
                                      </p:cBhvr>
                                      <p:to x="100000" y="90000"/>
                                    </p:animScale>
                                    <p:animScale>
                                      <p:cBhvr>
                                        <p:cTn id="39" dur="166" decel="50000">
                                          <p:stCondLst>
                                            <p:cond delay="1668"/>
                                          </p:stCondLst>
                                        </p:cTn>
                                        <p:tgtEl>
                                          <p:spTgt spid="6147">
                                            <p:txEl>
                                              <p:pRg st="1" end="1"/>
                                            </p:txEl>
                                          </p:spTgt>
                                        </p:tgtEl>
                                      </p:cBhvr>
                                      <p:to x="100000" y="100000"/>
                                    </p:animScale>
                                    <p:animScale>
                                      <p:cBhvr>
                                        <p:cTn id="40" dur="26">
                                          <p:stCondLst>
                                            <p:cond delay="1808"/>
                                          </p:stCondLst>
                                        </p:cTn>
                                        <p:tgtEl>
                                          <p:spTgt spid="6147">
                                            <p:txEl>
                                              <p:pRg st="1" end="1"/>
                                            </p:txEl>
                                          </p:spTgt>
                                        </p:tgtEl>
                                      </p:cBhvr>
                                      <p:to x="100000" y="95000"/>
                                    </p:animScale>
                                    <p:animScale>
                                      <p:cBhvr>
                                        <p:cTn id="41" dur="166" decel="50000">
                                          <p:stCondLst>
                                            <p:cond delay="1834"/>
                                          </p:stCondLst>
                                        </p:cTn>
                                        <p:tgtEl>
                                          <p:spTgt spid="6147">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6147">
                                            <p:txEl>
                                              <p:pRg st="2" end="2"/>
                                            </p:txEl>
                                          </p:spTgt>
                                        </p:tgtEl>
                                        <p:attrNameLst>
                                          <p:attrName>style.visibility</p:attrName>
                                        </p:attrNameLst>
                                      </p:cBhvr>
                                      <p:to>
                                        <p:strVal val="visible"/>
                                      </p:to>
                                    </p:set>
                                    <p:animEffect transition="in" filter="wipe(down)">
                                      <p:cBhvr>
                                        <p:cTn id="44" dur="580">
                                          <p:stCondLst>
                                            <p:cond delay="0"/>
                                          </p:stCondLst>
                                        </p:cTn>
                                        <p:tgtEl>
                                          <p:spTgt spid="6147">
                                            <p:txEl>
                                              <p:pRg st="2" end="2"/>
                                            </p:txEl>
                                          </p:spTgt>
                                        </p:tgtEl>
                                      </p:cBhvr>
                                    </p:animEffect>
                                    <p:anim calcmode="lin" valueType="num">
                                      <p:cBhvr>
                                        <p:cTn id="45" dur="1822" tmFilter="0,0; 0.14,0.36; 0.43,0.73; 0.71,0.91; 1.0,1.0">
                                          <p:stCondLst>
                                            <p:cond delay="0"/>
                                          </p:stCondLst>
                                        </p:cTn>
                                        <p:tgtEl>
                                          <p:spTgt spid="6147">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6147">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6147">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6147">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6147">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6147">
                                            <p:txEl>
                                              <p:pRg st="2" end="2"/>
                                            </p:txEl>
                                          </p:spTgt>
                                        </p:tgtEl>
                                      </p:cBhvr>
                                      <p:to x="100000" y="60000"/>
                                    </p:animScale>
                                    <p:animScale>
                                      <p:cBhvr>
                                        <p:cTn id="51" dur="166" decel="50000">
                                          <p:stCondLst>
                                            <p:cond delay="676"/>
                                          </p:stCondLst>
                                        </p:cTn>
                                        <p:tgtEl>
                                          <p:spTgt spid="6147">
                                            <p:txEl>
                                              <p:pRg st="2" end="2"/>
                                            </p:txEl>
                                          </p:spTgt>
                                        </p:tgtEl>
                                      </p:cBhvr>
                                      <p:to x="100000" y="100000"/>
                                    </p:animScale>
                                    <p:animScale>
                                      <p:cBhvr>
                                        <p:cTn id="52" dur="26">
                                          <p:stCondLst>
                                            <p:cond delay="1312"/>
                                          </p:stCondLst>
                                        </p:cTn>
                                        <p:tgtEl>
                                          <p:spTgt spid="6147">
                                            <p:txEl>
                                              <p:pRg st="2" end="2"/>
                                            </p:txEl>
                                          </p:spTgt>
                                        </p:tgtEl>
                                      </p:cBhvr>
                                      <p:to x="100000" y="80000"/>
                                    </p:animScale>
                                    <p:animScale>
                                      <p:cBhvr>
                                        <p:cTn id="53" dur="166" decel="50000">
                                          <p:stCondLst>
                                            <p:cond delay="1338"/>
                                          </p:stCondLst>
                                        </p:cTn>
                                        <p:tgtEl>
                                          <p:spTgt spid="6147">
                                            <p:txEl>
                                              <p:pRg st="2" end="2"/>
                                            </p:txEl>
                                          </p:spTgt>
                                        </p:tgtEl>
                                      </p:cBhvr>
                                      <p:to x="100000" y="100000"/>
                                    </p:animScale>
                                    <p:animScale>
                                      <p:cBhvr>
                                        <p:cTn id="54" dur="26">
                                          <p:stCondLst>
                                            <p:cond delay="1642"/>
                                          </p:stCondLst>
                                        </p:cTn>
                                        <p:tgtEl>
                                          <p:spTgt spid="6147">
                                            <p:txEl>
                                              <p:pRg st="2" end="2"/>
                                            </p:txEl>
                                          </p:spTgt>
                                        </p:tgtEl>
                                      </p:cBhvr>
                                      <p:to x="100000" y="90000"/>
                                    </p:animScale>
                                    <p:animScale>
                                      <p:cBhvr>
                                        <p:cTn id="55" dur="166" decel="50000">
                                          <p:stCondLst>
                                            <p:cond delay="1668"/>
                                          </p:stCondLst>
                                        </p:cTn>
                                        <p:tgtEl>
                                          <p:spTgt spid="6147">
                                            <p:txEl>
                                              <p:pRg st="2" end="2"/>
                                            </p:txEl>
                                          </p:spTgt>
                                        </p:tgtEl>
                                      </p:cBhvr>
                                      <p:to x="100000" y="100000"/>
                                    </p:animScale>
                                    <p:animScale>
                                      <p:cBhvr>
                                        <p:cTn id="56" dur="26">
                                          <p:stCondLst>
                                            <p:cond delay="1808"/>
                                          </p:stCondLst>
                                        </p:cTn>
                                        <p:tgtEl>
                                          <p:spTgt spid="6147">
                                            <p:txEl>
                                              <p:pRg st="2" end="2"/>
                                            </p:txEl>
                                          </p:spTgt>
                                        </p:tgtEl>
                                      </p:cBhvr>
                                      <p:to x="100000" y="95000"/>
                                    </p:animScale>
                                    <p:animScale>
                                      <p:cBhvr>
                                        <p:cTn id="57" dur="166" decel="50000">
                                          <p:stCondLst>
                                            <p:cond delay="1834"/>
                                          </p:stCondLst>
                                        </p:cTn>
                                        <p:tgtEl>
                                          <p:spTgt spid="6147">
                                            <p:txEl>
                                              <p:pRg st="2" end="2"/>
                                            </p:txEl>
                                          </p:spTgt>
                                        </p:tgtEl>
                                      </p:cBhvr>
                                      <p:to x="100000" y="100000"/>
                                    </p:animScale>
                                  </p:childTnLst>
                                </p:cTn>
                              </p:par>
                              <p:par>
                                <p:cTn id="58" presetID="26" presetClass="entr" presetSubtype="0" fill="hold" nodeType="withEffect">
                                  <p:stCondLst>
                                    <p:cond delay="0"/>
                                  </p:stCondLst>
                                  <p:childTnLst>
                                    <p:set>
                                      <p:cBhvr>
                                        <p:cTn id="59" dur="1" fill="hold">
                                          <p:stCondLst>
                                            <p:cond delay="0"/>
                                          </p:stCondLst>
                                        </p:cTn>
                                        <p:tgtEl>
                                          <p:spTgt spid="6147">
                                            <p:txEl>
                                              <p:pRg st="3" end="3"/>
                                            </p:txEl>
                                          </p:spTgt>
                                        </p:tgtEl>
                                        <p:attrNameLst>
                                          <p:attrName>style.visibility</p:attrName>
                                        </p:attrNameLst>
                                      </p:cBhvr>
                                      <p:to>
                                        <p:strVal val="visible"/>
                                      </p:to>
                                    </p:set>
                                    <p:animEffect transition="in" filter="wipe(down)">
                                      <p:cBhvr>
                                        <p:cTn id="60" dur="580">
                                          <p:stCondLst>
                                            <p:cond delay="0"/>
                                          </p:stCondLst>
                                        </p:cTn>
                                        <p:tgtEl>
                                          <p:spTgt spid="6147">
                                            <p:txEl>
                                              <p:pRg st="3" end="3"/>
                                            </p:txEl>
                                          </p:spTgt>
                                        </p:tgtEl>
                                      </p:cBhvr>
                                    </p:animEffect>
                                    <p:anim calcmode="lin" valueType="num">
                                      <p:cBhvr>
                                        <p:cTn id="61" dur="1822" tmFilter="0,0; 0.14,0.36; 0.43,0.73; 0.71,0.91; 1.0,1.0">
                                          <p:stCondLst>
                                            <p:cond delay="0"/>
                                          </p:stCondLst>
                                        </p:cTn>
                                        <p:tgtEl>
                                          <p:spTgt spid="6147">
                                            <p:txEl>
                                              <p:pRg st="3" end="3"/>
                                            </p:txEl>
                                          </p:spTgt>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6147">
                                            <p:txEl>
                                              <p:pRg st="3" end="3"/>
                                            </p:txEl>
                                          </p:spTgt>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6147">
                                            <p:txEl>
                                              <p:pRg st="3" end="3"/>
                                            </p:txEl>
                                          </p:spTgt>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6147">
                                            <p:txEl>
                                              <p:pRg st="3" end="3"/>
                                            </p:txEl>
                                          </p:spTgt>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6147">
                                            <p:txEl>
                                              <p:pRg st="3" end="3"/>
                                            </p:txEl>
                                          </p:spTgt>
                                        </p:tgtEl>
                                        <p:attrNameLst>
                                          <p:attrName>ppt_y</p:attrName>
                                        </p:attrNameLst>
                                      </p:cBhvr>
                                      <p:tavLst>
                                        <p:tav tm="0" fmla="#ppt_y-sin(pi*$)/81">
                                          <p:val>
                                            <p:fltVal val="0"/>
                                          </p:val>
                                        </p:tav>
                                        <p:tav tm="100000">
                                          <p:val>
                                            <p:fltVal val="1"/>
                                          </p:val>
                                        </p:tav>
                                      </p:tavLst>
                                    </p:anim>
                                    <p:animScale>
                                      <p:cBhvr>
                                        <p:cTn id="66" dur="26">
                                          <p:stCondLst>
                                            <p:cond delay="650"/>
                                          </p:stCondLst>
                                        </p:cTn>
                                        <p:tgtEl>
                                          <p:spTgt spid="6147">
                                            <p:txEl>
                                              <p:pRg st="3" end="3"/>
                                            </p:txEl>
                                          </p:spTgt>
                                        </p:tgtEl>
                                      </p:cBhvr>
                                      <p:to x="100000" y="60000"/>
                                    </p:animScale>
                                    <p:animScale>
                                      <p:cBhvr>
                                        <p:cTn id="67" dur="166" decel="50000">
                                          <p:stCondLst>
                                            <p:cond delay="676"/>
                                          </p:stCondLst>
                                        </p:cTn>
                                        <p:tgtEl>
                                          <p:spTgt spid="6147">
                                            <p:txEl>
                                              <p:pRg st="3" end="3"/>
                                            </p:txEl>
                                          </p:spTgt>
                                        </p:tgtEl>
                                      </p:cBhvr>
                                      <p:to x="100000" y="100000"/>
                                    </p:animScale>
                                    <p:animScale>
                                      <p:cBhvr>
                                        <p:cTn id="68" dur="26">
                                          <p:stCondLst>
                                            <p:cond delay="1312"/>
                                          </p:stCondLst>
                                        </p:cTn>
                                        <p:tgtEl>
                                          <p:spTgt spid="6147">
                                            <p:txEl>
                                              <p:pRg st="3" end="3"/>
                                            </p:txEl>
                                          </p:spTgt>
                                        </p:tgtEl>
                                      </p:cBhvr>
                                      <p:to x="100000" y="80000"/>
                                    </p:animScale>
                                    <p:animScale>
                                      <p:cBhvr>
                                        <p:cTn id="69" dur="166" decel="50000">
                                          <p:stCondLst>
                                            <p:cond delay="1338"/>
                                          </p:stCondLst>
                                        </p:cTn>
                                        <p:tgtEl>
                                          <p:spTgt spid="6147">
                                            <p:txEl>
                                              <p:pRg st="3" end="3"/>
                                            </p:txEl>
                                          </p:spTgt>
                                        </p:tgtEl>
                                      </p:cBhvr>
                                      <p:to x="100000" y="100000"/>
                                    </p:animScale>
                                    <p:animScale>
                                      <p:cBhvr>
                                        <p:cTn id="70" dur="26">
                                          <p:stCondLst>
                                            <p:cond delay="1642"/>
                                          </p:stCondLst>
                                        </p:cTn>
                                        <p:tgtEl>
                                          <p:spTgt spid="6147">
                                            <p:txEl>
                                              <p:pRg st="3" end="3"/>
                                            </p:txEl>
                                          </p:spTgt>
                                        </p:tgtEl>
                                      </p:cBhvr>
                                      <p:to x="100000" y="90000"/>
                                    </p:animScale>
                                    <p:animScale>
                                      <p:cBhvr>
                                        <p:cTn id="71" dur="166" decel="50000">
                                          <p:stCondLst>
                                            <p:cond delay="1668"/>
                                          </p:stCondLst>
                                        </p:cTn>
                                        <p:tgtEl>
                                          <p:spTgt spid="6147">
                                            <p:txEl>
                                              <p:pRg st="3" end="3"/>
                                            </p:txEl>
                                          </p:spTgt>
                                        </p:tgtEl>
                                      </p:cBhvr>
                                      <p:to x="100000" y="100000"/>
                                    </p:animScale>
                                    <p:animScale>
                                      <p:cBhvr>
                                        <p:cTn id="72" dur="26">
                                          <p:stCondLst>
                                            <p:cond delay="1808"/>
                                          </p:stCondLst>
                                        </p:cTn>
                                        <p:tgtEl>
                                          <p:spTgt spid="6147">
                                            <p:txEl>
                                              <p:pRg st="3" end="3"/>
                                            </p:txEl>
                                          </p:spTgt>
                                        </p:tgtEl>
                                      </p:cBhvr>
                                      <p:to x="100000" y="95000"/>
                                    </p:animScale>
                                    <p:animScale>
                                      <p:cBhvr>
                                        <p:cTn id="73" dur="166" decel="50000">
                                          <p:stCondLst>
                                            <p:cond delay="1834"/>
                                          </p:stCondLst>
                                        </p:cTn>
                                        <p:tgtEl>
                                          <p:spTgt spid="614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extLst>
          </p:cNvPr>
          <p:cNvSpPr>
            <a:spLocks noGrp="1"/>
          </p:cNvSpPr>
          <p:nvPr>
            <p:ph type="title"/>
          </p:nvPr>
        </p:nvSpPr>
        <p:spPr>
          <a:xfrm>
            <a:off x="0" y="1484313"/>
            <a:ext cx="8229600" cy="1143000"/>
          </a:xfrm>
        </p:spPr>
        <p:txBody>
          <a:bodyPr rtlCol="0">
            <a:normAutofit fontScale="90000"/>
          </a:bodyPr>
          <a:lstStyle/>
          <a:p>
            <a:pPr eaLnBrk="1" fontAlgn="auto" hangingPunct="1">
              <a:spcAft>
                <a:spcPts val="0"/>
              </a:spcAft>
              <a:defRPr/>
            </a:pPr>
            <a:r>
              <a:rPr lang="zh-CN" altLang="zh-CN" sz="3200" b="1"/>
              <a:t>一、绩效评价的含义</a:t>
            </a:r>
            <a:r>
              <a:rPr lang="zh-CN" altLang="zh-CN" b="1"/>
              <a:t/>
            </a:r>
            <a:br>
              <a:rPr lang="zh-CN" altLang="zh-CN" b="1"/>
            </a:br>
            <a:endParaRPr lang="zh-CN" altLang="en-US"/>
          </a:p>
        </p:txBody>
      </p:sp>
      <p:sp>
        <p:nvSpPr>
          <p:cNvPr id="7171" name="内容占位符 2"/>
          <p:cNvSpPr>
            <a:spLocks noGrp="1"/>
          </p:cNvSpPr>
          <p:nvPr>
            <p:ph idx="1"/>
          </p:nvPr>
        </p:nvSpPr>
        <p:spPr>
          <a:xfrm>
            <a:off x="457200" y="2205038"/>
            <a:ext cx="8229600" cy="4525962"/>
          </a:xfrm>
        </p:spPr>
        <p:txBody>
          <a:bodyPr/>
          <a:lstStyle/>
          <a:p>
            <a:pPr marL="0" indent="542925" eaLnBrk="1" hangingPunct="1">
              <a:lnSpc>
                <a:spcPct val="150000"/>
              </a:lnSpc>
              <a:buFontTx/>
              <a:buNone/>
            </a:pPr>
            <a:r>
              <a:rPr lang="zh-CN" altLang="zh-CN" sz="2400" smtClean="0">
                <a:latin typeface="楷体" pitchFamily="49" charset="-122"/>
                <a:ea typeface="楷体" pitchFamily="49" charset="-122"/>
              </a:rPr>
              <a:t>对商业银行来说，绩效考核体系不是简单的框架，而是层次复杂的体系。可以从考核主体、考核对象以及考核内容进行不同的</a:t>
            </a:r>
            <a:r>
              <a:rPr lang="zh-CN" altLang="zh-CN" sz="2400" b="1" smtClean="0">
                <a:solidFill>
                  <a:srgbClr val="FF0000"/>
                </a:solidFill>
                <a:latin typeface="楷体" pitchFamily="49" charset="-122"/>
                <a:ea typeface="楷体" pitchFamily="49" charset="-122"/>
              </a:rPr>
              <a:t>分类</a:t>
            </a:r>
            <a:r>
              <a:rPr lang="zh-CN" altLang="zh-CN" sz="2400" smtClean="0">
                <a:latin typeface="楷体" pitchFamily="49" charset="-122"/>
                <a:ea typeface="楷体" pitchFamily="49" charset="-122"/>
              </a:rPr>
              <a:t>。</a:t>
            </a:r>
            <a:endParaRPr lang="en-US" altLang="zh-CN" sz="2400" smtClean="0">
              <a:latin typeface="楷体" pitchFamily="49" charset="-122"/>
              <a:ea typeface="楷体" pitchFamily="49" charset="-122"/>
            </a:endParaRPr>
          </a:p>
          <a:p>
            <a:pPr marL="0" indent="542925" eaLnBrk="1" hangingPunct="1">
              <a:lnSpc>
                <a:spcPct val="150000"/>
              </a:lnSpc>
              <a:buFontTx/>
              <a:buNone/>
            </a:pPr>
            <a:r>
              <a:rPr lang="zh-CN" altLang="zh-CN" sz="2400" smtClean="0">
                <a:latin typeface="楷体" pitchFamily="49" charset="-122"/>
                <a:ea typeface="楷体" pitchFamily="49" charset="-122"/>
              </a:rPr>
              <a:t>其中，内部考核和外部考核是按</a:t>
            </a:r>
            <a:r>
              <a:rPr lang="zh-CN" altLang="zh-CN" sz="2400" smtClean="0">
                <a:solidFill>
                  <a:srgbClr val="FF0000"/>
                </a:solidFill>
                <a:latin typeface="楷体" pitchFamily="49" charset="-122"/>
                <a:ea typeface="楷体" pitchFamily="49" charset="-122"/>
              </a:rPr>
              <a:t>考核主体</a:t>
            </a:r>
            <a:r>
              <a:rPr lang="zh-CN" altLang="zh-CN" sz="2400" smtClean="0">
                <a:latin typeface="楷体" pitchFamily="49" charset="-122"/>
                <a:ea typeface="楷体" pitchFamily="49" charset="-122"/>
              </a:rPr>
              <a:t>进行的分类；规模效益类、风险管理类、合规经营类、发展转型类是按</a:t>
            </a:r>
            <a:r>
              <a:rPr lang="zh-CN" altLang="zh-CN" sz="2400" smtClean="0">
                <a:solidFill>
                  <a:srgbClr val="FF0000"/>
                </a:solidFill>
                <a:latin typeface="楷体" pitchFamily="49" charset="-122"/>
                <a:ea typeface="楷体" pitchFamily="49" charset="-122"/>
              </a:rPr>
              <a:t>考核内容</a:t>
            </a:r>
            <a:r>
              <a:rPr lang="zh-CN" altLang="zh-CN" sz="2400" smtClean="0">
                <a:latin typeface="楷体" pitchFamily="49" charset="-122"/>
                <a:ea typeface="楷体" pitchFamily="49" charset="-122"/>
              </a:rPr>
              <a:t>进行的分类；支行考核、管理部门考核、客户经理考核、柜员考核是按</a:t>
            </a:r>
            <a:r>
              <a:rPr lang="zh-CN" altLang="zh-CN" sz="2400" smtClean="0">
                <a:solidFill>
                  <a:srgbClr val="FF0000"/>
                </a:solidFill>
                <a:latin typeface="楷体" pitchFamily="49" charset="-122"/>
                <a:ea typeface="楷体" pitchFamily="49" charset="-122"/>
              </a:rPr>
              <a:t>考核对象</a:t>
            </a:r>
            <a:r>
              <a:rPr lang="zh-CN" altLang="zh-CN" sz="2400" smtClean="0">
                <a:latin typeface="楷体" pitchFamily="49" charset="-122"/>
                <a:ea typeface="楷体" pitchFamily="49" charset="-122"/>
              </a:rPr>
              <a:t>进行的分类。</a:t>
            </a:r>
          </a:p>
          <a:p>
            <a:pPr marL="0" indent="542925"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171">
                                            <p:txEl>
                                              <p:pRg st="0" end="0"/>
                                            </p:txEl>
                                          </p:spTgt>
                                        </p:tgtEl>
                                        <p:attrNameLst>
                                          <p:attrName>style.visibility</p:attrName>
                                        </p:attrNameLst>
                                      </p:cBhvr>
                                      <p:to>
                                        <p:strVal val="visible"/>
                                      </p:to>
                                    </p:set>
                                    <p:animEffect transition="in" filter="circle(in)">
                                      <p:cBhvr>
                                        <p:cTn id="13" dur="2000"/>
                                        <p:tgtEl>
                                          <p:spTgt spid="71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171">
                                            <p:txEl>
                                              <p:pRg st="1" end="1"/>
                                            </p:txEl>
                                          </p:spTgt>
                                        </p:tgtEl>
                                        <p:attrNameLst>
                                          <p:attrName>style.visibility</p:attrName>
                                        </p:attrNameLst>
                                      </p:cBhvr>
                                      <p:to>
                                        <p:strVal val="visible"/>
                                      </p:to>
                                    </p:set>
                                    <p:animEffect transition="in" filter="circle(in)">
                                      <p:cBhvr>
                                        <p:cTn id="18" dur="2000"/>
                                        <p:tgtEl>
                                          <p:spTgt spid="7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extLst>
          </p:cNvPr>
          <p:cNvSpPr>
            <a:spLocks noGrp="1"/>
          </p:cNvSpPr>
          <p:nvPr>
            <p:ph type="title"/>
          </p:nvPr>
        </p:nvSpPr>
        <p:spPr>
          <a:xfrm>
            <a:off x="395288" y="692150"/>
            <a:ext cx="8229600" cy="1143000"/>
          </a:xfrm>
        </p:spPr>
        <p:txBody>
          <a:bodyPr rtlCol="0">
            <a:normAutofit fontScale="90000"/>
          </a:bodyPr>
          <a:lstStyle/>
          <a:p>
            <a:pPr eaLnBrk="1" fontAlgn="auto" hangingPunct="1">
              <a:spcAft>
                <a:spcPts val="0"/>
              </a:spcAft>
              <a:defRPr/>
            </a:pPr>
            <a:r>
              <a:rPr lang="zh-CN" altLang="zh-CN" sz="3600" b="1" dirty="0"/>
              <a:t>二、银行绩效评价的作用</a:t>
            </a:r>
            <a:br>
              <a:rPr lang="zh-CN" altLang="zh-CN" sz="3600" b="1" dirty="0"/>
            </a:br>
            <a:endParaRPr lang="zh-CN" altLang="en-US" sz="3600" dirty="0"/>
          </a:p>
        </p:txBody>
      </p:sp>
      <p:sp>
        <p:nvSpPr>
          <p:cNvPr id="8195" name="内容占位符 2"/>
          <p:cNvSpPr>
            <a:spLocks noGrp="1"/>
          </p:cNvSpPr>
          <p:nvPr>
            <p:ph idx="1"/>
          </p:nvPr>
        </p:nvSpPr>
        <p:spPr>
          <a:xfrm>
            <a:off x="250825" y="1484313"/>
            <a:ext cx="8229600" cy="4525962"/>
          </a:xfrm>
        </p:spPr>
        <p:txBody>
          <a:bodyPr/>
          <a:lstStyle/>
          <a:p>
            <a:pPr eaLnBrk="1" hangingPunct="1">
              <a:lnSpc>
                <a:spcPct val="150000"/>
              </a:lnSpc>
              <a:defRPr/>
            </a:pPr>
            <a:r>
              <a:rPr lang="zh-CN" altLang="zh-CN" sz="2800" b="1" dirty="0" smtClean="0">
                <a:latin typeface="仿宋" pitchFamily="49" charset="-122"/>
                <a:ea typeface="仿宋" pitchFamily="49" charset="-122"/>
              </a:rPr>
              <a:t>准确衡量业绩</a:t>
            </a:r>
            <a:endParaRPr lang="en-US" altLang="zh-CN" sz="2800" b="1" dirty="0" smtClean="0">
              <a:latin typeface="仿宋" pitchFamily="49" charset="-122"/>
              <a:ea typeface="仿宋" pitchFamily="49" charset="-122"/>
            </a:endParaRPr>
          </a:p>
          <a:p>
            <a:pPr marL="0" indent="0" eaLnBrk="1" hangingPunct="1">
              <a:lnSpc>
                <a:spcPct val="150000"/>
              </a:lnSpc>
              <a:buFont typeface="Arial" charset="0"/>
              <a:buNone/>
              <a:defRPr/>
            </a:pPr>
            <a:r>
              <a:rPr lang="zh-CN" altLang="en-US" sz="2000" b="1" dirty="0" smtClean="0">
                <a:solidFill>
                  <a:srgbClr val="FF0000"/>
                </a:solidFill>
              </a:rPr>
              <a:t>从</a:t>
            </a:r>
            <a:r>
              <a:rPr lang="zh-CN" altLang="en-US" sz="2000" b="1" dirty="0">
                <a:solidFill>
                  <a:srgbClr val="FF0000"/>
                </a:solidFill>
              </a:rPr>
              <a:t>纵向的角度</a:t>
            </a:r>
            <a:r>
              <a:rPr lang="zh-CN" altLang="en-US" sz="2000" dirty="0"/>
              <a:t>，对比商业银行计划期的指标和现在的指标的变化，</a:t>
            </a:r>
            <a:r>
              <a:rPr lang="zh-CN" altLang="en-US" sz="2000" b="1" dirty="0">
                <a:solidFill>
                  <a:srgbClr val="FF0000"/>
                </a:solidFill>
              </a:rPr>
              <a:t>从横向的角度</a:t>
            </a:r>
            <a:r>
              <a:rPr lang="zh-CN" altLang="en-US" sz="2000" dirty="0"/>
              <a:t>，对于银行业内不同商业银行之间的指标变化。从而对商业银行的经营管理水平做出客观和全面的评价，绩效评价的最基本作用就是准确衡量经营管理的业绩水平。</a:t>
            </a:r>
            <a:endParaRPr lang="zh-CN" altLang="zh-CN" sz="2000" b="1" dirty="0" smtClean="0">
              <a:latin typeface="仿宋" pitchFamily="49" charset="-122"/>
              <a:ea typeface="仿宋" pitchFamily="49" charset="-122"/>
            </a:endParaRPr>
          </a:p>
          <a:p>
            <a:pPr eaLnBrk="1" hangingPunct="1">
              <a:lnSpc>
                <a:spcPct val="150000"/>
              </a:lnSpc>
              <a:defRPr/>
            </a:pPr>
            <a:r>
              <a:rPr lang="zh-CN" altLang="zh-CN" sz="2800" b="1" dirty="0" smtClean="0">
                <a:latin typeface="仿宋" pitchFamily="49" charset="-122"/>
                <a:ea typeface="仿宋" pitchFamily="49" charset="-122"/>
              </a:rPr>
              <a:t>激励战略目标的实现</a:t>
            </a:r>
            <a:endParaRPr lang="en-US" altLang="zh-CN" sz="2800" b="1" dirty="0" smtClean="0">
              <a:latin typeface="仿宋" pitchFamily="49" charset="-122"/>
              <a:ea typeface="仿宋" pitchFamily="49" charset="-122"/>
            </a:endParaRPr>
          </a:p>
          <a:p>
            <a:pPr marL="0" indent="0" eaLnBrk="1" hangingPunct="1">
              <a:lnSpc>
                <a:spcPct val="150000"/>
              </a:lnSpc>
              <a:buFont typeface="Arial" charset="0"/>
              <a:buNone/>
              <a:defRPr/>
            </a:pPr>
            <a:r>
              <a:rPr lang="zh-CN" altLang="en-US" sz="2000" dirty="0"/>
              <a:t>银行进行奖励和惩罚的基本依据就是商业银行的绩效评价，包括员工的职位晋升、福利待遇以及培训学习等</a:t>
            </a:r>
            <a:r>
              <a:rPr lang="zh-CN" altLang="en-US" sz="2000" dirty="0" smtClean="0"/>
              <a:t>。</a:t>
            </a:r>
            <a:endParaRPr lang="zh-CN" altLang="zh-CN" sz="2000" b="1" dirty="0" smtClean="0">
              <a:latin typeface="仿宋" pitchFamily="49" charset="-122"/>
              <a:ea typeface="仿宋" pitchFamily="49" charset="-122"/>
            </a:endParaRPr>
          </a:p>
          <a:p>
            <a:pPr eaLnBrk="1" hangingPunct="1">
              <a:defRPr/>
            </a:pPr>
            <a:endParaRPr lang="zh-CN" altLang="en-US" sz="2800" dirty="0" smtClean="0">
              <a:latin typeface="仿宋" pitchFamily="49" charset="-122"/>
              <a:ea typeface="仿宋"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wheel(1)">
                                      <p:cBhvr>
                                        <p:cTn id="12" dur="2000"/>
                                        <p:tgtEl>
                                          <p:spTgt spid="8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wheel(1)">
                                      <p:cBhvr>
                                        <p:cTn id="17" dur="2000"/>
                                        <p:tgtEl>
                                          <p:spTgt spid="81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wheel(1)">
                                      <p:cBhvr>
                                        <p:cTn id="22" dur="2000"/>
                                        <p:tgtEl>
                                          <p:spTgt spid="81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wheel(1)">
                                      <p:cBhvr>
                                        <p:cTn id="27" dur="20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extLst>
          </p:cNvPr>
          <p:cNvGraphicFramePr/>
          <p:nvPr/>
        </p:nvGraphicFramePr>
        <p:xfrm>
          <a:off x="1547664" y="2132856"/>
          <a:ext cx="6288360" cy="2392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extLst>
          </p:cNvPr>
          <p:cNvGraphicFramePr/>
          <p:nvPr/>
        </p:nvGraphicFramePr>
        <p:xfrm>
          <a:off x="1547664" y="4306163"/>
          <a:ext cx="6336704" cy="2448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220" name="矩形 3"/>
          <p:cNvSpPr>
            <a:spLocks noChangeArrowheads="1"/>
          </p:cNvSpPr>
          <p:nvPr/>
        </p:nvSpPr>
        <p:spPr bwMode="auto">
          <a:xfrm>
            <a:off x="1547813" y="1125538"/>
            <a:ext cx="6048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3600" b="1">
                <a:latin typeface="Calibri" pitchFamily="34" charset="0"/>
              </a:rPr>
              <a:t>三、银行绩效评价的程序</a:t>
            </a:r>
            <a:endParaRPr lang="zh-CN" altLang="en-US" sz="36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1000"/>
                                        <p:tgtEl>
                                          <p:spTgt spid="9220"/>
                                        </p:tgtEl>
                                      </p:cBhvr>
                                    </p:animEffect>
                                    <p:anim calcmode="lin" valueType="num">
                                      <p:cBhvr>
                                        <p:cTn id="8" dur="1000" fill="hold"/>
                                        <p:tgtEl>
                                          <p:spTgt spid="9220"/>
                                        </p:tgtEl>
                                        <p:attrNameLst>
                                          <p:attrName>ppt_x</p:attrName>
                                        </p:attrNameLst>
                                      </p:cBhvr>
                                      <p:tavLst>
                                        <p:tav tm="0">
                                          <p:val>
                                            <p:strVal val="#ppt_x"/>
                                          </p:val>
                                        </p:tav>
                                        <p:tav tm="100000">
                                          <p:val>
                                            <p:strVal val="#ppt_x"/>
                                          </p:val>
                                        </p:tav>
                                      </p:tavLst>
                                    </p:anim>
                                    <p:anim calcmode="lin" valueType="num">
                                      <p:cBhvr>
                                        <p:cTn id="9"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92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95288" y="692150"/>
            <a:ext cx="8229600" cy="1143000"/>
          </a:xfrm>
        </p:spPr>
        <p:txBody>
          <a:bodyPr/>
          <a:lstStyle/>
          <a:p>
            <a:pPr eaLnBrk="1" hangingPunct="1"/>
            <a:r>
              <a:rPr lang="zh-CN" altLang="en-US" sz="3200" b="1" smtClean="0"/>
              <a:t>四、</a:t>
            </a:r>
            <a:r>
              <a:rPr lang="zh-CN" altLang="zh-CN" sz="3200" b="1" smtClean="0"/>
              <a:t>国内外银行绩效评价发展阶段</a:t>
            </a:r>
            <a:endParaRPr lang="zh-CN" altLang="en-US" sz="3200" smtClean="0"/>
          </a:p>
        </p:txBody>
      </p:sp>
      <p:sp>
        <p:nvSpPr>
          <p:cNvPr id="10243" name="文本占位符 2"/>
          <p:cNvSpPr>
            <a:spLocks noGrp="1"/>
          </p:cNvSpPr>
          <p:nvPr>
            <p:ph type="body" idx="1"/>
          </p:nvPr>
        </p:nvSpPr>
        <p:spPr>
          <a:xfrm>
            <a:off x="642938" y="2000250"/>
            <a:ext cx="4516437" cy="1082675"/>
          </a:xfrm>
        </p:spPr>
        <p:txBody>
          <a:bodyPr/>
          <a:lstStyle/>
          <a:p>
            <a:pPr eaLnBrk="1" hangingPunct="1"/>
            <a:r>
              <a:rPr lang="zh-CN" altLang="zh-CN" smtClean="0"/>
              <a:t>国外商业银行</a:t>
            </a:r>
          </a:p>
          <a:p>
            <a:pPr eaLnBrk="1" hangingPunct="1"/>
            <a:endParaRPr lang="zh-CN" altLang="en-US" smtClean="0"/>
          </a:p>
        </p:txBody>
      </p:sp>
      <p:sp>
        <p:nvSpPr>
          <p:cNvPr id="10244" name="内容占位符 3"/>
          <p:cNvSpPr>
            <a:spLocks noGrp="1"/>
          </p:cNvSpPr>
          <p:nvPr>
            <p:ph sz="half" idx="2"/>
          </p:nvPr>
        </p:nvSpPr>
        <p:spPr>
          <a:xfrm>
            <a:off x="250825" y="2636838"/>
            <a:ext cx="3816350" cy="3951287"/>
          </a:xfrm>
        </p:spPr>
        <p:txBody>
          <a:bodyPr/>
          <a:lstStyle/>
          <a:p>
            <a:pPr eaLnBrk="1" hangingPunct="1"/>
            <a:r>
              <a:rPr lang="zh-CN" altLang="zh-CN" sz="2000" smtClean="0">
                <a:solidFill>
                  <a:srgbClr val="FF0000"/>
                </a:solidFill>
              </a:rPr>
              <a:t>成本绩效</a:t>
            </a:r>
            <a:r>
              <a:rPr lang="zh-CN" altLang="en-US" sz="2000" smtClean="0"/>
              <a:t>（评价目标是倾向于成本费用的控制支出，即我们通常所说的“标准成本”）</a:t>
            </a:r>
            <a:endParaRPr lang="en-US" altLang="zh-CN" sz="2000" smtClean="0"/>
          </a:p>
          <a:p>
            <a:pPr eaLnBrk="1" hangingPunct="1"/>
            <a:r>
              <a:rPr lang="zh-CN" altLang="zh-CN" sz="2000" smtClean="0">
                <a:solidFill>
                  <a:srgbClr val="FF0000"/>
                </a:solidFill>
              </a:rPr>
              <a:t>财务性绩效</a:t>
            </a:r>
            <a:r>
              <a:rPr lang="zh-CN" altLang="en-US" sz="2000" smtClean="0"/>
              <a:t>（包含了财务评价、业绩评价和综合评价三种形式，分别对应的中心点是销售利润、投资回报率以及综合性财务指标）</a:t>
            </a:r>
            <a:endParaRPr lang="zh-CN" altLang="zh-CN" sz="2000" smtClean="0"/>
          </a:p>
          <a:p>
            <a:pPr eaLnBrk="1" hangingPunct="1"/>
            <a:r>
              <a:rPr lang="zh-CN" altLang="zh-CN" sz="2000" smtClean="0">
                <a:solidFill>
                  <a:srgbClr val="FF0000"/>
                </a:solidFill>
              </a:rPr>
              <a:t>战略性绩效</a:t>
            </a:r>
            <a:r>
              <a:rPr lang="zh-CN" altLang="en-US" sz="2000" smtClean="0"/>
              <a:t>（构建多层次的评价体系。）</a:t>
            </a:r>
          </a:p>
        </p:txBody>
      </p:sp>
      <p:sp>
        <p:nvSpPr>
          <p:cNvPr id="10245" name="文本占位符 4"/>
          <p:cNvSpPr>
            <a:spLocks noGrp="1"/>
          </p:cNvSpPr>
          <p:nvPr>
            <p:ph type="body" sz="quarter" idx="3"/>
          </p:nvPr>
        </p:nvSpPr>
        <p:spPr>
          <a:xfrm>
            <a:off x="5102225" y="2060575"/>
            <a:ext cx="4484688" cy="1081088"/>
          </a:xfrm>
        </p:spPr>
        <p:txBody>
          <a:bodyPr/>
          <a:lstStyle/>
          <a:p>
            <a:pPr eaLnBrk="1" hangingPunct="1"/>
            <a:r>
              <a:rPr lang="zh-CN" altLang="zh-CN" smtClean="0"/>
              <a:t>我国商业银</a:t>
            </a:r>
            <a:r>
              <a:rPr lang="zh-CN" altLang="en-US" smtClean="0"/>
              <a:t>行</a:t>
            </a:r>
            <a:endParaRPr lang="zh-CN" altLang="zh-CN" smtClean="0"/>
          </a:p>
          <a:p>
            <a:pPr eaLnBrk="1" hangingPunct="1"/>
            <a:endParaRPr lang="zh-CN" altLang="en-US" smtClean="0"/>
          </a:p>
        </p:txBody>
      </p:sp>
      <p:sp>
        <p:nvSpPr>
          <p:cNvPr id="6" name="内容占位符 5">
            <a:extLst>
              <a:ext uri="{FF2B5EF4-FFF2-40B4-BE49-F238E27FC236}"/>
            </a:extLst>
          </p:cNvPr>
          <p:cNvSpPr>
            <a:spLocks noGrp="1"/>
          </p:cNvSpPr>
          <p:nvPr>
            <p:ph sz="quarter" idx="4"/>
          </p:nvPr>
        </p:nvSpPr>
        <p:spPr>
          <a:xfrm>
            <a:off x="4572000" y="2708275"/>
            <a:ext cx="4016375" cy="3951288"/>
          </a:xfrm>
        </p:spPr>
        <p:txBody>
          <a:bodyPr rtlCol="0">
            <a:normAutofit/>
          </a:bodyPr>
          <a:lstStyle/>
          <a:p>
            <a:pPr eaLnBrk="1" fontAlgn="auto" hangingPunct="1">
              <a:spcAft>
                <a:spcPts val="0"/>
              </a:spcAft>
              <a:buFont typeface="Arial" panose="020B0604020202020204" pitchFamily="34" charset="0"/>
              <a:buChar char="•"/>
              <a:defRPr/>
            </a:pPr>
            <a:r>
              <a:rPr lang="zh-CN" altLang="zh-CN" sz="2000" b="1" dirty="0">
                <a:solidFill>
                  <a:srgbClr val="FF0000"/>
                </a:solidFill>
              </a:rPr>
              <a:t>萌芽</a:t>
            </a:r>
            <a:r>
              <a:rPr lang="zh-CN" altLang="zh-CN" sz="2000" b="1" dirty="0" smtClean="0">
                <a:solidFill>
                  <a:srgbClr val="FF0000"/>
                </a:solidFill>
              </a:rPr>
              <a:t>阶段</a:t>
            </a:r>
            <a:r>
              <a:rPr lang="zh-CN" altLang="en-US" sz="2000" dirty="0" smtClean="0"/>
              <a:t>（</a:t>
            </a:r>
            <a:r>
              <a:rPr lang="zh-CN" altLang="en-US" sz="2000" dirty="0"/>
              <a:t>对计划的执行情况的考评，并不是严格意义上的</a:t>
            </a:r>
            <a:r>
              <a:rPr lang="zh-CN" altLang="en-US" sz="2000" dirty="0" smtClean="0"/>
              <a:t>绩效评价）</a:t>
            </a:r>
            <a:endParaRPr lang="zh-CN" altLang="zh-CN" sz="2000" dirty="0"/>
          </a:p>
          <a:p>
            <a:pPr eaLnBrk="1" fontAlgn="auto" hangingPunct="1">
              <a:spcAft>
                <a:spcPts val="0"/>
              </a:spcAft>
              <a:buFont typeface="Arial" panose="020B0604020202020204" pitchFamily="34" charset="0"/>
              <a:buChar char="•"/>
              <a:defRPr/>
            </a:pPr>
            <a:r>
              <a:rPr lang="zh-CN" altLang="zh-CN" sz="2000" b="1" dirty="0">
                <a:solidFill>
                  <a:srgbClr val="FF0000"/>
                </a:solidFill>
              </a:rPr>
              <a:t>建立</a:t>
            </a:r>
            <a:r>
              <a:rPr lang="zh-CN" altLang="zh-CN" sz="2000" b="1" dirty="0" smtClean="0">
                <a:solidFill>
                  <a:srgbClr val="FF0000"/>
                </a:solidFill>
              </a:rPr>
              <a:t>阶段</a:t>
            </a:r>
            <a:r>
              <a:rPr lang="zh-CN" altLang="en-US" sz="2000" dirty="0" smtClean="0"/>
              <a:t>（主要</a:t>
            </a:r>
            <a:r>
              <a:rPr lang="zh-CN" altLang="en-US" sz="2000" dirty="0"/>
              <a:t>包括利润和成本两个方面，其中利润留成制度在这个时期得到了相应的</a:t>
            </a:r>
            <a:r>
              <a:rPr lang="zh-CN" altLang="en-US" sz="2000" dirty="0" smtClean="0"/>
              <a:t>建立）</a:t>
            </a:r>
            <a:endParaRPr lang="zh-CN" altLang="zh-CN" sz="2000" dirty="0"/>
          </a:p>
          <a:p>
            <a:pPr eaLnBrk="1" fontAlgn="auto" hangingPunct="1">
              <a:spcAft>
                <a:spcPts val="0"/>
              </a:spcAft>
              <a:buFont typeface="Arial" panose="020B0604020202020204" pitchFamily="34" charset="0"/>
              <a:buChar char="•"/>
              <a:defRPr/>
            </a:pPr>
            <a:r>
              <a:rPr lang="zh-CN" altLang="zh-CN" sz="2000" b="1" dirty="0">
                <a:solidFill>
                  <a:srgbClr val="FF0000"/>
                </a:solidFill>
              </a:rPr>
              <a:t>完善</a:t>
            </a:r>
            <a:r>
              <a:rPr lang="zh-CN" altLang="zh-CN" sz="2000" b="1" dirty="0" smtClean="0">
                <a:solidFill>
                  <a:srgbClr val="FF0000"/>
                </a:solidFill>
              </a:rPr>
              <a:t>阶段</a:t>
            </a:r>
            <a:r>
              <a:rPr lang="zh-CN" altLang="en-US" sz="2000" dirty="0" smtClean="0"/>
              <a:t>（</a:t>
            </a:r>
            <a:r>
              <a:rPr lang="zh-CN" altLang="en-US" sz="2000" dirty="0"/>
              <a:t>从</a:t>
            </a:r>
            <a:r>
              <a:rPr lang="en-US" altLang="zh-CN" sz="2000" dirty="0"/>
              <a:t>1999 </a:t>
            </a:r>
            <a:r>
              <a:rPr lang="zh-CN" altLang="en-US" sz="2000" dirty="0"/>
              <a:t>年开始，一直持续到现在，我国商业银行的绩效评价体系处于完善</a:t>
            </a:r>
            <a:r>
              <a:rPr lang="zh-CN" altLang="en-US" sz="2000" dirty="0" smtClean="0"/>
              <a:t>阶段）</a:t>
            </a:r>
            <a:endParaRPr lang="zh-CN" altLang="zh-CN" sz="2000" dirty="0"/>
          </a:p>
          <a:p>
            <a:pPr marL="0" indent="0" eaLnBrk="1" fontAlgn="auto" hangingPunct="1">
              <a:spcAft>
                <a:spcPts val="0"/>
              </a:spcAft>
              <a:buFontTx/>
              <a:buNone/>
              <a:defRPr/>
            </a:pPr>
            <a:endParaRPr lang="zh-CN" altLang="zh-CN" dirty="0"/>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inVertic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500"/>
                                        <p:tgtEl>
                                          <p:spTgt spid="102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5">
                                            <p:txEl>
                                              <p:pRg st="0" end="0"/>
                                            </p:txEl>
                                          </p:spTgt>
                                        </p:tgtEl>
                                        <p:attrNameLst>
                                          <p:attrName>style.visibility</p:attrName>
                                        </p:attrNameLst>
                                      </p:cBhvr>
                                      <p:to>
                                        <p:strVal val="visible"/>
                                      </p:to>
                                    </p:set>
                                    <p:animEffect transition="in" filter="fade">
                                      <p:cBhvr>
                                        <p:cTn id="17" dur="500"/>
                                        <p:tgtEl>
                                          <p:spTgt spid="102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244">
                                            <p:txEl>
                                              <p:pRg st="0" end="0"/>
                                            </p:txEl>
                                          </p:spTgt>
                                        </p:tgtEl>
                                        <p:attrNameLst>
                                          <p:attrName>style.visibility</p:attrName>
                                        </p:attrNameLst>
                                      </p:cBhvr>
                                      <p:to>
                                        <p:strVal val="visible"/>
                                      </p:to>
                                    </p:set>
                                    <p:animEffect transition="in" filter="barn(inVertical)">
                                      <p:cBhvr>
                                        <p:cTn id="22" dur="500"/>
                                        <p:tgtEl>
                                          <p:spTgt spid="102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244">
                                            <p:txEl>
                                              <p:pRg st="1" end="1"/>
                                            </p:txEl>
                                          </p:spTgt>
                                        </p:tgtEl>
                                        <p:attrNameLst>
                                          <p:attrName>style.visibility</p:attrName>
                                        </p:attrNameLst>
                                      </p:cBhvr>
                                      <p:to>
                                        <p:strVal val="visible"/>
                                      </p:to>
                                    </p:set>
                                    <p:animEffect transition="in" filter="barn(inVertical)">
                                      <p:cBhvr>
                                        <p:cTn id="27" dur="500"/>
                                        <p:tgtEl>
                                          <p:spTgt spid="1024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244">
                                            <p:txEl>
                                              <p:pRg st="2" end="2"/>
                                            </p:txEl>
                                          </p:spTgt>
                                        </p:tgtEl>
                                        <p:attrNameLst>
                                          <p:attrName>style.visibility</p:attrName>
                                        </p:attrNameLst>
                                      </p:cBhvr>
                                      <p:to>
                                        <p:strVal val="visible"/>
                                      </p:to>
                                    </p:set>
                                    <p:animEffect transition="in" filter="barn(inVertical)">
                                      <p:cBhvr>
                                        <p:cTn id="32" dur="500"/>
                                        <p:tgtEl>
                                          <p:spTgt spid="10244">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arn(inVertical)">
                                      <p:cBhvr>
                                        <p:cTn id="37" dur="500"/>
                                        <p:tgtEl>
                                          <p:spTgt spid="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barn(inVertical)">
                                      <p:cBhvr>
                                        <p:cTn id="42" dur="500"/>
                                        <p:tgtEl>
                                          <p:spTgt spid="6">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barn(inVertical)">
                                      <p:cBhvr>
                                        <p:cTn id="4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P spid="10244" grpId="0" build="p"/>
      <p:bldP spid="1024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323850" y="1341438"/>
            <a:ext cx="8229600" cy="1143000"/>
          </a:xfrm>
        </p:spPr>
        <p:txBody>
          <a:bodyPr/>
          <a:lstStyle/>
          <a:p>
            <a:pPr eaLnBrk="1" hangingPunct="1"/>
            <a:r>
              <a:rPr lang="zh-CN" altLang="zh-CN" sz="3600" b="1" smtClean="0">
                <a:latin typeface="华文隶书" pitchFamily="2" charset="-122"/>
                <a:ea typeface="华文隶书" pitchFamily="2" charset="-122"/>
              </a:rPr>
              <a:t>第</a:t>
            </a:r>
            <a:r>
              <a:rPr lang="zh-CN" altLang="en-US" sz="3600" b="1" smtClean="0">
                <a:latin typeface="华文隶书" pitchFamily="2" charset="-122"/>
                <a:ea typeface="华文隶书" pitchFamily="2" charset="-122"/>
              </a:rPr>
              <a:t>二</a:t>
            </a:r>
            <a:r>
              <a:rPr lang="zh-CN" altLang="zh-CN" sz="3600" b="1" smtClean="0">
                <a:latin typeface="华文隶书" pitchFamily="2" charset="-122"/>
                <a:ea typeface="华文隶书" pitchFamily="2" charset="-122"/>
              </a:rPr>
              <a:t>节</a:t>
            </a:r>
            <a:r>
              <a:rPr lang="en-US" altLang="zh-CN" sz="3600" b="1" smtClean="0">
                <a:latin typeface="华文隶书" pitchFamily="2" charset="-122"/>
                <a:ea typeface="华文隶书" pitchFamily="2" charset="-122"/>
              </a:rPr>
              <a:t> </a:t>
            </a:r>
            <a:r>
              <a:rPr lang="zh-CN" altLang="en-US" sz="3600" b="1" smtClean="0">
                <a:latin typeface="华文隶书" pitchFamily="2" charset="-122"/>
                <a:ea typeface="华文隶书" pitchFamily="2" charset="-122"/>
              </a:rPr>
              <a:t>商业</a:t>
            </a:r>
            <a:r>
              <a:rPr lang="zh-CN" altLang="zh-CN" sz="3600" b="1" smtClean="0">
                <a:latin typeface="华文隶书" pitchFamily="2" charset="-122"/>
                <a:ea typeface="华文隶书" pitchFamily="2" charset="-122"/>
              </a:rPr>
              <a:t>银行绩效评价</a:t>
            </a:r>
            <a:r>
              <a:rPr lang="zh-CN" altLang="en-US" sz="3600" b="1" smtClean="0">
                <a:latin typeface="华文隶书" pitchFamily="2" charset="-122"/>
                <a:ea typeface="华文隶书" pitchFamily="2" charset="-122"/>
              </a:rPr>
              <a:t>方法</a:t>
            </a:r>
            <a:endParaRPr lang="zh-CN" altLang="en-US" sz="3600" smtClean="0">
              <a:latin typeface="华文隶书" pitchFamily="2" charset="-122"/>
              <a:ea typeface="华文隶书" pitchFamily="2" charset="-122"/>
            </a:endParaRPr>
          </a:p>
        </p:txBody>
      </p:sp>
      <p:sp>
        <p:nvSpPr>
          <p:cNvPr id="44035" name="内容占位符 2"/>
          <p:cNvSpPr>
            <a:spLocks noGrp="1"/>
          </p:cNvSpPr>
          <p:nvPr>
            <p:ph idx="1"/>
          </p:nvPr>
        </p:nvSpPr>
        <p:spPr>
          <a:xfrm>
            <a:off x="1357313" y="2457450"/>
            <a:ext cx="7340600" cy="3635375"/>
          </a:xfrm>
        </p:spPr>
        <p:txBody>
          <a:bodyPr/>
          <a:lstStyle/>
          <a:p>
            <a:pPr marL="0" indent="0" eaLnBrk="1" hangingPunct="1">
              <a:lnSpc>
                <a:spcPct val="150000"/>
              </a:lnSpc>
              <a:buFontTx/>
              <a:buNone/>
            </a:pPr>
            <a:r>
              <a:rPr lang="zh-CN" altLang="zh-CN" sz="2800" b="1" smtClean="0">
                <a:latin typeface="楷体" pitchFamily="49" charset="-122"/>
                <a:ea typeface="楷体" pitchFamily="49" charset="-122"/>
              </a:rPr>
              <a:t>一、</a:t>
            </a:r>
            <a:r>
              <a:rPr lang="zh-CN" altLang="en-US" sz="2800" b="1" smtClean="0">
                <a:latin typeface="楷体" pitchFamily="49" charset="-122"/>
                <a:ea typeface="楷体" pitchFamily="49" charset="-122"/>
              </a:rPr>
              <a:t>经济增加值（</a:t>
            </a:r>
            <a:r>
              <a:rPr lang="en-US" altLang="zh-CN" sz="2800" b="1" smtClean="0">
                <a:latin typeface="楷体" pitchFamily="49" charset="-122"/>
                <a:ea typeface="楷体" pitchFamily="49" charset="-122"/>
              </a:rPr>
              <a:t>EVA</a:t>
            </a:r>
            <a:r>
              <a:rPr lang="zh-CN" altLang="en-US" sz="2800" b="1" smtClean="0">
                <a:latin typeface="楷体" pitchFamily="49" charset="-122"/>
                <a:ea typeface="楷体" pitchFamily="49" charset="-122"/>
              </a:rPr>
              <a:t>）法</a:t>
            </a:r>
            <a:endParaRPr lang="en-US" altLang="zh-CN" sz="2800" b="1" smtClean="0">
              <a:latin typeface="楷体" pitchFamily="49" charset="-122"/>
              <a:ea typeface="楷体" pitchFamily="49" charset="-122"/>
            </a:endParaRPr>
          </a:p>
          <a:p>
            <a:pPr marL="0" indent="0" eaLnBrk="1" hangingPunct="1">
              <a:lnSpc>
                <a:spcPct val="150000"/>
              </a:lnSpc>
              <a:buFontTx/>
              <a:buNone/>
            </a:pPr>
            <a:r>
              <a:rPr lang="zh-CN" altLang="zh-CN" sz="2800" b="1" smtClean="0">
                <a:latin typeface="楷体" pitchFamily="49" charset="-122"/>
                <a:ea typeface="楷体" pitchFamily="49" charset="-122"/>
              </a:rPr>
              <a:t>二、</a:t>
            </a:r>
            <a:r>
              <a:rPr lang="zh-CN" altLang="en-US" sz="2800" b="1" smtClean="0">
                <a:latin typeface="楷体" pitchFamily="49" charset="-122"/>
                <a:ea typeface="楷体" pitchFamily="49" charset="-122"/>
              </a:rPr>
              <a:t>穆迪公司的银行信用评级方法</a:t>
            </a:r>
            <a:endParaRPr lang="zh-CN" altLang="zh-CN" sz="2800" b="1" smtClean="0">
              <a:latin typeface="楷体" pitchFamily="49" charset="-122"/>
              <a:ea typeface="楷体" pitchFamily="49" charset="-122"/>
            </a:endParaRPr>
          </a:p>
          <a:p>
            <a:pPr marL="0" indent="0" eaLnBrk="1" hangingPunct="1">
              <a:lnSpc>
                <a:spcPct val="150000"/>
              </a:lnSpc>
              <a:buFontTx/>
              <a:buNone/>
            </a:pPr>
            <a:r>
              <a:rPr lang="zh-CN" altLang="zh-CN" sz="2800" b="1" smtClean="0">
                <a:latin typeface="楷体" pitchFamily="49" charset="-122"/>
                <a:ea typeface="楷体" pitchFamily="49" charset="-122"/>
              </a:rPr>
              <a:t>三、</a:t>
            </a:r>
            <a:r>
              <a:rPr lang="zh-CN" altLang="en-US" sz="2800" b="1" smtClean="0">
                <a:latin typeface="楷体" pitchFamily="49" charset="-122"/>
                <a:ea typeface="楷体" pitchFamily="49" charset="-122"/>
              </a:rPr>
              <a:t>骆驼评级法（</a:t>
            </a:r>
            <a:r>
              <a:rPr lang="en-US" altLang="zh-CN" sz="2800" b="1" smtClean="0">
                <a:latin typeface="楷体" pitchFamily="49" charset="-122"/>
                <a:ea typeface="楷体" pitchFamily="49" charset="-122"/>
              </a:rPr>
              <a:t>CAMEL</a:t>
            </a:r>
            <a:r>
              <a:rPr lang="zh-CN" altLang="en-US" sz="2800" b="1" smtClean="0">
                <a:latin typeface="楷体" pitchFamily="49" charset="-122"/>
                <a:ea typeface="楷体" pitchFamily="49" charset="-122"/>
              </a:rPr>
              <a:t>）</a:t>
            </a:r>
            <a:endParaRPr lang="en-US" altLang="zh-CN" sz="2800" b="1" smtClean="0">
              <a:latin typeface="楷体" pitchFamily="49" charset="-122"/>
              <a:ea typeface="楷体" pitchFamily="49" charset="-122"/>
            </a:endParaRPr>
          </a:p>
          <a:p>
            <a:pPr marL="0" indent="0" eaLnBrk="1" hangingPunct="1">
              <a:lnSpc>
                <a:spcPct val="150000"/>
              </a:lnSpc>
              <a:buFontTx/>
              <a:buNone/>
            </a:pPr>
            <a:r>
              <a:rPr lang="zh-CN" altLang="en-US" sz="2800" b="1" smtClean="0">
                <a:latin typeface="楷体" pitchFamily="49" charset="-122"/>
                <a:ea typeface="楷体" pitchFamily="49" charset="-122"/>
              </a:rPr>
              <a:t>四、平衡计分卡法</a:t>
            </a:r>
            <a:endParaRPr lang="zh-CN" altLang="zh-CN" sz="2800" b="1" smtClean="0">
              <a:latin typeface="楷体" pitchFamily="49" charset="-122"/>
              <a:ea typeface="楷体" pitchFamily="49" charset="-122"/>
            </a:endParaRPr>
          </a:p>
          <a:p>
            <a:pPr marL="0" indent="0" eaLnBrk="1" hangingPunct="1">
              <a:buFontTx/>
              <a:buNone/>
            </a:pPr>
            <a:endParaRPr lang="zh-CN" altLang="en-US" sz="2800" smtClean="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circle(in)">
                                      <p:cBhvr>
                                        <p:cTn id="7" dur="20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Effect transition="in" filter="wipe(down)">
                                      <p:cBhvr>
                                        <p:cTn id="12" dur="500"/>
                                        <p:tgtEl>
                                          <p:spTgt spid="440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035">
                                            <p:txEl>
                                              <p:pRg st="1" end="1"/>
                                            </p:txEl>
                                          </p:spTgt>
                                        </p:tgtEl>
                                        <p:attrNameLst>
                                          <p:attrName>style.visibility</p:attrName>
                                        </p:attrNameLst>
                                      </p:cBhvr>
                                      <p:to>
                                        <p:strVal val="visible"/>
                                      </p:to>
                                    </p:set>
                                    <p:animEffect transition="in" filter="wipe(down)">
                                      <p:cBhvr>
                                        <p:cTn id="17" dur="500"/>
                                        <p:tgtEl>
                                          <p:spTgt spid="440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4035">
                                            <p:txEl>
                                              <p:pRg st="2" end="2"/>
                                            </p:txEl>
                                          </p:spTgt>
                                        </p:tgtEl>
                                        <p:attrNameLst>
                                          <p:attrName>style.visibility</p:attrName>
                                        </p:attrNameLst>
                                      </p:cBhvr>
                                      <p:to>
                                        <p:strVal val="visible"/>
                                      </p:to>
                                    </p:set>
                                    <p:animEffect transition="in" filter="wipe(down)">
                                      <p:cBhvr>
                                        <p:cTn id="22" dur="500"/>
                                        <p:tgtEl>
                                          <p:spTgt spid="440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4035">
                                            <p:txEl>
                                              <p:pRg st="3" end="3"/>
                                            </p:txEl>
                                          </p:spTgt>
                                        </p:tgtEl>
                                        <p:attrNameLst>
                                          <p:attrName>style.visibility</p:attrName>
                                        </p:attrNameLst>
                                      </p:cBhvr>
                                      <p:to>
                                        <p:strVal val="visible"/>
                                      </p:to>
                                    </p:set>
                                    <p:animEffect transition="in" filter="wipe(down)">
                                      <p:cBhvr>
                                        <p:cTn id="27"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68313" y="836613"/>
            <a:ext cx="8229600" cy="864195"/>
          </a:xfrm>
        </p:spPr>
        <p:txBody>
          <a:bodyPr/>
          <a:lstStyle/>
          <a:p>
            <a:r>
              <a:rPr lang="zh-CN" altLang="en-US" sz="3600" b="1" dirty="0" smtClean="0"/>
              <a:t>一、经济增加值（</a:t>
            </a:r>
            <a:r>
              <a:rPr lang="en-US" altLang="zh-CN" sz="3600" b="1" dirty="0" smtClean="0"/>
              <a:t>EVA</a:t>
            </a:r>
            <a:r>
              <a:rPr lang="zh-CN" altLang="en-US" sz="3600" b="1" dirty="0" smtClean="0"/>
              <a:t>）法</a:t>
            </a:r>
          </a:p>
        </p:txBody>
      </p:sp>
      <p:sp>
        <p:nvSpPr>
          <p:cNvPr id="29699" name="内容占位符 2">
            <a:extLst>
              <a:ext uri="{FF2B5EF4-FFF2-40B4-BE49-F238E27FC236}"/>
            </a:extLst>
          </p:cNvPr>
          <p:cNvSpPr>
            <a:spLocks noGrp="1"/>
          </p:cNvSpPr>
          <p:nvPr>
            <p:ph idx="1"/>
          </p:nvPr>
        </p:nvSpPr>
        <p:spPr>
          <a:xfrm>
            <a:off x="539750" y="1628800"/>
            <a:ext cx="7993063" cy="4670400"/>
          </a:xfrm>
        </p:spPr>
        <p:txBody>
          <a:bodyPr rtlCol="0">
            <a:normAutofit fontScale="92500" lnSpcReduction="10000"/>
          </a:bodyPr>
          <a:lstStyle/>
          <a:p>
            <a:pPr algn="just">
              <a:lnSpc>
                <a:spcPct val="150000"/>
              </a:lnSpc>
              <a:defRPr/>
            </a:pPr>
            <a:r>
              <a:rPr lang="en-US" altLang="zh-CN" sz="2400" dirty="0" smtClean="0"/>
              <a:t>EVA</a:t>
            </a:r>
            <a:r>
              <a:rPr lang="zh-CN" altLang="en-US" sz="2400" dirty="0"/>
              <a:t>（</a:t>
            </a:r>
            <a:r>
              <a:rPr lang="en-US" altLang="zh-CN" sz="2400" dirty="0"/>
              <a:t>Economic Value Added</a:t>
            </a:r>
            <a:r>
              <a:rPr lang="zh-CN" altLang="en-US" sz="2400" dirty="0"/>
              <a:t>）是在</a:t>
            </a:r>
            <a:r>
              <a:rPr lang="en-US" altLang="zh-CN" sz="2400" dirty="0"/>
              <a:t>1993 </a:t>
            </a:r>
            <a:r>
              <a:rPr lang="zh-CN" altLang="en-US" sz="2400" dirty="0"/>
              <a:t>年由</a:t>
            </a:r>
            <a:r>
              <a:rPr lang="en-US" altLang="zh-CN" sz="2400" dirty="0"/>
              <a:t>Stern Stewart </a:t>
            </a:r>
            <a:r>
              <a:rPr lang="zh-CN" altLang="en-US" sz="2400" dirty="0"/>
              <a:t>咨询公司根据</a:t>
            </a:r>
            <a:r>
              <a:rPr lang="zh-CN" altLang="en-US" sz="2400" b="1" dirty="0">
                <a:solidFill>
                  <a:srgbClr val="FF0000"/>
                </a:solidFill>
              </a:rPr>
              <a:t>剩余收益思想</a:t>
            </a:r>
            <a:r>
              <a:rPr lang="zh-CN" altLang="en-US" sz="2400" dirty="0"/>
              <a:t>提出的一种业绩评价</a:t>
            </a:r>
            <a:r>
              <a:rPr lang="zh-CN" altLang="en-US" sz="2400" dirty="0" smtClean="0"/>
              <a:t>方法。这</a:t>
            </a:r>
            <a:r>
              <a:rPr lang="zh-CN" altLang="en-US" sz="2400" dirty="0"/>
              <a:t>一指标的进步在于它从企业价值增值这一根本目的出发即把依据会计准则计算出来的</a:t>
            </a:r>
            <a:r>
              <a:rPr lang="zh-CN" altLang="en-US" sz="2400" b="1" dirty="0">
                <a:solidFill>
                  <a:srgbClr val="FF0000"/>
                </a:solidFill>
              </a:rPr>
              <a:t>利润进行调整</a:t>
            </a:r>
            <a:r>
              <a:rPr lang="zh-CN" altLang="en-US" sz="2400" dirty="0"/>
              <a:t>，把</a:t>
            </a:r>
            <a:r>
              <a:rPr lang="zh-CN" altLang="en-US" sz="2400" dirty="0">
                <a:solidFill>
                  <a:srgbClr val="FF0000"/>
                </a:solidFill>
              </a:rPr>
              <a:t>资本成本</a:t>
            </a:r>
            <a:r>
              <a:rPr lang="zh-CN" altLang="en-US" sz="2400" dirty="0"/>
              <a:t>这一概念考虑进来</a:t>
            </a:r>
            <a:r>
              <a:rPr lang="zh-CN" altLang="en-US" sz="2400" dirty="0" smtClean="0"/>
              <a:t>。</a:t>
            </a:r>
            <a:endParaRPr lang="en-US" altLang="zh-CN" sz="2400" dirty="0" smtClean="0"/>
          </a:p>
          <a:p>
            <a:pPr marL="0" indent="0" algn="just">
              <a:lnSpc>
                <a:spcPct val="150000"/>
              </a:lnSpc>
              <a:buNone/>
              <a:defRPr/>
            </a:pPr>
            <a:r>
              <a:rPr lang="zh-CN" altLang="en-US" sz="2400" b="1" dirty="0" smtClean="0">
                <a:solidFill>
                  <a:srgbClr val="FF0000"/>
                </a:solidFill>
              </a:rPr>
              <a:t>      经济</a:t>
            </a:r>
            <a:r>
              <a:rPr lang="zh-CN" altLang="en-US" sz="2400" b="1" dirty="0">
                <a:solidFill>
                  <a:srgbClr val="FF0000"/>
                </a:solidFill>
              </a:rPr>
              <a:t>增加值（</a:t>
            </a:r>
            <a:r>
              <a:rPr lang="en-US" altLang="zh-CN" sz="2400" b="1" dirty="0">
                <a:solidFill>
                  <a:srgbClr val="FF0000"/>
                </a:solidFill>
              </a:rPr>
              <a:t>EVA</a:t>
            </a:r>
            <a:r>
              <a:rPr lang="zh-CN" altLang="en-US" sz="2400" b="1" dirty="0">
                <a:solidFill>
                  <a:srgbClr val="FF0000"/>
                </a:solidFill>
              </a:rPr>
              <a:t>）</a:t>
            </a:r>
            <a:r>
              <a:rPr lang="en-US" altLang="zh-CN" sz="2400" b="1" dirty="0">
                <a:solidFill>
                  <a:srgbClr val="FF0000"/>
                </a:solidFill>
              </a:rPr>
              <a:t>=</a:t>
            </a:r>
            <a:r>
              <a:rPr lang="zh-CN" altLang="en-US" sz="2400" b="1" dirty="0">
                <a:solidFill>
                  <a:srgbClr val="FF0000"/>
                </a:solidFill>
              </a:rPr>
              <a:t>税后经营利润</a:t>
            </a:r>
            <a:r>
              <a:rPr lang="en-US" altLang="zh-CN" sz="2400" b="1" dirty="0">
                <a:solidFill>
                  <a:srgbClr val="FF0000"/>
                </a:solidFill>
              </a:rPr>
              <a:t>-</a:t>
            </a:r>
            <a:r>
              <a:rPr lang="zh-CN" altLang="en-US" sz="2400" b="1" dirty="0">
                <a:solidFill>
                  <a:srgbClr val="FF0000"/>
                </a:solidFill>
              </a:rPr>
              <a:t>资本成本</a:t>
            </a:r>
            <a:r>
              <a:rPr lang="zh-CN" altLang="en-US" sz="2400" b="1" dirty="0" smtClean="0">
                <a:solidFill>
                  <a:srgbClr val="FF0000"/>
                </a:solidFill>
              </a:rPr>
              <a:t>。</a:t>
            </a:r>
            <a:endParaRPr lang="en-US" altLang="zh-CN" sz="2400" b="1" dirty="0" smtClean="0">
              <a:solidFill>
                <a:srgbClr val="FF0000"/>
              </a:solidFill>
            </a:endParaRPr>
          </a:p>
          <a:p>
            <a:pPr algn="just">
              <a:lnSpc>
                <a:spcPct val="150000"/>
              </a:lnSpc>
              <a:defRPr/>
            </a:pPr>
            <a:r>
              <a:rPr lang="zh-CN" altLang="en-US" sz="2400" dirty="0" smtClean="0"/>
              <a:t>它是</a:t>
            </a:r>
            <a:r>
              <a:rPr lang="zh-CN" altLang="en-US" sz="2400" dirty="0"/>
              <a:t>对</a:t>
            </a:r>
            <a:r>
              <a:rPr lang="zh-CN" altLang="en-US" sz="2400" b="1" dirty="0">
                <a:solidFill>
                  <a:srgbClr val="FF0000"/>
                </a:solidFill>
              </a:rPr>
              <a:t>真正经济利润的评价</a:t>
            </a:r>
            <a:r>
              <a:rPr lang="zh-CN" altLang="en-US" sz="2400" dirty="0"/>
              <a:t>。是扣除了投资者用相同资本投资于风险程度相近的有价证券所得的</a:t>
            </a:r>
            <a:r>
              <a:rPr lang="zh-CN" altLang="en-US" sz="2400" dirty="0">
                <a:solidFill>
                  <a:srgbClr val="FF0000"/>
                </a:solidFill>
              </a:rPr>
              <a:t>最低回报</a:t>
            </a:r>
            <a:r>
              <a:rPr lang="zh-CN" altLang="en-US" sz="2400" dirty="0"/>
              <a:t>后，</a:t>
            </a:r>
            <a:r>
              <a:rPr lang="zh-CN" altLang="en-US" sz="2400" dirty="0">
                <a:solidFill>
                  <a:srgbClr val="FF0000"/>
                </a:solidFill>
              </a:rPr>
              <a:t>净经营利润的剩余值</a:t>
            </a:r>
            <a:r>
              <a:rPr lang="zh-CN" altLang="en-US"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down)">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circle(in)">
                                      <p:cBhvr>
                                        <p:cTn id="12" dur="2000"/>
                                        <p:tgtEl>
                                          <p:spTgt spid="29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Effect transition="in" filter="circle(in)">
                                      <p:cBhvr>
                                        <p:cTn id="17" dur="2000"/>
                                        <p:tgtEl>
                                          <p:spTgt spid="29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9699">
                                            <p:txEl>
                                              <p:pRg st="2" end="2"/>
                                            </p:txEl>
                                          </p:spTgt>
                                        </p:tgtEl>
                                        <p:attrNameLst>
                                          <p:attrName>style.visibility</p:attrName>
                                        </p:attrNameLst>
                                      </p:cBhvr>
                                      <p:to>
                                        <p:strVal val="visible"/>
                                      </p:to>
                                    </p:set>
                                    <p:animEffect transition="in" filter="circle(in)">
                                      <p:cBhvr>
                                        <p:cTn id="22" dur="20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2969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2060</TotalTime>
  <Words>3087</Words>
  <Application>Microsoft Office PowerPoint</Application>
  <PresentationFormat>全屏显示(4:3)</PresentationFormat>
  <Paragraphs>207</Paragraphs>
  <Slides>29</Slides>
  <Notes>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第一节 商业银行绩效评价概述 </vt:lpstr>
      <vt:lpstr>一、绩效评价的含义 </vt:lpstr>
      <vt:lpstr>二、银行绩效评价的作用 </vt:lpstr>
      <vt:lpstr>PowerPoint 演示文稿</vt:lpstr>
      <vt:lpstr>四、国内外银行绩效评价发展阶段</vt:lpstr>
      <vt:lpstr>第二节 商业银行绩效评价方法</vt:lpstr>
      <vt:lpstr>一、经济增加值（EVA）法</vt:lpstr>
      <vt:lpstr>二、穆迪公司的银行信用评级方法</vt:lpstr>
      <vt:lpstr>二、穆迪公司的银行信用评级方法</vt:lpstr>
      <vt:lpstr>三、骆驼评级法（CAMEL）</vt:lpstr>
      <vt:lpstr>PowerPoint 演示文稿</vt:lpstr>
      <vt:lpstr>PowerPoint 演示文稿</vt:lpstr>
      <vt:lpstr>四、平衡计分卡法</vt:lpstr>
      <vt:lpstr>PowerPoint 演示文稿</vt:lpstr>
      <vt:lpstr>PowerPoint 演示文稿</vt:lpstr>
      <vt:lpstr>PowerPoint 演示文稿</vt:lpstr>
      <vt:lpstr>PowerPoint 演示文稿</vt:lpstr>
      <vt:lpstr>PowerPoint 演示文稿</vt:lpstr>
      <vt:lpstr>第四节 盈利能力分析</vt:lpstr>
      <vt:lpstr>一、银行盈利能力概念的界定 </vt:lpstr>
      <vt:lpstr>二、商业银行盈利能力的影响因素</vt:lpstr>
      <vt:lpstr>二、商业银行盈利能力的影响因素</vt:lpstr>
      <vt:lpstr>三、盈利性比率指标 </vt:lpstr>
      <vt:lpstr>PowerPoint 演示文稿</vt:lpstr>
      <vt:lpstr>PowerPoint 演示文稿</vt:lpstr>
      <vt:lpstr>本章小结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al</cp:lastModifiedBy>
  <cp:revision>47</cp:revision>
  <dcterms:created xsi:type="dcterms:W3CDTF">2016-02-20T14:50:27Z</dcterms:created>
  <dcterms:modified xsi:type="dcterms:W3CDTF">2021-05-31T01:51:59Z</dcterms:modified>
</cp:coreProperties>
</file>