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35"/>
  </p:notesMasterIdLst>
  <p:sldIdLst>
    <p:sldId id="293" r:id="rId6"/>
    <p:sldId id="257" r:id="rId7"/>
    <p:sldId id="258" r:id="rId8"/>
    <p:sldId id="260" r:id="rId9"/>
    <p:sldId id="261" r:id="rId10"/>
    <p:sldId id="262" r:id="rId11"/>
    <p:sldId id="265" r:id="rId12"/>
    <p:sldId id="266" r:id="rId13"/>
    <p:sldId id="269" r:id="rId14"/>
    <p:sldId id="271" r:id="rId15"/>
    <p:sldId id="274" r:id="rId16"/>
    <p:sldId id="275" r:id="rId17"/>
    <p:sldId id="278" r:id="rId18"/>
    <p:sldId id="279" r:id="rId19"/>
    <p:sldId id="281" r:id="rId20"/>
    <p:sldId id="282" r:id="rId21"/>
    <p:sldId id="283" r:id="rId22"/>
    <p:sldId id="288" r:id="rId23"/>
    <p:sldId id="294" r:id="rId24"/>
    <p:sldId id="295" r:id="rId25"/>
    <p:sldId id="296" r:id="rId26"/>
    <p:sldId id="299" r:id="rId27"/>
    <p:sldId id="297" r:id="rId28"/>
    <p:sldId id="291" r:id="rId29"/>
    <p:sldId id="292" r:id="rId30"/>
    <p:sldId id="301" r:id="rId31"/>
    <p:sldId id="302" r:id="rId32"/>
    <p:sldId id="290" r:id="rId33"/>
    <p:sldId id="30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B4F28-7182-4EB9-A726-286E334816AD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DFE1-181A-405D-9E0F-066CBD11AC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0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商业银行导论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性质与功能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组织与结构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经营模式及其发展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商业银行经营管理概述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经营目标与经营原则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组织与结构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/>
              <a:t>经营模式及其发展</a:t>
            </a:r>
            <a:endParaRPr lang="en-US" altLang="zh-CN" dirty="0" smtClean="0"/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2" charset="-122"/>
              </a:rPr>
              <a:t>商业银行负债业务</a:t>
            </a:r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2" charset="-122"/>
              </a:rPr>
              <a:t>商业银行资产业务</a:t>
            </a:r>
            <a:endParaRPr lang="en-US" altLang="zh-CN" b="1" dirty="0" smtClean="0">
              <a:ea typeface="黑体" pitchFamily="2" charset="-122"/>
            </a:endParaRPr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2" charset="-122"/>
              </a:rPr>
              <a:t>（企业贷款。个人贷款）</a:t>
            </a:r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2" charset="-122"/>
              </a:rPr>
              <a:t>中间业务</a:t>
            </a:r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2" charset="-122"/>
              </a:rPr>
              <a:t>金融市场业务</a:t>
            </a:r>
            <a:endParaRPr lang="en-US" altLang="zh-CN" b="1" dirty="0" smtClean="0">
              <a:ea typeface="黑体" pitchFamily="2" charset="-122"/>
            </a:endParaRPr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2" charset="-122"/>
              </a:rPr>
              <a:t>电子银行</a:t>
            </a:r>
            <a:endParaRPr lang="en-US" altLang="zh-CN" b="1" dirty="0" smtClean="0">
              <a:ea typeface="黑体" pitchFamily="2" charset="-122"/>
            </a:endParaRP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49" charset="-122"/>
              </a:rPr>
              <a:t>资本金管理</a:t>
            </a:r>
            <a:endParaRPr lang="en-US" altLang="zh-CN" b="1" dirty="0" smtClean="0">
              <a:ea typeface="黑体" pitchFamily="49" charset="-122"/>
            </a:endParaRP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49" charset="-122"/>
              </a:rPr>
              <a:t>流动性管理</a:t>
            </a: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49" charset="-122"/>
              </a:rPr>
              <a:t>商业银行风险管理</a:t>
            </a:r>
            <a:endParaRPr lang="en-US" altLang="zh-CN" b="1" dirty="0" smtClean="0">
              <a:ea typeface="黑体" pitchFamily="49" charset="-122"/>
            </a:endParaRPr>
          </a:p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ea typeface="黑体" pitchFamily="49" charset="-122"/>
              </a:rPr>
              <a:t>商业银行绩效评价</a:t>
            </a:r>
          </a:p>
          <a:p>
            <a:pPr marL="274320" indent="-27432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612E65-1A6E-45F7-ACA6-8BB46C0FDECF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5AE1B8D-3764-486A-A8F4-E5B56A3E95A8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13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03A4B94-5FC2-4676-83CF-0B47735D130A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15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83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225A19D-7DAC-4E5F-A710-F6F835831027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16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FFA35DA-0691-42E2-8F8D-74EB96D1542A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17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FC4B100-F36B-449F-A240-40B0A6885934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18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60</a:t>
            </a:r>
            <a:r>
              <a:rPr lang="zh-CN" altLang="en-US" smtClean="0"/>
              <a:t>秒钟内：百度搜索达到</a:t>
            </a:r>
            <a:r>
              <a:rPr lang="en-US" altLang="zh-CN" smtClean="0"/>
              <a:t>450</a:t>
            </a:r>
            <a:r>
              <a:rPr lang="zh-CN" altLang="en-US" smtClean="0"/>
              <a:t>万次，微博发送</a:t>
            </a:r>
            <a:r>
              <a:rPr lang="en-US" altLang="zh-CN" smtClean="0"/>
              <a:t>80</a:t>
            </a:r>
            <a:r>
              <a:rPr lang="zh-CN" altLang="en-US" smtClean="0"/>
              <a:t>万条，淘宝发生</a:t>
            </a:r>
            <a:r>
              <a:rPr lang="en-US" altLang="zh-CN" smtClean="0"/>
              <a:t>8000</a:t>
            </a:r>
            <a:r>
              <a:rPr lang="zh-CN" altLang="en-US" smtClean="0"/>
              <a:t>笔交易，</a:t>
            </a:r>
            <a:r>
              <a:rPr lang="en-US" altLang="zh-CN" smtClean="0"/>
              <a:t>QQ</a:t>
            </a:r>
            <a:r>
              <a:rPr lang="zh-CN" altLang="en-US" smtClean="0"/>
              <a:t>空间照片传</a:t>
            </a:r>
            <a:r>
              <a:rPr lang="en-US" altLang="zh-CN" smtClean="0"/>
              <a:t>15</a:t>
            </a:r>
            <a:r>
              <a:rPr lang="zh-CN" altLang="en-US" smtClean="0"/>
              <a:t>万张。到</a:t>
            </a:r>
            <a:r>
              <a:rPr lang="en-US" altLang="zh-CN" smtClean="0"/>
              <a:t>2020</a:t>
            </a:r>
            <a:r>
              <a:rPr lang="zh-CN" altLang="en-US" smtClean="0"/>
              <a:t>年，全球生产的数据将是地球沙粒总和的</a:t>
            </a:r>
            <a:r>
              <a:rPr lang="en-US" altLang="zh-CN" smtClean="0"/>
              <a:t>4</a:t>
            </a:r>
            <a:r>
              <a:rPr lang="zh-CN" altLang="en-US" smtClean="0"/>
              <a:t>倍。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6BE91F3-955C-486F-A33C-254C622FCE9B}" type="slidenum">
              <a:rPr lang="zh-CN" altLang="en-US"/>
              <a:pPr algn="r"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金融的核心功能</a:t>
            </a:r>
          </a:p>
        </p:txBody>
      </p:sp>
      <p:sp>
        <p:nvSpPr>
          <p:cNvPr id="5734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598BF83-388D-4072-9192-5BE29143D222}" type="slidenum">
              <a:rPr lang="zh-CN" altLang="en-US"/>
              <a:pPr algn="r"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056D3AE-EE62-4077-92EA-9631E1902D62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24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8857657-3423-45A3-B367-9F7EEECC9633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28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2E4D75-A551-4576-BAB1-5C986E89D40D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6CD1CE2-58CF-46F3-8BA6-BA567D654DF8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4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59910C8-7CE9-43E3-B317-42C78C304F87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5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60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5DA1886-2806-4D49-8161-CF2F18480CC9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6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459E381-F315-4228-91C7-EBE74D6D8982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7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91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131FE18-B317-4000-BE4E-806B17511D6A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8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22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E58676F-152E-40FE-B77A-8CE5032C1507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11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IVR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(Interactive Voice Response)</a:t>
            </a:r>
            <a:endParaRPr lang="zh-CN" altLang="en-US" dirty="0" smtClean="0"/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56D732B-183D-4D39-9A61-1572541BC72E}" type="slidenum">
              <a:rPr kumimoji="1" lang="en-US" altLang="zh-CN" sz="1200">
                <a:latin typeface="Times New Roman" pitchFamily="18" charset="0"/>
                <a:ea typeface="宋体" pitchFamily="2" charset="-122"/>
              </a:rPr>
              <a:pPr algn="r" eaLnBrk="1" hangingPunct="1"/>
              <a:t>12</a:t>
            </a:fld>
            <a:endParaRPr kumimoji="1" lang="en-US" altLang="zh-CN" sz="12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5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B6F7-8C31-45E6-973F-B72F8B89C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6275A-8ED5-48A7-94E7-CBBD83622E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DE07F-D3DD-4C64-BE04-E71EA7F01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53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4BBB8-E583-4A48-8151-EA16AEF8E6E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9D806-8876-4EF0-946A-F36B6BA42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33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86E7-0C0A-4F94-AC57-4C831C5538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2B9F2-968B-47E8-9FCB-620EC774E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53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50FF-B217-4BE0-BA85-579D217EE1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16530-4570-467B-9B52-1C7F7BB494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00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877B3-A57D-4611-9DEE-7DFE4EF44E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8788A-B9F1-403C-930C-AE9DAC7F2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60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71107-0112-4157-A825-4184B24F42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EF9DD-55EF-444C-84E0-5DB275A868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358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BFC4-2590-4714-894D-667BCC00947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F63B-B361-4F54-88CB-A6322A1378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1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4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3B62-26B9-4813-8EC0-0429E251F91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F536-E5D8-43AE-AACF-03A7409C98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612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86E3D-86D2-452A-B605-652078DD50E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998C6-A62D-4A44-9BD1-DF24EA38E1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889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72B88-73B8-4902-B199-39B5F6972DE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A5FB1-AAE3-43B6-9745-0FD047246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36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67AAA-B1FE-4672-8FC5-B3BC76A0AC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5544-3DEF-49A9-8903-32CD7A346B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165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C613-B1E7-44C8-AF6F-CA27ECA08C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71B27-ED6A-4CA0-A43A-8AF6EC1F3D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42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F7C9D-7B7E-48F4-8E90-5C17F319564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47CB2-89D4-4045-8EAF-FF61114C54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60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D7A92-95DF-4E8C-9794-CEAC7FAF79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1F41F-0396-42DE-B03D-FCBB214900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03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57DC5-BB90-4D2A-9A29-7AE6205AFE4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DC3CB-CAC0-4184-BFF7-A8B0D61ACE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96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58B8-EBEA-47FB-9D91-E034D8A2A60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73610-A313-45DE-BF39-20B03B54A4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8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E5C21-76F4-477D-88C4-A38B748D7AC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2CD4-3820-4404-8BB2-94570A66C5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8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00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9681B-F7CD-4D82-A5B5-FFC03E68F09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D4F12-939E-47E0-8773-9041CA02E9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67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32A99-C062-437B-B864-5402C4598A5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03D37-3EAA-431D-B272-7BE1C4A65F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82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4909-E70D-4CE8-8878-A7063B0DEF0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F92BD-ABEC-4C2F-8025-63A9265C98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300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9F5F-0839-4F0C-905D-71C1807CE0F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57F83-8528-46CE-8271-5B45BBB47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0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DC13-A0A9-4413-8EE5-E203D0D8D5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0AA1C-D35D-4726-9511-9648530DAF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183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53F9B20-F265-4841-B694-A8517C509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BE495F-D705-404D-B115-E9A13E49C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83104F-F84C-4B51-A1D2-61C93E95A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DD18-777A-4360-A1FC-6EB4CC1FF3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150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C613-B1E7-44C8-AF6F-CA27ECA08C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71B27-ED6A-4CA0-A43A-8AF6EC1F3D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628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F7C9D-7B7E-48F4-8E90-5C17F319564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47CB2-89D4-4045-8EAF-FF61114C54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99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D7A92-95DF-4E8C-9794-CEAC7FAF79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1F41F-0396-42DE-B03D-FCBB214900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620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57DC5-BB90-4D2A-9A29-7AE6205AFE4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DC3CB-CAC0-4184-BFF7-A8B0D61ACE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94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58B8-EBEA-47FB-9D91-E034D8A2A60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73610-A313-45DE-BF39-20B03B54A4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56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E5C21-76F4-477D-88C4-A38B748D7AC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2CD4-3820-4404-8BB2-94570A66C5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05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9681B-F7CD-4D82-A5B5-FFC03E68F09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D4F12-939E-47E0-8773-9041CA02E9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621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32A99-C062-437B-B864-5402C4598A5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03D37-3EAA-431D-B272-7BE1C4A65F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51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4909-E70D-4CE8-8878-A7063B0DEF0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F92BD-ABEC-4C2F-8025-63A9265C98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95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9F5F-0839-4F0C-905D-71C1807CE0F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57F83-8528-46CE-8271-5B45BBB47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77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DC13-A0A9-4413-8EE5-E203D0D8D5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0AA1C-D35D-4726-9511-9648530DAF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157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53F9B20-F265-4841-B694-A8517C509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BE495F-D705-404D-B115-E9A13E49C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83104F-F84C-4B51-A1D2-61C93E95A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DD18-777A-4360-A1FC-6EB4CC1FF3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376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C613-B1E7-44C8-AF6F-CA27ECA08C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71B27-ED6A-4CA0-A43A-8AF6EC1F3D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194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F7C9D-7B7E-48F4-8E90-5C17F319564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47CB2-89D4-4045-8EAF-FF61114C54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754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D7A92-95DF-4E8C-9794-CEAC7FAF79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1F41F-0396-42DE-B03D-FCBB214900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529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57DC5-BB90-4D2A-9A29-7AE6205AFE4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DC3CB-CAC0-4184-BFF7-A8B0D61ACE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753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58B8-EBEA-47FB-9D91-E034D8A2A60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73610-A313-45DE-BF39-20B03B54A4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869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E5C21-76F4-477D-88C4-A38B748D7AC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2CD4-3820-4404-8BB2-94570A66C5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758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9681B-F7CD-4D82-A5B5-FFC03E68F09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D4F12-939E-47E0-8773-9041CA02E9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942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32A99-C062-437B-B864-5402C4598A5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03D37-3EAA-431D-B272-7BE1C4A65F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55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4909-E70D-4CE8-8878-A7063B0DEF0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F92BD-ABEC-4C2F-8025-63A9265C98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194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69F5F-0839-4F0C-905D-71C1807CE0F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57F83-8528-46CE-8271-5B45BBB47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133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DC13-A0A9-4413-8EE5-E203D0D8D5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0AA1C-D35D-4726-9511-9648530DAF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098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53F9B20-F265-4841-B694-A8517C509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CBE495F-D705-404D-B115-E9A13E49C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83104F-F84C-4B51-A1D2-61C93E95A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EDD18-777A-4360-A1FC-6EB4CC1FF3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6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5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1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7592-17C2-434C-811C-554C0FF24913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7FF-A737-4A7D-8D88-093D9C0B6A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74048" y="6237312"/>
            <a:ext cx="2069952" cy="1124120"/>
          </a:xfrm>
          <a:prstGeom prst="rect">
            <a:avLst/>
          </a:prstGeom>
          <a:noFill/>
        </p:spPr>
      </p:pic>
      <p:pic>
        <p:nvPicPr>
          <p:cNvPr id="8" name="Picture 3" descr="F:\希言\新建文件夹\ppt2-13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"/>
            <a:ext cx="9142413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-171400"/>
            <a:ext cx="5020056" cy="977519"/>
          </a:xfrm>
          <a:prstGeom prst="rect">
            <a:avLst/>
          </a:prstGeom>
        </p:spPr>
      </p:pic>
      <p:pic>
        <p:nvPicPr>
          <p:cNvPr id="11" name="Picture 3" descr="F:\希言\新建文件夹\ppt2-13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0"/>
            <a:ext cx="9142413" cy="836711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99392"/>
            <a:ext cx="2800304" cy="102908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452320" y="18431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金融学院</a:t>
            </a:r>
          </a:p>
        </p:txBody>
      </p:sp>
    </p:spTree>
    <p:extLst>
      <p:ext uri="{BB962C8B-B14F-4D97-AF65-F5344CB8AC3E}">
        <p14:creationId xmlns:p14="http://schemas.microsoft.com/office/powerpoint/2010/main" val="22043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8D2A0F-FEEB-4F06-8FAF-A620FB8544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B6D99-23D2-4D8F-BE17-06C4EF924B9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/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10800000">
            <a:off x="7074048" y="6237312"/>
            <a:ext cx="2069952" cy="1124120"/>
          </a:xfrm>
          <a:prstGeom prst="rect">
            <a:avLst/>
          </a:prstGeom>
          <a:noFill/>
        </p:spPr>
      </p:pic>
      <p:pic>
        <p:nvPicPr>
          <p:cNvPr id="1032" name="Picture 3" descr="F:\希言\新建文件夹\ppt2-13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113" y="-171450"/>
            <a:ext cx="5019676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3" b="32870"/>
          <a:stretch>
            <a:fillRect/>
          </a:stretch>
        </p:blipFill>
        <p:spPr bwMode="auto">
          <a:xfrm>
            <a:off x="7477125" y="6237288"/>
            <a:ext cx="1263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8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D8CA736-7730-43D0-A4FC-27553D58ABB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581164-AC50-4BE4-BF75-F740D573E13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0106B3-EE18-4A5F-A5F9-78FD8CFDE1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/>
          </a:blip>
          <a:stretch>
            <a:fillRect/>
          </a:stretch>
        </p:blipFill>
        <p:spPr>
          <a:xfrm rot="10800000">
            <a:off x="7074048" y="6237312"/>
            <a:ext cx="2069952" cy="1124120"/>
          </a:xfrm>
          <a:prstGeom prst="rect">
            <a:avLst/>
          </a:prstGeom>
          <a:noFill/>
        </p:spPr>
      </p:pic>
      <p:pic>
        <p:nvPicPr>
          <p:cNvPr id="1032" name="Picture 3" descr="F:\希言\新建文件夹\ppt2-13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113" y="-171450"/>
            <a:ext cx="5019676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3" b="32870"/>
          <a:stretch>
            <a:fillRect/>
          </a:stretch>
        </p:blipFill>
        <p:spPr bwMode="auto">
          <a:xfrm>
            <a:off x="7477125" y="6237288"/>
            <a:ext cx="1263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02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D8CA736-7730-43D0-A4FC-27553D58ABB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581164-AC50-4BE4-BF75-F740D573E13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0106B3-EE18-4A5F-A5F9-78FD8CFDE1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/>
          </a:blip>
          <a:stretch>
            <a:fillRect/>
          </a:stretch>
        </p:blipFill>
        <p:spPr>
          <a:xfrm rot="10800000">
            <a:off x="7074048" y="6237312"/>
            <a:ext cx="2069952" cy="1124120"/>
          </a:xfrm>
          <a:prstGeom prst="rect">
            <a:avLst/>
          </a:prstGeom>
          <a:noFill/>
        </p:spPr>
      </p:pic>
      <p:pic>
        <p:nvPicPr>
          <p:cNvPr id="1032" name="Picture 3" descr="F:\希言\新建文件夹\ppt2-13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113" y="-171450"/>
            <a:ext cx="5019676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3" b="32870"/>
          <a:stretch>
            <a:fillRect/>
          </a:stretch>
        </p:blipFill>
        <p:spPr bwMode="auto">
          <a:xfrm>
            <a:off x="7477125" y="6237288"/>
            <a:ext cx="1263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99A496-64BB-4BFF-9E5B-A58BECB8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D8CA736-7730-43D0-A4FC-27553D58ABB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CDF545-1C85-4923-8471-05B69446B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593A65-E5BD-46FB-92F3-4BCEA7B35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581164-AC50-4BE4-BF75-F740D573E13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0106B3-EE18-4A5F-A5F9-78FD8CFDE1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/>
          </a:blip>
          <a:stretch>
            <a:fillRect/>
          </a:stretch>
        </p:blipFill>
        <p:spPr>
          <a:xfrm rot="10800000">
            <a:off x="7074048" y="6237312"/>
            <a:ext cx="2069952" cy="1124120"/>
          </a:xfrm>
          <a:prstGeom prst="rect">
            <a:avLst/>
          </a:prstGeom>
          <a:noFill/>
        </p:spPr>
      </p:pic>
      <p:pic>
        <p:nvPicPr>
          <p:cNvPr id="1032" name="Picture 3" descr="F:\希言\新建文件夹\ppt2-13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113" y="-171450"/>
            <a:ext cx="5019676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3" b="32870"/>
          <a:stretch>
            <a:fillRect/>
          </a:stretch>
        </p:blipFill>
        <p:spPr bwMode="auto">
          <a:xfrm>
            <a:off x="7477125" y="6237288"/>
            <a:ext cx="1263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00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3C6FB47D-B83D-4A6D-B0EB-5F052ABAF230}" type="slidenum">
              <a:rPr lang="zh-CN" altLang="en-US" smtClean="0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zh-CN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0163" y="788988"/>
            <a:ext cx="173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4F81BD"/>
                </a:solidFill>
              </a:rPr>
              <a:t>课程框架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395288" y="2024063"/>
            <a:ext cx="6121400" cy="2125662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7" name="TextBox 70"/>
          <p:cNvSpPr txBox="1">
            <a:spLocks noChangeArrowheads="1"/>
          </p:cNvSpPr>
          <p:nvPr/>
        </p:nvSpPr>
        <p:spPr bwMode="auto">
          <a:xfrm>
            <a:off x="6804025" y="2608263"/>
            <a:ext cx="2012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业   务   篇    （</a:t>
            </a:r>
            <a:r>
              <a:rPr kumimoji="1" lang="en-US" altLang="zh-CN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3-8</a:t>
            </a:r>
            <a:r>
              <a:rPr kumimoji="1" lang="zh-CN" altLang="en-US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smtClean="0">
              <a:solidFill>
                <a:srgbClr val="00B050"/>
              </a:solidFill>
            </a:endParaRPr>
          </a:p>
        </p:txBody>
      </p:sp>
      <p:grpSp>
        <p:nvGrpSpPr>
          <p:cNvPr id="3078" name="组合 78"/>
          <p:cNvGrpSpPr>
            <a:grpSpLocks/>
          </p:cNvGrpSpPr>
          <p:nvPr/>
        </p:nvGrpSpPr>
        <p:grpSpPr bwMode="auto">
          <a:xfrm>
            <a:off x="684213" y="1052513"/>
            <a:ext cx="5111750" cy="5184775"/>
            <a:chOff x="611560" y="1052736"/>
            <a:chExt cx="5112568" cy="518457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715904" y="3573589"/>
              <a:ext cx="0" cy="3587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4" name="组合 77"/>
            <p:cNvGrpSpPr>
              <a:grpSpLocks/>
            </p:cNvGrpSpPr>
            <p:nvPr/>
          </p:nvGrpSpPr>
          <p:grpSpPr bwMode="auto">
            <a:xfrm>
              <a:off x="611560" y="1052736"/>
              <a:ext cx="5112568" cy="5184576"/>
              <a:chOff x="611560" y="1052736"/>
              <a:chExt cx="5112568" cy="5184576"/>
            </a:xfrm>
          </p:grpSpPr>
          <p:grpSp>
            <p:nvGrpSpPr>
              <p:cNvPr id="3115" name="组合 65"/>
              <p:cNvGrpSpPr>
                <a:grpSpLocks/>
              </p:cNvGrpSpPr>
              <p:nvPr/>
            </p:nvGrpSpPr>
            <p:grpSpPr bwMode="auto">
              <a:xfrm>
                <a:off x="611560" y="1052736"/>
                <a:ext cx="5112568" cy="5184576"/>
                <a:chOff x="467544" y="1000582"/>
                <a:chExt cx="5112568" cy="5184576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1259833" y="1000582"/>
                  <a:ext cx="1727476" cy="7206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1259833" y="2584846"/>
                  <a:ext cx="1584579" cy="93658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467544" y="4724714"/>
                  <a:ext cx="1152709" cy="108104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1836188" y="4745350"/>
                  <a:ext cx="1197167" cy="107945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3347730" y="4745350"/>
                  <a:ext cx="1247975" cy="107945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直接连接符 12"/>
                <p:cNvCxnSpPr>
                  <a:stCxn id="4" idx="2"/>
                </p:cNvCxnSpPr>
                <p:nvPr/>
              </p:nvCxnSpPr>
              <p:spPr>
                <a:xfrm>
                  <a:off x="2123571" y="1721279"/>
                  <a:ext cx="0" cy="35876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12029" y="2080041"/>
                  <a:ext cx="4968083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2052123" y="2080041"/>
                  <a:ext cx="0" cy="50480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4500439" y="2080041"/>
                  <a:ext cx="0" cy="50480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83479" y="3880196"/>
                  <a:ext cx="4896633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3419178" y="3835747"/>
                  <a:ext cx="0" cy="52385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899413" y="4385002"/>
                  <a:ext cx="468069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970862" y="6185158"/>
                  <a:ext cx="460925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6" name="TextBox 66"/>
              <p:cNvSpPr txBox="1">
                <a:spLocks noChangeArrowheads="1"/>
              </p:cNvSpPr>
              <p:nvPr/>
            </p:nvSpPr>
            <p:spPr bwMode="auto">
              <a:xfrm>
                <a:off x="2190637" y="1196752"/>
                <a:ext cx="16303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17" name="TextBox 67"/>
              <p:cNvSpPr txBox="1">
                <a:spLocks noChangeArrowheads="1"/>
              </p:cNvSpPr>
              <p:nvPr/>
            </p:nvSpPr>
            <p:spPr bwMode="auto">
              <a:xfrm>
                <a:off x="1259632" y="2780928"/>
                <a:ext cx="1800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smtClean="0">
                    <a:solidFill>
                      <a:prstClr val="black"/>
                    </a:solidFill>
                    <a:ea typeface="黑体" pitchFamily="49" charset="-122"/>
                  </a:rPr>
                  <a:t> 贷款业务</a:t>
                </a:r>
                <a:endParaRPr lang="en-US" altLang="zh-CN" sz="2000" b="1" smtClean="0">
                  <a:solidFill>
                    <a:prstClr val="black"/>
                  </a:solidFill>
                  <a:ea typeface="黑体" pitchFamily="49" charset="-122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smtClean="0">
                    <a:solidFill>
                      <a:prstClr val="black"/>
                    </a:solidFill>
                    <a:ea typeface="黑体" pitchFamily="49" charset="-122"/>
                  </a:rPr>
                  <a:t>（个人</a:t>
                </a:r>
                <a:r>
                  <a:rPr lang="en-US" altLang="zh-CN" sz="2000" b="1" smtClean="0">
                    <a:solidFill>
                      <a:prstClr val="black"/>
                    </a:solidFill>
                    <a:ea typeface="黑体" pitchFamily="49" charset="-122"/>
                  </a:rPr>
                  <a:t>,</a:t>
                </a:r>
                <a:r>
                  <a:rPr lang="zh-CN" altLang="en-US" sz="2000" b="1" smtClean="0">
                    <a:solidFill>
                      <a:prstClr val="black"/>
                    </a:solidFill>
                    <a:ea typeface="黑体" pitchFamily="49" charset="-122"/>
                  </a:rPr>
                  <a:t>企业）</a:t>
                </a:r>
                <a:endParaRPr lang="zh-CN" altLang="en-US" sz="20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18" name="TextBox 71"/>
              <p:cNvSpPr txBox="1">
                <a:spLocks noChangeArrowheads="1"/>
              </p:cNvSpPr>
              <p:nvPr/>
            </p:nvSpPr>
            <p:spPr bwMode="auto">
              <a:xfrm>
                <a:off x="683568" y="4869160"/>
                <a:ext cx="972108" cy="902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smtClean="0">
                    <a:solidFill>
                      <a:prstClr val="black"/>
                    </a:solidFill>
                    <a:ea typeface="黑体" pitchFamily="49" charset="-122"/>
                  </a:rPr>
                  <a:t>资本金管理</a:t>
                </a:r>
                <a:endParaRPr lang="en-US" altLang="zh-CN" sz="2000" b="1" smtClean="0">
                  <a:solidFill>
                    <a:prstClr val="black"/>
                  </a:solidFill>
                  <a:ea typeface="黑体" pitchFamily="49" charset="-122"/>
                </a:endParaRPr>
              </a:p>
            </p:txBody>
          </p:sp>
        </p:grpSp>
      </p:grpSp>
      <p:sp>
        <p:nvSpPr>
          <p:cNvPr id="75" name="圆角矩形 74"/>
          <p:cNvSpPr/>
          <p:nvPr/>
        </p:nvSpPr>
        <p:spPr>
          <a:xfrm>
            <a:off x="395288" y="4292600"/>
            <a:ext cx="6121400" cy="20335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80" name="TextBox 75"/>
          <p:cNvSpPr txBox="1">
            <a:spLocks noChangeArrowheads="1"/>
          </p:cNvSpPr>
          <p:nvPr/>
        </p:nvSpPr>
        <p:spPr bwMode="auto">
          <a:xfrm>
            <a:off x="6732588" y="4797425"/>
            <a:ext cx="2087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管    理    篇   （</a:t>
            </a:r>
            <a:r>
              <a:rPr kumimoji="1" lang="en-US" altLang="zh-CN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9-12</a:t>
            </a:r>
            <a:r>
              <a:rPr kumimoji="1" lang="zh-CN" altLang="en-US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smtClean="0">
              <a:solidFill>
                <a:srgbClr val="FF0000"/>
              </a:solidFill>
            </a:endParaRPr>
          </a:p>
        </p:txBody>
      </p:sp>
      <p:sp>
        <p:nvSpPr>
          <p:cNvPr id="3081" name="TextBox 76"/>
          <p:cNvSpPr txBox="1">
            <a:spLocks noChangeArrowheads="1"/>
          </p:cNvSpPr>
          <p:nvPr/>
        </p:nvSpPr>
        <p:spPr bwMode="auto">
          <a:xfrm>
            <a:off x="6659563" y="1050925"/>
            <a:ext cx="20208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基 础 理 论 篇（</a:t>
            </a:r>
            <a:r>
              <a:rPr kumimoji="1" lang="en-US" altLang="zh-CN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1-2</a:t>
            </a:r>
            <a:r>
              <a:rPr kumimoji="1" lang="zh-CN" altLang="en-US" sz="2400" b="1" smtClean="0">
                <a:solidFill>
                  <a:srgbClr val="2C3036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smtClean="0">
              <a:solidFill>
                <a:prstClr val="black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635375" y="2133600"/>
            <a:ext cx="0" cy="5032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矩形 47"/>
          <p:cNvSpPr>
            <a:spLocks noChangeArrowheads="1"/>
          </p:cNvSpPr>
          <p:nvPr/>
        </p:nvSpPr>
        <p:spPr bwMode="auto">
          <a:xfrm>
            <a:off x="1547813" y="1125538"/>
            <a:ext cx="15795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商业银行导论</a:t>
            </a:r>
            <a:endParaRPr lang="en-US" altLang="zh-CN" b="1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851275" y="1052513"/>
            <a:ext cx="1944688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59338" y="1773238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矩形 52"/>
          <p:cNvSpPr>
            <a:spLocks noChangeArrowheads="1"/>
          </p:cNvSpPr>
          <p:nvPr/>
        </p:nvSpPr>
        <p:spPr bwMode="auto">
          <a:xfrm>
            <a:off x="3924300" y="1052513"/>
            <a:ext cx="180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商业银行经营</a:t>
            </a:r>
            <a:endParaRPr lang="en-US" altLang="zh-CN" b="1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管理概述</a:t>
            </a:r>
            <a:endParaRPr lang="en-US" altLang="zh-CN" b="1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203575" y="2636838"/>
            <a:ext cx="863600" cy="93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68313" y="2636838"/>
            <a:ext cx="863600" cy="93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284663" y="2636838"/>
            <a:ext cx="935037" cy="93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364163" y="2636838"/>
            <a:ext cx="863600" cy="93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1" name="TextBox 81"/>
          <p:cNvSpPr txBox="1">
            <a:spLocks noChangeArrowheads="1"/>
          </p:cNvSpPr>
          <p:nvPr/>
        </p:nvSpPr>
        <p:spPr bwMode="auto">
          <a:xfrm>
            <a:off x="468313" y="2781300"/>
            <a:ext cx="86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prstClr val="black"/>
                </a:solidFill>
                <a:ea typeface="黑体" pitchFamily="49" charset="-122"/>
              </a:rPr>
              <a:t>负债业务</a:t>
            </a:r>
            <a:endParaRPr lang="zh-CN" altLang="en-US" sz="2000" smtClean="0">
              <a:solidFill>
                <a:prstClr val="black"/>
              </a:solidFill>
            </a:endParaRPr>
          </a:p>
        </p:txBody>
      </p:sp>
      <p:sp>
        <p:nvSpPr>
          <p:cNvPr id="3092" name="TextBox 82"/>
          <p:cNvSpPr txBox="1">
            <a:spLocks noChangeArrowheads="1"/>
          </p:cNvSpPr>
          <p:nvPr/>
        </p:nvSpPr>
        <p:spPr bwMode="auto">
          <a:xfrm>
            <a:off x="3203575" y="2781300"/>
            <a:ext cx="86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prstClr val="black"/>
                </a:solidFill>
                <a:ea typeface="黑体" pitchFamily="49" charset="-122"/>
              </a:rPr>
              <a:t>中间业务</a:t>
            </a:r>
            <a:endParaRPr lang="zh-CN" altLang="en-US" sz="2000" smtClean="0">
              <a:solidFill>
                <a:prstClr val="black"/>
              </a:solidFill>
            </a:endParaRPr>
          </a:p>
        </p:txBody>
      </p:sp>
      <p:sp>
        <p:nvSpPr>
          <p:cNvPr id="3093" name="TextBox 83"/>
          <p:cNvSpPr txBox="1">
            <a:spLocks noChangeArrowheads="1"/>
          </p:cNvSpPr>
          <p:nvPr/>
        </p:nvSpPr>
        <p:spPr bwMode="auto">
          <a:xfrm>
            <a:off x="4211638" y="2781300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/>
              <a:t>金融市场业务</a:t>
            </a:r>
          </a:p>
        </p:txBody>
      </p:sp>
      <p:sp>
        <p:nvSpPr>
          <p:cNvPr id="3094" name="TextBox 84"/>
          <p:cNvSpPr txBox="1">
            <a:spLocks noChangeArrowheads="1"/>
          </p:cNvSpPr>
          <p:nvPr/>
        </p:nvSpPr>
        <p:spPr bwMode="auto">
          <a:xfrm>
            <a:off x="5364163" y="2781300"/>
            <a:ext cx="86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FF0000"/>
                </a:solidFill>
              </a:rPr>
              <a:t>电子银行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5795963" y="2133600"/>
            <a:ext cx="0" cy="5032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27088" y="2133600"/>
            <a:ext cx="0" cy="5032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795963" y="35734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35375" y="35734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268538" y="35734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900113" y="35734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5219700" y="4797425"/>
            <a:ext cx="1152525" cy="1079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2" name="矩形 103"/>
          <p:cNvSpPr>
            <a:spLocks noChangeArrowheads="1"/>
          </p:cNvSpPr>
          <p:nvPr/>
        </p:nvSpPr>
        <p:spPr bwMode="auto">
          <a:xfrm>
            <a:off x="2051050" y="4941888"/>
            <a:ext cx="108108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prstClr val="black"/>
                </a:solidFill>
                <a:latin typeface="Arial" pitchFamily="34" charset="0"/>
                <a:ea typeface="黑体" pitchFamily="49" charset="-122"/>
              </a:rPr>
              <a:t>流动性管理</a:t>
            </a:r>
          </a:p>
        </p:txBody>
      </p:sp>
      <p:sp>
        <p:nvSpPr>
          <p:cNvPr id="3103" name="矩形 104"/>
          <p:cNvSpPr>
            <a:spLocks noChangeArrowheads="1"/>
          </p:cNvSpPr>
          <p:nvPr/>
        </p:nvSpPr>
        <p:spPr bwMode="auto">
          <a:xfrm>
            <a:off x="3635375" y="5157788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prstClr val="black"/>
                </a:solidFill>
                <a:latin typeface="Arial" pitchFamily="34" charset="0"/>
                <a:ea typeface="黑体" pitchFamily="49" charset="-122"/>
              </a:rPr>
              <a:t>风险管理</a:t>
            </a:r>
            <a:endParaRPr lang="zh-CN" alt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104" name="矩形 105"/>
          <p:cNvSpPr>
            <a:spLocks noChangeArrowheads="1"/>
          </p:cNvSpPr>
          <p:nvPr/>
        </p:nvSpPr>
        <p:spPr bwMode="auto">
          <a:xfrm>
            <a:off x="5219700" y="5157788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prstClr val="black"/>
                </a:solidFill>
                <a:latin typeface="Arial" pitchFamily="34" charset="0"/>
                <a:ea typeface="黑体" pitchFamily="49" charset="-122"/>
              </a:rPr>
              <a:t>绩效评价</a:t>
            </a:r>
            <a:endParaRPr lang="zh-CN" alt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5795963" y="44370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116013" y="44370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2627313" y="44370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140200" y="4437063"/>
            <a:ext cx="0" cy="360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258888" y="5876925"/>
            <a:ext cx="0" cy="360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2627313" y="5876925"/>
            <a:ext cx="0" cy="360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4211638" y="5876925"/>
            <a:ext cx="0" cy="360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795963" y="5876925"/>
            <a:ext cx="0" cy="360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96944" cy="4641379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 sz="3600" dirty="0" smtClean="0">
                <a:solidFill>
                  <a:srgbClr val="0000FF"/>
                </a:solidFill>
              </a:rPr>
              <a:t> </a:t>
            </a:r>
            <a:r>
              <a:rPr lang="zh-CN" altLang="en-US" sz="2600" dirty="0" smtClean="0"/>
              <a:t>企业网上银行业务</a:t>
            </a:r>
            <a:r>
              <a:rPr lang="zh-CN" altLang="en-US" sz="2600" dirty="0"/>
              <a:t>种类</a:t>
            </a:r>
            <a:endParaRPr lang="zh-CN" altLang="en-US" sz="2600" dirty="0" smtClean="0"/>
          </a:p>
          <a:p>
            <a:pPr>
              <a:buFontTx/>
              <a:buNone/>
            </a:pPr>
            <a:r>
              <a:rPr lang="zh-CN" altLang="en-US" sz="2600" b="1" dirty="0" smtClean="0"/>
              <a:t>（一）帐户管理</a:t>
            </a:r>
          </a:p>
          <a:p>
            <a:pPr>
              <a:buFontTx/>
              <a:buNone/>
            </a:pPr>
            <a:r>
              <a:rPr lang="zh-CN" altLang="en-US" sz="2600" b="1" dirty="0" smtClean="0"/>
              <a:t>（二）代收业务</a:t>
            </a:r>
          </a:p>
          <a:p>
            <a:pPr>
              <a:buFontTx/>
              <a:buNone/>
            </a:pPr>
            <a:r>
              <a:rPr lang="zh-CN" altLang="en-US" sz="2600" b="1" dirty="0" smtClean="0"/>
              <a:t>（三）付款业务</a:t>
            </a:r>
          </a:p>
          <a:p>
            <a:pPr>
              <a:buNone/>
            </a:pPr>
            <a:r>
              <a:rPr lang="zh-CN" altLang="en-US" sz="2600" b="1" dirty="0" smtClean="0"/>
              <a:t>（四）</a:t>
            </a:r>
            <a:r>
              <a:rPr lang="en-US" altLang="zh-CN" sz="2600" b="1" dirty="0" smtClean="0"/>
              <a:t>B2B </a:t>
            </a:r>
            <a:r>
              <a:rPr lang="zh-CN" altLang="en-US" sz="2600" b="1" dirty="0" smtClean="0"/>
              <a:t>在线支付（</a:t>
            </a:r>
            <a:r>
              <a:rPr lang="en-US" altLang="zh-CN" sz="2600" dirty="0" smtClean="0"/>
              <a:t>Business-to-Business</a:t>
            </a:r>
            <a:r>
              <a:rPr lang="zh-CN" altLang="en-US" sz="2600" b="1" dirty="0" smtClean="0"/>
              <a:t>）</a:t>
            </a:r>
            <a:endParaRPr lang="en-US" altLang="zh-CN" sz="2600" b="1" dirty="0" smtClean="0"/>
          </a:p>
          <a:p>
            <a:pPr>
              <a:buFontTx/>
              <a:buNone/>
            </a:pPr>
            <a:r>
              <a:rPr lang="zh-CN" altLang="en-US" sz="2600" b="1" dirty="0" smtClean="0"/>
              <a:t>（五）投资理财</a:t>
            </a:r>
            <a:endParaRPr lang="en-US" altLang="zh-CN" sz="2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/>
              <a:t>（六）代理行业务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 smtClean="0"/>
              <a:t>（</a:t>
            </a:r>
            <a:r>
              <a:rPr lang="zh-CN" altLang="en-US" sz="2600" b="1" dirty="0"/>
              <a:t>七）网上银行信用证业务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 smtClean="0"/>
              <a:t>（</a:t>
            </a:r>
            <a:r>
              <a:rPr lang="zh-CN" altLang="en-US" sz="2600" b="1" dirty="0"/>
              <a:t>八）票据托管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 smtClean="0"/>
              <a:t>（</a:t>
            </a:r>
            <a:r>
              <a:rPr lang="zh-CN" altLang="en-US" sz="2600" b="1" dirty="0"/>
              <a:t>九）网上年金服务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 dirty="0"/>
              <a:t> </a:t>
            </a:r>
            <a:r>
              <a:rPr lang="zh-CN" altLang="en-US" sz="2600" b="1" dirty="0" smtClean="0"/>
              <a:t>（</a:t>
            </a:r>
            <a:r>
              <a:rPr lang="zh-CN" altLang="en-US" sz="2600" b="1" dirty="0"/>
              <a:t>十）集团理财</a:t>
            </a:r>
          </a:p>
          <a:p>
            <a:pPr>
              <a:buFontTx/>
              <a:buNone/>
            </a:pPr>
            <a:endParaRPr lang="zh-CN" altLang="en-US" sz="2600" b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7632849" cy="504056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</a:rPr>
              <a:t>二、企业网上银行</a:t>
            </a:r>
            <a:endParaRPr lang="zh-CN" altLang="en-US" sz="40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517632" cy="48860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zh-CN" altLang="en-US" sz="2400" b="1" dirty="0" smtClean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5600" b="1" dirty="0" smtClean="0">
                <a:solidFill>
                  <a:srgbClr val="0000FF"/>
                </a:solidFill>
              </a:rPr>
              <a:t>           </a:t>
            </a:r>
            <a:r>
              <a:rPr lang="zh-CN" altLang="en-US" sz="9600" b="1" dirty="0" smtClean="0">
                <a:solidFill>
                  <a:srgbClr val="0000FF"/>
                </a:solidFill>
              </a:rPr>
              <a:t>电话银行</a:t>
            </a:r>
            <a:r>
              <a:rPr lang="zh-CN" altLang="en-US" sz="9600" dirty="0" smtClean="0"/>
              <a:t>是</a:t>
            </a:r>
            <a:r>
              <a:rPr lang="zh-CN" altLang="en-US" sz="9600" b="1" dirty="0" smtClean="0">
                <a:solidFill>
                  <a:srgbClr val="FF0000"/>
                </a:solidFill>
              </a:rPr>
              <a:t>通过</a:t>
            </a:r>
            <a:r>
              <a:rPr lang="zh-CN" altLang="en-US" sz="9600" b="1" dirty="0" smtClean="0">
                <a:solidFill>
                  <a:srgbClr val="FF0000"/>
                </a:solidFill>
              </a:rPr>
              <a:t>电话</a:t>
            </a:r>
            <a:r>
              <a:rPr lang="zh-CN" altLang="en-US" sz="9600" dirty="0" smtClean="0"/>
              <a:t>这种现代化的通信工具把用户与银行紧密相连。</a:t>
            </a:r>
            <a:endParaRPr lang="en-US" altLang="zh-CN" sz="9600" dirty="0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9600" dirty="0"/>
              <a:t>（一）电话银行服务内容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9600" dirty="0"/>
              <a:t>           现在的电话银行提供的服务内容，已经基本与柜台一致，也就是说，</a:t>
            </a:r>
            <a:r>
              <a:rPr lang="zh-CN" altLang="en-US" sz="9600" b="1" dirty="0">
                <a:solidFill>
                  <a:srgbClr val="FF0000"/>
                </a:solidFill>
              </a:rPr>
              <a:t>除了存、取款的现金</a:t>
            </a:r>
            <a:r>
              <a:rPr lang="zh-CN" altLang="en-US" sz="9600" b="1" dirty="0" smtClean="0">
                <a:solidFill>
                  <a:srgbClr val="FF0000"/>
                </a:solidFill>
              </a:rPr>
              <a:t>业务</a:t>
            </a:r>
            <a:r>
              <a:rPr lang="zh-CN" altLang="en-US" sz="9600" dirty="0" smtClean="0"/>
              <a:t>。</a:t>
            </a:r>
            <a:endParaRPr lang="zh-CN" altLang="en-US" sz="9600" dirty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9600" dirty="0"/>
              <a:t>（二）电话银行服务</a:t>
            </a:r>
            <a:r>
              <a:rPr lang="zh-CN" altLang="en-US" sz="9600" b="1" dirty="0">
                <a:solidFill>
                  <a:srgbClr val="FF0000"/>
                </a:solidFill>
              </a:rPr>
              <a:t>特点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9600" dirty="0"/>
              <a:t>           电话银行的使用</a:t>
            </a:r>
            <a:r>
              <a:rPr lang="zh-CN" altLang="en-US" sz="9600" b="1" dirty="0">
                <a:solidFill>
                  <a:srgbClr val="FF0000"/>
                </a:solidFill>
              </a:rPr>
              <a:t>简便易懂</a:t>
            </a:r>
            <a:r>
              <a:rPr lang="zh-CN" altLang="en-US" sz="9600" dirty="0"/>
              <a:t>。如果消费者初次使用电话银行，或对业务不很熟悉，还可以选择</a:t>
            </a:r>
            <a:r>
              <a:rPr lang="en-US" altLang="zh-CN" sz="9600" dirty="0"/>
              <a:t>24</a:t>
            </a:r>
            <a:r>
              <a:rPr lang="zh-CN" altLang="en-US" sz="9600" dirty="0"/>
              <a:t>小时在线的人工服务寻求指导和帮助。不用去网点排长队、填表格。 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</a:t>
            </a:r>
          </a:p>
        </p:txBody>
      </p:sp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2339752" y="971550"/>
            <a:ext cx="3657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zh-CN" altLang="en-US" sz="3200" b="1" dirty="0"/>
              <a:t>第三节  电话银行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91264" cy="507342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 smtClean="0"/>
              <a:t>           从系统上说，电子银行系统一般由以下几部分组成：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自助语音系统、人工话务服务系统、业务处理系统、柜员及参数管理系统、监控系统、数据库</a:t>
            </a:r>
            <a:r>
              <a:rPr lang="zh-CN" altLang="en-US" sz="2400" dirty="0" smtClean="0"/>
              <a:t>等。它利用电话与计算机集成技术（</a:t>
            </a:r>
            <a:r>
              <a:rPr lang="en-US" altLang="zh-CN" sz="2400" dirty="0" smtClean="0"/>
              <a:t>CTI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为客户提供自动语音服务和人工座席服务。客户可以在任何时间、任何地点利用身边的电话，进行账户信息查询、转账、咨询、投诉等银行业务处理。 </a:t>
            </a:r>
          </a:p>
        </p:txBody>
      </p:sp>
      <p:pic>
        <p:nvPicPr>
          <p:cNvPr id="20484" name="Picture 4" descr="QQ截图201507131038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140" y="3429000"/>
            <a:ext cx="5972123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8581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第四节 手机银行与自助银行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85938"/>
            <a:ext cx="8229600" cy="4525962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 dirty="0" smtClean="0"/>
              <a:t>一、手机银行</a:t>
            </a:r>
          </a:p>
          <a:p>
            <a:pPr>
              <a:buFontTx/>
              <a:buNone/>
            </a:pPr>
            <a:r>
              <a:rPr lang="zh-CN" altLang="en-US" sz="2400" dirty="0" smtClean="0"/>
              <a:t>（一）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手机银行概念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       手机银行也称为移动银行，是利用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移动通信网络及终端</a:t>
            </a:r>
            <a:r>
              <a:rPr lang="zh-CN" altLang="en-US" sz="2400" dirty="0" smtClean="0"/>
              <a:t>办理相关银行业务的简称。手机银行极大地丰富了银行服务的内涵，使银行能以便利、高效而又较为安全的方式为客户提供传统和创新的服务。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19256" cy="514543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 smtClean="0"/>
              <a:t>（二）手机银行构成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         手机银行是由手机、</a:t>
            </a:r>
            <a:r>
              <a:rPr lang="en-US" altLang="zh-CN" sz="2400" dirty="0" smtClean="0"/>
              <a:t>GSM</a:t>
            </a:r>
            <a:r>
              <a:rPr lang="zh-CN" altLang="en-US" sz="2400" dirty="0" smtClean="0"/>
              <a:t>短信中心和银行系统构成。</a:t>
            </a:r>
          </a:p>
        </p:txBody>
      </p:sp>
      <p:pic>
        <p:nvPicPr>
          <p:cNvPr id="104452" name="Picture 4" descr="201207231928314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557" y="1844824"/>
            <a:ext cx="5899393" cy="47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dirty="0" smtClean="0"/>
              <a:t>（三）手机银行的</a:t>
            </a:r>
            <a:r>
              <a:rPr lang="zh-CN" altLang="en-US" b="1" dirty="0" smtClean="0">
                <a:solidFill>
                  <a:srgbClr val="FF0000"/>
                </a:solidFill>
              </a:rPr>
              <a:t>特点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       手机银行可以完成电话银行无法实现的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二次交易</a:t>
            </a:r>
            <a:r>
              <a:rPr lang="zh-CN" altLang="en-US" sz="2400" dirty="0" smtClean="0"/>
              <a:t>。用户随时开机都可以收到银行发送的信息，从而可在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任何时间与地点</a:t>
            </a:r>
            <a:r>
              <a:rPr lang="zh-CN" altLang="en-US" sz="2400" dirty="0" smtClean="0"/>
              <a:t>对划转进行确认。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       手机银行与</a:t>
            </a:r>
            <a:r>
              <a:rPr lang="en-US" altLang="zh-CN" sz="2400" dirty="0" smtClean="0"/>
              <a:t>WAP</a:t>
            </a:r>
            <a:r>
              <a:rPr lang="zh-CN" altLang="en-US" sz="2400" dirty="0" smtClean="0"/>
              <a:t>网上银行相比，优点也比较突出。首先，手机银行有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庞大的潜在用户群</a:t>
            </a:r>
            <a:r>
              <a:rPr lang="zh-CN" altLang="en-US" sz="2400" dirty="0" smtClean="0"/>
              <a:t>；其次，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安全性较好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WAP</a:t>
            </a:r>
            <a:r>
              <a:rPr lang="zh-CN" altLang="en-US" sz="2400" dirty="0" smtClean="0"/>
              <a:t>是一个开放的网络，很难保证在信息传递过程中不受攻击；另外，手机银行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实时性较好</a:t>
            </a:r>
            <a:r>
              <a:rPr lang="zh-CN" altLang="en-US" sz="2400" dirty="0" smtClean="0">
                <a:solidFill>
                  <a:srgbClr val="0000FF"/>
                </a:solidFill>
              </a:rPr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dirty="0" smtClean="0"/>
              <a:t>（四）手机银行主要功能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           随着移动通信技术的发展，手机的功能越来越强大，银行能够提供的手机银行服务范围不断扩大，手机银行主要拥有以下功能。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1.</a:t>
            </a:r>
            <a:r>
              <a:rPr lang="zh-CN" altLang="en-US" sz="2400" dirty="0" smtClean="0"/>
              <a:t>账户管理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2.</a:t>
            </a:r>
            <a:r>
              <a:rPr lang="zh-CN" altLang="en-US" sz="2400" dirty="0" smtClean="0"/>
              <a:t>定期存款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3.</a:t>
            </a:r>
            <a:r>
              <a:rPr lang="zh-CN" altLang="en-US" sz="2400" dirty="0" smtClean="0"/>
              <a:t>通知存款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4.</a:t>
            </a:r>
            <a:r>
              <a:rPr lang="zh-CN" altLang="en-US" sz="2400" dirty="0" smtClean="0"/>
              <a:t>转账汇款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5.</a:t>
            </a:r>
            <a:r>
              <a:rPr lang="zh-CN" altLang="en-US" sz="2400" dirty="0" smtClean="0"/>
              <a:t>基金投资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6.</a:t>
            </a:r>
            <a:r>
              <a:rPr lang="zh-CN" altLang="en-US" sz="2400" dirty="0" smtClean="0"/>
              <a:t>手机股市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7.</a:t>
            </a:r>
            <a:r>
              <a:rPr lang="zh-CN" altLang="en-US" sz="2400" dirty="0" smtClean="0"/>
              <a:t>自助缴费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8.</a:t>
            </a:r>
            <a:r>
              <a:rPr lang="zh-CN" altLang="en-US" sz="2400" dirty="0" smtClean="0"/>
              <a:t>信用卡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 9.</a:t>
            </a:r>
            <a:r>
              <a:rPr lang="zh-CN" altLang="en-US" sz="2400" dirty="0" smtClean="0"/>
              <a:t>其他手机银行服务 </a:t>
            </a:r>
          </a:p>
          <a:p>
            <a:pPr>
              <a:lnSpc>
                <a:spcPct val="80000"/>
              </a:lnSpc>
            </a:pPr>
            <a:endParaRPr lang="zh-CN" altLang="en-US" sz="2800" dirty="0" smtClean="0"/>
          </a:p>
          <a:p>
            <a:pPr>
              <a:lnSpc>
                <a:spcPct val="80000"/>
              </a:lnSpc>
            </a:pPr>
            <a:endParaRPr lang="zh-CN" altLang="en-US" sz="1800" dirty="0" smtClean="0"/>
          </a:p>
        </p:txBody>
      </p:sp>
      <p:pic>
        <p:nvPicPr>
          <p:cNvPr id="27652" name="Picture 4" descr="QQ截图201507211030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2205038"/>
            <a:ext cx="2786063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4248150"/>
          </a:xfrm>
        </p:spPr>
        <p:txBody>
          <a:bodyPr/>
          <a:lstStyle/>
          <a:p>
            <a:pPr algn="just">
              <a:buFontTx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二、自助银行</a:t>
            </a:r>
          </a:p>
          <a:p>
            <a:pPr algn="just">
              <a:buFontTx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自助银行又称“无人银行”、“电子银行”，它属于银行业务处理电子化和自动化的一部分。</a:t>
            </a:r>
          </a:p>
          <a:p>
            <a:pPr algn="just">
              <a:buFontTx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自助银行主要包括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自动柜员机（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ATM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）、自动存款机（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CDM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）、销售终端（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）、多媒体自助终端、自助服务电话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等。最早的自助银行只配备一些自动提款机（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）和自动柜员机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995738" y="4652963"/>
            <a:ext cx="1655762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自助银行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827088" y="5445125"/>
            <a:ext cx="13684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自动柜员机</a:t>
            </a:r>
            <a:endParaRPr lang="en-US" altLang="zh-CN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7451725" y="5445125"/>
            <a:ext cx="144145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自助服务电话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484438" y="5445125"/>
            <a:ext cx="13668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自动存款机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651500" y="5445125"/>
            <a:ext cx="15843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多媒体自助终端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067175" y="5445125"/>
            <a:ext cx="14398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销售终端</a:t>
            </a:r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H="1">
            <a:off x="1403350" y="5013325"/>
            <a:ext cx="33845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H="1">
            <a:off x="3203575" y="5013325"/>
            <a:ext cx="15843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>
            <a:off x="4787900" y="50133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4787900" y="5013325"/>
            <a:ext cx="17287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>
            <a:off x="4787900" y="5013325"/>
            <a:ext cx="352901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857250"/>
            <a:ext cx="8229600" cy="1143000"/>
          </a:xfrm>
        </p:spPr>
        <p:txBody>
          <a:bodyPr/>
          <a:lstStyle/>
          <a:p>
            <a:r>
              <a:rPr lang="zh-CN" altLang="en-US" sz="3600" b="1" smtClean="0"/>
              <a:t>第五节 互联网金融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smtClean="0"/>
              <a:t>      互联网</a:t>
            </a:r>
            <a:r>
              <a:rPr lang="zh-CN" altLang="en-US" sz="2400" dirty="0" smtClean="0"/>
              <a:t>金融是指以依托于</a:t>
            </a:r>
            <a:r>
              <a:rPr lang="zh-CN" altLang="en-US" sz="2400" dirty="0" smtClean="0">
                <a:solidFill>
                  <a:srgbClr val="FF0000"/>
                </a:solidFill>
              </a:rPr>
              <a:t>支付、云计算、社交网络以及搜索引擎</a:t>
            </a:r>
            <a:r>
              <a:rPr lang="zh-CN" altLang="en-US" sz="2400" dirty="0" smtClean="0"/>
              <a:t>等互联网工具，实现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资金融通、支付和信息中介</a:t>
            </a:r>
            <a:r>
              <a:rPr lang="zh-CN" altLang="en-US" sz="2400" dirty="0" smtClean="0"/>
              <a:t>等业务的一种新兴金融。</a:t>
            </a:r>
          </a:p>
          <a:p>
            <a:pPr>
              <a:buFontTx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内容占位符 3" descr="据说这 40 张PPT是蚂蚁金服的内部培训资料!,互联网的一些事"/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980728"/>
            <a:ext cx="8208913" cy="4680173"/>
          </a:xfrm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20379" y="4293096"/>
            <a:ext cx="68405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什么是互联网精神？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74674" y="4948291"/>
            <a:ext cx="85693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800" dirty="0">
              <a:latin typeface="Arial" pitchFamily="34" charset="0"/>
            </a:endParaRPr>
          </a:p>
          <a:p>
            <a:pPr eaLnBrk="1" hangingPunct="1"/>
            <a:r>
              <a:rPr lang="en-US" altLang="zh-CN" sz="3600" dirty="0">
                <a:latin typeface="Arial" pitchFamily="34" charset="0"/>
              </a:rPr>
              <a:t>1.</a:t>
            </a:r>
            <a:r>
              <a:rPr lang="zh-CN" altLang="en-US" sz="3600" dirty="0">
                <a:latin typeface="Arial" pitchFamily="34" charset="0"/>
              </a:rPr>
              <a:t>开放精神；</a:t>
            </a:r>
            <a:r>
              <a:rPr lang="en-US" altLang="zh-CN" sz="3600" dirty="0">
                <a:latin typeface="Arial" pitchFamily="34" charset="0"/>
              </a:rPr>
              <a:t>2.</a:t>
            </a:r>
            <a:r>
              <a:rPr lang="zh-CN" altLang="en-US" sz="3600" dirty="0">
                <a:latin typeface="Arial" pitchFamily="34" charset="0"/>
              </a:rPr>
              <a:t>平等精神；</a:t>
            </a:r>
            <a:endParaRPr lang="en-US" altLang="zh-CN" sz="3600" dirty="0">
              <a:latin typeface="Arial" pitchFamily="34" charset="0"/>
            </a:endParaRPr>
          </a:p>
          <a:p>
            <a:pPr eaLnBrk="1" hangingPunct="1"/>
            <a:r>
              <a:rPr lang="en-US" altLang="zh-CN" sz="3600" dirty="0">
                <a:latin typeface="Arial" pitchFamily="34" charset="0"/>
              </a:rPr>
              <a:t>3.</a:t>
            </a:r>
            <a:r>
              <a:rPr lang="zh-CN" altLang="en-US" sz="3600" dirty="0">
                <a:latin typeface="Arial" pitchFamily="34" charset="0"/>
              </a:rPr>
              <a:t>协作精神；</a:t>
            </a:r>
            <a:r>
              <a:rPr lang="en-US" altLang="zh-CN" sz="3600" dirty="0">
                <a:latin typeface="Arial" pitchFamily="34" charset="0"/>
              </a:rPr>
              <a:t>4.</a:t>
            </a:r>
            <a:r>
              <a:rPr lang="zh-CN" altLang="en-US" sz="3600" dirty="0">
                <a:latin typeface="Arial" pitchFamily="34" charset="0"/>
              </a:rPr>
              <a:t>分享精神。</a:t>
            </a: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>
          <a:xfrm>
            <a:off x="1142976" y="1000108"/>
            <a:ext cx="6842125" cy="503237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第八章 电子银行 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204864"/>
            <a:ext cx="74888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/>
              <a:t>第一节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电子银行业务概述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/>
              <a:t>第二节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网上银行业务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/>
              <a:t>第三节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电话银行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/>
              <a:t>第四节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手机银行与自助银行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/>
              <a:t>第五节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互联网金融</a:t>
            </a:r>
            <a:endParaRPr lang="en-US" altLang="zh-CN" sz="32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/>
              <a:t>第六</a:t>
            </a:r>
            <a:r>
              <a:rPr lang="zh-CN" altLang="en-US" sz="3200" b="1" dirty="0" smtClean="0"/>
              <a:t>节   新型</a:t>
            </a:r>
            <a:r>
              <a:rPr lang="zh-CN" altLang="en-US" sz="3200" b="1" dirty="0"/>
              <a:t>电子银行渠道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>
          <a:xfrm>
            <a:off x="514349" y="836711"/>
            <a:ext cx="8183563" cy="41900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互联网的基本特征</a:t>
            </a:r>
          </a:p>
        </p:txBody>
      </p:sp>
      <p:sp>
        <p:nvSpPr>
          <p:cNvPr id="54275" name="AutoShape 2"/>
          <p:cNvSpPr>
            <a:spLocks noChangeArrowheads="1"/>
          </p:cNvSpPr>
          <p:nvPr/>
        </p:nvSpPr>
        <p:spPr bwMode="auto">
          <a:xfrm>
            <a:off x="6016625" y="1555750"/>
            <a:ext cx="2160588" cy="5032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交互性</a:t>
            </a:r>
            <a:endParaRPr lang="ko-KR" altLang="en-US" b="1">
              <a:solidFill>
                <a:schemeClr val="bg1"/>
              </a:solidFill>
              <a:latin typeface="微软雅黑" pitchFamily="34" charset="-122"/>
              <a:ea typeface="Gulim" pitchFamily="34" charset="-127"/>
            </a:endParaRP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828675" y="1593850"/>
            <a:ext cx="2160588" cy="503238"/>
          </a:xfrm>
          <a:prstGeom prst="roundRect">
            <a:avLst>
              <a:gd name="adj" fmla="val 50000"/>
            </a:avLst>
          </a:prstGeom>
          <a:solidFill>
            <a:srgbClr val="6666FF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</a:t>
            </a:r>
            <a:endParaRPr lang="zh-CN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0507F874-DFE5-4AA3-8F86-A2499C3CF4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3400" y="1173163"/>
            <a:ext cx="2917825" cy="288131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9412"/>
                  <a:invGamma/>
                </a:schemeClr>
              </a:gs>
              <a:gs pos="100000">
                <a:schemeClr val="tx1"/>
              </a:gs>
            </a:gsLst>
            <a:lin ang="189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8" name="Freeform 7"/>
          <p:cNvSpPr>
            <a:spLocks/>
          </p:cNvSpPr>
          <p:nvPr/>
        </p:nvSpPr>
        <p:spPr bwMode="gray">
          <a:xfrm rot="5400000">
            <a:off x="4510881" y="1100932"/>
            <a:ext cx="1436687" cy="1460500"/>
          </a:xfrm>
          <a:custGeom>
            <a:avLst/>
            <a:gdLst>
              <a:gd name="T0" fmla="*/ 0 w 1448"/>
              <a:gd name="T1" fmla="*/ 2147483646 h 1452"/>
              <a:gd name="T2" fmla="*/ 2147483646 w 1448"/>
              <a:gd name="T3" fmla="*/ 2147483646 h 1452"/>
              <a:gd name="T4" fmla="*/ 2147483646 w 1448"/>
              <a:gd name="T5" fmla="*/ 2147483646 h 1452"/>
              <a:gd name="T6" fmla="*/ 2147483646 w 1448"/>
              <a:gd name="T7" fmla="*/ 2147483646 h 1452"/>
              <a:gd name="T8" fmla="*/ 2147483646 w 1448"/>
              <a:gd name="T9" fmla="*/ 2147483646 h 1452"/>
              <a:gd name="T10" fmla="*/ 2147483646 w 1448"/>
              <a:gd name="T11" fmla="*/ 2147483646 h 1452"/>
              <a:gd name="T12" fmla="*/ 2147483646 w 1448"/>
              <a:gd name="T13" fmla="*/ 2147483646 h 1452"/>
              <a:gd name="T14" fmla="*/ 2147483646 w 1448"/>
              <a:gd name="T15" fmla="*/ 2147483646 h 1452"/>
              <a:gd name="T16" fmla="*/ 2147483646 w 1448"/>
              <a:gd name="T17" fmla="*/ 2147483646 h 1452"/>
              <a:gd name="T18" fmla="*/ 2147483646 w 1448"/>
              <a:gd name="T19" fmla="*/ 2147483646 h 1452"/>
              <a:gd name="T20" fmla="*/ 2147483646 w 1448"/>
              <a:gd name="T21" fmla="*/ 2147483646 h 1452"/>
              <a:gd name="T22" fmla="*/ 2147483646 w 1448"/>
              <a:gd name="T23" fmla="*/ 2147483646 h 1452"/>
              <a:gd name="T24" fmla="*/ 2147483646 w 1448"/>
              <a:gd name="T25" fmla="*/ 2147483646 h 1452"/>
              <a:gd name="T26" fmla="*/ 2147483646 w 1448"/>
              <a:gd name="T27" fmla="*/ 2147483646 h 1452"/>
              <a:gd name="T28" fmla="*/ 2147483646 w 1448"/>
              <a:gd name="T29" fmla="*/ 2147483646 h 1452"/>
              <a:gd name="T30" fmla="*/ 2147483646 w 1448"/>
              <a:gd name="T31" fmla="*/ 2147483646 h 1452"/>
              <a:gd name="T32" fmla="*/ 2147483646 w 1448"/>
              <a:gd name="T33" fmla="*/ 2147483646 h 1452"/>
              <a:gd name="T34" fmla="*/ 2147483646 w 1448"/>
              <a:gd name="T35" fmla="*/ 2147483646 h 1452"/>
              <a:gd name="T36" fmla="*/ 2147483646 w 1448"/>
              <a:gd name="T37" fmla="*/ 0 h 1452"/>
              <a:gd name="T38" fmla="*/ 2147483646 w 1448"/>
              <a:gd name="T39" fmla="*/ 2147483646 h 1452"/>
              <a:gd name="T40" fmla="*/ 2147483646 w 1448"/>
              <a:gd name="T41" fmla="*/ 2147483646 h 1452"/>
              <a:gd name="T42" fmla="*/ 2147483646 w 1448"/>
              <a:gd name="T43" fmla="*/ 2147483646 h 1452"/>
              <a:gd name="T44" fmla="*/ 2147483646 w 1448"/>
              <a:gd name="T45" fmla="*/ 2147483646 h 1452"/>
              <a:gd name="T46" fmla="*/ 2147483646 w 1448"/>
              <a:gd name="T47" fmla="*/ 2147483646 h 1452"/>
              <a:gd name="T48" fmla="*/ 2147483646 w 1448"/>
              <a:gd name="T49" fmla="*/ 2147483646 h 1452"/>
              <a:gd name="T50" fmla="*/ 2147483646 w 1448"/>
              <a:gd name="T51" fmla="*/ 2147483646 h 1452"/>
              <a:gd name="T52" fmla="*/ 2147483646 w 1448"/>
              <a:gd name="T53" fmla="*/ 2147483646 h 1452"/>
              <a:gd name="T54" fmla="*/ 2147483646 w 1448"/>
              <a:gd name="T55" fmla="*/ 2147483646 h 1452"/>
              <a:gd name="T56" fmla="*/ 2147483646 w 1448"/>
              <a:gd name="T57" fmla="*/ 2147483646 h 1452"/>
              <a:gd name="T58" fmla="*/ 2147483646 w 1448"/>
              <a:gd name="T59" fmla="*/ 2147483646 h 1452"/>
              <a:gd name="T60" fmla="*/ 2147483646 w 1448"/>
              <a:gd name="T61" fmla="*/ 2147483646 h 1452"/>
              <a:gd name="T62" fmla="*/ 2147483646 w 1448"/>
              <a:gd name="T63" fmla="*/ 2147483646 h 1452"/>
              <a:gd name="T64" fmla="*/ 2147483646 w 1448"/>
              <a:gd name="T65" fmla="*/ 2147483646 h 1452"/>
              <a:gd name="T66" fmla="*/ 0 w 1448"/>
              <a:gd name="T67" fmla="*/ 2147483646 h 1452"/>
              <a:gd name="T68" fmla="*/ 0 w 1448"/>
              <a:gd name="T69" fmla="*/ 2147483646 h 1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448"/>
              <a:gd name="T106" fmla="*/ 0 h 1452"/>
              <a:gd name="T107" fmla="*/ 1448 w 1448"/>
              <a:gd name="T108" fmla="*/ 1452 h 14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448" h="1452">
                <a:moveTo>
                  <a:pt x="0" y="1452"/>
                </a:moveTo>
                <a:lnTo>
                  <a:pt x="6" y="1320"/>
                </a:lnTo>
                <a:lnTo>
                  <a:pt x="24" y="1190"/>
                </a:lnTo>
                <a:lnTo>
                  <a:pt x="52" y="1066"/>
                </a:lnTo>
                <a:lnTo>
                  <a:pt x="90" y="946"/>
                </a:lnTo>
                <a:lnTo>
                  <a:pt x="140" y="830"/>
                </a:lnTo>
                <a:lnTo>
                  <a:pt x="198" y="718"/>
                </a:lnTo>
                <a:lnTo>
                  <a:pt x="264" y="614"/>
                </a:lnTo>
                <a:lnTo>
                  <a:pt x="340" y="516"/>
                </a:lnTo>
                <a:lnTo>
                  <a:pt x="424" y="424"/>
                </a:lnTo>
                <a:lnTo>
                  <a:pt x="516" y="342"/>
                </a:lnTo>
                <a:lnTo>
                  <a:pt x="612" y="266"/>
                </a:lnTo>
                <a:lnTo>
                  <a:pt x="718" y="198"/>
                </a:lnTo>
                <a:lnTo>
                  <a:pt x="828" y="140"/>
                </a:lnTo>
                <a:lnTo>
                  <a:pt x="942" y="90"/>
                </a:lnTo>
                <a:lnTo>
                  <a:pt x="1064" y="52"/>
                </a:lnTo>
                <a:lnTo>
                  <a:pt x="1188" y="22"/>
                </a:lnTo>
                <a:lnTo>
                  <a:pt x="1316" y="6"/>
                </a:lnTo>
                <a:lnTo>
                  <a:pt x="1448" y="0"/>
                </a:lnTo>
                <a:lnTo>
                  <a:pt x="1448" y="726"/>
                </a:lnTo>
                <a:lnTo>
                  <a:pt x="1358" y="732"/>
                </a:lnTo>
                <a:lnTo>
                  <a:pt x="1270" y="748"/>
                </a:lnTo>
                <a:lnTo>
                  <a:pt x="1186" y="774"/>
                </a:lnTo>
                <a:lnTo>
                  <a:pt x="1108" y="810"/>
                </a:lnTo>
                <a:lnTo>
                  <a:pt x="1034" y="856"/>
                </a:lnTo>
                <a:lnTo>
                  <a:pt x="968" y="910"/>
                </a:lnTo>
                <a:lnTo>
                  <a:pt x="906" y="970"/>
                </a:lnTo>
                <a:lnTo>
                  <a:pt x="854" y="1038"/>
                </a:lnTo>
                <a:lnTo>
                  <a:pt x="808" y="1110"/>
                </a:lnTo>
                <a:lnTo>
                  <a:pt x="772" y="1190"/>
                </a:lnTo>
                <a:lnTo>
                  <a:pt x="746" y="1274"/>
                </a:lnTo>
                <a:lnTo>
                  <a:pt x="730" y="1360"/>
                </a:lnTo>
                <a:lnTo>
                  <a:pt x="724" y="1452"/>
                </a:lnTo>
                <a:lnTo>
                  <a:pt x="0" y="14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473ABE98-68AF-40CF-A8F4-19ED73C35415}"/>
              </a:ext>
            </a:extLst>
          </p:cNvPr>
          <p:cNvSpPr>
            <a:spLocks/>
          </p:cNvSpPr>
          <p:nvPr/>
        </p:nvSpPr>
        <p:spPr bwMode="gray">
          <a:xfrm rot="7200000">
            <a:off x="4780756" y="1559719"/>
            <a:ext cx="1436688" cy="1460500"/>
          </a:xfrm>
          <a:custGeom>
            <a:avLst/>
            <a:gdLst/>
            <a:ahLst/>
            <a:cxnLst>
              <a:cxn ang="0">
                <a:pos x="0" y="1452"/>
              </a:cxn>
              <a:cxn ang="0">
                <a:pos x="6" y="1320"/>
              </a:cxn>
              <a:cxn ang="0">
                <a:pos x="24" y="1190"/>
              </a:cxn>
              <a:cxn ang="0">
                <a:pos x="52" y="1066"/>
              </a:cxn>
              <a:cxn ang="0">
                <a:pos x="90" y="946"/>
              </a:cxn>
              <a:cxn ang="0">
                <a:pos x="140" y="830"/>
              </a:cxn>
              <a:cxn ang="0">
                <a:pos x="198" y="718"/>
              </a:cxn>
              <a:cxn ang="0">
                <a:pos x="264" y="614"/>
              </a:cxn>
              <a:cxn ang="0">
                <a:pos x="340" y="516"/>
              </a:cxn>
              <a:cxn ang="0">
                <a:pos x="424" y="424"/>
              </a:cxn>
              <a:cxn ang="0">
                <a:pos x="516" y="342"/>
              </a:cxn>
              <a:cxn ang="0">
                <a:pos x="612" y="266"/>
              </a:cxn>
              <a:cxn ang="0">
                <a:pos x="718" y="198"/>
              </a:cxn>
              <a:cxn ang="0">
                <a:pos x="828" y="140"/>
              </a:cxn>
              <a:cxn ang="0">
                <a:pos x="942" y="90"/>
              </a:cxn>
              <a:cxn ang="0">
                <a:pos x="1064" y="52"/>
              </a:cxn>
              <a:cxn ang="0">
                <a:pos x="1188" y="22"/>
              </a:cxn>
              <a:cxn ang="0">
                <a:pos x="1316" y="6"/>
              </a:cxn>
              <a:cxn ang="0">
                <a:pos x="1448" y="0"/>
              </a:cxn>
              <a:cxn ang="0">
                <a:pos x="1448" y="726"/>
              </a:cxn>
              <a:cxn ang="0">
                <a:pos x="1358" y="732"/>
              </a:cxn>
              <a:cxn ang="0">
                <a:pos x="1270" y="748"/>
              </a:cxn>
              <a:cxn ang="0">
                <a:pos x="1186" y="774"/>
              </a:cxn>
              <a:cxn ang="0">
                <a:pos x="1108" y="810"/>
              </a:cxn>
              <a:cxn ang="0">
                <a:pos x="1034" y="856"/>
              </a:cxn>
              <a:cxn ang="0">
                <a:pos x="968" y="910"/>
              </a:cxn>
              <a:cxn ang="0">
                <a:pos x="906" y="970"/>
              </a:cxn>
              <a:cxn ang="0">
                <a:pos x="854" y="1038"/>
              </a:cxn>
              <a:cxn ang="0">
                <a:pos x="808" y="1110"/>
              </a:cxn>
              <a:cxn ang="0">
                <a:pos x="772" y="1190"/>
              </a:cxn>
              <a:cxn ang="0">
                <a:pos x="746" y="1274"/>
              </a:cxn>
              <a:cxn ang="0">
                <a:pos x="730" y="1360"/>
              </a:cxn>
              <a:cxn ang="0">
                <a:pos x="724" y="1452"/>
              </a:cxn>
              <a:cxn ang="0">
                <a:pos x="0" y="1452"/>
              </a:cxn>
              <a:cxn ang="0">
                <a:pos x="0" y="1452"/>
              </a:cxn>
            </a:cxnLst>
            <a:rect l="0" t="0" r="r" b="b"/>
            <a:pathLst>
              <a:path w="1448" h="1452">
                <a:moveTo>
                  <a:pt x="0" y="1452"/>
                </a:moveTo>
                <a:lnTo>
                  <a:pt x="6" y="1320"/>
                </a:lnTo>
                <a:lnTo>
                  <a:pt x="24" y="1190"/>
                </a:lnTo>
                <a:lnTo>
                  <a:pt x="52" y="1066"/>
                </a:lnTo>
                <a:lnTo>
                  <a:pt x="90" y="946"/>
                </a:lnTo>
                <a:lnTo>
                  <a:pt x="140" y="830"/>
                </a:lnTo>
                <a:lnTo>
                  <a:pt x="198" y="718"/>
                </a:lnTo>
                <a:lnTo>
                  <a:pt x="264" y="614"/>
                </a:lnTo>
                <a:lnTo>
                  <a:pt x="340" y="516"/>
                </a:lnTo>
                <a:lnTo>
                  <a:pt x="424" y="424"/>
                </a:lnTo>
                <a:lnTo>
                  <a:pt x="516" y="342"/>
                </a:lnTo>
                <a:lnTo>
                  <a:pt x="612" y="266"/>
                </a:lnTo>
                <a:lnTo>
                  <a:pt x="718" y="198"/>
                </a:lnTo>
                <a:lnTo>
                  <a:pt x="828" y="140"/>
                </a:lnTo>
                <a:lnTo>
                  <a:pt x="942" y="90"/>
                </a:lnTo>
                <a:lnTo>
                  <a:pt x="1064" y="52"/>
                </a:lnTo>
                <a:lnTo>
                  <a:pt x="1188" y="22"/>
                </a:lnTo>
                <a:lnTo>
                  <a:pt x="1316" y="6"/>
                </a:lnTo>
                <a:lnTo>
                  <a:pt x="1448" y="0"/>
                </a:lnTo>
                <a:lnTo>
                  <a:pt x="1448" y="726"/>
                </a:lnTo>
                <a:lnTo>
                  <a:pt x="1358" y="732"/>
                </a:lnTo>
                <a:lnTo>
                  <a:pt x="1270" y="748"/>
                </a:lnTo>
                <a:lnTo>
                  <a:pt x="1186" y="774"/>
                </a:lnTo>
                <a:lnTo>
                  <a:pt x="1108" y="810"/>
                </a:lnTo>
                <a:lnTo>
                  <a:pt x="1034" y="856"/>
                </a:lnTo>
                <a:lnTo>
                  <a:pt x="968" y="910"/>
                </a:lnTo>
                <a:lnTo>
                  <a:pt x="906" y="970"/>
                </a:lnTo>
                <a:lnTo>
                  <a:pt x="854" y="1038"/>
                </a:lnTo>
                <a:lnTo>
                  <a:pt x="808" y="1110"/>
                </a:lnTo>
                <a:lnTo>
                  <a:pt x="772" y="1190"/>
                </a:lnTo>
                <a:lnTo>
                  <a:pt x="746" y="1274"/>
                </a:lnTo>
                <a:lnTo>
                  <a:pt x="730" y="1360"/>
                </a:lnTo>
                <a:lnTo>
                  <a:pt x="724" y="1452"/>
                </a:lnTo>
                <a:lnTo>
                  <a:pt x="0" y="1452"/>
                </a:lnTo>
                <a:lnTo>
                  <a:pt x="0" y="1452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0" name="AutoShape 9"/>
          <p:cNvSpPr>
            <a:spLocks noChangeArrowheads="1"/>
          </p:cNvSpPr>
          <p:nvPr/>
        </p:nvSpPr>
        <p:spPr bwMode="gray">
          <a:xfrm rot="1800000">
            <a:off x="4838700" y="2638425"/>
            <a:ext cx="1231900" cy="782638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1" name="Group 10"/>
          <p:cNvGrpSpPr>
            <a:grpSpLocks/>
          </p:cNvGrpSpPr>
          <p:nvPr/>
        </p:nvGrpSpPr>
        <p:grpSpPr bwMode="auto">
          <a:xfrm>
            <a:off x="3498850" y="2817813"/>
            <a:ext cx="1990725" cy="1439862"/>
            <a:chOff x="1895" y="2616"/>
            <a:chExt cx="1810" cy="1278"/>
          </a:xfrm>
        </p:grpSpPr>
        <p:sp>
          <p:nvSpPr>
            <p:cNvPr id="54291" name="Freeform 11"/>
            <p:cNvSpPr>
              <a:spLocks/>
            </p:cNvSpPr>
            <p:nvPr/>
          </p:nvSpPr>
          <p:spPr bwMode="gray">
            <a:xfrm rot="-9000000">
              <a:off x="2381" y="2616"/>
              <a:ext cx="1324" cy="1278"/>
            </a:xfrm>
            <a:custGeom>
              <a:avLst/>
              <a:gdLst>
                <a:gd name="T0" fmla="*/ 0 w 1448"/>
                <a:gd name="T1" fmla="*/ 99 h 1452"/>
                <a:gd name="T2" fmla="*/ 5 w 1448"/>
                <a:gd name="T3" fmla="*/ 91 h 1452"/>
                <a:gd name="T4" fmla="*/ 5 w 1448"/>
                <a:gd name="T5" fmla="*/ 82 h 1452"/>
                <a:gd name="T6" fmla="*/ 8 w 1448"/>
                <a:gd name="T7" fmla="*/ 73 h 1452"/>
                <a:gd name="T8" fmla="*/ 14 w 1448"/>
                <a:gd name="T9" fmla="*/ 64 h 1452"/>
                <a:gd name="T10" fmla="*/ 22 w 1448"/>
                <a:gd name="T11" fmla="*/ 56 h 1452"/>
                <a:gd name="T12" fmla="*/ 31 w 1448"/>
                <a:gd name="T13" fmla="*/ 48 h 1452"/>
                <a:gd name="T14" fmla="*/ 40 w 1448"/>
                <a:gd name="T15" fmla="*/ 42 h 1452"/>
                <a:gd name="T16" fmla="*/ 52 w 1448"/>
                <a:gd name="T17" fmla="*/ 36 h 1452"/>
                <a:gd name="T18" fmla="*/ 65 w 1448"/>
                <a:gd name="T19" fmla="*/ 29 h 1452"/>
                <a:gd name="T20" fmla="*/ 78 w 1448"/>
                <a:gd name="T21" fmla="*/ 23 h 1452"/>
                <a:gd name="T22" fmla="*/ 93 w 1448"/>
                <a:gd name="T23" fmla="*/ 18 h 1452"/>
                <a:gd name="T24" fmla="*/ 111 w 1448"/>
                <a:gd name="T25" fmla="*/ 14 h 1452"/>
                <a:gd name="T26" fmla="*/ 127 w 1448"/>
                <a:gd name="T27" fmla="*/ 10 h 1452"/>
                <a:gd name="T28" fmla="*/ 144 w 1448"/>
                <a:gd name="T29" fmla="*/ 7 h 1452"/>
                <a:gd name="T30" fmla="*/ 162 w 1448"/>
                <a:gd name="T31" fmla="*/ 4 h 1452"/>
                <a:gd name="T32" fmla="*/ 181 w 1448"/>
                <a:gd name="T33" fmla="*/ 4 h 1452"/>
                <a:gd name="T34" fmla="*/ 200 w 1448"/>
                <a:gd name="T35" fmla="*/ 4 h 1452"/>
                <a:gd name="T36" fmla="*/ 221 w 1448"/>
                <a:gd name="T37" fmla="*/ 0 h 1452"/>
                <a:gd name="T38" fmla="*/ 221 w 1448"/>
                <a:gd name="T39" fmla="*/ 49 h 1452"/>
                <a:gd name="T40" fmla="*/ 208 w 1448"/>
                <a:gd name="T41" fmla="*/ 49 h 1452"/>
                <a:gd name="T42" fmla="*/ 193 w 1448"/>
                <a:gd name="T43" fmla="*/ 52 h 1452"/>
                <a:gd name="T44" fmla="*/ 181 w 1448"/>
                <a:gd name="T45" fmla="*/ 53 h 1452"/>
                <a:gd name="T46" fmla="*/ 169 w 1448"/>
                <a:gd name="T47" fmla="*/ 55 h 1452"/>
                <a:gd name="T48" fmla="*/ 158 w 1448"/>
                <a:gd name="T49" fmla="*/ 59 h 1452"/>
                <a:gd name="T50" fmla="*/ 147 w 1448"/>
                <a:gd name="T51" fmla="*/ 62 h 1452"/>
                <a:gd name="T52" fmla="*/ 139 w 1448"/>
                <a:gd name="T53" fmla="*/ 67 h 1452"/>
                <a:gd name="T54" fmla="*/ 130 w 1448"/>
                <a:gd name="T55" fmla="*/ 71 h 1452"/>
                <a:gd name="T56" fmla="*/ 123 w 1448"/>
                <a:gd name="T57" fmla="*/ 77 h 1452"/>
                <a:gd name="T58" fmla="*/ 118 w 1448"/>
                <a:gd name="T59" fmla="*/ 82 h 1452"/>
                <a:gd name="T60" fmla="*/ 113 w 1448"/>
                <a:gd name="T61" fmla="*/ 87 h 1452"/>
                <a:gd name="T62" fmla="*/ 112 w 1448"/>
                <a:gd name="T63" fmla="*/ 94 h 1452"/>
                <a:gd name="T64" fmla="*/ 112 w 1448"/>
                <a:gd name="T65" fmla="*/ 99 h 1452"/>
                <a:gd name="T66" fmla="*/ 0 w 1448"/>
                <a:gd name="T67" fmla="*/ 99 h 1452"/>
                <a:gd name="T68" fmla="*/ 0 w 1448"/>
                <a:gd name="T69" fmla="*/ 99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C79C5BE-05D2-42A4-9571-7D73CC5F4364}"/>
                </a:ext>
              </a:extLst>
            </p:cNvPr>
            <p:cNvSpPr>
              <a:spLocks/>
            </p:cNvSpPr>
            <p:nvPr/>
          </p:nvSpPr>
          <p:spPr bwMode="gray">
            <a:xfrm rot="14400000">
              <a:off x="1921" y="2592"/>
              <a:ext cx="1275" cy="1325"/>
            </a:xfrm>
            <a:custGeom>
              <a:avLst/>
              <a:gdLst/>
              <a:ahLst/>
              <a:cxnLst>
                <a:cxn ang="0">
                  <a:pos x="0" y="1452"/>
                </a:cxn>
                <a:cxn ang="0">
                  <a:pos x="6" y="1320"/>
                </a:cxn>
                <a:cxn ang="0">
                  <a:pos x="24" y="1190"/>
                </a:cxn>
                <a:cxn ang="0">
                  <a:pos x="52" y="1066"/>
                </a:cxn>
                <a:cxn ang="0">
                  <a:pos x="90" y="946"/>
                </a:cxn>
                <a:cxn ang="0">
                  <a:pos x="140" y="830"/>
                </a:cxn>
                <a:cxn ang="0">
                  <a:pos x="198" y="718"/>
                </a:cxn>
                <a:cxn ang="0">
                  <a:pos x="264" y="614"/>
                </a:cxn>
                <a:cxn ang="0">
                  <a:pos x="340" y="516"/>
                </a:cxn>
                <a:cxn ang="0">
                  <a:pos x="424" y="424"/>
                </a:cxn>
                <a:cxn ang="0">
                  <a:pos x="516" y="342"/>
                </a:cxn>
                <a:cxn ang="0">
                  <a:pos x="612" y="266"/>
                </a:cxn>
                <a:cxn ang="0">
                  <a:pos x="718" y="198"/>
                </a:cxn>
                <a:cxn ang="0">
                  <a:pos x="828" y="140"/>
                </a:cxn>
                <a:cxn ang="0">
                  <a:pos x="942" y="90"/>
                </a:cxn>
                <a:cxn ang="0">
                  <a:pos x="1064" y="52"/>
                </a:cxn>
                <a:cxn ang="0">
                  <a:pos x="1188" y="22"/>
                </a:cxn>
                <a:cxn ang="0">
                  <a:pos x="1316" y="6"/>
                </a:cxn>
                <a:cxn ang="0">
                  <a:pos x="1448" y="0"/>
                </a:cxn>
                <a:cxn ang="0">
                  <a:pos x="1448" y="726"/>
                </a:cxn>
                <a:cxn ang="0">
                  <a:pos x="1358" y="732"/>
                </a:cxn>
                <a:cxn ang="0">
                  <a:pos x="1270" y="748"/>
                </a:cxn>
                <a:cxn ang="0">
                  <a:pos x="1186" y="774"/>
                </a:cxn>
                <a:cxn ang="0">
                  <a:pos x="1108" y="810"/>
                </a:cxn>
                <a:cxn ang="0">
                  <a:pos x="1034" y="856"/>
                </a:cxn>
                <a:cxn ang="0">
                  <a:pos x="968" y="910"/>
                </a:cxn>
                <a:cxn ang="0">
                  <a:pos x="906" y="970"/>
                </a:cxn>
                <a:cxn ang="0">
                  <a:pos x="854" y="1038"/>
                </a:cxn>
                <a:cxn ang="0">
                  <a:pos x="808" y="1110"/>
                </a:cxn>
                <a:cxn ang="0">
                  <a:pos x="772" y="1190"/>
                </a:cxn>
                <a:cxn ang="0">
                  <a:pos x="746" y="1274"/>
                </a:cxn>
                <a:cxn ang="0">
                  <a:pos x="730" y="1360"/>
                </a:cxn>
                <a:cxn ang="0">
                  <a:pos x="724" y="1452"/>
                </a:cxn>
                <a:cxn ang="0">
                  <a:pos x="0" y="1452"/>
                </a:cxn>
                <a:cxn ang="0">
                  <a:pos x="0" y="1452"/>
                </a:cxn>
              </a:cxnLst>
              <a:rect l="0" t="0" r="r" b="b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282" name="AutoShape 13"/>
          <p:cNvSpPr>
            <a:spLocks noChangeArrowheads="1"/>
          </p:cNvSpPr>
          <p:nvPr/>
        </p:nvSpPr>
        <p:spPr bwMode="gray">
          <a:xfrm rot="9000000">
            <a:off x="3001963" y="2817813"/>
            <a:ext cx="1231900" cy="700087"/>
          </a:xfrm>
          <a:prstGeom prst="triangle">
            <a:avLst>
              <a:gd name="adj" fmla="val 50000"/>
            </a:avLst>
          </a:prstGeom>
          <a:solidFill>
            <a:srgbClr val="908B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83" name="Group 14"/>
          <p:cNvGrpSpPr>
            <a:grpSpLocks/>
          </p:cNvGrpSpPr>
          <p:nvPr/>
        </p:nvGrpSpPr>
        <p:grpSpPr bwMode="auto">
          <a:xfrm>
            <a:off x="2773363" y="1111250"/>
            <a:ext cx="1722437" cy="1898650"/>
            <a:chOff x="1236" y="1101"/>
            <a:chExt cx="1566" cy="1685"/>
          </a:xfrm>
        </p:grpSpPr>
        <p:sp>
          <p:nvSpPr>
            <p:cNvPr id="54289" name="Freeform 15"/>
            <p:cNvSpPr>
              <a:spLocks/>
            </p:cNvSpPr>
            <p:nvPr/>
          </p:nvSpPr>
          <p:spPr bwMode="gray">
            <a:xfrm rot="-1800000">
              <a:off x="1236" y="1507"/>
              <a:ext cx="1324" cy="1279"/>
            </a:xfrm>
            <a:custGeom>
              <a:avLst/>
              <a:gdLst>
                <a:gd name="T0" fmla="*/ 0 w 1448"/>
                <a:gd name="T1" fmla="*/ 101 h 1452"/>
                <a:gd name="T2" fmla="*/ 5 w 1448"/>
                <a:gd name="T3" fmla="*/ 92 h 1452"/>
                <a:gd name="T4" fmla="*/ 5 w 1448"/>
                <a:gd name="T5" fmla="*/ 83 h 1452"/>
                <a:gd name="T6" fmla="*/ 8 w 1448"/>
                <a:gd name="T7" fmla="*/ 74 h 1452"/>
                <a:gd name="T8" fmla="*/ 14 w 1448"/>
                <a:gd name="T9" fmla="*/ 65 h 1452"/>
                <a:gd name="T10" fmla="*/ 22 w 1448"/>
                <a:gd name="T11" fmla="*/ 57 h 1452"/>
                <a:gd name="T12" fmla="*/ 31 w 1448"/>
                <a:gd name="T13" fmla="*/ 49 h 1452"/>
                <a:gd name="T14" fmla="*/ 40 w 1448"/>
                <a:gd name="T15" fmla="*/ 42 h 1452"/>
                <a:gd name="T16" fmla="*/ 52 w 1448"/>
                <a:gd name="T17" fmla="*/ 37 h 1452"/>
                <a:gd name="T18" fmla="*/ 65 w 1448"/>
                <a:gd name="T19" fmla="*/ 29 h 1452"/>
                <a:gd name="T20" fmla="*/ 78 w 1448"/>
                <a:gd name="T21" fmla="*/ 23 h 1452"/>
                <a:gd name="T22" fmla="*/ 93 w 1448"/>
                <a:gd name="T23" fmla="*/ 18 h 1452"/>
                <a:gd name="T24" fmla="*/ 111 w 1448"/>
                <a:gd name="T25" fmla="*/ 14 h 1452"/>
                <a:gd name="T26" fmla="*/ 127 w 1448"/>
                <a:gd name="T27" fmla="*/ 10 h 1452"/>
                <a:gd name="T28" fmla="*/ 144 w 1448"/>
                <a:gd name="T29" fmla="*/ 7 h 1452"/>
                <a:gd name="T30" fmla="*/ 162 w 1448"/>
                <a:gd name="T31" fmla="*/ 4 h 1452"/>
                <a:gd name="T32" fmla="*/ 181 w 1448"/>
                <a:gd name="T33" fmla="*/ 4 h 1452"/>
                <a:gd name="T34" fmla="*/ 200 w 1448"/>
                <a:gd name="T35" fmla="*/ 4 h 1452"/>
                <a:gd name="T36" fmla="*/ 221 w 1448"/>
                <a:gd name="T37" fmla="*/ 0 h 1452"/>
                <a:gd name="T38" fmla="*/ 221 w 1448"/>
                <a:gd name="T39" fmla="*/ 50 h 1452"/>
                <a:gd name="T40" fmla="*/ 208 w 1448"/>
                <a:gd name="T41" fmla="*/ 50 h 1452"/>
                <a:gd name="T42" fmla="*/ 193 w 1448"/>
                <a:gd name="T43" fmla="*/ 53 h 1452"/>
                <a:gd name="T44" fmla="*/ 181 w 1448"/>
                <a:gd name="T45" fmla="*/ 54 h 1452"/>
                <a:gd name="T46" fmla="*/ 169 w 1448"/>
                <a:gd name="T47" fmla="*/ 56 h 1452"/>
                <a:gd name="T48" fmla="*/ 158 w 1448"/>
                <a:gd name="T49" fmla="*/ 60 h 1452"/>
                <a:gd name="T50" fmla="*/ 147 w 1448"/>
                <a:gd name="T51" fmla="*/ 63 h 1452"/>
                <a:gd name="T52" fmla="*/ 139 w 1448"/>
                <a:gd name="T53" fmla="*/ 68 h 1452"/>
                <a:gd name="T54" fmla="*/ 130 w 1448"/>
                <a:gd name="T55" fmla="*/ 72 h 1452"/>
                <a:gd name="T56" fmla="*/ 123 w 1448"/>
                <a:gd name="T57" fmla="*/ 78 h 1452"/>
                <a:gd name="T58" fmla="*/ 118 w 1448"/>
                <a:gd name="T59" fmla="*/ 83 h 1452"/>
                <a:gd name="T60" fmla="*/ 113 w 1448"/>
                <a:gd name="T61" fmla="*/ 88 h 1452"/>
                <a:gd name="T62" fmla="*/ 112 w 1448"/>
                <a:gd name="T63" fmla="*/ 94 h 1452"/>
                <a:gd name="T64" fmla="*/ 112 w 1448"/>
                <a:gd name="T65" fmla="*/ 101 h 1452"/>
                <a:gd name="T66" fmla="*/ 0 w 1448"/>
                <a:gd name="T67" fmla="*/ 101 h 1452"/>
                <a:gd name="T68" fmla="*/ 0 w 1448"/>
                <a:gd name="T69" fmla="*/ 101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rgbClr val="908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0" name="Freeform 16"/>
            <p:cNvSpPr>
              <a:spLocks/>
            </p:cNvSpPr>
            <p:nvPr/>
          </p:nvSpPr>
          <p:spPr bwMode="gray">
            <a:xfrm>
              <a:off x="1478" y="1101"/>
              <a:ext cx="1324" cy="1279"/>
            </a:xfrm>
            <a:custGeom>
              <a:avLst/>
              <a:gdLst>
                <a:gd name="T0" fmla="*/ 0 w 1448"/>
                <a:gd name="T1" fmla="*/ 101 h 1452"/>
                <a:gd name="T2" fmla="*/ 5 w 1448"/>
                <a:gd name="T3" fmla="*/ 92 h 1452"/>
                <a:gd name="T4" fmla="*/ 5 w 1448"/>
                <a:gd name="T5" fmla="*/ 83 h 1452"/>
                <a:gd name="T6" fmla="*/ 8 w 1448"/>
                <a:gd name="T7" fmla="*/ 74 h 1452"/>
                <a:gd name="T8" fmla="*/ 14 w 1448"/>
                <a:gd name="T9" fmla="*/ 65 h 1452"/>
                <a:gd name="T10" fmla="*/ 22 w 1448"/>
                <a:gd name="T11" fmla="*/ 57 h 1452"/>
                <a:gd name="T12" fmla="*/ 31 w 1448"/>
                <a:gd name="T13" fmla="*/ 49 h 1452"/>
                <a:gd name="T14" fmla="*/ 40 w 1448"/>
                <a:gd name="T15" fmla="*/ 42 h 1452"/>
                <a:gd name="T16" fmla="*/ 52 w 1448"/>
                <a:gd name="T17" fmla="*/ 37 h 1452"/>
                <a:gd name="T18" fmla="*/ 65 w 1448"/>
                <a:gd name="T19" fmla="*/ 29 h 1452"/>
                <a:gd name="T20" fmla="*/ 78 w 1448"/>
                <a:gd name="T21" fmla="*/ 23 h 1452"/>
                <a:gd name="T22" fmla="*/ 93 w 1448"/>
                <a:gd name="T23" fmla="*/ 18 h 1452"/>
                <a:gd name="T24" fmla="*/ 111 w 1448"/>
                <a:gd name="T25" fmla="*/ 14 h 1452"/>
                <a:gd name="T26" fmla="*/ 127 w 1448"/>
                <a:gd name="T27" fmla="*/ 10 h 1452"/>
                <a:gd name="T28" fmla="*/ 144 w 1448"/>
                <a:gd name="T29" fmla="*/ 7 h 1452"/>
                <a:gd name="T30" fmla="*/ 162 w 1448"/>
                <a:gd name="T31" fmla="*/ 4 h 1452"/>
                <a:gd name="T32" fmla="*/ 181 w 1448"/>
                <a:gd name="T33" fmla="*/ 4 h 1452"/>
                <a:gd name="T34" fmla="*/ 200 w 1448"/>
                <a:gd name="T35" fmla="*/ 4 h 1452"/>
                <a:gd name="T36" fmla="*/ 221 w 1448"/>
                <a:gd name="T37" fmla="*/ 0 h 1452"/>
                <a:gd name="T38" fmla="*/ 221 w 1448"/>
                <a:gd name="T39" fmla="*/ 50 h 1452"/>
                <a:gd name="T40" fmla="*/ 208 w 1448"/>
                <a:gd name="T41" fmla="*/ 50 h 1452"/>
                <a:gd name="T42" fmla="*/ 193 w 1448"/>
                <a:gd name="T43" fmla="*/ 53 h 1452"/>
                <a:gd name="T44" fmla="*/ 181 w 1448"/>
                <a:gd name="T45" fmla="*/ 54 h 1452"/>
                <a:gd name="T46" fmla="*/ 169 w 1448"/>
                <a:gd name="T47" fmla="*/ 56 h 1452"/>
                <a:gd name="T48" fmla="*/ 158 w 1448"/>
                <a:gd name="T49" fmla="*/ 60 h 1452"/>
                <a:gd name="T50" fmla="*/ 147 w 1448"/>
                <a:gd name="T51" fmla="*/ 63 h 1452"/>
                <a:gd name="T52" fmla="*/ 139 w 1448"/>
                <a:gd name="T53" fmla="*/ 68 h 1452"/>
                <a:gd name="T54" fmla="*/ 130 w 1448"/>
                <a:gd name="T55" fmla="*/ 72 h 1452"/>
                <a:gd name="T56" fmla="*/ 123 w 1448"/>
                <a:gd name="T57" fmla="*/ 78 h 1452"/>
                <a:gd name="T58" fmla="*/ 118 w 1448"/>
                <a:gd name="T59" fmla="*/ 83 h 1452"/>
                <a:gd name="T60" fmla="*/ 113 w 1448"/>
                <a:gd name="T61" fmla="*/ 88 h 1452"/>
                <a:gd name="T62" fmla="*/ 112 w 1448"/>
                <a:gd name="T63" fmla="*/ 94 h 1452"/>
                <a:gd name="T64" fmla="*/ 112 w 1448"/>
                <a:gd name="T65" fmla="*/ 101 h 1452"/>
                <a:gd name="T66" fmla="*/ 0 w 1448"/>
                <a:gd name="T67" fmla="*/ 101 h 1452"/>
                <a:gd name="T68" fmla="*/ 0 w 1448"/>
                <a:gd name="T69" fmla="*/ 101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close/>
                </a:path>
              </a:pathLst>
            </a:custGeom>
            <a:gradFill rotWithShape="1">
              <a:gsLst>
                <a:gs pos="0">
                  <a:srgbClr val="43406F"/>
                </a:gs>
                <a:gs pos="100000">
                  <a:srgbClr val="908BE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4" name="AutoShape 18"/>
          <p:cNvSpPr>
            <a:spLocks noChangeArrowheads="1"/>
          </p:cNvSpPr>
          <p:nvPr/>
        </p:nvSpPr>
        <p:spPr bwMode="gray">
          <a:xfrm>
            <a:off x="3419475" y="4402138"/>
            <a:ext cx="2160588" cy="5032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互联网思维</a:t>
            </a:r>
            <a:endParaRPr lang="ko-KR" altLang="en-US" b="1">
              <a:solidFill>
                <a:schemeClr val="bg1"/>
              </a:solidFill>
              <a:latin typeface="微软雅黑" pitchFamily="34" charset="-122"/>
              <a:ea typeface="Malgun Gothic" pitchFamily="34" charset="-127"/>
            </a:endParaRPr>
          </a:p>
        </p:txBody>
      </p:sp>
      <p:sp>
        <p:nvSpPr>
          <p:cNvPr id="54285" name="矩形 17"/>
          <p:cNvSpPr>
            <a:spLocks noChangeArrowheads="1"/>
          </p:cNvSpPr>
          <p:nvPr/>
        </p:nvSpPr>
        <p:spPr bwMode="auto">
          <a:xfrm>
            <a:off x="787400" y="4953000"/>
            <a:ext cx="74898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信息时代尤其是</a:t>
            </a:r>
            <a:r>
              <a:rPr lang="zh-CN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大数据时代的本质是人们思维方式的变革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，按照维托·舍恩伯格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肯尼思·库克耶（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）说法，就是从因果关系到相关关系。这种新的思维方式意味着建立了一种新的智力模型。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互联网思维在广泛的意义上包括</a:t>
            </a:r>
            <a:r>
              <a:rPr lang="zh-CN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便捷、免费、用户体验、数据思维、开放、分享、创新驱动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，等等。但是，其</a:t>
            </a:r>
            <a:r>
              <a:rPr lang="zh-CN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核心就是客户体验之上的思维，同时尝试用户导向的思维方式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6" name="Rectangle 4"/>
          <p:cNvSpPr>
            <a:spLocks noChangeArrowheads="1"/>
          </p:cNvSpPr>
          <p:nvPr/>
        </p:nvSpPr>
        <p:spPr bwMode="auto">
          <a:xfrm>
            <a:off x="514350" y="2536825"/>
            <a:ext cx="2395538" cy="19891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>
              <a:buFontTx/>
              <a:buChar char="•"/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大数据是人们在大规模数据的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基础上可以做到的事情；</a:t>
            </a:r>
          </a:p>
          <a:p>
            <a:pPr>
              <a:buFontTx/>
              <a:buChar char="•"/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大数据是人们获得新的认知，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创造新新的价值的源泉；</a:t>
            </a:r>
          </a:p>
          <a:p>
            <a:pPr>
              <a:buFontTx/>
              <a:buChar char="•"/>
            </a:pP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大数据是改变市场、组织机构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，以及政府与公民的方法（如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众包）</a:t>
            </a:r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6183313" y="2414588"/>
            <a:ext cx="2395537" cy="19875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在网络环境下，个体的行为以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及结果不是孤立的，而是相互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关联的。如果一大群个体之间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相互关系紧密，个体的行为可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能受到间接的、隐含的网络的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影响，但效果只是在整个网络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的层面上才有明显体现。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8" name="矩形 2"/>
          <p:cNvSpPr>
            <a:spLocks noChangeArrowheads="1"/>
          </p:cNvSpPr>
          <p:nvPr/>
        </p:nvSpPr>
        <p:spPr bwMode="auto">
          <a:xfrm>
            <a:off x="171450" y="6154738"/>
            <a:ext cx="8640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秒钟内：百度搜索达到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450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万次，微博发送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万条，淘宝发生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笔交易，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空间照片传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万张。到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年，全球生产的数据将是地球沙粒总和的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2041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2">
            <a:extLst>
              <a:ext uri="{FF2B5EF4-FFF2-40B4-BE49-F238E27FC236}">
                <a16:creationId xmlns:a16="http://schemas.microsoft.com/office/drawing/2014/main" xmlns="" id="{E9E2E1F5-DCCF-4A57-A80C-30582CC9566F}"/>
              </a:ext>
            </a:extLst>
          </p:cNvPr>
          <p:cNvSpPr>
            <a:spLocks/>
          </p:cNvSpPr>
          <p:nvPr/>
        </p:nvSpPr>
        <p:spPr bwMode="auto">
          <a:xfrm>
            <a:off x="1908175" y="1773238"/>
            <a:ext cx="5734050" cy="2224087"/>
          </a:xfrm>
          <a:custGeom>
            <a:avLst/>
            <a:gdLst>
              <a:gd name="T0" fmla="*/ 0 w 43200"/>
              <a:gd name="T1" fmla="*/ 227794749 h 21715"/>
              <a:gd name="T2" fmla="*/ 761095588 w 43200"/>
              <a:gd name="T3" fmla="*/ 226588427 h 21715"/>
              <a:gd name="T4" fmla="*/ 380547794 w 43200"/>
              <a:gd name="T5" fmla="*/ 226588427 h 21715"/>
              <a:gd name="T6" fmla="*/ 0 60000 65536"/>
              <a:gd name="T7" fmla="*/ 0 60000 65536"/>
              <a:gd name="T8" fmla="*/ 0 60000 65536"/>
              <a:gd name="T9" fmla="*/ 0 w 43200"/>
              <a:gd name="T10" fmla="*/ 0 h 21715"/>
              <a:gd name="T11" fmla="*/ 43200 w 43200"/>
              <a:gd name="T12" fmla="*/ 21715 h 21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715" fill="none" extrusionOk="0">
                <a:moveTo>
                  <a:pt x="0" y="21714"/>
                </a:moveTo>
                <a:cubicBezTo>
                  <a:pt x="0" y="21676"/>
                  <a:pt x="0" y="216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715" stroke="0" extrusionOk="0">
                <a:moveTo>
                  <a:pt x="0" y="21714"/>
                </a:moveTo>
                <a:cubicBezTo>
                  <a:pt x="0" y="21676"/>
                  <a:pt x="0" y="216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0" y="21714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nl-NL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六大核心功能</a:t>
            </a:r>
          </a:p>
        </p:txBody>
      </p:sp>
      <p:sp>
        <p:nvSpPr>
          <p:cNvPr id="56323" name="AutoShape 4"/>
          <p:cNvSpPr>
            <a:spLocks noChangeArrowheads="1"/>
          </p:cNvSpPr>
          <p:nvPr/>
        </p:nvSpPr>
        <p:spPr bwMode="auto">
          <a:xfrm flipV="1">
            <a:off x="3492500" y="3789363"/>
            <a:ext cx="2679700" cy="2413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tIns="91440" bIns="91440" anchor="ctr"/>
          <a:lstStyle/>
          <a:p>
            <a:pPr algn="ctr"/>
            <a:endParaRPr lang="en-AU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601663" y="2981325"/>
            <a:ext cx="1882775" cy="87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 flipH="1">
            <a:off x="727075" y="3322638"/>
            <a:ext cx="164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跨期转移经济资源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</a:t>
            </a:r>
            <a:endParaRPr lang="de-DE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1419225" y="1985963"/>
            <a:ext cx="1882775" cy="87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7" name="Text Box 8"/>
          <p:cNvSpPr txBox="1">
            <a:spLocks noChangeArrowheads="1"/>
          </p:cNvSpPr>
          <p:nvPr/>
        </p:nvSpPr>
        <p:spPr bwMode="auto">
          <a:xfrm flipH="1">
            <a:off x="1539875" y="2303463"/>
            <a:ext cx="1641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提供风险管理方式 </a:t>
            </a:r>
            <a:endParaRPr lang="de-DE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2771775" y="1196975"/>
            <a:ext cx="1882775" cy="87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9" name="Text Box 10"/>
          <p:cNvSpPr txBox="1">
            <a:spLocks noChangeArrowheads="1"/>
          </p:cNvSpPr>
          <p:nvPr/>
        </p:nvSpPr>
        <p:spPr bwMode="auto">
          <a:xfrm flipH="1">
            <a:off x="2892425" y="1498600"/>
            <a:ext cx="1641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交易清算支付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</a:t>
            </a:r>
            <a:endParaRPr lang="de-DE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 flipH="1">
            <a:off x="6969125" y="2981325"/>
            <a:ext cx="1882775" cy="87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7092950" y="3341688"/>
            <a:ext cx="1641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de-DE" sz="1600">
                <a:latin typeface="微软雅黑" pitchFamily="34" charset="-122"/>
                <a:ea typeface="微软雅黑" pitchFamily="34" charset="-122"/>
              </a:rPr>
              <a:t>解决委托代理问题</a:t>
            </a:r>
          </a:p>
        </p:txBody>
      </p:sp>
      <p:sp>
        <p:nvSpPr>
          <p:cNvPr id="56332" name="Oval 13"/>
          <p:cNvSpPr>
            <a:spLocks noChangeArrowheads="1"/>
          </p:cNvSpPr>
          <p:nvPr/>
        </p:nvSpPr>
        <p:spPr bwMode="auto">
          <a:xfrm flipH="1">
            <a:off x="6316663" y="1985963"/>
            <a:ext cx="1882775" cy="87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3" name="Text Box 14"/>
          <p:cNvSpPr txBox="1">
            <a:spLocks noChangeArrowheads="1"/>
          </p:cNvSpPr>
          <p:nvPr/>
        </p:nvSpPr>
        <p:spPr bwMode="auto">
          <a:xfrm>
            <a:off x="6437313" y="2289175"/>
            <a:ext cx="16430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提供价格信息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</a:t>
            </a:r>
            <a:endParaRPr lang="de-DE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4" name="Oval 15"/>
          <p:cNvSpPr>
            <a:spLocks noChangeArrowheads="1"/>
          </p:cNvSpPr>
          <p:nvPr/>
        </p:nvSpPr>
        <p:spPr bwMode="auto">
          <a:xfrm flipH="1">
            <a:off x="4964113" y="1196975"/>
            <a:ext cx="1882775" cy="876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084763" y="1498600"/>
            <a:ext cx="1641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归集金融资源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</a:t>
            </a:r>
            <a:endParaRPr lang="de-DE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6" name="Rectangle 17"/>
          <p:cNvSpPr>
            <a:spLocks noChangeArrowheads="1"/>
          </p:cNvSpPr>
          <p:nvPr/>
        </p:nvSpPr>
        <p:spPr bwMode="auto">
          <a:xfrm>
            <a:off x="1468438" y="3962400"/>
            <a:ext cx="9636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7" name="Rectangle 18"/>
          <p:cNvSpPr>
            <a:spLocks noChangeArrowheads="1"/>
          </p:cNvSpPr>
          <p:nvPr/>
        </p:nvSpPr>
        <p:spPr bwMode="auto">
          <a:xfrm>
            <a:off x="7234238" y="3962400"/>
            <a:ext cx="9286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C17B5D0-65E3-4AE8-9E78-0F540520D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48138"/>
            <a:ext cx="7862887" cy="638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实现金融活动的终极功能：为实体经济发展服务，就是满足人们的消费偏好，包括诸如食物、衣服和住所等全部基本生活必需品，提高人们的生活水平和生活质量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nl-NL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39" name="Rectangle 21"/>
          <p:cNvSpPr>
            <a:spLocks noChangeArrowheads="1"/>
          </p:cNvSpPr>
          <p:nvPr/>
        </p:nvSpPr>
        <p:spPr bwMode="auto">
          <a:xfrm>
            <a:off x="410905" y="5229200"/>
            <a:ext cx="8323519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金融概念框架中的核心原理和法则包括三大方面：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跨期最优化、资产估值和风险管理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（博迪、默顿、克利顿，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2010)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6340" name="矩形 21"/>
          <p:cNvSpPr>
            <a:spLocks noChangeArrowheads="1"/>
          </p:cNvSpPr>
          <p:nvPr/>
        </p:nvSpPr>
        <p:spPr bwMode="auto">
          <a:xfrm>
            <a:off x="3302000" y="838993"/>
            <a:ext cx="3544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金融的核心功能</a:t>
            </a:r>
          </a:p>
        </p:txBody>
      </p:sp>
    </p:spTree>
    <p:extLst>
      <p:ext uri="{BB962C8B-B14F-4D97-AF65-F5344CB8AC3E}">
        <p14:creationId xmlns:p14="http://schemas.microsoft.com/office/powerpoint/2010/main" val="20929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互联网金融的典型业务模式</a:t>
            </a:r>
          </a:p>
        </p:txBody>
      </p:sp>
      <p:pic>
        <p:nvPicPr>
          <p:cNvPr id="65539" name="Picture 2" descr="C:\Users\yhl121\Desktop\图片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773238"/>
            <a:ext cx="8353425" cy="4464050"/>
          </a:xfrm>
        </p:spPr>
      </p:pic>
    </p:spTree>
    <p:extLst>
      <p:ext uri="{BB962C8B-B14F-4D97-AF65-F5344CB8AC3E}">
        <p14:creationId xmlns:p14="http://schemas.microsoft.com/office/powerpoint/2010/main" val="33609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527050"/>
            <a:ext cx="8229600" cy="1143000"/>
          </a:xfrm>
        </p:spPr>
        <p:txBody>
          <a:bodyPr/>
          <a:lstStyle/>
          <a:p>
            <a:r>
              <a:rPr lang="zh-CN" altLang="zh-CN" sz="3200" b="1" smtClean="0">
                <a:latin typeface="微软雅黑" pitchFamily="34" charset="-122"/>
                <a:ea typeface="微软雅黑" pitchFamily="34" charset="-122"/>
              </a:rPr>
              <a:t>互联网金融与传统金融的比较</a:t>
            </a:r>
            <a:endParaRPr lang="zh-CN" altLang="en-US" sz="32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467" name="内容占位符 3"/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84313"/>
            <a:ext cx="8569325" cy="4814887"/>
          </a:xfrm>
        </p:spPr>
      </p:pic>
    </p:spTree>
    <p:extLst>
      <p:ext uri="{BB962C8B-B14F-4D97-AF65-F5344CB8AC3E}">
        <p14:creationId xmlns:p14="http://schemas.microsoft.com/office/powerpoint/2010/main" val="41558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191252" cy="95659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互联网金融与商业银行经营的转变</a:t>
            </a:r>
            <a:br>
              <a:rPr lang="zh-CN" altLang="en-US" sz="2800" b="1" dirty="0" smtClean="0">
                <a:solidFill>
                  <a:srgbClr val="FF0000"/>
                </a:solidFill>
              </a:rPr>
            </a:b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400" b="1" dirty="0" smtClean="0"/>
              <a:t>（一）互联网金融给商业银行带来的冲击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．弱化商业银行的支付功能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．冲击商业银行的贷款业务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．加速金融脱媒</a:t>
            </a:r>
          </a:p>
        </p:txBody>
      </p:sp>
      <p:pic>
        <p:nvPicPr>
          <p:cNvPr id="36868" name="Picture 10" descr="U8190P31DT201403210913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3860800"/>
            <a:ext cx="3775075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435280" cy="478539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 smtClean="0"/>
              <a:t>（二）商业银行运用互联网思维和技术深化银行金融服务</a:t>
            </a:r>
          </a:p>
          <a:p>
            <a:pPr marL="0" indent="542925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．加强数据的挖掘和积累，实现金融互联网化</a:t>
            </a:r>
          </a:p>
          <a:p>
            <a:pPr marL="0" indent="542925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．提升客户体验及满意度，增强服务的便利性 </a:t>
            </a:r>
          </a:p>
          <a:p>
            <a:pPr marL="0" indent="542925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．加强与互联网企业合作，实现资源共享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01282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导读：江湖白话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帮你读懂</a:t>
            </a: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互联网金融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r>
              <a:rPr lang="zh-CN" altLang="en-US" sz="2400" dirty="0" smtClean="0">
                <a:solidFill>
                  <a:srgbClr val="FF0000"/>
                </a:solidFill>
              </a:rPr>
              <a:t>基本法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686800" cy="4713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sz="2400" dirty="0" smtClean="0"/>
              <a:t>    2015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日，央行等十部委联合发布了</a:t>
            </a:r>
            <a:r>
              <a:rPr lang="en-US" altLang="zh-CN" sz="2400" dirty="0" smtClean="0"/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关于促进互联网金融健康发展的指导意见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，其中包含二十项涉及互联网金融发展与监管方方面面的具体意见：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、互联网金融大家都说是个好东东，我们也要</a:t>
            </a:r>
            <a:r>
              <a:rPr lang="zh-CN" altLang="en-US" sz="2400" dirty="0" smtClean="0">
                <a:solidFill>
                  <a:srgbClr val="FF0000"/>
                </a:solidFill>
              </a:rPr>
              <a:t>支持</a:t>
            </a:r>
            <a:r>
              <a:rPr lang="zh-CN" altLang="en-US" sz="2400" dirty="0" smtClean="0"/>
              <a:t>发展，支持产品创新，并提供发展空间和政策支持。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、无论你们马甲和名字多名花哨，互联网金融的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本质</a:t>
            </a:r>
            <a:r>
              <a:rPr lang="zh-CN" altLang="en-US" sz="2400" dirty="0" smtClean="0"/>
              <a:t>还是金融，还是有风险的，要</a:t>
            </a:r>
            <a:r>
              <a:rPr lang="zh-CN" altLang="en-US" sz="2400" dirty="0" smtClean="0">
                <a:solidFill>
                  <a:srgbClr val="FF0000"/>
                </a:solidFill>
              </a:rPr>
              <a:t>加强监管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、互联网金融你们再多花样不过是</a:t>
            </a:r>
            <a:r>
              <a:rPr lang="zh-CN" altLang="en-US" sz="2400" dirty="0" smtClean="0">
                <a:solidFill>
                  <a:srgbClr val="FF0000"/>
                </a:solidFill>
              </a:rPr>
              <a:t>支付、网络借贷（</a:t>
            </a:r>
            <a:r>
              <a:rPr lang="en-US" altLang="zh-CN" sz="2400" dirty="0" smtClean="0">
                <a:solidFill>
                  <a:srgbClr val="FF0000"/>
                </a:solidFill>
              </a:rPr>
              <a:t>P2P</a:t>
            </a:r>
            <a:r>
              <a:rPr lang="zh-CN" altLang="en-US" sz="2400" dirty="0" smtClean="0">
                <a:solidFill>
                  <a:srgbClr val="FF0000"/>
                </a:solidFill>
              </a:rPr>
              <a:t>）、众筹、基金销售、保险、信托和互消费金融</a:t>
            </a:r>
            <a:r>
              <a:rPr lang="zh-CN" altLang="en-US" sz="2400" dirty="0" smtClean="0"/>
              <a:t>等这几类。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、分了类以后，这几个野孩子一人领一个回家管去，这些熊孩子出了事找你们的妈去。势力范围大致的划分是：</a:t>
            </a:r>
            <a:r>
              <a:rPr lang="zh-CN" altLang="en-US" sz="2400" dirty="0" smtClean="0">
                <a:solidFill>
                  <a:srgbClr val="FF0000"/>
                </a:solidFill>
              </a:rPr>
              <a:t>央妈</a:t>
            </a:r>
            <a:r>
              <a:rPr lang="zh-CN" altLang="en-US" sz="2400" dirty="0" smtClean="0"/>
              <a:t>管支付；</a:t>
            </a:r>
            <a:r>
              <a:rPr lang="zh-CN" altLang="en-US" sz="2400" dirty="0" smtClean="0">
                <a:solidFill>
                  <a:srgbClr val="FF0000"/>
                </a:solidFill>
              </a:rPr>
              <a:t>银监会</a:t>
            </a:r>
            <a:r>
              <a:rPr lang="zh-CN" altLang="en-US" sz="2400" dirty="0" smtClean="0"/>
              <a:t>管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和原来沾亲的互联网信托和消费金融；</a:t>
            </a:r>
            <a:r>
              <a:rPr lang="zh-CN" altLang="en-US" sz="2400" dirty="0" smtClean="0">
                <a:solidFill>
                  <a:srgbClr val="FF0000"/>
                </a:solidFill>
              </a:rPr>
              <a:t>证监会</a:t>
            </a:r>
            <a:r>
              <a:rPr lang="zh-CN" altLang="en-US" sz="2400" dirty="0" smtClean="0"/>
              <a:t>管股权众筹和基金销售；</a:t>
            </a:r>
            <a:r>
              <a:rPr lang="zh-CN" altLang="en-US" sz="2400" dirty="0" smtClean="0">
                <a:solidFill>
                  <a:srgbClr val="FF0000"/>
                </a:solidFill>
              </a:rPr>
              <a:t>保监会</a:t>
            </a:r>
            <a:r>
              <a:rPr lang="zh-CN" altLang="en-US" sz="2400" dirty="0" smtClean="0"/>
              <a:t>管互联网保险。</a:t>
            </a:r>
          </a:p>
        </p:txBody>
      </p:sp>
    </p:spTree>
    <p:extLst>
      <p:ext uri="{BB962C8B-B14F-4D97-AF65-F5344CB8AC3E}">
        <p14:creationId xmlns:p14="http://schemas.microsoft.com/office/powerpoint/2010/main" val="4088826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、以后不要抢银行的生意了，以后你就做</a:t>
            </a:r>
            <a:r>
              <a:rPr lang="zh-CN" altLang="en-US" sz="2400" dirty="0" smtClean="0">
                <a:solidFill>
                  <a:srgbClr val="FF0000"/>
                </a:solidFill>
              </a:rPr>
              <a:t>小额、快捷、便民小微支付</a:t>
            </a:r>
            <a:r>
              <a:rPr lang="zh-CN" altLang="en-US" sz="2400" dirty="0" smtClean="0"/>
              <a:t>，托管也不要做了，给银行。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P2P</a:t>
            </a:r>
            <a:r>
              <a:rPr lang="zh-CN" altLang="en-US" sz="2400" dirty="0" smtClean="0"/>
              <a:t>你个爱惹祸的熊孩子给我老实点，你只能提供信息交互、撮合、资信评估等中介服务，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不要吸存放贷非法集资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、哭什么哭，糖果也是有的。我知道你们都还小，符合</a:t>
            </a:r>
            <a:r>
              <a:rPr lang="zh-CN" altLang="en-US" sz="2400" dirty="0" smtClean="0">
                <a:solidFill>
                  <a:srgbClr val="FF0000"/>
                </a:solidFill>
              </a:rPr>
              <a:t>小微企业税收政策</a:t>
            </a:r>
            <a:r>
              <a:rPr lang="zh-CN" altLang="en-US" sz="2400" dirty="0" smtClean="0"/>
              <a:t>条件的，给你们点税收优惠。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、哦，对了，这事儿不是谁都能干的，除了履行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相关金融监管程序</a:t>
            </a:r>
            <a:r>
              <a:rPr lang="zh-CN" altLang="en-US" sz="2400" dirty="0" smtClean="0"/>
              <a:t>外，你们还到</a:t>
            </a:r>
            <a:r>
              <a:rPr lang="zh-CN" altLang="en-US" sz="2400" dirty="0" smtClean="0">
                <a:solidFill>
                  <a:srgbClr val="FF0000"/>
                </a:solidFill>
              </a:rPr>
              <a:t>电信主管部门履行网站备案手续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 　　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、你们能忽悠我理解，但是不要过度了。消费者权益还是保护的，洗钱和其他犯罪还是不能做滴，这是</a:t>
            </a:r>
            <a:r>
              <a:rPr lang="zh-CN" altLang="en-US" sz="2400" dirty="0" smtClean="0">
                <a:solidFill>
                  <a:srgbClr val="FF0000"/>
                </a:solidFill>
              </a:rPr>
              <a:t>底线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/>
              <a:t>　　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、大家都有组织了， 你们也成立个</a:t>
            </a:r>
            <a:r>
              <a:rPr lang="zh-CN" altLang="en-US" sz="2400" dirty="0" smtClean="0">
                <a:solidFill>
                  <a:srgbClr val="FF0000"/>
                </a:solidFill>
              </a:rPr>
              <a:t>中国互联网金融协会</a:t>
            </a:r>
            <a:r>
              <a:rPr lang="zh-CN" altLang="en-US" sz="2400" dirty="0" smtClean="0"/>
              <a:t>吧，没事可以收收会费做个培训啥滴。</a:t>
            </a:r>
          </a:p>
          <a:p>
            <a:pPr>
              <a:lnSpc>
                <a:spcPct val="80000"/>
              </a:lnSpc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131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363272" cy="507342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CN" altLang="en-US" sz="4000" b="1" dirty="0"/>
              <a:t>第六</a:t>
            </a:r>
            <a:r>
              <a:rPr lang="zh-CN" altLang="en-US" sz="4000" b="1" dirty="0" smtClean="0"/>
              <a:t>节   新型</a:t>
            </a:r>
            <a:r>
              <a:rPr lang="zh-CN" altLang="en-US" sz="4000" b="1" dirty="0"/>
              <a:t>电子银行渠道</a:t>
            </a: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一、微信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银行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月，招商银行在信用卡智能客户服务平台的基础上升级综合服务平台，成立国内首家“微信银行”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二、电商业务</a:t>
            </a:r>
          </a:p>
          <a:p>
            <a:pPr marL="0" indent="0">
              <a:buNone/>
            </a:pPr>
            <a:r>
              <a:rPr lang="zh-CN" altLang="en-US" dirty="0"/>
              <a:t>目前，我国十几家上市银行都开通了电子商务业务，基本上都打造了较为</a:t>
            </a:r>
            <a:r>
              <a:rPr lang="zh-CN" altLang="en-US" dirty="0" smtClean="0"/>
              <a:t>独</a:t>
            </a:r>
            <a:r>
              <a:rPr lang="zh-CN" altLang="en-US" dirty="0"/>
              <a:t>立的电商运营平台。如工商银行的“融ｅ购”、建设银行的“善融商务”、民生银行的“民生电商”等电商品牌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三、直销银行</a:t>
            </a:r>
          </a:p>
          <a:p>
            <a:pPr marL="0" indent="0">
              <a:buNone/>
            </a:pPr>
            <a:r>
              <a:rPr lang="zh-CN" altLang="en-US" dirty="0"/>
              <a:t>直销银行以互联网和移动设备为支撑，摆脱了对实体网点的依赖，有利于不方便去柜台办理业务的客户。相对于有多层分支经营架构的“分销”式传统</a:t>
            </a:r>
            <a:r>
              <a:rPr lang="zh-CN" altLang="en-US" dirty="0" smtClean="0"/>
              <a:t>银行</a:t>
            </a:r>
            <a:r>
              <a:rPr lang="zh-CN" altLang="en-US" dirty="0"/>
              <a:t>而言，客户通过简单、便捷的操作即可完成业务办理和产品购买，且具有更高的业务回报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683567" y="404813"/>
            <a:ext cx="8014345" cy="863947"/>
          </a:xfrm>
        </p:spPr>
        <p:txBody>
          <a:bodyPr/>
          <a:lstStyle/>
          <a:p>
            <a:r>
              <a:rPr lang="zh-CN" altLang="en-US" sz="3200" b="1" dirty="0" smtClean="0"/>
              <a:t>本章小结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712968" cy="566124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电子银行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是指利用面向社会公众开放的通信通道或开放型公众网络，以及银行为特定自助服务设施或客户建立的专用网络，向客户提供银行服务。目前，主要提供网上银行、电话银行、手机银行及其他电子自助设备服务。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网上银行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是指以互联网为基础，为个人客户在网络上提供交易平台和服务渠道  的金融服务。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电话银行业务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是利用电话自助语音或人工服务方式为银行客户提供业务咨询、账号查询、转账汇款、投资理财、代理业务等服务的电子银行业务。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手机银行也称为移动银行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(mobile banking)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是利用移动通信网络及终端办理相关银行业务的简称。作为一种结合了货币电子化与移动通信的崭新服务，移动银行业务不仅可以使人们在任何时间、任何地点处理多种金融业务，而且极大地丰富了银行服务的内涵，使银行能以便利、高效而又较安全的方式为客户提供传统和创新的服务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自助银行又称无人银行、电子银行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，它属于银行业务处理电子化和自动化的一  部分，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是近年在国外兴起的一种现代化的银行服务方式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。它利用现代通信和计算机技术，为客户提供智能化程度高、不受银行营业时间限制的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24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小时全天候金融服务，全部业务流程在没有银行人员协助的情况下完全由客户自己完成。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互联网金融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是指依托于支付、云计算、社交网络以及搜索引擎等互联网工具，实现资金融通、支付和信息中介等业务的一种新兴金融。互联网金融在给商业银行带来挑战的同时，给商业银行经营方式的转变带来了机遇。</a:t>
            </a:r>
          </a:p>
        </p:txBody>
      </p:sp>
    </p:spTree>
    <p:extLst>
      <p:ext uri="{BB962C8B-B14F-4D97-AF65-F5344CB8AC3E}">
        <p14:creationId xmlns:p14="http://schemas.microsoft.com/office/powerpoint/2010/main" val="41411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8"/>
          <p:cNvSpPr txBox="1">
            <a:spLocks noChangeArrowheads="1"/>
          </p:cNvSpPr>
          <p:nvPr/>
        </p:nvSpPr>
        <p:spPr bwMode="auto">
          <a:xfrm>
            <a:off x="29718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5" name="Text Box 10"/>
          <p:cNvSpPr txBox="1">
            <a:spLocks noChangeArrowheads="1"/>
          </p:cNvSpPr>
          <p:nvPr/>
        </p:nvSpPr>
        <p:spPr bwMode="auto">
          <a:xfrm>
            <a:off x="1143000" y="3810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2" y="1700213"/>
            <a:ext cx="8424167" cy="45259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b="1" dirty="0" smtClean="0"/>
              <a:t>一、电子银行业务内涵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    电子银行业务是商业银行等银行业金融机构利用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面向社会公众开放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通讯通道或开放型公众网络</a:t>
            </a:r>
            <a:r>
              <a:rPr lang="zh-CN" altLang="en-US" sz="2400" dirty="0" smtClean="0"/>
              <a:t>，以及银行为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特定自助服务设施或客户</a:t>
            </a:r>
            <a:r>
              <a:rPr lang="zh-CN" altLang="en-US" sz="2400" dirty="0" smtClean="0"/>
              <a:t>建立的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专用网络</a:t>
            </a:r>
            <a:r>
              <a:rPr lang="zh-CN" altLang="en-US" sz="2400" dirty="0" smtClean="0"/>
              <a:t>，向客户提供的银行服务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 根据</a:t>
            </a:r>
            <a:r>
              <a:rPr lang="en-US" altLang="zh-CN" sz="2400" dirty="0"/>
              <a:t>《</a:t>
            </a:r>
            <a:r>
              <a:rPr lang="zh-CN" altLang="en-US" sz="2400" dirty="0"/>
              <a:t>电子银行业务管理办法</a:t>
            </a:r>
            <a:r>
              <a:rPr lang="en-US" altLang="zh-CN" sz="2400" dirty="0"/>
              <a:t>》</a:t>
            </a:r>
            <a:r>
              <a:rPr lang="zh-CN" altLang="en-US" sz="2400" dirty="0"/>
              <a:t>第二条还规定：电子银行业务包括</a:t>
            </a:r>
            <a:r>
              <a:rPr lang="zh-CN" altLang="en-US" sz="2400" b="1" dirty="0">
                <a:solidFill>
                  <a:srgbClr val="FF0000"/>
                </a:solidFill>
              </a:rPr>
              <a:t>网上银行、电话银行、手机银行，</a:t>
            </a:r>
            <a:r>
              <a:rPr lang="zh-CN" altLang="en-US" sz="2400" dirty="0"/>
              <a:t>以及</a:t>
            </a:r>
            <a:r>
              <a:rPr lang="zh-CN" altLang="en-US" sz="2400" b="1" dirty="0">
                <a:solidFill>
                  <a:srgbClr val="FF0000"/>
                </a:solidFill>
              </a:rPr>
              <a:t>其他利用电子服务设备和网络</a:t>
            </a:r>
            <a:r>
              <a:rPr lang="zh-CN" altLang="en-US" sz="2400" dirty="0"/>
              <a:t>，由客户通过</a:t>
            </a:r>
            <a:r>
              <a:rPr lang="zh-CN" altLang="en-US" sz="2400" b="1" dirty="0">
                <a:solidFill>
                  <a:srgbClr val="FF0000"/>
                </a:solidFill>
              </a:rPr>
              <a:t>自助服务方式</a:t>
            </a:r>
            <a:r>
              <a:rPr lang="zh-CN" altLang="en-US" sz="2400" dirty="0"/>
              <a:t>完成金融交易的银行业务。</a:t>
            </a:r>
            <a:endParaRPr lang="zh-CN" altLang="en-US" sz="2400" dirty="0" smtClean="0"/>
          </a:p>
        </p:txBody>
      </p:sp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1692275" y="1196975"/>
            <a:ext cx="5486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3600" b="1" dirty="0"/>
              <a:t>第一节  电子银行业务概述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29600" cy="4813994"/>
          </a:xfrm>
        </p:spPr>
        <p:txBody>
          <a:bodyPr/>
          <a:lstStyle/>
          <a:p>
            <a:endParaRPr lang="zh-CN" altLang="en-US" sz="2000" dirty="0" smtClean="0"/>
          </a:p>
          <a:p>
            <a:pPr>
              <a:buFontTx/>
              <a:buNone/>
            </a:pPr>
            <a:r>
              <a:rPr lang="zh-CN" altLang="en-US" dirty="0" smtClean="0"/>
              <a:t>电子银行业务</a:t>
            </a:r>
            <a:r>
              <a:rPr lang="zh-CN" altLang="en-US" b="1" dirty="0" smtClean="0">
                <a:solidFill>
                  <a:srgbClr val="FF0000"/>
                </a:solidFill>
              </a:rPr>
              <a:t>特征</a:t>
            </a:r>
          </a:p>
          <a:p>
            <a:pPr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．</a:t>
            </a:r>
            <a:r>
              <a:rPr lang="zh-CN" altLang="en-US" sz="2800" dirty="0" smtClean="0"/>
              <a:t>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网络信息</a:t>
            </a:r>
            <a:r>
              <a:rPr lang="zh-CN" altLang="en-US" sz="2800" dirty="0" smtClean="0"/>
              <a:t>技术为依托</a:t>
            </a:r>
          </a:p>
          <a:p>
            <a:pPr>
              <a:buFontTx/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．使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自助服务</a:t>
            </a:r>
            <a:r>
              <a:rPr lang="zh-CN" altLang="en-US" sz="2800" dirty="0" smtClean="0"/>
              <a:t>成为可能</a:t>
            </a:r>
          </a:p>
          <a:p>
            <a:pPr>
              <a:buFontTx/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．为客户提供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全方位离柜式</a:t>
            </a:r>
            <a:r>
              <a:rPr lang="zh-CN" altLang="en-US" sz="2800" dirty="0" smtClean="0"/>
              <a:t>金融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zh-CN" altLang="en-US" sz="2800" dirty="0" smtClean="0"/>
              <a:t>服务</a:t>
            </a:r>
          </a:p>
          <a:p>
            <a:pPr>
              <a:buFontTx/>
              <a:buNone/>
            </a:pPr>
            <a:endParaRPr lang="zh-CN" altLang="en-US" sz="2400" dirty="0" smtClean="0"/>
          </a:p>
          <a:p>
            <a:pPr>
              <a:buFontTx/>
              <a:buNone/>
            </a:pP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登陆</a:t>
            </a:r>
            <a:r>
              <a:rPr lang="en-US" altLang="zh-CN" sz="2400" dirty="0" smtClean="0"/>
              <a:t>icbc.com.cn</a:t>
            </a:r>
            <a:r>
              <a:rPr lang="zh-CN" altLang="en-US" sz="2400" dirty="0" smtClean="0"/>
              <a:t>中国工商银行网上银行，感受电子银行业务</a:t>
            </a:r>
          </a:p>
        </p:txBody>
      </p:sp>
      <p:pic>
        <p:nvPicPr>
          <p:cNvPr id="60421" name="Picture 5" descr="QQ截图201507302055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399" y="1125538"/>
            <a:ext cx="2679615" cy="338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52736"/>
            <a:ext cx="8063111" cy="10801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100" b="1" dirty="0" smtClean="0"/>
              <a:t>二、电子银行业务与传统银行业务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比较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/>
            </a:r>
            <a:br>
              <a:rPr lang="en-US" altLang="zh-CN" sz="3100" b="1" dirty="0" smtClean="0">
                <a:solidFill>
                  <a:srgbClr val="FF0000"/>
                </a:solidFill>
              </a:rPr>
            </a:br>
            <a:r>
              <a:rPr lang="zh-CN" altLang="en-US" sz="2700" dirty="0" smtClean="0"/>
              <a:t>电子</a:t>
            </a:r>
            <a:r>
              <a:rPr lang="zh-CN" altLang="en-US" sz="2700" dirty="0"/>
              <a:t>银行</a:t>
            </a:r>
            <a:r>
              <a:rPr lang="zh-CN" altLang="en-US" sz="2700" dirty="0" smtClean="0"/>
              <a:t>业务的优势： 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/>
            </a:r>
            <a:br>
              <a:rPr lang="zh-CN" altLang="en-US" sz="2700" b="1" dirty="0" smtClean="0">
                <a:solidFill>
                  <a:srgbClr val="FF0000"/>
                </a:solidFill>
              </a:rPr>
            </a:br>
            <a:endParaRPr lang="zh-CN" altLang="en-US" sz="2700" b="1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8291264" cy="4281339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 sz="2600" b="1" dirty="0" smtClean="0">
                <a:solidFill>
                  <a:srgbClr val="FF0000"/>
                </a:solidFill>
              </a:rPr>
              <a:t>（一）有利于降低业务的运营成本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algn="ctr"/>
            <a:endParaRPr lang="zh-CN" altLang="en-US" sz="1000" b="1" dirty="0" smtClean="0"/>
          </a:p>
          <a:p>
            <a:pPr algn="ctr"/>
            <a:endParaRPr lang="zh-CN" altLang="en-US" sz="1000" b="1" dirty="0" smtClean="0"/>
          </a:p>
          <a:p>
            <a:pPr algn="ctr"/>
            <a:r>
              <a:rPr lang="zh-CN" altLang="en-US" sz="1000" b="1" dirty="0" smtClean="0"/>
              <a:t>图</a:t>
            </a:r>
            <a:r>
              <a:rPr lang="en-US" altLang="zh-CN" sz="1000" b="1" dirty="0" smtClean="0"/>
              <a:t>8-2 </a:t>
            </a:r>
            <a:r>
              <a:rPr lang="zh-CN" altLang="en-US" sz="1000" b="1" dirty="0" smtClean="0"/>
              <a:t>银行成本比较</a:t>
            </a:r>
          </a:p>
          <a:p>
            <a:pPr algn="ctr"/>
            <a:endParaRPr lang="en-US" altLang="zh-CN" sz="1000" b="1" dirty="0" smtClean="0"/>
          </a:p>
          <a:p>
            <a:pPr algn="ctr"/>
            <a:endParaRPr lang="en-US" altLang="zh-CN" sz="1000" b="1" dirty="0" smtClean="0"/>
          </a:p>
          <a:p>
            <a:pPr algn="ctr"/>
            <a:endParaRPr lang="en-US" altLang="zh-CN" sz="1000" b="1" dirty="0" smtClean="0"/>
          </a:p>
          <a:p>
            <a:pPr algn="ctr"/>
            <a:endParaRPr lang="en-US" altLang="zh-CN" sz="1000" b="1" dirty="0" smtClean="0"/>
          </a:p>
          <a:p>
            <a:pPr algn="ctr"/>
            <a:endParaRPr lang="en-US" altLang="zh-CN" sz="1000" b="1" dirty="0" smtClean="0"/>
          </a:p>
          <a:p>
            <a:pPr algn="ctr"/>
            <a:endParaRPr lang="en-US" altLang="zh-CN" sz="1000" b="1" dirty="0" smtClean="0"/>
          </a:p>
          <a:p>
            <a:pPr algn="ctr"/>
            <a:endParaRPr lang="en-US" altLang="zh-CN" sz="1000" b="1" dirty="0" smtClean="0"/>
          </a:p>
          <a:p>
            <a:pPr algn="ctr"/>
            <a:r>
              <a:rPr lang="zh-CN" altLang="en-US" sz="1000" b="1" dirty="0" smtClean="0"/>
              <a:t>数据来源：本图根据</a:t>
            </a:r>
            <a:r>
              <a:rPr lang="en-US" altLang="zh-CN" sz="1000" b="1" dirty="0" smtClean="0"/>
              <a:t>《</a:t>
            </a:r>
            <a:r>
              <a:rPr lang="zh-CN" altLang="en-US" sz="1000" b="1" dirty="0" smtClean="0"/>
              <a:t>金融高科技的发展及深层次影响研究</a:t>
            </a:r>
            <a:r>
              <a:rPr lang="en-US" altLang="zh-CN" sz="1000" b="1" dirty="0" smtClean="0"/>
              <a:t>》</a:t>
            </a:r>
            <a:r>
              <a:rPr lang="zh-CN" altLang="en-US" sz="1000" b="1" dirty="0" smtClean="0"/>
              <a:t>绘制。</a:t>
            </a:r>
            <a:r>
              <a:rPr lang="zh-CN" altLang="en-US" sz="1000" dirty="0" smtClean="0"/>
              <a:t> 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4655989" cy="312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908720"/>
            <a:ext cx="8352160" cy="521744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（二）有利于缓解柜台压力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（三）有利于业务处理效率和服务质量的提高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（四）有利于扩大业务经营领域和金融产品的创新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（五）有利于更好地为客户提供高效的信息服务</a:t>
            </a:r>
          </a:p>
          <a:p>
            <a:pPr algn="ctr">
              <a:lnSpc>
                <a:spcPct val="90000"/>
              </a:lnSpc>
            </a:pPr>
            <a:endParaRPr lang="zh-CN" altLang="en-US" sz="1600" b="1" dirty="0" smtClean="0"/>
          </a:p>
          <a:p>
            <a:pPr algn="ctr">
              <a:lnSpc>
                <a:spcPct val="90000"/>
              </a:lnSpc>
            </a:pPr>
            <a:endParaRPr lang="zh-CN" altLang="en-US" sz="1600" b="1" dirty="0" smtClean="0"/>
          </a:p>
          <a:p>
            <a:pPr algn="ctr">
              <a:lnSpc>
                <a:spcPct val="90000"/>
              </a:lnSpc>
            </a:pPr>
            <a:endParaRPr lang="zh-CN" altLang="en-US" sz="1600" b="1" dirty="0" smtClean="0"/>
          </a:p>
          <a:p>
            <a:pPr algn="ctr">
              <a:lnSpc>
                <a:spcPct val="90000"/>
              </a:lnSpc>
            </a:pPr>
            <a:endParaRPr lang="zh-CN" altLang="en-US" sz="1600" b="1" dirty="0" smtClean="0"/>
          </a:p>
          <a:p>
            <a:pPr algn="ctr">
              <a:lnSpc>
                <a:spcPct val="90000"/>
              </a:lnSpc>
            </a:pPr>
            <a:endParaRPr lang="zh-CN" altLang="en-US" sz="1600" b="1" dirty="0" smtClean="0"/>
          </a:p>
          <a:p>
            <a:pPr algn="ctr">
              <a:lnSpc>
                <a:spcPct val="90000"/>
              </a:lnSpc>
            </a:pPr>
            <a:endParaRPr lang="zh-CN" altLang="en-US" sz="1600" b="1" dirty="0" smtClean="0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3050816"/>
              </p:ext>
            </p:extLst>
          </p:nvPr>
        </p:nvGraphicFramePr>
        <p:xfrm>
          <a:off x="1259632" y="3429000"/>
          <a:ext cx="5443563" cy="2979469"/>
        </p:xfrm>
        <a:graphic>
          <a:graphicData uri="http://schemas.openxmlformats.org/drawingml/2006/table">
            <a:tbl>
              <a:tblPr/>
              <a:tblGrid>
                <a:gridCol w="874292"/>
                <a:gridCol w="1609379"/>
                <a:gridCol w="2959892"/>
              </a:tblGrid>
              <a:tr h="7544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传统银行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网络银行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8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流动性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资产管理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利用信息反应敏捷、交易速度快等优势大量发展新型金融工具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80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安全性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缺口管理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利用信息反应敏捷、交易速度快等优势大量发展新型金融工具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91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盈利性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负债管理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增加客户规模；开展个性化服务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597" y="1772816"/>
            <a:ext cx="8147248" cy="4353347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</a:rPr>
              <a:t>一、个人网上银行</a:t>
            </a:r>
          </a:p>
          <a:p>
            <a:pPr>
              <a:buFontTx/>
              <a:buNone/>
            </a:pPr>
            <a:r>
              <a:rPr lang="zh-CN" altLang="en-US" sz="2800" dirty="0" smtClean="0"/>
              <a:t> </a:t>
            </a:r>
            <a:r>
              <a:rPr lang="zh-CN" altLang="en-US" sz="2400" dirty="0" smtClean="0"/>
              <a:t>（一）个人网上银行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概念</a:t>
            </a:r>
          </a:p>
          <a:p>
            <a:pPr>
              <a:buFontTx/>
              <a:buNone/>
            </a:pPr>
            <a:r>
              <a:rPr lang="zh-CN" altLang="en-US" sz="2400" dirty="0" smtClean="0"/>
              <a:t>           个人网上银行就是银行在互联网上设立的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虚拟银行柜台</a:t>
            </a:r>
            <a:r>
              <a:rPr lang="zh-CN" altLang="en-US" sz="2400" dirty="0" smtClean="0"/>
              <a:t>，客户通过互联网办理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信息查询、转帐汇款、缴费支付、投资理财</a:t>
            </a:r>
            <a:r>
              <a:rPr lang="zh-CN" altLang="en-US" sz="2400" dirty="0" smtClean="0"/>
              <a:t>等服务。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2357438" y="1214438"/>
            <a:ext cx="4572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dirty="0"/>
              <a:t>第二节  网上银行业务</a:t>
            </a:r>
          </a:p>
        </p:txBody>
      </p:sp>
      <p:pic>
        <p:nvPicPr>
          <p:cNvPr id="56325" name="Picture 5" descr="QQ截图201507302058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4221088"/>
            <a:ext cx="7560839" cy="115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（二）个人网上银行</a:t>
            </a:r>
            <a:r>
              <a:rPr lang="zh-CN" altLang="en-US" b="1" dirty="0" smtClean="0">
                <a:solidFill>
                  <a:srgbClr val="FF0000"/>
                </a:solidFill>
              </a:rPr>
              <a:t>特点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即时性</a:t>
            </a:r>
            <a:r>
              <a:rPr lang="zh-CN" altLang="en-US" sz="2400" dirty="0" smtClean="0"/>
              <a:t>。即时登录、即时开通、即时享用。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2.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业务全面</a:t>
            </a:r>
            <a:r>
              <a:rPr lang="zh-CN" altLang="en-US" sz="2400" dirty="0" smtClean="0"/>
              <a:t>。查询到账资金、转账支付、即时缴纳手机费、网上购物、个人贷款、投资理财等，功能非常强大。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3.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安全性</a:t>
            </a:r>
            <a:r>
              <a:rPr lang="zh-CN" altLang="en-US" sz="2400" dirty="0" smtClean="0"/>
              <a:t>。商业银行网上银行推出动态口令卡和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盾的安全措施，提高了产品的安全性，保障了客户的资金安全。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63272" cy="48574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/>
              <a:t>（三）个人网上银行办理流程</a:t>
            </a:r>
          </a:p>
          <a:p>
            <a:pPr>
              <a:buFontTx/>
              <a:buNone/>
            </a:pPr>
            <a:r>
              <a:rPr lang="zh-CN" altLang="en-US" dirty="0" smtClean="0"/>
              <a:t>（四）个人网上银行业务</a:t>
            </a:r>
            <a:r>
              <a:rPr lang="zh-CN" altLang="en-US" b="1" dirty="0" smtClean="0">
                <a:solidFill>
                  <a:srgbClr val="FF0000"/>
                </a:solidFill>
              </a:rPr>
              <a:t>品种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．基本网银业务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 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．网上投资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 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．网上购物 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 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．个人理财助理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zh-CN" altLang="en-US" sz="2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zh-CN" altLang="en-US" sz="2400" dirty="0" smtClean="0"/>
              <a:t>延伸阅读：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访问兴业银行网→电子银行→个人网上银行→申请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使用指南</a:t>
            </a:r>
            <a:r>
              <a:rPr lang="en-US" altLang="zh-CN" sz="2400" dirty="0"/>
              <a:t>http://www.cib.com.cn/cn/ebank/Personal_Internet_Banking/Application_Manual/</a:t>
            </a:r>
            <a:endParaRPr lang="zh-CN" altLang="en-US" sz="2400" dirty="0"/>
          </a:p>
          <a:p>
            <a:pPr>
              <a:buFontTx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2443</Words>
  <Application>Microsoft Office PowerPoint</Application>
  <PresentationFormat>全屏显示(4:3)</PresentationFormat>
  <Paragraphs>257</Paragraphs>
  <Slides>29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Office 主题​​</vt:lpstr>
      <vt:lpstr>1_Office 主题​​</vt:lpstr>
      <vt:lpstr>2_Office 主题​​</vt:lpstr>
      <vt:lpstr>3_Office 主题​​</vt:lpstr>
      <vt:lpstr>4_Office 主题​​</vt:lpstr>
      <vt:lpstr>PowerPoint 演示文稿</vt:lpstr>
      <vt:lpstr>第八章 电子银行 </vt:lpstr>
      <vt:lpstr>PowerPoint 演示文稿</vt:lpstr>
      <vt:lpstr>PowerPoint 演示文稿</vt:lpstr>
      <vt:lpstr>二、电子银行业务与传统银行业务比较 电子银行业务的优势：  </vt:lpstr>
      <vt:lpstr>PowerPoint 演示文稿</vt:lpstr>
      <vt:lpstr>PowerPoint 演示文稿</vt:lpstr>
      <vt:lpstr>PowerPoint 演示文稿</vt:lpstr>
      <vt:lpstr>PowerPoint 演示文稿</vt:lpstr>
      <vt:lpstr>二、企业网上银行</vt:lpstr>
      <vt:lpstr>PowerPoint 演示文稿</vt:lpstr>
      <vt:lpstr>PowerPoint 演示文稿</vt:lpstr>
      <vt:lpstr>第四节 手机银行与自助银行</vt:lpstr>
      <vt:lpstr>PowerPoint 演示文稿</vt:lpstr>
      <vt:lpstr>PowerPoint 演示文稿</vt:lpstr>
      <vt:lpstr>PowerPoint 演示文稿</vt:lpstr>
      <vt:lpstr>PowerPoint 演示文稿</vt:lpstr>
      <vt:lpstr>第五节 互联网金融</vt:lpstr>
      <vt:lpstr>PowerPoint 演示文稿</vt:lpstr>
      <vt:lpstr>互联网的基本特征</vt:lpstr>
      <vt:lpstr>PowerPoint 演示文稿</vt:lpstr>
      <vt:lpstr>互联网金融的典型业务模式</vt:lpstr>
      <vt:lpstr>互联网金融与传统金融的比较</vt:lpstr>
      <vt:lpstr>互联网金融与商业银行经营的转变 </vt:lpstr>
      <vt:lpstr>PowerPoint 演示文稿</vt:lpstr>
      <vt:lpstr>导读：江湖白话,帮你读懂《互联网金融》基本法</vt:lpstr>
      <vt:lpstr>PowerPoint 演示文稿</vt:lpstr>
      <vt:lpstr>PowerPoint 演示文稿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al</cp:lastModifiedBy>
  <cp:revision>28</cp:revision>
  <dcterms:created xsi:type="dcterms:W3CDTF">2016-02-20T14:50:27Z</dcterms:created>
  <dcterms:modified xsi:type="dcterms:W3CDTF">2021-04-10T12:03:28Z</dcterms:modified>
</cp:coreProperties>
</file>