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7" r:id="rId2"/>
    <p:sldId id="381" r:id="rId3"/>
    <p:sldId id="566" r:id="rId4"/>
    <p:sldId id="541" r:id="rId5"/>
    <p:sldId id="386" r:id="rId6"/>
    <p:sldId id="544" r:id="rId7"/>
    <p:sldId id="562" r:id="rId8"/>
    <p:sldId id="548" r:id="rId9"/>
    <p:sldId id="549" r:id="rId10"/>
    <p:sldId id="567" r:id="rId11"/>
    <p:sldId id="568" r:id="rId12"/>
    <p:sldId id="569" r:id="rId13"/>
    <p:sldId id="551" r:id="rId14"/>
    <p:sldId id="552" r:id="rId15"/>
    <p:sldId id="570" r:id="rId16"/>
    <p:sldId id="420" r:id="rId17"/>
    <p:sldId id="553" r:id="rId18"/>
    <p:sldId id="554" r:id="rId19"/>
    <p:sldId id="556" r:id="rId20"/>
    <p:sldId id="578" r:id="rId21"/>
    <p:sldId id="557" r:id="rId22"/>
    <p:sldId id="558" r:id="rId23"/>
    <p:sldId id="571" r:id="rId24"/>
    <p:sldId id="572" r:id="rId25"/>
    <p:sldId id="564" r:id="rId26"/>
    <p:sldId id="573" r:id="rId27"/>
    <p:sldId id="574" r:id="rId28"/>
    <p:sldId id="575" r:id="rId29"/>
    <p:sldId id="561" r:id="rId30"/>
    <p:sldId id="577" r:id="rId31"/>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94694"/>
  </p:normalViewPr>
  <p:slideViewPr>
    <p:cSldViewPr snapToGrid="0" snapToObjects="1">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F9BE46-6094-7949-997D-94B8BB6E6F69}" type="datetimeFigureOut">
              <a:rPr kumimoji="1" lang="zh-CN" altLang="en-US" smtClean="0"/>
              <a:t>2021/5/12</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6E62CE-1B53-E949-B9E4-DDA40A3D6658}" type="slidenum">
              <a:rPr kumimoji="1" lang="zh-CN" altLang="en-US" smtClean="0"/>
              <a:t>‹#›</a:t>
            </a:fld>
            <a:endParaRPr kumimoji="1" lang="zh-CN" altLang="en-US"/>
          </a:p>
        </p:txBody>
      </p:sp>
    </p:spTree>
    <p:extLst>
      <p:ext uri="{BB962C8B-B14F-4D97-AF65-F5344CB8AC3E}">
        <p14:creationId xmlns:p14="http://schemas.microsoft.com/office/powerpoint/2010/main" val="8776973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2021/5/12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1146348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2021/5/12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09218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2021/5/12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976363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2021/5/12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185855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2021/5/12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3512721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2DA83322-4726-A248-916D-DDF4C56692A8}" type="datetimeFigureOut">
              <a:rPr kumimoji="1" lang="zh-CN" altLang="en-US" smtClean="0"/>
              <a:t>2021/5/12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1340082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2DA83322-4726-A248-916D-DDF4C56692A8}" type="datetimeFigureOut">
              <a:rPr kumimoji="1" lang="zh-CN" altLang="en-US" smtClean="0"/>
              <a:t>2021/5/12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63322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2DA83322-4726-A248-916D-DDF4C56692A8}" type="datetimeFigureOut">
              <a:rPr kumimoji="1" lang="zh-CN" altLang="en-US" smtClean="0"/>
              <a:t>2021/5/12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3301978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A83322-4726-A248-916D-DDF4C56692A8}" type="datetimeFigureOut">
              <a:rPr kumimoji="1" lang="zh-CN" altLang="en-US" smtClean="0"/>
              <a:t>2021/5/12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32652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2DA83322-4726-A248-916D-DDF4C56692A8}" type="datetimeFigureOut">
              <a:rPr kumimoji="1" lang="zh-CN" altLang="en-US" smtClean="0"/>
              <a:t>2021/5/12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83589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2DA83322-4726-A248-916D-DDF4C56692A8}" type="datetimeFigureOut">
              <a:rPr kumimoji="1" lang="zh-CN" altLang="en-US" smtClean="0"/>
              <a:t>2021/5/12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470316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A83322-4726-A248-916D-DDF4C56692A8}" type="datetimeFigureOut">
              <a:rPr kumimoji="1" lang="zh-CN" altLang="en-US" smtClean="0"/>
              <a:t>2021/5/12</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3730227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3" name="组合 2"/>
          <p:cNvGrpSpPr/>
          <p:nvPr/>
        </p:nvGrpSpPr>
        <p:grpSpPr>
          <a:xfrm>
            <a:off x="0" y="0"/>
            <a:ext cx="9144000" cy="6858000"/>
            <a:chOff x="0" y="0"/>
            <a:chExt cx="9144000" cy="6858000"/>
          </a:xfrm>
        </p:grpSpPr>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latin typeface="Adobe 仿宋 Std R" panose="02020400000000000000" pitchFamily="18" charset="-122"/>
                  <a:ea typeface="Adobe 仿宋 Std R" panose="02020400000000000000" pitchFamily="18" charset="-122"/>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9" name="图片 8"/>
          <p:cNvPicPr>
            <a:picLocks noChangeAspect="1"/>
          </p:cNvPicPr>
          <p:nvPr/>
        </p:nvPicPr>
        <p:blipFill>
          <a:blip r:embed="rId3"/>
          <a:stretch>
            <a:fillRect/>
          </a:stretch>
        </p:blipFill>
        <p:spPr>
          <a:xfrm>
            <a:off x="277459" y="1588169"/>
            <a:ext cx="7157324" cy="8684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文本框 1"/>
          <p:cNvSpPr txBox="1"/>
          <p:nvPr/>
        </p:nvSpPr>
        <p:spPr>
          <a:xfrm>
            <a:off x="1152205" y="1750754"/>
            <a:ext cx="5499165" cy="523220"/>
          </a:xfrm>
          <a:prstGeom prst="rect">
            <a:avLst/>
          </a:prstGeom>
          <a:noFill/>
        </p:spPr>
        <p:txBody>
          <a:bodyPr wrap="square" rtlCol="0">
            <a:spAutoFit/>
          </a:bodyPr>
          <a:lstStyle/>
          <a:p>
            <a:pPr algn="ctr"/>
            <a:r>
              <a:rPr lang="en-US" altLang="zh-CN" sz="28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8.5</a:t>
            </a:r>
            <a:r>
              <a:rPr lang="zh-CN" altLang="en-US" sz="28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税收的经济效应</a:t>
            </a:r>
            <a:endParaRPr lang="en-US" altLang="zh-CN" sz="28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21888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06669" y="673769"/>
            <a:ext cx="7340600" cy="48089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斜率（</a:t>
            </a:r>
            <a:r>
              <a:rPr lang="en" altLang="zh-CN" sz="2200" dirty="0">
                <a:solidFill>
                  <a:sysClr val="windowText" lastClr="000000"/>
                </a:solidFill>
                <a:latin typeface="微软雅黑"/>
                <a:ea typeface="微软雅黑"/>
                <a:cs typeface="微软雅黑"/>
              </a:rPr>
              <a:t>W</a:t>
            </a:r>
            <a:r>
              <a:rPr lang="zh-CN" altLang="e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是由放弃</a:t>
            </a:r>
            <a:r>
              <a:rPr lang="en-US" altLang="zh-CN" sz="2200" dirty="0">
                <a:solidFill>
                  <a:sysClr val="windowText" lastClr="000000"/>
                </a:solidFill>
                <a:latin typeface="微软雅黑"/>
                <a:ea typeface="微软雅黑"/>
                <a:cs typeface="微软雅黑"/>
              </a:rPr>
              <a:t>1</a:t>
            </a:r>
            <a:r>
              <a:rPr lang="zh-CN" altLang="en-US" sz="2200" dirty="0">
                <a:solidFill>
                  <a:sysClr val="windowText" lastClr="000000"/>
                </a:solidFill>
                <a:latin typeface="微软雅黑"/>
                <a:ea typeface="微软雅黑"/>
                <a:cs typeface="微软雅黑"/>
              </a:rPr>
              <a:t>小时的闲暇而增加的净收入决定的，即净工资率。劳动所得征收比例所得税，税率为</a:t>
            </a:r>
            <a:r>
              <a:rPr lang="en" altLang="zh-CN" sz="2200" dirty="0">
                <a:solidFill>
                  <a:sysClr val="windowText" lastClr="000000"/>
                </a:solidFill>
                <a:latin typeface="微软雅黑"/>
                <a:ea typeface="微软雅黑"/>
                <a:cs typeface="微软雅黑"/>
              </a:rPr>
              <a:t>t</a:t>
            </a:r>
            <a:r>
              <a:rPr lang="zh-CN" altLang="e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因征税收入线向内转移到</a:t>
            </a:r>
            <a:r>
              <a:rPr lang="en" altLang="zh-CN" sz="2200" dirty="0">
                <a:solidFill>
                  <a:sysClr val="windowText" lastClr="000000"/>
                </a:solidFill>
                <a:latin typeface="微软雅黑"/>
                <a:ea typeface="微软雅黑"/>
                <a:cs typeface="微软雅黑"/>
              </a:rPr>
              <a:t>CZ</a:t>
            </a:r>
            <a:r>
              <a:rPr lang="zh-CN" altLang="e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其斜率为</a:t>
            </a:r>
            <a:r>
              <a:rPr lang="en" altLang="zh-CN" sz="2200" dirty="0">
                <a:solidFill>
                  <a:sysClr val="windowText" lastClr="000000"/>
                </a:solidFill>
                <a:latin typeface="微软雅黑"/>
                <a:ea typeface="微软雅黑"/>
                <a:cs typeface="微软雅黑"/>
              </a:rPr>
              <a:t>W(1-t)</a:t>
            </a:r>
            <a:endParaRPr lang="zh-CN" altLang="en-US" sz="2200" dirty="0">
              <a:solidFill>
                <a:sysClr val="windowText" lastClr="000000"/>
              </a:solidFill>
              <a:latin typeface="微软雅黑"/>
              <a:ea typeface="微软雅黑"/>
              <a:cs typeface="微软雅黑"/>
            </a:endParaRPr>
          </a:p>
          <a:p>
            <a:pPr>
              <a:defRPr/>
            </a:pPr>
            <a:endParaRPr lang="en-US" altLang="zh-CN" sz="2600" dirty="0">
              <a:solidFill>
                <a:sysClr val="windowText" lastClr="000000"/>
              </a:solidFill>
              <a:latin typeface="微软雅黑"/>
              <a:ea typeface="微软雅黑"/>
              <a:cs typeface="微软雅黑"/>
            </a:endParaRPr>
          </a:p>
        </p:txBody>
      </p:sp>
      <p:pic>
        <p:nvPicPr>
          <p:cNvPr id="29" name="Picture 7" descr="452$B@7X1Q0[OIA@([Z)GB0">
            <a:extLst>
              <a:ext uri="{FF2B5EF4-FFF2-40B4-BE49-F238E27FC236}">
                <a16:creationId xmlns:a16="http://schemas.microsoft.com/office/drawing/2014/main" id="{E439B75F-A6F0-9A4C-B702-0A3A9A4FD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1108" y="1933903"/>
            <a:ext cx="4877282" cy="4232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119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06669" y="673769"/>
            <a:ext cx="7340600" cy="48089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总效应：劳动供给增加了，增加的数量为</a:t>
            </a:r>
            <a:r>
              <a:rPr lang="en" altLang="zh-CN" sz="2200" dirty="0">
                <a:solidFill>
                  <a:sysClr val="windowText" lastClr="000000"/>
                </a:solidFill>
                <a:latin typeface="微软雅黑"/>
                <a:ea typeface="微软雅黑"/>
                <a:cs typeface="微软雅黑"/>
              </a:rPr>
              <a:t>BA</a:t>
            </a:r>
          </a:p>
          <a:p>
            <a:pPr>
              <a:defRPr/>
            </a:pPr>
            <a:r>
              <a:rPr lang="zh-CN" altLang="en-US" sz="2200" dirty="0">
                <a:solidFill>
                  <a:sysClr val="windowText" lastClr="000000"/>
                </a:solidFill>
                <a:latin typeface="微软雅黑"/>
                <a:ea typeface="微软雅黑"/>
                <a:cs typeface="微软雅黑"/>
              </a:rPr>
              <a:t> 收入效应</a:t>
            </a:r>
            <a:r>
              <a:rPr lang="en-US" altLang="zh-CN" sz="2200" dirty="0">
                <a:solidFill>
                  <a:sysClr val="windowText" lastClr="000000"/>
                </a:solidFill>
                <a:latin typeface="微软雅黑"/>
                <a:ea typeface="微软雅黑"/>
                <a:cs typeface="微软雅黑"/>
              </a:rPr>
              <a:t>&gt;</a:t>
            </a:r>
            <a:r>
              <a:rPr lang="zh-CN" altLang="en-US" sz="2200" dirty="0">
                <a:solidFill>
                  <a:sysClr val="windowText" lastClr="000000"/>
                </a:solidFill>
                <a:latin typeface="微软雅黑"/>
                <a:ea typeface="微软雅黑"/>
                <a:cs typeface="微软雅黑"/>
              </a:rPr>
              <a:t>替代效应，增加工作时间； 收入效应</a:t>
            </a:r>
            <a:r>
              <a:rPr lang="en-US" altLang="zh-CN" sz="2200" dirty="0">
                <a:solidFill>
                  <a:sysClr val="windowText" lastClr="000000"/>
                </a:solidFill>
                <a:latin typeface="微软雅黑"/>
                <a:ea typeface="微软雅黑"/>
                <a:cs typeface="微软雅黑"/>
              </a:rPr>
              <a:t>&lt;</a:t>
            </a:r>
            <a:r>
              <a:rPr lang="zh-CN" altLang="en-US" sz="2200" dirty="0">
                <a:solidFill>
                  <a:sysClr val="windowText" lastClr="000000"/>
                </a:solidFill>
                <a:latin typeface="微软雅黑"/>
                <a:ea typeface="微软雅黑"/>
                <a:cs typeface="微软雅黑"/>
              </a:rPr>
              <a:t>替代效应，减少工作时间； 收入效应</a:t>
            </a: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替代效应，工作时间不变。</a:t>
            </a:r>
            <a:endParaRPr lang="en-US" altLang="zh-CN" sz="2200" dirty="0">
              <a:solidFill>
                <a:sysClr val="windowText" lastClr="000000"/>
              </a:solidFill>
              <a:latin typeface="微软雅黑"/>
              <a:ea typeface="微软雅黑"/>
              <a:cs typeface="微软雅黑"/>
            </a:endParaRPr>
          </a:p>
        </p:txBody>
      </p:sp>
      <p:pic>
        <p:nvPicPr>
          <p:cNvPr id="29" name="Picture 7" descr="452$B@7X1Q0[OIA@([Z)GB0">
            <a:extLst>
              <a:ext uri="{FF2B5EF4-FFF2-40B4-BE49-F238E27FC236}">
                <a16:creationId xmlns:a16="http://schemas.microsoft.com/office/drawing/2014/main" id="{E439B75F-A6F0-9A4C-B702-0A3A9A4FD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1108" y="1933903"/>
            <a:ext cx="4877282" cy="4232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4846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06669" y="673769"/>
            <a:ext cx="7340600" cy="48089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收入效用与替代效用呈反方向运动，前者刺激人们更加努力工作，后者促使人们减少劳动供给；后者使劳动供给减少的数量为</a:t>
            </a:r>
            <a:r>
              <a:rPr lang="en-US" altLang="zh-CN" sz="2200" dirty="0">
                <a:solidFill>
                  <a:sysClr val="windowText" lastClr="000000"/>
                </a:solidFill>
                <a:latin typeface="微软雅黑"/>
                <a:ea typeface="微软雅黑"/>
                <a:cs typeface="微软雅黑"/>
              </a:rPr>
              <a:t>AF</a:t>
            </a:r>
            <a:r>
              <a:rPr lang="zh-CN" altLang="en-US" sz="2200" dirty="0">
                <a:solidFill>
                  <a:sysClr val="windowText" lastClr="000000"/>
                </a:solidFill>
                <a:latin typeface="微软雅黑"/>
                <a:ea typeface="微软雅黑"/>
                <a:cs typeface="微软雅黑"/>
              </a:rPr>
              <a:t>，与</a:t>
            </a:r>
            <a:r>
              <a:rPr lang="en-US" altLang="zh-CN" sz="2200" dirty="0">
                <a:solidFill>
                  <a:sysClr val="windowText" lastClr="000000"/>
                </a:solidFill>
                <a:latin typeface="微软雅黑"/>
                <a:ea typeface="微软雅黑"/>
                <a:cs typeface="微软雅黑"/>
              </a:rPr>
              <a:t>BF</a:t>
            </a:r>
            <a:r>
              <a:rPr lang="zh-CN" altLang="en-US" sz="2200" dirty="0">
                <a:solidFill>
                  <a:sysClr val="windowText" lastClr="000000"/>
                </a:solidFill>
                <a:latin typeface="微软雅黑"/>
                <a:ea typeface="微软雅黑"/>
                <a:cs typeface="微软雅黑"/>
              </a:rPr>
              <a:t>比较，净效用是增加劳动供给</a:t>
            </a:r>
            <a:r>
              <a:rPr lang="en-US" altLang="zh-CN" sz="2200" dirty="0">
                <a:solidFill>
                  <a:sysClr val="windowText" lastClr="000000"/>
                </a:solidFill>
                <a:latin typeface="微软雅黑"/>
                <a:ea typeface="微软雅黑"/>
                <a:cs typeface="微软雅黑"/>
              </a:rPr>
              <a:t>BA</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BF-AF</a:t>
            </a:r>
            <a:r>
              <a:rPr lang="zh-CN" altLang="en-US" sz="2200" dirty="0">
                <a:solidFill>
                  <a:sysClr val="windowText" lastClr="000000"/>
                </a:solidFill>
                <a:latin typeface="微软雅黑"/>
                <a:ea typeface="微软雅黑"/>
                <a:cs typeface="微软雅黑"/>
              </a:rPr>
              <a:t>）。</a:t>
            </a:r>
            <a:endParaRPr lang="en-US" altLang="zh-CN" sz="2200" dirty="0">
              <a:solidFill>
                <a:sysClr val="windowText" lastClr="000000"/>
              </a:solidFill>
              <a:latin typeface="微软雅黑"/>
              <a:ea typeface="微软雅黑"/>
              <a:cs typeface="微软雅黑"/>
            </a:endParaRPr>
          </a:p>
        </p:txBody>
      </p:sp>
      <p:pic>
        <p:nvPicPr>
          <p:cNvPr id="29" name="Picture 7" descr="452$B@7X1Q0[OIA@([Z)GB0">
            <a:extLst>
              <a:ext uri="{FF2B5EF4-FFF2-40B4-BE49-F238E27FC236}">
                <a16:creationId xmlns:a16="http://schemas.microsoft.com/office/drawing/2014/main" id="{E439B75F-A6F0-9A4C-B702-0A3A9A4FD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016" y="1967648"/>
            <a:ext cx="4877282" cy="4232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7240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456267"/>
            <a:ext cx="7340600" cy="47206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600" dirty="0">
                <a:solidFill>
                  <a:sysClr val="windowText" lastClr="000000"/>
                </a:solidFill>
                <a:latin typeface="微软雅黑"/>
                <a:ea typeface="微软雅黑"/>
                <a:cs typeface="微软雅黑"/>
              </a:rPr>
              <a:t>（四）不同税种与劳动投入：效应比较</a:t>
            </a:r>
            <a:endParaRPr lang="en-US" altLang="zh-CN" sz="2600" dirty="0">
              <a:solidFill>
                <a:sysClr val="windowText" lastClr="000000"/>
              </a:solidFill>
              <a:latin typeface="微软雅黑"/>
              <a:ea typeface="微软雅黑"/>
              <a:cs typeface="微软雅黑"/>
            </a:endParaRPr>
          </a:p>
          <a:p>
            <a:pPr>
              <a:defRPr/>
            </a:pPr>
            <a:endParaRPr lang="en-US" altLang="zh-TW" sz="2600" dirty="0">
              <a:solidFill>
                <a:sysClr val="windowText" lastClr="000000"/>
              </a:solidFill>
              <a:latin typeface="微软雅黑"/>
              <a:ea typeface="微软雅黑"/>
              <a:cs typeface="微软雅黑"/>
            </a:endParaRPr>
          </a:p>
          <a:p>
            <a:pPr>
              <a:defRPr/>
            </a:pPr>
            <a:r>
              <a:rPr lang="zh-CN" altLang="en-US" sz="2600" dirty="0">
                <a:solidFill>
                  <a:sysClr val="windowText" lastClr="000000"/>
                </a:solidFill>
                <a:latin typeface="微软雅黑"/>
                <a:ea typeface="微软雅黑"/>
                <a:cs typeface="微软雅黑"/>
              </a:rPr>
              <a:t>人头税不改变劳动与闲暇的相对价格，无替代效应。</a:t>
            </a:r>
          </a:p>
          <a:p>
            <a:pPr>
              <a:defRPr/>
            </a:pPr>
            <a:r>
              <a:rPr lang="zh-CN" altLang="en-US" sz="2600" dirty="0">
                <a:solidFill>
                  <a:sysClr val="windowText" lastClr="000000"/>
                </a:solidFill>
                <a:latin typeface="微软雅黑"/>
                <a:ea typeface="微软雅黑"/>
                <a:cs typeface="微软雅黑"/>
              </a:rPr>
              <a:t>比例所得税较人头税有替代效应。</a:t>
            </a:r>
          </a:p>
          <a:p>
            <a:pPr>
              <a:defRPr/>
            </a:pPr>
            <a:r>
              <a:rPr lang="zh-CN" altLang="en-US" sz="2600" dirty="0">
                <a:solidFill>
                  <a:sysClr val="windowText" lastClr="000000"/>
                </a:solidFill>
                <a:latin typeface="微软雅黑"/>
                <a:ea typeface="微软雅黑"/>
                <a:cs typeface="微软雅黑"/>
              </a:rPr>
              <a:t>累进所得税与比例所得税有更多的替代效应。</a:t>
            </a:r>
          </a:p>
          <a:p>
            <a:pPr>
              <a:defRPr/>
            </a:pPr>
            <a:endParaRPr lang="en-US" altLang="zh-CN" sz="26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299518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309311"/>
            <a:ext cx="7340600" cy="47206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600" dirty="0">
                <a:solidFill>
                  <a:sysClr val="windowText" lastClr="000000"/>
                </a:solidFill>
                <a:latin typeface="微软雅黑"/>
                <a:ea typeface="微软雅黑"/>
                <a:cs typeface="微软雅黑"/>
              </a:rPr>
              <a:t>人头税和比例所得税对劳动投入的效应比较</a:t>
            </a:r>
            <a:endParaRPr lang="en-US" altLang="zh-CN" sz="2600" dirty="0">
              <a:solidFill>
                <a:sysClr val="windowText" lastClr="000000"/>
              </a:solidFill>
              <a:latin typeface="微软雅黑"/>
              <a:ea typeface="微软雅黑"/>
              <a:cs typeface="微软雅黑"/>
            </a:endParaRPr>
          </a:p>
        </p:txBody>
      </p:sp>
      <p:grpSp>
        <p:nvGrpSpPr>
          <p:cNvPr id="55" name="Group 58">
            <a:extLst>
              <a:ext uri="{FF2B5EF4-FFF2-40B4-BE49-F238E27FC236}">
                <a16:creationId xmlns:a16="http://schemas.microsoft.com/office/drawing/2014/main" id="{10BA1CB6-8F7A-4975-A757-2C6A0D3BC41A}"/>
              </a:ext>
            </a:extLst>
          </p:cNvPr>
          <p:cNvGrpSpPr>
            <a:grpSpLocks/>
          </p:cNvGrpSpPr>
          <p:nvPr/>
        </p:nvGrpSpPr>
        <p:grpSpPr bwMode="auto">
          <a:xfrm>
            <a:off x="1371600" y="1773238"/>
            <a:ext cx="6872288" cy="4322762"/>
            <a:chOff x="864" y="1117"/>
            <a:chExt cx="4329" cy="2723"/>
          </a:xfrm>
        </p:grpSpPr>
        <p:sp>
          <p:nvSpPr>
            <p:cNvPr id="56" name="Text Box 32">
              <a:extLst>
                <a:ext uri="{FF2B5EF4-FFF2-40B4-BE49-F238E27FC236}">
                  <a16:creationId xmlns:a16="http://schemas.microsoft.com/office/drawing/2014/main" id="{25195E61-6538-4244-868D-E8B01741636B}"/>
                </a:ext>
              </a:extLst>
            </p:cNvPr>
            <p:cNvSpPr txBox="1">
              <a:spLocks noChangeArrowheads="1"/>
            </p:cNvSpPr>
            <p:nvPr/>
          </p:nvSpPr>
          <p:spPr bwMode="auto">
            <a:xfrm>
              <a:off x="864" y="1117"/>
              <a:ext cx="4329" cy="2723"/>
            </a:xfrm>
            <a:prstGeom prst="rect">
              <a:avLst/>
            </a:prstGeom>
            <a:solidFill>
              <a:srgbClr val="FFFFFF"/>
            </a:solid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57" name="Line 33">
              <a:extLst>
                <a:ext uri="{FF2B5EF4-FFF2-40B4-BE49-F238E27FC236}">
                  <a16:creationId xmlns:a16="http://schemas.microsoft.com/office/drawing/2014/main" id="{73125D91-1145-45A1-A061-7E290B228461}"/>
                </a:ext>
              </a:extLst>
            </p:cNvPr>
            <p:cNvSpPr>
              <a:spLocks noChangeShapeType="1"/>
            </p:cNvSpPr>
            <p:nvPr/>
          </p:nvSpPr>
          <p:spPr bwMode="auto">
            <a:xfrm>
              <a:off x="1726" y="3413"/>
              <a:ext cx="2832"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8" name="Line 34">
              <a:extLst>
                <a:ext uri="{FF2B5EF4-FFF2-40B4-BE49-F238E27FC236}">
                  <a16:creationId xmlns:a16="http://schemas.microsoft.com/office/drawing/2014/main" id="{F269DF26-F4EA-4E46-9028-4132DEC3E4F5}"/>
                </a:ext>
              </a:extLst>
            </p:cNvPr>
            <p:cNvSpPr>
              <a:spLocks noChangeShapeType="1"/>
            </p:cNvSpPr>
            <p:nvPr/>
          </p:nvSpPr>
          <p:spPr bwMode="auto">
            <a:xfrm flipV="1">
              <a:off x="1719" y="1491"/>
              <a:ext cx="0" cy="192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9" name="Rectangle 35">
              <a:extLst>
                <a:ext uri="{FF2B5EF4-FFF2-40B4-BE49-F238E27FC236}">
                  <a16:creationId xmlns:a16="http://schemas.microsoft.com/office/drawing/2014/main" id="{A23556E8-EEF3-45F6-8155-303F21E2BAEF}"/>
                </a:ext>
              </a:extLst>
            </p:cNvPr>
            <p:cNvSpPr>
              <a:spLocks noChangeArrowheads="1"/>
            </p:cNvSpPr>
            <p:nvPr/>
          </p:nvSpPr>
          <p:spPr bwMode="auto">
            <a:xfrm>
              <a:off x="1452" y="1395"/>
              <a:ext cx="267" cy="32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收入</a:t>
              </a:r>
            </a:p>
          </p:txBody>
        </p:sp>
        <p:sp>
          <p:nvSpPr>
            <p:cNvPr id="60" name="Rectangle 36">
              <a:extLst>
                <a:ext uri="{FF2B5EF4-FFF2-40B4-BE49-F238E27FC236}">
                  <a16:creationId xmlns:a16="http://schemas.microsoft.com/office/drawing/2014/main" id="{B9169E82-3C79-4527-91A9-EAE660CCC357}"/>
                </a:ext>
              </a:extLst>
            </p:cNvPr>
            <p:cNvSpPr>
              <a:spLocks noChangeArrowheads="1"/>
            </p:cNvSpPr>
            <p:nvPr/>
          </p:nvSpPr>
          <p:spPr bwMode="auto">
            <a:xfrm>
              <a:off x="1559" y="3466"/>
              <a:ext cx="3100"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O          L</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3</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             L</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2</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            L</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1</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                               </a:t>
              </a: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闲暇</a:t>
              </a:r>
            </a:p>
          </p:txBody>
        </p:sp>
        <p:sp>
          <p:nvSpPr>
            <p:cNvPr id="61" name="Line 37">
              <a:extLst>
                <a:ext uri="{FF2B5EF4-FFF2-40B4-BE49-F238E27FC236}">
                  <a16:creationId xmlns:a16="http://schemas.microsoft.com/office/drawing/2014/main" id="{E60DBD91-695E-4196-BD75-C228D2F04798}"/>
                </a:ext>
              </a:extLst>
            </p:cNvPr>
            <p:cNvSpPr>
              <a:spLocks noChangeShapeType="1"/>
            </p:cNvSpPr>
            <p:nvPr/>
          </p:nvSpPr>
          <p:spPr bwMode="auto">
            <a:xfrm flipH="1">
              <a:off x="2087" y="2521"/>
              <a:ext cx="6" cy="894"/>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2" name="Line 38">
              <a:extLst>
                <a:ext uri="{FF2B5EF4-FFF2-40B4-BE49-F238E27FC236}">
                  <a16:creationId xmlns:a16="http://schemas.microsoft.com/office/drawing/2014/main" id="{1D9E60D1-C387-46B5-BE5F-942AAC760155}"/>
                </a:ext>
              </a:extLst>
            </p:cNvPr>
            <p:cNvSpPr>
              <a:spLocks noChangeShapeType="1"/>
            </p:cNvSpPr>
            <p:nvPr/>
          </p:nvSpPr>
          <p:spPr bwMode="auto">
            <a:xfrm>
              <a:off x="3109" y="2705"/>
              <a:ext cx="0" cy="708"/>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3" name="Rectangle 39">
              <a:extLst>
                <a:ext uri="{FF2B5EF4-FFF2-40B4-BE49-F238E27FC236}">
                  <a16:creationId xmlns:a16="http://schemas.microsoft.com/office/drawing/2014/main" id="{991ED74C-1278-49EB-B52E-59FB0D4CFB09}"/>
                </a:ext>
              </a:extLst>
            </p:cNvPr>
            <p:cNvSpPr>
              <a:spLocks noChangeArrowheads="1"/>
            </p:cNvSpPr>
            <p:nvPr/>
          </p:nvSpPr>
          <p:spPr bwMode="auto">
            <a:xfrm>
              <a:off x="1719" y="1544"/>
              <a:ext cx="314" cy="19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a:t>
              </a:r>
              <a:endPar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64" name="Rectangle 40">
              <a:extLst>
                <a:ext uri="{FF2B5EF4-FFF2-40B4-BE49-F238E27FC236}">
                  <a16:creationId xmlns:a16="http://schemas.microsoft.com/office/drawing/2014/main" id="{B5F3F79B-8253-45AF-B61A-44AC6000B218}"/>
                </a:ext>
              </a:extLst>
            </p:cNvPr>
            <p:cNvSpPr>
              <a:spLocks noChangeArrowheads="1"/>
            </p:cNvSpPr>
            <p:nvPr/>
          </p:nvSpPr>
          <p:spPr bwMode="auto">
            <a:xfrm>
              <a:off x="1679" y="2105"/>
              <a:ext cx="314"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D</a:t>
              </a:r>
              <a:endPar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65" name="Rectangle 41">
              <a:extLst>
                <a:ext uri="{FF2B5EF4-FFF2-40B4-BE49-F238E27FC236}">
                  <a16:creationId xmlns:a16="http://schemas.microsoft.com/office/drawing/2014/main" id="{79EA253C-C03E-4AF4-8996-0C561F2D129B}"/>
                </a:ext>
              </a:extLst>
            </p:cNvPr>
            <p:cNvSpPr>
              <a:spLocks noChangeArrowheads="1"/>
            </p:cNvSpPr>
            <p:nvPr/>
          </p:nvSpPr>
          <p:spPr bwMode="auto">
            <a:xfrm>
              <a:off x="1666" y="2372"/>
              <a:ext cx="374"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C</a:t>
              </a:r>
              <a:endPar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66" name="Rectangle 42">
              <a:extLst>
                <a:ext uri="{FF2B5EF4-FFF2-40B4-BE49-F238E27FC236}">
                  <a16:creationId xmlns:a16="http://schemas.microsoft.com/office/drawing/2014/main" id="{1902A5DF-4BCA-4212-87B3-B668A5554AD1}"/>
                </a:ext>
              </a:extLst>
            </p:cNvPr>
            <p:cNvSpPr>
              <a:spLocks noChangeArrowheads="1"/>
            </p:cNvSpPr>
            <p:nvPr/>
          </p:nvSpPr>
          <p:spPr bwMode="auto">
            <a:xfrm>
              <a:off x="3336" y="3239"/>
              <a:ext cx="374"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E</a:t>
              </a:r>
              <a:endPar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67" name="Line 43">
              <a:extLst>
                <a:ext uri="{FF2B5EF4-FFF2-40B4-BE49-F238E27FC236}">
                  <a16:creationId xmlns:a16="http://schemas.microsoft.com/office/drawing/2014/main" id="{D5994568-DD72-41B0-9FDF-2B353EDA1A25}"/>
                </a:ext>
              </a:extLst>
            </p:cNvPr>
            <p:cNvSpPr>
              <a:spLocks noChangeShapeType="1"/>
            </p:cNvSpPr>
            <p:nvPr/>
          </p:nvSpPr>
          <p:spPr bwMode="auto">
            <a:xfrm>
              <a:off x="1719" y="1704"/>
              <a:ext cx="2405" cy="170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1" name="Line 44">
              <a:extLst>
                <a:ext uri="{FF2B5EF4-FFF2-40B4-BE49-F238E27FC236}">
                  <a16:creationId xmlns:a16="http://schemas.microsoft.com/office/drawing/2014/main" id="{D1745D02-3FD4-4D12-919A-890FB7DE9A54}"/>
                </a:ext>
              </a:extLst>
            </p:cNvPr>
            <p:cNvSpPr>
              <a:spLocks noChangeShapeType="1"/>
            </p:cNvSpPr>
            <p:nvPr/>
          </p:nvSpPr>
          <p:spPr bwMode="auto">
            <a:xfrm>
              <a:off x="1719" y="2559"/>
              <a:ext cx="2405" cy="85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2" name="Freeform 45">
              <a:extLst>
                <a:ext uri="{FF2B5EF4-FFF2-40B4-BE49-F238E27FC236}">
                  <a16:creationId xmlns:a16="http://schemas.microsoft.com/office/drawing/2014/main" id="{9598296C-04DD-4C61-9E96-727F78D60C78}"/>
                </a:ext>
              </a:extLst>
            </p:cNvPr>
            <p:cNvSpPr>
              <a:spLocks/>
            </p:cNvSpPr>
            <p:nvPr/>
          </p:nvSpPr>
          <p:spPr bwMode="auto">
            <a:xfrm>
              <a:off x="2788" y="2098"/>
              <a:ext cx="1122" cy="801"/>
            </a:xfrm>
            <a:custGeom>
              <a:avLst/>
              <a:gdLst>
                <a:gd name="T0" fmla="*/ 0 w 1008"/>
                <a:gd name="T1" fmla="*/ 0 h 720"/>
                <a:gd name="T2" fmla="*/ 288 w 1008"/>
                <a:gd name="T3" fmla="*/ 528 h 720"/>
                <a:gd name="T4" fmla="*/ 1008 w 1008"/>
                <a:gd name="T5" fmla="*/ 720 h 720"/>
              </a:gdLst>
              <a:ahLst/>
              <a:cxnLst>
                <a:cxn ang="0">
                  <a:pos x="T0" y="T1"/>
                </a:cxn>
                <a:cxn ang="0">
                  <a:pos x="T2" y="T3"/>
                </a:cxn>
                <a:cxn ang="0">
                  <a:pos x="T4" y="T5"/>
                </a:cxn>
              </a:cxnLst>
              <a:rect l="0" t="0" r="r" b="b"/>
              <a:pathLst>
                <a:path w="1008" h="720">
                  <a:moveTo>
                    <a:pt x="0" y="0"/>
                  </a:moveTo>
                  <a:cubicBezTo>
                    <a:pt x="60" y="204"/>
                    <a:pt x="120" y="408"/>
                    <a:pt x="288" y="528"/>
                  </a:cubicBezTo>
                  <a:cubicBezTo>
                    <a:pt x="456" y="648"/>
                    <a:pt x="732" y="684"/>
                    <a:pt x="1008" y="720"/>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3" name="Line 46">
              <a:extLst>
                <a:ext uri="{FF2B5EF4-FFF2-40B4-BE49-F238E27FC236}">
                  <a16:creationId xmlns:a16="http://schemas.microsoft.com/office/drawing/2014/main" id="{5CB1080C-B418-40A4-B8FC-18A1F3201F97}"/>
                </a:ext>
              </a:extLst>
            </p:cNvPr>
            <p:cNvSpPr>
              <a:spLocks noChangeShapeType="1"/>
            </p:cNvSpPr>
            <p:nvPr/>
          </p:nvSpPr>
          <p:spPr bwMode="auto">
            <a:xfrm>
              <a:off x="1729" y="2258"/>
              <a:ext cx="1647" cy="115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4" name="Freeform 47">
              <a:extLst>
                <a:ext uri="{FF2B5EF4-FFF2-40B4-BE49-F238E27FC236}">
                  <a16:creationId xmlns:a16="http://schemas.microsoft.com/office/drawing/2014/main" id="{C7C04691-7AA1-4063-911B-E268D0852804}"/>
                </a:ext>
              </a:extLst>
            </p:cNvPr>
            <p:cNvSpPr>
              <a:spLocks/>
            </p:cNvSpPr>
            <p:nvPr/>
          </p:nvSpPr>
          <p:spPr bwMode="auto">
            <a:xfrm>
              <a:off x="1753" y="1915"/>
              <a:ext cx="1122" cy="800"/>
            </a:xfrm>
            <a:custGeom>
              <a:avLst/>
              <a:gdLst>
                <a:gd name="T0" fmla="*/ 0 w 1008"/>
                <a:gd name="T1" fmla="*/ 0 h 720"/>
                <a:gd name="T2" fmla="*/ 288 w 1008"/>
                <a:gd name="T3" fmla="*/ 528 h 720"/>
                <a:gd name="T4" fmla="*/ 1008 w 1008"/>
                <a:gd name="T5" fmla="*/ 720 h 720"/>
              </a:gdLst>
              <a:ahLst/>
              <a:cxnLst>
                <a:cxn ang="0">
                  <a:pos x="T0" y="T1"/>
                </a:cxn>
                <a:cxn ang="0">
                  <a:pos x="T2" y="T3"/>
                </a:cxn>
                <a:cxn ang="0">
                  <a:pos x="T4" y="T5"/>
                </a:cxn>
              </a:cxnLst>
              <a:rect l="0" t="0" r="r" b="b"/>
              <a:pathLst>
                <a:path w="1008" h="720">
                  <a:moveTo>
                    <a:pt x="0" y="0"/>
                  </a:moveTo>
                  <a:cubicBezTo>
                    <a:pt x="60" y="204"/>
                    <a:pt x="120" y="408"/>
                    <a:pt x="288" y="528"/>
                  </a:cubicBezTo>
                  <a:cubicBezTo>
                    <a:pt x="456" y="648"/>
                    <a:pt x="732" y="684"/>
                    <a:pt x="1008" y="720"/>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5" name="Freeform 48">
              <a:extLst>
                <a:ext uri="{FF2B5EF4-FFF2-40B4-BE49-F238E27FC236}">
                  <a16:creationId xmlns:a16="http://schemas.microsoft.com/office/drawing/2014/main" id="{0649BF74-A2B0-4DF3-B093-CDFDB779666F}"/>
                </a:ext>
              </a:extLst>
            </p:cNvPr>
            <p:cNvSpPr>
              <a:spLocks/>
            </p:cNvSpPr>
            <p:nvPr/>
          </p:nvSpPr>
          <p:spPr bwMode="auto">
            <a:xfrm>
              <a:off x="2133" y="2559"/>
              <a:ext cx="976" cy="360"/>
            </a:xfrm>
            <a:custGeom>
              <a:avLst/>
              <a:gdLst>
                <a:gd name="T0" fmla="*/ 0 w 960"/>
                <a:gd name="T1" fmla="*/ 0 h 400"/>
                <a:gd name="T2" fmla="*/ 432 w 960"/>
                <a:gd name="T3" fmla="*/ 336 h 400"/>
                <a:gd name="T4" fmla="*/ 960 w 960"/>
                <a:gd name="T5" fmla="*/ 384 h 400"/>
              </a:gdLst>
              <a:ahLst/>
              <a:cxnLst>
                <a:cxn ang="0">
                  <a:pos x="T0" y="T1"/>
                </a:cxn>
                <a:cxn ang="0">
                  <a:pos x="T2" y="T3"/>
                </a:cxn>
                <a:cxn ang="0">
                  <a:pos x="T4" y="T5"/>
                </a:cxn>
              </a:cxnLst>
              <a:rect l="0" t="0" r="r" b="b"/>
              <a:pathLst>
                <a:path w="960" h="400">
                  <a:moveTo>
                    <a:pt x="0" y="0"/>
                  </a:moveTo>
                  <a:cubicBezTo>
                    <a:pt x="136" y="136"/>
                    <a:pt x="272" y="272"/>
                    <a:pt x="432" y="336"/>
                  </a:cubicBezTo>
                  <a:cubicBezTo>
                    <a:pt x="592" y="400"/>
                    <a:pt x="776" y="392"/>
                    <a:pt x="960" y="384"/>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6" name="Rectangle 49">
              <a:extLst>
                <a:ext uri="{FF2B5EF4-FFF2-40B4-BE49-F238E27FC236}">
                  <a16:creationId xmlns:a16="http://schemas.microsoft.com/office/drawing/2014/main" id="{DF0850E8-F06D-4987-BB6A-3B79E1BAD1C5}"/>
                </a:ext>
              </a:extLst>
            </p:cNvPr>
            <p:cNvSpPr>
              <a:spLocks noChangeArrowheads="1"/>
            </p:cNvSpPr>
            <p:nvPr/>
          </p:nvSpPr>
          <p:spPr bwMode="auto">
            <a:xfrm>
              <a:off x="3864" y="2792"/>
              <a:ext cx="213"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I</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1</a:t>
              </a:r>
            </a:p>
          </p:txBody>
        </p:sp>
        <p:sp>
          <p:nvSpPr>
            <p:cNvPr id="77" name="Rectangle 50">
              <a:extLst>
                <a:ext uri="{FF2B5EF4-FFF2-40B4-BE49-F238E27FC236}">
                  <a16:creationId xmlns:a16="http://schemas.microsoft.com/office/drawing/2014/main" id="{8D651CBA-396A-4357-97AE-3A9572578201}"/>
                </a:ext>
              </a:extLst>
            </p:cNvPr>
            <p:cNvSpPr>
              <a:spLocks noChangeArrowheads="1"/>
            </p:cNvSpPr>
            <p:nvPr/>
          </p:nvSpPr>
          <p:spPr bwMode="auto">
            <a:xfrm>
              <a:off x="3075" y="2806"/>
              <a:ext cx="24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I</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2</a:t>
              </a:r>
            </a:p>
          </p:txBody>
        </p:sp>
        <p:sp>
          <p:nvSpPr>
            <p:cNvPr id="78" name="Rectangle 51">
              <a:extLst>
                <a:ext uri="{FF2B5EF4-FFF2-40B4-BE49-F238E27FC236}">
                  <a16:creationId xmlns:a16="http://schemas.microsoft.com/office/drawing/2014/main" id="{9D832F97-52DB-4BEC-B324-BFE134190FCD}"/>
                </a:ext>
              </a:extLst>
            </p:cNvPr>
            <p:cNvSpPr>
              <a:spLocks noChangeArrowheads="1"/>
            </p:cNvSpPr>
            <p:nvPr/>
          </p:nvSpPr>
          <p:spPr bwMode="auto">
            <a:xfrm>
              <a:off x="2808" y="2612"/>
              <a:ext cx="24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I</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3</a:t>
              </a:r>
            </a:p>
          </p:txBody>
        </p:sp>
        <p:sp>
          <p:nvSpPr>
            <p:cNvPr id="79" name="Rectangle 52">
              <a:extLst>
                <a:ext uri="{FF2B5EF4-FFF2-40B4-BE49-F238E27FC236}">
                  <a16:creationId xmlns:a16="http://schemas.microsoft.com/office/drawing/2014/main" id="{15222EC5-6540-43A7-B4A9-E70C5E870E00}"/>
                </a:ext>
              </a:extLst>
            </p:cNvPr>
            <p:cNvSpPr>
              <a:spLocks noChangeArrowheads="1"/>
            </p:cNvSpPr>
            <p:nvPr/>
          </p:nvSpPr>
          <p:spPr bwMode="auto">
            <a:xfrm>
              <a:off x="3075" y="2525"/>
              <a:ext cx="301"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P</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1</a:t>
              </a:r>
            </a:p>
          </p:txBody>
        </p:sp>
        <p:sp>
          <p:nvSpPr>
            <p:cNvPr id="80" name="Rectangle 53">
              <a:extLst>
                <a:ext uri="{FF2B5EF4-FFF2-40B4-BE49-F238E27FC236}">
                  <a16:creationId xmlns:a16="http://schemas.microsoft.com/office/drawing/2014/main" id="{65F39710-ED61-462B-A3CD-A9B1A5F97B76}"/>
                </a:ext>
              </a:extLst>
            </p:cNvPr>
            <p:cNvSpPr>
              <a:spLocks noChangeArrowheads="1"/>
            </p:cNvSpPr>
            <p:nvPr/>
          </p:nvSpPr>
          <p:spPr bwMode="auto">
            <a:xfrm>
              <a:off x="2527" y="2685"/>
              <a:ext cx="334"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P</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2</a:t>
              </a:r>
            </a:p>
          </p:txBody>
        </p:sp>
        <p:sp>
          <p:nvSpPr>
            <p:cNvPr id="81" name="Rectangle 54">
              <a:extLst>
                <a:ext uri="{FF2B5EF4-FFF2-40B4-BE49-F238E27FC236}">
                  <a16:creationId xmlns:a16="http://schemas.microsoft.com/office/drawing/2014/main" id="{04502BC2-37D1-4B44-BD7F-1C5339AD24FB}"/>
                </a:ext>
              </a:extLst>
            </p:cNvPr>
            <p:cNvSpPr>
              <a:spLocks noChangeArrowheads="1"/>
            </p:cNvSpPr>
            <p:nvPr/>
          </p:nvSpPr>
          <p:spPr bwMode="auto">
            <a:xfrm>
              <a:off x="2040" y="2345"/>
              <a:ext cx="320"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P</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3</a:t>
              </a:r>
            </a:p>
          </p:txBody>
        </p:sp>
        <p:sp>
          <p:nvSpPr>
            <p:cNvPr id="82" name="Rectangle 55">
              <a:extLst>
                <a:ext uri="{FF2B5EF4-FFF2-40B4-BE49-F238E27FC236}">
                  <a16:creationId xmlns:a16="http://schemas.microsoft.com/office/drawing/2014/main" id="{3E1E8921-2E1C-47D5-BAE5-24CA60244DD6}"/>
                </a:ext>
              </a:extLst>
            </p:cNvPr>
            <p:cNvSpPr>
              <a:spLocks noChangeArrowheads="1"/>
            </p:cNvSpPr>
            <p:nvPr/>
          </p:nvSpPr>
          <p:spPr bwMode="auto">
            <a:xfrm>
              <a:off x="4057" y="3233"/>
              <a:ext cx="374"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B</a:t>
              </a:r>
              <a:endPar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83" name="Line 56">
              <a:extLst>
                <a:ext uri="{FF2B5EF4-FFF2-40B4-BE49-F238E27FC236}">
                  <a16:creationId xmlns:a16="http://schemas.microsoft.com/office/drawing/2014/main" id="{DD8DF56F-E58B-491F-B835-EC26D405AED7}"/>
                </a:ext>
              </a:extLst>
            </p:cNvPr>
            <p:cNvSpPr>
              <a:spLocks noChangeAspect="1" noChangeShapeType="1"/>
            </p:cNvSpPr>
            <p:nvPr/>
          </p:nvSpPr>
          <p:spPr bwMode="auto">
            <a:xfrm>
              <a:off x="2568" y="2886"/>
              <a:ext cx="0" cy="1"/>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3791525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06669" y="1639614"/>
            <a:ext cx="7340600" cy="38430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对我国现实情况而言，可以说税收几乎不影响劳动的供给，而且个人所得税在短期内也不会成为主体税种，因此我国目前和今后相当长的时期内需要解决的不是如何增加劳动供给，而是如何消化劳动力过剩问题。</a:t>
            </a:r>
          </a:p>
        </p:txBody>
      </p:sp>
    </p:spTree>
    <p:extLst>
      <p:ext uri="{BB962C8B-B14F-4D97-AF65-F5344CB8AC3E}">
        <p14:creationId xmlns:p14="http://schemas.microsoft.com/office/powerpoint/2010/main" val="3787847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税收对居民储蓄的影响</a:t>
            </a:r>
          </a:p>
        </p:txBody>
      </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7" name="Rectangle 3"/>
          <p:cNvSpPr txBox="1">
            <a:spLocks noChangeArrowheads="1"/>
          </p:cNvSpPr>
          <p:nvPr/>
        </p:nvSpPr>
        <p:spPr>
          <a:xfrm>
            <a:off x="778932" y="1719263"/>
            <a:ext cx="7569201" cy="4411662"/>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（一）私人储蓄及其决定因素</a:t>
            </a:r>
            <a:endParaRPr lang="en-US" altLang="zh-CN" sz="2400" dirty="0">
              <a:solidFill>
                <a:sysClr val="windowText" lastClr="000000"/>
              </a:solidFill>
              <a:latin typeface="微软雅黑"/>
              <a:ea typeface="微软雅黑"/>
              <a:cs typeface="微软雅黑"/>
            </a:endParaRPr>
          </a:p>
          <a:p>
            <a:pPr>
              <a:defRPr/>
            </a:pPr>
            <a:endParaRPr lang="en-US" altLang="zh-TW" sz="2400" dirty="0">
              <a:solidFill>
                <a:sysClr val="windowText" lastClr="000000"/>
              </a:solidFill>
              <a:latin typeface="微软雅黑"/>
              <a:ea typeface="微软雅黑"/>
              <a:cs typeface="微软雅黑"/>
            </a:endParaRPr>
          </a:p>
        </p:txBody>
      </p:sp>
      <p:sp>
        <p:nvSpPr>
          <p:cNvPr id="28" name="AutoShape 5"/>
          <p:cNvSpPr>
            <a:spLocks noChangeArrowheads="1"/>
          </p:cNvSpPr>
          <p:nvPr/>
        </p:nvSpPr>
        <p:spPr bwMode="auto">
          <a:xfrm flipV="1">
            <a:off x="1303338" y="3254375"/>
            <a:ext cx="6840537" cy="661988"/>
          </a:xfrm>
          <a:custGeom>
            <a:avLst/>
            <a:gdLst>
              <a:gd name="T0" fmla="*/ 6236606 w 21600"/>
              <a:gd name="T1" fmla="*/ 330994 h 21600"/>
              <a:gd name="T2" fmla="*/ 3420269 w 21600"/>
              <a:gd name="T3" fmla="*/ 661988 h 21600"/>
              <a:gd name="T4" fmla="*/ 603931 w 21600"/>
              <a:gd name="T5" fmla="*/ 330994 h 21600"/>
              <a:gd name="T6" fmla="*/ 3420269 w 21600"/>
              <a:gd name="T7" fmla="*/ 0 h 21600"/>
              <a:gd name="T8" fmla="*/ 0 60000 65536"/>
              <a:gd name="T9" fmla="*/ 0 60000 65536"/>
              <a:gd name="T10" fmla="*/ 0 60000 65536"/>
              <a:gd name="T11" fmla="*/ 0 60000 65536"/>
              <a:gd name="T12" fmla="*/ 3707 w 21600"/>
              <a:gd name="T13" fmla="*/ 3707 h 21600"/>
              <a:gd name="T14" fmla="*/ 17893 w 21600"/>
              <a:gd name="T15" fmla="*/ 17893 h 21600"/>
            </a:gdLst>
            <a:ahLst/>
            <a:cxnLst>
              <a:cxn ang="T8">
                <a:pos x="T0" y="T1"/>
              </a:cxn>
              <a:cxn ang="T9">
                <a:pos x="T2" y="T3"/>
              </a:cxn>
              <a:cxn ang="T10">
                <a:pos x="T4" y="T5"/>
              </a:cxn>
              <a:cxn ang="T11">
                <a:pos x="T6" y="T7"/>
              </a:cxn>
            </a:cxnLst>
            <a:rect l="T12" t="T13" r="T14" b="T15"/>
            <a:pathLst>
              <a:path w="21600" h="21600">
                <a:moveTo>
                  <a:pt x="0" y="0"/>
                </a:moveTo>
                <a:lnTo>
                  <a:pt x="3813" y="21600"/>
                </a:lnTo>
                <a:lnTo>
                  <a:pt x="17787" y="21600"/>
                </a:lnTo>
                <a:lnTo>
                  <a:pt x="21600" y="0"/>
                </a:lnTo>
                <a:close/>
              </a:path>
            </a:pathLst>
          </a:custGeom>
          <a:gradFill rotWithShape="1">
            <a:gsLst>
              <a:gs pos="0">
                <a:srgbClr val="8F038F">
                  <a:alpha val="39999"/>
                </a:srgbClr>
              </a:gs>
              <a:gs pos="100000">
                <a:srgbClr val="FFFFFF">
                  <a:alpha val="0"/>
                </a:srgbClr>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隶书" charset="0"/>
              <a:cs typeface="隶书" charset="0"/>
            </a:endParaRPr>
          </a:p>
        </p:txBody>
      </p:sp>
      <p:sp>
        <p:nvSpPr>
          <p:cNvPr id="29" name="AutoShape 6"/>
          <p:cNvSpPr>
            <a:spLocks noChangeArrowheads="1"/>
          </p:cNvSpPr>
          <p:nvPr/>
        </p:nvSpPr>
        <p:spPr bwMode="auto">
          <a:xfrm flipV="1">
            <a:off x="1306513" y="2328863"/>
            <a:ext cx="6765925" cy="665162"/>
          </a:xfrm>
          <a:custGeom>
            <a:avLst/>
            <a:gdLst>
              <a:gd name="T0" fmla="*/ 6168582 w 21600"/>
              <a:gd name="T1" fmla="*/ 332581 h 21600"/>
              <a:gd name="T2" fmla="*/ 3382963 w 21600"/>
              <a:gd name="T3" fmla="*/ 665162 h 21600"/>
              <a:gd name="T4" fmla="*/ 597343 w 21600"/>
              <a:gd name="T5" fmla="*/ 332581 h 21600"/>
              <a:gd name="T6" fmla="*/ 3382963 w 21600"/>
              <a:gd name="T7" fmla="*/ 0 h 21600"/>
              <a:gd name="T8" fmla="*/ 0 60000 65536"/>
              <a:gd name="T9" fmla="*/ 0 60000 65536"/>
              <a:gd name="T10" fmla="*/ 0 60000 65536"/>
              <a:gd name="T11" fmla="*/ 0 60000 65536"/>
              <a:gd name="T12" fmla="*/ 3707 w 21600"/>
              <a:gd name="T13" fmla="*/ 3707 h 21600"/>
              <a:gd name="T14" fmla="*/ 17893 w 21600"/>
              <a:gd name="T15" fmla="*/ 17893 h 21600"/>
            </a:gdLst>
            <a:ahLst/>
            <a:cxnLst>
              <a:cxn ang="T8">
                <a:pos x="T0" y="T1"/>
              </a:cxn>
              <a:cxn ang="T9">
                <a:pos x="T2" y="T3"/>
              </a:cxn>
              <a:cxn ang="T10">
                <a:pos x="T4" y="T5"/>
              </a:cxn>
              <a:cxn ang="T11">
                <a:pos x="T6" y="T7"/>
              </a:cxn>
            </a:cxnLst>
            <a:rect l="T12" t="T13" r="T14" b="T15"/>
            <a:pathLst>
              <a:path w="21600" h="21600">
                <a:moveTo>
                  <a:pt x="0" y="0"/>
                </a:moveTo>
                <a:lnTo>
                  <a:pt x="3813" y="21600"/>
                </a:lnTo>
                <a:lnTo>
                  <a:pt x="17787" y="21600"/>
                </a:lnTo>
                <a:lnTo>
                  <a:pt x="21600" y="0"/>
                </a:lnTo>
                <a:close/>
              </a:path>
            </a:pathLst>
          </a:custGeom>
          <a:gradFill rotWithShape="1">
            <a:gsLst>
              <a:gs pos="0">
                <a:srgbClr val="4AB1E4">
                  <a:alpha val="39999"/>
                </a:srgbClr>
              </a:gs>
              <a:gs pos="100000">
                <a:srgbClr val="FFFFFF">
                  <a:alpha val="0"/>
                </a:srgbClr>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隶书" charset="0"/>
              <a:cs typeface="隶书" charset="0"/>
            </a:endParaRPr>
          </a:p>
        </p:txBody>
      </p:sp>
      <p:sp>
        <p:nvSpPr>
          <p:cNvPr id="35" name="AutoShape 3"/>
          <p:cNvSpPr>
            <a:spLocks noChangeArrowheads="1"/>
          </p:cNvSpPr>
          <p:nvPr/>
        </p:nvSpPr>
        <p:spPr bwMode="auto">
          <a:xfrm>
            <a:off x="1279525" y="3000375"/>
            <a:ext cx="6840538" cy="720725"/>
          </a:xfrm>
          <a:prstGeom prst="roundRect">
            <a:avLst>
              <a:gd name="adj" fmla="val 11921"/>
            </a:avLst>
          </a:prstGeom>
          <a:gradFill rotWithShape="1">
            <a:gsLst>
              <a:gs pos="0">
                <a:schemeClr val="accent1"/>
              </a:gs>
              <a:gs pos="100000">
                <a:srgbClr val="347C9F"/>
              </a:gs>
            </a:gsLst>
            <a:lin ang="5400000" scaled="1"/>
          </a:gradFill>
          <a:ln w="25400" cmpd="sng">
            <a:solidFill>
              <a:srgbClr val="FEFFFF"/>
            </a:solidFill>
            <a:round/>
            <a:headEnd/>
            <a:tailEnd/>
          </a:ln>
          <a:effectLst>
            <a:outerShdw blurRad="63500" dist="53882" dir="2700000" algn="ctr" rotWithShape="0">
              <a:srgbClr val="000000">
                <a:alpha val="50000"/>
              </a:srgbClr>
            </a:outerShdw>
          </a:effectLst>
        </p:spPr>
        <p:txBody>
          <a:bodyPr wrap="none" anchor="ctr"/>
          <a:lstStyle/>
          <a:p>
            <a:pPr eaLnBrk="0" hangingPunct="0"/>
            <a:endParaRPr lang="zh-CN" altLang="en-US">
              <a:ea typeface="隶书" charset="0"/>
              <a:cs typeface="隶书" charset="0"/>
            </a:endParaRPr>
          </a:p>
        </p:txBody>
      </p:sp>
      <p:sp>
        <p:nvSpPr>
          <p:cNvPr id="30" name="Text Box 11"/>
          <p:cNvSpPr txBox="1">
            <a:spLocks noChangeArrowheads="1"/>
          </p:cNvSpPr>
          <p:nvPr/>
        </p:nvSpPr>
        <p:spPr bwMode="auto">
          <a:xfrm>
            <a:off x="1357313" y="3000375"/>
            <a:ext cx="6858000"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zh-CN" altLang="en-US" sz="2000" dirty="0">
                <a:solidFill>
                  <a:srgbClr val="FEFFFF"/>
                </a:solidFill>
                <a:ea typeface="隶书" charset="0"/>
                <a:cs typeface="隶书" charset="0"/>
              </a:rPr>
              <a:t>储蓄函数是指储蓄与决定储蓄的各种因素之间的依存关系</a:t>
            </a:r>
            <a:r>
              <a:rPr lang="en-US" altLang="zh-CN" sz="2000" dirty="0">
                <a:solidFill>
                  <a:srgbClr val="FEFFFF"/>
                </a:solidFill>
                <a:ea typeface="隶书" charset="0"/>
                <a:cs typeface="隶书" charset="0"/>
              </a:rPr>
              <a:t>S=f(Y,R,W,X)</a:t>
            </a:r>
            <a:r>
              <a:rPr lang="zh-CN" altLang="en-US" sz="2000" dirty="0">
                <a:solidFill>
                  <a:srgbClr val="FEFFFF"/>
                </a:solidFill>
                <a:ea typeface="隶书" charset="0"/>
                <a:cs typeface="隶书" charset="0"/>
              </a:rPr>
              <a:t>　</a:t>
            </a:r>
          </a:p>
        </p:txBody>
      </p:sp>
      <p:sp>
        <p:nvSpPr>
          <p:cNvPr id="31" name="AutoShape 16"/>
          <p:cNvSpPr>
            <a:spLocks noChangeArrowheads="1"/>
          </p:cNvSpPr>
          <p:nvPr/>
        </p:nvSpPr>
        <p:spPr bwMode="auto">
          <a:xfrm flipV="1">
            <a:off x="1285875" y="4137025"/>
            <a:ext cx="6840538" cy="665163"/>
          </a:xfrm>
          <a:custGeom>
            <a:avLst/>
            <a:gdLst>
              <a:gd name="T0" fmla="*/ 6236607 w 21600"/>
              <a:gd name="T1" fmla="*/ 332582 h 21600"/>
              <a:gd name="T2" fmla="*/ 3420269 w 21600"/>
              <a:gd name="T3" fmla="*/ 665163 h 21600"/>
              <a:gd name="T4" fmla="*/ 603931 w 21600"/>
              <a:gd name="T5" fmla="*/ 332582 h 21600"/>
              <a:gd name="T6" fmla="*/ 3420269 w 21600"/>
              <a:gd name="T7" fmla="*/ 0 h 21600"/>
              <a:gd name="T8" fmla="*/ 0 60000 65536"/>
              <a:gd name="T9" fmla="*/ 0 60000 65536"/>
              <a:gd name="T10" fmla="*/ 0 60000 65536"/>
              <a:gd name="T11" fmla="*/ 0 60000 65536"/>
              <a:gd name="T12" fmla="*/ 3707 w 21600"/>
              <a:gd name="T13" fmla="*/ 3707 h 21600"/>
              <a:gd name="T14" fmla="*/ 17893 w 21600"/>
              <a:gd name="T15" fmla="*/ 17893 h 21600"/>
            </a:gdLst>
            <a:ahLst/>
            <a:cxnLst>
              <a:cxn ang="T8">
                <a:pos x="T0" y="T1"/>
              </a:cxn>
              <a:cxn ang="T9">
                <a:pos x="T2" y="T3"/>
              </a:cxn>
              <a:cxn ang="T10">
                <a:pos x="T4" y="T5"/>
              </a:cxn>
              <a:cxn ang="T11">
                <a:pos x="T6" y="T7"/>
              </a:cxn>
            </a:cxnLst>
            <a:rect l="T12" t="T13" r="T14" b="T15"/>
            <a:pathLst>
              <a:path w="21600" h="21600">
                <a:moveTo>
                  <a:pt x="0" y="0"/>
                </a:moveTo>
                <a:lnTo>
                  <a:pt x="3813" y="21600"/>
                </a:lnTo>
                <a:lnTo>
                  <a:pt x="17787" y="21600"/>
                </a:lnTo>
                <a:lnTo>
                  <a:pt x="21600" y="0"/>
                </a:lnTo>
                <a:close/>
              </a:path>
            </a:pathLst>
          </a:custGeom>
          <a:gradFill rotWithShape="1">
            <a:gsLst>
              <a:gs pos="0">
                <a:srgbClr val="F77A1D">
                  <a:alpha val="39999"/>
                </a:srgbClr>
              </a:gs>
              <a:gs pos="100000">
                <a:srgbClr val="FFFFFF">
                  <a:alpha val="0"/>
                </a:srgbClr>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隶书" charset="0"/>
              <a:cs typeface="隶书" charset="0"/>
            </a:endParaRPr>
          </a:p>
        </p:txBody>
      </p:sp>
      <p:sp>
        <p:nvSpPr>
          <p:cNvPr id="32" name="Text Box 20"/>
          <p:cNvSpPr txBox="1">
            <a:spLocks noChangeArrowheads="1"/>
          </p:cNvSpPr>
          <p:nvPr/>
        </p:nvSpPr>
        <p:spPr bwMode="auto">
          <a:xfrm>
            <a:off x="1285875" y="4786313"/>
            <a:ext cx="6858000"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pPr>
            <a:r>
              <a:rPr lang="zh-CN" altLang="en-US" sz="2000" dirty="0">
                <a:solidFill>
                  <a:srgbClr val="FEFFFF"/>
                </a:solidFill>
                <a:ea typeface="隶书" charset="0"/>
                <a:cs typeface="隶书" charset="0"/>
              </a:rPr>
              <a:t>决定储蓄的因素很多，但最重要的是三种</a:t>
            </a:r>
            <a:r>
              <a:rPr lang="en-US" sz="2000" dirty="0">
                <a:solidFill>
                  <a:srgbClr val="FEFFFF"/>
                </a:solidFill>
                <a:ea typeface="隶书" charset="0"/>
                <a:cs typeface="隶书" charset="0"/>
              </a:rPr>
              <a:t>:</a:t>
            </a:r>
            <a:r>
              <a:rPr lang="zh-CN" altLang="en-US" sz="2000" dirty="0">
                <a:solidFill>
                  <a:srgbClr val="FEFFFF"/>
                </a:solidFill>
                <a:ea typeface="隶书" charset="0"/>
                <a:cs typeface="隶书" charset="0"/>
              </a:rPr>
              <a:t>收入、利息率和净财富。</a:t>
            </a:r>
          </a:p>
        </p:txBody>
      </p:sp>
      <p:sp>
        <p:nvSpPr>
          <p:cNvPr id="36" name="AutoShape 4"/>
          <p:cNvSpPr>
            <a:spLocks noChangeArrowheads="1"/>
          </p:cNvSpPr>
          <p:nvPr/>
        </p:nvSpPr>
        <p:spPr bwMode="auto">
          <a:xfrm>
            <a:off x="1276350" y="3916363"/>
            <a:ext cx="6840538" cy="720725"/>
          </a:xfrm>
          <a:prstGeom prst="roundRect">
            <a:avLst>
              <a:gd name="adj" fmla="val 11921"/>
            </a:avLst>
          </a:prstGeom>
          <a:gradFill rotWithShape="1">
            <a:gsLst>
              <a:gs pos="0">
                <a:schemeClr val="accent2"/>
              </a:gs>
              <a:gs pos="100000">
                <a:srgbClr val="640264"/>
              </a:gs>
            </a:gsLst>
            <a:lin ang="5400000" scaled="1"/>
          </a:gradFill>
          <a:ln w="25400" cmpd="sng">
            <a:solidFill>
              <a:srgbClr val="FEFFFF"/>
            </a:solidFill>
            <a:round/>
            <a:headEnd/>
            <a:tailEnd/>
          </a:ln>
          <a:effectLst>
            <a:outerShdw blurRad="63500" dist="53882" dir="2700000" algn="ctr" rotWithShape="0">
              <a:srgbClr val="000000">
                <a:alpha val="50000"/>
              </a:srgbClr>
            </a:outerShdw>
          </a:effectLst>
        </p:spPr>
        <p:txBody>
          <a:bodyPr wrap="none" anchor="ctr"/>
          <a:lstStyle/>
          <a:p>
            <a:pPr eaLnBrk="0" hangingPunct="0"/>
            <a:endParaRPr lang="zh-CN" altLang="en-US">
              <a:ea typeface="隶书" charset="0"/>
              <a:cs typeface="隶书" charset="0"/>
            </a:endParaRPr>
          </a:p>
        </p:txBody>
      </p:sp>
      <p:sp>
        <p:nvSpPr>
          <p:cNvPr id="37" name="Text Box 12"/>
          <p:cNvSpPr txBox="1">
            <a:spLocks noChangeArrowheads="1"/>
          </p:cNvSpPr>
          <p:nvPr/>
        </p:nvSpPr>
        <p:spPr bwMode="auto">
          <a:xfrm>
            <a:off x="1285875" y="3936670"/>
            <a:ext cx="692943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pPr>
            <a:r>
              <a:rPr lang="zh-CN" altLang="en-US" sz="2000" dirty="0">
                <a:solidFill>
                  <a:srgbClr val="FEFFFF"/>
                </a:solidFill>
                <a:ea typeface="隶书" charset="0"/>
                <a:cs typeface="隶书" charset="0"/>
              </a:rPr>
              <a:t>决定储蓄的因素很多，但最重要的是两种</a:t>
            </a:r>
            <a:r>
              <a:rPr lang="en-US" altLang="zh-CN" sz="2000" dirty="0">
                <a:solidFill>
                  <a:srgbClr val="FEFFFF"/>
                </a:solidFill>
                <a:ea typeface="隶书" charset="0"/>
                <a:cs typeface="隶书" charset="0"/>
              </a:rPr>
              <a:t>:</a:t>
            </a:r>
            <a:r>
              <a:rPr lang="zh-CN" altLang="en-US" sz="2000" dirty="0">
                <a:solidFill>
                  <a:srgbClr val="FEFFFF"/>
                </a:solidFill>
                <a:ea typeface="隶书" charset="0"/>
                <a:cs typeface="隶书" charset="0"/>
              </a:rPr>
              <a:t>收入和利息率。</a:t>
            </a:r>
          </a:p>
        </p:txBody>
      </p:sp>
      <p:sp>
        <p:nvSpPr>
          <p:cNvPr id="39" name="AutoShape 15"/>
          <p:cNvSpPr>
            <a:spLocks noChangeArrowheads="1"/>
          </p:cNvSpPr>
          <p:nvPr/>
        </p:nvSpPr>
        <p:spPr bwMode="auto">
          <a:xfrm>
            <a:off x="1285875" y="4779963"/>
            <a:ext cx="6840538" cy="720725"/>
          </a:xfrm>
          <a:prstGeom prst="roundRect">
            <a:avLst>
              <a:gd name="adj" fmla="val 11921"/>
            </a:avLst>
          </a:prstGeom>
          <a:gradFill rotWithShape="1">
            <a:gsLst>
              <a:gs pos="0">
                <a:srgbClr val="F77A1D"/>
              </a:gs>
              <a:gs pos="100000">
                <a:srgbClr val="AC5514"/>
              </a:gs>
            </a:gsLst>
            <a:lin ang="5400000" scaled="1"/>
          </a:gradFill>
          <a:ln w="25400" cmpd="sng">
            <a:solidFill>
              <a:srgbClr val="FEFFFF"/>
            </a:solidFill>
            <a:round/>
            <a:headEnd/>
            <a:tailEnd/>
          </a:ln>
          <a:effectLst>
            <a:outerShdw blurRad="63500" dist="53882" dir="2700000" algn="ctr" rotWithShape="0">
              <a:srgbClr val="000000">
                <a:alpha val="50000"/>
              </a:srgbClr>
            </a:outerShdw>
          </a:effec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隶书" charset="0"/>
              <a:cs typeface="隶书" charset="0"/>
            </a:endParaRPr>
          </a:p>
        </p:txBody>
      </p:sp>
      <p:sp>
        <p:nvSpPr>
          <p:cNvPr id="40" name="Text Box 20"/>
          <p:cNvSpPr txBox="1">
            <a:spLocks noChangeArrowheads="1"/>
          </p:cNvSpPr>
          <p:nvPr/>
        </p:nvSpPr>
        <p:spPr bwMode="auto">
          <a:xfrm>
            <a:off x="1306513" y="4799563"/>
            <a:ext cx="68580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pPr>
            <a:r>
              <a:rPr lang="zh-CN" altLang="en-US" sz="2000" dirty="0">
                <a:solidFill>
                  <a:srgbClr val="FEFFFF"/>
                </a:solidFill>
                <a:ea typeface="隶书" charset="0"/>
                <a:cs typeface="隶书" charset="0"/>
              </a:rPr>
              <a:t>税收对私人储蓄的效应是通过税收对</a:t>
            </a:r>
            <a:r>
              <a:rPr lang="zh-CN" altLang="en-US" sz="2000" dirty="0">
                <a:solidFill>
                  <a:srgbClr val="0070C0"/>
                </a:solidFill>
                <a:ea typeface="隶书" charset="0"/>
                <a:cs typeface="隶书" charset="0"/>
              </a:rPr>
              <a:t>个人可支配收入</a:t>
            </a:r>
            <a:r>
              <a:rPr lang="zh-CN" altLang="en-US" sz="2000" dirty="0">
                <a:solidFill>
                  <a:srgbClr val="FEFFFF"/>
                </a:solidFill>
                <a:ea typeface="隶书" charset="0"/>
                <a:cs typeface="隶书" charset="0"/>
              </a:rPr>
              <a:t>和</a:t>
            </a:r>
            <a:r>
              <a:rPr lang="zh-CN" altLang="en-US" sz="2000" dirty="0">
                <a:solidFill>
                  <a:srgbClr val="0070C0"/>
                </a:solidFill>
                <a:ea typeface="隶书" charset="0"/>
                <a:cs typeface="隶书" charset="0"/>
              </a:rPr>
              <a:t>税后利息率</a:t>
            </a:r>
            <a:r>
              <a:rPr lang="zh-CN" altLang="en-US" sz="2000" dirty="0">
                <a:solidFill>
                  <a:srgbClr val="FEFFFF"/>
                </a:solidFill>
                <a:ea typeface="隶书" charset="0"/>
                <a:cs typeface="隶书" charset="0"/>
              </a:rPr>
              <a:t>的影响来实现，分别表现为收入效应、替代效应。</a:t>
            </a:r>
          </a:p>
        </p:txBody>
      </p:sp>
    </p:spTree>
    <p:extLst>
      <p:ext uri="{BB962C8B-B14F-4D97-AF65-F5344CB8AC3E}">
        <p14:creationId xmlns:p14="http://schemas.microsoft.com/office/powerpoint/2010/main" val="3705339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7" name="Rectangle 3"/>
          <p:cNvSpPr txBox="1">
            <a:spLocks noChangeArrowheads="1"/>
          </p:cNvSpPr>
          <p:nvPr/>
        </p:nvSpPr>
        <p:spPr>
          <a:xfrm>
            <a:off x="778932" y="1719263"/>
            <a:ext cx="7569201" cy="4411662"/>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（二）税收与私人储蓄：收入效应</a:t>
            </a:r>
            <a:endParaRPr lang="en-US" altLang="zh-CN" sz="2400" dirty="0">
              <a:solidFill>
                <a:sysClr val="windowText" lastClr="000000"/>
              </a:solidFill>
              <a:latin typeface="微软雅黑"/>
              <a:ea typeface="微软雅黑"/>
              <a:cs typeface="微软雅黑"/>
            </a:endParaRPr>
          </a:p>
          <a:p>
            <a:pPr>
              <a:defRPr/>
            </a:pPr>
            <a:endParaRPr lang="en-US" altLang="zh-TW"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政府征收</a:t>
            </a:r>
            <a:r>
              <a:rPr lang="zh-CN" altLang="en-US" sz="2400" dirty="0">
                <a:solidFill>
                  <a:srgbClr val="0070C0"/>
                </a:solidFill>
                <a:latin typeface="微软雅黑"/>
                <a:ea typeface="微软雅黑"/>
                <a:cs typeface="微软雅黑"/>
              </a:rPr>
              <a:t>个人所得税</a:t>
            </a:r>
            <a:r>
              <a:rPr lang="zh-CN" altLang="en-US" sz="2400" dirty="0">
                <a:solidFill>
                  <a:sysClr val="windowText" lastClr="000000"/>
                </a:solidFill>
                <a:latin typeface="微软雅黑"/>
                <a:ea typeface="微软雅黑"/>
                <a:cs typeface="微软雅黑"/>
              </a:rPr>
              <a:t>对居民储蓄只有收入效应，即征收个人所得税会减少纳税人的可支配收入，迫使纳税人降低当前的消费水平和储蓄水平。</a:t>
            </a:r>
            <a:endParaRPr lang="en-US" altLang="zh-CN"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收入效应的大小，取决于所得税的平均税率水平。</a:t>
            </a:r>
          </a:p>
        </p:txBody>
      </p:sp>
    </p:spTree>
    <p:extLst>
      <p:ext uri="{BB962C8B-B14F-4D97-AF65-F5344CB8AC3E}">
        <p14:creationId xmlns:p14="http://schemas.microsoft.com/office/powerpoint/2010/main" val="3883127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7" name="Rectangle 3"/>
          <p:cNvSpPr txBox="1">
            <a:spLocks noChangeArrowheads="1"/>
          </p:cNvSpPr>
          <p:nvPr/>
        </p:nvSpPr>
        <p:spPr>
          <a:xfrm>
            <a:off x="778932" y="1719263"/>
            <a:ext cx="7569201" cy="4411662"/>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（三）税收与私人储蓄：替代效应</a:t>
            </a:r>
            <a:endParaRPr lang="en-US" altLang="zh-CN" sz="2400" dirty="0">
              <a:solidFill>
                <a:sysClr val="windowText" lastClr="000000"/>
              </a:solidFill>
              <a:latin typeface="微软雅黑"/>
              <a:ea typeface="微软雅黑"/>
              <a:cs typeface="微软雅黑"/>
            </a:endParaRPr>
          </a:p>
          <a:p>
            <a:pPr>
              <a:defRPr/>
            </a:pPr>
            <a:endParaRPr lang="en-US" altLang="zh-TW"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政府对</a:t>
            </a:r>
            <a:r>
              <a:rPr lang="zh-CN" altLang="en-US" sz="2400" dirty="0">
                <a:solidFill>
                  <a:srgbClr val="0070C0"/>
                </a:solidFill>
                <a:latin typeface="微软雅黑"/>
                <a:ea typeface="微软雅黑"/>
                <a:cs typeface="微软雅黑"/>
              </a:rPr>
              <a:t>储蓄利息（收益）</a:t>
            </a:r>
            <a:r>
              <a:rPr lang="zh-CN" altLang="en-US" sz="2400" dirty="0">
                <a:solidFill>
                  <a:sysClr val="windowText" lastClr="000000"/>
                </a:solidFill>
                <a:latin typeface="微软雅黑"/>
                <a:ea typeface="微软雅黑"/>
                <a:cs typeface="微软雅黑"/>
              </a:rPr>
              <a:t>征</a:t>
            </a:r>
            <a:r>
              <a:rPr lang="zh-CN" altLang="en-US" sz="2400" dirty="0">
                <a:solidFill>
                  <a:srgbClr val="0070C0"/>
                </a:solidFill>
                <a:latin typeface="微软雅黑"/>
                <a:ea typeface="微软雅黑"/>
                <a:cs typeface="微软雅黑"/>
              </a:rPr>
              <a:t>利息所得税</a:t>
            </a:r>
            <a:r>
              <a:rPr lang="zh-CN" altLang="en-US" sz="2400" dirty="0">
                <a:solidFill>
                  <a:sysClr val="windowText" lastClr="000000"/>
                </a:solidFill>
                <a:latin typeface="微软雅黑"/>
                <a:ea typeface="微软雅黑"/>
                <a:cs typeface="微软雅黑"/>
              </a:rPr>
              <a:t>，减少纳税人实际利息收入，降低了储蓄的吸引力，从而以消费替代储蓄。</a:t>
            </a:r>
          </a:p>
          <a:p>
            <a:pPr>
              <a:defRPr/>
            </a:pPr>
            <a:r>
              <a:rPr lang="zh-CN" altLang="en-US" sz="2400" dirty="0">
                <a:solidFill>
                  <a:sysClr val="windowText" lastClr="000000"/>
                </a:solidFill>
                <a:latin typeface="微软雅黑"/>
                <a:ea typeface="微软雅黑"/>
                <a:cs typeface="微软雅黑"/>
              </a:rPr>
              <a:t>替代效应的大小，由所得税的边际税率决定。</a:t>
            </a:r>
          </a:p>
        </p:txBody>
      </p:sp>
    </p:spTree>
    <p:extLst>
      <p:ext uri="{BB962C8B-B14F-4D97-AF65-F5344CB8AC3E}">
        <p14:creationId xmlns:p14="http://schemas.microsoft.com/office/powerpoint/2010/main" val="1762568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309311"/>
            <a:ext cx="7340600" cy="47206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600" dirty="0">
                <a:solidFill>
                  <a:sysClr val="windowText" lastClr="000000"/>
                </a:solidFill>
                <a:latin typeface="微软雅黑"/>
                <a:ea typeface="微软雅黑"/>
                <a:cs typeface="微软雅黑"/>
              </a:rPr>
              <a:t>税收对私人储蓄的替代效应</a:t>
            </a:r>
            <a:endParaRPr lang="en-US" altLang="zh-CN" sz="2600" dirty="0">
              <a:solidFill>
                <a:sysClr val="windowText" lastClr="000000"/>
              </a:solidFill>
              <a:latin typeface="微软雅黑"/>
              <a:ea typeface="微软雅黑"/>
              <a:cs typeface="微软雅黑"/>
            </a:endParaRPr>
          </a:p>
        </p:txBody>
      </p:sp>
      <p:grpSp>
        <p:nvGrpSpPr>
          <p:cNvPr id="37" name="Group 56">
            <a:extLst>
              <a:ext uri="{FF2B5EF4-FFF2-40B4-BE49-F238E27FC236}">
                <a16:creationId xmlns:a16="http://schemas.microsoft.com/office/drawing/2014/main" id="{DD06F2F4-E786-43A6-A8D5-DF63D8362EA4}"/>
              </a:ext>
            </a:extLst>
          </p:cNvPr>
          <p:cNvGrpSpPr>
            <a:grpSpLocks/>
          </p:cNvGrpSpPr>
          <p:nvPr/>
        </p:nvGrpSpPr>
        <p:grpSpPr bwMode="auto">
          <a:xfrm>
            <a:off x="1247775" y="1765727"/>
            <a:ext cx="7058025" cy="4332287"/>
            <a:chOff x="838" y="1207"/>
            <a:chExt cx="4446" cy="2729"/>
          </a:xfrm>
        </p:grpSpPr>
        <p:sp>
          <p:nvSpPr>
            <p:cNvPr id="38" name="Rectangle 54">
              <a:extLst>
                <a:ext uri="{FF2B5EF4-FFF2-40B4-BE49-F238E27FC236}">
                  <a16:creationId xmlns:a16="http://schemas.microsoft.com/office/drawing/2014/main" id="{6916DFA4-00B3-4FA7-A0FB-489243E0DC86}"/>
                </a:ext>
              </a:extLst>
            </p:cNvPr>
            <p:cNvSpPr txBox="1">
              <a:spLocks noChangeArrowheads="1"/>
            </p:cNvSpPr>
            <p:nvPr/>
          </p:nvSpPr>
          <p:spPr bwMode="auto">
            <a:xfrm>
              <a:off x="838" y="1207"/>
              <a:ext cx="4446" cy="27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zh-CN"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39" name="Line 28">
              <a:extLst>
                <a:ext uri="{FF2B5EF4-FFF2-40B4-BE49-F238E27FC236}">
                  <a16:creationId xmlns:a16="http://schemas.microsoft.com/office/drawing/2014/main" id="{2DD3FFF1-18A6-43EE-A0EB-3F854E445AFC}"/>
                </a:ext>
              </a:extLst>
            </p:cNvPr>
            <p:cNvSpPr>
              <a:spLocks noChangeAspect="1" noChangeShapeType="1"/>
            </p:cNvSpPr>
            <p:nvPr/>
          </p:nvSpPr>
          <p:spPr bwMode="auto">
            <a:xfrm>
              <a:off x="1779" y="3453"/>
              <a:ext cx="306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 name="Line 29">
              <a:extLst>
                <a:ext uri="{FF2B5EF4-FFF2-40B4-BE49-F238E27FC236}">
                  <a16:creationId xmlns:a16="http://schemas.microsoft.com/office/drawing/2014/main" id="{1E3F0EA7-409F-4FEE-A12E-DC1FF10FD2DD}"/>
                </a:ext>
              </a:extLst>
            </p:cNvPr>
            <p:cNvSpPr>
              <a:spLocks noChangeAspect="1" noChangeShapeType="1"/>
            </p:cNvSpPr>
            <p:nvPr/>
          </p:nvSpPr>
          <p:spPr bwMode="auto">
            <a:xfrm flipV="1">
              <a:off x="1779" y="1480"/>
              <a:ext cx="0" cy="1973"/>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5" name="Rectangle 30">
              <a:extLst>
                <a:ext uri="{FF2B5EF4-FFF2-40B4-BE49-F238E27FC236}">
                  <a16:creationId xmlns:a16="http://schemas.microsoft.com/office/drawing/2014/main" id="{B9DBE101-128E-4C21-BC4A-0111EC4D45E9}"/>
                </a:ext>
              </a:extLst>
            </p:cNvPr>
            <p:cNvSpPr>
              <a:spLocks noChangeAspect="1" noChangeArrowheads="1"/>
            </p:cNvSpPr>
            <p:nvPr/>
          </p:nvSpPr>
          <p:spPr bwMode="auto">
            <a:xfrm>
              <a:off x="1606" y="3454"/>
              <a:ext cx="382"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O</a:t>
              </a:r>
            </a:p>
          </p:txBody>
        </p:sp>
        <p:sp>
          <p:nvSpPr>
            <p:cNvPr id="56" name="Rectangle 31">
              <a:extLst>
                <a:ext uri="{FF2B5EF4-FFF2-40B4-BE49-F238E27FC236}">
                  <a16:creationId xmlns:a16="http://schemas.microsoft.com/office/drawing/2014/main" id="{62EA0C9D-471D-490E-94C5-0D9DBD3ADE18}"/>
                </a:ext>
              </a:extLst>
            </p:cNvPr>
            <p:cNvSpPr>
              <a:spLocks noChangeAspect="1" noChangeArrowheads="1"/>
            </p:cNvSpPr>
            <p:nvPr/>
          </p:nvSpPr>
          <p:spPr bwMode="auto">
            <a:xfrm>
              <a:off x="3373" y="2509"/>
              <a:ext cx="446"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I</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1</a:t>
              </a:r>
            </a:p>
          </p:txBody>
        </p:sp>
        <p:sp>
          <p:nvSpPr>
            <p:cNvPr id="57" name="Rectangle 32">
              <a:extLst>
                <a:ext uri="{FF2B5EF4-FFF2-40B4-BE49-F238E27FC236}">
                  <a16:creationId xmlns:a16="http://schemas.microsoft.com/office/drawing/2014/main" id="{67FA77DD-05E6-484E-9C5B-BC38A23BF76E}"/>
                </a:ext>
              </a:extLst>
            </p:cNvPr>
            <p:cNvSpPr>
              <a:spLocks noChangeAspect="1" noChangeArrowheads="1"/>
            </p:cNvSpPr>
            <p:nvPr/>
          </p:nvSpPr>
          <p:spPr bwMode="auto">
            <a:xfrm>
              <a:off x="1722" y="1677"/>
              <a:ext cx="19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a:t>
              </a:r>
            </a:p>
          </p:txBody>
        </p:sp>
        <p:sp>
          <p:nvSpPr>
            <p:cNvPr id="58" name="Freeform 33">
              <a:extLst>
                <a:ext uri="{FF2B5EF4-FFF2-40B4-BE49-F238E27FC236}">
                  <a16:creationId xmlns:a16="http://schemas.microsoft.com/office/drawing/2014/main" id="{D07AFF7B-D6F5-4147-A45B-FDC006B01B92}"/>
                </a:ext>
              </a:extLst>
            </p:cNvPr>
            <p:cNvSpPr>
              <a:spLocks noChangeAspect="1"/>
            </p:cNvSpPr>
            <p:nvPr/>
          </p:nvSpPr>
          <p:spPr bwMode="auto">
            <a:xfrm rot="20160000">
              <a:off x="2545" y="2168"/>
              <a:ext cx="870" cy="1100"/>
            </a:xfrm>
            <a:custGeom>
              <a:avLst/>
              <a:gdLst>
                <a:gd name="T0" fmla="*/ 0 w 576"/>
                <a:gd name="T1" fmla="*/ 0 h 768"/>
                <a:gd name="T2" fmla="*/ 144 w 576"/>
                <a:gd name="T3" fmla="*/ 480 h 768"/>
                <a:gd name="T4" fmla="*/ 576 w 576"/>
                <a:gd name="T5" fmla="*/ 768 h 768"/>
              </a:gdLst>
              <a:ahLst/>
              <a:cxnLst>
                <a:cxn ang="0">
                  <a:pos x="T0" y="T1"/>
                </a:cxn>
                <a:cxn ang="0">
                  <a:pos x="T2" y="T3"/>
                </a:cxn>
                <a:cxn ang="0">
                  <a:pos x="T4" y="T5"/>
                </a:cxn>
              </a:cxnLst>
              <a:rect l="0" t="0" r="r" b="b"/>
              <a:pathLst>
                <a:path w="576" h="768">
                  <a:moveTo>
                    <a:pt x="0" y="0"/>
                  </a:moveTo>
                  <a:cubicBezTo>
                    <a:pt x="24" y="176"/>
                    <a:pt x="48" y="352"/>
                    <a:pt x="144" y="480"/>
                  </a:cubicBezTo>
                  <a:cubicBezTo>
                    <a:pt x="240" y="608"/>
                    <a:pt x="408" y="688"/>
                    <a:pt x="576" y="768"/>
                  </a:cubicBez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xmlns="">
                  <a:solidFill>
                    <a:srgbClr val="00CC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9" name="Rectangle 34">
              <a:extLst>
                <a:ext uri="{FF2B5EF4-FFF2-40B4-BE49-F238E27FC236}">
                  <a16:creationId xmlns:a16="http://schemas.microsoft.com/office/drawing/2014/main" id="{1501312A-1621-426A-8A6A-9E2D0A533D8E}"/>
                </a:ext>
              </a:extLst>
            </p:cNvPr>
            <p:cNvSpPr>
              <a:spLocks noChangeAspect="1" noChangeArrowheads="1"/>
            </p:cNvSpPr>
            <p:nvPr/>
          </p:nvSpPr>
          <p:spPr bwMode="auto">
            <a:xfrm>
              <a:off x="3555" y="2892"/>
              <a:ext cx="52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I</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2</a:t>
              </a:r>
            </a:p>
          </p:txBody>
        </p:sp>
        <p:sp>
          <p:nvSpPr>
            <p:cNvPr id="60" name="Rectangle 35">
              <a:extLst>
                <a:ext uri="{FF2B5EF4-FFF2-40B4-BE49-F238E27FC236}">
                  <a16:creationId xmlns:a16="http://schemas.microsoft.com/office/drawing/2014/main" id="{E14CD4CB-C239-4D43-B361-69002B825306}"/>
                </a:ext>
              </a:extLst>
            </p:cNvPr>
            <p:cNvSpPr>
              <a:spLocks noChangeAspect="1" noChangeArrowheads="1"/>
            </p:cNvSpPr>
            <p:nvPr/>
          </p:nvSpPr>
          <p:spPr bwMode="auto">
            <a:xfrm>
              <a:off x="1730" y="2212"/>
              <a:ext cx="464"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C</a:t>
              </a:r>
            </a:p>
          </p:txBody>
        </p:sp>
        <p:sp>
          <p:nvSpPr>
            <p:cNvPr id="61" name="Rectangle 36">
              <a:extLst>
                <a:ext uri="{FF2B5EF4-FFF2-40B4-BE49-F238E27FC236}">
                  <a16:creationId xmlns:a16="http://schemas.microsoft.com/office/drawing/2014/main" id="{5B52529B-AFA2-48AC-9342-ADD36D9D7A95}"/>
                </a:ext>
              </a:extLst>
            </p:cNvPr>
            <p:cNvSpPr>
              <a:spLocks noChangeAspect="1" noChangeArrowheads="1"/>
            </p:cNvSpPr>
            <p:nvPr/>
          </p:nvSpPr>
          <p:spPr bwMode="auto">
            <a:xfrm>
              <a:off x="1546" y="2304"/>
              <a:ext cx="52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S</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1</a:t>
              </a:r>
            </a:p>
          </p:txBody>
        </p:sp>
        <p:sp>
          <p:nvSpPr>
            <p:cNvPr id="62" name="Rectangle 37">
              <a:extLst>
                <a:ext uri="{FF2B5EF4-FFF2-40B4-BE49-F238E27FC236}">
                  <a16:creationId xmlns:a16="http://schemas.microsoft.com/office/drawing/2014/main" id="{031381E0-BADF-49B4-A0A4-A9DE6107F8BA}"/>
                </a:ext>
              </a:extLst>
            </p:cNvPr>
            <p:cNvSpPr>
              <a:spLocks noChangeAspect="1" noChangeArrowheads="1"/>
            </p:cNvSpPr>
            <p:nvPr/>
          </p:nvSpPr>
          <p:spPr bwMode="auto">
            <a:xfrm>
              <a:off x="2535" y="2260"/>
              <a:ext cx="566" cy="19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P</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1</a:t>
              </a:r>
            </a:p>
          </p:txBody>
        </p:sp>
        <p:sp>
          <p:nvSpPr>
            <p:cNvPr id="63" name="Rectangle 38">
              <a:extLst>
                <a:ext uri="{FF2B5EF4-FFF2-40B4-BE49-F238E27FC236}">
                  <a16:creationId xmlns:a16="http://schemas.microsoft.com/office/drawing/2014/main" id="{F7D881AA-E1E9-4FEB-8748-186388D2039D}"/>
                </a:ext>
              </a:extLst>
            </p:cNvPr>
            <p:cNvSpPr>
              <a:spLocks noChangeAspect="1" noChangeArrowheads="1"/>
            </p:cNvSpPr>
            <p:nvPr/>
          </p:nvSpPr>
          <p:spPr bwMode="auto">
            <a:xfrm>
              <a:off x="2837" y="2764"/>
              <a:ext cx="223"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P</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2</a:t>
              </a: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64" name="Rectangle 39">
              <a:extLst>
                <a:ext uri="{FF2B5EF4-FFF2-40B4-BE49-F238E27FC236}">
                  <a16:creationId xmlns:a16="http://schemas.microsoft.com/office/drawing/2014/main" id="{9B62415A-4DE4-4180-A7B1-6A54019847EF}"/>
                </a:ext>
              </a:extLst>
            </p:cNvPr>
            <p:cNvSpPr>
              <a:spLocks noChangeAspect="1" noChangeArrowheads="1"/>
            </p:cNvSpPr>
            <p:nvPr/>
          </p:nvSpPr>
          <p:spPr bwMode="auto">
            <a:xfrm>
              <a:off x="1340" y="1460"/>
              <a:ext cx="619"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储蓄</a:t>
              </a:r>
            </a:p>
          </p:txBody>
        </p:sp>
        <p:sp>
          <p:nvSpPr>
            <p:cNvPr id="65" name="Rectangle 40">
              <a:extLst>
                <a:ext uri="{FF2B5EF4-FFF2-40B4-BE49-F238E27FC236}">
                  <a16:creationId xmlns:a16="http://schemas.microsoft.com/office/drawing/2014/main" id="{35987CED-113A-44E1-B08D-65469B0DA420}"/>
                </a:ext>
              </a:extLst>
            </p:cNvPr>
            <p:cNvSpPr>
              <a:spLocks noChangeAspect="1" noChangeArrowheads="1"/>
            </p:cNvSpPr>
            <p:nvPr/>
          </p:nvSpPr>
          <p:spPr bwMode="auto">
            <a:xfrm>
              <a:off x="4547" y="3424"/>
              <a:ext cx="58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消费</a:t>
              </a:r>
              <a:endParaRPr kumimoji="0" lang="zh-CN" altLang="en-US"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66" name="Line 41">
              <a:extLst>
                <a:ext uri="{FF2B5EF4-FFF2-40B4-BE49-F238E27FC236}">
                  <a16:creationId xmlns:a16="http://schemas.microsoft.com/office/drawing/2014/main" id="{8FE0D408-7AE1-4471-9EE4-71C1134AA462}"/>
                </a:ext>
              </a:extLst>
            </p:cNvPr>
            <p:cNvSpPr>
              <a:spLocks noChangeShapeType="1"/>
            </p:cNvSpPr>
            <p:nvPr/>
          </p:nvSpPr>
          <p:spPr bwMode="auto">
            <a:xfrm flipH="1" flipV="1">
              <a:off x="1791" y="2454"/>
              <a:ext cx="2218" cy="99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7" name="Line 42">
              <a:extLst>
                <a:ext uri="{FF2B5EF4-FFF2-40B4-BE49-F238E27FC236}">
                  <a16:creationId xmlns:a16="http://schemas.microsoft.com/office/drawing/2014/main" id="{4008BAE3-0372-4C96-B5E0-D70580966448}"/>
                </a:ext>
              </a:extLst>
            </p:cNvPr>
            <p:cNvSpPr>
              <a:spLocks noChangeShapeType="1"/>
            </p:cNvSpPr>
            <p:nvPr/>
          </p:nvSpPr>
          <p:spPr bwMode="auto">
            <a:xfrm>
              <a:off x="1793" y="1935"/>
              <a:ext cx="2229" cy="152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1" name="Line 43">
              <a:extLst>
                <a:ext uri="{FF2B5EF4-FFF2-40B4-BE49-F238E27FC236}">
                  <a16:creationId xmlns:a16="http://schemas.microsoft.com/office/drawing/2014/main" id="{E4E08DD1-C7BC-4AB1-94E6-07483ECF4AB9}"/>
                </a:ext>
              </a:extLst>
            </p:cNvPr>
            <p:cNvSpPr>
              <a:spLocks noChangeShapeType="1"/>
            </p:cNvSpPr>
            <p:nvPr/>
          </p:nvSpPr>
          <p:spPr bwMode="auto">
            <a:xfrm>
              <a:off x="1783" y="2943"/>
              <a:ext cx="1115" cy="0"/>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2" name="Freeform 44">
              <a:extLst>
                <a:ext uri="{FF2B5EF4-FFF2-40B4-BE49-F238E27FC236}">
                  <a16:creationId xmlns:a16="http://schemas.microsoft.com/office/drawing/2014/main" id="{076F3710-2D31-42D8-BECA-E995BFB00C1B}"/>
                </a:ext>
              </a:extLst>
            </p:cNvPr>
            <p:cNvSpPr>
              <a:spLocks noChangeAspect="1"/>
            </p:cNvSpPr>
            <p:nvPr/>
          </p:nvSpPr>
          <p:spPr bwMode="auto">
            <a:xfrm rot="20160000">
              <a:off x="2379" y="1770"/>
              <a:ext cx="870" cy="1101"/>
            </a:xfrm>
            <a:custGeom>
              <a:avLst/>
              <a:gdLst>
                <a:gd name="T0" fmla="*/ 0 w 576"/>
                <a:gd name="T1" fmla="*/ 0 h 768"/>
                <a:gd name="T2" fmla="*/ 144 w 576"/>
                <a:gd name="T3" fmla="*/ 480 h 768"/>
                <a:gd name="T4" fmla="*/ 576 w 576"/>
                <a:gd name="T5" fmla="*/ 768 h 768"/>
              </a:gdLst>
              <a:ahLst/>
              <a:cxnLst>
                <a:cxn ang="0">
                  <a:pos x="T0" y="T1"/>
                </a:cxn>
                <a:cxn ang="0">
                  <a:pos x="T2" y="T3"/>
                </a:cxn>
                <a:cxn ang="0">
                  <a:pos x="T4" y="T5"/>
                </a:cxn>
              </a:cxnLst>
              <a:rect l="0" t="0" r="r" b="b"/>
              <a:pathLst>
                <a:path w="576" h="768">
                  <a:moveTo>
                    <a:pt x="0" y="0"/>
                  </a:moveTo>
                  <a:cubicBezTo>
                    <a:pt x="24" y="176"/>
                    <a:pt x="48" y="352"/>
                    <a:pt x="144" y="480"/>
                  </a:cubicBezTo>
                  <a:cubicBezTo>
                    <a:pt x="240" y="608"/>
                    <a:pt x="408" y="688"/>
                    <a:pt x="576" y="768"/>
                  </a:cubicBez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xmlns="">
                  <a:solidFill>
                    <a:srgbClr val="00CC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3" name="Line 45">
              <a:extLst>
                <a:ext uri="{FF2B5EF4-FFF2-40B4-BE49-F238E27FC236}">
                  <a16:creationId xmlns:a16="http://schemas.microsoft.com/office/drawing/2014/main" id="{44FA68CD-8015-4CE9-BD5C-E6740FBE51C3}"/>
                </a:ext>
              </a:extLst>
            </p:cNvPr>
            <p:cNvSpPr>
              <a:spLocks noChangeShapeType="1"/>
            </p:cNvSpPr>
            <p:nvPr/>
          </p:nvSpPr>
          <p:spPr bwMode="auto">
            <a:xfrm flipH="1">
              <a:off x="2887" y="2954"/>
              <a:ext cx="19" cy="528"/>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4" name="Rectangle 46">
              <a:extLst>
                <a:ext uri="{FF2B5EF4-FFF2-40B4-BE49-F238E27FC236}">
                  <a16:creationId xmlns:a16="http://schemas.microsoft.com/office/drawing/2014/main" id="{98D02FC8-F5AC-4DDB-BC3A-8967DDEB5D9D}"/>
                </a:ext>
              </a:extLst>
            </p:cNvPr>
            <p:cNvSpPr>
              <a:spLocks noChangeAspect="1" noChangeArrowheads="1"/>
            </p:cNvSpPr>
            <p:nvPr/>
          </p:nvSpPr>
          <p:spPr bwMode="auto">
            <a:xfrm>
              <a:off x="2802" y="3462"/>
              <a:ext cx="566"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C</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2</a:t>
              </a:r>
            </a:p>
          </p:txBody>
        </p:sp>
        <p:sp>
          <p:nvSpPr>
            <p:cNvPr id="75" name="Rectangle 47">
              <a:extLst>
                <a:ext uri="{FF2B5EF4-FFF2-40B4-BE49-F238E27FC236}">
                  <a16:creationId xmlns:a16="http://schemas.microsoft.com/office/drawing/2014/main" id="{005F3B61-7BE6-4F2F-9A14-03673CA83C5B}"/>
                </a:ext>
              </a:extLst>
            </p:cNvPr>
            <p:cNvSpPr>
              <a:spLocks noChangeAspect="1" noChangeArrowheads="1"/>
            </p:cNvSpPr>
            <p:nvPr/>
          </p:nvSpPr>
          <p:spPr bwMode="auto">
            <a:xfrm>
              <a:off x="2479" y="3462"/>
              <a:ext cx="566"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C</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1</a:t>
              </a:r>
            </a:p>
          </p:txBody>
        </p:sp>
        <p:sp>
          <p:nvSpPr>
            <p:cNvPr id="76" name="Line 48">
              <a:extLst>
                <a:ext uri="{FF2B5EF4-FFF2-40B4-BE49-F238E27FC236}">
                  <a16:creationId xmlns:a16="http://schemas.microsoft.com/office/drawing/2014/main" id="{B4FB623C-A677-4F7D-B954-DCFA705D3689}"/>
                </a:ext>
              </a:extLst>
            </p:cNvPr>
            <p:cNvSpPr>
              <a:spLocks noChangeShapeType="1"/>
            </p:cNvSpPr>
            <p:nvPr/>
          </p:nvSpPr>
          <p:spPr bwMode="auto">
            <a:xfrm flipH="1">
              <a:off x="2491" y="3683"/>
              <a:ext cx="495" cy="0"/>
            </a:xfrm>
            <a:prstGeom prst="line">
              <a:avLst/>
            </a:prstGeom>
            <a:noFill/>
            <a:ln w="9525">
              <a:solidFill>
                <a:srgbClr val="000000"/>
              </a:solidFill>
              <a:round/>
              <a:headEnd type="triangle" w="med" len="med"/>
              <a:tailEnd type="none" w="sm" len="med"/>
            </a:ln>
            <a:extLst>
              <a:ext uri="{909E8E84-426E-40dd-AFC4-6F175D3DCCD1}">
                <a14:hiddenFill xmlns:a14="http://schemas.microsoft.com/office/drawing/2010/main" xmlns="">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7" name="Rectangle 49">
              <a:extLst>
                <a:ext uri="{FF2B5EF4-FFF2-40B4-BE49-F238E27FC236}">
                  <a16:creationId xmlns:a16="http://schemas.microsoft.com/office/drawing/2014/main" id="{9BEEBD0E-8B36-4909-9215-6C079D7B0A01}"/>
                </a:ext>
              </a:extLst>
            </p:cNvPr>
            <p:cNvSpPr>
              <a:spLocks noChangeAspect="1" noChangeArrowheads="1"/>
            </p:cNvSpPr>
            <p:nvPr/>
          </p:nvSpPr>
          <p:spPr bwMode="auto">
            <a:xfrm>
              <a:off x="3938" y="3240"/>
              <a:ext cx="569"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B</a:t>
              </a:r>
              <a:endPar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78" name="Line 50">
              <a:extLst>
                <a:ext uri="{FF2B5EF4-FFF2-40B4-BE49-F238E27FC236}">
                  <a16:creationId xmlns:a16="http://schemas.microsoft.com/office/drawing/2014/main" id="{9943C2E2-3112-4904-BF13-F65723F9F325}"/>
                </a:ext>
              </a:extLst>
            </p:cNvPr>
            <p:cNvSpPr>
              <a:spLocks noChangeShapeType="1"/>
            </p:cNvSpPr>
            <p:nvPr/>
          </p:nvSpPr>
          <p:spPr bwMode="auto">
            <a:xfrm>
              <a:off x="2585" y="2464"/>
              <a:ext cx="0" cy="1018"/>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9" name="Line 51">
              <a:extLst>
                <a:ext uri="{FF2B5EF4-FFF2-40B4-BE49-F238E27FC236}">
                  <a16:creationId xmlns:a16="http://schemas.microsoft.com/office/drawing/2014/main" id="{6DCEEB49-DAEB-422F-BC9F-FD93422A727D}"/>
                </a:ext>
              </a:extLst>
            </p:cNvPr>
            <p:cNvSpPr>
              <a:spLocks noChangeShapeType="1"/>
            </p:cNvSpPr>
            <p:nvPr/>
          </p:nvSpPr>
          <p:spPr bwMode="auto">
            <a:xfrm>
              <a:off x="1823" y="2464"/>
              <a:ext cx="743" cy="0"/>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0" name="Rectangle 52">
              <a:extLst>
                <a:ext uri="{FF2B5EF4-FFF2-40B4-BE49-F238E27FC236}">
                  <a16:creationId xmlns:a16="http://schemas.microsoft.com/office/drawing/2014/main" id="{2C19C282-0610-4066-9891-EF75D264FE0E}"/>
                </a:ext>
              </a:extLst>
            </p:cNvPr>
            <p:cNvSpPr>
              <a:spLocks noChangeAspect="1" noChangeArrowheads="1"/>
            </p:cNvSpPr>
            <p:nvPr/>
          </p:nvSpPr>
          <p:spPr bwMode="auto">
            <a:xfrm>
              <a:off x="1555" y="2780"/>
              <a:ext cx="52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S</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2</a:t>
              </a:r>
            </a:p>
          </p:txBody>
        </p:sp>
        <p:sp>
          <p:nvSpPr>
            <p:cNvPr id="81" name="Line 53">
              <a:extLst>
                <a:ext uri="{FF2B5EF4-FFF2-40B4-BE49-F238E27FC236}">
                  <a16:creationId xmlns:a16="http://schemas.microsoft.com/office/drawing/2014/main" id="{CD71F4A8-3EF9-4626-ABE1-8954A893FA8E}"/>
                </a:ext>
              </a:extLst>
            </p:cNvPr>
            <p:cNvSpPr>
              <a:spLocks noChangeShapeType="1"/>
            </p:cNvSpPr>
            <p:nvPr/>
          </p:nvSpPr>
          <p:spPr bwMode="auto">
            <a:xfrm>
              <a:off x="1537" y="2401"/>
              <a:ext cx="0" cy="51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1185596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税收效应</a:t>
            </a:r>
            <a:endPar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8" name="内容占位符 2"/>
          <p:cNvSpPr txBox="1">
            <a:spLocks/>
          </p:cNvSpPr>
          <p:nvPr/>
        </p:nvSpPr>
        <p:spPr>
          <a:xfrm>
            <a:off x="838200" y="1671145"/>
            <a:ext cx="6874041" cy="45058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rgbClr val="0070C0"/>
                </a:solidFill>
                <a:latin typeface="微软雅黑"/>
                <a:ea typeface="微软雅黑"/>
                <a:cs typeface="微软雅黑"/>
              </a:rPr>
              <a:t>税收的经济效应</a:t>
            </a:r>
            <a:r>
              <a:rPr lang="zh-CN" altLang="en-US" sz="2200" dirty="0">
                <a:solidFill>
                  <a:sysClr val="windowText" lastClr="000000"/>
                </a:solidFill>
                <a:latin typeface="微软雅黑"/>
                <a:ea typeface="微软雅黑"/>
                <a:cs typeface="微软雅黑"/>
              </a:rPr>
              <a:t>是指纳税人因政府课税而在其经济选择或经济行为方面作出的反应（</a:t>
            </a:r>
            <a:r>
              <a:rPr lang="zh-CN" altLang="en-US" sz="2200" dirty="0">
                <a:solidFill>
                  <a:srgbClr val="0070C0"/>
                </a:solidFill>
                <a:latin typeface="微软雅黑"/>
                <a:ea typeface="微软雅黑"/>
                <a:cs typeface="微软雅黑"/>
              </a:rPr>
              <a:t>消费者的选择和生产者的决策</a:t>
            </a:r>
            <a:r>
              <a:rPr lang="zh-CN" altLang="en-US" sz="2200" dirty="0">
                <a:solidFill>
                  <a:sysClr val="windowText" lastClr="000000"/>
                </a:solidFill>
                <a:latin typeface="微软雅黑"/>
                <a:ea typeface="微软雅黑"/>
                <a:cs typeface="微软雅黑"/>
              </a:rPr>
              <a:t>）</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两个方面：</a:t>
            </a:r>
            <a:r>
              <a:rPr lang="zh-CN" altLang="en-US" sz="2200" dirty="0">
                <a:solidFill>
                  <a:srgbClr val="0070C0"/>
                </a:solidFill>
                <a:latin typeface="微软雅黑"/>
                <a:ea typeface="微软雅黑"/>
                <a:cs typeface="微软雅黑"/>
              </a:rPr>
              <a:t>收入效应</a:t>
            </a:r>
            <a:r>
              <a:rPr lang="zh-CN" altLang="en-US" sz="2200" dirty="0">
                <a:solidFill>
                  <a:sysClr val="windowText" lastClr="000000"/>
                </a:solidFill>
                <a:latin typeface="微软雅黑"/>
                <a:ea typeface="微软雅黑"/>
                <a:cs typeface="微软雅黑"/>
              </a:rPr>
              <a:t>和</a:t>
            </a:r>
            <a:r>
              <a:rPr lang="zh-CN" altLang="en-US" sz="2200" dirty="0">
                <a:solidFill>
                  <a:srgbClr val="0070C0"/>
                </a:solidFill>
                <a:latin typeface="微软雅黑"/>
                <a:ea typeface="微软雅黑"/>
                <a:cs typeface="微软雅黑"/>
              </a:rPr>
              <a:t>替代效应</a:t>
            </a: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五个主要影响：</a:t>
            </a:r>
          </a:p>
          <a:p>
            <a:pPr>
              <a:defRPr/>
            </a:pPr>
            <a:r>
              <a:rPr lang="zh-CN" altLang="en-US" sz="2200" dirty="0">
                <a:solidFill>
                  <a:sysClr val="windowText" lastClr="000000"/>
                </a:solidFill>
                <a:latin typeface="微软雅黑"/>
                <a:ea typeface="微软雅黑"/>
                <a:cs typeface="微软雅黑"/>
              </a:rPr>
              <a:t>税收对</a:t>
            </a:r>
            <a:r>
              <a:rPr lang="zh-CN" altLang="en-US" sz="2200" dirty="0">
                <a:solidFill>
                  <a:srgbClr val="0070C0"/>
                </a:solidFill>
                <a:latin typeface="微软雅黑"/>
                <a:ea typeface="微软雅黑"/>
                <a:cs typeface="微软雅黑"/>
              </a:rPr>
              <a:t>劳动供给</a:t>
            </a:r>
            <a:r>
              <a:rPr lang="zh-CN" altLang="en-US" sz="2200" dirty="0">
                <a:solidFill>
                  <a:sysClr val="windowText" lastClr="000000"/>
                </a:solidFill>
                <a:latin typeface="微软雅黑"/>
                <a:ea typeface="微软雅黑"/>
                <a:cs typeface="微软雅黑"/>
              </a:rPr>
              <a:t>的影响</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税收对</a:t>
            </a:r>
            <a:r>
              <a:rPr lang="zh-CN" altLang="en-US" sz="2200" dirty="0">
                <a:solidFill>
                  <a:srgbClr val="0070C0"/>
                </a:solidFill>
                <a:latin typeface="微软雅黑"/>
                <a:ea typeface="微软雅黑"/>
                <a:cs typeface="微软雅黑"/>
              </a:rPr>
              <a:t>居民储蓄</a:t>
            </a:r>
            <a:r>
              <a:rPr lang="zh-CN" altLang="en-US" sz="2200" dirty="0">
                <a:solidFill>
                  <a:sysClr val="windowText" lastClr="000000"/>
                </a:solidFill>
                <a:latin typeface="微软雅黑"/>
                <a:ea typeface="微软雅黑"/>
                <a:cs typeface="微软雅黑"/>
              </a:rPr>
              <a:t>的影响</a:t>
            </a:r>
          </a:p>
          <a:p>
            <a:pPr>
              <a:defRPr/>
            </a:pPr>
            <a:r>
              <a:rPr lang="zh-CN" altLang="en-US" sz="2200" dirty="0">
                <a:solidFill>
                  <a:sysClr val="windowText" lastClr="000000"/>
                </a:solidFill>
                <a:latin typeface="微软雅黑"/>
                <a:ea typeface="微软雅黑"/>
                <a:cs typeface="微软雅黑"/>
              </a:rPr>
              <a:t>税收对</a:t>
            </a:r>
            <a:r>
              <a:rPr lang="zh-CN" altLang="en-US" sz="2200" dirty="0">
                <a:solidFill>
                  <a:srgbClr val="0070C0"/>
                </a:solidFill>
                <a:latin typeface="微软雅黑"/>
                <a:ea typeface="微软雅黑"/>
                <a:cs typeface="微软雅黑"/>
              </a:rPr>
              <a:t>投资</a:t>
            </a:r>
            <a:r>
              <a:rPr lang="zh-CN" altLang="en-US" sz="2200" dirty="0">
                <a:solidFill>
                  <a:sysClr val="windowText" lastClr="000000"/>
                </a:solidFill>
                <a:latin typeface="微软雅黑"/>
                <a:ea typeface="微软雅黑"/>
                <a:cs typeface="微软雅黑"/>
              </a:rPr>
              <a:t>的影响</a:t>
            </a:r>
          </a:p>
          <a:p>
            <a:pPr>
              <a:defRPr/>
            </a:pPr>
            <a:r>
              <a:rPr lang="zh-CN" altLang="en-US" sz="2200" dirty="0">
                <a:solidFill>
                  <a:sysClr val="windowText" lastClr="000000"/>
                </a:solidFill>
                <a:latin typeface="微软雅黑"/>
                <a:ea typeface="微软雅黑"/>
                <a:cs typeface="微软雅黑"/>
              </a:rPr>
              <a:t>税收对</a:t>
            </a:r>
            <a:r>
              <a:rPr lang="zh-CN" altLang="en-US" sz="2200" dirty="0">
                <a:solidFill>
                  <a:srgbClr val="0070C0"/>
                </a:solidFill>
                <a:latin typeface="微软雅黑"/>
                <a:ea typeface="微软雅黑"/>
                <a:cs typeface="微软雅黑"/>
              </a:rPr>
              <a:t>个人收入分配</a:t>
            </a:r>
            <a:r>
              <a:rPr lang="zh-CN" altLang="en-US" sz="2200" dirty="0">
                <a:solidFill>
                  <a:sysClr val="windowText" lastClr="000000"/>
                </a:solidFill>
                <a:latin typeface="微软雅黑"/>
                <a:ea typeface="微软雅黑"/>
                <a:cs typeface="微软雅黑"/>
              </a:rPr>
              <a:t>的影响</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税收对</a:t>
            </a:r>
            <a:r>
              <a:rPr lang="zh-CN" altLang="en-US" sz="2200" dirty="0">
                <a:solidFill>
                  <a:srgbClr val="0070C0"/>
                </a:solidFill>
                <a:latin typeface="微软雅黑"/>
                <a:ea typeface="微软雅黑"/>
                <a:cs typeface="微软雅黑"/>
              </a:rPr>
              <a:t>经济发展</a:t>
            </a:r>
            <a:r>
              <a:rPr lang="zh-CN" altLang="en-US" sz="2200" dirty="0">
                <a:solidFill>
                  <a:sysClr val="windowText" lastClr="000000"/>
                </a:solidFill>
                <a:latin typeface="微软雅黑"/>
                <a:ea typeface="微软雅黑"/>
                <a:cs typeface="微软雅黑"/>
              </a:rPr>
              <a:t>的影响</a:t>
            </a:r>
          </a:p>
        </p:txBody>
      </p:sp>
    </p:spTree>
    <p:extLst>
      <p:ext uri="{BB962C8B-B14F-4D97-AF65-F5344CB8AC3E}">
        <p14:creationId xmlns:p14="http://schemas.microsoft.com/office/powerpoint/2010/main" val="2463034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42" name="Freeform 17">
            <a:extLst>
              <a:ext uri="{FF2B5EF4-FFF2-40B4-BE49-F238E27FC236}">
                <a16:creationId xmlns:a16="http://schemas.microsoft.com/office/drawing/2014/main" id="{B12F889F-3FE3-4B43-96F9-FE98C0493CB0}"/>
              </a:ext>
            </a:extLst>
          </p:cNvPr>
          <p:cNvSpPr>
            <a:spLocks noChangeArrowheads="1"/>
          </p:cNvSpPr>
          <p:nvPr/>
        </p:nvSpPr>
        <p:spPr bwMode="auto">
          <a:xfrm>
            <a:off x="393700" y="1447800"/>
            <a:ext cx="4133850" cy="2095500"/>
          </a:xfrm>
          <a:custGeom>
            <a:avLst/>
            <a:gdLst>
              <a:gd name="T0" fmla="*/ 0 w 2604"/>
              <a:gd name="T1" fmla="*/ 1319 h 1320"/>
              <a:gd name="T2" fmla="*/ 1932 w 2604"/>
              <a:gd name="T3" fmla="*/ 1320 h 1320"/>
              <a:gd name="T4" fmla="*/ 1932 w 2604"/>
              <a:gd name="T5" fmla="*/ 954 h 1320"/>
              <a:gd name="T6" fmla="*/ 2604 w 2604"/>
              <a:gd name="T7" fmla="*/ 954 h 1320"/>
              <a:gd name="T8" fmla="*/ 2604 w 2604"/>
              <a:gd name="T9" fmla="*/ 0 h 1320"/>
            </a:gdLst>
            <a:ahLst/>
            <a:cxnLst>
              <a:cxn ang="0">
                <a:pos x="T0" y="T1"/>
              </a:cxn>
              <a:cxn ang="0">
                <a:pos x="T2" y="T3"/>
              </a:cxn>
              <a:cxn ang="0">
                <a:pos x="T4" y="T5"/>
              </a:cxn>
              <a:cxn ang="0">
                <a:pos x="T6" y="T7"/>
              </a:cxn>
              <a:cxn ang="0">
                <a:pos x="T8" y="T9"/>
              </a:cxn>
            </a:cxnLst>
            <a:rect l="0" t="0" r="r" b="b"/>
            <a:pathLst>
              <a:path w="2604" h="1320">
                <a:moveTo>
                  <a:pt x="0" y="1319"/>
                </a:moveTo>
                <a:lnTo>
                  <a:pt x="1932" y="1320"/>
                </a:lnTo>
                <a:lnTo>
                  <a:pt x="1932" y="954"/>
                </a:lnTo>
                <a:lnTo>
                  <a:pt x="2604" y="954"/>
                </a:lnTo>
                <a:lnTo>
                  <a:pt x="2604" y="0"/>
                </a:lnTo>
              </a:path>
            </a:pathLst>
          </a:custGeom>
          <a:noFill/>
          <a:ln w="22225">
            <a:solidFill>
              <a:srgbClr val="333399"/>
            </a:solidFill>
            <a:bevel/>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 name="Freeform 18">
            <a:extLst>
              <a:ext uri="{FF2B5EF4-FFF2-40B4-BE49-F238E27FC236}">
                <a16:creationId xmlns:a16="http://schemas.microsoft.com/office/drawing/2014/main" id="{26331BF5-24B8-D54E-9DD8-C6A005E9A2C5}"/>
              </a:ext>
            </a:extLst>
          </p:cNvPr>
          <p:cNvSpPr>
            <a:spLocks noChangeArrowheads="1"/>
          </p:cNvSpPr>
          <p:nvPr/>
        </p:nvSpPr>
        <p:spPr bwMode="auto">
          <a:xfrm flipH="1">
            <a:off x="4794250" y="1447800"/>
            <a:ext cx="4133850" cy="2095500"/>
          </a:xfrm>
          <a:custGeom>
            <a:avLst/>
            <a:gdLst>
              <a:gd name="T0" fmla="*/ 0 w 2604"/>
              <a:gd name="T1" fmla="*/ 1319 h 1320"/>
              <a:gd name="T2" fmla="*/ 1932 w 2604"/>
              <a:gd name="T3" fmla="*/ 1320 h 1320"/>
              <a:gd name="T4" fmla="*/ 1932 w 2604"/>
              <a:gd name="T5" fmla="*/ 954 h 1320"/>
              <a:gd name="T6" fmla="*/ 2604 w 2604"/>
              <a:gd name="T7" fmla="*/ 954 h 1320"/>
              <a:gd name="T8" fmla="*/ 2604 w 2604"/>
              <a:gd name="T9" fmla="*/ 0 h 1320"/>
            </a:gdLst>
            <a:ahLst/>
            <a:cxnLst>
              <a:cxn ang="0">
                <a:pos x="T0" y="T1"/>
              </a:cxn>
              <a:cxn ang="0">
                <a:pos x="T2" y="T3"/>
              </a:cxn>
              <a:cxn ang="0">
                <a:pos x="T4" y="T5"/>
              </a:cxn>
              <a:cxn ang="0">
                <a:pos x="T6" y="T7"/>
              </a:cxn>
              <a:cxn ang="0">
                <a:pos x="T8" y="T9"/>
              </a:cxn>
            </a:cxnLst>
            <a:rect l="0" t="0" r="r" b="b"/>
            <a:pathLst>
              <a:path w="2604" h="1320">
                <a:moveTo>
                  <a:pt x="0" y="1319"/>
                </a:moveTo>
                <a:lnTo>
                  <a:pt x="1932" y="1320"/>
                </a:lnTo>
                <a:lnTo>
                  <a:pt x="1932" y="954"/>
                </a:lnTo>
                <a:lnTo>
                  <a:pt x="2604" y="954"/>
                </a:lnTo>
                <a:lnTo>
                  <a:pt x="2604" y="0"/>
                </a:lnTo>
              </a:path>
            </a:pathLst>
          </a:custGeom>
          <a:noFill/>
          <a:ln w="22225">
            <a:solidFill>
              <a:srgbClr val="333399"/>
            </a:solidFill>
            <a:bevel/>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4" name="Freeform 19">
            <a:extLst>
              <a:ext uri="{FF2B5EF4-FFF2-40B4-BE49-F238E27FC236}">
                <a16:creationId xmlns:a16="http://schemas.microsoft.com/office/drawing/2014/main" id="{4F6905A3-18CF-B648-ACFE-FD79DBBF0A52}"/>
              </a:ext>
            </a:extLst>
          </p:cNvPr>
          <p:cNvSpPr>
            <a:spLocks noChangeArrowheads="1"/>
          </p:cNvSpPr>
          <p:nvPr/>
        </p:nvSpPr>
        <p:spPr bwMode="auto">
          <a:xfrm flipV="1">
            <a:off x="428625" y="3786188"/>
            <a:ext cx="4133850" cy="2095500"/>
          </a:xfrm>
          <a:custGeom>
            <a:avLst/>
            <a:gdLst>
              <a:gd name="T0" fmla="*/ 0 w 2604"/>
              <a:gd name="T1" fmla="*/ 1319 h 1320"/>
              <a:gd name="T2" fmla="*/ 1932 w 2604"/>
              <a:gd name="T3" fmla="*/ 1320 h 1320"/>
              <a:gd name="T4" fmla="*/ 1932 w 2604"/>
              <a:gd name="T5" fmla="*/ 954 h 1320"/>
              <a:gd name="T6" fmla="*/ 2604 w 2604"/>
              <a:gd name="T7" fmla="*/ 954 h 1320"/>
              <a:gd name="T8" fmla="*/ 2604 w 2604"/>
              <a:gd name="T9" fmla="*/ 0 h 1320"/>
            </a:gdLst>
            <a:ahLst/>
            <a:cxnLst>
              <a:cxn ang="0">
                <a:pos x="T0" y="T1"/>
              </a:cxn>
              <a:cxn ang="0">
                <a:pos x="T2" y="T3"/>
              </a:cxn>
              <a:cxn ang="0">
                <a:pos x="T4" y="T5"/>
              </a:cxn>
              <a:cxn ang="0">
                <a:pos x="T6" y="T7"/>
              </a:cxn>
              <a:cxn ang="0">
                <a:pos x="T8" y="T9"/>
              </a:cxn>
            </a:cxnLst>
            <a:rect l="0" t="0" r="r" b="b"/>
            <a:pathLst>
              <a:path w="2604" h="1320">
                <a:moveTo>
                  <a:pt x="0" y="1319"/>
                </a:moveTo>
                <a:lnTo>
                  <a:pt x="1932" y="1320"/>
                </a:lnTo>
                <a:lnTo>
                  <a:pt x="1932" y="954"/>
                </a:lnTo>
                <a:lnTo>
                  <a:pt x="2604" y="954"/>
                </a:lnTo>
                <a:lnTo>
                  <a:pt x="2604" y="0"/>
                </a:lnTo>
              </a:path>
            </a:pathLst>
          </a:custGeom>
          <a:noFill/>
          <a:ln w="22225">
            <a:solidFill>
              <a:srgbClr val="333399"/>
            </a:solidFill>
            <a:bevel/>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5" name="Freeform 20">
            <a:extLst>
              <a:ext uri="{FF2B5EF4-FFF2-40B4-BE49-F238E27FC236}">
                <a16:creationId xmlns:a16="http://schemas.microsoft.com/office/drawing/2014/main" id="{2B0D6165-FC37-124A-8BFD-642C765B6662}"/>
              </a:ext>
            </a:extLst>
          </p:cNvPr>
          <p:cNvSpPr>
            <a:spLocks noChangeArrowheads="1"/>
          </p:cNvSpPr>
          <p:nvPr/>
        </p:nvSpPr>
        <p:spPr bwMode="auto">
          <a:xfrm flipH="1" flipV="1">
            <a:off x="4794250" y="3781425"/>
            <a:ext cx="4133850" cy="2095500"/>
          </a:xfrm>
          <a:custGeom>
            <a:avLst/>
            <a:gdLst>
              <a:gd name="T0" fmla="*/ 0 w 2604"/>
              <a:gd name="T1" fmla="*/ 1319 h 1320"/>
              <a:gd name="T2" fmla="*/ 1932 w 2604"/>
              <a:gd name="T3" fmla="*/ 1320 h 1320"/>
              <a:gd name="T4" fmla="*/ 1932 w 2604"/>
              <a:gd name="T5" fmla="*/ 954 h 1320"/>
              <a:gd name="T6" fmla="*/ 2604 w 2604"/>
              <a:gd name="T7" fmla="*/ 954 h 1320"/>
              <a:gd name="T8" fmla="*/ 2604 w 2604"/>
              <a:gd name="T9" fmla="*/ 0 h 1320"/>
            </a:gdLst>
            <a:ahLst/>
            <a:cxnLst>
              <a:cxn ang="0">
                <a:pos x="T0" y="T1"/>
              </a:cxn>
              <a:cxn ang="0">
                <a:pos x="T2" y="T3"/>
              </a:cxn>
              <a:cxn ang="0">
                <a:pos x="T4" y="T5"/>
              </a:cxn>
              <a:cxn ang="0">
                <a:pos x="T6" y="T7"/>
              </a:cxn>
              <a:cxn ang="0">
                <a:pos x="T8" y="T9"/>
              </a:cxn>
            </a:cxnLst>
            <a:rect l="0" t="0" r="r" b="b"/>
            <a:pathLst>
              <a:path w="2604" h="1320">
                <a:moveTo>
                  <a:pt x="0" y="1319"/>
                </a:moveTo>
                <a:lnTo>
                  <a:pt x="1932" y="1320"/>
                </a:lnTo>
                <a:lnTo>
                  <a:pt x="1932" y="954"/>
                </a:lnTo>
                <a:lnTo>
                  <a:pt x="2604" y="954"/>
                </a:lnTo>
                <a:lnTo>
                  <a:pt x="2604" y="0"/>
                </a:lnTo>
              </a:path>
            </a:pathLst>
          </a:custGeom>
          <a:noFill/>
          <a:ln w="22225">
            <a:solidFill>
              <a:srgbClr val="333399"/>
            </a:solidFill>
            <a:bevel/>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6" name="Text Box 22">
            <a:extLst>
              <a:ext uri="{FF2B5EF4-FFF2-40B4-BE49-F238E27FC236}">
                <a16:creationId xmlns:a16="http://schemas.microsoft.com/office/drawing/2014/main" id="{0D6AFC82-029E-4B4E-9F15-E4835D712A6B}"/>
              </a:ext>
            </a:extLst>
          </p:cNvPr>
          <p:cNvSpPr txBox="1">
            <a:spLocks noChangeArrowheads="1"/>
          </p:cNvSpPr>
          <p:nvPr/>
        </p:nvSpPr>
        <p:spPr bwMode="auto">
          <a:xfrm>
            <a:off x="3357563" y="3286125"/>
            <a:ext cx="26336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000" b="1" dirty="0">
                <a:solidFill>
                  <a:srgbClr val="000000"/>
                </a:solidFill>
                <a:latin typeface="Calibri" panose="020F0502020204030204" pitchFamily="34" charset="0"/>
              </a:rPr>
              <a:t>所得税与储蓄之间的关系：</a:t>
            </a:r>
          </a:p>
        </p:txBody>
      </p:sp>
      <p:sp>
        <p:nvSpPr>
          <p:cNvPr id="47" name="Rectangle 23">
            <a:extLst>
              <a:ext uri="{FF2B5EF4-FFF2-40B4-BE49-F238E27FC236}">
                <a16:creationId xmlns:a16="http://schemas.microsoft.com/office/drawing/2014/main" id="{42A15B32-217B-1447-A7B1-5BE899842D30}"/>
              </a:ext>
            </a:extLst>
          </p:cNvPr>
          <p:cNvSpPr>
            <a:spLocks noChangeArrowheads="1"/>
          </p:cNvSpPr>
          <p:nvPr/>
        </p:nvSpPr>
        <p:spPr bwMode="auto">
          <a:xfrm>
            <a:off x="492125" y="1627188"/>
            <a:ext cx="3919538"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a:solidFill>
                  <a:srgbClr val="000000"/>
                </a:solidFill>
                <a:latin typeface="宋体" panose="02010600030101010101" pitchFamily="2" charset="-122"/>
              </a:rPr>
              <a:t>（</a:t>
            </a:r>
            <a:r>
              <a:rPr lang="en-US" altLang="zh-CN" sz="2000" b="1">
                <a:solidFill>
                  <a:srgbClr val="000000"/>
                </a:solidFill>
                <a:latin typeface="宋体" panose="02010600030101010101" pitchFamily="2" charset="-122"/>
              </a:rPr>
              <a:t>1</a:t>
            </a:r>
            <a:r>
              <a:rPr lang="zh-CN" altLang="en-US" sz="2000" b="1">
                <a:solidFill>
                  <a:srgbClr val="000000"/>
                </a:solidFill>
                <a:latin typeface="宋体" panose="02010600030101010101" pitchFamily="2" charset="-122"/>
              </a:rPr>
              <a:t>）税收对储蓄的收入效应的大小取决于所得税的平均税率水平，而替代效应的大小取决于所得税的边际税率高低；</a:t>
            </a:r>
          </a:p>
        </p:txBody>
      </p:sp>
      <p:sp>
        <p:nvSpPr>
          <p:cNvPr id="48" name="Rectangle 24">
            <a:extLst>
              <a:ext uri="{FF2B5EF4-FFF2-40B4-BE49-F238E27FC236}">
                <a16:creationId xmlns:a16="http://schemas.microsoft.com/office/drawing/2014/main" id="{A30925AD-5528-CD4B-8CF4-74F62600A9A9}"/>
              </a:ext>
            </a:extLst>
          </p:cNvPr>
          <p:cNvSpPr>
            <a:spLocks noChangeArrowheads="1"/>
          </p:cNvSpPr>
          <p:nvPr/>
        </p:nvSpPr>
        <p:spPr bwMode="auto">
          <a:xfrm>
            <a:off x="4957763" y="1585913"/>
            <a:ext cx="3919537" cy="141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a:solidFill>
                  <a:srgbClr val="000000"/>
                </a:solidFill>
                <a:latin typeface="宋体" panose="02010600030101010101" pitchFamily="2" charset="-122"/>
              </a:rPr>
              <a:t>（</a:t>
            </a:r>
            <a:r>
              <a:rPr lang="en-US" altLang="zh-CN" sz="2000" b="1">
                <a:solidFill>
                  <a:srgbClr val="000000"/>
                </a:solidFill>
                <a:latin typeface="宋体" panose="02010600030101010101" pitchFamily="2" charset="-122"/>
              </a:rPr>
              <a:t>2</a:t>
            </a:r>
            <a:r>
              <a:rPr lang="zh-CN" altLang="en-US" sz="2000" b="1">
                <a:solidFill>
                  <a:srgbClr val="000000"/>
                </a:solidFill>
                <a:latin typeface="宋体" panose="02010600030101010101" pitchFamily="2" charset="-122"/>
              </a:rPr>
              <a:t>）边际税率的高低决定了替代效应的强弱，所得税的累进程度越高，对个人储蓄行为的抑制作用越大；</a:t>
            </a:r>
          </a:p>
        </p:txBody>
      </p:sp>
      <p:sp>
        <p:nvSpPr>
          <p:cNvPr id="49" name="Rectangle 25">
            <a:extLst>
              <a:ext uri="{FF2B5EF4-FFF2-40B4-BE49-F238E27FC236}">
                <a16:creationId xmlns:a16="http://schemas.microsoft.com/office/drawing/2014/main" id="{F134FB99-D4DF-AC4D-BF59-C2362C2D79B7}"/>
              </a:ext>
            </a:extLst>
          </p:cNvPr>
          <p:cNvSpPr>
            <a:spLocks noChangeArrowheads="1"/>
          </p:cNvSpPr>
          <p:nvPr/>
        </p:nvSpPr>
        <p:spPr bwMode="auto">
          <a:xfrm>
            <a:off x="428625" y="4572000"/>
            <a:ext cx="3919538"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a:solidFill>
                  <a:srgbClr val="000000"/>
                </a:solidFill>
                <a:latin typeface="宋体" panose="02010600030101010101" pitchFamily="2" charset="-122"/>
              </a:rPr>
              <a:t>（</a:t>
            </a:r>
            <a:r>
              <a:rPr lang="en-US" altLang="zh-CN" sz="2000" b="1">
                <a:solidFill>
                  <a:srgbClr val="000000"/>
                </a:solidFill>
                <a:latin typeface="宋体" panose="02010600030101010101" pitchFamily="2" charset="-122"/>
              </a:rPr>
              <a:t>4</a:t>
            </a:r>
            <a:r>
              <a:rPr lang="zh-CN" altLang="en-US" sz="2000" b="1">
                <a:solidFill>
                  <a:srgbClr val="000000"/>
                </a:solidFill>
                <a:latin typeface="宋体" panose="02010600030101010101" pitchFamily="2" charset="-122"/>
              </a:rPr>
              <a:t>）减征或免征利息所得税将提高储蓄的收益率，有利于储蓄。</a:t>
            </a:r>
          </a:p>
        </p:txBody>
      </p:sp>
      <p:sp>
        <p:nvSpPr>
          <p:cNvPr id="50" name="Rectangle 26">
            <a:extLst>
              <a:ext uri="{FF2B5EF4-FFF2-40B4-BE49-F238E27FC236}">
                <a16:creationId xmlns:a16="http://schemas.microsoft.com/office/drawing/2014/main" id="{7E4F3352-2F41-F84D-9251-1AACDE670352}"/>
              </a:ext>
            </a:extLst>
          </p:cNvPr>
          <p:cNvSpPr>
            <a:spLocks noChangeArrowheads="1"/>
          </p:cNvSpPr>
          <p:nvPr/>
        </p:nvSpPr>
        <p:spPr bwMode="auto">
          <a:xfrm>
            <a:off x="5000625" y="4572000"/>
            <a:ext cx="3919538"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a:solidFill>
                  <a:srgbClr val="000000"/>
                </a:solidFill>
                <a:latin typeface="宋体" panose="02010600030101010101" pitchFamily="2" charset="-122"/>
              </a:rPr>
              <a:t>（</a:t>
            </a:r>
            <a:r>
              <a:rPr lang="en-US" altLang="zh-CN" sz="2000" b="1">
                <a:solidFill>
                  <a:srgbClr val="000000"/>
                </a:solidFill>
                <a:latin typeface="宋体" panose="02010600030101010101" pitchFamily="2" charset="-122"/>
              </a:rPr>
              <a:t>3</a:t>
            </a:r>
            <a:r>
              <a:rPr lang="zh-CN" altLang="en-US" sz="2000" b="1">
                <a:solidFill>
                  <a:srgbClr val="000000"/>
                </a:solidFill>
                <a:latin typeface="宋体" panose="02010600030101010101" pitchFamily="2" charset="-122"/>
              </a:rPr>
              <a:t>）高收入者的边际储蓄倾向一般较高，对高收入者征税有碍于储蓄增加；</a:t>
            </a:r>
          </a:p>
        </p:txBody>
      </p:sp>
    </p:spTree>
    <p:extLst>
      <p:ext uri="{BB962C8B-B14F-4D97-AF65-F5344CB8AC3E}">
        <p14:creationId xmlns:p14="http://schemas.microsoft.com/office/powerpoint/2010/main" val="398296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8"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left)">
                                      <p:cBhvr>
                                        <p:cTn id="10" dur="500"/>
                                        <p:tgtEl>
                                          <p:spTgt spid="43"/>
                                        </p:tgtEl>
                                      </p:cBhvr>
                                    </p:animEffect>
                                  </p:childTnLst>
                                </p:cTn>
                              </p:par>
                              <p:par>
                                <p:cTn id="11" presetID="22" presetClass="entr" presetSubtype="2"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right)">
                                      <p:cBhvr>
                                        <p:cTn id="13" dur="500"/>
                                        <p:tgtEl>
                                          <p:spTgt spid="44"/>
                                        </p:tgtEl>
                                      </p:cBhvr>
                                    </p:animEffect>
                                  </p:childTnLst>
                                </p:cTn>
                              </p:par>
                              <p:par>
                                <p:cTn id="14" presetID="22" presetClass="entr" presetSubtype="8"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wipe(left)">
                                      <p:cBhvr>
                                        <p:cTn id="16" dur="500"/>
                                        <p:tgtEl>
                                          <p:spTgt spid="45"/>
                                        </p:tgtEl>
                                      </p:cBhvr>
                                    </p:animEffec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6"/>
                                        </p:tgtEl>
                                        <p:attrNameLst>
                                          <p:attrName>style.visibility</p:attrName>
                                        </p:attrNameLst>
                                      </p:cBhvr>
                                      <p:to>
                                        <p:strVal val="visible"/>
                                      </p:to>
                                    </p:set>
                                    <p:anim calcmode="lin" valueType="num">
                                      <p:cBhvr>
                                        <p:cTn id="20" dur="500" fill="hold"/>
                                        <p:tgtEl>
                                          <p:spTgt spid="46"/>
                                        </p:tgtEl>
                                        <p:attrNameLst>
                                          <p:attrName>ppt_w</p:attrName>
                                        </p:attrNameLst>
                                      </p:cBhvr>
                                      <p:tavLst>
                                        <p:tav tm="0">
                                          <p:val>
                                            <p:fltVal val="0"/>
                                          </p:val>
                                        </p:tav>
                                        <p:tav tm="100000">
                                          <p:val>
                                            <p:strVal val="#ppt_w"/>
                                          </p:val>
                                        </p:tav>
                                      </p:tavLst>
                                    </p:anim>
                                    <p:anim calcmode="lin" valueType="num">
                                      <p:cBhvr>
                                        <p:cTn id="21" dur="500" fill="hold"/>
                                        <p:tgtEl>
                                          <p:spTgt spid="46"/>
                                        </p:tgtEl>
                                        <p:attrNameLst>
                                          <p:attrName>ppt_h</p:attrName>
                                        </p:attrNameLst>
                                      </p:cBhvr>
                                      <p:tavLst>
                                        <p:tav tm="0">
                                          <p:val>
                                            <p:fltVal val="0"/>
                                          </p:val>
                                        </p:tav>
                                        <p:tav tm="100000">
                                          <p:val>
                                            <p:strVal val="#ppt_h"/>
                                          </p:val>
                                        </p:tav>
                                      </p:tavLst>
                                    </p:anim>
                                    <p:animEffect transition="in" filter="fade">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wipe(left)">
                                      <p:cBhvr>
                                        <p:cTn id="27" dur="500"/>
                                        <p:tgtEl>
                                          <p:spTgt spid="4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wipe(left)">
                                      <p:cBhvr>
                                        <p:cTn id="32" dur="500"/>
                                        <p:tgtEl>
                                          <p:spTgt spid="4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wipe(left)">
                                      <p:cBhvr>
                                        <p:cTn id="37" dur="500"/>
                                        <p:tgtEl>
                                          <p:spTgt spid="5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wipe(left)">
                                      <p:cBhvr>
                                        <p:cTn id="4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49" grpId="0"/>
      <p:bldP spid="5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税收对投资的影响</a:t>
            </a:r>
          </a:p>
        </p:txBody>
      </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7" name="Rectangle 3"/>
          <p:cNvSpPr txBox="1">
            <a:spLocks noChangeArrowheads="1"/>
          </p:cNvSpPr>
          <p:nvPr/>
        </p:nvSpPr>
        <p:spPr>
          <a:xfrm>
            <a:off x="778932" y="1719263"/>
            <a:ext cx="7569201" cy="4411662"/>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（一）投资决定因素：</a:t>
            </a:r>
          </a:p>
          <a:p>
            <a:pPr>
              <a:defRPr/>
            </a:pPr>
            <a:r>
              <a:rPr lang="en-US" altLang="zh-CN" sz="2400" dirty="0">
                <a:solidFill>
                  <a:sysClr val="windowText" lastClr="000000"/>
                </a:solidFill>
                <a:latin typeface="微软雅黑"/>
                <a:ea typeface="微软雅黑"/>
                <a:cs typeface="微软雅黑"/>
              </a:rPr>
              <a:t>——</a:t>
            </a:r>
            <a:r>
              <a:rPr lang="zh-CN" altLang="en-US" sz="2400" dirty="0">
                <a:solidFill>
                  <a:sysClr val="windowText" lastClr="000000"/>
                </a:solidFill>
                <a:latin typeface="微软雅黑"/>
                <a:ea typeface="微软雅黑"/>
                <a:cs typeface="微软雅黑"/>
              </a:rPr>
              <a:t>投资净收益</a:t>
            </a:r>
          </a:p>
          <a:p>
            <a:pPr>
              <a:defRPr/>
            </a:pPr>
            <a:r>
              <a:rPr lang="en-US" altLang="zh-CN" sz="2400" dirty="0">
                <a:solidFill>
                  <a:sysClr val="windowText" lastClr="000000"/>
                </a:solidFill>
                <a:latin typeface="微软雅黑"/>
                <a:ea typeface="微软雅黑"/>
                <a:cs typeface="微软雅黑"/>
              </a:rPr>
              <a:t>——</a:t>
            </a:r>
            <a:r>
              <a:rPr lang="zh-CN" altLang="en-US" sz="2400" dirty="0">
                <a:solidFill>
                  <a:sysClr val="windowText" lastClr="000000"/>
                </a:solidFill>
                <a:latin typeface="微软雅黑"/>
                <a:ea typeface="微软雅黑"/>
                <a:cs typeface="微软雅黑"/>
              </a:rPr>
              <a:t>投资成本</a:t>
            </a:r>
            <a:endParaRPr lang="en-US" altLang="zh-CN"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税收对投资的影响，主要是通过征收企业所得税的税率、税前抵扣和税收优惠等措施影响纳税人的</a:t>
            </a:r>
            <a:r>
              <a:rPr lang="zh-CN" altLang="en-US" sz="2400" dirty="0">
                <a:solidFill>
                  <a:srgbClr val="0070C0"/>
                </a:solidFill>
                <a:latin typeface="微软雅黑"/>
                <a:ea typeface="微软雅黑"/>
                <a:cs typeface="微软雅黑"/>
              </a:rPr>
              <a:t>投资收益</a:t>
            </a:r>
            <a:r>
              <a:rPr lang="zh-CN" altLang="en-US" sz="2400" dirty="0">
                <a:solidFill>
                  <a:sysClr val="windowText" lastClr="000000"/>
                </a:solidFill>
                <a:latin typeface="微软雅黑"/>
                <a:ea typeface="微软雅黑"/>
                <a:cs typeface="微软雅黑"/>
              </a:rPr>
              <a:t>和</a:t>
            </a:r>
            <a:r>
              <a:rPr lang="zh-CN" altLang="en-US" sz="2400" dirty="0">
                <a:solidFill>
                  <a:srgbClr val="0070C0"/>
                </a:solidFill>
                <a:latin typeface="微软雅黑"/>
                <a:ea typeface="微软雅黑"/>
                <a:cs typeface="微软雅黑"/>
              </a:rPr>
              <a:t>投资成本（折旧）</a:t>
            </a:r>
            <a:r>
              <a:rPr lang="zh-CN" altLang="en-US" sz="2400" dirty="0">
                <a:solidFill>
                  <a:sysClr val="windowText" lastClr="000000"/>
                </a:solidFill>
                <a:latin typeface="微软雅黑"/>
                <a:ea typeface="微软雅黑"/>
                <a:cs typeface="微软雅黑"/>
              </a:rPr>
              <a:t>。</a:t>
            </a:r>
          </a:p>
        </p:txBody>
      </p:sp>
    </p:spTree>
    <p:extLst>
      <p:ext uri="{BB962C8B-B14F-4D97-AF65-F5344CB8AC3E}">
        <p14:creationId xmlns:p14="http://schemas.microsoft.com/office/powerpoint/2010/main" val="130208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7" name="Rectangle 3"/>
          <p:cNvSpPr txBox="1">
            <a:spLocks noChangeArrowheads="1"/>
          </p:cNvSpPr>
          <p:nvPr/>
        </p:nvSpPr>
        <p:spPr>
          <a:xfrm>
            <a:off x="778932" y="1719263"/>
            <a:ext cx="7569201" cy="4411662"/>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（二）税收与私人投资收益率：两种效应</a:t>
            </a:r>
            <a:endParaRPr lang="en-US" altLang="zh-CN" sz="2400" dirty="0">
              <a:solidFill>
                <a:sysClr val="windowText" lastClr="000000"/>
              </a:solidFill>
              <a:latin typeface="微软雅黑"/>
              <a:ea typeface="微软雅黑"/>
              <a:cs typeface="微软雅黑"/>
            </a:endParaRPr>
          </a:p>
          <a:p>
            <a:pPr>
              <a:defRPr/>
            </a:pPr>
            <a:endParaRPr lang="en-US" altLang="zh-TW"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主要表现在公司所得税的课征上。</a:t>
            </a:r>
          </a:p>
          <a:p>
            <a:pPr>
              <a:defRPr/>
            </a:pPr>
            <a:r>
              <a:rPr lang="zh-CN" altLang="en-US" sz="2400" dirty="0">
                <a:solidFill>
                  <a:sysClr val="windowText" lastClr="000000"/>
                </a:solidFill>
                <a:latin typeface="微软雅黑"/>
                <a:ea typeface="微软雅黑"/>
                <a:cs typeface="微软雅黑"/>
              </a:rPr>
              <a:t>课征公司所得税，压低纳税人的投资收益率，使投资收益和投资成本发生变动，产生两种方向相反的效应：</a:t>
            </a:r>
          </a:p>
        </p:txBody>
      </p:sp>
    </p:spTree>
    <p:extLst>
      <p:ext uri="{BB962C8B-B14F-4D97-AF65-F5344CB8AC3E}">
        <p14:creationId xmlns:p14="http://schemas.microsoft.com/office/powerpoint/2010/main" val="1277011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7" name="Rectangle 3"/>
          <p:cNvSpPr txBox="1">
            <a:spLocks noChangeArrowheads="1"/>
          </p:cNvSpPr>
          <p:nvPr/>
        </p:nvSpPr>
        <p:spPr>
          <a:xfrm>
            <a:off x="778932" y="830317"/>
            <a:ext cx="7569201" cy="5300608"/>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■课征公司所得税，会压低纳税人的投资收益率，如果因此而减低了投资对纳税人的吸引力，导致投资者减少投资而以消费替代投资，就是发生了税收对投资的替代效应。 </a:t>
            </a:r>
          </a:p>
        </p:txBody>
      </p:sp>
      <p:pic>
        <p:nvPicPr>
          <p:cNvPr id="18" name="Picture 10" descr="5@1P$DY3_TAO2XCRNLNAFT1">
            <a:extLst>
              <a:ext uri="{FF2B5EF4-FFF2-40B4-BE49-F238E27FC236}">
                <a16:creationId xmlns:a16="http://schemas.microsoft.com/office/drawing/2014/main" id="{0D0504A8-66D1-4A4C-9B2F-71A87D5A64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8815" y="2560195"/>
            <a:ext cx="4164690" cy="3570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565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7" name="Rectangle 3"/>
          <p:cNvSpPr txBox="1">
            <a:spLocks noChangeArrowheads="1"/>
          </p:cNvSpPr>
          <p:nvPr/>
        </p:nvSpPr>
        <p:spPr>
          <a:xfrm>
            <a:off x="778932" y="830317"/>
            <a:ext cx="7569201" cy="5300608"/>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■如果征税和提高税率减少了投资者的可支配收益减少，而投资者为了维持过去的收益水平趋向于增加投资，这是税收对投资的收入效应。</a:t>
            </a:r>
          </a:p>
        </p:txBody>
      </p:sp>
      <p:pic>
        <p:nvPicPr>
          <p:cNvPr id="19" name="Picture 10" descr="ILB`R}YEJY8J9OX%0XX996W">
            <a:extLst>
              <a:ext uri="{FF2B5EF4-FFF2-40B4-BE49-F238E27FC236}">
                <a16:creationId xmlns:a16="http://schemas.microsoft.com/office/drawing/2014/main" id="{85592448-1CB1-004A-A244-6C1E558E48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2897" y="2541592"/>
            <a:ext cx="4233423"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7699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7" name="Rectangle 3"/>
          <p:cNvSpPr txBox="1">
            <a:spLocks noChangeArrowheads="1"/>
          </p:cNvSpPr>
          <p:nvPr/>
        </p:nvSpPr>
        <p:spPr>
          <a:xfrm>
            <a:off x="778932" y="1397876"/>
            <a:ext cx="7569201" cy="4733049"/>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（三）税收对私人资本折旧率的影响</a:t>
            </a:r>
            <a:endParaRPr lang="en-US" altLang="zh-CN" sz="2400" dirty="0">
              <a:solidFill>
                <a:sysClr val="windowText" lastClr="000000"/>
              </a:solidFill>
              <a:latin typeface="微软雅黑"/>
              <a:ea typeface="微软雅黑"/>
              <a:cs typeface="微软雅黑"/>
            </a:endParaRPr>
          </a:p>
          <a:p>
            <a:pPr>
              <a:defRPr/>
            </a:pPr>
            <a:endParaRPr lang="en-US" altLang="zh-TW"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实际折旧是根据固定资本的实际损耗而计提的折旧。</a:t>
            </a:r>
          </a:p>
          <a:p>
            <a:pPr>
              <a:defRPr/>
            </a:pPr>
            <a:r>
              <a:rPr lang="zh-CN" altLang="en-US" sz="2200" dirty="0">
                <a:solidFill>
                  <a:sysClr val="windowText" lastClr="000000"/>
                </a:solidFill>
                <a:latin typeface="微软雅黑"/>
                <a:ea typeface="微软雅黑"/>
                <a:cs typeface="微软雅黑"/>
              </a:rPr>
              <a:t>税收折旧是税收制度根据经济政策的需要而规定的可以计提的折旧。</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折旧之所以重要，是因为它既可以作为一项投资成本，直接从应税所得中扣除，从而减少纳税人的纳税义务（税收挡避额＝折旧额</a:t>
            </a:r>
            <a:r>
              <a:rPr lang="en-US" altLang="zh-CN" sz="2200" dirty="0">
                <a:solidFill>
                  <a:sysClr val="windowText" lastClr="000000"/>
                </a:solidFill>
                <a:latin typeface="微软雅黑"/>
                <a:ea typeface="微软雅黑"/>
                <a:cs typeface="微软雅黑"/>
              </a:rPr>
              <a:t>x</a:t>
            </a:r>
            <a:r>
              <a:rPr lang="zh-CN" altLang="en-US" sz="2200" dirty="0">
                <a:solidFill>
                  <a:sysClr val="windowText" lastClr="000000"/>
                </a:solidFill>
                <a:latin typeface="微软雅黑"/>
                <a:ea typeface="微软雅黑"/>
                <a:cs typeface="微软雅黑"/>
              </a:rPr>
              <a:t>税率），又可以作为一项基金，由纳税人积蓄起来，用于再投资或将来的固定资产重置。所以折旧提取的数额、时间和方法对纳税人的投资行为有很大的影响。</a:t>
            </a:r>
          </a:p>
        </p:txBody>
      </p:sp>
    </p:spTree>
    <p:extLst>
      <p:ext uri="{BB962C8B-B14F-4D97-AF65-F5344CB8AC3E}">
        <p14:creationId xmlns:p14="http://schemas.microsoft.com/office/powerpoint/2010/main" val="4239872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7" name="Rectangle 3"/>
          <p:cNvSpPr txBox="1">
            <a:spLocks noChangeArrowheads="1"/>
          </p:cNvSpPr>
          <p:nvPr/>
        </p:nvSpPr>
        <p:spPr>
          <a:xfrm>
            <a:off x="787399" y="1739940"/>
            <a:ext cx="7569201" cy="4733049"/>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sz="2200" dirty="0">
                <a:solidFill>
                  <a:sysClr val="windowText" lastClr="000000"/>
                </a:solidFill>
                <a:latin typeface="微软雅黑"/>
                <a:ea typeface="微软雅黑"/>
                <a:cs typeface="微软雅黑"/>
              </a:rPr>
              <a:t>1</a:t>
            </a:r>
            <a:r>
              <a:rPr lang="zh-CN" altLang="en-US" sz="2200" dirty="0">
                <a:solidFill>
                  <a:sysClr val="windowText" lastClr="000000"/>
                </a:solidFill>
                <a:latin typeface="微软雅黑"/>
                <a:ea typeface="微软雅黑"/>
                <a:cs typeface="微软雅黑"/>
              </a:rPr>
              <a:t>、个人所得税是调节收入分配的最有力工具</a:t>
            </a:r>
            <a:endParaRPr lang="en-US" altLang="zh-CN"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2</a:t>
            </a:r>
            <a:r>
              <a:rPr lang="zh-CN" altLang="en-US" sz="2200" dirty="0">
                <a:solidFill>
                  <a:sysClr val="windowText" lastClr="000000"/>
                </a:solidFill>
                <a:latin typeface="微软雅黑"/>
                <a:ea typeface="微软雅黑"/>
                <a:cs typeface="微软雅黑"/>
              </a:rPr>
              <a:t>、税收支出也是影响收入分配的重要工具。 </a:t>
            </a:r>
          </a:p>
          <a:p>
            <a:pPr>
              <a:defRPr/>
            </a:pPr>
            <a:r>
              <a:rPr lang="en-US" altLang="zh-CN" sz="2200" dirty="0">
                <a:solidFill>
                  <a:sysClr val="windowText" lastClr="000000"/>
                </a:solidFill>
                <a:latin typeface="微软雅黑"/>
                <a:ea typeface="微软雅黑"/>
                <a:cs typeface="微软雅黑"/>
              </a:rPr>
              <a:t>3</a:t>
            </a:r>
            <a:r>
              <a:rPr lang="zh-CN" altLang="en-US" sz="2200" dirty="0">
                <a:solidFill>
                  <a:sysClr val="windowText" lastClr="000000"/>
                </a:solidFill>
                <a:latin typeface="微软雅黑"/>
                <a:ea typeface="微软雅黑"/>
                <a:cs typeface="微软雅黑"/>
              </a:rPr>
              <a:t>、社会保险税是实现收入再分配的良好手段。 </a:t>
            </a:r>
            <a:endParaRPr lang="en-US" altLang="zh-CN" sz="2200" b="1"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4</a:t>
            </a:r>
            <a:r>
              <a:rPr lang="zh-CN" altLang="en-US" sz="2200" dirty="0">
                <a:solidFill>
                  <a:sysClr val="windowText" lastClr="000000"/>
                </a:solidFill>
                <a:latin typeface="微软雅黑"/>
                <a:ea typeface="微软雅黑"/>
                <a:cs typeface="微软雅黑"/>
              </a:rPr>
              <a:t>、所得税指数化是减轻通货膨胀的收入分配扭曲效应的一种方法。 </a:t>
            </a:r>
          </a:p>
          <a:p>
            <a:pPr>
              <a:defRPr/>
            </a:pPr>
            <a:endParaRPr lang="zh-CN" altLang="en-US" sz="2200" dirty="0">
              <a:solidFill>
                <a:sysClr val="windowText" lastClr="000000"/>
              </a:solidFill>
              <a:latin typeface="微软雅黑"/>
              <a:ea typeface="微软雅黑"/>
              <a:cs typeface="微软雅黑"/>
            </a:endParaRPr>
          </a:p>
        </p:txBody>
      </p:sp>
      <p:sp>
        <p:nvSpPr>
          <p:cNvPr id="18" name="矩形 17">
            <a:extLst>
              <a:ext uri="{FF2B5EF4-FFF2-40B4-BE49-F238E27FC236}">
                <a16:creationId xmlns:a16="http://schemas.microsoft.com/office/drawing/2014/main" id="{D0FADBA6-91A9-424A-A71F-868031FE6505}"/>
              </a:ext>
            </a:extLst>
          </p:cNvPr>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税收对个人收入分配的影响</a:t>
            </a:r>
          </a:p>
        </p:txBody>
      </p:sp>
    </p:spTree>
    <p:extLst>
      <p:ext uri="{BB962C8B-B14F-4D97-AF65-F5344CB8AC3E}">
        <p14:creationId xmlns:p14="http://schemas.microsoft.com/office/powerpoint/2010/main" val="1855238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7" name="Rectangle 3"/>
          <p:cNvSpPr txBox="1">
            <a:spLocks noChangeArrowheads="1"/>
          </p:cNvSpPr>
          <p:nvPr/>
        </p:nvSpPr>
        <p:spPr>
          <a:xfrm>
            <a:off x="422540" y="1443789"/>
            <a:ext cx="7925593" cy="4981074"/>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sz="2000" dirty="0">
                <a:solidFill>
                  <a:sysClr val="windowText" lastClr="000000"/>
                </a:solidFill>
                <a:latin typeface="微软雅黑"/>
                <a:ea typeface="微软雅黑"/>
                <a:cs typeface="微软雅黑"/>
              </a:rPr>
              <a:t>18</a:t>
            </a:r>
            <a:r>
              <a:rPr lang="zh-CN" altLang="en-US" sz="2000" dirty="0">
                <a:solidFill>
                  <a:sysClr val="windowText" lastClr="000000"/>
                </a:solidFill>
                <a:latin typeface="微软雅黑"/>
                <a:ea typeface="微软雅黑"/>
                <a:cs typeface="微软雅黑"/>
              </a:rPr>
              <a:t>世纪的自由资本主义时代，以亚当．斯密为代表的古典经济学认为社会的中心问题是增加社会财富，但不需要政府干预，税收不过是为了维持“廉价政府”而取得收入的手段。</a:t>
            </a:r>
          </a:p>
          <a:p>
            <a:pPr>
              <a:defRPr/>
            </a:pPr>
            <a:r>
              <a:rPr lang="en-US" altLang="zh-CN" sz="2000" dirty="0">
                <a:solidFill>
                  <a:sysClr val="windowText" lastClr="000000"/>
                </a:solidFill>
                <a:latin typeface="微软雅黑"/>
                <a:ea typeface="微软雅黑"/>
                <a:cs typeface="微软雅黑"/>
              </a:rPr>
              <a:t>19</a:t>
            </a:r>
            <a:r>
              <a:rPr lang="zh-CN" altLang="en-US" sz="2000" dirty="0">
                <a:solidFill>
                  <a:sysClr val="windowText" lastClr="000000"/>
                </a:solidFill>
                <a:latin typeface="微软雅黑"/>
                <a:ea typeface="微软雅黑"/>
                <a:cs typeface="微软雅黑"/>
              </a:rPr>
              <a:t>世纪下半叶和</a:t>
            </a:r>
            <a:r>
              <a:rPr lang="en-US" altLang="zh-CN" sz="2000" dirty="0">
                <a:solidFill>
                  <a:sysClr val="windowText" lastClr="000000"/>
                </a:solidFill>
                <a:latin typeface="微软雅黑"/>
                <a:ea typeface="微软雅黑"/>
                <a:cs typeface="微软雅黑"/>
              </a:rPr>
              <a:t>20</a:t>
            </a:r>
            <a:r>
              <a:rPr lang="zh-CN" altLang="en-US" sz="2000" dirty="0">
                <a:solidFill>
                  <a:sysClr val="windowText" lastClr="000000"/>
                </a:solidFill>
                <a:latin typeface="微软雅黑"/>
                <a:ea typeface="微软雅黑"/>
                <a:cs typeface="微软雅黑"/>
              </a:rPr>
              <a:t>世纪初，以瓦格纳为代表的社会政策学派，一方面，反对自由主义经济政策，承认国家具有干预经济的作用，另一方面，谋求矫正收入分配不公的社会问题。 </a:t>
            </a:r>
            <a:endParaRPr lang="en-US" altLang="zh-CN" sz="2000" dirty="0">
              <a:solidFill>
                <a:sysClr val="windowText" lastClr="000000"/>
              </a:solidFill>
              <a:latin typeface="微软雅黑"/>
              <a:ea typeface="微软雅黑"/>
              <a:cs typeface="微软雅黑"/>
            </a:endParaRPr>
          </a:p>
          <a:p>
            <a:pPr>
              <a:defRPr/>
            </a:pPr>
            <a:r>
              <a:rPr lang="en-US" altLang="zh-CN" sz="2000" dirty="0">
                <a:solidFill>
                  <a:sysClr val="windowText" lastClr="000000"/>
                </a:solidFill>
                <a:latin typeface="微软雅黑"/>
                <a:ea typeface="微软雅黑"/>
                <a:cs typeface="微软雅黑"/>
              </a:rPr>
              <a:t>20</a:t>
            </a:r>
            <a:r>
              <a:rPr lang="zh-CN" altLang="en-US" sz="2000" dirty="0">
                <a:solidFill>
                  <a:sysClr val="windowText" lastClr="000000"/>
                </a:solidFill>
                <a:latin typeface="微软雅黑"/>
                <a:ea typeface="微软雅黑"/>
                <a:cs typeface="微软雅黑"/>
              </a:rPr>
              <a:t>世纪</a:t>
            </a:r>
            <a:r>
              <a:rPr lang="en-US" altLang="zh-CN" sz="2000" dirty="0">
                <a:solidFill>
                  <a:sysClr val="windowText" lastClr="000000"/>
                </a:solidFill>
                <a:latin typeface="微软雅黑"/>
                <a:ea typeface="微软雅黑"/>
                <a:cs typeface="微软雅黑"/>
              </a:rPr>
              <a:t>30</a:t>
            </a:r>
            <a:r>
              <a:rPr lang="zh-CN" altLang="en-US" sz="2000" dirty="0">
                <a:solidFill>
                  <a:sysClr val="windowText" lastClr="000000"/>
                </a:solidFill>
                <a:latin typeface="微软雅黑"/>
                <a:ea typeface="微软雅黑"/>
                <a:cs typeface="微软雅黑"/>
              </a:rPr>
              <a:t>年代资本主义经济遭到空前的大危机 ，爆发了“凯恩斯革命”。凯恩斯学派认为，资本主义经济危机的根源在于有效需求不足，主张政府干预，实施需求管理政策，而且以财政政策为主要手段。 税收是调节经济，避免经济危机，保持经济发展的有效手段。</a:t>
            </a: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进入</a:t>
            </a:r>
            <a:r>
              <a:rPr lang="en-US" altLang="zh-CN" sz="2000" dirty="0">
                <a:solidFill>
                  <a:sysClr val="windowText" lastClr="000000"/>
                </a:solidFill>
                <a:latin typeface="微软雅黑"/>
                <a:ea typeface="微软雅黑"/>
                <a:cs typeface="微软雅黑"/>
              </a:rPr>
              <a:t>20</a:t>
            </a:r>
            <a:r>
              <a:rPr lang="zh-CN" altLang="en-US" sz="2000" dirty="0">
                <a:solidFill>
                  <a:sysClr val="windowText" lastClr="000000"/>
                </a:solidFill>
                <a:latin typeface="微软雅黑"/>
                <a:ea typeface="微软雅黑"/>
                <a:cs typeface="微软雅黑"/>
              </a:rPr>
              <a:t>世纪</a:t>
            </a:r>
            <a:r>
              <a:rPr lang="en-US" altLang="zh-CN" sz="2000" dirty="0">
                <a:solidFill>
                  <a:sysClr val="windowText" lastClr="000000"/>
                </a:solidFill>
                <a:latin typeface="微软雅黑"/>
                <a:ea typeface="微软雅黑"/>
                <a:cs typeface="微软雅黑"/>
              </a:rPr>
              <a:t>70</a:t>
            </a:r>
            <a:r>
              <a:rPr lang="zh-CN" altLang="en-US" sz="2000" dirty="0">
                <a:solidFill>
                  <a:sysClr val="windowText" lastClr="000000"/>
                </a:solidFill>
                <a:latin typeface="微软雅黑"/>
                <a:ea typeface="微软雅黑"/>
                <a:cs typeface="微软雅黑"/>
              </a:rPr>
              <a:t>年代，凯恩斯主义在“滞胀”面前束手无策，于是凯恩斯主义威信扫地，反对凯恩斯主义的供给学派应运而生。供给学派认为，只有从资本和劳动力投入的使用效率着手，才能恢复经济的活力，因而主张实行“供给管理政策”，主要载体则是减税政策。</a:t>
            </a:r>
          </a:p>
          <a:p>
            <a:pPr>
              <a:defRPr/>
            </a:pPr>
            <a:endParaRPr lang="zh-CN" altLang="en-US" sz="22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p:txBody>
      </p:sp>
      <p:sp>
        <p:nvSpPr>
          <p:cNvPr id="18" name="矩形 17">
            <a:extLst>
              <a:ext uri="{FF2B5EF4-FFF2-40B4-BE49-F238E27FC236}">
                <a16:creationId xmlns:a16="http://schemas.microsoft.com/office/drawing/2014/main" id="{D0FADBA6-91A9-424A-A71F-868031FE6505}"/>
              </a:ext>
            </a:extLst>
          </p:cNvPr>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税收与经济发展</a:t>
            </a:r>
          </a:p>
        </p:txBody>
      </p:sp>
    </p:spTree>
    <p:extLst>
      <p:ext uri="{BB962C8B-B14F-4D97-AF65-F5344CB8AC3E}">
        <p14:creationId xmlns:p14="http://schemas.microsoft.com/office/powerpoint/2010/main" val="2428063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AutoShape 16">
            <a:extLst>
              <a:ext uri="{FF2B5EF4-FFF2-40B4-BE49-F238E27FC236}">
                <a16:creationId xmlns:a16="http://schemas.microsoft.com/office/drawing/2014/main" id="{6A19B7EC-2FA0-1D48-B1BF-7AE29455D153}"/>
              </a:ext>
            </a:extLst>
          </p:cNvPr>
          <p:cNvSpPr>
            <a:spLocks noChangeArrowheads="1"/>
          </p:cNvSpPr>
          <p:nvPr/>
        </p:nvSpPr>
        <p:spPr bwMode="auto">
          <a:xfrm>
            <a:off x="1785938" y="1285875"/>
            <a:ext cx="5311775" cy="471488"/>
          </a:xfrm>
          <a:prstGeom prst="roundRect">
            <a:avLst>
              <a:gd name="adj" fmla="val 36699"/>
            </a:avLst>
          </a:prstGeom>
          <a:solidFill>
            <a:srgbClr val="FFFFFF"/>
          </a:solidFill>
          <a:ln w="9525">
            <a:solidFill>
              <a:srgbClr val="0033CC"/>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latin typeface="Calibri" panose="020F0502020204030204" pitchFamily="34" charset="0"/>
            </a:endParaRPr>
          </a:p>
        </p:txBody>
      </p:sp>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grpSp>
        <p:nvGrpSpPr>
          <p:cNvPr id="19" name="Group 21">
            <a:extLst>
              <a:ext uri="{FF2B5EF4-FFF2-40B4-BE49-F238E27FC236}">
                <a16:creationId xmlns:a16="http://schemas.microsoft.com/office/drawing/2014/main" id="{DE4D6E52-D767-D949-8D11-45B26A072FD9}"/>
              </a:ext>
            </a:extLst>
          </p:cNvPr>
          <p:cNvGrpSpPr>
            <a:grpSpLocks/>
          </p:cNvGrpSpPr>
          <p:nvPr/>
        </p:nvGrpSpPr>
        <p:grpSpPr bwMode="auto">
          <a:xfrm>
            <a:off x="0" y="2132095"/>
            <a:ext cx="3044825" cy="4108450"/>
            <a:chOff x="0" y="0"/>
            <a:chExt cx="1918" cy="2588"/>
          </a:xfrm>
        </p:grpSpPr>
        <p:sp>
          <p:nvSpPr>
            <p:cNvPr id="20" name="Rectangle 13">
              <a:extLst>
                <a:ext uri="{FF2B5EF4-FFF2-40B4-BE49-F238E27FC236}">
                  <a16:creationId xmlns:a16="http://schemas.microsoft.com/office/drawing/2014/main" id="{0A7A4806-FE9C-7C45-A3B8-A223293CCD7B}"/>
                </a:ext>
              </a:extLst>
            </p:cNvPr>
            <p:cNvSpPr>
              <a:spLocks noChangeArrowheads="1"/>
            </p:cNvSpPr>
            <p:nvPr/>
          </p:nvSpPr>
          <p:spPr bwMode="auto">
            <a:xfrm>
              <a:off x="54" y="0"/>
              <a:ext cx="1831" cy="2572"/>
            </a:xfrm>
            <a:prstGeom prst="rect">
              <a:avLst/>
            </a:prstGeom>
            <a:solidFill>
              <a:srgbClr val="FFFFFF">
                <a:alpha val="16862"/>
              </a:srgbClr>
            </a:solidFill>
            <a:ln w="28575">
              <a:solidFill>
                <a:srgbClr val="0033CC"/>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0000"/>
                </a:lnSpc>
              </a:pPr>
              <a:endParaRPr lang="en-US" altLang="zh-CN">
                <a:solidFill>
                  <a:srgbClr val="000000"/>
                </a:solidFill>
                <a:latin typeface="Calibri" panose="020F0502020204030204" pitchFamily="34" charset="0"/>
              </a:endParaRPr>
            </a:p>
            <a:p>
              <a:pPr>
                <a:lnSpc>
                  <a:spcPct val="130000"/>
                </a:lnSpc>
              </a:pPr>
              <a:endParaRPr lang="en-US" altLang="zh-CN">
                <a:solidFill>
                  <a:srgbClr val="000000"/>
                </a:solidFill>
                <a:latin typeface="Calibri" panose="020F0502020204030204" pitchFamily="34" charset="0"/>
              </a:endParaRPr>
            </a:p>
          </p:txBody>
        </p:sp>
        <p:grpSp>
          <p:nvGrpSpPr>
            <p:cNvPr id="24" name="Group 11">
              <a:extLst>
                <a:ext uri="{FF2B5EF4-FFF2-40B4-BE49-F238E27FC236}">
                  <a16:creationId xmlns:a16="http://schemas.microsoft.com/office/drawing/2014/main" id="{D052CD13-2C85-B743-9A97-1D296E660238}"/>
                </a:ext>
              </a:extLst>
            </p:cNvPr>
            <p:cNvGrpSpPr>
              <a:grpSpLocks noChangeAspect="1"/>
            </p:cNvGrpSpPr>
            <p:nvPr/>
          </p:nvGrpSpPr>
          <p:grpSpPr bwMode="auto">
            <a:xfrm>
              <a:off x="0" y="1702"/>
              <a:ext cx="1917" cy="886"/>
              <a:chOff x="0" y="0"/>
              <a:chExt cx="2628" cy="2109"/>
            </a:xfrm>
          </p:grpSpPr>
          <p:pic>
            <p:nvPicPr>
              <p:cNvPr id="25" name="Picture 5" descr="花纹">
                <a:extLst>
                  <a:ext uri="{FF2B5EF4-FFF2-40B4-BE49-F238E27FC236}">
                    <a16:creationId xmlns:a16="http://schemas.microsoft.com/office/drawing/2014/main" id="{9A7F8795-C6D2-A447-BA7F-B5F8579CBF73}"/>
                  </a:ext>
                </a:extLst>
              </p:cNvPr>
              <p:cNvPicPr>
                <a:picLocks noChangeAspect="1" noChangeArrowheads="1"/>
              </p:cNvPicPr>
              <p:nvPr/>
            </p:nvPicPr>
            <p:blipFill>
              <a:blip r:embed="rId3">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1049" y="4"/>
                <a:ext cx="1579" cy="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7" descr="花纹">
                <a:extLst>
                  <a:ext uri="{FF2B5EF4-FFF2-40B4-BE49-F238E27FC236}">
                    <a16:creationId xmlns:a16="http://schemas.microsoft.com/office/drawing/2014/main" id="{15C188DC-C290-8A49-BEDF-90BD0E320E08}"/>
                  </a:ext>
                </a:extLst>
              </p:cNvPr>
              <p:cNvPicPr>
                <a:picLocks noChangeAspect="1" noChangeArrowheads="1"/>
              </p:cNvPicPr>
              <p:nvPr/>
            </p:nvPicPr>
            <p:blipFill>
              <a:blip r:embed="rId3">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rot="21462884" flipH="1">
                <a:off x="0" y="0"/>
                <a:ext cx="1688" cy="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7" name="组合 30">
            <a:extLst>
              <a:ext uri="{FF2B5EF4-FFF2-40B4-BE49-F238E27FC236}">
                <a16:creationId xmlns:a16="http://schemas.microsoft.com/office/drawing/2014/main" id="{64493AEE-EE51-2F4A-BD2A-6187E466C754}"/>
              </a:ext>
            </a:extLst>
          </p:cNvPr>
          <p:cNvGrpSpPr>
            <a:grpSpLocks/>
          </p:cNvGrpSpPr>
          <p:nvPr/>
        </p:nvGrpSpPr>
        <p:grpSpPr bwMode="auto">
          <a:xfrm>
            <a:off x="2970212" y="2122570"/>
            <a:ext cx="3044825" cy="4133850"/>
            <a:chOff x="0" y="0"/>
            <a:chExt cx="3044825" cy="4133850"/>
          </a:xfrm>
        </p:grpSpPr>
        <p:sp>
          <p:nvSpPr>
            <p:cNvPr id="28" name="Rectangle 17">
              <a:extLst>
                <a:ext uri="{FF2B5EF4-FFF2-40B4-BE49-F238E27FC236}">
                  <a16:creationId xmlns:a16="http://schemas.microsoft.com/office/drawing/2014/main" id="{51494F1A-8301-C549-BF17-4E287F34A558}"/>
                </a:ext>
              </a:extLst>
            </p:cNvPr>
            <p:cNvSpPr>
              <a:spLocks noChangeArrowheads="1"/>
            </p:cNvSpPr>
            <p:nvPr/>
          </p:nvSpPr>
          <p:spPr bwMode="auto">
            <a:xfrm>
              <a:off x="120650" y="0"/>
              <a:ext cx="2906713" cy="4083050"/>
            </a:xfrm>
            <a:prstGeom prst="rect">
              <a:avLst/>
            </a:prstGeom>
            <a:solidFill>
              <a:srgbClr val="FFFFFF">
                <a:alpha val="16862"/>
              </a:srgbClr>
            </a:solidFill>
            <a:ln w="28575">
              <a:solidFill>
                <a:srgbClr val="A3C2FF"/>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30000"/>
                </a:lnSpc>
              </a:pPr>
              <a:endParaRPr lang="en-US" altLang="zh-CN">
                <a:solidFill>
                  <a:srgbClr val="000000"/>
                </a:solidFill>
                <a:latin typeface="Calibri" panose="020F0502020204030204" pitchFamily="34" charset="0"/>
              </a:endParaRPr>
            </a:p>
          </p:txBody>
        </p:sp>
        <p:grpSp>
          <p:nvGrpSpPr>
            <p:cNvPr id="29" name="Group 18">
              <a:extLst>
                <a:ext uri="{FF2B5EF4-FFF2-40B4-BE49-F238E27FC236}">
                  <a16:creationId xmlns:a16="http://schemas.microsoft.com/office/drawing/2014/main" id="{A0680488-5692-B548-8FF5-92C1BC8ECD19}"/>
                </a:ext>
              </a:extLst>
            </p:cNvPr>
            <p:cNvGrpSpPr>
              <a:grpSpLocks noChangeAspect="1"/>
            </p:cNvGrpSpPr>
            <p:nvPr/>
          </p:nvGrpSpPr>
          <p:grpSpPr bwMode="auto">
            <a:xfrm>
              <a:off x="0" y="2727325"/>
              <a:ext cx="3044825" cy="1406525"/>
              <a:chOff x="0" y="0"/>
              <a:chExt cx="2628" cy="2109"/>
            </a:xfrm>
          </p:grpSpPr>
          <p:pic>
            <p:nvPicPr>
              <p:cNvPr id="30" name="Picture 19" descr="花纹">
                <a:extLst>
                  <a:ext uri="{FF2B5EF4-FFF2-40B4-BE49-F238E27FC236}">
                    <a16:creationId xmlns:a16="http://schemas.microsoft.com/office/drawing/2014/main" id="{46AE622F-C301-F64D-A2C5-00F496C2D44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49" y="4"/>
                <a:ext cx="1579" cy="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20" descr="花纹">
                <a:extLst>
                  <a:ext uri="{FF2B5EF4-FFF2-40B4-BE49-F238E27FC236}">
                    <a16:creationId xmlns:a16="http://schemas.microsoft.com/office/drawing/2014/main" id="{F2005539-87C5-C24E-8CFF-5085F2E37FC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1462884" flipH="1">
                <a:off x="0" y="0"/>
                <a:ext cx="1688" cy="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2" name="Group 30">
            <a:extLst>
              <a:ext uri="{FF2B5EF4-FFF2-40B4-BE49-F238E27FC236}">
                <a16:creationId xmlns:a16="http://schemas.microsoft.com/office/drawing/2014/main" id="{3109AAE0-B591-F94C-841B-E99B422CA5AE}"/>
              </a:ext>
            </a:extLst>
          </p:cNvPr>
          <p:cNvGrpSpPr>
            <a:grpSpLocks/>
          </p:cNvGrpSpPr>
          <p:nvPr/>
        </p:nvGrpSpPr>
        <p:grpSpPr bwMode="auto">
          <a:xfrm>
            <a:off x="6018212" y="2133682"/>
            <a:ext cx="3044825" cy="4108450"/>
            <a:chOff x="0" y="0"/>
            <a:chExt cx="1918" cy="2588"/>
          </a:xfrm>
        </p:grpSpPr>
        <p:sp>
          <p:nvSpPr>
            <p:cNvPr id="33" name="Rectangle 31">
              <a:extLst>
                <a:ext uri="{FF2B5EF4-FFF2-40B4-BE49-F238E27FC236}">
                  <a16:creationId xmlns:a16="http://schemas.microsoft.com/office/drawing/2014/main" id="{5C705023-6153-6341-9294-6064EE7FA56C}"/>
                </a:ext>
              </a:extLst>
            </p:cNvPr>
            <p:cNvSpPr>
              <a:spLocks noChangeArrowheads="1"/>
            </p:cNvSpPr>
            <p:nvPr/>
          </p:nvSpPr>
          <p:spPr bwMode="auto">
            <a:xfrm>
              <a:off x="54" y="0"/>
              <a:ext cx="1831" cy="2572"/>
            </a:xfrm>
            <a:prstGeom prst="rect">
              <a:avLst/>
            </a:prstGeom>
            <a:solidFill>
              <a:srgbClr val="FFFFFF">
                <a:alpha val="16862"/>
              </a:srgbClr>
            </a:solidFill>
            <a:ln w="28575">
              <a:solidFill>
                <a:srgbClr val="0033CC"/>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0000"/>
                </a:lnSpc>
              </a:pPr>
              <a:endParaRPr lang="en-US" altLang="zh-CN">
                <a:solidFill>
                  <a:srgbClr val="000000"/>
                </a:solidFill>
                <a:latin typeface="Calibri" panose="020F0502020204030204" pitchFamily="34" charset="0"/>
              </a:endParaRPr>
            </a:p>
          </p:txBody>
        </p:sp>
        <p:grpSp>
          <p:nvGrpSpPr>
            <p:cNvPr id="34" name="Group 32">
              <a:extLst>
                <a:ext uri="{FF2B5EF4-FFF2-40B4-BE49-F238E27FC236}">
                  <a16:creationId xmlns:a16="http://schemas.microsoft.com/office/drawing/2014/main" id="{2CDB99D5-7B1A-BB40-B90B-B489A25BFF6B}"/>
                </a:ext>
              </a:extLst>
            </p:cNvPr>
            <p:cNvGrpSpPr>
              <a:grpSpLocks noChangeAspect="1"/>
            </p:cNvGrpSpPr>
            <p:nvPr/>
          </p:nvGrpSpPr>
          <p:grpSpPr bwMode="auto">
            <a:xfrm>
              <a:off x="0" y="1702"/>
              <a:ext cx="1917" cy="886"/>
              <a:chOff x="0" y="0"/>
              <a:chExt cx="2628" cy="2109"/>
            </a:xfrm>
          </p:grpSpPr>
          <p:pic>
            <p:nvPicPr>
              <p:cNvPr id="35" name="Picture 33" descr="花纹">
                <a:extLst>
                  <a:ext uri="{FF2B5EF4-FFF2-40B4-BE49-F238E27FC236}">
                    <a16:creationId xmlns:a16="http://schemas.microsoft.com/office/drawing/2014/main" id="{E9D6A439-FE3A-324F-A662-1DAA12A8D68D}"/>
                  </a:ext>
                </a:extLst>
              </p:cNvPr>
              <p:cNvPicPr>
                <a:picLocks noChangeAspect="1" noChangeArrowheads="1"/>
              </p:cNvPicPr>
              <p:nvPr/>
            </p:nvPicPr>
            <p:blipFill>
              <a:blip r:embed="rId3">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1049" y="4"/>
                <a:ext cx="1579" cy="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4" descr="花纹">
                <a:extLst>
                  <a:ext uri="{FF2B5EF4-FFF2-40B4-BE49-F238E27FC236}">
                    <a16:creationId xmlns:a16="http://schemas.microsoft.com/office/drawing/2014/main" id="{3D2BE7B8-0755-6140-96DC-62F0379E7F7F}"/>
                  </a:ext>
                </a:extLst>
              </p:cNvPr>
              <p:cNvPicPr>
                <a:picLocks noChangeAspect="1" noChangeArrowheads="1"/>
              </p:cNvPicPr>
              <p:nvPr/>
            </p:nvPicPr>
            <p:blipFill>
              <a:blip r:embed="rId3">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rot="21462884" flipH="1">
                <a:off x="0" y="0"/>
                <a:ext cx="1688" cy="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7" name="TextBox 24">
            <a:extLst>
              <a:ext uri="{FF2B5EF4-FFF2-40B4-BE49-F238E27FC236}">
                <a16:creationId xmlns:a16="http://schemas.microsoft.com/office/drawing/2014/main" id="{4B94C7FF-91F8-CD41-B06B-5621AA9BA30A}"/>
              </a:ext>
            </a:extLst>
          </p:cNvPr>
          <p:cNvSpPr txBox="1">
            <a:spLocks noChangeArrowheads="1"/>
          </p:cNvSpPr>
          <p:nvPr/>
        </p:nvSpPr>
        <p:spPr bwMode="auto">
          <a:xfrm>
            <a:off x="285750" y="2428875"/>
            <a:ext cx="2571750" cy="170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b="1" dirty="0">
                <a:latin typeface="Calibri" panose="020F0502020204030204" pitchFamily="34" charset="0"/>
              </a:rPr>
              <a:t>高边际税率会降低人们的工作积极性，而低边际税率会提高人们的工作积极性。</a:t>
            </a:r>
          </a:p>
        </p:txBody>
      </p:sp>
      <p:sp>
        <p:nvSpPr>
          <p:cNvPr id="38" name="TextBox 25">
            <a:extLst>
              <a:ext uri="{FF2B5EF4-FFF2-40B4-BE49-F238E27FC236}">
                <a16:creationId xmlns:a16="http://schemas.microsoft.com/office/drawing/2014/main" id="{595AA418-B08D-7147-9970-328DBC0DB87E}"/>
              </a:ext>
            </a:extLst>
          </p:cNvPr>
          <p:cNvSpPr txBox="1">
            <a:spLocks noChangeArrowheads="1"/>
          </p:cNvSpPr>
          <p:nvPr/>
        </p:nvSpPr>
        <p:spPr bwMode="auto">
          <a:xfrm>
            <a:off x="3286125" y="2428875"/>
            <a:ext cx="2571750" cy="170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b="1" dirty="0">
                <a:latin typeface="Calibri" panose="020F0502020204030204" pitchFamily="34" charset="0"/>
              </a:rPr>
              <a:t>高边际税率会阻碍投资，减少资本存量，而低边际税率会鼓励投资，增加资本存量。</a:t>
            </a:r>
          </a:p>
        </p:txBody>
      </p:sp>
      <p:sp>
        <p:nvSpPr>
          <p:cNvPr id="39" name="TextBox 26">
            <a:extLst>
              <a:ext uri="{FF2B5EF4-FFF2-40B4-BE49-F238E27FC236}">
                <a16:creationId xmlns:a16="http://schemas.microsoft.com/office/drawing/2014/main" id="{DA85A4B0-CFB4-E94D-B804-8FD02B520955}"/>
              </a:ext>
            </a:extLst>
          </p:cNvPr>
          <p:cNvSpPr txBox="1">
            <a:spLocks noChangeArrowheads="1"/>
          </p:cNvSpPr>
          <p:nvPr/>
        </p:nvSpPr>
        <p:spPr bwMode="auto">
          <a:xfrm>
            <a:off x="6357938" y="2428875"/>
            <a:ext cx="2571750" cy="170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b="1">
                <a:latin typeface="Calibri" panose="020F0502020204030204" pitchFamily="34" charset="0"/>
              </a:rPr>
              <a:t>边际税率的高低和税收收入的多少不一定按同一方向变化，甚至可能按反方向变化。</a:t>
            </a:r>
          </a:p>
        </p:txBody>
      </p:sp>
      <p:sp>
        <p:nvSpPr>
          <p:cNvPr id="40" name="Text Box 17">
            <a:extLst>
              <a:ext uri="{FF2B5EF4-FFF2-40B4-BE49-F238E27FC236}">
                <a16:creationId xmlns:a16="http://schemas.microsoft.com/office/drawing/2014/main" id="{EA6EA940-17D2-1743-9CED-A8948BBBACF3}"/>
              </a:ext>
            </a:extLst>
          </p:cNvPr>
          <p:cNvSpPr txBox="1">
            <a:spLocks noChangeArrowheads="1"/>
          </p:cNvSpPr>
          <p:nvPr/>
        </p:nvSpPr>
        <p:spPr bwMode="auto">
          <a:xfrm>
            <a:off x="2008186" y="1671802"/>
            <a:ext cx="5072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dirty="0">
                <a:solidFill>
                  <a:srgbClr val="000000"/>
                </a:solidFill>
                <a:latin typeface="宋体" panose="02010600030101010101" pitchFamily="2" charset="-122"/>
              </a:rPr>
              <a:t>1</a:t>
            </a:r>
            <a:r>
              <a:rPr lang="zh-CN" altLang="en-US" sz="2000" b="1" dirty="0">
                <a:solidFill>
                  <a:srgbClr val="000000"/>
                </a:solidFill>
                <a:latin typeface="宋体" panose="02010600030101010101" pitchFamily="2" charset="-122"/>
              </a:rPr>
              <a:t>、供给学派的三个基本命题：</a:t>
            </a:r>
          </a:p>
        </p:txBody>
      </p:sp>
    </p:spTree>
    <p:extLst>
      <p:ext uri="{BB962C8B-B14F-4D97-AF65-F5344CB8AC3E}">
        <p14:creationId xmlns:p14="http://schemas.microsoft.com/office/powerpoint/2010/main" val="354340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par>
                                <p:cTn id="8" presetID="22" presetClass="entr" presetSubtype="1"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500"/>
                                        <p:tgtEl>
                                          <p:spTgt spid="27"/>
                                        </p:tgtEl>
                                      </p:cBhvr>
                                    </p:animEffect>
                                  </p:childTnLst>
                                </p:cTn>
                              </p:par>
                              <p:par>
                                <p:cTn id="11" presetID="22" presetClass="entr" presetSubtype="1"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up)">
                                      <p:cBhvr>
                                        <p:cTn id="13" dur="500"/>
                                        <p:tgtEl>
                                          <p:spTgt spid="32"/>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up)">
                                      <p:cBhvr>
                                        <p:cTn id="17" dur="500"/>
                                        <p:tgtEl>
                                          <p:spTgt spid="37"/>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wipe(up)">
                                      <p:cBhvr>
                                        <p:cTn id="21" dur="500"/>
                                        <p:tgtEl>
                                          <p:spTgt spid="38"/>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up)">
                                      <p:cBhvr>
                                        <p:cTn id="2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圆角矩形 8">
            <a:extLst>
              <a:ext uri="{FF2B5EF4-FFF2-40B4-BE49-F238E27FC236}">
                <a16:creationId xmlns:a16="http://schemas.microsoft.com/office/drawing/2014/main" id="{4A30B725-B670-C64A-BF02-D62F04049AC6}"/>
              </a:ext>
            </a:extLst>
          </p:cNvPr>
          <p:cNvSpPr>
            <a:spLocks noChangeArrowheads="1"/>
          </p:cNvSpPr>
          <p:nvPr/>
        </p:nvSpPr>
        <p:spPr bwMode="auto">
          <a:xfrm>
            <a:off x="511175" y="1492250"/>
            <a:ext cx="3781425" cy="4370388"/>
          </a:xfrm>
          <a:prstGeom prst="roundRect">
            <a:avLst>
              <a:gd name="adj" fmla="val 8972"/>
            </a:avLst>
          </a:prstGeom>
          <a:noFill/>
          <a:ln w="25400">
            <a:solidFill>
              <a:srgbClr val="28498B"/>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solidFill>
                <a:srgbClr val="FFFFFF"/>
              </a:solidFill>
              <a:latin typeface="Calibri" panose="020F0502020204030204" pitchFamily="34" charset="0"/>
            </a:endParaRPr>
          </a:p>
        </p:txBody>
      </p:sp>
      <p:sp>
        <p:nvSpPr>
          <p:cNvPr id="19" name="圆角矩形 9">
            <a:extLst>
              <a:ext uri="{FF2B5EF4-FFF2-40B4-BE49-F238E27FC236}">
                <a16:creationId xmlns:a16="http://schemas.microsoft.com/office/drawing/2014/main" id="{0229F9D1-90C5-7940-B969-FCAB8D390659}"/>
              </a:ext>
            </a:extLst>
          </p:cNvPr>
          <p:cNvSpPr>
            <a:spLocks noChangeArrowheads="1"/>
          </p:cNvSpPr>
          <p:nvPr/>
        </p:nvSpPr>
        <p:spPr bwMode="auto">
          <a:xfrm>
            <a:off x="4975225" y="1500188"/>
            <a:ext cx="3783013" cy="4370387"/>
          </a:xfrm>
          <a:prstGeom prst="roundRect">
            <a:avLst>
              <a:gd name="adj" fmla="val 8972"/>
            </a:avLst>
          </a:prstGeom>
          <a:noFill/>
          <a:ln w="25400">
            <a:solidFill>
              <a:srgbClr val="28498B"/>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solidFill>
                <a:srgbClr val="FFFFFF"/>
              </a:solidFill>
              <a:latin typeface="Calibri" panose="020F0502020204030204" pitchFamily="34" charset="0"/>
            </a:endParaRPr>
          </a:p>
        </p:txBody>
      </p:sp>
      <p:sp>
        <p:nvSpPr>
          <p:cNvPr id="20" name="TextBox 56">
            <a:extLst>
              <a:ext uri="{FF2B5EF4-FFF2-40B4-BE49-F238E27FC236}">
                <a16:creationId xmlns:a16="http://schemas.microsoft.com/office/drawing/2014/main" id="{49D83AAB-0889-9846-97D5-7C30EB7E91CE}"/>
              </a:ext>
            </a:extLst>
          </p:cNvPr>
          <p:cNvSpPr txBox="1">
            <a:spLocks noChangeArrowheads="1"/>
          </p:cNvSpPr>
          <p:nvPr/>
        </p:nvSpPr>
        <p:spPr bwMode="auto">
          <a:xfrm>
            <a:off x="571500" y="2428875"/>
            <a:ext cx="38576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latin typeface="Calibri" panose="020F0502020204030204" pitchFamily="34" charset="0"/>
              </a:rPr>
              <a:t>■税收收入与税率的函数关系呈曲线</a:t>
            </a:r>
            <a:r>
              <a:rPr lang="en-US" altLang="zh-CN" b="1">
                <a:latin typeface="Calibri" panose="020F0502020204030204" pitchFamily="34" charset="0"/>
              </a:rPr>
              <a:t>OAB</a:t>
            </a:r>
            <a:r>
              <a:rPr lang="zh-CN" altLang="en-US" b="1">
                <a:latin typeface="Calibri" panose="020F0502020204030204" pitchFamily="34" charset="0"/>
              </a:rPr>
              <a:t>状态（抛物线形） </a:t>
            </a:r>
          </a:p>
        </p:txBody>
      </p:sp>
      <p:sp>
        <p:nvSpPr>
          <p:cNvPr id="24" name="TextBox 57">
            <a:extLst>
              <a:ext uri="{FF2B5EF4-FFF2-40B4-BE49-F238E27FC236}">
                <a16:creationId xmlns:a16="http://schemas.microsoft.com/office/drawing/2014/main" id="{F59F56F7-7A8B-D842-91F9-61617E6F618F}"/>
              </a:ext>
            </a:extLst>
          </p:cNvPr>
          <p:cNvSpPr txBox="1">
            <a:spLocks noChangeArrowheads="1"/>
          </p:cNvSpPr>
          <p:nvPr/>
        </p:nvSpPr>
        <p:spPr bwMode="auto">
          <a:xfrm>
            <a:off x="571500" y="3571875"/>
            <a:ext cx="357187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dirty="0">
                <a:latin typeface="Calibri" panose="020F0502020204030204" pitchFamily="34" charset="0"/>
              </a:rPr>
              <a:t>■供给学派把“</a:t>
            </a:r>
            <a:r>
              <a:rPr lang="en-US" altLang="zh-CN" b="1" dirty="0">
                <a:latin typeface="Calibri" panose="020F0502020204030204" pitchFamily="34" charset="0"/>
              </a:rPr>
              <a:t>CAB”</a:t>
            </a:r>
            <a:r>
              <a:rPr lang="zh-CN" altLang="en-US" b="1" dirty="0">
                <a:latin typeface="Calibri" panose="020F0502020204030204" pitchFamily="34" charset="0"/>
              </a:rPr>
              <a:t>区域，即图中的阴影部分，称为税率“禁区”：税率的提高超过一定的限度时，企业的经营成本提高，投资减少，收入减少，即税基减小，反而导致政府的税收减少</a:t>
            </a:r>
          </a:p>
        </p:txBody>
      </p:sp>
      <p:grpSp>
        <p:nvGrpSpPr>
          <p:cNvPr id="25" name="组合 52">
            <a:extLst>
              <a:ext uri="{FF2B5EF4-FFF2-40B4-BE49-F238E27FC236}">
                <a16:creationId xmlns:a16="http://schemas.microsoft.com/office/drawing/2014/main" id="{2DEC2F33-0726-6F4B-8F7C-89C7863CAFF9}"/>
              </a:ext>
            </a:extLst>
          </p:cNvPr>
          <p:cNvGrpSpPr>
            <a:grpSpLocks/>
          </p:cNvGrpSpPr>
          <p:nvPr/>
        </p:nvGrpSpPr>
        <p:grpSpPr bwMode="auto">
          <a:xfrm>
            <a:off x="1857375" y="1000125"/>
            <a:ext cx="5311775" cy="471488"/>
            <a:chOff x="0" y="0"/>
            <a:chExt cx="5311790" cy="471487"/>
          </a:xfrm>
        </p:grpSpPr>
        <p:sp>
          <p:nvSpPr>
            <p:cNvPr id="26" name="AutoShape 16">
              <a:extLst>
                <a:ext uri="{FF2B5EF4-FFF2-40B4-BE49-F238E27FC236}">
                  <a16:creationId xmlns:a16="http://schemas.microsoft.com/office/drawing/2014/main" id="{0586D1BB-944B-2148-83C8-0FB8E1DEC7FC}"/>
                </a:ext>
              </a:extLst>
            </p:cNvPr>
            <p:cNvSpPr>
              <a:spLocks noChangeArrowheads="1"/>
            </p:cNvSpPr>
            <p:nvPr/>
          </p:nvSpPr>
          <p:spPr bwMode="auto">
            <a:xfrm>
              <a:off x="0" y="0"/>
              <a:ext cx="5311790" cy="471487"/>
            </a:xfrm>
            <a:prstGeom prst="roundRect">
              <a:avLst>
                <a:gd name="adj" fmla="val 36699"/>
              </a:avLst>
            </a:prstGeom>
            <a:solidFill>
              <a:srgbClr val="FFFFFF"/>
            </a:solidFill>
            <a:ln w="9525">
              <a:solidFill>
                <a:srgbClr val="0033CC"/>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latin typeface="Calibri" panose="020F0502020204030204" pitchFamily="34" charset="0"/>
              </a:endParaRPr>
            </a:p>
          </p:txBody>
        </p:sp>
        <p:sp>
          <p:nvSpPr>
            <p:cNvPr id="27" name="Text Box 17">
              <a:extLst>
                <a:ext uri="{FF2B5EF4-FFF2-40B4-BE49-F238E27FC236}">
                  <a16:creationId xmlns:a16="http://schemas.microsoft.com/office/drawing/2014/main" id="{EDA5B40D-49DB-304A-AE64-08B145D6C5EB}"/>
                </a:ext>
              </a:extLst>
            </p:cNvPr>
            <p:cNvSpPr txBox="1">
              <a:spLocks noChangeArrowheads="1"/>
            </p:cNvSpPr>
            <p:nvPr/>
          </p:nvSpPr>
          <p:spPr bwMode="auto">
            <a:xfrm>
              <a:off x="71438" y="0"/>
              <a:ext cx="5072076" cy="40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a:solidFill>
                    <a:srgbClr val="000000"/>
                  </a:solidFill>
                  <a:latin typeface="宋体" panose="02010600030101010101" pitchFamily="2" charset="-122"/>
                </a:rPr>
                <a:t>2</a:t>
              </a:r>
              <a:r>
                <a:rPr lang="zh-CN" altLang="en-US" sz="2000" b="1">
                  <a:solidFill>
                    <a:srgbClr val="000000"/>
                  </a:solidFill>
                  <a:latin typeface="宋体" panose="02010600030101010101" pitchFamily="2" charset="-122"/>
                </a:rPr>
                <a:t>、拉弗曲线</a:t>
              </a:r>
            </a:p>
          </p:txBody>
        </p:sp>
      </p:grpSp>
      <p:grpSp>
        <p:nvGrpSpPr>
          <p:cNvPr id="28" name="组合 58">
            <a:extLst>
              <a:ext uri="{FF2B5EF4-FFF2-40B4-BE49-F238E27FC236}">
                <a16:creationId xmlns:a16="http://schemas.microsoft.com/office/drawing/2014/main" id="{2D95683D-E986-934A-B7FD-4D90C099486D}"/>
              </a:ext>
            </a:extLst>
          </p:cNvPr>
          <p:cNvGrpSpPr>
            <a:grpSpLocks/>
          </p:cNvGrpSpPr>
          <p:nvPr/>
        </p:nvGrpSpPr>
        <p:grpSpPr bwMode="auto">
          <a:xfrm>
            <a:off x="5072063" y="2000250"/>
            <a:ext cx="3429000" cy="3046413"/>
            <a:chOff x="0" y="0"/>
            <a:chExt cx="5632012" cy="3717925"/>
          </a:xfrm>
        </p:grpSpPr>
        <p:sp>
          <p:nvSpPr>
            <p:cNvPr id="29" name="Text Box 3">
              <a:extLst>
                <a:ext uri="{FF2B5EF4-FFF2-40B4-BE49-F238E27FC236}">
                  <a16:creationId xmlns:a16="http://schemas.microsoft.com/office/drawing/2014/main" id="{5421DCE7-39AD-C44D-A953-E9382F56EEA2}"/>
                </a:ext>
              </a:extLst>
            </p:cNvPr>
            <p:cNvSpPr txBox="1">
              <a:spLocks noChangeArrowheads="1"/>
            </p:cNvSpPr>
            <p:nvPr/>
          </p:nvSpPr>
          <p:spPr bwMode="auto">
            <a:xfrm>
              <a:off x="2171700" y="952500"/>
              <a:ext cx="701675" cy="423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600" b="1" i="1">
                  <a:latin typeface="Times New Roman" panose="02020603050405020304" pitchFamily="18" charset="0"/>
                </a:rPr>
                <a:t>A</a:t>
              </a:r>
              <a:endParaRPr lang="en-US" altLang="zh-CN" sz="1600" b="1"/>
            </a:p>
          </p:txBody>
        </p:sp>
        <p:sp>
          <p:nvSpPr>
            <p:cNvPr id="30" name="Freeform 4">
              <a:extLst>
                <a:ext uri="{FF2B5EF4-FFF2-40B4-BE49-F238E27FC236}">
                  <a16:creationId xmlns:a16="http://schemas.microsoft.com/office/drawing/2014/main" id="{601E45FA-2359-F44D-953B-6B5C8002F9FE}"/>
                </a:ext>
              </a:extLst>
            </p:cNvPr>
            <p:cNvSpPr/>
            <p:nvPr/>
          </p:nvSpPr>
          <p:spPr bwMode="auto">
            <a:xfrm>
              <a:off x="685749" y="1447259"/>
              <a:ext cx="3984127" cy="1805683"/>
            </a:xfrm>
            <a:custGeom>
              <a:avLst/>
              <a:gdLst>
                <a:gd name="T0" fmla="*/ 0 w 3060"/>
                <a:gd name="T1" fmla="*/ 1716 h 1716"/>
                <a:gd name="T2" fmla="*/ 1440 w 3060"/>
                <a:gd name="T3" fmla="*/ 0 h 1716"/>
                <a:gd name="T4" fmla="*/ 3060 w 3060"/>
                <a:gd name="T5" fmla="*/ 1716 h 1716"/>
                <a:gd name="T6" fmla="*/ 0 60000 65536"/>
                <a:gd name="T7" fmla="*/ 0 60000 65536"/>
                <a:gd name="T8" fmla="*/ 0 60000 65536"/>
                <a:gd name="T9" fmla="*/ 0 w 3060"/>
                <a:gd name="T10" fmla="*/ 0 h 1716"/>
                <a:gd name="T11" fmla="*/ 3060 w 3060"/>
                <a:gd name="T12" fmla="*/ 1716 h 1716"/>
              </a:gdLst>
              <a:ahLst/>
              <a:cxnLst>
                <a:cxn ang="T6">
                  <a:pos x="T0" y="T1"/>
                </a:cxn>
                <a:cxn ang="T7">
                  <a:pos x="T2" y="T3"/>
                </a:cxn>
                <a:cxn ang="T8">
                  <a:pos x="T4" y="T5"/>
                </a:cxn>
              </a:cxnLst>
              <a:rect l="T9" t="T10" r="T11" b="T12"/>
              <a:pathLst>
                <a:path w="3060" h="1716">
                  <a:moveTo>
                    <a:pt x="0" y="1716"/>
                  </a:moveTo>
                  <a:cubicBezTo>
                    <a:pt x="465" y="858"/>
                    <a:pt x="930" y="0"/>
                    <a:pt x="1440" y="0"/>
                  </a:cubicBezTo>
                  <a:cubicBezTo>
                    <a:pt x="1950" y="0"/>
                    <a:pt x="2790" y="1430"/>
                    <a:pt x="3060" y="1716"/>
                  </a:cubicBezTo>
                </a:path>
              </a:pathLst>
            </a:custGeom>
            <a:noFill/>
            <a:ln w="25400" cmpd="sng">
              <a:solidFill>
                <a:schemeClr val="accent1"/>
              </a:solidFill>
              <a:miter lim="800000"/>
            </a:ln>
            <a:effectLst>
              <a:outerShdw dist="20000" dir="5400000" algn="ctr" rotWithShape="0">
                <a:srgbClr val="000000">
                  <a:alpha val="37000"/>
                </a:srgbClr>
              </a:outerShdw>
            </a:effectLst>
          </p:spPr>
          <p:txBody>
            <a:bodyPr/>
            <a:lstStyle/>
            <a:p>
              <a:pPr>
                <a:defRPr/>
              </a:pPr>
              <a:endParaRPr lang="zh-CN" altLang="en-US">
                <a:latin typeface="Calibri" panose="020F0502020204030204" pitchFamily="34" charset="0"/>
              </a:endParaRPr>
            </a:p>
          </p:txBody>
        </p:sp>
        <p:sp>
          <p:nvSpPr>
            <p:cNvPr id="31" name="Line 5">
              <a:extLst>
                <a:ext uri="{FF2B5EF4-FFF2-40B4-BE49-F238E27FC236}">
                  <a16:creationId xmlns:a16="http://schemas.microsoft.com/office/drawing/2014/main" id="{F42ACA40-C9E7-AE48-B836-DB16EF0C8B4D}"/>
                </a:ext>
              </a:extLst>
            </p:cNvPr>
            <p:cNvSpPr>
              <a:spLocks noChangeShapeType="1"/>
            </p:cNvSpPr>
            <p:nvPr/>
          </p:nvSpPr>
          <p:spPr bwMode="auto">
            <a:xfrm>
              <a:off x="1371499" y="2361725"/>
              <a:ext cx="2513546" cy="0"/>
            </a:xfrm>
            <a:prstGeom prst="line">
              <a:avLst/>
            </a:prstGeom>
            <a:noFill/>
            <a:ln w="25400" cmpd="sng">
              <a:solidFill>
                <a:schemeClr val="accent1"/>
              </a:solidFill>
              <a:round/>
            </a:ln>
            <a:effectLst>
              <a:outerShdw dist="20000" dir="5400000" algn="ctr" rotWithShape="0">
                <a:srgbClr val="000000">
                  <a:alpha val="37000"/>
                </a:srgbClr>
              </a:outerShdw>
            </a:effectLst>
          </p:spPr>
          <p:txBody>
            <a:bodyPr/>
            <a:lstStyle/>
            <a:p>
              <a:pPr>
                <a:defRPr/>
              </a:pPr>
              <a:endParaRPr lang="zh-CN" altLang="en-US"/>
            </a:p>
          </p:txBody>
        </p:sp>
        <p:sp>
          <p:nvSpPr>
            <p:cNvPr id="32" name="Line 6">
              <a:extLst>
                <a:ext uri="{FF2B5EF4-FFF2-40B4-BE49-F238E27FC236}">
                  <a16:creationId xmlns:a16="http://schemas.microsoft.com/office/drawing/2014/main" id="{37D402A6-E414-3942-8787-4248A2B0F35D}"/>
                </a:ext>
              </a:extLst>
            </p:cNvPr>
            <p:cNvSpPr>
              <a:spLocks noChangeShapeType="1"/>
            </p:cNvSpPr>
            <p:nvPr/>
          </p:nvSpPr>
          <p:spPr bwMode="auto">
            <a:xfrm>
              <a:off x="2448360" y="1513132"/>
              <a:ext cx="0" cy="1726248"/>
            </a:xfrm>
            <a:prstGeom prst="line">
              <a:avLst/>
            </a:prstGeom>
            <a:noFill/>
            <a:ln w="25400" cmpd="sng">
              <a:solidFill>
                <a:schemeClr val="accent1"/>
              </a:solidFill>
              <a:prstDash val="sysDash"/>
              <a:round/>
            </a:ln>
            <a:effectLst>
              <a:outerShdw dist="20000" dir="5400000" algn="ctr" rotWithShape="0">
                <a:srgbClr val="000000">
                  <a:alpha val="37000"/>
                </a:srgbClr>
              </a:outerShdw>
            </a:effectLst>
          </p:spPr>
          <p:txBody>
            <a:bodyPr/>
            <a:lstStyle/>
            <a:p>
              <a:pPr>
                <a:defRPr/>
              </a:pPr>
              <a:endParaRPr lang="zh-CN" altLang="en-US"/>
            </a:p>
          </p:txBody>
        </p:sp>
        <p:sp>
          <p:nvSpPr>
            <p:cNvPr id="33" name="Text Box 7">
              <a:extLst>
                <a:ext uri="{FF2B5EF4-FFF2-40B4-BE49-F238E27FC236}">
                  <a16:creationId xmlns:a16="http://schemas.microsoft.com/office/drawing/2014/main" id="{5B6E82D2-EAFF-6A47-BCA1-E01E46E89A14}"/>
                </a:ext>
              </a:extLst>
            </p:cNvPr>
            <p:cNvSpPr txBox="1">
              <a:spLocks noChangeArrowheads="1"/>
            </p:cNvSpPr>
            <p:nvPr/>
          </p:nvSpPr>
          <p:spPr bwMode="auto">
            <a:xfrm>
              <a:off x="73025" y="3384550"/>
              <a:ext cx="288925" cy="2873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600" b="1" i="1">
                  <a:latin typeface="Times New Roman" panose="02020603050405020304" pitchFamily="18" charset="0"/>
                </a:rPr>
                <a:t>O</a:t>
              </a:r>
              <a:endParaRPr lang="en-US" altLang="zh-CN" sz="1600" b="1"/>
            </a:p>
          </p:txBody>
        </p:sp>
        <p:sp>
          <p:nvSpPr>
            <p:cNvPr id="34" name="Text Box 8">
              <a:extLst>
                <a:ext uri="{FF2B5EF4-FFF2-40B4-BE49-F238E27FC236}">
                  <a16:creationId xmlns:a16="http://schemas.microsoft.com/office/drawing/2014/main" id="{326C897F-2335-D24F-97FF-1BC71141351B}"/>
                </a:ext>
              </a:extLst>
            </p:cNvPr>
            <p:cNvSpPr txBox="1">
              <a:spLocks noChangeArrowheads="1"/>
            </p:cNvSpPr>
            <p:nvPr/>
          </p:nvSpPr>
          <p:spPr bwMode="auto">
            <a:xfrm>
              <a:off x="2171700" y="3206750"/>
              <a:ext cx="701675" cy="422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600" b="1" i="1">
                  <a:latin typeface="Times New Roman" panose="02020603050405020304" pitchFamily="18" charset="0"/>
                </a:rPr>
                <a:t>C</a:t>
              </a:r>
              <a:endParaRPr lang="en-US" altLang="zh-CN" sz="1600" b="1"/>
            </a:p>
          </p:txBody>
        </p:sp>
        <p:sp>
          <p:nvSpPr>
            <p:cNvPr id="35" name="Text Box 9">
              <a:extLst>
                <a:ext uri="{FF2B5EF4-FFF2-40B4-BE49-F238E27FC236}">
                  <a16:creationId xmlns:a16="http://schemas.microsoft.com/office/drawing/2014/main" id="{E534541A-BD84-0C4A-9A0F-BBB565A6F5AB}"/>
                </a:ext>
              </a:extLst>
            </p:cNvPr>
            <p:cNvSpPr txBox="1">
              <a:spLocks noChangeArrowheads="1"/>
            </p:cNvSpPr>
            <p:nvPr/>
          </p:nvSpPr>
          <p:spPr bwMode="auto">
            <a:xfrm>
              <a:off x="4495800" y="3276600"/>
              <a:ext cx="701675" cy="422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600" b="1" i="1">
                  <a:latin typeface="Times New Roman" panose="02020603050405020304" pitchFamily="18" charset="0"/>
                </a:rPr>
                <a:t>B</a:t>
              </a:r>
              <a:endParaRPr lang="en-US" altLang="zh-CN" sz="1600" b="1"/>
            </a:p>
          </p:txBody>
        </p:sp>
        <p:sp>
          <p:nvSpPr>
            <p:cNvPr id="36" name="Line 10">
              <a:extLst>
                <a:ext uri="{FF2B5EF4-FFF2-40B4-BE49-F238E27FC236}">
                  <a16:creationId xmlns:a16="http://schemas.microsoft.com/office/drawing/2014/main" id="{06799086-619C-8B4A-B4D6-7E3A8ADE88D1}"/>
                </a:ext>
              </a:extLst>
            </p:cNvPr>
            <p:cNvSpPr>
              <a:spLocks noChangeShapeType="1"/>
            </p:cNvSpPr>
            <p:nvPr/>
          </p:nvSpPr>
          <p:spPr bwMode="auto">
            <a:xfrm flipH="1" flipV="1">
              <a:off x="659675" y="160807"/>
              <a:ext cx="0" cy="3096010"/>
            </a:xfrm>
            <a:prstGeom prst="line">
              <a:avLst/>
            </a:prstGeom>
            <a:noFill/>
            <a:ln w="25400" cmpd="sng">
              <a:solidFill>
                <a:schemeClr val="accent1"/>
              </a:solidFill>
              <a:round/>
              <a:tailEnd type="triangle" w="med" len="med"/>
            </a:ln>
            <a:effectLst>
              <a:outerShdw dist="20000" dir="5400000" algn="ctr" rotWithShape="0">
                <a:srgbClr val="000000">
                  <a:alpha val="37000"/>
                </a:srgbClr>
              </a:outerShdw>
            </a:effectLst>
          </p:spPr>
          <p:txBody>
            <a:bodyPr/>
            <a:lstStyle/>
            <a:p>
              <a:pPr>
                <a:defRPr/>
              </a:pPr>
              <a:endParaRPr lang="zh-CN" altLang="en-US"/>
            </a:p>
          </p:txBody>
        </p:sp>
        <p:sp>
          <p:nvSpPr>
            <p:cNvPr id="37" name="Line 11">
              <a:extLst>
                <a:ext uri="{FF2B5EF4-FFF2-40B4-BE49-F238E27FC236}">
                  <a16:creationId xmlns:a16="http://schemas.microsoft.com/office/drawing/2014/main" id="{F150D514-8D58-3947-8B3F-4A903904EA7F}"/>
                </a:ext>
              </a:extLst>
            </p:cNvPr>
            <p:cNvSpPr>
              <a:spLocks noChangeShapeType="1"/>
            </p:cNvSpPr>
            <p:nvPr/>
          </p:nvSpPr>
          <p:spPr bwMode="auto">
            <a:xfrm>
              <a:off x="649245" y="3239380"/>
              <a:ext cx="4393492" cy="0"/>
            </a:xfrm>
            <a:prstGeom prst="line">
              <a:avLst/>
            </a:prstGeom>
            <a:noFill/>
            <a:ln w="25400" cmpd="sng">
              <a:solidFill>
                <a:schemeClr val="accent1"/>
              </a:solidFill>
              <a:round/>
              <a:tailEnd type="triangle" w="med" len="med"/>
            </a:ln>
            <a:effectLst>
              <a:outerShdw dist="20000" dir="5400000" algn="ctr" rotWithShape="0">
                <a:srgbClr val="000000">
                  <a:alpha val="37000"/>
                </a:srgbClr>
              </a:outerShdw>
            </a:effectLst>
          </p:spPr>
          <p:txBody>
            <a:bodyPr/>
            <a:lstStyle/>
            <a:p>
              <a:pPr>
                <a:defRPr/>
              </a:pPr>
              <a:endParaRPr lang="zh-CN" altLang="en-US"/>
            </a:p>
          </p:txBody>
        </p:sp>
        <p:sp>
          <p:nvSpPr>
            <p:cNvPr id="38" name="Text Box 12">
              <a:extLst>
                <a:ext uri="{FF2B5EF4-FFF2-40B4-BE49-F238E27FC236}">
                  <a16:creationId xmlns:a16="http://schemas.microsoft.com/office/drawing/2014/main" id="{B3AF937A-994A-7C4D-A9AA-25D929CE374A}"/>
                </a:ext>
              </a:extLst>
            </p:cNvPr>
            <p:cNvSpPr txBox="1">
              <a:spLocks noChangeArrowheads="1"/>
            </p:cNvSpPr>
            <p:nvPr/>
          </p:nvSpPr>
          <p:spPr bwMode="auto">
            <a:xfrm>
              <a:off x="0" y="0"/>
              <a:ext cx="433388" cy="647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1600" b="1">
                  <a:latin typeface="Times New Roman" panose="02020603050405020304" pitchFamily="18" charset="0"/>
                </a:rPr>
                <a:t>税收收入</a:t>
              </a:r>
              <a:endParaRPr lang="zh-CN" altLang="en-US" sz="1600" b="1"/>
            </a:p>
          </p:txBody>
        </p:sp>
        <p:sp>
          <p:nvSpPr>
            <p:cNvPr id="39" name="Line 13">
              <a:extLst>
                <a:ext uri="{FF2B5EF4-FFF2-40B4-BE49-F238E27FC236}">
                  <a16:creationId xmlns:a16="http://schemas.microsoft.com/office/drawing/2014/main" id="{41FB82FD-3D3E-824E-9424-43CB07A5B5D6}"/>
                </a:ext>
              </a:extLst>
            </p:cNvPr>
            <p:cNvSpPr>
              <a:spLocks noChangeShapeType="1"/>
            </p:cNvSpPr>
            <p:nvPr/>
          </p:nvSpPr>
          <p:spPr bwMode="auto">
            <a:xfrm flipV="1">
              <a:off x="2459038" y="1924050"/>
              <a:ext cx="860425" cy="5397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4">
              <a:extLst>
                <a:ext uri="{FF2B5EF4-FFF2-40B4-BE49-F238E27FC236}">
                  <a16:creationId xmlns:a16="http://schemas.microsoft.com/office/drawing/2014/main" id="{7474FC09-DBAC-BD4A-9638-E4867C72EA55}"/>
                </a:ext>
              </a:extLst>
            </p:cNvPr>
            <p:cNvSpPr>
              <a:spLocks noChangeShapeType="1"/>
            </p:cNvSpPr>
            <p:nvPr/>
          </p:nvSpPr>
          <p:spPr bwMode="auto">
            <a:xfrm flipV="1">
              <a:off x="2438400" y="2133600"/>
              <a:ext cx="1119188" cy="644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15">
              <a:extLst>
                <a:ext uri="{FF2B5EF4-FFF2-40B4-BE49-F238E27FC236}">
                  <a16:creationId xmlns:a16="http://schemas.microsoft.com/office/drawing/2014/main" id="{EEE9BA24-938B-DF43-B31B-11725E09A662}"/>
                </a:ext>
              </a:extLst>
            </p:cNvPr>
            <p:cNvSpPr>
              <a:spLocks noChangeShapeType="1"/>
            </p:cNvSpPr>
            <p:nvPr/>
          </p:nvSpPr>
          <p:spPr bwMode="auto">
            <a:xfrm flipV="1">
              <a:off x="2459038" y="2332038"/>
              <a:ext cx="1316037" cy="7810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16">
              <a:extLst>
                <a:ext uri="{FF2B5EF4-FFF2-40B4-BE49-F238E27FC236}">
                  <a16:creationId xmlns:a16="http://schemas.microsoft.com/office/drawing/2014/main" id="{5D5CEDDB-4120-EA4F-8F29-E60B9128D3FB}"/>
                </a:ext>
              </a:extLst>
            </p:cNvPr>
            <p:cNvSpPr>
              <a:spLocks noChangeShapeType="1"/>
            </p:cNvSpPr>
            <p:nvPr/>
          </p:nvSpPr>
          <p:spPr bwMode="auto">
            <a:xfrm flipV="1">
              <a:off x="2819400" y="2536825"/>
              <a:ext cx="1208088" cy="7191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17">
              <a:extLst>
                <a:ext uri="{FF2B5EF4-FFF2-40B4-BE49-F238E27FC236}">
                  <a16:creationId xmlns:a16="http://schemas.microsoft.com/office/drawing/2014/main" id="{88F59E6D-8DC9-A441-812A-A0F257C1466D}"/>
                </a:ext>
              </a:extLst>
            </p:cNvPr>
            <p:cNvSpPr>
              <a:spLocks noChangeShapeType="1"/>
            </p:cNvSpPr>
            <p:nvPr/>
          </p:nvSpPr>
          <p:spPr bwMode="auto">
            <a:xfrm flipV="1">
              <a:off x="3395663" y="2752725"/>
              <a:ext cx="827087" cy="5032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18">
              <a:extLst>
                <a:ext uri="{FF2B5EF4-FFF2-40B4-BE49-F238E27FC236}">
                  <a16:creationId xmlns:a16="http://schemas.microsoft.com/office/drawing/2014/main" id="{139C753C-4C3A-3F42-AC67-2F2064C977CD}"/>
                </a:ext>
              </a:extLst>
            </p:cNvPr>
            <p:cNvSpPr>
              <a:spLocks noChangeShapeType="1"/>
            </p:cNvSpPr>
            <p:nvPr/>
          </p:nvSpPr>
          <p:spPr bwMode="auto">
            <a:xfrm flipV="1">
              <a:off x="2459038" y="1744663"/>
              <a:ext cx="720725" cy="431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Text Box 19">
              <a:extLst>
                <a:ext uri="{FF2B5EF4-FFF2-40B4-BE49-F238E27FC236}">
                  <a16:creationId xmlns:a16="http://schemas.microsoft.com/office/drawing/2014/main" id="{CFFBF33F-EF3F-0242-868C-078795FB4A04}"/>
                </a:ext>
              </a:extLst>
            </p:cNvPr>
            <p:cNvSpPr txBox="1">
              <a:spLocks noChangeArrowheads="1"/>
            </p:cNvSpPr>
            <p:nvPr/>
          </p:nvSpPr>
          <p:spPr bwMode="auto">
            <a:xfrm>
              <a:off x="4892236" y="3457575"/>
              <a:ext cx="739776" cy="260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1600" b="1">
                  <a:latin typeface="Times New Roman" panose="02020603050405020304" pitchFamily="18" charset="0"/>
                </a:rPr>
                <a:t>税率</a:t>
              </a:r>
              <a:endParaRPr lang="zh-CN" altLang="en-US" sz="1600" b="1"/>
            </a:p>
          </p:txBody>
        </p:sp>
        <p:sp>
          <p:nvSpPr>
            <p:cNvPr id="46" name="Text Box 21">
              <a:extLst>
                <a:ext uri="{FF2B5EF4-FFF2-40B4-BE49-F238E27FC236}">
                  <a16:creationId xmlns:a16="http://schemas.microsoft.com/office/drawing/2014/main" id="{12B01D18-ECC7-4843-A5D3-DEE083AF52EB}"/>
                </a:ext>
              </a:extLst>
            </p:cNvPr>
            <p:cNvSpPr txBox="1">
              <a:spLocks noChangeArrowheads="1"/>
            </p:cNvSpPr>
            <p:nvPr/>
          </p:nvSpPr>
          <p:spPr bwMode="auto">
            <a:xfrm>
              <a:off x="838200" y="2057400"/>
              <a:ext cx="342900" cy="296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1600" b="1" i="1">
                  <a:latin typeface="Times New Roman" panose="02020603050405020304" pitchFamily="18" charset="0"/>
                </a:rPr>
                <a:t>D</a:t>
              </a:r>
            </a:p>
          </p:txBody>
        </p:sp>
        <p:sp>
          <p:nvSpPr>
            <p:cNvPr id="47" name="Rectangle 22">
              <a:extLst>
                <a:ext uri="{FF2B5EF4-FFF2-40B4-BE49-F238E27FC236}">
                  <a16:creationId xmlns:a16="http://schemas.microsoft.com/office/drawing/2014/main" id="{91A5BD77-17C3-5244-8E1D-EAB8D3AD2CFC}"/>
                </a:ext>
              </a:extLst>
            </p:cNvPr>
            <p:cNvSpPr>
              <a:spLocks noChangeArrowheads="1"/>
            </p:cNvSpPr>
            <p:nvPr/>
          </p:nvSpPr>
          <p:spPr bwMode="auto">
            <a:xfrm>
              <a:off x="4038600" y="21336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600" b="1" i="1">
                  <a:latin typeface="Times New Roman" panose="02020603050405020304" pitchFamily="18" charset="0"/>
                </a:rPr>
                <a:t>E</a:t>
              </a:r>
              <a:r>
                <a:rPr lang="en-US" altLang="zh-CN" sz="1600" b="1"/>
                <a:t> </a:t>
              </a:r>
            </a:p>
          </p:txBody>
        </p:sp>
        <p:sp>
          <p:nvSpPr>
            <p:cNvPr id="48" name="Line 23">
              <a:extLst>
                <a:ext uri="{FF2B5EF4-FFF2-40B4-BE49-F238E27FC236}">
                  <a16:creationId xmlns:a16="http://schemas.microsoft.com/office/drawing/2014/main" id="{AC45298A-28DB-AB4A-B126-9E29C23E7641}"/>
                </a:ext>
              </a:extLst>
            </p:cNvPr>
            <p:cNvSpPr>
              <a:spLocks noChangeShapeType="1"/>
            </p:cNvSpPr>
            <p:nvPr/>
          </p:nvSpPr>
          <p:spPr bwMode="auto">
            <a:xfrm flipV="1">
              <a:off x="3971925" y="2968625"/>
              <a:ext cx="466725" cy="2873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24">
              <a:extLst>
                <a:ext uri="{FF2B5EF4-FFF2-40B4-BE49-F238E27FC236}">
                  <a16:creationId xmlns:a16="http://schemas.microsoft.com/office/drawing/2014/main" id="{C5DC55F5-3398-4D45-8E21-3FF56C3D8257}"/>
                </a:ext>
              </a:extLst>
            </p:cNvPr>
            <p:cNvSpPr>
              <a:spLocks noChangeShapeType="1"/>
            </p:cNvSpPr>
            <p:nvPr/>
          </p:nvSpPr>
          <p:spPr bwMode="auto">
            <a:xfrm flipV="1">
              <a:off x="2459038" y="1528763"/>
              <a:ext cx="466725" cy="2873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42779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500"/>
                                        <p:tgtEl>
                                          <p:spTgt spid="1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left)">
                                      <p:cBhvr>
                                        <p:cTn id="14" dur="500"/>
                                        <p:tgtEl>
                                          <p:spTgt spid="19"/>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p:cTn id="18" dur="500" fill="hold"/>
                                        <p:tgtEl>
                                          <p:spTgt spid="28"/>
                                        </p:tgtEl>
                                        <p:attrNameLst>
                                          <p:attrName>ppt_w</p:attrName>
                                        </p:attrNameLst>
                                      </p:cBhvr>
                                      <p:tavLst>
                                        <p:tav tm="0">
                                          <p:val>
                                            <p:fltVal val="0"/>
                                          </p:val>
                                        </p:tav>
                                        <p:tav tm="100000">
                                          <p:val>
                                            <p:strVal val="#ppt_w"/>
                                          </p:val>
                                        </p:tav>
                                      </p:tavLst>
                                    </p:anim>
                                    <p:anim calcmode="lin" valueType="num">
                                      <p:cBhvr>
                                        <p:cTn id="19" dur="500" fill="hold"/>
                                        <p:tgtEl>
                                          <p:spTgt spid="28"/>
                                        </p:tgtEl>
                                        <p:attrNameLst>
                                          <p:attrName>ppt_h</p:attrName>
                                        </p:attrNameLst>
                                      </p:cBhvr>
                                      <p:tavLst>
                                        <p:tav tm="0">
                                          <p:val>
                                            <p:fltVal val="0"/>
                                          </p:val>
                                        </p:tav>
                                        <p:tav tm="100000">
                                          <p:val>
                                            <p:strVal val="#ppt_h"/>
                                          </p:val>
                                        </p:tav>
                                      </p:tavLst>
                                    </p:anim>
                                    <p:animEffect transition="in" filter="fade">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283760"/>
            <a:ext cx="7340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是指税收将纳税人的一部分收入转移到政府手中，使纳税人的收入下降，从而降低商品购买量和消费水平。</a:t>
            </a:r>
            <a:endParaRPr lang="en-US" altLang="zh-TW" sz="2200" dirty="0">
              <a:solidFill>
                <a:sysClr val="windowText" lastClr="000000"/>
              </a:solidFill>
              <a:latin typeface="微软雅黑"/>
              <a:ea typeface="微软雅黑"/>
              <a:cs typeface="微软雅黑"/>
            </a:endParaRPr>
          </a:p>
          <a:p>
            <a:pPr>
              <a:defRPr/>
            </a:pPr>
            <a:endParaRPr lang="en-US" altLang="zh-CN" sz="2600" dirty="0">
              <a:solidFill>
                <a:sysClr val="windowText" lastClr="000000"/>
              </a:solidFill>
              <a:latin typeface="微软雅黑"/>
              <a:ea typeface="微软雅黑"/>
              <a:cs typeface="微软雅黑"/>
            </a:endParaRPr>
          </a:p>
        </p:txBody>
      </p:sp>
      <p:grpSp>
        <p:nvGrpSpPr>
          <p:cNvPr id="37" name="Group 26">
            <a:extLst>
              <a:ext uri="{FF2B5EF4-FFF2-40B4-BE49-F238E27FC236}">
                <a16:creationId xmlns:a16="http://schemas.microsoft.com/office/drawing/2014/main" id="{90FE8D0C-BCA7-43EE-B119-571B686917A9}"/>
              </a:ext>
            </a:extLst>
          </p:cNvPr>
          <p:cNvGrpSpPr>
            <a:grpSpLocks/>
          </p:cNvGrpSpPr>
          <p:nvPr/>
        </p:nvGrpSpPr>
        <p:grpSpPr bwMode="auto">
          <a:xfrm>
            <a:off x="1285932" y="2016016"/>
            <a:ext cx="6587634" cy="4154319"/>
            <a:chOff x="912" y="1117"/>
            <a:chExt cx="4281" cy="2723"/>
          </a:xfrm>
        </p:grpSpPr>
        <p:sp>
          <p:nvSpPr>
            <p:cNvPr id="38" name="Text Box 8">
              <a:extLst>
                <a:ext uri="{FF2B5EF4-FFF2-40B4-BE49-F238E27FC236}">
                  <a16:creationId xmlns:a16="http://schemas.microsoft.com/office/drawing/2014/main" id="{1D095206-C8D1-465B-80E7-83E5DC3408F1}"/>
                </a:ext>
              </a:extLst>
            </p:cNvPr>
            <p:cNvSpPr txBox="1">
              <a:spLocks noChangeArrowheads="1"/>
            </p:cNvSpPr>
            <p:nvPr/>
          </p:nvSpPr>
          <p:spPr bwMode="auto">
            <a:xfrm>
              <a:off x="912" y="1117"/>
              <a:ext cx="4281" cy="2723"/>
            </a:xfrm>
            <a:prstGeom prst="rect">
              <a:avLst/>
            </a:prstGeom>
            <a:solidFill>
              <a:srgbClr val="FFFFFF"/>
            </a:solid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39" name="Line 9">
              <a:extLst>
                <a:ext uri="{FF2B5EF4-FFF2-40B4-BE49-F238E27FC236}">
                  <a16:creationId xmlns:a16="http://schemas.microsoft.com/office/drawing/2014/main" id="{027E74E8-4477-455A-BB60-5ACE91D20048}"/>
                </a:ext>
              </a:extLst>
            </p:cNvPr>
            <p:cNvSpPr>
              <a:spLocks noChangeShapeType="1"/>
            </p:cNvSpPr>
            <p:nvPr/>
          </p:nvSpPr>
          <p:spPr bwMode="auto">
            <a:xfrm>
              <a:off x="1758" y="3413"/>
              <a:ext cx="2801"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 name="Line 10">
              <a:extLst>
                <a:ext uri="{FF2B5EF4-FFF2-40B4-BE49-F238E27FC236}">
                  <a16:creationId xmlns:a16="http://schemas.microsoft.com/office/drawing/2014/main" id="{90A92A8F-D269-45D2-B87C-62766757A178}"/>
                </a:ext>
              </a:extLst>
            </p:cNvPr>
            <p:cNvSpPr>
              <a:spLocks noChangeShapeType="1"/>
            </p:cNvSpPr>
            <p:nvPr/>
          </p:nvSpPr>
          <p:spPr bwMode="auto">
            <a:xfrm flipV="1">
              <a:off x="1758" y="1491"/>
              <a:ext cx="0" cy="192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 name="Rectangle 11">
              <a:extLst>
                <a:ext uri="{FF2B5EF4-FFF2-40B4-BE49-F238E27FC236}">
                  <a16:creationId xmlns:a16="http://schemas.microsoft.com/office/drawing/2014/main" id="{BE67BBA8-23B0-4003-963C-2DAE944417B7}"/>
                </a:ext>
              </a:extLst>
            </p:cNvPr>
            <p:cNvSpPr>
              <a:spLocks noChangeArrowheads="1"/>
            </p:cNvSpPr>
            <p:nvPr/>
          </p:nvSpPr>
          <p:spPr bwMode="auto">
            <a:xfrm>
              <a:off x="1493" y="1395"/>
              <a:ext cx="370" cy="19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衣物</a:t>
              </a:r>
              <a:endPar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42" name="Rectangle 12">
              <a:extLst>
                <a:ext uri="{FF2B5EF4-FFF2-40B4-BE49-F238E27FC236}">
                  <a16:creationId xmlns:a16="http://schemas.microsoft.com/office/drawing/2014/main" id="{2411EAA9-9F16-463D-B3FA-F7B271DD8C60}"/>
                </a:ext>
              </a:extLst>
            </p:cNvPr>
            <p:cNvSpPr>
              <a:spLocks noChangeArrowheads="1"/>
            </p:cNvSpPr>
            <p:nvPr/>
          </p:nvSpPr>
          <p:spPr bwMode="auto">
            <a:xfrm>
              <a:off x="1599" y="3466"/>
              <a:ext cx="3065" cy="33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O                                                                                      </a:t>
              </a:r>
              <a:r>
                <a:rPr lang="zh-CN" altLang="en-US" sz="1400" dirty="0">
                  <a:solidFill>
                    <a:srgbClr val="0099CC"/>
                  </a:solidFill>
                  <a:latin typeface="Times New Roman" panose="02020603050405020304" pitchFamily="18" charset="0"/>
                  <a:ea typeface="宋体" panose="02010600030101010101" pitchFamily="2" charset="-122"/>
                </a:rPr>
                <a:t>食品</a:t>
              </a:r>
              <a:endPar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 </a:t>
              </a:r>
            </a:p>
          </p:txBody>
        </p:sp>
        <p:sp>
          <p:nvSpPr>
            <p:cNvPr id="43" name="Rectangle 13">
              <a:extLst>
                <a:ext uri="{FF2B5EF4-FFF2-40B4-BE49-F238E27FC236}">
                  <a16:creationId xmlns:a16="http://schemas.microsoft.com/office/drawing/2014/main" id="{3EAE4517-7577-4952-B7EB-AFCB70A86814}"/>
                </a:ext>
              </a:extLst>
            </p:cNvPr>
            <p:cNvSpPr>
              <a:spLocks noChangeArrowheads="1"/>
            </p:cNvSpPr>
            <p:nvPr/>
          </p:nvSpPr>
          <p:spPr bwMode="auto">
            <a:xfrm>
              <a:off x="3396" y="3253"/>
              <a:ext cx="265"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D</a:t>
              </a:r>
            </a:p>
          </p:txBody>
        </p:sp>
        <p:sp>
          <p:nvSpPr>
            <p:cNvPr id="44" name="Rectangle 14">
              <a:extLst>
                <a:ext uri="{FF2B5EF4-FFF2-40B4-BE49-F238E27FC236}">
                  <a16:creationId xmlns:a16="http://schemas.microsoft.com/office/drawing/2014/main" id="{8D1E7BB4-F8AE-4DFA-BDF2-A412B6DB8BE2}"/>
                </a:ext>
              </a:extLst>
            </p:cNvPr>
            <p:cNvSpPr>
              <a:spLocks noChangeArrowheads="1"/>
            </p:cNvSpPr>
            <p:nvPr/>
          </p:nvSpPr>
          <p:spPr bwMode="auto">
            <a:xfrm>
              <a:off x="3977" y="2932"/>
              <a:ext cx="212"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I</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1</a:t>
              </a:r>
            </a:p>
          </p:txBody>
        </p:sp>
        <p:sp>
          <p:nvSpPr>
            <p:cNvPr id="45" name="Rectangle 15">
              <a:extLst>
                <a:ext uri="{FF2B5EF4-FFF2-40B4-BE49-F238E27FC236}">
                  <a16:creationId xmlns:a16="http://schemas.microsoft.com/office/drawing/2014/main" id="{E4258E04-C527-4D12-94E0-13803409FAFB}"/>
                </a:ext>
              </a:extLst>
            </p:cNvPr>
            <p:cNvSpPr>
              <a:spLocks noChangeArrowheads="1"/>
            </p:cNvSpPr>
            <p:nvPr/>
          </p:nvSpPr>
          <p:spPr bwMode="auto">
            <a:xfrm>
              <a:off x="2920" y="2549"/>
              <a:ext cx="275"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W</a:t>
              </a:r>
              <a:endPar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46" name="Freeform 16">
              <a:extLst>
                <a:ext uri="{FF2B5EF4-FFF2-40B4-BE49-F238E27FC236}">
                  <a16:creationId xmlns:a16="http://schemas.microsoft.com/office/drawing/2014/main" id="{93CB3FD6-5F0E-4D8F-AEBF-D545AAA77819}"/>
                </a:ext>
              </a:extLst>
            </p:cNvPr>
            <p:cNvSpPr>
              <a:spLocks/>
            </p:cNvSpPr>
            <p:nvPr/>
          </p:nvSpPr>
          <p:spPr bwMode="auto">
            <a:xfrm>
              <a:off x="2356" y="1523"/>
              <a:ext cx="1638" cy="1495"/>
            </a:xfrm>
            <a:custGeom>
              <a:avLst/>
              <a:gdLst>
                <a:gd name="T0" fmla="*/ 0 w 960"/>
                <a:gd name="T1" fmla="*/ 0 h 720"/>
                <a:gd name="T2" fmla="*/ 288 w 960"/>
                <a:gd name="T3" fmla="*/ 528 h 720"/>
                <a:gd name="T4" fmla="*/ 960 w 960"/>
                <a:gd name="T5" fmla="*/ 720 h 720"/>
              </a:gdLst>
              <a:ahLst/>
              <a:cxnLst>
                <a:cxn ang="0">
                  <a:pos x="T0" y="T1"/>
                </a:cxn>
                <a:cxn ang="0">
                  <a:pos x="T2" y="T3"/>
                </a:cxn>
                <a:cxn ang="0">
                  <a:pos x="T4" y="T5"/>
                </a:cxn>
              </a:cxnLst>
              <a:rect l="0" t="0" r="r" b="b"/>
              <a:pathLst>
                <a:path w="960" h="720">
                  <a:moveTo>
                    <a:pt x="0" y="0"/>
                  </a:moveTo>
                  <a:cubicBezTo>
                    <a:pt x="64" y="204"/>
                    <a:pt x="128" y="408"/>
                    <a:pt x="288" y="528"/>
                  </a:cubicBezTo>
                  <a:cubicBezTo>
                    <a:pt x="448" y="648"/>
                    <a:pt x="704" y="684"/>
                    <a:pt x="960" y="720"/>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7" name="Line 17">
              <a:extLst>
                <a:ext uri="{FF2B5EF4-FFF2-40B4-BE49-F238E27FC236}">
                  <a16:creationId xmlns:a16="http://schemas.microsoft.com/office/drawing/2014/main" id="{0C2D4308-FE51-40EE-B9AF-C89BE503C361}"/>
                </a:ext>
              </a:extLst>
            </p:cNvPr>
            <p:cNvSpPr>
              <a:spLocks noChangeShapeType="1"/>
            </p:cNvSpPr>
            <p:nvPr/>
          </p:nvSpPr>
          <p:spPr bwMode="auto">
            <a:xfrm>
              <a:off x="1758" y="1821"/>
              <a:ext cx="2167" cy="158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8" name="Rectangle 18">
              <a:extLst>
                <a:ext uri="{FF2B5EF4-FFF2-40B4-BE49-F238E27FC236}">
                  <a16:creationId xmlns:a16="http://schemas.microsoft.com/office/drawing/2014/main" id="{78AB06C2-36CE-4C1F-A6B4-6CFEACC4C957}"/>
                </a:ext>
              </a:extLst>
            </p:cNvPr>
            <p:cNvSpPr>
              <a:spLocks noChangeArrowheads="1"/>
            </p:cNvSpPr>
            <p:nvPr/>
          </p:nvSpPr>
          <p:spPr bwMode="auto">
            <a:xfrm>
              <a:off x="3866" y="3233"/>
              <a:ext cx="191"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B</a:t>
              </a:r>
            </a:p>
          </p:txBody>
        </p:sp>
        <p:sp>
          <p:nvSpPr>
            <p:cNvPr id="49" name="Rectangle 19">
              <a:extLst>
                <a:ext uri="{FF2B5EF4-FFF2-40B4-BE49-F238E27FC236}">
                  <a16:creationId xmlns:a16="http://schemas.microsoft.com/office/drawing/2014/main" id="{04691D5C-B9D8-4CA7-A166-021A54420702}"/>
                </a:ext>
              </a:extLst>
            </p:cNvPr>
            <p:cNvSpPr>
              <a:spLocks noChangeArrowheads="1"/>
            </p:cNvSpPr>
            <p:nvPr/>
          </p:nvSpPr>
          <p:spPr bwMode="auto">
            <a:xfrm>
              <a:off x="3713" y="3039"/>
              <a:ext cx="264" cy="19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I</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2</a:t>
              </a:r>
            </a:p>
          </p:txBody>
        </p:sp>
        <p:sp>
          <p:nvSpPr>
            <p:cNvPr id="50" name="Rectangle 20">
              <a:extLst>
                <a:ext uri="{FF2B5EF4-FFF2-40B4-BE49-F238E27FC236}">
                  <a16:creationId xmlns:a16="http://schemas.microsoft.com/office/drawing/2014/main" id="{EC353082-3FB5-4D6D-B17F-7B92F4686431}"/>
                </a:ext>
              </a:extLst>
            </p:cNvPr>
            <p:cNvSpPr>
              <a:spLocks noChangeArrowheads="1"/>
            </p:cNvSpPr>
            <p:nvPr/>
          </p:nvSpPr>
          <p:spPr bwMode="auto">
            <a:xfrm>
              <a:off x="2709" y="2772"/>
              <a:ext cx="274" cy="19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X</a:t>
              </a:r>
              <a:endPar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51" name="Rectangle 21">
              <a:extLst>
                <a:ext uri="{FF2B5EF4-FFF2-40B4-BE49-F238E27FC236}">
                  <a16:creationId xmlns:a16="http://schemas.microsoft.com/office/drawing/2014/main" id="{5C993407-6D42-48BA-A110-325F146F357A}"/>
                </a:ext>
              </a:extLst>
            </p:cNvPr>
            <p:cNvSpPr>
              <a:spLocks noChangeArrowheads="1"/>
            </p:cNvSpPr>
            <p:nvPr/>
          </p:nvSpPr>
          <p:spPr bwMode="auto">
            <a:xfrm>
              <a:off x="1748" y="1651"/>
              <a:ext cx="274"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a:t>
              </a:r>
              <a:endPar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52" name="Freeform 22">
              <a:extLst>
                <a:ext uri="{FF2B5EF4-FFF2-40B4-BE49-F238E27FC236}">
                  <a16:creationId xmlns:a16="http://schemas.microsoft.com/office/drawing/2014/main" id="{9139C4A1-2EA9-4264-A9B2-A56BBC292D18}"/>
                </a:ext>
              </a:extLst>
            </p:cNvPr>
            <p:cNvSpPr>
              <a:spLocks/>
            </p:cNvSpPr>
            <p:nvPr/>
          </p:nvSpPr>
          <p:spPr bwMode="auto">
            <a:xfrm>
              <a:off x="2171" y="1768"/>
              <a:ext cx="1638" cy="1495"/>
            </a:xfrm>
            <a:custGeom>
              <a:avLst/>
              <a:gdLst>
                <a:gd name="T0" fmla="*/ 0 w 960"/>
                <a:gd name="T1" fmla="*/ 0 h 720"/>
                <a:gd name="T2" fmla="*/ 288 w 960"/>
                <a:gd name="T3" fmla="*/ 528 h 720"/>
                <a:gd name="T4" fmla="*/ 960 w 960"/>
                <a:gd name="T5" fmla="*/ 720 h 720"/>
              </a:gdLst>
              <a:ahLst/>
              <a:cxnLst>
                <a:cxn ang="0">
                  <a:pos x="T0" y="T1"/>
                </a:cxn>
                <a:cxn ang="0">
                  <a:pos x="T2" y="T3"/>
                </a:cxn>
                <a:cxn ang="0">
                  <a:pos x="T4" y="T5"/>
                </a:cxn>
              </a:cxnLst>
              <a:rect l="0" t="0" r="r" b="b"/>
              <a:pathLst>
                <a:path w="960" h="720">
                  <a:moveTo>
                    <a:pt x="0" y="0"/>
                  </a:moveTo>
                  <a:cubicBezTo>
                    <a:pt x="64" y="204"/>
                    <a:pt x="128" y="408"/>
                    <a:pt x="288" y="528"/>
                  </a:cubicBezTo>
                  <a:cubicBezTo>
                    <a:pt x="448" y="648"/>
                    <a:pt x="704" y="684"/>
                    <a:pt x="960" y="720"/>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 name="Line 23">
              <a:extLst>
                <a:ext uri="{FF2B5EF4-FFF2-40B4-BE49-F238E27FC236}">
                  <a16:creationId xmlns:a16="http://schemas.microsoft.com/office/drawing/2014/main" id="{D2C5649A-063F-45DC-8371-6B0F8389400A}"/>
                </a:ext>
              </a:extLst>
            </p:cNvPr>
            <p:cNvSpPr>
              <a:spLocks noChangeShapeType="1"/>
            </p:cNvSpPr>
            <p:nvPr/>
          </p:nvSpPr>
          <p:spPr bwMode="auto">
            <a:xfrm>
              <a:off x="1758" y="2248"/>
              <a:ext cx="1691" cy="11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4" name="Rectangle 24">
              <a:extLst>
                <a:ext uri="{FF2B5EF4-FFF2-40B4-BE49-F238E27FC236}">
                  <a16:creationId xmlns:a16="http://schemas.microsoft.com/office/drawing/2014/main" id="{6CF5773D-DCB3-427A-BF68-F90A73C0EAB8}"/>
                </a:ext>
              </a:extLst>
            </p:cNvPr>
            <p:cNvSpPr>
              <a:spLocks noChangeArrowheads="1"/>
            </p:cNvSpPr>
            <p:nvPr/>
          </p:nvSpPr>
          <p:spPr bwMode="auto">
            <a:xfrm>
              <a:off x="1758" y="2078"/>
              <a:ext cx="274"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C</a:t>
              </a:r>
              <a:endPar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grpSp>
      <p:sp>
        <p:nvSpPr>
          <p:cNvPr id="33" name="矩形 32">
            <a:extLst>
              <a:ext uri="{FF2B5EF4-FFF2-40B4-BE49-F238E27FC236}">
                <a16:creationId xmlns:a16="http://schemas.microsoft.com/office/drawing/2014/main" id="{DA42295C-6932-CD47-9351-5B97FD4D55F5}"/>
              </a:ext>
            </a:extLst>
          </p:cNvPr>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税收的收入效应</a:t>
            </a:r>
            <a:endPar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2853827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圆角矩形 8">
            <a:extLst>
              <a:ext uri="{FF2B5EF4-FFF2-40B4-BE49-F238E27FC236}">
                <a16:creationId xmlns:a16="http://schemas.microsoft.com/office/drawing/2014/main" id="{4A30B725-B670-C64A-BF02-D62F04049AC6}"/>
              </a:ext>
            </a:extLst>
          </p:cNvPr>
          <p:cNvSpPr>
            <a:spLocks noChangeArrowheads="1"/>
          </p:cNvSpPr>
          <p:nvPr/>
        </p:nvSpPr>
        <p:spPr bwMode="auto">
          <a:xfrm>
            <a:off x="511175" y="1492250"/>
            <a:ext cx="3781425" cy="4370388"/>
          </a:xfrm>
          <a:prstGeom prst="roundRect">
            <a:avLst>
              <a:gd name="adj" fmla="val 8972"/>
            </a:avLst>
          </a:prstGeom>
          <a:noFill/>
          <a:ln w="25400">
            <a:solidFill>
              <a:srgbClr val="28498B"/>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solidFill>
                <a:srgbClr val="FFFFFF"/>
              </a:solidFill>
              <a:latin typeface="Calibri" panose="020F0502020204030204" pitchFamily="34" charset="0"/>
            </a:endParaRPr>
          </a:p>
        </p:txBody>
      </p:sp>
      <p:sp>
        <p:nvSpPr>
          <p:cNvPr id="19" name="圆角矩形 9">
            <a:extLst>
              <a:ext uri="{FF2B5EF4-FFF2-40B4-BE49-F238E27FC236}">
                <a16:creationId xmlns:a16="http://schemas.microsoft.com/office/drawing/2014/main" id="{0229F9D1-90C5-7940-B969-FCAB8D390659}"/>
              </a:ext>
            </a:extLst>
          </p:cNvPr>
          <p:cNvSpPr>
            <a:spLocks noChangeArrowheads="1"/>
          </p:cNvSpPr>
          <p:nvPr/>
        </p:nvSpPr>
        <p:spPr bwMode="auto">
          <a:xfrm>
            <a:off x="4975225" y="1500188"/>
            <a:ext cx="3783013" cy="4370387"/>
          </a:xfrm>
          <a:prstGeom prst="roundRect">
            <a:avLst>
              <a:gd name="adj" fmla="val 8972"/>
            </a:avLst>
          </a:prstGeom>
          <a:noFill/>
          <a:ln w="25400">
            <a:solidFill>
              <a:srgbClr val="28498B"/>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solidFill>
                <a:srgbClr val="FFFFFF"/>
              </a:solidFill>
              <a:latin typeface="Calibri" panose="020F0502020204030204" pitchFamily="34" charset="0"/>
            </a:endParaRPr>
          </a:p>
        </p:txBody>
      </p:sp>
      <p:grpSp>
        <p:nvGrpSpPr>
          <p:cNvPr id="25" name="组合 52">
            <a:extLst>
              <a:ext uri="{FF2B5EF4-FFF2-40B4-BE49-F238E27FC236}">
                <a16:creationId xmlns:a16="http://schemas.microsoft.com/office/drawing/2014/main" id="{2DEC2F33-0726-6F4B-8F7C-89C7863CAFF9}"/>
              </a:ext>
            </a:extLst>
          </p:cNvPr>
          <p:cNvGrpSpPr>
            <a:grpSpLocks/>
          </p:cNvGrpSpPr>
          <p:nvPr/>
        </p:nvGrpSpPr>
        <p:grpSpPr bwMode="auto">
          <a:xfrm>
            <a:off x="1857375" y="1000125"/>
            <a:ext cx="5311775" cy="471488"/>
            <a:chOff x="0" y="0"/>
            <a:chExt cx="5311790" cy="471487"/>
          </a:xfrm>
        </p:grpSpPr>
        <p:sp>
          <p:nvSpPr>
            <p:cNvPr id="26" name="AutoShape 16">
              <a:extLst>
                <a:ext uri="{FF2B5EF4-FFF2-40B4-BE49-F238E27FC236}">
                  <a16:creationId xmlns:a16="http://schemas.microsoft.com/office/drawing/2014/main" id="{0586D1BB-944B-2148-83C8-0FB8E1DEC7FC}"/>
                </a:ext>
              </a:extLst>
            </p:cNvPr>
            <p:cNvSpPr>
              <a:spLocks noChangeArrowheads="1"/>
            </p:cNvSpPr>
            <p:nvPr/>
          </p:nvSpPr>
          <p:spPr bwMode="auto">
            <a:xfrm>
              <a:off x="0" y="0"/>
              <a:ext cx="5311790" cy="471487"/>
            </a:xfrm>
            <a:prstGeom prst="roundRect">
              <a:avLst>
                <a:gd name="adj" fmla="val 36699"/>
              </a:avLst>
            </a:prstGeom>
            <a:solidFill>
              <a:srgbClr val="FFFFFF"/>
            </a:solidFill>
            <a:ln w="9525">
              <a:solidFill>
                <a:srgbClr val="0033CC"/>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latin typeface="Calibri" panose="020F0502020204030204" pitchFamily="34" charset="0"/>
              </a:endParaRPr>
            </a:p>
          </p:txBody>
        </p:sp>
        <p:sp>
          <p:nvSpPr>
            <p:cNvPr id="27" name="Text Box 17">
              <a:extLst>
                <a:ext uri="{FF2B5EF4-FFF2-40B4-BE49-F238E27FC236}">
                  <a16:creationId xmlns:a16="http://schemas.microsoft.com/office/drawing/2014/main" id="{EDA5B40D-49DB-304A-AE64-08B145D6C5EB}"/>
                </a:ext>
              </a:extLst>
            </p:cNvPr>
            <p:cNvSpPr txBox="1">
              <a:spLocks noChangeArrowheads="1"/>
            </p:cNvSpPr>
            <p:nvPr/>
          </p:nvSpPr>
          <p:spPr bwMode="auto">
            <a:xfrm>
              <a:off x="71438" y="0"/>
              <a:ext cx="5072076" cy="40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000" b="1" dirty="0">
                  <a:solidFill>
                    <a:srgbClr val="000000"/>
                  </a:solidFill>
                  <a:latin typeface="宋体" panose="02010600030101010101" pitchFamily="2" charset="-122"/>
                </a:rPr>
                <a:t>拉弗曲线的经济含义</a:t>
              </a:r>
            </a:p>
          </p:txBody>
        </p:sp>
      </p:grpSp>
      <p:grpSp>
        <p:nvGrpSpPr>
          <p:cNvPr id="28" name="组合 58">
            <a:extLst>
              <a:ext uri="{FF2B5EF4-FFF2-40B4-BE49-F238E27FC236}">
                <a16:creationId xmlns:a16="http://schemas.microsoft.com/office/drawing/2014/main" id="{2D95683D-E986-934A-B7FD-4D90C099486D}"/>
              </a:ext>
            </a:extLst>
          </p:cNvPr>
          <p:cNvGrpSpPr>
            <a:grpSpLocks/>
          </p:cNvGrpSpPr>
          <p:nvPr/>
        </p:nvGrpSpPr>
        <p:grpSpPr bwMode="auto">
          <a:xfrm>
            <a:off x="5072063" y="2000250"/>
            <a:ext cx="3429000" cy="3046413"/>
            <a:chOff x="0" y="0"/>
            <a:chExt cx="5632012" cy="3717925"/>
          </a:xfrm>
        </p:grpSpPr>
        <p:sp>
          <p:nvSpPr>
            <p:cNvPr id="29" name="Text Box 3">
              <a:extLst>
                <a:ext uri="{FF2B5EF4-FFF2-40B4-BE49-F238E27FC236}">
                  <a16:creationId xmlns:a16="http://schemas.microsoft.com/office/drawing/2014/main" id="{5421DCE7-39AD-C44D-A953-E9382F56EEA2}"/>
                </a:ext>
              </a:extLst>
            </p:cNvPr>
            <p:cNvSpPr txBox="1">
              <a:spLocks noChangeArrowheads="1"/>
            </p:cNvSpPr>
            <p:nvPr/>
          </p:nvSpPr>
          <p:spPr bwMode="auto">
            <a:xfrm>
              <a:off x="2171700" y="952500"/>
              <a:ext cx="701675" cy="423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600" b="1" i="1">
                  <a:latin typeface="Times New Roman" panose="02020603050405020304" pitchFamily="18" charset="0"/>
                </a:rPr>
                <a:t>A</a:t>
              </a:r>
              <a:endParaRPr lang="en-US" altLang="zh-CN" sz="1600" b="1"/>
            </a:p>
          </p:txBody>
        </p:sp>
        <p:sp>
          <p:nvSpPr>
            <p:cNvPr id="30" name="Freeform 4">
              <a:extLst>
                <a:ext uri="{FF2B5EF4-FFF2-40B4-BE49-F238E27FC236}">
                  <a16:creationId xmlns:a16="http://schemas.microsoft.com/office/drawing/2014/main" id="{601E45FA-2359-F44D-953B-6B5C8002F9FE}"/>
                </a:ext>
              </a:extLst>
            </p:cNvPr>
            <p:cNvSpPr/>
            <p:nvPr/>
          </p:nvSpPr>
          <p:spPr bwMode="auto">
            <a:xfrm>
              <a:off x="685749" y="1447259"/>
              <a:ext cx="3984127" cy="1805683"/>
            </a:xfrm>
            <a:custGeom>
              <a:avLst/>
              <a:gdLst>
                <a:gd name="T0" fmla="*/ 0 w 3060"/>
                <a:gd name="T1" fmla="*/ 1716 h 1716"/>
                <a:gd name="T2" fmla="*/ 1440 w 3060"/>
                <a:gd name="T3" fmla="*/ 0 h 1716"/>
                <a:gd name="T4" fmla="*/ 3060 w 3060"/>
                <a:gd name="T5" fmla="*/ 1716 h 1716"/>
                <a:gd name="T6" fmla="*/ 0 60000 65536"/>
                <a:gd name="T7" fmla="*/ 0 60000 65536"/>
                <a:gd name="T8" fmla="*/ 0 60000 65536"/>
                <a:gd name="T9" fmla="*/ 0 w 3060"/>
                <a:gd name="T10" fmla="*/ 0 h 1716"/>
                <a:gd name="T11" fmla="*/ 3060 w 3060"/>
                <a:gd name="T12" fmla="*/ 1716 h 1716"/>
              </a:gdLst>
              <a:ahLst/>
              <a:cxnLst>
                <a:cxn ang="T6">
                  <a:pos x="T0" y="T1"/>
                </a:cxn>
                <a:cxn ang="T7">
                  <a:pos x="T2" y="T3"/>
                </a:cxn>
                <a:cxn ang="T8">
                  <a:pos x="T4" y="T5"/>
                </a:cxn>
              </a:cxnLst>
              <a:rect l="T9" t="T10" r="T11" b="T12"/>
              <a:pathLst>
                <a:path w="3060" h="1716">
                  <a:moveTo>
                    <a:pt x="0" y="1716"/>
                  </a:moveTo>
                  <a:cubicBezTo>
                    <a:pt x="465" y="858"/>
                    <a:pt x="930" y="0"/>
                    <a:pt x="1440" y="0"/>
                  </a:cubicBezTo>
                  <a:cubicBezTo>
                    <a:pt x="1950" y="0"/>
                    <a:pt x="2790" y="1430"/>
                    <a:pt x="3060" y="1716"/>
                  </a:cubicBezTo>
                </a:path>
              </a:pathLst>
            </a:custGeom>
            <a:noFill/>
            <a:ln w="25400" cmpd="sng">
              <a:solidFill>
                <a:schemeClr val="accent1"/>
              </a:solidFill>
              <a:miter lim="800000"/>
            </a:ln>
            <a:effectLst>
              <a:outerShdw dist="20000" dir="5400000" algn="ctr" rotWithShape="0">
                <a:srgbClr val="000000">
                  <a:alpha val="37000"/>
                </a:srgbClr>
              </a:outerShdw>
            </a:effectLst>
          </p:spPr>
          <p:txBody>
            <a:bodyPr/>
            <a:lstStyle/>
            <a:p>
              <a:pPr>
                <a:defRPr/>
              </a:pPr>
              <a:endParaRPr lang="zh-CN" altLang="en-US">
                <a:latin typeface="Calibri" panose="020F0502020204030204" pitchFamily="34" charset="0"/>
              </a:endParaRPr>
            </a:p>
          </p:txBody>
        </p:sp>
        <p:sp>
          <p:nvSpPr>
            <p:cNvPr id="31" name="Line 5">
              <a:extLst>
                <a:ext uri="{FF2B5EF4-FFF2-40B4-BE49-F238E27FC236}">
                  <a16:creationId xmlns:a16="http://schemas.microsoft.com/office/drawing/2014/main" id="{F42ACA40-C9E7-AE48-B836-DB16EF0C8B4D}"/>
                </a:ext>
              </a:extLst>
            </p:cNvPr>
            <p:cNvSpPr>
              <a:spLocks noChangeShapeType="1"/>
            </p:cNvSpPr>
            <p:nvPr/>
          </p:nvSpPr>
          <p:spPr bwMode="auto">
            <a:xfrm>
              <a:off x="1371499" y="2361725"/>
              <a:ext cx="2513546" cy="0"/>
            </a:xfrm>
            <a:prstGeom prst="line">
              <a:avLst/>
            </a:prstGeom>
            <a:noFill/>
            <a:ln w="25400" cmpd="sng">
              <a:solidFill>
                <a:schemeClr val="accent1"/>
              </a:solidFill>
              <a:round/>
            </a:ln>
            <a:effectLst>
              <a:outerShdw dist="20000" dir="5400000" algn="ctr" rotWithShape="0">
                <a:srgbClr val="000000">
                  <a:alpha val="37000"/>
                </a:srgbClr>
              </a:outerShdw>
            </a:effectLst>
          </p:spPr>
          <p:txBody>
            <a:bodyPr/>
            <a:lstStyle/>
            <a:p>
              <a:pPr>
                <a:defRPr/>
              </a:pPr>
              <a:endParaRPr lang="zh-CN" altLang="en-US"/>
            </a:p>
          </p:txBody>
        </p:sp>
        <p:sp>
          <p:nvSpPr>
            <p:cNvPr id="32" name="Line 6">
              <a:extLst>
                <a:ext uri="{FF2B5EF4-FFF2-40B4-BE49-F238E27FC236}">
                  <a16:creationId xmlns:a16="http://schemas.microsoft.com/office/drawing/2014/main" id="{37D402A6-E414-3942-8787-4248A2B0F35D}"/>
                </a:ext>
              </a:extLst>
            </p:cNvPr>
            <p:cNvSpPr>
              <a:spLocks noChangeShapeType="1"/>
            </p:cNvSpPr>
            <p:nvPr/>
          </p:nvSpPr>
          <p:spPr bwMode="auto">
            <a:xfrm>
              <a:off x="2448360" y="1513132"/>
              <a:ext cx="0" cy="1726248"/>
            </a:xfrm>
            <a:prstGeom prst="line">
              <a:avLst/>
            </a:prstGeom>
            <a:noFill/>
            <a:ln w="25400" cmpd="sng">
              <a:solidFill>
                <a:schemeClr val="accent1"/>
              </a:solidFill>
              <a:prstDash val="sysDash"/>
              <a:round/>
            </a:ln>
            <a:effectLst>
              <a:outerShdw dist="20000" dir="5400000" algn="ctr" rotWithShape="0">
                <a:srgbClr val="000000">
                  <a:alpha val="37000"/>
                </a:srgbClr>
              </a:outerShdw>
            </a:effectLst>
          </p:spPr>
          <p:txBody>
            <a:bodyPr/>
            <a:lstStyle/>
            <a:p>
              <a:pPr>
                <a:defRPr/>
              </a:pPr>
              <a:endParaRPr lang="zh-CN" altLang="en-US"/>
            </a:p>
          </p:txBody>
        </p:sp>
        <p:sp>
          <p:nvSpPr>
            <p:cNvPr id="33" name="Text Box 7">
              <a:extLst>
                <a:ext uri="{FF2B5EF4-FFF2-40B4-BE49-F238E27FC236}">
                  <a16:creationId xmlns:a16="http://schemas.microsoft.com/office/drawing/2014/main" id="{5B6E82D2-EAFF-6A47-BCA1-E01E46E89A14}"/>
                </a:ext>
              </a:extLst>
            </p:cNvPr>
            <p:cNvSpPr txBox="1">
              <a:spLocks noChangeArrowheads="1"/>
            </p:cNvSpPr>
            <p:nvPr/>
          </p:nvSpPr>
          <p:spPr bwMode="auto">
            <a:xfrm>
              <a:off x="73025" y="3384550"/>
              <a:ext cx="288925" cy="2873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600" b="1" i="1">
                  <a:latin typeface="Times New Roman" panose="02020603050405020304" pitchFamily="18" charset="0"/>
                </a:rPr>
                <a:t>O</a:t>
              </a:r>
              <a:endParaRPr lang="en-US" altLang="zh-CN" sz="1600" b="1"/>
            </a:p>
          </p:txBody>
        </p:sp>
        <p:sp>
          <p:nvSpPr>
            <p:cNvPr id="34" name="Text Box 8">
              <a:extLst>
                <a:ext uri="{FF2B5EF4-FFF2-40B4-BE49-F238E27FC236}">
                  <a16:creationId xmlns:a16="http://schemas.microsoft.com/office/drawing/2014/main" id="{326C897F-2335-D24F-97FF-1BC71141351B}"/>
                </a:ext>
              </a:extLst>
            </p:cNvPr>
            <p:cNvSpPr txBox="1">
              <a:spLocks noChangeArrowheads="1"/>
            </p:cNvSpPr>
            <p:nvPr/>
          </p:nvSpPr>
          <p:spPr bwMode="auto">
            <a:xfrm>
              <a:off x="2171700" y="3206750"/>
              <a:ext cx="701675" cy="422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600" b="1" i="1">
                  <a:latin typeface="Times New Roman" panose="02020603050405020304" pitchFamily="18" charset="0"/>
                </a:rPr>
                <a:t>C</a:t>
              </a:r>
              <a:endParaRPr lang="en-US" altLang="zh-CN" sz="1600" b="1"/>
            </a:p>
          </p:txBody>
        </p:sp>
        <p:sp>
          <p:nvSpPr>
            <p:cNvPr id="35" name="Text Box 9">
              <a:extLst>
                <a:ext uri="{FF2B5EF4-FFF2-40B4-BE49-F238E27FC236}">
                  <a16:creationId xmlns:a16="http://schemas.microsoft.com/office/drawing/2014/main" id="{E534541A-BD84-0C4A-9A0F-BBB565A6F5AB}"/>
                </a:ext>
              </a:extLst>
            </p:cNvPr>
            <p:cNvSpPr txBox="1">
              <a:spLocks noChangeArrowheads="1"/>
            </p:cNvSpPr>
            <p:nvPr/>
          </p:nvSpPr>
          <p:spPr bwMode="auto">
            <a:xfrm>
              <a:off x="4495800" y="3276600"/>
              <a:ext cx="701675" cy="422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600" b="1" i="1">
                  <a:latin typeface="Times New Roman" panose="02020603050405020304" pitchFamily="18" charset="0"/>
                </a:rPr>
                <a:t>B</a:t>
              </a:r>
              <a:endParaRPr lang="en-US" altLang="zh-CN" sz="1600" b="1"/>
            </a:p>
          </p:txBody>
        </p:sp>
        <p:sp>
          <p:nvSpPr>
            <p:cNvPr id="36" name="Line 10">
              <a:extLst>
                <a:ext uri="{FF2B5EF4-FFF2-40B4-BE49-F238E27FC236}">
                  <a16:creationId xmlns:a16="http://schemas.microsoft.com/office/drawing/2014/main" id="{06799086-619C-8B4A-B4D6-7E3A8ADE88D1}"/>
                </a:ext>
              </a:extLst>
            </p:cNvPr>
            <p:cNvSpPr>
              <a:spLocks noChangeShapeType="1"/>
            </p:cNvSpPr>
            <p:nvPr/>
          </p:nvSpPr>
          <p:spPr bwMode="auto">
            <a:xfrm flipH="1" flipV="1">
              <a:off x="659675" y="160807"/>
              <a:ext cx="0" cy="3096010"/>
            </a:xfrm>
            <a:prstGeom prst="line">
              <a:avLst/>
            </a:prstGeom>
            <a:noFill/>
            <a:ln w="25400" cmpd="sng">
              <a:solidFill>
                <a:schemeClr val="accent1"/>
              </a:solidFill>
              <a:round/>
              <a:tailEnd type="triangle" w="med" len="med"/>
            </a:ln>
            <a:effectLst>
              <a:outerShdw dist="20000" dir="5400000" algn="ctr" rotWithShape="0">
                <a:srgbClr val="000000">
                  <a:alpha val="37000"/>
                </a:srgbClr>
              </a:outerShdw>
            </a:effectLst>
          </p:spPr>
          <p:txBody>
            <a:bodyPr/>
            <a:lstStyle/>
            <a:p>
              <a:pPr>
                <a:defRPr/>
              </a:pPr>
              <a:endParaRPr lang="zh-CN" altLang="en-US"/>
            </a:p>
          </p:txBody>
        </p:sp>
        <p:sp>
          <p:nvSpPr>
            <p:cNvPr id="37" name="Line 11">
              <a:extLst>
                <a:ext uri="{FF2B5EF4-FFF2-40B4-BE49-F238E27FC236}">
                  <a16:creationId xmlns:a16="http://schemas.microsoft.com/office/drawing/2014/main" id="{F150D514-8D58-3947-8B3F-4A903904EA7F}"/>
                </a:ext>
              </a:extLst>
            </p:cNvPr>
            <p:cNvSpPr>
              <a:spLocks noChangeShapeType="1"/>
            </p:cNvSpPr>
            <p:nvPr/>
          </p:nvSpPr>
          <p:spPr bwMode="auto">
            <a:xfrm>
              <a:off x="649245" y="3239380"/>
              <a:ext cx="4393492" cy="0"/>
            </a:xfrm>
            <a:prstGeom prst="line">
              <a:avLst/>
            </a:prstGeom>
            <a:noFill/>
            <a:ln w="25400" cmpd="sng">
              <a:solidFill>
                <a:schemeClr val="accent1"/>
              </a:solidFill>
              <a:round/>
              <a:tailEnd type="triangle" w="med" len="med"/>
            </a:ln>
            <a:effectLst>
              <a:outerShdw dist="20000" dir="5400000" algn="ctr" rotWithShape="0">
                <a:srgbClr val="000000">
                  <a:alpha val="37000"/>
                </a:srgbClr>
              </a:outerShdw>
            </a:effectLst>
          </p:spPr>
          <p:txBody>
            <a:bodyPr/>
            <a:lstStyle/>
            <a:p>
              <a:pPr>
                <a:defRPr/>
              </a:pPr>
              <a:endParaRPr lang="zh-CN" altLang="en-US"/>
            </a:p>
          </p:txBody>
        </p:sp>
        <p:sp>
          <p:nvSpPr>
            <p:cNvPr id="38" name="Text Box 12">
              <a:extLst>
                <a:ext uri="{FF2B5EF4-FFF2-40B4-BE49-F238E27FC236}">
                  <a16:creationId xmlns:a16="http://schemas.microsoft.com/office/drawing/2014/main" id="{B3AF937A-994A-7C4D-A9AA-25D929CE374A}"/>
                </a:ext>
              </a:extLst>
            </p:cNvPr>
            <p:cNvSpPr txBox="1">
              <a:spLocks noChangeArrowheads="1"/>
            </p:cNvSpPr>
            <p:nvPr/>
          </p:nvSpPr>
          <p:spPr bwMode="auto">
            <a:xfrm>
              <a:off x="0" y="0"/>
              <a:ext cx="433388" cy="647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1600" b="1">
                  <a:latin typeface="Times New Roman" panose="02020603050405020304" pitchFamily="18" charset="0"/>
                </a:rPr>
                <a:t>税收收入</a:t>
              </a:r>
              <a:endParaRPr lang="zh-CN" altLang="en-US" sz="1600" b="1"/>
            </a:p>
          </p:txBody>
        </p:sp>
        <p:sp>
          <p:nvSpPr>
            <p:cNvPr id="39" name="Line 13">
              <a:extLst>
                <a:ext uri="{FF2B5EF4-FFF2-40B4-BE49-F238E27FC236}">
                  <a16:creationId xmlns:a16="http://schemas.microsoft.com/office/drawing/2014/main" id="{41FB82FD-3D3E-824E-9424-43CB07A5B5D6}"/>
                </a:ext>
              </a:extLst>
            </p:cNvPr>
            <p:cNvSpPr>
              <a:spLocks noChangeShapeType="1"/>
            </p:cNvSpPr>
            <p:nvPr/>
          </p:nvSpPr>
          <p:spPr bwMode="auto">
            <a:xfrm flipV="1">
              <a:off x="2459038" y="1924050"/>
              <a:ext cx="860425" cy="5397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4">
              <a:extLst>
                <a:ext uri="{FF2B5EF4-FFF2-40B4-BE49-F238E27FC236}">
                  <a16:creationId xmlns:a16="http://schemas.microsoft.com/office/drawing/2014/main" id="{7474FC09-DBAC-BD4A-9638-E4867C72EA55}"/>
                </a:ext>
              </a:extLst>
            </p:cNvPr>
            <p:cNvSpPr>
              <a:spLocks noChangeShapeType="1"/>
            </p:cNvSpPr>
            <p:nvPr/>
          </p:nvSpPr>
          <p:spPr bwMode="auto">
            <a:xfrm flipV="1">
              <a:off x="2438400" y="2133600"/>
              <a:ext cx="1119188" cy="644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15">
              <a:extLst>
                <a:ext uri="{FF2B5EF4-FFF2-40B4-BE49-F238E27FC236}">
                  <a16:creationId xmlns:a16="http://schemas.microsoft.com/office/drawing/2014/main" id="{EEE9BA24-938B-DF43-B31B-11725E09A662}"/>
                </a:ext>
              </a:extLst>
            </p:cNvPr>
            <p:cNvSpPr>
              <a:spLocks noChangeShapeType="1"/>
            </p:cNvSpPr>
            <p:nvPr/>
          </p:nvSpPr>
          <p:spPr bwMode="auto">
            <a:xfrm flipV="1">
              <a:off x="2459038" y="2332038"/>
              <a:ext cx="1316037" cy="7810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16">
              <a:extLst>
                <a:ext uri="{FF2B5EF4-FFF2-40B4-BE49-F238E27FC236}">
                  <a16:creationId xmlns:a16="http://schemas.microsoft.com/office/drawing/2014/main" id="{5D5CEDDB-4120-EA4F-8F29-E60B9128D3FB}"/>
                </a:ext>
              </a:extLst>
            </p:cNvPr>
            <p:cNvSpPr>
              <a:spLocks noChangeShapeType="1"/>
            </p:cNvSpPr>
            <p:nvPr/>
          </p:nvSpPr>
          <p:spPr bwMode="auto">
            <a:xfrm flipV="1">
              <a:off x="2819400" y="2536825"/>
              <a:ext cx="1208088" cy="7191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17">
              <a:extLst>
                <a:ext uri="{FF2B5EF4-FFF2-40B4-BE49-F238E27FC236}">
                  <a16:creationId xmlns:a16="http://schemas.microsoft.com/office/drawing/2014/main" id="{88F59E6D-8DC9-A441-812A-A0F257C1466D}"/>
                </a:ext>
              </a:extLst>
            </p:cNvPr>
            <p:cNvSpPr>
              <a:spLocks noChangeShapeType="1"/>
            </p:cNvSpPr>
            <p:nvPr/>
          </p:nvSpPr>
          <p:spPr bwMode="auto">
            <a:xfrm flipV="1">
              <a:off x="3395663" y="2752725"/>
              <a:ext cx="827087" cy="5032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18">
              <a:extLst>
                <a:ext uri="{FF2B5EF4-FFF2-40B4-BE49-F238E27FC236}">
                  <a16:creationId xmlns:a16="http://schemas.microsoft.com/office/drawing/2014/main" id="{139C753C-4C3A-3F42-AC67-2F2064C977CD}"/>
                </a:ext>
              </a:extLst>
            </p:cNvPr>
            <p:cNvSpPr>
              <a:spLocks noChangeShapeType="1"/>
            </p:cNvSpPr>
            <p:nvPr/>
          </p:nvSpPr>
          <p:spPr bwMode="auto">
            <a:xfrm flipV="1">
              <a:off x="2459038" y="1744663"/>
              <a:ext cx="720725" cy="431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Text Box 19">
              <a:extLst>
                <a:ext uri="{FF2B5EF4-FFF2-40B4-BE49-F238E27FC236}">
                  <a16:creationId xmlns:a16="http://schemas.microsoft.com/office/drawing/2014/main" id="{CFFBF33F-EF3F-0242-868C-078795FB4A04}"/>
                </a:ext>
              </a:extLst>
            </p:cNvPr>
            <p:cNvSpPr txBox="1">
              <a:spLocks noChangeArrowheads="1"/>
            </p:cNvSpPr>
            <p:nvPr/>
          </p:nvSpPr>
          <p:spPr bwMode="auto">
            <a:xfrm>
              <a:off x="4892236" y="3457575"/>
              <a:ext cx="739776" cy="260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1600" b="1">
                  <a:latin typeface="Times New Roman" panose="02020603050405020304" pitchFamily="18" charset="0"/>
                </a:rPr>
                <a:t>税率</a:t>
              </a:r>
              <a:endParaRPr lang="zh-CN" altLang="en-US" sz="1600" b="1"/>
            </a:p>
          </p:txBody>
        </p:sp>
        <p:sp>
          <p:nvSpPr>
            <p:cNvPr id="46" name="Text Box 21">
              <a:extLst>
                <a:ext uri="{FF2B5EF4-FFF2-40B4-BE49-F238E27FC236}">
                  <a16:creationId xmlns:a16="http://schemas.microsoft.com/office/drawing/2014/main" id="{12B01D18-ECC7-4843-A5D3-DEE083AF52EB}"/>
                </a:ext>
              </a:extLst>
            </p:cNvPr>
            <p:cNvSpPr txBox="1">
              <a:spLocks noChangeArrowheads="1"/>
            </p:cNvSpPr>
            <p:nvPr/>
          </p:nvSpPr>
          <p:spPr bwMode="auto">
            <a:xfrm>
              <a:off x="838200" y="2057400"/>
              <a:ext cx="342900" cy="296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1600" b="1" i="1">
                  <a:latin typeface="Times New Roman" panose="02020603050405020304" pitchFamily="18" charset="0"/>
                </a:rPr>
                <a:t>D</a:t>
              </a:r>
            </a:p>
          </p:txBody>
        </p:sp>
        <p:sp>
          <p:nvSpPr>
            <p:cNvPr id="47" name="Rectangle 22">
              <a:extLst>
                <a:ext uri="{FF2B5EF4-FFF2-40B4-BE49-F238E27FC236}">
                  <a16:creationId xmlns:a16="http://schemas.microsoft.com/office/drawing/2014/main" id="{91A5BD77-17C3-5244-8E1D-EAB8D3AD2CFC}"/>
                </a:ext>
              </a:extLst>
            </p:cNvPr>
            <p:cNvSpPr>
              <a:spLocks noChangeArrowheads="1"/>
            </p:cNvSpPr>
            <p:nvPr/>
          </p:nvSpPr>
          <p:spPr bwMode="auto">
            <a:xfrm>
              <a:off x="4038600" y="21336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600" b="1" i="1">
                  <a:latin typeface="Times New Roman" panose="02020603050405020304" pitchFamily="18" charset="0"/>
                </a:rPr>
                <a:t>E</a:t>
              </a:r>
              <a:r>
                <a:rPr lang="en-US" altLang="zh-CN" sz="1600" b="1"/>
                <a:t> </a:t>
              </a:r>
            </a:p>
          </p:txBody>
        </p:sp>
        <p:sp>
          <p:nvSpPr>
            <p:cNvPr id="48" name="Line 23">
              <a:extLst>
                <a:ext uri="{FF2B5EF4-FFF2-40B4-BE49-F238E27FC236}">
                  <a16:creationId xmlns:a16="http://schemas.microsoft.com/office/drawing/2014/main" id="{AC45298A-28DB-AB4A-B126-9E29C23E7641}"/>
                </a:ext>
              </a:extLst>
            </p:cNvPr>
            <p:cNvSpPr>
              <a:spLocks noChangeShapeType="1"/>
            </p:cNvSpPr>
            <p:nvPr/>
          </p:nvSpPr>
          <p:spPr bwMode="auto">
            <a:xfrm flipV="1">
              <a:off x="3971925" y="2968625"/>
              <a:ext cx="466725" cy="2873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24">
              <a:extLst>
                <a:ext uri="{FF2B5EF4-FFF2-40B4-BE49-F238E27FC236}">
                  <a16:creationId xmlns:a16="http://schemas.microsoft.com/office/drawing/2014/main" id="{C5DC55F5-3398-4D45-8E21-3FF56C3D8257}"/>
                </a:ext>
              </a:extLst>
            </p:cNvPr>
            <p:cNvSpPr>
              <a:spLocks noChangeShapeType="1"/>
            </p:cNvSpPr>
            <p:nvPr/>
          </p:nvSpPr>
          <p:spPr bwMode="auto">
            <a:xfrm flipV="1">
              <a:off x="2459038" y="1528763"/>
              <a:ext cx="466725" cy="2873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 name="TextBox 46">
            <a:extLst>
              <a:ext uri="{FF2B5EF4-FFF2-40B4-BE49-F238E27FC236}">
                <a16:creationId xmlns:a16="http://schemas.microsoft.com/office/drawing/2014/main" id="{34DAF8BE-3D9C-FA47-887D-B820AA04F027}"/>
              </a:ext>
            </a:extLst>
          </p:cNvPr>
          <p:cNvSpPr txBox="1">
            <a:spLocks noChangeArrowheads="1"/>
          </p:cNvSpPr>
          <p:nvPr/>
        </p:nvSpPr>
        <p:spPr bwMode="auto">
          <a:xfrm>
            <a:off x="571500" y="1928813"/>
            <a:ext cx="38576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dirty="0">
                <a:latin typeface="Calibri" panose="020F0502020204030204" pitchFamily="34" charset="0"/>
              </a:rPr>
              <a:t>1</a:t>
            </a:r>
            <a:r>
              <a:rPr lang="zh-CN" altLang="en-US" b="1" dirty="0">
                <a:latin typeface="Calibri" panose="020F0502020204030204" pitchFamily="34" charset="0"/>
              </a:rPr>
              <a:t>、高税率不一定取得高收入，而高收入也不一定要实行高税率。</a:t>
            </a:r>
          </a:p>
        </p:txBody>
      </p:sp>
      <p:sp>
        <p:nvSpPr>
          <p:cNvPr id="51" name="TextBox 47">
            <a:extLst>
              <a:ext uri="{FF2B5EF4-FFF2-40B4-BE49-F238E27FC236}">
                <a16:creationId xmlns:a16="http://schemas.microsoft.com/office/drawing/2014/main" id="{B42D74ED-EC85-464B-B5C9-2F720AF4C33F}"/>
              </a:ext>
            </a:extLst>
          </p:cNvPr>
          <p:cNvSpPr txBox="1">
            <a:spLocks noChangeArrowheads="1"/>
          </p:cNvSpPr>
          <p:nvPr/>
        </p:nvSpPr>
        <p:spPr bwMode="auto">
          <a:xfrm>
            <a:off x="571500" y="2928938"/>
            <a:ext cx="35718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dirty="0">
                <a:latin typeface="Calibri" panose="020F0502020204030204" pitchFamily="34" charset="0"/>
              </a:rPr>
              <a:t>2</a:t>
            </a:r>
            <a:r>
              <a:rPr lang="zh-CN" altLang="en-US" b="1" dirty="0">
                <a:latin typeface="Calibri" panose="020F0502020204030204" pitchFamily="34" charset="0"/>
              </a:rPr>
              <a:t>、取得同样多的税收收入，可以采取两种不同的税率，如图中的</a:t>
            </a:r>
            <a:r>
              <a:rPr lang="en-US" altLang="zh-CN" b="1" dirty="0">
                <a:latin typeface="Calibri" panose="020F0502020204030204" pitchFamily="34" charset="0"/>
              </a:rPr>
              <a:t>D</a:t>
            </a:r>
            <a:r>
              <a:rPr lang="zh-CN" altLang="en-US" b="1" dirty="0">
                <a:latin typeface="Calibri" panose="020F0502020204030204" pitchFamily="34" charset="0"/>
              </a:rPr>
              <a:t>点和</a:t>
            </a:r>
            <a:r>
              <a:rPr lang="en-US" altLang="zh-CN" b="1" dirty="0">
                <a:latin typeface="Calibri" panose="020F0502020204030204" pitchFamily="34" charset="0"/>
              </a:rPr>
              <a:t>E</a:t>
            </a:r>
            <a:r>
              <a:rPr lang="zh-CN" altLang="en-US" b="1" dirty="0">
                <a:latin typeface="Calibri" panose="020F0502020204030204" pitchFamily="34" charset="0"/>
              </a:rPr>
              <a:t>点，税收收入是相等的，但</a:t>
            </a:r>
            <a:r>
              <a:rPr lang="en-US" altLang="zh-CN" b="1" dirty="0">
                <a:latin typeface="Calibri" panose="020F0502020204030204" pitchFamily="34" charset="0"/>
              </a:rPr>
              <a:t>D</a:t>
            </a:r>
            <a:r>
              <a:rPr lang="zh-CN" altLang="en-US" b="1" dirty="0">
                <a:latin typeface="Calibri" panose="020F0502020204030204" pitchFamily="34" charset="0"/>
              </a:rPr>
              <a:t>点的税收负担很轻。</a:t>
            </a:r>
          </a:p>
        </p:txBody>
      </p:sp>
      <p:sp>
        <p:nvSpPr>
          <p:cNvPr id="52" name="TextBox 73">
            <a:extLst>
              <a:ext uri="{FF2B5EF4-FFF2-40B4-BE49-F238E27FC236}">
                <a16:creationId xmlns:a16="http://schemas.microsoft.com/office/drawing/2014/main" id="{192E4CC4-3DC6-0F4B-82C7-C2C63A7B5B21}"/>
              </a:ext>
            </a:extLst>
          </p:cNvPr>
          <p:cNvSpPr txBox="1">
            <a:spLocks noChangeArrowheads="1"/>
          </p:cNvSpPr>
          <p:nvPr/>
        </p:nvSpPr>
        <p:spPr bwMode="auto">
          <a:xfrm>
            <a:off x="642938" y="4357688"/>
            <a:ext cx="357187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a:latin typeface="Calibri" panose="020F0502020204030204" pitchFamily="34" charset="0"/>
              </a:rPr>
              <a:t>3</a:t>
            </a:r>
            <a:r>
              <a:rPr lang="zh-CN" altLang="en-US" b="1">
                <a:latin typeface="Calibri" panose="020F0502020204030204" pitchFamily="34" charset="0"/>
              </a:rPr>
              <a:t>、税率、税收收入和经济增长之间存在着相互依存、相互制约的关系，从理论上说应当存在一种兼顾税收收入与经济增长的最优税率。 </a:t>
            </a:r>
          </a:p>
        </p:txBody>
      </p:sp>
    </p:spTree>
    <p:extLst>
      <p:ext uri="{BB962C8B-B14F-4D97-AF65-F5344CB8AC3E}">
        <p14:creationId xmlns:p14="http://schemas.microsoft.com/office/powerpoint/2010/main" val="245444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500"/>
                                        <p:tgtEl>
                                          <p:spTgt spid="1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left)">
                                      <p:cBhvr>
                                        <p:cTn id="14" dur="500"/>
                                        <p:tgtEl>
                                          <p:spTgt spid="19"/>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p:cTn id="18" dur="500" fill="hold"/>
                                        <p:tgtEl>
                                          <p:spTgt spid="28"/>
                                        </p:tgtEl>
                                        <p:attrNameLst>
                                          <p:attrName>ppt_w</p:attrName>
                                        </p:attrNameLst>
                                      </p:cBhvr>
                                      <p:tavLst>
                                        <p:tav tm="0">
                                          <p:val>
                                            <p:fltVal val="0"/>
                                          </p:val>
                                        </p:tav>
                                        <p:tav tm="100000">
                                          <p:val>
                                            <p:strVal val="#ppt_w"/>
                                          </p:val>
                                        </p:tav>
                                      </p:tavLst>
                                    </p:anim>
                                    <p:anim calcmode="lin" valueType="num">
                                      <p:cBhvr>
                                        <p:cTn id="19" dur="500" fill="hold"/>
                                        <p:tgtEl>
                                          <p:spTgt spid="28"/>
                                        </p:tgtEl>
                                        <p:attrNameLst>
                                          <p:attrName>ppt_h</p:attrName>
                                        </p:attrNameLst>
                                      </p:cBhvr>
                                      <p:tavLst>
                                        <p:tav tm="0">
                                          <p:val>
                                            <p:fltVal val="0"/>
                                          </p:val>
                                        </p:tav>
                                        <p:tav tm="100000">
                                          <p:val>
                                            <p:strVal val="#ppt_h"/>
                                          </p:val>
                                        </p:tav>
                                      </p:tavLst>
                                    </p:anim>
                                    <p:animEffect transition="in" filter="fade">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left)">
                                      <p:cBhvr>
                                        <p:cTn id="25" dur="500"/>
                                        <p:tgtEl>
                                          <p:spTgt spid="5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wipe(left)">
                                      <p:cBhvr>
                                        <p:cTn id="30" dur="500"/>
                                        <p:tgtEl>
                                          <p:spTgt spid="5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wipe(left)">
                                      <p:cBhvr>
                                        <p:cTn id="3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50" grpId="0"/>
      <p:bldP spid="51" grpId="0"/>
      <p:bldP spid="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税收的替代效应</a:t>
            </a:r>
            <a:endPar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8" name="内容占位符 2"/>
          <p:cNvSpPr txBox="1">
            <a:spLocks/>
          </p:cNvSpPr>
          <p:nvPr/>
        </p:nvSpPr>
        <p:spPr>
          <a:xfrm>
            <a:off x="599095" y="1283760"/>
            <a:ext cx="81875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是指税收对纳税人在商品购买方面的影响，表现为当政府对不同的商品实行征税或不征税（重税或轻税）的区别对待时，会影响商品的相对价格，使纳税人减少征税或重税商品的购买量，用无税或轻税商品替代。</a:t>
            </a:r>
          </a:p>
          <a:p>
            <a:pPr>
              <a:defRPr/>
            </a:pPr>
            <a:endParaRPr lang="en-US" altLang="zh-TW" sz="2600" dirty="0">
              <a:solidFill>
                <a:sysClr val="windowText" lastClr="000000"/>
              </a:solidFill>
              <a:latin typeface="微软雅黑"/>
              <a:ea typeface="微软雅黑"/>
              <a:cs typeface="微软雅黑"/>
            </a:endParaRPr>
          </a:p>
          <a:p>
            <a:pPr>
              <a:defRPr/>
            </a:pPr>
            <a:endParaRPr lang="en-US" altLang="zh-CN" sz="2600" dirty="0">
              <a:solidFill>
                <a:sysClr val="windowText" lastClr="000000"/>
              </a:solidFill>
              <a:latin typeface="微软雅黑"/>
              <a:ea typeface="微软雅黑"/>
              <a:cs typeface="微软雅黑"/>
            </a:endParaRPr>
          </a:p>
        </p:txBody>
      </p:sp>
      <p:grpSp>
        <p:nvGrpSpPr>
          <p:cNvPr id="15" name="Group 24">
            <a:extLst>
              <a:ext uri="{FF2B5EF4-FFF2-40B4-BE49-F238E27FC236}">
                <a16:creationId xmlns:a16="http://schemas.microsoft.com/office/drawing/2014/main" id="{E4F70C6A-DB59-41A3-A593-8402A5F8E860}"/>
              </a:ext>
            </a:extLst>
          </p:cNvPr>
          <p:cNvGrpSpPr>
            <a:grpSpLocks/>
          </p:cNvGrpSpPr>
          <p:nvPr/>
        </p:nvGrpSpPr>
        <p:grpSpPr bwMode="auto">
          <a:xfrm>
            <a:off x="1576552" y="2562266"/>
            <a:ext cx="6274676" cy="3958848"/>
            <a:chOff x="960" y="1392"/>
            <a:chExt cx="3888" cy="2448"/>
          </a:xfrm>
        </p:grpSpPr>
        <p:sp>
          <p:nvSpPr>
            <p:cNvPr id="17" name="Text Box 8">
              <a:extLst>
                <a:ext uri="{FF2B5EF4-FFF2-40B4-BE49-F238E27FC236}">
                  <a16:creationId xmlns:a16="http://schemas.microsoft.com/office/drawing/2014/main" id="{144E432A-E2E4-437F-A437-158199A69E0E}"/>
                </a:ext>
              </a:extLst>
            </p:cNvPr>
            <p:cNvSpPr txBox="1">
              <a:spLocks noChangeArrowheads="1"/>
            </p:cNvSpPr>
            <p:nvPr/>
          </p:nvSpPr>
          <p:spPr bwMode="auto">
            <a:xfrm>
              <a:off x="960" y="1392"/>
              <a:ext cx="3888" cy="2448"/>
            </a:xfrm>
            <a:prstGeom prst="rect">
              <a:avLst/>
            </a:prstGeom>
            <a:solidFill>
              <a:srgbClr val="FFFFFF"/>
            </a:solid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19" name="Line 9">
              <a:extLst>
                <a:ext uri="{FF2B5EF4-FFF2-40B4-BE49-F238E27FC236}">
                  <a16:creationId xmlns:a16="http://schemas.microsoft.com/office/drawing/2014/main" id="{2B17DBE2-B6A5-40BC-AB4D-7448C4457DC8}"/>
                </a:ext>
              </a:extLst>
            </p:cNvPr>
            <p:cNvSpPr>
              <a:spLocks noChangeShapeType="1"/>
            </p:cNvSpPr>
            <p:nvPr/>
          </p:nvSpPr>
          <p:spPr bwMode="auto">
            <a:xfrm>
              <a:off x="1728" y="3456"/>
              <a:ext cx="254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 name="Line 10">
              <a:extLst>
                <a:ext uri="{FF2B5EF4-FFF2-40B4-BE49-F238E27FC236}">
                  <a16:creationId xmlns:a16="http://schemas.microsoft.com/office/drawing/2014/main" id="{ABADCD50-79F4-4CED-A7A8-9910E5D42A48}"/>
                </a:ext>
              </a:extLst>
            </p:cNvPr>
            <p:cNvSpPr>
              <a:spLocks noChangeShapeType="1"/>
            </p:cNvSpPr>
            <p:nvPr/>
          </p:nvSpPr>
          <p:spPr bwMode="auto">
            <a:xfrm flipV="1">
              <a:off x="1728" y="1728"/>
              <a:ext cx="0" cy="172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 name="Rectangle 11">
              <a:extLst>
                <a:ext uri="{FF2B5EF4-FFF2-40B4-BE49-F238E27FC236}">
                  <a16:creationId xmlns:a16="http://schemas.microsoft.com/office/drawing/2014/main" id="{18843C88-27FE-4D9F-B496-3AF3C84A5F97}"/>
                </a:ext>
              </a:extLst>
            </p:cNvPr>
            <p:cNvSpPr>
              <a:spLocks noChangeArrowheads="1"/>
            </p:cNvSpPr>
            <p:nvPr/>
          </p:nvSpPr>
          <p:spPr bwMode="auto">
            <a:xfrm>
              <a:off x="1392" y="1642"/>
              <a:ext cx="336"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衣物</a:t>
              </a:r>
              <a:endParaRPr kumimoji="0" lang="en-US" altLang="zh-CN" sz="1400" b="0" i="0" u="none" strike="noStrike" kern="1200" cap="none" spc="0" normalizeH="0" baseline="-25000" noProof="0" dirty="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25" name="Rectangle 12">
              <a:extLst>
                <a:ext uri="{FF2B5EF4-FFF2-40B4-BE49-F238E27FC236}">
                  <a16:creationId xmlns:a16="http://schemas.microsoft.com/office/drawing/2014/main" id="{363C1DE9-FFCD-40ED-B868-3D1D70AC2D8F}"/>
                </a:ext>
              </a:extLst>
            </p:cNvPr>
            <p:cNvSpPr>
              <a:spLocks noChangeArrowheads="1"/>
            </p:cNvSpPr>
            <p:nvPr/>
          </p:nvSpPr>
          <p:spPr bwMode="auto">
            <a:xfrm>
              <a:off x="1584" y="3504"/>
              <a:ext cx="2784" cy="29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O                                                                                 </a:t>
              </a:r>
              <a:r>
                <a:rPr kumimoji="0" lang="zh-CN" altLang="en-US"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食品</a:t>
              </a:r>
              <a:endParaRPr kumimoji="0" lang="en-US" altLang="zh-CN" sz="1400" b="0" i="0" u="none" strike="noStrike" kern="1200" cap="none" spc="0" normalizeH="0" baseline="-25000" noProof="0" dirty="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 </a:t>
              </a:r>
            </a:p>
          </p:txBody>
        </p:sp>
        <p:sp>
          <p:nvSpPr>
            <p:cNvPr id="26" name="Rectangle 13">
              <a:extLst>
                <a:ext uri="{FF2B5EF4-FFF2-40B4-BE49-F238E27FC236}">
                  <a16:creationId xmlns:a16="http://schemas.microsoft.com/office/drawing/2014/main" id="{953DBA8E-9D44-4AE0-A7EF-440B38592C66}"/>
                </a:ext>
              </a:extLst>
            </p:cNvPr>
            <p:cNvSpPr>
              <a:spLocks noChangeArrowheads="1"/>
            </p:cNvSpPr>
            <p:nvPr/>
          </p:nvSpPr>
          <p:spPr bwMode="auto">
            <a:xfrm>
              <a:off x="2849" y="3300"/>
              <a:ext cx="241" cy="17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E</a:t>
              </a:r>
            </a:p>
          </p:txBody>
        </p:sp>
        <p:sp>
          <p:nvSpPr>
            <p:cNvPr id="27" name="Rectangle 14">
              <a:extLst>
                <a:ext uri="{FF2B5EF4-FFF2-40B4-BE49-F238E27FC236}">
                  <a16:creationId xmlns:a16="http://schemas.microsoft.com/office/drawing/2014/main" id="{6286B583-2004-43EF-A0AD-2777C299A4FB}"/>
                </a:ext>
              </a:extLst>
            </p:cNvPr>
            <p:cNvSpPr>
              <a:spLocks noChangeArrowheads="1"/>
            </p:cNvSpPr>
            <p:nvPr/>
          </p:nvSpPr>
          <p:spPr bwMode="auto">
            <a:xfrm>
              <a:off x="3360" y="2784"/>
              <a:ext cx="192" cy="17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I</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1</a:t>
              </a:r>
            </a:p>
          </p:txBody>
        </p:sp>
        <p:sp>
          <p:nvSpPr>
            <p:cNvPr id="28" name="Rectangle 15">
              <a:extLst>
                <a:ext uri="{FF2B5EF4-FFF2-40B4-BE49-F238E27FC236}">
                  <a16:creationId xmlns:a16="http://schemas.microsoft.com/office/drawing/2014/main" id="{DAD0CFA6-8333-45AA-BAF0-3DD04A1499E7}"/>
                </a:ext>
              </a:extLst>
            </p:cNvPr>
            <p:cNvSpPr>
              <a:spLocks noChangeArrowheads="1"/>
            </p:cNvSpPr>
            <p:nvPr/>
          </p:nvSpPr>
          <p:spPr bwMode="auto">
            <a:xfrm>
              <a:off x="2784" y="2679"/>
              <a:ext cx="249"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W</a:t>
              </a:r>
              <a:endPar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29" name="Freeform 16">
              <a:extLst>
                <a:ext uri="{FF2B5EF4-FFF2-40B4-BE49-F238E27FC236}">
                  <a16:creationId xmlns:a16="http://schemas.microsoft.com/office/drawing/2014/main" id="{4D0BBAC0-6BAE-4FAA-8702-11E7EA1F36A4}"/>
                </a:ext>
              </a:extLst>
            </p:cNvPr>
            <p:cNvSpPr>
              <a:spLocks/>
            </p:cNvSpPr>
            <p:nvPr/>
          </p:nvSpPr>
          <p:spPr bwMode="auto">
            <a:xfrm>
              <a:off x="2505" y="2274"/>
              <a:ext cx="960" cy="720"/>
            </a:xfrm>
            <a:custGeom>
              <a:avLst/>
              <a:gdLst>
                <a:gd name="T0" fmla="*/ 0 w 960"/>
                <a:gd name="T1" fmla="*/ 0 h 720"/>
                <a:gd name="T2" fmla="*/ 288 w 960"/>
                <a:gd name="T3" fmla="*/ 528 h 720"/>
                <a:gd name="T4" fmla="*/ 960 w 960"/>
                <a:gd name="T5" fmla="*/ 720 h 720"/>
              </a:gdLst>
              <a:ahLst/>
              <a:cxnLst>
                <a:cxn ang="0">
                  <a:pos x="T0" y="T1"/>
                </a:cxn>
                <a:cxn ang="0">
                  <a:pos x="T2" y="T3"/>
                </a:cxn>
                <a:cxn ang="0">
                  <a:pos x="T4" y="T5"/>
                </a:cxn>
              </a:cxnLst>
              <a:rect l="0" t="0" r="r" b="b"/>
              <a:pathLst>
                <a:path w="960" h="720">
                  <a:moveTo>
                    <a:pt x="0" y="0"/>
                  </a:moveTo>
                  <a:cubicBezTo>
                    <a:pt x="64" y="204"/>
                    <a:pt x="128" y="408"/>
                    <a:pt x="288" y="528"/>
                  </a:cubicBezTo>
                  <a:cubicBezTo>
                    <a:pt x="448" y="648"/>
                    <a:pt x="704" y="684"/>
                    <a:pt x="960" y="720"/>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0" name="Freeform 17">
              <a:extLst>
                <a:ext uri="{FF2B5EF4-FFF2-40B4-BE49-F238E27FC236}">
                  <a16:creationId xmlns:a16="http://schemas.microsoft.com/office/drawing/2014/main" id="{F7BA0D83-8209-4AE9-9DCC-4301C14A4A7C}"/>
                </a:ext>
              </a:extLst>
            </p:cNvPr>
            <p:cNvSpPr>
              <a:spLocks/>
            </p:cNvSpPr>
            <p:nvPr/>
          </p:nvSpPr>
          <p:spPr bwMode="auto">
            <a:xfrm>
              <a:off x="1959" y="1941"/>
              <a:ext cx="1536" cy="1248"/>
            </a:xfrm>
            <a:custGeom>
              <a:avLst/>
              <a:gdLst>
                <a:gd name="T0" fmla="*/ 0 w 960"/>
                <a:gd name="T1" fmla="*/ 0 h 720"/>
                <a:gd name="T2" fmla="*/ 288 w 960"/>
                <a:gd name="T3" fmla="*/ 528 h 720"/>
                <a:gd name="T4" fmla="*/ 960 w 960"/>
                <a:gd name="T5" fmla="*/ 720 h 720"/>
              </a:gdLst>
              <a:ahLst/>
              <a:cxnLst>
                <a:cxn ang="0">
                  <a:pos x="T0" y="T1"/>
                </a:cxn>
                <a:cxn ang="0">
                  <a:pos x="T2" y="T3"/>
                </a:cxn>
                <a:cxn ang="0">
                  <a:pos x="T4" y="T5"/>
                </a:cxn>
              </a:cxnLst>
              <a:rect l="0" t="0" r="r" b="b"/>
              <a:pathLst>
                <a:path w="960" h="720">
                  <a:moveTo>
                    <a:pt x="0" y="0"/>
                  </a:moveTo>
                  <a:cubicBezTo>
                    <a:pt x="64" y="204"/>
                    <a:pt x="128" y="408"/>
                    <a:pt x="288" y="528"/>
                  </a:cubicBezTo>
                  <a:cubicBezTo>
                    <a:pt x="448" y="648"/>
                    <a:pt x="704" y="684"/>
                    <a:pt x="960" y="720"/>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1" name="Line 18">
              <a:extLst>
                <a:ext uri="{FF2B5EF4-FFF2-40B4-BE49-F238E27FC236}">
                  <a16:creationId xmlns:a16="http://schemas.microsoft.com/office/drawing/2014/main" id="{A2FE98D7-2332-4496-A70F-00B345FE03D7}"/>
                </a:ext>
              </a:extLst>
            </p:cNvPr>
            <p:cNvSpPr>
              <a:spLocks noChangeShapeType="1"/>
            </p:cNvSpPr>
            <p:nvPr/>
          </p:nvSpPr>
          <p:spPr bwMode="auto">
            <a:xfrm>
              <a:off x="1728" y="2025"/>
              <a:ext cx="1968" cy="144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 name="Line 19">
              <a:extLst>
                <a:ext uri="{FF2B5EF4-FFF2-40B4-BE49-F238E27FC236}">
                  <a16:creationId xmlns:a16="http://schemas.microsoft.com/office/drawing/2014/main" id="{ECE5DBDB-AABD-4F0C-9179-4BE18A2069DA}"/>
                </a:ext>
              </a:extLst>
            </p:cNvPr>
            <p:cNvSpPr>
              <a:spLocks noChangeShapeType="1"/>
            </p:cNvSpPr>
            <p:nvPr/>
          </p:nvSpPr>
          <p:spPr bwMode="auto">
            <a:xfrm>
              <a:off x="1731" y="2031"/>
              <a:ext cx="1152" cy="14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3" name="Rectangle 20">
              <a:extLst>
                <a:ext uri="{FF2B5EF4-FFF2-40B4-BE49-F238E27FC236}">
                  <a16:creationId xmlns:a16="http://schemas.microsoft.com/office/drawing/2014/main" id="{5E5A23EF-447B-4620-B032-04FA85A37882}"/>
                </a:ext>
              </a:extLst>
            </p:cNvPr>
            <p:cNvSpPr>
              <a:spLocks noChangeArrowheads="1"/>
            </p:cNvSpPr>
            <p:nvPr/>
          </p:nvSpPr>
          <p:spPr bwMode="auto">
            <a:xfrm>
              <a:off x="3643" y="3294"/>
              <a:ext cx="175"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B</a:t>
              </a:r>
            </a:p>
          </p:txBody>
        </p:sp>
        <p:sp>
          <p:nvSpPr>
            <p:cNvPr id="34" name="Rectangle 21">
              <a:extLst>
                <a:ext uri="{FF2B5EF4-FFF2-40B4-BE49-F238E27FC236}">
                  <a16:creationId xmlns:a16="http://schemas.microsoft.com/office/drawing/2014/main" id="{44F284B0-78AD-4360-9FC2-2264998C278C}"/>
                </a:ext>
              </a:extLst>
            </p:cNvPr>
            <p:cNvSpPr>
              <a:spLocks noChangeArrowheads="1"/>
            </p:cNvSpPr>
            <p:nvPr/>
          </p:nvSpPr>
          <p:spPr bwMode="auto">
            <a:xfrm>
              <a:off x="3504" y="3120"/>
              <a:ext cx="240"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I</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2</a:t>
              </a:r>
            </a:p>
          </p:txBody>
        </p:sp>
        <p:sp>
          <p:nvSpPr>
            <p:cNvPr id="35" name="Rectangle 22">
              <a:extLst>
                <a:ext uri="{FF2B5EF4-FFF2-40B4-BE49-F238E27FC236}">
                  <a16:creationId xmlns:a16="http://schemas.microsoft.com/office/drawing/2014/main" id="{EFFCC4B1-6754-4B4E-B12D-D7F292B10746}"/>
                </a:ext>
              </a:extLst>
            </p:cNvPr>
            <p:cNvSpPr>
              <a:spLocks noChangeArrowheads="1"/>
            </p:cNvSpPr>
            <p:nvPr/>
          </p:nvSpPr>
          <p:spPr bwMode="auto">
            <a:xfrm>
              <a:off x="2289" y="2580"/>
              <a:ext cx="249" cy="17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Y</a:t>
              </a:r>
              <a:endPar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36" name="Rectangle 23">
              <a:extLst>
                <a:ext uri="{FF2B5EF4-FFF2-40B4-BE49-F238E27FC236}">
                  <a16:creationId xmlns:a16="http://schemas.microsoft.com/office/drawing/2014/main" id="{C9C82FFB-0D3D-4DFA-9769-F70470E1101F}"/>
                </a:ext>
              </a:extLst>
            </p:cNvPr>
            <p:cNvSpPr>
              <a:spLocks noChangeArrowheads="1"/>
            </p:cNvSpPr>
            <p:nvPr/>
          </p:nvSpPr>
          <p:spPr bwMode="auto">
            <a:xfrm>
              <a:off x="1719" y="1872"/>
              <a:ext cx="249"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a:t>
              </a:r>
              <a:endPar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1247387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税收对劳动供给的影响</a:t>
            </a:r>
          </a:p>
        </p:txBody>
      </p:sp>
      <p:sp>
        <p:nvSpPr>
          <p:cNvPr id="15" name="Text Box 11"/>
          <p:cNvSpPr txBox="1">
            <a:spLocks noChangeArrowheads="1"/>
          </p:cNvSpPr>
          <p:nvPr/>
        </p:nvSpPr>
        <p:spPr bwMode="auto">
          <a:xfrm>
            <a:off x="1235569" y="1663833"/>
            <a:ext cx="2307636"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r>
              <a:rPr lang="zh-CN" altLang="en-US" sz="2000" b="1" dirty="0">
                <a:solidFill>
                  <a:srgbClr val="00B0F0"/>
                </a:solidFill>
                <a:latin typeface="隶书" charset="0"/>
                <a:ea typeface="隶书" charset="0"/>
                <a:cs typeface="隶书" charset="0"/>
              </a:rPr>
              <a:t>个人有劳动投入量的选择权</a:t>
            </a:r>
            <a:endParaRPr lang="en-US" sz="2000" b="1" dirty="0">
              <a:solidFill>
                <a:srgbClr val="00B0F0"/>
              </a:solidFill>
              <a:latin typeface="隶书" charset="0"/>
              <a:ea typeface="隶书" charset="0"/>
              <a:cs typeface="隶书" charset="0"/>
            </a:endParaRPr>
          </a:p>
        </p:txBody>
      </p:sp>
      <p:grpSp>
        <p:nvGrpSpPr>
          <p:cNvPr id="17" name="Group 5"/>
          <p:cNvGrpSpPr>
            <a:grpSpLocks/>
          </p:cNvGrpSpPr>
          <p:nvPr/>
        </p:nvGrpSpPr>
        <p:grpSpPr bwMode="auto">
          <a:xfrm>
            <a:off x="2695575" y="1916113"/>
            <a:ext cx="3805238" cy="3527425"/>
            <a:chOff x="0" y="0"/>
            <a:chExt cx="4038601" cy="3744913"/>
          </a:xfrm>
        </p:grpSpPr>
        <p:sp>
          <p:nvSpPr>
            <p:cNvPr id="19" name="AutoShape 3"/>
            <p:cNvSpPr>
              <a:spLocks noChangeArrowheads="1"/>
            </p:cNvSpPr>
            <p:nvPr/>
          </p:nvSpPr>
          <p:spPr bwMode="auto">
            <a:xfrm rot="17973186">
              <a:off x="2201862" y="684212"/>
              <a:ext cx="792163" cy="288925"/>
            </a:xfrm>
            <a:prstGeom prst="rightArrow">
              <a:avLst>
                <a:gd name="adj1" fmla="val 35167"/>
                <a:gd name="adj2" fmla="val 111029"/>
              </a:avLst>
            </a:prstGeom>
            <a:solidFill>
              <a:schemeClr val="bg2">
                <a:alpha val="89999"/>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20" name="AutoShape 4"/>
            <p:cNvSpPr>
              <a:spLocks noChangeArrowheads="1"/>
            </p:cNvSpPr>
            <p:nvPr/>
          </p:nvSpPr>
          <p:spPr bwMode="auto">
            <a:xfrm rot="3465783">
              <a:off x="2252662" y="2794000"/>
              <a:ext cx="792163" cy="288925"/>
            </a:xfrm>
            <a:prstGeom prst="rightArrow">
              <a:avLst>
                <a:gd name="adj1" fmla="val 35167"/>
                <a:gd name="adj2" fmla="val 111029"/>
              </a:avLst>
            </a:prstGeom>
            <a:solidFill>
              <a:schemeClr val="bg2">
                <a:alpha val="89999"/>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24" name="AutoShape 5"/>
            <p:cNvSpPr>
              <a:spLocks noChangeArrowheads="1"/>
            </p:cNvSpPr>
            <p:nvPr/>
          </p:nvSpPr>
          <p:spPr bwMode="auto">
            <a:xfrm rot="14369022">
              <a:off x="1033462" y="706437"/>
              <a:ext cx="792163" cy="288925"/>
            </a:xfrm>
            <a:prstGeom prst="rightArrow">
              <a:avLst>
                <a:gd name="adj1" fmla="val 35167"/>
                <a:gd name="adj2" fmla="val 111029"/>
              </a:avLst>
            </a:prstGeom>
            <a:solidFill>
              <a:schemeClr val="bg2">
                <a:alpha val="89999"/>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25" name="AutoShape 6"/>
            <p:cNvSpPr>
              <a:spLocks noChangeArrowheads="1"/>
            </p:cNvSpPr>
            <p:nvPr/>
          </p:nvSpPr>
          <p:spPr bwMode="auto">
            <a:xfrm rot="7535209">
              <a:off x="995362" y="2760662"/>
              <a:ext cx="792163" cy="288925"/>
            </a:xfrm>
            <a:prstGeom prst="rightArrow">
              <a:avLst>
                <a:gd name="adj1" fmla="val 35167"/>
                <a:gd name="adj2" fmla="val 111029"/>
              </a:avLst>
            </a:prstGeom>
            <a:solidFill>
              <a:schemeClr val="bg2">
                <a:alpha val="89999"/>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26" name="AutoShape 7"/>
            <p:cNvSpPr>
              <a:spLocks noChangeArrowheads="1"/>
            </p:cNvSpPr>
            <p:nvPr/>
          </p:nvSpPr>
          <p:spPr bwMode="auto">
            <a:xfrm>
              <a:off x="2832101" y="1757363"/>
              <a:ext cx="792163" cy="288925"/>
            </a:xfrm>
            <a:prstGeom prst="rightArrow">
              <a:avLst>
                <a:gd name="adj1" fmla="val 35167"/>
                <a:gd name="adj2" fmla="val 111029"/>
              </a:avLst>
            </a:prstGeom>
            <a:solidFill>
              <a:schemeClr val="bg2">
                <a:alpha val="89999"/>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27" name="AutoShape 8"/>
            <p:cNvSpPr>
              <a:spLocks noChangeArrowheads="1"/>
            </p:cNvSpPr>
            <p:nvPr/>
          </p:nvSpPr>
          <p:spPr bwMode="auto">
            <a:xfrm rot="10800000">
              <a:off x="422275" y="1751013"/>
              <a:ext cx="863600" cy="288925"/>
            </a:xfrm>
            <a:prstGeom prst="rightArrow">
              <a:avLst>
                <a:gd name="adj1" fmla="val 35167"/>
                <a:gd name="adj2" fmla="val 121041"/>
              </a:avLst>
            </a:prstGeom>
            <a:solidFill>
              <a:schemeClr val="bg2">
                <a:alpha val="89999"/>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28" name="Oval 9"/>
            <p:cNvSpPr>
              <a:spLocks noChangeArrowheads="1"/>
            </p:cNvSpPr>
            <p:nvPr/>
          </p:nvSpPr>
          <p:spPr bwMode="auto">
            <a:xfrm>
              <a:off x="142875" y="0"/>
              <a:ext cx="3743326" cy="3744913"/>
            </a:xfrm>
            <a:prstGeom prst="ellipse">
              <a:avLst/>
            </a:prstGeom>
            <a:noFill/>
            <a:ln w="38100" cmpd="sng">
              <a:solidFill>
                <a:schemeClr val="tx2"/>
              </a:solidFill>
              <a:round/>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zh-CN" altLang="en-US"/>
            </a:p>
          </p:txBody>
        </p:sp>
        <p:grpSp>
          <p:nvGrpSpPr>
            <p:cNvPr id="29" name="Group 13"/>
            <p:cNvGrpSpPr>
              <a:grpSpLocks/>
            </p:cNvGrpSpPr>
            <p:nvPr/>
          </p:nvGrpSpPr>
          <p:grpSpPr bwMode="auto">
            <a:xfrm>
              <a:off x="-20623" y="1758255"/>
              <a:ext cx="336432" cy="336537"/>
              <a:chOff x="0" y="0"/>
              <a:chExt cx="316992" cy="316992"/>
            </a:xfrm>
          </p:grpSpPr>
          <p:pic>
            <p:nvPicPr>
              <p:cNvPr id="55" name="Oval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16992" cy="316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mpd="sng">
                    <a:solidFill>
                      <a:srgbClr val="000000"/>
                    </a:solidFill>
                    <a:miter lim="800000"/>
                    <a:headEnd/>
                    <a:tailEnd/>
                  </a14:hiddenLine>
                </a:ext>
              </a:extLst>
            </p:spPr>
          </p:pic>
          <p:sp>
            <p:nvSpPr>
              <p:cNvPr id="56" name="Text Box 15"/>
              <p:cNvSpPr txBox="1">
                <a:spLocks noChangeArrowheads="1"/>
              </p:cNvSpPr>
              <p:nvPr/>
            </p:nvSpPr>
            <p:spPr bwMode="auto">
              <a:xfrm>
                <a:off x="61489" y="60644"/>
                <a:ext cx="203072" cy="2030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grpSp>
        <p:grpSp>
          <p:nvGrpSpPr>
            <p:cNvPr id="30" name="Group 16"/>
            <p:cNvGrpSpPr>
              <a:grpSpLocks/>
            </p:cNvGrpSpPr>
            <p:nvPr/>
          </p:nvGrpSpPr>
          <p:grpSpPr bwMode="auto">
            <a:xfrm>
              <a:off x="898096" y="107931"/>
              <a:ext cx="336432" cy="336537"/>
              <a:chOff x="0" y="0"/>
              <a:chExt cx="316992" cy="316992"/>
            </a:xfrm>
          </p:grpSpPr>
          <p:pic>
            <p:nvPicPr>
              <p:cNvPr id="53" name="Oval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16992" cy="316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mpd="sng">
                    <a:solidFill>
                      <a:srgbClr val="000000"/>
                    </a:solidFill>
                    <a:miter lim="800000"/>
                    <a:headEnd/>
                    <a:tailEnd/>
                  </a14:hiddenLine>
                </a:ext>
              </a:extLst>
            </p:spPr>
          </p:pic>
          <p:sp>
            <p:nvSpPr>
              <p:cNvPr id="54" name="Text Box 18"/>
              <p:cNvSpPr txBox="1">
                <a:spLocks noChangeArrowheads="1"/>
              </p:cNvSpPr>
              <p:nvPr/>
            </p:nvSpPr>
            <p:spPr bwMode="auto">
              <a:xfrm>
                <a:off x="57421" y="60006"/>
                <a:ext cx="203072" cy="2030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grpSp>
        <p:grpSp>
          <p:nvGrpSpPr>
            <p:cNvPr id="31" name="Group 19"/>
            <p:cNvGrpSpPr>
              <a:grpSpLocks/>
            </p:cNvGrpSpPr>
            <p:nvPr/>
          </p:nvGrpSpPr>
          <p:grpSpPr bwMode="auto">
            <a:xfrm>
              <a:off x="2800231" y="107931"/>
              <a:ext cx="336432" cy="336537"/>
              <a:chOff x="0" y="0"/>
              <a:chExt cx="316992" cy="316992"/>
            </a:xfrm>
          </p:grpSpPr>
          <p:pic>
            <p:nvPicPr>
              <p:cNvPr id="51" name="Oval 1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16992" cy="316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mpd="sng">
                    <a:solidFill>
                      <a:srgbClr val="000000"/>
                    </a:solidFill>
                    <a:miter lim="800000"/>
                    <a:headEnd/>
                    <a:tailEnd/>
                  </a14:hiddenLine>
                </a:ext>
              </a:extLst>
            </p:spPr>
          </p:pic>
          <p:sp>
            <p:nvSpPr>
              <p:cNvPr id="52" name="Text Box 21"/>
              <p:cNvSpPr txBox="1">
                <a:spLocks noChangeArrowheads="1"/>
              </p:cNvSpPr>
              <p:nvPr/>
            </p:nvSpPr>
            <p:spPr bwMode="auto">
              <a:xfrm>
                <a:off x="60120" y="60006"/>
                <a:ext cx="203072" cy="2030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grpSp>
        <p:grpSp>
          <p:nvGrpSpPr>
            <p:cNvPr id="32" name="Group 22"/>
            <p:cNvGrpSpPr>
              <a:grpSpLocks/>
            </p:cNvGrpSpPr>
            <p:nvPr/>
          </p:nvGrpSpPr>
          <p:grpSpPr bwMode="auto">
            <a:xfrm>
              <a:off x="820458" y="3305028"/>
              <a:ext cx="336432" cy="343008"/>
              <a:chOff x="0" y="0"/>
              <a:chExt cx="316992" cy="323088"/>
            </a:xfrm>
          </p:grpSpPr>
          <p:pic>
            <p:nvPicPr>
              <p:cNvPr id="49" name="Oval 1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316992" cy="32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mpd="sng">
                    <a:solidFill>
                      <a:srgbClr val="000000"/>
                    </a:solidFill>
                    <a:miter lim="800000"/>
                    <a:headEnd/>
                    <a:tailEnd/>
                  </a14:hiddenLine>
                </a:ext>
              </a:extLst>
            </p:spPr>
          </p:pic>
          <p:sp>
            <p:nvSpPr>
              <p:cNvPr id="50" name="Text Box 24"/>
              <p:cNvSpPr txBox="1">
                <a:spLocks noChangeArrowheads="1"/>
              </p:cNvSpPr>
              <p:nvPr/>
            </p:nvSpPr>
            <p:spPr bwMode="auto">
              <a:xfrm>
                <a:off x="58776" y="63118"/>
                <a:ext cx="203072" cy="2030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grpSp>
        <p:grpSp>
          <p:nvGrpSpPr>
            <p:cNvPr id="33" name="Group 25"/>
            <p:cNvGrpSpPr>
              <a:grpSpLocks/>
            </p:cNvGrpSpPr>
            <p:nvPr/>
          </p:nvGrpSpPr>
          <p:grpSpPr bwMode="auto">
            <a:xfrm>
              <a:off x="2800231" y="3305028"/>
              <a:ext cx="336432" cy="343008"/>
              <a:chOff x="0" y="0"/>
              <a:chExt cx="316992" cy="323088"/>
            </a:xfrm>
          </p:grpSpPr>
          <p:pic>
            <p:nvPicPr>
              <p:cNvPr id="47" name="Oval 2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16992" cy="32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mpd="sng">
                    <a:solidFill>
                      <a:srgbClr val="000000"/>
                    </a:solidFill>
                    <a:miter lim="800000"/>
                    <a:headEnd/>
                    <a:tailEnd/>
                  </a14:hiddenLine>
                </a:ext>
              </a:extLst>
            </p:spPr>
          </p:pic>
          <p:sp>
            <p:nvSpPr>
              <p:cNvPr id="48" name="Text Box 27"/>
              <p:cNvSpPr txBox="1">
                <a:spLocks noChangeArrowheads="1"/>
              </p:cNvSpPr>
              <p:nvPr/>
            </p:nvSpPr>
            <p:spPr bwMode="auto">
              <a:xfrm>
                <a:off x="60120" y="63118"/>
                <a:ext cx="203072" cy="2030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grpSp>
        <p:grpSp>
          <p:nvGrpSpPr>
            <p:cNvPr id="34" name="Group 28"/>
            <p:cNvGrpSpPr>
              <a:grpSpLocks/>
            </p:cNvGrpSpPr>
            <p:nvPr/>
          </p:nvGrpSpPr>
          <p:grpSpPr bwMode="auto">
            <a:xfrm>
              <a:off x="3712480" y="1745311"/>
              <a:ext cx="336432" cy="336537"/>
              <a:chOff x="0" y="0"/>
              <a:chExt cx="316992" cy="316992"/>
            </a:xfrm>
          </p:grpSpPr>
          <p:pic>
            <p:nvPicPr>
              <p:cNvPr id="45" name="Oval 2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16992" cy="316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mpd="sng">
                    <a:solidFill>
                      <a:srgbClr val="000000"/>
                    </a:solidFill>
                    <a:miter lim="800000"/>
                    <a:headEnd/>
                    <a:tailEnd/>
                  </a14:hiddenLine>
                </a:ext>
              </a:extLst>
            </p:spPr>
          </p:pic>
          <p:sp>
            <p:nvSpPr>
              <p:cNvPr id="46" name="Text Box 30"/>
              <p:cNvSpPr txBox="1">
                <a:spLocks noChangeArrowheads="1"/>
              </p:cNvSpPr>
              <p:nvPr/>
            </p:nvSpPr>
            <p:spPr bwMode="auto">
              <a:xfrm>
                <a:off x="62147" y="60873"/>
                <a:ext cx="203072" cy="2030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grpSp>
        <p:sp>
          <p:nvSpPr>
            <p:cNvPr id="35" name="Oval 22"/>
            <p:cNvSpPr>
              <a:spLocks noChangeArrowheads="1"/>
            </p:cNvSpPr>
            <p:nvPr/>
          </p:nvSpPr>
          <p:spPr bwMode="auto">
            <a:xfrm>
              <a:off x="1182769" y="1029766"/>
              <a:ext cx="1703390" cy="1688750"/>
            </a:xfrm>
            <a:prstGeom prst="ellipse">
              <a:avLst/>
            </a:prstGeom>
            <a:gradFill rotWithShape="1">
              <a:gsLst>
                <a:gs pos="0">
                  <a:schemeClr val="hlink"/>
                </a:gs>
                <a:gs pos="50000">
                  <a:srgbClr val="FFFFFF"/>
                </a:gs>
                <a:gs pos="100000">
                  <a:schemeClr val="hlink"/>
                </a:gs>
              </a:gsLst>
              <a:lin ang="189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spAutoFit/>
            </a:bodyPr>
            <a:lstStyle/>
            <a:p>
              <a:endParaRPr lang="zh-CN" altLang="en-US"/>
            </a:p>
          </p:txBody>
        </p:sp>
        <p:sp>
          <p:nvSpPr>
            <p:cNvPr id="36" name="Oval 23"/>
            <p:cNvSpPr>
              <a:spLocks noChangeArrowheads="1"/>
            </p:cNvSpPr>
            <p:nvPr/>
          </p:nvSpPr>
          <p:spPr bwMode="auto">
            <a:xfrm>
              <a:off x="1187824" y="1028081"/>
              <a:ext cx="1703389" cy="1688750"/>
            </a:xfrm>
            <a:prstGeom prst="ellipse">
              <a:avLst/>
            </a:prstGeom>
            <a:gradFill rotWithShape="1">
              <a:gsLst>
                <a:gs pos="0">
                  <a:schemeClr val="hlink">
                    <a:alpha val="31999"/>
                  </a:schemeClr>
                </a:gs>
                <a:gs pos="100000">
                  <a:srgbClr val="000000">
                    <a:alpha val="89999"/>
                  </a:srgbClr>
                </a:gs>
              </a:gsLst>
              <a:lin ang="189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spAutoFit/>
            </a:bodyPr>
            <a:lstStyle/>
            <a:p>
              <a:endParaRPr lang="zh-CN" altLang="en-US"/>
            </a:p>
          </p:txBody>
        </p:sp>
        <p:sp>
          <p:nvSpPr>
            <p:cNvPr id="37" name="Oval 24"/>
            <p:cNvSpPr>
              <a:spLocks noChangeArrowheads="1"/>
            </p:cNvSpPr>
            <p:nvPr/>
          </p:nvSpPr>
          <p:spPr bwMode="auto">
            <a:xfrm>
              <a:off x="1293970" y="1139316"/>
              <a:ext cx="1480989" cy="1467965"/>
            </a:xfrm>
            <a:prstGeom prst="ellipse">
              <a:avLst/>
            </a:prstGeom>
            <a:gradFill rotWithShape="1">
              <a:gsLst>
                <a:gs pos="0">
                  <a:schemeClr val="hlink"/>
                </a:gs>
                <a:gs pos="50000">
                  <a:srgbClr val="864210"/>
                </a:gs>
                <a:gs pos="100000">
                  <a:schemeClr val="hlink"/>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nchor="ctr">
              <a:spAutoFit/>
            </a:bodyPr>
            <a:lstStyle/>
            <a:p>
              <a:endParaRPr lang="zh-CN" altLang="en-US"/>
            </a:p>
          </p:txBody>
        </p:sp>
        <p:sp>
          <p:nvSpPr>
            <p:cNvPr id="38" name="Oval 25"/>
            <p:cNvSpPr>
              <a:spLocks noChangeArrowheads="1"/>
            </p:cNvSpPr>
            <p:nvPr/>
          </p:nvSpPr>
          <p:spPr bwMode="auto">
            <a:xfrm>
              <a:off x="1290600" y="1142687"/>
              <a:ext cx="1480989" cy="1467965"/>
            </a:xfrm>
            <a:prstGeom prst="ellipse">
              <a:avLst/>
            </a:prstGeom>
            <a:gradFill rotWithShape="1">
              <a:gsLst>
                <a:gs pos="0">
                  <a:srgbClr val="9D4E12"/>
                </a:gs>
                <a:gs pos="100000">
                  <a:schemeClr val="hlink">
                    <a:alpha val="0"/>
                  </a:schemeClr>
                </a:gs>
              </a:gsLst>
              <a:lin ang="189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nchor="ctr">
              <a:spAutoFit/>
            </a:bodyPr>
            <a:lstStyle/>
            <a:p>
              <a:endParaRPr lang="zh-CN" altLang="en-US"/>
            </a:p>
          </p:txBody>
        </p:sp>
        <p:sp>
          <p:nvSpPr>
            <p:cNvPr id="39" name="Oval 26"/>
            <p:cNvSpPr>
              <a:spLocks noChangeArrowheads="1"/>
            </p:cNvSpPr>
            <p:nvPr/>
          </p:nvSpPr>
          <p:spPr bwMode="auto">
            <a:xfrm>
              <a:off x="1323976" y="1214438"/>
              <a:ext cx="1333500" cy="1320800"/>
            </a:xfrm>
            <a:prstGeom prst="ellipse">
              <a:avLst/>
            </a:pr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spAutoFit/>
            </a:bodyPr>
            <a:lstStyle/>
            <a:p>
              <a:endParaRPr lang="zh-CN" altLang="en-US"/>
            </a:p>
          </p:txBody>
        </p:sp>
        <p:grpSp>
          <p:nvGrpSpPr>
            <p:cNvPr id="40" name="Group 36"/>
            <p:cNvGrpSpPr>
              <a:grpSpLocks/>
            </p:cNvGrpSpPr>
            <p:nvPr/>
          </p:nvGrpSpPr>
          <p:grpSpPr bwMode="auto">
            <a:xfrm>
              <a:off x="1389063" y="1233488"/>
              <a:ext cx="1290638" cy="1277938"/>
              <a:chOff x="0" y="0"/>
              <a:chExt cx="1252" cy="1252"/>
            </a:xfrm>
          </p:grpSpPr>
          <p:sp>
            <p:nvSpPr>
              <p:cNvPr id="41" name="Oval 28"/>
              <p:cNvSpPr>
                <a:spLocks noChangeArrowheads="1"/>
              </p:cNvSpPr>
              <p:nvPr/>
            </p:nvSpPr>
            <p:spPr bwMode="auto">
              <a:xfrm>
                <a:off x="0" y="0"/>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vert="eaVert" wrap="none" anchor="ctr"/>
              <a:lstStyle/>
              <a:p>
                <a:endParaRPr lang="zh-CN" altLang="en-US"/>
              </a:p>
            </p:txBody>
          </p:sp>
          <p:sp>
            <p:nvSpPr>
              <p:cNvPr id="42" name="Oval 29"/>
              <p:cNvSpPr>
                <a:spLocks noChangeArrowheads="1"/>
              </p:cNvSpPr>
              <p:nvPr/>
            </p:nvSpPr>
            <p:spPr bwMode="auto">
              <a:xfrm>
                <a:off x="16" y="7"/>
                <a:ext cx="1222"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vert="eaVert" wrap="none" anchor="ctr"/>
              <a:lstStyle/>
              <a:p>
                <a:endParaRPr lang="zh-CN" altLang="en-US"/>
              </a:p>
            </p:txBody>
          </p:sp>
          <p:sp>
            <p:nvSpPr>
              <p:cNvPr id="43" name="Oval 30"/>
              <p:cNvSpPr>
                <a:spLocks noChangeArrowheads="1"/>
              </p:cNvSpPr>
              <p:nvPr/>
            </p:nvSpPr>
            <p:spPr bwMode="auto">
              <a:xfrm>
                <a:off x="29" y="19"/>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vert="eaVert" wrap="none" anchor="ctr"/>
              <a:lstStyle/>
              <a:p>
                <a:endParaRPr lang="zh-CN" altLang="en-US"/>
              </a:p>
            </p:txBody>
          </p:sp>
          <p:sp>
            <p:nvSpPr>
              <p:cNvPr id="44" name="Oval 31"/>
              <p:cNvSpPr>
                <a:spLocks noChangeArrowheads="1"/>
              </p:cNvSpPr>
              <p:nvPr/>
            </p:nvSpPr>
            <p:spPr bwMode="auto">
              <a:xfrm>
                <a:off x="97" y="51"/>
                <a:ext cx="1033"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vert="eaVert" wrap="none" anchor="ctr"/>
              <a:lstStyle/>
              <a:p>
                <a:endParaRPr lang="zh-CN" altLang="en-US"/>
              </a:p>
            </p:txBody>
          </p:sp>
        </p:grpSp>
      </p:grpSp>
      <p:sp>
        <p:nvSpPr>
          <p:cNvPr id="57" name="Text Box 11"/>
          <p:cNvSpPr txBox="1">
            <a:spLocks noChangeArrowheads="1"/>
          </p:cNvSpPr>
          <p:nvPr/>
        </p:nvSpPr>
        <p:spPr bwMode="auto">
          <a:xfrm>
            <a:off x="516922" y="3228975"/>
            <a:ext cx="2313272"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r>
              <a:rPr lang="zh-CN" altLang="en-US" sz="2000" b="1" dirty="0">
                <a:solidFill>
                  <a:srgbClr val="00B0F0"/>
                </a:solidFill>
                <a:latin typeface="隶书" charset="0"/>
                <a:ea typeface="隶书" charset="0"/>
                <a:cs typeface="隶书" charset="0"/>
              </a:rPr>
              <a:t>劳动所得都以货币表示</a:t>
            </a:r>
            <a:r>
              <a:rPr lang="en-US" sz="2000" b="1" dirty="0">
                <a:solidFill>
                  <a:srgbClr val="00B0F0"/>
                </a:solidFill>
                <a:latin typeface="隶书" charset="0"/>
                <a:ea typeface="隶书" charset="0"/>
                <a:cs typeface="隶书" charset="0"/>
              </a:rPr>
              <a:t>,</a:t>
            </a:r>
            <a:r>
              <a:rPr lang="zh-CN" altLang="en-US" sz="2000" b="1" dirty="0">
                <a:solidFill>
                  <a:srgbClr val="00B0F0"/>
                </a:solidFill>
                <a:latin typeface="隶书" charset="0"/>
                <a:ea typeface="隶书" charset="0"/>
                <a:cs typeface="隶书" charset="0"/>
              </a:rPr>
              <a:t>全部所得都要课税</a:t>
            </a:r>
            <a:endParaRPr lang="en-US" sz="2000" b="1" dirty="0">
              <a:solidFill>
                <a:srgbClr val="00B0F0"/>
              </a:solidFill>
              <a:latin typeface="隶书" charset="0"/>
              <a:ea typeface="隶书" charset="0"/>
              <a:cs typeface="隶书" charset="0"/>
            </a:endParaRPr>
          </a:p>
        </p:txBody>
      </p:sp>
      <p:sp>
        <p:nvSpPr>
          <p:cNvPr id="58" name="Text Box 11"/>
          <p:cNvSpPr txBox="1">
            <a:spLocks noChangeArrowheads="1"/>
          </p:cNvSpPr>
          <p:nvPr/>
        </p:nvSpPr>
        <p:spPr bwMode="auto">
          <a:xfrm>
            <a:off x="1201411" y="5089333"/>
            <a:ext cx="2397786"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r>
              <a:rPr lang="zh-CN" altLang="en-US" sz="2000" b="1" dirty="0">
                <a:solidFill>
                  <a:srgbClr val="00B0F0"/>
                </a:solidFill>
                <a:latin typeface="隶书" charset="0"/>
                <a:ea typeface="隶书" charset="0"/>
                <a:cs typeface="隶书" charset="0"/>
              </a:rPr>
              <a:t>小时生产率不变</a:t>
            </a:r>
            <a:r>
              <a:rPr lang="en-US" sz="2000" b="1" dirty="0">
                <a:solidFill>
                  <a:srgbClr val="00B0F0"/>
                </a:solidFill>
                <a:latin typeface="隶书" charset="0"/>
                <a:ea typeface="隶书" charset="0"/>
                <a:cs typeface="隶书" charset="0"/>
              </a:rPr>
              <a:t>,</a:t>
            </a:r>
            <a:r>
              <a:rPr lang="zh-CN" altLang="en-US" sz="2000" b="1" dirty="0">
                <a:solidFill>
                  <a:srgbClr val="00B0F0"/>
                </a:solidFill>
                <a:latin typeface="隶书" charset="0"/>
                <a:ea typeface="隶书" charset="0"/>
                <a:cs typeface="隶书" charset="0"/>
              </a:rPr>
              <a:t>工资率是单一的</a:t>
            </a:r>
            <a:endParaRPr lang="en-US" sz="2000" b="1" dirty="0">
              <a:solidFill>
                <a:srgbClr val="00B0F0"/>
              </a:solidFill>
              <a:latin typeface="隶书" charset="0"/>
              <a:ea typeface="隶书" charset="0"/>
              <a:cs typeface="隶书" charset="0"/>
            </a:endParaRPr>
          </a:p>
        </p:txBody>
      </p:sp>
      <p:sp>
        <p:nvSpPr>
          <p:cNvPr id="59" name="Text Box 11"/>
          <p:cNvSpPr txBox="1">
            <a:spLocks noChangeArrowheads="1"/>
          </p:cNvSpPr>
          <p:nvPr/>
        </p:nvSpPr>
        <p:spPr bwMode="auto">
          <a:xfrm>
            <a:off x="5917513" y="5072099"/>
            <a:ext cx="2214563"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r>
              <a:rPr lang="zh-CN" altLang="en-US" sz="2000" b="1" dirty="0">
                <a:solidFill>
                  <a:srgbClr val="00B0F0"/>
                </a:solidFill>
                <a:latin typeface="隶书" charset="0"/>
                <a:ea typeface="隶书" charset="0"/>
                <a:cs typeface="隶书" charset="0"/>
              </a:rPr>
              <a:t>劳动力的供给有完全的弹性</a:t>
            </a:r>
            <a:endParaRPr lang="en-US" sz="2000" b="1" dirty="0">
              <a:solidFill>
                <a:srgbClr val="00B0F0"/>
              </a:solidFill>
              <a:latin typeface="隶书" charset="0"/>
              <a:ea typeface="隶书" charset="0"/>
              <a:cs typeface="隶书" charset="0"/>
            </a:endParaRPr>
          </a:p>
        </p:txBody>
      </p:sp>
      <p:sp>
        <p:nvSpPr>
          <p:cNvPr id="60" name="Text Box 11"/>
          <p:cNvSpPr txBox="1">
            <a:spLocks noChangeArrowheads="1"/>
          </p:cNvSpPr>
          <p:nvPr/>
        </p:nvSpPr>
        <p:spPr bwMode="auto">
          <a:xfrm>
            <a:off x="6643688" y="3483674"/>
            <a:ext cx="250031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r>
              <a:rPr lang="zh-CN" altLang="en-US" sz="2000" b="1" dirty="0">
                <a:solidFill>
                  <a:srgbClr val="00B0F0"/>
                </a:solidFill>
                <a:latin typeface="隶书" charset="0"/>
                <a:ea typeface="隶书" charset="0"/>
                <a:cs typeface="隶书" charset="0"/>
              </a:rPr>
              <a:t>所得税实行比例税率</a:t>
            </a:r>
            <a:endParaRPr lang="en-US" sz="2000" b="1" dirty="0">
              <a:solidFill>
                <a:srgbClr val="00B0F0"/>
              </a:solidFill>
              <a:latin typeface="隶书" charset="0"/>
              <a:ea typeface="隶书" charset="0"/>
              <a:cs typeface="隶书" charset="0"/>
            </a:endParaRPr>
          </a:p>
        </p:txBody>
      </p:sp>
      <p:sp>
        <p:nvSpPr>
          <p:cNvPr id="61" name="Text Box 11"/>
          <p:cNvSpPr txBox="1">
            <a:spLocks noChangeArrowheads="1"/>
          </p:cNvSpPr>
          <p:nvPr/>
        </p:nvSpPr>
        <p:spPr bwMode="auto">
          <a:xfrm>
            <a:off x="6005832" y="1633261"/>
            <a:ext cx="2698924"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r>
              <a:rPr lang="zh-CN" altLang="en-US" sz="2000" b="1" dirty="0">
                <a:solidFill>
                  <a:srgbClr val="00B0F0"/>
                </a:solidFill>
                <a:latin typeface="隶书" charset="0"/>
                <a:ea typeface="隶书" charset="0"/>
                <a:cs typeface="隶书" charset="0"/>
              </a:rPr>
              <a:t>公共支出模式对劳动投入没有影响</a:t>
            </a:r>
            <a:endParaRPr lang="en-US" sz="2000" b="1" dirty="0">
              <a:solidFill>
                <a:srgbClr val="00B0F0"/>
              </a:solidFill>
              <a:latin typeface="隶书" charset="0"/>
              <a:ea typeface="隶书" charset="0"/>
              <a:cs typeface="隶书" charset="0"/>
            </a:endParaRPr>
          </a:p>
        </p:txBody>
      </p:sp>
      <p:sp>
        <p:nvSpPr>
          <p:cNvPr id="62" name="Text Box 11"/>
          <p:cNvSpPr txBox="1">
            <a:spLocks noChangeArrowheads="1"/>
          </p:cNvSpPr>
          <p:nvPr/>
        </p:nvSpPr>
        <p:spPr bwMode="auto">
          <a:xfrm>
            <a:off x="4004933" y="3423896"/>
            <a:ext cx="1214437"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zh-CN" altLang="en-US" sz="2000" b="1" dirty="0">
                <a:latin typeface="隶书" charset="0"/>
                <a:ea typeface="隶书" charset="0"/>
                <a:cs typeface="隶书" charset="0"/>
              </a:rPr>
              <a:t>假定条件</a:t>
            </a:r>
            <a:endParaRPr lang="en-US" sz="2000" b="1" dirty="0">
              <a:latin typeface="隶书" charset="0"/>
              <a:ea typeface="隶书" charset="0"/>
              <a:cs typeface="隶书" charset="0"/>
            </a:endParaRPr>
          </a:p>
        </p:txBody>
      </p:sp>
    </p:spTree>
    <p:extLst>
      <p:ext uri="{BB962C8B-B14F-4D97-AF65-F5344CB8AC3E}">
        <p14:creationId xmlns:p14="http://schemas.microsoft.com/office/powerpoint/2010/main" val="38664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edge">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1" nodeType="clickEffect">
                                  <p:stCondLst>
                                    <p:cond delay="0"/>
                                  </p:stCondLst>
                                  <p:childTnLst>
                                    <p:animClr clrSpc="rgb" dir="cw">
                                      <p:cBhvr override="childStyle">
                                        <p:cTn id="18" dur="500" fill="hold"/>
                                        <p:tgtEl>
                                          <p:spTgt spid="15"/>
                                        </p:tgtEl>
                                        <p:attrNameLst>
                                          <p:attrName>style.color</p:attrName>
                                        </p:attrNameLst>
                                      </p:cBhvr>
                                      <p:to>
                                        <a:schemeClr val="tx2"/>
                                      </p:to>
                                    </p:animClr>
                                  </p:childTnLst>
                                </p:cTn>
                              </p:par>
                            </p:childTnLst>
                          </p:cTn>
                        </p:par>
                      </p:childTnLst>
                    </p:cTn>
                  </p:par>
                  <p:par>
                    <p:cTn id="19" fill="hold">
                      <p:stCondLst>
                        <p:cond delay="indefinite"/>
                      </p:stCondLst>
                      <p:childTnLst>
                        <p:par>
                          <p:cTn id="20" fill="hold">
                            <p:stCondLst>
                              <p:cond delay="0"/>
                            </p:stCondLst>
                            <p:childTnLst>
                              <p:par>
                                <p:cTn id="21" presetID="53"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anim calcmode="lin" valueType="num">
                                      <p:cBhvr>
                                        <p:cTn id="23" dur="500" fill="hold"/>
                                        <p:tgtEl>
                                          <p:spTgt spid="57"/>
                                        </p:tgtEl>
                                        <p:attrNameLst>
                                          <p:attrName>ppt_w</p:attrName>
                                        </p:attrNameLst>
                                      </p:cBhvr>
                                      <p:tavLst>
                                        <p:tav tm="0">
                                          <p:val>
                                            <p:fltVal val="0"/>
                                          </p:val>
                                        </p:tav>
                                        <p:tav tm="100000">
                                          <p:val>
                                            <p:strVal val="#ppt_w"/>
                                          </p:val>
                                        </p:tav>
                                      </p:tavLst>
                                    </p:anim>
                                    <p:anim calcmode="lin" valueType="num">
                                      <p:cBhvr>
                                        <p:cTn id="24" dur="500" fill="hold"/>
                                        <p:tgtEl>
                                          <p:spTgt spid="57"/>
                                        </p:tgtEl>
                                        <p:attrNameLst>
                                          <p:attrName>ppt_h</p:attrName>
                                        </p:attrNameLst>
                                      </p:cBhvr>
                                      <p:tavLst>
                                        <p:tav tm="0">
                                          <p:val>
                                            <p:fltVal val="0"/>
                                          </p:val>
                                        </p:tav>
                                        <p:tav tm="100000">
                                          <p:val>
                                            <p:strVal val="#ppt_h"/>
                                          </p:val>
                                        </p:tav>
                                      </p:tavLst>
                                    </p:anim>
                                    <p:animEffect transition="in" filter="fade">
                                      <p:cBhvr>
                                        <p:cTn id="25" dur="500"/>
                                        <p:tgtEl>
                                          <p:spTgt spid="5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mph" presetSubtype="2" fill="hold" grpId="1" nodeType="clickEffect">
                                  <p:stCondLst>
                                    <p:cond delay="0"/>
                                  </p:stCondLst>
                                  <p:childTnLst>
                                    <p:animClr clrSpc="rgb" dir="cw">
                                      <p:cBhvr override="childStyle">
                                        <p:cTn id="29" dur="500" fill="hold"/>
                                        <p:tgtEl>
                                          <p:spTgt spid="57"/>
                                        </p:tgtEl>
                                        <p:attrNameLst>
                                          <p:attrName>style.color</p:attrName>
                                        </p:attrNameLst>
                                      </p:cBhvr>
                                      <p:to>
                                        <a:schemeClr val="tx2"/>
                                      </p:to>
                                    </p:animClr>
                                  </p:childTnLst>
                                </p:cTn>
                              </p:par>
                            </p:childTnLst>
                          </p:cTn>
                        </p:par>
                      </p:childTnLst>
                    </p:cTn>
                  </p:par>
                  <p:par>
                    <p:cTn id="30" fill="hold">
                      <p:stCondLst>
                        <p:cond delay="indefinite"/>
                      </p:stCondLst>
                      <p:childTnLst>
                        <p:par>
                          <p:cTn id="31" fill="hold">
                            <p:stCondLst>
                              <p:cond delay="0"/>
                            </p:stCondLst>
                            <p:childTnLst>
                              <p:par>
                                <p:cTn id="32" presetID="53" presetClass="entr" presetSubtype="0" fill="hold" grpId="0" nodeType="clickEffect">
                                  <p:stCondLst>
                                    <p:cond delay="0"/>
                                  </p:stCondLst>
                                  <p:childTnLst>
                                    <p:set>
                                      <p:cBhvr>
                                        <p:cTn id="33" dur="1" fill="hold">
                                          <p:stCondLst>
                                            <p:cond delay="0"/>
                                          </p:stCondLst>
                                        </p:cTn>
                                        <p:tgtEl>
                                          <p:spTgt spid="58"/>
                                        </p:tgtEl>
                                        <p:attrNameLst>
                                          <p:attrName>style.visibility</p:attrName>
                                        </p:attrNameLst>
                                      </p:cBhvr>
                                      <p:to>
                                        <p:strVal val="visible"/>
                                      </p:to>
                                    </p:set>
                                    <p:anim calcmode="lin" valueType="num">
                                      <p:cBhvr>
                                        <p:cTn id="34" dur="500" fill="hold"/>
                                        <p:tgtEl>
                                          <p:spTgt spid="58"/>
                                        </p:tgtEl>
                                        <p:attrNameLst>
                                          <p:attrName>ppt_w</p:attrName>
                                        </p:attrNameLst>
                                      </p:cBhvr>
                                      <p:tavLst>
                                        <p:tav tm="0">
                                          <p:val>
                                            <p:fltVal val="0"/>
                                          </p:val>
                                        </p:tav>
                                        <p:tav tm="100000">
                                          <p:val>
                                            <p:strVal val="#ppt_w"/>
                                          </p:val>
                                        </p:tav>
                                      </p:tavLst>
                                    </p:anim>
                                    <p:anim calcmode="lin" valueType="num">
                                      <p:cBhvr>
                                        <p:cTn id="35" dur="500" fill="hold"/>
                                        <p:tgtEl>
                                          <p:spTgt spid="58"/>
                                        </p:tgtEl>
                                        <p:attrNameLst>
                                          <p:attrName>ppt_h</p:attrName>
                                        </p:attrNameLst>
                                      </p:cBhvr>
                                      <p:tavLst>
                                        <p:tav tm="0">
                                          <p:val>
                                            <p:fltVal val="0"/>
                                          </p:val>
                                        </p:tav>
                                        <p:tav tm="100000">
                                          <p:val>
                                            <p:strVal val="#ppt_h"/>
                                          </p:val>
                                        </p:tav>
                                      </p:tavLst>
                                    </p:anim>
                                    <p:animEffect transition="in" filter="fade">
                                      <p:cBhvr>
                                        <p:cTn id="36" dur="500"/>
                                        <p:tgtEl>
                                          <p:spTgt spid="58"/>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grpId="1" nodeType="clickEffect">
                                  <p:stCondLst>
                                    <p:cond delay="0"/>
                                  </p:stCondLst>
                                  <p:childTnLst>
                                    <p:animClr clrSpc="rgb" dir="cw">
                                      <p:cBhvr override="childStyle">
                                        <p:cTn id="40" dur="500" fill="hold"/>
                                        <p:tgtEl>
                                          <p:spTgt spid="58"/>
                                        </p:tgtEl>
                                        <p:attrNameLst>
                                          <p:attrName>style.color</p:attrName>
                                        </p:attrNameLst>
                                      </p:cBhvr>
                                      <p:to>
                                        <a:schemeClr val="tx2"/>
                                      </p:to>
                                    </p:animClr>
                                  </p:childTnLst>
                                </p:cTn>
                              </p:par>
                            </p:childTnLst>
                          </p:cTn>
                        </p:par>
                      </p:childTnLst>
                    </p:cTn>
                  </p:par>
                  <p:par>
                    <p:cTn id="41" fill="hold">
                      <p:stCondLst>
                        <p:cond delay="indefinite"/>
                      </p:stCondLst>
                      <p:childTnLst>
                        <p:par>
                          <p:cTn id="42" fill="hold">
                            <p:stCondLst>
                              <p:cond delay="0"/>
                            </p:stCondLst>
                            <p:childTnLst>
                              <p:par>
                                <p:cTn id="43" presetID="53" presetClass="entr" presetSubtype="0" fill="hold" grpId="0" nodeType="clickEffect">
                                  <p:stCondLst>
                                    <p:cond delay="0"/>
                                  </p:stCondLst>
                                  <p:childTnLst>
                                    <p:set>
                                      <p:cBhvr>
                                        <p:cTn id="44" dur="1" fill="hold">
                                          <p:stCondLst>
                                            <p:cond delay="0"/>
                                          </p:stCondLst>
                                        </p:cTn>
                                        <p:tgtEl>
                                          <p:spTgt spid="59"/>
                                        </p:tgtEl>
                                        <p:attrNameLst>
                                          <p:attrName>style.visibility</p:attrName>
                                        </p:attrNameLst>
                                      </p:cBhvr>
                                      <p:to>
                                        <p:strVal val="visible"/>
                                      </p:to>
                                    </p:set>
                                    <p:anim calcmode="lin" valueType="num">
                                      <p:cBhvr>
                                        <p:cTn id="45" dur="500" fill="hold"/>
                                        <p:tgtEl>
                                          <p:spTgt spid="59"/>
                                        </p:tgtEl>
                                        <p:attrNameLst>
                                          <p:attrName>ppt_w</p:attrName>
                                        </p:attrNameLst>
                                      </p:cBhvr>
                                      <p:tavLst>
                                        <p:tav tm="0">
                                          <p:val>
                                            <p:fltVal val="0"/>
                                          </p:val>
                                        </p:tav>
                                        <p:tav tm="100000">
                                          <p:val>
                                            <p:strVal val="#ppt_w"/>
                                          </p:val>
                                        </p:tav>
                                      </p:tavLst>
                                    </p:anim>
                                    <p:anim calcmode="lin" valueType="num">
                                      <p:cBhvr>
                                        <p:cTn id="46" dur="500" fill="hold"/>
                                        <p:tgtEl>
                                          <p:spTgt spid="59"/>
                                        </p:tgtEl>
                                        <p:attrNameLst>
                                          <p:attrName>ppt_h</p:attrName>
                                        </p:attrNameLst>
                                      </p:cBhvr>
                                      <p:tavLst>
                                        <p:tav tm="0">
                                          <p:val>
                                            <p:fltVal val="0"/>
                                          </p:val>
                                        </p:tav>
                                        <p:tav tm="100000">
                                          <p:val>
                                            <p:strVal val="#ppt_h"/>
                                          </p:val>
                                        </p:tav>
                                      </p:tavLst>
                                    </p:anim>
                                    <p:animEffect transition="in" filter="fade">
                                      <p:cBhvr>
                                        <p:cTn id="47" dur="500"/>
                                        <p:tgtEl>
                                          <p:spTgt spid="5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mph" presetSubtype="2" fill="hold" grpId="1" nodeType="clickEffect">
                                  <p:stCondLst>
                                    <p:cond delay="0"/>
                                  </p:stCondLst>
                                  <p:childTnLst>
                                    <p:animClr clrSpc="rgb" dir="cw">
                                      <p:cBhvr override="childStyle">
                                        <p:cTn id="51" dur="500" fill="hold"/>
                                        <p:tgtEl>
                                          <p:spTgt spid="59"/>
                                        </p:tgtEl>
                                        <p:attrNameLst>
                                          <p:attrName>style.color</p:attrName>
                                        </p:attrNameLst>
                                      </p:cBhvr>
                                      <p:to>
                                        <a:schemeClr val="tx2"/>
                                      </p:to>
                                    </p:animClr>
                                  </p:childTnLst>
                                </p:cTn>
                              </p:par>
                            </p:childTnLst>
                          </p:cTn>
                        </p:par>
                      </p:childTnLst>
                    </p:cTn>
                  </p:par>
                  <p:par>
                    <p:cTn id="52" fill="hold">
                      <p:stCondLst>
                        <p:cond delay="indefinite"/>
                      </p:stCondLst>
                      <p:childTnLst>
                        <p:par>
                          <p:cTn id="53" fill="hold">
                            <p:stCondLst>
                              <p:cond delay="0"/>
                            </p:stCondLst>
                            <p:childTnLst>
                              <p:par>
                                <p:cTn id="54" presetID="53" presetClass="entr" presetSubtype="0" fill="hold" grpId="0" nodeType="clickEffect">
                                  <p:stCondLst>
                                    <p:cond delay="0"/>
                                  </p:stCondLst>
                                  <p:childTnLst>
                                    <p:set>
                                      <p:cBhvr>
                                        <p:cTn id="55" dur="1" fill="hold">
                                          <p:stCondLst>
                                            <p:cond delay="0"/>
                                          </p:stCondLst>
                                        </p:cTn>
                                        <p:tgtEl>
                                          <p:spTgt spid="60"/>
                                        </p:tgtEl>
                                        <p:attrNameLst>
                                          <p:attrName>style.visibility</p:attrName>
                                        </p:attrNameLst>
                                      </p:cBhvr>
                                      <p:to>
                                        <p:strVal val="visible"/>
                                      </p:to>
                                    </p:set>
                                    <p:anim calcmode="lin" valueType="num">
                                      <p:cBhvr>
                                        <p:cTn id="56" dur="500" fill="hold"/>
                                        <p:tgtEl>
                                          <p:spTgt spid="60"/>
                                        </p:tgtEl>
                                        <p:attrNameLst>
                                          <p:attrName>ppt_w</p:attrName>
                                        </p:attrNameLst>
                                      </p:cBhvr>
                                      <p:tavLst>
                                        <p:tav tm="0">
                                          <p:val>
                                            <p:fltVal val="0"/>
                                          </p:val>
                                        </p:tav>
                                        <p:tav tm="100000">
                                          <p:val>
                                            <p:strVal val="#ppt_w"/>
                                          </p:val>
                                        </p:tav>
                                      </p:tavLst>
                                    </p:anim>
                                    <p:anim calcmode="lin" valueType="num">
                                      <p:cBhvr>
                                        <p:cTn id="57" dur="500" fill="hold"/>
                                        <p:tgtEl>
                                          <p:spTgt spid="60"/>
                                        </p:tgtEl>
                                        <p:attrNameLst>
                                          <p:attrName>ppt_h</p:attrName>
                                        </p:attrNameLst>
                                      </p:cBhvr>
                                      <p:tavLst>
                                        <p:tav tm="0">
                                          <p:val>
                                            <p:fltVal val="0"/>
                                          </p:val>
                                        </p:tav>
                                        <p:tav tm="100000">
                                          <p:val>
                                            <p:strVal val="#ppt_h"/>
                                          </p:val>
                                        </p:tav>
                                      </p:tavLst>
                                    </p:anim>
                                    <p:animEffect transition="in" filter="fade">
                                      <p:cBhvr>
                                        <p:cTn id="58" dur="500"/>
                                        <p:tgtEl>
                                          <p:spTgt spid="60"/>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mph" presetSubtype="2" fill="hold" grpId="1" nodeType="clickEffect">
                                  <p:stCondLst>
                                    <p:cond delay="0"/>
                                  </p:stCondLst>
                                  <p:childTnLst>
                                    <p:animClr clrSpc="rgb" dir="cw">
                                      <p:cBhvr override="childStyle">
                                        <p:cTn id="62" dur="500" fill="hold"/>
                                        <p:tgtEl>
                                          <p:spTgt spid="60"/>
                                        </p:tgtEl>
                                        <p:attrNameLst>
                                          <p:attrName>style.color</p:attrName>
                                        </p:attrNameLst>
                                      </p:cBhvr>
                                      <p:to>
                                        <a:schemeClr val="tx2"/>
                                      </p:to>
                                    </p:animClr>
                                  </p:childTnLst>
                                </p:cTn>
                              </p:par>
                            </p:childTnLst>
                          </p:cTn>
                        </p:par>
                      </p:childTnLst>
                    </p:cTn>
                  </p:par>
                  <p:par>
                    <p:cTn id="63" fill="hold">
                      <p:stCondLst>
                        <p:cond delay="indefinite"/>
                      </p:stCondLst>
                      <p:childTnLst>
                        <p:par>
                          <p:cTn id="64" fill="hold">
                            <p:stCondLst>
                              <p:cond delay="0"/>
                            </p:stCondLst>
                            <p:childTnLst>
                              <p:par>
                                <p:cTn id="65" presetID="53" presetClass="entr" presetSubtype="0" fill="hold" grpId="0" nodeType="clickEffect">
                                  <p:stCondLst>
                                    <p:cond delay="0"/>
                                  </p:stCondLst>
                                  <p:childTnLst>
                                    <p:set>
                                      <p:cBhvr>
                                        <p:cTn id="66" dur="1" fill="hold">
                                          <p:stCondLst>
                                            <p:cond delay="0"/>
                                          </p:stCondLst>
                                        </p:cTn>
                                        <p:tgtEl>
                                          <p:spTgt spid="61"/>
                                        </p:tgtEl>
                                        <p:attrNameLst>
                                          <p:attrName>style.visibility</p:attrName>
                                        </p:attrNameLst>
                                      </p:cBhvr>
                                      <p:to>
                                        <p:strVal val="visible"/>
                                      </p:to>
                                    </p:set>
                                    <p:anim calcmode="lin" valueType="num">
                                      <p:cBhvr>
                                        <p:cTn id="67" dur="500" fill="hold"/>
                                        <p:tgtEl>
                                          <p:spTgt spid="61"/>
                                        </p:tgtEl>
                                        <p:attrNameLst>
                                          <p:attrName>ppt_w</p:attrName>
                                        </p:attrNameLst>
                                      </p:cBhvr>
                                      <p:tavLst>
                                        <p:tav tm="0">
                                          <p:val>
                                            <p:fltVal val="0"/>
                                          </p:val>
                                        </p:tav>
                                        <p:tav tm="100000">
                                          <p:val>
                                            <p:strVal val="#ppt_w"/>
                                          </p:val>
                                        </p:tav>
                                      </p:tavLst>
                                    </p:anim>
                                    <p:anim calcmode="lin" valueType="num">
                                      <p:cBhvr>
                                        <p:cTn id="68" dur="500" fill="hold"/>
                                        <p:tgtEl>
                                          <p:spTgt spid="61"/>
                                        </p:tgtEl>
                                        <p:attrNameLst>
                                          <p:attrName>ppt_h</p:attrName>
                                        </p:attrNameLst>
                                      </p:cBhvr>
                                      <p:tavLst>
                                        <p:tav tm="0">
                                          <p:val>
                                            <p:fltVal val="0"/>
                                          </p:val>
                                        </p:tav>
                                        <p:tav tm="100000">
                                          <p:val>
                                            <p:strVal val="#ppt_h"/>
                                          </p:val>
                                        </p:tav>
                                      </p:tavLst>
                                    </p:anim>
                                    <p:animEffect transition="in" filter="fade">
                                      <p:cBhvr>
                                        <p:cTn id="69" dur="500"/>
                                        <p:tgtEl>
                                          <p:spTgt spid="61"/>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mph" presetSubtype="2" fill="hold" grpId="1" nodeType="clickEffect">
                                  <p:stCondLst>
                                    <p:cond delay="0"/>
                                  </p:stCondLst>
                                  <p:childTnLst>
                                    <p:animClr clrSpc="rgb" dir="cw">
                                      <p:cBhvr override="childStyle">
                                        <p:cTn id="73" dur="500" fill="hold"/>
                                        <p:tgtEl>
                                          <p:spTgt spid="61"/>
                                        </p:tgtEl>
                                        <p:attrNameLst>
                                          <p:attrName>style.color</p:attrName>
                                        </p:attrNameLst>
                                      </p:cBhvr>
                                      <p:to>
                                        <a:schemeClr val="tx2"/>
                                      </p:to>
                                    </p:animClr>
                                  </p:childTnLst>
                                </p:cTn>
                              </p:par>
                            </p:childTnLst>
                          </p:cTn>
                        </p:par>
                      </p:childTnLst>
                    </p:cTn>
                  </p:par>
                  <p:par>
                    <p:cTn id="74" fill="hold">
                      <p:stCondLst>
                        <p:cond delay="indefinite"/>
                      </p:stCondLst>
                      <p:childTnLst>
                        <p:par>
                          <p:cTn id="75" fill="hold">
                            <p:stCondLst>
                              <p:cond delay="0"/>
                            </p:stCondLst>
                            <p:childTnLst>
                              <p:par>
                                <p:cTn id="76" presetID="53" presetClass="entr" presetSubtype="0" fill="hold" grpId="0" nodeType="clickEffect">
                                  <p:stCondLst>
                                    <p:cond delay="0"/>
                                  </p:stCondLst>
                                  <p:childTnLst>
                                    <p:set>
                                      <p:cBhvr>
                                        <p:cTn id="77" dur="1" fill="hold">
                                          <p:stCondLst>
                                            <p:cond delay="0"/>
                                          </p:stCondLst>
                                        </p:cTn>
                                        <p:tgtEl>
                                          <p:spTgt spid="62"/>
                                        </p:tgtEl>
                                        <p:attrNameLst>
                                          <p:attrName>style.visibility</p:attrName>
                                        </p:attrNameLst>
                                      </p:cBhvr>
                                      <p:to>
                                        <p:strVal val="visible"/>
                                      </p:to>
                                    </p:set>
                                    <p:anim calcmode="lin" valueType="num">
                                      <p:cBhvr>
                                        <p:cTn id="78" dur="500" fill="hold"/>
                                        <p:tgtEl>
                                          <p:spTgt spid="62"/>
                                        </p:tgtEl>
                                        <p:attrNameLst>
                                          <p:attrName>ppt_w</p:attrName>
                                        </p:attrNameLst>
                                      </p:cBhvr>
                                      <p:tavLst>
                                        <p:tav tm="0">
                                          <p:val>
                                            <p:fltVal val="0"/>
                                          </p:val>
                                        </p:tav>
                                        <p:tav tm="100000">
                                          <p:val>
                                            <p:strVal val="#ppt_w"/>
                                          </p:val>
                                        </p:tav>
                                      </p:tavLst>
                                    </p:anim>
                                    <p:anim calcmode="lin" valueType="num">
                                      <p:cBhvr>
                                        <p:cTn id="79" dur="500" fill="hold"/>
                                        <p:tgtEl>
                                          <p:spTgt spid="62"/>
                                        </p:tgtEl>
                                        <p:attrNameLst>
                                          <p:attrName>ppt_h</p:attrName>
                                        </p:attrNameLst>
                                      </p:cBhvr>
                                      <p:tavLst>
                                        <p:tav tm="0">
                                          <p:val>
                                            <p:fltVal val="0"/>
                                          </p:val>
                                        </p:tav>
                                        <p:tav tm="100000">
                                          <p:val>
                                            <p:strVal val="#ppt_h"/>
                                          </p:val>
                                        </p:tav>
                                      </p:tavLst>
                                    </p:anim>
                                    <p:animEffect transition="in" filter="fade">
                                      <p:cBhvr>
                                        <p:cTn id="80" dur="500"/>
                                        <p:tgtEl>
                                          <p:spTgt spid="62"/>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mph" presetSubtype="2" fill="hold" grpId="1" nodeType="clickEffect">
                                  <p:stCondLst>
                                    <p:cond delay="0"/>
                                  </p:stCondLst>
                                  <p:childTnLst>
                                    <p:animClr clrSpc="rgb" dir="cw">
                                      <p:cBhvr override="childStyle">
                                        <p:cTn id="84" dur="500" fill="hold"/>
                                        <p:tgtEl>
                                          <p:spTgt spid="62"/>
                                        </p:tgtEl>
                                        <p:attrNameLst>
                                          <p:attrName>style.color</p:attrName>
                                        </p:attrNameLst>
                                      </p:cBhvr>
                                      <p:to>
                                        <a:schemeClr val="tx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5" grpId="1" autoUpdateAnimBg="0"/>
      <p:bldP spid="57" grpId="0" autoUpdateAnimBg="0"/>
      <p:bldP spid="57" grpId="1" autoUpdateAnimBg="0"/>
      <p:bldP spid="58" grpId="0" autoUpdateAnimBg="0"/>
      <p:bldP spid="58" grpId="1" autoUpdateAnimBg="0"/>
      <p:bldP spid="59" grpId="0" autoUpdateAnimBg="0"/>
      <p:bldP spid="59" grpId="1" autoUpdateAnimBg="0"/>
      <p:bldP spid="60" grpId="0" autoUpdateAnimBg="0"/>
      <p:bldP spid="60" grpId="1" autoUpdateAnimBg="0"/>
      <p:bldP spid="61" grpId="0" autoUpdateAnimBg="0"/>
      <p:bldP spid="61" grpId="1" autoUpdateAnimBg="0"/>
      <p:bldP spid="62" grpId="0" autoUpdateAnimBg="0"/>
      <p:bldP spid="62" grpId="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103585"/>
            <a:ext cx="7464972" cy="53212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人们对两者之间的取舍取决于许多因素，诸如</a:t>
            </a:r>
            <a:r>
              <a:rPr lang="zh-CN" altLang="en-US" sz="2200" dirty="0">
                <a:solidFill>
                  <a:srgbClr val="0070C0"/>
                </a:solidFill>
                <a:latin typeface="微软雅黑"/>
                <a:ea typeface="微软雅黑"/>
                <a:cs typeface="微软雅黑"/>
              </a:rPr>
              <a:t>个人的偏好</a:t>
            </a:r>
            <a:r>
              <a:rPr lang="zh-CN" altLang="en-US" sz="2200" dirty="0">
                <a:solidFill>
                  <a:sysClr val="windowText" lastClr="000000"/>
                </a:solidFill>
                <a:latin typeface="微软雅黑"/>
                <a:ea typeface="微软雅黑"/>
                <a:cs typeface="微软雅黑"/>
              </a:rPr>
              <a:t>，</a:t>
            </a:r>
            <a:r>
              <a:rPr lang="zh-CN" altLang="en-US" sz="2200" dirty="0">
                <a:solidFill>
                  <a:srgbClr val="0070C0"/>
                </a:solidFill>
                <a:latin typeface="微软雅黑"/>
                <a:ea typeface="微软雅黑"/>
                <a:cs typeface="微软雅黑"/>
              </a:rPr>
              <a:t>工资率的高低</a:t>
            </a:r>
            <a:r>
              <a:rPr lang="zh-CN" altLang="en-US" sz="2200" dirty="0">
                <a:solidFill>
                  <a:sysClr val="windowText" lastClr="000000"/>
                </a:solidFill>
                <a:latin typeface="微软雅黑"/>
                <a:ea typeface="微软雅黑"/>
                <a:cs typeface="微软雅黑"/>
              </a:rPr>
              <a:t>（即闲暇的机会成本），</a:t>
            </a:r>
            <a:r>
              <a:rPr lang="zh-CN" altLang="en-US" sz="2200" dirty="0">
                <a:solidFill>
                  <a:srgbClr val="0070C0"/>
                </a:solidFill>
                <a:latin typeface="微软雅黑"/>
                <a:ea typeface="微软雅黑"/>
                <a:cs typeface="微软雅黑"/>
              </a:rPr>
              <a:t>其他收入水平</a:t>
            </a:r>
            <a:r>
              <a:rPr lang="zh-CN" altLang="en-US" sz="2200" dirty="0">
                <a:solidFill>
                  <a:sysClr val="windowText" lastClr="000000"/>
                </a:solidFill>
                <a:latin typeface="微软雅黑"/>
                <a:ea typeface="微软雅黑"/>
                <a:cs typeface="微软雅黑"/>
              </a:rPr>
              <a:t>的高低等，此外还有</a:t>
            </a:r>
            <a:r>
              <a:rPr lang="zh-CN" altLang="en-US" sz="2200" dirty="0">
                <a:solidFill>
                  <a:srgbClr val="0070C0"/>
                </a:solidFill>
                <a:latin typeface="微软雅黑"/>
                <a:ea typeface="微软雅黑"/>
                <a:cs typeface="微软雅黑"/>
              </a:rPr>
              <a:t>政府征税</a:t>
            </a:r>
            <a:r>
              <a:rPr lang="zh-CN" altLang="en-US" sz="2200" dirty="0">
                <a:solidFill>
                  <a:sysClr val="windowText" lastClr="000000"/>
                </a:solidFill>
                <a:latin typeface="微软雅黑"/>
                <a:ea typeface="微软雅黑"/>
                <a:cs typeface="微软雅黑"/>
              </a:rPr>
              <a:t>的因素。</a:t>
            </a: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（一）税收与劳动投入：替代效应</a:t>
            </a:r>
            <a:endParaRPr lang="en-US" altLang="zh-TW"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政府课税（</a:t>
            </a:r>
            <a:r>
              <a:rPr lang="zh-CN" altLang="en-US" sz="2200" dirty="0">
                <a:solidFill>
                  <a:srgbClr val="0070C0"/>
                </a:solidFill>
                <a:latin typeface="微软雅黑"/>
                <a:ea typeface="微软雅黑"/>
                <a:cs typeface="微软雅黑"/>
              </a:rPr>
              <a:t>个人所得税</a:t>
            </a:r>
            <a:r>
              <a:rPr lang="zh-CN" altLang="en-US" sz="2200" dirty="0">
                <a:solidFill>
                  <a:sysClr val="windowText" lastClr="000000"/>
                </a:solidFill>
                <a:latin typeface="微软雅黑"/>
                <a:ea typeface="微软雅黑"/>
                <a:cs typeface="微软雅黑"/>
              </a:rPr>
              <a:t>），降低劳动相对于闲暇的价格，使劳动和闲暇两者间的得失抉择发生变化，从而引起纳税人以闲暇代替劳动。</a:t>
            </a: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（二）税收与劳动投入：收入效应</a:t>
            </a:r>
            <a:endParaRPr lang="en-US" altLang="zh-TW"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政府征税减少了个人可支配收入，促使其为维持既定的收入水平和消费水平，而减少或放弃闲暇，增加工作时间。</a:t>
            </a:r>
            <a:endParaRPr lang="en-US" altLang="zh-CN" sz="22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en-US" altLang="zh-TW" sz="2600" dirty="0">
              <a:solidFill>
                <a:sysClr val="windowText" lastClr="000000"/>
              </a:solidFill>
              <a:latin typeface="微软雅黑"/>
              <a:ea typeface="微软雅黑"/>
              <a:cs typeface="微软雅黑"/>
            </a:endParaRPr>
          </a:p>
          <a:p>
            <a:pPr>
              <a:defRPr/>
            </a:pPr>
            <a:endParaRPr lang="en-US" altLang="zh-CN" sz="26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357305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456267"/>
            <a:ext cx="7340600" cy="47206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TW" altLang="en-US" sz="2600" dirty="0">
                <a:solidFill>
                  <a:sysClr val="windowText" lastClr="000000"/>
                </a:solidFill>
                <a:latin typeface="微软雅黑"/>
                <a:ea typeface="微软雅黑"/>
                <a:cs typeface="微软雅黑"/>
              </a:rPr>
              <a:t>税收对纳税人的劳动投入的影响反映在</a:t>
            </a:r>
            <a:r>
              <a:rPr lang="zh-TW" altLang="en-US" sz="2600" dirty="0">
                <a:solidFill>
                  <a:srgbClr val="0070C0"/>
                </a:solidFill>
                <a:latin typeface="微软雅黑"/>
                <a:ea typeface="微软雅黑"/>
                <a:cs typeface="微软雅黑"/>
              </a:rPr>
              <a:t>劳动力的供给曲线</a:t>
            </a:r>
            <a:r>
              <a:rPr lang="zh-TW" altLang="en-US" sz="2600" dirty="0">
                <a:solidFill>
                  <a:sysClr val="windowText" lastClr="000000"/>
                </a:solidFill>
                <a:latin typeface="微软雅黑"/>
                <a:ea typeface="微软雅黑"/>
                <a:cs typeface="微软雅黑"/>
              </a:rPr>
              <a:t>的形状上：</a:t>
            </a:r>
          </a:p>
          <a:p>
            <a:pPr>
              <a:defRPr/>
            </a:pPr>
            <a:r>
              <a:rPr lang="en-US" altLang="zh-TW" sz="2600" dirty="0">
                <a:solidFill>
                  <a:sysClr val="windowText" lastClr="000000"/>
                </a:solidFill>
                <a:latin typeface="微软雅黑"/>
                <a:ea typeface="微软雅黑"/>
                <a:cs typeface="微软雅黑"/>
              </a:rPr>
              <a:t>——</a:t>
            </a:r>
            <a:r>
              <a:rPr lang="zh-TW" altLang="en-US" sz="2600" dirty="0">
                <a:solidFill>
                  <a:sysClr val="windowText" lastClr="000000"/>
                </a:solidFill>
                <a:latin typeface="微软雅黑"/>
                <a:ea typeface="微软雅黑"/>
                <a:cs typeface="微软雅黑"/>
              </a:rPr>
              <a:t>向右上方倾斜</a:t>
            </a:r>
          </a:p>
          <a:p>
            <a:pPr>
              <a:defRPr/>
            </a:pPr>
            <a:r>
              <a:rPr lang="en-US" altLang="zh-TW" sz="2600" dirty="0">
                <a:solidFill>
                  <a:sysClr val="windowText" lastClr="000000"/>
                </a:solidFill>
                <a:latin typeface="微软雅黑"/>
                <a:ea typeface="微软雅黑"/>
                <a:cs typeface="微软雅黑"/>
              </a:rPr>
              <a:t>——</a:t>
            </a:r>
            <a:r>
              <a:rPr lang="zh-TW" altLang="en-US" sz="2600" dirty="0">
                <a:solidFill>
                  <a:sysClr val="windowText" lastClr="000000"/>
                </a:solidFill>
                <a:latin typeface="微软雅黑"/>
                <a:ea typeface="微软雅黑"/>
                <a:cs typeface="微软雅黑"/>
              </a:rPr>
              <a:t>向后弯曲</a:t>
            </a:r>
          </a:p>
          <a:p>
            <a:pPr>
              <a:defRPr/>
            </a:pPr>
            <a:r>
              <a:rPr lang="zh-TW" altLang="en-US" sz="2600" dirty="0">
                <a:solidFill>
                  <a:sysClr val="windowText" lastClr="000000"/>
                </a:solidFill>
                <a:latin typeface="微软雅黑"/>
                <a:ea typeface="微软雅黑"/>
                <a:cs typeface="微软雅黑"/>
              </a:rPr>
              <a:t>表现为替代效应和收入效应两个方面</a:t>
            </a:r>
          </a:p>
          <a:p>
            <a:pPr>
              <a:defRPr/>
            </a:pPr>
            <a:endParaRPr lang="en-US" altLang="zh-TW" sz="2600" dirty="0">
              <a:solidFill>
                <a:sysClr val="windowText" lastClr="000000"/>
              </a:solidFill>
              <a:latin typeface="微软雅黑"/>
              <a:ea typeface="微软雅黑"/>
              <a:cs typeface="微软雅黑"/>
            </a:endParaRPr>
          </a:p>
          <a:p>
            <a:pPr>
              <a:defRPr/>
            </a:pPr>
            <a:endParaRPr lang="en-US" altLang="zh-CN" sz="26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2598500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06669" y="673769"/>
            <a:ext cx="7340600" cy="48089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个人劳动供给曲线图</a:t>
            </a:r>
            <a:r>
              <a:rPr lang="zh-CN" altLang="en-US" sz="2200" dirty="0">
                <a:solidFill>
                  <a:srgbClr val="0070C0"/>
                </a:solidFill>
                <a:latin typeface="微软雅黑"/>
                <a:ea typeface="微软雅黑"/>
                <a:cs typeface="微软雅黑"/>
              </a:rPr>
              <a:t>“向后弯曲”</a:t>
            </a:r>
          </a:p>
          <a:p>
            <a:pPr>
              <a:defRPr/>
            </a:pPr>
            <a:r>
              <a:rPr lang="zh-CN" altLang="en-US" sz="2200" dirty="0">
                <a:solidFill>
                  <a:sysClr val="windowText" lastClr="000000"/>
                </a:solidFill>
                <a:latin typeface="微软雅黑"/>
                <a:ea typeface="微软雅黑"/>
                <a:cs typeface="微软雅黑"/>
              </a:rPr>
              <a:t>■在工资率较低的阶段，替代效应大于收入效应，当工资率下降时，劳动力供给减少。</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■在工资率较高的阶段，收入效应大于替代效应，当工资率下降时，劳动力供给增加。</a:t>
            </a:r>
          </a:p>
          <a:p>
            <a:pPr>
              <a:defRPr/>
            </a:pPr>
            <a:endParaRPr lang="zh-CN" altLang="en-US" sz="2200" dirty="0">
              <a:solidFill>
                <a:sysClr val="windowText" lastClr="000000"/>
              </a:solidFill>
              <a:latin typeface="微软雅黑"/>
              <a:ea typeface="微软雅黑"/>
              <a:cs typeface="微软雅黑"/>
            </a:endParaRPr>
          </a:p>
          <a:p>
            <a:pPr>
              <a:defRPr/>
            </a:pPr>
            <a:endParaRPr lang="en-US" altLang="zh-CN" sz="2600" dirty="0">
              <a:solidFill>
                <a:sysClr val="windowText" lastClr="000000"/>
              </a:solidFill>
              <a:latin typeface="微软雅黑"/>
              <a:ea typeface="微软雅黑"/>
              <a:cs typeface="微软雅黑"/>
            </a:endParaRPr>
          </a:p>
        </p:txBody>
      </p:sp>
      <p:grpSp>
        <p:nvGrpSpPr>
          <p:cNvPr id="34" name="Group 22">
            <a:extLst>
              <a:ext uri="{FF2B5EF4-FFF2-40B4-BE49-F238E27FC236}">
                <a16:creationId xmlns:a16="http://schemas.microsoft.com/office/drawing/2014/main" id="{F965EB7B-3A8A-4367-9A22-A7038BC95014}"/>
              </a:ext>
            </a:extLst>
          </p:cNvPr>
          <p:cNvGrpSpPr>
            <a:grpSpLocks/>
          </p:cNvGrpSpPr>
          <p:nvPr/>
        </p:nvGrpSpPr>
        <p:grpSpPr bwMode="auto">
          <a:xfrm>
            <a:off x="1264037" y="2669628"/>
            <a:ext cx="6631423" cy="3755235"/>
            <a:chOff x="912" y="1392"/>
            <a:chExt cx="3888" cy="2448"/>
          </a:xfrm>
        </p:grpSpPr>
        <p:sp>
          <p:nvSpPr>
            <p:cNvPr id="35" name="Text Box 8">
              <a:extLst>
                <a:ext uri="{FF2B5EF4-FFF2-40B4-BE49-F238E27FC236}">
                  <a16:creationId xmlns:a16="http://schemas.microsoft.com/office/drawing/2014/main" id="{01A7E635-2668-420C-BEBD-12CA4FD3C67B}"/>
                </a:ext>
              </a:extLst>
            </p:cNvPr>
            <p:cNvSpPr txBox="1">
              <a:spLocks noChangeArrowheads="1"/>
            </p:cNvSpPr>
            <p:nvPr/>
          </p:nvSpPr>
          <p:spPr bwMode="auto">
            <a:xfrm>
              <a:off x="912" y="1392"/>
              <a:ext cx="3888" cy="2448"/>
            </a:xfrm>
            <a:prstGeom prst="rect">
              <a:avLst/>
            </a:prstGeom>
            <a:solidFill>
              <a:srgbClr val="FFFFFF"/>
            </a:solid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55" name="Line 9">
              <a:extLst>
                <a:ext uri="{FF2B5EF4-FFF2-40B4-BE49-F238E27FC236}">
                  <a16:creationId xmlns:a16="http://schemas.microsoft.com/office/drawing/2014/main" id="{BDBC61DC-C739-417A-91E4-714084F996E1}"/>
                </a:ext>
              </a:extLst>
            </p:cNvPr>
            <p:cNvSpPr>
              <a:spLocks noChangeShapeType="1"/>
            </p:cNvSpPr>
            <p:nvPr/>
          </p:nvSpPr>
          <p:spPr bwMode="auto">
            <a:xfrm>
              <a:off x="1680" y="3456"/>
              <a:ext cx="254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 name="Line 10">
              <a:extLst>
                <a:ext uri="{FF2B5EF4-FFF2-40B4-BE49-F238E27FC236}">
                  <a16:creationId xmlns:a16="http://schemas.microsoft.com/office/drawing/2014/main" id="{B24AEE99-2413-4363-ADCE-46B30466EE93}"/>
                </a:ext>
              </a:extLst>
            </p:cNvPr>
            <p:cNvSpPr>
              <a:spLocks noChangeShapeType="1"/>
            </p:cNvSpPr>
            <p:nvPr/>
          </p:nvSpPr>
          <p:spPr bwMode="auto">
            <a:xfrm flipV="1">
              <a:off x="1680" y="1728"/>
              <a:ext cx="0" cy="172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7" name="Rectangle 11">
              <a:extLst>
                <a:ext uri="{FF2B5EF4-FFF2-40B4-BE49-F238E27FC236}">
                  <a16:creationId xmlns:a16="http://schemas.microsoft.com/office/drawing/2014/main" id="{50A53DB6-0F9B-487D-AA51-A09667B9C269}"/>
                </a:ext>
              </a:extLst>
            </p:cNvPr>
            <p:cNvSpPr>
              <a:spLocks noChangeArrowheads="1"/>
            </p:cNvSpPr>
            <p:nvPr/>
          </p:nvSpPr>
          <p:spPr bwMode="auto">
            <a:xfrm>
              <a:off x="1440" y="1488"/>
              <a:ext cx="240" cy="41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工资率</a:t>
              </a:r>
            </a:p>
          </p:txBody>
        </p:sp>
        <p:sp>
          <p:nvSpPr>
            <p:cNvPr id="58" name="Rectangle 12">
              <a:extLst>
                <a:ext uri="{FF2B5EF4-FFF2-40B4-BE49-F238E27FC236}">
                  <a16:creationId xmlns:a16="http://schemas.microsoft.com/office/drawing/2014/main" id="{E6E23E32-5D49-46B3-9F82-5E0E8917EC14}"/>
                </a:ext>
              </a:extLst>
            </p:cNvPr>
            <p:cNvSpPr>
              <a:spLocks noChangeArrowheads="1"/>
            </p:cNvSpPr>
            <p:nvPr/>
          </p:nvSpPr>
          <p:spPr bwMode="auto">
            <a:xfrm>
              <a:off x="1536" y="3504"/>
              <a:ext cx="2784" cy="29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O                                                L</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1</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         L</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2    </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       </a:t>
              </a: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劳动时数</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 </a:t>
              </a:r>
            </a:p>
          </p:txBody>
        </p:sp>
        <p:sp>
          <p:nvSpPr>
            <p:cNvPr id="59" name="Line 13">
              <a:extLst>
                <a:ext uri="{FF2B5EF4-FFF2-40B4-BE49-F238E27FC236}">
                  <a16:creationId xmlns:a16="http://schemas.microsoft.com/office/drawing/2014/main" id="{B8555F0C-C625-4D3F-97B7-CAE1A62AE7D7}"/>
                </a:ext>
              </a:extLst>
            </p:cNvPr>
            <p:cNvSpPr>
              <a:spLocks noChangeShapeType="1"/>
            </p:cNvSpPr>
            <p:nvPr/>
          </p:nvSpPr>
          <p:spPr bwMode="auto">
            <a:xfrm>
              <a:off x="1686" y="2064"/>
              <a:ext cx="1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0" name="Line 14">
              <a:extLst>
                <a:ext uri="{FF2B5EF4-FFF2-40B4-BE49-F238E27FC236}">
                  <a16:creationId xmlns:a16="http://schemas.microsoft.com/office/drawing/2014/main" id="{0000FCA2-CD26-4981-905F-F60926FE69F8}"/>
                </a:ext>
              </a:extLst>
            </p:cNvPr>
            <p:cNvSpPr>
              <a:spLocks noChangeShapeType="1"/>
            </p:cNvSpPr>
            <p:nvPr/>
          </p:nvSpPr>
          <p:spPr bwMode="auto">
            <a:xfrm>
              <a:off x="2886" y="2067"/>
              <a:ext cx="0" cy="1392"/>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1" name="Line 15">
              <a:extLst>
                <a:ext uri="{FF2B5EF4-FFF2-40B4-BE49-F238E27FC236}">
                  <a16:creationId xmlns:a16="http://schemas.microsoft.com/office/drawing/2014/main" id="{978799E5-517C-4B6A-9A2E-C5EE1D442FD1}"/>
                </a:ext>
              </a:extLst>
            </p:cNvPr>
            <p:cNvSpPr>
              <a:spLocks noChangeShapeType="1"/>
            </p:cNvSpPr>
            <p:nvPr/>
          </p:nvSpPr>
          <p:spPr bwMode="auto">
            <a:xfrm>
              <a:off x="1680" y="2496"/>
              <a:ext cx="1584" cy="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2" name="Line 16">
              <a:extLst>
                <a:ext uri="{FF2B5EF4-FFF2-40B4-BE49-F238E27FC236}">
                  <a16:creationId xmlns:a16="http://schemas.microsoft.com/office/drawing/2014/main" id="{C2C17D97-CCDA-4D48-A809-6621185DCFE7}"/>
                </a:ext>
              </a:extLst>
            </p:cNvPr>
            <p:cNvSpPr>
              <a:spLocks noChangeShapeType="1"/>
            </p:cNvSpPr>
            <p:nvPr/>
          </p:nvSpPr>
          <p:spPr bwMode="auto">
            <a:xfrm>
              <a:off x="3258" y="2499"/>
              <a:ext cx="0" cy="96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3" name="Freeform 17">
              <a:extLst>
                <a:ext uri="{FF2B5EF4-FFF2-40B4-BE49-F238E27FC236}">
                  <a16:creationId xmlns:a16="http://schemas.microsoft.com/office/drawing/2014/main" id="{2EC4C3F5-C1EC-4693-8F79-1DC47540F363}"/>
                </a:ext>
              </a:extLst>
            </p:cNvPr>
            <p:cNvSpPr>
              <a:spLocks/>
            </p:cNvSpPr>
            <p:nvPr/>
          </p:nvSpPr>
          <p:spPr bwMode="auto">
            <a:xfrm>
              <a:off x="2418" y="1878"/>
              <a:ext cx="1008" cy="1392"/>
            </a:xfrm>
            <a:custGeom>
              <a:avLst/>
              <a:gdLst>
                <a:gd name="T0" fmla="*/ 0 w 1008"/>
                <a:gd name="T1" fmla="*/ 1392 h 1392"/>
                <a:gd name="T2" fmla="*/ 960 w 1008"/>
                <a:gd name="T3" fmla="*/ 960 h 1392"/>
                <a:gd name="T4" fmla="*/ 288 w 1008"/>
                <a:gd name="T5" fmla="*/ 0 h 1392"/>
              </a:gdLst>
              <a:ahLst/>
              <a:cxnLst>
                <a:cxn ang="0">
                  <a:pos x="T0" y="T1"/>
                </a:cxn>
                <a:cxn ang="0">
                  <a:pos x="T2" y="T3"/>
                </a:cxn>
                <a:cxn ang="0">
                  <a:pos x="T4" y="T5"/>
                </a:cxn>
              </a:cxnLst>
              <a:rect l="0" t="0" r="r" b="b"/>
              <a:pathLst>
                <a:path w="1008" h="1392">
                  <a:moveTo>
                    <a:pt x="0" y="1392"/>
                  </a:moveTo>
                  <a:cubicBezTo>
                    <a:pt x="456" y="1292"/>
                    <a:pt x="912" y="1192"/>
                    <a:pt x="960" y="960"/>
                  </a:cubicBezTo>
                  <a:cubicBezTo>
                    <a:pt x="1008" y="728"/>
                    <a:pt x="648" y="364"/>
                    <a:pt x="288" y="0"/>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4" name="Line 18">
              <a:extLst>
                <a:ext uri="{FF2B5EF4-FFF2-40B4-BE49-F238E27FC236}">
                  <a16:creationId xmlns:a16="http://schemas.microsoft.com/office/drawing/2014/main" id="{474A72B2-FB05-401C-93B1-8E35F9F5B1F8}"/>
                </a:ext>
              </a:extLst>
            </p:cNvPr>
            <p:cNvSpPr>
              <a:spLocks noChangeShapeType="1"/>
            </p:cNvSpPr>
            <p:nvPr/>
          </p:nvSpPr>
          <p:spPr bwMode="auto">
            <a:xfrm>
              <a:off x="2880" y="3708"/>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5" name="Rectangle 19">
              <a:extLst>
                <a:ext uri="{FF2B5EF4-FFF2-40B4-BE49-F238E27FC236}">
                  <a16:creationId xmlns:a16="http://schemas.microsoft.com/office/drawing/2014/main" id="{6545FC3D-6413-4BBA-8531-4432481E3ED9}"/>
                </a:ext>
              </a:extLst>
            </p:cNvPr>
            <p:cNvSpPr>
              <a:spLocks noChangeArrowheads="1"/>
            </p:cNvSpPr>
            <p:nvPr/>
          </p:nvSpPr>
          <p:spPr bwMode="auto">
            <a:xfrm>
              <a:off x="1440" y="1959"/>
              <a:ext cx="336"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W</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1</a:t>
              </a:r>
            </a:p>
          </p:txBody>
        </p:sp>
        <p:sp>
          <p:nvSpPr>
            <p:cNvPr id="66" name="Rectangle 20">
              <a:extLst>
                <a:ext uri="{FF2B5EF4-FFF2-40B4-BE49-F238E27FC236}">
                  <a16:creationId xmlns:a16="http://schemas.microsoft.com/office/drawing/2014/main" id="{37EDB667-C3EE-4FDF-8AC1-D86F67F2103A}"/>
                </a:ext>
              </a:extLst>
            </p:cNvPr>
            <p:cNvSpPr>
              <a:spLocks noChangeArrowheads="1"/>
            </p:cNvSpPr>
            <p:nvPr/>
          </p:nvSpPr>
          <p:spPr bwMode="auto">
            <a:xfrm>
              <a:off x="1458" y="2400"/>
              <a:ext cx="336" cy="17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W</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2</a:t>
              </a:r>
            </a:p>
          </p:txBody>
        </p:sp>
        <p:sp>
          <p:nvSpPr>
            <p:cNvPr id="67" name="Line 21">
              <a:extLst>
                <a:ext uri="{FF2B5EF4-FFF2-40B4-BE49-F238E27FC236}">
                  <a16:creationId xmlns:a16="http://schemas.microsoft.com/office/drawing/2014/main" id="{3216F4D4-66E3-4995-9B66-D64DE44E3A9C}"/>
                </a:ext>
              </a:extLst>
            </p:cNvPr>
            <p:cNvSpPr>
              <a:spLocks noChangeShapeType="1"/>
            </p:cNvSpPr>
            <p:nvPr/>
          </p:nvSpPr>
          <p:spPr bwMode="auto">
            <a:xfrm>
              <a:off x="1449" y="2073"/>
              <a:ext cx="0" cy="3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1217739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456267"/>
            <a:ext cx="7340600" cy="47206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（三）税收与劳动投入：无差异曲线分析</a:t>
            </a:r>
            <a:endParaRPr lang="en-US" altLang="zh-CN" sz="2200" dirty="0">
              <a:solidFill>
                <a:sysClr val="windowText" lastClr="000000"/>
              </a:solidFill>
              <a:latin typeface="微软雅黑"/>
              <a:ea typeface="微软雅黑"/>
              <a:cs typeface="微软雅黑"/>
            </a:endParaRPr>
          </a:p>
          <a:p>
            <a:pPr>
              <a:defRPr/>
            </a:pPr>
            <a:endParaRPr lang="en-US" altLang="zh-TW"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劳动和闲暇的选择组合连成一条直线。</a:t>
            </a:r>
          </a:p>
          <a:p>
            <a:pPr>
              <a:defRPr/>
            </a:pPr>
            <a:r>
              <a:rPr lang="zh-CN" altLang="en-US" sz="2200" dirty="0">
                <a:solidFill>
                  <a:sysClr val="windowText" lastClr="000000"/>
                </a:solidFill>
                <a:latin typeface="微软雅黑"/>
                <a:ea typeface="微软雅黑"/>
                <a:cs typeface="微软雅黑"/>
              </a:rPr>
              <a:t>将方向相反的收入效应和替代效应综合在一起，进行无差异曲线分析。</a:t>
            </a:r>
          </a:p>
          <a:p>
            <a:pPr>
              <a:defRPr/>
            </a:pPr>
            <a:r>
              <a:rPr lang="zh-CN" altLang="en-US" sz="2200" dirty="0">
                <a:solidFill>
                  <a:sysClr val="windowText" lastClr="000000"/>
                </a:solidFill>
                <a:latin typeface="微软雅黑"/>
                <a:ea typeface="微软雅黑"/>
                <a:cs typeface="微软雅黑"/>
              </a:rPr>
              <a:t>收入效应常大于替代效应，但并非绝对</a:t>
            </a:r>
            <a:endParaRPr lang="en-US" altLang="zh-TW" sz="2200" dirty="0">
              <a:solidFill>
                <a:sysClr val="windowText" lastClr="000000"/>
              </a:solidFill>
              <a:latin typeface="微软雅黑"/>
              <a:ea typeface="微软雅黑"/>
              <a:cs typeface="微软雅黑"/>
            </a:endParaRPr>
          </a:p>
          <a:p>
            <a:pPr>
              <a:defRPr/>
            </a:pPr>
            <a:endParaRPr lang="en-US" altLang="zh-CN" sz="26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994508078"/>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17293</TotalTime>
  <Words>2034</Words>
  <Application>Microsoft Macintosh PowerPoint</Application>
  <PresentationFormat>全屏显示(4:3)</PresentationFormat>
  <Paragraphs>209</Paragraphs>
  <Slides>30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阿里巴巴普惠体 R</vt:lpstr>
      <vt:lpstr>隶书</vt:lpstr>
      <vt:lpstr>宋体</vt:lpstr>
      <vt:lpstr>微软雅黑</vt:lpstr>
      <vt:lpstr>Adobe 仿宋 Std R</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Yanjun Li</dc:creator>
  <cp:lastModifiedBy>15795</cp:lastModifiedBy>
  <cp:revision>256</cp:revision>
  <dcterms:created xsi:type="dcterms:W3CDTF">2020-01-23T12:56:00Z</dcterms:created>
  <dcterms:modified xsi:type="dcterms:W3CDTF">2021-05-12T10:02:40Z</dcterms:modified>
</cp:coreProperties>
</file>