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7" r:id="rId2"/>
    <p:sldId id="258" r:id="rId3"/>
    <p:sldId id="376" r:id="rId4"/>
    <p:sldId id="374" r:id="rId5"/>
    <p:sldId id="372" r:id="rId6"/>
    <p:sldId id="311" r:id="rId7"/>
    <p:sldId id="336" r:id="rId8"/>
    <p:sldId id="361" r:id="rId9"/>
    <p:sldId id="337" r:id="rId10"/>
    <p:sldId id="373" r:id="rId11"/>
    <p:sldId id="377" r:id="rId12"/>
    <p:sldId id="375" r:id="rId13"/>
    <p:sldId id="338" r:id="rId14"/>
    <p:sldId id="339" r:id="rId15"/>
    <p:sldId id="360" r:id="rId16"/>
    <p:sldId id="363" r:id="rId17"/>
    <p:sldId id="310" r:id="rId18"/>
    <p:sldId id="362" r:id="rId19"/>
    <p:sldId id="350" r:id="rId20"/>
    <p:sldId id="364" r:id="rId21"/>
    <p:sldId id="380" r:id="rId22"/>
    <p:sldId id="381" r:id="rId23"/>
    <p:sldId id="379" r:id="rId24"/>
    <p:sldId id="352" r:id="rId25"/>
    <p:sldId id="365" r:id="rId26"/>
    <p:sldId id="366" r:id="rId27"/>
    <p:sldId id="367" r:id="rId28"/>
    <p:sldId id="368" r:id="rId29"/>
    <p:sldId id="316" r:id="rId30"/>
    <p:sldId id="341" r:id="rId31"/>
    <p:sldId id="371" r:id="rId32"/>
    <p:sldId id="370" r:id="rId33"/>
    <p:sldId id="369" r:id="rId34"/>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21"/>
  </p:normalViewPr>
  <p:slideViewPr>
    <p:cSldViewPr snapToGrid="0" snapToObjects="1">
      <p:cViewPr varScale="1">
        <p:scale>
          <a:sx n="108" d="100"/>
          <a:sy n="108" d="100"/>
        </p:scale>
        <p:origin x="166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A5B11C-324E-C142-9C66-682AA2FA7283}" type="datetimeFigureOut">
              <a:rPr kumimoji="1" lang="zh-CN" altLang="en-US" smtClean="0"/>
              <a:t>2021/4/14</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27F0BD-3310-D047-A854-1F3612D5CA0D}" type="slidenum">
              <a:rPr kumimoji="1" lang="zh-CN" altLang="en-US" smtClean="0"/>
              <a:t>‹#›</a:t>
            </a:fld>
            <a:endParaRPr kumimoji="1" lang="zh-CN" altLang="en-US"/>
          </a:p>
        </p:txBody>
      </p:sp>
    </p:spTree>
    <p:extLst>
      <p:ext uri="{BB962C8B-B14F-4D97-AF65-F5344CB8AC3E}">
        <p14:creationId xmlns:p14="http://schemas.microsoft.com/office/powerpoint/2010/main" val="36916687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FC92152-58E5-2040-8662-68D72D275166}" type="slidenum">
              <a:rPr kumimoji="1" lang="zh-CN" altLang="en-US" smtClean="0"/>
              <a:t>31</a:t>
            </a:fld>
            <a:endParaRPr kumimoji="1" lang="zh-CN" altLang="en-US"/>
          </a:p>
        </p:txBody>
      </p:sp>
    </p:spTree>
    <p:extLst>
      <p:ext uri="{BB962C8B-B14F-4D97-AF65-F5344CB8AC3E}">
        <p14:creationId xmlns:p14="http://schemas.microsoft.com/office/powerpoint/2010/main" val="408956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146348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09218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97636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85855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2DA83322-4726-A248-916D-DDF4C56692A8}" type="datetimeFigureOut">
              <a:rPr kumimoji="1" lang="zh-CN" altLang="en-US" smtClean="0"/>
              <a:t>2021/4/14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51272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2021/4/14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134008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2DA83322-4726-A248-916D-DDF4C56692A8}" type="datetimeFigureOut">
              <a:rPr kumimoji="1" lang="zh-CN" altLang="en-US" smtClean="0"/>
              <a:t>2021/4/14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6332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2DA83322-4726-A248-916D-DDF4C56692A8}" type="datetimeFigureOut">
              <a:rPr kumimoji="1" lang="zh-CN" altLang="en-US" smtClean="0"/>
              <a:t>2021/4/14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30197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A83322-4726-A248-916D-DDF4C56692A8}" type="datetimeFigureOut">
              <a:rPr kumimoji="1" lang="zh-CN" altLang="en-US" smtClean="0"/>
              <a:t>2021/4/14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32652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2021/4/14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283589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2DA83322-4726-A248-916D-DDF4C56692A8}" type="datetimeFigureOut">
              <a:rPr kumimoji="1" lang="zh-CN" altLang="en-US" smtClean="0"/>
              <a:t>2021/4/14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47031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83322-4726-A248-916D-DDF4C56692A8}" type="datetimeFigureOut">
              <a:rPr kumimoji="1" lang="zh-CN" altLang="en-US" smtClean="0"/>
              <a:t>2021/4/14</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251DB-171B-BA43-923C-A3F8A5B291C9}" type="slidenum">
              <a:rPr kumimoji="1" lang="zh-CN" altLang="en-US" smtClean="0"/>
              <a:t>‹#›</a:t>
            </a:fld>
            <a:endParaRPr kumimoji="1" lang="zh-CN" altLang="en-US"/>
          </a:p>
        </p:txBody>
      </p:sp>
    </p:spTree>
    <p:extLst>
      <p:ext uri="{BB962C8B-B14F-4D97-AF65-F5344CB8AC3E}">
        <p14:creationId xmlns:p14="http://schemas.microsoft.com/office/powerpoint/2010/main" val="373022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3" name="组合 2"/>
          <p:cNvGrpSpPr/>
          <p:nvPr/>
        </p:nvGrpSpPr>
        <p:grpSpPr>
          <a:xfrm>
            <a:off x="0" y="0"/>
            <a:ext cx="9144000" cy="6858000"/>
            <a:chOff x="0" y="0"/>
            <a:chExt cx="9144000" cy="6858000"/>
          </a:xfrm>
        </p:grpSpPr>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latin typeface="Adobe 仿宋 Std R" panose="02020400000000000000" pitchFamily="18" charset="-122"/>
                  <a:ea typeface="Adobe 仿宋 Std R" panose="02020400000000000000" pitchFamily="18" charset="-122"/>
                </a:endParaRPr>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pic>
        <p:nvPicPr>
          <p:cNvPr id="9" name="图片 8"/>
          <p:cNvPicPr>
            <a:picLocks noChangeAspect="1"/>
          </p:cNvPicPr>
          <p:nvPr/>
        </p:nvPicPr>
        <p:blipFill>
          <a:blip r:embed="rId3"/>
          <a:stretch>
            <a:fillRect/>
          </a:stretch>
        </p:blipFill>
        <p:spPr>
          <a:xfrm>
            <a:off x="277459" y="1588169"/>
            <a:ext cx="7157324" cy="9520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文本框 1"/>
          <p:cNvSpPr txBox="1"/>
          <p:nvPr/>
        </p:nvSpPr>
        <p:spPr>
          <a:xfrm>
            <a:off x="1839910" y="1750754"/>
            <a:ext cx="4032421" cy="523220"/>
          </a:xfrm>
          <a:prstGeom prst="rect">
            <a:avLst/>
          </a:prstGeom>
          <a:noFill/>
        </p:spPr>
        <p:txBody>
          <a:bodyPr wrap="square" rtlCol="0">
            <a:spAutoFit/>
          </a:bodyPr>
          <a:lstStyle/>
          <a:p>
            <a:pPr algn="ctr"/>
            <a:r>
              <a:rPr lang="zh-CN" altLang="en-US" sz="28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转移支出</a:t>
            </a:r>
          </a:p>
        </p:txBody>
      </p:sp>
    </p:spTree>
    <p:extLst>
      <p:ext uri="{BB962C8B-B14F-4D97-AF65-F5344CB8AC3E}">
        <p14:creationId xmlns:p14="http://schemas.microsoft.com/office/powerpoint/2010/main" val="21888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128156"/>
            <a:ext cx="7442200" cy="50488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政府介入社会保障的理由：</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rPr>
              <a:t>1.</a:t>
            </a:r>
            <a:r>
              <a:rPr lang="zh-CN" altLang="en-US" sz="2200" dirty="0">
                <a:solidFill>
                  <a:sysClr val="windowText" lastClr="000000"/>
                </a:solidFill>
                <a:latin typeface="微软雅黑"/>
                <a:ea typeface="微软雅黑"/>
              </a:rPr>
              <a:t> 保护公民基本生活权利</a:t>
            </a:r>
          </a:p>
          <a:p>
            <a:pPr>
              <a:defRPr/>
            </a:pPr>
            <a:r>
              <a:rPr lang="en-US" altLang="zh-CN" sz="2200" dirty="0">
                <a:solidFill>
                  <a:sysClr val="windowText" lastClr="000000"/>
                </a:solidFill>
                <a:latin typeface="微软雅黑"/>
                <a:ea typeface="微软雅黑"/>
              </a:rPr>
              <a:t>2.</a:t>
            </a:r>
            <a:r>
              <a:rPr lang="zh-CN" altLang="en-US" sz="2200" dirty="0">
                <a:solidFill>
                  <a:sysClr val="windowText" lastClr="000000"/>
                </a:solidFill>
                <a:latin typeface="微软雅黑"/>
                <a:ea typeface="微软雅黑"/>
              </a:rPr>
              <a:t> 提供个体评价低于社会评价的优值品</a:t>
            </a:r>
          </a:p>
          <a:p>
            <a:pPr>
              <a:defRPr/>
            </a:pPr>
            <a:r>
              <a:rPr lang="en-US" altLang="zh-CN" sz="2200" dirty="0">
                <a:solidFill>
                  <a:sysClr val="windowText" lastClr="000000"/>
                </a:solidFill>
                <a:latin typeface="微软雅黑"/>
                <a:ea typeface="微软雅黑"/>
              </a:rPr>
              <a:t>3.</a:t>
            </a:r>
            <a:r>
              <a:rPr lang="zh-CN" altLang="en-US" sz="2200" dirty="0">
                <a:solidFill>
                  <a:sysClr val="windowText" lastClr="000000"/>
                </a:solidFill>
                <a:latin typeface="微软雅黑"/>
                <a:ea typeface="微软雅黑"/>
              </a:rPr>
              <a:t> 消除保险市场上的逆向选择</a:t>
            </a:r>
          </a:p>
          <a:p>
            <a:pPr>
              <a:defRPr/>
            </a:pPr>
            <a:r>
              <a:rPr lang="en-US" altLang="zh-CN" sz="2200" dirty="0">
                <a:solidFill>
                  <a:sysClr val="windowText" lastClr="000000"/>
                </a:solidFill>
                <a:latin typeface="微软雅黑"/>
                <a:ea typeface="微软雅黑"/>
              </a:rPr>
              <a:t>4.</a:t>
            </a:r>
            <a:r>
              <a:rPr lang="zh-CN" altLang="en-US" sz="2200" dirty="0">
                <a:solidFill>
                  <a:sysClr val="windowText" lastClr="000000"/>
                </a:solidFill>
                <a:latin typeface="微软雅黑"/>
                <a:ea typeface="微软雅黑"/>
              </a:rPr>
              <a:t> 调节收入分配，缩小贫富差距</a:t>
            </a:r>
          </a:p>
          <a:p>
            <a:pPr>
              <a:defRPr/>
            </a:pPr>
            <a:r>
              <a:rPr lang="en-US" altLang="zh-CN" sz="2200" dirty="0">
                <a:solidFill>
                  <a:sysClr val="windowText" lastClr="000000"/>
                </a:solidFill>
                <a:latin typeface="微软雅黑"/>
                <a:ea typeface="微软雅黑"/>
              </a:rPr>
              <a:t>5.</a:t>
            </a:r>
            <a:r>
              <a:rPr lang="zh-CN" altLang="en-US" sz="2200" dirty="0">
                <a:solidFill>
                  <a:sysClr val="windowText" lastClr="000000"/>
                </a:solidFill>
                <a:latin typeface="微软雅黑"/>
                <a:ea typeface="微软雅黑"/>
              </a:rPr>
              <a:t> 维护宏观经济稳定，平抑经济周期波动</a:t>
            </a:r>
          </a:p>
        </p:txBody>
      </p:sp>
    </p:spTree>
    <p:extLst>
      <p:ext uri="{BB962C8B-B14F-4D97-AF65-F5344CB8AC3E}">
        <p14:creationId xmlns:p14="http://schemas.microsoft.com/office/powerpoint/2010/main" val="4146321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graphicFrame>
        <p:nvGraphicFramePr>
          <p:cNvPr id="15" name="内容占位符 2">
            <a:extLst>
              <a:ext uri="{FF2B5EF4-FFF2-40B4-BE49-F238E27FC236}">
                <a16:creationId xmlns:a16="http://schemas.microsoft.com/office/drawing/2014/main" id="{098767CF-CAB1-9846-BCF2-32529C3DCEBA}"/>
              </a:ext>
            </a:extLst>
          </p:cNvPr>
          <p:cNvGraphicFramePr>
            <a:graphicFrameLocks/>
          </p:cNvGraphicFramePr>
          <p:nvPr>
            <p:extLst>
              <p:ext uri="{D42A27DB-BD31-4B8C-83A1-F6EECF244321}">
                <p14:modId xmlns:p14="http://schemas.microsoft.com/office/powerpoint/2010/main" val="4065958663"/>
              </p:ext>
            </p:extLst>
          </p:nvPr>
        </p:nvGraphicFramePr>
        <p:xfrm>
          <a:off x="68854" y="615939"/>
          <a:ext cx="8929687" cy="5857050"/>
        </p:xfrm>
        <a:graphic>
          <a:graphicData uri="http://schemas.openxmlformats.org/drawingml/2006/table">
            <a:tbl>
              <a:tblPr/>
              <a:tblGrid>
                <a:gridCol w="593725">
                  <a:extLst>
                    <a:ext uri="{9D8B030D-6E8A-4147-A177-3AD203B41FA5}">
                      <a16:colId xmlns:a16="http://schemas.microsoft.com/office/drawing/2014/main" val="2169637951"/>
                    </a:ext>
                  </a:extLst>
                </a:gridCol>
                <a:gridCol w="1301750">
                  <a:extLst>
                    <a:ext uri="{9D8B030D-6E8A-4147-A177-3AD203B41FA5}">
                      <a16:colId xmlns:a16="http://schemas.microsoft.com/office/drawing/2014/main" val="3939543063"/>
                    </a:ext>
                  </a:extLst>
                </a:gridCol>
                <a:gridCol w="1082675">
                  <a:extLst>
                    <a:ext uri="{9D8B030D-6E8A-4147-A177-3AD203B41FA5}">
                      <a16:colId xmlns:a16="http://schemas.microsoft.com/office/drawing/2014/main" val="3060392346"/>
                    </a:ext>
                  </a:extLst>
                </a:gridCol>
                <a:gridCol w="736600">
                  <a:extLst>
                    <a:ext uri="{9D8B030D-6E8A-4147-A177-3AD203B41FA5}">
                      <a16:colId xmlns:a16="http://schemas.microsoft.com/office/drawing/2014/main" val="80376866"/>
                    </a:ext>
                  </a:extLst>
                </a:gridCol>
                <a:gridCol w="1265237">
                  <a:extLst>
                    <a:ext uri="{9D8B030D-6E8A-4147-A177-3AD203B41FA5}">
                      <a16:colId xmlns:a16="http://schemas.microsoft.com/office/drawing/2014/main" val="2163683568"/>
                    </a:ext>
                  </a:extLst>
                </a:gridCol>
                <a:gridCol w="1295400">
                  <a:extLst>
                    <a:ext uri="{9D8B030D-6E8A-4147-A177-3AD203B41FA5}">
                      <a16:colId xmlns:a16="http://schemas.microsoft.com/office/drawing/2014/main" val="2056684441"/>
                    </a:ext>
                  </a:extLst>
                </a:gridCol>
                <a:gridCol w="1289050">
                  <a:extLst>
                    <a:ext uri="{9D8B030D-6E8A-4147-A177-3AD203B41FA5}">
                      <a16:colId xmlns:a16="http://schemas.microsoft.com/office/drawing/2014/main" val="1975010426"/>
                    </a:ext>
                  </a:extLst>
                </a:gridCol>
                <a:gridCol w="1365250">
                  <a:extLst>
                    <a:ext uri="{9D8B030D-6E8A-4147-A177-3AD203B41FA5}">
                      <a16:colId xmlns:a16="http://schemas.microsoft.com/office/drawing/2014/main" val="3446735587"/>
                    </a:ext>
                  </a:extLst>
                </a:gridCol>
              </a:tblGrid>
              <a:tr h="254000">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年份</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财政支出中社会保障支出</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6">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其中：</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17732907"/>
                  </a:ext>
                </a:extLst>
              </a:tr>
              <a:tr h="506413">
                <a:tc vMerge="1">
                  <a:txBody>
                    <a:bodyPr/>
                    <a:lstStyle/>
                    <a:p>
                      <a:endParaRPr lang="zh-CN" altLang="en-US"/>
                    </a:p>
                  </a:txBody>
                  <a:tcPr/>
                </a:tc>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社会保障基金补助支出</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就业补助支出</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行政事业单位离退休支出</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自然灾害生活救助支出</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城市居民最低生活保障支出</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农村居民最低生活保障支出</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552745281"/>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1998</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595.63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6.48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274.36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52.56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8.86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4254209334"/>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1999</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1 197.44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169.66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4.12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393.92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32.31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17.95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935400476"/>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2000</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1 517.57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298.65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6.35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478.57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31.16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26.48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4064376288"/>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2001</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1 987.4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342.97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6.81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624.72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35.86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45.74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937283877"/>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2002</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2 636.22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517.29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11.38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788.83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38.62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101.63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660748208"/>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2003</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2 655.91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493.9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99.24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894.97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56.95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160.63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862289868"/>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2004</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3 116.06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519.77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130.12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028.11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49.04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178.83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827460175"/>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2005</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698.86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577.23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160.91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164.83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62.97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198.21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205986787"/>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2006</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4 394.11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888.95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345.37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330.2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70.99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241.01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4057166978"/>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2007</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5 447.16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1 275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370.9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566.9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91.57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296.04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109.10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235388589"/>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2008</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6 804.29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630.88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414.55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812.49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356.92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411.70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228.70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474591233"/>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2009</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7 606.68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776.73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511.31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092.95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122.82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517.85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363.00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2867109006"/>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2010</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9 130.62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309.80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624.94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353.55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333.72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539.53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446.59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365061757"/>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2011</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11 109.40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152.19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670.39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737.75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231.65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675.06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665.48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631553847"/>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2012</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12 585.52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828.29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736.53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848.84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272.02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666.36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698.71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005439484"/>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2013</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14 490.54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403.14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822.56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208.43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240.91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763.38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861.04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174922801"/>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2014</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15 968.85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042.83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870.78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668.01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210.47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737.47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869.00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281606697"/>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2015</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19 018.69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596.19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870.93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360.95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195.52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753.81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931.53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4097199221"/>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2016</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21 591.45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7 633.54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784.98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5 234.64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273.15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643.10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r>
                        <a:rPr kumimoji="0" lang="zh-CN"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014.50 </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815605414"/>
                  </a:ext>
                </a:extLst>
              </a:tr>
              <a:tr h="2540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rPr>
                        <a:t>2017</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24611.68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7448.66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817.37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7578.95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192.38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22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1475.83</a:t>
                      </a:r>
                      <a:endParaRPr kumimoji="0" lang="zh-CN" altLang="zh-CN" sz="11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5631" marR="5631"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hMerge="1">
                  <a:txBody>
                    <a:bodyPr/>
                    <a:lstStyle/>
                    <a:p>
                      <a:endParaRPr lang="zh-CN" altLang="en-US"/>
                    </a:p>
                  </a:txBody>
                  <a:tcPr/>
                </a:tc>
                <a:extLst>
                  <a:ext uri="{0D108BD9-81ED-4DB2-BD59-A6C34878D82A}">
                    <a16:rowId xmlns:a16="http://schemas.microsoft.com/office/drawing/2014/main" val="570179509"/>
                  </a:ext>
                </a:extLst>
              </a:tr>
            </a:tbl>
          </a:graphicData>
        </a:graphic>
      </p:graphicFrame>
    </p:spTree>
    <p:extLst>
      <p:ext uri="{BB962C8B-B14F-4D97-AF65-F5344CB8AC3E}">
        <p14:creationId xmlns:p14="http://schemas.microsoft.com/office/powerpoint/2010/main" val="221099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224126" y="715801"/>
            <a:ext cx="8231106" cy="57090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（二）社会保障制度的形成与发展</a:t>
            </a:r>
            <a:endParaRPr lang="en-US" altLang="zh-CN" sz="24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1. </a:t>
            </a:r>
            <a:r>
              <a:rPr lang="zh-CN" altLang="en-US" sz="2000" dirty="0">
                <a:solidFill>
                  <a:sysClr val="windowText" lastClr="000000"/>
                </a:solidFill>
                <a:latin typeface="微软雅黑"/>
                <a:ea typeface="微软雅黑"/>
                <a:cs typeface="微软雅黑"/>
              </a:rPr>
              <a:t>形成阶段：</a:t>
            </a:r>
            <a:r>
              <a:rPr lang="en-US" altLang="zh-CN" sz="2000" dirty="0">
                <a:solidFill>
                  <a:sysClr val="windowText" lastClr="000000"/>
                </a:solidFill>
                <a:latin typeface="微软雅黑"/>
                <a:ea typeface="微软雅黑"/>
                <a:cs typeface="微软雅黑"/>
              </a:rPr>
              <a:t>(19</a:t>
            </a:r>
            <a:r>
              <a:rPr lang="zh-CN" altLang="en-US" sz="2000" dirty="0">
                <a:solidFill>
                  <a:sysClr val="windowText" lastClr="000000"/>
                </a:solidFill>
                <a:latin typeface="微软雅黑"/>
                <a:ea typeface="微软雅黑"/>
                <a:cs typeface="微软雅黑"/>
              </a:rPr>
              <a:t>世纪</a:t>
            </a:r>
            <a:r>
              <a:rPr lang="en-US" altLang="zh-CN" sz="2000" dirty="0">
                <a:solidFill>
                  <a:sysClr val="windowText" lastClr="000000"/>
                </a:solidFill>
                <a:latin typeface="微软雅黑"/>
                <a:ea typeface="微软雅黑"/>
                <a:cs typeface="微软雅黑"/>
              </a:rPr>
              <a:t>80</a:t>
            </a:r>
            <a:r>
              <a:rPr lang="zh-CN" altLang="en-US" sz="2000" dirty="0">
                <a:solidFill>
                  <a:sysClr val="windowText" lastClr="000000"/>
                </a:solidFill>
                <a:latin typeface="微软雅黑"/>
                <a:ea typeface="微软雅黑"/>
                <a:cs typeface="微软雅黑"/>
              </a:rPr>
              <a:t>年代</a:t>
            </a:r>
            <a:r>
              <a:rPr lang="en-US" altLang="zh-CN" sz="2000" dirty="0">
                <a:solidFill>
                  <a:sysClr val="windowText" lastClr="000000"/>
                </a:solidFill>
                <a:latin typeface="微软雅黑"/>
                <a:ea typeface="微软雅黑"/>
                <a:cs typeface="微软雅黑"/>
              </a:rPr>
              <a:t>) </a:t>
            </a:r>
          </a:p>
          <a:p>
            <a:pPr>
              <a:defRPr/>
            </a:pPr>
            <a:r>
              <a:rPr lang="en-US" altLang="zh-CN" sz="1800" dirty="0">
                <a:solidFill>
                  <a:sysClr val="windowText" lastClr="000000"/>
                </a:solidFill>
                <a:latin typeface="微软雅黑"/>
                <a:ea typeface="微软雅黑"/>
                <a:cs typeface="微软雅黑"/>
              </a:rPr>
              <a:t> - </a:t>
            </a:r>
            <a:r>
              <a:rPr lang="zh-CN" altLang="en-US" sz="1800" dirty="0">
                <a:solidFill>
                  <a:sysClr val="windowText" lastClr="000000"/>
                </a:solidFill>
                <a:latin typeface="微软雅黑"/>
                <a:ea typeface="微软雅黑"/>
                <a:cs typeface="微软雅黑"/>
              </a:rPr>
              <a:t>发源于</a:t>
            </a:r>
            <a:r>
              <a:rPr lang="zh-CN" altLang="en-US" sz="1800" dirty="0">
                <a:solidFill>
                  <a:srgbClr val="0070C0"/>
                </a:solidFill>
                <a:latin typeface="微软雅黑"/>
                <a:ea typeface="微软雅黑"/>
                <a:cs typeface="微软雅黑"/>
              </a:rPr>
              <a:t>德国</a:t>
            </a:r>
            <a:r>
              <a:rPr lang="zh-CN" altLang="en-US" sz="1800" dirty="0">
                <a:solidFill>
                  <a:sysClr val="windowText" lastClr="000000"/>
                </a:solidFill>
                <a:latin typeface="微软雅黑"/>
                <a:ea typeface="微软雅黑"/>
                <a:cs typeface="微软雅黑"/>
              </a:rPr>
              <a:t>俾斯麦实行的社会保险立法（国家组织、立法、以保险为特征）； </a:t>
            </a:r>
            <a:endParaRPr lang="en-US" altLang="zh-CN" sz="1800" dirty="0">
              <a:solidFill>
                <a:sysClr val="windowText" lastClr="000000"/>
              </a:solidFill>
              <a:latin typeface="微软雅黑"/>
              <a:ea typeface="微软雅黑"/>
              <a:cs typeface="微软雅黑"/>
            </a:endParaRPr>
          </a:p>
          <a:p>
            <a:pPr>
              <a:defRPr/>
            </a:pPr>
            <a:r>
              <a:rPr lang="en-US" altLang="zh-CN" sz="1800" dirty="0">
                <a:solidFill>
                  <a:sysClr val="windowText" lastClr="000000"/>
                </a:solidFill>
                <a:latin typeface="微软雅黑"/>
                <a:ea typeface="微软雅黑"/>
                <a:cs typeface="微软雅黑"/>
              </a:rPr>
              <a:t> - </a:t>
            </a:r>
            <a:r>
              <a:rPr lang="zh-CN" altLang="en-US" sz="1800" dirty="0">
                <a:solidFill>
                  <a:sysClr val="windowText" lastClr="000000"/>
                </a:solidFill>
                <a:latin typeface="微软雅黑"/>
                <a:ea typeface="微软雅黑"/>
                <a:cs typeface="微软雅黑"/>
              </a:rPr>
              <a:t>伴随工业社会发展而出现，有两个条件： 社会矛盾加剧、生产力发展</a:t>
            </a:r>
            <a:endParaRPr lang="en-US" altLang="zh-CN" sz="1800" dirty="0">
              <a:solidFill>
                <a:sysClr val="windowText" lastClr="000000"/>
              </a:solidFill>
              <a:latin typeface="微软雅黑"/>
              <a:ea typeface="微软雅黑"/>
              <a:cs typeface="微软雅黑"/>
            </a:endParaRPr>
          </a:p>
          <a:p>
            <a:pPr>
              <a:defRPr/>
            </a:pPr>
            <a:endParaRPr lang="en-US" altLang="zh-CN" sz="18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2. </a:t>
            </a:r>
            <a:r>
              <a:rPr lang="zh-CN" altLang="en-US" sz="2000" dirty="0">
                <a:solidFill>
                  <a:sysClr val="windowText" lastClr="000000"/>
                </a:solidFill>
                <a:latin typeface="微软雅黑"/>
                <a:ea typeface="微软雅黑"/>
                <a:cs typeface="微软雅黑"/>
              </a:rPr>
              <a:t>成熟阶段</a:t>
            </a:r>
            <a:r>
              <a:rPr lang="en-US" altLang="zh-CN" sz="2000" dirty="0">
                <a:solidFill>
                  <a:sysClr val="windowText" lastClr="000000"/>
                </a:solidFill>
                <a:latin typeface="微软雅黑"/>
                <a:ea typeface="微软雅黑"/>
                <a:cs typeface="微软雅黑"/>
              </a:rPr>
              <a:t>(20</a:t>
            </a:r>
            <a:r>
              <a:rPr lang="zh-CN" altLang="en-US" sz="2000" dirty="0">
                <a:solidFill>
                  <a:sysClr val="windowText" lastClr="000000"/>
                </a:solidFill>
                <a:latin typeface="微软雅黑"/>
                <a:ea typeface="微软雅黑"/>
                <a:cs typeface="微软雅黑"/>
              </a:rPr>
              <a:t>世纪上、中叶</a:t>
            </a:r>
            <a:r>
              <a:rPr lang="en-US" altLang="zh-CN" sz="2000" dirty="0">
                <a:solidFill>
                  <a:sysClr val="windowText" lastClr="000000"/>
                </a:solidFill>
                <a:latin typeface="微软雅黑"/>
                <a:ea typeface="微软雅黑"/>
                <a:cs typeface="微软雅黑"/>
              </a:rPr>
              <a:t>) </a:t>
            </a:r>
          </a:p>
          <a:p>
            <a:pPr>
              <a:defRPr/>
            </a:pPr>
            <a:r>
              <a:rPr lang="en-US" altLang="zh-CN" sz="1800" dirty="0">
                <a:solidFill>
                  <a:sysClr val="windowText" lastClr="000000"/>
                </a:solidFill>
                <a:latin typeface="微软雅黑"/>
                <a:ea typeface="微软雅黑"/>
                <a:cs typeface="微软雅黑"/>
              </a:rPr>
              <a:t> - </a:t>
            </a:r>
            <a:r>
              <a:rPr lang="zh-CN" altLang="en-US" sz="1800" dirty="0">
                <a:solidFill>
                  <a:sysClr val="windowText" lastClr="000000"/>
                </a:solidFill>
                <a:latin typeface="微软雅黑"/>
                <a:ea typeface="微软雅黑"/>
                <a:cs typeface="微软雅黑"/>
              </a:rPr>
              <a:t>背景：大危机、黄金发展期 </a:t>
            </a:r>
            <a:endParaRPr lang="en-US" altLang="zh-CN" sz="1800" dirty="0">
              <a:solidFill>
                <a:sysClr val="windowText" lastClr="000000"/>
              </a:solidFill>
              <a:latin typeface="微软雅黑"/>
              <a:ea typeface="微软雅黑"/>
              <a:cs typeface="微软雅黑"/>
            </a:endParaRPr>
          </a:p>
          <a:p>
            <a:pPr>
              <a:defRPr/>
            </a:pPr>
            <a:r>
              <a:rPr lang="en-US" altLang="zh-CN" sz="1800" dirty="0">
                <a:solidFill>
                  <a:sysClr val="windowText" lastClr="000000"/>
                </a:solidFill>
                <a:latin typeface="微软雅黑"/>
                <a:ea typeface="微软雅黑"/>
                <a:cs typeface="微软雅黑"/>
              </a:rPr>
              <a:t> - </a:t>
            </a:r>
            <a:r>
              <a:rPr lang="zh-CN" altLang="en-US" sz="1800" dirty="0">
                <a:solidFill>
                  <a:sysClr val="windowText" lastClr="000000"/>
                </a:solidFill>
                <a:latin typeface="微软雅黑"/>
                <a:ea typeface="微软雅黑"/>
                <a:cs typeface="微软雅黑"/>
              </a:rPr>
              <a:t>内容：福利国家</a:t>
            </a:r>
            <a:r>
              <a:rPr lang="en-US" altLang="zh-CN" sz="1800" dirty="0">
                <a:solidFill>
                  <a:sysClr val="windowText" lastClr="000000"/>
                </a:solidFill>
                <a:latin typeface="微软雅黑"/>
                <a:ea typeface="微软雅黑"/>
                <a:cs typeface="微软雅黑"/>
              </a:rPr>
              <a:t>——“</a:t>
            </a:r>
            <a:r>
              <a:rPr lang="zh-CN" altLang="en-US" sz="1800" dirty="0">
                <a:solidFill>
                  <a:sysClr val="windowText" lastClr="000000"/>
                </a:solidFill>
                <a:latin typeface="微软雅黑"/>
                <a:ea typeface="微软雅黑"/>
                <a:cs typeface="微软雅黑"/>
              </a:rPr>
              <a:t>从摇篮到坟墓</a:t>
            </a:r>
            <a:r>
              <a:rPr lang="en-US" altLang="zh-CN" sz="1800" dirty="0">
                <a:solidFill>
                  <a:sysClr val="windowText" lastClr="000000"/>
                </a:solidFill>
                <a:latin typeface="微软雅黑"/>
                <a:ea typeface="微软雅黑"/>
                <a:cs typeface="微软雅黑"/>
              </a:rPr>
              <a:t>”</a:t>
            </a:r>
            <a:br>
              <a:rPr lang="en-US" altLang="zh-CN" sz="1800" dirty="0">
                <a:solidFill>
                  <a:sysClr val="windowText" lastClr="000000"/>
                </a:solidFill>
                <a:latin typeface="微软雅黑"/>
                <a:ea typeface="微软雅黑"/>
                <a:cs typeface="微软雅黑"/>
              </a:rPr>
            </a:br>
            <a:r>
              <a:rPr lang="zh-CN" altLang="en-US" sz="1800" dirty="0">
                <a:solidFill>
                  <a:srgbClr val="E46C0A"/>
                </a:solidFill>
                <a:latin typeface="微软雅黑"/>
                <a:ea typeface="微软雅黑"/>
                <a:cs typeface="微软雅黑"/>
              </a:rPr>
              <a:t>“收入均等化、就业充分化、福利普遍化、设施体系化”</a:t>
            </a:r>
            <a:endParaRPr lang="en-US" altLang="zh-CN" sz="1800" dirty="0">
              <a:solidFill>
                <a:srgbClr val="E46C0A"/>
              </a:solidFill>
              <a:latin typeface="微软雅黑"/>
              <a:ea typeface="微软雅黑"/>
              <a:cs typeface="微软雅黑"/>
            </a:endParaRPr>
          </a:p>
          <a:p>
            <a:pPr>
              <a:defRPr/>
            </a:pPr>
            <a:endParaRPr lang="en-US" altLang="zh-CN" sz="1800" dirty="0">
              <a:solidFill>
                <a:srgbClr val="E46C0A"/>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3. </a:t>
            </a:r>
            <a:r>
              <a:rPr lang="zh-CN" altLang="en-US" sz="2000" dirty="0">
                <a:solidFill>
                  <a:sysClr val="windowText" lastClr="000000"/>
                </a:solidFill>
                <a:latin typeface="微软雅黑"/>
                <a:ea typeface="微软雅黑"/>
                <a:cs typeface="微软雅黑"/>
              </a:rPr>
              <a:t>调整阶段</a:t>
            </a:r>
            <a:r>
              <a:rPr lang="en-US" altLang="zh-CN" sz="2000" dirty="0">
                <a:solidFill>
                  <a:sysClr val="windowText" lastClr="000000"/>
                </a:solidFill>
                <a:latin typeface="微软雅黑"/>
                <a:ea typeface="微软雅黑"/>
                <a:cs typeface="微软雅黑"/>
              </a:rPr>
              <a:t>(20</a:t>
            </a:r>
            <a:r>
              <a:rPr lang="zh-CN" altLang="en-US" sz="2000" dirty="0">
                <a:solidFill>
                  <a:sysClr val="windowText" lastClr="000000"/>
                </a:solidFill>
                <a:latin typeface="微软雅黑"/>
                <a:ea typeface="微软雅黑"/>
                <a:cs typeface="微软雅黑"/>
              </a:rPr>
              <a:t>世纪</a:t>
            </a:r>
            <a:r>
              <a:rPr lang="en-US" altLang="zh-CN" sz="2000" dirty="0">
                <a:solidFill>
                  <a:sysClr val="windowText" lastClr="000000"/>
                </a:solidFill>
                <a:latin typeface="微软雅黑"/>
                <a:ea typeface="微软雅黑"/>
                <a:cs typeface="微软雅黑"/>
              </a:rPr>
              <a:t>80</a:t>
            </a:r>
            <a:r>
              <a:rPr lang="zh-CN" altLang="en-US" sz="2000" dirty="0">
                <a:solidFill>
                  <a:sysClr val="windowText" lastClr="000000"/>
                </a:solidFill>
                <a:latin typeface="微软雅黑"/>
                <a:ea typeface="微软雅黑"/>
                <a:cs typeface="微软雅黑"/>
              </a:rPr>
              <a:t>年代</a:t>
            </a:r>
            <a:r>
              <a:rPr lang="en-US" altLang="zh-CN" sz="2000" dirty="0">
                <a:solidFill>
                  <a:sysClr val="windowText" lastClr="000000"/>
                </a:solidFill>
                <a:latin typeface="微软雅黑"/>
                <a:ea typeface="微软雅黑"/>
                <a:cs typeface="微软雅黑"/>
              </a:rPr>
              <a:t>) </a:t>
            </a:r>
          </a:p>
          <a:p>
            <a:pPr>
              <a:defRPr/>
            </a:pPr>
            <a:r>
              <a:rPr lang="en-US" altLang="zh-CN" sz="1800" dirty="0">
                <a:solidFill>
                  <a:sysClr val="windowText" lastClr="000000"/>
                </a:solidFill>
                <a:latin typeface="微软雅黑"/>
                <a:ea typeface="微软雅黑"/>
                <a:cs typeface="微软雅黑"/>
              </a:rPr>
              <a:t> - </a:t>
            </a:r>
            <a:r>
              <a:rPr lang="zh-CN" altLang="en-US" sz="1800" dirty="0">
                <a:solidFill>
                  <a:sysClr val="windowText" lastClr="000000"/>
                </a:solidFill>
                <a:latin typeface="微软雅黑"/>
                <a:ea typeface="微软雅黑"/>
                <a:cs typeface="微软雅黑"/>
              </a:rPr>
              <a:t>背景：“滞胀”、“福利病”、“新保守主义” 财政危机 效率受损 管理成本提高 </a:t>
            </a:r>
            <a:endParaRPr lang="en-US" altLang="zh-CN" sz="1800" dirty="0">
              <a:solidFill>
                <a:sysClr val="windowText" lastClr="000000"/>
              </a:solidFill>
              <a:latin typeface="微软雅黑"/>
              <a:ea typeface="微软雅黑"/>
              <a:cs typeface="微软雅黑"/>
            </a:endParaRPr>
          </a:p>
          <a:p>
            <a:pPr>
              <a:defRPr/>
            </a:pPr>
            <a:r>
              <a:rPr lang="en-US" altLang="zh-CN" sz="1800" dirty="0">
                <a:solidFill>
                  <a:sysClr val="windowText" lastClr="000000"/>
                </a:solidFill>
                <a:latin typeface="微软雅黑"/>
                <a:ea typeface="微软雅黑"/>
                <a:cs typeface="微软雅黑"/>
              </a:rPr>
              <a:t> - </a:t>
            </a:r>
            <a:r>
              <a:rPr lang="zh-CN" altLang="en-US" sz="1800" dirty="0">
                <a:solidFill>
                  <a:sysClr val="windowText" lastClr="000000"/>
                </a:solidFill>
                <a:latin typeface="微软雅黑"/>
                <a:ea typeface="微软雅黑"/>
                <a:cs typeface="微软雅黑"/>
              </a:rPr>
              <a:t>调整措施 ： 提高费率，广辟来源； 削减项目、降低标准； 强化市场机制的作用； 鼓励发展商业性保险； 调整社会保险模式。</a:t>
            </a: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4113421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914400"/>
            <a:ext cx="7272867" cy="5545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（三）社会保障的功能</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社会功能</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社会补偿功能</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社会稳定功能</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社会公平功能</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经济功能 </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劳动力再生产的保护器 </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收入再分配的协调器 </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经济发展的调节器  </a:t>
            </a: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842439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1" y="1405467"/>
            <a:ext cx="6557934"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（四）社会保障基金的来源</a:t>
            </a:r>
          </a:p>
          <a:p>
            <a:pPr>
              <a:defRPr/>
            </a:pPr>
            <a:endParaRPr lang="en-US" altLang="zh-CN" sz="24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世界上大多数国家实行由国家、企业和个人三方负担的办法，或依据具体情况，由这三种来源的不同组合构成。</a:t>
            </a: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891217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05467"/>
            <a:ext cx="6874041"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（五）社会保障（保险）基金的筹资模式</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现收现付制</a:t>
            </a:r>
            <a:r>
              <a:rPr lang="en-US" altLang="zh-CN" sz="2000" dirty="0">
                <a:solidFill>
                  <a:sysClr val="windowText" lastClr="000000"/>
                </a:solidFill>
                <a:latin typeface="微软雅黑"/>
                <a:ea typeface="微软雅黑"/>
                <a:cs typeface="微软雅黑"/>
              </a:rPr>
              <a:t> (pay-as-you-go system) </a:t>
            </a: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隔代赡养、受益基准 </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完全基金制</a:t>
            </a:r>
            <a:r>
              <a:rPr lang="en-US" altLang="zh-CN" sz="2000" dirty="0">
                <a:solidFill>
                  <a:sysClr val="windowText" lastClr="000000"/>
                </a:solidFill>
                <a:latin typeface="微软雅黑"/>
                <a:ea typeface="微软雅黑"/>
                <a:cs typeface="微软雅黑"/>
              </a:rPr>
              <a:t> (fully funded system</a:t>
            </a:r>
            <a:r>
              <a:rPr lang="zh-CN" altLang="en-US" sz="2000" dirty="0">
                <a:solidFill>
                  <a:sysClr val="windowText" lastClr="000000"/>
                </a:solidFill>
                <a:latin typeface="微软雅黑"/>
                <a:ea typeface="微软雅黑"/>
                <a:cs typeface="微软雅黑"/>
              </a:rPr>
              <a:t>） </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自我赡养、供款基准 </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部分基金制</a:t>
            </a:r>
            <a:r>
              <a:rPr lang="en-US" altLang="zh-CN" sz="2000" dirty="0">
                <a:solidFill>
                  <a:sysClr val="windowText" lastClr="000000"/>
                </a:solidFill>
                <a:latin typeface="微软雅黑"/>
                <a:ea typeface="微软雅黑"/>
                <a:cs typeface="微软雅黑"/>
              </a:rPr>
              <a:t> (partially funded system) </a:t>
            </a:r>
          </a:p>
          <a:p>
            <a:pPr>
              <a:defRPr/>
            </a:pP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a:t>
            </a:r>
            <a:r>
              <a:rPr lang="en-US" altLang="zh-CN" sz="2000" dirty="0">
                <a:solidFill>
                  <a:sysClr val="windowText" lastClr="000000"/>
                </a:solidFill>
                <a:latin typeface="微软雅黑"/>
                <a:ea typeface="微软雅黑"/>
                <a:cs typeface="微软雅黑"/>
              </a:rPr>
              <a:t> </a:t>
            </a:r>
            <a:r>
              <a:rPr lang="zh-CN" altLang="en-US" sz="2000" dirty="0">
                <a:solidFill>
                  <a:sysClr val="windowText" lastClr="000000"/>
                </a:solidFill>
                <a:latin typeface="微软雅黑"/>
                <a:ea typeface="微软雅黑"/>
                <a:cs typeface="微软雅黑"/>
              </a:rPr>
              <a:t>个人账户与统筹账户相结合</a:t>
            </a: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341261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05467"/>
            <a:ext cx="6874041"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（五）社会保障（保险）基金的筹资模式</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
        <p:nvSpPr>
          <p:cNvPr id="15" name="Line 4"/>
          <p:cNvSpPr>
            <a:spLocks noChangeShapeType="1"/>
          </p:cNvSpPr>
          <p:nvPr/>
        </p:nvSpPr>
        <p:spPr bwMode="auto">
          <a:xfrm>
            <a:off x="1117195" y="2132807"/>
            <a:ext cx="0" cy="3744912"/>
          </a:xfrm>
          <a:prstGeom prst="line">
            <a:avLst/>
          </a:prstGeom>
          <a:noFill/>
          <a:ln w="38100">
            <a:solidFill>
              <a:schemeClr val="tx1"/>
            </a:solidFill>
            <a:round/>
            <a:headEnd type="arrow"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7" name="Line 5"/>
          <p:cNvSpPr>
            <a:spLocks noChangeShapeType="1"/>
          </p:cNvSpPr>
          <p:nvPr/>
        </p:nvSpPr>
        <p:spPr bwMode="auto">
          <a:xfrm>
            <a:off x="1102908" y="5877719"/>
            <a:ext cx="4826000" cy="0"/>
          </a:xfrm>
          <a:prstGeom prst="line">
            <a:avLst/>
          </a:prstGeom>
          <a:noFill/>
          <a:ln w="38100">
            <a:solidFill>
              <a:schemeClr val="tx1"/>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9" name="Line 6"/>
          <p:cNvSpPr>
            <a:spLocks noChangeShapeType="1"/>
          </p:cNvSpPr>
          <p:nvPr/>
        </p:nvSpPr>
        <p:spPr bwMode="auto">
          <a:xfrm flipV="1">
            <a:off x="1117195" y="3933032"/>
            <a:ext cx="4392613" cy="1368425"/>
          </a:xfrm>
          <a:prstGeom prst="line">
            <a:avLst/>
          </a:prstGeom>
          <a:noFill/>
          <a:ln w="28575">
            <a:solidFill>
              <a:srgbClr val="00FF0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0" name="Line 7"/>
          <p:cNvSpPr>
            <a:spLocks noChangeShapeType="1"/>
          </p:cNvSpPr>
          <p:nvPr/>
        </p:nvSpPr>
        <p:spPr bwMode="auto">
          <a:xfrm>
            <a:off x="1117195" y="4148932"/>
            <a:ext cx="4392613" cy="0"/>
          </a:xfrm>
          <a:prstGeom prst="line">
            <a:avLst/>
          </a:prstGeom>
          <a:noFill/>
          <a:ln w="28575">
            <a:solidFill>
              <a:srgbClr val="00FF0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4" name="Line 8"/>
          <p:cNvSpPr>
            <a:spLocks noChangeShapeType="1"/>
          </p:cNvSpPr>
          <p:nvPr/>
        </p:nvSpPr>
        <p:spPr bwMode="auto">
          <a:xfrm>
            <a:off x="1117195" y="4869657"/>
            <a:ext cx="720725" cy="0"/>
          </a:xfrm>
          <a:prstGeom prst="line">
            <a:avLst/>
          </a:prstGeom>
          <a:noFill/>
          <a:ln w="28575">
            <a:solidFill>
              <a:srgbClr val="00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5" name="Line 9"/>
          <p:cNvSpPr>
            <a:spLocks noChangeShapeType="1"/>
          </p:cNvSpPr>
          <p:nvPr/>
        </p:nvSpPr>
        <p:spPr bwMode="auto">
          <a:xfrm>
            <a:off x="1809345" y="4653757"/>
            <a:ext cx="720725" cy="0"/>
          </a:xfrm>
          <a:prstGeom prst="line">
            <a:avLst/>
          </a:prstGeom>
          <a:noFill/>
          <a:ln w="28575">
            <a:solidFill>
              <a:srgbClr val="00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6" name="Line 10"/>
          <p:cNvSpPr>
            <a:spLocks noChangeShapeType="1"/>
          </p:cNvSpPr>
          <p:nvPr/>
        </p:nvSpPr>
        <p:spPr bwMode="auto">
          <a:xfrm>
            <a:off x="2499908" y="4437857"/>
            <a:ext cx="720725" cy="0"/>
          </a:xfrm>
          <a:prstGeom prst="line">
            <a:avLst/>
          </a:prstGeom>
          <a:noFill/>
          <a:ln w="28575">
            <a:solidFill>
              <a:srgbClr val="00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7" name="Line 11"/>
          <p:cNvSpPr>
            <a:spLocks noChangeShapeType="1"/>
          </p:cNvSpPr>
          <p:nvPr/>
        </p:nvSpPr>
        <p:spPr bwMode="auto">
          <a:xfrm>
            <a:off x="3190470" y="4221957"/>
            <a:ext cx="720725" cy="0"/>
          </a:xfrm>
          <a:prstGeom prst="line">
            <a:avLst/>
          </a:prstGeom>
          <a:noFill/>
          <a:ln w="28575">
            <a:solidFill>
              <a:srgbClr val="00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8" name="Line 12"/>
          <p:cNvSpPr>
            <a:spLocks noChangeShapeType="1"/>
          </p:cNvSpPr>
          <p:nvPr/>
        </p:nvSpPr>
        <p:spPr bwMode="auto">
          <a:xfrm>
            <a:off x="3896908" y="4020344"/>
            <a:ext cx="720725" cy="0"/>
          </a:xfrm>
          <a:prstGeom prst="line">
            <a:avLst/>
          </a:prstGeom>
          <a:noFill/>
          <a:ln w="28575">
            <a:solidFill>
              <a:srgbClr val="00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9" name="Line 13"/>
          <p:cNvSpPr>
            <a:spLocks noChangeShapeType="1"/>
          </p:cNvSpPr>
          <p:nvPr/>
        </p:nvSpPr>
        <p:spPr bwMode="auto">
          <a:xfrm>
            <a:off x="4587470" y="3790157"/>
            <a:ext cx="922338" cy="0"/>
          </a:xfrm>
          <a:prstGeom prst="line">
            <a:avLst/>
          </a:prstGeom>
          <a:noFill/>
          <a:ln w="28575">
            <a:solidFill>
              <a:srgbClr val="00FF0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0" name="Line 16"/>
          <p:cNvSpPr>
            <a:spLocks noChangeShapeType="1"/>
          </p:cNvSpPr>
          <p:nvPr/>
        </p:nvSpPr>
        <p:spPr bwMode="auto">
          <a:xfrm flipV="1">
            <a:off x="1823633" y="4653757"/>
            <a:ext cx="0" cy="215900"/>
          </a:xfrm>
          <a:prstGeom prst="line">
            <a:avLst/>
          </a:prstGeom>
          <a:noFill/>
          <a:ln w="28575">
            <a:solidFill>
              <a:srgbClr val="00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 name="Line 17"/>
          <p:cNvSpPr>
            <a:spLocks noChangeShapeType="1"/>
          </p:cNvSpPr>
          <p:nvPr/>
        </p:nvSpPr>
        <p:spPr bwMode="auto">
          <a:xfrm flipV="1">
            <a:off x="2514195" y="4437857"/>
            <a:ext cx="0" cy="215900"/>
          </a:xfrm>
          <a:prstGeom prst="line">
            <a:avLst/>
          </a:prstGeom>
          <a:noFill/>
          <a:ln w="28575">
            <a:solidFill>
              <a:srgbClr val="00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2" name="Line 18"/>
          <p:cNvSpPr>
            <a:spLocks noChangeShapeType="1"/>
          </p:cNvSpPr>
          <p:nvPr/>
        </p:nvSpPr>
        <p:spPr bwMode="auto">
          <a:xfrm flipV="1">
            <a:off x="4603345" y="3804444"/>
            <a:ext cx="0" cy="215900"/>
          </a:xfrm>
          <a:prstGeom prst="line">
            <a:avLst/>
          </a:prstGeom>
          <a:noFill/>
          <a:ln w="28575">
            <a:solidFill>
              <a:srgbClr val="00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3" name="Line 19"/>
          <p:cNvSpPr>
            <a:spLocks noChangeShapeType="1"/>
          </p:cNvSpPr>
          <p:nvPr/>
        </p:nvSpPr>
        <p:spPr bwMode="auto">
          <a:xfrm flipV="1">
            <a:off x="3911195" y="4020344"/>
            <a:ext cx="0" cy="215900"/>
          </a:xfrm>
          <a:prstGeom prst="line">
            <a:avLst/>
          </a:prstGeom>
          <a:noFill/>
          <a:ln w="28575">
            <a:solidFill>
              <a:srgbClr val="00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4" name="Line 20"/>
          <p:cNvSpPr>
            <a:spLocks noChangeShapeType="1"/>
          </p:cNvSpPr>
          <p:nvPr/>
        </p:nvSpPr>
        <p:spPr bwMode="auto">
          <a:xfrm flipV="1">
            <a:off x="3206345" y="4221957"/>
            <a:ext cx="0" cy="215900"/>
          </a:xfrm>
          <a:prstGeom prst="line">
            <a:avLst/>
          </a:prstGeom>
          <a:noFill/>
          <a:ln w="28575">
            <a:solidFill>
              <a:srgbClr val="00FF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5" name="Rectangle 21"/>
          <p:cNvSpPr>
            <a:spLocks noChangeArrowheads="1"/>
          </p:cNvSpPr>
          <p:nvPr/>
        </p:nvSpPr>
        <p:spPr bwMode="auto">
          <a:xfrm>
            <a:off x="6109883" y="4893469"/>
            <a:ext cx="1200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hangingPunct="1"/>
            <a:r>
              <a:rPr lang="zh-CN" altLang="en-US" sz="1600"/>
              <a:t>现收现付制</a:t>
            </a:r>
          </a:p>
        </p:txBody>
      </p:sp>
      <p:sp>
        <p:nvSpPr>
          <p:cNvPr id="36" name="Rectangle 22"/>
          <p:cNvSpPr>
            <a:spLocks noChangeArrowheads="1"/>
          </p:cNvSpPr>
          <p:nvPr/>
        </p:nvSpPr>
        <p:spPr bwMode="auto">
          <a:xfrm>
            <a:off x="6109883" y="3975894"/>
            <a:ext cx="1200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hangingPunct="1"/>
            <a:r>
              <a:rPr lang="zh-CN" altLang="en-US" sz="1600"/>
              <a:t>完全基金制</a:t>
            </a:r>
          </a:p>
        </p:txBody>
      </p:sp>
      <p:sp>
        <p:nvSpPr>
          <p:cNvPr id="37" name="Rectangle 23"/>
          <p:cNvSpPr>
            <a:spLocks noChangeArrowheads="1"/>
          </p:cNvSpPr>
          <p:nvPr/>
        </p:nvSpPr>
        <p:spPr bwMode="auto">
          <a:xfrm>
            <a:off x="6109883" y="2853532"/>
            <a:ext cx="1200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hangingPunct="1"/>
            <a:r>
              <a:rPr lang="zh-CN" altLang="en-US" sz="1600" dirty="0"/>
              <a:t>部分基金制</a:t>
            </a:r>
          </a:p>
        </p:txBody>
      </p:sp>
      <p:sp>
        <p:nvSpPr>
          <p:cNvPr id="38" name="Line 24"/>
          <p:cNvSpPr>
            <a:spLocks noChangeShapeType="1"/>
          </p:cNvSpPr>
          <p:nvPr/>
        </p:nvSpPr>
        <p:spPr bwMode="auto">
          <a:xfrm flipH="1">
            <a:off x="5078008" y="3069432"/>
            <a:ext cx="1081087" cy="647700"/>
          </a:xfrm>
          <a:prstGeom prst="line">
            <a:avLst/>
          </a:prstGeom>
          <a:noFill/>
          <a:ln w="19050">
            <a:solidFill>
              <a:srgbClr val="FFFF0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9" name="Line 25"/>
          <p:cNvSpPr>
            <a:spLocks noChangeShapeType="1"/>
          </p:cNvSpPr>
          <p:nvPr/>
        </p:nvSpPr>
        <p:spPr bwMode="auto">
          <a:xfrm flipH="1" flipV="1">
            <a:off x="4142970" y="4437857"/>
            <a:ext cx="1943100" cy="576262"/>
          </a:xfrm>
          <a:prstGeom prst="line">
            <a:avLst/>
          </a:prstGeom>
          <a:noFill/>
          <a:ln w="19050">
            <a:solidFill>
              <a:srgbClr val="FFFF0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0" name="Line 26"/>
          <p:cNvSpPr>
            <a:spLocks noChangeShapeType="1"/>
          </p:cNvSpPr>
          <p:nvPr/>
        </p:nvSpPr>
        <p:spPr bwMode="auto">
          <a:xfrm flipH="1">
            <a:off x="5582833" y="4148932"/>
            <a:ext cx="503237" cy="0"/>
          </a:xfrm>
          <a:prstGeom prst="line">
            <a:avLst/>
          </a:prstGeom>
          <a:noFill/>
          <a:ln w="19050">
            <a:solidFill>
              <a:srgbClr val="FFFF00"/>
            </a:solidFill>
            <a:round/>
            <a:headEnd/>
            <a:tailEnd type="arrow"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1" name="Rectangle 27"/>
          <p:cNvSpPr>
            <a:spLocks noChangeArrowheads="1"/>
          </p:cNvSpPr>
          <p:nvPr/>
        </p:nvSpPr>
        <p:spPr bwMode="auto">
          <a:xfrm>
            <a:off x="5151033" y="6107907"/>
            <a:ext cx="9302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1" hangingPunct="1"/>
            <a:r>
              <a:rPr lang="zh-CN" altLang="en-US" sz="1600">
                <a:ea typeface="黑体" charset="0"/>
                <a:cs typeface="黑体" charset="0"/>
              </a:rPr>
              <a:t>时间</a:t>
            </a:r>
            <a:r>
              <a:rPr lang="en-US" altLang="zh-CN" sz="1600">
                <a:ea typeface="黑体" charset="0"/>
                <a:cs typeface="黑体" charset="0"/>
              </a:rPr>
              <a:t>(</a:t>
            </a:r>
            <a:r>
              <a:rPr lang="zh-CN" altLang="en-US" sz="1600">
                <a:ea typeface="黑体" charset="0"/>
                <a:cs typeface="黑体" charset="0"/>
              </a:rPr>
              <a:t>年</a:t>
            </a:r>
            <a:r>
              <a:rPr lang="en-US" altLang="zh-CN" sz="1600">
                <a:ea typeface="黑体" charset="0"/>
                <a:cs typeface="黑体" charset="0"/>
              </a:rPr>
              <a:t>)</a:t>
            </a:r>
          </a:p>
        </p:txBody>
      </p:sp>
      <p:sp>
        <p:nvSpPr>
          <p:cNvPr id="42" name="Rectangle 28"/>
          <p:cNvSpPr>
            <a:spLocks noChangeArrowheads="1"/>
          </p:cNvSpPr>
          <p:nvPr/>
        </p:nvSpPr>
        <p:spPr bwMode="auto">
          <a:xfrm>
            <a:off x="586970" y="2055019"/>
            <a:ext cx="458788" cy="1082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spAutoFit/>
          </a:bodyPr>
          <a:lstStyle/>
          <a:p>
            <a:pPr eaLnBrk="1" hangingPunct="1"/>
            <a:r>
              <a:rPr lang="zh-CN" altLang="en-US" sz="1600">
                <a:ea typeface="黑体" charset="0"/>
                <a:cs typeface="黑体" charset="0"/>
              </a:rPr>
              <a:t>缴费率</a:t>
            </a:r>
            <a:r>
              <a:rPr lang="en-US" altLang="zh-CN" sz="1600">
                <a:ea typeface="黑体" charset="0"/>
                <a:cs typeface="黑体" charset="0"/>
              </a:rPr>
              <a:t>(%)</a:t>
            </a:r>
            <a:r>
              <a:rPr lang="en-US" altLang="zh-CN"/>
              <a:t> </a:t>
            </a:r>
          </a:p>
        </p:txBody>
      </p:sp>
    </p:spTree>
    <p:extLst>
      <p:ext uri="{BB962C8B-B14F-4D97-AF65-F5344CB8AC3E}">
        <p14:creationId xmlns:p14="http://schemas.microsoft.com/office/powerpoint/2010/main" val="381283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514430"/>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六）社会保障基金的管理</a:t>
            </a: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一个国家的社会保障制度体系，一般包括国家基本保证制度以及集体和个人的补充保障制度。其中属于国家基本保障的部分应实行由国家组织社会统筹，而社会统筹的社会保障基金又必须纳入政府预算管理。</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67908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2" y="1514430"/>
            <a:ext cx="7053018"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六）社会保障基金的管理</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zh-CN"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1</a:t>
            </a:r>
            <a:r>
              <a:rPr lang="zh-CN" altLang="en-US" sz="2400" dirty="0">
                <a:solidFill>
                  <a:sysClr val="windowText" lastClr="000000"/>
                </a:solidFill>
                <a:latin typeface="微软雅黑"/>
                <a:ea typeface="微软雅黑"/>
                <a:cs typeface="微软雅黑"/>
              </a:rPr>
              <a:t>）社会保障预算收支的主要内容</a:t>
            </a:r>
          </a:p>
          <a:p>
            <a:pPr algn="r">
              <a:defRPr/>
            </a:pPr>
            <a:r>
              <a:rPr lang="zh-CN" altLang="en-US" sz="2400" dirty="0">
                <a:solidFill>
                  <a:sysClr val="windowText" lastClr="000000"/>
                </a:solidFill>
                <a:latin typeface="微软雅黑"/>
                <a:ea typeface="微软雅黑"/>
                <a:cs typeface="微软雅黑"/>
              </a:rPr>
              <a:t>社会保险税</a:t>
            </a: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费</a:t>
            </a:r>
            <a:r>
              <a:rPr lang="en-US"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收入</a:t>
            </a:r>
            <a:endParaRPr lang="en-US" altLang="zh-CN" sz="2400" dirty="0">
              <a:solidFill>
                <a:sysClr val="windowText" lastClr="000000"/>
              </a:solidFill>
              <a:latin typeface="微软雅黑"/>
              <a:ea typeface="微软雅黑"/>
              <a:cs typeface="微软雅黑"/>
            </a:endParaRPr>
          </a:p>
          <a:p>
            <a:pPr algn="r">
              <a:defRPr/>
            </a:pPr>
            <a:r>
              <a:rPr lang="zh-CN" altLang="en-US" sz="2400" dirty="0">
                <a:solidFill>
                  <a:sysClr val="windowText" lastClr="000000"/>
                </a:solidFill>
                <a:latin typeface="微软雅黑"/>
                <a:ea typeface="微软雅黑"/>
                <a:cs typeface="微软雅黑"/>
              </a:rPr>
              <a:t> 各项社会福利基金收入 </a:t>
            </a:r>
            <a:endParaRPr lang="en-US" altLang="zh-CN" sz="2400" dirty="0">
              <a:solidFill>
                <a:sysClr val="windowText" lastClr="000000"/>
              </a:solidFill>
              <a:latin typeface="微软雅黑"/>
              <a:ea typeface="微软雅黑"/>
              <a:cs typeface="微软雅黑"/>
            </a:endParaRPr>
          </a:p>
          <a:p>
            <a:pPr algn="r">
              <a:defRPr/>
            </a:pPr>
            <a:r>
              <a:rPr lang="zh-CN" altLang="en-US" sz="2400" dirty="0">
                <a:solidFill>
                  <a:sysClr val="windowText" lastClr="000000"/>
                </a:solidFill>
                <a:latin typeface="微软雅黑"/>
                <a:ea typeface="微软雅黑"/>
                <a:cs typeface="微软雅黑"/>
              </a:rPr>
              <a:t>国内外捐赠收入 </a:t>
            </a:r>
            <a:endParaRPr lang="en-US" altLang="zh-CN" sz="2400" dirty="0">
              <a:solidFill>
                <a:sysClr val="windowText" lastClr="000000"/>
              </a:solidFill>
              <a:latin typeface="微软雅黑"/>
              <a:ea typeface="微软雅黑"/>
              <a:cs typeface="微软雅黑"/>
            </a:endParaRPr>
          </a:p>
          <a:p>
            <a:pPr algn="r">
              <a:defRPr/>
            </a:pPr>
            <a:r>
              <a:rPr lang="zh-CN" altLang="en-US" sz="2400" dirty="0">
                <a:solidFill>
                  <a:sysClr val="windowText" lastClr="000000"/>
                </a:solidFill>
                <a:latin typeface="微软雅黑"/>
                <a:ea typeface="微软雅黑"/>
                <a:cs typeface="微软雅黑"/>
              </a:rPr>
              <a:t>社会保障基金投资收益及利息收入</a:t>
            </a:r>
            <a:endParaRPr lang="en-US" altLang="zh-CN" sz="2400" dirty="0">
              <a:solidFill>
                <a:sysClr val="windowText" lastClr="000000"/>
              </a:solidFill>
              <a:latin typeface="微软雅黑"/>
              <a:ea typeface="微软雅黑"/>
              <a:cs typeface="微软雅黑"/>
            </a:endParaRPr>
          </a:p>
          <a:p>
            <a:pPr algn="r">
              <a:defRPr/>
            </a:pPr>
            <a:r>
              <a:rPr lang="zh-CN" altLang="en-US" sz="2400" dirty="0">
                <a:solidFill>
                  <a:sysClr val="windowText" lastClr="000000"/>
                </a:solidFill>
                <a:latin typeface="微软雅黑"/>
                <a:ea typeface="微软雅黑"/>
                <a:cs typeface="微软雅黑"/>
              </a:rPr>
              <a:t> 财政经常预算补充收入 </a:t>
            </a:r>
            <a:endParaRPr lang="en-US" altLang="zh-CN" sz="2400" dirty="0">
              <a:solidFill>
                <a:sysClr val="windowText" lastClr="000000"/>
              </a:solidFill>
              <a:latin typeface="微软雅黑"/>
              <a:ea typeface="微软雅黑"/>
              <a:cs typeface="微软雅黑"/>
            </a:endParaRPr>
          </a:p>
          <a:p>
            <a:pPr algn="r">
              <a:defRPr/>
            </a:pPr>
            <a:r>
              <a:rPr lang="zh-CN" altLang="en-US" sz="2400" dirty="0">
                <a:solidFill>
                  <a:sysClr val="windowText" lastClr="000000"/>
                </a:solidFill>
                <a:latin typeface="微软雅黑"/>
                <a:ea typeface="微软雅黑"/>
                <a:cs typeface="微软雅黑"/>
              </a:rPr>
              <a:t>国有资产预算补充收入</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
        <p:nvSpPr>
          <p:cNvPr id="3" name="矩形 2"/>
          <p:cNvSpPr/>
          <p:nvPr/>
        </p:nvSpPr>
        <p:spPr>
          <a:xfrm>
            <a:off x="510505" y="3997128"/>
            <a:ext cx="2054482" cy="57279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2200" dirty="0">
                <a:latin typeface="微软雅黑"/>
                <a:ea typeface="微软雅黑"/>
                <a:cs typeface="微软雅黑"/>
              </a:rPr>
              <a:t>收入来源</a:t>
            </a:r>
          </a:p>
        </p:txBody>
      </p:sp>
      <p:sp>
        <p:nvSpPr>
          <p:cNvPr id="6" name="左大括号 5"/>
          <p:cNvSpPr/>
          <p:nvPr/>
        </p:nvSpPr>
        <p:spPr>
          <a:xfrm>
            <a:off x="2664601" y="3013411"/>
            <a:ext cx="311285" cy="252777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3966861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514430"/>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2</a:t>
            </a:r>
            <a:r>
              <a:rPr lang="zh-CN" altLang="en-US" sz="2400" dirty="0">
                <a:solidFill>
                  <a:sysClr val="windowText" lastClr="000000"/>
                </a:solidFill>
                <a:latin typeface="微软雅黑"/>
                <a:ea typeface="微软雅黑"/>
                <a:cs typeface="微软雅黑"/>
              </a:rPr>
              <a:t>）社会保障储备金的合理运用</a:t>
            </a:r>
          </a:p>
          <a:p>
            <a:pPr>
              <a:defRPr/>
            </a:pPr>
            <a:endParaRPr lang="en-US" altLang="zh-CN" sz="2400" dirty="0">
              <a:solidFill>
                <a:sysClr val="windowText" lastClr="000000"/>
              </a:solidFill>
              <a:latin typeface="微软雅黑"/>
              <a:ea typeface="微软雅黑"/>
              <a:cs typeface="微软雅黑"/>
            </a:endParaRPr>
          </a:p>
          <a:p>
            <a:pPr>
              <a:defRPr/>
            </a:pP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应遵循安全性、流动性和收益性的原则。</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en-US" sz="2200" dirty="0">
                <a:solidFill>
                  <a:srgbClr val="E46C0A"/>
                </a:solidFill>
                <a:latin typeface="微软雅黑"/>
                <a:ea typeface="微软雅黑"/>
                <a:cs typeface="微软雅黑"/>
              </a:rPr>
              <a:t>银行存款</a:t>
            </a:r>
            <a:r>
              <a:rPr lang="zh-CN" altLang="en-US" sz="2200" dirty="0">
                <a:solidFill>
                  <a:sysClr val="windowText" lastClr="000000"/>
                </a:solidFill>
                <a:latin typeface="微软雅黑"/>
                <a:ea typeface="微软雅黑"/>
                <a:cs typeface="微软雅黑"/>
              </a:rPr>
              <a:t>和</a:t>
            </a:r>
            <a:r>
              <a:rPr lang="zh-CN" altLang="en-US" sz="2200" dirty="0">
                <a:solidFill>
                  <a:schemeClr val="accent6">
                    <a:lumMod val="75000"/>
                  </a:schemeClr>
                </a:solidFill>
                <a:latin typeface="微软雅黑"/>
                <a:ea typeface="微软雅黑"/>
                <a:cs typeface="微软雅黑"/>
              </a:rPr>
              <a:t>国债</a:t>
            </a:r>
            <a:r>
              <a:rPr lang="zh-CN" altLang="en-US" sz="2200" dirty="0">
                <a:solidFill>
                  <a:sysClr val="windowText" lastClr="000000"/>
                </a:solidFill>
                <a:latin typeface="微软雅黑"/>
                <a:ea typeface="微软雅黑"/>
                <a:cs typeface="微软雅黑"/>
              </a:rPr>
              <a:t>是社会保障储备金最稳妥、最适宜的投资项目。为了提高投资收益率，在切实控制好风险的前提下，社会保障储备金也应适当扩大投资渠道，例如投资于投资基金和股票等。还应根据各类社会保障基金的用途和特点安排其投资期限的长短。</a:t>
            </a:r>
            <a:endPar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2132489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第六章 转移支出</a:t>
            </a:r>
          </a:p>
        </p:txBody>
      </p:sp>
      <p:sp>
        <p:nvSpPr>
          <p:cNvPr id="18" name="内容占位符 2"/>
          <p:cNvSpPr txBox="1">
            <a:spLocks/>
          </p:cNvSpPr>
          <p:nvPr/>
        </p:nvSpPr>
        <p:spPr>
          <a:xfrm>
            <a:off x="838200" y="1825625"/>
            <a:ext cx="7442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是政府按照一定方式，单方面把一部分收入的所有权无偿转移出去的支出。</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rPr>
              <a:t>包括：</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endParaRPr>
          </a:p>
          <a:p>
            <a:pPr>
              <a:defRPr/>
            </a:pPr>
            <a:r>
              <a:rPr lang="en-US" altLang="zh-CN" sz="2200" dirty="0">
                <a:solidFill>
                  <a:srgbClr val="0070C0"/>
                </a:solidFill>
                <a:latin typeface="微软雅黑"/>
                <a:ea typeface="微软雅黑"/>
              </a:rPr>
              <a:t>1.</a:t>
            </a:r>
            <a:r>
              <a:rPr lang="zh-CN" altLang="en-US" sz="2200" dirty="0">
                <a:solidFill>
                  <a:srgbClr val="0070C0"/>
                </a:solidFill>
                <a:latin typeface="微软雅黑"/>
                <a:ea typeface="微软雅黑"/>
              </a:rPr>
              <a:t> 社会保障支出</a:t>
            </a:r>
            <a:endParaRPr lang="en-US" altLang="zh-CN" sz="2200" dirty="0">
              <a:solidFill>
                <a:srgbClr val="0070C0"/>
              </a:solidFill>
              <a:latin typeface="微软雅黑"/>
              <a:ea typeface="微软雅黑"/>
            </a:endParaRPr>
          </a:p>
          <a:p>
            <a:pPr>
              <a:defRPr/>
            </a:pPr>
            <a:r>
              <a:rPr kumimoji="0" lang="en-US" altLang="zh-CN" sz="2200" b="0" i="0" u="none" strike="noStrike" kern="1200" cap="none" spc="0" normalizeH="0" baseline="0" noProof="0" dirty="0">
                <a:ln>
                  <a:noFill/>
                </a:ln>
                <a:solidFill>
                  <a:srgbClr val="0070C0"/>
                </a:solidFill>
                <a:effectLst/>
                <a:uLnTx/>
                <a:uFillTx/>
                <a:latin typeface="微软雅黑"/>
                <a:ea typeface="微软雅黑"/>
              </a:rPr>
              <a:t>2.</a:t>
            </a:r>
            <a:r>
              <a:rPr kumimoji="0" lang="zh-CN" altLang="en-US" sz="2200" b="0" i="0" u="none" strike="noStrike" kern="1200" cap="none" spc="0" normalizeH="0" baseline="0" noProof="0" dirty="0">
                <a:ln>
                  <a:noFill/>
                </a:ln>
                <a:solidFill>
                  <a:srgbClr val="0070C0"/>
                </a:solidFill>
                <a:effectLst/>
                <a:uLnTx/>
                <a:uFillTx/>
                <a:latin typeface="微软雅黑"/>
                <a:ea typeface="微软雅黑"/>
              </a:rPr>
              <a:t> 财政补贴支出</a:t>
            </a:r>
            <a:endParaRPr kumimoji="0" lang="en-US" altLang="zh-CN" sz="2200" b="0" i="0" u="none" strike="noStrike" kern="1200" cap="none" spc="0" normalizeH="0" baseline="0" noProof="0" dirty="0">
              <a:ln>
                <a:noFill/>
              </a:ln>
              <a:solidFill>
                <a:srgbClr val="0070C0"/>
              </a:solidFill>
              <a:effectLst/>
              <a:uLnTx/>
              <a:uFillTx/>
              <a:latin typeface="微软雅黑"/>
              <a:ea typeface="微软雅黑"/>
            </a:endParaRPr>
          </a:p>
          <a:p>
            <a:pPr>
              <a:defRPr/>
            </a:pPr>
            <a:r>
              <a:rPr lang="en-US" altLang="zh-CN" sz="2200" dirty="0">
                <a:solidFill>
                  <a:sysClr val="windowText" lastClr="000000"/>
                </a:solidFill>
                <a:latin typeface="微软雅黑"/>
                <a:ea typeface="微软雅黑"/>
              </a:rPr>
              <a:t>3.</a:t>
            </a:r>
            <a:r>
              <a:rPr lang="zh-CN" altLang="en-US" sz="2200" dirty="0">
                <a:solidFill>
                  <a:sysClr val="windowText" lastClr="000000"/>
                </a:solidFill>
                <a:latin typeface="微软雅黑"/>
                <a:ea typeface="微软雅黑"/>
              </a:rPr>
              <a:t> 国债利息支出</a:t>
            </a:r>
            <a:endParaRPr lang="en-US" altLang="zh-CN" sz="2200" dirty="0">
              <a:solidFill>
                <a:sysClr val="windowText" lastClr="000000"/>
              </a:solidFill>
              <a:latin typeface="微软雅黑"/>
              <a:ea typeface="微软雅黑"/>
            </a:endParaRPr>
          </a:p>
          <a:p>
            <a:pPr>
              <a:defRPr/>
            </a:pPr>
            <a:r>
              <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rPr>
              <a:t>4.</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rPr>
              <a:t> 对外援助支出</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endParaRPr>
          </a:p>
          <a:p>
            <a:pPr>
              <a:defRPr/>
            </a:pPr>
            <a:r>
              <a:rPr lang="zh-CN" altLang="en-US" sz="2200" dirty="0">
                <a:solidFill>
                  <a:sysClr val="windowText" lastClr="000000"/>
                </a:solidFill>
                <a:latin typeface="微软雅黑"/>
                <a:ea typeface="微软雅黑"/>
              </a:rPr>
              <a:t> </a:t>
            </a:r>
            <a:r>
              <a:rPr lang="en-US" altLang="zh-CN" sz="2200" dirty="0">
                <a:solidFill>
                  <a:sysClr val="windowText" lastClr="000000"/>
                </a:solidFill>
                <a:latin typeface="微软雅黑"/>
                <a:ea typeface="微软雅黑"/>
              </a:rPr>
              <a:t>-</a:t>
            </a:r>
            <a:r>
              <a:rPr lang="zh-CN" altLang="en-US" sz="2200" dirty="0">
                <a:solidFill>
                  <a:sysClr val="windowText" lastClr="000000"/>
                </a:solidFill>
                <a:latin typeface="微软雅黑"/>
                <a:ea typeface="微软雅黑"/>
              </a:rPr>
              <a:t> 无偿援助、无息贷款、优惠贷款（中国进出口银行）。截止</a:t>
            </a:r>
            <a:r>
              <a:rPr lang="en-US" altLang="zh-CN" sz="2200" dirty="0">
                <a:solidFill>
                  <a:sysClr val="windowText" lastClr="000000"/>
                </a:solidFill>
                <a:latin typeface="微软雅黑"/>
                <a:ea typeface="微软雅黑"/>
              </a:rPr>
              <a:t>2009</a:t>
            </a:r>
            <a:r>
              <a:rPr lang="zh-CN" altLang="en-US" sz="2200" dirty="0">
                <a:solidFill>
                  <a:sysClr val="windowText" lastClr="000000"/>
                </a:solidFill>
                <a:latin typeface="微软雅黑"/>
                <a:ea typeface="微软雅黑"/>
              </a:rPr>
              <a:t>年年底，中国累计对外提供援助金额达</a:t>
            </a:r>
            <a:r>
              <a:rPr lang="en-US" altLang="zh-CN" sz="2200" dirty="0">
                <a:solidFill>
                  <a:sysClr val="windowText" lastClr="000000"/>
                </a:solidFill>
                <a:latin typeface="微软雅黑"/>
                <a:ea typeface="微软雅黑"/>
              </a:rPr>
              <a:t>2562.9</a:t>
            </a:r>
            <a:r>
              <a:rPr lang="zh-CN" altLang="en-US" sz="2200" dirty="0">
                <a:solidFill>
                  <a:sysClr val="windowText" lastClr="000000"/>
                </a:solidFill>
                <a:latin typeface="微软雅黑"/>
                <a:ea typeface="微软雅黑"/>
              </a:rPr>
              <a:t>亿元。</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endParaRP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86674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232759"/>
            <a:ext cx="7485545" cy="56252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a:t>
            </a:r>
            <a:r>
              <a:rPr lang="en-US" altLang="zh-CN" sz="2400" dirty="0">
                <a:solidFill>
                  <a:sysClr val="windowText" lastClr="000000"/>
                </a:solidFill>
                <a:latin typeface="微软雅黑"/>
                <a:ea typeface="微软雅黑"/>
                <a:cs typeface="微软雅黑"/>
              </a:rPr>
              <a:t>3</a:t>
            </a:r>
            <a:r>
              <a:rPr lang="zh-CN" altLang="en-US" sz="2400" dirty="0">
                <a:solidFill>
                  <a:sysClr val="windowText" lastClr="000000"/>
                </a:solidFill>
                <a:latin typeface="微软雅黑"/>
                <a:ea typeface="微软雅黑"/>
                <a:cs typeface="微软雅黑"/>
              </a:rPr>
              <a:t>）我国的社会保险 </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历史：雇主责任制 </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 </a:t>
            </a:r>
            <a:r>
              <a:rPr lang="zh-CN" altLang="en-US" sz="2000" dirty="0">
                <a:solidFill>
                  <a:sysClr val="windowText" lastClr="000000"/>
                </a:solidFill>
                <a:latin typeface="微软雅黑"/>
                <a:ea typeface="微软雅黑"/>
                <a:cs typeface="微软雅黑"/>
              </a:rPr>
              <a:t>农村：公社养老、合作医疗 </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 </a:t>
            </a:r>
            <a:r>
              <a:rPr lang="zh-CN" altLang="en-US" sz="2000" dirty="0">
                <a:solidFill>
                  <a:sysClr val="windowText" lastClr="000000"/>
                </a:solidFill>
                <a:latin typeface="微软雅黑"/>
                <a:ea typeface="微软雅黑"/>
                <a:cs typeface="微软雅黑"/>
              </a:rPr>
              <a:t>城市：单位养老、公费医疗 </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现状：改革和过渡阶段</a:t>
            </a:r>
            <a:r>
              <a:rPr lang="en-US" altLang="zh-CN" sz="2000" dirty="0">
                <a:solidFill>
                  <a:sysClr val="windowText" lastClr="000000"/>
                </a:solidFill>
                <a:latin typeface="微软雅黑"/>
                <a:ea typeface="微软雅黑"/>
                <a:cs typeface="微软雅黑"/>
              </a:rPr>
              <a:t>(80</a:t>
            </a:r>
            <a:r>
              <a:rPr lang="zh-CN" altLang="en-US" sz="2000" dirty="0">
                <a:solidFill>
                  <a:sysClr val="windowText" lastClr="000000"/>
                </a:solidFill>
                <a:latin typeface="微软雅黑"/>
                <a:ea typeface="微软雅黑"/>
                <a:cs typeface="微软雅黑"/>
              </a:rPr>
              <a:t>年代中期至今</a:t>
            </a:r>
            <a:r>
              <a:rPr lang="en-US" altLang="zh-CN" sz="2000" dirty="0">
                <a:solidFill>
                  <a:sysClr val="windowText" lastClr="000000"/>
                </a:solidFill>
                <a:latin typeface="微软雅黑"/>
                <a:ea typeface="微软雅黑"/>
                <a:cs typeface="微软雅黑"/>
              </a:rPr>
              <a:t>) </a:t>
            </a:r>
          </a:p>
          <a:p>
            <a:pPr>
              <a:defRPr/>
            </a:pPr>
            <a:r>
              <a:rPr lang="en-US" altLang="zh-CN" sz="2000" dirty="0">
                <a:solidFill>
                  <a:sysClr val="windowText" lastClr="000000"/>
                </a:solidFill>
                <a:latin typeface="微软雅黑"/>
                <a:ea typeface="微软雅黑"/>
                <a:cs typeface="微软雅黑"/>
              </a:rPr>
              <a:t> - </a:t>
            </a:r>
            <a:r>
              <a:rPr lang="zh-CN" altLang="en-US" sz="2000" dirty="0">
                <a:solidFill>
                  <a:sysClr val="windowText" lastClr="000000"/>
                </a:solidFill>
                <a:latin typeface="微软雅黑"/>
                <a:ea typeface="微软雅黑"/>
                <a:cs typeface="微软雅黑"/>
              </a:rPr>
              <a:t>参与率下降</a:t>
            </a:r>
            <a:endParaRPr lang="en-US" altLang="zh-CN" sz="2000" dirty="0">
              <a:solidFill>
                <a:sysClr val="windowText" lastClr="000000"/>
              </a:solidFill>
              <a:latin typeface="微软雅黑"/>
              <a:ea typeface="微软雅黑"/>
              <a:cs typeface="微软雅黑"/>
            </a:endParaRPr>
          </a:p>
          <a:p>
            <a:pPr>
              <a:defRPr/>
            </a:pPr>
            <a:r>
              <a:rPr lang="en-US" altLang="zh-CN" sz="2000" dirty="0">
                <a:solidFill>
                  <a:sysClr val="windowText" lastClr="000000"/>
                </a:solidFill>
                <a:latin typeface="微软雅黑"/>
                <a:ea typeface="微软雅黑"/>
                <a:cs typeface="微软雅黑"/>
              </a:rPr>
              <a:t> - </a:t>
            </a:r>
            <a:r>
              <a:rPr lang="zh-CN" altLang="en-US" sz="2000" dirty="0">
                <a:solidFill>
                  <a:sysClr val="windowText" lastClr="000000"/>
                </a:solidFill>
                <a:latin typeface="微软雅黑"/>
                <a:ea typeface="微软雅黑"/>
                <a:cs typeface="微软雅黑"/>
              </a:rPr>
              <a:t>参差不齐：农村与城市、干部与职工、正式就业与非正式就业、下岗与在职 </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问题：覆盖率低、体制差异大、资金缺口</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出路：广覆盖、低水平、多层次；提高统筹层次解决地区差异；变按身份设计为按收入设计；用存量资产补充存量缺口。</a:t>
            </a:r>
          </a:p>
        </p:txBody>
      </p:sp>
    </p:spTree>
    <p:extLst>
      <p:ext uri="{BB962C8B-B14F-4D97-AF65-F5344CB8AC3E}">
        <p14:creationId xmlns:p14="http://schemas.microsoft.com/office/powerpoint/2010/main" val="2312664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232759"/>
            <a:ext cx="7485545" cy="56252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体制差异</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地区差异</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 统筹层次低、地区间制度差异、地区保障能力差异与居民地区间流动障碍</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身份差异：以医疗保险为例，在缴费方式、缴费水平、给付水平上有明显不同，影响身份流动。</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 公务员：公费医疗</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 城市职工：职工医疗保险</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 城市居民：居民基本医疗保险</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 农村居民：新农合</a:t>
            </a:r>
          </a:p>
        </p:txBody>
      </p:sp>
    </p:spTree>
    <p:extLst>
      <p:ext uri="{BB962C8B-B14F-4D97-AF65-F5344CB8AC3E}">
        <p14:creationId xmlns:p14="http://schemas.microsoft.com/office/powerpoint/2010/main" val="2741851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937919" y="1100411"/>
            <a:ext cx="7485545" cy="56252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资金缺口</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存量缺口</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 老人</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 中人</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 新人</a:t>
            </a: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增量缺口</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 基本生活水平提高</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 物价水平上涨</a:t>
            </a:r>
            <a:endParaRPr lang="en-US" altLang="zh-CN" sz="20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 </a:t>
            </a:r>
            <a:r>
              <a:rPr lang="en-US" altLang="zh-CN" sz="2000" dirty="0">
                <a:solidFill>
                  <a:sysClr val="windowText" lastClr="000000"/>
                </a:solidFill>
                <a:latin typeface="微软雅黑"/>
                <a:ea typeface="微软雅黑"/>
                <a:cs typeface="微软雅黑"/>
              </a:rPr>
              <a:t>-</a:t>
            </a:r>
            <a:r>
              <a:rPr lang="zh-CN" altLang="en-US" sz="2000" dirty="0">
                <a:solidFill>
                  <a:sysClr val="windowText" lastClr="000000"/>
                </a:solidFill>
                <a:latin typeface="微软雅黑"/>
                <a:ea typeface="微软雅黑"/>
                <a:cs typeface="微软雅黑"/>
              </a:rPr>
              <a:t> 人口老龄化</a:t>
            </a:r>
          </a:p>
        </p:txBody>
      </p:sp>
    </p:spTree>
    <p:extLst>
      <p:ext uri="{BB962C8B-B14F-4D97-AF65-F5344CB8AC3E}">
        <p14:creationId xmlns:p14="http://schemas.microsoft.com/office/powerpoint/2010/main" val="3473611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graphicFrame>
        <p:nvGraphicFramePr>
          <p:cNvPr id="15" name="表格 14">
            <a:extLst>
              <a:ext uri="{FF2B5EF4-FFF2-40B4-BE49-F238E27FC236}">
                <a16:creationId xmlns:a16="http://schemas.microsoft.com/office/drawing/2014/main" id="{D05C430D-E9B6-6144-A1E2-3F503A5C66E4}"/>
              </a:ext>
            </a:extLst>
          </p:cNvPr>
          <p:cNvGraphicFramePr>
            <a:graphicFrameLocks noGrp="1"/>
          </p:cNvGraphicFramePr>
          <p:nvPr/>
        </p:nvGraphicFramePr>
        <p:xfrm>
          <a:off x="34925" y="260350"/>
          <a:ext cx="9074150" cy="6502400"/>
        </p:xfrm>
        <a:graphic>
          <a:graphicData uri="http://schemas.openxmlformats.org/drawingml/2006/table">
            <a:tbl>
              <a:tblPr/>
              <a:tblGrid>
                <a:gridCol w="663575">
                  <a:extLst>
                    <a:ext uri="{9D8B030D-6E8A-4147-A177-3AD203B41FA5}">
                      <a16:colId xmlns:a16="http://schemas.microsoft.com/office/drawing/2014/main" val="2293823516"/>
                    </a:ext>
                  </a:extLst>
                </a:gridCol>
                <a:gridCol w="1328738">
                  <a:extLst>
                    <a:ext uri="{9D8B030D-6E8A-4147-A177-3AD203B41FA5}">
                      <a16:colId xmlns:a16="http://schemas.microsoft.com/office/drawing/2014/main" val="168759157"/>
                    </a:ext>
                  </a:extLst>
                </a:gridCol>
                <a:gridCol w="1697037">
                  <a:extLst>
                    <a:ext uri="{9D8B030D-6E8A-4147-A177-3AD203B41FA5}">
                      <a16:colId xmlns:a16="http://schemas.microsoft.com/office/drawing/2014/main" val="3827327931"/>
                    </a:ext>
                  </a:extLst>
                </a:gridCol>
                <a:gridCol w="1319213">
                  <a:extLst>
                    <a:ext uri="{9D8B030D-6E8A-4147-A177-3AD203B41FA5}">
                      <a16:colId xmlns:a16="http://schemas.microsoft.com/office/drawing/2014/main" val="182384705"/>
                    </a:ext>
                  </a:extLst>
                </a:gridCol>
                <a:gridCol w="1306512">
                  <a:extLst>
                    <a:ext uri="{9D8B030D-6E8A-4147-A177-3AD203B41FA5}">
                      <a16:colId xmlns:a16="http://schemas.microsoft.com/office/drawing/2014/main" val="3135245673"/>
                    </a:ext>
                  </a:extLst>
                </a:gridCol>
                <a:gridCol w="1368425">
                  <a:extLst>
                    <a:ext uri="{9D8B030D-6E8A-4147-A177-3AD203B41FA5}">
                      <a16:colId xmlns:a16="http://schemas.microsoft.com/office/drawing/2014/main" val="1716848606"/>
                    </a:ext>
                  </a:extLst>
                </a:gridCol>
                <a:gridCol w="1390650">
                  <a:extLst>
                    <a:ext uri="{9D8B030D-6E8A-4147-A177-3AD203B41FA5}">
                      <a16:colId xmlns:a16="http://schemas.microsoft.com/office/drawing/2014/main" val="1352930614"/>
                    </a:ext>
                  </a:extLst>
                </a:gridCol>
              </a:tblGrid>
              <a:tr h="2413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年份</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社会保险基金支出</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基本养老保险基金支出</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失业保险基金支出</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医疗保险基金支出</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工伤保险基金支出</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zh-CN"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生育保险基金支出</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102565254"/>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1989</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120.9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118.8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2316199987"/>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1990</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151.9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149.3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4232533418"/>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1991</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176.1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173.1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2128583810"/>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1992</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327.1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321.9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571702728"/>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1993</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482.2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470.6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41521474"/>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1994</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680.0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661.1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14.2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0.8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598669323"/>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1995</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877.1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847.6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18.9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974835867"/>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1996</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1 082.4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1 031.9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27.3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812486480"/>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1997</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1 339.2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1 251.3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36.3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40.5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988081271"/>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1998</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1 632.6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1 511.6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51.9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53.3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106049342"/>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1999</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2 108.1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1 924.9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91.6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69.1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15.4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376636734"/>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2000</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2 385.6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2 115.5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123.4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124.5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13.8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4090142832"/>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2001</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2 748.0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2 321.3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156.6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244.1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16.5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235103347"/>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2002</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3 467.6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2 842.9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182.6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409.4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19.9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12.8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73194626"/>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2003</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4 016.4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3 122.1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199.8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653.9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27.1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13.5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836680570"/>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2004</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4 627.4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3 502.1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211.3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862.2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33.3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18.8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920931664"/>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2005</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5 400.8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4 040.3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206.9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1 078.7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47.5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27.4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549546727"/>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2006</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6 477.4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4 896.7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198.0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1 276.7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68.5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37.5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1672370270"/>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2007</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7 887.8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5 964.9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217.7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1 561.8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87.9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55.6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126511840"/>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2008</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9 925.1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7 389.6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253.5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2 083.6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126.9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71.5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917756941"/>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2009</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12 302.6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8 894.4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366.8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2 797.4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155.7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88.3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655229064"/>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2010</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14 818.6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10 554.9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423.3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3 538.1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192.4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109.9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545587366"/>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2011</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18 054.7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12 764.9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432.8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4 431.4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286.4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139.2</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065562074"/>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2012</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22 181.6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15 561.8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450.6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5 543.6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406.3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219.3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641906934"/>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2013</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26 567.9</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18 470.4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531.6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6 801.0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482.1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282.8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1452698133"/>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2014</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33 002.7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23 325.8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614.7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8 133.6</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560.5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368.1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2189197051"/>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2015</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38 988.1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27 929.4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736.4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9 312.1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598.7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411.5</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445673188"/>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Arial" panose="020B0604020202020204" pitchFamily="34" charset="0"/>
                          <a:ea typeface="宋体" panose="02010600030101010101" pitchFamily="2" charset="-122"/>
                        </a:rPr>
                        <a:t>2016</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46 888.4</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34 004.3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976.1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1 0761.1</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610.3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Arial" panose="020B0604020202020204" pitchFamily="34" charset="0"/>
                          <a:ea typeface="宋体" panose="02010600030101010101" pitchFamily="2" charset="-122"/>
                        </a:rPr>
                        <a:t>530.6 </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7EAE7"/>
                    </a:solidFill>
                  </a:tcPr>
                </a:tc>
                <a:extLst>
                  <a:ext uri="{0D108BD9-81ED-4DB2-BD59-A6C34878D82A}">
                    <a16:rowId xmlns:a16="http://schemas.microsoft.com/office/drawing/2014/main" val="334025291"/>
                  </a:ext>
                </a:extLst>
              </a:tr>
              <a:tr h="2159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rPr>
                        <a:t>2017</a:t>
                      </a:r>
                      <a:endParaRPr kumimoji="0" lang="zh-CN" altLang="zh-CN" sz="1100" b="1" i="0" u="none" strike="noStrike" cap="none" normalizeH="0" baseline="0">
                        <a:ln>
                          <a:noFill/>
                        </a:ln>
                        <a:solidFill>
                          <a:srgbClr val="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57145.0</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40423.8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893.8</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14421.7</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662.3</a:t>
                      </a:r>
                      <a:endParaRPr kumimoji="0" lang="zh-CN" altLang="zh-CN" sz="1100" b="0" i="0" u="none" strike="noStrike" cap="none" normalizeH="0" baseline="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0">
                        <a:lnSpc>
                          <a:spcPts val="175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743.5</a:t>
                      </a:r>
                      <a:endParaRPr kumimoji="0" lang="zh-CN" altLang="zh-CN" sz="1100" b="0" i="0" u="none" strike="noStrike" cap="none" normalizeH="0" baseline="0" dirty="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36645" marR="36645"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D1CC"/>
                    </a:solidFill>
                  </a:tcPr>
                </a:tc>
                <a:extLst>
                  <a:ext uri="{0D108BD9-81ED-4DB2-BD59-A6C34878D82A}">
                    <a16:rowId xmlns:a16="http://schemas.microsoft.com/office/drawing/2014/main" val="301209931"/>
                  </a:ext>
                </a:extLst>
              </a:tr>
            </a:tbl>
          </a:graphicData>
        </a:graphic>
      </p:graphicFrame>
    </p:spTree>
    <p:extLst>
      <p:ext uri="{BB962C8B-B14F-4D97-AF65-F5344CB8AC3E}">
        <p14:creationId xmlns:p14="http://schemas.microsoft.com/office/powerpoint/2010/main" val="260590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6.2 </a:t>
            </a: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财政补贴支出</a:t>
            </a:r>
          </a:p>
        </p:txBody>
      </p:sp>
      <p:sp>
        <p:nvSpPr>
          <p:cNvPr id="18" name="内容占位符 2"/>
          <p:cNvSpPr txBox="1">
            <a:spLocks/>
          </p:cNvSpPr>
          <p:nvPr/>
        </p:nvSpPr>
        <p:spPr>
          <a:xfrm>
            <a:off x="592663" y="1388531"/>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a:t>
            </a:r>
            <a:r>
              <a:rPr lang="zh-CN"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财政补贴的性质与分类</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（二）财政补贴的经济效应 </a:t>
            </a:r>
          </a:p>
          <a:p>
            <a:pPr>
              <a:defRPr/>
            </a:pPr>
            <a:r>
              <a:rPr lang="zh-CN" altLang="en-US" sz="2400" dirty="0">
                <a:solidFill>
                  <a:sysClr val="windowText" lastClr="000000"/>
                </a:solidFill>
                <a:latin typeface="微软雅黑"/>
                <a:ea typeface="微软雅黑"/>
                <a:cs typeface="微软雅黑"/>
              </a:rPr>
              <a:t>（三）财政补贴的合理运用</a:t>
            </a:r>
            <a:endParaRPr lang="en-US" altLang="zh-CN"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740044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92663" y="1388531"/>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a:t>
            </a:r>
            <a:r>
              <a:rPr lang="zh-CN"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财政补贴的性质与分类</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概念： 财政补贴是国家为了</a:t>
            </a:r>
            <a:r>
              <a:rPr lang="zh-CN" altLang="en-US" sz="2200" dirty="0">
                <a:solidFill>
                  <a:srgbClr val="0070C0"/>
                </a:solidFill>
                <a:latin typeface="微软雅黑"/>
                <a:ea typeface="微软雅黑"/>
                <a:cs typeface="微软雅黑"/>
              </a:rPr>
              <a:t>一定的政治经济目的</a:t>
            </a:r>
            <a:r>
              <a:rPr lang="zh-CN" altLang="en-US" sz="2200" dirty="0">
                <a:solidFill>
                  <a:sysClr val="windowText" lastClr="000000"/>
                </a:solidFill>
                <a:latin typeface="微软雅黑"/>
                <a:ea typeface="微软雅黑"/>
                <a:cs typeface="微软雅黑"/>
              </a:rPr>
              <a:t>，无偿地对经济组织和城乡居民所实施的财政补助支出。</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从性质上看，同社会保障支出一样是一种转移支出，属于国民收入的再分配。</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两者区别：首先，社会保障的目的是保障公民的基本生存权力，财政补贴则更多的是一种价格干预的配套措施；其次，社会保障着重于风险再分配，财政补贴着重于收入再分配</a:t>
            </a:r>
            <a:endParaRPr lang="en-US" altLang="zh-CN" sz="22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617619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92663" y="1388531"/>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财政补贴的分类</a:t>
            </a:r>
            <a:endParaRPr lang="en-US" altLang="zh-CN" sz="2400" dirty="0">
              <a:solidFill>
                <a:sysClr val="windowText" lastClr="000000"/>
              </a:solidFill>
              <a:latin typeface="微软雅黑"/>
              <a:ea typeface="微软雅黑"/>
              <a:cs typeface="微软雅黑"/>
            </a:endParaRPr>
          </a:p>
          <a:p>
            <a:pPr marL="0" indent="0">
              <a:buNone/>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）价格补贴 （政策性亏损补贴）</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指国家对企业由于执行国家的限价政策所造成的亏损所给予的资金补贴</a:t>
            </a: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农副产品价格补贴</a:t>
            </a: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农业生产资料价格补贴</a:t>
            </a: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工矿产品价格补贴</a:t>
            </a: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日用工业品的价格补贴</a:t>
            </a: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640392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92663" y="1106905"/>
            <a:ext cx="7958666" cy="5340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a:t>
            </a:r>
            <a:r>
              <a:rPr lang="zh-CN"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）居民生活补贴 </a:t>
            </a:r>
            <a:endParaRPr lang="en-US" altLang="zh-CN"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财政支付给居民用以补贴生活的资金</a:t>
            </a:r>
            <a:endParaRPr lang="en-US" altLang="zh-CN" sz="20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3</a:t>
            </a:r>
            <a:r>
              <a:rPr lang="zh-CN" altLang="en-US" sz="2200" dirty="0">
                <a:solidFill>
                  <a:sysClr val="windowText" lastClr="000000"/>
                </a:solidFill>
                <a:latin typeface="微软雅黑"/>
                <a:ea typeface="微软雅黑"/>
                <a:cs typeface="微软雅黑"/>
              </a:rPr>
              <a:t>）企业亏损补贴</a:t>
            </a:r>
            <a:endParaRPr lang="en-US" altLang="zh-CN"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财政对</a:t>
            </a:r>
            <a:r>
              <a:rPr lang="zh-CN" altLang="en-US" sz="2000" dirty="0">
                <a:solidFill>
                  <a:srgbClr val="0070C0"/>
                </a:solidFill>
                <a:latin typeface="微软雅黑"/>
                <a:ea typeface="微软雅黑"/>
                <a:cs typeface="微软雅黑"/>
              </a:rPr>
              <a:t>国有企业</a:t>
            </a:r>
            <a:r>
              <a:rPr lang="zh-CN" altLang="en-US" sz="2000" dirty="0">
                <a:solidFill>
                  <a:sysClr val="windowText" lastClr="000000"/>
                </a:solidFill>
                <a:latin typeface="微软雅黑"/>
                <a:ea typeface="微软雅黑"/>
                <a:cs typeface="微软雅黑"/>
              </a:rPr>
              <a:t>的经营亏损给予的补贴</a:t>
            </a: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4</a:t>
            </a:r>
            <a:r>
              <a:rPr lang="zh-CN" altLang="en-US" sz="2200" dirty="0">
                <a:solidFill>
                  <a:sysClr val="windowText" lastClr="000000"/>
                </a:solidFill>
                <a:latin typeface="微软雅黑"/>
                <a:ea typeface="微软雅黑"/>
                <a:cs typeface="微软雅黑"/>
              </a:rPr>
              <a:t>）财政贴息（利息补贴）</a:t>
            </a:r>
            <a:endParaRPr lang="en-US" altLang="zh-CN"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对使用符合政策用途的银行贷款的用款单位就其支付的资金利息提供的补贴</a:t>
            </a:r>
            <a:endParaRPr lang="en-US" altLang="zh-CN" sz="20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r>
              <a:rPr lang="zh-CN" altLang="zh-CN"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5</a:t>
            </a:r>
            <a:r>
              <a:rPr lang="zh-CN" altLang="en-US" sz="2200" dirty="0">
                <a:solidFill>
                  <a:sysClr val="windowText" lastClr="000000"/>
                </a:solidFill>
                <a:latin typeface="微软雅黑"/>
                <a:ea typeface="微软雅黑"/>
                <a:cs typeface="微软雅黑"/>
              </a:rPr>
              <a:t>）税收补贴（税式支出）</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特殊的补贴</a:t>
            </a:r>
            <a:endParaRPr lang="en-US" altLang="zh-CN" sz="2200" dirty="0">
              <a:solidFill>
                <a:sysClr val="windowText" lastClr="000000"/>
              </a:solidFill>
              <a:latin typeface="微软雅黑"/>
              <a:ea typeface="微软雅黑"/>
              <a:cs typeface="微软雅黑"/>
            </a:endParaRPr>
          </a:p>
          <a:p>
            <a:pPr>
              <a:defRPr/>
            </a:pPr>
            <a:r>
              <a:rPr lang="zh-CN" altLang="en-US" sz="2000" dirty="0">
                <a:solidFill>
                  <a:sysClr val="windowText" lastClr="000000"/>
                </a:solidFill>
                <a:latin typeface="微软雅黑"/>
                <a:ea typeface="微软雅黑"/>
                <a:cs typeface="微软雅黑"/>
              </a:rPr>
              <a:t>是对减税、免税、退税、税收抵免等税收优惠措施的统称。</a:t>
            </a:r>
            <a:endParaRPr lang="en-US" altLang="zh-CN" sz="20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006200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592663" y="1092531"/>
            <a:ext cx="7958666" cy="5636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（二）财政补贴的经济效应 </a:t>
            </a: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收入效应与替代效应 </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对需求的影响 </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影响消费需求的总量与结构</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对消费者补贴</a:t>
            </a:r>
            <a:r>
              <a:rPr lang="en-US" altLang="zh-CN" sz="2200" dirty="0">
                <a:solidFill>
                  <a:sysClr val="windowText" lastClr="000000"/>
                </a:solidFill>
                <a:latin typeface="微软雅黑"/>
                <a:ea typeface="微软雅黑"/>
                <a:cs typeface="微软雅黑"/>
              </a:rPr>
              <a:t>) </a:t>
            </a: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影响投资需求的总量与结构</a:t>
            </a:r>
            <a:r>
              <a:rPr lang="en-US" altLang="zh-CN" sz="2200" dirty="0">
                <a:solidFill>
                  <a:sysClr val="windowText" lastClr="000000"/>
                </a:solidFill>
                <a:latin typeface="微软雅黑"/>
                <a:ea typeface="微软雅黑"/>
                <a:cs typeface="微软雅黑"/>
              </a:rPr>
              <a:t>(</a:t>
            </a:r>
            <a:r>
              <a:rPr lang="zh-CN" altLang="en-US" sz="2200" dirty="0">
                <a:solidFill>
                  <a:sysClr val="windowText" lastClr="000000"/>
                </a:solidFill>
                <a:latin typeface="微软雅黑"/>
                <a:ea typeface="微软雅黑"/>
                <a:cs typeface="微软雅黑"/>
              </a:rPr>
              <a:t>对企业补贴</a:t>
            </a:r>
            <a:r>
              <a:rPr lang="en-US" altLang="zh-CN" sz="2200" dirty="0">
                <a:solidFill>
                  <a:sysClr val="windowText" lastClr="000000"/>
                </a:solidFill>
                <a:latin typeface="微软雅黑"/>
                <a:ea typeface="微软雅黑"/>
                <a:cs typeface="微软雅黑"/>
              </a:rPr>
              <a:t>) </a:t>
            </a:r>
          </a:p>
          <a:p>
            <a:pPr>
              <a:defRPr/>
            </a:pPr>
            <a:r>
              <a:rPr lang="zh-CN" altLang="en-US" sz="2200" dirty="0">
                <a:solidFill>
                  <a:sysClr val="windowText" lastClr="000000"/>
                </a:solidFill>
                <a:latin typeface="微软雅黑"/>
                <a:ea typeface="微软雅黑"/>
                <a:cs typeface="微软雅黑"/>
              </a:rPr>
              <a:t>对供给的影响 </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提高了企业生产的补贴商品价格，调动了企业增加供给、改善供给结构的积极性，从而直接影响着社会供给总量和结构</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对社会需求总量和结构的影响，会间接反映道社会供给总量和结构上</a:t>
            </a:r>
            <a:endParaRPr lang="en-US" altLang="zh-CN" sz="22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285194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514430"/>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（三）财政补贴的合理运用</a:t>
            </a:r>
            <a:endParaRPr lang="en-US" altLang="zh-CN" sz="2400" dirty="0">
              <a:solidFill>
                <a:sysClr val="windowText" lastClr="000000"/>
              </a:solidFill>
              <a:latin typeface="微软雅黑"/>
              <a:ea typeface="微软雅黑"/>
              <a:cs typeface="微软雅黑"/>
            </a:endParaRPr>
          </a:p>
          <a:p>
            <a:pPr>
              <a:defRPr/>
            </a:pPr>
            <a:endParaRPr lang="en-US" altLang="zh-CN" sz="2000" dirty="0">
              <a:solidFill>
                <a:srgbClr val="E46C0A"/>
              </a:solidFill>
              <a:latin typeface="微软雅黑"/>
              <a:ea typeface="微软雅黑"/>
              <a:cs typeface="微软雅黑"/>
            </a:endParaRPr>
          </a:p>
          <a:p>
            <a:pPr>
              <a:defRPr/>
            </a:pPr>
            <a:r>
              <a:rPr lang="zh-CN" altLang="en-US" sz="2200" dirty="0">
                <a:solidFill>
                  <a:srgbClr val="0070C0"/>
                </a:solidFill>
                <a:latin typeface="微软雅黑"/>
                <a:ea typeface="微软雅黑"/>
                <a:cs typeface="微软雅黑"/>
              </a:rPr>
              <a:t>财政补贴失控的消极影响</a:t>
            </a:r>
            <a:endParaRPr lang="en-US" altLang="zh-CN" sz="2200" dirty="0">
              <a:solidFill>
                <a:srgbClr val="0070C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造成国家财政的沉重负担 </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rgbClr val="E46C0A"/>
                </a:solidFill>
                <a:latin typeface="微软雅黑"/>
                <a:ea typeface="微软雅黑"/>
                <a:cs typeface="微软雅黑"/>
              </a:rPr>
              <a:t>－</a:t>
            </a:r>
            <a:r>
              <a:rPr lang="en-US" altLang="zh-CN" sz="2200" dirty="0">
                <a:solidFill>
                  <a:srgbClr val="E46C0A"/>
                </a:solidFill>
                <a:latin typeface="微软雅黑"/>
                <a:ea typeface="微软雅黑"/>
                <a:cs typeface="微软雅黑"/>
              </a:rPr>
              <a:t> </a:t>
            </a:r>
            <a:r>
              <a:rPr lang="zh-CN" altLang="en-US" sz="2200" dirty="0">
                <a:solidFill>
                  <a:srgbClr val="0070C0"/>
                </a:solidFill>
                <a:latin typeface="微软雅黑"/>
                <a:ea typeface="微软雅黑"/>
                <a:cs typeface="微软雅黑"/>
              </a:rPr>
              <a:t>价格扭曲</a:t>
            </a:r>
            <a:endParaRPr lang="en-US" altLang="zh-CN" sz="2200" dirty="0">
              <a:solidFill>
                <a:srgbClr val="0070C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预算软约束助长了经营管理低效 </a:t>
            </a:r>
            <a:endParaRPr lang="en-US" altLang="zh-CN" sz="2200" dirty="0">
              <a:solidFill>
                <a:sysClr val="windowText" lastClr="000000"/>
              </a:solidFill>
              <a:latin typeface="微软雅黑"/>
              <a:ea typeface="微软雅黑"/>
              <a:cs typeface="微软雅黑"/>
            </a:endParaRP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25376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128156"/>
            <a:ext cx="7442200" cy="50488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转移性支出的发生原因（理论依据）：</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rPr>
              <a:t>1.</a:t>
            </a:r>
            <a:r>
              <a:rPr lang="zh-CN" altLang="en-US" sz="2200" dirty="0">
                <a:solidFill>
                  <a:sysClr val="windowText" lastClr="000000"/>
                </a:solidFill>
                <a:latin typeface="微软雅黑"/>
                <a:ea typeface="微软雅黑"/>
              </a:rPr>
              <a:t> 转移性支出引起了货币收入的流动，在间接的意义上仍然</a:t>
            </a:r>
            <a:r>
              <a:rPr lang="zh-CN" altLang="en-US" sz="2200" dirty="0">
                <a:solidFill>
                  <a:srgbClr val="0070C0"/>
                </a:solidFill>
                <a:latin typeface="微软雅黑"/>
                <a:ea typeface="微软雅黑"/>
              </a:rPr>
              <a:t>配置资源和要素</a:t>
            </a:r>
            <a:r>
              <a:rPr lang="zh-CN" altLang="en-US" sz="2200" dirty="0">
                <a:solidFill>
                  <a:sysClr val="windowText" lastClr="000000"/>
                </a:solidFill>
                <a:latin typeface="微软雅黑"/>
                <a:ea typeface="微软雅黑"/>
              </a:rPr>
              <a:t>。</a:t>
            </a:r>
            <a:endParaRPr lang="en-US" altLang="zh-CN" sz="2200" dirty="0">
              <a:solidFill>
                <a:sysClr val="windowText" lastClr="000000"/>
              </a:solidFill>
              <a:latin typeface="微软雅黑"/>
              <a:ea typeface="微软雅黑"/>
            </a:endParaRPr>
          </a:p>
          <a:p>
            <a:pPr>
              <a:defRPr/>
            </a:pPr>
            <a:r>
              <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rPr>
              <a:t>2.</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rPr>
              <a:t> 政府通过转移性支出，增加了支出受惠者的货币收入，在私人和企业间进行了收入再分配，从而成为政府</a:t>
            </a:r>
            <a:r>
              <a:rPr kumimoji="0" lang="zh-CN" altLang="en-US" sz="2200" b="0" i="0" u="none" strike="noStrike" kern="1200" cap="none" spc="0" normalizeH="0" baseline="0" noProof="0" dirty="0">
                <a:ln>
                  <a:noFill/>
                </a:ln>
                <a:solidFill>
                  <a:srgbClr val="0070C0"/>
                </a:solidFill>
                <a:effectLst/>
                <a:uLnTx/>
                <a:uFillTx/>
                <a:latin typeface="微软雅黑"/>
                <a:ea typeface="微软雅黑"/>
              </a:rPr>
              <a:t>实施社会公平</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rPr>
              <a:t>的重要手段。</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endParaRPr>
          </a:p>
          <a:p>
            <a:pPr>
              <a:defRPr/>
            </a:pPr>
            <a:r>
              <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rPr>
              <a:t>3.</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rPr>
              <a:t> 政府的转移性支出增加了有关私人和企业的可支配收入，间接增加了社会购买力，影响了宏观经济的运行态势。特别是其中的济贫支出和社会保险支出等，能够自动地随着宏观经济运行状态而逆向变动，从而成为</a:t>
            </a:r>
            <a:r>
              <a:rPr kumimoji="0" lang="zh-CN" altLang="en-US" sz="2200" b="0" i="0" u="none" strike="noStrike" kern="1200" cap="none" spc="0" normalizeH="0" baseline="0" noProof="0" dirty="0">
                <a:ln>
                  <a:noFill/>
                </a:ln>
                <a:solidFill>
                  <a:srgbClr val="0070C0"/>
                </a:solidFill>
                <a:effectLst/>
                <a:uLnTx/>
                <a:uFillTx/>
                <a:latin typeface="微软雅黑"/>
                <a:ea typeface="微软雅黑"/>
              </a:rPr>
              <a:t>宏观经济运行的自动稳定器</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rPr>
              <a:t>，是政府最重要的宏观经济政策运作手段之一。</a:t>
            </a: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130330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514430"/>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（三）财政补贴的合理运用</a:t>
            </a: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）合理确定补贴的范围和项目 </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正外部性项目（宏观经济和社会效益大，而自身微观经济利益小的项目） </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需要实行价格管制的关系国计民生的少数产品 </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弱质产业、欠发达地区，高风险的高新产业 </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国家鼓励出口的产品，填补国内空白的进口品和技术以及进口替代产品等</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99956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94073" y="1349629"/>
            <a:ext cx="6874041" cy="4974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chemeClr val="tx1">
                    <a:lumMod val="95000"/>
                    <a:lumOff val="5000"/>
                  </a:schemeClr>
                </a:solidFill>
                <a:latin typeface="微软雅黑"/>
                <a:ea typeface="微软雅黑"/>
                <a:cs typeface="微软雅黑"/>
              </a:rPr>
              <a:t>矫正性的财政补贴</a:t>
            </a:r>
            <a:endParaRPr lang="zh-CN" altLang="en-US" sz="2400" dirty="0">
              <a:latin typeface="黑体" pitchFamily="49" charset="-122"/>
              <a:ea typeface="黑体" pitchFamily="49" charset="-122"/>
            </a:endParaRPr>
          </a:p>
          <a:p>
            <a:pPr>
              <a:defRPr/>
            </a:pPr>
            <a:endParaRPr lang="zh-CN" altLang="en-US" sz="2400" dirty="0">
              <a:solidFill>
                <a:schemeClr val="tx1">
                  <a:lumMod val="95000"/>
                  <a:lumOff val="5000"/>
                </a:schemeClr>
              </a:solidFill>
              <a:latin typeface="微软雅黑"/>
              <a:ea typeface="微软雅黑"/>
              <a:cs typeface="微软雅黑"/>
            </a:endParaRPr>
          </a:p>
        </p:txBody>
      </p:sp>
      <p:grpSp>
        <p:nvGrpSpPr>
          <p:cNvPr id="54" name="Group 41">
            <a:extLst>
              <a:ext uri="{FF2B5EF4-FFF2-40B4-BE49-F238E27FC236}">
                <a16:creationId xmlns:a16="http://schemas.microsoft.com/office/drawing/2014/main" id="{B056737C-4E8A-488A-AB28-761DFB395D49}"/>
              </a:ext>
            </a:extLst>
          </p:cNvPr>
          <p:cNvGrpSpPr>
            <a:grpSpLocks/>
          </p:cNvGrpSpPr>
          <p:nvPr/>
        </p:nvGrpSpPr>
        <p:grpSpPr bwMode="auto">
          <a:xfrm>
            <a:off x="1295400" y="1773238"/>
            <a:ext cx="7164388" cy="4246562"/>
            <a:chOff x="816" y="1117"/>
            <a:chExt cx="4513" cy="2675"/>
          </a:xfrm>
        </p:grpSpPr>
        <p:sp>
          <p:nvSpPr>
            <p:cNvPr id="55" name="Text Box 11">
              <a:extLst>
                <a:ext uri="{FF2B5EF4-FFF2-40B4-BE49-F238E27FC236}">
                  <a16:creationId xmlns:a16="http://schemas.microsoft.com/office/drawing/2014/main" id="{578306DB-2533-4D58-B61D-90D7F3056698}"/>
                </a:ext>
              </a:extLst>
            </p:cNvPr>
            <p:cNvSpPr txBox="1">
              <a:spLocks noChangeArrowheads="1"/>
            </p:cNvSpPr>
            <p:nvPr/>
          </p:nvSpPr>
          <p:spPr bwMode="auto">
            <a:xfrm>
              <a:off x="816" y="1117"/>
              <a:ext cx="4513" cy="2675"/>
            </a:xfrm>
            <a:prstGeom prst="rect">
              <a:avLst/>
            </a:prstGeom>
            <a:solidFill>
              <a:srgbClr val="FFFFFF"/>
            </a:solid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56" name="Line 12">
              <a:extLst>
                <a:ext uri="{FF2B5EF4-FFF2-40B4-BE49-F238E27FC236}">
                  <a16:creationId xmlns:a16="http://schemas.microsoft.com/office/drawing/2014/main" id="{DF641B14-F5D5-4193-BCA2-24ECEFE1231F}"/>
                </a:ext>
              </a:extLst>
            </p:cNvPr>
            <p:cNvSpPr>
              <a:spLocks noChangeShapeType="1"/>
            </p:cNvSpPr>
            <p:nvPr/>
          </p:nvSpPr>
          <p:spPr bwMode="auto">
            <a:xfrm>
              <a:off x="1698" y="3372"/>
              <a:ext cx="3216"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7" name="Line 13">
              <a:extLst>
                <a:ext uri="{FF2B5EF4-FFF2-40B4-BE49-F238E27FC236}">
                  <a16:creationId xmlns:a16="http://schemas.microsoft.com/office/drawing/2014/main" id="{0C8BBE40-CFFB-4E61-AFA0-074A01AD07F0}"/>
                </a:ext>
              </a:extLst>
            </p:cNvPr>
            <p:cNvSpPr>
              <a:spLocks noChangeShapeType="1"/>
            </p:cNvSpPr>
            <p:nvPr/>
          </p:nvSpPr>
          <p:spPr bwMode="auto">
            <a:xfrm flipV="1">
              <a:off x="1689" y="1274"/>
              <a:ext cx="0" cy="209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8" name="Rectangle 14">
              <a:extLst>
                <a:ext uri="{FF2B5EF4-FFF2-40B4-BE49-F238E27FC236}">
                  <a16:creationId xmlns:a16="http://schemas.microsoft.com/office/drawing/2014/main" id="{2A88689A-03F8-461C-BAB2-F0A25F824749}"/>
                </a:ext>
              </a:extLst>
            </p:cNvPr>
            <p:cNvSpPr>
              <a:spLocks noChangeArrowheads="1"/>
            </p:cNvSpPr>
            <p:nvPr/>
          </p:nvSpPr>
          <p:spPr bwMode="auto">
            <a:xfrm>
              <a:off x="1179" y="1537"/>
              <a:ext cx="259" cy="15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价格</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效益</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成本</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元</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a:t>
              </a:r>
            </a:p>
          </p:txBody>
        </p:sp>
        <p:sp>
          <p:nvSpPr>
            <p:cNvPr id="59" name="Rectangle 15">
              <a:extLst>
                <a:ext uri="{FF2B5EF4-FFF2-40B4-BE49-F238E27FC236}">
                  <a16:creationId xmlns:a16="http://schemas.microsoft.com/office/drawing/2014/main" id="{4D087F75-C225-4DE6-914A-FFC64431972D}"/>
                </a:ext>
              </a:extLst>
            </p:cNvPr>
            <p:cNvSpPr>
              <a:spLocks noChangeArrowheads="1"/>
            </p:cNvSpPr>
            <p:nvPr/>
          </p:nvSpPr>
          <p:spPr bwMode="auto">
            <a:xfrm>
              <a:off x="1646" y="3436"/>
              <a:ext cx="3683" cy="3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0                                  </a:t>
              </a:r>
              <a:r>
                <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10       12</a:t>
              </a:r>
              <a:r>
                <a:rPr kumimoji="0" lang="en-US" altLang="zh-CN" sz="10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           </a:t>
              </a: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疫苗接种量（万人次）</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p:txBody>
        </p:sp>
        <p:sp>
          <p:nvSpPr>
            <p:cNvPr id="60" name="Rectangle 16">
              <a:extLst>
                <a:ext uri="{FF2B5EF4-FFF2-40B4-BE49-F238E27FC236}">
                  <a16:creationId xmlns:a16="http://schemas.microsoft.com/office/drawing/2014/main" id="{622A8F10-792A-43F2-919E-1C79353ABD95}"/>
                </a:ext>
              </a:extLst>
            </p:cNvPr>
            <p:cNvSpPr>
              <a:spLocks noChangeArrowheads="1"/>
            </p:cNvSpPr>
            <p:nvPr/>
          </p:nvSpPr>
          <p:spPr bwMode="auto">
            <a:xfrm>
              <a:off x="3910" y="3110"/>
              <a:ext cx="49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D=MPB</a:t>
              </a:r>
            </a:p>
          </p:txBody>
        </p:sp>
        <p:sp>
          <p:nvSpPr>
            <p:cNvPr id="61" name="Rectangle 17">
              <a:extLst>
                <a:ext uri="{FF2B5EF4-FFF2-40B4-BE49-F238E27FC236}">
                  <a16:creationId xmlns:a16="http://schemas.microsoft.com/office/drawing/2014/main" id="{E2054334-FF0B-47C8-8F58-B847292C29D6}"/>
                </a:ext>
              </a:extLst>
            </p:cNvPr>
            <p:cNvSpPr>
              <a:spLocks noChangeArrowheads="1"/>
            </p:cNvSpPr>
            <p:nvPr/>
          </p:nvSpPr>
          <p:spPr bwMode="auto">
            <a:xfrm>
              <a:off x="1430" y="1799"/>
              <a:ext cx="372" cy="126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45</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30</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25</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10</a:t>
              </a:r>
            </a:p>
          </p:txBody>
        </p:sp>
        <p:sp>
          <p:nvSpPr>
            <p:cNvPr id="62" name="Freeform 18">
              <a:extLst>
                <a:ext uri="{FF2B5EF4-FFF2-40B4-BE49-F238E27FC236}">
                  <a16:creationId xmlns:a16="http://schemas.microsoft.com/office/drawing/2014/main" id="{803D4DD1-EE1C-4814-82C6-C5EF4F3BF1B3}"/>
                </a:ext>
              </a:extLst>
            </p:cNvPr>
            <p:cNvSpPr>
              <a:spLocks/>
            </p:cNvSpPr>
            <p:nvPr/>
          </p:nvSpPr>
          <p:spPr bwMode="auto">
            <a:xfrm>
              <a:off x="1681" y="3058"/>
              <a:ext cx="2092" cy="52"/>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rnd" cmpd="sng">
              <a:solidFill>
                <a:srgbClr val="000000"/>
              </a:solidFill>
              <a:prstDash val="sysDot"/>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3" name="Rectangle 19">
              <a:extLst>
                <a:ext uri="{FF2B5EF4-FFF2-40B4-BE49-F238E27FC236}">
                  <a16:creationId xmlns:a16="http://schemas.microsoft.com/office/drawing/2014/main" id="{BCABE6F8-1F53-4A29-803C-83FA0BD4CB81}"/>
                </a:ext>
              </a:extLst>
            </p:cNvPr>
            <p:cNvSpPr>
              <a:spLocks noChangeArrowheads="1"/>
            </p:cNvSpPr>
            <p:nvPr/>
          </p:nvSpPr>
          <p:spPr bwMode="auto">
            <a:xfrm>
              <a:off x="4447" y="1694"/>
              <a:ext cx="47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S=MSC</a:t>
              </a:r>
            </a:p>
          </p:txBody>
        </p:sp>
        <p:sp>
          <p:nvSpPr>
            <p:cNvPr id="64" name="Freeform 20">
              <a:extLst>
                <a:ext uri="{FF2B5EF4-FFF2-40B4-BE49-F238E27FC236}">
                  <a16:creationId xmlns:a16="http://schemas.microsoft.com/office/drawing/2014/main" id="{21BA5D14-3FFF-42A9-AF51-9231511BA36D}"/>
                </a:ext>
              </a:extLst>
            </p:cNvPr>
            <p:cNvSpPr>
              <a:spLocks/>
            </p:cNvSpPr>
            <p:nvPr/>
          </p:nvSpPr>
          <p:spPr bwMode="auto">
            <a:xfrm>
              <a:off x="1681" y="2586"/>
              <a:ext cx="1729" cy="52"/>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rnd" cmpd="sng">
              <a:solidFill>
                <a:srgbClr val="000000"/>
              </a:solidFill>
              <a:prstDash val="sysDot"/>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5" name="Freeform 21">
              <a:extLst>
                <a:ext uri="{FF2B5EF4-FFF2-40B4-BE49-F238E27FC236}">
                  <a16:creationId xmlns:a16="http://schemas.microsoft.com/office/drawing/2014/main" id="{1557D34D-5F9E-425F-B1EB-F9631475BA63}"/>
                </a:ext>
              </a:extLst>
            </p:cNvPr>
            <p:cNvSpPr>
              <a:spLocks/>
            </p:cNvSpPr>
            <p:nvPr/>
          </p:nvSpPr>
          <p:spPr bwMode="auto">
            <a:xfrm>
              <a:off x="1681" y="2376"/>
              <a:ext cx="2092" cy="52"/>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rnd" cmpd="sng">
              <a:solidFill>
                <a:srgbClr val="000000"/>
              </a:solidFill>
              <a:prstDash val="sysDot"/>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6" name="Freeform 22">
              <a:extLst>
                <a:ext uri="{FF2B5EF4-FFF2-40B4-BE49-F238E27FC236}">
                  <a16:creationId xmlns:a16="http://schemas.microsoft.com/office/drawing/2014/main" id="{D3DCAAC9-9EA5-4E99-8D76-E49F4629A85C}"/>
                </a:ext>
              </a:extLst>
            </p:cNvPr>
            <p:cNvSpPr>
              <a:spLocks/>
            </p:cNvSpPr>
            <p:nvPr/>
          </p:nvSpPr>
          <p:spPr bwMode="auto">
            <a:xfrm flipV="1">
              <a:off x="1681" y="1851"/>
              <a:ext cx="1729" cy="53"/>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flat" cmpd="sng">
              <a:solidFill>
                <a:srgbClr val="000000"/>
              </a:solidFill>
              <a:prstDash val="dash"/>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7" name="Line 23">
              <a:extLst>
                <a:ext uri="{FF2B5EF4-FFF2-40B4-BE49-F238E27FC236}">
                  <a16:creationId xmlns:a16="http://schemas.microsoft.com/office/drawing/2014/main" id="{1E73FCD2-973C-4DED-B5E2-F80C326339D7}"/>
                </a:ext>
              </a:extLst>
            </p:cNvPr>
            <p:cNvSpPr>
              <a:spLocks noChangeShapeType="1"/>
            </p:cNvSpPr>
            <p:nvPr/>
          </p:nvSpPr>
          <p:spPr bwMode="auto">
            <a:xfrm>
              <a:off x="3773" y="2405"/>
              <a:ext cx="0" cy="944"/>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8" name="Line 24">
              <a:extLst>
                <a:ext uri="{FF2B5EF4-FFF2-40B4-BE49-F238E27FC236}">
                  <a16:creationId xmlns:a16="http://schemas.microsoft.com/office/drawing/2014/main" id="{639959D6-F434-4508-8B51-F7D1E9B08524}"/>
                </a:ext>
              </a:extLst>
            </p:cNvPr>
            <p:cNvSpPr>
              <a:spLocks noChangeShapeType="1"/>
            </p:cNvSpPr>
            <p:nvPr/>
          </p:nvSpPr>
          <p:spPr bwMode="auto">
            <a:xfrm>
              <a:off x="3047" y="1397"/>
              <a:ext cx="1089" cy="146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9" name="Rectangle 25">
              <a:extLst>
                <a:ext uri="{FF2B5EF4-FFF2-40B4-BE49-F238E27FC236}">
                  <a16:creationId xmlns:a16="http://schemas.microsoft.com/office/drawing/2014/main" id="{FDA24607-E354-4F85-B5D2-494F8C52F731}"/>
                </a:ext>
              </a:extLst>
            </p:cNvPr>
            <p:cNvSpPr>
              <a:spLocks noChangeArrowheads="1"/>
            </p:cNvSpPr>
            <p:nvPr/>
          </p:nvSpPr>
          <p:spPr bwMode="auto">
            <a:xfrm>
              <a:off x="4032" y="2848"/>
              <a:ext cx="1003"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D’=MPB+W=MSB</a:t>
              </a:r>
            </a:p>
          </p:txBody>
        </p:sp>
        <p:sp>
          <p:nvSpPr>
            <p:cNvPr id="70" name="Rectangle 26">
              <a:extLst>
                <a:ext uri="{FF2B5EF4-FFF2-40B4-BE49-F238E27FC236}">
                  <a16:creationId xmlns:a16="http://schemas.microsoft.com/office/drawing/2014/main" id="{1458A7E0-1820-42B0-BC4A-403D7609032E}"/>
                </a:ext>
              </a:extLst>
            </p:cNvPr>
            <p:cNvSpPr>
              <a:spLocks noChangeArrowheads="1"/>
            </p:cNvSpPr>
            <p:nvPr/>
          </p:nvSpPr>
          <p:spPr bwMode="auto">
            <a:xfrm>
              <a:off x="3785" y="2288"/>
              <a:ext cx="19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V</a:t>
              </a:r>
            </a:p>
          </p:txBody>
        </p:sp>
        <p:sp>
          <p:nvSpPr>
            <p:cNvPr id="71" name="Rectangle 27">
              <a:extLst>
                <a:ext uri="{FF2B5EF4-FFF2-40B4-BE49-F238E27FC236}">
                  <a16:creationId xmlns:a16="http://schemas.microsoft.com/office/drawing/2014/main" id="{5B6D93CC-8640-412B-B64F-679F7EB9BB1A}"/>
                </a:ext>
              </a:extLst>
            </p:cNvPr>
            <p:cNvSpPr>
              <a:spLocks noChangeArrowheads="1"/>
            </p:cNvSpPr>
            <p:nvPr/>
          </p:nvSpPr>
          <p:spPr bwMode="auto">
            <a:xfrm>
              <a:off x="3430" y="2516"/>
              <a:ext cx="19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U</a:t>
              </a:r>
            </a:p>
          </p:txBody>
        </p:sp>
        <p:sp>
          <p:nvSpPr>
            <p:cNvPr id="72" name="Rectangle 28">
              <a:extLst>
                <a:ext uri="{FF2B5EF4-FFF2-40B4-BE49-F238E27FC236}">
                  <a16:creationId xmlns:a16="http://schemas.microsoft.com/office/drawing/2014/main" id="{7945AD58-CD4C-417F-B70C-0B615DCB1B28}"/>
                </a:ext>
              </a:extLst>
            </p:cNvPr>
            <p:cNvSpPr>
              <a:spLocks noChangeArrowheads="1"/>
            </p:cNvSpPr>
            <p:nvPr/>
          </p:nvSpPr>
          <p:spPr bwMode="auto">
            <a:xfrm>
              <a:off x="3404" y="1799"/>
              <a:ext cx="184"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Z</a:t>
              </a:r>
            </a:p>
          </p:txBody>
        </p:sp>
        <p:sp>
          <p:nvSpPr>
            <p:cNvPr id="73" name="Rectangle 29">
              <a:extLst>
                <a:ext uri="{FF2B5EF4-FFF2-40B4-BE49-F238E27FC236}">
                  <a16:creationId xmlns:a16="http://schemas.microsoft.com/office/drawing/2014/main" id="{0B75C1BF-2E3D-4725-895D-5E82B6628247}"/>
                </a:ext>
              </a:extLst>
            </p:cNvPr>
            <p:cNvSpPr>
              <a:spLocks noChangeArrowheads="1"/>
            </p:cNvSpPr>
            <p:nvPr/>
          </p:nvSpPr>
          <p:spPr bwMode="auto">
            <a:xfrm>
              <a:off x="3773" y="2900"/>
              <a:ext cx="196"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X</a:t>
              </a:r>
            </a:p>
          </p:txBody>
        </p:sp>
        <p:sp>
          <p:nvSpPr>
            <p:cNvPr id="74" name="Rectangle 30">
              <a:extLst>
                <a:ext uri="{FF2B5EF4-FFF2-40B4-BE49-F238E27FC236}">
                  <a16:creationId xmlns:a16="http://schemas.microsoft.com/office/drawing/2014/main" id="{0AA2B6C8-0604-41A3-9D60-A22C784C3677}"/>
                </a:ext>
              </a:extLst>
            </p:cNvPr>
            <p:cNvSpPr>
              <a:spLocks noChangeArrowheads="1"/>
            </p:cNvSpPr>
            <p:nvPr/>
          </p:nvSpPr>
          <p:spPr bwMode="auto">
            <a:xfrm>
              <a:off x="1675" y="3031"/>
              <a:ext cx="19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Y</a:t>
              </a:r>
            </a:p>
          </p:txBody>
        </p:sp>
        <p:sp>
          <p:nvSpPr>
            <p:cNvPr id="75" name="Rectangle 31" descr="25%">
              <a:extLst>
                <a:ext uri="{FF2B5EF4-FFF2-40B4-BE49-F238E27FC236}">
                  <a16:creationId xmlns:a16="http://schemas.microsoft.com/office/drawing/2014/main" id="{0DAA1FBA-2158-4B38-9018-146F25EAD498}"/>
                </a:ext>
              </a:extLst>
            </p:cNvPr>
            <p:cNvSpPr>
              <a:spLocks noChangeArrowheads="1"/>
            </p:cNvSpPr>
            <p:nvPr/>
          </p:nvSpPr>
          <p:spPr bwMode="auto">
            <a:xfrm>
              <a:off x="1698" y="2376"/>
              <a:ext cx="2075" cy="682"/>
            </a:xfrm>
            <a:prstGeom prst="rect">
              <a:avLst/>
            </a:prstGeom>
            <a:pattFill prst="pct25">
              <a:fgClr>
                <a:srgbClr val="000000"/>
              </a:fgClr>
              <a:bgClr>
                <a:srgbClr val="FFFFFF"/>
              </a:bgClr>
            </a:pattFill>
            <a:ln w="9525">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6" name="Rectangle 32">
              <a:extLst>
                <a:ext uri="{FF2B5EF4-FFF2-40B4-BE49-F238E27FC236}">
                  <a16:creationId xmlns:a16="http://schemas.microsoft.com/office/drawing/2014/main" id="{9407A1B7-27FD-4F8A-8DF6-D31FB594CAB3}"/>
                </a:ext>
              </a:extLst>
            </p:cNvPr>
            <p:cNvSpPr>
              <a:spLocks noChangeArrowheads="1"/>
            </p:cNvSpPr>
            <p:nvPr/>
          </p:nvSpPr>
          <p:spPr bwMode="auto">
            <a:xfrm>
              <a:off x="1698" y="2166"/>
              <a:ext cx="191"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R</a:t>
              </a:r>
            </a:p>
          </p:txBody>
        </p:sp>
        <p:sp>
          <p:nvSpPr>
            <p:cNvPr id="77" name="Rectangle 33">
              <a:extLst>
                <a:ext uri="{FF2B5EF4-FFF2-40B4-BE49-F238E27FC236}">
                  <a16:creationId xmlns:a16="http://schemas.microsoft.com/office/drawing/2014/main" id="{EB8FDB66-1801-4C27-B44C-FED881D6A355}"/>
                </a:ext>
              </a:extLst>
            </p:cNvPr>
            <p:cNvSpPr>
              <a:spLocks noChangeArrowheads="1"/>
            </p:cNvSpPr>
            <p:nvPr/>
          </p:nvSpPr>
          <p:spPr bwMode="auto">
            <a:xfrm>
              <a:off x="1698" y="2376"/>
              <a:ext cx="2075" cy="6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8" name="Line 34">
              <a:extLst>
                <a:ext uri="{FF2B5EF4-FFF2-40B4-BE49-F238E27FC236}">
                  <a16:creationId xmlns:a16="http://schemas.microsoft.com/office/drawing/2014/main" id="{225BD8C7-8540-4623-BC59-A5ABCAB2CF8F}"/>
                </a:ext>
              </a:extLst>
            </p:cNvPr>
            <p:cNvSpPr>
              <a:spLocks noChangeShapeType="1"/>
            </p:cNvSpPr>
            <p:nvPr/>
          </p:nvSpPr>
          <p:spPr bwMode="auto">
            <a:xfrm>
              <a:off x="2787" y="1773"/>
              <a:ext cx="1090" cy="141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9" name="Text Box 35">
              <a:extLst>
                <a:ext uri="{FF2B5EF4-FFF2-40B4-BE49-F238E27FC236}">
                  <a16:creationId xmlns:a16="http://schemas.microsoft.com/office/drawing/2014/main" id="{58DD8C19-04AC-4EEA-8EF2-2E03E9376FA7}"/>
                </a:ext>
              </a:extLst>
            </p:cNvPr>
            <p:cNvSpPr txBox="1">
              <a:spLocks noChangeArrowheads="1"/>
            </p:cNvSpPr>
            <p:nvPr/>
          </p:nvSpPr>
          <p:spPr bwMode="auto">
            <a:xfrm>
              <a:off x="1905" y="2743"/>
              <a:ext cx="675" cy="192"/>
            </a:xfrm>
            <a:prstGeom prst="rect">
              <a:avLst/>
            </a:prstGeom>
            <a:solidFill>
              <a:schemeClr val="bg1"/>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50000"/>
                </a:spcBef>
                <a:spcAft>
                  <a:spcPct val="0"/>
                </a:spcAft>
                <a:buClrTx/>
                <a:buSzTx/>
                <a:buFontTx/>
                <a:buNone/>
                <a:tabLst/>
                <a:defRPr/>
              </a:pPr>
              <a:r>
                <a:rPr kumimoji="0" lang="zh-CN" altLang="en-US"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财政补贴</a:t>
              </a:r>
            </a:p>
          </p:txBody>
        </p:sp>
        <p:sp>
          <p:nvSpPr>
            <p:cNvPr id="80" name="Line 36">
              <a:extLst>
                <a:ext uri="{FF2B5EF4-FFF2-40B4-BE49-F238E27FC236}">
                  <a16:creationId xmlns:a16="http://schemas.microsoft.com/office/drawing/2014/main" id="{4492EA2B-A5C2-4FF0-9114-F1B647F3E7D7}"/>
                </a:ext>
              </a:extLst>
            </p:cNvPr>
            <p:cNvSpPr>
              <a:spLocks noChangeShapeType="1"/>
            </p:cNvSpPr>
            <p:nvPr/>
          </p:nvSpPr>
          <p:spPr bwMode="auto">
            <a:xfrm flipV="1">
              <a:off x="2580" y="1904"/>
              <a:ext cx="1919" cy="120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1" name="Line 37">
              <a:extLst>
                <a:ext uri="{FF2B5EF4-FFF2-40B4-BE49-F238E27FC236}">
                  <a16:creationId xmlns:a16="http://schemas.microsoft.com/office/drawing/2014/main" id="{D3D74FBD-2B6C-4642-95FC-1B76EF94EE11}"/>
                </a:ext>
              </a:extLst>
            </p:cNvPr>
            <p:cNvSpPr>
              <a:spLocks noChangeShapeType="1"/>
            </p:cNvSpPr>
            <p:nvPr/>
          </p:nvSpPr>
          <p:spPr bwMode="auto">
            <a:xfrm>
              <a:off x="3410" y="1904"/>
              <a:ext cx="0" cy="1468"/>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2" name="Freeform 38">
              <a:extLst>
                <a:ext uri="{FF2B5EF4-FFF2-40B4-BE49-F238E27FC236}">
                  <a16:creationId xmlns:a16="http://schemas.microsoft.com/office/drawing/2014/main" id="{25E56661-B04A-478B-8560-FC026B16193D}"/>
                </a:ext>
              </a:extLst>
            </p:cNvPr>
            <p:cNvSpPr>
              <a:spLocks/>
            </p:cNvSpPr>
            <p:nvPr/>
          </p:nvSpPr>
          <p:spPr bwMode="auto">
            <a:xfrm flipV="1">
              <a:off x="1681" y="2533"/>
              <a:ext cx="1729" cy="53"/>
            </a:xfrm>
            <a:custGeom>
              <a:avLst/>
              <a:gdLst>
                <a:gd name="T0" fmla="*/ 1440 w 1440"/>
                <a:gd name="T1" fmla="*/ 0 h 1"/>
                <a:gd name="T2" fmla="*/ 0 w 1440"/>
                <a:gd name="T3" fmla="*/ 0 h 1"/>
              </a:gdLst>
              <a:ahLst/>
              <a:cxnLst>
                <a:cxn ang="0">
                  <a:pos x="T0" y="T1"/>
                </a:cxn>
                <a:cxn ang="0">
                  <a:pos x="T2" y="T3"/>
                </a:cxn>
              </a:cxnLst>
              <a:rect l="0" t="0" r="r" b="b"/>
              <a:pathLst>
                <a:path w="1440" h="1">
                  <a:moveTo>
                    <a:pt x="1440" y="0"/>
                  </a:moveTo>
                  <a:lnTo>
                    <a:pt x="0" y="0"/>
                  </a:lnTo>
                </a:path>
              </a:pathLst>
            </a:custGeom>
            <a:noFill/>
            <a:ln w="9525" cap="rnd" cmpd="sng">
              <a:solidFill>
                <a:srgbClr val="000000"/>
              </a:solidFill>
              <a:prstDash val="sysDot"/>
              <a:round/>
              <a:headEnd type="none" w="med" len="med"/>
              <a:tailEnd type="non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3" name="Rectangle 39">
              <a:extLst>
                <a:ext uri="{FF2B5EF4-FFF2-40B4-BE49-F238E27FC236}">
                  <a16:creationId xmlns:a16="http://schemas.microsoft.com/office/drawing/2014/main" id="{3E21D92C-EEFE-47AF-9027-DD4087967C7B}"/>
                </a:ext>
              </a:extLst>
            </p:cNvPr>
            <p:cNvSpPr>
              <a:spLocks noChangeArrowheads="1"/>
            </p:cNvSpPr>
            <p:nvPr/>
          </p:nvSpPr>
          <p:spPr bwMode="auto">
            <a:xfrm>
              <a:off x="3565" y="2533"/>
              <a:ext cx="156" cy="192"/>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99CC"/>
                  </a:solidFill>
                  <a:effectLst/>
                  <a:uLnTx/>
                  <a:uFillTx/>
                  <a:latin typeface="Times New Roman" panose="02020603050405020304" pitchFamily="18" charset="0"/>
                  <a:ea typeface="宋体" panose="02010600030101010101" pitchFamily="2" charset="-122"/>
                  <a:cs typeface="+mn-cs"/>
                </a:rPr>
                <a:t>U</a:t>
              </a:r>
            </a:p>
          </p:txBody>
        </p:sp>
      </p:grpSp>
    </p:spTree>
    <p:extLst>
      <p:ext uri="{BB962C8B-B14F-4D97-AF65-F5344CB8AC3E}">
        <p14:creationId xmlns:p14="http://schemas.microsoft.com/office/powerpoint/2010/main" val="3711199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009403"/>
            <a:ext cx="7485545" cy="55117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（三）财政补贴的合理运用</a:t>
            </a:r>
          </a:p>
          <a:p>
            <a:pPr>
              <a:defRPr/>
            </a:pPr>
            <a:r>
              <a:rPr lang="zh-CN" altLang="en-US" sz="2200" dirty="0">
                <a:solidFill>
                  <a:sysClr val="windowText" lastClr="000000"/>
                </a:solidFill>
                <a:latin typeface="微软雅黑"/>
                <a:ea typeface="微软雅黑"/>
                <a:cs typeface="微软雅黑"/>
              </a:rPr>
              <a:t>（</a:t>
            </a:r>
            <a:r>
              <a:rPr lang="zh-CN"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）严格控制补贴的规模和标准 </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规模：三条原则：不影响市场机制发挥基础作用；不影响财政收支平衡，加剧财政困难；不挤占其他财政支出，妨碍财政整体职能的发挥</a:t>
            </a:r>
            <a:endParaRPr lang="en-US" altLang="zh-CN" sz="2200" dirty="0">
              <a:solidFill>
                <a:sysClr val="windowText" lastClr="000000"/>
              </a:solidFill>
              <a:latin typeface="微软雅黑"/>
              <a:ea typeface="微软雅黑"/>
              <a:cs typeface="微软雅黑"/>
            </a:endParaRPr>
          </a:p>
          <a:p>
            <a:pPr>
              <a:defRPr/>
            </a:pPr>
            <a:endParaRPr lang="en-US" altLang="zh-CN" sz="2000" dirty="0">
              <a:solidFill>
                <a:sysClr val="windowText" lastClr="000000"/>
              </a:solidFill>
              <a:latin typeface="微软雅黑"/>
              <a:ea typeface="微软雅黑"/>
              <a:cs typeface="微软雅黑"/>
            </a:endParaRPr>
          </a:p>
          <a:p>
            <a:pPr>
              <a:defRPr/>
            </a:pP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标准：</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对生产部门的补贴＝成本额＋</a:t>
            </a:r>
            <a:r>
              <a:rPr kumimoji="0" lang="zh-CN" altLang="en-US" sz="2200" b="0" i="0" u="none" strike="noStrike" kern="1200" cap="none" spc="0" normalizeH="0" baseline="0" noProof="0" dirty="0">
                <a:ln>
                  <a:noFill/>
                </a:ln>
                <a:solidFill>
                  <a:srgbClr val="E46C0A"/>
                </a:solidFill>
                <a:effectLst/>
                <a:uLnTx/>
                <a:uFillTx/>
                <a:latin typeface="微软雅黑"/>
                <a:ea typeface="微软雅黑"/>
                <a:cs typeface="微软雅黑"/>
              </a:rPr>
              <a:t>行业平均利润</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－出厂价</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对流通部门的补贴额＝购进价格＋流通费用＋</a:t>
            </a:r>
            <a:r>
              <a:rPr lang="zh-CN" altLang="en-US" sz="2200" dirty="0">
                <a:solidFill>
                  <a:srgbClr val="E46C0A"/>
                </a:solidFill>
                <a:latin typeface="微软雅黑"/>
                <a:ea typeface="微软雅黑"/>
                <a:cs typeface="微软雅黑"/>
              </a:rPr>
              <a:t>商业平均利润</a:t>
            </a:r>
            <a:r>
              <a:rPr lang="zh-CN" altLang="en-US" sz="2200" dirty="0">
                <a:solidFill>
                  <a:sysClr val="windowText" lastClr="000000"/>
                </a:solidFill>
                <a:latin typeface="微软雅黑"/>
                <a:ea typeface="微软雅黑"/>
                <a:cs typeface="微软雅黑"/>
              </a:rPr>
              <a:t>－销售价格</a:t>
            </a:r>
            <a:endParaRPr lang="en-US" altLang="zh-CN" sz="2200" dirty="0">
              <a:solidFill>
                <a:sysClr val="windowText" lastClr="000000"/>
              </a:solidFill>
              <a:latin typeface="微软雅黑"/>
              <a:ea typeface="微软雅黑"/>
              <a:cs typeface="微软雅黑"/>
            </a:endParaRPr>
          </a:p>
          <a:p>
            <a:pPr>
              <a:defRPr/>
            </a:pP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rPr>
              <a:t>对消费者的补贴应使居民实际收入（工资＋补贴）的增长速度大致等于物价的上涨速度。</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a:p>
            <a:pPr>
              <a:defRPr/>
            </a:pPr>
            <a:endPar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cs typeface="微软雅黑"/>
            </a:endParaRPr>
          </a:p>
        </p:txBody>
      </p:sp>
    </p:spTree>
    <p:extLst>
      <p:ext uri="{BB962C8B-B14F-4D97-AF65-F5344CB8AC3E}">
        <p14:creationId xmlns:p14="http://schemas.microsoft.com/office/powerpoint/2010/main" val="1357123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28721" y="1514430"/>
            <a:ext cx="7485545" cy="500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3</a:t>
            </a:r>
            <a:r>
              <a:rPr lang="zh-CN" altLang="en-US" sz="2200" dirty="0">
                <a:solidFill>
                  <a:sysClr val="windowText" lastClr="000000"/>
                </a:solidFill>
                <a:latin typeface="微软雅黑"/>
                <a:ea typeface="微软雅黑"/>
                <a:cs typeface="微软雅黑"/>
              </a:rPr>
              <a:t>）科学选择补贴的环节和方式</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补贴环节和方式选择的依据：</a:t>
            </a:r>
            <a:r>
              <a:rPr lang="zh-CN" altLang="en-US" sz="2200" dirty="0">
                <a:solidFill>
                  <a:srgbClr val="0070C0"/>
                </a:solidFill>
                <a:latin typeface="微软雅黑"/>
                <a:ea typeface="微软雅黑"/>
                <a:cs typeface="微软雅黑"/>
              </a:rPr>
              <a:t>补贴效果</a:t>
            </a:r>
            <a:r>
              <a:rPr lang="zh-CN" altLang="en-US" sz="2200" dirty="0">
                <a:solidFill>
                  <a:sysClr val="windowText" lastClr="000000"/>
                </a:solidFill>
                <a:latin typeface="微软雅黑"/>
                <a:ea typeface="微软雅黑"/>
                <a:cs typeface="微软雅黑"/>
              </a:rPr>
              <a:t>、</a:t>
            </a:r>
            <a:r>
              <a:rPr lang="zh-CN" altLang="en-US" sz="2200" dirty="0">
                <a:solidFill>
                  <a:srgbClr val="0070C0"/>
                </a:solidFill>
                <a:latin typeface="微软雅黑"/>
                <a:ea typeface="微软雅黑"/>
                <a:cs typeface="微软雅黑"/>
              </a:rPr>
              <a:t>补贴运行成本</a:t>
            </a:r>
            <a:endParaRPr lang="en-US" altLang="zh-CN" sz="2200" dirty="0">
              <a:solidFill>
                <a:srgbClr val="0070C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补贴环节选择</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生产环节：调节供给</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流通环节：调节需求</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消费环节：调节收入</a:t>
            </a: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补贴方式：</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实物补贴（暗补）：替代效应</a:t>
            </a: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a:t>
            </a:r>
            <a:r>
              <a:rPr lang="en-US" altLang="zh-CN" sz="2200" dirty="0">
                <a:solidFill>
                  <a:sysClr val="windowText" lastClr="000000"/>
                </a:solidFill>
                <a:latin typeface="微软雅黑"/>
                <a:ea typeface="微软雅黑"/>
                <a:cs typeface="微软雅黑"/>
              </a:rPr>
              <a:t> </a:t>
            </a:r>
            <a:r>
              <a:rPr lang="zh-CN" altLang="en-US" sz="2200" dirty="0">
                <a:solidFill>
                  <a:sysClr val="windowText" lastClr="000000"/>
                </a:solidFill>
                <a:latin typeface="微软雅黑"/>
                <a:ea typeface="微软雅黑"/>
                <a:cs typeface="微软雅黑"/>
              </a:rPr>
              <a:t>货币补贴（明补）：收入效应</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181228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50900" y="1020963"/>
            <a:ext cx="7442200" cy="50488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转移性支出的经济影响：</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en-US" altLang="zh-CN" sz="2200" dirty="0">
                <a:solidFill>
                  <a:sysClr val="windowText" lastClr="000000"/>
                </a:solidFill>
                <a:latin typeface="微软雅黑"/>
                <a:ea typeface="微软雅黑"/>
              </a:rPr>
              <a:t>1.</a:t>
            </a:r>
            <a:r>
              <a:rPr lang="zh-CN" altLang="en-US" sz="2200" dirty="0">
                <a:solidFill>
                  <a:sysClr val="windowText" lastClr="000000"/>
                </a:solidFill>
                <a:latin typeface="微软雅黑"/>
                <a:ea typeface="微软雅黑"/>
              </a:rPr>
              <a:t> </a:t>
            </a:r>
            <a:r>
              <a:rPr lang="zh-CN" altLang="en-US" sz="2200" dirty="0">
                <a:solidFill>
                  <a:srgbClr val="0070C0"/>
                </a:solidFill>
                <a:latin typeface="微软雅黑"/>
                <a:ea typeface="微软雅黑"/>
              </a:rPr>
              <a:t>对流通领域的影响</a:t>
            </a:r>
            <a:r>
              <a:rPr lang="zh-CN" altLang="en-US" sz="2200" dirty="0">
                <a:solidFill>
                  <a:sysClr val="windowText" lastClr="000000"/>
                </a:solidFill>
                <a:latin typeface="微软雅黑"/>
                <a:ea typeface="微软雅黑"/>
              </a:rPr>
              <a:t>：政府的一部分财政资金无偿地注入到非政府部门之中，会通过各种途径直接或间接地转化为社会消费支出和企业投资支出，</a:t>
            </a:r>
            <a:r>
              <a:rPr lang="zh-CN" altLang="en-US" sz="2200" dirty="0">
                <a:solidFill>
                  <a:srgbClr val="0070C0"/>
                </a:solidFill>
                <a:latin typeface="微软雅黑"/>
                <a:ea typeface="微软雅黑"/>
              </a:rPr>
              <a:t>从而形成社会总需求</a:t>
            </a:r>
            <a:r>
              <a:rPr lang="zh-CN" altLang="en-US" sz="2200" dirty="0">
                <a:solidFill>
                  <a:sysClr val="windowText" lastClr="000000"/>
                </a:solidFill>
                <a:latin typeface="微软雅黑"/>
                <a:ea typeface="微软雅黑"/>
              </a:rPr>
              <a:t>。</a:t>
            </a:r>
            <a:endParaRPr lang="en-US" altLang="zh-CN" sz="2200" dirty="0">
              <a:solidFill>
                <a:sysClr val="windowText" lastClr="000000"/>
              </a:solidFill>
              <a:latin typeface="微软雅黑"/>
              <a:ea typeface="微软雅黑"/>
            </a:endParaRPr>
          </a:p>
          <a:p>
            <a:pPr>
              <a:defRPr/>
            </a:pPr>
            <a:r>
              <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rPr>
              <a:t>2.</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rPr>
              <a:t> </a:t>
            </a:r>
            <a:r>
              <a:rPr kumimoji="0" lang="zh-CN" altLang="en-US" sz="2200" b="0" i="0" u="none" strike="noStrike" kern="1200" cap="none" spc="0" normalizeH="0" baseline="0" noProof="0" dirty="0">
                <a:ln>
                  <a:noFill/>
                </a:ln>
                <a:solidFill>
                  <a:srgbClr val="0070C0"/>
                </a:solidFill>
                <a:effectLst/>
                <a:uLnTx/>
                <a:uFillTx/>
                <a:latin typeface="微软雅黑"/>
                <a:ea typeface="微软雅黑"/>
              </a:rPr>
              <a:t>对生产领域的影响</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rPr>
              <a:t>：如果转移性支出的对象是个人或家庭，如居民生活补贴，对其生产的影响就是间接的；如果转移性支出的对象是企业，如企业亏损补贴，对其生产的影响就是直接的。</a:t>
            </a:r>
            <a:endPar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endParaRPr>
          </a:p>
          <a:p>
            <a:pPr>
              <a:defRPr/>
            </a:pPr>
            <a:r>
              <a:rPr kumimoji="0" lang="en-US" altLang="zh-CN" sz="2200" b="0" i="0" u="none" strike="noStrike" kern="1200" cap="none" spc="0" normalizeH="0" baseline="0" noProof="0" dirty="0">
                <a:ln>
                  <a:noFill/>
                </a:ln>
                <a:solidFill>
                  <a:sysClr val="windowText" lastClr="000000"/>
                </a:solidFill>
                <a:effectLst/>
                <a:uLnTx/>
                <a:uFillTx/>
                <a:latin typeface="微软雅黑"/>
                <a:ea typeface="微软雅黑"/>
              </a:rPr>
              <a:t>3.</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rPr>
              <a:t> </a:t>
            </a:r>
            <a:r>
              <a:rPr kumimoji="0" lang="zh-CN" altLang="en-US" sz="2200" b="0" i="0" u="none" strike="noStrike" kern="1200" cap="none" spc="0" normalizeH="0" baseline="0" noProof="0" dirty="0">
                <a:ln>
                  <a:noFill/>
                </a:ln>
                <a:solidFill>
                  <a:srgbClr val="0070C0"/>
                </a:solidFill>
                <a:effectLst/>
                <a:uLnTx/>
                <a:uFillTx/>
                <a:latin typeface="微软雅黑"/>
                <a:ea typeface="微软雅黑"/>
              </a:rPr>
              <a:t>对分配领域的影响</a:t>
            </a:r>
            <a:r>
              <a:rPr kumimoji="0" lang="zh-CN" altLang="en-US" sz="2200" b="0" i="0" u="none" strike="noStrike" kern="1200" cap="none" spc="0" normalizeH="0" baseline="0" noProof="0" dirty="0">
                <a:ln>
                  <a:noFill/>
                </a:ln>
                <a:solidFill>
                  <a:sysClr val="windowText" lastClr="000000"/>
                </a:solidFill>
                <a:effectLst/>
                <a:uLnTx/>
                <a:uFillTx/>
                <a:latin typeface="微软雅黑"/>
                <a:ea typeface="微软雅黑"/>
              </a:rPr>
              <a:t>：改变在初次分配中形成的国民收入分配格局。以个人或家庭为对象的转移性支出将使高收入阶层的一部分收入转移到低收入阶层居民手中；以企业为对象的转移性支出，将会导致国民收入在纳税企业与居民和获得补贴的企业之间的转移。</a:t>
            </a: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101879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第六章 转移支出</a:t>
            </a:r>
          </a:p>
        </p:txBody>
      </p:sp>
      <p:sp>
        <p:nvSpPr>
          <p:cNvPr id="18" name="内容占位符 2"/>
          <p:cNvSpPr txBox="1">
            <a:spLocks/>
          </p:cNvSpPr>
          <p:nvPr/>
        </p:nvSpPr>
        <p:spPr>
          <a:xfrm>
            <a:off x="838200" y="1825625"/>
            <a:ext cx="7442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600" dirty="0">
                <a:solidFill>
                  <a:sysClr val="windowText" lastClr="000000"/>
                </a:solidFill>
                <a:latin typeface="微软雅黑"/>
                <a:ea typeface="微软雅黑"/>
                <a:cs typeface="微软雅黑"/>
              </a:rPr>
              <a:t>6.1</a:t>
            </a:r>
            <a:r>
              <a:rPr lang="zh-CN" altLang="en-US" sz="2600" dirty="0">
                <a:solidFill>
                  <a:sysClr val="windowText" lastClr="000000"/>
                </a:solidFill>
                <a:latin typeface="微软雅黑"/>
                <a:ea typeface="微软雅黑"/>
                <a:cs typeface="微软雅黑"/>
              </a:rPr>
              <a:t> 社会保障支出 </a:t>
            </a:r>
            <a:endParaRPr lang="en-US" altLang="zh-CN" sz="2600" dirty="0">
              <a:solidFill>
                <a:sysClr val="windowText" lastClr="000000"/>
              </a:solidFill>
              <a:latin typeface="微软雅黑"/>
              <a:ea typeface="微软雅黑"/>
              <a:cs typeface="微软雅黑"/>
            </a:endParaRPr>
          </a:p>
          <a:p>
            <a:pPr>
              <a:defRPr/>
            </a:pPr>
            <a:r>
              <a:rPr lang="en-US" altLang="zh-CN" sz="2600" dirty="0">
                <a:solidFill>
                  <a:sysClr val="windowText" lastClr="000000"/>
                </a:solidFill>
                <a:latin typeface="微软雅黑"/>
                <a:ea typeface="微软雅黑"/>
                <a:cs typeface="微软雅黑"/>
              </a:rPr>
              <a:t>6.2</a:t>
            </a:r>
            <a:r>
              <a:rPr lang="zh-CN" altLang="en-US" sz="2600" dirty="0">
                <a:solidFill>
                  <a:sysClr val="windowText" lastClr="000000"/>
                </a:solidFill>
                <a:latin typeface="微软雅黑"/>
                <a:ea typeface="微软雅黑"/>
                <a:cs typeface="微软雅黑"/>
              </a:rPr>
              <a:t> 财政补贴支出</a:t>
            </a:r>
          </a:p>
          <a:p>
            <a:pPr>
              <a:defRPr/>
            </a:pPr>
            <a:endParaRPr kumimoji="0" lang="zh-CN" altLang="en-US" sz="2800" b="0" i="0" u="none" strike="noStrike" kern="1200" cap="none" spc="0" normalizeH="0" baseline="0" noProof="0" dirty="0">
              <a:ln>
                <a:noFill/>
              </a:ln>
              <a:solidFill>
                <a:sysClr val="windowText" lastClr="000000"/>
              </a:solidFill>
              <a:effectLst/>
              <a:uLnTx/>
              <a:uFillTx/>
              <a:latin typeface="Calibri" panose="020F0502020204030204"/>
              <a:ea typeface="宋体" panose="02010600030101010101" pitchFamily="2" charset="-122"/>
            </a:endParaRPr>
          </a:p>
        </p:txBody>
      </p:sp>
    </p:spTree>
    <p:extLst>
      <p:ext uri="{BB962C8B-B14F-4D97-AF65-F5344CB8AC3E}">
        <p14:creationId xmlns:p14="http://schemas.microsoft.com/office/powerpoint/2010/main" val="269490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6.1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社会保障支出 </a:t>
            </a:r>
          </a:p>
        </p:txBody>
      </p:sp>
      <p:sp>
        <p:nvSpPr>
          <p:cNvPr id="18" name="内容占位符 2"/>
          <p:cNvSpPr txBox="1">
            <a:spLocks/>
          </p:cNvSpPr>
          <p:nvPr/>
        </p:nvSpPr>
        <p:spPr>
          <a:xfrm>
            <a:off x="838200" y="140546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a:t>
            </a:r>
            <a:r>
              <a:rPr lang="zh-CN"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社会保障的含义与构成</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（二）社会保障制度的形成与发展</a:t>
            </a:r>
          </a:p>
          <a:p>
            <a:pPr>
              <a:defRPr/>
            </a:pPr>
            <a:r>
              <a:rPr lang="zh-CN" altLang="en-US" sz="2400" dirty="0">
                <a:solidFill>
                  <a:sysClr val="windowText" lastClr="000000"/>
                </a:solidFill>
                <a:latin typeface="微软雅黑"/>
                <a:ea typeface="微软雅黑"/>
                <a:cs typeface="微软雅黑"/>
              </a:rPr>
              <a:t>（三）社会保障的功能</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（四）社会保障基金的来源</a:t>
            </a:r>
            <a:endParaRPr lang="en-US" altLang="zh-CN" sz="2400" dirty="0">
              <a:solidFill>
                <a:sysClr val="windowText" lastClr="000000"/>
              </a:solidFill>
              <a:latin typeface="微软雅黑"/>
              <a:ea typeface="微软雅黑"/>
              <a:cs typeface="微软雅黑"/>
            </a:endParaRPr>
          </a:p>
          <a:p>
            <a:pPr>
              <a:defRPr/>
            </a:pPr>
            <a:r>
              <a:rPr lang="zh-CN" altLang="en-US" sz="2400" dirty="0">
                <a:solidFill>
                  <a:sysClr val="windowText" lastClr="000000"/>
                </a:solidFill>
                <a:latin typeface="微软雅黑"/>
                <a:ea typeface="微软雅黑"/>
                <a:cs typeface="微软雅黑"/>
              </a:rPr>
              <a:t>（五）社会保障基金的筹资模式</a:t>
            </a:r>
            <a:endParaRPr lang="en-US" altLang="zh-CN" sz="2400" dirty="0">
              <a:solidFill>
                <a:sysClr val="windowText" lastClr="000000"/>
              </a:solidFill>
              <a:latin typeface="微软雅黑"/>
              <a:ea typeface="微软雅黑"/>
              <a:cs typeface="微软雅黑"/>
            </a:endParaRPr>
          </a:p>
          <a:p>
            <a:pPr>
              <a:defRPr/>
            </a:pPr>
            <a:r>
              <a:rPr lang="zh-CN" altLang="zh-CN" sz="2400" dirty="0">
                <a:solidFill>
                  <a:sysClr val="windowText" lastClr="000000"/>
                </a:solidFill>
                <a:latin typeface="微软雅黑"/>
                <a:ea typeface="微软雅黑"/>
                <a:cs typeface="微软雅黑"/>
              </a:rPr>
              <a:t>（</a:t>
            </a:r>
            <a:r>
              <a:rPr lang="zh-CN" altLang="en-US" sz="2400" dirty="0">
                <a:solidFill>
                  <a:sysClr val="windowText" lastClr="000000"/>
                </a:solidFill>
                <a:latin typeface="微软雅黑"/>
                <a:ea typeface="微软雅黑"/>
                <a:cs typeface="微软雅黑"/>
              </a:rPr>
              <a:t>六）社会保障基金的管理</a:t>
            </a: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123071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2" name="矩形 1"/>
          <p:cNvSpPr/>
          <p:nvPr/>
        </p:nvSpPr>
        <p:spPr>
          <a:xfrm>
            <a:off x="0" y="336885"/>
            <a:ext cx="9144000" cy="770020"/>
          </a:xfrm>
          <a:prstGeom prst="rect">
            <a:avLst/>
          </a:prstGeom>
          <a:gradFill flip="none" rotWithShape="1">
            <a:gsLst>
              <a:gs pos="22000">
                <a:srgbClr val="3333B2">
                  <a:alpha val="94000"/>
                </a:srgbClr>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6.1 </a:t>
            </a:r>
            <a:r>
              <a:rPr lang="zh-TW" altLang="en-US" sz="3200" dirty="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rPr>
              <a:t>社会保障支出 </a:t>
            </a:r>
          </a:p>
        </p:txBody>
      </p:sp>
      <p:sp>
        <p:nvSpPr>
          <p:cNvPr id="18" name="内容占位符 2"/>
          <p:cNvSpPr txBox="1">
            <a:spLocks/>
          </p:cNvSpPr>
          <p:nvPr/>
        </p:nvSpPr>
        <p:spPr>
          <a:xfrm>
            <a:off x="838200" y="140546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（一）社会保障的含义与构成 </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概念：（</a:t>
            </a:r>
            <a:r>
              <a:rPr lang="en-US" altLang="zh-CN" sz="2200" dirty="0">
                <a:solidFill>
                  <a:sysClr val="windowText" lastClr="000000"/>
                </a:solidFill>
                <a:latin typeface="微软雅黑"/>
                <a:ea typeface="微软雅黑"/>
                <a:cs typeface="微软雅黑"/>
              </a:rPr>
              <a:t>social security</a:t>
            </a:r>
            <a:r>
              <a:rPr lang="zh-CN" altLang="en-US" sz="2200" dirty="0">
                <a:solidFill>
                  <a:sysClr val="windowText" lastClr="000000"/>
                </a:solidFill>
                <a:latin typeface="微软雅黑"/>
                <a:ea typeface="微软雅黑"/>
                <a:cs typeface="微软雅黑"/>
              </a:rPr>
              <a:t>） 是国家和社会为帮助社会成员克服</a:t>
            </a:r>
            <a:r>
              <a:rPr lang="zh-CN" altLang="en-US" sz="2200" dirty="0">
                <a:solidFill>
                  <a:srgbClr val="0070C0"/>
                </a:solidFill>
                <a:latin typeface="微软雅黑"/>
                <a:ea typeface="微软雅黑"/>
                <a:cs typeface="微软雅黑"/>
              </a:rPr>
              <a:t>非理性风险</a:t>
            </a:r>
            <a:r>
              <a:rPr lang="zh-CN" altLang="en-US" sz="2200" dirty="0">
                <a:solidFill>
                  <a:sysClr val="windowText" lastClr="000000"/>
                </a:solidFill>
                <a:latin typeface="微软雅黑"/>
                <a:ea typeface="微软雅黑"/>
                <a:cs typeface="微软雅黑"/>
              </a:rPr>
              <a:t>而造成的物质生活困难，维持其基本生活条件，依法进行的</a:t>
            </a:r>
            <a:r>
              <a:rPr lang="zh-CN" altLang="en-US" sz="2200" dirty="0">
                <a:solidFill>
                  <a:srgbClr val="0070C0"/>
                </a:solidFill>
                <a:latin typeface="微软雅黑"/>
                <a:ea typeface="微软雅黑"/>
                <a:cs typeface="微软雅黑"/>
              </a:rPr>
              <a:t>国民收入再分配活动</a:t>
            </a:r>
            <a:r>
              <a:rPr lang="zh-CN" altLang="en-US" sz="2200" dirty="0">
                <a:solidFill>
                  <a:sysClr val="windowText" lastClr="000000"/>
                </a:solidFill>
                <a:latin typeface="微软雅黑"/>
                <a:ea typeface="微软雅黑"/>
                <a:cs typeface="微软雅黑"/>
              </a:rPr>
              <a:t>。 </a:t>
            </a:r>
            <a:endParaRPr lang="en-US" altLang="zh-CN" sz="2200" dirty="0">
              <a:solidFill>
                <a:sysClr val="windowText" lastClr="000000"/>
              </a:solidFill>
              <a:latin typeface="微软雅黑"/>
              <a:ea typeface="微软雅黑"/>
              <a:cs typeface="微软雅黑"/>
            </a:endParaRPr>
          </a:p>
          <a:p>
            <a:pPr>
              <a:defRPr/>
            </a:pPr>
            <a:endParaRPr lang="en-US" altLang="zh-CN"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特征：覆盖面的社会广泛性、参与上的强制性、制度上的立法性、受益程度的约束性</a:t>
            </a:r>
            <a:endParaRPr lang="en-US" altLang="zh-CN" sz="22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308186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838200" y="1405467"/>
            <a:ext cx="7272867" cy="518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solidFill>
                  <a:sysClr val="windowText" lastClr="000000"/>
                </a:solidFill>
                <a:latin typeface="微软雅黑"/>
                <a:ea typeface="微软雅黑"/>
                <a:cs typeface="微软雅黑"/>
              </a:rPr>
              <a:t>社会保障的构成 </a:t>
            </a: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a:p>
            <a:pPr>
              <a:defRPr/>
            </a:pPr>
            <a:endParaRPr lang="en-US" altLang="zh-CN" sz="2400" dirty="0">
              <a:solidFill>
                <a:sysClr val="windowText" lastClr="000000"/>
              </a:solidFill>
              <a:latin typeface="微软雅黑"/>
              <a:ea typeface="微软雅黑"/>
              <a:cs typeface="微软雅黑"/>
            </a:endParaRPr>
          </a:p>
        </p:txBody>
      </p:sp>
      <p:sp>
        <p:nvSpPr>
          <p:cNvPr id="3" name="矩形 2"/>
          <p:cNvSpPr/>
          <p:nvPr/>
        </p:nvSpPr>
        <p:spPr>
          <a:xfrm>
            <a:off x="423333" y="2116667"/>
            <a:ext cx="1919111" cy="5926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latin typeface="微软雅黑"/>
                <a:ea typeface="微软雅黑"/>
                <a:cs typeface="微软雅黑"/>
              </a:rPr>
              <a:t>社会救济</a:t>
            </a:r>
          </a:p>
        </p:txBody>
      </p:sp>
      <p:sp>
        <p:nvSpPr>
          <p:cNvPr id="17" name="矩形 16"/>
          <p:cNvSpPr/>
          <p:nvPr/>
        </p:nvSpPr>
        <p:spPr>
          <a:xfrm>
            <a:off x="423333" y="3440289"/>
            <a:ext cx="1919111" cy="5926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latin typeface="微软雅黑"/>
                <a:ea typeface="微软雅黑"/>
                <a:cs typeface="微软雅黑"/>
              </a:rPr>
              <a:t>社会保险</a:t>
            </a:r>
          </a:p>
        </p:txBody>
      </p:sp>
      <p:sp>
        <p:nvSpPr>
          <p:cNvPr id="19" name="矩形 18"/>
          <p:cNvSpPr/>
          <p:nvPr/>
        </p:nvSpPr>
        <p:spPr>
          <a:xfrm>
            <a:off x="423333" y="4820356"/>
            <a:ext cx="1919111" cy="5926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latin typeface="微软雅黑"/>
                <a:ea typeface="微软雅黑"/>
                <a:cs typeface="微软雅黑"/>
              </a:rPr>
              <a:t>社会福利</a:t>
            </a:r>
          </a:p>
        </p:txBody>
      </p:sp>
      <p:cxnSp>
        <p:nvCxnSpPr>
          <p:cNvPr id="8" name="直线连接符 7"/>
          <p:cNvCxnSpPr/>
          <p:nvPr/>
        </p:nvCxnSpPr>
        <p:spPr>
          <a:xfrm>
            <a:off x="2342444" y="2428162"/>
            <a:ext cx="2750180" cy="124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线连接符 19"/>
          <p:cNvCxnSpPr/>
          <p:nvPr/>
        </p:nvCxnSpPr>
        <p:spPr>
          <a:xfrm>
            <a:off x="2342444" y="3775965"/>
            <a:ext cx="2750180" cy="124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线连接符 23"/>
          <p:cNvCxnSpPr/>
          <p:nvPr/>
        </p:nvCxnSpPr>
        <p:spPr>
          <a:xfrm>
            <a:off x="2342444" y="5136220"/>
            <a:ext cx="2750180" cy="12452"/>
          </a:xfrm>
          <a:prstGeom prst="line">
            <a:avLst/>
          </a:prstGeom>
        </p:spPr>
        <p:style>
          <a:lnRef idx="2">
            <a:schemeClr val="accent1"/>
          </a:lnRef>
          <a:fillRef idx="0">
            <a:schemeClr val="accent1"/>
          </a:fillRef>
          <a:effectRef idx="1">
            <a:schemeClr val="accent1"/>
          </a:effectRef>
          <a:fontRef idx="minor">
            <a:schemeClr val="tx1"/>
          </a:fontRef>
        </p:style>
      </p:cxnSp>
      <p:sp>
        <p:nvSpPr>
          <p:cNvPr id="25" name="矩形 24"/>
          <p:cNvSpPr/>
          <p:nvPr/>
        </p:nvSpPr>
        <p:spPr>
          <a:xfrm>
            <a:off x="5092624" y="1867817"/>
            <a:ext cx="3237365" cy="11206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dirty="0">
              <a:latin typeface="微软雅黑"/>
              <a:ea typeface="微软雅黑"/>
              <a:cs typeface="微软雅黑"/>
            </a:endParaRPr>
          </a:p>
          <a:p>
            <a:r>
              <a:rPr kumimoji="1" lang="zh-CN" altLang="en-US" dirty="0">
                <a:latin typeface="微软雅黑"/>
                <a:ea typeface="微软雅黑"/>
                <a:cs typeface="微软雅黑"/>
              </a:rPr>
              <a:t>贫困救济</a:t>
            </a:r>
            <a:endParaRPr kumimoji="1" lang="en-US" altLang="zh-CN" dirty="0">
              <a:latin typeface="微软雅黑"/>
              <a:ea typeface="微软雅黑"/>
              <a:cs typeface="微软雅黑"/>
            </a:endParaRPr>
          </a:p>
          <a:p>
            <a:r>
              <a:rPr kumimoji="1" lang="zh-CN" altLang="en-US" dirty="0">
                <a:latin typeface="微软雅黑"/>
                <a:ea typeface="微软雅黑"/>
                <a:cs typeface="微软雅黑"/>
              </a:rPr>
              <a:t>自然灾害救济 </a:t>
            </a:r>
            <a:endParaRPr kumimoji="1" lang="en-US" altLang="zh-CN" dirty="0">
              <a:latin typeface="微软雅黑"/>
              <a:ea typeface="微软雅黑"/>
              <a:cs typeface="微软雅黑"/>
            </a:endParaRPr>
          </a:p>
          <a:p>
            <a:r>
              <a:rPr kumimoji="1" lang="zh-CN" altLang="en-US" dirty="0">
                <a:latin typeface="微软雅黑"/>
                <a:ea typeface="微软雅黑"/>
                <a:cs typeface="微软雅黑"/>
              </a:rPr>
              <a:t>其他特殊救济：优怃、病残、鳏寡孤独等 </a:t>
            </a:r>
            <a:endParaRPr kumimoji="1" lang="en-US" altLang="zh-CN" dirty="0">
              <a:latin typeface="微软雅黑"/>
              <a:ea typeface="微软雅黑"/>
              <a:cs typeface="微软雅黑"/>
            </a:endParaRPr>
          </a:p>
          <a:p>
            <a:pPr algn="ctr"/>
            <a:endParaRPr kumimoji="1" lang="zh-CN" altLang="en-US" dirty="0">
              <a:latin typeface="微软雅黑"/>
              <a:ea typeface="微软雅黑"/>
              <a:cs typeface="微软雅黑"/>
            </a:endParaRPr>
          </a:p>
        </p:txBody>
      </p:sp>
      <p:sp>
        <p:nvSpPr>
          <p:cNvPr id="9" name="文本框 8"/>
          <p:cNvSpPr txBox="1"/>
          <p:nvPr/>
        </p:nvSpPr>
        <p:spPr>
          <a:xfrm>
            <a:off x="3010873" y="2091763"/>
            <a:ext cx="1108175" cy="646331"/>
          </a:xfrm>
          <a:prstGeom prst="rect">
            <a:avLst/>
          </a:prstGeom>
          <a:noFill/>
        </p:spPr>
        <p:txBody>
          <a:bodyPr wrap="square" rtlCol="0">
            <a:spAutoFit/>
          </a:bodyPr>
          <a:lstStyle/>
          <a:p>
            <a:r>
              <a:rPr kumimoji="1" lang="zh-CN" altLang="en-US" dirty="0"/>
              <a:t>提供基本生存保障</a:t>
            </a:r>
          </a:p>
        </p:txBody>
      </p:sp>
      <p:sp>
        <p:nvSpPr>
          <p:cNvPr id="26" name="矩形 25"/>
          <p:cNvSpPr/>
          <p:nvPr/>
        </p:nvSpPr>
        <p:spPr>
          <a:xfrm>
            <a:off x="5092624" y="3228072"/>
            <a:ext cx="3237365" cy="11206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dirty="0">
              <a:latin typeface="微软雅黑"/>
              <a:ea typeface="微软雅黑"/>
              <a:cs typeface="微软雅黑"/>
            </a:endParaRPr>
          </a:p>
          <a:p>
            <a:r>
              <a:rPr kumimoji="1" lang="zh-CN" altLang="en-US" dirty="0">
                <a:latin typeface="微软雅黑"/>
                <a:ea typeface="微软雅黑"/>
                <a:cs typeface="微软雅黑"/>
              </a:rPr>
              <a:t>养老、医疗、失业、工伤、生育保险</a:t>
            </a:r>
          </a:p>
          <a:p>
            <a:pPr algn="ctr"/>
            <a:endParaRPr kumimoji="1" lang="zh-CN" altLang="en-US" dirty="0">
              <a:latin typeface="微软雅黑"/>
              <a:ea typeface="微软雅黑"/>
              <a:cs typeface="微软雅黑"/>
            </a:endParaRPr>
          </a:p>
        </p:txBody>
      </p:sp>
      <p:sp>
        <p:nvSpPr>
          <p:cNvPr id="27" name="矩形 26"/>
          <p:cNvSpPr/>
          <p:nvPr/>
        </p:nvSpPr>
        <p:spPr>
          <a:xfrm>
            <a:off x="5092623" y="4588326"/>
            <a:ext cx="3710519" cy="157769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endParaRPr kumimoji="1" lang="en-US" altLang="zh-CN" sz="1600" dirty="0">
              <a:latin typeface="微软雅黑"/>
              <a:ea typeface="微软雅黑"/>
              <a:cs typeface="微软雅黑"/>
            </a:endParaRPr>
          </a:p>
          <a:p>
            <a:r>
              <a:rPr kumimoji="1" lang="zh-CN" altLang="en-US" sz="1600" dirty="0">
                <a:latin typeface="微软雅黑"/>
                <a:ea typeface="微软雅黑"/>
                <a:cs typeface="微软雅黑"/>
              </a:rPr>
              <a:t>职工福利：劳保、工休、文娱 </a:t>
            </a:r>
            <a:endParaRPr kumimoji="1" lang="en-US" altLang="zh-CN" sz="1600" dirty="0">
              <a:latin typeface="微软雅黑"/>
              <a:ea typeface="微软雅黑"/>
              <a:cs typeface="微软雅黑"/>
            </a:endParaRPr>
          </a:p>
          <a:p>
            <a:r>
              <a:rPr kumimoji="1" lang="zh-CN" altLang="en-US" sz="1600" dirty="0">
                <a:latin typeface="微软雅黑"/>
                <a:ea typeface="微软雅黑"/>
                <a:cs typeface="微软雅黑"/>
              </a:rPr>
              <a:t>老人福利：“养、乐、学、为、终” </a:t>
            </a:r>
            <a:endParaRPr kumimoji="1" lang="en-US" altLang="zh-CN" sz="1600" dirty="0">
              <a:latin typeface="微软雅黑"/>
              <a:ea typeface="微软雅黑"/>
              <a:cs typeface="微软雅黑"/>
            </a:endParaRPr>
          </a:p>
          <a:p>
            <a:r>
              <a:rPr kumimoji="1" lang="zh-CN" altLang="en-US" sz="1600" dirty="0">
                <a:latin typeface="微软雅黑"/>
                <a:ea typeface="微软雅黑"/>
                <a:cs typeface="微软雅黑"/>
              </a:rPr>
              <a:t>儿童福利：抚养、教育 </a:t>
            </a:r>
            <a:endParaRPr kumimoji="1" lang="en-US" altLang="zh-CN" sz="1600" dirty="0">
              <a:latin typeface="微软雅黑"/>
              <a:ea typeface="微软雅黑"/>
              <a:cs typeface="微软雅黑"/>
            </a:endParaRPr>
          </a:p>
          <a:p>
            <a:r>
              <a:rPr kumimoji="1" lang="zh-CN" altLang="en-US" sz="1600" dirty="0">
                <a:latin typeface="微软雅黑"/>
                <a:ea typeface="微软雅黑"/>
                <a:cs typeface="微软雅黑"/>
              </a:rPr>
              <a:t>妇女福利：生育、就业 </a:t>
            </a:r>
            <a:endParaRPr kumimoji="1" lang="en-US" altLang="zh-CN" sz="1600" dirty="0">
              <a:latin typeface="微软雅黑"/>
              <a:ea typeface="微软雅黑"/>
              <a:cs typeface="微软雅黑"/>
            </a:endParaRPr>
          </a:p>
          <a:p>
            <a:r>
              <a:rPr kumimoji="1" lang="zh-CN" altLang="en-US" sz="1600" dirty="0">
                <a:latin typeface="微软雅黑"/>
                <a:ea typeface="微软雅黑"/>
                <a:cs typeface="微软雅黑"/>
              </a:rPr>
              <a:t>残疾人福利：就业、文教、残疾人设施</a:t>
            </a:r>
          </a:p>
          <a:p>
            <a:pPr algn="ctr"/>
            <a:endParaRPr kumimoji="1" lang="zh-CN" altLang="en-US" dirty="0">
              <a:latin typeface="微软雅黑"/>
              <a:ea typeface="微软雅黑"/>
              <a:cs typeface="微软雅黑"/>
            </a:endParaRPr>
          </a:p>
        </p:txBody>
      </p:sp>
      <p:sp>
        <p:nvSpPr>
          <p:cNvPr id="28" name="文本框 27"/>
          <p:cNvSpPr txBox="1"/>
          <p:nvPr/>
        </p:nvSpPr>
        <p:spPr>
          <a:xfrm>
            <a:off x="3010873" y="3440289"/>
            <a:ext cx="1259960" cy="646331"/>
          </a:xfrm>
          <a:prstGeom prst="rect">
            <a:avLst/>
          </a:prstGeom>
          <a:noFill/>
        </p:spPr>
        <p:txBody>
          <a:bodyPr wrap="square" rtlCol="0">
            <a:spAutoFit/>
          </a:bodyPr>
          <a:lstStyle/>
          <a:p>
            <a:r>
              <a:rPr kumimoji="1" lang="zh-CN" altLang="en-US" dirty="0"/>
              <a:t>提供日常生活保障</a:t>
            </a:r>
          </a:p>
        </p:txBody>
      </p:sp>
      <p:sp>
        <p:nvSpPr>
          <p:cNvPr id="29" name="文本框 28"/>
          <p:cNvSpPr txBox="1"/>
          <p:nvPr/>
        </p:nvSpPr>
        <p:spPr>
          <a:xfrm>
            <a:off x="2958701" y="4813054"/>
            <a:ext cx="1621048" cy="646331"/>
          </a:xfrm>
          <a:prstGeom prst="rect">
            <a:avLst/>
          </a:prstGeom>
          <a:noFill/>
        </p:spPr>
        <p:txBody>
          <a:bodyPr wrap="square" rtlCol="0">
            <a:spAutoFit/>
          </a:bodyPr>
          <a:lstStyle/>
          <a:p>
            <a:r>
              <a:rPr kumimoji="1" lang="zh-CN" altLang="en-US" dirty="0"/>
              <a:t>改善提高人们生活质量</a:t>
            </a:r>
          </a:p>
        </p:txBody>
      </p:sp>
    </p:spTree>
    <p:extLst>
      <p:ext uri="{BB962C8B-B14F-4D97-AF65-F5344CB8AC3E}">
        <p14:creationId xmlns:p14="http://schemas.microsoft.com/office/powerpoint/2010/main" val="4192068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0" y="0"/>
            <a:ext cx="9144000" cy="6858000"/>
            <a:chOff x="0" y="0"/>
            <a:chExt cx="9144000" cy="6858000"/>
          </a:xfrm>
        </p:grpSpPr>
        <p:grpSp>
          <p:nvGrpSpPr>
            <p:cNvPr id="22" name="组合 21"/>
            <p:cNvGrpSpPr/>
            <p:nvPr/>
          </p:nvGrpSpPr>
          <p:grpSpPr>
            <a:xfrm>
              <a:off x="0" y="336885"/>
              <a:ext cx="9144000" cy="6184229"/>
              <a:chOff x="0" y="336885"/>
              <a:chExt cx="9144000" cy="6184229"/>
            </a:xfrm>
          </p:grpSpPr>
          <p:sp>
            <p:nvSpPr>
              <p:cNvPr id="16" name="矩形 15"/>
              <p:cNvSpPr/>
              <p:nvPr/>
            </p:nvSpPr>
            <p:spPr>
              <a:xfrm>
                <a:off x="0" y="336885"/>
                <a:ext cx="9144000" cy="6184229"/>
              </a:xfrm>
              <a:prstGeom prst="rect">
                <a:avLst/>
              </a:prstGeom>
              <a:solidFill>
                <a:srgbClr val="EA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stretch>
                <a:fillRect/>
              </a:stretch>
            </p:blipFill>
            <p:spPr>
              <a:xfrm flipV="1">
                <a:off x="3868526" y="6166022"/>
                <a:ext cx="3843715" cy="355092"/>
              </a:xfrm>
              <a:prstGeom prst="rect">
                <a:avLst/>
              </a:prstGeom>
            </p:spPr>
          </p:pic>
        </p:grpSp>
        <p:grpSp>
          <p:nvGrpSpPr>
            <p:cNvPr id="11" name="组合 10"/>
            <p:cNvGrpSpPr/>
            <p:nvPr/>
          </p:nvGrpSpPr>
          <p:grpSpPr>
            <a:xfrm>
              <a:off x="0" y="0"/>
              <a:ext cx="9144000" cy="336885"/>
              <a:chOff x="0" y="0"/>
              <a:chExt cx="9144000" cy="336885"/>
            </a:xfrm>
          </p:grpSpPr>
          <p:sp>
            <p:nvSpPr>
              <p:cNvPr id="4" name="矩形 3"/>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 name="矩形 4"/>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7" name="矩形 6"/>
            <p:cNvSpPr/>
            <p:nvPr/>
          </p:nvSpPr>
          <p:spPr>
            <a:xfrm>
              <a:off x="7712241" y="433137"/>
              <a:ext cx="1362905" cy="6160168"/>
            </a:xfrm>
            <a:prstGeom prst="rect">
              <a:avLst/>
            </a:prstGeom>
            <a:solidFill>
              <a:srgbClr val="D8D8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12" name="组合 11"/>
            <p:cNvGrpSpPr/>
            <p:nvPr/>
          </p:nvGrpSpPr>
          <p:grpSpPr>
            <a:xfrm>
              <a:off x="0" y="6521115"/>
              <a:ext cx="9144000" cy="336885"/>
              <a:chOff x="0" y="0"/>
              <a:chExt cx="9144000" cy="336885"/>
            </a:xfrm>
          </p:grpSpPr>
          <p:sp>
            <p:nvSpPr>
              <p:cNvPr id="13" name="矩形 12"/>
              <p:cNvSpPr/>
              <p:nvPr/>
            </p:nvSpPr>
            <p:spPr>
              <a:xfrm>
                <a:off x="0" y="1"/>
                <a:ext cx="4579749" cy="336884"/>
              </a:xfrm>
              <a:prstGeom prst="rect">
                <a:avLst/>
              </a:prstGeom>
              <a:solidFill>
                <a:srgbClr val="00000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4" name="矩形 13"/>
              <p:cNvSpPr/>
              <p:nvPr/>
            </p:nvSpPr>
            <p:spPr>
              <a:xfrm>
                <a:off x="4579749" y="0"/>
                <a:ext cx="4564251" cy="336885"/>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sp>
        <p:nvSpPr>
          <p:cNvPr id="18" name="内容占位符 2"/>
          <p:cNvSpPr txBox="1">
            <a:spLocks/>
          </p:cNvSpPr>
          <p:nvPr/>
        </p:nvSpPr>
        <p:spPr>
          <a:xfrm>
            <a:off x="498623" y="1677702"/>
            <a:ext cx="7924841" cy="5709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200" dirty="0">
                <a:solidFill>
                  <a:sysClr val="windowText" lastClr="000000"/>
                </a:solidFill>
                <a:latin typeface="微软雅黑"/>
                <a:ea typeface="微软雅黑"/>
                <a:cs typeface="微软雅黑"/>
              </a:rPr>
              <a:t>社会救助与社会保险的异同：</a:t>
            </a:r>
            <a:endParaRPr lang="en-US" altLang="zh-CN" sz="2200" dirty="0">
              <a:solidFill>
                <a:sysClr val="windowText" lastClr="000000"/>
              </a:solidFill>
              <a:latin typeface="微软雅黑"/>
              <a:ea typeface="微软雅黑"/>
              <a:cs typeface="微软雅黑"/>
            </a:endParaRPr>
          </a:p>
          <a:p>
            <a:pPr>
              <a:defRPr/>
            </a:pPr>
            <a:endParaRPr lang="zh-CN" altLang="en-US" sz="2200" dirty="0">
              <a:solidFill>
                <a:sysClr val="windowText" lastClr="000000"/>
              </a:solidFill>
              <a:latin typeface="微软雅黑"/>
              <a:ea typeface="微软雅黑"/>
              <a:cs typeface="微软雅黑"/>
            </a:endParaRPr>
          </a:p>
          <a:p>
            <a:pPr>
              <a:defRPr/>
            </a:pPr>
            <a:r>
              <a:rPr lang="zh-CN" altLang="en-US" sz="2200" dirty="0">
                <a:solidFill>
                  <a:sysClr val="windowText" lastClr="000000"/>
                </a:solidFill>
                <a:latin typeface="微软雅黑"/>
                <a:ea typeface="微软雅黑"/>
                <a:cs typeface="微软雅黑"/>
              </a:rPr>
              <a:t>同：同属于社会保障，两者都具有强制性，且都是为了保障社会成员最基本的生活需要的目的服务的</a:t>
            </a:r>
          </a:p>
          <a:p>
            <a:pPr>
              <a:defRPr/>
            </a:pPr>
            <a:r>
              <a:rPr lang="zh-CN" altLang="en-US" sz="2200" dirty="0">
                <a:solidFill>
                  <a:sysClr val="windowText" lastClr="000000"/>
                </a:solidFill>
                <a:latin typeface="微软雅黑"/>
                <a:ea typeface="微软雅黑"/>
                <a:cs typeface="微软雅黑"/>
              </a:rPr>
              <a:t>异：（</a:t>
            </a:r>
            <a:r>
              <a:rPr lang="en-US" altLang="zh-CN" sz="2200" dirty="0">
                <a:solidFill>
                  <a:sysClr val="windowText" lastClr="000000"/>
                </a:solidFill>
                <a:latin typeface="微软雅黑"/>
                <a:ea typeface="微软雅黑"/>
                <a:cs typeface="微软雅黑"/>
              </a:rPr>
              <a:t>1</a:t>
            </a:r>
            <a:r>
              <a:rPr lang="zh-CN" altLang="en-US" sz="2200" dirty="0">
                <a:solidFill>
                  <a:sysClr val="windowText" lastClr="000000"/>
                </a:solidFill>
                <a:latin typeface="微软雅黑"/>
                <a:ea typeface="微软雅黑"/>
                <a:cs typeface="微软雅黑"/>
              </a:rPr>
              <a:t>）社会救助具有无偿性，贫困者不用为接受政府的救助而支付任何费用，而在社会保险方式下，受保人先得缴纳一定的费用才能获得相应的生活保证；（</a:t>
            </a:r>
            <a:r>
              <a:rPr lang="en-US" altLang="zh-CN" sz="2200" dirty="0">
                <a:solidFill>
                  <a:sysClr val="windowText" lastClr="000000"/>
                </a:solidFill>
                <a:latin typeface="微软雅黑"/>
                <a:ea typeface="微软雅黑"/>
                <a:cs typeface="微软雅黑"/>
              </a:rPr>
              <a:t>2</a:t>
            </a:r>
            <a:r>
              <a:rPr lang="zh-CN" altLang="en-US" sz="2200" dirty="0">
                <a:solidFill>
                  <a:sysClr val="windowText" lastClr="000000"/>
                </a:solidFill>
                <a:latin typeface="微软雅黑"/>
                <a:ea typeface="微软雅黑"/>
                <a:cs typeface="微软雅黑"/>
              </a:rPr>
              <a:t>）社会救助的对象是贫困者，因而是一种事后补救，而社会保险的对象是所有的劳动者，因而是一种防患于未然的预防性措施。</a:t>
            </a:r>
          </a:p>
          <a:p>
            <a:pPr>
              <a:defRPr/>
            </a:pPr>
            <a:endParaRPr lang="zh-CN" altLang="en-US" sz="2400" dirty="0">
              <a:solidFill>
                <a:sysClr val="windowText" lastClr="000000"/>
              </a:solidFill>
              <a:latin typeface="微软雅黑"/>
              <a:ea typeface="微软雅黑"/>
              <a:cs typeface="微软雅黑"/>
            </a:endParaRPr>
          </a:p>
          <a:p>
            <a:pPr>
              <a:defRPr/>
            </a:pPr>
            <a:endParaRPr lang="zh-CN" altLang="en-US" sz="2400" dirty="0">
              <a:solidFill>
                <a:sysClr val="windowText" lastClr="000000"/>
              </a:solidFill>
              <a:latin typeface="微软雅黑"/>
              <a:ea typeface="微软雅黑"/>
              <a:cs typeface="微软雅黑"/>
            </a:endParaRPr>
          </a:p>
        </p:txBody>
      </p:sp>
    </p:spTree>
    <p:extLst>
      <p:ext uri="{BB962C8B-B14F-4D97-AF65-F5344CB8AC3E}">
        <p14:creationId xmlns:p14="http://schemas.microsoft.com/office/powerpoint/2010/main" val="2567030688"/>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8319</TotalTime>
  <Words>2824</Words>
  <Application>Microsoft Macintosh PowerPoint</Application>
  <PresentationFormat>全屏显示(4:3)</PresentationFormat>
  <Paragraphs>633</Paragraphs>
  <Slides>33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阿里巴巴普惠体 R</vt:lpstr>
      <vt:lpstr>黑体</vt:lpstr>
      <vt:lpstr>微软雅黑</vt:lpstr>
      <vt:lpstr>Adobe 仿宋 Std R</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Yanjun Li</dc:creator>
  <cp:lastModifiedBy>15795</cp:lastModifiedBy>
  <cp:revision>181</cp:revision>
  <dcterms:created xsi:type="dcterms:W3CDTF">2020-01-23T12:56:00Z</dcterms:created>
  <dcterms:modified xsi:type="dcterms:W3CDTF">2021-04-14T13:20:13Z</dcterms:modified>
</cp:coreProperties>
</file>