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audio1.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340" r:id="rId5"/>
    <p:sldId id="351" r:id="rId6"/>
    <p:sldId id="352" r:id="rId7"/>
    <p:sldId id="343" r:id="rId8"/>
    <p:sldId id="344" r:id="rId9"/>
    <p:sldId id="342" r:id="rId10"/>
    <p:sldId id="345" r:id="rId11"/>
    <p:sldId id="346" r:id="rId12"/>
    <p:sldId id="347" r:id="rId13"/>
    <p:sldId id="349" r:id="rId14"/>
    <p:sldId id="417" r:id="rId15"/>
    <p:sldId id="416" r:id="rId16"/>
    <p:sldId id="350" r:id="rId17"/>
    <p:sldId id="292" r:id="rId18"/>
    <p:sldId id="300" r:id="rId19"/>
    <p:sldId id="421" r:id="rId20"/>
    <p:sldId id="354" r:id="rId21"/>
    <p:sldId id="422" r:id="rId22"/>
    <p:sldId id="418" r:id="rId23"/>
    <p:sldId id="355" r:id="rId24"/>
    <p:sldId id="356" r:id="rId25"/>
    <p:sldId id="357" r:id="rId26"/>
    <p:sldId id="415" r:id="rId27"/>
    <p:sldId id="419" r:id="rId28"/>
    <p:sldId id="420" r:id="rId29"/>
    <p:sldId id="365" r:id="rId30"/>
    <p:sldId id="423" r:id="rId31"/>
    <p:sldId id="366" r:id="rId32"/>
    <p:sldId id="367" r:id="rId33"/>
    <p:sldId id="368" r:id="rId34"/>
    <p:sldId id="369" r:id="rId35"/>
    <p:sldId id="374" r:id="rId36"/>
    <p:sldId id="373" r:id="rId37"/>
    <p:sldId id="375" r:id="rId38"/>
    <p:sldId id="376" r:id="rId39"/>
    <p:sldId id="377" r:id="rId40"/>
    <p:sldId id="378" r:id="rId41"/>
    <p:sldId id="380" r:id="rId42"/>
    <p:sldId id="379" r:id="rId43"/>
    <p:sldId id="381" r:id="rId44"/>
    <p:sldId id="382" r:id="rId45"/>
    <p:sldId id="383" r:id="rId46"/>
    <p:sldId id="384" r:id="rId47"/>
    <p:sldId id="385" r:id="rId48"/>
    <p:sldId id="386" r:id="rId49"/>
    <p:sldId id="387" r:id="rId50"/>
    <p:sldId id="388" r:id="rId51"/>
    <p:sldId id="389" r:id="rId52"/>
    <p:sldId id="397" r:id="rId53"/>
    <p:sldId id="390" r:id="rId54"/>
    <p:sldId id="391" r:id="rId55"/>
    <p:sldId id="392" r:id="rId56"/>
    <p:sldId id="393" r:id="rId57"/>
    <p:sldId id="394" r:id="rId58"/>
    <p:sldId id="395" r:id="rId59"/>
    <p:sldId id="396" r:id="rId60"/>
    <p:sldId id="414" r:id="rId61"/>
    <p:sldId id="398" r:id="rId62"/>
    <p:sldId id="399" r:id="rId63"/>
    <p:sldId id="400" r:id="rId64"/>
    <p:sldId id="401" r:id="rId65"/>
    <p:sldId id="402" r:id="rId66"/>
    <p:sldId id="403" r:id="rId67"/>
    <p:sldId id="404" r:id="rId68"/>
    <p:sldId id="405" r:id="rId69"/>
    <p:sldId id="406" r:id="rId70"/>
    <p:sldId id="407" r:id="rId7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809"/>
  </p:normalViewPr>
  <p:slideViewPr>
    <p:cSldViewPr snapToGrid="0" snapToObjects="1">
      <p:cViewPr varScale="1">
        <p:scale>
          <a:sx n="107" d="100"/>
          <a:sy n="107" d="100"/>
        </p:scale>
        <p:origin x="166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2431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4414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72743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8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378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318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89887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9963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210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196936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9762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05CA6-2F70-EC4C-A941-39ACEF4972D3}" type="datetimeFigureOut">
              <a:rPr kumimoji="1" lang="zh-CN" altLang="en-US" smtClean="0"/>
              <a:t>2021/3/15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5455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audio" Target="../media/audio1.bin"/><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oleObject" Target="../embeddings/oleObject5.bin"/><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781299"/>
            <a:ext cx="7157324" cy="91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071888" y="1965258"/>
            <a:ext cx="5593276"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财政支出的基本理论</a:t>
            </a:r>
          </a:p>
        </p:txBody>
      </p:sp>
    </p:spTree>
    <p:extLst>
      <p:ext uri="{BB962C8B-B14F-4D97-AF65-F5344CB8AC3E}">
        <p14:creationId xmlns:p14="http://schemas.microsoft.com/office/powerpoint/2010/main" val="177383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665348"/>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二）公共物品的供给：市场机制存在失灵</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最佳雇佣量为</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人，</a:t>
            </a:r>
            <a:r>
              <a:rPr lang="en-US" altLang="zh-CN" sz="2000" dirty="0">
                <a:solidFill>
                  <a:sysClr val="windowText" lastClr="000000"/>
                </a:solidFill>
                <a:latin typeface="微软雅黑"/>
                <a:ea typeface="微软雅黑"/>
                <a:cs typeface="微软雅黑"/>
              </a:rPr>
              <a:t>MSB=MSC</a:t>
            </a:r>
          </a:p>
          <a:p>
            <a:pPr lvl="0">
              <a:defRPr/>
            </a:pPr>
            <a:r>
              <a:rPr lang="zh-CN" altLang="en-US" sz="2000" dirty="0">
                <a:solidFill>
                  <a:sysClr val="windowText" lastClr="000000"/>
                </a:solidFill>
                <a:latin typeface="微软雅黑"/>
                <a:ea typeface="微软雅黑"/>
                <a:cs typeface="微软雅黑"/>
              </a:rPr>
              <a:t>若保安费用由单一消费者支付，则保安数量为零</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显然是没有效率的：</a:t>
            </a:r>
            <a:r>
              <a:rPr lang="en-US" altLang="zh-CN" sz="2000" dirty="0">
                <a:solidFill>
                  <a:sysClr val="windowText" lastClr="000000"/>
                </a:solidFill>
                <a:latin typeface="微软雅黑"/>
                <a:ea typeface="微软雅黑"/>
                <a:cs typeface="微软雅黑"/>
              </a:rPr>
              <a:t>MSC&gt;MB</a:t>
            </a:r>
            <a:r>
              <a:rPr lang="en-US" altLang="zh-CN" sz="2000" baseline="-25000" dirty="0">
                <a:solidFill>
                  <a:sysClr val="windowText" lastClr="000000"/>
                </a:solidFill>
                <a:latin typeface="微软雅黑"/>
                <a:ea typeface="微软雅黑"/>
                <a:cs typeface="微软雅黑"/>
              </a:rPr>
              <a:t>A</a:t>
            </a:r>
            <a:r>
              <a:rPr lang="en-US" altLang="zh-CN" sz="2000" dirty="0">
                <a:solidFill>
                  <a:sysClr val="windowText" lastClr="000000"/>
                </a:solidFill>
                <a:latin typeface="微软雅黑"/>
                <a:ea typeface="微软雅黑"/>
                <a:cs typeface="微软雅黑"/>
              </a:rPr>
              <a:t>/MB</a:t>
            </a:r>
            <a:r>
              <a:rPr lang="en-US" altLang="zh-CN" sz="2000" baseline="-25000" dirty="0">
                <a:solidFill>
                  <a:sysClr val="windowText" lastClr="000000"/>
                </a:solidFill>
                <a:latin typeface="微软雅黑"/>
                <a:ea typeface="微软雅黑"/>
                <a:cs typeface="微软雅黑"/>
              </a:rPr>
              <a:t>B</a:t>
            </a:r>
            <a:r>
              <a:rPr lang="en-US" altLang="zh-CN" sz="2000" dirty="0">
                <a:solidFill>
                  <a:sysClr val="windowText" lastClr="000000"/>
                </a:solidFill>
                <a:latin typeface="微软雅黑"/>
                <a:ea typeface="微软雅黑"/>
                <a:cs typeface="微软雅黑"/>
              </a:rPr>
              <a:t>/MB</a:t>
            </a:r>
            <a:r>
              <a:rPr lang="en-US" altLang="zh-CN" sz="2000" baseline="-25000" dirty="0">
                <a:solidFill>
                  <a:sysClr val="windowText" lastClr="000000"/>
                </a:solidFill>
                <a:latin typeface="微软雅黑"/>
                <a:ea typeface="微软雅黑"/>
                <a:cs typeface="微软雅黑"/>
              </a:rPr>
              <a:t>C</a:t>
            </a:r>
            <a:endParaRPr lang="zh-CN" altLang="en-US" sz="2000" baseline="-25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98113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林达尔均衡和免费搭车者</a:t>
            </a:r>
          </a:p>
        </p:txBody>
      </p:sp>
      <p:sp>
        <p:nvSpPr>
          <p:cNvPr id="18" name="内容占位符 2"/>
          <p:cNvSpPr txBox="1">
            <a:spLocks/>
          </p:cNvSpPr>
          <p:nvPr/>
        </p:nvSpPr>
        <p:spPr>
          <a:xfrm>
            <a:off x="838200" y="1665348"/>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a:t>
            </a:r>
            <a:r>
              <a:rPr lang="zh-TW" altLang="en-US" sz="2000" dirty="0">
                <a:solidFill>
                  <a:sysClr val="windowText" lastClr="000000"/>
                </a:solidFill>
                <a:latin typeface="微软雅黑"/>
                <a:ea typeface="微软雅黑"/>
                <a:cs typeface="微软雅黑"/>
              </a:rPr>
              <a:t>一种公共物品的供给方式：自愿捐献与成本分担</a:t>
            </a:r>
          </a:p>
          <a:p>
            <a:pPr marL="0" lvl="0" indent="0">
              <a:buNone/>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成员人数较少的社会中，通过</a:t>
            </a:r>
            <a:r>
              <a:rPr lang="zh-CN" altLang="en-US" sz="2000" dirty="0">
                <a:solidFill>
                  <a:srgbClr val="0070C0"/>
                </a:solidFill>
                <a:latin typeface="微软雅黑"/>
                <a:ea typeface="微软雅黑"/>
                <a:cs typeface="微软雅黑"/>
              </a:rPr>
              <a:t>自愿捐献和成本负担</a:t>
            </a:r>
            <a:r>
              <a:rPr lang="zh-CN" altLang="en-US" sz="2000" dirty="0">
                <a:solidFill>
                  <a:sysClr val="windowText" lastClr="000000"/>
                </a:solidFill>
                <a:latin typeface="微软雅黑"/>
                <a:ea typeface="微软雅黑"/>
                <a:cs typeface="微软雅黑"/>
              </a:rPr>
              <a:t>的合作方式，有可能使得公共物品或服务的供给量达到最佳水平。</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林达尔均衡（</a:t>
            </a:r>
            <a:r>
              <a:rPr lang="en-US" altLang="zh-CN" sz="2000" dirty="0" err="1">
                <a:solidFill>
                  <a:sysClr val="windowText" lastClr="000000"/>
                </a:solidFill>
                <a:latin typeface="微软雅黑"/>
                <a:ea typeface="微软雅黑"/>
                <a:cs typeface="微软雅黑"/>
              </a:rPr>
              <a:t>Lindahl</a:t>
            </a:r>
            <a:r>
              <a:rPr lang="en-US" altLang="zh-CN" sz="2000" dirty="0">
                <a:solidFill>
                  <a:sysClr val="windowText" lastClr="000000"/>
                </a:solidFill>
                <a:latin typeface="微软雅黑"/>
                <a:ea typeface="微软雅黑"/>
                <a:cs typeface="微软雅黑"/>
              </a:rPr>
              <a:t> Equilibrium</a:t>
            </a:r>
            <a:r>
              <a:rPr lang="zh-CN" altLang="en-US" sz="2000" dirty="0">
                <a:solidFill>
                  <a:sysClr val="windowText" lastClr="000000"/>
                </a:solidFill>
                <a:latin typeface="微软雅黑"/>
                <a:ea typeface="微软雅黑"/>
                <a:cs typeface="微软雅黑"/>
              </a:rPr>
              <a:t>）</a:t>
            </a:r>
          </a:p>
          <a:p>
            <a:pPr lvl="0">
              <a:defRPr/>
            </a:pPr>
            <a:r>
              <a:rPr lang="zh-CN" altLang="en-US" sz="2000" dirty="0">
                <a:solidFill>
                  <a:sysClr val="windowText" lastClr="000000"/>
                </a:solidFill>
                <a:latin typeface="微软雅黑"/>
                <a:ea typeface="微软雅黑"/>
                <a:cs typeface="微软雅黑"/>
              </a:rPr>
              <a:t>若每一社会成员都按其所获</a:t>
            </a:r>
            <a:r>
              <a:rPr lang="en-US" altLang="zh-CN" sz="2000" dirty="0">
                <a:solidFill>
                  <a:sysClr val="windowText" lastClr="000000"/>
                </a:solidFill>
                <a:latin typeface="微软雅黑"/>
                <a:ea typeface="微软雅黑"/>
                <a:cs typeface="微软雅黑"/>
              </a:rPr>
              <a:t>MB</a:t>
            </a:r>
            <a:r>
              <a:rPr lang="zh-CN" altLang="en-US" sz="2000" dirty="0">
                <a:solidFill>
                  <a:sysClr val="windowText" lastClr="000000"/>
                </a:solidFill>
                <a:latin typeface="微软雅黑"/>
                <a:ea typeface="微软雅黑"/>
                <a:cs typeface="微软雅黑"/>
              </a:rPr>
              <a:t>的大小而捐献自己应分担的公共物品的资金费用，公共物品的供给量可以达到具有效率的最佳水平。</a:t>
            </a: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12990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69346" y="1123911"/>
            <a:ext cx="6874041" cy="51581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二）林达尔均衡条件</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每一社会成员都愿准确披漏其</a:t>
            </a:r>
            <a:r>
              <a:rPr lang="en-US" altLang="zh-CN" sz="2000" dirty="0">
                <a:solidFill>
                  <a:sysClr val="windowText" lastClr="000000"/>
                </a:solidFill>
                <a:latin typeface="微软雅黑"/>
                <a:ea typeface="微软雅黑"/>
                <a:cs typeface="微软雅黑"/>
              </a:rPr>
              <a:t>MB</a:t>
            </a:r>
            <a:r>
              <a:rPr lang="zh-CN" altLang="en-US" sz="2000" dirty="0">
                <a:solidFill>
                  <a:sysClr val="windowText" lastClr="000000"/>
                </a:solidFill>
                <a:latin typeface="微软雅黑"/>
                <a:ea typeface="微软雅黑"/>
                <a:cs typeface="微软雅黑"/>
              </a:rPr>
              <a:t>，不存在隐瞒或低估从而逃避应负担成本费用的动机。</a:t>
            </a:r>
          </a:p>
          <a:p>
            <a:pPr lvl="0">
              <a:defRPr/>
            </a:pPr>
            <a:r>
              <a:rPr lang="zh-CN" altLang="en-US" sz="2000" dirty="0">
                <a:solidFill>
                  <a:sysClr val="windowText" lastClr="000000"/>
                </a:solidFill>
                <a:latin typeface="微软雅黑"/>
                <a:ea typeface="微软雅黑"/>
                <a:cs typeface="微软雅黑"/>
              </a:rPr>
              <a:t>每一社会成员都清楚了解其他人的嗜好和收入状况，甚至清楚掌握任何一公共物品可给彼此带来的真实的</a:t>
            </a:r>
            <a:r>
              <a:rPr lang="en-US" altLang="zh-CN" sz="2000" dirty="0">
                <a:solidFill>
                  <a:sysClr val="windowText" lastClr="000000"/>
                </a:solidFill>
                <a:latin typeface="微软雅黑"/>
                <a:ea typeface="微软雅黑"/>
                <a:cs typeface="微软雅黑"/>
              </a:rPr>
              <a:t>MB</a:t>
            </a:r>
            <a:r>
              <a:rPr lang="zh-CN" altLang="en-US" sz="2000" dirty="0">
                <a:solidFill>
                  <a:sysClr val="windowText" lastClr="000000"/>
                </a:solidFill>
                <a:latin typeface="微软雅黑"/>
                <a:ea typeface="微软雅黑"/>
                <a:cs typeface="微软雅黑"/>
              </a:rPr>
              <a:t>，不存在隐瞒任何人</a:t>
            </a:r>
            <a:r>
              <a:rPr lang="en-US" altLang="zh-CN" sz="2000" dirty="0">
                <a:solidFill>
                  <a:sysClr val="windowText" lastClr="000000"/>
                </a:solidFill>
                <a:latin typeface="微软雅黑"/>
                <a:ea typeface="微软雅黑"/>
                <a:cs typeface="微软雅黑"/>
              </a:rPr>
              <a:t>MB</a:t>
            </a:r>
            <a:r>
              <a:rPr lang="zh-CN" altLang="en-US" sz="2000" dirty="0">
                <a:solidFill>
                  <a:sysClr val="windowText" lastClr="000000"/>
                </a:solidFill>
                <a:latin typeface="微软雅黑"/>
                <a:ea typeface="微软雅黑"/>
                <a:cs typeface="微软雅黑"/>
              </a:rPr>
              <a:t>的可能。</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三）存在问题</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人口众多社会中，没有人能做到对其他所有成员无所不知，存在隐瞒</a:t>
            </a:r>
            <a:r>
              <a:rPr lang="en-US" altLang="zh-CN" sz="2000" dirty="0">
                <a:solidFill>
                  <a:sysClr val="windowText" lastClr="000000"/>
                </a:solidFill>
                <a:latin typeface="微软雅黑"/>
                <a:ea typeface="微软雅黑"/>
                <a:cs typeface="微软雅黑"/>
              </a:rPr>
              <a:t>MB</a:t>
            </a:r>
            <a:r>
              <a:rPr lang="zh-CN" altLang="en-US" sz="2000" dirty="0">
                <a:solidFill>
                  <a:sysClr val="windowText" lastClr="000000"/>
                </a:solidFill>
                <a:latin typeface="微软雅黑"/>
                <a:ea typeface="微软雅黑"/>
                <a:cs typeface="微软雅黑"/>
              </a:rPr>
              <a:t>的可能。</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不存在林达尔均衡</a:t>
            </a:r>
          </a:p>
          <a:p>
            <a:pPr lvl="0">
              <a:defRPr/>
            </a:pPr>
            <a:r>
              <a:rPr lang="zh-CN" altLang="en-US" sz="2000" dirty="0">
                <a:solidFill>
                  <a:srgbClr val="0070C0"/>
                </a:solidFill>
                <a:latin typeface="微软雅黑"/>
                <a:ea typeface="微软雅黑"/>
                <a:cs typeface="微软雅黑"/>
              </a:rPr>
              <a:t>免费搭车者</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对任何人来说都是一种有理性的选择。</a:t>
            </a:r>
          </a:p>
          <a:p>
            <a:pPr lvl="0">
              <a:defRPr/>
            </a:pPr>
            <a:r>
              <a:rPr lang="zh-CN" altLang="en-US" sz="2000" dirty="0">
                <a:solidFill>
                  <a:sysClr val="windowText" lastClr="000000"/>
                </a:solidFill>
                <a:latin typeface="微软雅黑"/>
                <a:ea typeface="微软雅黑"/>
                <a:cs typeface="微软雅黑"/>
              </a:rPr>
              <a:t>“免费搭车者”地普遍存在以及成本补偿机制的缺乏导致了公共商品的生产成本补偿严重不足和公共商品供给困难。这一矛盾称为“囚徒困境”。</a:t>
            </a: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26704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71723" y="1270143"/>
            <a:ext cx="7759719" cy="5111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17" name="表格 2">
            <a:extLst>
              <a:ext uri="{FF2B5EF4-FFF2-40B4-BE49-F238E27FC236}">
                <a16:creationId xmlns:a16="http://schemas.microsoft.com/office/drawing/2014/main" id="{9048AF6B-B1F9-D749-A1AC-F3D7427F2A99}"/>
              </a:ext>
            </a:extLst>
          </p:cNvPr>
          <p:cNvGraphicFramePr>
            <a:graphicFrameLocks noGrp="1"/>
          </p:cNvGraphicFramePr>
          <p:nvPr>
            <p:extLst>
              <p:ext uri="{D42A27DB-BD31-4B8C-83A1-F6EECF244321}">
                <p14:modId xmlns:p14="http://schemas.microsoft.com/office/powerpoint/2010/main" val="4110035334"/>
              </p:ext>
            </p:extLst>
          </p:nvPr>
        </p:nvGraphicFramePr>
        <p:xfrm>
          <a:off x="1135290" y="1393771"/>
          <a:ext cx="6576951" cy="2432148"/>
        </p:xfrm>
        <a:graphic>
          <a:graphicData uri="http://schemas.openxmlformats.org/drawingml/2006/table">
            <a:tbl>
              <a:tblPr firstRow="1" bandRow="1">
                <a:tableStyleId>{5C22544A-7EE6-4342-B048-85BDC9FD1C3A}</a:tableStyleId>
              </a:tblPr>
              <a:tblGrid>
                <a:gridCol w="529770">
                  <a:extLst>
                    <a:ext uri="{9D8B030D-6E8A-4147-A177-3AD203B41FA5}">
                      <a16:colId xmlns:a16="http://schemas.microsoft.com/office/drawing/2014/main" val="1075625180"/>
                    </a:ext>
                  </a:extLst>
                </a:gridCol>
                <a:gridCol w="1662547">
                  <a:extLst>
                    <a:ext uri="{9D8B030D-6E8A-4147-A177-3AD203B41FA5}">
                      <a16:colId xmlns:a16="http://schemas.microsoft.com/office/drawing/2014/main" val="1967876431"/>
                    </a:ext>
                  </a:extLst>
                </a:gridCol>
                <a:gridCol w="2192317">
                  <a:extLst>
                    <a:ext uri="{9D8B030D-6E8A-4147-A177-3AD203B41FA5}">
                      <a16:colId xmlns:a16="http://schemas.microsoft.com/office/drawing/2014/main" val="3821887667"/>
                    </a:ext>
                  </a:extLst>
                </a:gridCol>
                <a:gridCol w="2192317">
                  <a:extLst>
                    <a:ext uri="{9D8B030D-6E8A-4147-A177-3AD203B41FA5}">
                      <a16:colId xmlns:a16="http://schemas.microsoft.com/office/drawing/2014/main" val="1507631148"/>
                    </a:ext>
                  </a:extLst>
                </a:gridCol>
              </a:tblGrid>
              <a:tr h="575994">
                <a:tc rowSpan="2" gridSpan="2">
                  <a:txBody>
                    <a:bodyPr/>
                    <a:lstStyle/>
                    <a:p>
                      <a:endParaRPr lang="zh-CN" altLang="en-US" dirty="0">
                        <a:latin typeface="Microsoft YaHei" panose="020B0503020204020204" pitchFamily="34" charset="-122"/>
                        <a:ea typeface="Microsoft YaHei" panose="020B0503020204020204" pitchFamily="34" charset="-122"/>
                      </a:endParaRPr>
                    </a:p>
                  </a:txBody>
                  <a:tcPr/>
                </a:tc>
                <a:tc rowSpan="2" hMerge="1">
                  <a:txBody>
                    <a:bodyPr/>
                    <a:lstStyle/>
                    <a:p>
                      <a:endParaRPr lang="zh-CN" altLang="en-US"/>
                    </a:p>
                  </a:txBody>
                  <a:tcPr/>
                </a:tc>
                <a:tc gridSpan="2">
                  <a:txBody>
                    <a:bodyPr/>
                    <a:lstStyle/>
                    <a:p>
                      <a:pPr algn="ctr"/>
                      <a:r>
                        <a:rPr lang="zh-CN" altLang="en-US" b="0" dirty="0">
                          <a:latin typeface="Microsoft YaHei" panose="020B0503020204020204" pitchFamily="34" charset="-122"/>
                          <a:ea typeface="Microsoft YaHei" panose="020B0503020204020204" pitchFamily="34" charset="-122"/>
                        </a:rPr>
                        <a:t>甲</a:t>
                      </a:r>
                    </a:p>
                  </a:txBody>
                  <a:tcPr/>
                </a:tc>
                <a:tc hMerge="1">
                  <a:txBody>
                    <a:bodyPr/>
                    <a:lstStyle/>
                    <a:p>
                      <a:r>
                        <a:rPr lang="zh-CN" altLang="en-US" dirty="0"/>
                        <a:t>李四</a:t>
                      </a:r>
                    </a:p>
                  </a:txBody>
                  <a:tcPr/>
                </a:tc>
                <a:extLst>
                  <a:ext uri="{0D108BD9-81ED-4DB2-BD59-A6C34878D82A}">
                    <a16:rowId xmlns:a16="http://schemas.microsoft.com/office/drawing/2014/main" val="2987515618"/>
                  </a:ext>
                </a:extLst>
              </a:tr>
              <a:tr h="575994">
                <a:tc gridSpan="2" vMerge="1">
                  <a:txBody>
                    <a:bodyPr/>
                    <a:lstStyle/>
                    <a:p>
                      <a:endParaRPr lang="zh-CN" altLang="en-US"/>
                    </a:p>
                  </a:txBody>
                  <a:tcPr/>
                </a:tc>
                <a:tc hMerge="1" vMerge="1">
                  <a:txBody>
                    <a:bodyPr/>
                    <a:lstStyle/>
                    <a:p>
                      <a:endParaRPr lang="zh-CN" altLang="en-US"/>
                    </a:p>
                  </a:txBody>
                  <a:tcPr/>
                </a:tc>
                <a:tc>
                  <a:txBody>
                    <a:bodyPr/>
                    <a:lstStyle/>
                    <a:p>
                      <a:pPr algn="ctr"/>
                      <a:r>
                        <a:rPr lang="zh-CN" altLang="en-US" dirty="0">
                          <a:latin typeface="Microsoft YaHei" panose="020B0503020204020204" pitchFamily="34" charset="-122"/>
                          <a:ea typeface="Microsoft YaHei" panose="020B0503020204020204" pitchFamily="34" charset="-122"/>
                        </a:rPr>
                        <a:t>不坦白</a:t>
                      </a:r>
                    </a:p>
                  </a:txBody>
                  <a:tcPr/>
                </a:tc>
                <a:tc>
                  <a:txBody>
                    <a:bodyPr/>
                    <a:lstStyle/>
                    <a:p>
                      <a:pPr algn="ctr"/>
                      <a:r>
                        <a:rPr lang="zh-CN" altLang="en-US" dirty="0">
                          <a:latin typeface="Microsoft YaHei" panose="020B0503020204020204" pitchFamily="34" charset="-122"/>
                          <a:ea typeface="Microsoft YaHei" panose="020B0503020204020204" pitchFamily="34" charset="-122"/>
                        </a:rPr>
                        <a:t>坦白</a:t>
                      </a:r>
                    </a:p>
                  </a:txBody>
                  <a:tcPr/>
                </a:tc>
                <a:extLst>
                  <a:ext uri="{0D108BD9-81ED-4DB2-BD59-A6C34878D82A}">
                    <a16:rowId xmlns:a16="http://schemas.microsoft.com/office/drawing/2014/main" val="2823419223"/>
                  </a:ext>
                </a:extLst>
              </a:tr>
              <a:tr h="583994">
                <a:tc rowSpan="2">
                  <a:txBody>
                    <a:bodyPr/>
                    <a:lstStyle/>
                    <a:p>
                      <a:pPr algn="ctr"/>
                      <a:r>
                        <a:rPr lang="zh-CN" altLang="en-US" dirty="0">
                          <a:latin typeface="Microsoft YaHei" panose="020B0503020204020204" pitchFamily="34" charset="-122"/>
                          <a:ea typeface="Microsoft YaHei" panose="020B0503020204020204" pitchFamily="34" charset="-122"/>
                        </a:rPr>
                        <a:t>乙</a:t>
                      </a:r>
                    </a:p>
                  </a:txBody>
                  <a:tcPr/>
                </a:tc>
                <a:tc>
                  <a:txBody>
                    <a:bodyPr/>
                    <a:lstStyle/>
                    <a:p>
                      <a:pPr algn="ctr"/>
                      <a:r>
                        <a:rPr lang="zh-CN" altLang="en-US" dirty="0">
                          <a:latin typeface="Microsoft YaHei" panose="020B0503020204020204" pitchFamily="34" charset="-122"/>
                          <a:ea typeface="Microsoft YaHei" panose="020B0503020204020204" pitchFamily="34" charset="-122"/>
                        </a:rPr>
                        <a:t>不坦白</a:t>
                      </a:r>
                    </a:p>
                  </a:txBody>
                  <a:tcPr/>
                </a:tc>
                <a:tc>
                  <a:txBody>
                    <a:bodyPr/>
                    <a:lstStyle/>
                    <a:p>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年</a:t>
                      </a:r>
                    </a:p>
                  </a:txBody>
                  <a:tcPr/>
                </a:tc>
                <a:tc>
                  <a:txBody>
                    <a:bodyPr/>
                    <a:lstStyle/>
                    <a:p>
                      <a:r>
                        <a:rPr lang="zh-CN" altLang="en-US" dirty="0">
                          <a:latin typeface="Microsoft YaHei" panose="020B0503020204020204" pitchFamily="34" charset="-122"/>
                          <a:ea typeface="Microsoft YaHei" panose="020B0503020204020204" pitchFamily="34" charset="-122"/>
                        </a:rPr>
                        <a:t>甲无罪释放</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年</a:t>
                      </a:r>
                    </a:p>
                  </a:txBody>
                  <a:tcPr/>
                </a:tc>
                <a:extLst>
                  <a:ext uri="{0D108BD9-81ED-4DB2-BD59-A6C34878D82A}">
                    <a16:rowId xmlns:a16="http://schemas.microsoft.com/office/drawing/2014/main" val="3769744856"/>
                  </a:ext>
                </a:extLst>
              </a:tr>
              <a:tr h="583994">
                <a:tc vMerge="1">
                  <a:txBody>
                    <a:bodyPr/>
                    <a:lstStyle/>
                    <a:p>
                      <a:r>
                        <a:rPr lang="zh-CN" altLang="en-US" dirty="0"/>
                        <a:t>张三</a:t>
                      </a:r>
                    </a:p>
                  </a:txBody>
                  <a:tcPr/>
                </a:tc>
                <a:tc>
                  <a:txBody>
                    <a:bodyPr/>
                    <a:lstStyle/>
                    <a:p>
                      <a:pPr algn="ctr"/>
                      <a:r>
                        <a:rPr lang="zh-CN" altLang="en-US" dirty="0">
                          <a:latin typeface="Microsoft YaHei" panose="020B0503020204020204" pitchFamily="34" charset="-122"/>
                          <a:ea typeface="Microsoft YaHei" panose="020B0503020204020204" pitchFamily="34" charset="-122"/>
                        </a:rPr>
                        <a:t>坦白</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乙无罪释放</a:t>
                      </a:r>
                      <a:endParaRPr lang="en-US" altLang="zh-CN" dirty="0">
                        <a:latin typeface="Microsoft YaHei" panose="020B0503020204020204" pitchFamily="34" charset="-122"/>
                        <a:ea typeface="Microsoft YaHei" panose="020B0503020204020204" pitchFamily="34" charset="-122"/>
                      </a:endParaRPr>
                    </a:p>
                  </a:txBody>
                  <a:tcPr/>
                </a:tc>
                <a:tc>
                  <a:txBody>
                    <a:bodyPr/>
                    <a:lstStyle/>
                    <a:p>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年</a:t>
                      </a:r>
                    </a:p>
                  </a:txBody>
                  <a:tcPr/>
                </a:tc>
                <a:extLst>
                  <a:ext uri="{0D108BD9-81ED-4DB2-BD59-A6C34878D82A}">
                    <a16:rowId xmlns:a16="http://schemas.microsoft.com/office/drawing/2014/main" val="1053536162"/>
                  </a:ext>
                </a:extLst>
              </a:tr>
            </a:tbl>
          </a:graphicData>
        </a:graphic>
      </p:graphicFrame>
      <p:pic>
        <p:nvPicPr>
          <p:cNvPr id="6" name="图片 5" descr="卡通人物&#10;&#10;描述已自动生成">
            <a:extLst>
              <a:ext uri="{FF2B5EF4-FFF2-40B4-BE49-F238E27FC236}">
                <a16:creationId xmlns:a16="http://schemas.microsoft.com/office/drawing/2014/main" id="{FEB1C57E-3670-3749-86C7-6E4BBBA401DC}"/>
              </a:ext>
            </a:extLst>
          </p:cNvPr>
          <p:cNvPicPr>
            <a:picLocks noChangeAspect="1"/>
          </p:cNvPicPr>
          <p:nvPr/>
        </p:nvPicPr>
        <p:blipFill rotWithShape="1">
          <a:blip r:embed="rId3"/>
          <a:srcRect l="18482" t="10231" r="16069" b="14098"/>
          <a:stretch/>
        </p:blipFill>
        <p:spPr>
          <a:xfrm>
            <a:off x="2280061" y="4061361"/>
            <a:ext cx="4488475" cy="2104660"/>
          </a:xfrm>
          <a:prstGeom prst="rect">
            <a:avLst/>
          </a:prstGeom>
        </p:spPr>
      </p:pic>
    </p:spTree>
    <p:extLst>
      <p:ext uri="{BB962C8B-B14F-4D97-AF65-F5344CB8AC3E}">
        <p14:creationId xmlns:p14="http://schemas.microsoft.com/office/powerpoint/2010/main" val="161326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71723" y="1270143"/>
            <a:ext cx="7759719" cy="5111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rgbClr val="0070C0"/>
                </a:solidFill>
                <a:latin typeface="微软雅黑"/>
                <a:ea typeface="微软雅黑"/>
                <a:cs typeface="微软雅黑"/>
              </a:rPr>
              <a:t>囚徒困境</a:t>
            </a:r>
            <a:r>
              <a:rPr lang="zh-CN" altLang="en-US" sz="2000" dirty="0">
                <a:solidFill>
                  <a:sysClr val="windowText" lastClr="000000"/>
                </a:solidFill>
                <a:latin typeface="微软雅黑"/>
                <a:ea typeface="微软雅黑"/>
                <a:cs typeface="微软雅黑"/>
              </a:rPr>
              <a:t>：在不相互沟通的情况下，每个人都想使自己利益最大化的选择往往并不符合</a:t>
            </a:r>
            <a:r>
              <a:rPr lang="zh-CN" altLang="en-US" sz="2000" dirty="0">
                <a:solidFill>
                  <a:srgbClr val="0070C0"/>
                </a:solidFill>
                <a:latin typeface="微软雅黑"/>
                <a:ea typeface="微软雅黑"/>
                <a:cs typeface="微软雅黑"/>
              </a:rPr>
              <a:t>整体利益最大化目标</a:t>
            </a:r>
            <a:r>
              <a:rPr lang="zh-CN" altLang="en-US" sz="2000" dirty="0">
                <a:solidFill>
                  <a:sysClr val="windowText" lastClr="000000"/>
                </a:solidFill>
                <a:latin typeface="微软雅黑"/>
                <a:ea typeface="微软雅黑"/>
                <a:cs typeface="微软雅黑"/>
              </a:rPr>
              <a:t>。在公共商品供给上引申的结论是：在宏观方面缺乏沟通和协调的市场不能保证公共商品的足额提供以及公共利益的最大化。</a:t>
            </a:r>
          </a:p>
          <a:p>
            <a:pPr>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17" name="表格 2">
            <a:extLst>
              <a:ext uri="{FF2B5EF4-FFF2-40B4-BE49-F238E27FC236}">
                <a16:creationId xmlns:a16="http://schemas.microsoft.com/office/drawing/2014/main" id="{9048AF6B-B1F9-D749-A1AC-F3D7427F2A99}"/>
              </a:ext>
            </a:extLst>
          </p:cNvPr>
          <p:cNvGraphicFramePr>
            <a:graphicFrameLocks noGrp="1"/>
          </p:cNvGraphicFramePr>
          <p:nvPr/>
        </p:nvGraphicFramePr>
        <p:xfrm>
          <a:off x="1135290" y="1393771"/>
          <a:ext cx="6576951" cy="2432148"/>
        </p:xfrm>
        <a:graphic>
          <a:graphicData uri="http://schemas.openxmlformats.org/drawingml/2006/table">
            <a:tbl>
              <a:tblPr firstRow="1" bandRow="1">
                <a:tableStyleId>{5C22544A-7EE6-4342-B048-85BDC9FD1C3A}</a:tableStyleId>
              </a:tblPr>
              <a:tblGrid>
                <a:gridCol w="529770">
                  <a:extLst>
                    <a:ext uri="{9D8B030D-6E8A-4147-A177-3AD203B41FA5}">
                      <a16:colId xmlns:a16="http://schemas.microsoft.com/office/drawing/2014/main" val="1075625180"/>
                    </a:ext>
                  </a:extLst>
                </a:gridCol>
                <a:gridCol w="1662547">
                  <a:extLst>
                    <a:ext uri="{9D8B030D-6E8A-4147-A177-3AD203B41FA5}">
                      <a16:colId xmlns:a16="http://schemas.microsoft.com/office/drawing/2014/main" val="1967876431"/>
                    </a:ext>
                  </a:extLst>
                </a:gridCol>
                <a:gridCol w="2192317">
                  <a:extLst>
                    <a:ext uri="{9D8B030D-6E8A-4147-A177-3AD203B41FA5}">
                      <a16:colId xmlns:a16="http://schemas.microsoft.com/office/drawing/2014/main" val="3821887667"/>
                    </a:ext>
                  </a:extLst>
                </a:gridCol>
                <a:gridCol w="2192317">
                  <a:extLst>
                    <a:ext uri="{9D8B030D-6E8A-4147-A177-3AD203B41FA5}">
                      <a16:colId xmlns:a16="http://schemas.microsoft.com/office/drawing/2014/main" val="1507631148"/>
                    </a:ext>
                  </a:extLst>
                </a:gridCol>
              </a:tblGrid>
              <a:tr h="575994">
                <a:tc rowSpan="2" gridSpan="2">
                  <a:txBody>
                    <a:bodyPr/>
                    <a:lstStyle/>
                    <a:p>
                      <a:endParaRPr lang="zh-CN" altLang="en-US" dirty="0">
                        <a:latin typeface="Microsoft YaHei" panose="020B0503020204020204" pitchFamily="34" charset="-122"/>
                        <a:ea typeface="Microsoft YaHei" panose="020B0503020204020204" pitchFamily="34" charset="-122"/>
                      </a:endParaRPr>
                    </a:p>
                  </a:txBody>
                  <a:tcPr/>
                </a:tc>
                <a:tc rowSpan="2" hMerge="1">
                  <a:txBody>
                    <a:bodyPr/>
                    <a:lstStyle/>
                    <a:p>
                      <a:endParaRPr lang="zh-CN" altLang="en-US"/>
                    </a:p>
                  </a:txBody>
                  <a:tcPr/>
                </a:tc>
                <a:tc gridSpan="2">
                  <a:txBody>
                    <a:bodyPr/>
                    <a:lstStyle/>
                    <a:p>
                      <a:pPr algn="ctr"/>
                      <a:r>
                        <a:rPr lang="zh-CN" altLang="en-US" b="0" dirty="0">
                          <a:latin typeface="Microsoft YaHei" panose="020B0503020204020204" pitchFamily="34" charset="-122"/>
                          <a:ea typeface="Microsoft YaHei" panose="020B0503020204020204" pitchFamily="34" charset="-122"/>
                        </a:rPr>
                        <a:t>甲</a:t>
                      </a:r>
                    </a:p>
                  </a:txBody>
                  <a:tcPr/>
                </a:tc>
                <a:tc hMerge="1">
                  <a:txBody>
                    <a:bodyPr/>
                    <a:lstStyle/>
                    <a:p>
                      <a:r>
                        <a:rPr lang="zh-CN" altLang="en-US" dirty="0"/>
                        <a:t>李四</a:t>
                      </a:r>
                    </a:p>
                  </a:txBody>
                  <a:tcPr/>
                </a:tc>
                <a:extLst>
                  <a:ext uri="{0D108BD9-81ED-4DB2-BD59-A6C34878D82A}">
                    <a16:rowId xmlns:a16="http://schemas.microsoft.com/office/drawing/2014/main" val="2987515618"/>
                  </a:ext>
                </a:extLst>
              </a:tr>
              <a:tr h="575994">
                <a:tc gridSpan="2" vMerge="1">
                  <a:txBody>
                    <a:bodyPr/>
                    <a:lstStyle/>
                    <a:p>
                      <a:endParaRPr lang="zh-CN" altLang="en-US"/>
                    </a:p>
                  </a:txBody>
                  <a:tcPr/>
                </a:tc>
                <a:tc hMerge="1" vMerge="1">
                  <a:txBody>
                    <a:bodyPr/>
                    <a:lstStyle/>
                    <a:p>
                      <a:endParaRPr lang="zh-CN" altLang="en-US"/>
                    </a:p>
                  </a:txBody>
                  <a:tcPr/>
                </a:tc>
                <a:tc>
                  <a:txBody>
                    <a:bodyPr/>
                    <a:lstStyle/>
                    <a:p>
                      <a:pPr algn="ctr"/>
                      <a:r>
                        <a:rPr lang="zh-CN" altLang="en-US" dirty="0">
                          <a:latin typeface="Microsoft YaHei" panose="020B0503020204020204" pitchFamily="34" charset="-122"/>
                          <a:ea typeface="Microsoft YaHei" panose="020B0503020204020204" pitchFamily="34" charset="-122"/>
                        </a:rPr>
                        <a:t>不坦白</a:t>
                      </a:r>
                    </a:p>
                  </a:txBody>
                  <a:tcPr/>
                </a:tc>
                <a:tc>
                  <a:txBody>
                    <a:bodyPr/>
                    <a:lstStyle/>
                    <a:p>
                      <a:pPr algn="ctr"/>
                      <a:r>
                        <a:rPr lang="zh-CN" altLang="en-US" dirty="0">
                          <a:latin typeface="Microsoft YaHei" panose="020B0503020204020204" pitchFamily="34" charset="-122"/>
                          <a:ea typeface="Microsoft YaHei" panose="020B0503020204020204" pitchFamily="34" charset="-122"/>
                        </a:rPr>
                        <a:t>坦白</a:t>
                      </a:r>
                    </a:p>
                  </a:txBody>
                  <a:tcPr/>
                </a:tc>
                <a:extLst>
                  <a:ext uri="{0D108BD9-81ED-4DB2-BD59-A6C34878D82A}">
                    <a16:rowId xmlns:a16="http://schemas.microsoft.com/office/drawing/2014/main" val="2823419223"/>
                  </a:ext>
                </a:extLst>
              </a:tr>
              <a:tr h="583994">
                <a:tc rowSpan="2">
                  <a:txBody>
                    <a:bodyPr/>
                    <a:lstStyle/>
                    <a:p>
                      <a:pPr algn="ctr"/>
                      <a:r>
                        <a:rPr lang="zh-CN" altLang="en-US" dirty="0">
                          <a:latin typeface="Microsoft YaHei" panose="020B0503020204020204" pitchFamily="34" charset="-122"/>
                          <a:ea typeface="Microsoft YaHei" panose="020B0503020204020204" pitchFamily="34" charset="-122"/>
                        </a:rPr>
                        <a:t>乙</a:t>
                      </a:r>
                    </a:p>
                  </a:txBody>
                  <a:tcPr/>
                </a:tc>
                <a:tc>
                  <a:txBody>
                    <a:bodyPr/>
                    <a:lstStyle/>
                    <a:p>
                      <a:pPr algn="ctr"/>
                      <a:r>
                        <a:rPr lang="zh-CN" altLang="en-US" dirty="0">
                          <a:latin typeface="Microsoft YaHei" panose="020B0503020204020204" pitchFamily="34" charset="-122"/>
                          <a:ea typeface="Microsoft YaHei" panose="020B0503020204020204" pitchFamily="34" charset="-122"/>
                        </a:rPr>
                        <a:t>不坦白</a:t>
                      </a:r>
                    </a:p>
                  </a:txBody>
                  <a:tcPr/>
                </a:tc>
                <a:tc>
                  <a:txBody>
                    <a:bodyPr/>
                    <a:lstStyle/>
                    <a:p>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年</a:t>
                      </a:r>
                    </a:p>
                  </a:txBody>
                  <a:tcPr/>
                </a:tc>
                <a:tc>
                  <a:txBody>
                    <a:bodyPr/>
                    <a:lstStyle/>
                    <a:p>
                      <a:r>
                        <a:rPr lang="zh-CN" altLang="en-US" dirty="0">
                          <a:latin typeface="Microsoft YaHei" panose="020B0503020204020204" pitchFamily="34" charset="-122"/>
                          <a:ea typeface="Microsoft YaHei" panose="020B0503020204020204" pitchFamily="34" charset="-122"/>
                        </a:rPr>
                        <a:t>甲无罪释放</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年</a:t>
                      </a:r>
                    </a:p>
                  </a:txBody>
                  <a:tcPr/>
                </a:tc>
                <a:extLst>
                  <a:ext uri="{0D108BD9-81ED-4DB2-BD59-A6C34878D82A}">
                    <a16:rowId xmlns:a16="http://schemas.microsoft.com/office/drawing/2014/main" val="3769744856"/>
                  </a:ext>
                </a:extLst>
              </a:tr>
              <a:tr h="583994">
                <a:tc vMerge="1">
                  <a:txBody>
                    <a:bodyPr/>
                    <a:lstStyle/>
                    <a:p>
                      <a:r>
                        <a:rPr lang="zh-CN" altLang="en-US" dirty="0"/>
                        <a:t>张三</a:t>
                      </a:r>
                    </a:p>
                  </a:txBody>
                  <a:tcPr/>
                </a:tc>
                <a:tc>
                  <a:txBody>
                    <a:bodyPr/>
                    <a:lstStyle/>
                    <a:p>
                      <a:pPr algn="ctr"/>
                      <a:r>
                        <a:rPr lang="zh-CN" altLang="en-US" dirty="0">
                          <a:latin typeface="Microsoft YaHei" panose="020B0503020204020204" pitchFamily="34" charset="-122"/>
                          <a:ea typeface="Microsoft YaHei" panose="020B0503020204020204" pitchFamily="34" charset="-122"/>
                        </a:rPr>
                        <a:t>坦白</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乙无罪释放</a:t>
                      </a:r>
                      <a:endParaRPr lang="en-US" altLang="zh-CN" dirty="0">
                        <a:latin typeface="Microsoft YaHei" panose="020B0503020204020204" pitchFamily="34" charset="-122"/>
                        <a:ea typeface="Microsoft YaHei" panose="020B0503020204020204" pitchFamily="34" charset="-122"/>
                      </a:endParaRPr>
                    </a:p>
                  </a:txBody>
                  <a:tcPr/>
                </a:tc>
                <a:tc>
                  <a:txBody>
                    <a:bodyPr/>
                    <a:lstStyle/>
                    <a:p>
                      <a:r>
                        <a:rPr lang="zh-CN" altLang="en-US" dirty="0">
                          <a:latin typeface="Microsoft YaHei" panose="020B0503020204020204" pitchFamily="34" charset="-122"/>
                          <a:ea typeface="Microsoft YaHei" panose="020B0503020204020204" pitchFamily="34" charset="-122"/>
                        </a:rPr>
                        <a:t>甲服刑</a:t>
                      </a: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年</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乙服刑</a:t>
                      </a:r>
                      <a:r>
                        <a:rPr lang="en-US" altLang="zh-CN"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年</a:t>
                      </a:r>
                    </a:p>
                  </a:txBody>
                  <a:tcPr/>
                </a:tc>
                <a:extLst>
                  <a:ext uri="{0D108BD9-81ED-4DB2-BD59-A6C34878D82A}">
                    <a16:rowId xmlns:a16="http://schemas.microsoft.com/office/drawing/2014/main" val="1053536162"/>
                  </a:ext>
                </a:extLst>
              </a:tr>
            </a:tbl>
          </a:graphicData>
        </a:graphic>
      </p:graphicFrame>
    </p:spTree>
    <p:extLst>
      <p:ext uri="{BB962C8B-B14F-4D97-AF65-F5344CB8AC3E}">
        <p14:creationId xmlns:p14="http://schemas.microsoft.com/office/powerpoint/2010/main" val="12031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371723" y="1270143"/>
            <a:ext cx="7759719" cy="5111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rgbClr val="0070C0"/>
                </a:solidFill>
                <a:latin typeface="微软雅黑"/>
                <a:ea typeface="微软雅黑"/>
                <a:cs typeface="微软雅黑"/>
              </a:rPr>
              <a:t>“修路博弈“模型</a:t>
            </a:r>
            <a:r>
              <a:rPr lang="zh-CN" altLang="en-US" sz="2000" dirty="0">
                <a:solidFill>
                  <a:sysClr val="windowText" lastClr="000000"/>
                </a:solidFill>
                <a:latin typeface="微软雅黑"/>
                <a:ea typeface="微软雅黑"/>
                <a:cs typeface="微软雅黑"/>
              </a:rPr>
              <a:t>：修路成本为</a:t>
            </a:r>
            <a:r>
              <a:rPr lang="en-US" altLang="zh-CN" sz="2000" dirty="0">
                <a:solidFill>
                  <a:sysClr val="windowText" lastClr="000000"/>
                </a:solidFill>
                <a:latin typeface="微软雅黑"/>
                <a:ea typeface="微软雅黑"/>
                <a:cs typeface="微软雅黑"/>
              </a:rPr>
              <a:t>4</a:t>
            </a:r>
            <a:r>
              <a:rPr lang="zh-CN" altLang="en-US" sz="2000" dirty="0">
                <a:solidFill>
                  <a:sysClr val="windowText" lastClr="000000"/>
                </a:solidFill>
                <a:latin typeface="微软雅黑"/>
                <a:ea typeface="微软雅黑"/>
                <a:cs typeface="微软雅黑"/>
              </a:rPr>
              <a:t>，每家得到的好处为</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，如果合作分摊成本为</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，盈利</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，一家修路，盈利</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，另一家得</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最优策略是什么？</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2" name="表格 2">
            <a:extLst>
              <a:ext uri="{FF2B5EF4-FFF2-40B4-BE49-F238E27FC236}">
                <a16:creationId xmlns:a16="http://schemas.microsoft.com/office/drawing/2014/main" id="{08481113-208B-8241-A099-F71546539029}"/>
              </a:ext>
            </a:extLst>
          </p:cNvPr>
          <p:cNvGraphicFramePr>
            <a:graphicFrameLocks noGrp="1"/>
          </p:cNvGraphicFramePr>
          <p:nvPr>
            <p:extLst>
              <p:ext uri="{D42A27DB-BD31-4B8C-83A1-F6EECF244321}">
                <p14:modId xmlns:p14="http://schemas.microsoft.com/office/powerpoint/2010/main" val="1879845423"/>
              </p:ext>
            </p:extLst>
          </p:nvPr>
        </p:nvGraphicFramePr>
        <p:xfrm>
          <a:off x="1135290" y="1398107"/>
          <a:ext cx="6576951" cy="2319976"/>
        </p:xfrm>
        <a:graphic>
          <a:graphicData uri="http://schemas.openxmlformats.org/drawingml/2006/table">
            <a:tbl>
              <a:tblPr firstRow="1" bandRow="1">
                <a:tableStyleId>{5C22544A-7EE6-4342-B048-85BDC9FD1C3A}</a:tableStyleId>
              </a:tblPr>
              <a:tblGrid>
                <a:gridCol w="529770">
                  <a:extLst>
                    <a:ext uri="{9D8B030D-6E8A-4147-A177-3AD203B41FA5}">
                      <a16:colId xmlns:a16="http://schemas.microsoft.com/office/drawing/2014/main" val="1075625180"/>
                    </a:ext>
                  </a:extLst>
                </a:gridCol>
                <a:gridCol w="1662547">
                  <a:extLst>
                    <a:ext uri="{9D8B030D-6E8A-4147-A177-3AD203B41FA5}">
                      <a16:colId xmlns:a16="http://schemas.microsoft.com/office/drawing/2014/main" val="1967876431"/>
                    </a:ext>
                  </a:extLst>
                </a:gridCol>
                <a:gridCol w="2192317">
                  <a:extLst>
                    <a:ext uri="{9D8B030D-6E8A-4147-A177-3AD203B41FA5}">
                      <a16:colId xmlns:a16="http://schemas.microsoft.com/office/drawing/2014/main" val="3821887667"/>
                    </a:ext>
                  </a:extLst>
                </a:gridCol>
                <a:gridCol w="2192317">
                  <a:extLst>
                    <a:ext uri="{9D8B030D-6E8A-4147-A177-3AD203B41FA5}">
                      <a16:colId xmlns:a16="http://schemas.microsoft.com/office/drawing/2014/main" val="1507631148"/>
                    </a:ext>
                  </a:extLst>
                </a:gridCol>
              </a:tblGrid>
              <a:tr h="575994">
                <a:tc rowSpan="2" gridSpan="2">
                  <a:txBody>
                    <a:bodyPr/>
                    <a:lstStyle/>
                    <a:p>
                      <a:endParaRPr lang="zh-CN" altLang="en-US" dirty="0">
                        <a:latin typeface="Microsoft YaHei" panose="020B0503020204020204" pitchFamily="34" charset="-122"/>
                        <a:ea typeface="Microsoft YaHei" panose="020B0503020204020204" pitchFamily="34" charset="-122"/>
                      </a:endParaRPr>
                    </a:p>
                  </a:txBody>
                  <a:tcPr/>
                </a:tc>
                <a:tc rowSpan="2" hMerge="1">
                  <a:txBody>
                    <a:bodyPr/>
                    <a:lstStyle/>
                    <a:p>
                      <a:endParaRPr lang="zh-CN" altLang="en-US"/>
                    </a:p>
                  </a:txBody>
                  <a:tcPr/>
                </a:tc>
                <a:tc gridSpan="2">
                  <a:txBody>
                    <a:bodyPr/>
                    <a:lstStyle/>
                    <a:p>
                      <a:pPr algn="ctr"/>
                      <a:r>
                        <a:rPr lang="zh-CN" altLang="en-US" b="0" dirty="0">
                          <a:latin typeface="Microsoft YaHei" panose="020B0503020204020204" pitchFamily="34" charset="-122"/>
                          <a:ea typeface="Microsoft YaHei" panose="020B0503020204020204" pitchFamily="34" charset="-122"/>
                        </a:rPr>
                        <a:t>李四</a:t>
                      </a:r>
                    </a:p>
                  </a:txBody>
                  <a:tcPr/>
                </a:tc>
                <a:tc hMerge="1">
                  <a:txBody>
                    <a:bodyPr/>
                    <a:lstStyle/>
                    <a:p>
                      <a:r>
                        <a:rPr lang="zh-CN" altLang="en-US" dirty="0"/>
                        <a:t>李四</a:t>
                      </a:r>
                    </a:p>
                  </a:txBody>
                  <a:tcPr/>
                </a:tc>
                <a:extLst>
                  <a:ext uri="{0D108BD9-81ED-4DB2-BD59-A6C34878D82A}">
                    <a16:rowId xmlns:a16="http://schemas.microsoft.com/office/drawing/2014/main" val="2987515618"/>
                  </a:ext>
                </a:extLst>
              </a:tr>
              <a:tr h="575994">
                <a:tc gridSpan="2" vMerge="1">
                  <a:txBody>
                    <a:bodyPr/>
                    <a:lstStyle/>
                    <a:p>
                      <a:endParaRPr lang="zh-CN" altLang="en-US"/>
                    </a:p>
                  </a:txBody>
                  <a:tcPr/>
                </a:tc>
                <a:tc hMerge="1" vMerge="1">
                  <a:txBody>
                    <a:bodyPr/>
                    <a:lstStyle/>
                    <a:p>
                      <a:endParaRPr lang="zh-CN" altLang="en-US"/>
                    </a:p>
                  </a:txBody>
                  <a:tcPr/>
                </a:tc>
                <a:tc>
                  <a:txBody>
                    <a:bodyPr/>
                    <a:lstStyle/>
                    <a:p>
                      <a:pPr algn="ctr"/>
                      <a:r>
                        <a:rPr lang="zh-CN" altLang="en-US" dirty="0">
                          <a:latin typeface="Microsoft YaHei" panose="020B0503020204020204" pitchFamily="34" charset="-122"/>
                          <a:ea typeface="Microsoft YaHei" panose="020B0503020204020204" pitchFamily="34" charset="-122"/>
                        </a:rPr>
                        <a:t>修路</a:t>
                      </a:r>
                    </a:p>
                  </a:txBody>
                  <a:tcPr/>
                </a:tc>
                <a:tc>
                  <a:txBody>
                    <a:bodyPr/>
                    <a:lstStyle/>
                    <a:p>
                      <a:pPr algn="ctr"/>
                      <a:r>
                        <a:rPr lang="zh-CN" altLang="en-US" dirty="0">
                          <a:latin typeface="Microsoft YaHei" panose="020B0503020204020204" pitchFamily="34" charset="-122"/>
                          <a:ea typeface="Microsoft YaHei" panose="020B0503020204020204" pitchFamily="34" charset="-122"/>
                        </a:rPr>
                        <a:t>不修路</a:t>
                      </a:r>
                    </a:p>
                  </a:txBody>
                  <a:tcPr/>
                </a:tc>
                <a:extLst>
                  <a:ext uri="{0D108BD9-81ED-4DB2-BD59-A6C34878D82A}">
                    <a16:rowId xmlns:a16="http://schemas.microsoft.com/office/drawing/2014/main" val="2823419223"/>
                  </a:ext>
                </a:extLst>
              </a:tr>
              <a:tr h="583994">
                <a:tc rowSpan="2">
                  <a:txBody>
                    <a:bodyPr/>
                    <a:lstStyle/>
                    <a:p>
                      <a:pPr algn="ctr"/>
                      <a:r>
                        <a:rPr lang="zh-CN" altLang="en-US" dirty="0">
                          <a:latin typeface="Microsoft YaHei" panose="020B0503020204020204" pitchFamily="34" charset="-122"/>
                          <a:ea typeface="Microsoft YaHei" panose="020B0503020204020204" pitchFamily="34" charset="-122"/>
                        </a:rPr>
                        <a:t>张三</a:t>
                      </a:r>
                    </a:p>
                  </a:txBody>
                  <a:tcPr/>
                </a:tc>
                <a:tc>
                  <a:txBody>
                    <a:bodyPr/>
                    <a:lstStyle/>
                    <a:p>
                      <a:pPr algn="ctr"/>
                      <a:r>
                        <a:rPr lang="zh-CN" altLang="en-US" dirty="0">
                          <a:latin typeface="Microsoft YaHei" panose="020B0503020204020204" pitchFamily="34" charset="-122"/>
                          <a:ea typeface="Microsoft YaHei" panose="020B0503020204020204" pitchFamily="34" charset="-122"/>
                        </a:rPr>
                        <a:t>修路</a:t>
                      </a:r>
                    </a:p>
                  </a:txBody>
                  <a:tcPr/>
                </a:tc>
                <a:tc>
                  <a:txBody>
                    <a:bodyPr/>
                    <a:lstStyle/>
                    <a:p>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a:t>
                      </a:r>
                    </a:p>
                  </a:txBody>
                  <a:tcPr/>
                </a:tc>
                <a:tc>
                  <a:txBody>
                    <a:bodyPr/>
                    <a:lstStyle/>
                    <a:p>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a:t>
                      </a:r>
                    </a:p>
                  </a:txBody>
                  <a:tcPr/>
                </a:tc>
                <a:extLst>
                  <a:ext uri="{0D108BD9-81ED-4DB2-BD59-A6C34878D82A}">
                    <a16:rowId xmlns:a16="http://schemas.microsoft.com/office/drawing/2014/main" val="3769744856"/>
                  </a:ext>
                </a:extLst>
              </a:tr>
              <a:tr h="583994">
                <a:tc vMerge="1">
                  <a:txBody>
                    <a:bodyPr/>
                    <a:lstStyle/>
                    <a:p>
                      <a:r>
                        <a:rPr lang="zh-CN" altLang="en-US" dirty="0"/>
                        <a:t>张三</a:t>
                      </a:r>
                    </a:p>
                  </a:txBody>
                  <a:tcPr/>
                </a:tc>
                <a:tc>
                  <a:txBody>
                    <a:bodyPr/>
                    <a:lstStyle/>
                    <a:p>
                      <a:pPr algn="ctr"/>
                      <a:r>
                        <a:rPr lang="zh-CN" altLang="en-US" dirty="0">
                          <a:latin typeface="Microsoft YaHei" panose="020B0503020204020204" pitchFamily="34" charset="-122"/>
                          <a:ea typeface="Microsoft YaHei" panose="020B0503020204020204" pitchFamily="34" charset="-122"/>
                        </a:rPr>
                        <a:t>不修路</a:t>
                      </a:r>
                    </a:p>
                  </a:txBody>
                  <a:tcPr/>
                </a:tc>
                <a:tc>
                  <a:txBody>
                    <a:bodyPr/>
                    <a:lstStyle/>
                    <a:p>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a:t>
                      </a:r>
                    </a:p>
                  </a:txBody>
                  <a:tcPr/>
                </a:tc>
                <a:tc>
                  <a:txBody>
                    <a:bodyPr/>
                    <a:lstStyle/>
                    <a:p>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a:t>
                      </a:r>
                    </a:p>
                  </a:txBody>
                  <a:tcPr/>
                </a:tc>
                <a:extLst>
                  <a:ext uri="{0D108BD9-81ED-4DB2-BD59-A6C34878D82A}">
                    <a16:rowId xmlns:a16="http://schemas.microsoft.com/office/drawing/2014/main" val="1053536162"/>
                  </a:ext>
                </a:extLst>
              </a:tr>
            </a:tbl>
          </a:graphicData>
        </a:graphic>
      </p:graphicFrame>
    </p:spTree>
    <p:extLst>
      <p:ext uri="{BB962C8B-B14F-4D97-AF65-F5344CB8AC3E}">
        <p14:creationId xmlns:p14="http://schemas.microsoft.com/office/powerpoint/2010/main" val="273520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83771" y="950027"/>
            <a:ext cx="7675837" cy="5306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四）免费搭车者问题的解决：公共财政</a:t>
            </a:r>
            <a:endParaRPr lang="en-US" altLang="zh-CN" sz="2000" dirty="0">
              <a:solidFill>
                <a:sysClr val="windowText" lastClr="000000"/>
              </a:solidFill>
              <a:latin typeface="微软雅黑"/>
              <a:ea typeface="微软雅黑"/>
              <a:cs typeface="微软雅黑"/>
            </a:endParaRPr>
          </a:p>
          <a:p>
            <a:pPr marL="0" indent="0">
              <a:buNone/>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只有依靠政府部门使用非市场的方式（公共财政）来解决</a:t>
            </a:r>
          </a:p>
          <a:p>
            <a:pPr>
              <a:defRPr/>
            </a:pPr>
            <a:r>
              <a:rPr lang="zh-CN" altLang="en-US" sz="2000" dirty="0">
                <a:solidFill>
                  <a:sysClr val="windowText" lastClr="000000"/>
                </a:solidFill>
                <a:latin typeface="微软雅黑"/>
                <a:ea typeface="微软雅黑"/>
                <a:cs typeface="微软雅黑"/>
              </a:rPr>
              <a:t>有效途径</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强制性的融资方式</a:t>
            </a:r>
          </a:p>
          <a:p>
            <a:pPr>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5042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2.1.2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公共产品的提供方式</a:t>
            </a:r>
          </a:p>
        </p:txBody>
      </p:sp>
      <p:sp>
        <p:nvSpPr>
          <p:cNvPr id="18" name="内容占位符 2"/>
          <p:cNvSpPr txBox="1">
            <a:spLocks/>
          </p:cNvSpPr>
          <p:nvPr/>
        </p:nvSpPr>
        <p:spPr>
          <a:xfrm>
            <a:off x="571500" y="1698625"/>
            <a:ext cx="7482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纯公共商品的提供</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（二）</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混合商品的提供</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94492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纯公共商品的提供</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只能由公共部门提供，原因</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）非排他性、非竞争性－</a:t>
            </a:r>
            <a:r>
              <a:rPr lang="en-US" altLang="zh-CN" sz="2200" dirty="0">
                <a:solidFill>
                  <a:sysClr val="windowText" lastClr="000000"/>
                </a:solidFill>
                <a:latin typeface="微软雅黑"/>
                <a:ea typeface="微软雅黑"/>
                <a:cs typeface="微软雅黑"/>
              </a:rPr>
              <a:t>&gt;</a:t>
            </a:r>
            <a:r>
              <a:rPr lang="zh-CN" altLang="en-US" sz="2200" dirty="0">
                <a:solidFill>
                  <a:sysClr val="windowText" lastClr="000000"/>
                </a:solidFill>
                <a:latin typeface="微软雅黑"/>
                <a:ea typeface="微软雅黑"/>
                <a:cs typeface="微软雅黑"/>
              </a:rPr>
              <a:t>搭便车无法避免</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p:txBody>
      </p:sp>
      <p:sp>
        <p:nvSpPr>
          <p:cNvPr id="15" name="文本框 14"/>
          <p:cNvSpPr txBox="1">
            <a:spLocks noChangeArrowheads="1"/>
          </p:cNvSpPr>
          <p:nvPr/>
        </p:nvSpPr>
        <p:spPr bwMode="auto">
          <a:xfrm>
            <a:off x="845905" y="3720195"/>
            <a:ext cx="400311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r>
              <a:rPr lang="zh-CN" altLang="en-US" sz="2000" dirty="0">
                <a:latin typeface="微软雅黑 Light" charset="0"/>
                <a:ea typeface="微软雅黑 Light" charset="0"/>
                <a:cs typeface="微软雅黑 Light" charset="0"/>
              </a:rPr>
              <a:t>（</a:t>
            </a:r>
            <a:r>
              <a:rPr lang="en-US" altLang="zh-CN" sz="2000" dirty="0">
                <a:latin typeface="微软雅黑 Light" charset="0"/>
                <a:ea typeface="微软雅黑 Light" charset="0"/>
                <a:cs typeface="微软雅黑 Light" charset="0"/>
              </a:rPr>
              <a:t>2</a:t>
            </a:r>
            <a:r>
              <a:rPr lang="zh-CN" altLang="en-US" sz="2000" dirty="0">
                <a:latin typeface="微软雅黑 Light" charset="0"/>
                <a:ea typeface="微软雅黑 Light" charset="0"/>
                <a:cs typeface="微软雅黑 Light" charset="0"/>
              </a:rPr>
              <a:t>）政府的性质和运行机制</a:t>
            </a:r>
          </a:p>
        </p:txBody>
      </p:sp>
      <p:sp>
        <p:nvSpPr>
          <p:cNvPr id="17" name="文本框 16"/>
          <p:cNvSpPr txBox="1">
            <a:spLocks noChangeArrowheads="1"/>
          </p:cNvSpPr>
          <p:nvPr/>
        </p:nvSpPr>
        <p:spPr bwMode="auto">
          <a:xfrm>
            <a:off x="4579749" y="2756497"/>
            <a:ext cx="393027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r>
              <a:rPr lang="zh-CN" altLang="en-US" sz="2000" dirty="0">
                <a:latin typeface="微软雅黑 Light" charset="0"/>
                <a:ea typeface="微软雅黑 Light" charset="0"/>
                <a:cs typeface="微软雅黑 Light" charset="0"/>
              </a:rPr>
              <a:t>一方面，政府具有社会职能，因而满足全体社会成员的公共需要，追求社会目标，是政府本来应当承担的职责；</a:t>
            </a:r>
          </a:p>
        </p:txBody>
      </p:sp>
      <p:sp>
        <p:nvSpPr>
          <p:cNvPr id="19" name="文本框 18"/>
          <p:cNvSpPr txBox="1">
            <a:spLocks noChangeArrowheads="1"/>
          </p:cNvSpPr>
          <p:nvPr/>
        </p:nvSpPr>
        <p:spPr bwMode="auto">
          <a:xfrm>
            <a:off x="4571999" y="4363880"/>
            <a:ext cx="3843715"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r>
              <a:rPr lang="zh-CN" altLang="en-US" sz="2000" dirty="0">
                <a:latin typeface="微软雅黑 Light" charset="0"/>
                <a:ea typeface="微软雅黑 Light" charset="0"/>
                <a:cs typeface="微软雅黑 Light" charset="0"/>
              </a:rPr>
              <a:t>另一方面，政府是一个公共权力机构，政府拥有向社会成员征税的权力，</a:t>
            </a:r>
            <a:r>
              <a:rPr lang="zh-CN" altLang="en-US" sz="2000" dirty="0">
                <a:solidFill>
                  <a:srgbClr val="000090"/>
                </a:solidFill>
                <a:latin typeface="微软雅黑 Light" charset="0"/>
                <a:ea typeface="微软雅黑 Light" charset="0"/>
                <a:cs typeface="微软雅黑 Light" charset="0"/>
              </a:rPr>
              <a:t>税收</a:t>
            </a:r>
            <a:r>
              <a:rPr lang="zh-CN" altLang="en-US" sz="2000" dirty="0">
                <a:latin typeface="微软雅黑 Light" charset="0"/>
                <a:ea typeface="微软雅黑 Light" charset="0"/>
                <a:cs typeface="微软雅黑 Light" charset="0"/>
              </a:rPr>
              <a:t>是保证纯公共物品供给成本得到补偿的最好途径</a:t>
            </a:r>
          </a:p>
        </p:txBody>
      </p:sp>
      <p:sp>
        <p:nvSpPr>
          <p:cNvPr id="20" name="左大括号 19"/>
          <p:cNvSpPr/>
          <p:nvPr/>
        </p:nvSpPr>
        <p:spPr>
          <a:xfrm>
            <a:off x="4232503" y="3090940"/>
            <a:ext cx="347662" cy="1789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a:solidFill>
                <a:srgbClr val="000000"/>
              </a:solidFill>
              <a:latin typeface="Calibri" charset="0"/>
              <a:ea typeface="宋体" charset="0"/>
              <a:cs typeface="宋体" charset="0"/>
            </a:endParaRPr>
          </a:p>
        </p:txBody>
      </p:sp>
    </p:spTree>
    <p:extLst>
      <p:ext uri="{BB962C8B-B14F-4D97-AF65-F5344CB8AC3E}">
        <p14:creationId xmlns:p14="http://schemas.microsoft.com/office/powerpoint/2010/main" val="3263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混合品的提供</a:t>
            </a:r>
          </a:p>
        </p:txBody>
      </p:sp>
      <p:sp>
        <p:nvSpPr>
          <p:cNvPr id="18" name="内容占位符 2"/>
          <p:cNvSpPr txBox="1">
            <a:spLocks/>
          </p:cNvSpPr>
          <p:nvPr/>
        </p:nvSpPr>
        <p:spPr>
          <a:xfrm>
            <a:off x="902524" y="1698625"/>
            <a:ext cx="6844475"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政府本身是低效率的，原因：</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第一、缺乏竞争压力</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第二、没有降低成本的激励机制</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第三、缺乏监督信息</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除此之外，政府还有可能面临资金短缺，运营、管理经验不足等问题。</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42898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第二章 财政支出的基本理论</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  公共产品理论</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  财政支出效益分析</a:t>
            </a: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.3</a:t>
            </a:r>
            <a:r>
              <a:rPr lang="zh-CN" altLang="en-US" sz="2600" dirty="0">
                <a:solidFill>
                  <a:sysClr val="windowText" lastClr="000000"/>
                </a:solidFill>
                <a:latin typeface="微软雅黑"/>
                <a:ea typeface="微软雅黑"/>
                <a:cs typeface="微软雅黑"/>
              </a:rPr>
              <a:t>  公共选择理论</a:t>
            </a:r>
            <a:endParaRPr lang="en-US" altLang="zh-CN" sz="2600" dirty="0">
              <a:solidFill>
                <a:sysClr val="windowText" lastClr="000000"/>
              </a:solidFill>
              <a:latin typeface="微软雅黑"/>
              <a:ea typeface="微软雅黑"/>
              <a:cs typeface="微软雅黑"/>
            </a:endParaRPr>
          </a:p>
          <a:p>
            <a:pPr lvl="0">
              <a:defRPr/>
            </a:pPr>
            <a:endParaRPr lang="zh-CN" altLang="en-US"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1713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混合品的提供</a:t>
            </a:r>
          </a:p>
        </p:txBody>
      </p:sp>
      <p:sp>
        <p:nvSpPr>
          <p:cNvPr id="18" name="内容占位符 2"/>
          <p:cNvSpPr txBox="1">
            <a:spLocks/>
          </p:cNvSpPr>
          <p:nvPr/>
        </p:nvSpPr>
        <p:spPr>
          <a:xfrm>
            <a:off x="902524" y="1698625"/>
            <a:ext cx="6844475"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）具有非竞争性但同时具有排他性:</a:t>
            </a:r>
          </a:p>
          <a:p>
            <a:r>
              <a:rPr lang="zh-CN" altLang="en-US" sz="2400" dirty="0">
                <a:latin typeface="微软雅黑 Light" panose="020B0502040204020203" pitchFamily="34" charset="-122"/>
                <a:ea typeface="微软雅黑 Light" panose="020B0502040204020203" pitchFamily="34" charset="-122"/>
              </a:rPr>
              <a:t>取决于税收成本和税收效率损失与收费成本和收费效率损失的比较。</a:t>
            </a:r>
          </a:p>
          <a:p>
            <a:endParaRPr lang="zh-CN" altLang="en-US" sz="2400" dirty="0">
              <a:latin typeface="微软雅黑 Light" panose="020B0502040204020203" pitchFamily="34" charset="-122"/>
              <a:ea typeface="微软雅黑 Light" panose="020B0502040204020203" pitchFamily="34" charset="-122"/>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graphicFrame>
        <p:nvGraphicFramePr>
          <p:cNvPr id="15" name="表格 -1">
            <a:extLst>
              <a:ext uri="{FF2B5EF4-FFF2-40B4-BE49-F238E27FC236}">
                <a16:creationId xmlns:a16="http://schemas.microsoft.com/office/drawing/2014/main" id="{1BDD8FD9-7D47-CB45-8454-5D95DC10D955}"/>
              </a:ext>
            </a:extLst>
          </p:cNvPr>
          <p:cNvGraphicFramePr/>
          <p:nvPr>
            <p:extLst>
              <p:ext uri="{D42A27DB-BD31-4B8C-83A1-F6EECF244321}">
                <p14:modId xmlns:p14="http://schemas.microsoft.com/office/powerpoint/2010/main" val="1890931329"/>
              </p:ext>
            </p:extLst>
          </p:nvPr>
        </p:nvGraphicFramePr>
        <p:xfrm>
          <a:off x="357714" y="3465657"/>
          <a:ext cx="8444070" cy="1873503"/>
        </p:xfrm>
        <a:graphic>
          <a:graphicData uri="http://schemas.openxmlformats.org/drawingml/2006/table">
            <a:tbl>
              <a:tblPr firstRow="1" bandRow="1">
                <a:tableStyleId>{5940675A-B579-460E-94D1-54222C63F5DA}</a:tableStyleId>
              </a:tblPr>
              <a:tblGrid>
                <a:gridCol w="1398343">
                  <a:extLst>
                    <a:ext uri="{9D8B030D-6E8A-4147-A177-3AD203B41FA5}">
                      <a16:colId xmlns:a16="http://schemas.microsoft.com/office/drawing/2014/main" val="20000"/>
                    </a:ext>
                  </a:extLst>
                </a:gridCol>
                <a:gridCol w="1397803">
                  <a:extLst>
                    <a:ext uri="{9D8B030D-6E8A-4147-A177-3AD203B41FA5}">
                      <a16:colId xmlns:a16="http://schemas.microsoft.com/office/drawing/2014/main" val="20001"/>
                    </a:ext>
                  </a:extLst>
                </a:gridCol>
                <a:gridCol w="1358375">
                  <a:extLst>
                    <a:ext uri="{9D8B030D-6E8A-4147-A177-3AD203B41FA5}">
                      <a16:colId xmlns:a16="http://schemas.microsoft.com/office/drawing/2014/main" val="20002"/>
                    </a:ext>
                  </a:extLst>
                </a:gridCol>
                <a:gridCol w="2268460">
                  <a:extLst>
                    <a:ext uri="{9D8B030D-6E8A-4147-A177-3AD203B41FA5}">
                      <a16:colId xmlns:a16="http://schemas.microsoft.com/office/drawing/2014/main" val="20003"/>
                    </a:ext>
                  </a:extLst>
                </a:gridCol>
                <a:gridCol w="2021089">
                  <a:extLst>
                    <a:ext uri="{9D8B030D-6E8A-4147-A177-3AD203B41FA5}">
                      <a16:colId xmlns:a16="http://schemas.microsoft.com/office/drawing/2014/main" val="20004"/>
                    </a:ext>
                  </a:extLst>
                </a:gridCol>
              </a:tblGrid>
              <a:tr h="417597">
                <a:tc>
                  <a:txBody>
                    <a:bodyPr/>
                    <a:lstStyle/>
                    <a:p>
                      <a:pPr indent="0" algn="ctr">
                        <a:buNone/>
                      </a:pPr>
                      <a:endParaRPr lang="zh-CN" altLang="en-US" sz="2000" b="0">
                        <a:solidFill>
                          <a:srgbClr val="000000"/>
                        </a:solidFill>
                        <a:latin typeface="NEU-BZ" charset="0"/>
                        <a:ea typeface="NEU-BZ" charset="0"/>
                        <a:cs typeface="NEU-BZ" charset="0"/>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rgbClr val="000000"/>
                          </a:solidFill>
                          <a:latin typeface="NEU-BZ" charset="0"/>
                          <a:cs typeface="NEU-BZ" charset="0"/>
                        </a:rPr>
                        <a:t>社会效益</a:t>
                      </a:r>
                      <a:endParaRPr lang="zh-CN" altLang="en-US" sz="2000" b="0">
                        <a:solidFill>
                          <a:srgbClr val="000000"/>
                        </a:solidFill>
                        <a:latin typeface="NEU-BZ" charset="0"/>
                        <a:ea typeface="NEU-BZ" charset="0"/>
                        <a:cs typeface="NEU-BZ" charset="0"/>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rgbClr val="000000"/>
                          </a:solidFill>
                          <a:latin typeface="NEU-BZ" charset="0"/>
                          <a:cs typeface="NEU-BZ" charset="0"/>
                        </a:rPr>
                        <a:t>成本</a:t>
                      </a:r>
                      <a:endParaRPr lang="zh-CN" altLang="en-US" sz="2000" b="0">
                        <a:solidFill>
                          <a:srgbClr val="00000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rgbClr val="000000"/>
                          </a:solidFill>
                          <a:latin typeface="NEU-BZ" charset="0"/>
                          <a:cs typeface="NEU-BZ" charset="0"/>
                        </a:rPr>
                        <a:t>成本弥补</a:t>
                      </a:r>
                      <a:endParaRPr lang="zh-CN" altLang="en-US" sz="2000" b="0">
                        <a:solidFill>
                          <a:srgbClr val="00000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a:solidFill>
                            <a:srgbClr val="0070C0"/>
                          </a:solidFill>
                          <a:latin typeface="NEU-BZ" charset="0"/>
                          <a:cs typeface="NEU-BZ" charset="0"/>
                        </a:rPr>
                        <a:t>损失</a:t>
                      </a:r>
                      <a:endParaRPr lang="zh-CN" altLang="en-US" sz="2000" b="0" dirty="0">
                        <a:solidFill>
                          <a:srgbClr val="0070C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7953">
                <a:tc>
                  <a:txBody>
                    <a:bodyPr/>
                    <a:lstStyle/>
                    <a:p>
                      <a:pPr indent="0" algn="ctr">
                        <a:buNone/>
                      </a:pPr>
                      <a:r>
                        <a:rPr lang="zh-CN" altLang="en-US" sz="2000" b="0" dirty="0">
                          <a:solidFill>
                            <a:srgbClr val="000000"/>
                          </a:solidFill>
                          <a:latin typeface="NEU-BZ" charset="0"/>
                          <a:cs typeface="NEU-BZ" charset="0"/>
                        </a:rPr>
                        <a:t>公共提供</a:t>
                      </a:r>
                      <a:endParaRPr lang="zh-CN" altLang="en-US" sz="2000" b="0" dirty="0">
                        <a:solidFill>
                          <a:srgbClr val="000000"/>
                        </a:solidFill>
                        <a:latin typeface="NEU-BZ" charset="0"/>
                        <a:ea typeface="NEU-BZ" charset="0"/>
                        <a:cs typeface="NEU-BZ" charset="0"/>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altLang="en-US" sz="2000" b="0">
                          <a:solidFill>
                            <a:srgbClr val="000000"/>
                          </a:solidFill>
                          <a:latin typeface="NEU-BZ" charset="0"/>
                          <a:cs typeface="NEU-BZ" charset="0"/>
                        </a:rPr>
                        <a:t>满足社会发展需要</a:t>
                      </a:r>
                      <a:endParaRPr lang="zh-CN" altLang="en-US" sz="2000" b="0">
                        <a:solidFill>
                          <a:srgbClr val="000000"/>
                        </a:solidFill>
                        <a:latin typeface="NEU-BZ" charset="0"/>
                        <a:ea typeface="NEU-BZ" charset="0"/>
                        <a:cs typeface="NEU-BZ" charset="0"/>
                      </a:endParaRP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altLang="en-US" sz="2000" b="0">
                          <a:solidFill>
                            <a:srgbClr val="000000"/>
                          </a:solidFill>
                          <a:latin typeface="NEU-BZ" charset="0"/>
                          <a:cs typeface="NEU-BZ" charset="0"/>
                        </a:rPr>
                        <a:t>建筑成本</a:t>
                      </a:r>
                      <a:endParaRPr lang="zh-CN" altLang="en-US" sz="2000" b="0">
                        <a:solidFill>
                          <a:srgbClr val="00000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rgbClr val="000000"/>
                          </a:solidFill>
                          <a:latin typeface="NEU-BZ" charset="0"/>
                          <a:cs typeface="NEU-BZ" charset="0"/>
                        </a:rPr>
                        <a:t>征税</a:t>
                      </a:r>
                      <a:r>
                        <a:rPr lang="en-US" altLang="zh-CN" sz="2000" b="0">
                          <a:solidFill>
                            <a:srgbClr val="000000"/>
                          </a:solidFill>
                          <a:latin typeface="NEU-BZ-S92" charset="0"/>
                          <a:cs typeface="NEU-BZ-S92" charset="0"/>
                        </a:rPr>
                        <a:t>,</a:t>
                      </a:r>
                      <a:r>
                        <a:rPr lang="zh-CN" altLang="en-US" sz="2000" b="0">
                          <a:solidFill>
                            <a:srgbClr val="000000"/>
                          </a:solidFill>
                          <a:latin typeface="NEU-BZ" charset="0"/>
                          <a:cs typeface="NEU-BZ" charset="0"/>
                        </a:rPr>
                        <a:t>免费使用</a:t>
                      </a:r>
                      <a:endParaRPr lang="zh-CN" altLang="en-US" sz="2000" b="0">
                        <a:solidFill>
                          <a:srgbClr val="00000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a:solidFill>
                            <a:srgbClr val="0070C0"/>
                          </a:solidFill>
                          <a:latin typeface="NEU-BZ" charset="0"/>
                          <a:cs typeface="NEU-BZ" charset="0"/>
                        </a:rPr>
                        <a:t>税收的效率损失和征收成本</a:t>
                      </a:r>
                      <a:endParaRPr lang="zh-CN" altLang="en-US" sz="2000" b="0" dirty="0">
                        <a:solidFill>
                          <a:srgbClr val="0070C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7953">
                <a:tc>
                  <a:txBody>
                    <a:bodyPr/>
                    <a:lstStyle/>
                    <a:p>
                      <a:pPr indent="0" algn="ctr">
                        <a:buNone/>
                      </a:pPr>
                      <a:r>
                        <a:rPr lang="zh-CN" altLang="en-US" sz="2000" b="0" dirty="0">
                          <a:solidFill>
                            <a:srgbClr val="000000"/>
                          </a:solidFill>
                          <a:latin typeface="NEU-BZ" charset="0"/>
                          <a:cs typeface="NEU-BZ" charset="0"/>
                        </a:rPr>
                        <a:t>市场提供</a:t>
                      </a:r>
                      <a:endParaRPr lang="zh-CN" altLang="en-US" sz="2000" b="0" dirty="0">
                        <a:solidFill>
                          <a:srgbClr val="000000"/>
                        </a:solidFill>
                        <a:latin typeface="NEU-BZ" charset="0"/>
                        <a:ea typeface="NEU-BZ" charset="0"/>
                        <a:cs typeface="NEU-BZ" charset="0"/>
                      </a:endParaRP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vMerge="1">
                  <a:txBody>
                    <a:bodyPr/>
                    <a:lstStyle/>
                    <a:p>
                      <a:endParaRPr lang="zh-CN"/>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lstStyle/>
                    <a:p>
                      <a:pPr indent="0" algn="ctr">
                        <a:buNone/>
                      </a:pPr>
                      <a:r>
                        <a:rPr lang="zh-CN" altLang="en-US" sz="2000" b="0" dirty="0">
                          <a:solidFill>
                            <a:srgbClr val="000000"/>
                          </a:solidFill>
                          <a:latin typeface="NEU-BZ" charset="0"/>
                          <a:cs typeface="NEU-BZ" charset="0"/>
                        </a:rPr>
                        <a:t>收费</a:t>
                      </a:r>
                      <a:r>
                        <a:rPr lang="en-US" altLang="zh-CN" sz="2000" b="0" dirty="0">
                          <a:solidFill>
                            <a:srgbClr val="000000"/>
                          </a:solidFill>
                          <a:latin typeface="NEU-BZ-S92" charset="0"/>
                          <a:cs typeface="NEU-BZ-S92" charset="0"/>
                        </a:rPr>
                        <a:t>,</a:t>
                      </a:r>
                      <a:r>
                        <a:rPr lang="zh-CN" altLang="en-US" sz="2000" b="0" dirty="0">
                          <a:solidFill>
                            <a:srgbClr val="000000"/>
                          </a:solidFill>
                          <a:latin typeface="NEU-BZ" charset="0"/>
                          <a:cs typeface="NEU-BZ" charset="0"/>
                        </a:rPr>
                        <a:t>有偿使用</a:t>
                      </a:r>
                      <a:endParaRPr lang="zh-CN" altLang="en-US" sz="2000" b="0" dirty="0">
                        <a:solidFill>
                          <a:srgbClr val="00000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a:solidFill>
                            <a:srgbClr val="0070C0"/>
                          </a:solidFill>
                          <a:latin typeface="NEU-BZ" charset="0"/>
                          <a:cs typeface="NEU-BZ" charset="0"/>
                        </a:rPr>
                        <a:t>收费成本和效率损失</a:t>
                      </a:r>
                      <a:endParaRPr lang="zh-CN" altLang="en-US" sz="2000" b="0" dirty="0">
                        <a:solidFill>
                          <a:srgbClr val="0070C0"/>
                        </a:solidFill>
                        <a:latin typeface="NEU-BZ" charset="0"/>
                        <a:ea typeface="NEU-BZ" charset="0"/>
                        <a:cs typeface="NEU-BZ"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987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02524" y="1698625"/>
            <a:ext cx="6844475"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2</a:t>
            </a:r>
            <a:r>
              <a:rPr lang="zh-CN" altLang="en-US" sz="2400" dirty="0">
                <a:latin typeface="微软雅黑 Light" panose="020B0502040204020203" pitchFamily="34" charset="-122"/>
                <a:ea typeface="微软雅黑 Light" panose="020B0502040204020203" pitchFamily="34" charset="-122"/>
              </a:rPr>
              <a:t>）对于由外部效应引起的（不完全具备非排他性和非竞争性）:</a:t>
            </a:r>
          </a:p>
          <a:p>
            <a:r>
              <a:rPr lang="zh-CN" altLang="en-US" sz="2400" dirty="0">
                <a:latin typeface="微软雅黑 Light" panose="020B0502040204020203" pitchFamily="34" charset="-122"/>
                <a:ea typeface="微软雅黑 Light" panose="020B0502040204020203" pitchFamily="34" charset="-122"/>
              </a:rPr>
              <a:t>其提供方式要取决于其外部效应的大小：外部性很大时，一般采用公共提供方式；当外部效应较小时，一般采用政府和市场共同提供的方式。</a:t>
            </a: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从各国的实践来看，准公共物品的有效提供主要有以下几种方式：</a:t>
            </a: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8303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（一）政府授权经营</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对于具有规模经济效益的自然垄断行业。例如：自来水公司、燃气公司、电力公司。</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政府部门通过公开招标形式选择民间企业，通过签订合同的方式委托中标的民间企业去经营，但政府部门对这一领域实行</a:t>
            </a:r>
            <a:r>
              <a:rPr lang="zh-CN" altLang="en-US" sz="2200" dirty="0">
                <a:solidFill>
                  <a:srgbClr val="0070C0"/>
                </a:solidFill>
                <a:latin typeface="微软雅黑"/>
                <a:ea typeface="微软雅黑"/>
                <a:cs typeface="微软雅黑"/>
              </a:rPr>
              <a:t>政府规制</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87222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（二）政府参股</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对于那些初始投资量较大的基础设施项目。例如：道路、桥梁、高速公路等。</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由政府通过</a:t>
            </a:r>
            <a:r>
              <a:rPr lang="zh-CN" altLang="en-US" sz="2200" dirty="0">
                <a:solidFill>
                  <a:srgbClr val="0070C0"/>
                </a:solidFill>
                <a:latin typeface="微软雅黑"/>
                <a:ea typeface="微软雅黑"/>
                <a:cs typeface="微软雅黑"/>
              </a:rPr>
              <a:t>控股方式</a:t>
            </a:r>
            <a:r>
              <a:rPr lang="zh-CN" altLang="en-US" sz="2200" dirty="0">
                <a:solidFill>
                  <a:sysClr val="windowText" lastClr="000000"/>
                </a:solidFill>
                <a:latin typeface="微软雅黑"/>
                <a:ea typeface="微软雅黑"/>
                <a:cs typeface="微软雅黑"/>
              </a:rPr>
              <a:t>参与建设。</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17917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2200" dirty="0">
                <a:solidFill>
                  <a:sysClr val="windowText" lastClr="000000"/>
                </a:solidFill>
                <a:latin typeface="微软雅黑"/>
                <a:ea typeface="微软雅黑"/>
                <a:cs typeface="微软雅黑"/>
              </a:rPr>
              <a:t>（三）政府补助</a:t>
            </a:r>
            <a:endParaRPr lang="en-US" altLang="zh-CN" sz="22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pPr marL="0" indent="0">
              <a:buNone/>
              <a:defRPr/>
            </a:pPr>
            <a:r>
              <a:rPr lang="zh-CN" altLang="en-US" sz="2200" dirty="0">
                <a:solidFill>
                  <a:sysClr val="windowText" lastClr="000000"/>
                </a:solidFill>
                <a:latin typeface="微软雅黑"/>
                <a:ea typeface="微软雅黑"/>
                <a:cs typeface="微软雅黑"/>
              </a:rPr>
              <a:t>对于有正外部效应的企业。例如：绿化、提供教育服务、卫生服务的民间机构等。</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marL="0" indent="0">
              <a:buNone/>
              <a:defRPr/>
            </a:pPr>
            <a:r>
              <a:rPr lang="zh-CN" altLang="en-US" sz="2200" dirty="0">
                <a:solidFill>
                  <a:sysClr val="windowText" lastClr="000000"/>
                </a:solidFill>
                <a:latin typeface="微软雅黑"/>
                <a:ea typeface="微软雅黑"/>
                <a:cs typeface="微软雅黑"/>
              </a:rPr>
              <a:t>补助的方式包括补贴、贷款贴息、减免税等</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821902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（四）政府购买服务</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通过发挥市场机制作用，把政府直接提供的一部分</a:t>
            </a:r>
            <a:r>
              <a:rPr lang="zh-CN" altLang="en-US" sz="2200" dirty="0">
                <a:solidFill>
                  <a:srgbClr val="0070C0"/>
                </a:solidFill>
                <a:latin typeface="微软雅黑"/>
                <a:ea typeface="微软雅黑"/>
                <a:cs typeface="微软雅黑"/>
              </a:rPr>
              <a:t>公共服务事项以及政府履职所需服务事项</a:t>
            </a:r>
            <a:r>
              <a:rPr lang="zh-CN" altLang="en-US" sz="2200" dirty="0">
                <a:solidFill>
                  <a:sysClr val="windowText" lastClr="000000"/>
                </a:solidFill>
                <a:latin typeface="微软雅黑"/>
                <a:ea typeface="微软雅黑"/>
                <a:cs typeface="微软雅黑"/>
              </a:rPr>
              <a:t>，按照一定的方式和程序，交由具备条件的社会力量和事业单位承担，并由政府根据合同约定向其支付费用。</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例：劳动就业、人才服务、社会保险、法律服务、财务审计等</a:t>
            </a: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53771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961901"/>
            <a:ext cx="7175500" cy="5215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（五）其他</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BOT (</a:t>
            </a:r>
            <a:r>
              <a:rPr lang="en-US" altLang="zh-CN" sz="2000" dirty="0">
                <a:latin typeface="Microsoft YaHei" panose="020B0503020204020204" pitchFamily="34" charset="-122"/>
                <a:ea typeface="Microsoft YaHei" panose="020B0503020204020204" pitchFamily="34" charset="-122"/>
              </a:rPr>
              <a:t>Build</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Operate</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Transfer</a:t>
            </a: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 以政府和私人机构之间达成协议为前提，由政府向私人机构颁布特许，允许其在一定时期内筹集资金建设某一基础设施并管理和经营该设施及其相应的产品与服务。案例：南京长江隧道工程</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TOT</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a:t>
            </a: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Transfer-Operate-Transfer</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），即“转让</a:t>
            </a: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运营</a:t>
            </a: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移交”模式。通常是指政府部门或国有企业将建设好的项目的一定期限的产权或经营权，有偿转让给投资人，由其进行运营管理。合同期满后资产及其所有权等移交给政府。案例：南京长江二桥</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合同期限一般为</a:t>
            </a:r>
            <a:r>
              <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rPr>
              <a:t>20~30</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年。</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区别：</a:t>
            </a:r>
            <a:r>
              <a:rPr lang="en" altLang="zh-CN" sz="2000" dirty="0">
                <a:solidFill>
                  <a:srgbClr val="0070C0"/>
                </a:solidFill>
                <a:latin typeface="Microsoft YaHei" panose="020B0503020204020204" pitchFamily="34" charset="-122"/>
                <a:ea typeface="Microsoft YaHei" panose="020B0503020204020204" pitchFamily="34" charset="-122"/>
                <a:cs typeface="微软雅黑"/>
              </a:rPr>
              <a:t>TOT</a:t>
            </a:r>
            <a:r>
              <a:rPr lang="zh-CN" altLang="en-US" sz="2000" dirty="0">
                <a:solidFill>
                  <a:srgbClr val="0070C0"/>
                </a:solidFill>
                <a:latin typeface="Microsoft YaHei" panose="020B0503020204020204" pitchFamily="34" charset="-122"/>
                <a:ea typeface="Microsoft YaHei" panose="020B0503020204020204" pitchFamily="34" charset="-122"/>
                <a:cs typeface="微软雅黑"/>
              </a:rPr>
              <a:t>融资方式只涉及经营权转让，不存在产权、股权之争</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a:t>
            </a:r>
          </a:p>
          <a:p>
            <a:pPr>
              <a:defRPr/>
            </a:pPr>
            <a:endParaRPr lang="en-US" altLang="zh-CN" sz="20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6320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54627" y="692049"/>
            <a:ext cx="7175500" cy="5215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200" dirty="0">
                <a:solidFill>
                  <a:sysClr val="windowText" lastClr="000000"/>
                </a:solidFill>
                <a:latin typeface="微软雅黑"/>
                <a:ea typeface="微软雅黑"/>
                <a:cs typeface="微软雅黑"/>
              </a:rPr>
              <a:t>PPP (</a:t>
            </a:r>
            <a:r>
              <a:rPr lang="en-US" altLang="zh-CN" sz="2400" dirty="0"/>
              <a:t>Public-Private Partnership</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——即政府和社会资本合作，是公共基础设施中的一种项目运作模式</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经典案例：北京地铁</a:t>
            </a: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号线</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pic>
        <p:nvPicPr>
          <p:cNvPr id="3" name="图片 2" descr="日程表&#10;&#10;描述已自动生成">
            <a:extLst>
              <a:ext uri="{FF2B5EF4-FFF2-40B4-BE49-F238E27FC236}">
                <a16:creationId xmlns:a16="http://schemas.microsoft.com/office/drawing/2014/main" id="{FB463900-7879-D64A-AB72-41E89C176536}"/>
              </a:ext>
            </a:extLst>
          </p:cNvPr>
          <p:cNvPicPr>
            <a:picLocks noChangeAspect="1"/>
          </p:cNvPicPr>
          <p:nvPr/>
        </p:nvPicPr>
        <p:blipFill>
          <a:blip r:embed="rId3"/>
          <a:stretch>
            <a:fillRect/>
          </a:stretch>
        </p:blipFill>
        <p:spPr>
          <a:xfrm>
            <a:off x="2176179" y="1949971"/>
            <a:ext cx="4685695" cy="4312304"/>
          </a:xfrm>
          <a:prstGeom prst="rect">
            <a:avLst/>
          </a:prstGeom>
        </p:spPr>
      </p:pic>
    </p:spTree>
    <p:extLst>
      <p:ext uri="{BB962C8B-B14F-4D97-AF65-F5344CB8AC3E}">
        <p14:creationId xmlns:p14="http://schemas.microsoft.com/office/powerpoint/2010/main" val="150228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6" name="图片 5" descr="图示&#10;&#10;描述已自动生成">
            <a:extLst>
              <a:ext uri="{FF2B5EF4-FFF2-40B4-BE49-F238E27FC236}">
                <a16:creationId xmlns:a16="http://schemas.microsoft.com/office/drawing/2014/main" id="{E577DA84-FA97-814A-9328-ED52DEB4F2C8}"/>
              </a:ext>
            </a:extLst>
          </p:cNvPr>
          <p:cNvPicPr>
            <a:picLocks noChangeAspect="1"/>
          </p:cNvPicPr>
          <p:nvPr/>
        </p:nvPicPr>
        <p:blipFill>
          <a:blip r:embed="rId3"/>
          <a:stretch>
            <a:fillRect/>
          </a:stretch>
        </p:blipFill>
        <p:spPr>
          <a:xfrm>
            <a:off x="1758371" y="2038451"/>
            <a:ext cx="5461000" cy="4127500"/>
          </a:xfrm>
          <a:prstGeom prst="rect">
            <a:avLst/>
          </a:prstGeom>
        </p:spPr>
      </p:pic>
      <p:sp>
        <p:nvSpPr>
          <p:cNvPr id="17" name="内容占位符 2">
            <a:extLst>
              <a:ext uri="{FF2B5EF4-FFF2-40B4-BE49-F238E27FC236}">
                <a16:creationId xmlns:a16="http://schemas.microsoft.com/office/drawing/2014/main" id="{7DDB3D9E-989A-7346-8547-FE18188BD765}"/>
              </a:ext>
            </a:extLst>
          </p:cNvPr>
          <p:cNvSpPr txBox="1">
            <a:spLocks/>
          </p:cNvSpPr>
          <p:nvPr/>
        </p:nvSpPr>
        <p:spPr>
          <a:xfrm>
            <a:off x="654627" y="692049"/>
            <a:ext cx="7175500" cy="5215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200" dirty="0">
                <a:solidFill>
                  <a:sysClr val="windowText" lastClr="000000"/>
                </a:solidFill>
                <a:latin typeface="微软雅黑"/>
                <a:ea typeface="微软雅黑"/>
                <a:cs typeface="微软雅黑"/>
              </a:rPr>
              <a:t>PPP (</a:t>
            </a:r>
            <a:r>
              <a:rPr lang="en-US" altLang="zh-CN" sz="2400" dirty="0"/>
              <a:t>Public-Private Partnership</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——即政府和社会资本合作，是公共基础设施中的一种项目运作模式</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经典案例：北京地铁</a:t>
            </a: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号线</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430110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2.1.3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公共商品的生产</a:t>
            </a:r>
          </a:p>
        </p:txBody>
      </p:sp>
      <p:sp>
        <p:nvSpPr>
          <p:cNvPr id="18" name="内容占位符 2"/>
          <p:cNvSpPr txBox="1">
            <a:spLocks/>
          </p:cNvSpPr>
          <p:nvPr/>
        </p:nvSpPr>
        <p:spPr>
          <a:xfrm>
            <a:off x="984250" y="1639558"/>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（一）公共部门</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公共部门是指</a:t>
            </a:r>
            <a:r>
              <a:rPr lang="zh-CN" altLang="en-US" sz="2000" dirty="0">
                <a:solidFill>
                  <a:srgbClr val="0070C0"/>
                </a:solidFill>
                <a:latin typeface="Microsoft YaHei" panose="020B0503020204020204" pitchFamily="34" charset="-122"/>
                <a:ea typeface="Microsoft YaHei" panose="020B0503020204020204" pitchFamily="34" charset="-122"/>
                <a:cs typeface="微软雅黑"/>
              </a:rPr>
              <a:t>生产和提供公共商品的组织和机构总称，</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包括行政部门和事业部门。前者主要履行政府行政管理，主要提供纯公共商品，后者则主要从事非盈利活动，主要提供混合商品。</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（二）公共生产</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latin typeface="Microsoft YaHei" panose="020B0503020204020204" pitchFamily="34" charset="-122"/>
                <a:ea typeface="Microsoft YaHei" panose="020B0503020204020204" pitchFamily="34" charset="-122"/>
              </a:rPr>
              <a:t>公共生产是指由政府出资</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即由预算拨款</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兴办的所有权归政府所有的（国有）工商企业和单位 。</a:t>
            </a:r>
          </a:p>
          <a:p>
            <a:pPr>
              <a:defRPr/>
            </a:pPr>
            <a:r>
              <a:rPr lang="zh-CN" altLang="en-US" sz="2000" dirty="0">
                <a:solidFill>
                  <a:sysClr val="windowText" lastClr="000000"/>
                </a:solidFill>
                <a:latin typeface="微软雅黑"/>
                <a:ea typeface="微软雅黑"/>
                <a:cs typeface="微软雅黑"/>
              </a:rPr>
              <a:t>既包括生产有形产品和提供服务的工商企业，也包括提供无形产品和服务的学校、医院，公安、司法、国防和事业单位等部门。</a:t>
            </a:r>
            <a:endParaRPr lang="en-US" altLang="zh-CN"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6846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公共产品理论</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.1.1</a:t>
            </a:r>
            <a:r>
              <a:rPr lang="zh-CN" altLang="en-US" sz="2600" dirty="0">
                <a:solidFill>
                  <a:sysClr val="windowText" lastClr="000000"/>
                </a:solidFill>
                <a:latin typeface="微软雅黑"/>
                <a:ea typeface="微软雅黑"/>
                <a:cs typeface="微软雅黑"/>
              </a:rPr>
              <a:t> 公共产品的有效供给和均衡问题</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.1.2 </a:t>
            </a:r>
            <a:r>
              <a:rPr lang="zh-CN" altLang="en-US" sz="2600" dirty="0">
                <a:solidFill>
                  <a:sysClr val="windowText" lastClr="000000"/>
                </a:solidFill>
                <a:latin typeface="微软雅黑"/>
                <a:ea typeface="微软雅黑"/>
                <a:cs typeface="微软雅黑"/>
              </a:rPr>
              <a:t>公共产品的提供方式</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.1.3</a:t>
            </a:r>
            <a:r>
              <a:rPr lang="zh-CN" altLang="en-US" sz="2600" dirty="0">
                <a:solidFill>
                  <a:sysClr val="windowText" lastClr="000000"/>
                </a:solidFill>
                <a:latin typeface="微软雅黑"/>
                <a:ea typeface="微软雅黑"/>
                <a:cs typeface="微软雅黑"/>
              </a:rPr>
              <a:t> 公共产品的生产</a:t>
            </a:r>
            <a:endParaRPr lang="en-US" altLang="zh-CN" sz="2600" dirty="0">
              <a:solidFill>
                <a:sysClr val="windowText" lastClr="000000"/>
              </a:solidFill>
              <a:latin typeface="微软雅黑"/>
              <a:ea typeface="微软雅黑"/>
              <a:cs typeface="微软雅黑"/>
            </a:endParaRPr>
          </a:p>
          <a:p>
            <a:pPr lvl="0">
              <a:defRPr/>
            </a:pPr>
            <a:r>
              <a:rPr lang="zh-CN" altLang="zh-CN"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.1.4 </a:t>
            </a:r>
            <a:r>
              <a:rPr lang="zh-CN" altLang="en-US" sz="2600" dirty="0">
                <a:solidFill>
                  <a:sysClr val="windowText" lastClr="000000"/>
                </a:solidFill>
                <a:latin typeface="微软雅黑"/>
                <a:ea typeface="微软雅黑"/>
                <a:cs typeface="微软雅黑"/>
              </a:rPr>
              <a:t>公共定价</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61629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1045030" y="1422989"/>
            <a:ext cx="6844474"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公共商品的生产和提供是两个紧密联系又有本质区别的概念。</a:t>
            </a:r>
            <a:r>
              <a:rPr lang="zh-CN" altLang="en-US" sz="2200" dirty="0">
                <a:solidFill>
                  <a:srgbClr val="0070C0"/>
                </a:solidFill>
                <a:latin typeface="微软雅黑"/>
                <a:ea typeface="微软雅黑"/>
                <a:cs typeface="微软雅黑"/>
              </a:rPr>
              <a:t>公共提供≠公共生产</a:t>
            </a:r>
            <a:endParaRPr lang="en-US" altLang="zh-CN" sz="2200" dirty="0">
              <a:solidFill>
                <a:srgbClr val="0070C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公共商品的生产是一个技术过程，它的最终任务是生产出可供消费的物品；公共商品的提供则是一个资金安排过程以及出价消费过程。</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公共商品的生产可以通过委托代理制的方式主要由生产者完成，而商品的提供则主要由出资者（主要是政府）通过公共选择和公共预算完成。</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这说明，商品的生产者和提供者完全可能不是同一个主体。</a:t>
            </a:r>
            <a:endParaRPr lang="en-US" altLang="zh-CN" sz="2200" dirty="0">
              <a:solidFill>
                <a:srgbClr val="0070C0"/>
              </a:solidFill>
              <a:latin typeface="微软雅黑"/>
              <a:ea typeface="微软雅黑"/>
              <a:cs typeface="微软雅黑"/>
            </a:endParaRPr>
          </a:p>
        </p:txBody>
      </p:sp>
    </p:spTree>
    <p:extLst>
      <p:ext uri="{BB962C8B-B14F-4D97-AF65-F5344CB8AC3E}">
        <p14:creationId xmlns:p14="http://schemas.microsoft.com/office/powerpoint/2010/main" val="253860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1045030" y="1422989"/>
            <a:ext cx="6844474" cy="5001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公共产品生产和供给的方式有三种：</a:t>
            </a:r>
          </a:p>
          <a:p>
            <a:pPr>
              <a:defRPr/>
            </a:pPr>
            <a:r>
              <a:rPr lang="en-US" altLang="zh-CN" sz="2000" dirty="0">
                <a:solidFill>
                  <a:sysClr val="windowText" lastClr="000000"/>
                </a:solidFill>
                <a:latin typeface="微软雅黑"/>
                <a:ea typeface="微软雅黑"/>
                <a:cs typeface="微软雅黑"/>
              </a:rPr>
              <a:t>(1)</a:t>
            </a:r>
            <a:r>
              <a:rPr lang="zh-CN" altLang="en-US" sz="2000" dirty="0">
                <a:solidFill>
                  <a:srgbClr val="0070C0"/>
                </a:solidFill>
                <a:latin typeface="微软雅黑"/>
                <a:ea typeface="微软雅黑"/>
                <a:cs typeface="微软雅黑"/>
              </a:rPr>
              <a:t>公共生产，公共提供</a:t>
            </a:r>
            <a:r>
              <a:rPr lang="zh-CN" altLang="en-US" sz="2000" dirty="0">
                <a:solidFill>
                  <a:sysClr val="windowText" lastClr="000000"/>
                </a:solidFill>
                <a:latin typeface="微软雅黑"/>
                <a:ea typeface="微软雅黑"/>
                <a:cs typeface="微软雅黑"/>
              </a:rPr>
              <a:t>。这种情况是指由公共部门生产出公共产品，然后，由公共部门向社会提供（包括物品和劳务）。</a:t>
            </a:r>
          </a:p>
          <a:p>
            <a:pPr>
              <a:defRPr/>
            </a:pPr>
            <a:r>
              <a:rPr lang="en-US" altLang="zh-CN" sz="2000" dirty="0">
                <a:solidFill>
                  <a:sysClr val="windowText" lastClr="000000"/>
                </a:solidFill>
                <a:latin typeface="微软雅黑"/>
                <a:ea typeface="微软雅黑"/>
                <a:cs typeface="微软雅黑"/>
              </a:rPr>
              <a:t>(2)</a:t>
            </a:r>
            <a:r>
              <a:rPr lang="zh-CN" altLang="en-US" sz="2000" dirty="0">
                <a:solidFill>
                  <a:srgbClr val="0070C0"/>
                </a:solidFill>
                <a:latin typeface="微软雅黑"/>
                <a:ea typeface="微软雅黑"/>
                <a:cs typeface="微软雅黑"/>
              </a:rPr>
              <a:t>私人生产，公共提供</a:t>
            </a:r>
            <a:r>
              <a:rPr lang="zh-CN" altLang="en-US" sz="2000" dirty="0">
                <a:solidFill>
                  <a:sysClr val="windowText" lastClr="000000"/>
                </a:solidFill>
                <a:latin typeface="微软雅黑"/>
                <a:ea typeface="微软雅黑"/>
                <a:cs typeface="微软雅黑"/>
              </a:rPr>
              <a:t>。公共产品并不一定都要由公共部门生产，有时，由政府购入私人产品，然后向市场提供。</a:t>
            </a:r>
          </a:p>
          <a:p>
            <a:pPr>
              <a:defRPr/>
            </a:pPr>
            <a:r>
              <a:rPr lang="en-US" altLang="zh-CN" sz="2000" dirty="0">
                <a:solidFill>
                  <a:sysClr val="windowText" lastClr="000000"/>
                </a:solidFill>
                <a:latin typeface="微软雅黑"/>
                <a:ea typeface="微软雅黑"/>
                <a:cs typeface="微软雅黑"/>
              </a:rPr>
              <a:t>(3) </a:t>
            </a:r>
            <a:r>
              <a:rPr lang="zh-CN" altLang="en-US" sz="2000" dirty="0">
                <a:solidFill>
                  <a:srgbClr val="0070C0"/>
                </a:solidFill>
                <a:latin typeface="微软雅黑"/>
                <a:ea typeface="微软雅黑"/>
                <a:cs typeface="微软雅黑"/>
              </a:rPr>
              <a:t>公共生产，混合提供</a:t>
            </a:r>
            <a:r>
              <a:rPr lang="zh-CN" altLang="en-US" sz="2000" dirty="0">
                <a:solidFill>
                  <a:sysClr val="windowText" lastClr="000000"/>
                </a:solidFill>
                <a:latin typeface="微软雅黑"/>
                <a:ea typeface="微软雅黑"/>
                <a:cs typeface="微软雅黑"/>
              </a:rPr>
              <a:t>。一般来说，公共产品应当由公共部门来提供。然而，有些准公共产品，尤其是在性质上接近于私人产品的准公共产品在向社会提供过程中，为了平衡获益者与非获益者的负担，提高资源的使用效益；政府往往也采取类似于市场产品的供应方式，即按某种价格标准向消费者收费供应。</a:t>
            </a:r>
          </a:p>
        </p:txBody>
      </p:sp>
    </p:spTree>
    <p:extLst>
      <p:ext uri="{BB962C8B-B14F-4D97-AF65-F5344CB8AC3E}">
        <p14:creationId xmlns:p14="http://schemas.microsoft.com/office/powerpoint/2010/main" val="4116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44632" y="1519242"/>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（三）政府与公共部门</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关系极为密切：</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）政府的大部分</a:t>
            </a:r>
            <a:r>
              <a:rPr lang="zh-CN" altLang="en-US" sz="2200" dirty="0">
                <a:solidFill>
                  <a:srgbClr val="0070C0"/>
                </a:solidFill>
                <a:latin typeface="微软雅黑"/>
                <a:ea typeface="微软雅黑"/>
                <a:cs typeface="微软雅黑"/>
              </a:rPr>
              <a:t>内设机构</a:t>
            </a:r>
            <a:r>
              <a:rPr lang="zh-CN" altLang="en-US" sz="2200" dirty="0">
                <a:solidFill>
                  <a:sysClr val="windowText" lastClr="000000"/>
                </a:solidFill>
                <a:latin typeface="微软雅黑"/>
                <a:ea typeface="微软雅黑"/>
                <a:cs typeface="微软雅黑"/>
              </a:rPr>
              <a:t>本身就是公共部门</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）尽管公共部门是公共商品的提供者，但它生产和提供公共商品的过程，同时也是运用政治权力，履行政府某些职能的过程。</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）每一个国家的公共部门都受到政府的资助，公共开支在大多数国家的政府预算中，都是最主要的支出，政府的公共预算都是最主要的预算。</a:t>
            </a: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5764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84250" y="1339408"/>
            <a:ext cx="7175500" cy="4561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政府与公共部门是两个相互紧密联系但却又不完全相同的概念：</a:t>
            </a: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）从实证的角度看，政府的产生和存在并非完全是为了给公众提供公共商品，在部分场合则是为了满足少数个人或集团利益的需要。</a:t>
            </a: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）从现代政府的机构、作用和行为等方面考察，政府机构并非都提供公共商品。</a:t>
            </a: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）从公共部门的构成看</a:t>
            </a:r>
            <a:r>
              <a:rPr lang="zh-CN" altLang="en-US" sz="2000" dirty="0">
                <a:solidFill>
                  <a:srgbClr val="0070C0"/>
                </a:solidFill>
                <a:latin typeface="微软雅黑"/>
                <a:ea typeface="微软雅黑"/>
                <a:cs typeface="微软雅黑"/>
              </a:rPr>
              <a:t>，并非所有的公共部门都是政府机构或部门。</a:t>
            </a:r>
            <a:endParaRPr lang="en-US" altLang="zh-CN" sz="2000" dirty="0">
              <a:solidFill>
                <a:srgbClr val="0070C0"/>
              </a:solidFill>
              <a:latin typeface="微软雅黑"/>
              <a:ea typeface="微软雅黑"/>
              <a:cs typeface="微软雅黑"/>
            </a:endParaRPr>
          </a:p>
          <a:p>
            <a:pPr>
              <a:defRPr/>
            </a:pPr>
            <a:r>
              <a:rPr lang="zh-CN" altLang="en-US" sz="2000" dirty="0">
                <a:solidFill>
                  <a:srgbClr val="0070C0"/>
                </a:solidFill>
                <a:latin typeface="微软雅黑"/>
                <a:ea typeface="微软雅黑"/>
                <a:cs typeface="微软雅黑"/>
              </a:rPr>
              <a:t>因此，政府不等同于公共部门，它是公共部门的最主要的组成部分。</a:t>
            </a:r>
            <a:endParaRPr lang="en-US" altLang="zh-CN" sz="2000" dirty="0">
              <a:solidFill>
                <a:srgbClr val="0070C0"/>
              </a:solidFill>
              <a:latin typeface="微软雅黑"/>
              <a:ea typeface="微软雅黑"/>
              <a:cs typeface="微软雅黑"/>
            </a:endParaRPr>
          </a:p>
        </p:txBody>
      </p:sp>
    </p:spTree>
    <p:extLst>
      <p:ext uri="{BB962C8B-B14F-4D97-AF65-F5344CB8AC3E}">
        <p14:creationId xmlns:p14="http://schemas.microsoft.com/office/powerpoint/2010/main" val="553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84250" y="1591432"/>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（三）公有制部门与公共部门</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公共部门是从其生产和提供的</a:t>
            </a:r>
            <a:r>
              <a:rPr lang="zh-CN" altLang="en-US" sz="2000" dirty="0">
                <a:solidFill>
                  <a:srgbClr val="0070C0"/>
                </a:solidFill>
                <a:latin typeface="微软雅黑"/>
                <a:ea typeface="微软雅黑"/>
                <a:cs typeface="微软雅黑"/>
              </a:rPr>
              <a:t>商品性质角度</a:t>
            </a:r>
            <a:r>
              <a:rPr lang="zh-CN" altLang="en-US" sz="2000" dirty="0">
                <a:solidFill>
                  <a:sysClr val="windowText" lastClr="000000"/>
                </a:solidFill>
                <a:latin typeface="微软雅黑"/>
                <a:ea typeface="微软雅黑"/>
                <a:cs typeface="微软雅黑"/>
              </a:rPr>
              <a:t>定义的实体。</a:t>
            </a:r>
          </a:p>
          <a:p>
            <a:pPr>
              <a:defRPr/>
            </a:pPr>
            <a:r>
              <a:rPr lang="zh-CN" altLang="en-US" sz="2000" dirty="0">
                <a:solidFill>
                  <a:sysClr val="windowText" lastClr="000000"/>
                </a:solidFill>
                <a:latin typeface="微软雅黑"/>
                <a:ea typeface="微软雅黑"/>
                <a:cs typeface="微软雅黑"/>
              </a:rPr>
              <a:t>公有制部门是从</a:t>
            </a:r>
            <a:r>
              <a:rPr lang="zh-CN" altLang="en-US" sz="2000" dirty="0">
                <a:solidFill>
                  <a:srgbClr val="0070C0"/>
                </a:solidFill>
                <a:latin typeface="微软雅黑"/>
                <a:ea typeface="微软雅黑"/>
                <a:cs typeface="微软雅黑"/>
              </a:rPr>
              <a:t>生产资料所有权的角度</a:t>
            </a:r>
            <a:r>
              <a:rPr lang="zh-CN" altLang="en-US" sz="2000" dirty="0">
                <a:solidFill>
                  <a:sysClr val="windowText" lastClr="000000"/>
                </a:solidFill>
                <a:latin typeface="微软雅黑"/>
                <a:ea typeface="微软雅黑"/>
                <a:cs typeface="微软雅黑"/>
              </a:rPr>
              <a:t>定义的实体，指其生产资料归全民或集体所有的部门。</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公共部门既可能是公有制部门（如国防、教育、卫生等部门），也可能是私有制部门（如私人创办的图书馆、慈善机构等）；而公有制部门既可能提供或生产公共商品，也可能生产提供私人商品（如国有企业生产的烟、酒、手表等）</a:t>
            </a:r>
            <a:endParaRPr lang="en-US" altLang="zh-CN"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01186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2.1.4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公共定价</a:t>
            </a:r>
          </a:p>
        </p:txBody>
      </p:sp>
      <p:sp>
        <p:nvSpPr>
          <p:cNvPr id="19" name="文本框 18"/>
          <p:cNvSpPr txBox="1">
            <a:spLocks noChangeArrowheads="1"/>
          </p:cNvSpPr>
          <p:nvPr/>
        </p:nvSpPr>
        <p:spPr bwMode="auto">
          <a:xfrm>
            <a:off x="895350" y="3521075"/>
            <a:ext cx="6539111" cy="1558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10000"/>
              </a:lnSpc>
              <a:spcBef>
                <a:spcPts val="0"/>
              </a:spcBef>
              <a:spcAft>
                <a:spcPts val="0"/>
              </a:spcAft>
              <a:buClrTx/>
              <a:buSzTx/>
              <a:buFontTx/>
              <a:buNone/>
              <a:tabLst/>
              <a:defRPr/>
            </a:pPr>
            <a:r>
              <a:rPr kumimoji="1" lang="zh-CN" altLang="en-US" sz="2200" i="0" u="none" strike="noStrike" kern="0" cap="none" spc="0" normalizeH="0" baseline="0" noProof="0" dirty="0">
                <a:ln>
                  <a:noFill/>
                </a:ln>
                <a:effectLst/>
                <a:uLnTx/>
                <a:uFillTx/>
                <a:ea typeface="微软雅黑 Light" charset="0"/>
                <a:cs typeface="微软雅黑 Light" charset="0"/>
              </a:rPr>
              <a:t>•</a:t>
            </a:r>
            <a:r>
              <a:rPr kumimoji="1" lang="zh-CN" altLang="en-US" sz="2200" i="0" u="none" strike="noStrike" kern="0" cap="none" spc="0" normalizeH="0" baseline="0" noProof="0" dirty="0">
                <a:ln>
                  <a:noFill/>
                </a:ln>
                <a:effectLst/>
                <a:uLnTx/>
                <a:uFillTx/>
                <a:latin typeface="微软雅黑 Light" charset="0"/>
                <a:ea typeface="微软雅黑 Light" charset="0"/>
                <a:cs typeface="微软雅黑 Light" charset="0"/>
              </a:rPr>
              <a:t>公共定价是政府保证公共物品提供和实施公共物品管理的一项重要职责，公共定价的对象自然不仅包括国家机关和公共部门提供公共物品，而且包括私人部门提供的公共物品。</a:t>
            </a:r>
          </a:p>
        </p:txBody>
      </p:sp>
      <p:sp>
        <p:nvSpPr>
          <p:cNvPr id="20" name="文本框 19"/>
          <p:cNvSpPr txBox="1">
            <a:spLocks noChangeArrowheads="1"/>
          </p:cNvSpPr>
          <p:nvPr/>
        </p:nvSpPr>
        <p:spPr bwMode="auto">
          <a:xfrm>
            <a:off x="895350" y="1809750"/>
            <a:ext cx="6663019" cy="813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10000"/>
              </a:lnSpc>
              <a:spcBef>
                <a:spcPts val="0"/>
              </a:spcBef>
              <a:spcAft>
                <a:spcPts val="0"/>
              </a:spcAft>
              <a:buClrTx/>
              <a:buSzTx/>
              <a:buFontTx/>
              <a:buNone/>
              <a:tabLst/>
              <a:defRPr/>
            </a:pPr>
            <a:r>
              <a:rPr kumimoji="1" lang="zh-CN" altLang="en-US" sz="2200" i="0" u="none" strike="noStrike" kern="0" cap="none" spc="0" normalizeH="0" baseline="0" noProof="0" dirty="0">
                <a:ln>
                  <a:noFill/>
                </a:ln>
                <a:solidFill>
                  <a:srgbClr val="000000"/>
                </a:solidFill>
                <a:effectLst/>
                <a:uLnTx/>
                <a:uFillTx/>
                <a:ea typeface="微软雅黑 Light" charset="0"/>
                <a:cs typeface="微软雅黑 Light" charset="0"/>
              </a:rPr>
              <a:t>•</a:t>
            </a:r>
            <a:r>
              <a:rPr kumimoji="1" lang="zh-CN" altLang="en-US" sz="2200" i="0" u="none" strike="noStrike" kern="0" cap="none" spc="0" normalizeH="0" baseline="0" noProof="0" dirty="0">
                <a:ln>
                  <a:noFill/>
                </a:ln>
                <a:solidFill>
                  <a:srgbClr val="000000"/>
                </a:solidFill>
                <a:effectLst/>
                <a:uLnTx/>
                <a:uFillTx/>
                <a:latin typeface="微软雅黑 Light" charset="0"/>
                <a:ea typeface="微软雅黑 Light" charset="0"/>
                <a:cs typeface="微软雅黑 Light" charset="0"/>
              </a:rPr>
              <a:t>价格是经济主体行为的信号，也是实现最优资源配置的主要机制。 </a:t>
            </a:r>
          </a:p>
        </p:txBody>
      </p:sp>
    </p:spTree>
    <p:extLst>
      <p:ext uri="{BB962C8B-B14F-4D97-AF65-F5344CB8AC3E}">
        <p14:creationId xmlns:p14="http://schemas.microsoft.com/office/powerpoint/2010/main" val="15895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900" decel="100000" fill="hold"/>
                                        <p:tgtEl>
                                          <p:spTgt spid="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900" decel="100000" fill="hold"/>
                                        <p:tgtEl>
                                          <p:spTgt spid="1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2.1.4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公共定价</a:t>
            </a:r>
          </a:p>
        </p:txBody>
      </p:sp>
      <p:sp>
        <p:nvSpPr>
          <p:cNvPr id="18" name="内容占位符 2"/>
          <p:cNvSpPr txBox="1">
            <a:spLocks/>
          </p:cNvSpPr>
          <p:nvPr/>
        </p:nvSpPr>
        <p:spPr>
          <a:xfrm>
            <a:off x="571500" y="155921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rgbClr val="000000"/>
                </a:solidFill>
                <a:latin typeface="微软雅黑"/>
                <a:ea typeface="微软雅黑"/>
                <a:cs typeface="微软雅黑"/>
              </a:rPr>
              <a:t>公共定价的一般方法</a:t>
            </a:r>
          </a:p>
          <a:p>
            <a:pPr>
              <a:defRPr/>
            </a:pPr>
            <a:endParaRPr lang="en-US" altLang="zh-CN" sz="2200" dirty="0">
              <a:solidFill>
                <a:srgbClr val="000000"/>
              </a:solidFill>
              <a:latin typeface="微软雅黑"/>
              <a:ea typeface="微软雅黑"/>
              <a:cs typeface="微软雅黑"/>
            </a:endParaRPr>
          </a:p>
          <a:p>
            <a:pPr>
              <a:defRPr/>
            </a:pPr>
            <a:r>
              <a:rPr lang="zh-CN" altLang="en-US" sz="2200" dirty="0">
                <a:solidFill>
                  <a:srgbClr val="000000"/>
                </a:solidFill>
                <a:latin typeface="微软雅黑"/>
                <a:ea typeface="微软雅黑"/>
                <a:cs typeface="微软雅黑"/>
              </a:rPr>
              <a:t>（一）平均成本定价法</a:t>
            </a:r>
            <a:endParaRPr lang="en-US" altLang="zh-CN" sz="2200" dirty="0">
              <a:solidFill>
                <a:srgbClr val="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把类似于市场定价商品的定价方法扩展到公共部门，即通过每一个人支付与它从公共商品中所获得的边际效用相等的收费或税收来体现公共商品的价格，进而使总和的边际效用与提供的边际成本相等。</a:t>
            </a:r>
            <a:r>
              <a:rPr lang="zh-CN" altLang="en-US" sz="2000" dirty="0">
                <a:solidFill>
                  <a:sysClr val="windowText" lastClr="000000"/>
                </a:solidFill>
                <a:latin typeface="微软雅黑"/>
                <a:ea typeface="微软雅黑"/>
                <a:cs typeface="微软雅黑"/>
                <a:sym typeface="Wingdings"/>
              </a:rPr>
              <a:t></a:t>
            </a:r>
            <a:r>
              <a:rPr lang="zh-CN" altLang="en-US" sz="2000" dirty="0">
                <a:solidFill>
                  <a:srgbClr val="0070C0"/>
                </a:solidFill>
                <a:latin typeface="微软雅黑"/>
                <a:ea typeface="微软雅黑"/>
                <a:cs typeface="微软雅黑"/>
                <a:sym typeface="Wingdings"/>
              </a:rPr>
              <a:t>最理想的方式</a:t>
            </a:r>
            <a:endParaRPr lang="en-US" altLang="zh-CN" sz="2000" dirty="0">
              <a:solidFill>
                <a:srgbClr val="0070C0"/>
              </a:solidFill>
              <a:latin typeface="微软雅黑"/>
              <a:ea typeface="微软雅黑"/>
              <a:cs typeface="微软雅黑"/>
              <a:sym typeface="Wingdings"/>
            </a:endParaRPr>
          </a:p>
          <a:p>
            <a:pPr>
              <a:defRPr/>
            </a:pPr>
            <a:r>
              <a:rPr lang="zh-CN" altLang="en-US" sz="2000" dirty="0">
                <a:solidFill>
                  <a:sysClr val="windowText" lastClr="000000"/>
                </a:solidFill>
                <a:latin typeface="微软雅黑"/>
                <a:ea typeface="微软雅黑"/>
                <a:cs typeface="微软雅黑"/>
                <a:sym typeface="Wingdings"/>
              </a:rPr>
              <a:t>但一般为了使企业保持收支平衡，公共定价一般采取按高于边际成本的平均成本定价法。</a:t>
            </a:r>
            <a:endParaRPr lang="en-US" altLang="zh-CN" sz="2000" dirty="0">
              <a:solidFill>
                <a:sysClr val="windowText" lastClr="000000"/>
              </a:solidFill>
              <a:latin typeface="微软雅黑"/>
              <a:ea typeface="微软雅黑"/>
              <a:cs typeface="微软雅黑"/>
            </a:endParaRPr>
          </a:p>
          <a:p>
            <a:pPr>
              <a:defRPr/>
            </a:pPr>
            <a:endParaRPr lang="en-US" altLang="zh-CN" sz="2200" dirty="0">
              <a:solidFill>
                <a:srgbClr val="000000"/>
              </a:solidFill>
              <a:latin typeface="微软雅黑"/>
              <a:ea typeface="微软雅黑"/>
              <a:cs typeface="微软雅黑"/>
            </a:endParaRPr>
          </a:p>
          <a:p>
            <a:pPr>
              <a:defRPr/>
            </a:pPr>
            <a:r>
              <a:rPr lang="zh-CN" altLang="zh-CN" sz="2200" dirty="0">
                <a:solidFill>
                  <a:srgbClr val="000000"/>
                </a:solidFill>
                <a:latin typeface="微软雅黑"/>
                <a:ea typeface="微软雅黑"/>
                <a:cs typeface="微软雅黑"/>
              </a:rPr>
              <a:t>（</a:t>
            </a:r>
            <a:r>
              <a:rPr lang="zh-CN" altLang="en-US" sz="2200" dirty="0">
                <a:solidFill>
                  <a:srgbClr val="000000"/>
                </a:solidFill>
                <a:latin typeface="微软雅黑"/>
                <a:ea typeface="微软雅黑"/>
                <a:cs typeface="微软雅黑"/>
              </a:rPr>
              <a:t>二）二部定价法：“基本费”＋“从量费”</a:t>
            </a:r>
            <a:endParaRPr lang="en-US" altLang="zh-CN" sz="2200" dirty="0">
              <a:solidFill>
                <a:srgbClr val="000000"/>
              </a:solidFill>
              <a:latin typeface="微软雅黑"/>
              <a:ea typeface="微软雅黑"/>
              <a:cs typeface="微软雅黑"/>
            </a:endParaRPr>
          </a:p>
          <a:p>
            <a:pPr>
              <a:defRPr/>
            </a:pPr>
            <a:r>
              <a:rPr lang="zh-CN" altLang="zh-CN" sz="2200" dirty="0">
                <a:solidFill>
                  <a:srgbClr val="000000"/>
                </a:solidFill>
                <a:latin typeface="微软雅黑"/>
                <a:ea typeface="微软雅黑"/>
                <a:cs typeface="微软雅黑"/>
              </a:rPr>
              <a:t>（</a:t>
            </a:r>
            <a:r>
              <a:rPr lang="zh-CN" altLang="en-US" sz="2200" dirty="0">
                <a:solidFill>
                  <a:srgbClr val="000000"/>
                </a:solidFill>
                <a:latin typeface="微软雅黑"/>
                <a:ea typeface="微软雅黑"/>
                <a:cs typeface="微软雅黑"/>
              </a:rPr>
              <a:t>三）负荷定价法：需求高时，价格高</a:t>
            </a:r>
            <a:endParaRPr lang="en-US" altLang="zh-CN" sz="2200" dirty="0">
              <a:solidFill>
                <a:srgbClr val="000000"/>
              </a:solidFill>
              <a:latin typeface="微软雅黑"/>
              <a:ea typeface="微软雅黑"/>
              <a:cs typeface="微软雅黑"/>
            </a:endParaRPr>
          </a:p>
        </p:txBody>
      </p:sp>
    </p:spTree>
    <p:extLst>
      <p:ext uri="{BB962C8B-B14F-4D97-AF65-F5344CB8AC3E}">
        <p14:creationId xmlns:p14="http://schemas.microsoft.com/office/powerpoint/2010/main" val="3514071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71500" y="155921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rgbClr val="000000"/>
                </a:solidFill>
                <a:latin typeface="微软雅黑"/>
                <a:ea typeface="微软雅黑"/>
                <a:cs typeface="微软雅黑"/>
              </a:rPr>
              <a:t>自然垄断行业的公共定价</a:t>
            </a:r>
          </a:p>
        </p:txBody>
      </p:sp>
      <p:sp>
        <p:nvSpPr>
          <p:cNvPr id="15" name="Line 3"/>
          <p:cNvSpPr>
            <a:spLocks noChangeShapeType="1"/>
          </p:cNvSpPr>
          <p:nvPr/>
        </p:nvSpPr>
        <p:spPr bwMode="auto">
          <a:xfrm>
            <a:off x="1873250" y="2516188"/>
            <a:ext cx="0" cy="273050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4"/>
          <p:cNvSpPr>
            <a:spLocks noChangeShapeType="1"/>
          </p:cNvSpPr>
          <p:nvPr/>
        </p:nvSpPr>
        <p:spPr bwMode="auto">
          <a:xfrm>
            <a:off x="1873250" y="5246688"/>
            <a:ext cx="357822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5"/>
          <p:cNvSpPr>
            <a:spLocks noChangeShapeType="1"/>
          </p:cNvSpPr>
          <p:nvPr/>
        </p:nvSpPr>
        <p:spPr bwMode="auto">
          <a:xfrm flipV="1">
            <a:off x="1873250" y="2516188"/>
            <a:ext cx="0" cy="136525"/>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0" name="Line 6"/>
          <p:cNvSpPr>
            <a:spLocks noChangeShapeType="1"/>
          </p:cNvSpPr>
          <p:nvPr/>
        </p:nvSpPr>
        <p:spPr bwMode="auto">
          <a:xfrm>
            <a:off x="5297488" y="5246688"/>
            <a:ext cx="155575" cy="0"/>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 name="Text Box 7"/>
          <p:cNvSpPr>
            <a:spLocks noChangeArrowheads="1"/>
          </p:cNvSpPr>
          <p:nvPr/>
        </p:nvSpPr>
        <p:spPr bwMode="auto">
          <a:xfrm>
            <a:off x="1117600" y="2379663"/>
            <a:ext cx="622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z="2000">
                <a:solidFill>
                  <a:srgbClr val="000000"/>
                </a:solidFill>
                <a:latin typeface="宋体" charset="0"/>
                <a:sym typeface="宋体" charset="0"/>
              </a:rPr>
              <a:t>单价</a:t>
            </a:r>
            <a:endParaRPr lang="zh-CN" altLang="en-US">
              <a:latin typeface="Arial" charset="0"/>
            </a:endParaRPr>
          </a:p>
        </p:txBody>
      </p:sp>
      <p:sp>
        <p:nvSpPr>
          <p:cNvPr id="25" name="Line 8"/>
          <p:cNvSpPr>
            <a:spLocks noChangeShapeType="1"/>
          </p:cNvSpPr>
          <p:nvPr/>
        </p:nvSpPr>
        <p:spPr bwMode="auto">
          <a:xfrm>
            <a:off x="2028825" y="2925763"/>
            <a:ext cx="1244600" cy="218440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 name="Freeform 9"/>
          <p:cNvSpPr>
            <a:spLocks noChangeArrowheads="1"/>
          </p:cNvSpPr>
          <p:nvPr/>
        </p:nvSpPr>
        <p:spPr bwMode="auto">
          <a:xfrm>
            <a:off x="2184400" y="2925763"/>
            <a:ext cx="3232150" cy="1692275"/>
          </a:xfrm>
          <a:custGeom>
            <a:avLst/>
            <a:gdLst>
              <a:gd name="T0" fmla="*/ 0 w 3738"/>
              <a:gd name="T1" fmla="*/ 0 h 1934"/>
              <a:gd name="T2" fmla="*/ 393 w 3738"/>
              <a:gd name="T3" fmla="*/ 369 h 1934"/>
              <a:gd name="T4" fmla="*/ 903 w 3738"/>
              <a:gd name="T5" fmla="*/ 819 h 1934"/>
              <a:gd name="T6" fmla="*/ 1113 w 3738"/>
              <a:gd name="T7" fmla="*/ 984 h 1934"/>
              <a:gd name="T8" fmla="*/ 1368 w 3738"/>
              <a:gd name="T9" fmla="*/ 1149 h 1934"/>
              <a:gd name="T10" fmla="*/ 1833 w 3738"/>
              <a:gd name="T11" fmla="*/ 1404 h 1934"/>
              <a:gd name="T12" fmla="*/ 2808 w 3738"/>
              <a:gd name="T13" fmla="*/ 1809 h 1934"/>
              <a:gd name="T14" fmla="*/ 3738 w 3738"/>
              <a:gd name="T15" fmla="*/ 1824 h 1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38" h="1934">
                <a:moveTo>
                  <a:pt x="0" y="0"/>
                </a:moveTo>
                <a:cubicBezTo>
                  <a:pt x="62" y="58"/>
                  <a:pt x="245" y="233"/>
                  <a:pt x="393" y="369"/>
                </a:cubicBezTo>
                <a:cubicBezTo>
                  <a:pt x="543" y="505"/>
                  <a:pt x="783" y="716"/>
                  <a:pt x="903" y="819"/>
                </a:cubicBezTo>
                <a:cubicBezTo>
                  <a:pt x="1088" y="983"/>
                  <a:pt x="1036" y="929"/>
                  <a:pt x="1113" y="984"/>
                </a:cubicBezTo>
                <a:cubicBezTo>
                  <a:pt x="1190" y="1039"/>
                  <a:pt x="1248" y="1079"/>
                  <a:pt x="1368" y="1149"/>
                </a:cubicBezTo>
                <a:cubicBezTo>
                  <a:pt x="1485" y="1214"/>
                  <a:pt x="1593" y="1294"/>
                  <a:pt x="1833" y="1404"/>
                </a:cubicBezTo>
                <a:cubicBezTo>
                  <a:pt x="2073" y="1514"/>
                  <a:pt x="2491" y="1739"/>
                  <a:pt x="2808" y="1809"/>
                </a:cubicBezTo>
                <a:cubicBezTo>
                  <a:pt x="3205" y="1934"/>
                  <a:pt x="3544" y="1821"/>
                  <a:pt x="3738" y="1824"/>
                </a:cubicBezTo>
              </a:path>
            </a:pathLst>
          </a:cu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7" name="Freeform 10"/>
          <p:cNvSpPr>
            <a:spLocks noChangeArrowheads="1"/>
          </p:cNvSpPr>
          <p:nvPr/>
        </p:nvSpPr>
        <p:spPr bwMode="auto">
          <a:xfrm>
            <a:off x="2495550" y="3878263"/>
            <a:ext cx="3009900" cy="1119187"/>
          </a:xfrm>
          <a:custGeom>
            <a:avLst/>
            <a:gdLst>
              <a:gd name="T0" fmla="*/ 0 w 3483"/>
              <a:gd name="T1" fmla="*/ 939 h 1278"/>
              <a:gd name="T2" fmla="*/ 378 w 3483"/>
              <a:gd name="T3" fmla="*/ 1125 h 1278"/>
              <a:gd name="T4" fmla="*/ 858 w 3483"/>
              <a:gd name="T5" fmla="*/ 1245 h 1278"/>
              <a:gd name="T6" fmla="*/ 1053 w 3483"/>
              <a:gd name="T7" fmla="*/ 1260 h 1278"/>
              <a:gd name="T8" fmla="*/ 1260 w 3483"/>
              <a:gd name="T9" fmla="*/ 1251 h 1278"/>
              <a:gd name="T10" fmla="*/ 1980 w 3483"/>
              <a:gd name="T11" fmla="*/ 1095 h 1278"/>
              <a:gd name="T12" fmla="*/ 2880 w 3483"/>
              <a:gd name="T13" fmla="*/ 627 h 1278"/>
              <a:gd name="T14" fmla="*/ 3483 w 3483"/>
              <a:gd name="T15" fmla="*/ 0 h 1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3" h="1278">
                <a:moveTo>
                  <a:pt x="0" y="939"/>
                </a:moveTo>
                <a:cubicBezTo>
                  <a:pt x="63" y="970"/>
                  <a:pt x="235" y="1074"/>
                  <a:pt x="378" y="1125"/>
                </a:cubicBezTo>
                <a:cubicBezTo>
                  <a:pt x="521" y="1176"/>
                  <a:pt x="746" y="1223"/>
                  <a:pt x="858" y="1245"/>
                </a:cubicBezTo>
                <a:cubicBezTo>
                  <a:pt x="1011" y="1274"/>
                  <a:pt x="986" y="1259"/>
                  <a:pt x="1053" y="1260"/>
                </a:cubicBezTo>
                <a:cubicBezTo>
                  <a:pt x="1120" y="1261"/>
                  <a:pt x="1106" y="1278"/>
                  <a:pt x="1260" y="1251"/>
                </a:cubicBezTo>
                <a:cubicBezTo>
                  <a:pt x="1414" y="1224"/>
                  <a:pt x="1710" y="1199"/>
                  <a:pt x="1980" y="1095"/>
                </a:cubicBezTo>
                <a:cubicBezTo>
                  <a:pt x="2250" y="991"/>
                  <a:pt x="2630" y="809"/>
                  <a:pt x="2880" y="627"/>
                </a:cubicBezTo>
                <a:cubicBezTo>
                  <a:pt x="3130" y="445"/>
                  <a:pt x="3358" y="131"/>
                  <a:pt x="3483" y="0"/>
                </a:cubicBezTo>
              </a:path>
            </a:pathLst>
          </a:cu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8" name="Line 11"/>
          <p:cNvSpPr>
            <a:spLocks noChangeShapeType="1"/>
          </p:cNvSpPr>
          <p:nvPr/>
        </p:nvSpPr>
        <p:spPr bwMode="auto">
          <a:xfrm>
            <a:off x="3197225" y="4997450"/>
            <a:ext cx="0" cy="249238"/>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9" name="Line 12"/>
          <p:cNvSpPr>
            <a:spLocks noChangeShapeType="1"/>
          </p:cNvSpPr>
          <p:nvPr/>
        </p:nvSpPr>
        <p:spPr bwMode="auto">
          <a:xfrm flipV="1">
            <a:off x="3195638" y="3460750"/>
            <a:ext cx="0" cy="1525588"/>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0" name="Line 13"/>
          <p:cNvSpPr>
            <a:spLocks noChangeShapeType="1"/>
          </p:cNvSpPr>
          <p:nvPr/>
        </p:nvSpPr>
        <p:spPr bwMode="auto">
          <a:xfrm flipH="1">
            <a:off x="1873250" y="3471863"/>
            <a:ext cx="132397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 name="Line 14"/>
          <p:cNvSpPr>
            <a:spLocks noChangeShapeType="1"/>
          </p:cNvSpPr>
          <p:nvPr/>
        </p:nvSpPr>
        <p:spPr bwMode="auto">
          <a:xfrm flipH="1">
            <a:off x="1873250" y="3824288"/>
            <a:ext cx="1323975"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32" name="Group 15"/>
          <p:cNvGrpSpPr>
            <a:grpSpLocks/>
          </p:cNvGrpSpPr>
          <p:nvPr/>
        </p:nvGrpSpPr>
        <p:grpSpPr bwMode="auto">
          <a:xfrm>
            <a:off x="1873250" y="4687888"/>
            <a:ext cx="2654300" cy="0"/>
            <a:chOff x="0" y="0"/>
            <a:chExt cx="3070" cy="1"/>
          </a:xfrm>
        </p:grpSpPr>
        <p:sp>
          <p:nvSpPr>
            <p:cNvPr id="33" name="Line 16"/>
            <p:cNvSpPr>
              <a:spLocks noChangeShapeType="1"/>
            </p:cNvSpPr>
            <p:nvPr/>
          </p:nvSpPr>
          <p:spPr bwMode="auto">
            <a:xfrm flipH="1">
              <a:off x="525" y="0"/>
              <a:ext cx="2545" cy="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 name="Line 17"/>
            <p:cNvSpPr>
              <a:spLocks noChangeShapeType="1"/>
            </p:cNvSpPr>
            <p:nvPr/>
          </p:nvSpPr>
          <p:spPr bwMode="auto">
            <a:xfrm flipH="1">
              <a:off x="0" y="0"/>
              <a:ext cx="525" cy="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5" name="Group 18"/>
          <p:cNvGrpSpPr>
            <a:grpSpLocks/>
          </p:cNvGrpSpPr>
          <p:nvPr/>
        </p:nvGrpSpPr>
        <p:grpSpPr bwMode="auto">
          <a:xfrm>
            <a:off x="4527550" y="4494213"/>
            <a:ext cx="0" cy="757237"/>
            <a:chOff x="0" y="0"/>
            <a:chExt cx="1" cy="780"/>
          </a:xfrm>
        </p:grpSpPr>
        <p:sp>
          <p:nvSpPr>
            <p:cNvPr id="36" name="Line 19"/>
            <p:cNvSpPr>
              <a:spLocks noChangeShapeType="1"/>
            </p:cNvSpPr>
            <p:nvPr/>
          </p:nvSpPr>
          <p:spPr bwMode="auto">
            <a:xfrm>
              <a:off x="0" y="141"/>
              <a:ext cx="1" cy="639"/>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 name="Line 20"/>
            <p:cNvSpPr>
              <a:spLocks noChangeShapeType="1"/>
            </p:cNvSpPr>
            <p:nvPr/>
          </p:nvSpPr>
          <p:spPr bwMode="auto">
            <a:xfrm flipV="1">
              <a:off x="0" y="0"/>
              <a:ext cx="1" cy="141"/>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8" name="Line 21"/>
          <p:cNvSpPr>
            <a:spLocks noChangeShapeType="1"/>
          </p:cNvSpPr>
          <p:nvPr/>
        </p:nvSpPr>
        <p:spPr bwMode="auto">
          <a:xfrm>
            <a:off x="4527550" y="4487863"/>
            <a:ext cx="0" cy="96837"/>
          </a:xfrm>
          <a:prstGeom prst="line">
            <a:avLst/>
          </a:prstGeom>
          <a:noFill/>
          <a:ln w="9525">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22"/>
          <p:cNvSpPr>
            <a:spLocks noChangeShapeType="1"/>
          </p:cNvSpPr>
          <p:nvPr/>
        </p:nvSpPr>
        <p:spPr bwMode="auto">
          <a:xfrm flipH="1">
            <a:off x="1873250" y="4487863"/>
            <a:ext cx="2654300"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Text Box 23"/>
          <p:cNvSpPr>
            <a:spLocks noChangeArrowheads="1"/>
          </p:cNvSpPr>
          <p:nvPr/>
        </p:nvSpPr>
        <p:spPr bwMode="auto">
          <a:xfrm>
            <a:off x="1406525" y="319881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m</a:t>
            </a:r>
            <a:endParaRPr lang="en-US" altLang="zh-CN" sz="2000">
              <a:solidFill>
                <a:srgbClr val="000000"/>
              </a:solidFill>
              <a:latin typeface="宋体" charset="0"/>
              <a:sym typeface="宋体" charset="0"/>
            </a:endParaRPr>
          </a:p>
        </p:txBody>
      </p:sp>
      <p:sp>
        <p:nvSpPr>
          <p:cNvPr id="41" name="Text Box 24"/>
          <p:cNvSpPr>
            <a:spLocks noChangeArrowheads="1"/>
          </p:cNvSpPr>
          <p:nvPr/>
        </p:nvSpPr>
        <p:spPr bwMode="auto">
          <a:xfrm>
            <a:off x="1406525" y="401796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at</a:t>
            </a:r>
            <a:endParaRPr lang="en-US" altLang="zh-CN" sz="2000">
              <a:solidFill>
                <a:srgbClr val="000000"/>
              </a:solidFill>
              <a:latin typeface="宋体" charset="0"/>
              <a:sym typeface="宋体" charset="0"/>
            </a:endParaRPr>
          </a:p>
        </p:txBody>
      </p:sp>
      <p:sp>
        <p:nvSpPr>
          <p:cNvPr id="42" name="Text Box 25"/>
          <p:cNvSpPr>
            <a:spLocks noChangeArrowheads="1"/>
          </p:cNvSpPr>
          <p:nvPr/>
        </p:nvSpPr>
        <p:spPr bwMode="auto">
          <a:xfrm>
            <a:off x="1406525" y="456406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P</a:t>
            </a:r>
            <a:r>
              <a:rPr lang="en-US" altLang="zh-CN" sz="2000" baseline="-25000">
                <a:solidFill>
                  <a:srgbClr val="000000"/>
                </a:solidFill>
                <a:latin typeface="宋体" charset="0"/>
                <a:sym typeface="宋体" charset="0"/>
              </a:rPr>
              <a:t>mt</a:t>
            </a:r>
            <a:endParaRPr lang="en-US" altLang="zh-CN" sz="2000">
              <a:solidFill>
                <a:srgbClr val="000000"/>
              </a:solidFill>
              <a:latin typeface="宋体" charset="0"/>
              <a:sym typeface="宋体" charset="0"/>
            </a:endParaRPr>
          </a:p>
        </p:txBody>
      </p:sp>
      <p:sp>
        <p:nvSpPr>
          <p:cNvPr id="43" name="Text Box 26"/>
          <p:cNvSpPr>
            <a:spLocks noChangeArrowheads="1"/>
          </p:cNvSpPr>
          <p:nvPr/>
        </p:nvSpPr>
        <p:spPr bwMode="auto">
          <a:xfrm>
            <a:off x="3117850" y="3065463"/>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I</a:t>
            </a:r>
            <a:endParaRPr lang="zh-CN" altLang="en-US">
              <a:latin typeface="Arial" charset="0"/>
            </a:endParaRPr>
          </a:p>
        </p:txBody>
      </p:sp>
      <p:sp>
        <p:nvSpPr>
          <p:cNvPr id="44" name="Text Box 27"/>
          <p:cNvSpPr>
            <a:spLocks noChangeArrowheads="1"/>
          </p:cNvSpPr>
          <p:nvPr/>
        </p:nvSpPr>
        <p:spPr bwMode="auto">
          <a:xfrm>
            <a:off x="3117850" y="3611563"/>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H</a:t>
            </a:r>
            <a:endParaRPr lang="zh-CN" altLang="en-US">
              <a:latin typeface="Arial" charset="0"/>
            </a:endParaRPr>
          </a:p>
        </p:txBody>
      </p:sp>
      <p:sp>
        <p:nvSpPr>
          <p:cNvPr id="45" name="Text Box 28"/>
          <p:cNvSpPr>
            <a:spLocks noChangeArrowheads="1"/>
          </p:cNvSpPr>
          <p:nvPr/>
        </p:nvSpPr>
        <p:spPr bwMode="auto">
          <a:xfrm>
            <a:off x="4364038" y="4154488"/>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E</a:t>
            </a:r>
            <a:endParaRPr lang="zh-CN" altLang="en-US">
              <a:latin typeface="Arial" charset="0"/>
            </a:endParaRPr>
          </a:p>
        </p:txBody>
      </p:sp>
      <p:sp>
        <p:nvSpPr>
          <p:cNvPr id="46" name="Text Box 29"/>
          <p:cNvSpPr>
            <a:spLocks noChangeArrowheads="1"/>
          </p:cNvSpPr>
          <p:nvPr/>
        </p:nvSpPr>
        <p:spPr bwMode="auto">
          <a:xfrm>
            <a:off x="5453063" y="361156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MC</a:t>
            </a:r>
            <a:endParaRPr lang="zh-CN" altLang="en-US">
              <a:latin typeface="Arial" charset="0"/>
            </a:endParaRPr>
          </a:p>
        </p:txBody>
      </p:sp>
      <p:sp>
        <p:nvSpPr>
          <p:cNvPr id="47" name="Text Box 30"/>
          <p:cNvSpPr>
            <a:spLocks noChangeArrowheads="1"/>
          </p:cNvSpPr>
          <p:nvPr/>
        </p:nvSpPr>
        <p:spPr bwMode="auto">
          <a:xfrm>
            <a:off x="5453063" y="429101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AC</a:t>
            </a:r>
            <a:endParaRPr lang="zh-CN" altLang="en-US">
              <a:latin typeface="Arial" charset="0"/>
            </a:endParaRPr>
          </a:p>
        </p:txBody>
      </p:sp>
      <p:sp>
        <p:nvSpPr>
          <p:cNvPr id="48" name="Text Box 31"/>
          <p:cNvSpPr>
            <a:spLocks noChangeArrowheads="1"/>
          </p:cNvSpPr>
          <p:nvPr/>
        </p:nvSpPr>
        <p:spPr bwMode="auto">
          <a:xfrm>
            <a:off x="4208463" y="4700588"/>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D</a:t>
            </a:r>
            <a:endParaRPr lang="zh-CN" altLang="en-US">
              <a:latin typeface="Arial" charset="0"/>
            </a:endParaRPr>
          </a:p>
        </p:txBody>
      </p:sp>
      <p:sp>
        <p:nvSpPr>
          <p:cNvPr id="49" name="Text Box 32"/>
          <p:cNvSpPr>
            <a:spLocks noChangeArrowheads="1"/>
          </p:cNvSpPr>
          <p:nvPr/>
        </p:nvSpPr>
        <p:spPr bwMode="auto">
          <a:xfrm>
            <a:off x="3273425" y="497681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MR</a:t>
            </a:r>
            <a:endParaRPr lang="zh-CN" altLang="en-US">
              <a:latin typeface="Arial" charset="0"/>
            </a:endParaRPr>
          </a:p>
        </p:txBody>
      </p:sp>
      <p:sp>
        <p:nvSpPr>
          <p:cNvPr id="50" name="Text Box 33"/>
          <p:cNvSpPr>
            <a:spLocks noChangeArrowheads="1"/>
          </p:cNvSpPr>
          <p:nvPr/>
        </p:nvSpPr>
        <p:spPr bwMode="auto">
          <a:xfrm>
            <a:off x="4922838" y="4684713"/>
            <a:ext cx="622300"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AR</a:t>
            </a:r>
            <a:endParaRPr lang="zh-CN" altLang="en-US">
              <a:latin typeface="Arial" charset="0"/>
            </a:endParaRPr>
          </a:p>
        </p:txBody>
      </p:sp>
      <p:sp>
        <p:nvSpPr>
          <p:cNvPr id="51" name="Text Box 34"/>
          <p:cNvSpPr>
            <a:spLocks noChangeArrowheads="1"/>
          </p:cNvSpPr>
          <p:nvPr/>
        </p:nvSpPr>
        <p:spPr bwMode="auto">
          <a:xfrm>
            <a:off x="1406525" y="5110163"/>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O</a:t>
            </a:r>
            <a:endParaRPr lang="zh-CN" altLang="en-US">
              <a:latin typeface="Arial" charset="0"/>
            </a:endParaRPr>
          </a:p>
        </p:txBody>
      </p:sp>
      <p:sp>
        <p:nvSpPr>
          <p:cNvPr id="52" name="Text Box 35"/>
          <p:cNvSpPr>
            <a:spLocks noChangeArrowheads="1"/>
          </p:cNvSpPr>
          <p:nvPr/>
        </p:nvSpPr>
        <p:spPr bwMode="auto">
          <a:xfrm>
            <a:off x="2960688" y="5249863"/>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C</a:t>
            </a:r>
            <a:endParaRPr lang="zh-CN" altLang="en-US">
              <a:latin typeface="Arial" charset="0"/>
            </a:endParaRPr>
          </a:p>
        </p:txBody>
      </p:sp>
      <p:sp>
        <p:nvSpPr>
          <p:cNvPr id="53" name="Text Box 36"/>
          <p:cNvSpPr>
            <a:spLocks noChangeArrowheads="1"/>
          </p:cNvSpPr>
          <p:nvPr/>
        </p:nvSpPr>
        <p:spPr bwMode="auto">
          <a:xfrm>
            <a:off x="3897313" y="5246688"/>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B</a:t>
            </a:r>
            <a:endParaRPr lang="zh-CN" altLang="en-US">
              <a:latin typeface="Arial" charset="0"/>
            </a:endParaRPr>
          </a:p>
        </p:txBody>
      </p:sp>
      <p:sp>
        <p:nvSpPr>
          <p:cNvPr id="54" name="Text Box 37"/>
          <p:cNvSpPr>
            <a:spLocks noChangeArrowheads="1"/>
          </p:cNvSpPr>
          <p:nvPr/>
        </p:nvSpPr>
        <p:spPr bwMode="auto">
          <a:xfrm>
            <a:off x="4364038" y="5249863"/>
            <a:ext cx="4667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A</a:t>
            </a:r>
            <a:endParaRPr lang="zh-CN" altLang="en-US">
              <a:latin typeface="Arial" charset="0"/>
            </a:endParaRPr>
          </a:p>
        </p:txBody>
      </p:sp>
      <p:sp>
        <p:nvSpPr>
          <p:cNvPr id="55" name="Text Box 40"/>
          <p:cNvSpPr>
            <a:spLocks noChangeArrowheads="1"/>
          </p:cNvSpPr>
          <p:nvPr/>
        </p:nvSpPr>
        <p:spPr bwMode="auto">
          <a:xfrm>
            <a:off x="1395413" y="3676650"/>
            <a:ext cx="34290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G</a:t>
            </a:r>
            <a:endParaRPr lang="zh-CN" altLang="en-US">
              <a:latin typeface="Arial" charset="0"/>
            </a:endParaRPr>
          </a:p>
        </p:txBody>
      </p:sp>
      <p:sp>
        <p:nvSpPr>
          <p:cNvPr id="56" name="Line 41"/>
          <p:cNvSpPr>
            <a:spLocks noChangeShapeType="1"/>
          </p:cNvSpPr>
          <p:nvPr/>
        </p:nvSpPr>
        <p:spPr bwMode="auto">
          <a:xfrm>
            <a:off x="4132263" y="4324350"/>
            <a:ext cx="0" cy="936625"/>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 name="Line 42"/>
          <p:cNvSpPr>
            <a:spLocks noChangeShapeType="1"/>
          </p:cNvSpPr>
          <p:nvPr/>
        </p:nvSpPr>
        <p:spPr bwMode="auto">
          <a:xfrm>
            <a:off x="1870075" y="4324350"/>
            <a:ext cx="2249488" cy="0"/>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Line 43"/>
          <p:cNvSpPr>
            <a:spLocks noChangeShapeType="1"/>
          </p:cNvSpPr>
          <p:nvPr/>
        </p:nvSpPr>
        <p:spPr bwMode="auto">
          <a:xfrm>
            <a:off x="2835275" y="3100388"/>
            <a:ext cx="2159000" cy="2016125"/>
          </a:xfrm>
          <a:prstGeom prst="line">
            <a:avLst/>
          </a:prstGeom>
          <a:noFill/>
          <a:ln w="25400">
            <a:solidFill>
              <a:srgbClr val="0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 name="Text Box 44"/>
          <p:cNvSpPr>
            <a:spLocks noChangeArrowheads="1"/>
          </p:cNvSpPr>
          <p:nvPr/>
        </p:nvSpPr>
        <p:spPr bwMode="auto">
          <a:xfrm>
            <a:off x="1395413" y="4324350"/>
            <a:ext cx="34290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en-US" altLang="zh-CN" sz="2000">
                <a:solidFill>
                  <a:srgbClr val="000000"/>
                </a:solidFill>
                <a:latin typeface="宋体" charset="0"/>
                <a:sym typeface="宋体" charset="0"/>
              </a:rPr>
              <a:t>F</a:t>
            </a:r>
            <a:endParaRPr lang="zh-CN" altLang="en-US">
              <a:latin typeface="Arial" charset="0"/>
            </a:endParaRPr>
          </a:p>
        </p:txBody>
      </p:sp>
    </p:spTree>
    <p:extLst>
      <p:ext uri="{BB962C8B-B14F-4D97-AF65-F5344CB8AC3E}">
        <p14:creationId xmlns:p14="http://schemas.microsoft.com/office/powerpoint/2010/main" val="344954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filter="strips(upRight)">
                                      <p:cBhvr>
                                        <p:cTn id="7" dur="1000"/>
                                        <p:tgtEl>
                                          <p:spTgt spid="1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filter="strips(upRight)">
                                      <p:cBhvr>
                                        <p:cTn id="10" dur="1000"/>
                                        <p:tgtEl>
                                          <p:spTgt spid="15"/>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filter="strips(upRight)">
                                      <p:cBhvr>
                                        <p:cTn id="13" dur="1000"/>
                                        <p:tgtEl>
                                          <p:spTgt spid="51"/>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filter="strips(upRight)">
                                      <p:cBhvr>
                                        <p:cTn id="16" dur="1000"/>
                                        <p:tgtEl>
                                          <p:spTgt spid="2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filter="checkerboard(across)">
                                      <p:cBhvr>
                                        <p:cTn id="19" dur="1000"/>
                                        <p:tgtEl>
                                          <p:spTgt spid="1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filter="checkerboard(across)">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filter="strips(downRight)">
                                      <p:cBhvr>
                                        <p:cTn id="27" dur="1000"/>
                                        <p:tgtEl>
                                          <p:spTgt spid="26"/>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filter="strips(downRight)">
                                      <p:cBhvr>
                                        <p:cTn id="30" dur="10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filter="strips(downRight)">
                                      <p:cBhvr>
                                        <p:cTn id="35" dur="1000"/>
                                        <p:tgtEl>
                                          <p:spTgt spid="27"/>
                                        </p:tgtEl>
                                      </p:cBhvr>
                                    </p:animEffect>
                                  </p:childTnLst>
                                </p:cTn>
                              </p:par>
                              <p:par>
                                <p:cTn id="36" presetID="18" presetClass="entr" presetSubtype="6" fill="hold" grpId="1"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filter="strips(downRight)">
                                      <p:cBhvr>
                                        <p:cTn id="38" dur="10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filter="checkerboard(across)">
                                      <p:cBhvr>
                                        <p:cTn id="45" dur="1000"/>
                                        <p:tgtEl>
                                          <p:spTgt spid="32"/>
                                        </p:tgtEl>
                                      </p:cBhvr>
                                    </p:animEffect>
                                  </p:childTnLst>
                                </p:cTn>
                              </p:par>
                              <p:par>
                                <p:cTn id="46" presetID="5" presetClass="entr" presetSubtype="1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filter="checkerboard(across)">
                                      <p:cBhvr>
                                        <p:cTn id="48" dur="1000"/>
                                        <p:tgtEl>
                                          <p:spTgt spid="35"/>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filter="checkerboard(across)">
                                      <p:cBhvr>
                                        <p:cTn id="51" dur="1000"/>
                                        <p:tgtEl>
                                          <p:spTgt spid="48"/>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filter="checkerboard(across)">
                                      <p:cBhvr>
                                        <p:cTn id="54" dur="1000"/>
                                        <p:tgtEl>
                                          <p:spTgt spid="54"/>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filter="checkerboard(across)">
                                      <p:cBhvr>
                                        <p:cTn id="57" dur="1000"/>
                                        <p:tgtEl>
                                          <p:spTgt spid="42"/>
                                        </p:tgtEl>
                                      </p:cBhvr>
                                    </p:animEffect>
                                  </p:childTnLst>
                                </p:cTn>
                              </p:par>
                              <p:par>
                                <p:cTn id="58" presetID="18" presetClass="entr" presetSubtype="12"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filter="strips(downLeft)">
                                      <p:cBhvr>
                                        <p:cTn id="60" dur="1000"/>
                                        <p:tgtEl>
                                          <p:spTgt spid="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filter="checkerboard(across)">
                                      <p:cBhvr>
                                        <p:cTn id="63" dur="1000"/>
                                        <p:tgtEl>
                                          <p:spTgt spid="59"/>
                                        </p:tgtEl>
                                      </p:cBhvr>
                                    </p:animEffect>
                                  </p:childTnLst>
                                </p:cTn>
                              </p:par>
                              <p:par>
                                <p:cTn id="64" presetID="18" presetClass="entr" presetSubtype="12"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filter="strips(downLeft)">
                                      <p:cBhvr>
                                        <p:cTn id="66" dur="1000"/>
                                        <p:tgtEl>
                                          <p:spTgt spid="39"/>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filter="checkerboard(across)">
                                      <p:cBhvr>
                                        <p:cTn id="69" dur="10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filter="strips(downLeft)">
                                      <p:cBhvr>
                                        <p:cTn id="74" dur="1000"/>
                                        <p:tgtEl>
                                          <p:spTgt spid="4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filter="strips(down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filter="checkerboard(across)">
                                      <p:cBhvr>
                                        <p:cTn id="82" dur="1000"/>
                                        <p:tgtEl>
                                          <p:spTgt spid="40"/>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filter="checkerboard(across)">
                                      <p:cBhvr>
                                        <p:cTn id="85" dur="1000"/>
                                        <p:tgtEl>
                                          <p:spTgt spid="30"/>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filter="checkerboard(across)">
                                      <p:cBhvr>
                                        <p:cTn id="88" dur="1000"/>
                                        <p:tgtEl>
                                          <p:spTgt spid="43"/>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filter="checkerboard(across)">
                                      <p:cBhvr>
                                        <p:cTn id="91" dur="1000"/>
                                        <p:tgtEl>
                                          <p:spTgt spid="29"/>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filter="checkerboard(across)">
                                      <p:cBhvr>
                                        <p:cTn id="94" dur="1000"/>
                                        <p:tgtEl>
                                          <p:spTgt spid="28"/>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filter="checkerboard(across)">
                                      <p:cBhvr>
                                        <p:cTn id="97" dur="1000"/>
                                        <p:tgtEl>
                                          <p:spTgt spid="52"/>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filter="checkerboard(across)">
                                      <p:cBhvr>
                                        <p:cTn id="100" dur="1000"/>
                                        <p:tgtEl>
                                          <p:spTgt spid="31"/>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filter="checkerboard(across)">
                                      <p:cBhvr>
                                        <p:cTn id="103" dur="1000"/>
                                        <p:tgtEl>
                                          <p:spTgt spid="55"/>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filter="checkerboard(across)">
                                      <p:cBhvr>
                                        <p:cTn id="106" dur="1000"/>
                                        <p:tgtEl>
                                          <p:spTgt spid="44"/>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filter="strips(downRight)">
                                      <p:cBhvr>
                                        <p:cTn id="111" dur="1000"/>
                                        <p:tgtEl>
                                          <p:spTgt spid="50"/>
                                        </p:tgtEl>
                                      </p:cBhvr>
                                    </p:animEffect>
                                  </p:childTnLst>
                                </p:cTn>
                              </p:par>
                              <p:par>
                                <p:cTn id="112" presetID="18" presetClass="entr" presetSubtype="6" fill="hold" grpId="0" nodeType="withEffect">
                                  <p:stCondLst>
                                    <p:cond delay="0"/>
                                  </p:stCondLst>
                                  <p:childTnLst>
                                    <p:set>
                                      <p:cBhvr>
                                        <p:cTn id="113" dur="1" fill="hold">
                                          <p:stCondLst>
                                            <p:cond delay="0"/>
                                          </p:stCondLst>
                                        </p:cTn>
                                        <p:tgtEl>
                                          <p:spTgt spid="58"/>
                                        </p:tgtEl>
                                        <p:attrNameLst>
                                          <p:attrName>style.visibility</p:attrName>
                                        </p:attrNameLst>
                                      </p:cBhvr>
                                      <p:to>
                                        <p:strVal val="visible"/>
                                      </p:to>
                                    </p:set>
                                    <p:animEffect filter="strips(downRight)">
                                      <p:cBhvr>
                                        <p:cTn id="114" dur="1000"/>
                                        <p:tgtEl>
                                          <p:spTgt spid="58"/>
                                        </p:tgtEl>
                                      </p:cBhvr>
                                    </p:animEffect>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filter="checkerboard(across)">
                                      <p:cBhvr>
                                        <p:cTn id="119" dur="1000"/>
                                        <p:tgtEl>
                                          <p:spTgt spid="41"/>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filter="checkerboard(across)">
                                      <p:cBhvr>
                                        <p:cTn id="122" dur="1000"/>
                                        <p:tgtEl>
                                          <p:spTgt spid="57"/>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6"/>
                                        </p:tgtEl>
                                        <p:attrNameLst>
                                          <p:attrName>style.visibility</p:attrName>
                                        </p:attrNameLst>
                                      </p:cBhvr>
                                      <p:to>
                                        <p:strVal val="visible"/>
                                      </p:to>
                                    </p:set>
                                    <p:animEffect filter="checkerboard(across)">
                                      <p:cBhvr>
                                        <p:cTn id="125" dur="1000"/>
                                        <p:tgtEl>
                                          <p:spTgt spid="56"/>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filter="checkerboard(across)">
                                      <p:cBhvr>
                                        <p:cTn id="12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0" grpId="0" animBg="1"/>
      <p:bldP spid="24" grpId="0" bldLvl="0"/>
      <p:bldP spid="25" grpId="0" animBg="1"/>
      <p:bldP spid="28" grpId="0" animBg="1"/>
      <p:bldP spid="29" grpId="0" animBg="1"/>
      <p:bldP spid="30" grpId="0" animBg="1"/>
      <p:bldP spid="31" grpId="0" animBg="1"/>
      <p:bldP spid="38" grpId="0" animBg="1"/>
      <p:bldP spid="39" grpId="0" animBg="1"/>
      <p:bldP spid="40" grpId="0" bldLvl="0"/>
      <p:bldP spid="41" grpId="0" bldLvl="0"/>
      <p:bldP spid="42" grpId="0" bldLvl="0"/>
      <p:bldP spid="43" grpId="0" bldLvl="0"/>
      <p:bldP spid="44" grpId="0" bldLvl="0"/>
      <p:bldP spid="45" grpId="0" bldLvl="0"/>
      <p:bldP spid="46" grpId="0" bldLvl="0"/>
      <p:bldP spid="46" grpId="1" bldLvl="0"/>
      <p:bldP spid="47" grpId="0" bldLvl="0"/>
      <p:bldP spid="48" grpId="0" bldLvl="0"/>
      <p:bldP spid="49" grpId="0" bldLvl="0"/>
      <p:bldP spid="50" grpId="0" bldLvl="0"/>
      <p:bldP spid="51" grpId="0" bldLvl="0"/>
      <p:bldP spid="52" grpId="0" bldLvl="0"/>
      <p:bldP spid="53" grpId="0" bldLvl="0"/>
      <p:bldP spid="54" grpId="0" bldLvl="0"/>
      <p:bldP spid="55" grpId="0" bldLvl="0"/>
      <p:bldP spid="56" grpId="0" animBg="1"/>
      <p:bldP spid="57" grpId="0" animBg="1"/>
      <p:bldP spid="58" grpId="0" animBg="1"/>
      <p:bldP spid="59" grpId="0"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a:t>
            </a:r>
            <a:endPar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.2.1 </a:t>
            </a:r>
            <a:r>
              <a:rPr lang="zh-CN" altLang="en-US" sz="2600" dirty="0">
                <a:solidFill>
                  <a:sysClr val="windowText" lastClr="000000"/>
                </a:solidFill>
                <a:latin typeface="微软雅黑"/>
                <a:ea typeface="微软雅黑"/>
                <a:cs typeface="微软雅黑"/>
              </a:rPr>
              <a:t>财政支出效益的内涵</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.2.2 </a:t>
            </a:r>
            <a:r>
              <a:rPr lang="zh-CN" altLang="en-US" sz="2600" dirty="0">
                <a:solidFill>
                  <a:sysClr val="windowText" lastClr="000000"/>
                </a:solidFill>
                <a:latin typeface="微软雅黑"/>
                <a:ea typeface="微软雅黑"/>
                <a:cs typeface="微软雅黑"/>
              </a:rPr>
              <a:t>财政支出效益分析方法</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.2.3</a:t>
            </a:r>
            <a:r>
              <a:rPr lang="zh-CN" altLang="en-US" sz="2600" dirty="0">
                <a:solidFill>
                  <a:sysClr val="windowText" lastClr="000000"/>
                </a:solidFill>
                <a:latin typeface="微软雅黑"/>
                <a:ea typeface="微软雅黑"/>
                <a:cs typeface="微软雅黑"/>
              </a:rPr>
              <a:t> 财政支出效益评价体系</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12419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财政支出效益的内涵</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所谓效益，就是人们在有目的的实践活动中“所费”和“所得”的对比关系，所谓提高经济效益，就是“少花钱、多办事、办好事”。</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）所费：财政资源配置效率</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财政支出占</a:t>
            </a:r>
            <a:r>
              <a:rPr lang="en-US" altLang="zh-CN" sz="2000" dirty="0">
                <a:solidFill>
                  <a:sysClr val="windowText" lastClr="000000"/>
                </a:solidFill>
                <a:latin typeface="微软雅黑"/>
                <a:ea typeface="微软雅黑"/>
                <a:cs typeface="微软雅黑"/>
              </a:rPr>
              <a:t>GDP</a:t>
            </a:r>
            <a:r>
              <a:rPr lang="zh-CN" altLang="en-US" sz="2000" dirty="0">
                <a:solidFill>
                  <a:sysClr val="windowText" lastClr="000000"/>
                </a:solidFill>
                <a:latin typeface="微软雅黑"/>
                <a:ea typeface="微软雅黑"/>
                <a:cs typeface="微软雅黑"/>
              </a:rPr>
              <a:t>的比重</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）所得：公共品的“生产效率”</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公共物品的数量和质量</a:t>
            </a:r>
            <a:endParaRPr lang="en-US" altLang="zh-CN" sz="2000" dirty="0">
              <a:solidFill>
                <a:sysClr val="windowText" lastClr="000000"/>
              </a:solidFill>
              <a:latin typeface="微软雅黑"/>
              <a:ea typeface="微软雅黑"/>
              <a:cs typeface="微软雅黑"/>
            </a:endParaRPr>
          </a:p>
          <a:p>
            <a:pPr>
              <a:defRPr/>
            </a:pPr>
            <a:r>
              <a:rPr lang="zh-CN" altLang="en-US" sz="2000" dirty="0">
                <a:latin typeface="微软雅黑 Light" charset="0"/>
                <a:ea typeface="微软雅黑 Light" charset="0"/>
                <a:cs typeface="微软雅黑 Light" charset="0"/>
              </a:rPr>
              <a:t>政府部门的管理状况的评价历来是一个难题，它们的潜在效率如同未知数X一样无法确定，所以，通常把财政支出的生产效率称为政府部门的</a:t>
            </a:r>
            <a:r>
              <a:rPr lang="zh-CN" altLang="en-US" sz="2000" b="1" dirty="0">
                <a:solidFill>
                  <a:srgbClr val="EB7513"/>
                </a:solidFill>
                <a:latin typeface="微软雅黑 Light" charset="0"/>
                <a:ea typeface="微软雅黑 Light" charset="0"/>
                <a:cs typeface="微软雅黑 Light" charset="0"/>
              </a:rPr>
              <a:t>X效率</a:t>
            </a:r>
            <a:r>
              <a:rPr lang="zh-CN" altLang="en-US" sz="2000" dirty="0">
                <a:latin typeface="微软雅黑 Light" charset="0"/>
                <a:ea typeface="微软雅黑 Light" charset="0"/>
                <a:cs typeface="微软雅黑 Light" charset="0"/>
              </a:rPr>
              <a:t>。</a:t>
            </a: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6850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公共产品的判定标准</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cxnSp>
        <p:nvCxnSpPr>
          <p:cNvPr id="32" name="直接箭头连接符 5">
            <a:extLst>
              <a:ext uri="{FF2B5EF4-FFF2-40B4-BE49-F238E27FC236}">
                <a16:creationId xmlns:a16="http://schemas.microsoft.com/office/drawing/2014/main" id="{2B787763-E863-7840-A4E4-297A5661B2D0}"/>
              </a:ext>
            </a:extLst>
          </p:cNvPr>
          <p:cNvCxnSpPr/>
          <p:nvPr/>
        </p:nvCxnSpPr>
        <p:spPr>
          <a:xfrm>
            <a:off x="1247586" y="3865395"/>
            <a:ext cx="691515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6">
            <a:extLst>
              <a:ext uri="{FF2B5EF4-FFF2-40B4-BE49-F238E27FC236}">
                <a16:creationId xmlns:a16="http://schemas.microsoft.com/office/drawing/2014/main" id="{17DDE55D-ED5C-0243-8E0E-5B8B20452C3B}"/>
              </a:ext>
            </a:extLst>
          </p:cNvPr>
          <p:cNvCxnSpPr>
            <a:cxnSpLocks/>
          </p:cNvCxnSpPr>
          <p:nvPr/>
        </p:nvCxnSpPr>
        <p:spPr>
          <a:xfrm flipV="1">
            <a:off x="4572000" y="1142832"/>
            <a:ext cx="7749" cy="503413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0556A60-509F-494D-B1ED-1A70AF0EE8CD}"/>
              </a:ext>
            </a:extLst>
          </p:cNvPr>
          <p:cNvSpPr txBox="1">
            <a:spLocks noChangeArrowheads="1"/>
          </p:cNvSpPr>
          <p:nvPr/>
        </p:nvSpPr>
        <p:spPr bwMode="auto">
          <a:xfrm>
            <a:off x="7499161" y="4035257"/>
            <a:ext cx="1117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a:solidFill>
                  <a:srgbClr val="808080"/>
                </a:solidFill>
                <a:latin typeface="微软雅黑 Light" panose="020B0502040204020203" pitchFamily="34" charset="-122"/>
                <a:ea typeface="微软雅黑 Light" panose="020B0502040204020203" pitchFamily="34" charset="-122"/>
              </a:rPr>
              <a:t>排他性</a:t>
            </a:r>
          </a:p>
        </p:txBody>
      </p:sp>
      <p:sp>
        <p:nvSpPr>
          <p:cNvPr id="35" name="文本框 34">
            <a:extLst>
              <a:ext uri="{FF2B5EF4-FFF2-40B4-BE49-F238E27FC236}">
                <a16:creationId xmlns:a16="http://schemas.microsoft.com/office/drawing/2014/main" id="{96340623-730C-3749-A40C-533FCDE9AA4D}"/>
              </a:ext>
            </a:extLst>
          </p:cNvPr>
          <p:cNvSpPr txBox="1">
            <a:spLocks noChangeArrowheads="1"/>
          </p:cNvSpPr>
          <p:nvPr/>
        </p:nvSpPr>
        <p:spPr bwMode="auto">
          <a:xfrm>
            <a:off x="526861" y="4005095"/>
            <a:ext cx="1544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a:solidFill>
                  <a:srgbClr val="808080"/>
                </a:solidFill>
                <a:latin typeface="微软雅黑 Light" panose="020B0502040204020203" pitchFamily="34" charset="-122"/>
                <a:ea typeface="微软雅黑 Light" panose="020B0502040204020203" pitchFamily="34" charset="-122"/>
              </a:rPr>
              <a:t>非排他性</a:t>
            </a:r>
          </a:p>
        </p:txBody>
      </p:sp>
      <p:sp>
        <p:nvSpPr>
          <p:cNvPr id="36" name="文本框 35">
            <a:extLst>
              <a:ext uri="{FF2B5EF4-FFF2-40B4-BE49-F238E27FC236}">
                <a16:creationId xmlns:a16="http://schemas.microsoft.com/office/drawing/2014/main" id="{9B110C39-0C3A-494A-A116-0DA0E9EB1109}"/>
              </a:ext>
            </a:extLst>
          </p:cNvPr>
          <p:cNvSpPr txBox="1">
            <a:spLocks noChangeArrowheads="1"/>
          </p:cNvSpPr>
          <p:nvPr/>
        </p:nvSpPr>
        <p:spPr bwMode="auto">
          <a:xfrm>
            <a:off x="4573036" y="4957751"/>
            <a:ext cx="5524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dirty="0">
                <a:solidFill>
                  <a:srgbClr val="808080"/>
                </a:solidFill>
                <a:latin typeface="微软雅黑 Light" panose="020B0502040204020203" pitchFamily="34" charset="-122"/>
                <a:ea typeface="微软雅黑 Light" panose="020B0502040204020203" pitchFamily="34" charset="-122"/>
              </a:rPr>
              <a:t>非竞争性</a:t>
            </a:r>
          </a:p>
        </p:txBody>
      </p:sp>
      <p:sp>
        <p:nvSpPr>
          <p:cNvPr id="37" name="文本框 36">
            <a:extLst>
              <a:ext uri="{FF2B5EF4-FFF2-40B4-BE49-F238E27FC236}">
                <a16:creationId xmlns:a16="http://schemas.microsoft.com/office/drawing/2014/main" id="{AE30D864-17B7-4943-A9B2-907FA7C569F2}"/>
              </a:ext>
            </a:extLst>
          </p:cNvPr>
          <p:cNvSpPr txBox="1">
            <a:spLocks noChangeArrowheads="1"/>
          </p:cNvSpPr>
          <p:nvPr/>
        </p:nvSpPr>
        <p:spPr bwMode="auto">
          <a:xfrm>
            <a:off x="4609911" y="1203157"/>
            <a:ext cx="550863"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dirty="0">
                <a:solidFill>
                  <a:srgbClr val="808080"/>
                </a:solidFill>
                <a:latin typeface="微软雅黑 Light" panose="020B0502040204020203" pitchFamily="34" charset="-122"/>
                <a:ea typeface="微软雅黑 Light" panose="020B0502040204020203" pitchFamily="34" charset="-122"/>
              </a:rPr>
              <a:t>竞争性</a:t>
            </a:r>
          </a:p>
        </p:txBody>
      </p:sp>
      <p:sp>
        <p:nvSpPr>
          <p:cNvPr id="38" name="文本框 37">
            <a:extLst>
              <a:ext uri="{FF2B5EF4-FFF2-40B4-BE49-F238E27FC236}">
                <a16:creationId xmlns:a16="http://schemas.microsoft.com/office/drawing/2014/main" id="{59E25779-EAA5-9742-9029-35855283173C}"/>
              </a:ext>
            </a:extLst>
          </p:cNvPr>
          <p:cNvSpPr txBox="1">
            <a:spLocks noChangeArrowheads="1"/>
          </p:cNvSpPr>
          <p:nvPr/>
        </p:nvSpPr>
        <p:spPr bwMode="auto">
          <a:xfrm>
            <a:off x="5065653" y="2615447"/>
            <a:ext cx="24381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chemeClr val="accent2"/>
                </a:solidFill>
                <a:latin typeface="微软雅黑 Light" panose="020B0502040204020203" pitchFamily="34" charset="-122"/>
                <a:ea typeface="微软雅黑 Light" panose="020B0502040204020203" pitchFamily="34" charset="-122"/>
              </a:rPr>
              <a:t>纯私人物品</a:t>
            </a:r>
          </a:p>
        </p:txBody>
      </p:sp>
      <p:sp>
        <p:nvSpPr>
          <p:cNvPr id="39" name="文本框 38">
            <a:extLst>
              <a:ext uri="{FF2B5EF4-FFF2-40B4-BE49-F238E27FC236}">
                <a16:creationId xmlns:a16="http://schemas.microsoft.com/office/drawing/2014/main" id="{A6C743DF-0651-424F-A6DF-3058D12DFAAB}"/>
              </a:ext>
            </a:extLst>
          </p:cNvPr>
          <p:cNvSpPr txBox="1">
            <a:spLocks noChangeArrowheads="1"/>
          </p:cNvSpPr>
          <p:nvPr/>
        </p:nvSpPr>
        <p:spPr bwMode="auto">
          <a:xfrm>
            <a:off x="2127325" y="4845363"/>
            <a:ext cx="24825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rgbClr val="00B050"/>
                </a:solidFill>
                <a:latin typeface="微软雅黑 Light" panose="020B0502040204020203" pitchFamily="34" charset="-122"/>
                <a:ea typeface="微软雅黑 Light" panose="020B0502040204020203" pitchFamily="34" charset="-122"/>
              </a:rPr>
              <a:t>纯公共物品</a:t>
            </a:r>
          </a:p>
        </p:txBody>
      </p:sp>
      <p:sp>
        <p:nvSpPr>
          <p:cNvPr id="40" name="文本框 39">
            <a:extLst>
              <a:ext uri="{FF2B5EF4-FFF2-40B4-BE49-F238E27FC236}">
                <a16:creationId xmlns:a16="http://schemas.microsoft.com/office/drawing/2014/main" id="{59311F5D-0162-F342-BD58-964AA5EBAA46}"/>
              </a:ext>
            </a:extLst>
          </p:cNvPr>
          <p:cNvSpPr txBox="1">
            <a:spLocks noChangeArrowheads="1"/>
          </p:cNvSpPr>
          <p:nvPr/>
        </p:nvSpPr>
        <p:spPr bwMode="auto">
          <a:xfrm>
            <a:off x="1247586" y="2610497"/>
            <a:ext cx="278252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a:r>
              <a:rPr lang="zh-CN" altLang="en-US" sz="3000" b="1" dirty="0">
                <a:solidFill>
                  <a:srgbClr val="8497B0"/>
                </a:solidFill>
                <a:latin typeface="微软雅黑 Light" panose="020B0502040204020203" pitchFamily="34" charset="-122"/>
                <a:ea typeface="微软雅黑 Light" panose="020B0502040204020203" pitchFamily="34" charset="-122"/>
              </a:rPr>
              <a:t>混合物品</a:t>
            </a:r>
            <a:endParaRPr lang="en-US" altLang="zh-CN" sz="3000" b="1" dirty="0">
              <a:solidFill>
                <a:srgbClr val="8497B0"/>
              </a:solidFill>
              <a:latin typeface="微软雅黑 Light" panose="020B0502040204020203" pitchFamily="34" charset="-122"/>
              <a:ea typeface="微软雅黑 Light" panose="020B0502040204020203" pitchFamily="34" charset="-122"/>
            </a:endParaRPr>
          </a:p>
          <a:p>
            <a:pPr algn="r"/>
            <a:r>
              <a:rPr lang="zh-CN" altLang="en-US" sz="2000" b="1" dirty="0">
                <a:solidFill>
                  <a:srgbClr val="8497B0"/>
                </a:solidFill>
                <a:latin typeface="微软雅黑 Light" panose="020B0502040204020203" pitchFamily="34" charset="-122"/>
                <a:ea typeface="微软雅黑 Light" panose="020B0502040204020203" pitchFamily="34" charset="-122"/>
              </a:rPr>
              <a:t>（拥挤性的公共产品）</a:t>
            </a:r>
          </a:p>
        </p:txBody>
      </p:sp>
      <p:sp>
        <p:nvSpPr>
          <p:cNvPr id="41" name="文本框 40">
            <a:extLst>
              <a:ext uri="{FF2B5EF4-FFF2-40B4-BE49-F238E27FC236}">
                <a16:creationId xmlns:a16="http://schemas.microsoft.com/office/drawing/2014/main" id="{9D0963E0-1B72-AA42-B0A1-849A871562E5}"/>
              </a:ext>
            </a:extLst>
          </p:cNvPr>
          <p:cNvSpPr txBox="1">
            <a:spLocks noChangeArrowheads="1"/>
          </p:cNvSpPr>
          <p:nvPr/>
        </p:nvSpPr>
        <p:spPr bwMode="auto">
          <a:xfrm>
            <a:off x="5401866" y="4916073"/>
            <a:ext cx="313531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rgbClr val="8497B0"/>
                </a:solidFill>
                <a:latin typeface="微软雅黑 Light" panose="020B0502040204020203" pitchFamily="34" charset="-122"/>
                <a:ea typeface="微软雅黑 Light" panose="020B0502040204020203" pitchFamily="34" charset="-122"/>
              </a:rPr>
              <a:t>混合物品</a:t>
            </a:r>
            <a:endParaRPr lang="en-US" altLang="zh-CN" sz="3000" b="1" dirty="0">
              <a:solidFill>
                <a:srgbClr val="8497B0"/>
              </a:solidFill>
              <a:latin typeface="微软雅黑 Light" panose="020B0502040204020203" pitchFamily="34" charset="-122"/>
              <a:ea typeface="微软雅黑 Light" panose="020B0502040204020203" pitchFamily="34" charset="-122"/>
            </a:endParaRPr>
          </a:p>
          <a:p>
            <a:r>
              <a:rPr lang="zh-CN" altLang="en-US" sz="2000" b="1" dirty="0">
                <a:solidFill>
                  <a:srgbClr val="8497B0"/>
                </a:solidFill>
                <a:latin typeface="微软雅黑 Light" panose="020B0502040204020203" pitchFamily="34" charset="-122"/>
                <a:ea typeface="微软雅黑 Light" panose="020B0502040204020203" pitchFamily="34" charset="-122"/>
              </a:rPr>
              <a:t>（价格排他性的公共产品）</a:t>
            </a:r>
          </a:p>
        </p:txBody>
      </p:sp>
    </p:spTree>
    <p:extLst>
      <p:ext uri="{BB962C8B-B14F-4D97-AF65-F5344CB8AC3E}">
        <p14:creationId xmlns:p14="http://schemas.microsoft.com/office/powerpoint/2010/main" val="68846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1000"/>
                                        <p:tgtEl>
                                          <p:spTgt spid="32"/>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1000"/>
                                        <p:tgtEl>
                                          <p:spTgt spid="33"/>
                                        </p:tgtEl>
                                      </p:cBhvr>
                                    </p:animEffect>
                                  </p:childTnLst>
                                </p:cTn>
                              </p:par>
                            </p:childTnLst>
                          </p:cTn>
                        </p:par>
                        <p:par>
                          <p:cTn id="24" fill="hold">
                            <p:stCondLst>
                              <p:cond delay="3500"/>
                            </p:stCondLst>
                            <p:childTnLst>
                              <p:par>
                                <p:cTn id="25" presetID="22" presetClass="entr" presetSubtype="4"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par>
                          <p:cTn id="28" fill="hold">
                            <p:stCondLst>
                              <p:cond delay="40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1"/>
                                          </p:val>
                                        </p:tav>
                                        <p:tav tm="100000">
                                          <p:val>
                                            <p:strVal val="#ppt_x"/>
                                          </p:val>
                                        </p:tav>
                                      </p:tavLst>
                                    </p:anim>
                                    <p:anim calcmode="lin" valueType="num">
                                      <p:cBhvr>
                                        <p:cTn id="33" dur="10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5400"/>
                            </p:stCondLst>
                            <p:childTnLst>
                              <p:par>
                                <p:cTn id="35" presetID="40" presetClass="entr" presetSubtype="0" fill="hold" nodeType="afterEffect">
                                  <p:stCondLst>
                                    <p:cond delay="0"/>
                                  </p:stCondLst>
                                  <p:iterate type="lt">
                                    <p:tmPct val="10000"/>
                                  </p:iterate>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fade">
                                      <p:cBhvr>
                                        <p:cTn id="37" dur="1000"/>
                                        <p:tgtEl>
                                          <p:spTgt spid="39">
                                            <p:txEl>
                                              <p:pRg st="0" end="0"/>
                                            </p:txEl>
                                          </p:spTgt>
                                        </p:tgtEl>
                                      </p:cBhvr>
                                    </p:animEffect>
                                    <p:anim calcmode="lin" valueType="num">
                                      <p:cBhvr>
                                        <p:cTn id="38" dur="1000" fill="hold"/>
                                        <p:tgtEl>
                                          <p:spTgt spid="39">
                                            <p:txEl>
                                              <p:pRg st="0" end="0"/>
                                            </p:txEl>
                                          </p:spTgt>
                                        </p:tgtEl>
                                        <p:attrNameLst>
                                          <p:attrName>ppt_x</p:attrName>
                                        </p:attrNameLst>
                                      </p:cBhvr>
                                      <p:tavLst>
                                        <p:tav tm="0">
                                          <p:val>
                                            <p:strVal val="#ppt_x-.1"/>
                                          </p:val>
                                        </p:tav>
                                        <p:tav tm="100000">
                                          <p:val>
                                            <p:strVal val="#ppt_x"/>
                                          </p:val>
                                        </p:tav>
                                      </p:tavLst>
                                    </p:anim>
                                    <p:anim calcmode="lin" valueType="num">
                                      <p:cBhvr>
                                        <p:cTn id="39" dur="10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900" decel="100000" fill="hold"/>
                                        <p:tgtEl>
                                          <p:spTgt spid="4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900" decel="100000" fill="hold"/>
                                        <p:tgtEl>
                                          <p:spTgt spid="4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14297" y="1407395"/>
            <a:ext cx="47531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endParaRPr lang="en-US" altLang="zh-CN" sz="2000" dirty="0">
              <a:solidFill>
                <a:sysClr val="windowText" lastClr="000000"/>
              </a:solidFill>
              <a:latin typeface="微软雅黑"/>
              <a:ea typeface="微软雅黑"/>
              <a:cs typeface="微软雅黑"/>
            </a:endParaRPr>
          </a:p>
          <a:p>
            <a:r>
              <a:rPr lang="zh-CN" altLang="en-US" sz="2000" dirty="0">
                <a:solidFill>
                  <a:sysClr val="windowText" lastClr="000000"/>
                </a:solidFill>
                <a:latin typeface="微软雅黑"/>
                <a:ea typeface="微软雅黑"/>
                <a:cs typeface="微软雅黑"/>
              </a:rPr>
              <a:t>（</a:t>
            </a:r>
            <a:r>
              <a:rPr lang="zh-CN"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a:t>
            </a:r>
            <a:r>
              <a:rPr lang="zh-CN" altLang="en-US" sz="2000" dirty="0">
                <a:latin typeface="微软雅黑 Light" charset="0"/>
                <a:ea typeface="微软雅黑 Light" charset="0"/>
                <a:cs typeface="微软雅黑 Light" charset="0"/>
              </a:rPr>
              <a:t>社会经济的稳定与发展态势是社会资源有效配置其中包括财政资源配置效率的综合结果，也是评价财政支出配置效率和生产效率的综合性指标。</a:t>
            </a: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Picture 5"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749" y="3047943"/>
            <a:ext cx="4161109" cy="2881180"/>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3388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14297" y="1407395"/>
            <a:ext cx="69979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grpSp>
        <p:nvGrpSpPr>
          <p:cNvPr id="28" name="组合 7"/>
          <p:cNvGrpSpPr>
            <a:grpSpLocks/>
          </p:cNvGrpSpPr>
          <p:nvPr/>
        </p:nvGrpSpPr>
        <p:grpSpPr bwMode="auto">
          <a:xfrm>
            <a:off x="389317" y="3013812"/>
            <a:ext cx="2713651" cy="1484427"/>
            <a:chOff x="151" y="2628"/>
            <a:chExt cx="5800" cy="3180"/>
          </a:xfrm>
        </p:grpSpPr>
        <p:sp>
          <p:nvSpPr>
            <p:cNvPr id="29" name="圆角矩形 28"/>
            <p:cNvSpPr/>
            <p:nvPr/>
          </p:nvSpPr>
          <p:spPr>
            <a:xfrm>
              <a:off x="151" y="2628"/>
              <a:ext cx="5800" cy="3180"/>
            </a:xfrm>
            <a:prstGeom prst="roundRect">
              <a:avLst/>
            </a:prstGeom>
            <a:solidFill>
              <a:srgbClr val="3DBC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30" name="文本框 5"/>
            <p:cNvSpPr txBox="1">
              <a:spLocks noChangeArrowheads="1"/>
            </p:cNvSpPr>
            <p:nvPr/>
          </p:nvSpPr>
          <p:spPr bwMode="auto">
            <a:xfrm>
              <a:off x="442" y="3302"/>
              <a:ext cx="5509" cy="17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 lastClr="FFFFFF"/>
                  </a:solidFill>
                  <a:effectLst/>
                  <a:uLnTx/>
                  <a:uFillTx/>
                  <a:latin typeface="微软雅黑 Light" charset="0"/>
                  <a:ea typeface="微软雅黑 Light" charset="0"/>
                  <a:cs typeface="微软雅黑 Light" charset="0"/>
                </a:rPr>
                <a:t>财政支出效益的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 lastClr="FFFFFF"/>
                  </a:solidFill>
                  <a:effectLst/>
                  <a:uLnTx/>
                  <a:uFillTx/>
                  <a:latin typeface="微软雅黑 Light" charset="0"/>
                  <a:ea typeface="微软雅黑 Light" charset="0"/>
                  <a:cs typeface="微软雅黑 Light" charset="0"/>
                </a:rPr>
                <a:t>   内涵和范围</a:t>
              </a:r>
            </a:p>
          </p:txBody>
        </p:sp>
      </p:grpSp>
      <p:sp>
        <p:nvSpPr>
          <p:cNvPr id="31" name="文本框 30"/>
          <p:cNvSpPr txBox="1">
            <a:spLocks noChangeArrowheads="1"/>
          </p:cNvSpPr>
          <p:nvPr/>
        </p:nvSpPr>
        <p:spPr bwMode="auto">
          <a:xfrm>
            <a:off x="3654425" y="2567817"/>
            <a:ext cx="54895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FFC535"/>
                </a:solidFill>
                <a:effectLst/>
                <a:uLnTx/>
                <a:uFillTx/>
                <a:latin typeface="微软雅黑 Light" charset="0"/>
                <a:ea typeface="微软雅黑 Light" charset="0"/>
                <a:cs typeface="微软雅黑 Light" charset="0"/>
              </a:rPr>
              <a:t>①财政支出内源性效益</a:t>
            </a:r>
          </a:p>
        </p:txBody>
      </p:sp>
      <p:sp>
        <p:nvSpPr>
          <p:cNvPr id="32" name="文本框 31"/>
          <p:cNvSpPr txBox="1">
            <a:spLocks noChangeArrowheads="1"/>
          </p:cNvSpPr>
          <p:nvPr/>
        </p:nvSpPr>
        <p:spPr bwMode="auto">
          <a:xfrm>
            <a:off x="3654425" y="3429609"/>
            <a:ext cx="58896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FFC535"/>
                </a:solidFill>
                <a:effectLst/>
                <a:uLnTx/>
                <a:uFillTx/>
                <a:latin typeface="微软雅黑 Light" charset="0"/>
                <a:ea typeface="微软雅黑 Light" charset="0"/>
                <a:cs typeface="微软雅黑 Light" charset="0"/>
              </a:rPr>
              <a:t>②财政支出的部门绩效评价</a:t>
            </a:r>
          </a:p>
        </p:txBody>
      </p:sp>
      <p:sp>
        <p:nvSpPr>
          <p:cNvPr id="33" name="文本框 32"/>
          <p:cNvSpPr txBox="1">
            <a:spLocks noChangeArrowheads="1"/>
          </p:cNvSpPr>
          <p:nvPr/>
        </p:nvSpPr>
        <p:spPr bwMode="auto">
          <a:xfrm>
            <a:off x="3654425" y="4342042"/>
            <a:ext cx="61499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FFC535"/>
                </a:solidFill>
                <a:effectLst/>
                <a:uLnTx/>
                <a:uFillTx/>
                <a:latin typeface="微软雅黑 Light" charset="0"/>
                <a:ea typeface="微软雅黑 Light" charset="0"/>
                <a:cs typeface="微软雅黑 Light" charset="0"/>
              </a:rPr>
              <a:t>③财政支出的单位绩效评价</a:t>
            </a:r>
          </a:p>
        </p:txBody>
      </p:sp>
      <p:sp>
        <p:nvSpPr>
          <p:cNvPr id="34" name="左大括号 33"/>
          <p:cNvSpPr/>
          <p:nvPr/>
        </p:nvSpPr>
        <p:spPr>
          <a:xfrm>
            <a:off x="3102968" y="2798650"/>
            <a:ext cx="457200" cy="1822450"/>
          </a:xfrm>
          <a:prstGeom prst="leftBrace">
            <a:avLst/>
          </a:prstGeom>
          <a:noFill/>
          <a:ln w="28575" cap="flat" cmpd="sng" algn="ctr">
            <a:solidFill>
              <a:srgbClr val="EB7513"/>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charset="0"/>
              <a:ea typeface="宋体" charset="0"/>
              <a:cs typeface="宋体" charset="0"/>
            </a:endParaRPr>
          </a:p>
        </p:txBody>
      </p:sp>
    </p:spTree>
    <p:extLst>
      <p:ext uri="{BB962C8B-B14F-4D97-AF65-F5344CB8AC3E}">
        <p14:creationId xmlns:p14="http://schemas.microsoft.com/office/powerpoint/2010/main" val="2068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500"/>
                            </p:stCondLst>
                            <p:childTnLst>
                              <p:par>
                                <p:cTn id="14" presetID="37"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900" decel="100000" fill="hold"/>
                                        <p:tgtEl>
                                          <p:spTgt spid="31"/>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par>
                          <p:cTn id="20" fill="hold">
                            <p:stCondLst>
                              <p:cond delay="1500"/>
                            </p:stCondLst>
                            <p:childTnLst>
                              <p:par>
                                <p:cTn id="21" presetID="37"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900" decel="100000" fill="hold"/>
                                        <p:tgtEl>
                                          <p:spTgt spid="3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27" fill="hold">
                            <p:stCondLst>
                              <p:cond delay="2500"/>
                            </p:stCondLst>
                            <p:childTnLst>
                              <p:par>
                                <p:cTn id="28" presetID="37"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900" decel="100000" fill="hold"/>
                                        <p:tgtEl>
                                          <p:spTgt spid="3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p>
          <a:p>
            <a:pPr lvl="0">
              <a:defRPr/>
            </a:pPr>
            <a:endParaRPr lang="en-US" altLang="zh-CN" sz="2000" dirty="0">
              <a:solidFill>
                <a:sysClr val="windowText" lastClr="000000"/>
              </a:solidFill>
              <a:latin typeface="微软雅黑"/>
              <a:ea typeface="微软雅黑"/>
              <a:cs typeface="微软雅黑"/>
            </a:endParaRPr>
          </a:p>
          <a:p>
            <a:pPr>
              <a:lnSpc>
                <a:spcPct val="120000"/>
              </a:lnSpc>
            </a:pPr>
            <a:r>
              <a:rPr lang="zh-CN" altLang="en-US" sz="2000" dirty="0">
                <a:latin typeface="微软雅黑 Light" charset="0"/>
                <a:ea typeface="微软雅黑 Light" charset="0"/>
                <a:cs typeface="微软雅黑 Light" charset="0"/>
              </a:rPr>
              <a:t>该分析法是将项目的受益收入与支出成本、经营成本相对比，用净收入和收入成本率来评价项目经济效益的一种方法，适用于项目发生的</a:t>
            </a:r>
            <a:r>
              <a:rPr lang="zh-CN" altLang="en-US" sz="2000" dirty="0">
                <a:solidFill>
                  <a:srgbClr val="000090"/>
                </a:solidFill>
                <a:latin typeface="微软雅黑 Light" charset="0"/>
                <a:ea typeface="微软雅黑 Light" charset="0"/>
                <a:cs typeface="微软雅黑 Light" charset="0"/>
              </a:rPr>
              <a:t>收益能用货币计量</a:t>
            </a:r>
            <a:r>
              <a:rPr lang="zh-CN" altLang="en-US" sz="2000" dirty="0">
                <a:latin typeface="微软雅黑 Light" charset="0"/>
                <a:ea typeface="微软雅黑 Light" charset="0"/>
                <a:cs typeface="微软雅黑 Light" charset="0"/>
              </a:rPr>
              <a:t>的情况</a:t>
            </a:r>
            <a:r>
              <a:rPr lang="zh-CN" altLang="zh-CN" sz="2000" dirty="0">
                <a:latin typeface="微软雅黑 Light" charset="0"/>
                <a:ea typeface="微软雅黑 Light" charset="0"/>
                <a:cs typeface="微软雅黑 Light" charset="0"/>
              </a:rPr>
              <a:t>（</a:t>
            </a:r>
            <a:r>
              <a:rPr lang="zh-CN" altLang="en-US" sz="2000" dirty="0">
                <a:latin typeface="微软雅黑 Light" charset="0"/>
                <a:ea typeface="微软雅黑 Light" charset="0"/>
                <a:cs typeface="微软雅黑 Light" charset="0"/>
              </a:rPr>
              <a:t>特别适用于投资性支出项目，如电站等）。</a:t>
            </a:r>
            <a:endParaRPr lang="en-US" altLang="zh-CN" sz="2000" dirty="0">
              <a:latin typeface="微软雅黑 Light" charset="0"/>
              <a:ea typeface="微软雅黑 Light" charset="0"/>
              <a:cs typeface="微软雅黑 Light" charset="0"/>
            </a:endParaRPr>
          </a:p>
          <a:p>
            <a:pPr>
              <a:lnSpc>
                <a:spcPct val="120000"/>
              </a:lnSpc>
            </a:pPr>
            <a:endParaRPr lang="en-US" altLang="zh-CN" sz="2000" dirty="0">
              <a:latin typeface="微软雅黑 Light" charset="0"/>
              <a:ea typeface="微软雅黑 Light" charset="0"/>
              <a:cs typeface="微软雅黑 Light" charset="0"/>
            </a:endParaRPr>
          </a:p>
          <a:p>
            <a:pPr>
              <a:lnSpc>
                <a:spcPct val="120000"/>
              </a:lnSpc>
            </a:pPr>
            <a:r>
              <a:rPr lang="zh-CN" altLang="en-US" sz="2000" dirty="0">
                <a:latin typeface="微软雅黑 Light" charset="0"/>
                <a:ea typeface="微软雅黑 Light" charset="0"/>
                <a:cs typeface="微软雅黑 Light" charset="0"/>
              </a:rPr>
              <a:t>与私人企业相比，注意外部性和社会政治经济效益最大化</a:t>
            </a: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0725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假设一个项目的寿命为n年，第i年的折现率（社会折现率</a:t>
            </a:r>
            <a:r>
              <a:rPr lang="en-US" altLang="zh-CN" sz="2000" dirty="0">
                <a:latin typeface="微软雅黑 Light" charset="0"/>
                <a:ea typeface="微软雅黑 Light" charset="0"/>
                <a:cs typeface="微软雅黑 Light" charset="0"/>
              </a:rPr>
              <a:t>——</a:t>
            </a:r>
            <a:r>
              <a:rPr lang="zh-CN" altLang="en-US" sz="2000" dirty="0">
                <a:latin typeface="微软雅黑 Light" charset="0"/>
                <a:ea typeface="微软雅黑 Light" charset="0"/>
                <a:cs typeface="微软雅黑 Light" charset="0"/>
              </a:rPr>
              <a:t>社会资金被占用应获得的最低收益率）为ri，第</a:t>
            </a:r>
            <a:r>
              <a:rPr lang="en-US" altLang="zh-CN" sz="2000" dirty="0" err="1">
                <a:latin typeface="微软雅黑 Light" charset="0"/>
                <a:ea typeface="微软雅黑 Light" charset="0"/>
                <a:cs typeface="微软雅黑 Light" charset="0"/>
              </a:rPr>
              <a:t>i</a:t>
            </a:r>
            <a:r>
              <a:rPr lang="zh-CN" altLang="en-US" sz="2000" dirty="0">
                <a:latin typeface="微软雅黑 Light" charset="0"/>
                <a:ea typeface="微软雅黑 Light" charset="0"/>
                <a:cs typeface="微软雅黑 Light" charset="0"/>
              </a:rPr>
              <a:t>年的效益和成本分别为Bi 和Ci，i=0，1，2，3，…n，则第i年的净收益为Bi-Ci。那么该项目的未来净效益的现值（NPV）为：</a:t>
            </a: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marL="0" lvl="0" indent="0">
              <a:buNone/>
              <a:defRPr/>
            </a:pPr>
            <a:endParaRPr lang="en-US" altLang="zh-CN" sz="2000" dirty="0">
              <a:solidFill>
                <a:sysClr val="windowText" lastClr="000000"/>
              </a:solidFill>
              <a:latin typeface="微软雅黑"/>
              <a:ea typeface="微软雅黑"/>
              <a:cs typeface="微软雅黑"/>
            </a:endParaRPr>
          </a:p>
          <a:p>
            <a:pPr>
              <a:defRPr/>
            </a:pPr>
            <a:r>
              <a:rPr lang="zh-CN" altLang="en-US" sz="2000" dirty="0">
                <a:latin typeface="微软雅黑 Light" charset="0"/>
                <a:ea typeface="微软雅黑 Light" charset="0"/>
                <a:cs typeface="微软雅黑 Light" charset="0"/>
              </a:rPr>
              <a:t>式中，Bi为第i年的的收益；Ci为第n年的成本，ri为第i年的贴现率，n为该项目使用年限。</a:t>
            </a: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146" y="3982315"/>
            <a:ext cx="3201911" cy="1131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068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r>
              <a:rPr lang="zh-CN" altLang="en-US" sz="2000" b="1" dirty="0">
                <a:solidFill>
                  <a:srgbClr val="000000"/>
                </a:solidFill>
                <a:latin typeface="微软雅黑 Light" charset="0"/>
                <a:ea typeface="微软雅黑 Light" charset="0"/>
                <a:cs typeface="微软雅黑 Light" charset="0"/>
                <a:sym typeface="宋体" charset="0"/>
              </a:rPr>
              <a:t>如果</a:t>
            </a:r>
            <a:r>
              <a:rPr lang="en-US" altLang="zh-CN" sz="2000" b="1" dirty="0">
                <a:solidFill>
                  <a:srgbClr val="000000"/>
                </a:solidFill>
                <a:latin typeface="微软雅黑 Light" charset="0"/>
                <a:ea typeface="微软雅黑 Light" charset="0"/>
                <a:cs typeface="微软雅黑 Light" charset="0"/>
                <a:sym typeface="宋体" charset="0"/>
              </a:rPr>
              <a:t>NPV</a:t>
            </a:r>
            <a:r>
              <a:rPr lang="zh-CN" altLang="en-US" sz="2000" b="1" dirty="0">
                <a:solidFill>
                  <a:srgbClr val="000000"/>
                </a:solidFill>
                <a:latin typeface="微软雅黑 Light" charset="0"/>
                <a:ea typeface="微软雅黑 Light" charset="0"/>
                <a:cs typeface="微软雅黑 Light" charset="0"/>
                <a:sym typeface="宋体" charset="0"/>
              </a:rPr>
              <a:t>＞</a:t>
            </a:r>
            <a:r>
              <a:rPr lang="en-US" altLang="zh-CN" sz="2000" b="1" dirty="0">
                <a:solidFill>
                  <a:srgbClr val="000000"/>
                </a:solidFill>
                <a:latin typeface="微软雅黑 Light" charset="0"/>
                <a:ea typeface="微软雅黑 Light" charset="0"/>
                <a:cs typeface="微软雅黑 Light" charset="0"/>
                <a:sym typeface="宋体" charset="0"/>
              </a:rPr>
              <a:t>0</a:t>
            </a:r>
            <a:r>
              <a:rPr lang="zh-CN" altLang="en-US" sz="2000" b="1" dirty="0">
                <a:solidFill>
                  <a:srgbClr val="000000"/>
                </a:solidFill>
                <a:latin typeface="微软雅黑 Light" charset="0"/>
                <a:ea typeface="微软雅黑 Light" charset="0"/>
                <a:cs typeface="微软雅黑 Light" charset="0"/>
                <a:sym typeface="宋体" charset="0"/>
              </a:rPr>
              <a:t>，该项目可行；</a:t>
            </a:r>
            <a:endParaRPr lang="en-US" altLang="zh-CN" sz="2000" b="1" dirty="0">
              <a:solidFill>
                <a:srgbClr val="000000"/>
              </a:solidFill>
              <a:latin typeface="微软雅黑 Light" charset="0"/>
              <a:ea typeface="微软雅黑 Light" charset="0"/>
              <a:cs typeface="微软雅黑 Light" charset="0"/>
              <a:sym typeface="宋体" charset="0"/>
            </a:endParaRPr>
          </a:p>
          <a:p>
            <a:r>
              <a:rPr lang="zh-CN" altLang="en-US" sz="2000" b="1" dirty="0">
                <a:solidFill>
                  <a:srgbClr val="000000"/>
                </a:solidFill>
                <a:latin typeface="微软雅黑 Light" charset="0"/>
                <a:ea typeface="微软雅黑 Light" charset="0"/>
                <a:cs typeface="微软雅黑 Light" charset="0"/>
                <a:sym typeface="宋体" charset="0"/>
              </a:rPr>
              <a:t>如果</a:t>
            </a:r>
            <a:r>
              <a:rPr lang="en-US" altLang="zh-CN" sz="2000" b="1" dirty="0">
                <a:solidFill>
                  <a:srgbClr val="000000"/>
                </a:solidFill>
                <a:latin typeface="微软雅黑 Light" charset="0"/>
                <a:ea typeface="微软雅黑 Light" charset="0"/>
                <a:cs typeface="微软雅黑 Light" charset="0"/>
                <a:sym typeface="宋体" charset="0"/>
              </a:rPr>
              <a:t>NPV</a:t>
            </a:r>
            <a:r>
              <a:rPr lang="zh-CN" altLang="en-US" sz="2000" b="1" dirty="0">
                <a:solidFill>
                  <a:srgbClr val="000000"/>
                </a:solidFill>
                <a:latin typeface="微软雅黑 Light" charset="0"/>
                <a:ea typeface="微软雅黑 Light" charset="0"/>
                <a:cs typeface="微软雅黑 Light" charset="0"/>
                <a:sym typeface="宋体" charset="0"/>
              </a:rPr>
              <a:t>＜</a:t>
            </a:r>
            <a:r>
              <a:rPr lang="en-US" altLang="zh-CN" sz="2000" b="1" dirty="0">
                <a:solidFill>
                  <a:srgbClr val="000000"/>
                </a:solidFill>
                <a:latin typeface="微软雅黑 Light" charset="0"/>
                <a:ea typeface="微软雅黑 Light" charset="0"/>
                <a:cs typeface="微软雅黑 Light" charset="0"/>
                <a:sym typeface="宋体" charset="0"/>
              </a:rPr>
              <a:t>0</a:t>
            </a:r>
            <a:r>
              <a:rPr lang="zh-CN" altLang="en-US" sz="2000" b="1" dirty="0">
                <a:solidFill>
                  <a:srgbClr val="000000"/>
                </a:solidFill>
                <a:latin typeface="微软雅黑 Light" charset="0"/>
                <a:ea typeface="微软雅黑 Light" charset="0"/>
                <a:cs typeface="微软雅黑 Light" charset="0"/>
                <a:sym typeface="宋体" charset="0"/>
              </a:rPr>
              <a:t>，该项目不可行。</a:t>
            </a:r>
            <a:endParaRPr lang="en-US" altLang="zh-CN" sz="2000" b="1" dirty="0">
              <a:solidFill>
                <a:srgbClr val="000000"/>
              </a:solidFill>
              <a:latin typeface="微软雅黑 Light" charset="0"/>
              <a:ea typeface="微软雅黑 Light" charset="0"/>
              <a:cs typeface="微软雅黑 Light" charset="0"/>
              <a:sym typeface="宋体" charset="0"/>
            </a:endParaRPr>
          </a:p>
          <a:p>
            <a:r>
              <a:rPr lang="zh-CN" altLang="en-US" sz="2000" b="1" dirty="0">
                <a:solidFill>
                  <a:srgbClr val="000000"/>
                </a:solidFill>
                <a:latin typeface="微软雅黑 Light" charset="0"/>
                <a:ea typeface="微软雅黑 Light" charset="0"/>
                <a:cs typeface="微软雅黑 Light" charset="0"/>
                <a:sym typeface="宋体" charset="0"/>
              </a:rPr>
              <a:t>对于不同项目进行选择时，则比较它们的</a:t>
            </a:r>
            <a:r>
              <a:rPr lang="en-US" altLang="zh-CN" sz="2000" b="1" dirty="0">
                <a:solidFill>
                  <a:srgbClr val="000000"/>
                </a:solidFill>
                <a:latin typeface="微软雅黑 Light" charset="0"/>
                <a:ea typeface="微软雅黑 Light" charset="0"/>
                <a:cs typeface="微软雅黑 Light" charset="0"/>
                <a:sym typeface="宋体" charset="0"/>
              </a:rPr>
              <a:t>NPV</a:t>
            </a:r>
            <a:r>
              <a:rPr lang="zh-CN" altLang="en-US" sz="2000" b="1" dirty="0">
                <a:solidFill>
                  <a:srgbClr val="000000"/>
                </a:solidFill>
                <a:latin typeface="微软雅黑 Light" charset="0"/>
                <a:ea typeface="微软雅黑 Light" charset="0"/>
                <a:cs typeface="微软雅黑 Light" charset="0"/>
                <a:sym typeface="宋体" charset="0"/>
              </a:rPr>
              <a:t>取值大小</a:t>
            </a:r>
            <a:r>
              <a:rPr lang="en-US" altLang="zh-CN" sz="2000" b="1" dirty="0">
                <a:solidFill>
                  <a:srgbClr val="000000"/>
                </a:solidFill>
                <a:latin typeface="微软雅黑 Light" charset="0"/>
                <a:ea typeface="微软雅黑 Light" charset="0"/>
                <a:cs typeface="微软雅黑 Light" charset="0"/>
                <a:sym typeface="宋体" charset="0"/>
              </a:rPr>
              <a:t>,</a:t>
            </a:r>
            <a:r>
              <a:rPr lang="zh-CN" altLang="en-US" sz="2000" b="1" dirty="0">
                <a:solidFill>
                  <a:srgbClr val="000000"/>
                </a:solidFill>
                <a:latin typeface="微软雅黑 Light" charset="0"/>
                <a:ea typeface="微软雅黑 Light" charset="0"/>
                <a:cs typeface="微软雅黑 Light" charset="0"/>
                <a:sym typeface="宋体" charset="0"/>
              </a:rPr>
              <a:t>同等条件下选择</a:t>
            </a:r>
            <a:r>
              <a:rPr lang="en-US" altLang="zh-CN" sz="2000" b="1" dirty="0">
                <a:solidFill>
                  <a:srgbClr val="000000"/>
                </a:solidFill>
                <a:latin typeface="微软雅黑 Light" charset="0"/>
                <a:ea typeface="微软雅黑 Light" charset="0"/>
                <a:cs typeface="微软雅黑 Light" charset="0"/>
                <a:sym typeface="宋体" charset="0"/>
              </a:rPr>
              <a:t>NPV</a:t>
            </a:r>
            <a:r>
              <a:rPr lang="zh-CN" altLang="en-US" sz="2000" b="1" dirty="0">
                <a:solidFill>
                  <a:srgbClr val="000000"/>
                </a:solidFill>
                <a:latin typeface="微软雅黑 Light" charset="0"/>
                <a:ea typeface="微软雅黑 Light" charset="0"/>
                <a:cs typeface="微软雅黑 Light" charset="0"/>
                <a:sym typeface="宋体" charset="0"/>
              </a:rPr>
              <a:t>高的项目。</a:t>
            </a:r>
            <a:endParaRPr lang="zh-CN" altLang="en-US"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553" y="1825625"/>
            <a:ext cx="3479688" cy="1229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8466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（2）对公共项目的投入、产出物的价格应采用</a:t>
            </a:r>
            <a:r>
              <a:rPr lang="zh-CN" altLang="en-US" sz="2000" b="1" dirty="0">
                <a:solidFill>
                  <a:srgbClr val="FF0000"/>
                </a:solidFill>
                <a:latin typeface="微软雅黑" charset="0"/>
                <a:ea typeface="微软雅黑" charset="0"/>
                <a:cs typeface="微软雅黑" charset="0"/>
              </a:rPr>
              <a:t>影子价格</a:t>
            </a:r>
            <a:r>
              <a:rPr lang="zh-CN" altLang="en-US" sz="2000" dirty="0">
                <a:latin typeface="微软雅黑 Light" charset="0"/>
                <a:ea typeface="微软雅黑 Light" charset="0"/>
                <a:cs typeface="微软雅黑 Light" charset="0"/>
              </a:rPr>
              <a:t>。</a:t>
            </a:r>
            <a:endParaRPr lang="en-US" altLang="zh-CN"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r>
              <a:rPr lang="en-US" altLang="zh-CN" sz="2000" b="1" dirty="0">
                <a:solidFill>
                  <a:srgbClr val="000000"/>
                </a:solidFill>
                <a:latin typeface="微软雅黑 Light" charset="0"/>
                <a:ea typeface="微软雅黑 Light" charset="0"/>
                <a:cs typeface="微软雅黑 Light" charset="0"/>
                <a:sym typeface="宋体" charset="0"/>
              </a:rPr>
              <a:t>①</a:t>
            </a:r>
            <a:r>
              <a:rPr lang="zh-CN" altLang="en-US" sz="2000" b="1" dirty="0">
                <a:solidFill>
                  <a:srgbClr val="000000"/>
                </a:solidFill>
                <a:latin typeface="微软雅黑 Light" charset="0"/>
                <a:ea typeface="微软雅黑 Light" charset="0"/>
                <a:cs typeface="微软雅黑 Light" charset="0"/>
                <a:sym typeface="宋体" charset="0"/>
              </a:rPr>
              <a:t>对可在市场上交易，但市场价格并不反映真实社会价值的产品和投入品，设计出一种新的能反映产品实际价值的价格，即～</a:t>
            </a:r>
            <a:r>
              <a:rPr lang="en-US" altLang="zh-CN" sz="2000" b="1" dirty="0">
                <a:solidFill>
                  <a:srgbClr val="000000"/>
                </a:solidFill>
                <a:latin typeface="微软雅黑 Light" charset="0"/>
                <a:ea typeface="微软雅黑 Light" charset="0"/>
                <a:cs typeface="微软雅黑 Light" charset="0"/>
                <a:sym typeface="宋体" charset="0"/>
              </a:rPr>
              <a:t>(shadow price)</a:t>
            </a:r>
            <a:r>
              <a:rPr lang="zh-CN" altLang="en-US" sz="2000" b="1" dirty="0">
                <a:solidFill>
                  <a:srgbClr val="000000"/>
                </a:solidFill>
                <a:latin typeface="微软雅黑 Light" charset="0"/>
                <a:ea typeface="微软雅黑 Light" charset="0"/>
                <a:cs typeface="微软雅黑 Light" charset="0"/>
                <a:sym typeface="宋体" charset="0"/>
              </a:rPr>
              <a:t>。</a:t>
            </a:r>
          </a:p>
          <a:p>
            <a:r>
              <a:rPr lang="en-US" altLang="zh-CN" sz="2000" b="1" dirty="0">
                <a:solidFill>
                  <a:srgbClr val="000000"/>
                </a:solidFill>
                <a:latin typeface="微软雅黑 Light" charset="0"/>
                <a:ea typeface="微软雅黑 Light" charset="0"/>
                <a:cs typeface="微软雅黑 Light" charset="0"/>
                <a:sym typeface="宋体" charset="0"/>
              </a:rPr>
              <a:t>②</a:t>
            </a:r>
            <a:r>
              <a:rPr lang="zh-CN" altLang="en-US" sz="2000" b="1" dirty="0">
                <a:solidFill>
                  <a:srgbClr val="000000"/>
                </a:solidFill>
                <a:latin typeface="微软雅黑 Light" charset="0"/>
                <a:ea typeface="微软雅黑 Light" charset="0"/>
                <a:cs typeface="微软雅黑 Light" charset="0"/>
                <a:sym typeface="宋体" charset="0"/>
              </a:rPr>
              <a:t>不少公共项目的产出品或投入品有价不实或无价可循的原因</a:t>
            </a:r>
            <a:r>
              <a:rPr lang="en-US" altLang="zh-CN" sz="2000" b="1" dirty="0">
                <a:solidFill>
                  <a:srgbClr val="000000"/>
                </a:solidFill>
                <a:latin typeface="微软雅黑 Light" charset="0"/>
                <a:ea typeface="微软雅黑 Light" charset="0"/>
                <a:cs typeface="微软雅黑 Light" charset="0"/>
                <a:sym typeface="宋体" charset="0"/>
              </a:rPr>
              <a:t>:</a:t>
            </a:r>
          </a:p>
          <a:p>
            <a:r>
              <a:rPr lang="en-US" altLang="zh-CN" sz="2000" b="1" dirty="0">
                <a:solidFill>
                  <a:schemeClr val="accent6">
                    <a:lumMod val="75000"/>
                  </a:schemeClr>
                </a:solidFill>
                <a:latin typeface="微软雅黑 Light" charset="0"/>
                <a:ea typeface="微软雅黑 Light" charset="0"/>
                <a:cs typeface="微软雅黑 Light" charset="0"/>
                <a:sym typeface="宋体" charset="0"/>
              </a:rPr>
              <a:t>•</a:t>
            </a:r>
            <a:r>
              <a:rPr lang="zh-CN" altLang="en-US" sz="2000" b="1" dirty="0">
                <a:solidFill>
                  <a:schemeClr val="accent6">
                    <a:lumMod val="75000"/>
                  </a:schemeClr>
                </a:solidFill>
                <a:latin typeface="微软雅黑 Light" charset="0"/>
                <a:ea typeface="微软雅黑 Light" charset="0"/>
                <a:cs typeface="微软雅黑 Light" charset="0"/>
                <a:sym typeface="宋体" charset="0"/>
              </a:rPr>
              <a:t>项目的产品或服务在垄断市场上交易</a:t>
            </a:r>
          </a:p>
          <a:p>
            <a:r>
              <a:rPr lang="en-US" altLang="zh-CN" sz="2000" b="1" dirty="0">
                <a:solidFill>
                  <a:schemeClr val="accent6">
                    <a:lumMod val="75000"/>
                  </a:schemeClr>
                </a:solidFill>
                <a:latin typeface="微软雅黑 Light" charset="0"/>
                <a:ea typeface="微软雅黑 Light" charset="0"/>
                <a:cs typeface="微软雅黑 Light" charset="0"/>
                <a:sym typeface="宋体" charset="0"/>
              </a:rPr>
              <a:t>•</a:t>
            </a:r>
            <a:r>
              <a:rPr lang="zh-CN" altLang="en-US" sz="2000" b="1" dirty="0">
                <a:solidFill>
                  <a:schemeClr val="accent6">
                    <a:lumMod val="75000"/>
                  </a:schemeClr>
                </a:solidFill>
                <a:latin typeface="微软雅黑 Light" charset="0"/>
                <a:ea typeface="微软雅黑 Light" charset="0"/>
                <a:cs typeface="微软雅黑 Light" charset="0"/>
                <a:sym typeface="宋体" charset="0"/>
              </a:rPr>
              <a:t>存在因管制、税收或补贴而导致的价格扭曲</a:t>
            </a:r>
          </a:p>
          <a:p>
            <a:r>
              <a:rPr lang="en-US" altLang="zh-CN" sz="2000" b="1" dirty="0">
                <a:solidFill>
                  <a:schemeClr val="accent6">
                    <a:lumMod val="75000"/>
                  </a:schemeClr>
                </a:solidFill>
                <a:latin typeface="微软雅黑 Light" charset="0"/>
                <a:ea typeface="微软雅黑 Light" charset="0"/>
                <a:cs typeface="微软雅黑 Light" charset="0"/>
                <a:sym typeface="宋体" charset="0"/>
              </a:rPr>
              <a:t>•</a:t>
            </a:r>
            <a:r>
              <a:rPr lang="zh-CN" altLang="en-US" sz="2000" b="1" dirty="0">
                <a:solidFill>
                  <a:schemeClr val="accent6">
                    <a:lumMod val="75000"/>
                  </a:schemeClr>
                </a:solidFill>
                <a:latin typeface="微软雅黑 Light" charset="0"/>
                <a:ea typeface="微软雅黑 Light" charset="0"/>
                <a:cs typeface="微软雅黑 Light" charset="0"/>
                <a:sym typeface="宋体" charset="0"/>
              </a:rPr>
              <a:t>产品或服务具有外溢性</a:t>
            </a:r>
          </a:p>
          <a:p>
            <a:r>
              <a:rPr lang="en-US" altLang="zh-CN" sz="2000" b="1" dirty="0">
                <a:solidFill>
                  <a:srgbClr val="000000"/>
                </a:solidFill>
                <a:latin typeface="微软雅黑 Light" charset="0"/>
                <a:ea typeface="微软雅黑 Light" charset="0"/>
                <a:cs typeface="微软雅黑 Light" charset="0"/>
                <a:sym typeface="宋体" charset="0"/>
              </a:rPr>
              <a:t>③</a:t>
            </a:r>
            <a:r>
              <a:rPr lang="zh-CN" altLang="en-US" sz="2000" b="1" dirty="0">
                <a:solidFill>
                  <a:srgbClr val="000000"/>
                </a:solidFill>
                <a:latin typeface="微软雅黑 Light" charset="0"/>
                <a:ea typeface="微软雅黑 Light" charset="0"/>
                <a:cs typeface="微软雅黑 Light" charset="0"/>
                <a:sym typeface="宋体" charset="0"/>
              </a:rPr>
              <a:t>需要对价格进行调整，以反映真实的边际社会成本或边际社会收益。</a:t>
            </a:r>
          </a:p>
          <a:p>
            <a:endParaRPr lang="zh-CN" altLang="en-US"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1239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（2）对公共项目的投入、产出物的价格应采用</a:t>
            </a:r>
            <a:r>
              <a:rPr lang="zh-CN" altLang="en-US" sz="2000" b="1" dirty="0">
                <a:solidFill>
                  <a:srgbClr val="FF0000"/>
                </a:solidFill>
                <a:latin typeface="微软雅黑" charset="0"/>
                <a:ea typeface="微软雅黑" charset="0"/>
                <a:cs typeface="微软雅黑" charset="0"/>
              </a:rPr>
              <a:t>影子价格</a:t>
            </a:r>
            <a:r>
              <a:rPr lang="zh-CN" altLang="en-US" sz="2000" dirty="0">
                <a:latin typeface="微软雅黑 Light" charset="0"/>
                <a:ea typeface="微软雅黑 Light" charset="0"/>
                <a:cs typeface="微软雅黑 Light" charset="0"/>
              </a:rPr>
              <a:t>。</a:t>
            </a:r>
            <a:endParaRPr lang="en-US" altLang="zh-CN" sz="2000" dirty="0">
              <a:latin typeface="微软雅黑 Light" charset="0"/>
              <a:ea typeface="微软雅黑 Light" charset="0"/>
              <a:cs typeface="微软雅黑 Light" charset="0"/>
            </a:endParaRPr>
          </a:p>
          <a:p>
            <a:r>
              <a:rPr lang="zh-CN" altLang="en-US" sz="2000" dirty="0">
                <a:latin typeface="微软雅黑 Light" charset="0"/>
                <a:ea typeface="微软雅黑 Light" charset="0"/>
                <a:cs typeface="微软雅黑 Light" charset="0"/>
              </a:rPr>
              <a:t>例：自来水和公交车等低价提供，不反应实际价值，应使用影子价格</a:t>
            </a:r>
          </a:p>
          <a:p>
            <a:endParaRPr lang="en-US" altLang="zh-CN"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5" name="Picture 3" descr="201010221557083469"/>
          <p:cNvPicPr>
            <a:picLocks noChangeAspect="1" noChangeArrowheads="1"/>
          </p:cNvPicPr>
          <p:nvPr/>
        </p:nvPicPr>
        <p:blipFill>
          <a:blip r:embed="rId3">
            <a:extLst>
              <a:ext uri="{28A0092B-C50C-407E-A947-70E740481C1C}">
                <a14:useLocalDpi xmlns:a14="http://schemas.microsoft.com/office/drawing/2010/main" val="0"/>
              </a:ext>
            </a:extLst>
          </a:blip>
          <a:srcRect t="4187"/>
          <a:stretch>
            <a:fillRect/>
          </a:stretch>
        </p:blipFill>
        <p:spPr bwMode="auto">
          <a:xfrm>
            <a:off x="2687086" y="3250963"/>
            <a:ext cx="2156719" cy="2648566"/>
          </a:xfrm>
          <a:prstGeom prst="rect">
            <a:avLst/>
          </a:prstGeom>
          <a:solidFill>
            <a:srgbClr val="EDEDED"/>
          </a:solidFill>
          <a:ln w="190500" cap="sq">
            <a:solidFill>
              <a:srgbClr val="FFFFFF"/>
            </a:solidFill>
            <a:miter lim="800000"/>
            <a:headEnd/>
            <a:tailEnd/>
          </a:ln>
        </p:spPr>
      </p:pic>
      <p:pic>
        <p:nvPicPr>
          <p:cNvPr id="17" name="Picture 4" descr="F930012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179" y="3202738"/>
            <a:ext cx="3531422" cy="2648566"/>
          </a:xfrm>
          <a:prstGeom prst="rect">
            <a:avLst/>
          </a:prstGeom>
          <a:noFill/>
          <a:ln w="127000" cap="rnd">
            <a:solidFill>
              <a:srgbClr val="FFFFFF"/>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6961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例：第</a:t>
            </a:r>
            <a:r>
              <a:rPr lang="en-US" altLang="zh-CN" sz="2000" dirty="0">
                <a:latin typeface="微软雅黑 Light" charset="0"/>
                <a:ea typeface="微软雅黑 Light" charset="0"/>
                <a:cs typeface="微软雅黑 Light" charset="0"/>
              </a:rPr>
              <a:t>0</a:t>
            </a:r>
            <a:r>
              <a:rPr lang="zh-CN" altLang="en-US" sz="2000" dirty="0">
                <a:latin typeface="微软雅黑 Light" charset="0"/>
                <a:ea typeface="微软雅黑 Light" charset="0"/>
                <a:cs typeface="微软雅黑 Light" charset="0"/>
              </a:rPr>
              <a:t>年，成本</a:t>
            </a:r>
            <a:r>
              <a:rPr lang="en-US" altLang="zh-CN" sz="2000" dirty="0">
                <a:latin typeface="微软雅黑 Light" charset="0"/>
                <a:ea typeface="微软雅黑 Light" charset="0"/>
                <a:cs typeface="微软雅黑 Light" charset="0"/>
              </a:rPr>
              <a:t>1000</a:t>
            </a:r>
            <a:r>
              <a:rPr lang="zh-CN" altLang="en-US" sz="2000" dirty="0">
                <a:latin typeface="微软雅黑 Light" charset="0"/>
                <a:ea typeface="微软雅黑 Light" charset="0"/>
                <a:cs typeface="微软雅黑 Light" charset="0"/>
              </a:rPr>
              <a:t>亿；第</a:t>
            </a:r>
            <a:r>
              <a:rPr lang="en-US" altLang="zh-CN" sz="2000" dirty="0">
                <a:latin typeface="微软雅黑 Light" charset="0"/>
                <a:ea typeface="微软雅黑 Light" charset="0"/>
                <a:cs typeface="微软雅黑 Light" charset="0"/>
              </a:rPr>
              <a:t>1</a:t>
            </a:r>
            <a:r>
              <a:rPr lang="zh-CN" altLang="en-US" sz="2000" dirty="0">
                <a:latin typeface="微软雅黑 Light" charset="0"/>
                <a:ea typeface="微软雅黑 Light" charset="0"/>
                <a:cs typeface="微软雅黑 Light" charset="0"/>
              </a:rPr>
              <a:t>年开始每年有</a:t>
            </a:r>
            <a:r>
              <a:rPr lang="en-US" altLang="zh-CN" sz="2000" dirty="0">
                <a:latin typeface="微软雅黑 Light" charset="0"/>
                <a:ea typeface="微软雅黑 Light" charset="0"/>
                <a:cs typeface="微软雅黑 Light" charset="0"/>
              </a:rPr>
              <a:t>350</a:t>
            </a:r>
            <a:r>
              <a:rPr lang="zh-CN" altLang="en-US" sz="2000" dirty="0">
                <a:latin typeface="微软雅黑 Light" charset="0"/>
                <a:ea typeface="微软雅黑 Light" charset="0"/>
                <a:cs typeface="微软雅黑 Light" charset="0"/>
              </a:rPr>
              <a:t>亿，收益持续</a:t>
            </a:r>
            <a:r>
              <a:rPr lang="en-US" altLang="zh-CN" sz="2000" dirty="0">
                <a:latin typeface="微软雅黑 Light" charset="0"/>
                <a:ea typeface="微软雅黑 Light" charset="0"/>
                <a:cs typeface="微软雅黑 Light" charset="0"/>
              </a:rPr>
              <a:t>3</a:t>
            </a:r>
            <a:r>
              <a:rPr lang="zh-CN" altLang="en-US" sz="2000" dirty="0">
                <a:latin typeface="微软雅黑 Light" charset="0"/>
                <a:ea typeface="微软雅黑 Light" charset="0"/>
                <a:cs typeface="微软雅黑 Light" charset="0"/>
              </a:rPr>
              <a:t>年。社会贴现率</a:t>
            </a:r>
            <a:r>
              <a:rPr lang="en-US" altLang="zh-CN" sz="2000" dirty="0">
                <a:latin typeface="微软雅黑 Light" charset="0"/>
                <a:ea typeface="微软雅黑 Light" charset="0"/>
                <a:cs typeface="微软雅黑 Light" charset="0"/>
              </a:rPr>
              <a:t>5%</a:t>
            </a:r>
            <a:r>
              <a:rPr lang="zh-CN" altLang="en-US" sz="2000" dirty="0">
                <a:latin typeface="微软雅黑 Light" charset="0"/>
                <a:ea typeface="微软雅黑 Light" charset="0"/>
                <a:cs typeface="微软雅黑 Light" charset="0"/>
              </a:rPr>
              <a:t>。</a:t>
            </a:r>
            <a:endParaRPr lang="en-US" altLang="zh-CN" sz="2000" dirty="0">
              <a:latin typeface="微软雅黑 Light" charset="0"/>
              <a:ea typeface="微软雅黑 Light" charset="0"/>
              <a:cs typeface="微软雅黑 Light" charset="0"/>
            </a:endParaRPr>
          </a:p>
          <a:p>
            <a:endParaRPr lang="en-US" altLang="zh-CN" sz="2000" dirty="0">
              <a:latin typeface="微软雅黑 Light" charset="0"/>
              <a:ea typeface="微软雅黑 Light" charset="0"/>
              <a:cs typeface="微软雅黑 Light" charset="0"/>
            </a:endParaRPr>
          </a:p>
          <a:p>
            <a:r>
              <a:rPr lang="zh-CN" altLang="en-US" sz="2000" dirty="0">
                <a:latin typeface="微软雅黑 Light" charset="0"/>
                <a:ea typeface="微软雅黑 Light" charset="0"/>
                <a:cs typeface="微软雅黑 Light" charset="0"/>
              </a:rPr>
              <a:t>解：</a:t>
            </a:r>
          </a:p>
          <a:p>
            <a:endParaRPr lang="zh-CN" altLang="en-US" sz="2000" dirty="0">
              <a:latin typeface="微软雅黑 Light" charset="0"/>
              <a:ea typeface="微软雅黑 Light" charset="0"/>
              <a:cs typeface="微软雅黑 Light" charset="0"/>
            </a:endParaRP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521" y="1562303"/>
            <a:ext cx="2783720" cy="983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265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一）成本收益分析法</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例：第</a:t>
            </a:r>
            <a:r>
              <a:rPr lang="en-US" altLang="zh-CN" sz="2000" dirty="0">
                <a:latin typeface="微软雅黑 Light" charset="0"/>
                <a:ea typeface="微软雅黑 Light" charset="0"/>
                <a:cs typeface="微软雅黑 Light" charset="0"/>
              </a:rPr>
              <a:t>0</a:t>
            </a:r>
            <a:r>
              <a:rPr lang="zh-CN" altLang="en-US" sz="2000" dirty="0">
                <a:latin typeface="微软雅黑 Light" charset="0"/>
                <a:ea typeface="微软雅黑 Light" charset="0"/>
                <a:cs typeface="微软雅黑 Light" charset="0"/>
              </a:rPr>
              <a:t>年，成本</a:t>
            </a:r>
            <a:r>
              <a:rPr lang="en-US" altLang="zh-CN" sz="2000" dirty="0">
                <a:latin typeface="微软雅黑 Light" charset="0"/>
                <a:ea typeface="微软雅黑 Light" charset="0"/>
                <a:cs typeface="微软雅黑 Light" charset="0"/>
              </a:rPr>
              <a:t>1000</a:t>
            </a:r>
            <a:r>
              <a:rPr lang="zh-CN" altLang="en-US" sz="2000" dirty="0">
                <a:latin typeface="微软雅黑 Light" charset="0"/>
                <a:ea typeface="微软雅黑 Light" charset="0"/>
                <a:cs typeface="微软雅黑 Light" charset="0"/>
              </a:rPr>
              <a:t>亿；第</a:t>
            </a:r>
            <a:r>
              <a:rPr lang="en-US" altLang="zh-CN" sz="2000" dirty="0">
                <a:latin typeface="微软雅黑 Light" charset="0"/>
                <a:ea typeface="微软雅黑 Light" charset="0"/>
                <a:cs typeface="微软雅黑 Light" charset="0"/>
              </a:rPr>
              <a:t>1</a:t>
            </a:r>
            <a:r>
              <a:rPr lang="zh-CN" altLang="en-US" sz="2000" dirty="0">
                <a:latin typeface="微软雅黑 Light" charset="0"/>
                <a:ea typeface="微软雅黑 Light" charset="0"/>
                <a:cs typeface="微软雅黑 Light" charset="0"/>
              </a:rPr>
              <a:t>年开始每年有</a:t>
            </a:r>
            <a:r>
              <a:rPr lang="en-US" altLang="zh-CN" sz="2000" dirty="0">
                <a:latin typeface="微软雅黑 Light" charset="0"/>
                <a:ea typeface="微软雅黑 Light" charset="0"/>
                <a:cs typeface="微软雅黑 Light" charset="0"/>
              </a:rPr>
              <a:t>350</a:t>
            </a:r>
            <a:r>
              <a:rPr lang="zh-CN" altLang="en-US" sz="2000" dirty="0">
                <a:latin typeface="微软雅黑 Light" charset="0"/>
                <a:ea typeface="微软雅黑 Light" charset="0"/>
                <a:cs typeface="微软雅黑 Light" charset="0"/>
              </a:rPr>
              <a:t>亿，收益持续</a:t>
            </a:r>
            <a:r>
              <a:rPr lang="en-US" altLang="zh-CN" sz="2000" dirty="0">
                <a:latin typeface="微软雅黑 Light" charset="0"/>
                <a:ea typeface="微软雅黑 Light" charset="0"/>
                <a:cs typeface="微软雅黑 Light" charset="0"/>
              </a:rPr>
              <a:t>3</a:t>
            </a:r>
            <a:r>
              <a:rPr lang="zh-CN" altLang="en-US" sz="2000" dirty="0">
                <a:latin typeface="微软雅黑 Light" charset="0"/>
                <a:ea typeface="微软雅黑 Light" charset="0"/>
                <a:cs typeface="微软雅黑 Light" charset="0"/>
              </a:rPr>
              <a:t>年。社会贴现率</a:t>
            </a:r>
            <a:r>
              <a:rPr lang="en-US" altLang="zh-CN" sz="2000" dirty="0">
                <a:latin typeface="微软雅黑 Light" charset="0"/>
                <a:ea typeface="微软雅黑 Light" charset="0"/>
                <a:cs typeface="微软雅黑 Light" charset="0"/>
              </a:rPr>
              <a:t>5%</a:t>
            </a:r>
            <a:r>
              <a:rPr lang="zh-CN" altLang="en-US" sz="2000" dirty="0">
                <a:latin typeface="微软雅黑 Light" charset="0"/>
                <a:ea typeface="微软雅黑 Light" charset="0"/>
                <a:cs typeface="微软雅黑 Light" charset="0"/>
              </a:rPr>
              <a:t>。</a:t>
            </a:r>
            <a:endParaRPr lang="en-US" altLang="zh-CN" sz="2000" dirty="0">
              <a:latin typeface="微软雅黑 Light" charset="0"/>
              <a:ea typeface="微软雅黑 Light" charset="0"/>
              <a:cs typeface="微软雅黑 Light" charset="0"/>
            </a:endParaRPr>
          </a:p>
          <a:p>
            <a:endParaRPr lang="en-US" altLang="zh-CN" sz="2000" dirty="0">
              <a:latin typeface="微软雅黑 Light" charset="0"/>
              <a:ea typeface="微软雅黑 Light" charset="0"/>
              <a:cs typeface="微软雅黑 Light" charset="0"/>
            </a:endParaRPr>
          </a:p>
          <a:p>
            <a:r>
              <a:rPr lang="zh-CN" altLang="en-US" sz="2000" dirty="0">
                <a:latin typeface="微软雅黑 Light" charset="0"/>
                <a:ea typeface="微软雅黑 Light" charset="0"/>
                <a:cs typeface="微软雅黑 Light" charset="0"/>
              </a:rPr>
              <a:t>解：</a:t>
            </a:r>
            <a:r>
              <a:rPr lang="en-US" altLang="zh-CN" sz="2000" dirty="0">
                <a:latin typeface="微软雅黑 Light" charset="0"/>
                <a:ea typeface="微软雅黑 Light" charset="0"/>
                <a:cs typeface="微软雅黑 Light" charset="0"/>
              </a:rPr>
              <a:t>-1000 + 350</a:t>
            </a:r>
            <a:r>
              <a:rPr lang="zh-CN" altLang="en-US" sz="2000" dirty="0">
                <a:latin typeface="微软雅黑 Light" charset="0"/>
                <a:ea typeface="微软雅黑 Light" charset="0"/>
                <a:cs typeface="微软雅黑 Light" charset="0"/>
              </a:rPr>
              <a:t>*</a:t>
            </a:r>
            <a:r>
              <a:rPr lang="en-US" altLang="zh-CN" sz="2000" dirty="0">
                <a:latin typeface="微软雅黑 Light" charset="0"/>
                <a:ea typeface="微软雅黑 Light" charset="0"/>
                <a:cs typeface="微软雅黑 Light" charset="0"/>
              </a:rPr>
              <a:t>1/(1+0.05) + </a:t>
            </a:r>
            <a:r>
              <a:rPr lang="zh-CN" altLang="zh-CN" sz="2000" dirty="0">
                <a:latin typeface="微软雅黑 Light" charset="0"/>
                <a:ea typeface="微软雅黑 Light" charset="0"/>
                <a:cs typeface="微软雅黑 Light" charset="0"/>
              </a:rPr>
              <a:t>3</a:t>
            </a:r>
            <a:r>
              <a:rPr lang="en-US" altLang="zh-CN" sz="2000" dirty="0">
                <a:latin typeface="微软雅黑 Light" charset="0"/>
                <a:ea typeface="微软雅黑 Light" charset="0"/>
                <a:cs typeface="微软雅黑 Light" charset="0"/>
              </a:rPr>
              <a:t>50</a:t>
            </a:r>
            <a:r>
              <a:rPr lang="zh-CN" altLang="en-US" sz="2000" dirty="0">
                <a:latin typeface="微软雅黑 Light" charset="0"/>
                <a:ea typeface="微软雅黑 Light" charset="0"/>
                <a:cs typeface="微软雅黑 Light" charset="0"/>
              </a:rPr>
              <a:t>*</a:t>
            </a:r>
            <a:r>
              <a:rPr lang="en-US" altLang="zh-CN" sz="2000" dirty="0">
                <a:latin typeface="微软雅黑 Light" charset="0"/>
                <a:ea typeface="微软雅黑 Light" charset="0"/>
                <a:cs typeface="微软雅黑 Light" charset="0"/>
              </a:rPr>
              <a:t>1/(1+0.05)</a:t>
            </a:r>
            <a:r>
              <a:rPr lang="en-US" altLang="zh-CN" sz="2000" baseline="30000" dirty="0">
                <a:latin typeface="微软雅黑 Light" charset="0"/>
                <a:ea typeface="微软雅黑 Light" charset="0"/>
                <a:cs typeface="微软雅黑 Light" charset="0"/>
              </a:rPr>
              <a:t>2 </a:t>
            </a:r>
            <a:r>
              <a:rPr lang="en-US" altLang="zh-CN" sz="2000" dirty="0">
                <a:latin typeface="微软雅黑 Light" charset="0"/>
                <a:ea typeface="微软雅黑 Light" charset="0"/>
                <a:cs typeface="微软雅黑 Light" charset="0"/>
              </a:rPr>
              <a:t>+ 350*1/(1+0.05)</a:t>
            </a:r>
            <a:r>
              <a:rPr lang="en-US" altLang="zh-CN" sz="2000" baseline="30000" dirty="0">
                <a:latin typeface="微软雅黑 Light" charset="0"/>
                <a:ea typeface="微软雅黑 Light" charset="0"/>
                <a:cs typeface="微软雅黑 Light" charset="0"/>
              </a:rPr>
              <a:t>3</a:t>
            </a:r>
            <a:r>
              <a:rPr lang="en-US" altLang="zh-CN" sz="2000" dirty="0">
                <a:latin typeface="微软雅黑 Light" charset="0"/>
                <a:ea typeface="微软雅黑 Light" charset="0"/>
                <a:cs typeface="微软雅黑 Light" charset="0"/>
              </a:rPr>
              <a:t> = - 46.86</a:t>
            </a:r>
            <a:endParaRPr lang="zh-CN" altLang="en-US" sz="2000" baseline="30000" dirty="0">
              <a:latin typeface="微软雅黑 Light" charset="0"/>
              <a:ea typeface="微软雅黑 Light" charset="0"/>
              <a:cs typeface="微软雅黑 Light" charset="0"/>
            </a:endParaRPr>
          </a:p>
          <a:p>
            <a:endParaRPr lang="zh-CN" altLang="en-US" sz="2000" dirty="0">
              <a:latin typeface="微软雅黑 Light" charset="0"/>
              <a:ea typeface="微软雅黑 Light" charset="0"/>
              <a:cs typeface="微软雅黑 Light" charset="0"/>
            </a:endParaRP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pic>
        <p:nvPicPr>
          <p:cNvPr id="17"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521" y="1562303"/>
            <a:ext cx="2783720" cy="983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468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财政支出效益分析方法</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二）最低成本法</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r>
              <a:rPr lang="zh-CN" altLang="en-US" sz="2000" dirty="0">
                <a:latin typeface="微软雅黑 Light" charset="0"/>
                <a:ea typeface="微软雅黑 Light" charset="0"/>
                <a:cs typeface="微软雅黑 Light" charset="0"/>
              </a:rPr>
              <a:t>运用最低成本法来选择支出项目，其基本原理与成本－效益分析法大体相同，只是由于免去计算支出效益和无形成本的麻烦，操作程序要简化得多。用于</a:t>
            </a:r>
            <a:r>
              <a:rPr lang="zh-CN" altLang="en-US" sz="2000" dirty="0">
                <a:solidFill>
                  <a:srgbClr val="000090"/>
                </a:solidFill>
                <a:latin typeface="微软雅黑 Light" charset="0"/>
                <a:ea typeface="微软雅黑 Light" charset="0"/>
                <a:cs typeface="微软雅黑 Light" charset="0"/>
              </a:rPr>
              <a:t>社会效益难以用货币衡量的项目</a:t>
            </a:r>
            <a:r>
              <a:rPr lang="zh-CN" altLang="en-US" sz="2000" dirty="0">
                <a:latin typeface="微软雅黑 Light" charset="0"/>
                <a:ea typeface="微软雅黑 Light" charset="0"/>
                <a:cs typeface="微软雅黑 Light" charset="0"/>
              </a:rPr>
              <a:t>。</a:t>
            </a:r>
          </a:p>
          <a:p>
            <a:pPr>
              <a:lnSpc>
                <a:spcPct val="120000"/>
              </a:lnSpc>
            </a:pPr>
            <a:endParaRPr lang="en-US" altLang="zh-CN" sz="2000" dirty="0">
              <a:latin typeface="微软雅黑 Light" charset="0"/>
              <a:ea typeface="微软雅黑 Light" charset="0"/>
              <a:cs typeface="微软雅黑 Light" charset="0"/>
            </a:endParaRPr>
          </a:p>
          <a:p>
            <a:r>
              <a:rPr lang="zh-CN" altLang="en-US" sz="2000" dirty="0">
                <a:latin typeface="微软雅黑 Light" charset="0"/>
                <a:ea typeface="微软雅黑 Light" charset="0"/>
                <a:cs typeface="微软雅黑 Light" charset="0"/>
              </a:rPr>
              <a:t>首先是根据已确定的建设目标提出几种备选方案；而后是分别计算各种备选方案的有形费用，如果是多年持续的支出项目，还要采取贴现法折算出“费用流”的现值；最后是按费用的高低排列顺序，供决策者选择。</a:t>
            </a:r>
          </a:p>
          <a:p>
            <a:pPr lvl="0">
              <a:defRPr/>
            </a:pPr>
            <a:endParaRPr lang="zh-CN" altLang="en-US" sz="20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0086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公共品的有效供给</a:t>
            </a:r>
          </a:p>
        </p:txBody>
      </p:sp>
      <p:sp>
        <p:nvSpPr>
          <p:cNvPr id="18" name="内容占位符 2"/>
          <p:cNvSpPr txBox="1">
            <a:spLocks/>
          </p:cNvSpPr>
          <p:nvPr/>
        </p:nvSpPr>
        <p:spPr>
          <a:xfrm>
            <a:off x="838200" y="1314467"/>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zh-CN" altLang="en-US" sz="2200" dirty="0">
                <a:latin typeface="微软雅黑"/>
                <a:ea typeface="微软雅黑"/>
                <a:cs typeface="微软雅黑"/>
              </a:rPr>
              <a:t>私人商品的有效供给</a:t>
            </a:r>
            <a:r>
              <a:rPr lang="zh-CN" altLang="en-US" sz="2200" dirty="0">
                <a:latin typeface="微软雅黑"/>
                <a:ea typeface="微软雅黑"/>
                <a:cs typeface="微软雅黑"/>
                <a:sym typeface="Wingdings" pitchFamily="2" charset="2"/>
              </a:rPr>
              <a:t>：需求曲线的</a:t>
            </a:r>
            <a:r>
              <a:rPr lang="zh-CN" altLang="en-US" sz="2200" dirty="0">
                <a:latin typeface="微软雅黑"/>
                <a:ea typeface="微软雅黑"/>
                <a:cs typeface="微软雅黑"/>
              </a:rPr>
              <a:t>水平相加（提供的数量是在</a:t>
            </a:r>
            <a:r>
              <a:rPr lang="zh-CN" altLang="en-US" sz="2200" dirty="0">
                <a:solidFill>
                  <a:srgbClr val="0070C0"/>
                </a:solidFill>
                <a:latin typeface="微软雅黑"/>
                <a:ea typeface="微软雅黑"/>
                <a:cs typeface="微软雅黑"/>
              </a:rPr>
              <a:t>一定的价格下水平累加</a:t>
            </a:r>
            <a:r>
              <a:rPr lang="zh-CN" altLang="en-US" sz="2200" dirty="0">
                <a:latin typeface="微软雅黑"/>
                <a:ea typeface="微软雅黑"/>
                <a:cs typeface="微软雅黑"/>
              </a:rPr>
              <a:t>的）</a:t>
            </a:r>
            <a:endParaRPr lang="en-US" altLang="zh-CN" sz="2200" dirty="0">
              <a:latin typeface="微软雅黑"/>
              <a:ea typeface="微软雅黑"/>
              <a:cs typeface="微软雅黑"/>
            </a:endParaRPr>
          </a:p>
          <a:p>
            <a:pPr marL="457200" indent="-457200">
              <a:buAutoNum type="arabicPeriod"/>
            </a:pPr>
            <a:endParaRPr lang="zh-CN" altLang="en-US" sz="2200" dirty="0">
              <a:latin typeface="微软雅黑"/>
              <a:ea typeface="微软雅黑"/>
              <a:cs typeface="微软雅黑"/>
            </a:endParaRPr>
          </a:p>
          <a:p>
            <a:pPr>
              <a:buNone/>
            </a:pPr>
            <a:endParaRPr lang="en-US" altLang="zh-CN" sz="3600" dirty="0">
              <a:solidFill>
                <a:schemeClr val="bg1"/>
              </a:solidFill>
              <a:latin typeface="华文楷体" charset="0"/>
              <a:ea typeface="华文楷体" charset="0"/>
              <a:cs typeface="华文楷体" charset="0"/>
            </a:endParaRPr>
          </a:p>
        </p:txBody>
      </p:sp>
      <p:grpSp>
        <p:nvGrpSpPr>
          <p:cNvPr id="17" name="Group 65">
            <a:extLst>
              <a:ext uri="{FF2B5EF4-FFF2-40B4-BE49-F238E27FC236}">
                <a16:creationId xmlns:a16="http://schemas.microsoft.com/office/drawing/2014/main" id="{815E9B30-3B96-46ED-B595-51F125DE9B7A}"/>
              </a:ext>
            </a:extLst>
          </p:cNvPr>
          <p:cNvGrpSpPr>
            <a:grpSpLocks/>
          </p:cNvGrpSpPr>
          <p:nvPr/>
        </p:nvGrpSpPr>
        <p:grpSpPr bwMode="auto">
          <a:xfrm>
            <a:off x="756080" y="2306892"/>
            <a:ext cx="7038281" cy="3690687"/>
            <a:chOff x="720" y="1071"/>
            <a:chExt cx="4700" cy="2748"/>
          </a:xfrm>
        </p:grpSpPr>
        <p:grpSp>
          <p:nvGrpSpPr>
            <p:cNvPr id="20" name="Group 25">
              <a:extLst>
                <a:ext uri="{FF2B5EF4-FFF2-40B4-BE49-F238E27FC236}">
                  <a16:creationId xmlns:a16="http://schemas.microsoft.com/office/drawing/2014/main" id="{EEEAC2E4-1D81-4A52-82C6-42D84F3F20CA}"/>
                </a:ext>
              </a:extLst>
            </p:cNvPr>
            <p:cNvGrpSpPr>
              <a:grpSpLocks/>
            </p:cNvGrpSpPr>
            <p:nvPr/>
          </p:nvGrpSpPr>
          <p:grpSpPr bwMode="auto">
            <a:xfrm>
              <a:off x="720" y="1071"/>
              <a:ext cx="4700" cy="2748"/>
              <a:chOff x="720" y="1344"/>
              <a:chExt cx="4608" cy="2472"/>
            </a:xfrm>
          </p:grpSpPr>
          <p:sp>
            <p:nvSpPr>
              <p:cNvPr id="28" name="Text Box 8">
                <a:extLst>
                  <a:ext uri="{FF2B5EF4-FFF2-40B4-BE49-F238E27FC236}">
                    <a16:creationId xmlns:a16="http://schemas.microsoft.com/office/drawing/2014/main" id="{C666B240-9F8C-487D-95D5-DD81F2B5070C}"/>
                  </a:ext>
                </a:extLst>
              </p:cNvPr>
              <p:cNvSpPr txBox="1">
                <a:spLocks noChangeArrowheads="1"/>
              </p:cNvSpPr>
              <p:nvPr/>
            </p:nvSpPr>
            <p:spPr bwMode="auto">
              <a:xfrm>
                <a:off x="720" y="1344"/>
                <a:ext cx="4608"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29" name="Line 9">
                <a:extLst>
                  <a:ext uri="{FF2B5EF4-FFF2-40B4-BE49-F238E27FC236}">
                    <a16:creationId xmlns:a16="http://schemas.microsoft.com/office/drawing/2014/main" id="{6470BCC3-0FD2-43B9-8544-ED44D98C7329}"/>
                  </a:ext>
                </a:extLst>
              </p:cNvPr>
              <p:cNvSpPr>
                <a:spLocks noChangeShapeType="1"/>
              </p:cNvSpPr>
              <p:nvPr/>
            </p:nvSpPr>
            <p:spPr bwMode="auto">
              <a:xfrm>
                <a:off x="1536" y="3408"/>
                <a:ext cx="297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 name="Line 10">
                <a:extLst>
                  <a:ext uri="{FF2B5EF4-FFF2-40B4-BE49-F238E27FC236}">
                    <a16:creationId xmlns:a16="http://schemas.microsoft.com/office/drawing/2014/main" id="{7FA0DF8A-60A8-434D-830B-5F5C798C0FB9}"/>
                  </a:ext>
                </a:extLst>
              </p:cNvPr>
              <p:cNvSpPr>
                <a:spLocks noChangeShapeType="1"/>
              </p:cNvSpPr>
              <p:nvPr/>
            </p:nvSpPr>
            <p:spPr bwMode="auto">
              <a:xfrm flipV="1">
                <a:off x="1536" y="1488"/>
                <a:ext cx="0" cy="192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 name="Rectangle 11">
                <a:extLst>
                  <a:ext uri="{FF2B5EF4-FFF2-40B4-BE49-F238E27FC236}">
                    <a16:creationId xmlns:a16="http://schemas.microsoft.com/office/drawing/2014/main" id="{05F58823-079A-46A2-998C-D00F89E3F597}"/>
                  </a:ext>
                </a:extLst>
              </p:cNvPr>
              <p:cNvSpPr>
                <a:spLocks noChangeArrowheads="1"/>
              </p:cNvSpPr>
              <p:nvPr/>
            </p:nvSpPr>
            <p:spPr bwMode="auto">
              <a:xfrm>
                <a:off x="1008" y="1440"/>
                <a:ext cx="240" cy="8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元∕个</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32" name="Rectangle 12">
                <a:extLst>
                  <a:ext uri="{FF2B5EF4-FFF2-40B4-BE49-F238E27FC236}">
                    <a16:creationId xmlns:a16="http://schemas.microsoft.com/office/drawing/2014/main" id="{550A73A7-D9AB-4128-B506-FA74E69C9F3E}"/>
                  </a:ext>
                </a:extLst>
              </p:cNvPr>
              <p:cNvSpPr>
                <a:spLocks noChangeArrowheads="1"/>
              </p:cNvSpPr>
              <p:nvPr/>
            </p:nvSpPr>
            <p:spPr bwMode="auto">
              <a:xfrm>
                <a:off x="1488" y="3466"/>
                <a:ext cx="3840" cy="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0      1      2      3      4      5  </a:t>
                </a:r>
                <a:r>
                  <a:rPr kumimoji="0" lang="en-US" altLang="zh-CN" sz="1400" b="0" i="0" u="none" strike="noStrike" kern="1200" cap="none" spc="0" normalizeH="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6       7       8       9       10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馒头的数量（个）</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3" name="Line 13">
                <a:extLst>
                  <a:ext uri="{FF2B5EF4-FFF2-40B4-BE49-F238E27FC236}">
                    <a16:creationId xmlns:a16="http://schemas.microsoft.com/office/drawing/2014/main" id="{C2FF852A-BB3B-4FAC-89D4-9C70086F4750}"/>
                  </a:ext>
                </a:extLst>
              </p:cNvPr>
              <p:cNvSpPr>
                <a:spLocks noChangeShapeType="1"/>
              </p:cNvSpPr>
              <p:nvPr/>
            </p:nvSpPr>
            <p:spPr bwMode="auto">
              <a:xfrm>
                <a:off x="1536" y="2688"/>
                <a:ext cx="26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14">
                <a:extLst>
                  <a:ext uri="{FF2B5EF4-FFF2-40B4-BE49-F238E27FC236}">
                    <a16:creationId xmlns:a16="http://schemas.microsoft.com/office/drawing/2014/main" id="{8973C69D-65AA-4752-99F6-73C2611A3F98}"/>
                  </a:ext>
                </a:extLst>
              </p:cNvPr>
              <p:cNvSpPr>
                <a:spLocks noChangeArrowheads="1"/>
              </p:cNvSpPr>
              <p:nvPr/>
            </p:nvSpPr>
            <p:spPr bwMode="auto">
              <a:xfrm>
                <a:off x="1296" y="1472"/>
                <a:ext cx="240" cy="16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7</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6</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4</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3</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2</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35" name="Rectangle 15">
                <a:extLst>
                  <a:ext uri="{FF2B5EF4-FFF2-40B4-BE49-F238E27FC236}">
                    <a16:creationId xmlns:a16="http://schemas.microsoft.com/office/drawing/2014/main" id="{4751B720-1903-4E5B-9310-644977B023FC}"/>
                  </a:ext>
                </a:extLst>
              </p:cNvPr>
              <p:cNvSpPr>
                <a:spLocks noChangeArrowheads="1"/>
              </p:cNvSpPr>
              <p:nvPr/>
            </p:nvSpPr>
            <p:spPr bwMode="auto">
              <a:xfrm>
                <a:off x="4272" y="2592"/>
                <a:ext cx="67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S=MC=AC</a:t>
                </a:r>
              </a:p>
            </p:txBody>
          </p:sp>
          <p:sp>
            <p:nvSpPr>
              <p:cNvPr id="36" name="Line 16">
                <a:extLst>
                  <a:ext uri="{FF2B5EF4-FFF2-40B4-BE49-F238E27FC236}">
                    <a16:creationId xmlns:a16="http://schemas.microsoft.com/office/drawing/2014/main" id="{A643F1A1-1A26-420E-80B1-DD34C9B22F83}"/>
                  </a:ext>
                </a:extLst>
              </p:cNvPr>
              <p:cNvSpPr>
                <a:spLocks noChangeShapeType="1"/>
              </p:cNvSpPr>
              <p:nvPr/>
            </p:nvSpPr>
            <p:spPr bwMode="auto">
              <a:xfrm>
                <a:off x="1536" y="2571"/>
                <a:ext cx="1248" cy="6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 name="Line 17">
                <a:extLst>
                  <a:ext uri="{FF2B5EF4-FFF2-40B4-BE49-F238E27FC236}">
                    <a16:creationId xmlns:a16="http://schemas.microsoft.com/office/drawing/2014/main" id="{80146161-CDB8-4E12-80D1-ADB7272F534A}"/>
                  </a:ext>
                </a:extLst>
              </p:cNvPr>
              <p:cNvSpPr>
                <a:spLocks noChangeShapeType="1"/>
              </p:cNvSpPr>
              <p:nvPr/>
            </p:nvSpPr>
            <p:spPr bwMode="auto">
              <a:xfrm>
                <a:off x="1536" y="2439"/>
                <a:ext cx="1248" cy="6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 name="Line 18">
                <a:extLst>
                  <a:ext uri="{FF2B5EF4-FFF2-40B4-BE49-F238E27FC236}">
                    <a16:creationId xmlns:a16="http://schemas.microsoft.com/office/drawing/2014/main" id="{DEC5F763-5B2A-4A0F-BB2C-76A84E1C2671}"/>
                  </a:ext>
                </a:extLst>
              </p:cNvPr>
              <p:cNvSpPr>
                <a:spLocks noChangeShapeType="1"/>
              </p:cNvSpPr>
              <p:nvPr/>
            </p:nvSpPr>
            <p:spPr bwMode="auto">
              <a:xfrm>
                <a:off x="1536" y="2304"/>
                <a:ext cx="1248" cy="6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 name="Rectangle 19">
                <a:extLst>
                  <a:ext uri="{FF2B5EF4-FFF2-40B4-BE49-F238E27FC236}">
                    <a16:creationId xmlns:a16="http://schemas.microsoft.com/office/drawing/2014/main" id="{CBB1A89D-9F9C-458F-89D0-72BC0A413838}"/>
                  </a:ext>
                </a:extLst>
              </p:cNvPr>
              <p:cNvSpPr>
                <a:spLocks noChangeArrowheads="1"/>
              </p:cNvSpPr>
              <p:nvPr/>
            </p:nvSpPr>
            <p:spPr bwMode="auto">
              <a:xfrm>
                <a:off x="2736" y="3216"/>
                <a:ext cx="576"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40" name="Rectangle 20">
                <a:extLst>
                  <a:ext uri="{FF2B5EF4-FFF2-40B4-BE49-F238E27FC236}">
                    <a16:creationId xmlns:a16="http://schemas.microsoft.com/office/drawing/2014/main" id="{4F9ECC4A-5A53-452A-BA71-87062BD1CAEA}"/>
                  </a:ext>
                </a:extLst>
              </p:cNvPr>
              <p:cNvSpPr>
                <a:spLocks noChangeArrowheads="1"/>
              </p:cNvSpPr>
              <p:nvPr/>
            </p:nvSpPr>
            <p:spPr bwMode="auto">
              <a:xfrm>
                <a:off x="2832" y="2976"/>
                <a:ext cx="720"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B</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41" name="Rectangle 21">
                <a:extLst>
                  <a:ext uri="{FF2B5EF4-FFF2-40B4-BE49-F238E27FC236}">
                    <a16:creationId xmlns:a16="http://schemas.microsoft.com/office/drawing/2014/main" id="{D905A581-D87B-4CE3-A281-5AF4AF7B924F}"/>
                  </a:ext>
                </a:extLst>
              </p:cNvPr>
              <p:cNvSpPr>
                <a:spLocks noChangeArrowheads="1"/>
              </p:cNvSpPr>
              <p:nvPr/>
            </p:nvSpPr>
            <p:spPr bwMode="auto">
              <a:xfrm>
                <a:off x="2880" y="2784"/>
                <a:ext cx="576"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C</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C</a:t>
                </a:r>
              </a:p>
            </p:txBody>
          </p:sp>
          <p:sp>
            <p:nvSpPr>
              <p:cNvPr id="42" name="Line 22">
                <a:extLst>
                  <a:ext uri="{FF2B5EF4-FFF2-40B4-BE49-F238E27FC236}">
                    <a16:creationId xmlns:a16="http://schemas.microsoft.com/office/drawing/2014/main" id="{C008EF17-6D8D-4E7A-B104-75DBBA67C907}"/>
                  </a:ext>
                </a:extLst>
              </p:cNvPr>
              <p:cNvSpPr>
                <a:spLocks noChangeShapeType="1"/>
              </p:cNvSpPr>
              <p:nvPr/>
            </p:nvSpPr>
            <p:spPr bwMode="auto">
              <a:xfrm>
                <a:off x="1824" y="2448"/>
                <a:ext cx="2448"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Rectangle 23">
                <a:extLst>
                  <a:ext uri="{FF2B5EF4-FFF2-40B4-BE49-F238E27FC236}">
                    <a16:creationId xmlns:a16="http://schemas.microsoft.com/office/drawing/2014/main" id="{427BB887-0227-481D-B644-B9D9EF930558}"/>
                  </a:ext>
                </a:extLst>
              </p:cNvPr>
              <p:cNvSpPr>
                <a:spLocks noChangeArrowheads="1"/>
              </p:cNvSpPr>
              <p:nvPr/>
            </p:nvSpPr>
            <p:spPr bwMode="auto">
              <a:xfrm>
                <a:off x="3024" y="2496"/>
                <a:ext cx="240"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E</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4" name="Rectangle 24">
                <a:extLst>
                  <a:ext uri="{FF2B5EF4-FFF2-40B4-BE49-F238E27FC236}">
                    <a16:creationId xmlns:a16="http://schemas.microsoft.com/office/drawing/2014/main" id="{13B4F3B9-D16F-42E1-815A-D8A6BB9572E2}"/>
                  </a:ext>
                </a:extLst>
              </p:cNvPr>
              <p:cNvSpPr>
                <a:spLocks noChangeArrowheads="1"/>
              </p:cNvSpPr>
              <p:nvPr/>
            </p:nvSpPr>
            <p:spPr bwMode="auto">
              <a:xfrm>
                <a:off x="4368" y="2880"/>
                <a:ext cx="624"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D=∑Q</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D</a:t>
                </a:r>
              </a:p>
            </p:txBody>
          </p:sp>
        </p:grpSp>
        <p:sp>
          <p:nvSpPr>
            <p:cNvPr id="24" name="Rectangle 61">
              <a:extLst>
                <a:ext uri="{FF2B5EF4-FFF2-40B4-BE49-F238E27FC236}">
                  <a16:creationId xmlns:a16="http://schemas.microsoft.com/office/drawing/2014/main" id="{8335F039-D264-4361-BD53-ED4B399236E2}"/>
                </a:ext>
              </a:extLst>
            </p:cNvPr>
            <p:cNvSpPr>
              <a:spLocks noChangeArrowheads="1"/>
            </p:cNvSpPr>
            <p:nvPr/>
          </p:nvSpPr>
          <p:spPr bwMode="auto">
            <a:xfrm>
              <a:off x="2993" y="2441"/>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25" name="Rectangle 62">
              <a:extLst>
                <a:ext uri="{FF2B5EF4-FFF2-40B4-BE49-F238E27FC236}">
                  <a16:creationId xmlns:a16="http://schemas.microsoft.com/office/drawing/2014/main" id="{0F4C950F-F574-4EEC-B131-ECE3475CA7B5}"/>
                </a:ext>
              </a:extLst>
            </p:cNvPr>
            <p:cNvSpPr>
              <a:spLocks noChangeArrowheads="1"/>
            </p:cNvSpPr>
            <p:nvPr/>
          </p:nvSpPr>
          <p:spPr bwMode="auto">
            <a:xfrm>
              <a:off x="2236" y="2452"/>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26" name="Rectangle 63">
              <a:extLst>
                <a:ext uri="{FF2B5EF4-FFF2-40B4-BE49-F238E27FC236}">
                  <a16:creationId xmlns:a16="http://schemas.microsoft.com/office/drawing/2014/main" id="{2E87DD33-4641-4F34-88F9-38DEBC3F0212}"/>
                </a:ext>
              </a:extLst>
            </p:cNvPr>
            <p:cNvSpPr>
              <a:spLocks noChangeArrowheads="1"/>
            </p:cNvSpPr>
            <p:nvPr/>
          </p:nvSpPr>
          <p:spPr bwMode="auto">
            <a:xfrm>
              <a:off x="1959" y="2443"/>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27" name="Rectangle 64">
              <a:extLst>
                <a:ext uri="{FF2B5EF4-FFF2-40B4-BE49-F238E27FC236}">
                  <a16:creationId xmlns:a16="http://schemas.microsoft.com/office/drawing/2014/main" id="{4299322D-9576-40CD-BAA2-4B38D3F96962}"/>
                </a:ext>
              </a:extLst>
            </p:cNvPr>
            <p:cNvSpPr>
              <a:spLocks noChangeArrowheads="1"/>
            </p:cNvSpPr>
            <p:nvPr/>
          </p:nvSpPr>
          <p:spPr bwMode="auto">
            <a:xfrm>
              <a:off x="1701" y="2442"/>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grpSp>
    </p:spTree>
    <p:extLst>
      <p:ext uri="{BB962C8B-B14F-4D97-AF65-F5344CB8AC3E}">
        <p14:creationId xmlns:p14="http://schemas.microsoft.com/office/powerpoint/2010/main" val="2619176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财政支出效益评价体系</a:t>
            </a:r>
          </a:p>
        </p:txBody>
      </p:sp>
      <p:sp>
        <p:nvSpPr>
          <p:cNvPr id="36" name="椭圆 35"/>
          <p:cNvSpPr/>
          <p:nvPr/>
        </p:nvSpPr>
        <p:spPr>
          <a:xfrm rot="10800000">
            <a:off x="3643265" y="5804318"/>
            <a:ext cx="371475" cy="3714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37" name="椭圆 36"/>
          <p:cNvSpPr/>
          <p:nvPr/>
        </p:nvSpPr>
        <p:spPr>
          <a:xfrm rot="10800000">
            <a:off x="3484515" y="3180180"/>
            <a:ext cx="485775" cy="48577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38" name="椭圆 37"/>
          <p:cNvSpPr/>
          <p:nvPr/>
        </p:nvSpPr>
        <p:spPr>
          <a:xfrm rot="10800000">
            <a:off x="3908377" y="2926180"/>
            <a:ext cx="304800" cy="30480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39" name="椭圆 38"/>
          <p:cNvSpPr/>
          <p:nvPr/>
        </p:nvSpPr>
        <p:spPr>
          <a:xfrm rot="10800000">
            <a:off x="5349827" y="4296193"/>
            <a:ext cx="404813" cy="40481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0" name="椭圆 39"/>
          <p:cNvSpPr/>
          <p:nvPr/>
        </p:nvSpPr>
        <p:spPr>
          <a:xfrm>
            <a:off x="3765502" y="1106905"/>
            <a:ext cx="1882775" cy="1819275"/>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1" name="椭圆 40"/>
          <p:cNvSpPr/>
          <p:nvPr/>
        </p:nvSpPr>
        <p:spPr>
          <a:xfrm>
            <a:off x="4159202" y="2946818"/>
            <a:ext cx="1368425" cy="136842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2" name="椭圆 41"/>
          <p:cNvSpPr/>
          <p:nvPr/>
        </p:nvSpPr>
        <p:spPr>
          <a:xfrm>
            <a:off x="3473402" y="4092993"/>
            <a:ext cx="1531938" cy="15303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3" name="椭圆 42"/>
          <p:cNvSpPr/>
          <p:nvPr/>
        </p:nvSpPr>
        <p:spPr>
          <a:xfrm>
            <a:off x="4310015" y="5542380"/>
            <a:ext cx="1085850" cy="108585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pic>
        <p:nvPicPr>
          <p:cNvPr id="44" name="图片 43"/>
          <p:cNvPicPr>
            <a:picLocks noChangeAspect="1"/>
          </p:cNvPicPr>
          <p:nvPr/>
        </p:nvPicPr>
        <p:blipFill>
          <a:blip r:embed="rId3"/>
          <a:srcRect l="43447" t="18711" r="10242" b="14206"/>
          <a:stretch>
            <a:fillRect/>
          </a:stretch>
        </p:blipFill>
        <p:spPr>
          <a:xfrm>
            <a:off x="3902278" y="2850003"/>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pic>
        <p:nvPicPr>
          <p:cNvPr id="45" name="图片 44"/>
          <p:cNvPicPr>
            <a:picLocks noChangeAspect="1"/>
          </p:cNvPicPr>
          <p:nvPr/>
        </p:nvPicPr>
        <p:blipFill>
          <a:blip r:embed="rId3"/>
          <a:srcRect l="43447" t="18711" r="10242" b="14206"/>
          <a:stretch>
            <a:fillRect/>
          </a:stretch>
        </p:blipFill>
        <p:spPr>
          <a:xfrm>
            <a:off x="3545804" y="450390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46" name="椭圆 45"/>
          <p:cNvSpPr/>
          <p:nvPr/>
        </p:nvSpPr>
        <p:spPr>
          <a:xfrm rot="10800000">
            <a:off x="5003752" y="5116930"/>
            <a:ext cx="233363" cy="233363"/>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7" name="椭圆 46"/>
          <p:cNvSpPr/>
          <p:nvPr/>
        </p:nvSpPr>
        <p:spPr>
          <a:xfrm rot="10800000">
            <a:off x="5635577" y="4993105"/>
            <a:ext cx="152400" cy="15240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sym typeface="宋体" charset="0"/>
            </a:endParaRPr>
          </a:p>
        </p:txBody>
      </p:sp>
      <p:sp>
        <p:nvSpPr>
          <p:cNvPr id="48" name="Freeform 96"/>
          <p:cNvSpPr>
            <a:spLocks noEditPoints="1" noChangeArrowheads="1"/>
          </p:cNvSpPr>
          <p:nvPr/>
        </p:nvSpPr>
        <p:spPr bwMode="auto">
          <a:xfrm>
            <a:off x="3917902" y="4550193"/>
            <a:ext cx="592138" cy="538162"/>
          </a:xfrm>
          <a:custGeom>
            <a:avLst/>
            <a:gdLst>
              <a:gd name="T0" fmla="*/ 8 w 122"/>
              <a:gd name="T1" fmla="*/ 31 h 111"/>
              <a:gd name="T2" fmla="*/ 53 w 122"/>
              <a:gd name="T3" fmla="*/ 27 h 111"/>
              <a:gd name="T4" fmla="*/ 60 w 122"/>
              <a:gd name="T5" fmla="*/ 6 h 111"/>
              <a:gd name="T6" fmla="*/ 116 w 122"/>
              <a:gd name="T7" fmla="*/ 5 h 111"/>
              <a:gd name="T8" fmla="*/ 95 w 122"/>
              <a:gd name="T9" fmla="*/ 111 h 111"/>
              <a:gd name="T10" fmla="*/ 70 w 122"/>
              <a:gd name="T11" fmla="*/ 14 h 111"/>
              <a:gd name="T12" fmla="*/ 53 w 122"/>
              <a:gd name="T13" fmla="*/ 111 h 111"/>
              <a:gd name="T14" fmla="*/ 37 w 122"/>
              <a:gd name="T15" fmla="*/ 36 h 111"/>
              <a:gd name="T16" fmla="*/ 12 w 122"/>
              <a:gd name="T17" fmla="*/ 111 h 111"/>
              <a:gd name="T18" fmla="*/ 82 w 122"/>
              <a:gd name="T19" fmla="*/ 38 h 111"/>
              <a:gd name="T20" fmla="*/ 84 w 122"/>
              <a:gd name="T21" fmla="*/ 30 h 111"/>
              <a:gd name="T22" fmla="*/ 84 w 122"/>
              <a:gd name="T23" fmla="*/ 24 h 111"/>
              <a:gd name="T24" fmla="*/ 82 w 122"/>
              <a:gd name="T25" fmla="*/ 17 h 111"/>
              <a:gd name="T26" fmla="*/ 86 w 122"/>
              <a:gd name="T27" fmla="*/ 50 h 111"/>
              <a:gd name="T28" fmla="*/ 82 w 122"/>
              <a:gd name="T29" fmla="*/ 56 h 111"/>
              <a:gd name="T30" fmla="*/ 86 w 122"/>
              <a:gd name="T31" fmla="*/ 56 h 111"/>
              <a:gd name="T32" fmla="*/ 82 w 122"/>
              <a:gd name="T33" fmla="*/ 77 h 111"/>
              <a:gd name="T34" fmla="*/ 84 w 122"/>
              <a:gd name="T35" fmla="*/ 69 h 111"/>
              <a:gd name="T36" fmla="*/ 76 w 122"/>
              <a:gd name="T37" fmla="*/ 38 h 111"/>
              <a:gd name="T38" fmla="*/ 73 w 122"/>
              <a:gd name="T39" fmla="*/ 31 h 111"/>
              <a:gd name="T40" fmla="*/ 78 w 122"/>
              <a:gd name="T41" fmla="*/ 25 h 111"/>
              <a:gd name="T42" fmla="*/ 73 w 122"/>
              <a:gd name="T43" fmla="*/ 44 h 111"/>
              <a:gd name="T44" fmla="*/ 78 w 122"/>
              <a:gd name="T45" fmla="*/ 43 h 111"/>
              <a:gd name="T46" fmla="*/ 73 w 122"/>
              <a:gd name="T47" fmla="*/ 64 h 111"/>
              <a:gd name="T48" fmla="*/ 76 w 122"/>
              <a:gd name="T49" fmla="*/ 57 h 111"/>
              <a:gd name="T50" fmla="*/ 76 w 122"/>
              <a:gd name="T51" fmla="*/ 77 h 111"/>
              <a:gd name="T52" fmla="*/ 73 w 122"/>
              <a:gd name="T53" fmla="*/ 69 h 111"/>
              <a:gd name="T54" fmla="*/ 86 w 122"/>
              <a:gd name="T55" fmla="*/ 90 h 111"/>
              <a:gd name="T56" fmla="*/ 73 w 122"/>
              <a:gd name="T57" fmla="*/ 82 h 111"/>
              <a:gd name="T58" fmla="*/ 78 w 122"/>
              <a:gd name="T59" fmla="*/ 82 h 111"/>
              <a:gd name="T60" fmla="*/ 21 w 122"/>
              <a:gd name="T61" fmla="*/ 63 h 111"/>
              <a:gd name="T62" fmla="*/ 23 w 122"/>
              <a:gd name="T63" fmla="*/ 55 h 111"/>
              <a:gd name="T64" fmla="*/ 31 w 122"/>
              <a:gd name="T65" fmla="*/ 62 h 111"/>
              <a:gd name="T66" fmla="*/ 29 w 122"/>
              <a:gd name="T67" fmla="*/ 55 h 111"/>
              <a:gd name="T68" fmla="*/ 33 w 122"/>
              <a:gd name="T69" fmla="*/ 49 h 111"/>
              <a:gd name="T70" fmla="*/ 29 w 122"/>
              <a:gd name="T71" fmla="*/ 68 h 111"/>
              <a:gd name="T72" fmla="*/ 33 w 122"/>
              <a:gd name="T73" fmla="*/ 67 h 111"/>
              <a:gd name="T74" fmla="*/ 29 w 122"/>
              <a:gd name="T75" fmla="*/ 88 h 111"/>
              <a:gd name="T76" fmla="*/ 31 w 122"/>
              <a:gd name="T77" fmla="*/ 81 h 111"/>
              <a:gd name="T78" fmla="*/ 31 w 122"/>
              <a:gd name="T79" fmla="*/ 101 h 111"/>
              <a:gd name="T80" fmla="*/ 29 w 122"/>
              <a:gd name="T81" fmla="*/ 94 h 111"/>
              <a:gd name="T82" fmla="*/ 25 w 122"/>
              <a:gd name="T83" fmla="*/ 50 h 111"/>
              <a:gd name="T84" fmla="*/ 21 w 122"/>
              <a:gd name="T85" fmla="*/ 68 h 111"/>
              <a:gd name="T86" fmla="*/ 25 w 122"/>
              <a:gd name="T87" fmla="*/ 68 h 111"/>
              <a:gd name="T88" fmla="*/ 21 w 122"/>
              <a:gd name="T89" fmla="*/ 88 h 111"/>
              <a:gd name="T90" fmla="*/ 23 w 122"/>
              <a:gd name="T91" fmla="*/ 81 h 111"/>
              <a:gd name="T92" fmla="*/ 23 w 122"/>
              <a:gd name="T93" fmla="*/ 101 h 111"/>
              <a:gd name="T94" fmla="*/ 21 w 122"/>
              <a:gd name="T95" fmla="*/ 9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Freeform 99"/>
          <p:cNvSpPr>
            <a:spLocks noEditPoints="1" noChangeArrowheads="1"/>
          </p:cNvSpPr>
          <p:nvPr/>
        </p:nvSpPr>
        <p:spPr bwMode="auto">
          <a:xfrm>
            <a:off x="4573540" y="3265905"/>
            <a:ext cx="539750" cy="679450"/>
          </a:xfrm>
          <a:custGeom>
            <a:avLst/>
            <a:gdLst>
              <a:gd name="T0" fmla="*/ 12 w 222"/>
              <a:gd name="T1" fmla="*/ 0 h 279"/>
              <a:gd name="T2" fmla="*/ 210 w 222"/>
              <a:gd name="T3" fmla="*/ 0 h 279"/>
              <a:gd name="T4" fmla="*/ 222 w 222"/>
              <a:gd name="T5" fmla="*/ 0 h 279"/>
              <a:gd name="T6" fmla="*/ 222 w 222"/>
              <a:gd name="T7" fmla="*/ 12 h 279"/>
              <a:gd name="T8" fmla="*/ 222 w 222"/>
              <a:gd name="T9" fmla="*/ 267 h 279"/>
              <a:gd name="T10" fmla="*/ 222 w 222"/>
              <a:gd name="T11" fmla="*/ 279 h 279"/>
              <a:gd name="T12" fmla="*/ 210 w 222"/>
              <a:gd name="T13" fmla="*/ 279 h 279"/>
              <a:gd name="T14" fmla="*/ 71 w 222"/>
              <a:gd name="T15" fmla="*/ 279 h 279"/>
              <a:gd name="T16" fmla="*/ 66 w 222"/>
              <a:gd name="T17" fmla="*/ 279 h 279"/>
              <a:gd name="T18" fmla="*/ 64 w 222"/>
              <a:gd name="T19" fmla="*/ 277 h 279"/>
              <a:gd name="T20" fmla="*/ 4 w 222"/>
              <a:gd name="T21" fmla="*/ 232 h 279"/>
              <a:gd name="T22" fmla="*/ 0 w 222"/>
              <a:gd name="T23" fmla="*/ 229 h 279"/>
              <a:gd name="T24" fmla="*/ 0 w 222"/>
              <a:gd name="T25" fmla="*/ 225 h 279"/>
              <a:gd name="T26" fmla="*/ 0 w 222"/>
              <a:gd name="T27" fmla="*/ 12 h 279"/>
              <a:gd name="T28" fmla="*/ 0 w 222"/>
              <a:gd name="T29" fmla="*/ 0 h 279"/>
              <a:gd name="T30" fmla="*/ 12 w 222"/>
              <a:gd name="T31" fmla="*/ 0 h 279"/>
              <a:gd name="T32" fmla="*/ 23 w 222"/>
              <a:gd name="T33" fmla="*/ 213 h 279"/>
              <a:gd name="T34" fmla="*/ 59 w 222"/>
              <a:gd name="T35" fmla="*/ 199 h 279"/>
              <a:gd name="T36" fmla="*/ 64 w 222"/>
              <a:gd name="T37" fmla="*/ 196 h 279"/>
              <a:gd name="T38" fmla="*/ 66 w 222"/>
              <a:gd name="T39" fmla="*/ 201 h 279"/>
              <a:gd name="T40" fmla="*/ 80 w 222"/>
              <a:gd name="T41" fmla="*/ 255 h 279"/>
              <a:gd name="T42" fmla="*/ 198 w 222"/>
              <a:gd name="T43" fmla="*/ 255 h 279"/>
              <a:gd name="T44" fmla="*/ 198 w 222"/>
              <a:gd name="T45" fmla="*/ 24 h 279"/>
              <a:gd name="T46" fmla="*/ 23 w 222"/>
              <a:gd name="T47" fmla="*/ 24 h 279"/>
              <a:gd name="T48" fmla="*/ 23 w 222"/>
              <a:gd name="T49" fmla="*/ 213 h 279"/>
              <a:gd name="T50" fmla="*/ 68 w 222"/>
              <a:gd name="T51" fmla="*/ 253 h 279"/>
              <a:gd name="T52" fmla="*/ 56 w 222"/>
              <a:gd name="T53" fmla="*/ 211 h 279"/>
              <a:gd name="T54" fmla="*/ 28 w 222"/>
              <a:gd name="T55" fmla="*/ 220 h 279"/>
              <a:gd name="T56" fmla="*/ 68 w 222"/>
              <a:gd name="T57" fmla="*/ 253 h 279"/>
              <a:gd name="T58" fmla="*/ 52 w 222"/>
              <a:gd name="T59" fmla="*/ 149 h 279"/>
              <a:gd name="T60" fmla="*/ 52 w 222"/>
              <a:gd name="T61" fmla="*/ 161 h 279"/>
              <a:gd name="T62" fmla="*/ 172 w 222"/>
              <a:gd name="T63" fmla="*/ 161 h 279"/>
              <a:gd name="T64" fmla="*/ 172 w 222"/>
              <a:gd name="T65" fmla="*/ 149 h 279"/>
              <a:gd name="T66" fmla="*/ 52 w 222"/>
              <a:gd name="T67" fmla="*/ 149 h 279"/>
              <a:gd name="T68" fmla="*/ 52 w 222"/>
              <a:gd name="T69" fmla="*/ 121 h 279"/>
              <a:gd name="T70" fmla="*/ 52 w 222"/>
              <a:gd name="T71" fmla="*/ 130 h 279"/>
              <a:gd name="T72" fmla="*/ 172 w 222"/>
              <a:gd name="T73" fmla="*/ 130 h 279"/>
              <a:gd name="T74" fmla="*/ 172 w 222"/>
              <a:gd name="T75" fmla="*/ 121 h 279"/>
              <a:gd name="T76" fmla="*/ 52 w 222"/>
              <a:gd name="T77" fmla="*/ 121 h 279"/>
              <a:gd name="T78" fmla="*/ 52 w 222"/>
              <a:gd name="T79" fmla="*/ 90 h 279"/>
              <a:gd name="T80" fmla="*/ 52 w 222"/>
              <a:gd name="T81" fmla="*/ 99 h 279"/>
              <a:gd name="T82" fmla="*/ 172 w 222"/>
              <a:gd name="T83" fmla="*/ 99 h 279"/>
              <a:gd name="T84" fmla="*/ 172 w 222"/>
              <a:gd name="T85" fmla="*/ 90 h 279"/>
              <a:gd name="T86" fmla="*/ 52 w 222"/>
              <a:gd name="T87" fmla="*/ 90 h 279"/>
              <a:gd name="T88" fmla="*/ 52 w 222"/>
              <a:gd name="T89" fmla="*/ 59 h 279"/>
              <a:gd name="T90" fmla="*/ 52 w 222"/>
              <a:gd name="T91" fmla="*/ 71 h 279"/>
              <a:gd name="T92" fmla="*/ 172 w 222"/>
              <a:gd name="T93" fmla="*/ 71 h 279"/>
              <a:gd name="T94" fmla="*/ 172 w 222"/>
              <a:gd name="T95" fmla="*/ 59 h 279"/>
              <a:gd name="T96" fmla="*/ 52 w 222"/>
              <a:gd name="T97" fmla="*/ 5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79">
                <a:moveTo>
                  <a:pt x="12" y="0"/>
                </a:moveTo>
                <a:lnTo>
                  <a:pt x="210" y="0"/>
                </a:lnTo>
                <a:lnTo>
                  <a:pt x="222" y="0"/>
                </a:lnTo>
                <a:lnTo>
                  <a:pt x="222" y="12"/>
                </a:lnTo>
                <a:lnTo>
                  <a:pt x="222" y="267"/>
                </a:lnTo>
                <a:lnTo>
                  <a:pt x="222" y="279"/>
                </a:lnTo>
                <a:lnTo>
                  <a:pt x="210" y="279"/>
                </a:lnTo>
                <a:lnTo>
                  <a:pt x="71" y="279"/>
                </a:lnTo>
                <a:lnTo>
                  <a:pt x="66" y="279"/>
                </a:lnTo>
                <a:lnTo>
                  <a:pt x="64" y="277"/>
                </a:lnTo>
                <a:lnTo>
                  <a:pt x="4" y="232"/>
                </a:lnTo>
                <a:lnTo>
                  <a:pt x="0" y="229"/>
                </a:lnTo>
                <a:lnTo>
                  <a:pt x="0" y="225"/>
                </a:lnTo>
                <a:lnTo>
                  <a:pt x="0" y="12"/>
                </a:lnTo>
                <a:lnTo>
                  <a:pt x="0" y="0"/>
                </a:lnTo>
                <a:lnTo>
                  <a:pt x="12" y="0"/>
                </a:lnTo>
                <a:close/>
                <a:moveTo>
                  <a:pt x="23" y="213"/>
                </a:moveTo>
                <a:lnTo>
                  <a:pt x="59" y="199"/>
                </a:lnTo>
                <a:lnTo>
                  <a:pt x="64" y="196"/>
                </a:lnTo>
                <a:lnTo>
                  <a:pt x="66" y="201"/>
                </a:lnTo>
                <a:lnTo>
                  <a:pt x="80" y="255"/>
                </a:lnTo>
                <a:lnTo>
                  <a:pt x="198" y="255"/>
                </a:lnTo>
                <a:lnTo>
                  <a:pt x="198" y="24"/>
                </a:lnTo>
                <a:lnTo>
                  <a:pt x="23" y="24"/>
                </a:lnTo>
                <a:lnTo>
                  <a:pt x="23" y="213"/>
                </a:lnTo>
                <a:close/>
                <a:moveTo>
                  <a:pt x="68" y="253"/>
                </a:moveTo>
                <a:lnTo>
                  <a:pt x="56" y="211"/>
                </a:lnTo>
                <a:lnTo>
                  <a:pt x="28" y="220"/>
                </a:lnTo>
                <a:lnTo>
                  <a:pt x="68" y="253"/>
                </a:lnTo>
                <a:close/>
                <a:moveTo>
                  <a:pt x="52" y="149"/>
                </a:moveTo>
                <a:lnTo>
                  <a:pt x="52" y="161"/>
                </a:lnTo>
                <a:lnTo>
                  <a:pt x="172" y="161"/>
                </a:lnTo>
                <a:lnTo>
                  <a:pt x="172" y="149"/>
                </a:lnTo>
                <a:lnTo>
                  <a:pt x="52" y="149"/>
                </a:lnTo>
                <a:close/>
                <a:moveTo>
                  <a:pt x="52" y="121"/>
                </a:moveTo>
                <a:lnTo>
                  <a:pt x="52" y="130"/>
                </a:lnTo>
                <a:lnTo>
                  <a:pt x="172" y="130"/>
                </a:lnTo>
                <a:lnTo>
                  <a:pt x="172" y="121"/>
                </a:lnTo>
                <a:lnTo>
                  <a:pt x="52" y="121"/>
                </a:lnTo>
                <a:close/>
                <a:moveTo>
                  <a:pt x="52" y="90"/>
                </a:moveTo>
                <a:lnTo>
                  <a:pt x="52" y="99"/>
                </a:lnTo>
                <a:lnTo>
                  <a:pt x="172" y="99"/>
                </a:lnTo>
                <a:lnTo>
                  <a:pt x="172" y="90"/>
                </a:lnTo>
                <a:lnTo>
                  <a:pt x="52" y="90"/>
                </a:lnTo>
                <a:close/>
                <a:moveTo>
                  <a:pt x="52" y="59"/>
                </a:moveTo>
                <a:lnTo>
                  <a:pt x="52" y="71"/>
                </a:lnTo>
                <a:lnTo>
                  <a:pt x="172" y="71"/>
                </a:lnTo>
                <a:lnTo>
                  <a:pt x="172" y="59"/>
                </a:lnTo>
                <a:lnTo>
                  <a:pt x="52" y="59"/>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Freeform 72"/>
          <p:cNvSpPr>
            <a:spLocks noEditPoints="1" noChangeArrowheads="1"/>
          </p:cNvSpPr>
          <p:nvPr/>
        </p:nvSpPr>
        <p:spPr bwMode="auto">
          <a:xfrm>
            <a:off x="4646565" y="5799555"/>
            <a:ext cx="450850" cy="47942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Freeform 94"/>
          <p:cNvSpPr>
            <a:spLocks noEditPoints="1" noChangeArrowheads="1"/>
          </p:cNvSpPr>
          <p:nvPr/>
        </p:nvSpPr>
        <p:spPr bwMode="auto">
          <a:xfrm>
            <a:off x="4292552" y="1579980"/>
            <a:ext cx="781050" cy="947738"/>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ysClr val="window" lastClr="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文本框 34"/>
          <p:cNvSpPr txBox="1">
            <a:spLocks noChangeArrowheads="1"/>
          </p:cNvSpPr>
          <p:nvPr/>
        </p:nvSpPr>
        <p:spPr bwMode="auto">
          <a:xfrm>
            <a:off x="179389" y="1112838"/>
            <a:ext cx="3294013" cy="1441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algn="r">
              <a:lnSpc>
                <a:spcPct val="110000"/>
              </a:lnSpc>
            </a:pPr>
            <a:r>
              <a:rPr lang="zh-CN" altLang="en-US" sz="2000" dirty="0">
                <a:solidFill>
                  <a:srgbClr val="404040"/>
                </a:solidFill>
                <a:latin typeface="微软雅黑" charset="0"/>
                <a:ea typeface="微软雅黑" charset="0"/>
                <a:cs typeface="微软雅黑" charset="0"/>
              </a:rPr>
              <a:t>①经济性(Economy)、效率性(Efficiency)和有效性(Effectiveness)兼顾的原则，即所谓“3E原则”</a:t>
            </a:r>
          </a:p>
        </p:txBody>
      </p:sp>
      <p:cxnSp>
        <p:nvCxnSpPr>
          <p:cNvPr id="53" name="直接连接符 33"/>
          <p:cNvCxnSpPr/>
          <p:nvPr/>
        </p:nvCxnSpPr>
        <p:spPr bwMode="auto">
          <a:xfrm>
            <a:off x="259397" y="2527718"/>
            <a:ext cx="3658505" cy="2654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63"/>
          <p:cNvCxnSpPr/>
          <p:nvPr/>
        </p:nvCxnSpPr>
        <p:spPr bwMode="auto">
          <a:xfrm>
            <a:off x="5527627" y="3668767"/>
            <a:ext cx="3314922"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文本框 64"/>
          <p:cNvSpPr txBox="1">
            <a:spLocks noChangeArrowheads="1"/>
          </p:cNvSpPr>
          <p:nvPr/>
        </p:nvSpPr>
        <p:spPr bwMode="auto">
          <a:xfrm>
            <a:off x="5648277" y="2850003"/>
            <a:ext cx="2792338" cy="76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a:lnSpc>
                <a:spcPct val="110000"/>
              </a:lnSpc>
            </a:pPr>
            <a:r>
              <a:rPr lang="zh-CN" altLang="en-US" sz="2000" dirty="0">
                <a:solidFill>
                  <a:srgbClr val="404040"/>
                </a:solidFill>
                <a:latin typeface="微软雅黑" charset="0"/>
                <a:ea typeface="微软雅黑" charset="0"/>
                <a:cs typeface="微软雅黑" charset="0"/>
              </a:rPr>
              <a:t>②针对性与兼容性相结合的原则</a:t>
            </a:r>
          </a:p>
        </p:txBody>
      </p:sp>
      <p:sp>
        <p:nvSpPr>
          <p:cNvPr id="56" name="文本框 60"/>
          <p:cNvSpPr txBox="1">
            <a:spLocks noChangeArrowheads="1"/>
          </p:cNvSpPr>
          <p:nvPr/>
        </p:nvSpPr>
        <p:spPr bwMode="auto">
          <a:xfrm>
            <a:off x="385857" y="4226817"/>
            <a:ext cx="308754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r>
              <a:rPr lang="zh-CN" altLang="en-US" sz="2000" dirty="0">
                <a:solidFill>
                  <a:srgbClr val="404040"/>
                </a:solidFill>
                <a:latin typeface="微软雅黑" charset="0"/>
                <a:ea typeface="微软雅黑" charset="0"/>
                <a:cs typeface="微软雅黑" charset="0"/>
              </a:rPr>
              <a:t>③定量指标与定性指标相结合和相衔接的原则 </a:t>
            </a:r>
          </a:p>
        </p:txBody>
      </p:sp>
      <p:cxnSp>
        <p:nvCxnSpPr>
          <p:cNvPr id="57" name="直接连接符 59"/>
          <p:cNvCxnSpPr/>
          <p:nvPr/>
        </p:nvCxnSpPr>
        <p:spPr bwMode="auto">
          <a:xfrm>
            <a:off x="500063" y="5026025"/>
            <a:ext cx="2973339"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文本框 68"/>
          <p:cNvSpPr txBox="1">
            <a:spLocks noChangeArrowheads="1"/>
          </p:cNvSpPr>
          <p:nvPr/>
        </p:nvSpPr>
        <p:spPr bwMode="auto">
          <a:xfrm>
            <a:off x="5660175" y="5350294"/>
            <a:ext cx="2528876" cy="76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a:lnSpc>
                <a:spcPct val="110000"/>
              </a:lnSpc>
            </a:pPr>
            <a:r>
              <a:rPr lang="zh-CN" altLang="en-US" sz="2000" dirty="0">
                <a:solidFill>
                  <a:srgbClr val="404040"/>
                </a:solidFill>
                <a:latin typeface="微软雅黑" charset="0"/>
                <a:ea typeface="微软雅黑" charset="0"/>
                <a:cs typeface="微软雅黑" charset="0"/>
              </a:rPr>
              <a:t>④工作需要与可操作性相结合的原则 </a:t>
            </a:r>
          </a:p>
        </p:txBody>
      </p:sp>
      <p:cxnSp>
        <p:nvCxnSpPr>
          <p:cNvPr id="59" name="直接连接符 67"/>
          <p:cNvCxnSpPr/>
          <p:nvPr/>
        </p:nvCxnSpPr>
        <p:spPr bwMode="auto">
          <a:xfrm>
            <a:off x="5395865" y="6201163"/>
            <a:ext cx="308408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par>
                                <p:cTn id="45" presetID="53" presetClass="entr" presetSubtype="16" fill="hold" nodeType="withEffect">
                                  <p:stCondLst>
                                    <p:cond delay="200"/>
                                  </p:stCondLst>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par>
                                <p:cTn id="50" presetID="53" presetClass="entr" presetSubtype="16" fill="hold" nodeType="withEffect">
                                  <p:stCondLst>
                                    <p:cond delay="20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51"/>
                                        </p:tgtEl>
                                        <p:attrNameLst>
                                          <p:attrName>style.visibility</p:attrName>
                                        </p:attrNameLst>
                                      </p:cBhvr>
                                      <p:to>
                                        <p:strVal val="visible"/>
                                      </p:to>
                                    </p:set>
                                    <p:anim calcmode="lin" valueType="num">
                                      <p:cBhvr>
                                        <p:cTn id="77" dur="500" fill="hold"/>
                                        <p:tgtEl>
                                          <p:spTgt spid="51"/>
                                        </p:tgtEl>
                                        <p:attrNameLst>
                                          <p:attrName>ppt_w</p:attrName>
                                        </p:attrNameLst>
                                      </p:cBhvr>
                                      <p:tavLst>
                                        <p:tav tm="0">
                                          <p:val>
                                            <p:fltVal val="0"/>
                                          </p:val>
                                        </p:tav>
                                        <p:tav tm="100000">
                                          <p:val>
                                            <p:strVal val="#ppt_w"/>
                                          </p:val>
                                        </p:tav>
                                      </p:tavLst>
                                    </p:anim>
                                    <p:anim calcmode="lin" valueType="num">
                                      <p:cBhvr>
                                        <p:cTn id="78" dur="500" fill="hold"/>
                                        <p:tgtEl>
                                          <p:spTgt spid="51"/>
                                        </p:tgtEl>
                                        <p:attrNameLst>
                                          <p:attrName>ppt_h</p:attrName>
                                        </p:attrNameLst>
                                      </p:cBhvr>
                                      <p:tavLst>
                                        <p:tav tm="0">
                                          <p:val>
                                            <p:fltVal val="0"/>
                                          </p:val>
                                        </p:tav>
                                        <p:tav tm="100000">
                                          <p:val>
                                            <p:strVal val="#ppt_h"/>
                                          </p:val>
                                        </p:tav>
                                      </p:tavLst>
                                    </p:anim>
                                    <p:animEffect transition="in" filter="fade">
                                      <p:cBhvr>
                                        <p:cTn id="79" dur="500"/>
                                        <p:tgtEl>
                                          <p:spTgt spid="51"/>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50"/>
                                        </p:tgtEl>
                                        <p:attrNameLst>
                                          <p:attrName>style.visibility</p:attrName>
                                        </p:attrNameLst>
                                      </p:cBhvr>
                                      <p:to>
                                        <p:strVal val="visible"/>
                                      </p:to>
                                    </p:set>
                                    <p:anim calcmode="lin" valueType="num">
                                      <p:cBhvr>
                                        <p:cTn id="82" dur="500" fill="hold"/>
                                        <p:tgtEl>
                                          <p:spTgt spid="50"/>
                                        </p:tgtEl>
                                        <p:attrNameLst>
                                          <p:attrName>ppt_w</p:attrName>
                                        </p:attrNameLst>
                                      </p:cBhvr>
                                      <p:tavLst>
                                        <p:tav tm="0">
                                          <p:val>
                                            <p:fltVal val="0"/>
                                          </p:val>
                                        </p:tav>
                                        <p:tav tm="100000">
                                          <p:val>
                                            <p:strVal val="#ppt_w"/>
                                          </p:val>
                                        </p:tav>
                                      </p:tavLst>
                                    </p:anim>
                                    <p:anim calcmode="lin" valueType="num">
                                      <p:cBhvr>
                                        <p:cTn id="83" dur="500" fill="hold"/>
                                        <p:tgtEl>
                                          <p:spTgt spid="50"/>
                                        </p:tgtEl>
                                        <p:attrNameLst>
                                          <p:attrName>ppt_h</p:attrName>
                                        </p:attrNameLst>
                                      </p:cBhvr>
                                      <p:tavLst>
                                        <p:tav tm="0">
                                          <p:val>
                                            <p:fltVal val="0"/>
                                          </p:val>
                                        </p:tav>
                                        <p:tav tm="100000">
                                          <p:val>
                                            <p:strVal val="#ppt_h"/>
                                          </p:val>
                                        </p:tav>
                                      </p:tavLst>
                                    </p:anim>
                                    <p:animEffect transition="in" filter="fade">
                                      <p:cBhvr>
                                        <p:cTn id="8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6" grpId="0" bldLvl="0" animBg="1"/>
      <p:bldP spid="47" grpId="0" bldLvl="0" animBg="1"/>
      <p:bldP spid="48" grpId="0" bldLvl="0" animBg="1"/>
      <p:bldP spid="49" grpId="0" bldLvl="0" animBg="1"/>
      <p:bldP spid="50" grpId="0" bldLvl="0" animBg="1"/>
      <p:bldP spid="5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4202"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2.2.3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财政支出效益评价体系</a:t>
            </a:r>
          </a:p>
        </p:txBody>
      </p:sp>
      <p:grpSp>
        <p:nvGrpSpPr>
          <p:cNvPr id="58" name="组合 1"/>
          <p:cNvGrpSpPr>
            <a:grpSpLocks/>
          </p:cNvGrpSpPr>
          <p:nvPr/>
        </p:nvGrpSpPr>
        <p:grpSpPr bwMode="auto">
          <a:xfrm>
            <a:off x="14202" y="1682166"/>
            <a:ext cx="2558667" cy="2335442"/>
            <a:chOff x="233" y="1675"/>
            <a:chExt cx="5207" cy="4947"/>
          </a:xfrm>
        </p:grpSpPr>
        <p:graphicFrame>
          <p:nvGraphicFramePr>
            <p:cNvPr id="59" name="对象 17"/>
            <p:cNvGraphicFramePr>
              <a:graphicFrameLocks/>
            </p:cNvGraphicFramePr>
            <p:nvPr/>
          </p:nvGraphicFramePr>
          <p:xfrm>
            <a:off x="233" y="1675"/>
            <a:ext cx="5207" cy="3578"/>
          </p:xfrm>
          <a:graphic>
            <a:graphicData uri="http://schemas.openxmlformats.org/presentationml/2006/ole">
              <mc:AlternateContent xmlns:mc="http://schemas.openxmlformats.org/markup-compatibility/2006">
                <mc:Choice xmlns:v="urn:schemas-microsoft-com:vml" Requires="v">
                  <p:oleObj spid="_x0000_s35945" r:id="rId4" imgW="3304762" imgH="2266667" progId="excel.sheet.8">
                    <p:embed/>
                  </p:oleObj>
                </mc:Choice>
                <mc:Fallback>
                  <p:oleObj r:id="rId4" imgW="3304762" imgH="2266667"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 y="1675"/>
                          <a:ext cx="5207" cy="3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sp>
          <p:nvSpPr>
            <p:cNvPr id="60" name="文本框 7"/>
            <p:cNvSpPr txBox="1">
              <a:spLocks noChangeArrowheads="1"/>
            </p:cNvSpPr>
            <p:nvPr/>
          </p:nvSpPr>
          <p:spPr bwMode="auto">
            <a:xfrm>
              <a:off x="1605" y="2908"/>
              <a:ext cx="2460" cy="1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4400" b="0" i="0" u="none" strike="noStrike" kern="0" cap="none" spc="0" normalizeH="0" baseline="0" noProof="0">
                  <a:ln>
                    <a:noFill/>
                  </a:ln>
                  <a:solidFill>
                    <a:srgbClr val="3DBCC0"/>
                  </a:solidFill>
                  <a:effectLst/>
                  <a:uLnTx/>
                  <a:uFillTx/>
                  <a:latin typeface="Century Gothic" charset="0"/>
                  <a:ea typeface="微软雅黑 Light" charset="0"/>
                  <a:cs typeface="微软雅黑 Light" charset="0"/>
                </a:rPr>
                <a:t>1</a:t>
              </a:r>
              <a:endParaRPr kumimoji="1" lang="zh-CN" altLang="en-US" sz="1800" b="0" i="0" u="none" strike="noStrike" kern="0" cap="none" spc="0" normalizeH="0" baseline="0" noProof="0">
                <a:ln>
                  <a:noFill/>
                </a:ln>
                <a:solidFill>
                  <a:srgbClr val="3DBCC0"/>
                </a:solidFill>
                <a:effectLst/>
                <a:uLnTx/>
                <a:uFillTx/>
                <a:latin typeface="Century Gothic" charset="0"/>
                <a:ea typeface="微软雅黑 Light" charset="0"/>
                <a:cs typeface="微软雅黑 Light" charset="0"/>
              </a:endParaRPr>
            </a:p>
          </p:txBody>
        </p:sp>
        <p:grpSp>
          <p:nvGrpSpPr>
            <p:cNvPr id="61" name="组合 162"/>
            <p:cNvGrpSpPr>
              <a:grpSpLocks/>
            </p:cNvGrpSpPr>
            <p:nvPr/>
          </p:nvGrpSpPr>
          <p:grpSpPr bwMode="auto">
            <a:xfrm>
              <a:off x="1113" y="5123"/>
              <a:ext cx="3425" cy="1499"/>
              <a:chOff x="707172" y="3255130"/>
              <a:chExt cx="2175008" cy="951678"/>
            </a:xfrm>
          </p:grpSpPr>
          <p:sp>
            <p:nvSpPr>
              <p:cNvPr id="65" name="矩形 39"/>
              <p:cNvSpPr>
                <a:spLocks noChangeArrowheads="1"/>
              </p:cNvSpPr>
              <p:nvPr/>
            </p:nvSpPr>
            <p:spPr bwMode="auto">
              <a:xfrm>
                <a:off x="894192" y="3700993"/>
                <a:ext cx="1813036" cy="30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808080"/>
                  </a:solidFill>
                  <a:effectLst/>
                  <a:uLnTx/>
                  <a:uFillTx/>
                  <a:latin typeface="微软雅黑 Light" charset="0"/>
                  <a:ea typeface="微软雅黑 Light" charset="0"/>
                  <a:cs typeface="微软雅黑 Light" charset="0"/>
                </a:endParaRPr>
              </a:p>
            </p:txBody>
          </p:sp>
          <p:sp>
            <p:nvSpPr>
              <p:cNvPr id="66" name="文本框 98"/>
              <p:cNvSpPr txBox="1">
                <a:spLocks noChangeArrowheads="1"/>
              </p:cNvSpPr>
              <p:nvPr/>
            </p:nvSpPr>
            <p:spPr bwMode="auto">
              <a:xfrm>
                <a:off x="707172" y="3255130"/>
                <a:ext cx="2175008" cy="951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2E8D90"/>
                    </a:solidFill>
                    <a:effectLst/>
                    <a:uLnTx/>
                    <a:uFillTx/>
                    <a:latin typeface="微软雅黑 Light" charset="0"/>
                    <a:ea typeface="微软雅黑 Light" charset="0"/>
                    <a:cs typeface="微软雅黑 Light" charset="0"/>
                  </a:rPr>
                  <a:t>规模效益指标体系</a:t>
                </a:r>
                <a:r>
                  <a:rPr kumimoji="1" lang="zh-CN" altLang="en-US" sz="2000" b="0" i="0" u="none" strike="noStrike" kern="0" cap="none" spc="0" normalizeH="0" baseline="0" noProof="0" dirty="0">
                    <a:ln>
                      <a:noFill/>
                    </a:ln>
                    <a:solidFill>
                      <a:srgbClr val="2E8D90"/>
                    </a:solidFill>
                    <a:effectLst/>
                    <a:uLnTx/>
                    <a:uFillTx/>
                    <a:latin typeface="微软雅黑 Light" charset="0"/>
                    <a:ea typeface="微软雅黑 Light" charset="0"/>
                    <a:cs typeface="微软雅黑 Light" charset="0"/>
                  </a:rPr>
                  <a:t> </a:t>
                </a:r>
              </a:p>
            </p:txBody>
          </p:sp>
        </p:grpSp>
        <p:sp>
          <p:nvSpPr>
            <p:cNvPr id="62" name="椭圆 61"/>
            <p:cNvSpPr/>
            <p:nvPr/>
          </p:nvSpPr>
          <p:spPr>
            <a:xfrm>
              <a:off x="4387" y="3360"/>
              <a:ext cx="292" cy="293"/>
            </a:xfrm>
            <a:prstGeom prst="ellipse">
              <a:avLst/>
            </a:prstGeom>
            <a:solidFill>
              <a:srgbClr val="3DBC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63" name="椭圆 62"/>
            <p:cNvSpPr/>
            <p:nvPr/>
          </p:nvSpPr>
          <p:spPr>
            <a:xfrm>
              <a:off x="4307" y="4140"/>
              <a:ext cx="142" cy="143"/>
            </a:xfrm>
            <a:prstGeom prst="ellipse">
              <a:avLst/>
            </a:prstGeom>
            <a:solidFill>
              <a:srgbClr val="3DBC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64" name="椭圆 63"/>
            <p:cNvSpPr/>
            <p:nvPr/>
          </p:nvSpPr>
          <p:spPr>
            <a:xfrm>
              <a:off x="1195" y="3758"/>
              <a:ext cx="145" cy="145"/>
            </a:xfrm>
            <a:prstGeom prst="ellipse">
              <a:avLst/>
            </a:prstGeom>
            <a:solidFill>
              <a:srgbClr val="3DBCC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grpSp>
      <p:grpSp>
        <p:nvGrpSpPr>
          <p:cNvPr id="67" name="组合 4"/>
          <p:cNvGrpSpPr>
            <a:grpSpLocks/>
          </p:cNvGrpSpPr>
          <p:nvPr/>
        </p:nvGrpSpPr>
        <p:grpSpPr bwMode="auto">
          <a:xfrm>
            <a:off x="2556309" y="1538725"/>
            <a:ext cx="2608576" cy="2507787"/>
            <a:chOff x="5440" y="1545"/>
            <a:chExt cx="5493" cy="4987"/>
          </a:xfrm>
        </p:grpSpPr>
        <p:sp>
          <p:nvSpPr>
            <p:cNvPr id="68" name="文本框 101"/>
            <p:cNvSpPr txBox="1">
              <a:spLocks noChangeArrowheads="1"/>
            </p:cNvSpPr>
            <p:nvPr/>
          </p:nvSpPr>
          <p:spPr bwMode="auto">
            <a:xfrm>
              <a:off x="6105" y="2903"/>
              <a:ext cx="2460" cy="1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4400" b="0" i="0" u="none" strike="noStrike" kern="0" cap="none" spc="0" normalizeH="0" baseline="0" noProof="0">
                  <a:ln>
                    <a:noFill/>
                  </a:ln>
                  <a:solidFill>
                    <a:srgbClr val="E7A500"/>
                  </a:solidFill>
                  <a:effectLst/>
                  <a:uLnTx/>
                  <a:uFillTx/>
                  <a:latin typeface="Century Gothic" charset="0"/>
                  <a:ea typeface="微软雅黑 Light" charset="0"/>
                  <a:cs typeface="微软雅黑 Light" charset="0"/>
                </a:rPr>
                <a:t>2</a:t>
              </a:r>
              <a:endParaRPr kumimoji="1" lang="zh-CN" altLang="en-US" sz="1800" b="0" i="0" u="none" strike="noStrike" kern="0" cap="none" spc="0" normalizeH="0" baseline="0" noProof="0">
                <a:ln>
                  <a:noFill/>
                </a:ln>
                <a:solidFill>
                  <a:srgbClr val="E7A500"/>
                </a:solidFill>
                <a:effectLst/>
                <a:uLnTx/>
                <a:uFillTx/>
                <a:latin typeface="Century Gothic" charset="0"/>
                <a:ea typeface="微软雅黑 Light" charset="0"/>
                <a:cs typeface="微软雅黑 Light" charset="0"/>
              </a:endParaRPr>
            </a:p>
          </p:txBody>
        </p:sp>
        <p:grpSp>
          <p:nvGrpSpPr>
            <p:cNvPr id="69" name="组合 2"/>
            <p:cNvGrpSpPr>
              <a:grpSpLocks/>
            </p:cNvGrpSpPr>
            <p:nvPr/>
          </p:nvGrpSpPr>
          <p:grpSpPr bwMode="auto">
            <a:xfrm>
              <a:off x="5440" y="1545"/>
              <a:ext cx="5493" cy="4987"/>
              <a:chOff x="5440" y="1545"/>
              <a:chExt cx="5493" cy="4987"/>
            </a:xfrm>
          </p:grpSpPr>
          <p:graphicFrame>
            <p:nvGraphicFramePr>
              <p:cNvPr id="70" name="对象 18"/>
              <p:cNvGraphicFramePr>
                <a:graphicFrameLocks/>
              </p:cNvGraphicFramePr>
              <p:nvPr/>
            </p:nvGraphicFramePr>
            <p:xfrm>
              <a:off x="5725" y="1545"/>
              <a:ext cx="5208" cy="3578"/>
            </p:xfrm>
            <a:graphic>
              <a:graphicData uri="http://schemas.openxmlformats.org/presentationml/2006/ole">
                <mc:AlternateContent xmlns:mc="http://schemas.openxmlformats.org/markup-compatibility/2006">
                  <mc:Choice xmlns:v="urn:schemas-microsoft-com:vml" Requires="v">
                    <p:oleObj spid="_x0000_s35946" r:id="rId6" imgW="3304762" imgH="2266667" progId="excel.sheet.8">
                      <p:embed/>
                    </p:oleObj>
                  </mc:Choice>
                  <mc:Fallback>
                    <p:oleObj r:id="rId6" imgW="3304762" imgH="2266667"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5" y="1545"/>
                            <a:ext cx="5208" cy="3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sp>
            <p:nvSpPr>
              <p:cNvPr id="71" name="椭圆 70"/>
              <p:cNvSpPr/>
              <p:nvPr/>
            </p:nvSpPr>
            <p:spPr>
              <a:xfrm rot="20331486">
                <a:off x="8760" y="2693"/>
                <a:ext cx="298" cy="298"/>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72" name="椭圆 71"/>
              <p:cNvSpPr/>
              <p:nvPr/>
            </p:nvSpPr>
            <p:spPr>
              <a:xfrm rot="20331486">
                <a:off x="8945" y="3480"/>
                <a:ext cx="148" cy="148"/>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73" name="椭圆 72"/>
              <p:cNvSpPr/>
              <p:nvPr/>
            </p:nvSpPr>
            <p:spPr>
              <a:xfrm rot="20331486">
                <a:off x="5905" y="4248"/>
                <a:ext cx="148" cy="148"/>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grpSp>
            <p:nvGrpSpPr>
              <p:cNvPr id="74" name="组合 164"/>
              <p:cNvGrpSpPr>
                <a:grpSpLocks/>
              </p:cNvGrpSpPr>
              <p:nvPr/>
            </p:nvGrpSpPr>
            <p:grpSpPr bwMode="auto">
              <a:xfrm>
                <a:off x="5440" y="5124"/>
                <a:ext cx="3790" cy="1408"/>
                <a:chOff x="3751050" y="3252327"/>
                <a:chExt cx="1812364" cy="894114"/>
              </a:xfrm>
            </p:grpSpPr>
            <p:sp>
              <p:nvSpPr>
                <p:cNvPr id="75" name="矩形 130"/>
                <p:cNvSpPr>
                  <a:spLocks noChangeArrowheads="1"/>
                </p:cNvSpPr>
                <p:nvPr/>
              </p:nvSpPr>
              <p:spPr bwMode="auto">
                <a:xfrm>
                  <a:off x="3751050" y="3700113"/>
                  <a:ext cx="1812364" cy="306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808080"/>
                    </a:solidFill>
                    <a:effectLst/>
                    <a:uLnTx/>
                    <a:uFillTx/>
                    <a:latin typeface="微软雅黑 Light" charset="0"/>
                    <a:ea typeface="微软雅黑 Light" charset="0"/>
                    <a:cs typeface="微软雅黑 Light" charset="0"/>
                  </a:endParaRPr>
                </a:p>
              </p:txBody>
            </p:sp>
            <p:sp>
              <p:nvSpPr>
                <p:cNvPr id="76" name="文本框 163"/>
                <p:cNvSpPr txBox="1">
                  <a:spLocks noChangeArrowheads="1"/>
                </p:cNvSpPr>
                <p:nvPr/>
              </p:nvSpPr>
              <p:spPr bwMode="auto">
                <a:xfrm>
                  <a:off x="3887533" y="3252327"/>
                  <a:ext cx="1566377" cy="894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E7A500"/>
                      </a:solidFill>
                      <a:effectLst/>
                      <a:uLnTx/>
                      <a:uFillTx/>
                      <a:latin typeface="微软雅黑 Light" charset="0"/>
                      <a:ea typeface="微软雅黑 Light" charset="0"/>
                      <a:cs typeface="微软雅黑 Light" charset="0"/>
                    </a:rPr>
                    <a:t>结构效益指标体系</a:t>
                  </a:r>
                </a:p>
              </p:txBody>
            </p:sp>
          </p:grpSp>
        </p:grpSp>
      </p:grpSp>
      <p:grpSp>
        <p:nvGrpSpPr>
          <p:cNvPr id="77" name="组合 6"/>
          <p:cNvGrpSpPr>
            <a:grpSpLocks/>
          </p:cNvGrpSpPr>
          <p:nvPr/>
        </p:nvGrpSpPr>
        <p:grpSpPr bwMode="auto">
          <a:xfrm>
            <a:off x="4520107" y="1682166"/>
            <a:ext cx="3980496" cy="2546078"/>
            <a:chOff x="5398" y="1765"/>
            <a:chExt cx="8367" cy="4910"/>
          </a:xfrm>
        </p:grpSpPr>
        <p:graphicFrame>
          <p:nvGraphicFramePr>
            <p:cNvPr id="78" name="对象 19"/>
            <p:cNvGraphicFramePr>
              <a:graphicFrameLocks/>
            </p:cNvGraphicFramePr>
            <p:nvPr>
              <p:extLst>
                <p:ext uri="{D42A27DB-BD31-4B8C-83A1-F6EECF244321}">
                  <p14:modId xmlns:p14="http://schemas.microsoft.com/office/powerpoint/2010/main" val="1480926823"/>
                </p:ext>
              </p:extLst>
            </p:nvPr>
          </p:nvGraphicFramePr>
          <p:xfrm>
            <a:off x="5398" y="1765"/>
            <a:ext cx="5205" cy="3578"/>
          </p:xfrm>
          <a:graphic>
            <a:graphicData uri="http://schemas.openxmlformats.org/presentationml/2006/ole">
              <mc:AlternateContent xmlns:mc="http://schemas.openxmlformats.org/markup-compatibility/2006">
                <mc:Choice xmlns:v="urn:schemas-microsoft-com:vml" Requires="v">
                  <p:oleObj spid="_x0000_s35947" r:id="rId8" imgW="3304762" imgH="2266667" progId="excel.sheet.8">
                    <p:embed/>
                  </p:oleObj>
                </mc:Choice>
                <mc:Fallback>
                  <p:oleObj r:id="rId8" imgW="3304762" imgH="2266667" progId="excel.shee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8" y="1765"/>
                          <a:ext cx="5205" cy="3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grpSp>
          <p:nvGrpSpPr>
            <p:cNvPr id="79" name="组合 5"/>
            <p:cNvGrpSpPr>
              <a:grpSpLocks/>
            </p:cNvGrpSpPr>
            <p:nvPr/>
          </p:nvGrpSpPr>
          <p:grpSpPr bwMode="auto">
            <a:xfrm>
              <a:off x="5960" y="2273"/>
              <a:ext cx="7805" cy="4402"/>
              <a:chOff x="5960" y="2273"/>
              <a:chExt cx="7805" cy="4402"/>
            </a:xfrm>
          </p:grpSpPr>
          <p:sp>
            <p:nvSpPr>
              <p:cNvPr id="80" name="椭圆 79"/>
              <p:cNvSpPr/>
              <p:nvPr/>
            </p:nvSpPr>
            <p:spPr>
              <a:xfrm rot="20327678">
                <a:off x="13010" y="4433"/>
                <a:ext cx="147" cy="14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grpSp>
            <p:nvGrpSpPr>
              <p:cNvPr id="81" name="组合 166"/>
              <p:cNvGrpSpPr>
                <a:grpSpLocks/>
              </p:cNvGrpSpPr>
              <p:nvPr/>
            </p:nvGrpSpPr>
            <p:grpSpPr bwMode="auto">
              <a:xfrm>
                <a:off x="5960" y="5310"/>
                <a:ext cx="7805" cy="1365"/>
                <a:chOff x="4570628" y="3371601"/>
                <a:chExt cx="3849309" cy="867070"/>
              </a:xfrm>
            </p:grpSpPr>
            <p:sp>
              <p:nvSpPr>
                <p:cNvPr id="85" name="矩形 131"/>
                <p:cNvSpPr>
                  <a:spLocks noChangeArrowheads="1"/>
                </p:cNvSpPr>
                <p:nvPr/>
              </p:nvSpPr>
              <p:spPr bwMode="auto">
                <a:xfrm>
                  <a:off x="6607573" y="3700113"/>
                  <a:ext cx="1812364" cy="306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808080"/>
                    </a:solidFill>
                    <a:effectLst/>
                    <a:uLnTx/>
                    <a:uFillTx/>
                    <a:latin typeface="微软雅黑 Light" charset="0"/>
                    <a:ea typeface="微软雅黑 Light" charset="0"/>
                    <a:cs typeface="微软雅黑 Light" charset="0"/>
                  </a:endParaRPr>
                </a:p>
              </p:txBody>
            </p:sp>
            <p:sp>
              <p:nvSpPr>
                <p:cNvPr id="86" name="文本框 85"/>
                <p:cNvSpPr txBox="1"/>
                <p:nvPr/>
              </p:nvSpPr>
              <p:spPr>
                <a:xfrm>
                  <a:off x="4570628" y="3371601"/>
                  <a:ext cx="1565483" cy="867070"/>
                </a:xfrm>
                <a:prstGeom prst="rect">
                  <a:avLst/>
                </a:prstGeom>
                <a:noFill/>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EB7513"/>
                      </a:solidFill>
                      <a:effectLst/>
                      <a:uLnTx/>
                      <a:uFillTx/>
                      <a:latin typeface="微软雅黑 Light" charset="0"/>
                      <a:ea typeface="微软雅黑 Light" charset="0"/>
                      <a:cs typeface="微软雅黑 Light" charset="0"/>
                    </a:rPr>
                    <a:t>支出项目效益指标体系</a:t>
                  </a:r>
                </a:p>
              </p:txBody>
            </p:sp>
          </p:grpSp>
          <p:sp>
            <p:nvSpPr>
              <p:cNvPr id="82" name="文本框 81"/>
              <p:cNvSpPr txBox="1"/>
              <p:nvPr/>
            </p:nvSpPr>
            <p:spPr>
              <a:xfrm>
                <a:off x="6675" y="2903"/>
                <a:ext cx="2460" cy="1210"/>
              </a:xfrm>
              <a:prstGeom prst="rect">
                <a:avLst/>
              </a:prstGeom>
              <a:noFill/>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4400" b="0" i="0" u="none" strike="noStrike" kern="0" cap="none" spc="0" normalizeH="0" baseline="0" noProof="0" dirty="0">
                    <a:ln>
                      <a:noFill/>
                    </a:ln>
                    <a:solidFill>
                      <a:srgbClr val="EB7513"/>
                    </a:solidFill>
                    <a:effectLst/>
                    <a:uLnTx/>
                    <a:uFillTx/>
                    <a:latin typeface="Century Gothic" charset="0"/>
                    <a:ea typeface="微软雅黑 Light" charset="0"/>
                    <a:cs typeface="微软雅黑 Light" charset="0"/>
                  </a:rPr>
                  <a:t>3</a:t>
                </a:r>
                <a:endParaRPr kumimoji="1" lang="zh-CN" altLang="en-US" sz="1800" b="0" i="0" u="none" strike="noStrike" kern="0" cap="none" spc="0" normalizeH="0" baseline="0" noProof="0" dirty="0">
                  <a:ln>
                    <a:noFill/>
                  </a:ln>
                  <a:solidFill>
                    <a:srgbClr val="EB7513"/>
                  </a:solidFill>
                  <a:effectLst/>
                  <a:uLnTx/>
                  <a:uFillTx/>
                  <a:latin typeface="Century Gothic" charset="0"/>
                  <a:ea typeface="微软雅黑 Light" charset="0"/>
                  <a:cs typeface="微软雅黑 Light" charset="0"/>
                </a:endParaRPr>
              </a:p>
            </p:txBody>
          </p:sp>
          <p:sp>
            <p:nvSpPr>
              <p:cNvPr id="83" name="椭圆 82"/>
              <p:cNvSpPr/>
              <p:nvPr/>
            </p:nvSpPr>
            <p:spPr>
              <a:xfrm rot="20327678">
                <a:off x="13425" y="2725"/>
                <a:ext cx="297" cy="29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84" name="椭圆 83"/>
              <p:cNvSpPr/>
              <p:nvPr/>
            </p:nvSpPr>
            <p:spPr>
              <a:xfrm rot="20327678">
                <a:off x="13020" y="2273"/>
                <a:ext cx="147" cy="14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grpSp>
      </p:grpSp>
      <p:grpSp>
        <p:nvGrpSpPr>
          <p:cNvPr id="105" name="组合 8"/>
          <p:cNvGrpSpPr>
            <a:grpSpLocks/>
          </p:cNvGrpSpPr>
          <p:nvPr/>
        </p:nvGrpSpPr>
        <p:grpSpPr bwMode="auto">
          <a:xfrm>
            <a:off x="6752355" y="1636049"/>
            <a:ext cx="2518386" cy="2512371"/>
            <a:chOff x="13728" y="1670"/>
            <a:chExt cx="5207" cy="4777"/>
          </a:xfrm>
        </p:grpSpPr>
        <p:graphicFrame>
          <p:nvGraphicFramePr>
            <p:cNvPr id="106" name="对象 20"/>
            <p:cNvGraphicFramePr>
              <a:graphicFrameLocks/>
            </p:cNvGraphicFramePr>
            <p:nvPr/>
          </p:nvGraphicFramePr>
          <p:xfrm>
            <a:off x="13728" y="1670"/>
            <a:ext cx="5207" cy="3578"/>
          </p:xfrm>
          <a:graphic>
            <a:graphicData uri="http://schemas.openxmlformats.org/presentationml/2006/ole">
              <mc:AlternateContent xmlns:mc="http://schemas.openxmlformats.org/markup-compatibility/2006">
                <mc:Choice xmlns:v="urn:schemas-microsoft-com:vml" Requires="v">
                  <p:oleObj spid="_x0000_s35948" r:id="rId10" imgW="3304762" imgH="2266667" progId="excel.sheet.8">
                    <p:embed/>
                  </p:oleObj>
                </mc:Choice>
                <mc:Fallback>
                  <p:oleObj r:id="rId10" imgW="3304762" imgH="2266667" progId="excel.sheet.8">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28" y="1670"/>
                          <a:ext cx="5207" cy="3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pic>
                  </p:oleObj>
                </mc:Fallback>
              </mc:AlternateContent>
            </a:graphicData>
          </a:graphic>
        </p:graphicFrame>
        <p:grpSp>
          <p:nvGrpSpPr>
            <p:cNvPr id="107" name="组合 168"/>
            <p:cNvGrpSpPr>
              <a:grpSpLocks/>
            </p:cNvGrpSpPr>
            <p:nvPr/>
          </p:nvGrpSpPr>
          <p:grpSpPr bwMode="auto">
            <a:xfrm>
              <a:off x="14429" y="5125"/>
              <a:ext cx="3796" cy="1322"/>
              <a:chOff x="9162486" y="3252186"/>
              <a:chExt cx="2412084" cy="839380"/>
            </a:xfrm>
          </p:grpSpPr>
          <p:sp>
            <p:nvSpPr>
              <p:cNvPr id="112" name="矩形 132"/>
              <p:cNvSpPr>
                <a:spLocks noChangeArrowheads="1"/>
              </p:cNvSpPr>
              <p:nvPr/>
            </p:nvSpPr>
            <p:spPr bwMode="auto">
              <a:xfrm>
                <a:off x="9464095" y="3700113"/>
                <a:ext cx="1812364" cy="306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808080"/>
                  </a:solidFill>
                  <a:effectLst/>
                  <a:uLnTx/>
                  <a:uFillTx/>
                  <a:latin typeface="微软雅黑 Light" charset="0"/>
                  <a:ea typeface="微软雅黑 Light" charset="0"/>
                  <a:cs typeface="微软雅黑 Light" charset="0"/>
                </a:endParaRPr>
              </a:p>
            </p:txBody>
          </p:sp>
          <p:sp>
            <p:nvSpPr>
              <p:cNvPr id="113" name="文本框 112"/>
              <p:cNvSpPr txBox="1"/>
              <p:nvPr/>
            </p:nvSpPr>
            <p:spPr>
              <a:xfrm>
                <a:off x="9162486" y="3252186"/>
                <a:ext cx="2412084" cy="839380"/>
              </a:xfrm>
              <a:prstGeom prst="rect">
                <a:avLst/>
              </a:prstGeom>
              <a:noFill/>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公共部门</a:t>
                </a:r>
                <a:r>
                  <a:rPr kumimoji="1" lang="zh-CN" altLang="zh-CN"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a:t>
                </a:r>
                <a:r>
                  <a:rPr kumimoji="1" lang="zh-CN" altLang="en-US"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单位</a:t>
                </a:r>
                <a:r>
                  <a:rPr kumimoji="1" lang="zh-CN" altLang="zh-CN"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a:t>
                </a:r>
                <a:r>
                  <a:rPr kumimoji="1" lang="zh-CN" altLang="en-US"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效益指标体系</a:t>
                </a:r>
                <a:r>
                  <a:rPr kumimoji="1" lang="zh-CN" altLang="zh-CN" sz="2000" b="1" i="0" u="none" strike="noStrike" kern="0" cap="none" spc="0" normalizeH="0" baseline="0" noProof="0" dirty="0">
                    <a:ln>
                      <a:noFill/>
                    </a:ln>
                    <a:solidFill>
                      <a:srgbClr val="A39974"/>
                    </a:solidFill>
                    <a:effectLst/>
                    <a:uLnTx/>
                    <a:uFillTx/>
                    <a:latin typeface="微软雅黑 Light" charset="0"/>
                    <a:ea typeface="微软雅黑 Light" charset="0"/>
                    <a:cs typeface="微软雅黑 Light" charset="0"/>
                  </a:rPr>
                  <a:t> </a:t>
                </a:r>
              </a:p>
            </p:txBody>
          </p:sp>
        </p:grpSp>
        <p:sp>
          <p:nvSpPr>
            <p:cNvPr id="108" name="文本框 107"/>
            <p:cNvSpPr txBox="1"/>
            <p:nvPr/>
          </p:nvSpPr>
          <p:spPr>
            <a:xfrm>
              <a:off x="15490" y="2903"/>
              <a:ext cx="1682" cy="1210"/>
            </a:xfrm>
            <a:prstGeom prst="rect">
              <a:avLst/>
            </a:prstGeom>
            <a:noFill/>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4400" b="0" i="0" u="none" strike="noStrike" kern="0" cap="none" spc="0" normalizeH="0" baseline="0" noProof="0">
                  <a:ln>
                    <a:noFill/>
                  </a:ln>
                  <a:solidFill>
                    <a:srgbClr val="A39974"/>
                  </a:solidFill>
                  <a:effectLst/>
                  <a:uLnTx/>
                  <a:uFillTx/>
                  <a:latin typeface="Century Gothic" charset="0"/>
                  <a:ea typeface="微软雅黑 Light" charset="0"/>
                  <a:cs typeface="微软雅黑 Light" charset="0"/>
                </a:rPr>
                <a:t>4</a:t>
              </a:r>
              <a:endParaRPr kumimoji="1" lang="zh-CN" altLang="en-US" sz="1800" b="0" i="0" u="none" strike="noStrike" kern="0" cap="none" spc="0" normalizeH="0" baseline="0" noProof="0">
                <a:ln>
                  <a:noFill/>
                </a:ln>
                <a:solidFill>
                  <a:srgbClr val="A39974"/>
                </a:solidFill>
                <a:effectLst/>
                <a:uLnTx/>
                <a:uFillTx/>
                <a:latin typeface="Century Gothic" charset="0"/>
                <a:ea typeface="微软雅黑 Light" charset="0"/>
                <a:cs typeface="微软雅黑 Light" charset="0"/>
              </a:endParaRPr>
            </a:p>
          </p:txBody>
        </p:sp>
        <p:sp>
          <p:nvSpPr>
            <p:cNvPr id="109" name="椭圆 108"/>
            <p:cNvSpPr/>
            <p:nvPr/>
          </p:nvSpPr>
          <p:spPr>
            <a:xfrm rot="20327678">
              <a:off x="14475" y="3405"/>
              <a:ext cx="297" cy="29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110" name="椭圆 109"/>
            <p:cNvSpPr/>
            <p:nvPr/>
          </p:nvSpPr>
          <p:spPr>
            <a:xfrm rot="20327678">
              <a:off x="17957" y="3298"/>
              <a:ext cx="237" cy="23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111" name="椭圆 110"/>
            <p:cNvSpPr/>
            <p:nvPr/>
          </p:nvSpPr>
          <p:spPr>
            <a:xfrm rot="20327678">
              <a:off x="14763" y="3810"/>
              <a:ext cx="147" cy="1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grpSp>
    </p:spTree>
    <p:extLst>
      <p:ext uri="{BB962C8B-B14F-4D97-AF65-F5344CB8AC3E}">
        <p14:creationId xmlns:p14="http://schemas.microsoft.com/office/powerpoint/2010/main" val="322094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900" decel="100000" fill="hold"/>
                                        <p:tgtEl>
                                          <p:spTgt spid="5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1000"/>
                                        <p:tgtEl>
                                          <p:spTgt spid="67"/>
                                        </p:tgtEl>
                                      </p:cBhvr>
                                    </p:animEffect>
                                    <p:anim calcmode="lin" valueType="num">
                                      <p:cBhvr>
                                        <p:cTn id="15" dur="1000" fill="hold"/>
                                        <p:tgtEl>
                                          <p:spTgt spid="67"/>
                                        </p:tgtEl>
                                        <p:attrNameLst>
                                          <p:attrName>ppt_x</p:attrName>
                                        </p:attrNameLst>
                                      </p:cBhvr>
                                      <p:tavLst>
                                        <p:tav tm="0">
                                          <p:val>
                                            <p:strVal val="#ppt_x"/>
                                          </p:val>
                                        </p:tav>
                                        <p:tav tm="100000">
                                          <p:val>
                                            <p:strVal val="#ppt_x"/>
                                          </p:val>
                                        </p:tav>
                                      </p:tavLst>
                                    </p:anim>
                                    <p:anim calcmode="lin" valueType="num">
                                      <p:cBhvr>
                                        <p:cTn id="16" dur="900" decel="100000" fill="hold"/>
                                        <p:tgtEl>
                                          <p:spTgt spid="6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1000"/>
                                        <p:tgtEl>
                                          <p:spTgt spid="77"/>
                                        </p:tgtEl>
                                      </p:cBhvr>
                                    </p:animEffect>
                                    <p:anim calcmode="lin" valueType="num">
                                      <p:cBhvr>
                                        <p:cTn id="22" dur="1000" fill="hold"/>
                                        <p:tgtEl>
                                          <p:spTgt spid="77"/>
                                        </p:tgtEl>
                                        <p:attrNameLst>
                                          <p:attrName>ppt_x</p:attrName>
                                        </p:attrNameLst>
                                      </p:cBhvr>
                                      <p:tavLst>
                                        <p:tav tm="0">
                                          <p:val>
                                            <p:strVal val="#ppt_x"/>
                                          </p:val>
                                        </p:tav>
                                        <p:tav tm="100000">
                                          <p:val>
                                            <p:strVal val="#ppt_x"/>
                                          </p:val>
                                        </p:tav>
                                      </p:tavLst>
                                    </p:anim>
                                    <p:anim calcmode="lin" valueType="num">
                                      <p:cBhvr>
                                        <p:cTn id="23" dur="900" decel="100000" fill="hold"/>
                                        <p:tgtEl>
                                          <p:spTgt spid="7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1000"/>
                                        <p:tgtEl>
                                          <p:spTgt spid="105"/>
                                        </p:tgtEl>
                                      </p:cBhvr>
                                    </p:animEffect>
                                    <p:anim calcmode="lin" valueType="num">
                                      <p:cBhvr>
                                        <p:cTn id="29" dur="1000" fill="hold"/>
                                        <p:tgtEl>
                                          <p:spTgt spid="105"/>
                                        </p:tgtEl>
                                        <p:attrNameLst>
                                          <p:attrName>ppt_x</p:attrName>
                                        </p:attrNameLst>
                                      </p:cBhvr>
                                      <p:tavLst>
                                        <p:tav tm="0">
                                          <p:val>
                                            <p:strVal val="#ppt_x"/>
                                          </p:val>
                                        </p:tav>
                                        <p:tav tm="100000">
                                          <p:val>
                                            <p:strVal val="#ppt_x"/>
                                          </p:val>
                                        </p:tav>
                                      </p:tavLst>
                                    </p:anim>
                                    <p:anim calcmode="lin" valueType="num">
                                      <p:cBhvr>
                                        <p:cTn id="30" dur="900" decel="100000" fill="hold"/>
                                        <p:tgtEl>
                                          <p:spTgt spid="105"/>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公共需求的决定：公共选择</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.3.1  </a:t>
            </a:r>
            <a:r>
              <a:rPr lang="zh-CN" altLang="en-US" sz="2600" dirty="0">
                <a:solidFill>
                  <a:sysClr val="windowText" lastClr="000000"/>
                </a:solidFill>
                <a:latin typeface="微软雅黑"/>
                <a:ea typeface="微软雅黑"/>
                <a:cs typeface="微软雅黑"/>
              </a:rPr>
              <a:t>公共选择的基本问题</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.3.2  </a:t>
            </a:r>
            <a:r>
              <a:rPr lang="zh-CN" altLang="en-US" sz="2600" dirty="0">
                <a:solidFill>
                  <a:sysClr val="windowText" lastClr="000000"/>
                </a:solidFill>
                <a:latin typeface="微软雅黑"/>
                <a:ea typeface="微软雅黑"/>
                <a:cs typeface="微软雅黑"/>
              </a:rPr>
              <a:t>公共选择的投票规则</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2</a:t>
            </a:r>
            <a:r>
              <a:rPr lang="en-US" altLang="zh-CN" sz="2600" dirty="0">
                <a:solidFill>
                  <a:sysClr val="windowText" lastClr="000000"/>
                </a:solidFill>
                <a:latin typeface="微软雅黑"/>
                <a:ea typeface="微软雅黑"/>
                <a:cs typeface="微软雅黑"/>
              </a:rPr>
              <a:t>.3.3</a:t>
            </a:r>
            <a:r>
              <a:rPr lang="zh-CN" altLang="en-US" sz="2600" dirty="0">
                <a:solidFill>
                  <a:sysClr val="windowText" lastClr="000000"/>
                </a:solidFill>
                <a:latin typeface="微软雅黑"/>
                <a:ea typeface="微软雅黑"/>
                <a:cs typeface="微软雅黑"/>
              </a:rPr>
              <a:t>  “投票之谜”</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0848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公共选择的基本问题</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（一）公共选择的基本问题：</a:t>
            </a:r>
          </a:p>
          <a:p>
            <a:pPr>
              <a:defRPr/>
            </a:pPr>
            <a:r>
              <a:rPr lang="zh-CN" altLang="en-US" sz="2600" dirty="0">
                <a:solidFill>
                  <a:sysClr val="windowText" lastClr="000000"/>
                </a:solidFill>
                <a:latin typeface="微软雅黑"/>
                <a:ea typeface="微软雅黑"/>
                <a:cs typeface="微软雅黑"/>
              </a:rPr>
              <a:t>是如何从个人偏好得出一个集体的偏好。</a:t>
            </a:r>
            <a:endParaRPr lang="en-US" altLang="zh-CN" sz="2600" dirty="0">
              <a:solidFill>
                <a:sysClr val="windowText" lastClr="000000"/>
              </a:solidFill>
              <a:latin typeface="微软雅黑"/>
              <a:ea typeface="微软雅黑"/>
              <a:cs typeface="微软雅黑"/>
            </a:endParaRPr>
          </a:p>
          <a:p>
            <a:pPr>
              <a:defRPr/>
            </a:pPr>
            <a:endParaRPr lang="zh-CN" altLang="en-US"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应遵循的原则是：</a:t>
            </a:r>
          </a:p>
          <a:p>
            <a:pPr>
              <a:defRPr/>
            </a:pPr>
            <a:r>
              <a:rPr lang="zh-CN" altLang="en-US" sz="2600" dirty="0">
                <a:solidFill>
                  <a:sysClr val="windowText" lastClr="000000"/>
                </a:solidFill>
                <a:latin typeface="微软雅黑"/>
                <a:ea typeface="微软雅黑"/>
                <a:cs typeface="微软雅黑"/>
              </a:rPr>
              <a:t>所做出的决策或选择应达到社会整体效用的最大化或促使社会资源配置效率的不断提高</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66578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公共选择的基本问题</a:t>
            </a:r>
          </a:p>
        </p:txBody>
      </p:sp>
      <p:sp>
        <p:nvSpPr>
          <p:cNvPr id="18" name="内容占位符 2"/>
          <p:cNvSpPr txBox="1">
            <a:spLocks/>
          </p:cNvSpPr>
          <p:nvPr/>
        </p:nvSpPr>
        <p:spPr>
          <a:xfrm>
            <a:off x="333375" y="1698625"/>
            <a:ext cx="7413625"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（二）公共选择有多种依据：</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）习惯或宗教法典；</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）独裁者；</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）集中计划；</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）公众投票。</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公众偏好表达最主要的方式是由公民投票，它是现代民主社会公共选择最主要的方式。包括两种具体表现形式：</a:t>
            </a: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）直接民主：全体公民直接投票决定公共事务。  </a:t>
            </a: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）间接民主：公民选出代表，由代表代替公民投票决定公共事务。</a:t>
            </a:r>
          </a:p>
        </p:txBody>
      </p:sp>
    </p:spTree>
    <p:extLst>
      <p:ext uri="{BB962C8B-B14F-4D97-AF65-F5344CB8AC3E}">
        <p14:creationId xmlns:p14="http://schemas.microsoft.com/office/powerpoint/2010/main" val="1352688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公共选择的基本问题</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（二）公众偏好的表达缺陷</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直接民主下的公共选择：成本太大，有时技术不可行。</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间接民主下的公共选择：代理人不一定如实反映被代理人的偏好。</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公众偏好表达缺陷主要在于：它不能完全满足某些基本假定，这些假定包括信息充分、个人不会隐瞒自己真实的偏好、不会出现双峰偏好等。</a:t>
            </a:r>
          </a:p>
        </p:txBody>
      </p:sp>
    </p:spTree>
    <p:extLst>
      <p:ext uri="{BB962C8B-B14F-4D97-AF65-F5344CB8AC3E}">
        <p14:creationId xmlns:p14="http://schemas.microsoft.com/office/powerpoint/2010/main" val="315812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公共选择的投票规则</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公共选择的投票规则是把个人偏好集合成集体决定的方法。在不同的社会或政治制度下，由于对于个人偏好的认识和重视程度不同，在公共选择和政策决定过程中的规则和方法也就有很大的不同。</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973371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公共选择的投票规则</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（一）一致性规则</a:t>
            </a:r>
          </a:p>
          <a:p>
            <a:pPr>
              <a:defRPr/>
            </a:pPr>
            <a:r>
              <a:rPr lang="zh-CN" altLang="en-US" sz="2200" dirty="0">
                <a:solidFill>
                  <a:sysClr val="windowText" lastClr="000000"/>
                </a:solidFill>
                <a:latin typeface="微软雅黑"/>
                <a:ea typeface="微软雅黑"/>
                <a:cs typeface="微软雅黑"/>
              </a:rPr>
              <a:t>   又称一致满意规则，是指在公共选择过程中，任何一项提案在最终成为公共政策之前必须没有</a:t>
            </a:r>
            <a:r>
              <a:rPr lang="zh-CN" altLang="en-US" sz="2200" dirty="0">
                <a:solidFill>
                  <a:schemeClr val="tx1">
                    <a:lumMod val="95000"/>
                    <a:lumOff val="5000"/>
                  </a:schemeClr>
                </a:solidFill>
                <a:latin typeface="微软雅黑"/>
                <a:ea typeface="微软雅黑"/>
                <a:cs typeface="微软雅黑"/>
              </a:rPr>
              <a:t>投票者反对</a:t>
            </a:r>
            <a:r>
              <a:rPr lang="zh-CN" altLang="en-US" sz="2200" dirty="0">
                <a:solidFill>
                  <a:sysClr val="windowText" lastClr="000000"/>
                </a:solidFill>
                <a:latin typeface="微软雅黑"/>
                <a:ea typeface="微软雅黑"/>
                <a:cs typeface="微软雅黑"/>
              </a:rPr>
              <a:t>。一致同意的结果虽符合帕累托效率标准，但在现实中很难做到，因为除了成本很高外，他要求每个投票人都“诚实”。</a:t>
            </a:r>
          </a:p>
          <a:p>
            <a:pPr>
              <a:defRPr/>
            </a:pPr>
            <a:r>
              <a:rPr lang="zh-CN" altLang="en-US" sz="2200" dirty="0">
                <a:solidFill>
                  <a:sysClr val="windowText" lastClr="000000"/>
                </a:solidFill>
                <a:latin typeface="微软雅黑"/>
                <a:ea typeface="微软雅黑"/>
                <a:cs typeface="微软雅黑"/>
              </a:rPr>
              <a:t>（二）投票的多数性规则</a:t>
            </a:r>
          </a:p>
          <a:p>
            <a:pPr>
              <a:defRPr/>
            </a:pPr>
            <a:r>
              <a:rPr lang="zh-CN" altLang="en-US" sz="2200" dirty="0">
                <a:solidFill>
                  <a:sysClr val="windowText" lastClr="000000"/>
                </a:solidFill>
                <a:latin typeface="微软雅黑"/>
                <a:ea typeface="微软雅黑"/>
                <a:cs typeface="微软雅黑"/>
              </a:rPr>
              <a:t>   指在一项提案最终成为公共政策之前必须经过多数投票者的赞成。大多数情况下都采用该规则，包括简单多数和复杂多数。</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简单多数要求获得多数票（相对多数）或超过半数的赞成票（绝对多数）；复杂多数要求获得超过多数（如</a:t>
            </a:r>
            <a:r>
              <a:rPr lang="en-US" altLang="zh-CN" sz="2000" dirty="0">
                <a:solidFill>
                  <a:sysClr val="windowText" lastClr="000000"/>
                </a:solidFill>
                <a:latin typeface="微软雅黑"/>
                <a:ea typeface="微软雅黑"/>
                <a:cs typeface="微软雅黑"/>
              </a:rPr>
              <a:t>2/3</a:t>
            </a:r>
            <a:r>
              <a:rPr lang="zh-CN" altLang="en-US" sz="2000" dirty="0">
                <a:solidFill>
                  <a:sysClr val="windowText" lastClr="000000"/>
                </a:solidFill>
                <a:latin typeface="微软雅黑"/>
                <a:ea typeface="微软雅黑"/>
                <a:cs typeface="微软雅黑"/>
              </a:rPr>
              <a:t>）的赞成票。</a:t>
            </a:r>
          </a:p>
        </p:txBody>
      </p:sp>
    </p:spTree>
    <p:extLst>
      <p:ext uri="{BB962C8B-B14F-4D97-AF65-F5344CB8AC3E}">
        <p14:creationId xmlns:p14="http://schemas.microsoft.com/office/powerpoint/2010/main" val="1301258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公共选择的投票规则</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（三）最优多数性规则</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由布坎南、塔洛克等提出，从成本角度对多数性规则进行优选。即在公共选择过程中，</a:t>
            </a:r>
            <a:r>
              <a:rPr lang="zh-CN" altLang="en-US" sz="2200" dirty="0">
                <a:solidFill>
                  <a:srgbClr val="3333B2"/>
                </a:solidFill>
                <a:latin typeface="微软雅黑"/>
                <a:ea typeface="微软雅黑"/>
                <a:cs typeface="微软雅黑"/>
              </a:rPr>
              <a:t>如果有一种多数性规则是成本最低的规则，那么它同时就是最优多数规则</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投票成本有两类：</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）外部成本，指表决通过的提案对反对者带来的负外在效应。</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zh-CN"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）抉择成本，即运用不同手段使得投票者赞成提案的成本，包括行政管理成本、劝说成本、谈判成本、机会成本。</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72622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公共选择的投票规则</a:t>
            </a:r>
          </a:p>
        </p:txBody>
      </p:sp>
      <p:pic>
        <p:nvPicPr>
          <p:cNvPr id="15" name="Picture 4" descr="t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00125" y="1619250"/>
            <a:ext cx="6324600" cy="4111625"/>
          </a:xfrm>
          <a:prstGeom prst="rect">
            <a:avLst/>
          </a:prstGeom>
          <a:solidFill>
            <a:srgbClr val="FF0000"/>
          </a:solidFill>
          <a:ln>
            <a:solidFill>
              <a:srgbClr val="FF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347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845364"/>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400" dirty="0">
                <a:latin typeface="微软雅黑"/>
                <a:ea typeface="微软雅黑"/>
                <a:cs typeface="微软雅黑"/>
              </a:rPr>
              <a:t>2.</a:t>
            </a:r>
            <a:r>
              <a:rPr lang="zh-CN" altLang="en-US" sz="2400" dirty="0">
                <a:latin typeface="微软雅黑"/>
                <a:ea typeface="微软雅黑"/>
                <a:cs typeface="微软雅黑"/>
              </a:rPr>
              <a:t> </a:t>
            </a:r>
            <a:r>
              <a:rPr lang="zh-CN" altLang="en-US" sz="2200" dirty="0">
                <a:solidFill>
                  <a:prstClr val="black"/>
                </a:solidFill>
                <a:latin typeface="微软雅黑"/>
                <a:ea typeface="微软雅黑"/>
                <a:cs typeface="微软雅黑"/>
              </a:rPr>
              <a:t>公共商品的有效供给</a:t>
            </a:r>
            <a:r>
              <a:rPr lang="zh-CN" altLang="en-US" sz="2200" dirty="0">
                <a:solidFill>
                  <a:prstClr val="black"/>
                </a:solidFill>
                <a:latin typeface="微软雅黑"/>
                <a:ea typeface="微软雅黑"/>
                <a:cs typeface="微软雅黑"/>
                <a:sym typeface="Wingdings" pitchFamily="2" charset="2"/>
              </a:rPr>
              <a:t>：</a:t>
            </a:r>
            <a:r>
              <a:rPr lang="zh-CN" altLang="en-US" sz="2200" dirty="0">
                <a:latin typeface="微软雅黑"/>
                <a:ea typeface="微软雅黑"/>
                <a:cs typeface="微软雅黑"/>
                <a:sym typeface="Wingdings" pitchFamily="2" charset="2"/>
              </a:rPr>
              <a:t>需求曲线的</a:t>
            </a:r>
            <a:r>
              <a:rPr lang="zh-CN" altLang="en-US" sz="2200" dirty="0">
                <a:latin typeface="微软雅黑"/>
                <a:ea typeface="微软雅黑"/>
                <a:cs typeface="微软雅黑"/>
              </a:rPr>
              <a:t>垂直相加（同一供给水平下，不同消费者满足程度不一，对税收的支付意愿不同）</a:t>
            </a:r>
            <a:endParaRPr lang="en-US" altLang="zh-CN" sz="2200" dirty="0">
              <a:latin typeface="微软雅黑"/>
              <a:ea typeface="微软雅黑"/>
              <a:cs typeface="微软雅黑"/>
            </a:endParaRPr>
          </a:p>
          <a:p>
            <a:pPr>
              <a:buNone/>
            </a:pPr>
            <a:endParaRPr lang="zh-CN" altLang="en-US" sz="2200" dirty="0">
              <a:latin typeface="微软雅黑"/>
              <a:ea typeface="微软雅黑"/>
              <a:cs typeface="微软雅黑"/>
            </a:endParaRPr>
          </a:p>
          <a:p>
            <a:pPr>
              <a:buNone/>
            </a:pPr>
            <a:endParaRPr lang="en-US" altLang="zh-CN" sz="3600" dirty="0">
              <a:solidFill>
                <a:schemeClr val="bg1"/>
              </a:solidFill>
              <a:latin typeface="华文楷体" charset="0"/>
              <a:ea typeface="华文楷体" charset="0"/>
              <a:cs typeface="华文楷体" charset="0"/>
            </a:endParaRPr>
          </a:p>
        </p:txBody>
      </p:sp>
      <p:grpSp>
        <p:nvGrpSpPr>
          <p:cNvPr id="45" name="Group 66">
            <a:extLst>
              <a:ext uri="{FF2B5EF4-FFF2-40B4-BE49-F238E27FC236}">
                <a16:creationId xmlns:a16="http://schemas.microsoft.com/office/drawing/2014/main" id="{9037D157-8FA3-48DF-8106-0BC732E6E789}"/>
              </a:ext>
            </a:extLst>
          </p:cNvPr>
          <p:cNvGrpSpPr>
            <a:grpSpLocks/>
          </p:cNvGrpSpPr>
          <p:nvPr/>
        </p:nvGrpSpPr>
        <p:grpSpPr bwMode="auto">
          <a:xfrm>
            <a:off x="1205242" y="1901036"/>
            <a:ext cx="6733516" cy="3957872"/>
            <a:chOff x="715" y="1071"/>
            <a:chExt cx="4910" cy="2915"/>
          </a:xfrm>
        </p:grpSpPr>
        <p:sp>
          <p:nvSpPr>
            <p:cNvPr id="46" name="Text Box 31">
              <a:extLst>
                <a:ext uri="{FF2B5EF4-FFF2-40B4-BE49-F238E27FC236}">
                  <a16:creationId xmlns:a16="http://schemas.microsoft.com/office/drawing/2014/main" id="{7B9D719F-13F1-4356-A578-F16C28B5C12F}"/>
                </a:ext>
              </a:extLst>
            </p:cNvPr>
            <p:cNvSpPr txBox="1">
              <a:spLocks noChangeArrowheads="1"/>
            </p:cNvSpPr>
            <p:nvPr/>
          </p:nvSpPr>
          <p:spPr bwMode="auto">
            <a:xfrm>
              <a:off x="715" y="1071"/>
              <a:ext cx="4796" cy="2915"/>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7" name="Rectangle 32">
              <a:extLst>
                <a:ext uri="{FF2B5EF4-FFF2-40B4-BE49-F238E27FC236}">
                  <a16:creationId xmlns:a16="http://schemas.microsoft.com/office/drawing/2014/main" id="{E04857FE-084B-44F5-A1C5-4BA3B274B652}"/>
                </a:ext>
              </a:extLst>
            </p:cNvPr>
            <p:cNvSpPr>
              <a:spLocks noChangeArrowheads="1"/>
            </p:cNvSpPr>
            <p:nvPr/>
          </p:nvSpPr>
          <p:spPr bwMode="auto">
            <a:xfrm>
              <a:off x="2963" y="2327"/>
              <a:ext cx="30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3</a:t>
              </a:r>
            </a:p>
          </p:txBody>
        </p:sp>
        <p:sp>
          <p:nvSpPr>
            <p:cNvPr id="48" name="Line 33">
              <a:extLst>
                <a:ext uri="{FF2B5EF4-FFF2-40B4-BE49-F238E27FC236}">
                  <a16:creationId xmlns:a16="http://schemas.microsoft.com/office/drawing/2014/main" id="{A0C1CE50-3433-43BD-8CC7-1B148A86E0BE}"/>
                </a:ext>
              </a:extLst>
            </p:cNvPr>
            <p:cNvSpPr>
              <a:spLocks noChangeShapeType="1"/>
            </p:cNvSpPr>
            <p:nvPr/>
          </p:nvSpPr>
          <p:spPr bwMode="auto">
            <a:xfrm>
              <a:off x="1564" y="3684"/>
              <a:ext cx="309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34">
              <a:extLst>
                <a:ext uri="{FF2B5EF4-FFF2-40B4-BE49-F238E27FC236}">
                  <a16:creationId xmlns:a16="http://schemas.microsoft.com/office/drawing/2014/main" id="{A3E919C0-3CCD-4135-A4C2-DAEBE207B1FA}"/>
                </a:ext>
              </a:extLst>
            </p:cNvPr>
            <p:cNvSpPr>
              <a:spLocks noChangeShapeType="1"/>
            </p:cNvSpPr>
            <p:nvPr/>
          </p:nvSpPr>
          <p:spPr bwMode="auto">
            <a:xfrm flipV="1">
              <a:off x="1564" y="1373"/>
              <a:ext cx="0" cy="231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Rectangle 35">
              <a:extLst>
                <a:ext uri="{FF2B5EF4-FFF2-40B4-BE49-F238E27FC236}">
                  <a16:creationId xmlns:a16="http://schemas.microsoft.com/office/drawing/2014/main" id="{79C47639-6485-4D07-8D54-312F4874C48B}"/>
                </a:ext>
              </a:extLst>
            </p:cNvPr>
            <p:cNvSpPr>
              <a:spLocks noChangeArrowheads="1"/>
            </p:cNvSpPr>
            <p:nvPr/>
          </p:nvSpPr>
          <p:spPr bwMode="auto">
            <a:xfrm>
              <a:off x="1015" y="1172"/>
              <a:ext cx="250" cy="9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边际效益</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1" name="Rectangle 36">
              <a:extLst>
                <a:ext uri="{FF2B5EF4-FFF2-40B4-BE49-F238E27FC236}">
                  <a16:creationId xmlns:a16="http://schemas.microsoft.com/office/drawing/2014/main" id="{1F3F99DD-A316-4AD5-B5CF-19E0D2A77268}"/>
                </a:ext>
              </a:extLst>
            </p:cNvPr>
            <p:cNvSpPr>
              <a:spLocks noChangeArrowheads="1"/>
            </p:cNvSpPr>
            <p:nvPr/>
          </p:nvSpPr>
          <p:spPr bwMode="auto">
            <a:xfrm>
              <a:off x="1464" y="3735"/>
              <a:ext cx="4161" cy="2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0          1            2           3             4             5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保安的数量（位）</a:t>
              </a:r>
            </a:p>
          </p:txBody>
        </p:sp>
        <p:sp>
          <p:nvSpPr>
            <p:cNvPr id="52" name="Rectangle 37">
              <a:extLst>
                <a:ext uri="{FF2B5EF4-FFF2-40B4-BE49-F238E27FC236}">
                  <a16:creationId xmlns:a16="http://schemas.microsoft.com/office/drawing/2014/main" id="{79F11D62-DC05-4DA6-9A3C-3DAAEC3C622A}"/>
                </a:ext>
              </a:extLst>
            </p:cNvPr>
            <p:cNvSpPr>
              <a:spLocks noChangeArrowheads="1"/>
            </p:cNvSpPr>
            <p:nvPr/>
          </p:nvSpPr>
          <p:spPr bwMode="auto">
            <a:xfrm>
              <a:off x="1215" y="1210"/>
              <a:ext cx="399" cy="2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800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700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600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500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400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300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200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100</a:t>
              </a:r>
            </a:p>
          </p:txBody>
        </p:sp>
        <p:sp>
          <p:nvSpPr>
            <p:cNvPr id="53" name="Line 38">
              <a:extLst>
                <a:ext uri="{FF2B5EF4-FFF2-40B4-BE49-F238E27FC236}">
                  <a16:creationId xmlns:a16="http://schemas.microsoft.com/office/drawing/2014/main" id="{C835C145-7F4B-43FB-B466-D15BC93C6E5E}"/>
                </a:ext>
              </a:extLst>
            </p:cNvPr>
            <p:cNvSpPr>
              <a:spLocks noChangeShapeType="1"/>
            </p:cNvSpPr>
            <p:nvPr/>
          </p:nvSpPr>
          <p:spPr bwMode="auto">
            <a:xfrm>
              <a:off x="1955" y="3160"/>
              <a:ext cx="1358" cy="4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39">
              <a:extLst>
                <a:ext uri="{FF2B5EF4-FFF2-40B4-BE49-F238E27FC236}">
                  <a16:creationId xmlns:a16="http://schemas.microsoft.com/office/drawing/2014/main" id="{B7A49A9E-E207-481A-AA9A-92360C27B9BE}"/>
                </a:ext>
              </a:extLst>
            </p:cNvPr>
            <p:cNvSpPr>
              <a:spLocks noChangeArrowheads="1"/>
            </p:cNvSpPr>
            <p:nvPr/>
          </p:nvSpPr>
          <p:spPr bwMode="auto">
            <a:xfrm>
              <a:off x="3313" y="3188"/>
              <a:ext cx="759" cy="2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A</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55" name="Rectangle 40">
              <a:extLst>
                <a:ext uri="{FF2B5EF4-FFF2-40B4-BE49-F238E27FC236}">
                  <a16:creationId xmlns:a16="http://schemas.microsoft.com/office/drawing/2014/main" id="{A02008F4-BFEC-4A74-A6C5-6D6173045F88}"/>
                </a:ext>
              </a:extLst>
            </p:cNvPr>
            <p:cNvSpPr>
              <a:spLocks noChangeArrowheads="1"/>
            </p:cNvSpPr>
            <p:nvPr/>
          </p:nvSpPr>
          <p:spPr bwMode="auto">
            <a:xfrm>
              <a:off x="3322" y="3345"/>
              <a:ext cx="75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B</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56" name="Rectangle 41">
              <a:extLst>
                <a:ext uri="{FF2B5EF4-FFF2-40B4-BE49-F238E27FC236}">
                  <a16:creationId xmlns:a16="http://schemas.microsoft.com/office/drawing/2014/main" id="{FF0E2C3D-7395-4A82-B118-4E8F2AF6D24B}"/>
                </a:ext>
              </a:extLst>
            </p:cNvPr>
            <p:cNvSpPr>
              <a:spLocks noChangeArrowheads="1"/>
            </p:cNvSpPr>
            <p:nvPr/>
          </p:nvSpPr>
          <p:spPr bwMode="auto">
            <a:xfrm>
              <a:off x="3313" y="3483"/>
              <a:ext cx="900" cy="2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D</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C</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dirty="0">
                  <a:ln>
                    <a:noFill/>
                  </a:ln>
                  <a:solidFill>
                    <a:srgbClr val="0099CC"/>
                  </a:solidFill>
                  <a:effectLst/>
                  <a:uLnTx/>
                  <a:uFillTx/>
                  <a:latin typeface="Times New Roman" panose="02020603050405020304" pitchFamily="18" charset="0"/>
                  <a:ea typeface="宋体" panose="02010600030101010101" pitchFamily="2" charset="-122"/>
                  <a:cs typeface="+mn-cs"/>
                </a:rPr>
                <a:t>C</a:t>
              </a:r>
            </a:p>
          </p:txBody>
        </p:sp>
        <p:sp>
          <p:nvSpPr>
            <p:cNvPr id="57" name="Line 42">
              <a:extLst>
                <a:ext uri="{FF2B5EF4-FFF2-40B4-BE49-F238E27FC236}">
                  <a16:creationId xmlns:a16="http://schemas.microsoft.com/office/drawing/2014/main" id="{AAFBD81F-720E-441E-A43B-3ED79E9551A0}"/>
                </a:ext>
              </a:extLst>
            </p:cNvPr>
            <p:cNvSpPr>
              <a:spLocks noChangeShapeType="1"/>
            </p:cNvSpPr>
            <p:nvPr/>
          </p:nvSpPr>
          <p:spPr bwMode="auto">
            <a:xfrm>
              <a:off x="1967" y="1624"/>
              <a:ext cx="1346" cy="12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43">
              <a:extLst>
                <a:ext uri="{FF2B5EF4-FFF2-40B4-BE49-F238E27FC236}">
                  <a16:creationId xmlns:a16="http://schemas.microsoft.com/office/drawing/2014/main" id="{27A64C50-F064-42DA-A640-FF07A3FD8628}"/>
                </a:ext>
              </a:extLst>
            </p:cNvPr>
            <p:cNvSpPr>
              <a:spLocks noChangeArrowheads="1"/>
            </p:cNvSpPr>
            <p:nvPr/>
          </p:nvSpPr>
          <p:spPr bwMode="auto">
            <a:xfrm>
              <a:off x="3313" y="2830"/>
              <a:ext cx="649"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D=∑MB</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9" name="Rectangle 44">
              <a:extLst>
                <a:ext uri="{FF2B5EF4-FFF2-40B4-BE49-F238E27FC236}">
                  <a16:creationId xmlns:a16="http://schemas.microsoft.com/office/drawing/2014/main" id="{36285D27-E3EB-4617-8FE9-B32E99FA5073}"/>
                </a:ext>
              </a:extLst>
            </p:cNvPr>
            <p:cNvSpPr>
              <a:spLocks noChangeArrowheads="1"/>
            </p:cNvSpPr>
            <p:nvPr/>
          </p:nvSpPr>
          <p:spPr bwMode="auto">
            <a:xfrm>
              <a:off x="1864" y="3053"/>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0" name="Rectangle 45">
              <a:extLst>
                <a:ext uri="{FF2B5EF4-FFF2-40B4-BE49-F238E27FC236}">
                  <a16:creationId xmlns:a16="http://schemas.microsoft.com/office/drawing/2014/main" id="{10E13D63-6769-40C1-A762-A5B4969B86AB}"/>
                </a:ext>
              </a:extLst>
            </p:cNvPr>
            <p:cNvSpPr>
              <a:spLocks noChangeArrowheads="1"/>
            </p:cNvSpPr>
            <p:nvPr/>
          </p:nvSpPr>
          <p:spPr bwMode="auto">
            <a:xfrm>
              <a:off x="2314" y="3191"/>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1" name="Rectangle 46">
              <a:extLst>
                <a:ext uri="{FF2B5EF4-FFF2-40B4-BE49-F238E27FC236}">
                  <a16:creationId xmlns:a16="http://schemas.microsoft.com/office/drawing/2014/main" id="{82DEAFCB-9178-46F0-A665-D94A01524B59}"/>
                </a:ext>
              </a:extLst>
            </p:cNvPr>
            <p:cNvSpPr>
              <a:spLocks noChangeArrowheads="1"/>
            </p:cNvSpPr>
            <p:nvPr/>
          </p:nvSpPr>
          <p:spPr bwMode="auto">
            <a:xfrm>
              <a:off x="2773" y="3333"/>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2" name="Rectangle 47">
              <a:extLst>
                <a:ext uri="{FF2B5EF4-FFF2-40B4-BE49-F238E27FC236}">
                  <a16:creationId xmlns:a16="http://schemas.microsoft.com/office/drawing/2014/main" id="{4B13224D-5FDF-4541-B307-74DB5A90FF6D}"/>
                </a:ext>
              </a:extLst>
            </p:cNvPr>
            <p:cNvSpPr>
              <a:spLocks noChangeArrowheads="1"/>
            </p:cNvSpPr>
            <p:nvPr/>
          </p:nvSpPr>
          <p:spPr bwMode="auto">
            <a:xfrm>
              <a:off x="3213" y="3474"/>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3" name="Line 48">
              <a:extLst>
                <a:ext uri="{FF2B5EF4-FFF2-40B4-BE49-F238E27FC236}">
                  <a16:creationId xmlns:a16="http://schemas.microsoft.com/office/drawing/2014/main" id="{8471E3FB-C86D-4B17-B596-10606433E208}"/>
                </a:ext>
              </a:extLst>
            </p:cNvPr>
            <p:cNvSpPr>
              <a:spLocks noChangeShapeType="1"/>
            </p:cNvSpPr>
            <p:nvPr/>
          </p:nvSpPr>
          <p:spPr bwMode="auto">
            <a:xfrm>
              <a:off x="1955" y="3028"/>
              <a:ext cx="1358" cy="4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Rectangle 49">
              <a:extLst>
                <a:ext uri="{FF2B5EF4-FFF2-40B4-BE49-F238E27FC236}">
                  <a16:creationId xmlns:a16="http://schemas.microsoft.com/office/drawing/2014/main" id="{C0D46B68-910A-4198-88B5-99B2397F339F}"/>
                </a:ext>
              </a:extLst>
            </p:cNvPr>
            <p:cNvSpPr>
              <a:spLocks noChangeArrowheads="1"/>
            </p:cNvSpPr>
            <p:nvPr/>
          </p:nvSpPr>
          <p:spPr bwMode="auto">
            <a:xfrm>
              <a:off x="1864" y="2921"/>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5" name="Rectangle 50">
              <a:extLst>
                <a:ext uri="{FF2B5EF4-FFF2-40B4-BE49-F238E27FC236}">
                  <a16:creationId xmlns:a16="http://schemas.microsoft.com/office/drawing/2014/main" id="{AAE12F04-60C7-43CE-9F3A-D2DF14BF7E38}"/>
                </a:ext>
              </a:extLst>
            </p:cNvPr>
            <p:cNvSpPr>
              <a:spLocks noChangeArrowheads="1"/>
            </p:cNvSpPr>
            <p:nvPr/>
          </p:nvSpPr>
          <p:spPr bwMode="auto">
            <a:xfrm>
              <a:off x="2314" y="3059"/>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6" name="Rectangle 51">
              <a:extLst>
                <a:ext uri="{FF2B5EF4-FFF2-40B4-BE49-F238E27FC236}">
                  <a16:creationId xmlns:a16="http://schemas.microsoft.com/office/drawing/2014/main" id="{A6714415-0E16-444B-80B1-E938F11775F0}"/>
                </a:ext>
              </a:extLst>
            </p:cNvPr>
            <p:cNvSpPr>
              <a:spLocks noChangeArrowheads="1"/>
            </p:cNvSpPr>
            <p:nvPr/>
          </p:nvSpPr>
          <p:spPr bwMode="auto">
            <a:xfrm>
              <a:off x="2773" y="3201"/>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7" name="Rectangle 52">
              <a:extLst>
                <a:ext uri="{FF2B5EF4-FFF2-40B4-BE49-F238E27FC236}">
                  <a16:creationId xmlns:a16="http://schemas.microsoft.com/office/drawing/2014/main" id="{2C5736C7-DF34-4906-9BE3-39E3685473C7}"/>
                </a:ext>
              </a:extLst>
            </p:cNvPr>
            <p:cNvSpPr>
              <a:spLocks noChangeArrowheads="1"/>
            </p:cNvSpPr>
            <p:nvPr/>
          </p:nvSpPr>
          <p:spPr bwMode="auto">
            <a:xfrm>
              <a:off x="3213" y="3342"/>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8" name="Line 53">
              <a:extLst>
                <a:ext uri="{FF2B5EF4-FFF2-40B4-BE49-F238E27FC236}">
                  <a16:creationId xmlns:a16="http://schemas.microsoft.com/office/drawing/2014/main" id="{236D626E-D1DA-4655-B81C-3F28F921F4F7}"/>
                </a:ext>
              </a:extLst>
            </p:cNvPr>
            <p:cNvSpPr>
              <a:spLocks noChangeShapeType="1"/>
            </p:cNvSpPr>
            <p:nvPr/>
          </p:nvSpPr>
          <p:spPr bwMode="auto">
            <a:xfrm>
              <a:off x="1955" y="2874"/>
              <a:ext cx="1358" cy="4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54">
              <a:extLst>
                <a:ext uri="{FF2B5EF4-FFF2-40B4-BE49-F238E27FC236}">
                  <a16:creationId xmlns:a16="http://schemas.microsoft.com/office/drawing/2014/main" id="{1B4EFA83-637B-4DB7-9D21-FB478D872680}"/>
                </a:ext>
              </a:extLst>
            </p:cNvPr>
            <p:cNvSpPr>
              <a:spLocks noChangeArrowheads="1"/>
            </p:cNvSpPr>
            <p:nvPr/>
          </p:nvSpPr>
          <p:spPr bwMode="auto">
            <a:xfrm>
              <a:off x="1864" y="2767"/>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0" name="Rectangle 55">
              <a:extLst>
                <a:ext uri="{FF2B5EF4-FFF2-40B4-BE49-F238E27FC236}">
                  <a16:creationId xmlns:a16="http://schemas.microsoft.com/office/drawing/2014/main" id="{35B2E413-6A02-4ACA-B342-3FDFAB8AFBF0}"/>
                </a:ext>
              </a:extLst>
            </p:cNvPr>
            <p:cNvSpPr>
              <a:spLocks noChangeArrowheads="1"/>
            </p:cNvSpPr>
            <p:nvPr/>
          </p:nvSpPr>
          <p:spPr bwMode="auto">
            <a:xfrm>
              <a:off x="2314" y="2905"/>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1" name="Rectangle 56">
              <a:extLst>
                <a:ext uri="{FF2B5EF4-FFF2-40B4-BE49-F238E27FC236}">
                  <a16:creationId xmlns:a16="http://schemas.microsoft.com/office/drawing/2014/main" id="{181D3D2A-9433-4FA3-B9A4-CDE70D394D22}"/>
                </a:ext>
              </a:extLst>
            </p:cNvPr>
            <p:cNvSpPr>
              <a:spLocks noChangeArrowheads="1"/>
            </p:cNvSpPr>
            <p:nvPr/>
          </p:nvSpPr>
          <p:spPr bwMode="auto">
            <a:xfrm>
              <a:off x="2773" y="3047"/>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2" name="Rectangle 57">
              <a:extLst>
                <a:ext uri="{FF2B5EF4-FFF2-40B4-BE49-F238E27FC236}">
                  <a16:creationId xmlns:a16="http://schemas.microsoft.com/office/drawing/2014/main" id="{4E2CF4F8-DBFA-4828-AC82-B0E9BD958FD1}"/>
                </a:ext>
              </a:extLst>
            </p:cNvPr>
            <p:cNvSpPr>
              <a:spLocks noChangeArrowheads="1"/>
            </p:cNvSpPr>
            <p:nvPr/>
          </p:nvSpPr>
          <p:spPr bwMode="auto">
            <a:xfrm>
              <a:off x="3213" y="3188"/>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3" name="Rectangle 58">
              <a:extLst>
                <a:ext uri="{FF2B5EF4-FFF2-40B4-BE49-F238E27FC236}">
                  <a16:creationId xmlns:a16="http://schemas.microsoft.com/office/drawing/2014/main" id="{0934185A-DE77-45B8-9C27-95D941F2CA12}"/>
                </a:ext>
              </a:extLst>
            </p:cNvPr>
            <p:cNvSpPr>
              <a:spLocks noChangeArrowheads="1"/>
            </p:cNvSpPr>
            <p:nvPr/>
          </p:nvSpPr>
          <p:spPr bwMode="auto">
            <a:xfrm>
              <a:off x="1864" y="1504"/>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4" name="Rectangle 59">
              <a:extLst>
                <a:ext uri="{FF2B5EF4-FFF2-40B4-BE49-F238E27FC236}">
                  <a16:creationId xmlns:a16="http://schemas.microsoft.com/office/drawing/2014/main" id="{3EA2063C-530D-4D3D-AE74-874ED49A044B}"/>
                </a:ext>
              </a:extLst>
            </p:cNvPr>
            <p:cNvSpPr>
              <a:spLocks noChangeArrowheads="1"/>
            </p:cNvSpPr>
            <p:nvPr/>
          </p:nvSpPr>
          <p:spPr bwMode="auto">
            <a:xfrm>
              <a:off x="2314" y="1925"/>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5" name="Rectangle 60">
              <a:extLst>
                <a:ext uri="{FF2B5EF4-FFF2-40B4-BE49-F238E27FC236}">
                  <a16:creationId xmlns:a16="http://schemas.microsoft.com/office/drawing/2014/main" id="{ADE4BD88-5426-4BA5-A2AB-6EF618EA77E5}"/>
                </a:ext>
              </a:extLst>
            </p:cNvPr>
            <p:cNvSpPr>
              <a:spLocks noChangeArrowheads="1"/>
            </p:cNvSpPr>
            <p:nvPr/>
          </p:nvSpPr>
          <p:spPr bwMode="auto">
            <a:xfrm>
              <a:off x="3213" y="2770"/>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6" name="Rectangle 61">
              <a:extLst>
                <a:ext uri="{FF2B5EF4-FFF2-40B4-BE49-F238E27FC236}">
                  <a16:creationId xmlns:a16="http://schemas.microsoft.com/office/drawing/2014/main" id="{CDE958A2-149B-41B6-89AD-7147818E5C53}"/>
                </a:ext>
              </a:extLst>
            </p:cNvPr>
            <p:cNvSpPr>
              <a:spLocks noChangeArrowheads="1"/>
            </p:cNvSpPr>
            <p:nvPr/>
          </p:nvSpPr>
          <p:spPr bwMode="auto">
            <a:xfrm>
              <a:off x="2773" y="2346"/>
              <a:ext cx="150" cy="1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77" name="Rectangle 62">
              <a:extLst>
                <a:ext uri="{FF2B5EF4-FFF2-40B4-BE49-F238E27FC236}">
                  <a16:creationId xmlns:a16="http://schemas.microsoft.com/office/drawing/2014/main" id="{A4F5B86B-A02C-40B0-9406-668CD9C0A7F5}"/>
                </a:ext>
              </a:extLst>
            </p:cNvPr>
            <p:cNvSpPr>
              <a:spLocks noChangeArrowheads="1"/>
            </p:cNvSpPr>
            <p:nvPr/>
          </p:nvSpPr>
          <p:spPr bwMode="auto">
            <a:xfrm>
              <a:off x="2464" y="1825"/>
              <a:ext cx="299" cy="1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2</a:t>
              </a:r>
            </a:p>
          </p:txBody>
        </p:sp>
        <p:sp>
          <p:nvSpPr>
            <p:cNvPr id="78" name="Rectangle 63">
              <a:extLst>
                <a:ext uri="{FF2B5EF4-FFF2-40B4-BE49-F238E27FC236}">
                  <a16:creationId xmlns:a16="http://schemas.microsoft.com/office/drawing/2014/main" id="{6F2FDC05-2CDD-4698-88B1-3E9CFFBD3766}"/>
                </a:ext>
              </a:extLst>
            </p:cNvPr>
            <p:cNvSpPr>
              <a:spLocks noChangeArrowheads="1"/>
            </p:cNvSpPr>
            <p:nvPr/>
          </p:nvSpPr>
          <p:spPr bwMode="auto">
            <a:xfrm>
              <a:off x="2014" y="1473"/>
              <a:ext cx="30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1</a:t>
              </a:r>
            </a:p>
          </p:txBody>
        </p:sp>
        <p:sp>
          <p:nvSpPr>
            <p:cNvPr id="79" name="Rectangle 64">
              <a:extLst>
                <a:ext uri="{FF2B5EF4-FFF2-40B4-BE49-F238E27FC236}">
                  <a16:creationId xmlns:a16="http://schemas.microsoft.com/office/drawing/2014/main" id="{7B6080CC-8BDF-4993-958D-5A630AE67516}"/>
                </a:ext>
              </a:extLst>
            </p:cNvPr>
            <p:cNvSpPr>
              <a:spLocks noChangeArrowheads="1"/>
            </p:cNvSpPr>
            <p:nvPr/>
          </p:nvSpPr>
          <p:spPr bwMode="auto">
            <a:xfrm>
              <a:off x="3263" y="2629"/>
              <a:ext cx="300"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4</a:t>
              </a:r>
            </a:p>
          </p:txBody>
        </p:sp>
      </p:grpSp>
    </p:spTree>
    <p:extLst>
      <p:ext uri="{BB962C8B-B14F-4D97-AF65-F5344CB8AC3E}">
        <p14:creationId xmlns:p14="http://schemas.microsoft.com/office/powerpoint/2010/main" val="4197669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（一）什么是“投票之谜”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“投票之谜”（或“投票悖论”）是指在所有可供选择的方案中，没有一个方案能够获得多数票。</a:t>
            </a:r>
          </a:p>
          <a:p>
            <a:pPr>
              <a:defRPr/>
            </a:pPr>
            <a:endParaRPr lang="en-US" altLang="zh-CN" sz="2200" dirty="0">
              <a:solidFill>
                <a:sysClr val="windowText" lastClr="000000"/>
              </a:solidFill>
              <a:latin typeface="微软雅黑"/>
              <a:ea typeface="微软雅黑"/>
              <a:cs typeface="微软雅黑"/>
            </a:endParaRPr>
          </a:p>
        </p:txBody>
      </p:sp>
      <p:graphicFrame>
        <p:nvGraphicFramePr>
          <p:cNvPr id="15" name="Group 45"/>
          <p:cNvGraphicFramePr>
            <a:graphicFrameLocks/>
          </p:cNvGraphicFramePr>
          <p:nvPr>
            <p:extLst>
              <p:ext uri="{D42A27DB-BD31-4B8C-83A1-F6EECF244321}">
                <p14:modId xmlns:p14="http://schemas.microsoft.com/office/powerpoint/2010/main" val="3926088319"/>
              </p:ext>
            </p:extLst>
          </p:nvPr>
        </p:nvGraphicFramePr>
        <p:xfrm>
          <a:off x="888999" y="3032124"/>
          <a:ext cx="6477001" cy="3234321"/>
        </p:xfrm>
        <a:graphic>
          <a:graphicData uri="http://schemas.openxmlformats.org/drawingml/2006/table">
            <a:tbl>
              <a:tblPr/>
              <a:tblGrid>
                <a:gridCol w="1635606">
                  <a:extLst>
                    <a:ext uri="{9D8B030D-6E8A-4147-A177-3AD203B41FA5}">
                      <a16:colId xmlns:a16="http://schemas.microsoft.com/office/drawing/2014/main" val="20000"/>
                    </a:ext>
                  </a:extLst>
                </a:gridCol>
                <a:gridCol w="1574271">
                  <a:extLst>
                    <a:ext uri="{9D8B030D-6E8A-4147-A177-3AD203B41FA5}">
                      <a16:colId xmlns:a16="http://schemas.microsoft.com/office/drawing/2014/main" val="20001"/>
                    </a:ext>
                  </a:extLst>
                </a:gridCol>
                <a:gridCol w="1632880">
                  <a:extLst>
                    <a:ext uri="{9D8B030D-6E8A-4147-A177-3AD203B41FA5}">
                      <a16:colId xmlns:a16="http://schemas.microsoft.com/office/drawing/2014/main" val="20002"/>
                    </a:ext>
                  </a:extLst>
                </a:gridCol>
                <a:gridCol w="1634244">
                  <a:extLst>
                    <a:ext uri="{9D8B030D-6E8A-4147-A177-3AD203B41FA5}">
                      <a16:colId xmlns:a16="http://schemas.microsoft.com/office/drawing/2014/main" val="20003"/>
                    </a:ext>
                  </a:extLst>
                </a:gridCol>
              </a:tblGrid>
              <a:tr h="1116955">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0" i="0" u="none" strike="noStrike" cap="none" normalizeH="0" baseline="0" dirty="0">
                          <a:ln>
                            <a:noFill/>
                          </a:ln>
                          <a:solidFill>
                            <a:schemeClr val="tx1"/>
                          </a:solidFill>
                          <a:effectLst/>
                          <a:latin typeface="华文楷体" charset="0"/>
                          <a:ea typeface="华文楷体" charset="0"/>
                          <a:cs typeface="华文楷体" charset="0"/>
                        </a:rPr>
                        <a:t> </a:t>
                      </a:r>
                      <a:r>
                        <a:rPr kumimoji="1" lang="en-US" altLang="zh-CN" sz="2000" b="0" i="0" u="none" strike="noStrike" cap="none" normalizeH="0" baseline="0" dirty="0">
                          <a:ln>
                            <a:noFill/>
                          </a:ln>
                          <a:solidFill>
                            <a:schemeClr val="tx1"/>
                          </a:solidFill>
                          <a:effectLst/>
                          <a:latin typeface="华文楷体" charset="0"/>
                          <a:ea typeface="华文楷体" charset="0"/>
                          <a:cs typeface="华文楷体" charset="0"/>
                        </a:rPr>
                        <a:t>             </a:t>
                      </a:r>
                      <a:r>
                        <a:rPr kumimoji="1" lang="zh-CN" altLang="en-US" sz="2000" b="0" i="0" u="none" strike="noStrike" cap="none" normalizeH="0" baseline="0" dirty="0">
                          <a:ln>
                            <a:noFill/>
                          </a:ln>
                          <a:solidFill>
                            <a:schemeClr val="tx1"/>
                          </a:solidFill>
                          <a:effectLst/>
                          <a:latin typeface="华文楷体" charset="0"/>
                          <a:ea typeface="华文楷体" charset="0"/>
                          <a:cs typeface="华文楷体" charset="0"/>
                        </a:rPr>
                        <a:t>颜色        </a:t>
                      </a:r>
                      <a:endParaRPr kumimoji="1" lang="en-US" altLang="zh-CN" sz="2000" b="0" i="0" u="none" strike="noStrike" cap="none" normalizeH="0" baseline="0" dirty="0">
                        <a:ln>
                          <a:noFill/>
                        </a:ln>
                        <a:solidFill>
                          <a:schemeClr val="tx1"/>
                        </a:solidFill>
                        <a:effectLst/>
                        <a:latin typeface="华文楷体" charset="0"/>
                        <a:ea typeface="华文楷体" charset="0"/>
                        <a:cs typeface="华文楷体" charset="0"/>
                      </a:endParaRPr>
                    </a:p>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endParaRPr kumimoji="1" lang="en-US" altLang="zh-CN" sz="2000" b="0" i="0" u="none" strike="noStrike" cap="none" normalizeH="0" baseline="0" dirty="0">
                        <a:ln>
                          <a:noFill/>
                        </a:ln>
                        <a:solidFill>
                          <a:schemeClr val="tx1"/>
                        </a:solidFill>
                        <a:effectLst/>
                        <a:latin typeface="华文楷体" charset="0"/>
                        <a:ea typeface="华文楷体" charset="0"/>
                        <a:cs typeface="华文楷体" charset="0"/>
                      </a:endParaRPr>
                    </a:p>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zh-CN" altLang="en-US" sz="2000" b="0" i="0" u="none" strike="noStrike" cap="none" normalizeH="0" baseline="0" dirty="0">
                          <a:ln>
                            <a:noFill/>
                          </a:ln>
                          <a:solidFill>
                            <a:schemeClr val="tx1"/>
                          </a:solidFill>
                          <a:effectLst/>
                          <a:latin typeface="华文楷体" charset="0"/>
                          <a:ea typeface="华文楷体" charset="0"/>
                          <a:cs typeface="华文楷体" charset="0"/>
                        </a:rPr>
                        <a:t>方案投票人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zh-CN" altLang="en-US" sz="2400" b="1" i="0" u="none" strike="noStrike" cap="none" normalizeH="0" baseline="0">
                          <a:ln>
                            <a:noFill/>
                          </a:ln>
                          <a:solidFill>
                            <a:schemeClr val="tx1"/>
                          </a:solidFill>
                          <a:effectLst/>
                          <a:latin typeface="华文楷体" charset="0"/>
                          <a:ea typeface="华文楷体" charset="0"/>
                          <a:cs typeface="华文楷体" charset="0"/>
                        </a:rPr>
                        <a:t>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zh-CN" altLang="en-US" sz="2400" b="1" i="0" u="none" strike="noStrike" cap="none" normalizeH="0" baseline="0">
                          <a:ln>
                            <a:noFill/>
                          </a:ln>
                          <a:solidFill>
                            <a:schemeClr val="tx1"/>
                          </a:solidFill>
                          <a:effectLst/>
                          <a:latin typeface="华文楷体" charset="0"/>
                          <a:ea typeface="华文楷体" charset="0"/>
                          <a:cs typeface="华文楷体" charset="0"/>
                        </a:rPr>
                        <a:t>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zh-CN" altLang="en-US" sz="2400" b="1" i="0" u="none" strike="noStrike" cap="none" normalizeH="0" baseline="0">
                          <a:ln>
                            <a:noFill/>
                          </a:ln>
                          <a:solidFill>
                            <a:schemeClr val="tx1"/>
                          </a:solidFill>
                          <a:effectLst/>
                          <a:latin typeface="华文楷体" charset="0"/>
                          <a:ea typeface="华文楷体" charset="0"/>
                          <a:cs typeface="华文楷体" charset="0"/>
                        </a:rPr>
                        <a:t>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9598">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dirty="0">
                          <a:ln>
                            <a:noFill/>
                          </a:ln>
                          <a:solidFill>
                            <a:schemeClr val="tx1"/>
                          </a:solidFill>
                          <a:effectLst/>
                          <a:latin typeface="华文楷体" charset="0"/>
                          <a:ea typeface="华文楷体" charset="0"/>
                          <a:cs typeface="华文楷体"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9598">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9598">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dirty="0">
                          <a:ln>
                            <a:noFill/>
                          </a:ln>
                          <a:solidFill>
                            <a:schemeClr val="tx1"/>
                          </a:solidFill>
                          <a:effectLst/>
                          <a:latin typeface="华文楷体" charset="0"/>
                          <a:ea typeface="华文楷体" charset="0"/>
                          <a:cs typeface="华文楷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001">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zh-CN" altLang="en-US" sz="2400" b="0" i="0" u="none" strike="noStrike" cap="none" normalizeH="0" baseline="0" dirty="0">
                          <a:ln>
                            <a:noFill/>
                          </a:ln>
                          <a:solidFill>
                            <a:schemeClr val="tx1"/>
                          </a:solidFill>
                          <a:effectLst/>
                          <a:latin typeface="华文楷体" charset="0"/>
                          <a:ea typeface="华文楷体" charset="0"/>
                          <a:cs typeface="华文楷体" charset="0"/>
                        </a:rPr>
                        <a:t>得分合计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a:ln>
                            <a:noFill/>
                          </a:ln>
                          <a:solidFill>
                            <a:schemeClr val="tx1"/>
                          </a:solidFill>
                          <a:effectLst/>
                          <a:latin typeface="华文楷体" charset="0"/>
                          <a:ea typeface="华文楷体" charset="0"/>
                          <a:cs typeface="华文楷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46150" rtl="0" eaLnBrk="1" fontAlgn="base" latinLnBrk="0" hangingPunct="1">
                        <a:lnSpc>
                          <a:spcPct val="100000"/>
                        </a:lnSpc>
                        <a:spcBef>
                          <a:spcPct val="20000"/>
                        </a:spcBef>
                        <a:spcAft>
                          <a:spcPct val="0"/>
                        </a:spcAft>
                        <a:buClr>
                          <a:schemeClr val="accent1"/>
                        </a:buClr>
                        <a:buSzPct val="80000"/>
                        <a:buFont typeface="Wingdings" charset="0"/>
                        <a:buNone/>
                        <a:tabLst/>
                      </a:pPr>
                      <a:r>
                        <a:rPr kumimoji="1" lang="en-US" altLang="zh-CN" sz="2400" b="1" i="0" u="none" strike="noStrike" cap="none" normalizeH="0" baseline="0" dirty="0">
                          <a:ln>
                            <a:noFill/>
                          </a:ln>
                          <a:solidFill>
                            <a:schemeClr val="tx1"/>
                          </a:solidFill>
                          <a:effectLst/>
                          <a:latin typeface="华文楷体" charset="0"/>
                          <a:ea typeface="华文楷体" charset="0"/>
                          <a:cs typeface="华文楷体"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0513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（二）中间投票人</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）要避免“投票之谜”，必须同时满足两个条件：第一，投票着应具有单峰偏好；第二，是对方案进行两两表决。</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所谓“峰”是指投票人效用曲线上的一个点，该点所有相邻点的效用都低于它，即由此点向任何方向的偏离，都意味着他的效用减少。</a:t>
            </a:r>
          </a:p>
          <a:p>
            <a:pPr>
              <a:defRPr/>
            </a:pPr>
            <a:r>
              <a:rPr lang="zh-CN" altLang="en-US" sz="2000" dirty="0">
                <a:solidFill>
                  <a:sysClr val="windowText" lastClr="000000"/>
                </a:solidFill>
                <a:latin typeface="微软雅黑"/>
                <a:ea typeface="微软雅黑"/>
                <a:cs typeface="微软雅黑"/>
              </a:rPr>
              <a:t>如果在投票者的效用曲线上只出现一个峰值，则称为单峰偏好；</a:t>
            </a:r>
          </a:p>
          <a:p>
            <a:pPr>
              <a:defRPr/>
            </a:pPr>
            <a:r>
              <a:rPr lang="zh-CN" altLang="en-US" sz="2000" dirty="0">
                <a:solidFill>
                  <a:sysClr val="windowText" lastClr="000000"/>
                </a:solidFill>
                <a:latin typeface="微软雅黑"/>
                <a:ea typeface="微软雅黑"/>
                <a:cs typeface="微软雅黑"/>
              </a:rPr>
              <a:t>如果曲线上存在有两个（或两个以上的）峰值，则称为双峰（或多峰）偏好。</a:t>
            </a:r>
          </a:p>
          <a:p>
            <a:pPr marL="0" indent="0">
              <a:buNone/>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808107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graphicFrame>
        <p:nvGraphicFramePr>
          <p:cNvPr id="17" name="Object 4"/>
          <p:cNvGraphicFramePr>
            <a:graphicFrameLocks noChangeAspect="1"/>
          </p:cNvGraphicFramePr>
          <p:nvPr>
            <p:extLst>
              <p:ext uri="{D42A27DB-BD31-4B8C-83A1-F6EECF244321}">
                <p14:modId xmlns:p14="http://schemas.microsoft.com/office/powerpoint/2010/main" val="411178819"/>
              </p:ext>
            </p:extLst>
          </p:nvPr>
        </p:nvGraphicFramePr>
        <p:xfrm>
          <a:off x="1800739" y="1260920"/>
          <a:ext cx="5351802" cy="2108286"/>
        </p:xfrm>
        <a:graphic>
          <a:graphicData uri="http://schemas.openxmlformats.org/presentationml/2006/ole">
            <mc:AlternateContent xmlns:mc="http://schemas.openxmlformats.org/markup-compatibility/2006">
              <mc:Choice xmlns:v="urn:schemas-microsoft-com:vml" Requires="v">
                <p:oleObj spid="_x0000_s36913" r:id="rId5" imgW="4229690" imgH="1152381" progId="Paint.Picture">
                  <p:embed/>
                </p:oleObj>
              </mc:Choice>
              <mc:Fallback>
                <p:oleObj r:id="rId5" imgW="4229690" imgH="115238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739" y="1260920"/>
                        <a:ext cx="5351802" cy="2108286"/>
                      </a:xfrm>
                      <a:prstGeom prst="rect">
                        <a:avLst/>
                      </a:prstGeom>
                      <a:noFill/>
                      <a:ln>
                        <a:noFill/>
                      </a:ln>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4277071200"/>
              </p:ext>
            </p:extLst>
          </p:nvPr>
        </p:nvGraphicFramePr>
        <p:xfrm>
          <a:off x="1765527" y="3884716"/>
          <a:ext cx="5364731" cy="2174142"/>
        </p:xfrm>
        <a:graphic>
          <a:graphicData uri="http://schemas.openxmlformats.org/presentationml/2006/ole">
            <mc:AlternateContent xmlns:mc="http://schemas.openxmlformats.org/markup-compatibility/2006">
              <mc:Choice xmlns:v="urn:schemas-microsoft-com:vml" Requires="v">
                <p:oleObj spid="_x0000_s36914" r:id="rId7" imgW="4657143" imgH="1286055" progId="Paint.Picture">
                  <p:embed/>
                </p:oleObj>
              </mc:Choice>
              <mc:Fallback>
                <p:oleObj r:id="rId7" imgW="4657143" imgH="1286055"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527" y="3884716"/>
                        <a:ext cx="5364731" cy="21741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90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1+#ppt_w/2"/>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若三人对三种颜色（方案）的偏好次序如下：</a:t>
            </a:r>
          </a:p>
          <a:p>
            <a:pPr>
              <a:defRPr/>
            </a:pPr>
            <a:r>
              <a:rPr lang="en-US" altLang="zh-CN" sz="2200" dirty="0">
                <a:solidFill>
                  <a:sysClr val="windowText" lastClr="000000"/>
                </a:solidFill>
                <a:latin typeface="微软雅黑"/>
                <a:ea typeface="微软雅黑"/>
                <a:cs typeface="微软雅黑"/>
              </a:rPr>
              <a:t>A</a:t>
            </a:r>
            <a:r>
              <a:rPr lang="zh-CN" altLang="en-US" sz="2200" dirty="0">
                <a:solidFill>
                  <a:sysClr val="windowText" lastClr="000000"/>
                </a:solidFill>
                <a:latin typeface="微软雅黑"/>
                <a:ea typeface="微软雅黑"/>
                <a:cs typeface="微软雅黑"/>
              </a:rPr>
              <a:t>：红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蓝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黄</a:t>
            </a:r>
          </a:p>
          <a:p>
            <a:pPr>
              <a:defRPr/>
            </a:pPr>
            <a:r>
              <a:rPr lang="en-US" altLang="zh-CN" sz="2200" dirty="0">
                <a:solidFill>
                  <a:sysClr val="windowText" lastClr="000000"/>
                </a:solidFill>
                <a:latin typeface="微软雅黑"/>
                <a:ea typeface="微软雅黑"/>
                <a:cs typeface="微软雅黑"/>
              </a:rPr>
              <a:t>B</a:t>
            </a:r>
            <a:r>
              <a:rPr lang="zh-CN" altLang="en-US" sz="2200" dirty="0">
                <a:solidFill>
                  <a:sysClr val="windowText" lastClr="000000"/>
                </a:solidFill>
                <a:latin typeface="微软雅黑"/>
                <a:ea typeface="微软雅黑"/>
                <a:cs typeface="微软雅黑"/>
              </a:rPr>
              <a:t>：蓝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红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黄</a:t>
            </a:r>
          </a:p>
          <a:p>
            <a:pPr>
              <a:defRPr/>
            </a:pPr>
            <a:r>
              <a:rPr lang="en-US" altLang="zh-CN" sz="2200" dirty="0">
                <a:solidFill>
                  <a:sysClr val="windowText" lastClr="000000"/>
                </a:solidFill>
                <a:latin typeface="微软雅黑"/>
                <a:ea typeface="微软雅黑"/>
                <a:cs typeface="微软雅黑"/>
              </a:rPr>
              <a:t>C</a:t>
            </a:r>
            <a:r>
              <a:rPr lang="zh-CN" altLang="en-US" sz="2200" dirty="0">
                <a:solidFill>
                  <a:sysClr val="windowText" lastClr="000000"/>
                </a:solidFill>
                <a:latin typeface="微软雅黑"/>
                <a:ea typeface="微软雅黑"/>
                <a:cs typeface="微软雅黑"/>
              </a:rPr>
              <a:t>：黄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蓝 </a:t>
            </a:r>
            <a:r>
              <a:rPr lang="en-US" altLang="zh-CN" sz="2200" dirty="0">
                <a:solidFill>
                  <a:sysClr val="windowText" lastClr="000000"/>
                </a:solidFill>
                <a:latin typeface="微软雅黑"/>
                <a:ea typeface="微软雅黑"/>
                <a:cs typeface="微软雅黑"/>
              </a:rPr>
              <a:t>&gt; </a:t>
            </a:r>
            <a:r>
              <a:rPr lang="zh-CN" altLang="en-US" sz="2200" dirty="0">
                <a:solidFill>
                  <a:sysClr val="windowText" lastClr="000000"/>
                </a:solidFill>
                <a:latin typeface="微软雅黑"/>
                <a:ea typeface="微软雅黑"/>
                <a:cs typeface="微软雅黑"/>
              </a:rPr>
              <a:t>红</a:t>
            </a:r>
          </a:p>
          <a:p>
            <a:pPr>
              <a:defRPr/>
            </a:pPr>
            <a:r>
              <a:rPr lang="zh-CN" altLang="en-US" sz="2200" dirty="0">
                <a:solidFill>
                  <a:sysClr val="windowText" lastClr="000000"/>
                </a:solidFill>
                <a:latin typeface="微软雅黑"/>
                <a:ea typeface="微软雅黑"/>
                <a:cs typeface="微软雅黑"/>
              </a:rPr>
              <a:t>理性条件：无论哪个投票人，如果认为</a:t>
            </a:r>
            <a:r>
              <a:rPr lang="en-US" altLang="zh-CN" sz="2200" dirty="0">
                <a:solidFill>
                  <a:sysClr val="windowText" lastClr="000000"/>
                </a:solidFill>
                <a:latin typeface="微软雅黑"/>
                <a:ea typeface="微软雅黑"/>
                <a:cs typeface="微软雅黑"/>
              </a:rPr>
              <a:t>X &gt; Y</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Y &gt; Z</a:t>
            </a:r>
            <a:r>
              <a:rPr lang="zh-CN" altLang="en-US" sz="2200" dirty="0">
                <a:solidFill>
                  <a:sysClr val="windowText" lastClr="000000"/>
                </a:solidFill>
                <a:latin typeface="微软雅黑"/>
                <a:ea typeface="微软雅黑"/>
                <a:cs typeface="微软雅黑"/>
              </a:rPr>
              <a:t>，则必然认为</a:t>
            </a:r>
            <a:r>
              <a:rPr lang="en-US" altLang="zh-CN" sz="2200" dirty="0">
                <a:solidFill>
                  <a:sysClr val="windowText" lastClr="000000"/>
                </a:solidFill>
                <a:latin typeface="微软雅黑"/>
                <a:ea typeface="微软雅黑"/>
                <a:cs typeface="微软雅黑"/>
              </a:rPr>
              <a:t>X &gt; Z</a:t>
            </a:r>
            <a:r>
              <a:rPr lang="zh-CN" altLang="en-US" sz="2200" dirty="0">
                <a:solidFill>
                  <a:sysClr val="windowText" lastClr="000000"/>
                </a:solidFill>
                <a:latin typeface="微软雅黑"/>
                <a:ea typeface="微软雅黑"/>
                <a:cs typeface="微软雅黑"/>
              </a:rPr>
              <a:t>；且每个人都会依据偏好顺序进行选择。</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914208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sz="2200" dirty="0">
              <a:solidFill>
                <a:sysClr val="windowText" lastClr="000000"/>
              </a:solidFill>
              <a:latin typeface="微软雅黑"/>
              <a:ea typeface="微软雅黑"/>
              <a:cs typeface="微软雅黑"/>
            </a:endParaRPr>
          </a:p>
        </p:txBody>
      </p:sp>
      <p:grpSp>
        <p:nvGrpSpPr>
          <p:cNvPr id="15" name="Group 918"/>
          <p:cNvGrpSpPr>
            <a:grpSpLocks/>
          </p:cNvGrpSpPr>
          <p:nvPr/>
        </p:nvGrpSpPr>
        <p:grpSpPr bwMode="auto">
          <a:xfrm>
            <a:off x="512234" y="1697566"/>
            <a:ext cx="7162800" cy="4162425"/>
            <a:chOff x="-3" y="-3"/>
            <a:chExt cx="4043" cy="2622"/>
          </a:xfrm>
        </p:grpSpPr>
        <p:grpSp>
          <p:nvGrpSpPr>
            <p:cNvPr id="17" name="Group 916"/>
            <p:cNvGrpSpPr>
              <a:grpSpLocks/>
            </p:cNvGrpSpPr>
            <p:nvPr/>
          </p:nvGrpSpPr>
          <p:grpSpPr bwMode="auto">
            <a:xfrm>
              <a:off x="0" y="0"/>
              <a:ext cx="4037" cy="2616"/>
              <a:chOff x="0" y="0"/>
              <a:chExt cx="4037" cy="2616"/>
            </a:xfrm>
          </p:grpSpPr>
          <p:grpSp>
            <p:nvGrpSpPr>
              <p:cNvPr id="20" name="Group 767"/>
              <p:cNvGrpSpPr>
                <a:grpSpLocks/>
              </p:cNvGrpSpPr>
              <p:nvPr/>
            </p:nvGrpSpPr>
            <p:grpSpPr bwMode="auto">
              <a:xfrm>
                <a:off x="0" y="0"/>
                <a:ext cx="1364" cy="327"/>
                <a:chOff x="0" y="0"/>
                <a:chExt cx="1364" cy="327"/>
              </a:xfrm>
            </p:grpSpPr>
            <p:sp>
              <p:nvSpPr>
                <p:cNvPr id="246" name="Rectangle 691"/>
                <p:cNvSpPr>
                  <a:spLocks noChangeArrowheads="1"/>
                </p:cNvSpPr>
                <p:nvPr/>
              </p:nvSpPr>
              <p:spPr bwMode="auto">
                <a:xfrm>
                  <a:off x="43" y="0"/>
                  <a:ext cx="127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第一种选法</a:t>
                  </a:r>
                </a:p>
                <a:p>
                  <a:pPr algn="ctr" eaLnBrk="0" hangingPunct="0"/>
                  <a:endParaRPr kumimoji="0" lang="en-US" altLang="zh-CN" dirty="0">
                    <a:solidFill>
                      <a:schemeClr val="bg1"/>
                    </a:solidFill>
                    <a:latin typeface="Arial" charset="0"/>
                  </a:endParaRPr>
                </a:p>
              </p:txBody>
            </p:sp>
            <p:sp>
              <p:nvSpPr>
                <p:cNvPr id="247" name="Rectangle 766"/>
                <p:cNvSpPr>
                  <a:spLocks noChangeArrowheads="1"/>
                </p:cNvSpPr>
                <p:nvPr/>
              </p:nvSpPr>
              <p:spPr bwMode="auto">
                <a:xfrm>
                  <a:off x="0" y="0"/>
                  <a:ext cx="136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4" name="Group 769"/>
              <p:cNvGrpSpPr>
                <a:grpSpLocks/>
              </p:cNvGrpSpPr>
              <p:nvPr/>
            </p:nvGrpSpPr>
            <p:grpSpPr bwMode="auto">
              <a:xfrm>
                <a:off x="1364" y="0"/>
                <a:ext cx="1363" cy="327"/>
                <a:chOff x="1364" y="0"/>
                <a:chExt cx="1363" cy="327"/>
              </a:xfrm>
            </p:grpSpPr>
            <p:sp>
              <p:nvSpPr>
                <p:cNvPr id="244" name="Rectangle 692"/>
                <p:cNvSpPr>
                  <a:spLocks noChangeArrowheads="1"/>
                </p:cNvSpPr>
                <p:nvPr/>
              </p:nvSpPr>
              <p:spPr bwMode="auto">
                <a:xfrm>
                  <a:off x="1407" y="0"/>
                  <a:ext cx="127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第二种选法</a:t>
                  </a:r>
                </a:p>
                <a:p>
                  <a:pPr algn="ctr" eaLnBrk="0" hangingPunct="0"/>
                  <a:endParaRPr kumimoji="0" lang="en-US" altLang="zh-CN" dirty="0">
                    <a:solidFill>
                      <a:schemeClr val="bg1"/>
                    </a:solidFill>
                    <a:latin typeface="Arial" charset="0"/>
                  </a:endParaRPr>
                </a:p>
              </p:txBody>
            </p:sp>
            <p:sp>
              <p:nvSpPr>
                <p:cNvPr id="245" name="Rectangle 768"/>
                <p:cNvSpPr>
                  <a:spLocks noChangeArrowheads="1"/>
                </p:cNvSpPr>
                <p:nvPr/>
              </p:nvSpPr>
              <p:spPr bwMode="auto">
                <a:xfrm>
                  <a:off x="1364" y="0"/>
                  <a:ext cx="136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5" name="Group 771"/>
              <p:cNvGrpSpPr>
                <a:grpSpLocks/>
              </p:cNvGrpSpPr>
              <p:nvPr/>
            </p:nvGrpSpPr>
            <p:grpSpPr bwMode="auto">
              <a:xfrm>
                <a:off x="2727" y="0"/>
                <a:ext cx="1310" cy="327"/>
                <a:chOff x="2727" y="0"/>
                <a:chExt cx="1310" cy="327"/>
              </a:xfrm>
            </p:grpSpPr>
            <p:sp>
              <p:nvSpPr>
                <p:cNvPr id="242" name="Rectangle 693"/>
                <p:cNvSpPr>
                  <a:spLocks noChangeArrowheads="1"/>
                </p:cNvSpPr>
                <p:nvPr/>
              </p:nvSpPr>
              <p:spPr bwMode="auto">
                <a:xfrm>
                  <a:off x="2770" y="0"/>
                  <a:ext cx="122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第三种选法</a:t>
                  </a:r>
                </a:p>
                <a:p>
                  <a:pPr algn="ctr" eaLnBrk="0" hangingPunct="0"/>
                  <a:endParaRPr kumimoji="0" lang="en-US" altLang="zh-CN" dirty="0">
                    <a:solidFill>
                      <a:schemeClr val="bg1"/>
                    </a:solidFill>
                    <a:latin typeface="Arial" charset="0"/>
                  </a:endParaRPr>
                </a:p>
              </p:txBody>
            </p:sp>
            <p:sp>
              <p:nvSpPr>
                <p:cNvPr id="243" name="Rectangle 770"/>
                <p:cNvSpPr>
                  <a:spLocks noChangeArrowheads="1"/>
                </p:cNvSpPr>
                <p:nvPr/>
              </p:nvSpPr>
              <p:spPr bwMode="auto">
                <a:xfrm>
                  <a:off x="2727" y="0"/>
                  <a:ext cx="131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6" name="Group 773"/>
              <p:cNvGrpSpPr>
                <a:grpSpLocks/>
              </p:cNvGrpSpPr>
              <p:nvPr/>
            </p:nvGrpSpPr>
            <p:grpSpPr bwMode="auto">
              <a:xfrm>
                <a:off x="0" y="327"/>
                <a:ext cx="330" cy="327"/>
                <a:chOff x="0" y="327"/>
                <a:chExt cx="330" cy="327"/>
              </a:xfrm>
            </p:grpSpPr>
            <p:sp>
              <p:nvSpPr>
                <p:cNvPr id="240" name="Rectangle 694"/>
                <p:cNvSpPr>
                  <a:spLocks noChangeArrowheads="1"/>
                </p:cNvSpPr>
                <p:nvPr/>
              </p:nvSpPr>
              <p:spPr bwMode="auto">
                <a:xfrm>
                  <a:off x="43"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41" name="Rectangle 772"/>
                <p:cNvSpPr>
                  <a:spLocks noChangeArrowheads="1"/>
                </p:cNvSpPr>
                <p:nvPr/>
              </p:nvSpPr>
              <p:spPr bwMode="auto">
                <a:xfrm>
                  <a:off x="0"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7" name="Group 775"/>
              <p:cNvGrpSpPr>
                <a:grpSpLocks/>
              </p:cNvGrpSpPr>
              <p:nvPr/>
            </p:nvGrpSpPr>
            <p:grpSpPr bwMode="auto">
              <a:xfrm>
                <a:off x="330" y="327"/>
                <a:ext cx="356" cy="327"/>
                <a:chOff x="330" y="327"/>
                <a:chExt cx="356" cy="327"/>
              </a:xfrm>
            </p:grpSpPr>
            <p:sp>
              <p:nvSpPr>
                <p:cNvPr id="238" name="Rectangle 695"/>
                <p:cNvSpPr>
                  <a:spLocks noChangeArrowheads="1"/>
                </p:cNvSpPr>
                <p:nvPr/>
              </p:nvSpPr>
              <p:spPr bwMode="auto">
                <a:xfrm>
                  <a:off x="373" y="327"/>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39" name="Rectangle 774"/>
                <p:cNvSpPr>
                  <a:spLocks noChangeArrowheads="1"/>
                </p:cNvSpPr>
                <p:nvPr/>
              </p:nvSpPr>
              <p:spPr bwMode="auto">
                <a:xfrm>
                  <a:off x="330" y="327"/>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8" name="Group 777"/>
              <p:cNvGrpSpPr>
                <a:grpSpLocks/>
              </p:cNvGrpSpPr>
              <p:nvPr/>
            </p:nvGrpSpPr>
            <p:grpSpPr bwMode="auto">
              <a:xfrm>
                <a:off x="686" y="327"/>
                <a:ext cx="332" cy="327"/>
                <a:chOff x="686" y="327"/>
                <a:chExt cx="332" cy="327"/>
              </a:xfrm>
            </p:grpSpPr>
            <p:sp>
              <p:nvSpPr>
                <p:cNvPr id="236" name="Rectangle 696"/>
                <p:cNvSpPr>
                  <a:spLocks noChangeArrowheads="1"/>
                </p:cNvSpPr>
                <p:nvPr/>
              </p:nvSpPr>
              <p:spPr bwMode="auto">
                <a:xfrm>
                  <a:off x="729" y="327"/>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37" name="Rectangle 776"/>
                <p:cNvSpPr>
                  <a:spLocks noChangeArrowheads="1"/>
                </p:cNvSpPr>
                <p:nvPr/>
              </p:nvSpPr>
              <p:spPr bwMode="auto">
                <a:xfrm>
                  <a:off x="686" y="327"/>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9" name="Group 779"/>
              <p:cNvGrpSpPr>
                <a:grpSpLocks/>
              </p:cNvGrpSpPr>
              <p:nvPr/>
            </p:nvGrpSpPr>
            <p:grpSpPr bwMode="auto">
              <a:xfrm>
                <a:off x="1018" y="327"/>
                <a:ext cx="346" cy="327"/>
                <a:chOff x="1018" y="327"/>
                <a:chExt cx="346" cy="327"/>
              </a:xfrm>
            </p:grpSpPr>
            <p:sp>
              <p:nvSpPr>
                <p:cNvPr id="234" name="Rectangle 697"/>
                <p:cNvSpPr>
                  <a:spLocks noChangeArrowheads="1"/>
                </p:cNvSpPr>
                <p:nvPr/>
              </p:nvSpPr>
              <p:spPr bwMode="auto">
                <a:xfrm>
                  <a:off x="1061" y="327"/>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35" name="Rectangle 778"/>
                <p:cNvSpPr>
                  <a:spLocks noChangeArrowheads="1"/>
                </p:cNvSpPr>
                <p:nvPr/>
              </p:nvSpPr>
              <p:spPr bwMode="auto">
                <a:xfrm>
                  <a:off x="1018" y="327"/>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0" name="Group 781"/>
              <p:cNvGrpSpPr>
                <a:grpSpLocks/>
              </p:cNvGrpSpPr>
              <p:nvPr/>
            </p:nvGrpSpPr>
            <p:grpSpPr bwMode="auto">
              <a:xfrm>
                <a:off x="1364" y="327"/>
                <a:ext cx="342" cy="327"/>
                <a:chOff x="1364" y="327"/>
                <a:chExt cx="342" cy="327"/>
              </a:xfrm>
            </p:grpSpPr>
            <p:sp>
              <p:nvSpPr>
                <p:cNvPr id="232" name="Rectangle 698"/>
                <p:cNvSpPr>
                  <a:spLocks noChangeArrowheads="1"/>
                </p:cNvSpPr>
                <p:nvPr/>
              </p:nvSpPr>
              <p:spPr bwMode="auto">
                <a:xfrm>
                  <a:off x="1407" y="327"/>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33" name="Rectangle 780"/>
                <p:cNvSpPr>
                  <a:spLocks noChangeArrowheads="1"/>
                </p:cNvSpPr>
                <p:nvPr/>
              </p:nvSpPr>
              <p:spPr bwMode="auto">
                <a:xfrm>
                  <a:off x="1364" y="327"/>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1" name="Group 783"/>
              <p:cNvGrpSpPr>
                <a:grpSpLocks/>
              </p:cNvGrpSpPr>
              <p:nvPr/>
            </p:nvGrpSpPr>
            <p:grpSpPr bwMode="auto">
              <a:xfrm>
                <a:off x="1706" y="327"/>
                <a:ext cx="343" cy="327"/>
                <a:chOff x="1706" y="327"/>
                <a:chExt cx="343" cy="327"/>
              </a:xfrm>
            </p:grpSpPr>
            <p:sp>
              <p:nvSpPr>
                <p:cNvPr id="230" name="Rectangle 699"/>
                <p:cNvSpPr>
                  <a:spLocks noChangeArrowheads="1"/>
                </p:cNvSpPr>
                <p:nvPr/>
              </p:nvSpPr>
              <p:spPr bwMode="auto">
                <a:xfrm>
                  <a:off x="1749" y="327"/>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31" name="Rectangle 782"/>
                <p:cNvSpPr>
                  <a:spLocks noChangeArrowheads="1"/>
                </p:cNvSpPr>
                <p:nvPr/>
              </p:nvSpPr>
              <p:spPr bwMode="auto">
                <a:xfrm>
                  <a:off x="1706" y="327"/>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2" name="Group 785"/>
              <p:cNvGrpSpPr>
                <a:grpSpLocks/>
              </p:cNvGrpSpPr>
              <p:nvPr/>
            </p:nvGrpSpPr>
            <p:grpSpPr bwMode="auto">
              <a:xfrm>
                <a:off x="2049" y="327"/>
                <a:ext cx="348" cy="327"/>
                <a:chOff x="2049" y="327"/>
                <a:chExt cx="348" cy="327"/>
              </a:xfrm>
            </p:grpSpPr>
            <p:sp>
              <p:nvSpPr>
                <p:cNvPr id="228" name="Rectangle 700"/>
                <p:cNvSpPr>
                  <a:spLocks noChangeArrowheads="1"/>
                </p:cNvSpPr>
                <p:nvPr/>
              </p:nvSpPr>
              <p:spPr bwMode="auto">
                <a:xfrm>
                  <a:off x="2092" y="327"/>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29" name="Rectangle 784"/>
                <p:cNvSpPr>
                  <a:spLocks noChangeArrowheads="1"/>
                </p:cNvSpPr>
                <p:nvPr/>
              </p:nvSpPr>
              <p:spPr bwMode="auto">
                <a:xfrm>
                  <a:off x="2049" y="327"/>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3" name="Group 787"/>
              <p:cNvGrpSpPr>
                <a:grpSpLocks/>
              </p:cNvGrpSpPr>
              <p:nvPr/>
            </p:nvGrpSpPr>
            <p:grpSpPr bwMode="auto">
              <a:xfrm>
                <a:off x="2397" y="327"/>
                <a:ext cx="330" cy="327"/>
                <a:chOff x="2397" y="327"/>
                <a:chExt cx="330" cy="327"/>
              </a:xfrm>
            </p:grpSpPr>
            <p:sp>
              <p:nvSpPr>
                <p:cNvPr id="226" name="Rectangle 701"/>
                <p:cNvSpPr>
                  <a:spLocks noChangeArrowheads="1"/>
                </p:cNvSpPr>
                <p:nvPr/>
              </p:nvSpPr>
              <p:spPr bwMode="auto">
                <a:xfrm>
                  <a:off x="2440"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27" name="Rectangle 786"/>
                <p:cNvSpPr>
                  <a:spLocks noChangeArrowheads="1"/>
                </p:cNvSpPr>
                <p:nvPr/>
              </p:nvSpPr>
              <p:spPr bwMode="auto">
                <a:xfrm>
                  <a:off x="2397"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4" name="Group 789"/>
              <p:cNvGrpSpPr>
                <a:grpSpLocks/>
              </p:cNvGrpSpPr>
              <p:nvPr/>
            </p:nvGrpSpPr>
            <p:grpSpPr bwMode="auto">
              <a:xfrm>
                <a:off x="2727" y="327"/>
                <a:ext cx="330" cy="327"/>
                <a:chOff x="2727" y="327"/>
                <a:chExt cx="330" cy="327"/>
              </a:xfrm>
            </p:grpSpPr>
            <p:sp>
              <p:nvSpPr>
                <p:cNvPr id="224" name="Rectangle 702"/>
                <p:cNvSpPr>
                  <a:spLocks noChangeArrowheads="1"/>
                </p:cNvSpPr>
                <p:nvPr/>
              </p:nvSpPr>
              <p:spPr bwMode="auto">
                <a:xfrm>
                  <a:off x="2770"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25" name="Rectangle 788"/>
                <p:cNvSpPr>
                  <a:spLocks noChangeArrowheads="1"/>
                </p:cNvSpPr>
                <p:nvPr/>
              </p:nvSpPr>
              <p:spPr bwMode="auto">
                <a:xfrm>
                  <a:off x="2727"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5" name="Group 791"/>
              <p:cNvGrpSpPr>
                <a:grpSpLocks/>
              </p:cNvGrpSpPr>
              <p:nvPr/>
            </p:nvGrpSpPr>
            <p:grpSpPr bwMode="auto">
              <a:xfrm>
                <a:off x="3057" y="327"/>
                <a:ext cx="319" cy="327"/>
                <a:chOff x="3057" y="327"/>
                <a:chExt cx="319" cy="327"/>
              </a:xfrm>
            </p:grpSpPr>
            <p:sp>
              <p:nvSpPr>
                <p:cNvPr id="222" name="Rectangle 703"/>
                <p:cNvSpPr>
                  <a:spLocks noChangeArrowheads="1"/>
                </p:cNvSpPr>
                <p:nvPr/>
              </p:nvSpPr>
              <p:spPr bwMode="auto">
                <a:xfrm>
                  <a:off x="3100" y="327"/>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23" name="Rectangle 790"/>
                <p:cNvSpPr>
                  <a:spLocks noChangeArrowheads="1"/>
                </p:cNvSpPr>
                <p:nvPr/>
              </p:nvSpPr>
              <p:spPr bwMode="auto">
                <a:xfrm>
                  <a:off x="3057" y="327"/>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6" name="Group 793"/>
              <p:cNvGrpSpPr>
                <a:grpSpLocks/>
              </p:cNvGrpSpPr>
              <p:nvPr/>
            </p:nvGrpSpPr>
            <p:grpSpPr bwMode="auto">
              <a:xfrm>
                <a:off x="3376" y="327"/>
                <a:ext cx="319" cy="327"/>
                <a:chOff x="3376" y="327"/>
                <a:chExt cx="319" cy="327"/>
              </a:xfrm>
            </p:grpSpPr>
            <p:sp>
              <p:nvSpPr>
                <p:cNvPr id="220" name="Rectangle 704"/>
                <p:cNvSpPr>
                  <a:spLocks noChangeArrowheads="1"/>
                </p:cNvSpPr>
                <p:nvPr/>
              </p:nvSpPr>
              <p:spPr bwMode="auto">
                <a:xfrm>
                  <a:off x="3419" y="327"/>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21" name="Rectangle 792"/>
                <p:cNvSpPr>
                  <a:spLocks noChangeArrowheads="1"/>
                </p:cNvSpPr>
                <p:nvPr/>
              </p:nvSpPr>
              <p:spPr bwMode="auto">
                <a:xfrm>
                  <a:off x="3376" y="327"/>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7" name="Group 795"/>
              <p:cNvGrpSpPr>
                <a:grpSpLocks/>
              </p:cNvGrpSpPr>
              <p:nvPr/>
            </p:nvGrpSpPr>
            <p:grpSpPr bwMode="auto">
              <a:xfrm>
                <a:off x="3695" y="327"/>
                <a:ext cx="342" cy="327"/>
                <a:chOff x="3695" y="327"/>
                <a:chExt cx="342" cy="327"/>
              </a:xfrm>
            </p:grpSpPr>
            <p:sp>
              <p:nvSpPr>
                <p:cNvPr id="218" name="Rectangle 705"/>
                <p:cNvSpPr>
                  <a:spLocks noChangeArrowheads="1"/>
                </p:cNvSpPr>
                <p:nvPr/>
              </p:nvSpPr>
              <p:spPr bwMode="auto">
                <a:xfrm>
                  <a:off x="3738" y="327"/>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19" name="Rectangle 794"/>
                <p:cNvSpPr>
                  <a:spLocks noChangeArrowheads="1"/>
                </p:cNvSpPr>
                <p:nvPr/>
              </p:nvSpPr>
              <p:spPr bwMode="auto">
                <a:xfrm>
                  <a:off x="3695" y="327"/>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8" name="Group 797"/>
              <p:cNvGrpSpPr>
                <a:grpSpLocks/>
              </p:cNvGrpSpPr>
              <p:nvPr/>
            </p:nvGrpSpPr>
            <p:grpSpPr bwMode="auto">
              <a:xfrm>
                <a:off x="0" y="654"/>
                <a:ext cx="330" cy="327"/>
                <a:chOff x="0" y="654"/>
                <a:chExt cx="330" cy="327"/>
              </a:xfrm>
            </p:grpSpPr>
            <p:sp>
              <p:nvSpPr>
                <p:cNvPr id="216" name="Rectangle 706"/>
                <p:cNvSpPr>
                  <a:spLocks noChangeArrowheads="1"/>
                </p:cNvSpPr>
                <p:nvPr/>
              </p:nvSpPr>
              <p:spPr bwMode="auto">
                <a:xfrm>
                  <a:off x="43"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217" name="Rectangle 796"/>
                <p:cNvSpPr>
                  <a:spLocks noChangeArrowheads="1"/>
                </p:cNvSpPr>
                <p:nvPr/>
              </p:nvSpPr>
              <p:spPr bwMode="auto">
                <a:xfrm>
                  <a:off x="0"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9" name="Group 799"/>
              <p:cNvGrpSpPr>
                <a:grpSpLocks/>
              </p:cNvGrpSpPr>
              <p:nvPr/>
            </p:nvGrpSpPr>
            <p:grpSpPr bwMode="auto">
              <a:xfrm>
                <a:off x="330" y="654"/>
                <a:ext cx="356" cy="327"/>
                <a:chOff x="330" y="654"/>
                <a:chExt cx="356" cy="327"/>
              </a:xfrm>
            </p:grpSpPr>
            <p:sp>
              <p:nvSpPr>
                <p:cNvPr id="214" name="Rectangle 707"/>
                <p:cNvSpPr>
                  <a:spLocks noChangeArrowheads="1"/>
                </p:cNvSpPr>
                <p:nvPr/>
              </p:nvSpPr>
              <p:spPr bwMode="auto">
                <a:xfrm>
                  <a:off x="373" y="654"/>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15" name="Rectangle 798"/>
                <p:cNvSpPr>
                  <a:spLocks noChangeArrowheads="1"/>
                </p:cNvSpPr>
                <p:nvPr/>
              </p:nvSpPr>
              <p:spPr bwMode="auto">
                <a:xfrm>
                  <a:off x="330" y="654"/>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0" name="Group 801"/>
              <p:cNvGrpSpPr>
                <a:grpSpLocks/>
              </p:cNvGrpSpPr>
              <p:nvPr/>
            </p:nvGrpSpPr>
            <p:grpSpPr bwMode="auto">
              <a:xfrm>
                <a:off x="686" y="654"/>
                <a:ext cx="332" cy="327"/>
                <a:chOff x="686" y="654"/>
                <a:chExt cx="332" cy="327"/>
              </a:xfrm>
            </p:grpSpPr>
            <p:sp>
              <p:nvSpPr>
                <p:cNvPr id="212" name="Rectangle 708"/>
                <p:cNvSpPr>
                  <a:spLocks noChangeArrowheads="1"/>
                </p:cNvSpPr>
                <p:nvPr/>
              </p:nvSpPr>
              <p:spPr bwMode="auto">
                <a:xfrm>
                  <a:off x="729" y="654"/>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13" name="Rectangle 800"/>
                <p:cNvSpPr>
                  <a:spLocks noChangeArrowheads="1"/>
                </p:cNvSpPr>
                <p:nvPr/>
              </p:nvSpPr>
              <p:spPr bwMode="auto">
                <a:xfrm>
                  <a:off x="686" y="654"/>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1" name="Group 803"/>
              <p:cNvGrpSpPr>
                <a:grpSpLocks/>
              </p:cNvGrpSpPr>
              <p:nvPr/>
            </p:nvGrpSpPr>
            <p:grpSpPr bwMode="auto">
              <a:xfrm>
                <a:off x="1018" y="654"/>
                <a:ext cx="346" cy="327"/>
                <a:chOff x="1018" y="654"/>
                <a:chExt cx="346" cy="327"/>
              </a:xfrm>
            </p:grpSpPr>
            <p:sp>
              <p:nvSpPr>
                <p:cNvPr id="210" name="Rectangle 709"/>
                <p:cNvSpPr>
                  <a:spLocks noChangeArrowheads="1"/>
                </p:cNvSpPr>
                <p:nvPr/>
              </p:nvSpPr>
              <p:spPr bwMode="auto">
                <a:xfrm>
                  <a:off x="1061" y="654"/>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11" name="Rectangle 802"/>
                <p:cNvSpPr>
                  <a:spLocks noChangeArrowheads="1"/>
                </p:cNvSpPr>
                <p:nvPr/>
              </p:nvSpPr>
              <p:spPr bwMode="auto">
                <a:xfrm>
                  <a:off x="1018" y="654"/>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2" name="Group 805"/>
              <p:cNvGrpSpPr>
                <a:grpSpLocks/>
              </p:cNvGrpSpPr>
              <p:nvPr/>
            </p:nvGrpSpPr>
            <p:grpSpPr bwMode="auto">
              <a:xfrm>
                <a:off x="1364" y="654"/>
                <a:ext cx="342" cy="327"/>
                <a:chOff x="1364" y="654"/>
                <a:chExt cx="342" cy="327"/>
              </a:xfrm>
            </p:grpSpPr>
            <p:sp>
              <p:nvSpPr>
                <p:cNvPr id="208" name="Rectangle 710"/>
                <p:cNvSpPr>
                  <a:spLocks noChangeArrowheads="1"/>
                </p:cNvSpPr>
                <p:nvPr/>
              </p:nvSpPr>
              <p:spPr bwMode="auto">
                <a:xfrm>
                  <a:off x="1407" y="654"/>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209" name="Rectangle 804"/>
                <p:cNvSpPr>
                  <a:spLocks noChangeArrowheads="1"/>
                </p:cNvSpPr>
                <p:nvPr/>
              </p:nvSpPr>
              <p:spPr bwMode="auto">
                <a:xfrm>
                  <a:off x="1364" y="654"/>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3" name="Group 807"/>
              <p:cNvGrpSpPr>
                <a:grpSpLocks/>
              </p:cNvGrpSpPr>
              <p:nvPr/>
            </p:nvGrpSpPr>
            <p:grpSpPr bwMode="auto">
              <a:xfrm>
                <a:off x="1706" y="654"/>
                <a:ext cx="343" cy="327"/>
                <a:chOff x="1706" y="654"/>
                <a:chExt cx="343" cy="327"/>
              </a:xfrm>
            </p:grpSpPr>
            <p:sp>
              <p:nvSpPr>
                <p:cNvPr id="206" name="Rectangle 711"/>
                <p:cNvSpPr>
                  <a:spLocks noChangeArrowheads="1"/>
                </p:cNvSpPr>
                <p:nvPr/>
              </p:nvSpPr>
              <p:spPr bwMode="auto">
                <a:xfrm>
                  <a:off x="1749" y="654"/>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07" name="Rectangle 806"/>
                <p:cNvSpPr>
                  <a:spLocks noChangeArrowheads="1"/>
                </p:cNvSpPr>
                <p:nvPr/>
              </p:nvSpPr>
              <p:spPr bwMode="auto">
                <a:xfrm>
                  <a:off x="1706" y="654"/>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4" name="Group 809"/>
              <p:cNvGrpSpPr>
                <a:grpSpLocks/>
              </p:cNvGrpSpPr>
              <p:nvPr/>
            </p:nvGrpSpPr>
            <p:grpSpPr bwMode="auto">
              <a:xfrm>
                <a:off x="2049" y="654"/>
                <a:ext cx="348" cy="327"/>
                <a:chOff x="2049" y="654"/>
                <a:chExt cx="348" cy="327"/>
              </a:xfrm>
            </p:grpSpPr>
            <p:sp>
              <p:nvSpPr>
                <p:cNvPr id="204" name="Rectangle 712"/>
                <p:cNvSpPr>
                  <a:spLocks noChangeArrowheads="1"/>
                </p:cNvSpPr>
                <p:nvPr/>
              </p:nvSpPr>
              <p:spPr bwMode="auto">
                <a:xfrm>
                  <a:off x="2092" y="654"/>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05" name="Rectangle 808"/>
                <p:cNvSpPr>
                  <a:spLocks noChangeArrowheads="1"/>
                </p:cNvSpPr>
                <p:nvPr/>
              </p:nvSpPr>
              <p:spPr bwMode="auto">
                <a:xfrm>
                  <a:off x="2049" y="654"/>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5" name="Group 811"/>
              <p:cNvGrpSpPr>
                <a:grpSpLocks/>
              </p:cNvGrpSpPr>
              <p:nvPr/>
            </p:nvGrpSpPr>
            <p:grpSpPr bwMode="auto">
              <a:xfrm>
                <a:off x="2397" y="654"/>
                <a:ext cx="330" cy="327"/>
                <a:chOff x="2397" y="654"/>
                <a:chExt cx="330" cy="327"/>
              </a:xfrm>
            </p:grpSpPr>
            <p:sp>
              <p:nvSpPr>
                <p:cNvPr id="202" name="Rectangle 713"/>
                <p:cNvSpPr>
                  <a:spLocks noChangeArrowheads="1"/>
                </p:cNvSpPr>
                <p:nvPr/>
              </p:nvSpPr>
              <p:spPr bwMode="auto">
                <a:xfrm>
                  <a:off x="2440"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03" name="Rectangle 810"/>
                <p:cNvSpPr>
                  <a:spLocks noChangeArrowheads="1"/>
                </p:cNvSpPr>
                <p:nvPr/>
              </p:nvSpPr>
              <p:spPr bwMode="auto">
                <a:xfrm>
                  <a:off x="2397"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6" name="Group 813"/>
              <p:cNvGrpSpPr>
                <a:grpSpLocks/>
              </p:cNvGrpSpPr>
              <p:nvPr/>
            </p:nvGrpSpPr>
            <p:grpSpPr bwMode="auto">
              <a:xfrm>
                <a:off x="2727" y="654"/>
                <a:ext cx="330" cy="327"/>
                <a:chOff x="2727" y="654"/>
                <a:chExt cx="330" cy="327"/>
              </a:xfrm>
            </p:grpSpPr>
            <p:sp>
              <p:nvSpPr>
                <p:cNvPr id="200" name="Rectangle 714"/>
                <p:cNvSpPr>
                  <a:spLocks noChangeArrowheads="1"/>
                </p:cNvSpPr>
                <p:nvPr/>
              </p:nvSpPr>
              <p:spPr bwMode="auto">
                <a:xfrm>
                  <a:off x="2770"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201" name="Rectangle 812"/>
                <p:cNvSpPr>
                  <a:spLocks noChangeArrowheads="1"/>
                </p:cNvSpPr>
                <p:nvPr/>
              </p:nvSpPr>
              <p:spPr bwMode="auto">
                <a:xfrm>
                  <a:off x="2727"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7" name="Group 815"/>
              <p:cNvGrpSpPr>
                <a:grpSpLocks/>
              </p:cNvGrpSpPr>
              <p:nvPr/>
            </p:nvGrpSpPr>
            <p:grpSpPr bwMode="auto">
              <a:xfrm>
                <a:off x="3057" y="654"/>
                <a:ext cx="319" cy="327"/>
                <a:chOff x="3057" y="654"/>
                <a:chExt cx="319" cy="327"/>
              </a:xfrm>
            </p:grpSpPr>
            <p:sp>
              <p:nvSpPr>
                <p:cNvPr id="198" name="Rectangle 715"/>
                <p:cNvSpPr>
                  <a:spLocks noChangeArrowheads="1"/>
                </p:cNvSpPr>
                <p:nvPr/>
              </p:nvSpPr>
              <p:spPr bwMode="auto">
                <a:xfrm>
                  <a:off x="3100" y="654"/>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99" name="Rectangle 814"/>
                <p:cNvSpPr>
                  <a:spLocks noChangeArrowheads="1"/>
                </p:cNvSpPr>
                <p:nvPr/>
              </p:nvSpPr>
              <p:spPr bwMode="auto">
                <a:xfrm>
                  <a:off x="3057" y="654"/>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8" name="Group 817"/>
              <p:cNvGrpSpPr>
                <a:grpSpLocks/>
              </p:cNvGrpSpPr>
              <p:nvPr/>
            </p:nvGrpSpPr>
            <p:grpSpPr bwMode="auto">
              <a:xfrm>
                <a:off x="3376" y="654"/>
                <a:ext cx="319" cy="327"/>
                <a:chOff x="3376" y="654"/>
                <a:chExt cx="319" cy="327"/>
              </a:xfrm>
            </p:grpSpPr>
            <p:sp>
              <p:nvSpPr>
                <p:cNvPr id="196" name="Rectangle 716"/>
                <p:cNvSpPr>
                  <a:spLocks noChangeArrowheads="1"/>
                </p:cNvSpPr>
                <p:nvPr/>
              </p:nvSpPr>
              <p:spPr bwMode="auto">
                <a:xfrm>
                  <a:off x="3419" y="654"/>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7" name="Rectangle 816"/>
                <p:cNvSpPr>
                  <a:spLocks noChangeArrowheads="1"/>
                </p:cNvSpPr>
                <p:nvPr/>
              </p:nvSpPr>
              <p:spPr bwMode="auto">
                <a:xfrm>
                  <a:off x="3376" y="654"/>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9" name="Group 819"/>
              <p:cNvGrpSpPr>
                <a:grpSpLocks/>
              </p:cNvGrpSpPr>
              <p:nvPr/>
            </p:nvGrpSpPr>
            <p:grpSpPr bwMode="auto">
              <a:xfrm>
                <a:off x="3695" y="654"/>
                <a:ext cx="342" cy="327"/>
                <a:chOff x="3695" y="654"/>
                <a:chExt cx="342" cy="327"/>
              </a:xfrm>
            </p:grpSpPr>
            <p:sp>
              <p:nvSpPr>
                <p:cNvPr id="194" name="Rectangle 717"/>
                <p:cNvSpPr>
                  <a:spLocks noChangeArrowheads="1"/>
                </p:cNvSpPr>
                <p:nvPr/>
              </p:nvSpPr>
              <p:spPr bwMode="auto">
                <a:xfrm>
                  <a:off x="3738" y="654"/>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5" name="Rectangle 818"/>
                <p:cNvSpPr>
                  <a:spLocks noChangeArrowheads="1"/>
                </p:cNvSpPr>
                <p:nvPr/>
              </p:nvSpPr>
              <p:spPr bwMode="auto">
                <a:xfrm>
                  <a:off x="3695" y="654"/>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0" name="Group 821"/>
              <p:cNvGrpSpPr>
                <a:grpSpLocks/>
              </p:cNvGrpSpPr>
              <p:nvPr/>
            </p:nvGrpSpPr>
            <p:grpSpPr bwMode="auto">
              <a:xfrm>
                <a:off x="0" y="981"/>
                <a:ext cx="330" cy="327"/>
                <a:chOff x="0" y="981"/>
                <a:chExt cx="330" cy="327"/>
              </a:xfrm>
            </p:grpSpPr>
            <p:sp>
              <p:nvSpPr>
                <p:cNvPr id="192" name="Rectangle 718"/>
                <p:cNvSpPr>
                  <a:spLocks noChangeArrowheads="1"/>
                </p:cNvSpPr>
                <p:nvPr/>
              </p:nvSpPr>
              <p:spPr bwMode="auto">
                <a:xfrm>
                  <a:off x="43"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93" name="Rectangle 820"/>
                <p:cNvSpPr>
                  <a:spLocks noChangeArrowheads="1"/>
                </p:cNvSpPr>
                <p:nvPr/>
              </p:nvSpPr>
              <p:spPr bwMode="auto">
                <a:xfrm>
                  <a:off x="0"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1" name="Group 823"/>
              <p:cNvGrpSpPr>
                <a:grpSpLocks/>
              </p:cNvGrpSpPr>
              <p:nvPr/>
            </p:nvGrpSpPr>
            <p:grpSpPr bwMode="auto">
              <a:xfrm>
                <a:off x="330" y="981"/>
                <a:ext cx="356" cy="327"/>
                <a:chOff x="330" y="981"/>
                <a:chExt cx="356" cy="327"/>
              </a:xfrm>
            </p:grpSpPr>
            <p:sp>
              <p:nvSpPr>
                <p:cNvPr id="190" name="Rectangle 719"/>
                <p:cNvSpPr>
                  <a:spLocks noChangeArrowheads="1"/>
                </p:cNvSpPr>
                <p:nvPr/>
              </p:nvSpPr>
              <p:spPr bwMode="auto">
                <a:xfrm>
                  <a:off x="373" y="981"/>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1" name="Rectangle 822"/>
                <p:cNvSpPr>
                  <a:spLocks noChangeArrowheads="1"/>
                </p:cNvSpPr>
                <p:nvPr/>
              </p:nvSpPr>
              <p:spPr bwMode="auto">
                <a:xfrm>
                  <a:off x="330" y="981"/>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2" name="Group 825"/>
              <p:cNvGrpSpPr>
                <a:grpSpLocks/>
              </p:cNvGrpSpPr>
              <p:nvPr/>
            </p:nvGrpSpPr>
            <p:grpSpPr bwMode="auto">
              <a:xfrm>
                <a:off x="686" y="981"/>
                <a:ext cx="332" cy="327"/>
                <a:chOff x="686" y="981"/>
                <a:chExt cx="332" cy="327"/>
              </a:xfrm>
            </p:grpSpPr>
            <p:sp>
              <p:nvSpPr>
                <p:cNvPr id="188" name="Rectangle 720"/>
                <p:cNvSpPr>
                  <a:spLocks noChangeArrowheads="1"/>
                </p:cNvSpPr>
                <p:nvPr/>
              </p:nvSpPr>
              <p:spPr bwMode="auto">
                <a:xfrm>
                  <a:off x="729" y="981"/>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9" name="Rectangle 824"/>
                <p:cNvSpPr>
                  <a:spLocks noChangeArrowheads="1"/>
                </p:cNvSpPr>
                <p:nvPr/>
              </p:nvSpPr>
              <p:spPr bwMode="auto">
                <a:xfrm>
                  <a:off x="686" y="981"/>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3" name="Group 827"/>
              <p:cNvGrpSpPr>
                <a:grpSpLocks/>
              </p:cNvGrpSpPr>
              <p:nvPr/>
            </p:nvGrpSpPr>
            <p:grpSpPr bwMode="auto">
              <a:xfrm>
                <a:off x="1018" y="981"/>
                <a:ext cx="346" cy="327"/>
                <a:chOff x="1018" y="981"/>
                <a:chExt cx="346" cy="327"/>
              </a:xfrm>
            </p:grpSpPr>
            <p:sp>
              <p:nvSpPr>
                <p:cNvPr id="186" name="Rectangle 721"/>
                <p:cNvSpPr>
                  <a:spLocks noChangeArrowheads="1"/>
                </p:cNvSpPr>
                <p:nvPr/>
              </p:nvSpPr>
              <p:spPr bwMode="auto">
                <a:xfrm>
                  <a:off x="1061" y="981"/>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87" name="Rectangle 826"/>
                <p:cNvSpPr>
                  <a:spLocks noChangeArrowheads="1"/>
                </p:cNvSpPr>
                <p:nvPr/>
              </p:nvSpPr>
              <p:spPr bwMode="auto">
                <a:xfrm>
                  <a:off x="1018" y="981"/>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4" name="Group 829"/>
              <p:cNvGrpSpPr>
                <a:grpSpLocks/>
              </p:cNvGrpSpPr>
              <p:nvPr/>
            </p:nvGrpSpPr>
            <p:grpSpPr bwMode="auto">
              <a:xfrm>
                <a:off x="1364" y="981"/>
                <a:ext cx="342" cy="327"/>
                <a:chOff x="1364" y="981"/>
                <a:chExt cx="342" cy="327"/>
              </a:xfrm>
            </p:grpSpPr>
            <p:sp>
              <p:nvSpPr>
                <p:cNvPr id="184" name="Rectangle 722"/>
                <p:cNvSpPr>
                  <a:spLocks noChangeArrowheads="1"/>
                </p:cNvSpPr>
                <p:nvPr/>
              </p:nvSpPr>
              <p:spPr bwMode="auto">
                <a:xfrm>
                  <a:off x="1407" y="981"/>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85" name="Rectangle 828"/>
                <p:cNvSpPr>
                  <a:spLocks noChangeArrowheads="1"/>
                </p:cNvSpPr>
                <p:nvPr/>
              </p:nvSpPr>
              <p:spPr bwMode="auto">
                <a:xfrm>
                  <a:off x="1364" y="981"/>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5" name="Group 831"/>
              <p:cNvGrpSpPr>
                <a:grpSpLocks/>
              </p:cNvGrpSpPr>
              <p:nvPr/>
            </p:nvGrpSpPr>
            <p:grpSpPr bwMode="auto">
              <a:xfrm>
                <a:off x="1706" y="981"/>
                <a:ext cx="343" cy="327"/>
                <a:chOff x="1706" y="981"/>
                <a:chExt cx="343" cy="327"/>
              </a:xfrm>
            </p:grpSpPr>
            <p:sp>
              <p:nvSpPr>
                <p:cNvPr id="182" name="Rectangle 723"/>
                <p:cNvSpPr>
                  <a:spLocks noChangeArrowheads="1"/>
                </p:cNvSpPr>
                <p:nvPr/>
              </p:nvSpPr>
              <p:spPr bwMode="auto">
                <a:xfrm>
                  <a:off x="1749" y="981"/>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3" name="Rectangle 830"/>
                <p:cNvSpPr>
                  <a:spLocks noChangeArrowheads="1"/>
                </p:cNvSpPr>
                <p:nvPr/>
              </p:nvSpPr>
              <p:spPr bwMode="auto">
                <a:xfrm>
                  <a:off x="1706" y="981"/>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6" name="Group 833"/>
              <p:cNvGrpSpPr>
                <a:grpSpLocks/>
              </p:cNvGrpSpPr>
              <p:nvPr/>
            </p:nvGrpSpPr>
            <p:grpSpPr bwMode="auto">
              <a:xfrm>
                <a:off x="2049" y="981"/>
                <a:ext cx="348" cy="327"/>
                <a:chOff x="2049" y="981"/>
                <a:chExt cx="348" cy="327"/>
              </a:xfrm>
            </p:grpSpPr>
            <p:sp>
              <p:nvSpPr>
                <p:cNvPr id="180" name="Rectangle 724"/>
                <p:cNvSpPr>
                  <a:spLocks noChangeArrowheads="1"/>
                </p:cNvSpPr>
                <p:nvPr/>
              </p:nvSpPr>
              <p:spPr bwMode="auto">
                <a:xfrm>
                  <a:off x="2092" y="981"/>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1" name="Rectangle 832"/>
                <p:cNvSpPr>
                  <a:spLocks noChangeArrowheads="1"/>
                </p:cNvSpPr>
                <p:nvPr/>
              </p:nvSpPr>
              <p:spPr bwMode="auto">
                <a:xfrm>
                  <a:off x="2049" y="981"/>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7" name="Group 835"/>
              <p:cNvGrpSpPr>
                <a:grpSpLocks/>
              </p:cNvGrpSpPr>
              <p:nvPr/>
            </p:nvGrpSpPr>
            <p:grpSpPr bwMode="auto">
              <a:xfrm>
                <a:off x="2397" y="981"/>
                <a:ext cx="330" cy="327"/>
                <a:chOff x="2397" y="981"/>
                <a:chExt cx="330" cy="327"/>
              </a:xfrm>
            </p:grpSpPr>
            <p:sp>
              <p:nvSpPr>
                <p:cNvPr id="178" name="Rectangle 725"/>
                <p:cNvSpPr>
                  <a:spLocks noChangeArrowheads="1"/>
                </p:cNvSpPr>
                <p:nvPr/>
              </p:nvSpPr>
              <p:spPr bwMode="auto">
                <a:xfrm>
                  <a:off x="2440"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9" name="Rectangle 834"/>
                <p:cNvSpPr>
                  <a:spLocks noChangeArrowheads="1"/>
                </p:cNvSpPr>
                <p:nvPr/>
              </p:nvSpPr>
              <p:spPr bwMode="auto">
                <a:xfrm>
                  <a:off x="2397"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8" name="Group 837"/>
              <p:cNvGrpSpPr>
                <a:grpSpLocks/>
              </p:cNvGrpSpPr>
              <p:nvPr/>
            </p:nvGrpSpPr>
            <p:grpSpPr bwMode="auto">
              <a:xfrm>
                <a:off x="2727" y="981"/>
                <a:ext cx="330" cy="327"/>
                <a:chOff x="2727" y="981"/>
                <a:chExt cx="330" cy="327"/>
              </a:xfrm>
            </p:grpSpPr>
            <p:sp>
              <p:nvSpPr>
                <p:cNvPr id="176" name="Rectangle 726"/>
                <p:cNvSpPr>
                  <a:spLocks noChangeArrowheads="1"/>
                </p:cNvSpPr>
                <p:nvPr/>
              </p:nvSpPr>
              <p:spPr bwMode="auto">
                <a:xfrm>
                  <a:off x="2770"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77" name="Rectangle 836"/>
                <p:cNvSpPr>
                  <a:spLocks noChangeArrowheads="1"/>
                </p:cNvSpPr>
                <p:nvPr/>
              </p:nvSpPr>
              <p:spPr bwMode="auto">
                <a:xfrm>
                  <a:off x="2727"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9" name="Group 839"/>
              <p:cNvGrpSpPr>
                <a:grpSpLocks/>
              </p:cNvGrpSpPr>
              <p:nvPr/>
            </p:nvGrpSpPr>
            <p:grpSpPr bwMode="auto">
              <a:xfrm>
                <a:off x="3057" y="981"/>
                <a:ext cx="319" cy="327"/>
                <a:chOff x="3057" y="981"/>
                <a:chExt cx="319" cy="327"/>
              </a:xfrm>
            </p:grpSpPr>
            <p:sp>
              <p:nvSpPr>
                <p:cNvPr id="174" name="Rectangle 727"/>
                <p:cNvSpPr>
                  <a:spLocks noChangeArrowheads="1"/>
                </p:cNvSpPr>
                <p:nvPr/>
              </p:nvSpPr>
              <p:spPr bwMode="auto">
                <a:xfrm>
                  <a:off x="3100" y="981"/>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75" name="Rectangle 838"/>
                <p:cNvSpPr>
                  <a:spLocks noChangeArrowheads="1"/>
                </p:cNvSpPr>
                <p:nvPr/>
              </p:nvSpPr>
              <p:spPr bwMode="auto">
                <a:xfrm>
                  <a:off x="3057" y="981"/>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 name="Group 841"/>
              <p:cNvGrpSpPr>
                <a:grpSpLocks/>
              </p:cNvGrpSpPr>
              <p:nvPr/>
            </p:nvGrpSpPr>
            <p:grpSpPr bwMode="auto">
              <a:xfrm>
                <a:off x="3376" y="981"/>
                <a:ext cx="319" cy="327"/>
                <a:chOff x="3376" y="981"/>
                <a:chExt cx="319" cy="327"/>
              </a:xfrm>
            </p:grpSpPr>
            <p:sp>
              <p:nvSpPr>
                <p:cNvPr id="172" name="Rectangle 728"/>
                <p:cNvSpPr>
                  <a:spLocks noChangeArrowheads="1"/>
                </p:cNvSpPr>
                <p:nvPr/>
              </p:nvSpPr>
              <p:spPr bwMode="auto">
                <a:xfrm>
                  <a:off x="3419" y="981"/>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3" name="Rectangle 840"/>
                <p:cNvSpPr>
                  <a:spLocks noChangeArrowheads="1"/>
                </p:cNvSpPr>
                <p:nvPr/>
              </p:nvSpPr>
              <p:spPr bwMode="auto">
                <a:xfrm>
                  <a:off x="3376" y="981"/>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1" name="Group 843"/>
              <p:cNvGrpSpPr>
                <a:grpSpLocks/>
              </p:cNvGrpSpPr>
              <p:nvPr/>
            </p:nvGrpSpPr>
            <p:grpSpPr bwMode="auto">
              <a:xfrm>
                <a:off x="3695" y="981"/>
                <a:ext cx="342" cy="327"/>
                <a:chOff x="3695" y="981"/>
                <a:chExt cx="342" cy="327"/>
              </a:xfrm>
            </p:grpSpPr>
            <p:sp>
              <p:nvSpPr>
                <p:cNvPr id="170" name="Rectangle 729"/>
                <p:cNvSpPr>
                  <a:spLocks noChangeArrowheads="1"/>
                </p:cNvSpPr>
                <p:nvPr/>
              </p:nvSpPr>
              <p:spPr bwMode="auto">
                <a:xfrm>
                  <a:off x="3738" y="981"/>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1" name="Rectangle 842"/>
                <p:cNvSpPr>
                  <a:spLocks noChangeArrowheads="1"/>
                </p:cNvSpPr>
                <p:nvPr/>
              </p:nvSpPr>
              <p:spPr bwMode="auto">
                <a:xfrm>
                  <a:off x="3695" y="981"/>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2" name="Group 845"/>
              <p:cNvGrpSpPr>
                <a:grpSpLocks/>
              </p:cNvGrpSpPr>
              <p:nvPr/>
            </p:nvGrpSpPr>
            <p:grpSpPr bwMode="auto">
              <a:xfrm>
                <a:off x="0" y="1308"/>
                <a:ext cx="330" cy="327"/>
                <a:chOff x="0" y="1308"/>
                <a:chExt cx="330" cy="327"/>
              </a:xfrm>
            </p:grpSpPr>
            <p:sp>
              <p:nvSpPr>
                <p:cNvPr id="168" name="Rectangle 730"/>
                <p:cNvSpPr>
                  <a:spLocks noChangeArrowheads="1"/>
                </p:cNvSpPr>
                <p:nvPr/>
              </p:nvSpPr>
              <p:spPr bwMode="auto">
                <a:xfrm>
                  <a:off x="43" y="1308"/>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9" name="Rectangle 844"/>
                <p:cNvSpPr>
                  <a:spLocks noChangeArrowheads="1"/>
                </p:cNvSpPr>
                <p:nvPr/>
              </p:nvSpPr>
              <p:spPr bwMode="auto">
                <a:xfrm>
                  <a:off x="0" y="1308"/>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3" name="Group 847"/>
              <p:cNvGrpSpPr>
                <a:grpSpLocks/>
              </p:cNvGrpSpPr>
              <p:nvPr/>
            </p:nvGrpSpPr>
            <p:grpSpPr bwMode="auto">
              <a:xfrm>
                <a:off x="330" y="1308"/>
                <a:ext cx="1034" cy="327"/>
                <a:chOff x="330" y="1308"/>
                <a:chExt cx="1034" cy="327"/>
              </a:xfrm>
            </p:grpSpPr>
            <p:sp>
              <p:nvSpPr>
                <p:cNvPr id="166" name="Rectangle 731"/>
                <p:cNvSpPr>
                  <a:spLocks noChangeArrowheads="1"/>
                </p:cNvSpPr>
                <p:nvPr/>
              </p:nvSpPr>
              <p:spPr bwMode="auto">
                <a:xfrm>
                  <a:off x="373" y="1308"/>
                  <a:ext cx="94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红色胜出</a:t>
                  </a:r>
                </a:p>
                <a:p>
                  <a:pPr algn="ctr" eaLnBrk="0" hangingPunct="0"/>
                  <a:endParaRPr kumimoji="0" lang="en-US" altLang="zh-CN" dirty="0">
                    <a:solidFill>
                      <a:schemeClr val="bg1"/>
                    </a:solidFill>
                    <a:latin typeface="Arial" charset="0"/>
                  </a:endParaRPr>
                </a:p>
              </p:txBody>
            </p:sp>
            <p:sp>
              <p:nvSpPr>
                <p:cNvPr id="167" name="Rectangle 846"/>
                <p:cNvSpPr>
                  <a:spLocks noChangeArrowheads="1"/>
                </p:cNvSpPr>
                <p:nvPr/>
              </p:nvSpPr>
              <p:spPr bwMode="auto">
                <a:xfrm>
                  <a:off x="330" y="1308"/>
                  <a:ext cx="103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4" name="Group 849"/>
              <p:cNvGrpSpPr>
                <a:grpSpLocks/>
              </p:cNvGrpSpPr>
              <p:nvPr/>
            </p:nvGrpSpPr>
            <p:grpSpPr bwMode="auto">
              <a:xfrm>
                <a:off x="1364" y="1308"/>
                <a:ext cx="342" cy="327"/>
                <a:chOff x="1364" y="1308"/>
                <a:chExt cx="342" cy="327"/>
              </a:xfrm>
            </p:grpSpPr>
            <p:sp>
              <p:nvSpPr>
                <p:cNvPr id="164" name="Rectangle 732"/>
                <p:cNvSpPr>
                  <a:spLocks noChangeArrowheads="1"/>
                </p:cNvSpPr>
                <p:nvPr/>
              </p:nvSpPr>
              <p:spPr bwMode="auto">
                <a:xfrm>
                  <a:off x="1407" y="1308"/>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5" name="Rectangle 848"/>
                <p:cNvSpPr>
                  <a:spLocks noChangeArrowheads="1"/>
                </p:cNvSpPr>
                <p:nvPr/>
              </p:nvSpPr>
              <p:spPr bwMode="auto">
                <a:xfrm>
                  <a:off x="1364" y="1308"/>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5" name="Group 851"/>
              <p:cNvGrpSpPr>
                <a:grpSpLocks/>
              </p:cNvGrpSpPr>
              <p:nvPr/>
            </p:nvGrpSpPr>
            <p:grpSpPr bwMode="auto">
              <a:xfrm>
                <a:off x="1706" y="1308"/>
                <a:ext cx="1021" cy="327"/>
                <a:chOff x="1706" y="1308"/>
                <a:chExt cx="1021" cy="327"/>
              </a:xfrm>
            </p:grpSpPr>
            <p:sp>
              <p:nvSpPr>
                <p:cNvPr id="162" name="Rectangle 733"/>
                <p:cNvSpPr>
                  <a:spLocks noChangeArrowheads="1"/>
                </p:cNvSpPr>
                <p:nvPr/>
              </p:nvSpPr>
              <p:spPr bwMode="auto">
                <a:xfrm>
                  <a:off x="1749" y="1308"/>
                  <a:ext cx="935"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163" name="Rectangle 850"/>
                <p:cNvSpPr>
                  <a:spLocks noChangeArrowheads="1"/>
                </p:cNvSpPr>
                <p:nvPr/>
              </p:nvSpPr>
              <p:spPr bwMode="auto">
                <a:xfrm>
                  <a:off x="1706" y="1308"/>
                  <a:ext cx="1021"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6" name="Group 853"/>
              <p:cNvGrpSpPr>
                <a:grpSpLocks/>
              </p:cNvGrpSpPr>
              <p:nvPr/>
            </p:nvGrpSpPr>
            <p:grpSpPr bwMode="auto">
              <a:xfrm>
                <a:off x="2727" y="1308"/>
                <a:ext cx="330" cy="327"/>
                <a:chOff x="2727" y="1308"/>
                <a:chExt cx="330" cy="327"/>
              </a:xfrm>
            </p:grpSpPr>
            <p:sp>
              <p:nvSpPr>
                <p:cNvPr id="160" name="Rectangle 734"/>
                <p:cNvSpPr>
                  <a:spLocks noChangeArrowheads="1"/>
                </p:cNvSpPr>
                <p:nvPr/>
              </p:nvSpPr>
              <p:spPr bwMode="auto">
                <a:xfrm>
                  <a:off x="2770" y="1308"/>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1" name="Rectangle 852"/>
                <p:cNvSpPr>
                  <a:spLocks noChangeArrowheads="1"/>
                </p:cNvSpPr>
                <p:nvPr/>
              </p:nvSpPr>
              <p:spPr bwMode="auto">
                <a:xfrm>
                  <a:off x="2727" y="1308"/>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7" name="Group 855"/>
              <p:cNvGrpSpPr>
                <a:grpSpLocks/>
              </p:cNvGrpSpPr>
              <p:nvPr/>
            </p:nvGrpSpPr>
            <p:grpSpPr bwMode="auto">
              <a:xfrm>
                <a:off x="3057" y="1308"/>
                <a:ext cx="980" cy="327"/>
                <a:chOff x="3057" y="1308"/>
                <a:chExt cx="980" cy="327"/>
              </a:xfrm>
            </p:grpSpPr>
            <p:sp>
              <p:nvSpPr>
                <p:cNvPr id="158" name="Rectangle 735"/>
                <p:cNvSpPr>
                  <a:spLocks noChangeArrowheads="1"/>
                </p:cNvSpPr>
                <p:nvPr/>
              </p:nvSpPr>
              <p:spPr bwMode="auto">
                <a:xfrm>
                  <a:off x="3100" y="1308"/>
                  <a:ext cx="89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159" name="Rectangle 854"/>
                <p:cNvSpPr>
                  <a:spLocks noChangeArrowheads="1"/>
                </p:cNvSpPr>
                <p:nvPr/>
              </p:nvSpPr>
              <p:spPr bwMode="auto">
                <a:xfrm>
                  <a:off x="3057" y="1308"/>
                  <a:ext cx="98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8" name="Group 857"/>
              <p:cNvGrpSpPr>
                <a:grpSpLocks/>
              </p:cNvGrpSpPr>
              <p:nvPr/>
            </p:nvGrpSpPr>
            <p:grpSpPr bwMode="auto">
              <a:xfrm>
                <a:off x="0" y="1635"/>
                <a:ext cx="330" cy="327"/>
                <a:chOff x="0" y="1635"/>
                <a:chExt cx="330" cy="327"/>
              </a:xfrm>
            </p:grpSpPr>
            <p:sp>
              <p:nvSpPr>
                <p:cNvPr id="156" name="Rectangle 736"/>
                <p:cNvSpPr>
                  <a:spLocks noChangeArrowheads="1"/>
                </p:cNvSpPr>
                <p:nvPr/>
              </p:nvSpPr>
              <p:spPr bwMode="auto">
                <a:xfrm>
                  <a:off x="43"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157" name="Rectangle 856"/>
                <p:cNvSpPr>
                  <a:spLocks noChangeArrowheads="1"/>
                </p:cNvSpPr>
                <p:nvPr/>
              </p:nvSpPr>
              <p:spPr bwMode="auto">
                <a:xfrm>
                  <a:off x="0"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9" name="Group 859"/>
              <p:cNvGrpSpPr>
                <a:grpSpLocks/>
              </p:cNvGrpSpPr>
              <p:nvPr/>
            </p:nvGrpSpPr>
            <p:grpSpPr bwMode="auto">
              <a:xfrm>
                <a:off x="330" y="1635"/>
                <a:ext cx="356" cy="327"/>
                <a:chOff x="330" y="1635"/>
                <a:chExt cx="356" cy="327"/>
              </a:xfrm>
            </p:grpSpPr>
            <p:sp>
              <p:nvSpPr>
                <p:cNvPr id="154" name="Rectangle 737"/>
                <p:cNvSpPr>
                  <a:spLocks noChangeArrowheads="1"/>
                </p:cNvSpPr>
                <p:nvPr/>
              </p:nvSpPr>
              <p:spPr bwMode="auto">
                <a:xfrm>
                  <a:off x="373" y="1635"/>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55" name="Rectangle 858"/>
                <p:cNvSpPr>
                  <a:spLocks noChangeArrowheads="1"/>
                </p:cNvSpPr>
                <p:nvPr/>
              </p:nvSpPr>
              <p:spPr bwMode="auto">
                <a:xfrm>
                  <a:off x="330" y="1635"/>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0" name="Group 861"/>
              <p:cNvGrpSpPr>
                <a:grpSpLocks/>
              </p:cNvGrpSpPr>
              <p:nvPr/>
            </p:nvGrpSpPr>
            <p:grpSpPr bwMode="auto">
              <a:xfrm>
                <a:off x="686" y="1635"/>
                <a:ext cx="333" cy="327"/>
                <a:chOff x="686" y="1635"/>
                <a:chExt cx="333" cy="327"/>
              </a:xfrm>
            </p:grpSpPr>
            <p:sp>
              <p:nvSpPr>
                <p:cNvPr id="152" name="Rectangle 738"/>
                <p:cNvSpPr>
                  <a:spLocks noChangeArrowheads="1"/>
                </p:cNvSpPr>
                <p:nvPr/>
              </p:nvSpPr>
              <p:spPr bwMode="auto">
                <a:xfrm>
                  <a:off x="729" y="1635"/>
                  <a:ext cx="24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53" name="Rectangle 860"/>
                <p:cNvSpPr>
                  <a:spLocks noChangeArrowheads="1"/>
                </p:cNvSpPr>
                <p:nvPr/>
              </p:nvSpPr>
              <p:spPr bwMode="auto">
                <a:xfrm>
                  <a:off x="686" y="1635"/>
                  <a:ext cx="33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1" name="Group 863"/>
              <p:cNvGrpSpPr>
                <a:grpSpLocks/>
              </p:cNvGrpSpPr>
              <p:nvPr/>
            </p:nvGrpSpPr>
            <p:grpSpPr bwMode="auto">
              <a:xfrm>
                <a:off x="1019" y="1635"/>
                <a:ext cx="345" cy="327"/>
                <a:chOff x="1019" y="1635"/>
                <a:chExt cx="345" cy="327"/>
              </a:xfrm>
            </p:grpSpPr>
            <p:sp>
              <p:nvSpPr>
                <p:cNvPr id="150" name="Rectangle 739"/>
                <p:cNvSpPr>
                  <a:spLocks noChangeArrowheads="1"/>
                </p:cNvSpPr>
                <p:nvPr/>
              </p:nvSpPr>
              <p:spPr bwMode="auto">
                <a:xfrm>
                  <a:off x="1062" y="1635"/>
                  <a:ext cx="25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51" name="Rectangle 862"/>
                <p:cNvSpPr>
                  <a:spLocks noChangeArrowheads="1"/>
                </p:cNvSpPr>
                <p:nvPr/>
              </p:nvSpPr>
              <p:spPr bwMode="auto">
                <a:xfrm>
                  <a:off x="1019" y="1635"/>
                  <a:ext cx="345"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2" name="Group 865"/>
              <p:cNvGrpSpPr>
                <a:grpSpLocks/>
              </p:cNvGrpSpPr>
              <p:nvPr/>
            </p:nvGrpSpPr>
            <p:grpSpPr bwMode="auto">
              <a:xfrm>
                <a:off x="1364" y="1635"/>
                <a:ext cx="342" cy="327"/>
                <a:chOff x="1364" y="1635"/>
                <a:chExt cx="342" cy="327"/>
              </a:xfrm>
            </p:grpSpPr>
            <p:sp>
              <p:nvSpPr>
                <p:cNvPr id="148" name="Rectangle 740"/>
                <p:cNvSpPr>
                  <a:spLocks noChangeArrowheads="1"/>
                </p:cNvSpPr>
                <p:nvPr/>
              </p:nvSpPr>
              <p:spPr bwMode="auto">
                <a:xfrm>
                  <a:off x="1407" y="1635"/>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49" name="Rectangle 864"/>
                <p:cNvSpPr>
                  <a:spLocks noChangeArrowheads="1"/>
                </p:cNvSpPr>
                <p:nvPr/>
              </p:nvSpPr>
              <p:spPr bwMode="auto">
                <a:xfrm>
                  <a:off x="1364" y="1635"/>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3" name="Group 867"/>
              <p:cNvGrpSpPr>
                <a:grpSpLocks/>
              </p:cNvGrpSpPr>
              <p:nvPr/>
            </p:nvGrpSpPr>
            <p:grpSpPr bwMode="auto">
              <a:xfrm>
                <a:off x="1706" y="1635"/>
                <a:ext cx="343" cy="327"/>
                <a:chOff x="1706" y="1635"/>
                <a:chExt cx="343" cy="327"/>
              </a:xfrm>
            </p:grpSpPr>
            <p:sp>
              <p:nvSpPr>
                <p:cNvPr id="146" name="Rectangle 741"/>
                <p:cNvSpPr>
                  <a:spLocks noChangeArrowheads="1"/>
                </p:cNvSpPr>
                <p:nvPr/>
              </p:nvSpPr>
              <p:spPr bwMode="auto">
                <a:xfrm>
                  <a:off x="1749" y="1635"/>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47" name="Rectangle 866"/>
                <p:cNvSpPr>
                  <a:spLocks noChangeArrowheads="1"/>
                </p:cNvSpPr>
                <p:nvPr/>
              </p:nvSpPr>
              <p:spPr bwMode="auto">
                <a:xfrm>
                  <a:off x="1706" y="1635"/>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4" name="Group 869"/>
              <p:cNvGrpSpPr>
                <a:grpSpLocks/>
              </p:cNvGrpSpPr>
              <p:nvPr/>
            </p:nvGrpSpPr>
            <p:grpSpPr bwMode="auto">
              <a:xfrm>
                <a:off x="2049" y="1635"/>
                <a:ext cx="348" cy="327"/>
                <a:chOff x="2049" y="1635"/>
                <a:chExt cx="348" cy="327"/>
              </a:xfrm>
            </p:grpSpPr>
            <p:sp>
              <p:nvSpPr>
                <p:cNvPr id="144" name="Rectangle 742"/>
                <p:cNvSpPr>
                  <a:spLocks noChangeArrowheads="1"/>
                </p:cNvSpPr>
                <p:nvPr/>
              </p:nvSpPr>
              <p:spPr bwMode="auto">
                <a:xfrm>
                  <a:off x="2092" y="1635"/>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45" name="Rectangle 868"/>
                <p:cNvSpPr>
                  <a:spLocks noChangeArrowheads="1"/>
                </p:cNvSpPr>
                <p:nvPr/>
              </p:nvSpPr>
              <p:spPr bwMode="auto">
                <a:xfrm>
                  <a:off x="2049" y="1635"/>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5" name="Group 871"/>
              <p:cNvGrpSpPr>
                <a:grpSpLocks/>
              </p:cNvGrpSpPr>
              <p:nvPr/>
            </p:nvGrpSpPr>
            <p:grpSpPr bwMode="auto">
              <a:xfrm>
                <a:off x="2397" y="1635"/>
                <a:ext cx="330" cy="327"/>
                <a:chOff x="2397" y="1635"/>
                <a:chExt cx="330" cy="327"/>
              </a:xfrm>
            </p:grpSpPr>
            <p:sp>
              <p:nvSpPr>
                <p:cNvPr id="142" name="Rectangle 743"/>
                <p:cNvSpPr>
                  <a:spLocks noChangeArrowheads="1"/>
                </p:cNvSpPr>
                <p:nvPr/>
              </p:nvSpPr>
              <p:spPr bwMode="auto">
                <a:xfrm>
                  <a:off x="2440"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43" name="Rectangle 870"/>
                <p:cNvSpPr>
                  <a:spLocks noChangeArrowheads="1"/>
                </p:cNvSpPr>
                <p:nvPr/>
              </p:nvSpPr>
              <p:spPr bwMode="auto">
                <a:xfrm>
                  <a:off x="2397"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6" name="Group 873"/>
              <p:cNvGrpSpPr>
                <a:grpSpLocks/>
              </p:cNvGrpSpPr>
              <p:nvPr/>
            </p:nvGrpSpPr>
            <p:grpSpPr bwMode="auto">
              <a:xfrm>
                <a:off x="2727" y="1635"/>
                <a:ext cx="330" cy="327"/>
                <a:chOff x="2727" y="1635"/>
                <a:chExt cx="330" cy="327"/>
              </a:xfrm>
            </p:grpSpPr>
            <p:sp>
              <p:nvSpPr>
                <p:cNvPr id="140" name="Rectangle 744"/>
                <p:cNvSpPr>
                  <a:spLocks noChangeArrowheads="1"/>
                </p:cNvSpPr>
                <p:nvPr/>
              </p:nvSpPr>
              <p:spPr bwMode="auto">
                <a:xfrm>
                  <a:off x="2770"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41" name="Rectangle 872"/>
                <p:cNvSpPr>
                  <a:spLocks noChangeArrowheads="1"/>
                </p:cNvSpPr>
                <p:nvPr/>
              </p:nvSpPr>
              <p:spPr bwMode="auto">
                <a:xfrm>
                  <a:off x="2727"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7" name="Group 875"/>
              <p:cNvGrpSpPr>
                <a:grpSpLocks/>
              </p:cNvGrpSpPr>
              <p:nvPr/>
            </p:nvGrpSpPr>
            <p:grpSpPr bwMode="auto">
              <a:xfrm>
                <a:off x="3057" y="1635"/>
                <a:ext cx="319" cy="327"/>
                <a:chOff x="3057" y="1635"/>
                <a:chExt cx="319" cy="327"/>
              </a:xfrm>
            </p:grpSpPr>
            <p:sp>
              <p:nvSpPr>
                <p:cNvPr id="138" name="Rectangle 745"/>
                <p:cNvSpPr>
                  <a:spLocks noChangeArrowheads="1"/>
                </p:cNvSpPr>
                <p:nvPr/>
              </p:nvSpPr>
              <p:spPr bwMode="auto">
                <a:xfrm>
                  <a:off x="3100" y="1635"/>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39" name="Rectangle 874"/>
                <p:cNvSpPr>
                  <a:spLocks noChangeArrowheads="1"/>
                </p:cNvSpPr>
                <p:nvPr/>
              </p:nvSpPr>
              <p:spPr bwMode="auto">
                <a:xfrm>
                  <a:off x="3057" y="1635"/>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8" name="Group 877"/>
              <p:cNvGrpSpPr>
                <a:grpSpLocks/>
              </p:cNvGrpSpPr>
              <p:nvPr/>
            </p:nvGrpSpPr>
            <p:grpSpPr bwMode="auto">
              <a:xfrm>
                <a:off x="3376" y="1635"/>
                <a:ext cx="319" cy="327"/>
                <a:chOff x="3376" y="1635"/>
                <a:chExt cx="319" cy="327"/>
              </a:xfrm>
            </p:grpSpPr>
            <p:sp>
              <p:nvSpPr>
                <p:cNvPr id="136" name="Rectangle 746"/>
                <p:cNvSpPr>
                  <a:spLocks noChangeArrowheads="1"/>
                </p:cNvSpPr>
                <p:nvPr/>
              </p:nvSpPr>
              <p:spPr bwMode="auto">
                <a:xfrm>
                  <a:off x="3419" y="1635"/>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37" name="Rectangle 876"/>
                <p:cNvSpPr>
                  <a:spLocks noChangeArrowheads="1"/>
                </p:cNvSpPr>
                <p:nvPr/>
              </p:nvSpPr>
              <p:spPr bwMode="auto">
                <a:xfrm>
                  <a:off x="3376" y="1635"/>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9" name="Group 879"/>
              <p:cNvGrpSpPr>
                <a:grpSpLocks/>
              </p:cNvGrpSpPr>
              <p:nvPr/>
            </p:nvGrpSpPr>
            <p:grpSpPr bwMode="auto">
              <a:xfrm>
                <a:off x="3695" y="1635"/>
                <a:ext cx="342" cy="327"/>
                <a:chOff x="3695" y="1635"/>
                <a:chExt cx="342" cy="327"/>
              </a:xfrm>
            </p:grpSpPr>
            <p:sp>
              <p:nvSpPr>
                <p:cNvPr id="134" name="Rectangle 747"/>
                <p:cNvSpPr>
                  <a:spLocks noChangeArrowheads="1"/>
                </p:cNvSpPr>
                <p:nvPr/>
              </p:nvSpPr>
              <p:spPr bwMode="auto">
                <a:xfrm>
                  <a:off x="3738" y="1635"/>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35" name="Rectangle 878"/>
                <p:cNvSpPr>
                  <a:spLocks noChangeArrowheads="1"/>
                </p:cNvSpPr>
                <p:nvPr/>
              </p:nvSpPr>
              <p:spPr bwMode="auto">
                <a:xfrm>
                  <a:off x="3695" y="1635"/>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0" name="Group 881"/>
              <p:cNvGrpSpPr>
                <a:grpSpLocks/>
              </p:cNvGrpSpPr>
              <p:nvPr/>
            </p:nvGrpSpPr>
            <p:grpSpPr bwMode="auto">
              <a:xfrm>
                <a:off x="0" y="1962"/>
                <a:ext cx="330" cy="327"/>
                <a:chOff x="0" y="1962"/>
                <a:chExt cx="330" cy="327"/>
              </a:xfrm>
            </p:grpSpPr>
            <p:sp>
              <p:nvSpPr>
                <p:cNvPr id="132" name="Rectangle 748"/>
                <p:cNvSpPr>
                  <a:spLocks noChangeArrowheads="1"/>
                </p:cNvSpPr>
                <p:nvPr/>
              </p:nvSpPr>
              <p:spPr bwMode="auto">
                <a:xfrm>
                  <a:off x="43"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33" name="Rectangle 880"/>
                <p:cNvSpPr>
                  <a:spLocks noChangeArrowheads="1"/>
                </p:cNvSpPr>
                <p:nvPr/>
              </p:nvSpPr>
              <p:spPr bwMode="auto">
                <a:xfrm>
                  <a:off x="0"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1" name="Group 883"/>
              <p:cNvGrpSpPr>
                <a:grpSpLocks/>
              </p:cNvGrpSpPr>
              <p:nvPr/>
            </p:nvGrpSpPr>
            <p:grpSpPr bwMode="auto">
              <a:xfrm>
                <a:off x="330" y="1962"/>
                <a:ext cx="356" cy="327"/>
                <a:chOff x="330" y="1962"/>
                <a:chExt cx="356" cy="327"/>
              </a:xfrm>
            </p:grpSpPr>
            <p:sp>
              <p:nvSpPr>
                <p:cNvPr id="130" name="Rectangle 749"/>
                <p:cNvSpPr>
                  <a:spLocks noChangeArrowheads="1"/>
                </p:cNvSpPr>
                <p:nvPr/>
              </p:nvSpPr>
              <p:spPr bwMode="auto">
                <a:xfrm>
                  <a:off x="373" y="1962"/>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31" name="Rectangle 882"/>
                <p:cNvSpPr>
                  <a:spLocks noChangeArrowheads="1"/>
                </p:cNvSpPr>
                <p:nvPr/>
              </p:nvSpPr>
              <p:spPr bwMode="auto">
                <a:xfrm>
                  <a:off x="330" y="1962"/>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2" name="Group 885"/>
              <p:cNvGrpSpPr>
                <a:grpSpLocks/>
              </p:cNvGrpSpPr>
              <p:nvPr/>
            </p:nvGrpSpPr>
            <p:grpSpPr bwMode="auto">
              <a:xfrm>
                <a:off x="686" y="1962"/>
                <a:ext cx="333" cy="327"/>
                <a:chOff x="686" y="1962"/>
                <a:chExt cx="333" cy="327"/>
              </a:xfrm>
            </p:grpSpPr>
            <p:sp>
              <p:nvSpPr>
                <p:cNvPr id="128" name="Rectangle 750"/>
                <p:cNvSpPr>
                  <a:spLocks noChangeArrowheads="1"/>
                </p:cNvSpPr>
                <p:nvPr/>
              </p:nvSpPr>
              <p:spPr bwMode="auto">
                <a:xfrm>
                  <a:off x="729" y="1962"/>
                  <a:ext cx="24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9" name="Rectangle 884"/>
                <p:cNvSpPr>
                  <a:spLocks noChangeArrowheads="1"/>
                </p:cNvSpPr>
                <p:nvPr/>
              </p:nvSpPr>
              <p:spPr bwMode="auto">
                <a:xfrm>
                  <a:off x="686" y="1962"/>
                  <a:ext cx="33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3" name="Group 887"/>
              <p:cNvGrpSpPr>
                <a:grpSpLocks/>
              </p:cNvGrpSpPr>
              <p:nvPr/>
            </p:nvGrpSpPr>
            <p:grpSpPr bwMode="auto">
              <a:xfrm>
                <a:off x="1019" y="1962"/>
                <a:ext cx="345" cy="327"/>
                <a:chOff x="1019" y="1962"/>
                <a:chExt cx="345" cy="327"/>
              </a:xfrm>
            </p:grpSpPr>
            <p:sp>
              <p:nvSpPr>
                <p:cNvPr id="126" name="Rectangle 751"/>
                <p:cNvSpPr>
                  <a:spLocks noChangeArrowheads="1"/>
                </p:cNvSpPr>
                <p:nvPr/>
              </p:nvSpPr>
              <p:spPr bwMode="auto">
                <a:xfrm>
                  <a:off x="1062" y="1962"/>
                  <a:ext cx="25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7" name="Rectangle 886"/>
                <p:cNvSpPr>
                  <a:spLocks noChangeArrowheads="1"/>
                </p:cNvSpPr>
                <p:nvPr/>
              </p:nvSpPr>
              <p:spPr bwMode="auto">
                <a:xfrm>
                  <a:off x="1019" y="1962"/>
                  <a:ext cx="345"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4" name="Group 889"/>
              <p:cNvGrpSpPr>
                <a:grpSpLocks/>
              </p:cNvGrpSpPr>
              <p:nvPr/>
            </p:nvGrpSpPr>
            <p:grpSpPr bwMode="auto">
              <a:xfrm>
                <a:off x="1364" y="1962"/>
                <a:ext cx="342" cy="327"/>
                <a:chOff x="1364" y="1962"/>
                <a:chExt cx="342" cy="327"/>
              </a:xfrm>
            </p:grpSpPr>
            <p:sp>
              <p:nvSpPr>
                <p:cNvPr id="124" name="Rectangle 752"/>
                <p:cNvSpPr>
                  <a:spLocks noChangeArrowheads="1"/>
                </p:cNvSpPr>
                <p:nvPr/>
              </p:nvSpPr>
              <p:spPr bwMode="auto">
                <a:xfrm>
                  <a:off x="1407" y="1962"/>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125" name="Rectangle 888"/>
                <p:cNvSpPr>
                  <a:spLocks noChangeArrowheads="1"/>
                </p:cNvSpPr>
                <p:nvPr/>
              </p:nvSpPr>
              <p:spPr bwMode="auto">
                <a:xfrm>
                  <a:off x="1364" y="1962"/>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5" name="Group 891"/>
              <p:cNvGrpSpPr>
                <a:grpSpLocks/>
              </p:cNvGrpSpPr>
              <p:nvPr/>
            </p:nvGrpSpPr>
            <p:grpSpPr bwMode="auto">
              <a:xfrm>
                <a:off x="1706" y="1962"/>
                <a:ext cx="343" cy="327"/>
                <a:chOff x="1706" y="1962"/>
                <a:chExt cx="343" cy="327"/>
              </a:xfrm>
            </p:grpSpPr>
            <p:sp>
              <p:nvSpPr>
                <p:cNvPr id="122" name="Rectangle 753"/>
                <p:cNvSpPr>
                  <a:spLocks noChangeArrowheads="1"/>
                </p:cNvSpPr>
                <p:nvPr/>
              </p:nvSpPr>
              <p:spPr bwMode="auto">
                <a:xfrm>
                  <a:off x="1749" y="1962"/>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3" name="Rectangle 890"/>
                <p:cNvSpPr>
                  <a:spLocks noChangeArrowheads="1"/>
                </p:cNvSpPr>
                <p:nvPr/>
              </p:nvSpPr>
              <p:spPr bwMode="auto">
                <a:xfrm>
                  <a:off x="1706" y="1962"/>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6" name="Group 893"/>
              <p:cNvGrpSpPr>
                <a:grpSpLocks/>
              </p:cNvGrpSpPr>
              <p:nvPr/>
            </p:nvGrpSpPr>
            <p:grpSpPr bwMode="auto">
              <a:xfrm>
                <a:off x="2049" y="1962"/>
                <a:ext cx="348" cy="327"/>
                <a:chOff x="2049" y="1962"/>
                <a:chExt cx="348" cy="327"/>
              </a:xfrm>
            </p:grpSpPr>
            <p:sp>
              <p:nvSpPr>
                <p:cNvPr id="120" name="Rectangle 754"/>
                <p:cNvSpPr>
                  <a:spLocks noChangeArrowheads="1"/>
                </p:cNvSpPr>
                <p:nvPr/>
              </p:nvSpPr>
              <p:spPr bwMode="auto">
                <a:xfrm>
                  <a:off x="2092" y="1962"/>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21" name="Rectangle 892"/>
                <p:cNvSpPr>
                  <a:spLocks noChangeArrowheads="1"/>
                </p:cNvSpPr>
                <p:nvPr/>
              </p:nvSpPr>
              <p:spPr bwMode="auto">
                <a:xfrm>
                  <a:off x="2049" y="1962"/>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7" name="Group 895"/>
              <p:cNvGrpSpPr>
                <a:grpSpLocks/>
              </p:cNvGrpSpPr>
              <p:nvPr/>
            </p:nvGrpSpPr>
            <p:grpSpPr bwMode="auto">
              <a:xfrm>
                <a:off x="2397" y="1962"/>
                <a:ext cx="330" cy="327"/>
                <a:chOff x="2397" y="1962"/>
                <a:chExt cx="330" cy="327"/>
              </a:xfrm>
            </p:grpSpPr>
            <p:sp>
              <p:nvSpPr>
                <p:cNvPr id="118" name="Rectangle 755"/>
                <p:cNvSpPr>
                  <a:spLocks noChangeArrowheads="1"/>
                </p:cNvSpPr>
                <p:nvPr/>
              </p:nvSpPr>
              <p:spPr bwMode="auto">
                <a:xfrm>
                  <a:off x="2440"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9" name="Rectangle 894"/>
                <p:cNvSpPr>
                  <a:spLocks noChangeArrowheads="1"/>
                </p:cNvSpPr>
                <p:nvPr/>
              </p:nvSpPr>
              <p:spPr bwMode="auto">
                <a:xfrm>
                  <a:off x="2397"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8" name="Group 897"/>
              <p:cNvGrpSpPr>
                <a:grpSpLocks/>
              </p:cNvGrpSpPr>
              <p:nvPr/>
            </p:nvGrpSpPr>
            <p:grpSpPr bwMode="auto">
              <a:xfrm>
                <a:off x="2727" y="1962"/>
                <a:ext cx="330" cy="327"/>
                <a:chOff x="2727" y="1962"/>
                <a:chExt cx="330" cy="327"/>
              </a:xfrm>
            </p:grpSpPr>
            <p:sp>
              <p:nvSpPr>
                <p:cNvPr id="116" name="Rectangle 756"/>
                <p:cNvSpPr>
                  <a:spLocks noChangeArrowheads="1"/>
                </p:cNvSpPr>
                <p:nvPr/>
              </p:nvSpPr>
              <p:spPr bwMode="auto">
                <a:xfrm>
                  <a:off x="2770"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17" name="Rectangle 896"/>
                <p:cNvSpPr>
                  <a:spLocks noChangeArrowheads="1"/>
                </p:cNvSpPr>
                <p:nvPr/>
              </p:nvSpPr>
              <p:spPr bwMode="auto">
                <a:xfrm>
                  <a:off x="2727"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9" name="Group 899"/>
              <p:cNvGrpSpPr>
                <a:grpSpLocks/>
              </p:cNvGrpSpPr>
              <p:nvPr/>
            </p:nvGrpSpPr>
            <p:grpSpPr bwMode="auto">
              <a:xfrm>
                <a:off x="3057" y="1962"/>
                <a:ext cx="319" cy="327"/>
                <a:chOff x="3057" y="1962"/>
                <a:chExt cx="319" cy="327"/>
              </a:xfrm>
            </p:grpSpPr>
            <p:sp>
              <p:nvSpPr>
                <p:cNvPr id="114" name="Rectangle 757"/>
                <p:cNvSpPr>
                  <a:spLocks noChangeArrowheads="1"/>
                </p:cNvSpPr>
                <p:nvPr/>
              </p:nvSpPr>
              <p:spPr bwMode="auto">
                <a:xfrm>
                  <a:off x="3100" y="1962"/>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5" name="Rectangle 898"/>
                <p:cNvSpPr>
                  <a:spLocks noChangeArrowheads="1"/>
                </p:cNvSpPr>
                <p:nvPr/>
              </p:nvSpPr>
              <p:spPr bwMode="auto">
                <a:xfrm>
                  <a:off x="3057" y="1962"/>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0" name="Group 901"/>
              <p:cNvGrpSpPr>
                <a:grpSpLocks/>
              </p:cNvGrpSpPr>
              <p:nvPr/>
            </p:nvGrpSpPr>
            <p:grpSpPr bwMode="auto">
              <a:xfrm>
                <a:off x="3376" y="1962"/>
                <a:ext cx="319" cy="327"/>
                <a:chOff x="3376" y="1962"/>
                <a:chExt cx="319" cy="327"/>
              </a:xfrm>
            </p:grpSpPr>
            <p:sp>
              <p:nvSpPr>
                <p:cNvPr id="112" name="Rectangle 758"/>
                <p:cNvSpPr>
                  <a:spLocks noChangeArrowheads="1"/>
                </p:cNvSpPr>
                <p:nvPr/>
              </p:nvSpPr>
              <p:spPr bwMode="auto">
                <a:xfrm>
                  <a:off x="3419" y="1962"/>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3" name="Rectangle 900"/>
                <p:cNvSpPr>
                  <a:spLocks noChangeArrowheads="1"/>
                </p:cNvSpPr>
                <p:nvPr/>
              </p:nvSpPr>
              <p:spPr bwMode="auto">
                <a:xfrm>
                  <a:off x="3376" y="1962"/>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1" name="Group 903"/>
              <p:cNvGrpSpPr>
                <a:grpSpLocks/>
              </p:cNvGrpSpPr>
              <p:nvPr/>
            </p:nvGrpSpPr>
            <p:grpSpPr bwMode="auto">
              <a:xfrm>
                <a:off x="3695" y="1962"/>
                <a:ext cx="342" cy="327"/>
                <a:chOff x="3695" y="1962"/>
                <a:chExt cx="342" cy="327"/>
              </a:xfrm>
            </p:grpSpPr>
            <p:sp>
              <p:nvSpPr>
                <p:cNvPr id="110" name="Rectangle 759"/>
                <p:cNvSpPr>
                  <a:spLocks noChangeArrowheads="1"/>
                </p:cNvSpPr>
                <p:nvPr/>
              </p:nvSpPr>
              <p:spPr bwMode="auto">
                <a:xfrm>
                  <a:off x="3738" y="1962"/>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11" name="Rectangle 902"/>
                <p:cNvSpPr>
                  <a:spLocks noChangeArrowheads="1"/>
                </p:cNvSpPr>
                <p:nvPr/>
              </p:nvSpPr>
              <p:spPr bwMode="auto">
                <a:xfrm>
                  <a:off x="3695" y="1962"/>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2" name="Group 905"/>
              <p:cNvGrpSpPr>
                <a:grpSpLocks/>
              </p:cNvGrpSpPr>
              <p:nvPr/>
            </p:nvGrpSpPr>
            <p:grpSpPr bwMode="auto">
              <a:xfrm>
                <a:off x="0" y="2289"/>
                <a:ext cx="330" cy="327"/>
                <a:chOff x="0" y="2289"/>
                <a:chExt cx="330" cy="327"/>
              </a:xfrm>
            </p:grpSpPr>
            <p:sp>
              <p:nvSpPr>
                <p:cNvPr id="108" name="Rectangle 760"/>
                <p:cNvSpPr>
                  <a:spLocks noChangeArrowheads="1"/>
                </p:cNvSpPr>
                <p:nvPr/>
              </p:nvSpPr>
              <p:spPr bwMode="auto">
                <a:xfrm>
                  <a:off x="43" y="2289"/>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9" name="Rectangle 904"/>
                <p:cNvSpPr>
                  <a:spLocks noChangeArrowheads="1"/>
                </p:cNvSpPr>
                <p:nvPr/>
              </p:nvSpPr>
              <p:spPr bwMode="auto">
                <a:xfrm>
                  <a:off x="0" y="2289"/>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3" name="Group 907"/>
              <p:cNvGrpSpPr>
                <a:grpSpLocks/>
              </p:cNvGrpSpPr>
              <p:nvPr/>
            </p:nvGrpSpPr>
            <p:grpSpPr bwMode="auto">
              <a:xfrm>
                <a:off x="330" y="2289"/>
                <a:ext cx="1034" cy="327"/>
                <a:chOff x="330" y="2289"/>
                <a:chExt cx="1034" cy="327"/>
              </a:xfrm>
            </p:grpSpPr>
            <p:sp>
              <p:nvSpPr>
                <p:cNvPr id="106" name="Rectangle 761"/>
                <p:cNvSpPr>
                  <a:spLocks noChangeArrowheads="1"/>
                </p:cNvSpPr>
                <p:nvPr/>
              </p:nvSpPr>
              <p:spPr bwMode="auto">
                <a:xfrm>
                  <a:off x="373" y="2289"/>
                  <a:ext cx="94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107" name="Rectangle 906"/>
                <p:cNvSpPr>
                  <a:spLocks noChangeArrowheads="1"/>
                </p:cNvSpPr>
                <p:nvPr/>
              </p:nvSpPr>
              <p:spPr bwMode="auto">
                <a:xfrm>
                  <a:off x="330" y="2289"/>
                  <a:ext cx="103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4" name="Group 909"/>
              <p:cNvGrpSpPr>
                <a:grpSpLocks/>
              </p:cNvGrpSpPr>
              <p:nvPr/>
            </p:nvGrpSpPr>
            <p:grpSpPr bwMode="auto">
              <a:xfrm>
                <a:off x="1364" y="2289"/>
                <a:ext cx="342" cy="327"/>
                <a:chOff x="1364" y="2289"/>
                <a:chExt cx="342" cy="327"/>
              </a:xfrm>
            </p:grpSpPr>
            <p:sp>
              <p:nvSpPr>
                <p:cNvPr id="104" name="Rectangle 762"/>
                <p:cNvSpPr>
                  <a:spLocks noChangeArrowheads="1"/>
                </p:cNvSpPr>
                <p:nvPr/>
              </p:nvSpPr>
              <p:spPr bwMode="auto">
                <a:xfrm>
                  <a:off x="1407" y="2289"/>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5" name="Rectangle 908"/>
                <p:cNvSpPr>
                  <a:spLocks noChangeArrowheads="1"/>
                </p:cNvSpPr>
                <p:nvPr/>
              </p:nvSpPr>
              <p:spPr bwMode="auto">
                <a:xfrm>
                  <a:off x="1364" y="2289"/>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5" name="Group 911"/>
              <p:cNvGrpSpPr>
                <a:grpSpLocks/>
              </p:cNvGrpSpPr>
              <p:nvPr/>
            </p:nvGrpSpPr>
            <p:grpSpPr bwMode="auto">
              <a:xfrm>
                <a:off x="1706" y="2289"/>
                <a:ext cx="1021" cy="327"/>
                <a:chOff x="1706" y="2289"/>
                <a:chExt cx="1021" cy="327"/>
              </a:xfrm>
            </p:grpSpPr>
            <p:sp>
              <p:nvSpPr>
                <p:cNvPr id="102" name="Rectangle 763"/>
                <p:cNvSpPr>
                  <a:spLocks noChangeArrowheads="1"/>
                </p:cNvSpPr>
                <p:nvPr/>
              </p:nvSpPr>
              <p:spPr bwMode="auto">
                <a:xfrm>
                  <a:off x="1749" y="2289"/>
                  <a:ext cx="935"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t>蓝色胜出</a:t>
                  </a:r>
                </a:p>
                <a:p>
                  <a:pPr algn="ctr" eaLnBrk="0" hangingPunct="0"/>
                  <a:endParaRPr kumimoji="0" lang="en-US" altLang="zh-CN" dirty="0">
                    <a:solidFill>
                      <a:schemeClr val="bg1"/>
                    </a:solidFill>
                    <a:latin typeface="Arial" charset="0"/>
                  </a:endParaRPr>
                </a:p>
              </p:txBody>
            </p:sp>
            <p:sp>
              <p:nvSpPr>
                <p:cNvPr id="103" name="Rectangle 910"/>
                <p:cNvSpPr>
                  <a:spLocks noChangeArrowheads="1"/>
                </p:cNvSpPr>
                <p:nvPr/>
              </p:nvSpPr>
              <p:spPr bwMode="auto">
                <a:xfrm>
                  <a:off x="1706" y="2289"/>
                  <a:ext cx="1021"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6" name="Group 913"/>
              <p:cNvGrpSpPr>
                <a:grpSpLocks/>
              </p:cNvGrpSpPr>
              <p:nvPr/>
            </p:nvGrpSpPr>
            <p:grpSpPr bwMode="auto">
              <a:xfrm>
                <a:off x="2727" y="2289"/>
                <a:ext cx="330" cy="327"/>
                <a:chOff x="2727" y="2289"/>
                <a:chExt cx="330" cy="327"/>
              </a:xfrm>
            </p:grpSpPr>
            <p:sp>
              <p:nvSpPr>
                <p:cNvPr id="100" name="Rectangle 764"/>
                <p:cNvSpPr>
                  <a:spLocks noChangeArrowheads="1"/>
                </p:cNvSpPr>
                <p:nvPr/>
              </p:nvSpPr>
              <p:spPr bwMode="auto">
                <a:xfrm>
                  <a:off x="2770" y="2289"/>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1" name="Rectangle 912"/>
                <p:cNvSpPr>
                  <a:spLocks noChangeArrowheads="1"/>
                </p:cNvSpPr>
                <p:nvPr/>
              </p:nvSpPr>
              <p:spPr bwMode="auto">
                <a:xfrm>
                  <a:off x="2727" y="2289"/>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7" name="Group 915"/>
              <p:cNvGrpSpPr>
                <a:grpSpLocks/>
              </p:cNvGrpSpPr>
              <p:nvPr/>
            </p:nvGrpSpPr>
            <p:grpSpPr bwMode="auto">
              <a:xfrm>
                <a:off x="3057" y="2289"/>
                <a:ext cx="980" cy="327"/>
                <a:chOff x="3057" y="2289"/>
                <a:chExt cx="980" cy="327"/>
              </a:xfrm>
            </p:grpSpPr>
            <p:sp>
              <p:nvSpPr>
                <p:cNvPr id="98" name="Rectangle 765"/>
                <p:cNvSpPr>
                  <a:spLocks noChangeArrowheads="1"/>
                </p:cNvSpPr>
                <p:nvPr/>
              </p:nvSpPr>
              <p:spPr bwMode="auto">
                <a:xfrm>
                  <a:off x="3100" y="2289"/>
                  <a:ext cx="89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99" name="Rectangle 914"/>
                <p:cNvSpPr>
                  <a:spLocks noChangeArrowheads="1"/>
                </p:cNvSpPr>
                <p:nvPr/>
              </p:nvSpPr>
              <p:spPr bwMode="auto">
                <a:xfrm>
                  <a:off x="3057" y="2289"/>
                  <a:ext cx="98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sp>
          <p:nvSpPr>
            <p:cNvPr id="19" name="Rectangle 917"/>
            <p:cNvSpPr>
              <a:spLocks noChangeArrowheads="1"/>
            </p:cNvSpPr>
            <p:nvPr/>
          </p:nvSpPr>
          <p:spPr bwMode="auto">
            <a:xfrm>
              <a:off x="-3" y="-3"/>
              <a:ext cx="4043" cy="2622"/>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51757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4148667"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）中间投票人定理</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中间投票人（或中位选民）：</a:t>
            </a:r>
            <a:r>
              <a:rPr lang="zh-CN" altLang="en-US" sz="2200" dirty="0">
                <a:solidFill>
                  <a:srgbClr val="3333B2"/>
                </a:solidFill>
                <a:latin typeface="微软雅黑"/>
                <a:ea typeface="微软雅黑"/>
                <a:cs typeface="微软雅黑"/>
              </a:rPr>
              <a:t>其偏好在所有投票人的偏好中居于中间位置的投票人，称之为中间投票人。</a:t>
            </a:r>
            <a:endParaRPr lang="en-US" altLang="zh-CN" sz="2200" dirty="0">
              <a:solidFill>
                <a:srgbClr val="3333B2"/>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中间投票人定理：如果所有投票人的偏好是单峰的，那么在多数投票规则下，投票的结果是中间投票人获胜。</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这表明：在遵循多数投票规则的公共选择过程中，公共需求取决于中间投票人的偏好。</a:t>
            </a:r>
          </a:p>
          <a:p>
            <a:pPr>
              <a:defRPr/>
            </a:pP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pic>
        <p:nvPicPr>
          <p:cNvPr id="3" name="图片 2" descr="choic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234" y="2605617"/>
            <a:ext cx="4292600" cy="2451100"/>
          </a:xfrm>
          <a:prstGeom prst="rect">
            <a:avLst/>
          </a:prstGeom>
        </p:spPr>
      </p:pic>
    </p:spTree>
    <p:extLst>
      <p:ext uri="{BB962C8B-B14F-4D97-AF65-F5344CB8AC3E}">
        <p14:creationId xmlns:p14="http://schemas.microsoft.com/office/powerpoint/2010/main" val="4098266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（三）阿罗不可能定理</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若对三人的</a:t>
            </a:r>
            <a:r>
              <a:rPr lang="zh-TW" altLang="en-US" sz="2200" dirty="0">
                <a:solidFill>
                  <a:sysClr val="windowText" lastClr="000000"/>
                </a:solidFill>
                <a:latin typeface="微软雅黑"/>
                <a:ea typeface="微软雅黑"/>
                <a:cs typeface="微软雅黑"/>
              </a:rPr>
              <a:t>偏好顺序</a:t>
            </a:r>
            <a:r>
              <a:rPr lang="zh-CN" altLang="en-US" sz="2200" dirty="0">
                <a:solidFill>
                  <a:sysClr val="windowText" lastClr="000000"/>
                </a:solidFill>
                <a:latin typeface="微软雅黑"/>
                <a:ea typeface="微软雅黑"/>
                <a:cs typeface="微软雅黑"/>
              </a:rPr>
              <a:t>进行调整</a:t>
            </a:r>
            <a:r>
              <a:rPr lang="zh-TW" altLang="en-US" sz="2200" dirty="0">
                <a:solidFill>
                  <a:sysClr val="windowText" lastClr="000000"/>
                </a:solidFill>
                <a:latin typeface="微软雅黑"/>
                <a:ea typeface="微软雅黑"/>
                <a:cs typeface="微软雅黑"/>
              </a:rPr>
              <a:t>：  </a:t>
            </a:r>
            <a:endParaRPr lang="en-US" altLang="zh-TW" sz="2200" dirty="0">
              <a:solidFill>
                <a:sysClr val="windowText" lastClr="000000"/>
              </a:solidFill>
              <a:latin typeface="微软雅黑"/>
              <a:ea typeface="微软雅黑"/>
              <a:cs typeface="微软雅黑"/>
            </a:endParaRPr>
          </a:p>
          <a:p>
            <a:pPr>
              <a:defRPr/>
            </a:pPr>
            <a:r>
              <a:rPr lang="en-US" altLang="zh-TW" sz="2200" dirty="0">
                <a:solidFill>
                  <a:sysClr val="windowText" lastClr="000000"/>
                </a:solidFill>
                <a:latin typeface="微软雅黑"/>
                <a:ea typeface="微软雅黑"/>
                <a:cs typeface="微软雅黑"/>
              </a:rPr>
              <a:t>A</a:t>
            </a:r>
            <a:r>
              <a:rPr lang="zh-TW" altLang="en-US" sz="2200" dirty="0">
                <a:solidFill>
                  <a:sysClr val="windowText" lastClr="000000"/>
                </a:solidFill>
                <a:latin typeface="微软雅黑"/>
                <a:ea typeface="微软雅黑"/>
                <a:cs typeface="微软雅黑"/>
              </a:rPr>
              <a:t>：红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黄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蓝</a:t>
            </a:r>
          </a:p>
          <a:p>
            <a:pPr>
              <a:defRPr/>
            </a:pPr>
            <a:r>
              <a:rPr lang="en-US" altLang="zh-TW" sz="2200" dirty="0">
                <a:solidFill>
                  <a:sysClr val="windowText" lastClr="000000"/>
                </a:solidFill>
                <a:latin typeface="微软雅黑"/>
                <a:ea typeface="微软雅黑"/>
                <a:cs typeface="微软雅黑"/>
              </a:rPr>
              <a:t>B</a:t>
            </a:r>
            <a:r>
              <a:rPr lang="zh-TW" altLang="en-US" sz="2200" dirty="0">
                <a:solidFill>
                  <a:sysClr val="windowText" lastClr="000000"/>
                </a:solidFill>
                <a:latin typeface="微软雅黑"/>
                <a:ea typeface="微软雅黑"/>
                <a:cs typeface="微软雅黑"/>
              </a:rPr>
              <a:t>：蓝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红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黄</a:t>
            </a:r>
          </a:p>
          <a:p>
            <a:pPr>
              <a:defRPr/>
            </a:pPr>
            <a:r>
              <a:rPr lang="en-US" altLang="zh-TW" sz="2200" dirty="0">
                <a:solidFill>
                  <a:sysClr val="windowText" lastClr="000000"/>
                </a:solidFill>
                <a:latin typeface="微软雅黑"/>
                <a:ea typeface="微软雅黑"/>
                <a:cs typeface="微软雅黑"/>
              </a:rPr>
              <a:t>C</a:t>
            </a:r>
            <a:r>
              <a:rPr lang="zh-TW" altLang="en-US" sz="2200" dirty="0">
                <a:solidFill>
                  <a:sysClr val="windowText" lastClr="000000"/>
                </a:solidFill>
                <a:latin typeface="微软雅黑"/>
                <a:ea typeface="微软雅黑"/>
                <a:cs typeface="微软雅黑"/>
              </a:rPr>
              <a:t>：黄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蓝 </a:t>
            </a:r>
            <a:r>
              <a:rPr lang="en-US" altLang="zh-TW" sz="2200" dirty="0">
                <a:solidFill>
                  <a:sysClr val="windowText" lastClr="000000"/>
                </a:solidFill>
                <a:latin typeface="微软雅黑"/>
                <a:ea typeface="微软雅黑"/>
                <a:cs typeface="微软雅黑"/>
              </a:rPr>
              <a:t>&gt; </a:t>
            </a:r>
            <a:r>
              <a:rPr lang="zh-TW" altLang="en-US" sz="2200" dirty="0">
                <a:solidFill>
                  <a:sysClr val="windowText" lastClr="000000"/>
                </a:solidFill>
                <a:latin typeface="微软雅黑"/>
                <a:ea typeface="微软雅黑"/>
                <a:cs typeface="微软雅黑"/>
              </a:rPr>
              <a:t>红</a:t>
            </a:r>
            <a:endParaRPr lang="en-US" altLang="zh-TW" sz="2200" dirty="0">
              <a:solidFill>
                <a:sysClr val="windowText" lastClr="000000"/>
              </a:solidFill>
              <a:latin typeface="微软雅黑"/>
              <a:ea typeface="微软雅黑"/>
              <a:cs typeface="微软雅黑"/>
            </a:endParaRPr>
          </a:p>
          <a:p>
            <a:pPr marL="0" indent="0">
              <a:buNone/>
              <a:defRPr/>
            </a:pPr>
            <a:endParaRPr lang="zh-TW" altLang="en-US" sz="2200" dirty="0">
              <a:solidFill>
                <a:sysClr val="windowText" lastClr="000000"/>
              </a:solidFill>
              <a:latin typeface="微软雅黑"/>
              <a:ea typeface="微软雅黑"/>
              <a:cs typeface="微软雅黑"/>
            </a:endParaRPr>
          </a:p>
          <a:p>
            <a:pPr>
              <a:defRPr/>
            </a:pPr>
            <a:r>
              <a:rPr lang="zh-TW" altLang="en-US" sz="2200" dirty="0">
                <a:solidFill>
                  <a:sysClr val="windowText" lastClr="000000"/>
                </a:solidFill>
                <a:latin typeface="微软雅黑"/>
                <a:ea typeface="微软雅黑"/>
                <a:cs typeface="微软雅黑"/>
              </a:rPr>
              <a:t>在这种偏好顺序组合下，最终的选择结果</a:t>
            </a:r>
            <a:r>
              <a:rPr lang="zh-CN" altLang="en-US" sz="2200" dirty="0">
                <a:solidFill>
                  <a:sysClr val="windowText" lastClr="000000"/>
                </a:solidFill>
                <a:latin typeface="微软雅黑"/>
                <a:ea typeface="微软雅黑"/>
                <a:cs typeface="微软雅黑"/>
              </a:rPr>
              <a:t>将被完全改变</a:t>
            </a:r>
            <a:r>
              <a:rPr lang="zh-TW"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27820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sz="2200" dirty="0">
              <a:solidFill>
                <a:sysClr val="windowText" lastClr="000000"/>
              </a:solidFill>
              <a:latin typeface="微软雅黑"/>
              <a:ea typeface="微软雅黑"/>
              <a:cs typeface="微软雅黑"/>
            </a:endParaRPr>
          </a:p>
        </p:txBody>
      </p:sp>
      <p:grpSp>
        <p:nvGrpSpPr>
          <p:cNvPr id="15" name="Group 918"/>
          <p:cNvGrpSpPr>
            <a:grpSpLocks/>
          </p:cNvGrpSpPr>
          <p:nvPr/>
        </p:nvGrpSpPr>
        <p:grpSpPr bwMode="auto">
          <a:xfrm>
            <a:off x="512234" y="1697566"/>
            <a:ext cx="7162800" cy="4162425"/>
            <a:chOff x="-3" y="-3"/>
            <a:chExt cx="4043" cy="2622"/>
          </a:xfrm>
        </p:grpSpPr>
        <p:grpSp>
          <p:nvGrpSpPr>
            <p:cNvPr id="17" name="Group 916"/>
            <p:cNvGrpSpPr>
              <a:grpSpLocks/>
            </p:cNvGrpSpPr>
            <p:nvPr/>
          </p:nvGrpSpPr>
          <p:grpSpPr bwMode="auto">
            <a:xfrm>
              <a:off x="0" y="0"/>
              <a:ext cx="4037" cy="2616"/>
              <a:chOff x="0" y="0"/>
              <a:chExt cx="4037" cy="2616"/>
            </a:xfrm>
          </p:grpSpPr>
          <p:grpSp>
            <p:nvGrpSpPr>
              <p:cNvPr id="20" name="Group 767"/>
              <p:cNvGrpSpPr>
                <a:grpSpLocks/>
              </p:cNvGrpSpPr>
              <p:nvPr/>
            </p:nvGrpSpPr>
            <p:grpSpPr bwMode="auto">
              <a:xfrm>
                <a:off x="0" y="0"/>
                <a:ext cx="1364" cy="327"/>
                <a:chOff x="0" y="0"/>
                <a:chExt cx="1364" cy="327"/>
              </a:xfrm>
            </p:grpSpPr>
            <p:sp>
              <p:nvSpPr>
                <p:cNvPr id="246" name="Rectangle 691"/>
                <p:cNvSpPr>
                  <a:spLocks noChangeArrowheads="1"/>
                </p:cNvSpPr>
                <p:nvPr/>
              </p:nvSpPr>
              <p:spPr bwMode="auto">
                <a:xfrm>
                  <a:off x="43" y="0"/>
                  <a:ext cx="127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第一种选法</a:t>
                  </a:r>
                </a:p>
                <a:p>
                  <a:pPr algn="ctr" eaLnBrk="0" hangingPunct="0"/>
                  <a:endParaRPr kumimoji="0" lang="en-US" altLang="zh-CN" dirty="0">
                    <a:solidFill>
                      <a:schemeClr val="bg1"/>
                    </a:solidFill>
                    <a:latin typeface="Arial" charset="0"/>
                  </a:endParaRPr>
                </a:p>
              </p:txBody>
            </p:sp>
            <p:sp>
              <p:nvSpPr>
                <p:cNvPr id="247" name="Rectangle 766"/>
                <p:cNvSpPr>
                  <a:spLocks noChangeArrowheads="1"/>
                </p:cNvSpPr>
                <p:nvPr/>
              </p:nvSpPr>
              <p:spPr bwMode="auto">
                <a:xfrm>
                  <a:off x="0" y="0"/>
                  <a:ext cx="136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4" name="Group 769"/>
              <p:cNvGrpSpPr>
                <a:grpSpLocks/>
              </p:cNvGrpSpPr>
              <p:nvPr/>
            </p:nvGrpSpPr>
            <p:grpSpPr bwMode="auto">
              <a:xfrm>
                <a:off x="1364" y="0"/>
                <a:ext cx="1363" cy="327"/>
                <a:chOff x="1364" y="0"/>
                <a:chExt cx="1363" cy="327"/>
              </a:xfrm>
            </p:grpSpPr>
            <p:sp>
              <p:nvSpPr>
                <p:cNvPr id="244" name="Rectangle 692"/>
                <p:cNvSpPr>
                  <a:spLocks noChangeArrowheads="1"/>
                </p:cNvSpPr>
                <p:nvPr/>
              </p:nvSpPr>
              <p:spPr bwMode="auto">
                <a:xfrm>
                  <a:off x="1407" y="0"/>
                  <a:ext cx="127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第二种选法</a:t>
                  </a:r>
                </a:p>
                <a:p>
                  <a:pPr algn="ctr" eaLnBrk="0" hangingPunct="0"/>
                  <a:endParaRPr kumimoji="0" lang="en-US" altLang="zh-CN" dirty="0">
                    <a:solidFill>
                      <a:schemeClr val="bg1"/>
                    </a:solidFill>
                    <a:latin typeface="Arial" charset="0"/>
                  </a:endParaRPr>
                </a:p>
              </p:txBody>
            </p:sp>
            <p:sp>
              <p:nvSpPr>
                <p:cNvPr id="245" name="Rectangle 768"/>
                <p:cNvSpPr>
                  <a:spLocks noChangeArrowheads="1"/>
                </p:cNvSpPr>
                <p:nvPr/>
              </p:nvSpPr>
              <p:spPr bwMode="auto">
                <a:xfrm>
                  <a:off x="1364" y="0"/>
                  <a:ext cx="136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5" name="Group 771"/>
              <p:cNvGrpSpPr>
                <a:grpSpLocks/>
              </p:cNvGrpSpPr>
              <p:nvPr/>
            </p:nvGrpSpPr>
            <p:grpSpPr bwMode="auto">
              <a:xfrm>
                <a:off x="2727" y="0"/>
                <a:ext cx="1310" cy="327"/>
                <a:chOff x="2727" y="0"/>
                <a:chExt cx="1310" cy="327"/>
              </a:xfrm>
            </p:grpSpPr>
            <p:sp>
              <p:nvSpPr>
                <p:cNvPr id="242" name="Rectangle 693"/>
                <p:cNvSpPr>
                  <a:spLocks noChangeArrowheads="1"/>
                </p:cNvSpPr>
                <p:nvPr/>
              </p:nvSpPr>
              <p:spPr bwMode="auto">
                <a:xfrm>
                  <a:off x="2770" y="0"/>
                  <a:ext cx="122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第三种选法</a:t>
                  </a:r>
                </a:p>
                <a:p>
                  <a:pPr algn="ctr" eaLnBrk="0" hangingPunct="0"/>
                  <a:endParaRPr kumimoji="0" lang="en-US" altLang="zh-CN" dirty="0">
                    <a:solidFill>
                      <a:schemeClr val="bg1"/>
                    </a:solidFill>
                    <a:latin typeface="Arial" charset="0"/>
                  </a:endParaRPr>
                </a:p>
              </p:txBody>
            </p:sp>
            <p:sp>
              <p:nvSpPr>
                <p:cNvPr id="243" name="Rectangle 770"/>
                <p:cNvSpPr>
                  <a:spLocks noChangeArrowheads="1"/>
                </p:cNvSpPr>
                <p:nvPr/>
              </p:nvSpPr>
              <p:spPr bwMode="auto">
                <a:xfrm>
                  <a:off x="2727" y="0"/>
                  <a:ext cx="131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6" name="Group 773"/>
              <p:cNvGrpSpPr>
                <a:grpSpLocks/>
              </p:cNvGrpSpPr>
              <p:nvPr/>
            </p:nvGrpSpPr>
            <p:grpSpPr bwMode="auto">
              <a:xfrm>
                <a:off x="0" y="327"/>
                <a:ext cx="330" cy="327"/>
                <a:chOff x="0" y="327"/>
                <a:chExt cx="330" cy="327"/>
              </a:xfrm>
            </p:grpSpPr>
            <p:sp>
              <p:nvSpPr>
                <p:cNvPr id="240" name="Rectangle 694"/>
                <p:cNvSpPr>
                  <a:spLocks noChangeArrowheads="1"/>
                </p:cNvSpPr>
                <p:nvPr/>
              </p:nvSpPr>
              <p:spPr bwMode="auto">
                <a:xfrm>
                  <a:off x="43"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41" name="Rectangle 772"/>
                <p:cNvSpPr>
                  <a:spLocks noChangeArrowheads="1"/>
                </p:cNvSpPr>
                <p:nvPr/>
              </p:nvSpPr>
              <p:spPr bwMode="auto">
                <a:xfrm>
                  <a:off x="0"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7" name="Group 775"/>
              <p:cNvGrpSpPr>
                <a:grpSpLocks/>
              </p:cNvGrpSpPr>
              <p:nvPr/>
            </p:nvGrpSpPr>
            <p:grpSpPr bwMode="auto">
              <a:xfrm>
                <a:off x="330" y="327"/>
                <a:ext cx="356" cy="327"/>
                <a:chOff x="330" y="327"/>
                <a:chExt cx="356" cy="327"/>
              </a:xfrm>
            </p:grpSpPr>
            <p:sp>
              <p:nvSpPr>
                <p:cNvPr id="238" name="Rectangle 695"/>
                <p:cNvSpPr>
                  <a:spLocks noChangeArrowheads="1"/>
                </p:cNvSpPr>
                <p:nvPr/>
              </p:nvSpPr>
              <p:spPr bwMode="auto">
                <a:xfrm>
                  <a:off x="373" y="327"/>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39" name="Rectangle 774"/>
                <p:cNvSpPr>
                  <a:spLocks noChangeArrowheads="1"/>
                </p:cNvSpPr>
                <p:nvPr/>
              </p:nvSpPr>
              <p:spPr bwMode="auto">
                <a:xfrm>
                  <a:off x="330" y="327"/>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8" name="Group 777"/>
              <p:cNvGrpSpPr>
                <a:grpSpLocks/>
              </p:cNvGrpSpPr>
              <p:nvPr/>
            </p:nvGrpSpPr>
            <p:grpSpPr bwMode="auto">
              <a:xfrm>
                <a:off x="686" y="327"/>
                <a:ext cx="332" cy="327"/>
                <a:chOff x="686" y="327"/>
                <a:chExt cx="332" cy="327"/>
              </a:xfrm>
            </p:grpSpPr>
            <p:sp>
              <p:nvSpPr>
                <p:cNvPr id="236" name="Rectangle 696"/>
                <p:cNvSpPr>
                  <a:spLocks noChangeArrowheads="1"/>
                </p:cNvSpPr>
                <p:nvPr/>
              </p:nvSpPr>
              <p:spPr bwMode="auto">
                <a:xfrm>
                  <a:off x="729" y="327"/>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37" name="Rectangle 776"/>
                <p:cNvSpPr>
                  <a:spLocks noChangeArrowheads="1"/>
                </p:cNvSpPr>
                <p:nvPr/>
              </p:nvSpPr>
              <p:spPr bwMode="auto">
                <a:xfrm>
                  <a:off x="686" y="327"/>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29" name="Group 779"/>
              <p:cNvGrpSpPr>
                <a:grpSpLocks/>
              </p:cNvGrpSpPr>
              <p:nvPr/>
            </p:nvGrpSpPr>
            <p:grpSpPr bwMode="auto">
              <a:xfrm>
                <a:off x="1018" y="327"/>
                <a:ext cx="346" cy="327"/>
                <a:chOff x="1018" y="327"/>
                <a:chExt cx="346" cy="327"/>
              </a:xfrm>
            </p:grpSpPr>
            <p:sp>
              <p:nvSpPr>
                <p:cNvPr id="234" name="Rectangle 697"/>
                <p:cNvSpPr>
                  <a:spLocks noChangeArrowheads="1"/>
                </p:cNvSpPr>
                <p:nvPr/>
              </p:nvSpPr>
              <p:spPr bwMode="auto">
                <a:xfrm>
                  <a:off x="1061" y="327"/>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35" name="Rectangle 778"/>
                <p:cNvSpPr>
                  <a:spLocks noChangeArrowheads="1"/>
                </p:cNvSpPr>
                <p:nvPr/>
              </p:nvSpPr>
              <p:spPr bwMode="auto">
                <a:xfrm>
                  <a:off x="1018" y="327"/>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0" name="Group 781"/>
              <p:cNvGrpSpPr>
                <a:grpSpLocks/>
              </p:cNvGrpSpPr>
              <p:nvPr/>
            </p:nvGrpSpPr>
            <p:grpSpPr bwMode="auto">
              <a:xfrm>
                <a:off x="1364" y="327"/>
                <a:ext cx="342" cy="327"/>
                <a:chOff x="1364" y="327"/>
                <a:chExt cx="342" cy="327"/>
              </a:xfrm>
            </p:grpSpPr>
            <p:sp>
              <p:nvSpPr>
                <p:cNvPr id="232" name="Rectangle 698"/>
                <p:cNvSpPr>
                  <a:spLocks noChangeArrowheads="1"/>
                </p:cNvSpPr>
                <p:nvPr/>
              </p:nvSpPr>
              <p:spPr bwMode="auto">
                <a:xfrm>
                  <a:off x="1407" y="327"/>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33" name="Rectangle 780"/>
                <p:cNvSpPr>
                  <a:spLocks noChangeArrowheads="1"/>
                </p:cNvSpPr>
                <p:nvPr/>
              </p:nvSpPr>
              <p:spPr bwMode="auto">
                <a:xfrm>
                  <a:off x="1364" y="327"/>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1" name="Group 783"/>
              <p:cNvGrpSpPr>
                <a:grpSpLocks/>
              </p:cNvGrpSpPr>
              <p:nvPr/>
            </p:nvGrpSpPr>
            <p:grpSpPr bwMode="auto">
              <a:xfrm>
                <a:off x="1706" y="327"/>
                <a:ext cx="343" cy="327"/>
                <a:chOff x="1706" y="327"/>
                <a:chExt cx="343" cy="327"/>
              </a:xfrm>
            </p:grpSpPr>
            <p:sp>
              <p:nvSpPr>
                <p:cNvPr id="230" name="Rectangle 699"/>
                <p:cNvSpPr>
                  <a:spLocks noChangeArrowheads="1"/>
                </p:cNvSpPr>
                <p:nvPr/>
              </p:nvSpPr>
              <p:spPr bwMode="auto">
                <a:xfrm>
                  <a:off x="1749" y="327"/>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31" name="Rectangle 782"/>
                <p:cNvSpPr>
                  <a:spLocks noChangeArrowheads="1"/>
                </p:cNvSpPr>
                <p:nvPr/>
              </p:nvSpPr>
              <p:spPr bwMode="auto">
                <a:xfrm>
                  <a:off x="1706" y="327"/>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2" name="Group 785"/>
              <p:cNvGrpSpPr>
                <a:grpSpLocks/>
              </p:cNvGrpSpPr>
              <p:nvPr/>
            </p:nvGrpSpPr>
            <p:grpSpPr bwMode="auto">
              <a:xfrm>
                <a:off x="2049" y="327"/>
                <a:ext cx="348" cy="327"/>
                <a:chOff x="2049" y="327"/>
                <a:chExt cx="348" cy="327"/>
              </a:xfrm>
            </p:grpSpPr>
            <p:sp>
              <p:nvSpPr>
                <p:cNvPr id="228" name="Rectangle 700"/>
                <p:cNvSpPr>
                  <a:spLocks noChangeArrowheads="1"/>
                </p:cNvSpPr>
                <p:nvPr/>
              </p:nvSpPr>
              <p:spPr bwMode="auto">
                <a:xfrm>
                  <a:off x="2092" y="327"/>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29" name="Rectangle 784"/>
                <p:cNvSpPr>
                  <a:spLocks noChangeArrowheads="1"/>
                </p:cNvSpPr>
                <p:nvPr/>
              </p:nvSpPr>
              <p:spPr bwMode="auto">
                <a:xfrm>
                  <a:off x="2049" y="327"/>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3" name="Group 787"/>
              <p:cNvGrpSpPr>
                <a:grpSpLocks/>
              </p:cNvGrpSpPr>
              <p:nvPr/>
            </p:nvGrpSpPr>
            <p:grpSpPr bwMode="auto">
              <a:xfrm>
                <a:off x="2397" y="327"/>
                <a:ext cx="330" cy="327"/>
                <a:chOff x="2397" y="327"/>
                <a:chExt cx="330" cy="327"/>
              </a:xfrm>
            </p:grpSpPr>
            <p:sp>
              <p:nvSpPr>
                <p:cNvPr id="226" name="Rectangle 701"/>
                <p:cNvSpPr>
                  <a:spLocks noChangeArrowheads="1"/>
                </p:cNvSpPr>
                <p:nvPr/>
              </p:nvSpPr>
              <p:spPr bwMode="auto">
                <a:xfrm>
                  <a:off x="2440"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27" name="Rectangle 786"/>
                <p:cNvSpPr>
                  <a:spLocks noChangeArrowheads="1"/>
                </p:cNvSpPr>
                <p:nvPr/>
              </p:nvSpPr>
              <p:spPr bwMode="auto">
                <a:xfrm>
                  <a:off x="2397"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4" name="Group 789"/>
              <p:cNvGrpSpPr>
                <a:grpSpLocks/>
              </p:cNvGrpSpPr>
              <p:nvPr/>
            </p:nvGrpSpPr>
            <p:grpSpPr bwMode="auto">
              <a:xfrm>
                <a:off x="2727" y="327"/>
                <a:ext cx="330" cy="327"/>
                <a:chOff x="2727" y="327"/>
                <a:chExt cx="330" cy="327"/>
              </a:xfrm>
            </p:grpSpPr>
            <p:sp>
              <p:nvSpPr>
                <p:cNvPr id="224" name="Rectangle 702"/>
                <p:cNvSpPr>
                  <a:spLocks noChangeArrowheads="1"/>
                </p:cNvSpPr>
                <p:nvPr/>
              </p:nvSpPr>
              <p:spPr bwMode="auto">
                <a:xfrm>
                  <a:off x="2770" y="327"/>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25" name="Rectangle 788"/>
                <p:cNvSpPr>
                  <a:spLocks noChangeArrowheads="1"/>
                </p:cNvSpPr>
                <p:nvPr/>
              </p:nvSpPr>
              <p:spPr bwMode="auto">
                <a:xfrm>
                  <a:off x="2727" y="327"/>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5" name="Group 791"/>
              <p:cNvGrpSpPr>
                <a:grpSpLocks/>
              </p:cNvGrpSpPr>
              <p:nvPr/>
            </p:nvGrpSpPr>
            <p:grpSpPr bwMode="auto">
              <a:xfrm>
                <a:off x="3057" y="327"/>
                <a:ext cx="319" cy="327"/>
                <a:chOff x="3057" y="327"/>
                <a:chExt cx="319" cy="327"/>
              </a:xfrm>
            </p:grpSpPr>
            <p:sp>
              <p:nvSpPr>
                <p:cNvPr id="222" name="Rectangle 703"/>
                <p:cNvSpPr>
                  <a:spLocks noChangeArrowheads="1"/>
                </p:cNvSpPr>
                <p:nvPr/>
              </p:nvSpPr>
              <p:spPr bwMode="auto">
                <a:xfrm>
                  <a:off x="3100" y="327"/>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A</a:t>
                  </a:r>
                </a:p>
                <a:p>
                  <a:pPr algn="ctr" eaLnBrk="0" hangingPunct="0"/>
                  <a:endParaRPr kumimoji="0" lang="en-US" altLang="zh-CN" dirty="0">
                    <a:solidFill>
                      <a:schemeClr val="bg1"/>
                    </a:solidFill>
                    <a:latin typeface="Arial" charset="0"/>
                  </a:endParaRPr>
                </a:p>
              </p:txBody>
            </p:sp>
            <p:sp>
              <p:nvSpPr>
                <p:cNvPr id="223" name="Rectangle 790"/>
                <p:cNvSpPr>
                  <a:spLocks noChangeArrowheads="1"/>
                </p:cNvSpPr>
                <p:nvPr/>
              </p:nvSpPr>
              <p:spPr bwMode="auto">
                <a:xfrm>
                  <a:off x="3057" y="327"/>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6" name="Group 793"/>
              <p:cNvGrpSpPr>
                <a:grpSpLocks/>
              </p:cNvGrpSpPr>
              <p:nvPr/>
            </p:nvGrpSpPr>
            <p:grpSpPr bwMode="auto">
              <a:xfrm>
                <a:off x="3376" y="327"/>
                <a:ext cx="319" cy="327"/>
                <a:chOff x="3376" y="327"/>
                <a:chExt cx="319" cy="327"/>
              </a:xfrm>
            </p:grpSpPr>
            <p:sp>
              <p:nvSpPr>
                <p:cNvPr id="220" name="Rectangle 704"/>
                <p:cNvSpPr>
                  <a:spLocks noChangeArrowheads="1"/>
                </p:cNvSpPr>
                <p:nvPr/>
              </p:nvSpPr>
              <p:spPr bwMode="auto">
                <a:xfrm>
                  <a:off x="3419" y="327"/>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B</a:t>
                  </a:r>
                </a:p>
                <a:p>
                  <a:pPr algn="ctr" eaLnBrk="0" hangingPunct="0"/>
                  <a:endParaRPr kumimoji="0" lang="en-US" altLang="zh-CN" dirty="0">
                    <a:solidFill>
                      <a:schemeClr val="bg1"/>
                    </a:solidFill>
                    <a:latin typeface="Arial" charset="0"/>
                  </a:endParaRPr>
                </a:p>
              </p:txBody>
            </p:sp>
            <p:sp>
              <p:nvSpPr>
                <p:cNvPr id="221" name="Rectangle 792"/>
                <p:cNvSpPr>
                  <a:spLocks noChangeArrowheads="1"/>
                </p:cNvSpPr>
                <p:nvPr/>
              </p:nvSpPr>
              <p:spPr bwMode="auto">
                <a:xfrm>
                  <a:off x="3376" y="327"/>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7" name="Group 795"/>
              <p:cNvGrpSpPr>
                <a:grpSpLocks/>
              </p:cNvGrpSpPr>
              <p:nvPr/>
            </p:nvGrpSpPr>
            <p:grpSpPr bwMode="auto">
              <a:xfrm>
                <a:off x="3695" y="327"/>
                <a:ext cx="342" cy="327"/>
                <a:chOff x="3695" y="327"/>
                <a:chExt cx="342" cy="327"/>
              </a:xfrm>
            </p:grpSpPr>
            <p:sp>
              <p:nvSpPr>
                <p:cNvPr id="218" name="Rectangle 705"/>
                <p:cNvSpPr>
                  <a:spLocks noChangeArrowheads="1"/>
                </p:cNvSpPr>
                <p:nvPr/>
              </p:nvSpPr>
              <p:spPr bwMode="auto">
                <a:xfrm>
                  <a:off x="3738" y="327"/>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Arial" charset="0"/>
                    </a:rPr>
                    <a:t>C</a:t>
                  </a:r>
                </a:p>
                <a:p>
                  <a:pPr algn="ctr" eaLnBrk="0" hangingPunct="0"/>
                  <a:endParaRPr kumimoji="0" lang="en-US" altLang="zh-CN" dirty="0">
                    <a:solidFill>
                      <a:schemeClr val="bg1"/>
                    </a:solidFill>
                    <a:latin typeface="Arial" charset="0"/>
                  </a:endParaRPr>
                </a:p>
              </p:txBody>
            </p:sp>
            <p:sp>
              <p:nvSpPr>
                <p:cNvPr id="219" name="Rectangle 794"/>
                <p:cNvSpPr>
                  <a:spLocks noChangeArrowheads="1"/>
                </p:cNvSpPr>
                <p:nvPr/>
              </p:nvSpPr>
              <p:spPr bwMode="auto">
                <a:xfrm>
                  <a:off x="3695" y="327"/>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8" name="Group 797"/>
              <p:cNvGrpSpPr>
                <a:grpSpLocks/>
              </p:cNvGrpSpPr>
              <p:nvPr/>
            </p:nvGrpSpPr>
            <p:grpSpPr bwMode="auto">
              <a:xfrm>
                <a:off x="0" y="654"/>
                <a:ext cx="330" cy="327"/>
                <a:chOff x="0" y="654"/>
                <a:chExt cx="330" cy="327"/>
              </a:xfrm>
            </p:grpSpPr>
            <p:sp>
              <p:nvSpPr>
                <p:cNvPr id="216" name="Rectangle 706"/>
                <p:cNvSpPr>
                  <a:spLocks noChangeArrowheads="1"/>
                </p:cNvSpPr>
                <p:nvPr/>
              </p:nvSpPr>
              <p:spPr bwMode="auto">
                <a:xfrm>
                  <a:off x="43"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217" name="Rectangle 796"/>
                <p:cNvSpPr>
                  <a:spLocks noChangeArrowheads="1"/>
                </p:cNvSpPr>
                <p:nvPr/>
              </p:nvSpPr>
              <p:spPr bwMode="auto">
                <a:xfrm>
                  <a:off x="0"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39" name="Group 799"/>
              <p:cNvGrpSpPr>
                <a:grpSpLocks/>
              </p:cNvGrpSpPr>
              <p:nvPr/>
            </p:nvGrpSpPr>
            <p:grpSpPr bwMode="auto">
              <a:xfrm>
                <a:off x="330" y="654"/>
                <a:ext cx="356" cy="327"/>
                <a:chOff x="330" y="654"/>
                <a:chExt cx="356" cy="327"/>
              </a:xfrm>
            </p:grpSpPr>
            <p:sp>
              <p:nvSpPr>
                <p:cNvPr id="214" name="Rectangle 707"/>
                <p:cNvSpPr>
                  <a:spLocks noChangeArrowheads="1"/>
                </p:cNvSpPr>
                <p:nvPr/>
              </p:nvSpPr>
              <p:spPr bwMode="auto">
                <a:xfrm>
                  <a:off x="373" y="654"/>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15" name="Rectangle 798"/>
                <p:cNvSpPr>
                  <a:spLocks noChangeArrowheads="1"/>
                </p:cNvSpPr>
                <p:nvPr/>
              </p:nvSpPr>
              <p:spPr bwMode="auto">
                <a:xfrm>
                  <a:off x="330" y="654"/>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0" name="Group 801"/>
              <p:cNvGrpSpPr>
                <a:grpSpLocks/>
              </p:cNvGrpSpPr>
              <p:nvPr/>
            </p:nvGrpSpPr>
            <p:grpSpPr bwMode="auto">
              <a:xfrm>
                <a:off x="686" y="654"/>
                <a:ext cx="332" cy="327"/>
                <a:chOff x="686" y="654"/>
                <a:chExt cx="332" cy="327"/>
              </a:xfrm>
            </p:grpSpPr>
            <p:sp>
              <p:nvSpPr>
                <p:cNvPr id="212" name="Rectangle 708"/>
                <p:cNvSpPr>
                  <a:spLocks noChangeArrowheads="1"/>
                </p:cNvSpPr>
                <p:nvPr/>
              </p:nvSpPr>
              <p:spPr bwMode="auto">
                <a:xfrm>
                  <a:off x="729" y="654"/>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13" name="Rectangle 800"/>
                <p:cNvSpPr>
                  <a:spLocks noChangeArrowheads="1"/>
                </p:cNvSpPr>
                <p:nvPr/>
              </p:nvSpPr>
              <p:spPr bwMode="auto">
                <a:xfrm>
                  <a:off x="686" y="654"/>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1" name="Group 803"/>
              <p:cNvGrpSpPr>
                <a:grpSpLocks/>
              </p:cNvGrpSpPr>
              <p:nvPr/>
            </p:nvGrpSpPr>
            <p:grpSpPr bwMode="auto">
              <a:xfrm>
                <a:off x="1018" y="654"/>
                <a:ext cx="346" cy="327"/>
                <a:chOff x="1018" y="654"/>
                <a:chExt cx="346" cy="327"/>
              </a:xfrm>
            </p:grpSpPr>
            <p:sp>
              <p:nvSpPr>
                <p:cNvPr id="210" name="Rectangle 709"/>
                <p:cNvSpPr>
                  <a:spLocks noChangeArrowheads="1"/>
                </p:cNvSpPr>
                <p:nvPr/>
              </p:nvSpPr>
              <p:spPr bwMode="auto">
                <a:xfrm>
                  <a:off x="1061" y="654"/>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11" name="Rectangle 802"/>
                <p:cNvSpPr>
                  <a:spLocks noChangeArrowheads="1"/>
                </p:cNvSpPr>
                <p:nvPr/>
              </p:nvSpPr>
              <p:spPr bwMode="auto">
                <a:xfrm>
                  <a:off x="1018" y="654"/>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2" name="Group 805"/>
              <p:cNvGrpSpPr>
                <a:grpSpLocks/>
              </p:cNvGrpSpPr>
              <p:nvPr/>
            </p:nvGrpSpPr>
            <p:grpSpPr bwMode="auto">
              <a:xfrm>
                <a:off x="1364" y="654"/>
                <a:ext cx="342" cy="327"/>
                <a:chOff x="1364" y="654"/>
                <a:chExt cx="342" cy="327"/>
              </a:xfrm>
            </p:grpSpPr>
            <p:sp>
              <p:nvSpPr>
                <p:cNvPr id="208" name="Rectangle 710"/>
                <p:cNvSpPr>
                  <a:spLocks noChangeArrowheads="1"/>
                </p:cNvSpPr>
                <p:nvPr/>
              </p:nvSpPr>
              <p:spPr bwMode="auto">
                <a:xfrm>
                  <a:off x="1407" y="654"/>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209" name="Rectangle 804"/>
                <p:cNvSpPr>
                  <a:spLocks noChangeArrowheads="1"/>
                </p:cNvSpPr>
                <p:nvPr/>
              </p:nvSpPr>
              <p:spPr bwMode="auto">
                <a:xfrm>
                  <a:off x="1364" y="654"/>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3" name="Group 807"/>
              <p:cNvGrpSpPr>
                <a:grpSpLocks/>
              </p:cNvGrpSpPr>
              <p:nvPr/>
            </p:nvGrpSpPr>
            <p:grpSpPr bwMode="auto">
              <a:xfrm>
                <a:off x="1706" y="654"/>
                <a:ext cx="343" cy="647"/>
                <a:chOff x="1706" y="654"/>
                <a:chExt cx="343" cy="647"/>
              </a:xfrm>
            </p:grpSpPr>
            <p:sp>
              <p:nvSpPr>
                <p:cNvPr id="206" name="Rectangle 711"/>
                <p:cNvSpPr>
                  <a:spLocks noChangeArrowheads="1"/>
                </p:cNvSpPr>
                <p:nvPr/>
              </p:nvSpPr>
              <p:spPr bwMode="auto">
                <a:xfrm>
                  <a:off x="1761" y="974"/>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07" name="Rectangle 806"/>
                <p:cNvSpPr>
                  <a:spLocks noChangeArrowheads="1"/>
                </p:cNvSpPr>
                <p:nvPr/>
              </p:nvSpPr>
              <p:spPr bwMode="auto">
                <a:xfrm>
                  <a:off x="1706" y="654"/>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4" name="Group 809"/>
              <p:cNvGrpSpPr>
                <a:grpSpLocks/>
              </p:cNvGrpSpPr>
              <p:nvPr/>
            </p:nvGrpSpPr>
            <p:grpSpPr bwMode="auto">
              <a:xfrm>
                <a:off x="2049" y="654"/>
                <a:ext cx="348" cy="327"/>
                <a:chOff x="2049" y="654"/>
                <a:chExt cx="348" cy="327"/>
              </a:xfrm>
            </p:grpSpPr>
            <p:sp>
              <p:nvSpPr>
                <p:cNvPr id="204" name="Rectangle 712"/>
                <p:cNvSpPr>
                  <a:spLocks noChangeArrowheads="1"/>
                </p:cNvSpPr>
                <p:nvPr/>
              </p:nvSpPr>
              <p:spPr bwMode="auto">
                <a:xfrm>
                  <a:off x="2092" y="654"/>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205" name="Rectangle 808"/>
                <p:cNvSpPr>
                  <a:spLocks noChangeArrowheads="1"/>
                </p:cNvSpPr>
                <p:nvPr/>
              </p:nvSpPr>
              <p:spPr bwMode="auto">
                <a:xfrm>
                  <a:off x="2049" y="654"/>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5" name="Group 811"/>
              <p:cNvGrpSpPr>
                <a:grpSpLocks/>
              </p:cNvGrpSpPr>
              <p:nvPr/>
            </p:nvGrpSpPr>
            <p:grpSpPr bwMode="auto">
              <a:xfrm>
                <a:off x="2397" y="654"/>
                <a:ext cx="330" cy="327"/>
                <a:chOff x="2397" y="654"/>
                <a:chExt cx="330" cy="327"/>
              </a:xfrm>
            </p:grpSpPr>
            <p:sp>
              <p:nvSpPr>
                <p:cNvPr id="202" name="Rectangle 713"/>
                <p:cNvSpPr>
                  <a:spLocks noChangeArrowheads="1"/>
                </p:cNvSpPr>
                <p:nvPr/>
              </p:nvSpPr>
              <p:spPr bwMode="auto">
                <a:xfrm>
                  <a:off x="2440"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203" name="Rectangle 810"/>
                <p:cNvSpPr>
                  <a:spLocks noChangeArrowheads="1"/>
                </p:cNvSpPr>
                <p:nvPr/>
              </p:nvSpPr>
              <p:spPr bwMode="auto">
                <a:xfrm>
                  <a:off x="2397"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6" name="Group 813"/>
              <p:cNvGrpSpPr>
                <a:grpSpLocks/>
              </p:cNvGrpSpPr>
              <p:nvPr/>
            </p:nvGrpSpPr>
            <p:grpSpPr bwMode="auto">
              <a:xfrm>
                <a:off x="2727" y="654"/>
                <a:ext cx="330" cy="327"/>
                <a:chOff x="2727" y="654"/>
                <a:chExt cx="330" cy="327"/>
              </a:xfrm>
            </p:grpSpPr>
            <p:sp>
              <p:nvSpPr>
                <p:cNvPr id="200" name="Rectangle 714"/>
                <p:cNvSpPr>
                  <a:spLocks noChangeArrowheads="1"/>
                </p:cNvSpPr>
                <p:nvPr/>
              </p:nvSpPr>
              <p:spPr bwMode="auto">
                <a:xfrm>
                  <a:off x="2770" y="654"/>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201" name="Rectangle 812"/>
                <p:cNvSpPr>
                  <a:spLocks noChangeArrowheads="1"/>
                </p:cNvSpPr>
                <p:nvPr/>
              </p:nvSpPr>
              <p:spPr bwMode="auto">
                <a:xfrm>
                  <a:off x="2727" y="654"/>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7" name="Group 815"/>
              <p:cNvGrpSpPr>
                <a:grpSpLocks/>
              </p:cNvGrpSpPr>
              <p:nvPr/>
            </p:nvGrpSpPr>
            <p:grpSpPr bwMode="auto">
              <a:xfrm>
                <a:off x="3057" y="654"/>
                <a:ext cx="319" cy="327"/>
                <a:chOff x="3057" y="654"/>
                <a:chExt cx="319" cy="327"/>
              </a:xfrm>
            </p:grpSpPr>
            <p:sp>
              <p:nvSpPr>
                <p:cNvPr id="198" name="Rectangle 715"/>
                <p:cNvSpPr>
                  <a:spLocks noChangeArrowheads="1"/>
                </p:cNvSpPr>
                <p:nvPr/>
              </p:nvSpPr>
              <p:spPr bwMode="auto">
                <a:xfrm>
                  <a:off x="3100" y="654"/>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99" name="Rectangle 814"/>
                <p:cNvSpPr>
                  <a:spLocks noChangeArrowheads="1"/>
                </p:cNvSpPr>
                <p:nvPr/>
              </p:nvSpPr>
              <p:spPr bwMode="auto">
                <a:xfrm>
                  <a:off x="3057" y="654"/>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8" name="Group 817"/>
              <p:cNvGrpSpPr>
                <a:grpSpLocks/>
              </p:cNvGrpSpPr>
              <p:nvPr/>
            </p:nvGrpSpPr>
            <p:grpSpPr bwMode="auto">
              <a:xfrm>
                <a:off x="3376" y="654"/>
                <a:ext cx="319" cy="327"/>
                <a:chOff x="3376" y="654"/>
                <a:chExt cx="319" cy="327"/>
              </a:xfrm>
            </p:grpSpPr>
            <p:sp>
              <p:nvSpPr>
                <p:cNvPr id="196" name="Rectangle 716"/>
                <p:cNvSpPr>
                  <a:spLocks noChangeArrowheads="1"/>
                </p:cNvSpPr>
                <p:nvPr/>
              </p:nvSpPr>
              <p:spPr bwMode="auto">
                <a:xfrm>
                  <a:off x="3419" y="654"/>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7" name="Rectangle 816"/>
                <p:cNvSpPr>
                  <a:spLocks noChangeArrowheads="1"/>
                </p:cNvSpPr>
                <p:nvPr/>
              </p:nvSpPr>
              <p:spPr bwMode="auto">
                <a:xfrm>
                  <a:off x="3376" y="654"/>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49" name="Group 819"/>
              <p:cNvGrpSpPr>
                <a:grpSpLocks/>
              </p:cNvGrpSpPr>
              <p:nvPr/>
            </p:nvGrpSpPr>
            <p:grpSpPr bwMode="auto">
              <a:xfrm>
                <a:off x="3695" y="654"/>
                <a:ext cx="342" cy="327"/>
                <a:chOff x="3695" y="654"/>
                <a:chExt cx="342" cy="327"/>
              </a:xfrm>
            </p:grpSpPr>
            <p:sp>
              <p:nvSpPr>
                <p:cNvPr id="194" name="Rectangle 717"/>
                <p:cNvSpPr>
                  <a:spLocks noChangeArrowheads="1"/>
                </p:cNvSpPr>
                <p:nvPr/>
              </p:nvSpPr>
              <p:spPr bwMode="auto">
                <a:xfrm>
                  <a:off x="3738" y="654"/>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5" name="Rectangle 818"/>
                <p:cNvSpPr>
                  <a:spLocks noChangeArrowheads="1"/>
                </p:cNvSpPr>
                <p:nvPr/>
              </p:nvSpPr>
              <p:spPr bwMode="auto">
                <a:xfrm>
                  <a:off x="3695" y="654"/>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0" name="Group 821"/>
              <p:cNvGrpSpPr>
                <a:grpSpLocks/>
              </p:cNvGrpSpPr>
              <p:nvPr/>
            </p:nvGrpSpPr>
            <p:grpSpPr bwMode="auto">
              <a:xfrm>
                <a:off x="0" y="981"/>
                <a:ext cx="330" cy="327"/>
                <a:chOff x="0" y="981"/>
                <a:chExt cx="330" cy="327"/>
              </a:xfrm>
            </p:grpSpPr>
            <p:sp>
              <p:nvSpPr>
                <p:cNvPr id="192" name="Rectangle 718"/>
                <p:cNvSpPr>
                  <a:spLocks noChangeArrowheads="1"/>
                </p:cNvSpPr>
                <p:nvPr/>
              </p:nvSpPr>
              <p:spPr bwMode="auto">
                <a:xfrm>
                  <a:off x="43"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93" name="Rectangle 820"/>
                <p:cNvSpPr>
                  <a:spLocks noChangeArrowheads="1"/>
                </p:cNvSpPr>
                <p:nvPr/>
              </p:nvSpPr>
              <p:spPr bwMode="auto">
                <a:xfrm>
                  <a:off x="0"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1" name="Group 823"/>
              <p:cNvGrpSpPr>
                <a:grpSpLocks/>
              </p:cNvGrpSpPr>
              <p:nvPr/>
            </p:nvGrpSpPr>
            <p:grpSpPr bwMode="auto">
              <a:xfrm>
                <a:off x="330" y="981"/>
                <a:ext cx="356" cy="327"/>
                <a:chOff x="330" y="981"/>
                <a:chExt cx="356" cy="327"/>
              </a:xfrm>
            </p:grpSpPr>
            <p:sp>
              <p:nvSpPr>
                <p:cNvPr id="190" name="Rectangle 719"/>
                <p:cNvSpPr>
                  <a:spLocks noChangeArrowheads="1"/>
                </p:cNvSpPr>
                <p:nvPr/>
              </p:nvSpPr>
              <p:spPr bwMode="auto">
                <a:xfrm>
                  <a:off x="373" y="981"/>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91" name="Rectangle 822"/>
                <p:cNvSpPr>
                  <a:spLocks noChangeArrowheads="1"/>
                </p:cNvSpPr>
                <p:nvPr/>
              </p:nvSpPr>
              <p:spPr bwMode="auto">
                <a:xfrm>
                  <a:off x="330" y="981"/>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2" name="Group 825"/>
              <p:cNvGrpSpPr>
                <a:grpSpLocks/>
              </p:cNvGrpSpPr>
              <p:nvPr/>
            </p:nvGrpSpPr>
            <p:grpSpPr bwMode="auto">
              <a:xfrm>
                <a:off x="686" y="981"/>
                <a:ext cx="332" cy="327"/>
                <a:chOff x="686" y="981"/>
                <a:chExt cx="332" cy="327"/>
              </a:xfrm>
            </p:grpSpPr>
            <p:sp>
              <p:nvSpPr>
                <p:cNvPr id="188" name="Rectangle 720"/>
                <p:cNvSpPr>
                  <a:spLocks noChangeArrowheads="1"/>
                </p:cNvSpPr>
                <p:nvPr/>
              </p:nvSpPr>
              <p:spPr bwMode="auto">
                <a:xfrm>
                  <a:off x="729" y="981"/>
                  <a:ext cx="24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9" name="Rectangle 824"/>
                <p:cNvSpPr>
                  <a:spLocks noChangeArrowheads="1"/>
                </p:cNvSpPr>
                <p:nvPr/>
              </p:nvSpPr>
              <p:spPr bwMode="auto">
                <a:xfrm>
                  <a:off x="686" y="981"/>
                  <a:ext cx="33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3" name="Group 827"/>
              <p:cNvGrpSpPr>
                <a:grpSpLocks/>
              </p:cNvGrpSpPr>
              <p:nvPr/>
            </p:nvGrpSpPr>
            <p:grpSpPr bwMode="auto">
              <a:xfrm>
                <a:off x="1018" y="981"/>
                <a:ext cx="346" cy="327"/>
                <a:chOff x="1018" y="981"/>
                <a:chExt cx="346" cy="327"/>
              </a:xfrm>
            </p:grpSpPr>
            <p:sp>
              <p:nvSpPr>
                <p:cNvPr id="186" name="Rectangle 721"/>
                <p:cNvSpPr>
                  <a:spLocks noChangeArrowheads="1"/>
                </p:cNvSpPr>
                <p:nvPr/>
              </p:nvSpPr>
              <p:spPr bwMode="auto">
                <a:xfrm>
                  <a:off x="1061" y="981"/>
                  <a:ext cx="26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87" name="Rectangle 826"/>
                <p:cNvSpPr>
                  <a:spLocks noChangeArrowheads="1"/>
                </p:cNvSpPr>
                <p:nvPr/>
              </p:nvSpPr>
              <p:spPr bwMode="auto">
                <a:xfrm>
                  <a:off x="1018" y="981"/>
                  <a:ext cx="34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4" name="Group 829"/>
              <p:cNvGrpSpPr>
                <a:grpSpLocks/>
              </p:cNvGrpSpPr>
              <p:nvPr/>
            </p:nvGrpSpPr>
            <p:grpSpPr bwMode="auto">
              <a:xfrm>
                <a:off x="1364" y="981"/>
                <a:ext cx="342" cy="327"/>
                <a:chOff x="1364" y="981"/>
                <a:chExt cx="342" cy="327"/>
              </a:xfrm>
            </p:grpSpPr>
            <p:sp>
              <p:nvSpPr>
                <p:cNvPr id="184" name="Rectangle 722"/>
                <p:cNvSpPr>
                  <a:spLocks noChangeArrowheads="1"/>
                </p:cNvSpPr>
                <p:nvPr/>
              </p:nvSpPr>
              <p:spPr bwMode="auto">
                <a:xfrm>
                  <a:off x="1407" y="981"/>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85" name="Rectangle 828"/>
                <p:cNvSpPr>
                  <a:spLocks noChangeArrowheads="1"/>
                </p:cNvSpPr>
                <p:nvPr/>
              </p:nvSpPr>
              <p:spPr bwMode="auto">
                <a:xfrm>
                  <a:off x="1364" y="981"/>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5" name="Group 831"/>
              <p:cNvGrpSpPr>
                <a:grpSpLocks/>
              </p:cNvGrpSpPr>
              <p:nvPr/>
            </p:nvGrpSpPr>
            <p:grpSpPr bwMode="auto">
              <a:xfrm>
                <a:off x="1706" y="981"/>
                <a:ext cx="343" cy="327"/>
                <a:chOff x="1706" y="981"/>
                <a:chExt cx="343" cy="327"/>
              </a:xfrm>
            </p:grpSpPr>
            <p:sp>
              <p:nvSpPr>
                <p:cNvPr id="182" name="Rectangle 723"/>
                <p:cNvSpPr>
                  <a:spLocks noChangeArrowheads="1"/>
                </p:cNvSpPr>
                <p:nvPr/>
              </p:nvSpPr>
              <p:spPr bwMode="auto">
                <a:xfrm>
                  <a:off x="1749" y="981"/>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3" name="Rectangle 830"/>
                <p:cNvSpPr>
                  <a:spLocks noChangeArrowheads="1"/>
                </p:cNvSpPr>
                <p:nvPr/>
              </p:nvSpPr>
              <p:spPr bwMode="auto">
                <a:xfrm>
                  <a:off x="1706" y="981"/>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6" name="Group 833"/>
              <p:cNvGrpSpPr>
                <a:grpSpLocks/>
              </p:cNvGrpSpPr>
              <p:nvPr/>
            </p:nvGrpSpPr>
            <p:grpSpPr bwMode="auto">
              <a:xfrm>
                <a:off x="2049" y="981"/>
                <a:ext cx="348" cy="327"/>
                <a:chOff x="2049" y="981"/>
                <a:chExt cx="348" cy="327"/>
              </a:xfrm>
            </p:grpSpPr>
            <p:sp>
              <p:nvSpPr>
                <p:cNvPr id="180" name="Rectangle 724"/>
                <p:cNvSpPr>
                  <a:spLocks noChangeArrowheads="1"/>
                </p:cNvSpPr>
                <p:nvPr/>
              </p:nvSpPr>
              <p:spPr bwMode="auto">
                <a:xfrm>
                  <a:off x="2092" y="981"/>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81" name="Rectangle 832"/>
                <p:cNvSpPr>
                  <a:spLocks noChangeArrowheads="1"/>
                </p:cNvSpPr>
                <p:nvPr/>
              </p:nvSpPr>
              <p:spPr bwMode="auto">
                <a:xfrm>
                  <a:off x="2049" y="981"/>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7" name="Group 835"/>
              <p:cNvGrpSpPr>
                <a:grpSpLocks/>
              </p:cNvGrpSpPr>
              <p:nvPr/>
            </p:nvGrpSpPr>
            <p:grpSpPr bwMode="auto">
              <a:xfrm>
                <a:off x="2397" y="981"/>
                <a:ext cx="330" cy="327"/>
                <a:chOff x="2397" y="981"/>
                <a:chExt cx="330" cy="327"/>
              </a:xfrm>
            </p:grpSpPr>
            <p:sp>
              <p:nvSpPr>
                <p:cNvPr id="178" name="Rectangle 725"/>
                <p:cNvSpPr>
                  <a:spLocks noChangeArrowheads="1"/>
                </p:cNvSpPr>
                <p:nvPr/>
              </p:nvSpPr>
              <p:spPr bwMode="auto">
                <a:xfrm>
                  <a:off x="2440"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9" name="Rectangle 834"/>
                <p:cNvSpPr>
                  <a:spLocks noChangeArrowheads="1"/>
                </p:cNvSpPr>
                <p:nvPr/>
              </p:nvSpPr>
              <p:spPr bwMode="auto">
                <a:xfrm>
                  <a:off x="2397"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8" name="Group 837"/>
              <p:cNvGrpSpPr>
                <a:grpSpLocks/>
              </p:cNvGrpSpPr>
              <p:nvPr/>
            </p:nvGrpSpPr>
            <p:grpSpPr bwMode="auto">
              <a:xfrm>
                <a:off x="2727" y="981"/>
                <a:ext cx="330" cy="327"/>
                <a:chOff x="2727" y="981"/>
                <a:chExt cx="330" cy="327"/>
              </a:xfrm>
            </p:grpSpPr>
            <p:sp>
              <p:nvSpPr>
                <p:cNvPr id="176" name="Rectangle 726"/>
                <p:cNvSpPr>
                  <a:spLocks noChangeArrowheads="1"/>
                </p:cNvSpPr>
                <p:nvPr/>
              </p:nvSpPr>
              <p:spPr bwMode="auto">
                <a:xfrm>
                  <a:off x="2770" y="981"/>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77" name="Rectangle 836"/>
                <p:cNvSpPr>
                  <a:spLocks noChangeArrowheads="1"/>
                </p:cNvSpPr>
                <p:nvPr/>
              </p:nvSpPr>
              <p:spPr bwMode="auto">
                <a:xfrm>
                  <a:off x="2727" y="981"/>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59" name="Group 839"/>
              <p:cNvGrpSpPr>
                <a:grpSpLocks/>
              </p:cNvGrpSpPr>
              <p:nvPr/>
            </p:nvGrpSpPr>
            <p:grpSpPr bwMode="auto">
              <a:xfrm>
                <a:off x="3057" y="981"/>
                <a:ext cx="319" cy="327"/>
                <a:chOff x="3057" y="981"/>
                <a:chExt cx="319" cy="327"/>
              </a:xfrm>
            </p:grpSpPr>
            <p:sp>
              <p:nvSpPr>
                <p:cNvPr id="174" name="Rectangle 727"/>
                <p:cNvSpPr>
                  <a:spLocks noChangeArrowheads="1"/>
                </p:cNvSpPr>
                <p:nvPr/>
              </p:nvSpPr>
              <p:spPr bwMode="auto">
                <a:xfrm>
                  <a:off x="3100" y="981"/>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75" name="Rectangle 838"/>
                <p:cNvSpPr>
                  <a:spLocks noChangeArrowheads="1"/>
                </p:cNvSpPr>
                <p:nvPr/>
              </p:nvSpPr>
              <p:spPr bwMode="auto">
                <a:xfrm>
                  <a:off x="3057" y="981"/>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 name="Group 841"/>
              <p:cNvGrpSpPr>
                <a:grpSpLocks/>
              </p:cNvGrpSpPr>
              <p:nvPr/>
            </p:nvGrpSpPr>
            <p:grpSpPr bwMode="auto">
              <a:xfrm>
                <a:off x="3376" y="981"/>
                <a:ext cx="319" cy="327"/>
                <a:chOff x="3376" y="981"/>
                <a:chExt cx="319" cy="327"/>
              </a:xfrm>
            </p:grpSpPr>
            <p:sp>
              <p:nvSpPr>
                <p:cNvPr id="172" name="Rectangle 728"/>
                <p:cNvSpPr>
                  <a:spLocks noChangeArrowheads="1"/>
                </p:cNvSpPr>
                <p:nvPr/>
              </p:nvSpPr>
              <p:spPr bwMode="auto">
                <a:xfrm>
                  <a:off x="3419" y="981"/>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3" name="Rectangle 840"/>
                <p:cNvSpPr>
                  <a:spLocks noChangeArrowheads="1"/>
                </p:cNvSpPr>
                <p:nvPr/>
              </p:nvSpPr>
              <p:spPr bwMode="auto">
                <a:xfrm>
                  <a:off x="3376" y="981"/>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1" name="Group 843"/>
              <p:cNvGrpSpPr>
                <a:grpSpLocks/>
              </p:cNvGrpSpPr>
              <p:nvPr/>
            </p:nvGrpSpPr>
            <p:grpSpPr bwMode="auto">
              <a:xfrm>
                <a:off x="3695" y="981"/>
                <a:ext cx="342" cy="327"/>
                <a:chOff x="3695" y="981"/>
                <a:chExt cx="342" cy="327"/>
              </a:xfrm>
            </p:grpSpPr>
            <p:sp>
              <p:nvSpPr>
                <p:cNvPr id="170" name="Rectangle 729"/>
                <p:cNvSpPr>
                  <a:spLocks noChangeArrowheads="1"/>
                </p:cNvSpPr>
                <p:nvPr/>
              </p:nvSpPr>
              <p:spPr bwMode="auto">
                <a:xfrm>
                  <a:off x="3738" y="981"/>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71" name="Rectangle 842"/>
                <p:cNvSpPr>
                  <a:spLocks noChangeArrowheads="1"/>
                </p:cNvSpPr>
                <p:nvPr/>
              </p:nvSpPr>
              <p:spPr bwMode="auto">
                <a:xfrm>
                  <a:off x="3695" y="981"/>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2" name="Group 845"/>
              <p:cNvGrpSpPr>
                <a:grpSpLocks/>
              </p:cNvGrpSpPr>
              <p:nvPr/>
            </p:nvGrpSpPr>
            <p:grpSpPr bwMode="auto">
              <a:xfrm>
                <a:off x="0" y="1308"/>
                <a:ext cx="330" cy="327"/>
                <a:chOff x="0" y="1308"/>
                <a:chExt cx="330" cy="327"/>
              </a:xfrm>
            </p:grpSpPr>
            <p:sp>
              <p:nvSpPr>
                <p:cNvPr id="168" name="Rectangle 730"/>
                <p:cNvSpPr>
                  <a:spLocks noChangeArrowheads="1"/>
                </p:cNvSpPr>
                <p:nvPr/>
              </p:nvSpPr>
              <p:spPr bwMode="auto">
                <a:xfrm>
                  <a:off x="43" y="1308"/>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9" name="Rectangle 844"/>
                <p:cNvSpPr>
                  <a:spLocks noChangeArrowheads="1"/>
                </p:cNvSpPr>
                <p:nvPr/>
              </p:nvSpPr>
              <p:spPr bwMode="auto">
                <a:xfrm>
                  <a:off x="0" y="1308"/>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3" name="Group 847"/>
              <p:cNvGrpSpPr>
                <a:grpSpLocks/>
              </p:cNvGrpSpPr>
              <p:nvPr/>
            </p:nvGrpSpPr>
            <p:grpSpPr bwMode="auto">
              <a:xfrm>
                <a:off x="330" y="1308"/>
                <a:ext cx="1034" cy="327"/>
                <a:chOff x="330" y="1308"/>
                <a:chExt cx="1034" cy="327"/>
              </a:xfrm>
            </p:grpSpPr>
            <p:sp>
              <p:nvSpPr>
                <p:cNvPr id="166" name="Rectangle 731"/>
                <p:cNvSpPr>
                  <a:spLocks noChangeArrowheads="1"/>
                </p:cNvSpPr>
                <p:nvPr/>
              </p:nvSpPr>
              <p:spPr bwMode="auto">
                <a:xfrm>
                  <a:off x="373" y="1308"/>
                  <a:ext cx="94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红色胜出</a:t>
                  </a:r>
                </a:p>
                <a:p>
                  <a:pPr algn="ctr" eaLnBrk="0" hangingPunct="0"/>
                  <a:endParaRPr kumimoji="0" lang="en-US" altLang="zh-CN" dirty="0">
                    <a:solidFill>
                      <a:schemeClr val="bg1"/>
                    </a:solidFill>
                    <a:latin typeface="Arial" charset="0"/>
                  </a:endParaRPr>
                </a:p>
              </p:txBody>
            </p:sp>
            <p:sp>
              <p:nvSpPr>
                <p:cNvPr id="167" name="Rectangle 846"/>
                <p:cNvSpPr>
                  <a:spLocks noChangeArrowheads="1"/>
                </p:cNvSpPr>
                <p:nvPr/>
              </p:nvSpPr>
              <p:spPr bwMode="auto">
                <a:xfrm>
                  <a:off x="330" y="1308"/>
                  <a:ext cx="103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4" name="Group 849"/>
              <p:cNvGrpSpPr>
                <a:grpSpLocks/>
              </p:cNvGrpSpPr>
              <p:nvPr/>
            </p:nvGrpSpPr>
            <p:grpSpPr bwMode="auto">
              <a:xfrm>
                <a:off x="1364" y="1308"/>
                <a:ext cx="342" cy="327"/>
                <a:chOff x="1364" y="1308"/>
                <a:chExt cx="342" cy="327"/>
              </a:xfrm>
            </p:grpSpPr>
            <p:sp>
              <p:nvSpPr>
                <p:cNvPr id="164" name="Rectangle 732"/>
                <p:cNvSpPr>
                  <a:spLocks noChangeArrowheads="1"/>
                </p:cNvSpPr>
                <p:nvPr/>
              </p:nvSpPr>
              <p:spPr bwMode="auto">
                <a:xfrm>
                  <a:off x="1407" y="1308"/>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5" name="Rectangle 848"/>
                <p:cNvSpPr>
                  <a:spLocks noChangeArrowheads="1"/>
                </p:cNvSpPr>
                <p:nvPr/>
              </p:nvSpPr>
              <p:spPr bwMode="auto">
                <a:xfrm>
                  <a:off x="1364" y="1308"/>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5" name="Group 851"/>
              <p:cNvGrpSpPr>
                <a:grpSpLocks/>
              </p:cNvGrpSpPr>
              <p:nvPr/>
            </p:nvGrpSpPr>
            <p:grpSpPr bwMode="auto">
              <a:xfrm>
                <a:off x="1706" y="1308"/>
                <a:ext cx="1021" cy="327"/>
                <a:chOff x="1706" y="1308"/>
                <a:chExt cx="1021" cy="327"/>
              </a:xfrm>
            </p:grpSpPr>
            <p:sp>
              <p:nvSpPr>
                <p:cNvPr id="162" name="Rectangle 733"/>
                <p:cNvSpPr>
                  <a:spLocks noChangeArrowheads="1"/>
                </p:cNvSpPr>
                <p:nvPr/>
              </p:nvSpPr>
              <p:spPr bwMode="auto">
                <a:xfrm>
                  <a:off x="1749" y="1308"/>
                  <a:ext cx="935"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dirty="0">
                      <a:solidFill>
                        <a:srgbClr val="000000"/>
                      </a:solidFill>
                    </a:rPr>
                    <a:t>黄</a:t>
                  </a:r>
                  <a:r>
                    <a:rPr kumimoji="0" lang="zh-CN" altLang="en-US" dirty="0">
                      <a:solidFill>
                        <a:srgbClr val="000000"/>
                      </a:solidFill>
                    </a:rPr>
                    <a:t>色胜出</a:t>
                  </a:r>
                </a:p>
                <a:p>
                  <a:pPr algn="ctr" eaLnBrk="0" hangingPunct="0"/>
                  <a:endParaRPr kumimoji="0" lang="en-US" altLang="zh-CN" dirty="0">
                    <a:solidFill>
                      <a:schemeClr val="bg1"/>
                    </a:solidFill>
                    <a:latin typeface="Arial" charset="0"/>
                  </a:endParaRPr>
                </a:p>
              </p:txBody>
            </p:sp>
            <p:sp>
              <p:nvSpPr>
                <p:cNvPr id="163" name="Rectangle 850"/>
                <p:cNvSpPr>
                  <a:spLocks noChangeArrowheads="1"/>
                </p:cNvSpPr>
                <p:nvPr/>
              </p:nvSpPr>
              <p:spPr bwMode="auto">
                <a:xfrm>
                  <a:off x="1706" y="1308"/>
                  <a:ext cx="1021"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6" name="Group 853"/>
              <p:cNvGrpSpPr>
                <a:grpSpLocks/>
              </p:cNvGrpSpPr>
              <p:nvPr/>
            </p:nvGrpSpPr>
            <p:grpSpPr bwMode="auto">
              <a:xfrm>
                <a:off x="2727" y="1308"/>
                <a:ext cx="330" cy="327"/>
                <a:chOff x="2727" y="1308"/>
                <a:chExt cx="330" cy="327"/>
              </a:xfrm>
            </p:grpSpPr>
            <p:sp>
              <p:nvSpPr>
                <p:cNvPr id="160" name="Rectangle 734"/>
                <p:cNvSpPr>
                  <a:spLocks noChangeArrowheads="1"/>
                </p:cNvSpPr>
                <p:nvPr/>
              </p:nvSpPr>
              <p:spPr bwMode="auto">
                <a:xfrm>
                  <a:off x="2770" y="1308"/>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61" name="Rectangle 852"/>
                <p:cNvSpPr>
                  <a:spLocks noChangeArrowheads="1"/>
                </p:cNvSpPr>
                <p:nvPr/>
              </p:nvSpPr>
              <p:spPr bwMode="auto">
                <a:xfrm>
                  <a:off x="2727" y="1308"/>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7" name="Group 855"/>
              <p:cNvGrpSpPr>
                <a:grpSpLocks/>
              </p:cNvGrpSpPr>
              <p:nvPr/>
            </p:nvGrpSpPr>
            <p:grpSpPr bwMode="auto">
              <a:xfrm>
                <a:off x="3057" y="1308"/>
                <a:ext cx="980" cy="327"/>
                <a:chOff x="3057" y="1308"/>
                <a:chExt cx="980" cy="327"/>
              </a:xfrm>
            </p:grpSpPr>
            <p:sp>
              <p:nvSpPr>
                <p:cNvPr id="158" name="Rectangle 735"/>
                <p:cNvSpPr>
                  <a:spLocks noChangeArrowheads="1"/>
                </p:cNvSpPr>
                <p:nvPr/>
              </p:nvSpPr>
              <p:spPr bwMode="auto">
                <a:xfrm>
                  <a:off x="3100" y="1308"/>
                  <a:ext cx="89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159" name="Rectangle 854"/>
                <p:cNvSpPr>
                  <a:spLocks noChangeArrowheads="1"/>
                </p:cNvSpPr>
                <p:nvPr/>
              </p:nvSpPr>
              <p:spPr bwMode="auto">
                <a:xfrm>
                  <a:off x="3057" y="1308"/>
                  <a:ext cx="98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8" name="Group 857"/>
              <p:cNvGrpSpPr>
                <a:grpSpLocks/>
              </p:cNvGrpSpPr>
              <p:nvPr/>
            </p:nvGrpSpPr>
            <p:grpSpPr bwMode="auto">
              <a:xfrm>
                <a:off x="0" y="1635"/>
                <a:ext cx="330" cy="327"/>
                <a:chOff x="0" y="1635"/>
                <a:chExt cx="330" cy="327"/>
              </a:xfrm>
            </p:grpSpPr>
            <p:sp>
              <p:nvSpPr>
                <p:cNvPr id="156" name="Rectangle 736"/>
                <p:cNvSpPr>
                  <a:spLocks noChangeArrowheads="1"/>
                </p:cNvSpPr>
                <p:nvPr/>
              </p:nvSpPr>
              <p:spPr bwMode="auto">
                <a:xfrm>
                  <a:off x="43"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157" name="Rectangle 856"/>
                <p:cNvSpPr>
                  <a:spLocks noChangeArrowheads="1"/>
                </p:cNvSpPr>
                <p:nvPr/>
              </p:nvSpPr>
              <p:spPr bwMode="auto">
                <a:xfrm>
                  <a:off x="0"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9" name="Group 859"/>
              <p:cNvGrpSpPr>
                <a:grpSpLocks/>
              </p:cNvGrpSpPr>
              <p:nvPr/>
            </p:nvGrpSpPr>
            <p:grpSpPr bwMode="auto">
              <a:xfrm>
                <a:off x="330" y="1635"/>
                <a:ext cx="356" cy="327"/>
                <a:chOff x="330" y="1635"/>
                <a:chExt cx="356" cy="327"/>
              </a:xfrm>
            </p:grpSpPr>
            <p:sp>
              <p:nvSpPr>
                <p:cNvPr id="154" name="Rectangle 737"/>
                <p:cNvSpPr>
                  <a:spLocks noChangeArrowheads="1"/>
                </p:cNvSpPr>
                <p:nvPr/>
              </p:nvSpPr>
              <p:spPr bwMode="auto">
                <a:xfrm>
                  <a:off x="373" y="1635"/>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55" name="Rectangle 858"/>
                <p:cNvSpPr>
                  <a:spLocks noChangeArrowheads="1"/>
                </p:cNvSpPr>
                <p:nvPr/>
              </p:nvSpPr>
              <p:spPr bwMode="auto">
                <a:xfrm>
                  <a:off x="330" y="1635"/>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0" name="Group 861"/>
              <p:cNvGrpSpPr>
                <a:grpSpLocks/>
              </p:cNvGrpSpPr>
              <p:nvPr/>
            </p:nvGrpSpPr>
            <p:grpSpPr bwMode="auto">
              <a:xfrm>
                <a:off x="686" y="1635"/>
                <a:ext cx="333" cy="327"/>
                <a:chOff x="686" y="1635"/>
                <a:chExt cx="333" cy="327"/>
              </a:xfrm>
            </p:grpSpPr>
            <p:sp>
              <p:nvSpPr>
                <p:cNvPr id="152" name="Rectangle 738"/>
                <p:cNvSpPr>
                  <a:spLocks noChangeArrowheads="1"/>
                </p:cNvSpPr>
                <p:nvPr/>
              </p:nvSpPr>
              <p:spPr bwMode="auto">
                <a:xfrm>
                  <a:off x="729" y="1635"/>
                  <a:ext cx="24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53" name="Rectangle 860"/>
                <p:cNvSpPr>
                  <a:spLocks noChangeArrowheads="1"/>
                </p:cNvSpPr>
                <p:nvPr/>
              </p:nvSpPr>
              <p:spPr bwMode="auto">
                <a:xfrm>
                  <a:off x="686" y="1635"/>
                  <a:ext cx="33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1" name="Group 863"/>
              <p:cNvGrpSpPr>
                <a:grpSpLocks/>
              </p:cNvGrpSpPr>
              <p:nvPr/>
            </p:nvGrpSpPr>
            <p:grpSpPr bwMode="auto">
              <a:xfrm>
                <a:off x="1019" y="1635"/>
                <a:ext cx="345" cy="327"/>
                <a:chOff x="1019" y="1635"/>
                <a:chExt cx="345" cy="327"/>
              </a:xfrm>
            </p:grpSpPr>
            <p:sp>
              <p:nvSpPr>
                <p:cNvPr id="150" name="Rectangle 739"/>
                <p:cNvSpPr>
                  <a:spLocks noChangeArrowheads="1"/>
                </p:cNvSpPr>
                <p:nvPr/>
              </p:nvSpPr>
              <p:spPr bwMode="auto">
                <a:xfrm>
                  <a:off x="1062" y="1635"/>
                  <a:ext cx="25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51" name="Rectangle 862"/>
                <p:cNvSpPr>
                  <a:spLocks noChangeArrowheads="1"/>
                </p:cNvSpPr>
                <p:nvPr/>
              </p:nvSpPr>
              <p:spPr bwMode="auto">
                <a:xfrm>
                  <a:off x="1019" y="1635"/>
                  <a:ext cx="345"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2" name="Group 865"/>
              <p:cNvGrpSpPr>
                <a:grpSpLocks/>
              </p:cNvGrpSpPr>
              <p:nvPr/>
            </p:nvGrpSpPr>
            <p:grpSpPr bwMode="auto">
              <a:xfrm>
                <a:off x="1364" y="1635"/>
                <a:ext cx="342" cy="327"/>
                <a:chOff x="1364" y="1635"/>
                <a:chExt cx="342" cy="327"/>
              </a:xfrm>
            </p:grpSpPr>
            <p:sp>
              <p:nvSpPr>
                <p:cNvPr id="148" name="Rectangle 740"/>
                <p:cNvSpPr>
                  <a:spLocks noChangeArrowheads="1"/>
                </p:cNvSpPr>
                <p:nvPr/>
              </p:nvSpPr>
              <p:spPr bwMode="auto">
                <a:xfrm>
                  <a:off x="1407" y="1635"/>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dirty="0">
                      <a:solidFill>
                        <a:srgbClr val="000000"/>
                      </a:solidFill>
                    </a:rPr>
                    <a:t>黄</a:t>
                  </a:r>
                  <a:endParaRPr kumimoji="0" lang="zh-CN" altLang="en-US" dirty="0">
                    <a:solidFill>
                      <a:srgbClr val="000000"/>
                    </a:solidFill>
                  </a:endParaRPr>
                </a:p>
                <a:p>
                  <a:pPr algn="ctr" eaLnBrk="0" hangingPunct="0"/>
                  <a:endParaRPr kumimoji="0" lang="en-US" altLang="zh-CN" dirty="0">
                    <a:solidFill>
                      <a:schemeClr val="bg1"/>
                    </a:solidFill>
                    <a:latin typeface="Arial" charset="0"/>
                  </a:endParaRPr>
                </a:p>
              </p:txBody>
            </p:sp>
            <p:sp>
              <p:nvSpPr>
                <p:cNvPr id="149" name="Rectangle 864"/>
                <p:cNvSpPr>
                  <a:spLocks noChangeArrowheads="1"/>
                </p:cNvSpPr>
                <p:nvPr/>
              </p:nvSpPr>
              <p:spPr bwMode="auto">
                <a:xfrm>
                  <a:off x="1364" y="1635"/>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3" name="Group 867"/>
              <p:cNvGrpSpPr>
                <a:grpSpLocks/>
              </p:cNvGrpSpPr>
              <p:nvPr/>
            </p:nvGrpSpPr>
            <p:grpSpPr bwMode="auto">
              <a:xfrm>
                <a:off x="1706" y="1635"/>
                <a:ext cx="343" cy="327"/>
                <a:chOff x="1706" y="1635"/>
                <a:chExt cx="343" cy="327"/>
              </a:xfrm>
            </p:grpSpPr>
            <p:sp>
              <p:nvSpPr>
                <p:cNvPr id="146" name="Rectangle 741"/>
                <p:cNvSpPr>
                  <a:spLocks noChangeArrowheads="1"/>
                </p:cNvSpPr>
                <p:nvPr/>
              </p:nvSpPr>
              <p:spPr bwMode="auto">
                <a:xfrm>
                  <a:off x="1749" y="1635"/>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47" name="Rectangle 866"/>
                <p:cNvSpPr>
                  <a:spLocks noChangeArrowheads="1"/>
                </p:cNvSpPr>
                <p:nvPr/>
              </p:nvSpPr>
              <p:spPr bwMode="auto">
                <a:xfrm>
                  <a:off x="1706" y="1635"/>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4" name="Group 869"/>
              <p:cNvGrpSpPr>
                <a:grpSpLocks/>
              </p:cNvGrpSpPr>
              <p:nvPr/>
            </p:nvGrpSpPr>
            <p:grpSpPr bwMode="auto">
              <a:xfrm>
                <a:off x="2049" y="1635"/>
                <a:ext cx="348" cy="674"/>
                <a:chOff x="2049" y="1635"/>
                <a:chExt cx="348" cy="674"/>
              </a:xfrm>
            </p:grpSpPr>
            <p:sp>
              <p:nvSpPr>
                <p:cNvPr id="144" name="Rectangle 742"/>
                <p:cNvSpPr>
                  <a:spLocks noChangeArrowheads="1"/>
                </p:cNvSpPr>
                <p:nvPr/>
              </p:nvSpPr>
              <p:spPr bwMode="auto">
                <a:xfrm>
                  <a:off x="2092" y="1982"/>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45" name="Rectangle 868"/>
                <p:cNvSpPr>
                  <a:spLocks noChangeArrowheads="1"/>
                </p:cNvSpPr>
                <p:nvPr/>
              </p:nvSpPr>
              <p:spPr bwMode="auto">
                <a:xfrm>
                  <a:off x="2049" y="1635"/>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5" name="Group 871"/>
              <p:cNvGrpSpPr>
                <a:grpSpLocks/>
              </p:cNvGrpSpPr>
              <p:nvPr/>
            </p:nvGrpSpPr>
            <p:grpSpPr bwMode="auto">
              <a:xfrm>
                <a:off x="2397" y="1635"/>
                <a:ext cx="330" cy="327"/>
                <a:chOff x="2397" y="1635"/>
                <a:chExt cx="330" cy="327"/>
              </a:xfrm>
            </p:grpSpPr>
            <p:sp>
              <p:nvSpPr>
                <p:cNvPr id="142" name="Rectangle 743"/>
                <p:cNvSpPr>
                  <a:spLocks noChangeArrowheads="1"/>
                </p:cNvSpPr>
                <p:nvPr/>
              </p:nvSpPr>
              <p:spPr bwMode="auto">
                <a:xfrm>
                  <a:off x="2440"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43" name="Rectangle 870"/>
                <p:cNvSpPr>
                  <a:spLocks noChangeArrowheads="1"/>
                </p:cNvSpPr>
                <p:nvPr/>
              </p:nvSpPr>
              <p:spPr bwMode="auto">
                <a:xfrm>
                  <a:off x="2397"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6" name="Group 873"/>
              <p:cNvGrpSpPr>
                <a:grpSpLocks/>
              </p:cNvGrpSpPr>
              <p:nvPr/>
            </p:nvGrpSpPr>
            <p:grpSpPr bwMode="auto">
              <a:xfrm>
                <a:off x="2727" y="1635"/>
                <a:ext cx="330" cy="327"/>
                <a:chOff x="2727" y="1635"/>
                <a:chExt cx="330" cy="327"/>
              </a:xfrm>
            </p:grpSpPr>
            <p:sp>
              <p:nvSpPr>
                <p:cNvPr id="140" name="Rectangle 744"/>
                <p:cNvSpPr>
                  <a:spLocks noChangeArrowheads="1"/>
                </p:cNvSpPr>
                <p:nvPr/>
              </p:nvSpPr>
              <p:spPr bwMode="auto">
                <a:xfrm>
                  <a:off x="2770" y="1635"/>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41" name="Rectangle 872"/>
                <p:cNvSpPr>
                  <a:spLocks noChangeArrowheads="1"/>
                </p:cNvSpPr>
                <p:nvPr/>
              </p:nvSpPr>
              <p:spPr bwMode="auto">
                <a:xfrm>
                  <a:off x="2727" y="1635"/>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7" name="Group 875"/>
              <p:cNvGrpSpPr>
                <a:grpSpLocks/>
              </p:cNvGrpSpPr>
              <p:nvPr/>
            </p:nvGrpSpPr>
            <p:grpSpPr bwMode="auto">
              <a:xfrm>
                <a:off x="3057" y="1635"/>
                <a:ext cx="319" cy="674"/>
                <a:chOff x="3057" y="1635"/>
                <a:chExt cx="319" cy="674"/>
              </a:xfrm>
            </p:grpSpPr>
            <p:sp>
              <p:nvSpPr>
                <p:cNvPr id="138" name="Rectangle 745"/>
                <p:cNvSpPr>
                  <a:spLocks noChangeArrowheads="1"/>
                </p:cNvSpPr>
                <p:nvPr/>
              </p:nvSpPr>
              <p:spPr bwMode="auto">
                <a:xfrm>
                  <a:off x="3100" y="1982"/>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39" name="Rectangle 874"/>
                <p:cNvSpPr>
                  <a:spLocks noChangeArrowheads="1"/>
                </p:cNvSpPr>
                <p:nvPr/>
              </p:nvSpPr>
              <p:spPr bwMode="auto">
                <a:xfrm>
                  <a:off x="3057" y="1635"/>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8" name="Group 877"/>
              <p:cNvGrpSpPr>
                <a:grpSpLocks/>
              </p:cNvGrpSpPr>
              <p:nvPr/>
            </p:nvGrpSpPr>
            <p:grpSpPr bwMode="auto">
              <a:xfrm>
                <a:off x="3376" y="1635"/>
                <a:ext cx="319" cy="327"/>
                <a:chOff x="3376" y="1635"/>
                <a:chExt cx="319" cy="327"/>
              </a:xfrm>
            </p:grpSpPr>
            <p:sp>
              <p:nvSpPr>
                <p:cNvPr id="136" name="Rectangle 746"/>
                <p:cNvSpPr>
                  <a:spLocks noChangeArrowheads="1"/>
                </p:cNvSpPr>
                <p:nvPr/>
              </p:nvSpPr>
              <p:spPr bwMode="auto">
                <a:xfrm>
                  <a:off x="3419" y="1635"/>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37" name="Rectangle 876"/>
                <p:cNvSpPr>
                  <a:spLocks noChangeArrowheads="1"/>
                </p:cNvSpPr>
                <p:nvPr/>
              </p:nvSpPr>
              <p:spPr bwMode="auto">
                <a:xfrm>
                  <a:off x="3376" y="1635"/>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79" name="Group 879"/>
              <p:cNvGrpSpPr>
                <a:grpSpLocks/>
              </p:cNvGrpSpPr>
              <p:nvPr/>
            </p:nvGrpSpPr>
            <p:grpSpPr bwMode="auto">
              <a:xfrm>
                <a:off x="3695" y="1635"/>
                <a:ext cx="342" cy="327"/>
                <a:chOff x="3695" y="1635"/>
                <a:chExt cx="342" cy="327"/>
              </a:xfrm>
            </p:grpSpPr>
            <p:sp>
              <p:nvSpPr>
                <p:cNvPr id="134" name="Rectangle 747"/>
                <p:cNvSpPr>
                  <a:spLocks noChangeArrowheads="1"/>
                </p:cNvSpPr>
                <p:nvPr/>
              </p:nvSpPr>
              <p:spPr bwMode="auto">
                <a:xfrm>
                  <a:off x="3738" y="1635"/>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35" name="Rectangle 878"/>
                <p:cNvSpPr>
                  <a:spLocks noChangeArrowheads="1"/>
                </p:cNvSpPr>
                <p:nvPr/>
              </p:nvSpPr>
              <p:spPr bwMode="auto">
                <a:xfrm>
                  <a:off x="3695" y="1635"/>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0" name="Group 881"/>
              <p:cNvGrpSpPr>
                <a:grpSpLocks/>
              </p:cNvGrpSpPr>
              <p:nvPr/>
            </p:nvGrpSpPr>
            <p:grpSpPr bwMode="auto">
              <a:xfrm>
                <a:off x="0" y="1962"/>
                <a:ext cx="330" cy="327"/>
                <a:chOff x="0" y="1962"/>
                <a:chExt cx="330" cy="327"/>
              </a:xfrm>
            </p:grpSpPr>
            <p:sp>
              <p:nvSpPr>
                <p:cNvPr id="132" name="Rectangle 748"/>
                <p:cNvSpPr>
                  <a:spLocks noChangeArrowheads="1"/>
                </p:cNvSpPr>
                <p:nvPr/>
              </p:nvSpPr>
              <p:spPr bwMode="auto">
                <a:xfrm>
                  <a:off x="43"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a:t>
                  </a:r>
                </a:p>
                <a:p>
                  <a:pPr algn="ctr" eaLnBrk="0" hangingPunct="0"/>
                  <a:endParaRPr kumimoji="0" lang="en-US" altLang="zh-CN" dirty="0">
                    <a:solidFill>
                      <a:schemeClr val="bg1"/>
                    </a:solidFill>
                    <a:latin typeface="Arial" charset="0"/>
                  </a:endParaRPr>
                </a:p>
              </p:txBody>
            </p:sp>
            <p:sp>
              <p:nvSpPr>
                <p:cNvPr id="133" name="Rectangle 880"/>
                <p:cNvSpPr>
                  <a:spLocks noChangeArrowheads="1"/>
                </p:cNvSpPr>
                <p:nvPr/>
              </p:nvSpPr>
              <p:spPr bwMode="auto">
                <a:xfrm>
                  <a:off x="0"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1" name="Group 883"/>
              <p:cNvGrpSpPr>
                <a:grpSpLocks/>
              </p:cNvGrpSpPr>
              <p:nvPr/>
            </p:nvGrpSpPr>
            <p:grpSpPr bwMode="auto">
              <a:xfrm>
                <a:off x="330" y="1962"/>
                <a:ext cx="356" cy="327"/>
                <a:chOff x="330" y="1962"/>
                <a:chExt cx="356" cy="327"/>
              </a:xfrm>
            </p:grpSpPr>
            <p:sp>
              <p:nvSpPr>
                <p:cNvPr id="130" name="Rectangle 749"/>
                <p:cNvSpPr>
                  <a:spLocks noChangeArrowheads="1"/>
                </p:cNvSpPr>
                <p:nvPr/>
              </p:nvSpPr>
              <p:spPr bwMode="auto">
                <a:xfrm>
                  <a:off x="373" y="1962"/>
                  <a:ext cx="2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31" name="Rectangle 882"/>
                <p:cNvSpPr>
                  <a:spLocks noChangeArrowheads="1"/>
                </p:cNvSpPr>
                <p:nvPr/>
              </p:nvSpPr>
              <p:spPr bwMode="auto">
                <a:xfrm>
                  <a:off x="330" y="1962"/>
                  <a:ext cx="356"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2" name="Group 885"/>
              <p:cNvGrpSpPr>
                <a:grpSpLocks/>
              </p:cNvGrpSpPr>
              <p:nvPr/>
            </p:nvGrpSpPr>
            <p:grpSpPr bwMode="auto">
              <a:xfrm>
                <a:off x="686" y="1962"/>
                <a:ext cx="333" cy="327"/>
                <a:chOff x="686" y="1962"/>
                <a:chExt cx="333" cy="327"/>
              </a:xfrm>
            </p:grpSpPr>
            <p:sp>
              <p:nvSpPr>
                <p:cNvPr id="128" name="Rectangle 750"/>
                <p:cNvSpPr>
                  <a:spLocks noChangeArrowheads="1"/>
                </p:cNvSpPr>
                <p:nvPr/>
              </p:nvSpPr>
              <p:spPr bwMode="auto">
                <a:xfrm>
                  <a:off x="729" y="1962"/>
                  <a:ext cx="24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9" name="Rectangle 884"/>
                <p:cNvSpPr>
                  <a:spLocks noChangeArrowheads="1"/>
                </p:cNvSpPr>
                <p:nvPr/>
              </p:nvSpPr>
              <p:spPr bwMode="auto">
                <a:xfrm>
                  <a:off x="686" y="1962"/>
                  <a:ext cx="33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3" name="Group 887"/>
              <p:cNvGrpSpPr>
                <a:grpSpLocks/>
              </p:cNvGrpSpPr>
              <p:nvPr/>
            </p:nvGrpSpPr>
            <p:grpSpPr bwMode="auto">
              <a:xfrm>
                <a:off x="1019" y="1962"/>
                <a:ext cx="345" cy="327"/>
                <a:chOff x="1019" y="1962"/>
                <a:chExt cx="345" cy="327"/>
              </a:xfrm>
            </p:grpSpPr>
            <p:sp>
              <p:nvSpPr>
                <p:cNvPr id="126" name="Rectangle 751"/>
                <p:cNvSpPr>
                  <a:spLocks noChangeArrowheads="1"/>
                </p:cNvSpPr>
                <p:nvPr/>
              </p:nvSpPr>
              <p:spPr bwMode="auto">
                <a:xfrm>
                  <a:off x="1062" y="1962"/>
                  <a:ext cx="25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7" name="Rectangle 886"/>
                <p:cNvSpPr>
                  <a:spLocks noChangeArrowheads="1"/>
                </p:cNvSpPr>
                <p:nvPr/>
              </p:nvSpPr>
              <p:spPr bwMode="auto">
                <a:xfrm>
                  <a:off x="1019" y="1962"/>
                  <a:ext cx="345"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4" name="Group 889"/>
              <p:cNvGrpSpPr>
                <a:grpSpLocks/>
              </p:cNvGrpSpPr>
              <p:nvPr/>
            </p:nvGrpSpPr>
            <p:grpSpPr bwMode="auto">
              <a:xfrm>
                <a:off x="1364" y="1962"/>
                <a:ext cx="342" cy="327"/>
                <a:chOff x="1364" y="1962"/>
                <a:chExt cx="342" cy="327"/>
              </a:xfrm>
            </p:grpSpPr>
            <p:sp>
              <p:nvSpPr>
                <p:cNvPr id="124" name="Rectangle 752"/>
                <p:cNvSpPr>
                  <a:spLocks noChangeArrowheads="1"/>
                </p:cNvSpPr>
                <p:nvPr/>
              </p:nvSpPr>
              <p:spPr bwMode="auto">
                <a:xfrm>
                  <a:off x="1407" y="1962"/>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红</a:t>
                  </a:r>
                </a:p>
                <a:p>
                  <a:pPr algn="ctr" eaLnBrk="0" hangingPunct="0"/>
                  <a:endParaRPr kumimoji="0" lang="en-US" altLang="zh-CN" dirty="0">
                    <a:solidFill>
                      <a:schemeClr val="bg1"/>
                    </a:solidFill>
                    <a:latin typeface="Arial" charset="0"/>
                  </a:endParaRPr>
                </a:p>
              </p:txBody>
            </p:sp>
            <p:sp>
              <p:nvSpPr>
                <p:cNvPr id="125" name="Rectangle 888"/>
                <p:cNvSpPr>
                  <a:spLocks noChangeArrowheads="1"/>
                </p:cNvSpPr>
                <p:nvPr/>
              </p:nvSpPr>
              <p:spPr bwMode="auto">
                <a:xfrm>
                  <a:off x="1364" y="1962"/>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5" name="Group 891"/>
              <p:cNvGrpSpPr>
                <a:grpSpLocks/>
              </p:cNvGrpSpPr>
              <p:nvPr/>
            </p:nvGrpSpPr>
            <p:grpSpPr bwMode="auto">
              <a:xfrm>
                <a:off x="1706" y="1962"/>
                <a:ext cx="343" cy="327"/>
                <a:chOff x="1706" y="1962"/>
                <a:chExt cx="343" cy="327"/>
              </a:xfrm>
            </p:grpSpPr>
            <p:sp>
              <p:nvSpPr>
                <p:cNvPr id="122" name="Rectangle 753"/>
                <p:cNvSpPr>
                  <a:spLocks noChangeArrowheads="1"/>
                </p:cNvSpPr>
                <p:nvPr/>
              </p:nvSpPr>
              <p:spPr bwMode="auto">
                <a:xfrm>
                  <a:off x="1749" y="1962"/>
                  <a:ext cx="257"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23" name="Rectangle 890"/>
                <p:cNvSpPr>
                  <a:spLocks noChangeArrowheads="1"/>
                </p:cNvSpPr>
                <p:nvPr/>
              </p:nvSpPr>
              <p:spPr bwMode="auto">
                <a:xfrm>
                  <a:off x="1706" y="1962"/>
                  <a:ext cx="343"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6" name="Group 893"/>
              <p:cNvGrpSpPr>
                <a:grpSpLocks/>
              </p:cNvGrpSpPr>
              <p:nvPr/>
            </p:nvGrpSpPr>
            <p:grpSpPr bwMode="auto">
              <a:xfrm>
                <a:off x="2049" y="1962"/>
                <a:ext cx="348" cy="327"/>
                <a:chOff x="2049" y="1962"/>
                <a:chExt cx="348" cy="327"/>
              </a:xfrm>
            </p:grpSpPr>
            <p:sp>
              <p:nvSpPr>
                <p:cNvPr id="120" name="Rectangle 754"/>
                <p:cNvSpPr>
                  <a:spLocks noChangeArrowheads="1"/>
                </p:cNvSpPr>
                <p:nvPr/>
              </p:nvSpPr>
              <p:spPr bwMode="auto">
                <a:xfrm>
                  <a:off x="2092" y="1962"/>
                  <a:ext cx="26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21" name="Rectangle 892"/>
                <p:cNvSpPr>
                  <a:spLocks noChangeArrowheads="1"/>
                </p:cNvSpPr>
                <p:nvPr/>
              </p:nvSpPr>
              <p:spPr bwMode="auto">
                <a:xfrm>
                  <a:off x="2049" y="1962"/>
                  <a:ext cx="348"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7" name="Group 895"/>
              <p:cNvGrpSpPr>
                <a:grpSpLocks/>
              </p:cNvGrpSpPr>
              <p:nvPr/>
            </p:nvGrpSpPr>
            <p:grpSpPr bwMode="auto">
              <a:xfrm>
                <a:off x="2397" y="1962"/>
                <a:ext cx="330" cy="327"/>
                <a:chOff x="2397" y="1962"/>
                <a:chExt cx="330" cy="327"/>
              </a:xfrm>
            </p:grpSpPr>
            <p:sp>
              <p:nvSpPr>
                <p:cNvPr id="118" name="Rectangle 755"/>
                <p:cNvSpPr>
                  <a:spLocks noChangeArrowheads="1"/>
                </p:cNvSpPr>
                <p:nvPr/>
              </p:nvSpPr>
              <p:spPr bwMode="auto">
                <a:xfrm>
                  <a:off x="2440"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9" name="Rectangle 894"/>
                <p:cNvSpPr>
                  <a:spLocks noChangeArrowheads="1"/>
                </p:cNvSpPr>
                <p:nvPr/>
              </p:nvSpPr>
              <p:spPr bwMode="auto">
                <a:xfrm>
                  <a:off x="2397"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8" name="Group 897"/>
              <p:cNvGrpSpPr>
                <a:grpSpLocks/>
              </p:cNvGrpSpPr>
              <p:nvPr/>
            </p:nvGrpSpPr>
            <p:grpSpPr bwMode="auto">
              <a:xfrm>
                <a:off x="2727" y="1962"/>
                <a:ext cx="330" cy="327"/>
                <a:chOff x="2727" y="1962"/>
                <a:chExt cx="330" cy="327"/>
              </a:xfrm>
            </p:grpSpPr>
            <p:sp>
              <p:nvSpPr>
                <p:cNvPr id="116" name="Rectangle 756"/>
                <p:cNvSpPr>
                  <a:spLocks noChangeArrowheads="1"/>
                </p:cNvSpPr>
                <p:nvPr/>
              </p:nvSpPr>
              <p:spPr bwMode="auto">
                <a:xfrm>
                  <a:off x="2770" y="1962"/>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黄</a:t>
                  </a:r>
                </a:p>
                <a:p>
                  <a:pPr algn="ctr" eaLnBrk="0" hangingPunct="0"/>
                  <a:endParaRPr kumimoji="0" lang="en-US" altLang="zh-CN" dirty="0">
                    <a:solidFill>
                      <a:schemeClr val="bg1"/>
                    </a:solidFill>
                    <a:latin typeface="Arial" charset="0"/>
                  </a:endParaRPr>
                </a:p>
              </p:txBody>
            </p:sp>
            <p:sp>
              <p:nvSpPr>
                <p:cNvPr id="117" name="Rectangle 896"/>
                <p:cNvSpPr>
                  <a:spLocks noChangeArrowheads="1"/>
                </p:cNvSpPr>
                <p:nvPr/>
              </p:nvSpPr>
              <p:spPr bwMode="auto">
                <a:xfrm>
                  <a:off x="2727" y="1962"/>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89" name="Group 899"/>
              <p:cNvGrpSpPr>
                <a:grpSpLocks/>
              </p:cNvGrpSpPr>
              <p:nvPr/>
            </p:nvGrpSpPr>
            <p:grpSpPr bwMode="auto">
              <a:xfrm>
                <a:off x="3057" y="1962"/>
                <a:ext cx="319" cy="327"/>
                <a:chOff x="3057" y="1962"/>
                <a:chExt cx="319" cy="327"/>
              </a:xfrm>
            </p:grpSpPr>
            <p:sp>
              <p:nvSpPr>
                <p:cNvPr id="114" name="Rectangle 757"/>
                <p:cNvSpPr>
                  <a:spLocks noChangeArrowheads="1"/>
                </p:cNvSpPr>
                <p:nvPr/>
              </p:nvSpPr>
              <p:spPr bwMode="auto">
                <a:xfrm>
                  <a:off x="3100" y="1962"/>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5" name="Rectangle 898"/>
                <p:cNvSpPr>
                  <a:spLocks noChangeArrowheads="1"/>
                </p:cNvSpPr>
                <p:nvPr/>
              </p:nvSpPr>
              <p:spPr bwMode="auto">
                <a:xfrm>
                  <a:off x="3057" y="1962"/>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0" name="Group 901"/>
              <p:cNvGrpSpPr>
                <a:grpSpLocks/>
              </p:cNvGrpSpPr>
              <p:nvPr/>
            </p:nvGrpSpPr>
            <p:grpSpPr bwMode="auto">
              <a:xfrm>
                <a:off x="3376" y="1962"/>
                <a:ext cx="319" cy="327"/>
                <a:chOff x="3376" y="1962"/>
                <a:chExt cx="319" cy="327"/>
              </a:xfrm>
            </p:grpSpPr>
            <p:sp>
              <p:nvSpPr>
                <p:cNvPr id="112" name="Rectangle 758"/>
                <p:cNvSpPr>
                  <a:spLocks noChangeArrowheads="1"/>
                </p:cNvSpPr>
                <p:nvPr/>
              </p:nvSpPr>
              <p:spPr bwMode="auto">
                <a:xfrm>
                  <a:off x="3419" y="1962"/>
                  <a:ext cx="23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13" name="Rectangle 900"/>
                <p:cNvSpPr>
                  <a:spLocks noChangeArrowheads="1"/>
                </p:cNvSpPr>
                <p:nvPr/>
              </p:nvSpPr>
              <p:spPr bwMode="auto">
                <a:xfrm>
                  <a:off x="3376" y="1962"/>
                  <a:ext cx="319"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1" name="Group 903"/>
              <p:cNvGrpSpPr>
                <a:grpSpLocks/>
              </p:cNvGrpSpPr>
              <p:nvPr/>
            </p:nvGrpSpPr>
            <p:grpSpPr bwMode="auto">
              <a:xfrm>
                <a:off x="3695" y="1962"/>
                <a:ext cx="342" cy="327"/>
                <a:chOff x="3695" y="1962"/>
                <a:chExt cx="342" cy="327"/>
              </a:xfrm>
            </p:grpSpPr>
            <p:sp>
              <p:nvSpPr>
                <p:cNvPr id="110" name="Rectangle 759"/>
                <p:cNvSpPr>
                  <a:spLocks noChangeArrowheads="1"/>
                </p:cNvSpPr>
                <p:nvPr/>
              </p:nvSpPr>
              <p:spPr bwMode="auto">
                <a:xfrm>
                  <a:off x="3738" y="1962"/>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dirty="0">
                      <a:solidFill>
                        <a:srgbClr val="000000"/>
                      </a:solidFill>
                      <a:latin typeface="宋体" charset="0"/>
                    </a:rPr>
                    <a:t>√</a:t>
                  </a:r>
                  <a:endParaRPr kumimoji="0" lang="en-US" altLang="zh-CN" dirty="0">
                    <a:solidFill>
                      <a:srgbClr val="000000"/>
                    </a:solidFill>
                  </a:endParaRPr>
                </a:p>
                <a:p>
                  <a:pPr algn="ctr" eaLnBrk="0" hangingPunct="0"/>
                  <a:endParaRPr kumimoji="0" lang="en-US" altLang="zh-CN" dirty="0">
                    <a:solidFill>
                      <a:schemeClr val="bg1"/>
                    </a:solidFill>
                    <a:latin typeface="Arial" charset="0"/>
                  </a:endParaRPr>
                </a:p>
              </p:txBody>
            </p:sp>
            <p:sp>
              <p:nvSpPr>
                <p:cNvPr id="111" name="Rectangle 902"/>
                <p:cNvSpPr>
                  <a:spLocks noChangeArrowheads="1"/>
                </p:cNvSpPr>
                <p:nvPr/>
              </p:nvSpPr>
              <p:spPr bwMode="auto">
                <a:xfrm>
                  <a:off x="3695" y="1962"/>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2" name="Group 905"/>
              <p:cNvGrpSpPr>
                <a:grpSpLocks/>
              </p:cNvGrpSpPr>
              <p:nvPr/>
            </p:nvGrpSpPr>
            <p:grpSpPr bwMode="auto">
              <a:xfrm>
                <a:off x="0" y="2289"/>
                <a:ext cx="330" cy="327"/>
                <a:chOff x="0" y="2289"/>
                <a:chExt cx="330" cy="327"/>
              </a:xfrm>
            </p:grpSpPr>
            <p:sp>
              <p:nvSpPr>
                <p:cNvPr id="108" name="Rectangle 760"/>
                <p:cNvSpPr>
                  <a:spLocks noChangeArrowheads="1"/>
                </p:cNvSpPr>
                <p:nvPr/>
              </p:nvSpPr>
              <p:spPr bwMode="auto">
                <a:xfrm>
                  <a:off x="43" y="2289"/>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9" name="Rectangle 904"/>
                <p:cNvSpPr>
                  <a:spLocks noChangeArrowheads="1"/>
                </p:cNvSpPr>
                <p:nvPr/>
              </p:nvSpPr>
              <p:spPr bwMode="auto">
                <a:xfrm>
                  <a:off x="0" y="2289"/>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3" name="Group 907"/>
              <p:cNvGrpSpPr>
                <a:grpSpLocks/>
              </p:cNvGrpSpPr>
              <p:nvPr/>
            </p:nvGrpSpPr>
            <p:grpSpPr bwMode="auto">
              <a:xfrm>
                <a:off x="330" y="2289"/>
                <a:ext cx="1034" cy="327"/>
                <a:chOff x="330" y="2289"/>
                <a:chExt cx="1034" cy="327"/>
              </a:xfrm>
            </p:grpSpPr>
            <p:sp>
              <p:nvSpPr>
                <p:cNvPr id="106" name="Rectangle 761"/>
                <p:cNvSpPr>
                  <a:spLocks noChangeArrowheads="1"/>
                </p:cNvSpPr>
                <p:nvPr/>
              </p:nvSpPr>
              <p:spPr bwMode="auto">
                <a:xfrm>
                  <a:off x="373" y="2289"/>
                  <a:ext cx="94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zh-CN" altLang="en-US" dirty="0">
                      <a:solidFill>
                        <a:srgbClr val="000000"/>
                      </a:solidFill>
                    </a:rPr>
                    <a:t>蓝色胜出</a:t>
                  </a:r>
                </a:p>
                <a:p>
                  <a:pPr algn="ctr" eaLnBrk="0" hangingPunct="0"/>
                  <a:endParaRPr kumimoji="0" lang="en-US" altLang="zh-CN" dirty="0">
                    <a:solidFill>
                      <a:schemeClr val="bg1"/>
                    </a:solidFill>
                    <a:latin typeface="Arial" charset="0"/>
                  </a:endParaRPr>
                </a:p>
              </p:txBody>
            </p:sp>
            <p:sp>
              <p:nvSpPr>
                <p:cNvPr id="107" name="Rectangle 906"/>
                <p:cNvSpPr>
                  <a:spLocks noChangeArrowheads="1"/>
                </p:cNvSpPr>
                <p:nvPr/>
              </p:nvSpPr>
              <p:spPr bwMode="auto">
                <a:xfrm>
                  <a:off x="330" y="2289"/>
                  <a:ext cx="1034"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4" name="Group 909"/>
              <p:cNvGrpSpPr>
                <a:grpSpLocks/>
              </p:cNvGrpSpPr>
              <p:nvPr/>
            </p:nvGrpSpPr>
            <p:grpSpPr bwMode="auto">
              <a:xfrm>
                <a:off x="1364" y="2289"/>
                <a:ext cx="342" cy="327"/>
                <a:chOff x="1364" y="2289"/>
                <a:chExt cx="342" cy="327"/>
              </a:xfrm>
            </p:grpSpPr>
            <p:sp>
              <p:nvSpPr>
                <p:cNvPr id="104" name="Rectangle 762"/>
                <p:cNvSpPr>
                  <a:spLocks noChangeArrowheads="1"/>
                </p:cNvSpPr>
                <p:nvPr/>
              </p:nvSpPr>
              <p:spPr bwMode="auto">
                <a:xfrm>
                  <a:off x="1407" y="2289"/>
                  <a:ext cx="2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5" name="Rectangle 908"/>
                <p:cNvSpPr>
                  <a:spLocks noChangeArrowheads="1"/>
                </p:cNvSpPr>
                <p:nvPr/>
              </p:nvSpPr>
              <p:spPr bwMode="auto">
                <a:xfrm>
                  <a:off x="1364" y="2289"/>
                  <a:ext cx="342"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5" name="Group 911"/>
              <p:cNvGrpSpPr>
                <a:grpSpLocks/>
              </p:cNvGrpSpPr>
              <p:nvPr/>
            </p:nvGrpSpPr>
            <p:grpSpPr bwMode="auto">
              <a:xfrm>
                <a:off x="1706" y="2289"/>
                <a:ext cx="1021" cy="327"/>
                <a:chOff x="1706" y="2289"/>
                <a:chExt cx="1021" cy="327"/>
              </a:xfrm>
            </p:grpSpPr>
            <p:sp>
              <p:nvSpPr>
                <p:cNvPr id="102" name="Rectangle 763"/>
                <p:cNvSpPr>
                  <a:spLocks noChangeArrowheads="1"/>
                </p:cNvSpPr>
                <p:nvPr/>
              </p:nvSpPr>
              <p:spPr bwMode="auto">
                <a:xfrm>
                  <a:off x="1749" y="2289"/>
                  <a:ext cx="935"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dirty="0"/>
                    <a:t>红</a:t>
                  </a:r>
                  <a:r>
                    <a:rPr kumimoji="0" lang="zh-CN" altLang="en-US" dirty="0"/>
                    <a:t>色胜出</a:t>
                  </a:r>
                </a:p>
                <a:p>
                  <a:pPr algn="ctr" eaLnBrk="0" hangingPunct="0"/>
                  <a:endParaRPr kumimoji="0" lang="en-US" altLang="zh-CN" dirty="0">
                    <a:solidFill>
                      <a:schemeClr val="bg1"/>
                    </a:solidFill>
                    <a:latin typeface="Arial" charset="0"/>
                  </a:endParaRPr>
                </a:p>
              </p:txBody>
            </p:sp>
            <p:sp>
              <p:nvSpPr>
                <p:cNvPr id="103" name="Rectangle 910"/>
                <p:cNvSpPr>
                  <a:spLocks noChangeArrowheads="1"/>
                </p:cNvSpPr>
                <p:nvPr/>
              </p:nvSpPr>
              <p:spPr bwMode="auto">
                <a:xfrm>
                  <a:off x="1706" y="2289"/>
                  <a:ext cx="1021"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6" name="Group 913"/>
              <p:cNvGrpSpPr>
                <a:grpSpLocks/>
              </p:cNvGrpSpPr>
              <p:nvPr/>
            </p:nvGrpSpPr>
            <p:grpSpPr bwMode="auto">
              <a:xfrm>
                <a:off x="2727" y="2289"/>
                <a:ext cx="330" cy="327"/>
                <a:chOff x="2727" y="2289"/>
                <a:chExt cx="330" cy="327"/>
              </a:xfrm>
            </p:grpSpPr>
            <p:sp>
              <p:nvSpPr>
                <p:cNvPr id="100" name="Rectangle 764"/>
                <p:cNvSpPr>
                  <a:spLocks noChangeArrowheads="1"/>
                </p:cNvSpPr>
                <p:nvPr/>
              </p:nvSpPr>
              <p:spPr bwMode="auto">
                <a:xfrm>
                  <a:off x="2770" y="2289"/>
                  <a:ext cx="24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kumimoji="0" lang="en-US" altLang="zh-CN">
                      <a:solidFill>
                        <a:schemeClr val="bg1"/>
                      </a:solidFill>
                      <a:latin typeface="Arial" charset="0"/>
                    </a:rPr>
                    <a:t> </a:t>
                  </a:r>
                </a:p>
                <a:p>
                  <a:pPr algn="ctr" eaLnBrk="0" hangingPunct="0"/>
                  <a:endParaRPr kumimoji="0" lang="en-US" altLang="zh-CN">
                    <a:solidFill>
                      <a:schemeClr val="bg1"/>
                    </a:solidFill>
                    <a:latin typeface="Arial" charset="0"/>
                  </a:endParaRPr>
                </a:p>
              </p:txBody>
            </p:sp>
            <p:sp>
              <p:nvSpPr>
                <p:cNvPr id="101" name="Rectangle 912"/>
                <p:cNvSpPr>
                  <a:spLocks noChangeArrowheads="1"/>
                </p:cNvSpPr>
                <p:nvPr/>
              </p:nvSpPr>
              <p:spPr bwMode="auto">
                <a:xfrm>
                  <a:off x="2727" y="2289"/>
                  <a:ext cx="33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97" name="Group 915"/>
              <p:cNvGrpSpPr>
                <a:grpSpLocks/>
              </p:cNvGrpSpPr>
              <p:nvPr/>
            </p:nvGrpSpPr>
            <p:grpSpPr bwMode="auto">
              <a:xfrm>
                <a:off x="3057" y="2289"/>
                <a:ext cx="980" cy="327"/>
                <a:chOff x="3057" y="2289"/>
                <a:chExt cx="980" cy="327"/>
              </a:xfrm>
            </p:grpSpPr>
            <p:sp>
              <p:nvSpPr>
                <p:cNvPr id="98" name="Rectangle 765"/>
                <p:cNvSpPr>
                  <a:spLocks noChangeArrowheads="1"/>
                </p:cNvSpPr>
                <p:nvPr/>
              </p:nvSpPr>
              <p:spPr bwMode="auto">
                <a:xfrm>
                  <a:off x="3100" y="2289"/>
                  <a:ext cx="89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dirty="0">
                      <a:solidFill>
                        <a:srgbClr val="000000"/>
                      </a:solidFill>
                    </a:rPr>
                    <a:t>黄</a:t>
                  </a:r>
                  <a:r>
                    <a:rPr kumimoji="0" lang="zh-CN" altLang="en-US" dirty="0">
                      <a:solidFill>
                        <a:srgbClr val="000000"/>
                      </a:solidFill>
                    </a:rPr>
                    <a:t>色胜出</a:t>
                  </a:r>
                </a:p>
                <a:p>
                  <a:pPr algn="ctr" eaLnBrk="0" hangingPunct="0"/>
                  <a:endParaRPr kumimoji="0" lang="en-US" altLang="zh-CN" dirty="0">
                    <a:solidFill>
                      <a:schemeClr val="bg1"/>
                    </a:solidFill>
                    <a:latin typeface="Arial" charset="0"/>
                  </a:endParaRPr>
                </a:p>
              </p:txBody>
            </p:sp>
            <p:sp>
              <p:nvSpPr>
                <p:cNvPr id="99" name="Rectangle 914"/>
                <p:cNvSpPr>
                  <a:spLocks noChangeArrowheads="1"/>
                </p:cNvSpPr>
                <p:nvPr/>
              </p:nvSpPr>
              <p:spPr bwMode="auto">
                <a:xfrm>
                  <a:off x="3057" y="2289"/>
                  <a:ext cx="980" cy="327"/>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sp>
          <p:nvSpPr>
            <p:cNvPr id="19" name="Rectangle 917"/>
            <p:cNvSpPr>
              <a:spLocks noChangeArrowheads="1"/>
            </p:cNvSpPr>
            <p:nvPr/>
          </p:nvSpPr>
          <p:spPr bwMode="auto">
            <a:xfrm>
              <a:off x="-3" y="-3"/>
              <a:ext cx="4043" cy="2622"/>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4132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3640667"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（三）阿罗不可能定理</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阿罗认为：要寻找这样一种决策机制，即它所产生的结果不受投票程序的影响，同时又不限制投票人的偏好以及进行的独立决策，并能最终将所有个人的偏好转换成一种社会的偏好，是不可能的。这就是著名的阿罗不可能定理。 </a:t>
            </a:r>
            <a:endParaRPr lang="en-US" altLang="zh-CN" sz="2200" dirty="0">
              <a:solidFill>
                <a:sysClr val="windowText" lastClr="000000"/>
              </a:solidFill>
              <a:latin typeface="微软雅黑"/>
              <a:ea typeface="微软雅黑"/>
              <a:cs typeface="微软雅黑"/>
            </a:endParaRPr>
          </a:p>
        </p:txBody>
      </p:sp>
      <p:pic>
        <p:nvPicPr>
          <p:cNvPr id="15" name="图片 14" descr="choic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479" y="2624666"/>
            <a:ext cx="3889488" cy="2266950"/>
          </a:xfrm>
          <a:prstGeom prst="rect">
            <a:avLst/>
          </a:prstGeom>
        </p:spPr>
      </p:pic>
    </p:spTree>
    <p:extLst>
      <p:ext uri="{BB962C8B-B14F-4D97-AF65-F5344CB8AC3E}">
        <p14:creationId xmlns:p14="http://schemas.microsoft.com/office/powerpoint/2010/main" val="555113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（四）“投票之谜”之解</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 塔洛克的研究表明，“投票之谜”产生的可能性大小，主要取决于</a:t>
            </a:r>
            <a:r>
              <a:rPr lang="zh-CN" altLang="en-US" sz="2200" dirty="0">
                <a:solidFill>
                  <a:srgbClr val="3333B2"/>
                </a:solidFill>
                <a:latin typeface="微软雅黑"/>
                <a:ea typeface="微软雅黑"/>
                <a:cs typeface="微软雅黑"/>
              </a:rPr>
              <a:t>投票的人数</a:t>
            </a:r>
            <a:r>
              <a:rPr lang="zh-CN" altLang="en-US" sz="2200" dirty="0">
                <a:solidFill>
                  <a:sysClr val="windowText" lastClr="000000"/>
                </a:solidFill>
                <a:latin typeface="微软雅黑"/>
                <a:ea typeface="微软雅黑"/>
                <a:cs typeface="微软雅黑"/>
              </a:rPr>
              <a:t>和</a:t>
            </a:r>
            <a:r>
              <a:rPr lang="zh-CN" altLang="en-US" sz="2200" dirty="0">
                <a:solidFill>
                  <a:srgbClr val="3333B2"/>
                </a:solidFill>
                <a:latin typeface="微软雅黑"/>
                <a:ea typeface="微软雅黑"/>
                <a:cs typeface="微软雅黑"/>
              </a:rPr>
              <a:t>可选方案</a:t>
            </a:r>
            <a:r>
              <a:rPr lang="zh-CN" altLang="en-US" sz="2200" dirty="0">
                <a:solidFill>
                  <a:sysClr val="windowText" lastClr="000000"/>
                </a:solidFill>
                <a:latin typeface="微软雅黑"/>
                <a:ea typeface="微软雅黑"/>
                <a:cs typeface="微软雅黑"/>
              </a:rPr>
              <a:t>的个数。产生投票之谜的概率为</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P</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F(N, M)</a:t>
            </a:r>
            <a:r>
              <a:rPr lang="zh-CN" altLang="en-US" sz="2200" dirty="0">
                <a:solidFill>
                  <a:sysClr val="windowText" lastClr="000000"/>
                </a:solidFill>
                <a:latin typeface="微软雅黑"/>
                <a:ea typeface="微软雅黑"/>
                <a:cs typeface="微软雅黑"/>
              </a:rPr>
              <a:t>，其中</a:t>
            </a:r>
            <a:r>
              <a:rPr lang="en-US" altLang="zh-CN" sz="2200" dirty="0">
                <a:solidFill>
                  <a:srgbClr val="3333B2"/>
                </a:solidFill>
                <a:latin typeface="微软雅黑"/>
                <a:ea typeface="微软雅黑"/>
                <a:cs typeface="微软雅黑"/>
              </a:rPr>
              <a:t>N</a:t>
            </a:r>
            <a:r>
              <a:rPr lang="zh-CN" altLang="en-US" sz="2200" dirty="0">
                <a:solidFill>
                  <a:srgbClr val="3333B2"/>
                </a:solidFill>
                <a:latin typeface="微软雅黑"/>
                <a:ea typeface="微软雅黑"/>
                <a:cs typeface="微软雅黑"/>
              </a:rPr>
              <a:t>是偏好数</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M</a:t>
            </a:r>
            <a:r>
              <a:rPr lang="zh-CN" altLang="en-US" sz="2200" dirty="0">
                <a:solidFill>
                  <a:sysClr val="windowText" lastClr="000000"/>
                </a:solidFill>
                <a:latin typeface="微软雅黑"/>
                <a:ea typeface="微软雅黑"/>
                <a:cs typeface="微软雅黑"/>
              </a:rPr>
              <a:t>是可选方案数，</a:t>
            </a:r>
            <a:r>
              <a:rPr lang="en-US" altLang="zh-CN" sz="2200" dirty="0">
                <a:solidFill>
                  <a:sysClr val="windowText" lastClr="000000"/>
                </a:solidFill>
                <a:latin typeface="微软雅黑"/>
                <a:ea typeface="微软雅黑"/>
                <a:cs typeface="微软雅黑"/>
              </a:rPr>
              <a:t>F()</a:t>
            </a:r>
            <a:r>
              <a:rPr lang="zh-CN" altLang="en-US" sz="2200" dirty="0">
                <a:solidFill>
                  <a:sysClr val="windowText" lastClr="000000"/>
                </a:solidFill>
                <a:latin typeface="微软雅黑"/>
                <a:ea typeface="微软雅黑"/>
                <a:cs typeface="微软雅黑"/>
              </a:rPr>
              <a:t>是增函数。</a:t>
            </a:r>
          </a:p>
          <a:p>
            <a:pPr>
              <a:defRPr/>
            </a:pPr>
            <a:r>
              <a:rPr lang="zh-CN" altLang="en-US" sz="2200" dirty="0">
                <a:solidFill>
                  <a:sysClr val="windowText" lastClr="000000"/>
                </a:solidFill>
                <a:latin typeface="微软雅黑"/>
                <a:ea typeface="微软雅黑"/>
                <a:cs typeface="微软雅黑"/>
              </a:rPr>
              <a:t>        即在投票人数一定时，</a:t>
            </a:r>
            <a:r>
              <a:rPr lang="en-US" altLang="zh-CN" sz="2200" dirty="0">
                <a:solidFill>
                  <a:sysClr val="windowText" lastClr="000000"/>
                </a:solidFill>
                <a:latin typeface="微软雅黑"/>
                <a:ea typeface="微软雅黑"/>
                <a:cs typeface="微软雅黑"/>
              </a:rPr>
              <a:t>N</a:t>
            </a:r>
            <a:r>
              <a:rPr lang="zh-CN" altLang="en-US" sz="2200" dirty="0">
                <a:solidFill>
                  <a:sysClr val="windowText" lastClr="000000"/>
                </a:solidFill>
                <a:latin typeface="微软雅黑"/>
                <a:ea typeface="微软雅黑"/>
                <a:cs typeface="微软雅黑"/>
              </a:rPr>
              <a:t>或</a:t>
            </a:r>
            <a:r>
              <a:rPr lang="en-US" altLang="zh-CN" sz="2200" dirty="0">
                <a:solidFill>
                  <a:sysClr val="windowText" lastClr="000000"/>
                </a:solidFill>
                <a:latin typeface="微软雅黑"/>
                <a:ea typeface="微软雅黑"/>
                <a:cs typeface="微软雅黑"/>
              </a:rPr>
              <a:t>M</a:t>
            </a:r>
            <a:r>
              <a:rPr lang="zh-CN" altLang="en-US" sz="2200" dirty="0">
                <a:solidFill>
                  <a:sysClr val="windowText" lastClr="000000"/>
                </a:solidFill>
                <a:latin typeface="微软雅黑"/>
                <a:ea typeface="微软雅黑"/>
                <a:cs typeface="微软雅黑"/>
              </a:rPr>
              <a:t>越大则出现投票之谜可能性越大；但如果投票人数一定，且每个投票人数只有一个理想时（人数＝</a:t>
            </a:r>
            <a:r>
              <a:rPr lang="en-US" altLang="zh-CN" sz="2200" dirty="0">
                <a:solidFill>
                  <a:sysClr val="windowText" lastClr="000000"/>
                </a:solidFill>
                <a:latin typeface="微软雅黑"/>
                <a:ea typeface="微软雅黑"/>
                <a:cs typeface="微软雅黑"/>
              </a:rPr>
              <a:t>N</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M</a:t>
            </a:r>
            <a:r>
              <a:rPr lang="zh-CN" altLang="en-US" sz="2200" dirty="0">
                <a:solidFill>
                  <a:sysClr val="windowText" lastClr="000000"/>
                </a:solidFill>
                <a:latin typeface="微软雅黑"/>
                <a:ea typeface="微软雅黑"/>
                <a:cs typeface="微软雅黑"/>
              </a:rPr>
              <a:t>越大则出现投票之谜可能性越大；或者在</a:t>
            </a:r>
            <a:r>
              <a:rPr lang="en-US" altLang="zh-CN" sz="2200" dirty="0">
                <a:solidFill>
                  <a:sysClr val="windowText" lastClr="000000"/>
                </a:solidFill>
                <a:latin typeface="微软雅黑"/>
                <a:ea typeface="微软雅黑"/>
                <a:cs typeface="微软雅黑"/>
              </a:rPr>
              <a:t>M</a:t>
            </a:r>
            <a:r>
              <a:rPr lang="zh-CN" altLang="en-US" sz="2200" dirty="0">
                <a:solidFill>
                  <a:sysClr val="windowText" lastClr="000000"/>
                </a:solidFill>
                <a:latin typeface="微软雅黑"/>
                <a:ea typeface="微软雅黑"/>
                <a:cs typeface="微软雅黑"/>
              </a:rPr>
              <a:t>一定时，</a:t>
            </a:r>
            <a:r>
              <a:rPr lang="en-US" altLang="zh-CN" sz="2200" dirty="0">
                <a:solidFill>
                  <a:sysClr val="windowText" lastClr="000000"/>
                </a:solidFill>
                <a:latin typeface="微软雅黑"/>
                <a:ea typeface="微软雅黑"/>
                <a:cs typeface="微软雅黑"/>
              </a:rPr>
              <a:t>N</a:t>
            </a:r>
            <a:r>
              <a:rPr lang="zh-CN" altLang="en-US" sz="2200" dirty="0">
                <a:solidFill>
                  <a:sysClr val="windowText" lastClr="000000"/>
                </a:solidFill>
                <a:latin typeface="微软雅黑"/>
                <a:ea typeface="微软雅黑"/>
                <a:cs typeface="微软雅黑"/>
              </a:rPr>
              <a:t>的数值越大则出现投票之谜可能性越小。</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7564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Group 114">
            <a:extLst>
              <a:ext uri="{FF2B5EF4-FFF2-40B4-BE49-F238E27FC236}">
                <a16:creationId xmlns:a16="http://schemas.microsoft.com/office/drawing/2014/main" id="{EF0CE916-5479-42C8-A65A-8E53D926C075}"/>
              </a:ext>
            </a:extLst>
          </p:cNvPr>
          <p:cNvGraphicFramePr>
            <a:graphicFrameLocks/>
          </p:cNvGraphicFramePr>
          <p:nvPr>
            <p:extLst>
              <p:ext uri="{D42A27DB-BD31-4B8C-83A1-F6EECF244321}">
                <p14:modId xmlns:p14="http://schemas.microsoft.com/office/powerpoint/2010/main" val="1762674963"/>
              </p:ext>
            </p:extLst>
          </p:nvPr>
        </p:nvGraphicFramePr>
        <p:xfrm>
          <a:off x="769749" y="1870279"/>
          <a:ext cx="7268760" cy="3752429"/>
        </p:xfrm>
        <a:graphic>
          <a:graphicData uri="http://schemas.openxmlformats.org/drawingml/2006/table">
            <a:tbl>
              <a:tblPr/>
              <a:tblGrid>
                <a:gridCol w="1453752">
                  <a:extLst>
                    <a:ext uri="{9D8B030D-6E8A-4147-A177-3AD203B41FA5}">
                      <a16:colId xmlns:a16="http://schemas.microsoft.com/office/drawing/2014/main" val="2345134680"/>
                    </a:ext>
                  </a:extLst>
                </a:gridCol>
                <a:gridCol w="1453752">
                  <a:extLst>
                    <a:ext uri="{9D8B030D-6E8A-4147-A177-3AD203B41FA5}">
                      <a16:colId xmlns:a16="http://schemas.microsoft.com/office/drawing/2014/main" val="1092224548"/>
                    </a:ext>
                  </a:extLst>
                </a:gridCol>
                <a:gridCol w="1409837">
                  <a:extLst>
                    <a:ext uri="{9D8B030D-6E8A-4147-A177-3AD203B41FA5}">
                      <a16:colId xmlns:a16="http://schemas.microsoft.com/office/drawing/2014/main" val="3666785848"/>
                    </a:ext>
                  </a:extLst>
                </a:gridCol>
                <a:gridCol w="1497667">
                  <a:extLst>
                    <a:ext uri="{9D8B030D-6E8A-4147-A177-3AD203B41FA5}">
                      <a16:colId xmlns:a16="http://schemas.microsoft.com/office/drawing/2014/main" val="9729231"/>
                    </a:ext>
                  </a:extLst>
                </a:gridCol>
                <a:gridCol w="1453752">
                  <a:extLst>
                    <a:ext uri="{9D8B030D-6E8A-4147-A177-3AD203B41FA5}">
                      <a16:colId xmlns:a16="http://schemas.microsoft.com/office/drawing/2014/main" val="2479089691"/>
                    </a:ext>
                  </a:extLst>
                </a:gridCol>
              </a:tblGrid>
              <a:tr h="597899">
                <a:tc gridSpan="5">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rgbClr val="0099CC"/>
                          </a:solidFill>
                          <a:effectLst/>
                          <a:latin typeface="Times New Roman" panose="02020603050405020304" pitchFamily="18" charset="0"/>
                          <a:ea typeface="宋体" panose="02010600030101010101" pitchFamily="2" charset="-122"/>
                        </a:rPr>
                        <a:t>保   安   的   数   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3781392"/>
                  </a:ext>
                </a:extLst>
              </a:tr>
              <a:tr h="60513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99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2761414"/>
                  </a:ext>
                </a:extLst>
              </a:tr>
              <a:tr h="63988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MB</a:t>
                      </a:r>
                      <a:r>
                        <a:rPr kumimoji="1" lang="en-US" altLang="zh-CN" sz="2800" b="0" i="0" u="none" strike="noStrike" cap="none" normalizeH="0" baseline="-25000">
                          <a:ln>
                            <a:noFill/>
                          </a:ln>
                          <a:solidFill>
                            <a:srgbClr val="0099CC"/>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3877233"/>
                  </a:ext>
                </a:extLst>
              </a:tr>
              <a:tr h="63553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MB</a:t>
                      </a:r>
                      <a:r>
                        <a:rPr kumimoji="1" lang="en-US" altLang="zh-CN" sz="2800" b="0" i="0" u="none" strike="noStrike" cap="none" normalizeH="0" baseline="-25000">
                          <a:ln>
                            <a:noFill/>
                          </a:ln>
                          <a:solidFill>
                            <a:srgbClr val="0099CC"/>
                          </a:solidFill>
                          <a:effectLst/>
                          <a:latin typeface="Times New Roman" panose="02020603050405020304" pitchFamily="18" charset="0"/>
                          <a:ea typeface="宋体" panose="02010600030101010101" pitchFamily="2" charset="-122"/>
                        </a:rPr>
                        <a:t>B</a:t>
                      </a:r>
                      <a:endPar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264261"/>
                  </a:ext>
                </a:extLst>
              </a:tr>
              <a:tr h="63698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MB</a:t>
                      </a:r>
                      <a:r>
                        <a:rPr kumimoji="1" lang="en-US" altLang="zh-CN" sz="2800" b="0" i="0" u="none" strike="noStrike" cap="none" normalizeH="0" baseline="-25000">
                          <a:ln>
                            <a:noFill/>
                          </a:ln>
                          <a:solidFill>
                            <a:srgbClr val="0099CC"/>
                          </a:solidFill>
                          <a:effectLst/>
                          <a:latin typeface="Times New Roman" panose="02020603050405020304" pitchFamily="18" charset="0"/>
                          <a:ea typeface="宋体" panose="02010600030101010101" pitchFamily="2" charset="-122"/>
                        </a:rPr>
                        <a:t>C</a:t>
                      </a:r>
                      <a:endPar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3652922"/>
                  </a:ext>
                </a:extLst>
              </a:tr>
              <a:tr h="636986">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宋体" panose="02010600030101010101" pitchFamily="2" charset="-122"/>
                          <a:ea typeface="宋体" panose="02010600030101010101" pitchFamily="2" charset="-122"/>
                        </a:rPr>
                        <a:t>∑</a:t>
                      </a: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99CC"/>
                          </a:solidFill>
                          <a:effectLst/>
                          <a:latin typeface="Times New Roman" panose="02020603050405020304" pitchFamily="18" charset="0"/>
                          <a:ea typeface="宋体" panose="02010600030101010101" pitchFamily="2" charset="-122"/>
                        </a:rPr>
                        <a:t>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99CC"/>
                          </a:solidFill>
                          <a:effectLst/>
                          <a:latin typeface="Times New Roman" panose="02020603050405020304" pitchFamily="18" charset="0"/>
                          <a:ea typeface="宋体" panose="02010600030101010101" pitchFamily="2"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1716998"/>
                  </a:ext>
                </a:extLst>
              </a:tr>
            </a:tbl>
          </a:graphicData>
        </a:graphic>
      </p:graphicFrame>
    </p:spTree>
    <p:extLst>
      <p:ext uri="{BB962C8B-B14F-4D97-AF65-F5344CB8AC3E}">
        <p14:creationId xmlns:p14="http://schemas.microsoft.com/office/powerpoint/2010/main" val="489083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投票之谜”</a:t>
            </a:r>
          </a:p>
        </p:txBody>
      </p:sp>
      <p:sp>
        <p:nvSpPr>
          <p:cNvPr id="18" name="内容占位符 2"/>
          <p:cNvSpPr txBox="1">
            <a:spLocks/>
          </p:cNvSpPr>
          <p:nvPr/>
        </p:nvSpPr>
        <p:spPr>
          <a:xfrm>
            <a:off x="571500" y="1698625"/>
            <a:ext cx="7175500" cy="4478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（四）“投票之谜”之解</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当今，“投票之谜”出现的概率在减小。</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即使出现“投票之谜”这种小概率事件，也可通过偏好强度的充分显示来破解。包括：</a:t>
            </a:r>
          </a:p>
          <a:p>
            <a:pPr>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）“打分投票制”来显示投票者的偏好强度 。</a:t>
            </a:r>
          </a:p>
          <a:p>
            <a:pPr>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）允许进行“投票交易”来显示投票者的偏好强度 。</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4419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62" name="Text Box 8">
            <a:extLst>
              <a:ext uri="{FF2B5EF4-FFF2-40B4-BE49-F238E27FC236}">
                <a16:creationId xmlns:a16="http://schemas.microsoft.com/office/drawing/2014/main" id="{76CDF614-B6FE-4D6A-B003-BCF3314ABEB0}"/>
              </a:ext>
            </a:extLst>
          </p:cNvPr>
          <p:cNvSpPr txBox="1">
            <a:spLocks noChangeArrowheads="1"/>
          </p:cNvSpPr>
          <p:nvPr/>
        </p:nvSpPr>
        <p:spPr bwMode="auto">
          <a:xfrm>
            <a:off x="1014844" y="1124725"/>
            <a:ext cx="7613650" cy="470058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3" name="Line 9">
            <a:extLst>
              <a:ext uri="{FF2B5EF4-FFF2-40B4-BE49-F238E27FC236}">
                <a16:creationId xmlns:a16="http://schemas.microsoft.com/office/drawing/2014/main" id="{ADA7FEF8-B770-4565-829B-AAC2E98C1E63}"/>
              </a:ext>
            </a:extLst>
          </p:cNvPr>
          <p:cNvSpPr>
            <a:spLocks noChangeShapeType="1"/>
          </p:cNvSpPr>
          <p:nvPr/>
        </p:nvSpPr>
        <p:spPr bwMode="auto">
          <a:xfrm>
            <a:off x="2363095" y="5339044"/>
            <a:ext cx="491714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4" name="Line 10">
            <a:extLst>
              <a:ext uri="{FF2B5EF4-FFF2-40B4-BE49-F238E27FC236}">
                <a16:creationId xmlns:a16="http://schemas.microsoft.com/office/drawing/2014/main" id="{28FF6D4E-1AEE-45C8-A8E5-DD81EB8878EE}"/>
              </a:ext>
            </a:extLst>
          </p:cNvPr>
          <p:cNvSpPr>
            <a:spLocks noChangeShapeType="1"/>
          </p:cNvSpPr>
          <p:nvPr/>
        </p:nvSpPr>
        <p:spPr bwMode="auto">
          <a:xfrm flipV="1">
            <a:off x="2363095" y="1610993"/>
            <a:ext cx="0" cy="372805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Rectangle 11">
            <a:extLst>
              <a:ext uri="{FF2B5EF4-FFF2-40B4-BE49-F238E27FC236}">
                <a16:creationId xmlns:a16="http://schemas.microsoft.com/office/drawing/2014/main" id="{A6A14B75-CB05-4F64-95E3-416F9AC5AA0F}"/>
              </a:ext>
            </a:extLst>
          </p:cNvPr>
          <p:cNvSpPr>
            <a:spLocks noChangeArrowheads="1"/>
          </p:cNvSpPr>
          <p:nvPr/>
        </p:nvSpPr>
        <p:spPr bwMode="auto">
          <a:xfrm>
            <a:off x="1490697" y="1286814"/>
            <a:ext cx="396544" cy="26440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边际效益</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和边际成本</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66" name="Rectangle 12">
            <a:extLst>
              <a:ext uri="{FF2B5EF4-FFF2-40B4-BE49-F238E27FC236}">
                <a16:creationId xmlns:a16="http://schemas.microsoft.com/office/drawing/2014/main" id="{1C8A27E4-490D-480D-9A70-CCC712896544}"/>
              </a:ext>
            </a:extLst>
          </p:cNvPr>
          <p:cNvSpPr>
            <a:spLocks noChangeArrowheads="1"/>
          </p:cNvSpPr>
          <p:nvPr/>
        </p:nvSpPr>
        <p:spPr bwMode="auto">
          <a:xfrm>
            <a:off x="2204477" y="5420089"/>
            <a:ext cx="6106782" cy="3056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0             1             2             3             4             5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保安的数量（个）</a:t>
            </a:r>
          </a:p>
        </p:txBody>
      </p:sp>
      <p:sp>
        <p:nvSpPr>
          <p:cNvPr id="67" name="Rectangle 13">
            <a:extLst>
              <a:ext uri="{FF2B5EF4-FFF2-40B4-BE49-F238E27FC236}">
                <a16:creationId xmlns:a16="http://schemas.microsoft.com/office/drawing/2014/main" id="{DF80B101-83DF-41AB-9543-D51CFCBB0723}"/>
              </a:ext>
            </a:extLst>
          </p:cNvPr>
          <p:cNvSpPr>
            <a:spLocks noChangeArrowheads="1"/>
          </p:cNvSpPr>
          <p:nvPr/>
        </p:nvSpPr>
        <p:spPr bwMode="auto">
          <a:xfrm>
            <a:off x="1807933" y="1790119"/>
            <a:ext cx="634471" cy="32823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800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700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600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500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400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300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200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100</a:t>
            </a:r>
          </a:p>
        </p:txBody>
      </p:sp>
      <p:sp>
        <p:nvSpPr>
          <p:cNvPr id="68" name="Line 14">
            <a:extLst>
              <a:ext uri="{FF2B5EF4-FFF2-40B4-BE49-F238E27FC236}">
                <a16:creationId xmlns:a16="http://schemas.microsoft.com/office/drawing/2014/main" id="{AD60476C-A818-47F8-B9BE-3E0B0D4D9EA6}"/>
              </a:ext>
            </a:extLst>
          </p:cNvPr>
          <p:cNvSpPr>
            <a:spLocks noChangeShapeType="1"/>
          </p:cNvSpPr>
          <p:nvPr/>
        </p:nvSpPr>
        <p:spPr bwMode="auto">
          <a:xfrm>
            <a:off x="2982695" y="4493141"/>
            <a:ext cx="2156209" cy="68381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15">
            <a:extLst>
              <a:ext uri="{FF2B5EF4-FFF2-40B4-BE49-F238E27FC236}">
                <a16:creationId xmlns:a16="http://schemas.microsoft.com/office/drawing/2014/main" id="{AD4D8802-CB43-401E-A936-2FB9D0558151}"/>
              </a:ext>
            </a:extLst>
          </p:cNvPr>
          <p:cNvSpPr>
            <a:spLocks noChangeArrowheads="1"/>
          </p:cNvSpPr>
          <p:nvPr/>
        </p:nvSpPr>
        <p:spPr bwMode="auto">
          <a:xfrm>
            <a:off x="5138904" y="4538729"/>
            <a:ext cx="951706" cy="3056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70" name="Rectangle 16">
            <a:extLst>
              <a:ext uri="{FF2B5EF4-FFF2-40B4-BE49-F238E27FC236}">
                <a16:creationId xmlns:a16="http://schemas.microsoft.com/office/drawing/2014/main" id="{909FF887-9221-4C75-9BAC-299EDBC72902}"/>
              </a:ext>
            </a:extLst>
          </p:cNvPr>
          <p:cNvSpPr>
            <a:spLocks noChangeArrowheads="1"/>
          </p:cNvSpPr>
          <p:nvPr/>
        </p:nvSpPr>
        <p:spPr bwMode="auto">
          <a:xfrm>
            <a:off x="5153775" y="4791993"/>
            <a:ext cx="1189633" cy="3039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71" name="Rectangle 17">
            <a:extLst>
              <a:ext uri="{FF2B5EF4-FFF2-40B4-BE49-F238E27FC236}">
                <a16:creationId xmlns:a16="http://schemas.microsoft.com/office/drawing/2014/main" id="{F1B86960-11DF-45D0-8CAB-B01503D96F80}"/>
              </a:ext>
            </a:extLst>
          </p:cNvPr>
          <p:cNvSpPr>
            <a:spLocks noChangeArrowheads="1"/>
          </p:cNvSpPr>
          <p:nvPr/>
        </p:nvSpPr>
        <p:spPr bwMode="auto">
          <a:xfrm>
            <a:off x="5138904" y="5014866"/>
            <a:ext cx="951706" cy="3039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MB</a:t>
            </a:r>
            <a:r>
              <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rPr>
              <a:t>C</a:t>
            </a:r>
          </a:p>
        </p:txBody>
      </p:sp>
      <p:sp>
        <p:nvSpPr>
          <p:cNvPr id="72" name="Line 18">
            <a:extLst>
              <a:ext uri="{FF2B5EF4-FFF2-40B4-BE49-F238E27FC236}">
                <a16:creationId xmlns:a16="http://schemas.microsoft.com/office/drawing/2014/main" id="{4CE1CDC6-8971-4DAA-89C3-B1D156536B44}"/>
              </a:ext>
            </a:extLst>
          </p:cNvPr>
          <p:cNvSpPr>
            <a:spLocks noChangeShapeType="1"/>
          </p:cNvSpPr>
          <p:nvPr/>
        </p:nvSpPr>
        <p:spPr bwMode="auto">
          <a:xfrm>
            <a:off x="3002522" y="2016216"/>
            <a:ext cx="2136382" cy="202611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3" name="Rectangle 19">
            <a:extLst>
              <a:ext uri="{FF2B5EF4-FFF2-40B4-BE49-F238E27FC236}">
                <a16:creationId xmlns:a16="http://schemas.microsoft.com/office/drawing/2014/main" id="{AEA31804-F794-437D-925A-728136713214}"/>
              </a:ext>
            </a:extLst>
          </p:cNvPr>
          <p:cNvSpPr>
            <a:spLocks noChangeArrowheads="1"/>
          </p:cNvSpPr>
          <p:nvPr/>
        </p:nvSpPr>
        <p:spPr bwMode="auto">
          <a:xfrm>
            <a:off x="5138904" y="3961286"/>
            <a:ext cx="1427559" cy="3056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D=∑MB=MSB</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74" name="Line 20">
            <a:extLst>
              <a:ext uri="{FF2B5EF4-FFF2-40B4-BE49-F238E27FC236}">
                <a16:creationId xmlns:a16="http://schemas.microsoft.com/office/drawing/2014/main" id="{0DAD8100-212C-4F18-AC4F-D81E3B6BA5F6}"/>
              </a:ext>
            </a:extLst>
          </p:cNvPr>
          <p:cNvSpPr>
            <a:spLocks noChangeShapeType="1"/>
          </p:cNvSpPr>
          <p:nvPr/>
        </p:nvSpPr>
        <p:spPr bwMode="auto">
          <a:xfrm>
            <a:off x="2982695" y="4280399"/>
            <a:ext cx="2156209" cy="68381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5" name="Line 21">
            <a:extLst>
              <a:ext uri="{FF2B5EF4-FFF2-40B4-BE49-F238E27FC236}">
                <a16:creationId xmlns:a16="http://schemas.microsoft.com/office/drawing/2014/main" id="{4E590471-4269-452A-8ED0-B10D05AA0D1A}"/>
              </a:ext>
            </a:extLst>
          </p:cNvPr>
          <p:cNvSpPr>
            <a:spLocks noChangeShapeType="1"/>
          </p:cNvSpPr>
          <p:nvPr/>
        </p:nvSpPr>
        <p:spPr bwMode="auto">
          <a:xfrm>
            <a:off x="2982695" y="4032200"/>
            <a:ext cx="2076901" cy="6584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Line 23">
            <a:extLst>
              <a:ext uri="{FF2B5EF4-FFF2-40B4-BE49-F238E27FC236}">
                <a16:creationId xmlns:a16="http://schemas.microsoft.com/office/drawing/2014/main" id="{61BA11D8-DC89-42F4-95B2-51C303EFAF5C}"/>
              </a:ext>
            </a:extLst>
          </p:cNvPr>
          <p:cNvSpPr>
            <a:spLocks noChangeShapeType="1"/>
          </p:cNvSpPr>
          <p:nvPr/>
        </p:nvSpPr>
        <p:spPr bwMode="auto">
          <a:xfrm>
            <a:off x="2363095" y="3378778"/>
            <a:ext cx="396544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 name="Rectangle 24">
            <a:extLst>
              <a:ext uri="{FF2B5EF4-FFF2-40B4-BE49-F238E27FC236}">
                <a16:creationId xmlns:a16="http://schemas.microsoft.com/office/drawing/2014/main" id="{B410480B-7494-4709-BCC2-9FC5398B9FFE}"/>
              </a:ext>
            </a:extLst>
          </p:cNvPr>
          <p:cNvSpPr>
            <a:spLocks noChangeArrowheads="1"/>
          </p:cNvSpPr>
          <p:nvPr/>
        </p:nvSpPr>
        <p:spPr bwMode="auto">
          <a:xfrm>
            <a:off x="5614758" y="2907706"/>
            <a:ext cx="1348251" cy="3039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MC=AC=MSC</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78" name="Line 25">
            <a:extLst>
              <a:ext uri="{FF2B5EF4-FFF2-40B4-BE49-F238E27FC236}">
                <a16:creationId xmlns:a16="http://schemas.microsoft.com/office/drawing/2014/main" id="{5F1410BF-9FBC-4718-BA06-3C82B36EF78C}"/>
              </a:ext>
            </a:extLst>
          </p:cNvPr>
          <p:cNvSpPr>
            <a:spLocks noChangeShapeType="1"/>
          </p:cNvSpPr>
          <p:nvPr/>
        </p:nvSpPr>
        <p:spPr bwMode="auto">
          <a:xfrm>
            <a:off x="4425125" y="3393974"/>
            <a:ext cx="0" cy="19450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Rectangle 26">
            <a:extLst>
              <a:ext uri="{FF2B5EF4-FFF2-40B4-BE49-F238E27FC236}">
                <a16:creationId xmlns:a16="http://schemas.microsoft.com/office/drawing/2014/main" id="{5B0A7E34-2545-4B9F-ABAD-6F37C1D262EA}"/>
              </a:ext>
            </a:extLst>
          </p:cNvPr>
          <p:cNvSpPr>
            <a:spLocks noChangeArrowheads="1"/>
          </p:cNvSpPr>
          <p:nvPr/>
        </p:nvSpPr>
        <p:spPr bwMode="auto">
          <a:xfrm>
            <a:off x="4345816" y="3069795"/>
            <a:ext cx="1031015" cy="3039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E</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80" name="Line 27">
            <a:extLst>
              <a:ext uri="{FF2B5EF4-FFF2-40B4-BE49-F238E27FC236}">
                <a16:creationId xmlns:a16="http://schemas.microsoft.com/office/drawing/2014/main" id="{F3F8F5B5-D0BF-4929-9153-DF13341793E9}"/>
              </a:ext>
            </a:extLst>
          </p:cNvPr>
          <p:cNvSpPr>
            <a:spLocks noChangeShapeType="1"/>
          </p:cNvSpPr>
          <p:nvPr/>
        </p:nvSpPr>
        <p:spPr bwMode="auto">
          <a:xfrm>
            <a:off x="2363095" y="4964213"/>
            <a:ext cx="206203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Line 28">
            <a:extLst>
              <a:ext uri="{FF2B5EF4-FFF2-40B4-BE49-F238E27FC236}">
                <a16:creationId xmlns:a16="http://schemas.microsoft.com/office/drawing/2014/main" id="{C4789B9D-7F92-433F-BB44-29BB04048523}"/>
              </a:ext>
            </a:extLst>
          </p:cNvPr>
          <p:cNvSpPr>
            <a:spLocks noChangeShapeType="1"/>
          </p:cNvSpPr>
          <p:nvPr/>
        </p:nvSpPr>
        <p:spPr bwMode="auto">
          <a:xfrm>
            <a:off x="2363095" y="4741340"/>
            <a:ext cx="206203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Line 29">
            <a:extLst>
              <a:ext uri="{FF2B5EF4-FFF2-40B4-BE49-F238E27FC236}">
                <a16:creationId xmlns:a16="http://schemas.microsoft.com/office/drawing/2014/main" id="{12FCE14E-405A-48C8-B11C-B102466D707E}"/>
              </a:ext>
            </a:extLst>
          </p:cNvPr>
          <p:cNvSpPr>
            <a:spLocks noChangeShapeType="1"/>
          </p:cNvSpPr>
          <p:nvPr/>
        </p:nvSpPr>
        <p:spPr bwMode="auto">
          <a:xfrm>
            <a:off x="2377965" y="4493141"/>
            <a:ext cx="206203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00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公共品的市场均衡问题</a:t>
            </a:r>
          </a:p>
        </p:txBody>
      </p:sp>
      <p:sp>
        <p:nvSpPr>
          <p:cNvPr id="18" name="内容占位符 2"/>
          <p:cNvSpPr txBox="1">
            <a:spLocks/>
          </p:cNvSpPr>
          <p:nvPr/>
        </p:nvSpPr>
        <p:spPr>
          <a:xfrm>
            <a:off x="838200" y="1665348"/>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一）公共商品的效率产量实现条件</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公共商品效率供给的条件：公共商品的社会边际效益（</a:t>
            </a:r>
            <a:r>
              <a:rPr lang="en-US" altLang="zh-CN" sz="2000" dirty="0">
                <a:solidFill>
                  <a:sysClr val="windowText" lastClr="000000"/>
                </a:solidFill>
                <a:latin typeface="微软雅黑"/>
                <a:ea typeface="微软雅黑"/>
                <a:cs typeface="微软雅黑"/>
              </a:rPr>
              <a:t>MSB</a:t>
            </a:r>
            <a:r>
              <a:rPr lang="zh-CN" altLang="en-US" sz="2000" dirty="0">
                <a:solidFill>
                  <a:sysClr val="windowText" lastClr="000000"/>
                </a:solidFill>
                <a:latin typeface="微软雅黑"/>
                <a:ea typeface="微软雅黑"/>
                <a:cs typeface="微软雅黑"/>
              </a:rPr>
              <a:t>）与提供这些公共商品的边际成本（</a:t>
            </a:r>
            <a:r>
              <a:rPr lang="en-US" altLang="zh-CN" sz="2000" dirty="0">
                <a:solidFill>
                  <a:sysClr val="windowText" lastClr="000000"/>
                </a:solidFill>
                <a:latin typeface="微软雅黑"/>
                <a:ea typeface="微软雅黑"/>
                <a:cs typeface="微软雅黑"/>
              </a:rPr>
              <a:t>MSC</a:t>
            </a:r>
            <a:r>
              <a:rPr lang="zh-CN" altLang="en-US" sz="2000" dirty="0">
                <a:solidFill>
                  <a:sysClr val="windowText" lastClr="000000"/>
                </a:solidFill>
                <a:latin typeface="微软雅黑"/>
                <a:ea typeface="微软雅黑"/>
                <a:cs typeface="微软雅黑"/>
              </a:rPr>
              <a:t>）相等，即：</a:t>
            </a:r>
          </a:p>
          <a:p>
            <a:pPr>
              <a:defRPr/>
            </a:pPr>
            <a:r>
              <a:rPr lang="en-US" altLang="zh-CN" sz="2000" dirty="0">
                <a:solidFill>
                  <a:sysClr val="windowText" lastClr="000000"/>
                </a:solidFill>
                <a:latin typeface="微软雅黑"/>
                <a:ea typeface="微软雅黑"/>
                <a:cs typeface="微软雅黑"/>
              </a:rPr>
              <a:t>MSB=∑MB</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MSC</a:t>
            </a:r>
          </a:p>
          <a:p>
            <a:pPr lvl="0">
              <a:defRPr/>
            </a:pPr>
            <a:r>
              <a:rPr lang="zh-CN" altLang="en-US" sz="2000" dirty="0">
                <a:solidFill>
                  <a:sysClr val="windowText" lastClr="000000"/>
                </a:solidFill>
                <a:latin typeface="微软雅黑"/>
                <a:ea typeface="微软雅黑"/>
                <a:cs typeface="微软雅黑"/>
              </a:rPr>
              <a:t>公共商品消费的总效用是由众多人消费既定数量公共商品所得的效用之和。</a:t>
            </a:r>
          </a:p>
          <a:p>
            <a:pPr lvl="0">
              <a:defRPr/>
            </a:pPr>
            <a:r>
              <a:rPr lang="zh-CN" altLang="en-US" sz="2000" dirty="0">
                <a:solidFill>
                  <a:sysClr val="windowText" lastClr="000000"/>
                </a:solidFill>
                <a:latin typeface="微软雅黑"/>
                <a:ea typeface="微软雅黑"/>
                <a:cs typeface="微软雅黑"/>
              </a:rPr>
              <a:t>由总边际效用曲线与边际成本曲线的交点所决定的公共商品供给量便是效率产量（</a:t>
            </a:r>
            <a:r>
              <a:rPr lang="en-US" altLang="zh-CN" sz="2000" dirty="0">
                <a:solidFill>
                  <a:sysClr val="windowText" lastClr="000000"/>
                </a:solidFill>
                <a:latin typeface="微软雅黑"/>
                <a:ea typeface="微软雅黑"/>
                <a:cs typeface="微软雅黑"/>
              </a:rPr>
              <a:t>Q</a:t>
            </a:r>
            <a:r>
              <a:rPr lang="en-US" altLang="zh-CN" sz="2000" baseline="-25000" dirty="0">
                <a:solidFill>
                  <a:sysClr val="windowText" lastClr="000000"/>
                </a:solidFill>
                <a:latin typeface="微软雅黑"/>
                <a:ea typeface="微软雅黑"/>
                <a:cs typeface="微软雅黑"/>
              </a:rPr>
              <a:t>0</a:t>
            </a:r>
            <a:r>
              <a:rPr lang="zh-CN" altLang="en-US" sz="2000" dirty="0">
                <a:solidFill>
                  <a:sysClr val="windowText" lastClr="000000"/>
                </a:solidFill>
                <a:latin typeface="微软雅黑"/>
                <a:ea typeface="微软雅黑"/>
                <a:cs typeface="微软雅黑"/>
              </a:rPr>
              <a:t>）。 </a:t>
            </a:r>
          </a:p>
          <a:p>
            <a:pPr lvl="0">
              <a:defRPr/>
            </a:pPr>
            <a:endParaRPr lang="zh-CN" altLang="en-US"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48310401"/>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8709</TotalTime>
  <Words>5264</Words>
  <Application>Microsoft Macintosh PowerPoint</Application>
  <PresentationFormat>全屏显示(4:3)</PresentationFormat>
  <Paragraphs>754</Paragraphs>
  <Slides>70</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7" baseType="lpstr">
      <vt:lpstr>阿里巴巴普惠体 R</vt:lpstr>
      <vt:lpstr>华文楷体</vt:lpstr>
      <vt:lpstr>宋体</vt:lpstr>
      <vt:lpstr>Microsoft YaHei</vt:lpstr>
      <vt:lpstr>Microsoft YaHei</vt:lpstr>
      <vt:lpstr>微软雅黑 Light</vt:lpstr>
      <vt:lpstr>Adobe 仿宋 Std R</vt:lpstr>
      <vt:lpstr>NEU-BZ</vt:lpstr>
      <vt:lpstr>NEU-BZ-S92</vt:lpstr>
      <vt:lpstr>Arial</vt:lpstr>
      <vt:lpstr>Calibri</vt:lpstr>
      <vt:lpstr>Century Gothic</vt:lpstr>
      <vt:lpstr>Times New Roman</vt:lpstr>
      <vt:lpstr>Wingdings</vt:lpstr>
      <vt:lpstr>Office 主题</vt:lpstr>
      <vt:lpstr>excel.sheet.8</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106</cp:revision>
  <dcterms:created xsi:type="dcterms:W3CDTF">2020-01-21T08:16:42Z</dcterms:created>
  <dcterms:modified xsi:type="dcterms:W3CDTF">2021-03-17T09:52:29Z</dcterms:modified>
</cp:coreProperties>
</file>