
<file path=[Content_Types].xml><?xml version="1.0" encoding="utf-8"?>
<Types xmlns="http://schemas.openxmlformats.org/package/2006/content-types">
  <Default Extension="bin" ContentType="audio/unknown"/>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311" r:id="rId4"/>
    <p:sldId id="336" r:id="rId5"/>
    <p:sldId id="362" r:id="rId6"/>
    <p:sldId id="344" r:id="rId7"/>
    <p:sldId id="343" r:id="rId8"/>
    <p:sldId id="345" r:id="rId9"/>
    <p:sldId id="347" r:id="rId10"/>
    <p:sldId id="337" r:id="rId11"/>
    <p:sldId id="338" r:id="rId12"/>
    <p:sldId id="339" r:id="rId13"/>
    <p:sldId id="360" r:id="rId14"/>
    <p:sldId id="361" r:id="rId15"/>
    <p:sldId id="340" r:id="rId16"/>
    <p:sldId id="310" r:id="rId17"/>
    <p:sldId id="350" r:id="rId18"/>
    <p:sldId id="312" r:id="rId19"/>
    <p:sldId id="313" r:id="rId20"/>
    <p:sldId id="314" r:id="rId21"/>
    <p:sldId id="363" r:id="rId22"/>
    <p:sldId id="348" r:id="rId23"/>
    <p:sldId id="354" r:id="rId24"/>
    <p:sldId id="364" r:id="rId25"/>
    <p:sldId id="365" r:id="rId26"/>
    <p:sldId id="315" r:id="rId27"/>
    <p:sldId id="316" r:id="rId28"/>
    <p:sldId id="341" r:id="rId29"/>
    <p:sldId id="356" r:id="rId30"/>
    <p:sldId id="342" r:id="rId31"/>
    <p:sldId id="367" r:id="rId32"/>
    <p:sldId id="317" r:id="rId33"/>
    <p:sldId id="357" r:id="rId34"/>
    <p:sldId id="366" r:id="rId35"/>
    <p:sldId id="369" r:id="rId36"/>
    <p:sldId id="368" r:id="rId37"/>
    <p:sldId id="370" r:id="rId38"/>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78"/>
  </p:normalViewPr>
  <p:slideViewPr>
    <p:cSldViewPr snapToGrid="0" snapToObjects="1">
      <p:cViewPr varScale="1">
        <p:scale>
          <a:sx n="108" d="100"/>
          <a:sy n="108" d="100"/>
        </p:scale>
        <p:origin x="1760"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2DA83322-4726-A248-916D-DDF4C56692A8}" type="datetimeFigureOut">
              <a:rPr kumimoji="1" lang="zh-CN" altLang="en-US" smtClean="0"/>
              <a:t>2021/4/6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1146348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2DA83322-4726-A248-916D-DDF4C56692A8}" type="datetimeFigureOut">
              <a:rPr kumimoji="1" lang="zh-CN" altLang="en-US" smtClean="0"/>
              <a:t>2021/4/6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209218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2DA83322-4726-A248-916D-DDF4C56692A8}" type="datetimeFigureOut">
              <a:rPr kumimoji="1" lang="zh-CN" altLang="en-US" smtClean="0"/>
              <a:t>2021/4/6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2976363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2DA83322-4726-A248-916D-DDF4C56692A8}" type="datetimeFigureOut">
              <a:rPr kumimoji="1" lang="zh-CN" altLang="en-US" smtClean="0"/>
              <a:t>2021/4/6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1858555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2DA83322-4726-A248-916D-DDF4C56692A8}" type="datetimeFigureOut">
              <a:rPr kumimoji="1" lang="zh-CN" altLang="en-US" smtClean="0"/>
              <a:t>2021/4/6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3512721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2DA83322-4726-A248-916D-DDF4C56692A8}" type="datetimeFigureOut">
              <a:rPr kumimoji="1" lang="zh-CN" altLang="en-US" smtClean="0"/>
              <a:t>2021/4/6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1340082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2DA83322-4726-A248-916D-DDF4C56692A8}" type="datetimeFigureOut">
              <a:rPr kumimoji="1" lang="zh-CN" altLang="en-US" smtClean="0"/>
              <a:t>2021/4/6</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263322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2DA83322-4726-A248-916D-DDF4C56692A8}" type="datetimeFigureOut">
              <a:rPr kumimoji="1" lang="zh-CN" altLang="en-US" smtClean="0"/>
              <a:t>2021/4/6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3301978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A83322-4726-A248-916D-DDF4C56692A8}" type="datetimeFigureOut">
              <a:rPr kumimoji="1" lang="zh-CN" altLang="en-US" smtClean="0"/>
              <a:t>2021/4/6</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2326526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2DA83322-4726-A248-916D-DDF4C56692A8}" type="datetimeFigureOut">
              <a:rPr kumimoji="1" lang="zh-CN" altLang="en-US" smtClean="0"/>
              <a:t>2021/4/6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2835895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2DA83322-4726-A248-916D-DDF4C56692A8}" type="datetimeFigureOut">
              <a:rPr kumimoji="1" lang="zh-CN" altLang="en-US" smtClean="0"/>
              <a:t>2021/4/6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470316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A83322-4726-A248-916D-DDF4C56692A8}" type="datetimeFigureOut">
              <a:rPr kumimoji="1" lang="zh-CN" altLang="en-US" smtClean="0"/>
              <a:t>2021/4/6</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3730227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bin"/><Relationship Id="rId1" Type="http://schemas.openxmlformats.org/officeDocument/2006/relationships/slideLayout" Target="../slideLayouts/slideLayout1.xml"/><Relationship Id="rId4" Type="http://schemas.openxmlformats.org/officeDocument/2006/relationships/image" Target="../media/image9.wmf"/></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bin"/><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2.wdp"/></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3" name="组合 2"/>
          <p:cNvGrpSpPr/>
          <p:nvPr/>
        </p:nvGrpSpPr>
        <p:grpSpPr>
          <a:xfrm>
            <a:off x="0" y="0"/>
            <a:ext cx="9144000" cy="6858000"/>
            <a:chOff x="0" y="0"/>
            <a:chExt cx="9144000" cy="6858000"/>
          </a:xfrm>
        </p:grpSpPr>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latin typeface="Adobe 仿宋 Std R" panose="02020400000000000000" pitchFamily="18" charset="-122"/>
                  <a:ea typeface="Adobe 仿宋 Std R" panose="02020400000000000000" pitchFamily="18" charset="-122"/>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9" name="图片 8"/>
          <p:cNvPicPr>
            <a:picLocks noChangeAspect="1"/>
          </p:cNvPicPr>
          <p:nvPr/>
        </p:nvPicPr>
        <p:blipFill>
          <a:blip r:embed="rId3"/>
          <a:stretch>
            <a:fillRect/>
          </a:stretch>
        </p:blipFill>
        <p:spPr>
          <a:xfrm>
            <a:off x="277459" y="1588169"/>
            <a:ext cx="7157324" cy="8502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文本框 1"/>
          <p:cNvSpPr txBox="1"/>
          <p:nvPr/>
        </p:nvSpPr>
        <p:spPr>
          <a:xfrm>
            <a:off x="1839910" y="1750754"/>
            <a:ext cx="4032421" cy="523220"/>
          </a:xfrm>
          <a:prstGeom prst="rect">
            <a:avLst/>
          </a:prstGeom>
          <a:noFill/>
        </p:spPr>
        <p:txBody>
          <a:bodyPr wrap="square" rtlCol="0">
            <a:spAutoFit/>
          </a:bodyPr>
          <a:lstStyle/>
          <a:p>
            <a:pPr algn="ctr"/>
            <a:r>
              <a:rPr lang="zh-CN" altLang="en-US" sz="28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财政投资性支出</a:t>
            </a:r>
          </a:p>
        </p:txBody>
      </p:sp>
    </p:spTree>
    <p:extLst>
      <p:ext uri="{BB962C8B-B14F-4D97-AF65-F5344CB8AC3E}">
        <p14:creationId xmlns:p14="http://schemas.microsoft.com/office/powerpoint/2010/main" val="21888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155730"/>
            <a:ext cx="7272867" cy="518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（三）公共投资支出的范围</a:t>
            </a:r>
          </a:p>
          <a:p>
            <a:pPr>
              <a:defRPr/>
            </a:pPr>
            <a:r>
              <a:rPr lang="zh-CN" altLang="en-US" sz="2200" dirty="0">
                <a:solidFill>
                  <a:sysClr val="windowText" lastClr="000000"/>
                </a:solidFill>
                <a:latin typeface="微软雅黑"/>
                <a:ea typeface="微软雅黑"/>
                <a:cs typeface="微软雅黑"/>
              </a:rPr>
              <a:t>影响财政投资占社会总投资比重的因素主要有两个：</a:t>
            </a:r>
            <a:endParaRPr lang="en-US" altLang="zh-CN" sz="22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①</a:t>
            </a:r>
            <a:r>
              <a:rPr lang="zh-CN" altLang="en-US" sz="2200" dirty="0">
                <a:solidFill>
                  <a:srgbClr val="E46C0A"/>
                </a:solidFill>
                <a:latin typeface="微软雅黑"/>
                <a:ea typeface="微软雅黑"/>
                <a:cs typeface="微软雅黑"/>
              </a:rPr>
              <a:t>经济体制的差异</a:t>
            </a:r>
            <a:r>
              <a:rPr lang="zh-CN" altLang="en-US" sz="2200" dirty="0">
                <a:solidFill>
                  <a:sysClr val="windowText" lastClr="000000"/>
                </a:solidFill>
                <a:latin typeface="微软雅黑"/>
                <a:ea typeface="微软雅黑"/>
                <a:cs typeface="微软雅黑"/>
              </a:rPr>
              <a:t>，一般来说，实行市场经济的国家，非政府投资在社会投资总额中所占比重较大；实行计划经济的国家，政府投资所占比重较大。</a:t>
            </a:r>
            <a:endParaRPr lang="en-US" altLang="zh-CN" sz="22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②</a:t>
            </a:r>
            <a:r>
              <a:rPr lang="zh-CN" altLang="en-US" sz="2200" dirty="0">
                <a:solidFill>
                  <a:srgbClr val="E46C0A"/>
                </a:solidFill>
                <a:latin typeface="微软雅黑"/>
                <a:ea typeface="微软雅黑"/>
                <a:cs typeface="微软雅黑"/>
              </a:rPr>
              <a:t>经济发展阶段的差异</a:t>
            </a:r>
            <a:r>
              <a:rPr lang="zh-CN" altLang="en-US" sz="2200" dirty="0">
                <a:solidFill>
                  <a:sysClr val="windowText" lastClr="000000"/>
                </a:solidFill>
                <a:latin typeface="微软雅黑"/>
                <a:ea typeface="微软雅黑"/>
                <a:cs typeface="微软雅黑"/>
              </a:rPr>
              <a:t>，一般来说，发达国家中政府投资占社会总投资的比重较小；欠发达国家和中等发达国家的政府投资占社会总投资的比重较大。</a:t>
            </a:r>
            <a:endParaRPr lang="en-US" altLang="zh-CN" sz="24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界定标准：</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效率</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公平</a:t>
            </a:r>
          </a:p>
          <a:p>
            <a:pPr>
              <a:defRPr/>
            </a:pPr>
            <a:r>
              <a:rPr lang="zh-CN" altLang="en-US" sz="2200" dirty="0">
                <a:solidFill>
                  <a:sysClr val="windowText" lastClr="000000"/>
                </a:solidFill>
                <a:latin typeface="微软雅黑"/>
                <a:ea typeface="微软雅黑"/>
                <a:cs typeface="微软雅黑"/>
              </a:rPr>
              <a:t>从国民经济各部门的特点看，公共投资主要安排在基础产业部门、农业部门以及国家战略物资储备等领域。</a:t>
            </a:r>
          </a:p>
          <a:p>
            <a:pPr>
              <a:defRPr/>
            </a:pPr>
            <a:endParaRPr lang="zh-CN" altLang="en-US" sz="24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2567030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881932"/>
            <a:ext cx="7272867" cy="518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（四）公共投资的资金来源与投资方式</a:t>
            </a:r>
          </a:p>
          <a:p>
            <a:pPr>
              <a:defRPr/>
            </a:pPr>
            <a:endParaRPr lang="en-US" altLang="zh-CN" sz="24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投资方式：</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直接投资</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间接投资</a:t>
            </a:r>
          </a:p>
          <a:p>
            <a:pPr>
              <a:defRPr/>
            </a:pPr>
            <a:r>
              <a:rPr lang="zh-CN" altLang="en-US" sz="2200" dirty="0">
                <a:solidFill>
                  <a:sysClr val="windowText" lastClr="000000"/>
                </a:solidFill>
                <a:latin typeface="微软雅黑"/>
                <a:ea typeface="微软雅黑"/>
                <a:cs typeface="微软雅黑"/>
              </a:rPr>
              <a:t>资金来源：</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资本预算（建设预算</a:t>
            </a:r>
            <a:r>
              <a:rPr lang="zh-CN" altLang="zh-CN" sz="2200" dirty="0">
                <a:solidFill>
                  <a:sysClr val="windowText" lastClr="000000"/>
                </a:solidFill>
                <a:latin typeface="微软雅黑"/>
                <a:ea typeface="微软雅黑"/>
                <a:cs typeface="微软雅黑"/>
              </a:rPr>
              <a:t>）</a:t>
            </a:r>
            <a:endParaRPr lang="en-US" altLang="zh-CN" sz="22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税收、公债、国有资产收益、公共资源拍卖收益</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民间资本：</a:t>
            </a:r>
            <a:r>
              <a:rPr lang="en-US" altLang="zh-CN" sz="2200" dirty="0">
                <a:solidFill>
                  <a:sysClr val="windowText" lastClr="000000"/>
                </a:solidFill>
                <a:latin typeface="微软雅黑"/>
                <a:ea typeface="微软雅黑"/>
                <a:cs typeface="微软雅黑"/>
              </a:rPr>
              <a:t>BOT</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TOT</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ABS</a:t>
            </a:r>
          </a:p>
          <a:p>
            <a:pPr>
              <a:defRPr/>
            </a:pPr>
            <a:r>
              <a:rPr lang="zh-CN" altLang="en-US" sz="2200" dirty="0">
                <a:solidFill>
                  <a:sysClr val="windowText" lastClr="000000"/>
                </a:solidFill>
                <a:latin typeface="微软雅黑"/>
                <a:ea typeface="微软雅黑"/>
                <a:cs typeface="微软雅黑"/>
              </a:rPr>
              <a:t>财政投融资：</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政府为实现其特定政策目标以信用方式进行的不以营利为目的的投资和融资。如政策性银行。</a:t>
            </a:r>
          </a:p>
          <a:p>
            <a:pPr>
              <a:defRPr/>
            </a:pPr>
            <a:endParaRPr lang="zh-CN" altLang="en-US" sz="24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1842439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935566" y="1068582"/>
            <a:ext cx="7272867" cy="518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（五）公共投资体制</a:t>
            </a:r>
          </a:p>
          <a:p>
            <a:pPr>
              <a:defRPr/>
            </a:pPr>
            <a:endParaRPr lang="en-US" altLang="zh-CN" sz="24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公共投资体制是公共投资管理制度的总称</a:t>
            </a:r>
          </a:p>
          <a:p>
            <a:pPr>
              <a:defRPr/>
            </a:pPr>
            <a:r>
              <a:rPr lang="zh-CN" altLang="en-US" sz="2200" dirty="0">
                <a:solidFill>
                  <a:sysClr val="windowText" lastClr="000000"/>
                </a:solidFill>
                <a:latin typeface="微软雅黑"/>
                <a:ea typeface="微软雅黑"/>
                <a:cs typeface="微软雅黑"/>
              </a:rPr>
              <a:t>公共投资体制构成要素：</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项目决策体制－－公共决策－－资本预算</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项目建设体制－－招投标</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项目运营体制－－企业化管理</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项目后评价体制－－指标体系</a:t>
            </a:r>
          </a:p>
          <a:p>
            <a:pPr>
              <a:defRPr/>
            </a:pPr>
            <a:r>
              <a:rPr lang="zh-CN" altLang="en-US" sz="2200" dirty="0">
                <a:solidFill>
                  <a:sysClr val="windowText" lastClr="000000"/>
                </a:solidFill>
                <a:latin typeface="微软雅黑"/>
                <a:ea typeface="微软雅黑"/>
                <a:cs typeface="微软雅黑"/>
              </a:rPr>
              <a:t> 体制与绩效</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合理的体制有利于投资效率的提高</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绩效的好坏，是检验体制合理与否的根本标准。 </a:t>
            </a:r>
          </a:p>
          <a:p>
            <a:pPr>
              <a:defRPr/>
            </a:pPr>
            <a:endParaRPr lang="zh-CN" altLang="en-US" sz="24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3891217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237025"/>
            <a:ext cx="6874041" cy="518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（六）政府（财政）投资的原则</a:t>
            </a:r>
          </a:p>
          <a:p>
            <a:pPr>
              <a:defRPr/>
            </a:pPr>
            <a:endParaRPr lang="en-US" altLang="zh-CN" sz="24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在进行政府投资领域的最优选择时，应遵循以下两方面原则：</a:t>
            </a:r>
          </a:p>
          <a:p>
            <a:pPr>
              <a:defRPr/>
            </a:pPr>
            <a:r>
              <a:rPr lang="zh-CN" altLang="en-US" sz="2200" dirty="0">
                <a:solidFill>
                  <a:sysClr val="windowText" lastClr="000000"/>
                </a:solidFill>
                <a:latin typeface="微软雅黑"/>
                <a:ea typeface="微软雅黑"/>
                <a:cs typeface="微软雅黑"/>
              </a:rPr>
              <a:t>第一，政府投资尽量不要对市场的资源配置造成扭曲或障碍。</a:t>
            </a:r>
          </a:p>
          <a:p>
            <a:pPr>
              <a:defRPr/>
            </a:pPr>
            <a:r>
              <a:rPr lang="zh-CN" altLang="en-US" sz="2200" dirty="0">
                <a:solidFill>
                  <a:sysClr val="windowText" lastClr="000000"/>
                </a:solidFill>
                <a:latin typeface="微软雅黑"/>
                <a:ea typeface="微软雅黑"/>
                <a:cs typeface="微软雅黑"/>
              </a:rPr>
              <a:t>第二，政府投资不宜干扰和影响民间投资的合理偏好和选择。</a:t>
            </a:r>
          </a:p>
          <a:p>
            <a:pPr>
              <a:defRPr/>
            </a:pPr>
            <a:endParaRPr lang="zh-CN" altLang="en-US" sz="24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2341261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405467"/>
            <a:ext cx="6874041" cy="518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（七）政府（财政）投资的决策标准</a:t>
            </a:r>
          </a:p>
          <a:p>
            <a:pPr>
              <a:defRPr/>
            </a:pPr>
            <a:endParaRPr lang="en-US" altLang="zh-CN" sz="24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资本－产出比率最</a:t>
            </a:r>
            <a:r>
              <a:rPr lang="zh-CN" altLang="en-US" sz="2200" dirty="0">
                <a:solidFill>
                  <a:srgbClr val="E46C0A"/>
                </a:solidFill>
                <a:latin typeface="微软雅黑"/>
                <a:ea typeface="微软雅黑"/>
                <a:cs typeface="微软雅黑"/>
              </a:rPr>
              <a:t>小</a:t>
            </a:r>
            <a:r>
              <a:rPr lang="zh-CN" altLang="en-US" sz="2200" dirty="0">
                <a:solidFill>
                  <a:sysClr val="windowText" lastClr="000000"/>
                </a:solidFill>
                <a:latin typeface="微软雅黑"/>
                <a:ea typeface="微软雅黑"/>
                <a:cs typeface="微软雅黑"/>
              </a:rPr>
              <a:t>化：应选择单位资本投出产量最大的项目。针对发展中国家资本资源相对短缺的情况提出来的。</a:t>
            </a:r>
          </a:p>
          <a:p>
            <a:pPr>
              <a:defRPr/>
            </a:pPr>
            <a:r>
              <a:rPr lang="zh-CN" altLang="en-US" sz="2200" dirty="0">
                <a:solidFill>
                  <a:sysClr val="windowText" lastClr="000000"/>
                </a:solidFill>
                <a:latin typeface="微软雅黑"/>
                <a:ea typeface="微软雅黑"/>
                <a:cs typeface="微软雅黑"/>
              </a:rPr>
              <a:t>资本－劳动比率最</a:t>
            </a:r>
            <a:r>
              <a:rPr lang="zh-CN" altLang="en-US" sz="2200" dirty="0">
                <a:solidFill>
                  <a:srgbClr val="E46C0A"/>
                </a:solidFill>
                <a:latin typeface="微软雅黑"/>
                <a:ea typeface="微软雅黑"/>
                <a:cs typeface="微软雅黑"/>
              </a:rPr>
              <a:t>大</a:t>
            </a:r>
            <a:r>
              <a:rPr lang="zh-CN" altLang="en-US" sz="2200" dirty="0">
                <a:solidFill>
                  <a:sysClr val="windowText" lastClr="000000"/>
                </a:solidFill>
                <a:latin typeface="微软雅黑"/>
                <a:ea typeface="微软雅黑"/>
                <a:cs typeface="微软雅黑"/>
              </a:rPr>
              <a:t>化：应选择使边际人均投资额最大化的项目。资本技术构成高，劳动的生产率高</a:t>
            </a:r>
            <a:r>
              <a:rPr lang="zh-CN" altLang="en-US" sz="2200" dirty="0">
                <a:solidFill>
                  <a:srgbClr val="0070C0"/>
                </a:solidFill>
                <a:latin typeface="微软雅黑"/>
                <a:ea typeface="微软雅黑"/>
                <a:cs typeface="微软雅黑"/>
              </a:rPr>
              <a:t>。例如，使用手工织布机织布，每个织布工人只能使用一台织布机，而使用自动织布机织布，一个织布工人同时能照管很多台织布机，并使用更多的棉纱等原料。后者的资本技术构成，显然高于前者。</a:t>
            </a:r>
          </a:p>
          <a:p>
            <a:pPr>
              <a:defRPr/>
            </a:pPr>
            <a:r>
              <a:rPr lang="zh-CN" altLang="en-US" sz="2200" dirty="0">
                <a:solidFill>
                  <a:sysClr val="windowText" lastClr="000000"/>
                </a:solidFill>
                <a:latin typeface="微软雅黑"/>
                <a:ea typeface="微软雅黑"/>
                <a:cs typeface="微软雅黑"/>
              </a:rPr>
              <a:t>就业创造标准：政府特有的标准</a:t>
            </a:r>
          </a:p>
          <a:p>
            <a:pPr>
              <a:defRPr/>
            </a:pPr>
            <a:endParaRPr lang="zh-CN" altLang="en-US" sz="24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2775679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5.2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基础产业投资</a:t>
            </a:r>
          </a:p>
        </p:txBody>
      </p:sp>
      <p:sp>
        <p:nvSpPr>
          <p:cNvPr id="18" name="内容占位符 2"/>
          <p:cNvSpPr txBox="1">
            <a:spLocks/>
          </p:cNvSpPr>
          <p:nvPr/>
        </p:nvSpPr>
        <p:spPr>
          <a:xfrm>
            <a:off x="194443" y="1514430"/>
            <a:ext cx="476874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（一）基础产业的界定</a:t>
            </a:r>
          </a:p>
          <a:p>
            <a:pPr>
              <a:defRPr/>
            </a:pPr>
            <a:r>
              <a:rPr lang="zh-CN" altLang="en-US" sz="2400" dirty="0">
                <a:solidFill>
                  <a:sysClr val="windowText" lastClr="000000"/>
                </a:solidFill>
                <a:latin typeface="微软雅黑"/>
                <a:ea typeface="微软雅黑"/>
                <a:cs typeface="微软雅黑"/>
              </a:rPr>
              <a:t>（二）政府投资的条件</a:t>
            </a:r>
            <a:endParaRPr lang="en-US" altLang="zh-CN" sz="2400" dirty="0">
              <a:solidFill>
                <a:sysClr val="windowText" lastClr="000000"/>
              </a:solidFill>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（三）基础产业的投资规模</a:t>
            </a:r>
          </a:p>
          <a:p>
            <a:pPr>
              <a:defRPr/>
            </a:pPr>
            <a:r>
              <a:rPr lang="zh-CN" altLang="en-US" sz="2400" dirty="0">
                <a:solidFill>
                  <a:sysClr val="windowText" lastClr="000000"/>
                </a:solidFill>
                <a:latin typeface="微软雅黑"/>
                <a:ea typeface="微软雅黑"/>
                <a:cs typeface="微软雅黑"/>
              </a:rPr>
              <a:t>（四）投资、经营方式</a:t>
            </a: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pic>
        <p:nvPicPr>
          <p:cNvPr id="17" name="Picture 4" descr="2003年4月7日，一辆机车从昆仑山隧道驶出。当时青藏铁路格尔木至拉萨段已铺轨150公里，并顺利翻越海拔4760多米的昆仑山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0989" y="3153112"/>
            <a:ext cx="5232421" cy="32254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51326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28721" y="1514430"/>
            <a:ext cx="7485545" cy="5006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（一）基础产业的界定</a:t>
            </a:r>
            <a:endParaRPr lang="en-US" altLang="zh-CN"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基础产业是指社会经济活动所依赖的基础设施与基础工业</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基础设施：交通、水利、通讯、城市公用事业（</a:t>
            </a:r>
            <a:r>
              <a:rPr lang="zh-CN" altLang="en-US" sz="2200" dirty="0">
                <a:solidFill>
                  <a:srgbClr val="000090"/>
                </a:solidFill>
                <a:latin typeface="微软雅黑"/>
                <a:ea typeface="微软雅黑"/>
                <a:cs typeface="微软雅黑"/>
              </a:rPr>
              <a:t>如水电气供给系统、排污系统等</a:t>
            </a:r>
            <a:r>
              <a:rPr lang="zh-CN" altLang="en-US" sz="2200" dirty="0">
                <a:solidFill>
                  <a:sysClr val="windowText" lastClr="000000"/>
                </a:solidFill>
                <a:latin typeface="微软雅黑"/>
                <a:ea typeface="微软雅黑"/>
                <a:cs typeface="微软雅黑"/>
              </a:rPr>
              <a:t>）</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基础工业：能源（</a:t>
            </a:r>
            <a:r>
              <a:rPr lang="zh-CN" altLang="en-US" sz="2200" dirty="0">
                <a:solidFill>
                  <a:srgbClr val="000090"/>
                </a:solidFill>
                <a:latin typeface="微软雅黑"/>
                <a:ea typeface="微软雅黑"/>
                <a:cs typeface="微软雅黑"/>
              </a:rPr>
              <a:t>煤炭和原油开采、水／火／核电、太阳能、风能等</a:t>
            </a:r>
            <a:r>
              <a:rPr lang="zh-CN" altLang="en-US" sz="2200" dirty="0">
                <a:solidFill>
                  <a:sysClr val="windowText" lastClr="000000"/>
                </a:solidFill>
                <a:latin typeface="微软雅黑"/>
                <a:ea typeface="微软雅黑"/>
                <a:cs typeface="微软雅黑"/>
              </a:rPr>
              <a:t>）、基本原材料（</a:t>
            </a:r>
            <a:r>
              <a:rPr lang="zh-CN" altLang="en-US" sz="2200" dirty="0">
                <a:solidFill>
                  <a:srgbClr val="000090"/>
                </a:solidFill>
                <a:latin typeface="微软雅黑"/>
                <a:ea typeface="微软雅黑"/>
                <a:cs typeface="微软雅黑"/>
              </a:rPr>
              <a:t>如钢铁、建材、石化等</a:t>
            </a:r>
            <a:r>
              <a:rPr lang="zh-CN" altLang="en-US" sz="2200" dirty="0">
                <a:solidFill>
                  <a:sysClr val="windowText" lastClr="000000"/>
                </a:solidFill>
                <a:latin typeface="微软雅黑"/>
                <a:ea typeface="微软雅黑"/>
                <a:cs typeface="微软雅黑"/>
              </a:rPr>
              <a:t>）</a:t>
            </a: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3067908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28721" y="1514430"/>
            <a:ext cx="7485545" cy="5006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（一）基础产业的界定</a:t>
            </a:r>
          </a:p>
          <a:p>
            <a:pPr>
              <a:defRPr/>
            </a:pPr>
            <a:endParaRPr lang="en-US" altLang="zh-CN" sz="2400" dirty="0">
              <a:solidFill>
                <a:sysClr val="windowText" lastClr="000000"/>
              </a:solidFill>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基础产业具有以下特征：</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基础性：作为共同条件的消费和投资环境，在国民经济的产业链中居于“</a:t>
            </a:r>
            <a:r>
              <a:rPr lang="zh-CN" altLang="en-US" sz="2200" dirty="0">
                <a:solidFill>
                  <a:srgbClr val="0070C0"/>
                </a:solidFill>
                <a:latin typeface="微软雅黑"/>
                <a:ea typeface="微软雅黑"/>
                <a:cs typeface="微软雅黑"/>
              </a:rPr>
              <a:t>上游</a:t>
            </a:r>
            <a:r>
              <a:rPr lang="zh-CN" altLang="en-US" sz="2200" dirty="0">
                <a:solidFill>
                  <a:sysClr val="windowText" lastClr="000000"/>
                </a:solidFill>
                <a:latin typeface="微软雅黑"/>
                <a:ea typeface="微软雅黑"/>
                <a:cs typeface="微软雅黑"/>
              </a:rPr>
              <a:t>”环节</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自然垄断性：长期平均成本递减</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混合商品属性 ：正外部性与消费竞争性</a:t>
            </a:r>
            <a:endParaRPr lang="en-US" altLang="zh-CN" sz="22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三高：高固定成本、高负债、高风险</a:t>
            </a: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2132489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29227" y="1264693"/>
            <a:ext cx="7485545" cy="5078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（二）政府介入的原因</a:t>
            </a:r>
          </a:p>
          <a:p>
            <a:pPr>
              <a:defRPr/>
            </a:pPr>
            <a:r>
              <a:rPr lang="zh-CN" altLang="en-US" sz="2400" dirty="0">
                <a:solidFill>
                  <a:srgbClr val="0070C0"/>
                </a:solidFill>
                <a:latin typeface="微软雅黑"/>
                <a:ea typeface="微软雅黑"/>
                <a:cs typeface="微软雅黑"/>
              </a:rPr>
              <a:t>提供资源配置效率</a:t>
            </a:r>
            <a:endParaRPr lang="en-US" altLang="zh-CN" sz="2400" dirty="0">
              <a:solidFill>
                <a:srgbClr val="0070C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私人部门不愿、不能提供，导致已有的供给不能满足公众的需求。私人投资导致基础产业资源配置效率低下。</a:t>
            </a:r>
            <a:endParaRPr lang="en-US" altLang="zh-CN" sz="2200" dirty="0">
              <a:solidFill>
                <a:sysClr val="windowText" lastClr="000000"/>
              </a:solidFill>
              <a:latin typeface="微软雅黑"/>
              <a:ea typeface="微软雅黑"/>
              <a:cs typeface="微软雅黑"/>
            </a:endParaRPr>
          </a:p>
          <a:p>
            <a:pPr>
              <a:defRPr/>
            </a:pPr>
            <a:r>
              <a:rPr lang="zh-CN" altLang="en-US" sz="2400" dirty="0">
                <a:solidFill>
                  <a:srgbClr val="0070C0"/>
                </a:solidFill>
                <a:latin typeface="微软雅黑"/>
                <a:ea typeface="微软雅黑"/>
                <a:cs typeface="微软雅黑"/>
              </a:rPr>
              <a:t>促进社会公平</a:t>
            </a:r>
            <a:endParaRPr lang="en-US" altLang="zh-CN" sz="2400" dirty="0">
              <a:solidFill>
                <a:srgbClr val="0070C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保障经济增长的同时减少或缓解贫困。是否具备最基本的基础设施是确定社会福利程度的基本标准。</a:t>
            </a:r>
            <a:endParaRPr lang="zh-CN" altLang="en-US" sz="2400" dirty="0">
              <a:solidFill>
                <a:sysClr val="windowText" lastClr="000000"/>
              </a:solidFill>
              <a:latin typeface="微软雅黑"/>
              <a:ea typeface="微软雅黑"/>
              <a:cs typeface="微软雅黑"/>
            </a:endParaRPr>
          </a:p>
          <a:p>
            <a:pPr>
              <a:defRPr/>
            </a:pPr>
            <a:r>
              <a:rPr lang="zh-CN" altLang="en-US" sz="2400" dirty="0">
                <a:solidFill>
                  <a:srgbClr val="0070C0"/>
                </a:solidFill>
                <a:latin typeface="微软雅黑"/>
                <a:ea typeface="微软雅黑"/>
                <a:cs typeface="微软雅黑"/>
              </a:rPr>
              <a:t>推动经济发展</a:t>
            </a:r>
            <a:endParaRPr lang="en-US" altLang="zh-CN" sz="2400" dirty="0">
              <a:solidFill>
                <a:srgbClr val="0070C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在经济萧条期，政府扩大基础设施建设投资，可以直接拉动投资需求，并间接拉动消费品需求，增加就业，对遏制经济衰退和促进经济恢复具有重要作用。</a:t>
            </a: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205952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592663" y="1388531"/>
            <a:ext cx="7958666" cy="5340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（三）基础产业的投资规模：赫希曼模型</a:t>
            </a:r>
            <a:endParaRPr lang="en-US" altLang="zh-CN" sz="2400" dirty="0">
              <a:solidFill>
                <a:sysClr val="windowText" lastClr="000000"/>
              </a:solidFill>
              <a:latin typeface="微软雅黑"/>
              <a:ea typeface="微软雅黑"/>
              <a:cs typeface="微软雅黑"/>
            </a:endParaRP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
        <p:nvSpPr>
          <p:cNvPr id="15" name="Text Box 3"/>
          <p:cNvSpPr txBox="1">
            <a:spLocks noChangeArrowheads="1"/>
          </p:cNvSpPr>
          <p:nvPr/>
        </p:nvSpPr>
        <p:spPr bwMode="auto">
          <a:xfrm>
            <a:off x="1219200" y="4838700"/>
            <a:ext cx="3276600" cy="131127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2000"/>
              <a:t>Kp</a:t>
            </a:r>
            <a:r>
              <a:rPr lang="zh-CN" altLang="en-US" sz="2000"/>
              <a:t>和</a:t>
            </a:r>
            <a:r>
              <a:rPr lang="en-US" altLang="zh-CN" sz="2000"/>
              <a:t>Ks</a:t>
            </a:r>
            <a:r>
              <a:rPr lang="zh-CN" altLang="en-US" sz="2000"/>
              <a:t>分别代表私人生产资本和社会共同资本，</a:t>
            </a:r>
            <a:r>
              <a:rPr lang="en-US" altLang="zh-CN" sz="2000"/>
              <a:t>Y</a:t>
            </a:r>
            <a:r>
              <a:rPr lang="zh-CN" altLang="en-US" sz="2000"/>
              <a:t>是等产出线，</a:t>
            </a:r>
            <a:r>
              <a:rPr lang="en-US" altLang="zh-CN" sz="2000"/>
              <a:t>OE</a:t>
            </a:r>
            <a:r>
              <a:rPr lang="zh-CN" altLang="en-US" sz="2000"/>
              <a:t>是最优投资组合，即均衡投资。</a:t>
            </a:r>
          </a:p>
        </p:txBody>
      </p:sp>
      <p:grpSp>
        <p:nvGrpSpPr>
          <p:cNvPr id="17" name="Group 4"/>
          <p:cNvGrpSpPr>
            <a:grpSpLocks/>
          </p:cNvGrpSpPr>
          <p:nvPr/>
        </p:nvGrpSpPr>
        <p:grpSpPr bwMode="auto">
          <a:xfrm>
            <a:off x="4953000" y="1905000"/>
            <a:ext cx="3455988" cy="2971800"/>
            <a:chOff x="3120" y="1200"/>
            <a:chExt cx="2177" cy="1872"/>
          </a:xfrm>
        </p:grpSpPr>
        <p:grpSp>
          <p:nvGrpSpPr>
            <p:cNvPr id="19" name="Group 5"/>
            <p:cNvGrpSpPr>
              <a:grpSpLocks/>
            </p:cNvGrpSpPr>
            <p:nvPr/>
          </p:nvGrpSpPr>
          <p:grpSpPr bwMode="auto">
            <a:xfrm>
              <a:off x="3120" y="1200"/>
              <a:ext cx="2177" cy="1872"/>
              <a:chOff x="3120" y="1200"/>
              <a:chExt cx="2177" cy="1872"/>
            </a:xfrm>
          </p:grpSpPr>
          <p:sp>
            <p:nvSpPr>
              <p:cNvPr id="24" name="Line 6"/>
              <p:cNvSpPr>
                <a:spLocks noChangeShapeType="1"/>
              </p:cNvSpPr>
              <p:nvPr/>
            </p:nvSpPr>
            <p:spPr bwMode="auto">
              <a:xfrm flipV="1">
                <a:off x="3408" y="1440"/>
                <a:ext cx="0" cy="144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5" name="Line 7"/>
              <p:cNvSpPr>
                <a:spLocks noChangeShapeType="1"/>
              </p:cNvSpPr>
              <p:nvPr/>
            </p:nvSpPr>
            <p:spPr bwMode="auto">
              <a:xfrm>
                <a:off x="3408" y="2880"/>
                <a:ext cx="158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6" name="Freeform 8"/>
              <p:cNvSpPr>
                <a:spLocks/>
              </p:cNvSpPr>
              <p:nvPr/>
            </p:nvSpPr>
            <p:spPr bwMode="auto">
              <a:xfrm>
                <a:off x="3696" y="1920"/>
                <a:ext cx="672" cy="768"/>
              </a:xfrm>
              <a:custGeom>
                <a:avLst/>
                <a:gdLst>
                  <a:gd name="T0" fmla="*/ 0 w 672"/>
                  <a:gd name="T1" fmla="*/ 0 h 768"/>
                  <a:gd name="T2" fmla="*/ 144 w 672"/>
                  <a:gd name="T3" fmla="*/ 528 h 768"/>
                  <a:gd name="T4" fmla="*/ 672 w 672"/>
                  <a:gd name="T5" fmla="*/ 768 h 768"/>
                  <a:gd name="T6" fmla="*/ 0 60000 65536"/>
                  <a:gd name="T7" fmla="*/ 0 60000 65536"/>
                  <a:gd name="T8" fmla="*/ 0 60000 65536"/>
                </a:gdLst>
                <a:ahLst/>
                <a:cxnLst>
                  <a:cxn ang="T6">
                    <a:pos x="T0" y="T1"/>
                  </a:cxn>
                  <a:cxn ang="T7">
                    <a:pos x="T2" y="T3"/>
                  </a:cxn>
                  <a:cxn ang="T8">
                    <a:pos x="T4" y="T5"/>
                  </a:cxn>
                </a:cxnLst>
                <a:rect l="0" t="0" r="r" b="b"/>
                <a:pathLst>
                  <a:path w="672" h="768">
                    <a:moveTo>
                      <a:pt x="0" y="0"/>
                    </a:moveTo>
                    <a:cubicBezTo>
                      <a:pt x="16" y="200"/>
                      <a:pt x="32" y="400"/>
                      <a:pt x="144" y="528"/>
                    </a:cubicBezTo>
                    <a:cubicBezTo>
                      <a:pt x="256" y="656"/>
                      <a:pt x="584" y="728"/>
                      <a:pt x="672" y="768"/>
                    </a:cubicBezTo>
                  </a:path>
                </a:pathLst>
              </a:cu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7" name="Freeform 9"/>
              <p:cNvSpPr>
                <a:spLocks/>
              </p:cNvSpPr>
              <p:nvPr/>
            </p:nvSpPr>
            <p:spPr bwMode="auto">
              <a:xfrm>
                <a:off x="3888" y="1728"/>
                <a:ext cx="672" cy="768"/>
              </a:xfrm>
              <a:custGeom>
                <a:avLst/>
                <a:gdLst>
                  <a:gd name="T0" fmla="*/ 0 w 672"/>
                  <a:gd name="T1" fmla="*/ 0 h 768"/>
                  <a:gd name="T2" fmla="*/ 144 w 672"/>
                  <a:gd name="T3" fmla="*/ 528 h 768"/>
                  <a:gd name="T4" fmla="*/ 672 w 672"/>
                  <a:gd name="T5" fmla="*/ 768 h 768"/>
                  <a:gd name="T6" fmla="*/ 0 60000 65536"/>
                  <a:gd name="T7" fmla="*/ 0 60000 65536"/>
                  <a:gd name="T8" fmla="*/ 0 60000 65536"/>
                </a:gdLst>
                <a:ahLst/>
                <a:cxnLst>
                  <a:cxn ang="T6">
                    <a:pos x="T0" y="T1"/>
                  </a:cxn>
                  <a:cxn ang="T7">
                    <a:pos x="T2" y="T3"/>
                  </a:cxn>
                  <a:cxn ang="T8">
                    <a:pos x="T4" y="T5"/>
                  </a:cxn>
                </a:cxnLst>
                <a:rect l="0" t="0" r="r" b="b"/>
                <a:pathLst>
                  <a:path w="672" h="768">
                    <a:moveTo>
                      <a:pt x="0" y="0"/>
                    </a:moveTo>
                    <a:cubicBezTo>
                      <a:pt x="16" y="200"/>
                      <a:pt x="32" y="400"/>
                      <a:pt x="144" y="528"/>
                    </a:cubicBezTo>
                    <a:cubicBezTo>
                      <a:pt x="256" y="656"/>
                      <a:pt x="584" y="728"/>
                      <a:pt x="672" y="768"/>
                    </a:cubicBezTo>
                  </a:path>
                </a:pathLst>
              </a:cu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8" name="Freeform 10"/>
              <p:cNvSpPr>
                <a:spLocks/>
              </p:cNvSpPr>
              <p:nvPr/>
            </p:nvSpPr>
            <p:spPr bwMode="auto">
              <a:xfrm>
                <a:off x="4128" y="1536"/>
                <a:ext cx="672" cy="768"/>
              </a:xfrm>
              <a:custGeom>
                <a:avLst/>
                <a:gdLst>
                  <a:gd name="T0" fmla="*/ 0 w 672"/>
                  <a:gd name="T1" fmla="*/ 0 h 768"/>
                  <a:gd name="T2" fmla="*/ 144 w 672"/>
                  <a:gd name="T3" fmla="*/ 528 h 768"/>
                  <a:gd name="T4" fmla="*/ 672 w 672"/>
                  <a:gd name="T5" fmla="*/ 768 h 768"/>
                  <a:gd name="T6" fmla="*/ 0 60000 65536"/>
                  <a:gd name="T7" fmla="*/ 0 60000 65536"/>
                  <a:gd name="T8" fmla="*/ 0 60000 65536"/>
                </a:gdLst>
                <a:ahLst/>
                <a:cxnLst>
                  <a:cxn ang="T6">
                    <a:pos x="T0" y="T1"/>
                  </a:cxn>
                  <a:cxn ang="T7">
                    <a:pos x="T2" y="T3"/>
                  </a:cxn>
                  <a:cxn ang="T8">
                    <a:pos x="T4" y="T5"/>
                  </a:cxn>
                </a:cxnLst>
                <a:rect l="0" t="0" r="r" b="b"/>
                <a:pathLst>
                  <a:path w="672" h="768">
                    <a:moveTo>
                      <a:pt x="0" y="0"/>
                    </a:moveTo>
                    <a:cubicBezTo>
                      <a:pt x="16" y="200"/>
                      <a:pt x="32" y="400"/>
                      <a:pt x="144" y="528"/>
                    </a:cubicBezTo>
                    <a:cubicBezTo>
                      <a:pt x="256" y="656"/>
                      <a:pt x="584" y="728"/>
                      <a:pt x="672" y="768"/>
                    </a:cubicBezTo>
                  </a:path>
                </a:pathLst>
              </a:cu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9" name="Text Box 11"/>
              <p:cNvSpPr txBox="1">
                <a:spLocks noChangeArrowheads="1"/>
              </p:cNvSpPr>
              <p:nvPr/>
            </p:nvSpPr>
            <p:spPr bwMode="auto">
              <a:xfrm>
                <a:off x="3456" y="1488"/>
                <a:ext cx="319"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a:t>Y</a:t>
                </a:r>
                <a:r>
                  <a:rPr lang="en-US" altLang="zh-CN" baseline="-25000"/>
                  <a:t>1</a:t>
                </a:r>
              </a:p>
            </p:txBody>
          </p:sp>
          <p:sp>
            <p:nvSpPr>
              <p:cNvPr id="30" name="Text Box 12"/>
              <p:cNvSpPr txBox="1">
                <a:spLocks noChangeArrowheads="1"/>
              </p:cNvSpPr>
              <p:nvPr/>
            </p:nvSpPr>
            <p:spPr bwMode="auto">
              <a:xfrm>
                <a:off x="3696" y="1392"/>
                <a:ext cx="319"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a:t>Y</a:t>
                </a:r>
                <a:r>
                  <a:rPr lang="en-US" altLang="zh-CN" baseline="-25000"/>
                  <a:t>2</a:t>
                </a:r>
              </a:p>
            </p:txBody>
          </p:sp>
          <p:sp>
            <p:nvSpPr>
              <p:cNvPr id="31" name="Text Box 13"/>
              <p:cNvSpPr txBox="1">
                <a:spLocks noChangeArrowheads="1"/>
              </p:cNvSpPr>
              <p:nvPr/>
            </p:nvSpPr>
            <p:spPr bwMode="auto">
              <a:xfrm>
                <a:off x="3206" y="2762"/>
                <a:ext cx="255"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a:t>O</a:t>
                </a:r>
              </a:p>
            </p:txBody>
          </p:sp>
          <p:sp>
            <p:nvSpPr>
              <p:cNvPr id="32" name="Line 14"/>
              <p:cNvSpPr>
                <a:spLocks noChangeShapeType="1"/>
              </p:cNvSpPr>
              <p:nvPr/>
            </p:nvSpPr>
            <p:spPr bwMode="auto">
              <a:xfrm flipV="1">
                <a:off x="3408" y="1632"/>
                <a:ext cx="1248" cy="1248"/>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33" name="Text Box 15"/>
              <p:cNvSpPr txBox="1">
                <a:spLocks noChangeArrowheads="1"/>
              </p:cNvSpPr>
              <p:nvPr/>
            </p:nvSpPr>
            <p:spPr bwMode="auto">
              <a:xfrm>
                <a:off x="4694" y="1370"/>
                <a:ext cx="233"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a:t>E</a:t>
                </a:r>
              </a:p>
            </p:txBody>
          </p:sp>
          <p:sp>
            <p:nvSpPr>
              <p:cNvPr id="34" name="Text Box 16"/>
              <p:cNvSpPr txBox="1">
                <a:spLocks noChangeArrowheads="1"/>
              </p:cNvSpPr>
              <p:nvPr/>
            </p:nvSpPr>
            <p:spPr bwMode="auto">
              <a:xfrm>
                <a:off x="3120" y="1200"/>
                <a:ext cx="319"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a:t>K</a:t>
                </a:r>
                <a:r>
                  <a:rPr lang="en-US" altLang="zh-CN" baseline="-25000"/>
                  <a:t>p</a:t>
                </a:r>
                <a:endParaRPr lang="en-US" altLang="zh-CN"/>
              </a:p>
            </p:txBody>
          </p:sp>
          <p:sp>
            <p:nvSpPr>
              <p:cNvPr id="35" name="Text Box 17"/>
              <p:cNvSpPr txBox="1">
                <a:spLocks noChangeArrowheads="1"/>
              </p:cNvSpPr>
              <p:nvPr/>
            </p:nvSpPr>
            <p:spPr bwMode="auto">
              <a:xfrm>
                <a:off x="4992" y="2784"/>
                <a:ext cx="305"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a:t>K</a:t>
                </a:r>
                <a:r>
                  <a:rPr lang="en-US" altLang="zh-CN" baseline="-25000"/>
                  <a:t>s</a:t>
                </a:r>
                <a:endParaRPr lang="en-US" altLang="zh-CN"/>
              </a:p>
            </p:txBody>
          </p:sp>
          <p:sp>
            <p:nvSpPr>
              <p:cNvPr id="36" name="Text Box 18"/>
              <p:cNvSpPr txBox="1">
                <a:spLocks noChangeArrowheads="1"/>
              </p:cNvSpPr>
              <p:nvPr/>
            </p:nvSpPr>
            <p:spPr bwMode="auto">
              <a:xfrm>
                <a:off x="4032" y="1200"/>
                <a:ext cx="319"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a:t>Y</a:t>
                </a:r>
                <a:r>
                  <a:rPr lang="en-US" altLang="zh-CN" baseline="-25000"/>
                  <a:t>3</a:t>
                </a:r>
              </a:p>
            </p:txBody>
          </p:sp>
          <p:sp>
            <p:nvSpPr>
              <p:cNvPr id="37" name="Text Box 19"/>
              <p:cNvSpPr txBox="1">
                <a:spLocks noChangeArrowheads="1"/>
              </p:cNvSpPr>
              <p:nvPr/>
            </p:nvSpPr>
            <p:spPr bwMode="auto">
              <a:xfrm>
                <a:off x="3936" y="2544"/>
                <a:ext cx="197"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a:t>A</a:t>
                </a:r>
              </a:p>
            </p:txBody>
          </p:sp>
          <p:sp>
            <p:nvSpPr>
              <p:cNvPr id="38" name="Text Box 20"/>
              <p:cNvSpPr txBox="1">
                <a:spLocks noChangeArrowheads="1"/>
              </p:cNvSpPr>
              <p:nvPr/>
            </p:nvSpPr>
            <p:spPr bwMode="auto">
              <a:xfrm>
                <a:off x="4032" y="1728"/>
                <a:ext cx="191"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a:t>C</a:t>
                </a:r>
              </a:p>
            </p:txBody>
          </p:sp>
          <p:sp>
            <p:nvSpPr>
              <p:cNvPr id="39" name="Text Box 21"/>
              <p:cNvSpPr txBox="1">
                <a:spLocks noChangeArrowheads="1"/>
              </p:cNvSpPr>
              <p:nvPr/>
            </p:nvSpPr>
            <p:spPr bwMode="auto">
              <a:xfrm>
                <a:off x="4080" y="2160"/>
                <a:ext cx="191"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a:t>B</a:t>
                </a:r>
              </a:p>
            </p:txBody>
          </p:sp>
        </p:grpSp>
        <p:sp>
          <p:nvSpPr>
            <p:cNvPr id="20" name="Line 22"/>
            <p:cNvSpPr>
              <a:spLocks noChangeShapeType="1"/>
            </p:cNvSpPr>
            <p:nvPr/>
          </p:nvSpPr>
          <p:spPr bwMode="auto">
            <a:xfrm flipH="1">
              <a:off x="3936" y="1872"/>
              <a:ext cx="240" cy="672"/>
            </a:xfrm>
            <a:prstGeom prst="line">
              <a:avLst/>
            </a:prstGeom>
            <a:noFill/>
            <a:ln w="254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sp>
        <p:nvSpPr>
          <p:cNvPr id="40" name="Text Box 23"/>
          <p:cNvSpPr txBox="1">
            <a:spLocks noChangeArrowheads="1"/>
          </p:cNvSpPr>
          <p:nvPr/>
        </p:nvSpPr>
        <p:spPr bwMode="auto">
          <a:xfrm>
            <a:off x="4800600" y="4876800"/>
            <a:ext cx="3733800" cy="131127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2000"/>
              <a:t>A</a:t>
            </a:r>
            <a:r>
              <a:rPr lang="zh-CN" altLang="en-US" sz="2000"/>
              <a:t>点代表能力过剩型发展；</a:t>
            </a:r>
            <a:r>
              <a:rPr lang="en-US" altLang="zh-CN" sz="2000"/>
              <a:t>B</a:t>
            </a:r>
            <a:r>
              <a:rPr lang="zh-CN" altLang="en-US" sz="2000"/>
              <a:t>点代表均衡发展；</a:t>
            </a:r>
            <a:r>
              <a:rPr lang="en-US" altLang="zh-CN" sz="2000"/>
              <a:t>C</a:t>
            </a:r>
            <a:r>
              <a:rPr lang="zh-CN" altLang="en-US" sz="2000"/>
              <a:t>点代表能力不足型发展。</a:t>
            </a:r>
            <a:r>
              <a:rPr lang="zh-CN" altLang="en-US" sz="2000" b="1"/>
              <a:t>共同资本的不足会降低生产资本的收益率。</a:t>
            </a:r>
          </a:p>
        </p:txBody>
      </p:sp>
      <p:grpSp>
        <p:nvGrpSpPr>
          <p:cNvPr id="41" name="Group 24"/>
          <p:cNvGrpSpPr>
            <a:grpSpLocks/>
          </p:cNvGrpSpPr>
          <p:nvPr/>
        </p:nvGrpSpPr>
        <p:grpSpPr bwMode="auto">
          <a:xfrm>
            <a:off x="1219200" y="1828800"/>
            <a:ext cx="3455988" cy="3048000"/>
            <a:chOff x="768" y="1152"/>
            <a:chExt cx="2177" cy="1920"/>
          </a:xfrm>
        </p:grpSpPr>
        <p:grpSp>
          <p:nvGrpSpPr>
            <p:cNvPr id="42" name="Group 25"/>
            <p:cNvGrpSpPr>
              <a:grpSpLocks/>
            </p:cNvGrpSpPr>
            <p:nvPr/>
          </p:nvGrpSpPr>
          <p:grpSpPr bwMode="auto">
            <a:xfrm>
              <a:off x="768" y="1152"/>
              <a:ext cx="2177" cy="1920"/>
              <a:chOff x="768" y="1152"/>
              <a:chExt cx="2177" cy="1920"/>
            </a:xfrm>
          </p:grpSpPr>
          <p:sp>
            <p:nvSpPr>
              <p:cNvPr id="46" name="Text Box 26"/>
              <p:cNvSpPr txBox="1">
                <a:spLocks noChangeArrowheads="1"/>
              </p:cNvSpPr>
              <p:nvPr/>
            </p:nvSpPr>
            <p:spPr bwMode="auto">
              <a:xfrm>
                <a:off x="1632" y="1152"/>
                <a:ext cx="319"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a:t>Y</a:t>
                </a:r>
                <a:r>
                  <a:rPr lang="en-US" altLang="zh-CN" baseline="-25000"/>
                  <a:t>3</a:t>
                </a:r>
              </a:p>
            </p:txBody>
          </p:sp>
          <p:grpSp>
            <p:nvGrpSpPr>
              <p:cNvPr id="47" name="Group 27"/>
              <p:cNvGrpSpPr>
                <a:grpSpLocks/>
              </p:cNvGrpSpPr>
              <p:nvPr/>
            </p:nvGrpSpPr>
            <p:grpSpPr bwMode="auto">
              <a:xfrm>
                <a:off x="768" y="1200"/>
                <a:ext cx="2177" cy="1872"/>
                <a:chOff x="672" y="1104"/>
                <a:chExt cx="2177" cy="1872"/>
              </a:xfrm>
            </p:grpSpPr>
            <p:sp>
              <p:nvSpPr>
                <p:cNvPr id="48" name="Line 28"/>
                <p:cNvSpPr>
                  <a:spLocks noChangeShapeType="1"/>
                </p:cNvSpPr>
                <p:nvPr/>
              </p:nvSpPr>
              <p:spPr bwMode="auto">
                <a:xfrm flipV="1">
                  <a:off x="960" y="1344"/>
                  <a:ext cx="0" cy="144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49" name="Line 29"/>
                <p:cNvSpPr>
                  <a:spLocks noChangeShapeType="1"/>
                </p:cNvSpPr>
                <p:nvPr/>
              </p:nvSpPr>
              <p:spPr bwMode="auto">
                <a:xfrm>
                  <a:off x="960" y="2784"/>
                  <a:ext cx="158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50" name="Freeform 30"/>
                <p:cNvSpPr>
                  <a:spLocks/>
                </p:cNvSpPr>
                <p:nvPr/>
              </p:nvSpPr>
              <p:spPr bwMode="auto">
                <a:xfrm>
                  <a:off x="1248" y="1824"/>
                  <a:ext cx="672" cy="768"/>
                </a:xfrm>
                <a:custGeom>
                  <a:avLst/>
                  <a:gdLst>
                    <a:gd name="T0" fmla="*/ 0 w 672"/>
                    <a:gd name="T1" fmla="*/ 0 h 768"/>
                    <a:gd name="T2" fmla="*/ 144 w 672"/>
                    <a:gd name="T3" fmla="*/ 528 h 768"/>
                    <a:gd name="T4" fmla="*/ 672 w 672"/>
                    <a:gd name="T5" fmla="*/ 768 h 768"/>
                    <a:gd name="T6" fmla="*/ 0 60000 65536"/>
                    <a:gd name="T7" fmla="*/ 0 60000 65536"/>
                    <a:gd name="T8" fmla="*/ 0 60000 65536"/>
                  </a:gdLst>
                  <a:ahLst/>
                  <a:cxnLst>
                    <a:cxn ang="T6">
                      <a:pos x="T0" y="T1"/>
                    </a:cxn>
                    <a:cxn ang="T7">
                      <a:pos x="T2" y="T3"/>
                    </a:cxn>
                    <a:cxn ang="T8">
                      <a:pos x="T4" y="T5"/>
                    </a:cxn>
                  </a:cxnLst>
                  <a:rect l="0" t="0" r="r" b="b"/>
                  <a:pathLst>
                    <a:path w="672" h="768">
                      <a:moveTo>
                        <a:pt x="0" y="0"/>
                      </a:moveTo>
                      <a:cubicBezTo>
                        <a:pt x="16" y="200"/>
                        <a:pt x="32" y="400"/>
                        <a:pt x="144" y="528"/>
                      </a:cubicBezTo>
                      <a:cubicBezTo>
                        <a:pt x="256" y="656"/>
                        <a:pt x="584" y="728"/>
                        <a:pt x="672" y="768"/>
                      </a:cubicBezTo>
                    </a:path>
                  </a:pathLst>
                </a:cu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1" name="Freeform 31"/>
                <p:cNvSpPr>
                  <a:spLocks/>
                </p:cNvSpPr>
                <p:nvPr/>
              </p:nvSpPr>
              <p:spPr bwMode="auto">
                <a:xfrm>
                  <a:off x="1440" y="1632"/>
                  <a:ext cx="672" cy="768"/>
                </a:xfrm>
                <a:custGeom>
                  <a:avLst/>
                  <a:gdLst>
                    <a:gd name="T0" fmla="*/ 0 w 672"/>
                    <a:gd name="T1" fmla="*/ 0 h 768"/>
                    <a:gd name="T2" fmla="*/ 144 w 672"/>
                    <a:gd name="T3" fmla="*/ 528 h 768"/>
                    <a:gd name="T4" fmla="*/ 672 w 672"/>
                    <a:gd name="T5" fmla="*/ 768 h 768"/>
                    <a:gd name="T6" fmla="*/ 0 60000 65536"/>
                    <a:gd name="T7" fmla="*/ 0 60000 65536"/>
                    <a:gd name="T8" fmla="*/ 0 60000 65536"/>
                  </a:gdLst>
                  <a:ahLst/>
                  <a:cxnLst>
                    <a:cxn ang="T6">
                      <a:pos x="T0" y="T1"/>
                    </a:cxn>
                    <a:cxn ang="T7">
                      <a:pos x="T2" y="T3"/>
                    </a:cxn>
                    <a:cxn ang="T8">
                      <a:pos x="T4" y="T5"/>
                    </a:cxn>
                  </a:cxnLst>
                  <a:rect l="0" t="0" r="r" b="b"/>
                  <a:pathLst>
                    <a:path w="672" h="768">
                      <a:moveTo>
                        <a:pt x="0" y="0"/>
                      </a:moveTo>
                      <a:cubicBezTo>
                        <a:pt x="16" y="200"/>
                        <a:pt x="32" y="400"/>
                        <a:pt x="144" y="528"/>
                      </a:cubicBezTo>
                      <a:cubicBezTo>
                        <a:pt x="256" y="656"/>
                        <a:pt x="584" y="728"/>
                        <a:pt x="672" y="768"/>
                      </a:cubicBezTo>
                    </a:path>
                  </a:pathLst>
                </a:cu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2" name="Freeform 32"/>
                <p:cNvSpPr>
                  <a:spLocks/>
                </p:cNvSpPr>
                <p:nvPr/>
              </p:nvSpPr>
              <p:spPr bwMode="auto">
                <a:xfrm>
                  <a:off x="1680" y="1440"/>
                  <a:ext cx="672" cy="768"/>
                </a:xfrm>
                <a:custGeom>
                  <a:avLst/>
                  <a:gdLst>
                    <a:gd name="T0" fmla="*/ 0 w 672"/>
                    <a:gd name="T1" fmla="*/ 0 h 768"/>
                    <a:gd name="T2" fmla="*/ 144 w 672"/>
                    <a:gd name="T3" fmla="*/ 528 h 768"/>
                    <a:gd name="T4" fmla="*/ 672 w 672"/>
                    <a:gd name="T5" fmla="*/ 768 h 768"/>
                    <a:gd name="T6" fmla="*/ 0 60000 65536"/>
                    <a:gd name="T7" fmla="*/ 0 60000 65536"/>
                    <a:gd name="T8" fmla="*/ 0 60000 65536"/>
                  </a:gdLst>
                  <a:ahLst/>
                  <a:cxnLst>
                    <a:cxn ang="T6">
                      <a:pos x="T0" y="T1"/>
                    </a:cxn>
                    <a:cxn ang="T7">
                      <a:pos x="T2" y="T3"/>
                    </a:cxn>
                    <a:cxn ang="T8">
                      <a:pos x="T4" y="T5"/>
                    </a:cxn>
                  </a:cxnLst>
                  <a:rect l="0" t="0" r="r" b="b"/>
                  <a:pathLst>
                    <a:path w="672" h="768">
                      <a:moveTo>
                        <a:pt x="0" y="0"/>
                      </a:moveTo>
                      <a:cubicBezTo>
                        <a:pt x="16" y="200"/>
                        <a:pt x="32" y="400"/>
                        <a:pt x="144" y="528"/>
                      </a:cubicBezTo>
                      <a:cubicBezTo>
                        <a:pt x="256" y="656"/>
                        <a:pt x="584" y="728"/>
                        <a:pt x="672" y="768"/>
                      </a:cubicBezTo>
                    </a:path>
                  </a:pathLst>
                </a:cu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3" name="Text Box 33"/>
                <p:cNvSpPr txBox="1">
                  <a:spLocks noChangeArrowheads="1"/>
                </p:cNvSpPr>
                <p:nvPr/>
              </p:nvSpPr>
              <p:spPr bwMode="auto">
                <a:xfrm>
                  <a:off x="1008" y="1392"/>
                  <a:ext cx="319"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a:t>Y</a:t>
                  </a:r>
                  <a:r>
                    <a:rPr lang="en-US" altLang="zh-CN" baseline="-25000"/>
                    <a:t>1</a:t>
                  </a:r>
                </a:p>
              </p:txBody>
            </p:sp>
            <p:sp>
              <p:nvSpPr>
                <p:cNvPr id="54" name="Text Box 34"/>
                <p:cNvSpPr txBox="1">
                  <a:spLocks noChangeArrowheads="1"/>
                </p:cNvSpPr>
                <p:nvPr/>
              </p:nvSpPr>
              <p:spPr bwMode="auto">
                <a:xfrm>
                  <a:off x="1248" y="1296"/>
                  <a:ext cx="319"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a:t>Y</a:t>
                  </a:r>
                  <a:r>
                    <a:rPr lang="en-US" altLang="zh-CN" baseline="-25000"/>
                    <a:t>2</a:t>
                  </a:r>
                </a:p>
              </p:txBody>
            </p:sp>
            <p:sp>
              <p:nvSpPr>
                <p:cNvPr id="55" name="Text Box 35"/>
                <p:cNvSpPr txBox="1">
                  <a:spLocks noChangeArrowheads="1"/>
                </p:cNvSpPr>
                <p:nvPr/>
              </p:nvSpPr>
              <p:spPr bwMode="auto">
                <a:xfrm>
                  <a:off x="758" y="2666"/>
                  <a:ext cx="255"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a:t>O</a:t>
                  </a:r>
                </a:p>
              </p:txBody>
            </p:sp>
            <p:sp>
              <p:nvSpPr>
                <p:cNvPr id="56" name="Line 36"/>
                <p:cNvSpPr>
                  <a:spLocks noChangeShapeType="1"/>
                </p:cNvSpPr>
                <p:nvPr/>
              </p:nvSpPr>
              <p:spPr bwMode="auto">
                <a:xfrm flipV="1">
                  <a:off x="960" y="1536"/>
                  <a:ext cx="1248" cy="1248"/>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57" name="Text Box 37"/>
                <p:cNvSpPr txBox="1">
                  <a:spLocks noChangeArrowheads="1"/>
                </p:cNvSpPr>
                <p:nvPr/>
              </p:nvSpPr>
              <p:spPr bwMode="auto">
                <a:xfrm>
                  <a:off x="2246" y="1274"/>
                  <a:ext cx="233"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a:t>E</a:t>
                  </a:r>
                </a:p>
              </p:txBody>
            </p:sp>
            <p:sp>
              <p:nvSpPr>
                <p:cNvPr id="58" name="Text Box 38"/>
                <p:cNvSpPr txBox="1">
                  <a:spLocks noChangeArrowheads="1"/>
                </p:cNvSpPr>
                <p:nvPr/>
              </p:nvSpPr>
              <p:spPr bwMode="auto">
                <a:xfrm>
                  <a:off x="672" y="1104"/>
                  <a:ext cx="319"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a:t>K</a:t>
                  </a:r>
                  <a:r>
                    <a:rPr lang="en-US" altLang="zh-CN" baseline="-25000"/>
                    <a:t>p</a:t>
                  </a:r>
                  <a:endParaRPr lang="en-US" altLang="zh-CN"/>
                </a:p>
              </p:txBody>
            </p:sp>
            <p:sp>
              <p:nvSpPr>
                <p:cNvPr id="59" name="Text Box 39"/>
                <p:cNvSpPr txBox="1">
                  <a:spLocks noChangeArrowheads="1"/>
                </p:cNvSpPr>
                <p:nvPr/>
              </p:nvSpPr>
              <p:spPr bwMode="auto">
                <a:xfrm>
                  <a:off x="2544" y="2688"/>
                  <a:ext cx="305"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a:t>K</a:t>
                  </a:r>
                  <a:r>
                    <a:rPr lang="en-US" altLang="zh-CN" baseline="-25000"/>
                    <a:t>s</a:t>
                  </a:r>
                  <a:endParaRPr lang="en-US" altLang="zh-CN"/>
                </a:p>
              </p:txBody>
            </p:sp>
          </p:grpSp>
        </p:grpSp>
        <p:sp>
          <p:nvSpPr>
            <p:cNvPr id="43" name="Text Box 40"/>
            <p:cNvSpPr txBox="1">
              <a:spLocks noChangeArrowheads="1"/>
            </p:cNvSpPr>
            <p:nvPr/>
          </p:nvSpPr>
          <p:spPr bwMode="auto">
            <a:xfrm>
              <a:off x="1296" y="2352"/>
              <a:ext cx="16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a:t>a</a:t>
              </a:r>
            </a:p>
          </p:txBody>
        </p:sp>
        <p:sp>
          <p:nvSpPr>
            <p:cNvPr id="44" name="Text Box 41"/>
            <p:cNvSpPr txBox="1">
              <a:spLocks noChangeArrowheads="1"/>
            </p:cNvSpPr>
            <p:nvPr/>
          </p:nvSpPr>
          <p:spPr bwMode="auto">
            <a:xfrm>
              <a:off x="1584" y="2064"/>
              <a:ext cx="172"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a:t>b</a:t>
              </a:r>
            </a:p>
          </p:txBody>
        </p:sp>
        <p:sp>
          <p:nvSpPr>
            <p:cNvPr id="45" name="Text Box 42"/>
            <p:cNvSpPr txBox="1">
              <a:spLocks noChangeArrowheads="1"/>
            </p:cNvSpPr>
            <p:nvPr/>
          </p:nvSpPr>
          <p:spPr bwMode="auto">
            <a:xfrm>
              <a:off x="1824" y="1824"/>
              <a:ext cx="16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a:t>c</a:t>
              </a:r>
            </a:p>
          </p:txBody>
        </p:sp>
      </p:grpSp>
    </p:spTree>
    <p:extLst>
      <p:ext uri="{BB962C8B-B14F-4D97-AF65-F5344CB8AC3E}">
        <p14:creationId xmlns:p14="http://schemas.microsoft.com/office/powerpoint/2010/main" val="4289514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第五章 财政投资性支出</a:t>
            </a:r>
          </a:p>
        </p:txBody>
      </p:sp>
      <p:sp>
        <p:nvSpPr>
          <p:cNvPr id="18" name="内容占位符 2"/>
          <p:cNvSpPr txBox="1">
            <a:spLocks/>
          </p:cNvSpPr>
          <p:nvPr/>
        </p:nvSpPr>
        <p:spPr>
          <a:xfrm>
            <a:off x="838200" y="1825625"/>
            <a:ext cx="7442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zh-CN" sz="2600" dirty="0">
                <a:solidFill>
                  <a:sysClr val="windowText" lastClr="000000"/>
                </a:solidFill>
                <a:latin typeface="微软雅黑"/>
                <a:ea typeface="微软雅黑"/>
                <a:cs typeface="微软雅黑"/>
              </a:rPr>
              <a:t>5</a:t>
            </a:r>
            <a:r>
              <a:rPr lang="en-US" altLang="zh-CN" sz="2600" dirty="0">
                <a:solidFill>
                  <a:sysClr val="windowText" lastClr="000000"/>
                </a:solidFill>
                <a:latin typeface="微软雅黑"/>
                <a:ea typeface="微软雅黑"/>
                <a:cs typeface="微软雅黑"/>
              </a:rPr>
              <a:t>.1 </a:t>
            </a:r>
            <a:r>
              <a:rPr lang="zh-CN" altLang="en-US" sz="2600" dirty="0">
                <a:solidFill>
                  <a:sysClr val="windowText" lastClr="000000"/>
                </a:solidFill>
                <a:latin typeface="微软雅黑"/>
                <a:ea typeface="微软雅黑"/>
                <a:cs typeface="微软雅黑"/>
              </a:rPr>
              <a:t>公共投资支出概述</a:t>
            </a:r>
            <a:endParaRPr lang="en-US" altLang="zh-CN" sz="2600" dirty="0">
              <a:solidFill>
                <a:sysClr val="windowText" lastClr="000000"/>
              </a:solidFill>
              <a:latin typeface="微软雅黑"/>
              <a:ea typeface="微软雅黑"/>
              <a:cs typeface="微软雅黑"/>
            </a:endParaRPr>
          </a:p>
          <a:p>
            <a:pPr>
              <a:defRPr/>
            </a:pPr>
            <a:r>
              <a:rPr lang="zh-CN" altLang="en-US" sz="2600" dirty="0">
                <a:solidFill>
                  <a:sysClr val="windowText" lastClr="000000"/>
                </a:solidFill>
                <a:latin typeface="微软雅黑"/>
                <a:ea typeface="微软雅黑"/>
                <a:cs typeface="微软雅黑"/>
              </a:rPr>
              <a:t>5</a:t>
            </a:r>
            <a:r>
              <a:rPr lang="en-US" altLang="zh-CN" sz="2600" dirty="0">
                <a:solidFill>
                  <a:sysClr val="windowText" lastClr="000000"/>
                </a:solidFill>
                <a:latin typeface="微软雅黑"/>
                <a:ea typeface="微软雅黑"/>
                <a:cs typeface="微软雅黑"/>
              </a:rPr>
              <a:t>.2 </a:t>
            </a:r>
            <a:r>
              <a:rPr lang="zh-CN" altLang="en-US" sz="2600" dirty="0">
                <a:solidFill>
                  <a:sysClr val="windowText" lastClr="000000"/>
                </a:solidFill>
                <a:latin typeface="微软雅黑"/>
                <a:ea typeface="微软雅黑"/>
                <a:cs typeface="微软雅黑"/>
              </a:rPr>
              <a:t>基础产业投资</a:t>
            </a:r>
          </a:p>
          <a:p>
            <a:pPr>
              <a:defRPr/>
            </a:pPr>
            <a:r>
              <a:rPr lang="zh-CN" altLang="en-US" sz="2600" dirty="0">
                <a:solidFill>
                  <a:sysClr val="windowText" lastClr="000000"/>
                </a:solidFill>
                <a:latin typeface="微软雅黑"/>
                <a:ea typeface="微软雅黑"/>
                <a:cs typeface="微软雅黑"/>
              </a:rPr>
              <a:t>5</a:t>
            </a:r>
            <a:r>
              <a:rPr lang="en-US" altLang="zh-CN" sz="2600" dirty="0">
                <a:solidFill>
                  <a:sysClr val="windowText" lastClr="000000"/>
                </a:solidFill>
                <a:latin typeface="微软雅黑"/>
                <a:ea typeface="微软雅黑"/>
                <a:cs typeface="微软雅黑"/>
              </a:rPr>
              <a:t>.3 </a:t>
            </a:r>
            <a:r>
              <a:rPr lang="zh-CN" altLang="en-US" sz="2600" dirty="0">
                <a:solidFill>
                  <a:sysClr val="windowText" lastClr="000000"/>
                </a:solidFill>
                <a:latin typeface="微软雅黑"/>
                <a:ea typeface="微软雅黑"/>
                <a:cs typeface="微软雅黑"/>
              </a:rPr>
              <a:t>农业投资</a:t>
            </a:r>
          </a:p>
        </p:txBody>
      </p:sp>
    </p:spTree>
    <p:extLst>
      <p:ext uri="{BB962C8B-B14F-4D97-AF65-F5344CB8AC3E}">
        <p14:creationId xmlns:p14="http://schemas.microsoft.com/office/powerpoint/2010/main" val="1786674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592663" y="1388531"/>
            <a:ext cx="7958666" cy="5340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（四）基础设施投资的资金来源</a:t>
            </a:r>
            <a:endParaRPr lang="en-US" altLang="zh-CN"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政府财政资金</a:t>
            </a:r>
          </a:p>
          <a:p>
            <a:pPr>
              <a:defRPr/>
            </a:pPr>
            <a:r>
              <a:rPr lang="zh-CN" altLang="en-US" sz="2400" dirty="0">
                <a:solidFill>
                  <a:sysClr val="windowText" lastClr="000000"/>
                </a:solidFill>
                <a:latin typeface="微软雅黑"/>
                <a:ea typeface="微软雅黑"/>
                <a:cs typeface="微软雅黑"/>
              </a:rPr>
              <a:t>银行贷款</a:t>
            </a:r>
          </a:p>
          <a:p>
            <a:pPr>
              <a:defRPr/>
            </a:pPr>
            <a:r>
              <a:rPr lang="zh-CN" altLang="en-US" sz="2400" dirty="0">
                <a:solidFill>
                  <a:sysClr val="windowText" lastClr="000000"/>
                </a:solidFill>
                <a:latin typeface="微软雅黑"/>
                <a:ea typeface="微软雅黑"/>
                <a:cs typeface="微软雅黑"/>
              </a:rPr>
              <a:t>地方自筹资金</a:t>
            </a:r>
          </a:p>
          <a:p>
            <a:pPr>
              <a:defRPr/>
            </a:pPr>
            <a:r>
              <a:rPr lang="zh-CN" altLang="en-US" sz="2400" dirty="0">
                <a:solidFill>
                  <a:sysClr val="windowText" lastClr="000000"/>
                </a:solidFill>
                <a:latin typeface="微软雅黑"/>
                <a:ea typeface="微软雅黑"/>
                <a:cs typeface="微软雅黑"/>
              </a:rPr>
              <a:t>资本市场筹资</a:t>
            </a:r>
          </a:p>
          <a:p>
            <a:pPr>
              <a:defRPr/>
            </a:pPr>
            <a:r>
              <a:rPr lang="zh-CN" altLang="en-US" sz="2400" dirty="0">
                <a:solidFill>
                  <a:sysClr val="windowText" lastClr="000000"/>
                </a:solidFill>
                <a:latin typeface="微软雅黑"/>
                <a:ea typeface="微软雅黑"/>
                <a:cs typeface="微软雅黑"/>
              </a:rPr>
              <a:t>吸引外资</a:t>
            </a:r>
          </a:p>
          <a:p>
            <a:pPr>
              <a:defRPr/>
            </a:pPr>
            <a:r>
              <a:rPr lang="zh-CN" altLang="en-US" sz="2400" dirty="0">
                <a:solidFill>
                  <a:sysClr val="windowText" lastClr="000000"/>
                </a:solidFill>
                <a:latin typeface="微软雅黑"/>
                <a:ea typeface="微软雅黑"/>
                <a:cs typeface="微软雅黑"/>
              </a:rPr>
              <a:t>私人资本</a:t>
            </a:r>
          </a:p>
        </p:txBody>
      </p:sp>
    </p:spTree>
    <p:extLst>
      <p:ext uri="{BB962C8B-B14F-4D97-AF65-F5344CB8AC3E}">
        <p14:creationId xmlns:p14="http://schemas.microsoft.com/office/powerpoint/2010/main" val="4221406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592663" y="1388531"/>
            <a:ext cx="7958666" cy="5340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（五）投资、经营方式</a:t>
            </a:r>
          </a:p>
          <a:p>
            <a:pPr>
              <a:defRPr/>
            </a:pPr>
            <a:endParaRPr lang="en-US" altLang="zh-CN" sz="24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政府直接投资、无偿提供（税）</a:t>
            </a:r>
          </a:p>
          <a:p>
            <a:pPr>
              <a:defRPr/>
            </a:pPr>
            <a:r>
              <a:rPr lang="zh-CN" altLang="en-US" sz="2200" dirty="0">
                <a:solidFill>
                  <a:sysClr val="windowText" lastClr="000000"/>
                </a:solidFill>
                <a:latin typeface="微软雅黑"/>
                <a:ea typeface="微软雅黑"/>
                <a:cs typeface="微软雅黑"/>
              </a:rPr>
              <a:t>政府直接投资、非营利性经营（使用费）</a:t>
            </a:r>
          </a:p>
          <a:p>
            <a:pPr>
              <a:defRPr/>
            </a:pPr>
            <a:r>
              <a:rPr lang="zh-CN" altLang="en-US" sz="2200" dirty="0">
                <a:solidFill>
                  <a:sysClr val="windowText" lastClr="000000"/>
                </a:solidFill>
                <a:latin typeface="微软雅黑"/>
                <a:ea typeface="微软雅黑"/>
                <a:cs typeface="微软雅黑"/>
              </a:rPr>
              <a:t>政府间接投资、商业经营（价）</a:t>
            </a:r>
          </a:p>
          <a:p>
            <a:pPr>
              <a:defRPr/>
            </a:pPr>
            <a:r>
              <a:rPr lang="zh-CN" altLang="en-US" sz="2200" dirty="0">
                <a:solidFill>
                  <a:sysClr val="windowText" lastClr="000000"/>
                </a:solidFill>
                <a:latin typeface="微软雅黑"/>
                <a:ea typeface="微软雅黑"/>
                <a:cs typeface="微软雅黑"/>
              </a:rPr>
              <a:t>公私共同提供（</a:t>
            </a:r>
            <a:r>
              <a:rPr lang="en-US" altLang="zh-CN" sz="2200" dirty="0">
                <a:solidFill>
                  <a:sysClr val="windowText" lastClr="000000"/>
                </a:solidFill>
                <a:latin typeface="微软雅黑"/>
                <a:ea typeface="微软雅黑"/>
                <a:cs typeface="微软雅黑"/>
              </a:rPr>
              <a:t>PPP</a:t>
            </a:r>
            <a:r>
              <a:rPr lang="zh-CN" altLang="en-US" sz="2200" dirty="0">
                <a:solidFill>
                  <a:sysClr val="windowText" lastClr="000000"/>
                </a:solidFill>
                <a:latin typeface="微软雅黑"/>
                <a:ea typeface="微软雅黑"/>
                <a:cs typeface="微软雅黑"/>
              </a:rPr>
              <a:t>）</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建立政策性银行，开展财政投融资业务</a:t>
            </a:r>
            <a:endParaRPr lang="en-US" altLang="zh-CN" sz="2200" dirty="0">
              <a:solidFill>
                <a:sysClr val="windowText" lastClr="000000"/>
              </a:solidFill>
              <a:latin typeface="微软雅黑"/>
              <a:ea typeface="微软雅黑"/>
              <a:cs typeface="微软雅黑"/>
            </a:endParaRPr>
          </a:p>
          <a:p>
            <a:pPr>
              <a:defRPr/>
            </a:pPr>
            <a:r>
              <a:rPr kumimoji="0" lang="zh-CN" altLang="en-US" sz="2200" b="0" i="0" u="none" strike="noStrike" kern="1200" cap="none" spc="0" normalizeH="0" baseline="0" noProof="0" dirty="0">
                <a:ln>
                  <a:noFill/>
                </a:ln>
                <a:solidFill>
                  <a:sysClr val="windowText" lastClr="000000"/>
                </a:solidFill>
                <a:effectLst/>
                <a:uLnTx/>
                <a:uFillTx/>
                <a:latin typeface="微软雅黑"/>
                <a:ea typeface="微软雅黑"/>
                <a:cs typeface="微软雅黑"/>
              </a:rPr>
              <a:t>基础设施民营化</a:t>
            </a:r>
          </a:p>
        </p:txBody>
      </p:sp>
    </p:spTree>
    <p:extLst>
      <p:ext uri="{BB962C8B-B14F-4D97-AF65-F5344CB8AC3E}">
        <p14:creationId xmlns:p14="http://schemas.microsoft.com/office/powerpoint/2010/main" val="3198549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332903" y="1026200"/>
            <a:ext cx="4435321" cy="5340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zh-CN" altLang="en-US" sz="2400" dirty="0">
                <a:solidFill>
                  <a:srgbClr val="000000"/>
                </a:solidFill>
                <a:latin typeface="微软雅黑 Light" charset="0"/>
                <a:ea typeface="微软雅黑 Light" charset="0"/>
                <a:cs typeface="微软雅黑 Light" charset="0"/>
              </a:rPr>
              <a:t>三峡工程的资金来源：</a:t>
            </a:r>
          </a:p>
          <a:p>
            <a:pPr>
              <a:defRPr/>
            </a:pPr>
            <a:r>
              <a:rPr lang="en-US" altLang="zh-CN" sz="2000" dirty="0">
                <a:solidFill>
                  <a:srgbClr val="000000"/>
                </a:solidFill>
                <a:latin typeface="微软雅黑 Light" charset="0"/>
                <a:ea typeface="微软雅黑 Light" charset="0"/>
                <a:cs typeface="微软雅黑 Light" charset="0"/>
              </a:rPr>
              <a:t>(1)</a:t>
            </a:r>
            <a:r>
              <a:rPr lang="zh-CN" altLang="en-US" sz="2000" dirty="0">
                <a:solidFill>
                  <a:srgbClr val="000000"/>
                </a:solidFill>
                <a:latin typeface="微软雅黑 Light" charset="0"/>
                <a:ea typeface="微软雅黑 Light" charset="0"/>
                <a:cs typeface="微软雅黑 Light" charset="0"/>
              </a:rPr>
              <a:t>三峡工程建设基金。 </a:t>
            </a:r>
          </a:p>
          <a:p>
            <a:pPr>
              <a:defRPr/>
            </a:pPr>
            <a:r>
              <a:rPr lang="en-US" altLang="zh-CN" sz="2000" dirty="0">
                <a:solidFill>
                  <a:srgbClr val="000000"/>
                </a:solidFill>
                <a:latin typeface="微软雅黑 Light" charset="0"/>
                <a:ea typeface="微软雅黑 Light" charset="0"/>
                <a:cs typeface="微软雅黑 Light" charset="0"/>
              </a:rPr>
              <a:t>(2)</a:t>
            </a:r>
            <a:r>
              <a:rPr lang="zh-CN" altLang="en-US" sz="2000" dirty="0">
                <a:solidFill>
                  <a:srgbClr val="000000"/>
                </a:solidFill>
                <a:latin typeface="微软雅黑 Light" charset="0"/>
                <a:ea typeface="微软雅黑 Light" charset="0"/>
                <a:cs typeface="微软雅黑 Light" charset="0"/>
              </a:rPr>
              <a:t>自有资金，包括葛洲坝水电厂和三峡电站施工期的发电收入。</a:t>
            </a:r>
            <a:endParaRPr lang="en-US" altLang="zh-CN" sz="2000" dirty="0">
              <a:solidFill>
                <a:srgbClr val="000000"/>
              </a:solidFill>
              <a:latin typeface="微软雅黑 Light" charset="0"/>
              <a:ea typeface="微软雅黑 Light" charset="0"/>
              <a:cs typeface="微软雅黑 Light" charset="0"/>
            </a:endParaRPr>
          </a:p>
          <a:p>
            <a:pPr>
              <a:defRPr/>
            </a:pPr>
            <a:r>
              <a:rPr lang="en-US" altLang="zh-CN" sz="2000" dirty="0">
                <a:solidFill>
                  <a:srgbClr val="000000"/>
                </a:solidFill>
                <a:latin typeface="微软雅黑 Light" charset="0"/>
                <a:ea typeface="微软雅黑 Light" charset="0"/>
                <a:cs typeface="微软雅黑 Light" charset="0"/>
              </a:rPr>
              <a:t>(3)</a:t>
            </a:r>
            <a:r>
              <a:rPr lang="zh-CN" altLang="en-US" sz="2000" dirty="0">
                <a:solidFill>
                  <a:srgbClr val="000000"/>
                </a:solidFill>
                <a:latin typeface="微软雅黑 Light" charset="0"/>
                <a:ea typeface="微软雅黑 Light" charset="0"/>
                <a:cs typeface="微软雅黑 Light" charset="0"/>
              </a:rPr>
              <a:t>国内外贷款、发行债券及股份化集资。</a:t>
            </a:r>
            <a:endParaRPr lang="en-US" altLang="zh-CN" sz="2000" dirty="0">
              <a:solidFill>
                <a:srgbClr val="000000"/>
              </a:solidFill>
              <a:latin typeface="微软雅黑 Light" charset="0"/>
              <a:ea typeface="微软雅黑 Light" charset="0"/>
              <a:cs typeface="微软雅黑 Light" charset="0"/>
            </a:endParaRPr>
          </a:p>
          <a:p>
            <a:pPr>
              <a:defRPr/>
            </a:pPr>
            <a:r>
              <a:rPr lang="en-US" altLang="zh-CN" sz="2000" dirty="0">
                <a:solidFill>
                  <a:srgbClr val="000000"/>
                </a:solidFill>
                <a:latin typeface="微软雅黑 Light" charset="0"/>
                <a:ea typeface="微软雅黑 Light" charset="0"/>
                <a:cs typeface="微软雅黑 Light" charset="0"/>
              </a:rPr>
              <a:t>(4)</a:t>
            </a:r>
            <a:r>
              <a:rPr lang="zh-CN" altLang="en-US" sz="2000" dirty="0">
                <a:solidFill>
                  <a:srgbClr val="000000"/>
                </a:solidFill>
                <a:latin typeface="微软雅黑 Light" charset="0"/>
                <a:ea typeface="微软雅黑 Light" charset="0"/>
                <a:cs typeface="微软雅黑 Light" charset="0"/>
              </a:rPr>
              <a:t>利用中国开发银行的贷款，每年约</a:t>
            </a:r>
            <a:r>
              <a:rPr lang="en-US" altLang="zh-CN" sz="2000" dirty="0">
                <a:solidFill>
                  <a:srgbClr val="000000"/>
                </a:solidFill>
                <a:latin typeface="微软雅黑 Light" charset="0"/>
                <a:ea typeface="微软雅黑 Light" charset="0"/>
                <a:cs typeface="微软雅黑 Light" charset="0"/>
              </a:rPr>
              <a:t>30</a:t>
            </a:r>
            <a:r>
              <a:rPr lang="zh-CN" altLang="en-US" sz="2000" dirty="0">
                <a:solidFill>
                  <a:srgbClr val="000000"/>
                </a:solidFill>
                <a:latin typeface="微软雅黑 Light" charset="0"/>
                <a:ea typeface="微软雅黑 Light" charset="0"/>
                <a:cs typeface="微软雅黑 Light" charset="0"/>
              </a:rPr>
              <a:t>亿元；</a:t>
            </a:r>
          </a:p>
          <a:p>
            <a:pPr>
              <a:defRPr/>
            </a:pPr>
            <a:r>
              <a:rPr lang="en-US" altLang="zh-CN" sz="2000" dirty="0">
                <a:solidFill>
                  <a:srgbClr val="000000"/>
                </a:solidFill>
                <a:latin typeface="微软雅黑 Light" charset="0"/>
                <a:ea typeface="微软雅黑 Light" charset="0"/>
                <a:cs typeface="微软雅黑 Light" charset="0"/>
              </a:rPr>
              <a:t>(5)</a:t>
            </a:r>
            <a:r>
              <a:rPr lang="zh-CN" altLang="en-US" sz="2000" dirty="0">
                <a:solidFill>
                  <a:srgbClr val="000000"/>
                </a:solidFill>
                <a:latin typeface="微软雅黑 Light" charset="0"/>
                <a:ea typeface="微软雅黑 Light" charset="0"/>
                <a:cs typeface="微软雅黑 Light" charset="0"/>
              </a:rPr>
              <a:t>根据实际情况，结合国外设备采购采取出口信贷方式，选用国外政府贷款、国际金融组织和机构的贷款和商业贷款；</a:t>
            </a:r>
            <a:endParaRPr lang="en-US" altLang="zh-CN" sz="2000" dirty="0">
              <a:solidFill>
                <a:srgbClr val="000000"/>
              </a:solidFill>
              <a:latin typeface="微软雅黑 Light" charset="0"/>
              <a:ea typeface="微软雅黑 Light" charset="0"/>
              <a:cs typeface="微软雅黑 Light" charset="0"/>
            </a:endParaRPr>
          </a:p>
          <a:p>
            <a:pPr>
              <a:defRPr/>
            </a:pPr>
            <a:r>
              <a:rPr lang="en-US" altLang="zh-CN" sz="2000" dirty="0">
                <a:solidFill>
                  <a:srgbClr val="000000"/>
                </a:solidFill>
                <a:latin typeface="微软雅黑 Light" charset="0"/>
                <a:ea typeface="微软雅黑 Light" charset="0"/>
                <a:cs typeface="微软雅黑 Light" charset="0"/>
              </a:rPr>
              <a:t>(6)</a:t>
            </a:r>
            <a:r>
              <a:rPr lang="zh-CN" altLang="en-US" sz="2000" dirty="0">
                <a:solidFill>
                  <a:srgbClr val="000000"/>
                </a:solidFill>
                <a:latin typeface="微软雅黑 Light" charset="0"/>
                <a:ea typeface="微软雅黑 Light" charset="0"/>
                <a:cs typeface="微软雅黑 Light" charset="0"/>
              </a:rPr>
              <a:t>在国外发行三峡工程债券及三峡工程自身的股份化集资等。</a:t>
            </a:r>
          </a:p>
          <a:p>
            <a:pPr>
              <a:defRPr/>
            </a:pPr>
            <a:endParaRPr lang="zh-CN" altLang="en-US" sz="2400" dirty="0">
              <a:solidFill>
                <a:srgbClr val="000000"/>
              </a:solidFill>
              <a:latin typeface="微软雅黑 Light" charset="0"/>
              <a:ea typeface="微软雅黑 Light" charset="0"/>
              <a:cs typeface="微软雅黑 Light" charset="0"/>
            </a:endParaRPr>
          </a:p>
          <a:p>
            <a:pPr>
              <a:defRPr/>
            </a:pPr>
            <a:endParaRPr lang="zh-CN" altLang="en-US" sz="2400" dirty="0">
              <a:solidFill>
                <a:srgbClr val="000000"/>
              </a:solidFill>
              <a:latin typeface="微软雅黑 Light" charset="0"/>
              <a:ea typeface="微软雅黑 Light" charset="0"/>
              <a:cs typeface="微软雅黑 Light" charset="0"/>
            </a:endParaRPr>
          </a:p>
          <a:p>
            <a:pPr>
              <a:defRPr/>
            </a:pPr>
            <a:endParaRPr lang="zh-CN" altLang="en-US" sz="2400" dirty="0">
              <a:solidFill>
                <a:srgbClr val="000000"/>
              </a:solidFill>
              <a:latin typeface="微软雅黑 Light" charset="0"/>
              <a:ea typeface="微软雅黑 Light" charset="0"/>
              <a:cs typeface="微软雅黑 Light" charset="0"/>
            </a:endParaRPr>
          </a:p>
        </p:txBody>
      </p: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b="49915"/>
          <a:stretch>
            <a:fillRect/>
          </a:stretch>
        </p:blipFill>
        <p:spPr bwMode="auto">
          <a:xfrm>
            <a:off x="4948895" y="1388531"/>
            <a:ext cx="3910012" cy="3600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矩形 1"/>
          <p:cNvSpPr>
            <a:spLocks noChangeArrowheads="1"/>
          </p:cNvSpPr>
          <p:nvPr/>
        </p:nvSpPr>
        <p:spPr bwMode="auto">
          <a:xfrm>
            <a:off x="5154895" y="5147029"/>
            <a:ext cx="3543300" cy="1014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000" b="1" dirty="0">
                <a:solidFill>
                  <a:srgbClr val="000000"/>
                </a:solidFill>
                <a:latin typeface="宋体" charset="0"/>
              </a:rPr>
              <a:t>长江三峡水利工程投资来源和构成是政府筹资建设重大工程的典型例证 </a:t>
            </a:r>
          </a:p>
        </p:txBody>
      </p:sp>
    </p:spTree>
    <p:extLst>
      <p:ext uri="{BB962C8B-B14F-4D97-AF65-F5344CB8AC3E}">
        <p14:creationId xmlns:p14="http://schemas.microsoft.com/office/powerpoint/2010/main" val="310601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900" decel="100000" fill="hold"/>
                                        <p:tgtEl>
                                          <p:spTgt spid="1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000"/>
                                        <p:tgtEl>
                                          <p:spTgt spid="17"/>
                                        </p:tgtEl>
                                      </p:cBhvr>
                                    </p:animEffect>
                                    <p:anim calcmode="lin" valueType="num">
                                      <p:cBhvr>
                                        <p:cTn id="14" dur="1000" fill="hold"/>
                                        <p:tgtEl>
                                          <p:spTgt spid="17"/>
                                        </p:tgtEl>
                                        <p:attrNameLst>
                                          <p:attrName>ppt_x</p:attrName>
                                        </p:attrNameLst>
                                      </p:cBhvr>
                                      <p:tavLst>
                                        <p:tav tm="0">
                                          <p:val>
                                            <p:strVal val="#ppt_x"/>
                                          </p:val>
                                        </p:tav>
                                        <p:tav tm="100000">
                                          <p:val>
                                            <p:strVal val="#ppt_x"/>
                                          </p:val>
                                        </p:tav>
                                      </p:tavLst>
                                    </p:anim>
                                    <p:anim calcmode="lin" valueType="num">
                                      <p:cBhvr>
                                        <p:cTn id="15" dur="900" decel="100000" fill="hold"/>
                                        <p:tgtEl>
                                          <p:spTgt spid="17"/>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365051" y="1003331"/>
            <a:ext cx="4432579" cy="5340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 altLang="zh-CN" sz="2000" dirty="0">
                <a:solidFill>
                  <a:sysClr val="windowText" lastClr="000000"/>
                </a:solidFill>
                <a:latin typeface="微软雅黑"/>
                <a:ea typeface="微软雅黑"/>
                <a:cs typeface="微软雅黑"/>
              </a:rPr>
              <a:t>PPP</a:t>
            </a:r>
            <a:r>
              <a:rPr lang="zh-CN" altLang="en-US" sz="2000" dirty="0">
                <a:solidFill>
                  <a:sysClr val="windowText" lastClr="000000"/>
                </a:solidFill>
                <a:latin typeface="微软雅黑"/>
                <a:ea typeface="微软雅黑"/>
                <a:cs typeface="微软雅黑"/>
              </a:rPr>
              <a:t>模式不是一种固定的模式，而是包含多种操作形式：</a:t>
            </a:r>
          </a:p>
          <a:p>
            <a:pPr>
              <a:defRPr/>
            </a:pP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1</a:t>
            </a:r>
            <a:r>
              <a:rPr lang="zh-CN" altLang="en-US" sz="2000" dirty="0">
                <a:solidFill>
                  <a:sysClr val="windowText" lastClr="000000"/>
                </a:solidFill>
                <a:latin typeface="微软雅黑"/>
                <a:ea typeface="微软雅黑"/>
                <a:cs typeface="微软雅黑"/>
              </a:rPr>
              <a:t>）</a:t>
            </a:r>
            <a:r>
              <a:rPr lang="en" altLang="zh-CN" sz="2000" dirty="0">
                <a:solidFill>
                  <a:sysClr val="windowText" lastClr="000000"/>
                </a:solidFill>
                <a:latin typeface="微软雅黑"/>
                <a:ea typeface="微软雅黑"/>
                <a:cs typeface="微软雅黑"/>
              </a:rPr>
              <a:t>BOT</a:t>
            </a:r>
            <a:r>
              <a:rPr lang="zh-CN" altLang="en-US" sz="2000" dirty="0">
                <a:solidFill>
                  <a:sysClr val="windowText" lastClr="000000"/>
                </a:solidFill>
                <a:latin typeface="微软雅黑"/>
                <a:ea typeface="微软雅黑"/>
                <a:cs typeface="微软雅黑"/>
              </a:rPr>
              <a:t>意即“建设</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经营</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转让”</a:t>
            </a:r>
            <a:r>
              <a:rPr lang="en"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a:t>
            </a:r>
            <a:r>
              <a:rPr lang="en" altLang="zh-CN" sz="2000" dirty="0">
                <a:solidFill>
                  <a:sysClr val="windowText" lastClr="000000"/>
                </a:solidFill>
                <a:latin typeface="微软雅黑"/>
                <a:ea typeface="微软雅黑"/>
                <a:cs typeface="微软雅黑"/>
              </a:rPr>
              <a:t>BOT</a:t>
            </a:r>
            <a:r>
              <a:rPr lang="zh-CN" altLang="en-US" sz="2000" dirty="0">
                <a:solidFill>
                  <a:sysClr val="windowText" lastClr="000000"/>
                </a:solidFill>
                <a:latin typeface="微软雅黑"/>
                <a:ea typeface="微软雅黑"/>
                <a:cs typeface="微软雅黑"/>
              </a:rPr>
              <a:t>模式的变异，如</a:t>
            </a:r>
            <a:r>
              <a:rPr lang="en" altLang="zh-CN" sz="2000" dirty="0">
                <a:solidFill>
                  <a:sysClr val="windowText" lastClr="000000"/>
                </a:solidFill>
                <a:latin typeface="微软雅黑"/>
                <a:ea typeface="微软雅黑"/>
                <a:cs typeface="微软雅黑"/>
              </a:rPr>
              <a:t>BOOT</a:t>
            </a:r>
            <a:r>
              <a:rPr lang="zh-CN" altLang="e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建设</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拥有</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经营</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转让）模式、</a:t>
            </a:r>
            <a:r>
              <a:rPr lang="en" altLang="zh-CN" sz="2000" dirty="0">
                <a:solidFill>
                  <a:sysClr val="windowText" lastClr="000000"/>
                </a:solidFill>
                <a:latin typeface="微软雅黑"/>
                <a:ea typeface="微软雅黑"/>
                <a:cs typeface="微软雅黑"/>
              </a:rPr>
              <a:t>BOO</a:t>
            </a:r>
            <a:r>
              <a:rPr lang="zh-CN" altLang="e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建设</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拥有</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经营）模式等。</a:t>
            </a:r>
          </a:p>
          <a:p>
            <a:pPr>
              <a:defRPr/>
            </a:pP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2</a:t>
            </a:r>
            <a:r>
              <a:rPr lang="zh-CN" altLang="en-US" sz="2000" dirty="0">
                <a:solidFill>
                  <a:sysClr val="windowText" lastClr="000000"/>
                </a:solidFill>
                <a:latin typeface="微软雅黑"/>
                <a:ea typeface="微软雅黑"/>
                <a:cs typeface="微软雅黑"/>
              </a:rPr>
              <a:t>）</a:t>
            </a:r>
            <a:r>
              <a:rPr lang="en" altLang="zh-CN" sz="2000" dirty="0">
                <a:solidFill>
                  <a:sysClr val="windowText" lastClr="000000"/>
                </a:solidFill>
                <a:latin typeface="微软雅黑"/>
                <a:ea typeface="微软雅黑"/>
                <a:cs typeface="微软雅黑"/>
              </a:rPr>
              <a:t>TOT</a:t>
            </a:r>
            <a:r>
              <a:rPr lang="zh-CN" altLang="en-US" sz="2000" dirty="0">
                <a:solidFill>
                  <a:sysClr val="windowText" lastClr="000000"/>
                </a:solidFill>
                <a:latin typeface="微软雅黑"/>
                <a:ea typeface="微软雅黑"/>
                <a:cs typeface="微软雅黑"/>
              </a:rPr>
              <a:t>即“转让</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经营</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转让</a:t>
            </a:r>
          </a:p>
          <a:p>
            <a:pPr>
              <a:defRPr/>
            </a:pP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3</a:t>
            </a:r>
            <a:r>
              <a:rPr lang="zh-CN" altLang="en-US" sz="2000" dirty="0">
                <a:solidFill>
                  <a:sysClr val="windowText" lastClr="000000"/>
                </a:solidFill>
                <a:latin typeface="微软雅黑"/>
                <a:ea typeface="微软雅黑"/>
                <a:cs typeface="微软雅黑"/>
              </a:rPr>
              <a:t>）</a:t>
            </a:r>
            <a:r>
              <a:rPr lang="en" altLang="zh-CN" sz="2000" dirty="0">
                <a:solidFill>
                  <a:sysClr val="windowText" lastClr="000000"/>
                </a:solidFill>
                <a:latin typeface="微软雅黑"/>
                <a:ea typeface="微软雅黑"/>
                <a:cs typeface="微软雅黑"/>
              </a:rPr>
              <a:t>ABS</a:t>
            </a:r>
            <a:r>
              <a:rPr lang="zh-CN" altLang="en-US" sz="2000" dirty="0">
                <a:solidFill>
                  <a:sysClr val="windowText" lastClr="000000"/>
                </a:solidFill>
                <a:latin typeface="微软雅黑"/>
                <a:ea typeface="微软雅黑"/>
                <a:cs typeface="微软雅黑"/>
              </a:rPr>
              <a:t>即以资产为支持的证券化</a:t>
            </a:r>
            <a:endParaRPr lang="en-US" altLang="zh-CN" sz="2000" dirty="0">
              <a:solidFill>
                <a:sysClr val="windowText" lastClr="000000"/>
              </a:solidFill>
              <a:latin typeface="微软雅黑"/>
              <a:ea typeface="微软雅黑"/>
              <a:cs typeface="微软雅黑"/>
            </a:endParaRPr>
          </a:p>
          <a:p>
            <a:pPr>
              <a:defRPr/>
            </a:pPr>
            <a:r>
              <a:rPr lang="en" altLang="zh-CN" sz="2000" dirty="0">
                <a:solidFill>
                  <a:sysClr val="windowText" lastClr="000000"/>
                </a:solidFill>
                <a:latin typeface="微软雅黑"/>
                <a:ea typeface="微软雅黑"/>
                <a:cs typeface="微软雅黑"/>
              </a:rPr>
              <a:t>ABS</a:t>
            </a:r>
            <a:r>
              <a:rPr lang="zh-CN" altLang="en-US" sz="2000" dirty="0">
                <a:solidFill>
                  <a:sysClr val="windowText" lastClr="000000"/>
                </a:solidFill>
                <a:latin typeface="微软雅黑"/>
                <a:ea typeface="微软雅黑"/>
                <a:cs typeface="微软雅黑"/>
              </a:rPr>
              <a:t>融资模式是以项目所属的资产为支撑的证券化融资方式，即以项目所拥有的资产为基础，以项目资产可以带来的预期收益为保证，通过在资本市场发行债券来募集资金的一种项目融资方式。</a:t>
            </a:r>
          </a:p>
        </p:txBody>
      </p:sp>
      <p:pic>
        <p:nvPicPr>
          <p:cNvPr id="3" name="图片 2" descr="d058ccbf6c81800ac72f7dcbbd3533fa838b472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7583" y="1738389"/>
            <a:ext cx="4037563" cy="3122382"/>
          </a:xfrm>
          <a:prstGeom prst="rect">
            <a:avLst/>
          </a:prstGeom>
        </p:spPr>
      </p:pic>
    </p:spTree>
    <p:extLst>
      <p:ext uri="{BB962C8B-B14F-4D97-AF65-F5344CB8AC3E}">
        <p14:creationId xmlns:p14="http://schemas.microsoft.com/office/powerpoint/2010/main" val="664804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6" name="图片 5" descr="图表&#10;&#10;描述已自动生成">
            <a:extLst>
              <a:ext uri="{FF2B5EF4-FFF2-40B4-BE49-F238E27FC236}">
                <a16:creationId xmlns:a16="http://schemas.microsoft.com/office/drawing/2014/main" id="{81BE1FB6-5DFE-824C-AA04-580D989CFD9F}"/>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237506" y="816928"/>
            <a:ext cx="8716611" cy="5252841"/>
          </a:xfrm>
          <a:prstGeom prst="rect">
            <a:avLst/>
          </a:prstGeom>
        </p:spPr>
      </p:pic>
    </p:spTree>
    <p:extLst>
      <p:ext uri="{BB962C8B-B14F-4D97-AF65-F5344CB8AC3E}">
        <p14:creationId xmlns:p14="http://schemas.microsoft.com/office/powerpoint/2010/main" val="355306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graphicFrame>
        <p:nvGraphicFramePr>
          <p:cNvPr id="15" name="内容占位符 10">
            <a:extLst>
              <a:ext uri="{FF2B5EF4-FFF2-40B4-BE49-F238E27FC236}">
                <a16:creationId xmlns:a16="http://schemas.microsoft.com/office/drawing/2014/main" id="{32F004EC-0A93-8547-BC2B-65E95AF660C0}"/>
              </a:ext>
            </a:extLst>
          </p:cNvPr>
          <p:cNvGraphicFramePr>
            <a:graphicFrameLocks/>
          </p:cNvGraphicFramePr>
          <p:nvPr>
            <p:extLst>
              <p:ext uri="{D42A27DB-BD31-4B8C-83A1-F6EECF244321}">
                <p14:modId xmlns:p14="http://schemas.microsoft.com/office/powerpoint/2010/main" val="2607581008"/>
              </p:ext>
            </p:extLst>
          </p:nvPr>
        </p:nvGraphicFramePr>
        <p:xfrm>
          <a:off x="222855" y="713535"/>
          <a:ext cx="8713787" cy="5356235"/>
        </p:xfrm>
        <a:graphic>
          <a:graphicData uri="http://schemas.openxmlformats.org/drawingml/2006/table">
            <a:tbl>
              <a:tblPr/>
              <a:tblGrid>
                <a:gridCol w="684212">
                  <a:extLst>
                    <a:ext uri="{9D8B030D-6E8A-4147-A177-3AD203B41FA5}">
                      <a16:colId xmlns:a16="http://schemas.microsoft.com/office/drawing/2014/main" val="2035772200"/>
                    </a:ext>
                  </a:extLst>
                </a:gridCol>
                <a:gridCol w="1171575">
                  <a:extLst>
                    <a:ext uri="{9D8B030D-6E8A-4147-A177-3AD203B41FA5}">
                      <a16:colId xmlns:a16="http://schemas.microsoft.com/office/drawing/2014/main" val="2832135577"/>
                    </a:ext>
                  </a:extLst>
                </a:gridCol>
                <a:gridCol w="1474788">
                  <a:extLst>
                    <a:ext uri="{9D8B030D-6E8A-4147-A177-3AD203B41FA5}">
                      <a16:colId xmlns:a16="http://schemas.microsoft.com/office/drawing/2014/main" val="568086090"/>
                    </a:ext>
                  </a:extLst>
                </a:gridCol>
                <a:gridCol w="1568450">
                  <a:extLst>
                    <a:ext uri="{9D8B030D-6E8A-4147-A177-3AD203B41FA5}">
                      <a16:colId xmlns:a16="http://schemas.microsoft.com/office/drawing/2014/main" val="2189772744"/>
                    </a:ext>
                  </a:extLst>
                </a:gridCol>
                <a:gridCol w="839787">
                  <a:extLst>
                    <a:ext uri="{9D8B030D-6E8A-4147-A177-3AD203B41FA5}">
                      <a16:colId xmlns:a16="http://schemas.microsoft.com/office/drawing/2014/main" val="1174629437"/>
                    </a:ext>
                  </a:extLst>
                </a:gridCol>
                <a:gridCol w="1565275">
                  <a:extLst>
                    <a:ext uri="{9D8B030D-6E8A-4147-A177-3AD203B41FA5}">
                      <a16:colId xmlns:a16="http://schemas.microsoft.com/office/drawing/2014/main" val="340644499"/>
                    </a:ext>
                  </a:extLst>
                </a:gridCol>
                <a:gridCol w="1409700">
                  <a:extLst>
                    <a:ext uri="{9D8B030D-6E8A-4147-A177-3AD203B41FA5}">
                      <a16:colId xmlns:a16="http://schemas.microsoft.com/office/drawing/2014/main" val="4162450751"/>
                    </a:ext>
                  </a:extLst>
                </a:gridCol>
              </a:tblGrid>
              <a:tr h="62547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00"/>
                        </a:lnSpc>
                        <a:spcBef>
                          <a:spcPct val="0"/>
                        </a:spcBef>
                        <a:spcAft>
                          <a:spcPct val="0"/>
                        </a:spcAft>
                        <a:buClrTx/>
                        <a:buSzTx/>
                        <a:buFontTx/>
                        <a:buNone/>
                        <a:tabLst/>
                      </a:pPr>
                      <a:r>
                        <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年份</a:t>
                      </a:r>
                      <a:endParaRPr kumimoji="0" lang="zh-CN" altLang="zh-CN" sz="1100" b="1" i="0" u="none" strike="noStrike" cap="none" normalizeH="0" baseline="0">
                        <a:ln>
                          <a:noFill/>
                        </a:ln>
                        <a:solidFill>
                          <a:srgbClr val="FFFFFF"/>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633" marR="563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00"/>
                        </a:lnSpc>
                        <a:spcBef>
                          <a:spcPct val="0"/>
                        </a:spcBef>
                        <a:spcAft>
                          <a:spcPct val="0"/>
                        </a:spcAft>
                        <a:buClrTx/>
                        <a:buSzTx/>
                        <a:buFontTx/>
                        <a:buNone/>
                        <a:tabLst/>
                      </a:pPr>
                      <a:r>
                        <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基础设施投资额</a:t>
                      </a:r>
                    </a:p>
                    <a:p>
                      <a:pPr marL="0" marR="0" lvl="0" indent="0" algn="ctr" defTabSz="914400" rtl="0" eaLnBrk="1" fontAlgn="base" latinLnBrk="0" hangingPunct="0">
                        <a:lnSpc>
                          <a:spcPts val="1700"/>
                        </a:lnSpc>
                        <a:spcBef>
                          <a:spcPct val="0"/>
                        </a:spcBef>
                        <a:spcAft>
                          <a:spcPct val="0"/>
                        </a:spcAft>
                        <a:buClrTx/>
                        <a:buSzTx/>
                        <a:buFontTx/>
                        <a:buNone/>
                        <a:tabLst/>
                      </a:pPr>
                      <a:r>
                        <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／亿元</a:t>
                      </a:r>
                      <a:endParaRPr kumimoji="0" lang="zh-CN" altLang="zh-CN" sz="1100" b="1" i="0" u="none" strike="noStrike" cap="none" normalizeH="0" baseline="0">
                        <a:ln>
                          <a:noFill/>
                        </a:ln>
                        <a:solidFill>
                          <a:srgbClr val="FFFFFF"/>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00"/>
                        </a:lnSpc>
                        <a:spcBef>
                          <a:spcPct val="0"/>
                        </a:spcBef>
                        <a:spcAft>
                          <a:spcPct val="0"/>
                        </a:spcAft>
                        <a:buClrTx/>
                        <a:buSzTx/>
                        <a:buFontTx/>
                        <a:buNone/>
                        <a:tabLst/>
                      </a:pPr>
                      <a:r>
                        <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全社会固定资产投资总额</a:t>
                      </a:r>
                    </a:p>
                    <a:p>
                      <a:pPr marL="0" marR="0" lvl="0" indent="0" algn="ctr" defTabSz="914400" rtl="0" eaLnBrk="1" fontAlgn="base" latinLnBrk="0" hangingPunct="0">
                        <a:lnSpc>
                          <a:spcPts val="1700"/>
                        </a:lnSpc>
                        <a:spcBef>
                          <a:spcPct val="0"/>
                        </a:spcBef>
                        <a:spcAft>
                          <a:spcPct val="0"/>
                        </a:spcAft>
                        <a:buClrTx/>
                        <a:buSzTx/>
                        <a:buFontTx/>
                        <a:buNone/>
                        <a:tabLst/>
                      </a:pPr>
                      <a:r>
                        <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／亿元</a:t>
                      </a:r>
                      <a:endParaRPr kumimoji="0" lang="zh-CN" altLang="zh-CN" sz="1100" b="1" i="0" u="none" strike="noStrike" cap="none" normalizeH="0" baseline="0">
                        <a:ln>
                          <a:noFill/>
                        </a:ln>
                        <a:solidFill>
                          <a:srgbClr val="FFFFFF"/>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00"/>
                        </a:lnSpc>
                        <a:spcBef>
                          <a:spcPct val="0"/>
                        </a:spcBef>
                        <a:spcAft>
                          <a:spcPct val="0"/>
                        </a:spcAft>
                        <a:buClrTx/>
                        <a:buSzTx/>
                        <a:buFontTx/>
                        <a:buNone/>
                        <a:tabLst/>
                      </a:pPr>
                      <a:r>
                        <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全社会固定资产投资政府预算内资金</a:t>
                      </a:r>
                    </a:p>
                    <a:p>
                      <a:pPr marL="0" marR="0" lvl="0" indent="0" algn="ctr" defTabSz="914400" rtl="0" eaLnBrk="1" fontAlgn="base" latinLnBrk="0" hangingPunct="0">
                        <a:lnSpc>
                          <a:spcPts val="1700"/>
                        </a:lnSpc>
                        <a:spcBef>
                          <a:spcPct val="0"/>
                        </a:spcBef>
                        <a:spcAft>
                          <a:spcPct val="0"/>
                        </a:spcAft>
                        <a:buClrTx/>
                        <a:buSzTx/>
                        <a:buFontTx/>
                        <a:buNone/>
                        <a:tabLst/>
                      </a:pPr>
                      <a:r>
                        <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／亿元</a:t>
                      </a:r>
                      <a:endParaRPr kumimoji="0" lang="zh-CN" altLang="zh-CN" sz="1100" b="1" i="0" u="none" strike="noStrike" cap="none" normalizeH="0" baseline="0">
                        <a:ln>
                          <a:noFill/>
                        </a:ln>
                        <a:solidFill>
                          <a:srgbClr val="FFFFFF"/>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GDP</a:t>
                      </a:r>
                      <a:endPar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0">
                        <a:lnSpc>
                          <a:spcPts val="1700"/>
                        </a:lnSpc>
                        <a:spcBef>
                          <a:spcPct val="0"/>
                        </a:spcBef>
                        <a:spcAft>
                          <a:spcPct val="0"/>
                        </a:spcAft>
                        <a:buClrTx/>
                        <a:buSzTx/>
                        <a:buFontTx/>
                        <a:buNone/>
                        <a:tabLst/>
                      </a:pPr>
                      <a:r>
                        <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／亿元</a:t>
                      </a:r>
                      <a:endParaRPr kumimoji="0" lang="zh-CN" altLang="zh-CN" sz="1100" b="1" i="0" u="none" strike="noStrike" cap="none" normalizeH="0" baseline="0">
                        <a:ln>
                          <a:noFill/>
                        </a:ln>
                        <a:solidFill>
                          <a:srgbClr val="FFFFFF"/>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00"/>
                        </a:lnSpc>
                        <a:spcBef>
                          <a:spcPct val="0"/>
                        </a:spcBef>
                        <a:spcAft>
                          <a:spcPct val="0"/>
                        </a:spcAft>
                        <a:buClrTx/>
                        <a:buSzTx/>
                        <a:buFontTx/>
                        <a:buNone/>
                        <a:tabLst/>
                      </a:pPr>
                      <a:r>
                        <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基础设施投资占全社会固定资产投资总额的比重／</a:t>
                      </a: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100" b="1" i="0" u="none" strike="noStrike" cap="none" normalizeH="0" baseline="0">
                        <a:ln>
                          <a:noFill/>
                        </a:ln>
                        <a:solidFill>
                          <a:srgbClr val="FFFFFF"/>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00"/>
                        </a:lnSpc>
                        <a:spcBef>
                          <a:spcPct val="0"/>
                        </a:spcBef>
                        <a:spcAft>
                          <a:spcPct val="0"/>
                        </a:spcAft>
                        <a:buClrTx/>
                        <a:buSzTx/>
                        <a:buFontTx/>
                        <a:buNone/>
                        <a:tabLst/>
                      </a:pPr>
                      <a:r>
                        <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基础设施投资占</a:t>
                      </a: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GDP</a:t>
                      </a:r>
                      <a:r>
                        <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的比重／</a:t>
                      </a: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100" b="1" i="0" u="none" strike="noStrike" cap="none" normalizeH="0" baseline="0">
                        <a:ln>
                          <a:noFill/>
                        </a:ln>
                        <a:solidFill>
                          <a:srgbClr val="FFFFFF"/>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685851052"/>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1981</a:t>
                      </a:r>
                      <a:endParaRPr kumimoji="0" lang="zh-CN" altLang="zh-CN" sz="1100" b="1" i="0" u="none" strike="noStrike" cap="none" normalizeH="0" baseline="0">
                        <a:ln>
                          <a:noFill/>
                        </a:ln>
                        <a:solidFill>
                          <a:srgbClr val="FFFFFF"/>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633" marR="563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130.10</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667.50</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269.76</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4 935.8</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19.49</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2.64</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604370112"/>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1985</a:t>
                      </a:r>
                      <a:endParaRPr kumimoji="0" lang="zh-CN" altLang="zh-CN" sz="1100" b="1" i="0" u="none" strike="noStrike" cap="none" normalizeH="0" baseline="0">
                        <a:ln>
                          <a:noFill/>
                        </a:ln>
                        <a:solidFill>
                          <a:srgbClr val="FFFFFF"/>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633" marR="563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404.50</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1 680.50</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407.80</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9 098.9</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24.07</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4.45</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4096738305"/>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1990</a:t>
                      </a:r>
                      <a:endParaRPr kumimoji="0" lang="zh-CN" altLang="zh-CN" sz="1100" b="1" i="0" u="none" strike="noStrike" cap="none" normalizeH="0" baseline="0">
                        <a:ln>
                          <a:noFill/>
                        </a:ln>
                        <a:solidFill>
                          <a:srgbClr val="FFFFFF"/>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633" marR="563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798.50</a:t>
                      </a:r>
                      <a:endParaRPr kumimoji="0" lang="zh-CN" altLang="zh-CN" sz="1100" b="0" i="0" u="none" strike="noStrike" cap="none" normalizeH="0" baseline="0" dirty="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2 986.30</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393.03</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18 872.9</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26.74</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4.23</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210340539"/>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1995</a:t>
                      </a:r>
                      <a:endParaRPr kumimoji="0" lang="zh-CN" altLang="zh-CN" sz="1100" b="1" i="0" u="none" strike="noStrike" cap="none" normalizeH="0" baseline="0">
                        <a:ln>
                          <a:noFill/>
                        </a:ln>
                        <a:solidFill>
                          <a:srgbClr val="FFFFFF"/>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633" marR="563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3 693.60</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20 524.90</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621.10</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61 339.9</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18.00</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6.02</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1711917048"/>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2002</a:t>
                      </a:r>
                      <a:endParaRPr kumimoji="0" lang="zh-CN" altLang="zh-CN" sz="1100" b="1" i="0" u="none" strike="noStrike" cap="none" normalizeH="0" baseline="0">
                        <a:ln>
                          <a:noFill/>
                        </a:ln>
                        <a:solidFill>
                          <a:srgbClr val="FFFFFF"/>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633" marR="563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10 871.50</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45 046.90</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3 161.00</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121 717.4</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24.13</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8.93</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529223143"/>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2003</a:t>
                      </a:r>
                      <a:endParaRPr kumimoji="0" lang="zh-CN" altLang="zh-CN" sz="1100" b="1" i="0" u="none" strike="noStrike" cap="none" normalizeH="0" baseline="0">
                        <a:ln>
                          <a:noFill/>
                        </a:ln>
                        <a:solidFill>
                          <a:srgbClr val="FFFFFF"/>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633" marR="563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16 278.28</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58 616.30</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2 687.80</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137 422.0</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27.77</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11.85</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1483421116"/>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2004</a:t>
                      </a:r>
                      <a:endParaRPr kumimoji="0" lang="zh-CN" altLang="zh-CN" sz="1100" b="1" i="0" u="none" strike="noStrike" cap="none" normalizeH="0" baseline="0">
                        <a:ln>
                          <a:noFill/>
                        </a:ln>
                        <a:solidFill>
                          <a:srgbClr val="FFFFFF"/>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633" marR="563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20 170.77</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74 564.88</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3 254.91</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161 840.2</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27.05</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12.46</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3485549999"/>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2005</a:t>
                      </a:r>
                      <a:endParaRPr kumimoji="0" lang="zh-CN" altLang="zh-CN" sz="1100" b="1" i="0" u="none" strike="noStrike" cap="none" normalizeH="0" baseline="0">
                        <a:ln>
                          <a:noFill/>
                        </a:ln>
                        <a:solidFill>
                          <a:srgbClr val="FFFFFF"/>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633" marR="563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25 024.49</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94 590.84</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4 154.29</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187 318.9</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26.46</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13.36</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3369667855"/>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2006</a:t>
                      </a:r>
                      <a:endParaRPr kumimoji="0" lang="zh-CN" altLang="zh-CN" sz="1100" b="1" i="0" u="none" strike="noStrike" cap="none" normalizeH="0" baseline="0">
                        <a:ln>
                          <a:noFill/>
                        </a:ln>
                        <a:solidFill>
                          <a:srgbClr val="FFFFFF"/>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633" marR="563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30 752.37</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118 956.99</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4 672.00</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219 438.5</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25.85</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14.01</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3992004955"/>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2007</a:t>
                      </a:r>
                      <a:endParaRPr kumimoji="0" lang="zh-CN" altLang="zh-CN" sz="1100" b="1" i="0" u="none" strike="noStrike" cap="none" normalizeH="0" baseline="0">
                        <a:ln>
                          <a:noFill/>
                        </a:ln>
                        <a:solidFill>
                          <a:srgbClr val="FFFFFF"/>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633" marR="563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35 623.99</a:t>
                      </a:r>
                      <a:endParaRPr kumimoji="0" lang="zh-CN" altLang="zh-CN" sz="1100" b="0" i="0" u="none" strike="noStrike" cap="none" normalizeH="0" baseline="0" dirty="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150 803.61</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5 857.06</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270 232.3</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23.62</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13.18</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270821279"/>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2008</a:t>
                      </a:r>
                      <a:endParaRPr kumimoji="0" lang="zh-CN" altLang="zh-CN" sz="1100" b="1" i="0" u="none" strike="noStrike" cap="none" normalizeH="0" baseline="0">
                        <a:ln>
                          <a:noFill/>
                        </a:ln>
                        <a:solidFill>
                          <a:srgbClr val="FFFFFF"/>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633" marR="563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43 718.52</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182 915.29</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7 954.75</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319 515.5</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23.90</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13.68</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3366176161"/>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2009</a:t>
                      </a:r>
                      <a:endParaRPr kumimoji="0" lang="zh-CN" altLang="zh-CN" sz="1100" b="1" i="0" u="none" strike="noStrike" cap="none" normalizeH="0" baseline="0">
                        <a:ln>
                          <a:noFill/>
                        </a:ln>
                        <a:solidFill>
                          <a:srgbClr val="FFFFFF"/>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633" marR="563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61 872.54</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250 229.70</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12 685.73</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349 081.4</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24.73</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17.72</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1023124008"/>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2010</a:t>
                      </a:r>
                      <a:endParaRPr kumimoji="0" lang="zh-CN" altLang="zh-CN" sz="1100" b="1" i="0" u="none" strike="noStrike" cap="none" normalizeH="0" baseline="0">
                        <a:ln>
                          <a:noFill/>
                        </a:ln>
                        <a:solidFill>
                          <a:srgbClr val="FFFFFF"/>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633" marR="563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73 036.28</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285 779.24</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13 012.75</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413 030.3</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25.56</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17.68</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3532058477"/>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2011</a:t>
                      </a:r>
                      <a:endParaRPr kumimoji="0" lang="zh-CN" altLang="zh-CN" sz="1100" b="1" i="0" u="none" strike="noStrike" cap="none" normalizeH="0" baseline="0">
                        <a:ln>
                          <a:noFill/>
                        </a:ln>
                        <a:solidFill>
                          <a:srgbClr val="FFFFFF"/>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633" marR="563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69 649.01</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345 984.17</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14 843.29</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489 300.6</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20.13</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14.23</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1524181800"/>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2012</a:t>
                      </a:r>
                      <a:endParaRPr kumimoji="0" lang="zh-CN" altLang="zh-CN" sz="1100" b="1" i="0" u="none" strike="noStrike" cap="none" normalizeH="0" baseline="0">
                        <a:ln>
                          <a:noFill/>
                        </a:ln>
                        <a:solidFill>
                          <a:srgbClr val="FFFFFF"/>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633" marR="563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80 431.09</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409 675.65</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18 958.66</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540 367.4</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19.63</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14.88</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2620698748"/>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2013</a:t>
                      </a:r>
                      <a:endParaRPr kumimoji="0" lang="zh-CN" altLang="zh-CN" sz="1100" b="1" i="0" u="none" strike="noStrike" cap="none" normalizeH="0" baseline="0">
                        <a:ln>
                          <a:noFill/>
                        </a:ln>
                        <a:solidFill>
                          <a:srgbClr val="FFFFFF"/>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633" marR="563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97 173.60</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491 612.52</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22 305.26</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595 244.4</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19.77</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16.32</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4144210791"/>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2014</a:t>
                      </a:r>
                      <a:endParaRPr kumimoji="0" lang="zh-CN" altLang="zh-CN" sz="1100" b="1" i="0" u="none" strike="noStrike" cap="none" normalizeH="0" baseline="0">
                        <a:ln>
                          <a:noFill/>
                        </a:ln>
                        <a:solidFill>
                          <a:srgbClr val="FFFFFF"/>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633" marR="563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119 380.40</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543 480.60</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26 745.40</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643 974.0</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21.97</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18.54</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3207198116"/>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2015</a:t>
                      </a:r>
                      <a:endParaRPr kumimoji="0" lang="zh-CN" altLang="zh-CN" sz="1100" b="1" i="0" u="none" strike="noStrike" cap="none" normalizeH="0" baseline="0">
                        <a:ln>
                          <a:noFill/>
                        </a:ln>
                        <a:solidFill>
                          <a:srgbClr val="FFFFFF"/>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633" marR="563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137 124.30</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584 198.80</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30 924.30</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689 052.1</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23.47</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19.90</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4214583415"/>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2016</a:t>
                      </a:r>
                      <a:endParaRPr kumimoji="0" lang="zh-CN" altLang="zh-CN" sz="1100" b="1" i="0" u="none" strike="noStrike" cap="none" normalizeH="0" baseline="0">
                        <a:ln>
                          <a:noFill/>
                        </a:ln>
                        <a:solidFill>
                          <a:srgbClr val="FFFFFF"/>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633" marR="563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158 611.20</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616 933.50</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36 211.70</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743 585.5</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25.71</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21.31</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4049054972"/>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2017</a:t>
                      </a:r>
                      <a:endParaRPr kumimoji="0" lang="zh-CN" altLang="zh-CN" sz="1100" b="1" i="0" u="none" strike="noStrike" cap="none" normalizeH="0" baseline="0">
                        <a:ln>
                          <a:noFill/>
                        </a:ln>
                        <a:solidFill>
                          <a:srgbClr val="FFFFFF"/>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633" marR="563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180 359.00</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639369.40</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38 741.70</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827 121.70</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28.21 </a:t>
                      </a:r>
                      <a:endParaRPr kumimoji="0" lang="zh-CN" altLang="zh-CN" sz="1100" b="0" i="0" u="none" strike="noStrike" cap="none" normalizeH="0" baseline="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21.81</a:t>
                      </a:r>
                      <a:endParaRPr kumimoji="0" lang="zh-CN" altLang="zh-CN" sz="1100" b="0" i="0" u="none" strike="noStrike" cap="none" normalizeH="0" baseline="0" dirty="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1726" marR="2172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3097209290"/>
                  </a:ext>
                </a:extLst>
              </a:tr>
            </a:tbl>
          </a:graphicData>
        </a:graphic>
      </p:graphicFrame>
    </p:spTree>
    <p:extLst>
      <p:ext uri="{BB962C8B-B14F-4D97-AF65-F5344CB8AC3E}">
        <p14:creationId xmlns:p14="http://schemas.microsoft.com/office/powerpoint/2010/main" val="280109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5.3 </a:t>
            </a: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农业投资</a:t>
            </a:r>
          </a:p>
        </p:txBody>
      </p:sp>
      <p:sp>
        <p:nvSpPr>
          <p:cNvPr id="15" name="内容占位符 2"/>
          <p:cNvSpPr txBox="1">
            <a:spLocks/>
          </p:cNvSpPr>
          <p:nvPr/>
        </p:nvSpPr>
        <p:spPr>
          <a:xfrm>
            <a:off x="828722" y="1525737"/>
            <a:ext cx="396600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（一）政府投资的必要性</a:t>
            </a:r>
          </a:p>
          <a:p>
            <a:pPr>
              <a:defRPr/>
            </a:pPr>
            <a:r>
              <a:rPr lang="zh-CN" altLang="zh-CN" sz="2400" dirty="0">
                <a:solidFill>
                  <a:sysClr val="windowText" lastClr="000000"/>
                </a:solidFill>
                <a:latin typeface="微软雅黑"/>
                <a:ea typeface="微软雅黑"/>
                <a:cs typeface="微软雅黑"/>
              </a:rPr>
              <a:t>（</a:t>
            </a:r>
            <a:r>
              <a:rPr lang="zh-CN" altLang="en-US" sz="2400" dirty="0">
                <a:solidFill>
                  <a:sysClr val="windowText" lastClr="000000"/>
                </a:solidFill>
                <a:latin typeface="微软雅黑"/>
                <a:ea typeface="微软雅黑"/>
                <a:cs typeface="微软雅黑"/>
              </a:rPr>
              <a:t>二）稳定、发展农业的政策措施</a:t>
            </a:r>
            <a:endParaRPr lang="en-US" altLang="zh-CN" sz="2400" dirty="0">
              <a:solidFill>
                <a:sysClr val="windowText" lastClr="000000"/>
              </a:solidFill>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（三）政府投资的重点</a:t>
            </a:r>
            <a:endParaRPr lang="en-US" altLang="zh-CN"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pic>
        <p:nvPicPr>
          <p:cNvPr id="18" name="Picture 4" descr="G:\PFiles\MSOffice\Clipart\standard\stddir4\TR00515_.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057400"/>
            <a:ext cx="3613150" cy="3560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21280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908148" y="894642"/>
            <a:ext cx="7485545" cy="53617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（一）政府投资的必要性</a:t>
            </a:r>
            <a:endParaRPr lang="en-US" altLang="zh-CN"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r>
              <a:rPr lang="zh-CN" altLang="zh-CN" sz="2400" dirty="0">
                <a:solidFill>
                  <a:sysClr val="windowText" lastClr="000000"/>
                </a:solidFill>
                <a:latin typeface="微软雅黑"/>
                <a:ea typeface="微软雅黑"/>
                <a:cs typeface="微软雅黑"/>
              </a:rPr>
              <a:t>（</a:t>
            </a:r>
            <a:r>
              <a:rPr lang="en-US" altLang="zh-CN" sz="2400" dirty="0">
                <a:solidFill>
                  <a:sysClr val="windowText" lastClr="000000"/>
                </a:solidFill>
                <a:latin typeface="微软雅黑"/>
                <a:ea typeface="微软雅黑"/>
                <a:cs typeface="微软雅黑"/>
              </a:rPr>
              <a:t>1</a:t>
            </a:r>
            <a:r>
              <a:rPr lang="zh-CN" altLang="en-US" sz="2400" dirty="0">
                <a:solidFill>
                  <a:sysClr val="windowText" lastClr="000000"/>
                </a:solidFill>
                <a:latin typeface="微软雅黑"/>
                <a:ea typeface="微软雅黑"/>
                <a:cs typeface="微软雅黑"/>
              </a:rPr>
              <a:t>）农业的基础地位</a:t>
            </a:r>
          </a:p>
          <a:p>
            <a:pPr>
              <a:defRPr/>
            </a:pPr>
            <a:r>
              <a:rPr lang="zh-CN" altLang="en-US" sz="2200" dirty="0">
                <a:solidFill>
                  <a:srgbClr val="0070C0"/>
                </a:solidFill>
                <a:latin typeface="微软雅黑"/>
                <a:ea typeface="微软雅黑"/>
                <a:cs typeface="微软雅黑"/>
              </a:rPr>
              <a:t>农业是国民经济的基础产业。</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农业为人类提供了最基本的生存资料；</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农业为工业提供了最重要、最基本的原材料；</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农业又是工业生产的主要的市场之一。</a:t>
            </a:r>
          </a:p>
          <a:p>
            <a:pPr>
              <a:defRPr/>
            </a:pPr>
            <a:r>
              <a:rPr lang="zh-CN" altLang="en-US" sz="2200" dirty="0">
                <a:solidFill>
                  <a:srgbClr val="0070C0"/>
                </a:solidFill>
                <a:latin typeface="微软雅黑"/>
                <a:ea typeface="微软雅黑"/>
                <a:cs typeface="微软雅黑"/>
              </a:rPr>
              <a:t>农业发展是工业化、城市化和现代化的前提。</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为工业化提供了资本积累的源泉；</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为工业化提供了剩余劳动力；</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工业化又是城市化和现代化的前提和内容。</a:t>
            </a:r>
          </a:p>
          <a:p>
            <a:pPr>
              <a:defRPr/>
            </a:pPr>
            <a:r>
              <a:rPr lang="zh-CN" altLang="en-US" sz="2200" dirty="0">
                <a:solidFill>
                  <a:srgbClr val="0070C0"/>
                </a:solidFill>
                <a:latin typeface="微软雅黑"/>
                <a:ea typeface="微软雅黑"/>
                <a:cs typeface="微软雅黑"/>
              </a:rPr>
              <a:t>农业稳定是经济社会持续稳定发展的重要因素。 </a:t>
            </a: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2253769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28721" y="1514430"/>
            <a:ext cx="7485545" cy="5006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endParaRPr lang="zh-CN" altLang="en-US" sz="2400" dirty="0">
              <a:solidFill>
                <a:sysClr val="windowText" lastClr="000000"/>
              </a:solidFill>
              <a:latin typeface="微软雅黑"/>
              <a:ea typeface="微软雅黑"/>
              <a:cs typeface="微软雅黑"/>
            </a:endParaRPr>
          </a:p>
          <a:p>
            <a:pPr>
              <a:defRPr/>
            </a:pPr>
            <a:r>
              <a:rPr lang="zh-CN" altLang="zh-CN" sz="2400" dirty="0">
                <a:solidFill>
                  <a:sysClr val="windowText" lastClr="000000"/>
                </a:solidFill>
                <a:latin typeface="微软雅黑"/>
                <a:ea typeface="微软雅黑"/>
                <a:cs typeface="微软雅黑"/>
              </a:rPr>
              <a:t>（2</a:t>
            </a:r>
            <a:r>
              <a:rPr lang="zh-CN" altLang="en-US" sz="2400" dirty="0">
                <a:solidFill>
                  <a:sysClr val="windowText" lastClr="000000"/>
                </a:solidFill>
                <a:latin typeface="微软雅黑"/>
                <a:ea typeface="微软雅黑"/>
                <a:cs typeface="微软雅黑"/>
              </a:rPr>
              <a:t>）农业的特殊性</a:t>
            </a:r>
            <a:endParaRPr lang="en-US" altLang="zh-CN" sz="24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农业面临双重风险：市场风险与自然风险。</a:t>
            </a:r>
          </a:p>
          <a:p>
            <a:pPr>
              <a:defRPr/>
            </a:pPr>
            <a:r>
              <a:rPr lang="zh-CN" altLang="en-US" sz="2200" dirty="0">
                <a:solidFill>
                  <a:sysClr val="windowText" lastClr="000000"/>
                </a:solidFill>
                <a:latin typeface="微软雅黑"/>
                <a:ea typeface="微软雅黑"/>
                <a:cs typeface="微软雅黑"/>
              </a:rPr>
              <a:t>农业比较利益低</a:t>
            </a:r>
            <a:r>
              <a:rPr lang="zh-CN"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增值率低）。</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农产品市场是一种典型的发散型蛛网市场。</a:t>
            </a:r>
          </a:p>
          <a:p>
            <a:pPr>
              <a:defRPr/>
            </a:pPr>
            <a:endParaRPr lang="zh-CN" altLang="en-US" sz="2200" dirty="0">
              <a:solidFill>
                <a:sysClr val="windowText" lastClr="000000"/>
              </a:solidFill>
              <a:latin typeface="微软雅黑"/>
              <a:ea typeface="微软雅黑"/>
              <a:cs typeface="微软雅黑"/>
            </a:endParaRP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2999565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29227" y="1249736"/>
            <a:ext cx="7485545" cy="5006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rPr>
              <a:t>蛛网市场</a:t>
            </a:r>
            <a:endPar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kumimoji="0" lang="zh-CN" altLang="en-US" sz="2200" b="0" i="0" u="none" strike="noStrike" kern="1200" cap="none" spc="0" normalizeH="0" baseline="0" noProof="0" dirty="0">
                <a:ln>
                  <a:noFill/>
                </a:ln>
                <a:solidFill>
                  <a:sysClr val="windowText" lastClr="000000"/>
                </a:solidFill>
                <a:effectLst/>
                <a:uLnTx/>
                <a:uFillTx/>
                <a:latin typeface="微软雅黑"/>
                <a:ea typeface="微软雅黑"/>
                <a:cs typeface="微软雅黑"/>
              </a:rPr>
              <a:t>蛛网市场有三种情况：</a:t>
            </a:r>
            <a:endParaRPr kumimoji="0" lang="en-US" altLang="zh-CN" sz="22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 </a:t>
            </a:r>
            <a:r>
              <a:rPr lang="zh-CN" altLang="zh-CN"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收敛型蛛网市场：供给弹性小于需求弹性时，波动逐渐减弱并最终恢复均衡</a:t>
            </a:r>
            <a:endParaRPr lang="en-US" altLang="zh-CN" sz="2200" dirty="0">
              <a:solidFill>
                <a:sysClr val="windowText" lastClr="000000"/>
              </a:solidFill>
              <a:latin typeface="微软雅黑"/>
              <a:ea typeface="微软雅黑"/>
              <a:cs typeface="微软雅黑"/>
            </a:endParaRPr>
          </a:p>
          <a:p>
            <a:pPr>
              <a:defRPr/>
            </a:pPr>
            <a:r>
              <a:rPr kumimoji="0" lang="en-US" altLang="zh-CN" sz="2200" b="0" i="0" u="none" strike="noStrike" kern="1200" cap="none" spc="0" normalizeH="0" baseline="0" noProof="0" dirty="0">
                <a:ln>
                  <a:noFill/>
                </a:ln>
                <a:solidFill>
                  <a:sysClr val="windowText" lastClr="000000"/>
                </a:solidFill>
                <a:effectLst/>
                <a:uLnTx/>
                <a:uFillTx/>
                <a:latin typeface="微软雅黑"/>
                <a:ea typeface="微软雅黑"/>
                <a:cs typeface="微软雅黑"/>
              </a:rPr>
              <a:t> </a:t>
            </a:r>
            <a:r>
              <a:rPr kumimoji="0" lang="zh-CN" altLang="en-US" sz="2200" b="0" i="0" u="none" strike="noStrike" kern="1200" cap="none" spc="0" normalizeH="0" baseline="0" noProof="0" dirty="0">
                <a:ln>
                  <a:noFill/>
                </a:ln>
                <a:solidFill>
                  <a:sysClr val="windowText" lastClr="000000"/>
                </a:solidFill>
                <a:effectLst/>
                <a:uLnTx/>
                <a:uFillTx/>
                <a:latin typeface="微软雅黑"/>
                <a:ea typeface="微软雅黑"/>
                <a:cs typeface="微软雅黑"/>
              </a:rPr>
              <a:t>－</a:t>
            </a:r>
            <a:r>
              <a:rPr kumimoji="0" lang="en-US" altLang="zh-CN" sz="2200" b="0" i="0" u="none" strike="noStrike" kern="1200" cap="none" spc="0" normalizeH="0" baseline="0" noProof="0" dirty="0">
                <a:ln>
                  <a:noFill/>
                </a:ln>
                <a:solidFill>
                  <a:sysClr val="windowText" lastClr="000000"/>
                </a:solidFill>
                <a:effectLst/>
                <a:uLnTx/>
                <a:uFillTx/>
                <a:latin typeface="微软雅黑"/>
                <a:ea typeface="微软雅黑"/>
                <a:cs typeface="微软雅黑"/>
              </a:rPr>
              <a:t> </a:t>
            </a:r>
            <a:r>
              <a:rPr kumimoji="0" lang="zh-CN" altLang="en-US" sz="2200" b="0" i="0" u="none" strike="noStrike" kern="1200" cap="none" spc="0" normalizeH="0" baseline="0" noProof="0" dirty="0">
                <a:ln>
                  <a:noFill/>
                </a:ln>
                <a:solidFill>
                  <a:srgbClr val="0070C0"/>
                </a:solidFill>
                <a:effectLst/>
                <a:uLnTx/>
                <a:uFillTx/>
                <a:latin typeface="微软雅黑"/>
                <a:ea typeface="微软雅黑"/>
                <a:cs typeface="微软雅黑"/>
              </a:rPr>
              <a:t>发散型</a:t>
            </a:r>
            <a:r>
              <a:rPr lang="zh-CN" altLang="en-US" sz="2200" dirty="0">
                <a:solidFill>
                  <a:srgbClr val="0070C0"/>
                </a:solidFill>
                <a:latin typeface="微软雅黑"/>
                <a:ea typeface="微软雅黑"/>
                <a:cs typeface="微软雅黑"/>
              </a:rPr>
              <a:t>蛛网市场</a:t>
            </a:r>
            <a:r>
              <a:rPr lang="zh-CN" altLang="en-US" sz="2200" dirty="0">
                <a:solidFill>
                  <a:sysClr val="windowText" lastClr="000000"/>
                </a:solidFill>
                <a:latin typeface="微软雅黑"/>
                <a:ea typeface="微软雅黑"/>
                <a:cs typeface="微软雅黑"/>
              </a:rPr>
              <a:t>：供给弹性大于需求弹性时，波动逐渐增加，离均衡点越来越远</a:t>
            </a:r>
            <a:endParaRPr lang="en-US" altLang="zh-CN" sz="2200" dirty="0">
              <a:solidFill>
                <a:sysClr val="windowText" lastClr="000000"/>
              </a:solidFill>
              <a:latin typeface="微软雅黑"/>
              <a:ea typeface="微软雅黑"/>
              <a:cs typeface="微软雅黑"/>
            </a:endParaRPr>
          </a:p>
          <a:p>
            <a:pPr>
              <a:defRPr/>
            </a:pPr>
            <a:r>
              <a:rPr kumimoji="0" lang="en-US" altLang="zh-CN" sz="2200" b="0" i="0" u="none" strike="noStrike" kern="1200" cap="none" spc="0" normalizeH="0" baseline="0" noProof="0" dirty="0">
                <a:ln>
                  <a:noFill/>
                </a:ln>
                <a:solidFill>
                  <a:sysClr val="windowText" lastClr="000000"/>
                </a:solidFill>
                <a:effectLst/>
                <a:uLnTx/>
                <a:uFillTx/>
                <a:latin typeface="微软雅黑"/>
                <a:ea typeface="微软雅黑"/>
                <a:cs typeface="微软雅黑"/>
              </a:rPr>
              <a:t> </a:t>
            </a:r>
            <a:r>
              <a:rPr kumimoji="0" lang="zh-CN" altLang="en-US" sz="2200" b="0" i="0" u="none" strike="noStrike" kern="1200" cap="none" spc="0" normalizeH="0" baseline="0" noProof="0" dirty="0">
                <a:ln>
                  <a:noFill/>
                </a:ln>
                <a:solidFill>
                  <a:sysClr val="windowText" lastClr="000000"/>
                </a:solidFill>
                <a:effectLst/>
                <a:uLnTx/>
                <a:uFillTx/>
                <a:latin typeface="微软雅黑"/>
                <a:ea typeface="微软雅黑"/>
                <a:cs typeface="微软雅黑"/>
              </a:rPr>
              <a:t>－</a:t>
            </a:r>
            <a:r>
              <a:rPr kumimoji="0" lang="en-US" altLang="zh-CN" sz="2200" b="0" i="0" u="none" strike="noStrike" kern="1200" cap="none" spc="0" normalizeH="0" baseline="0" noProof="0" dirty="0">
                <a:ln>
                  <a:noFill/>
                </a:ln>
                <a:solidFill>
                  <a:sysClr val="windowText" lastClr="000000"/>
                </a:solidFill>
                <a:effectLst/>
                <a:uLnTx/>
                <a:uFillTx/>
                <a:latin typeface="微软雅黑"/>
                <a:ea typeface="微软雅黑"/>
                <a:cs typeface="微软雅黑"/>
              </a:rPr>
              <a:t> </a:t>
            </a:r>
            <a:r>
              <a:rPr kumimoji="0" lang="zh-CN" altLang="en-US" sz="2200" b="0" i="0" u="none" strike="noStrike" kern="1200" cap="none" spc="0" normalizeH="0" baseline="0" noProof="0" dirty="0">
                <a:ln>
                  <a:noFill/>
                </a:ln>
                <a:solidFill>
                  <a:sysClr val="windowText" lastClr="000000"/>
                </a:solidFill>
                <a:effectLst/>
                <a:uLnTx/>
                <a:uFillTx/>
                <a:latin typeface="微软雅黑"/>
                <a:ea typeface="微软雅黑"/>
                <a:cs typeface="微软雅黑"/>
              </a:rPr>
              <a:t>封闭型蛛网市场：</a:t>
            </a:r>
            <a:r>
              <a:rPr lang="zh-CN" altLang="en-US" sz="2200" dirty="0">
                <a:solidFill>
                  <a:sysClr val="windowText" lastClr="000000"/>
                </a:solidFill>
                <a:latin typeface="微软雅黑"/>
                <a:ea typeface="微软雅黑"/>
                <a:cs typeface="微软雅黑"/>
              </a:rPr>
              <a:t>供给弹性等于需求弹性时，波动幅度不变</a:t>
            </a:r>
            <a:endParaRPr lang="en-US" altLang="zh-CN" sz="2200" dirty="0">
              <a:solidFill>
                <a:sysClr val="windowText" lastClr="000000"/>
              </a:solidFill>
              <a:latin typeface="微软雅黑"/>
              <a:ea typeface="微软雅黑"/>
              <a:cs typeface="微软雅黑"/>
            </a:endParaRPr>
          </a:p>
          <a:p>
            <a:pPr>
              <a:defRPr/>
            </a:pPr>
            <a:endParaRPr kumimoji="0" lang="en-US" altLang="zh-CN" sz="22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r>
              <a:rPr lang="zh-CN" altLang="en-US" sz="2200" noProof="0" dirty="0">
                <a:solidFill>
                  <a:sysClr val="windowText" lastClr="000000"/>
                </a:solidFill>
                <a:latin typeface="微软雅黑"/>
                <a:ea typeface="微软雅黑"/>
                <a:cs typeface="微软雅黑"/>
              </a:rPr>
              <a:t>农产品生产有周期，产量－价格－下一期产量</a:t>
            </a:r>
            <a:endParaRPr kumimoji="0" lang="zh-CN" altLang="en-US" sz="22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211305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5.1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公共投资支出概述</a:t>
            </a:r>
          </a:p>
        </p:txBody>
      </p:sp>
      <p:sp>
        <p:nvSpPr>
          <p:cNvPr id="18" name="内容占位符 2"/>
          <p:cNvSpPr txBox="1">
            <a:spLocks/>
          </p:cNvSpPr>
          <p:nvPr/>
        </p:nvSpPr>
        <p:spPr>
          <a:xfrm>
            <a:off x="838200" y="1405467"/>
            <a:ext cx="7272867" cy="518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（一）公共投资与私人投资</a:t>
            </a:r>
          </a:p>
          <a:p>
            <a:pPr>
              <a:defRPr/>
            </a:pPr>
            <a:r>
              <a:rPr lang="zh-CN" altLang="en-US" sz="2400" dirty="0">
                <a:solidFill>
                  <a:sysClr val="windowText" lastClr="000000"/>
                </a:solidFill>
                <a:latin typeface="微软雅黑"/>
                <a:ea typeface="微软雅黑"/>
                <a:cs typeface="微软雅黑"/>
              </a:rPr>
              <a:t>（二）公共投资支出的范围</a:t>
            </a:r>
          </a:p>
          <a:p>
            <a:pPr>
              <a:defRPr/>
            </a:pPr>
            <a:r>
              <a:rPr lang="zh-CN" altLang="en-US" sz="2400" dirty="0">
                <a:solidFill>
                  <a:sysClr val="windowText" lastClr="000000"/>
                </a:solidFill>
                <a:latin typeface="微软雅黑"/>
                <a:ea typeface="微软雅黑"/>
                <a:cs typeface="微软雅黑"/>
              </a:rPr>
              <a:t>（三）公共投资的资金来源与投资方式</a:t>
            </a:r>
          </a:p>
          <a:p>
            <a:pPr>
              <a:defRPr/>
            </a:pPr>
            <a:r>
              <a:rPr lang="zh-CN" altLang="en-US" sz="2400" dirty="0">
                <a:solidFill>
                  <a:sysClr val="windowText" lastClr="000000"/>
                </a:solidFill>
                <a:latin typeface="微软雅黑"/>
                <a:ea typeface="微软雅黑"/>
                <a:cs typeface="微软雅黑"/>
              </a:rPr>
              <a:t>（四）公共投资体制</a:t>
            </a:r>
          </a:p>
        </p:txBody>
      </p:sp>
      <p:pic>
        <p:nvPicPr>
          <p:cNvPr id="15" name="Picture 4" descr="C:\My Documents\未命名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467" y="3786208"/>
            <a:ext cx="6477000" cy="1905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2307172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6976" y="1249736"/>
            <a:ext cx="7485545" cy="5006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发散型蛛网市场</a:t>
            </a: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
        <p:nvSpPr>
          <p:cNvPr id="17" name="Rectangle 2"/>
          <p:cNvSpPr txBox="1">
            <a:spLocks noChangeArrowheads="1"/>
          </p:cNvSpPr>
          <p:nvPr/>
        </p:nvSpPr>
        <p:spPr>
          <a:xfrm>
            <a:off x="1619841" y="2352847"/>
            <a:ext cx="5520415" cy="4168269"/>
          </a:xfrm>
          <a:prstGeom prst="rect">
            <a:avLst/>
          </a:prstGeom>
        </p:spPr>
        <p:txBody>
          <a:bodyPr vert="horz" lIns="91440" tIns="45720" rIns="91440" bIns="45720" rtlCol="0">
            <a:normAutofit lnSpcReduction="1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buFontTx/>
              <a:buNone/>
            </a:pPr>
            <a:r>
              <a:rPr lang="en-US" altLang="zh-CN" dirty="0">
                <a:latin typeface="Times New Roman" charset="0"/>
                <a:ea typeface="宋体" charset="0"/>
              </a:rPr>
              <a:t>P            D                            S</a:t>
            </a:r>
          </a:p>
          <a:p>
            <a:pPr algn="l">
              <a:buFontTx/>
              <a:buNone/>
            </a:pPr>
            <a:r>
              <a:rPr lang="en-US" altLang="zh-CN" dirty="0">
                <a:latin typeface="Times New Roman" charset="0"/>
                <a:ea typeface="宋体" charset="0"/>
              </a:rPr>
              <a:t>P</a:t>
            </a:r>
            <a:r>
              <a:rPr lang="en-US" altLang="zh-CN" baseline="-30000" dirty="0">
                <a:latin typeface="Times New Roman" charset="0"/>
                <a:ea typeface="宋体" charset="0"/>
              </a:rPr>
              <a:t>4</a:t>
            </a:r>
            <a:endParaRPr lang="en-US" altLang="zh-CN" dirty="0">
              <a:latin typeface="Times New Roman" charset="0"/>
              <a:ea typeface="宋体" charset="0"/>
            </a:endParaRPr>
          </a:p>
          <a:p>
            <a:pPr algn="l">
              <a:buFontTx/>
              <a:buNone/>
            </a:pPr>
            <a:r>
              <a:rPr lang="en-US" altLang="zh-CN" dirty="0">
                <a:latin typeface="Times New Roman" charset="0"/>
                <a:ea typeface="宋体" charset="0"/>
              </a:rPr>
              <a:t>P</a:t>
            </a:r>
            <a:r>
              <a:rPr lang="en-US" altLang="zh-CN" baseline="-30000" dirty="0">
                <a:latin typeface="Times New Roman" charset="0"/>
                <a:ea typeface="宋体" charset="0"/>
              </a:rPr>
              <a:t>2      </a:t>
            </a:r>
            <a:r>
              <a:rPr lang="en-US" altLang="zh-CN" dirty="0">
                <a:latin typeface="Times New Roman" charset="0"/>
                <a:ea typeface="宋体" charset="0"/>
              </a:rPr>
              <a:t>         </a:t>
            </a:r>
          </a:p>
          <a:p>
            <a:pPr algn="l">
              <a:buFontTx/>
              <a:buNone/>
            </a:pPr>
            <a:r>
              <a:rPr lang="en-US" altLang="zh-CN" dirty="0">
                <a:latin typeface="Times New Roman" charset="0"/>
                <a:ea typeface="宋体" charset="0"/>
              </a:rPr>
              <a:t>P</a:t>
            </a:r>
            <a:r>
              <a:rPr lang="en-US" altLang="zh-CN" baseline="-30000" dirty="0">
                <a:latin typeface="Times New Roman" charset="0"/>
                <a:ea typeface="宋体" charset="0"/>
              </a:rPr>
              <a:t>1</a:t>
            </a:r>
            <a:endParaRPr lang="en-US" altLang="zh-CN" dirty="0">
              <a:latin typeface="Times New Roman" charset="0"/>
              <a:ea typeface="宋体" charset="0"/>
            </a:endParaRPr>
          </a:p>
          <a:p>
            <a:pPr algn="l">
              <a:buFontTx/>
              <a:buNone/>
            </a:pPr>
            <a:r>
              <a:rPr lang="en-US" altLang="zh-CN" dirty="0">
                <a:latin typeface="Times New Roman" charset="0"/>
                <a:ea typeface="宋体" charset="0"/>
              </a:rPr>
              <a:t>P</a:t>
            </a:r>
            <a:r>
              <a:rPr lang="en-US" altLang="zh-CN" baseline="-30000" dirty="0">
                <a:latin typeface="Times New Roman" charset="0"/>
                <a:ea typeface="宋体" charset="0"/>
              </a:rPr>
              <a:t>3</a:t>
            </a:r>
          </a:p>
          <a:p>
            <a:pPr algn="l">
              <a:buFontTx/>
              <a:buNone/>
            </a:pPr>
            <a:endParaRPr lang="en-US" altLang="zh-CN" baseline="-30000" dirty="0">
              <a:latin typeface="Times New Roman" charset="0"/>
              <a:ea typeface="宋体" charset="0"/>
            </a:endParaRPr>
          </a:p>
          <a:p>
            <a:pPr algn="l">
              <a:buFontTx/>
              <a:buNone/>
            </a:pPr>
            <a:endParaRPr lang="en-US" altLang="zh-CN" baseline="-30000" dirty="0">
              <a:latin typeface="Times New Roman" charset="0"/>
              <a:ea typeface="宋体" charset="0"/>
            </a:endParaRPr>
          </a:p>
          <a:p>
            <a:pPr algn="l">
              <a:buFontTx/>
              <a:buNone/>
            </a:pPr>
            <a:r>
              <a:rPr lang="en-US" altLang="zh-CN" baseline="-30000" dirty="0">
                <a:latin typeface="Times New Roman" charset="0"/>
                <a:ea typeface="宋体" charset="0"/>
              </a:rPr>
              <a:t> </a:t>
            </a:r>
            <a:r>
              <a:rPr lang="en-US" altLang="zh-CN" dirty="0">
                <a:latin typeface="Times New Roman" charset="0"/>
                <a:ea typeface="宋体" charset="0"/>
              </a:rPr>
              <a:t>   0        </a:t>
            </a:r>
            <a:r>
              <a:rPr lang="zh-CN" altLang="en-US" dirty="0">
                <a:latin typeface="Times New Roman" charset="0"/>
                <a:ea typeface="宋体" charset="0"/>
              </a:rPr>
              <a:t>　</a:t>
            </a:r>
            <a:r>
              <a:rPr lang="en-US" altLang="zh-CN" dirty="0">
                <a:latin typeface="Times New Roman" charset="0"/>
                <a:ea typeface="宋体" charset="0"/>
              </a:rPr>
              <a:t>Q</a:t>
            </a:r>
            <a:r>
              <a:rPr lang="en-US" altLang="zh-CN" baseline="-30000" dirty="0">
                <a:latin typeface="Times New Roman" charset="0"/>
                <a:ea typeface="宋体" charset="0"/>
              </a:rPr>
              <a:t>4</a:t>
            </a:r>
            <a:r>
              <a:rPr lang="en-US" altLang="zh-CN" dirty="0">
                <a:latin typeface="Times New Roman" charset="0"/>
                <a:ea typeface="宋体" charset="0"/>
              </a:rPr>
              <a:t>  Q</a:t>
            </a:r>
            <a:r>
              <a:rPr lang="en-US" altLang="zh-CN" baseline="-30000" dirty="0">
                <a:latin typeface="Times New Roman" charset="0"/>
                <a:ea typeface="宋体" charset="0"/>
              </a:rPr>
              <a:t>2</a:t>
            </a:r>
            <a:r>
              <a:rPr lang="en-US" altLang="zh-CN" dirty="0">
                <a:latin typeface="Times New Roman" charset="0"/>
                <a:ea typeface="宋体" charset="0"/>
              </a:rPr>
              <a:t> Q</a:t>
            </a:r>
            <a:r>
              <a:rPr lang="en-US" altLang="zh-CN" baseline="-30000" dirty="0">
                <a:latin typeface="Times New Roman" charset="0"/>
                <a:ea typeface="宋体" charset="0"/>
              </a:rPr>
              <a:t>1</a:t>
            </a:r>
            <a:r>
              <a:rPr lang="en-US" altLang="zh-CN" dirty="0">
                <a:latin typeface="Times New Roman" charset="0"/>
                <a:ea typeface="宋体" charset="0"/>
              </a:rPr>
              <a:t> Q</a:t>
            </a:r>
            <a:r>
              <a:rPr lang="en-US" altLang="zh-CN" baseline="-30000" dirty="0">
                <a:latin typeface="Times New Roman" charset="0"/>
                <a:ea typeface="宋体" charset="0"/>
              </a:rPr>
              <a:t>3</a:t>
            </a:r>
            <a:r>
              <a:rPr lang="en-US" altLang="zh-CN" dirty="0">
                <a:latin typeface="Times New Roman" charset="0"/>
                <a:ea typeface="宋体" charset="0"/>
              </a:rPr>
              <a:t>          Q</a:t>
            </a:r>
          </a:p>
          <a:p>
            <a:endParaRPr lang="en-US" altLang="zh-CN" dirty="0">
              <a:latin typeface="Times New Roman" charset="0"/>
              <a:ea typeface="宋体" charset="0"/>
            </a:endParaRPr>
          </a:p>
        </p:txBody>
      </p:sp>
      <p:grpSp>
        <p:nvGrpSpPr>
          <p:cNvPr id="19" name="Group 5"/>
          <p:cNvGrpSpPr>
            <a:grpSpLocks/>
          </p:cNvGrpSpPr>
          <p:nvPr/>
        </p:nvGrpSpPr>
        <p:grpSpPr bwMode="auto">
          <a:xfrm>
            <a:off x="2422525" y="2352847"/>
            <a:ext cx="4191000" cy="3505200"/>
            <a:chOff x="2064" y="1200"/>
            <a:chExt cx="2640" cy="2208"/>
          </a:xfrm>
        </p:grpSpPr>
        <p:sp>
          <p:nvSpPr>
            <p:cNvPr id="20" name="Line 6"/>
            <p:cNvSpPr>
              <a:spLocks noChangeShapeType="1"/>
            </p:cNvSpPr>
            <p:nvPr/>
          </p:nvSpPr>
          <p:spPr bwMode="auto">
            <a:xfrm>
              <a:off x="2784" y="1824"/>
              <a:ext cx="168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grpSp>
          <p:nvGrpSpPr>
            <p:cNvPr id="24" name="Group 7"/>
            <p:cNvGrpSpPr>
              <a:grpSpLocks/>
            </p:cNvGrpSpPr>
            <p:nvPr/>
          </p:nvGrpSpPr>
          <p:grpSpPr bwMode="auto">
            <a:xfrm>
              <a:off x="2064" y="1200"/>
              <a:ext cx="2640" cy="2208"/>
              <a:chOff x="2112" y="1200"/>
              <a:chExt cx="2640" cy="2208"/>
            </a:xfrm>
          </p:grpSpPr>
          <p:sp>
            <p:nvSpPr>
              <p:cNvPr id="25" name="Line 8"/>
              <p:cNvSpPr>
                <a:spLocks noChangeShapeType="1"/>
              </p:cNvSpPr>
              <p:nvPr/>
            </p:nvSpPr>
            <p:spPr bwMode="auto">
              <a:xfrm flipV="1">
                <a:off x="2784" y="1776"/>
                <a:ext cx="0" cy="100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grpSp>
            <p:nvGrpSpPr>
              <p:cNvPr id="26" name="Group 9"/>
              <p:cNvGrpSpPr>
                <a:grpSpLocks/>
              </p:cNvGrpSpPr>
              <p:nvPr/>
            </p:nvGrpSpPr>
            <p:grpSpPr bwMode="auto">
              <a:xfrm>
                <a:off x="2112" y="1200"/>
                <a:ext cx="2640" cy="2208"/>
                <a:chOff x="2112" y="1200"/>
                <a:chExt cx="2640" cy="2208"/>
              </a:xfrm>
            </p:grpSpPr>
            <p:sp>
              <p:nvSpPr>
                <p:cNvPr id="27" name="Line 10"/>
                <p:cNvSpPr>
                  <a:spLocks noChangeShapeType="1"/>
                </p:cNvSpPr>
                <p:nvPr/>
              </p:nvSpPr>
              <p:spPr bwMode="auto">
                <a:xfrm flipH="1">
                  <a:off x="3216" y="2544"/>
                  <a:ext cx="288"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8" name="Line 11"/>
                <p:cNvSpPr>
                  <a:spLocks noChangeShapeType="1"/>
                </p:cNvSpPr>
                <p:nvPr/>
              </p:nvSpPr>
              <p:spPr bwMode="auto">
                <a:xfrm>
                  <a:off x="3792" y="2256"/>
                  <a:ext cx="0" cy="52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9" name="Line 12"/>
                <p:cNvSpPr>
                  <a:spLocks noChangeShapeType="1"/>
                </p:cNvSpPr>
                <p:nvPr/>
              </p:nvSpPr>
              <p:spPr bwMode="auto">
                <a:xfrm flipH="1">
                  <a:off x="2784" y="2784"/>
                  <a:ext cx="1008"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grpSp>
              <p:nvGrpSpPr>
                <p:cNvPr id="30" name="Group 13"/>
                <p:cNvGrpSpPr>
                  <a:grpSpLocks/>
                </p:cNvGrpSpPr>
                <p:nvPr/>
              </p:nvGrpSpPr>
              <p:grpSpPr bwMode="auto">
                <a:xfrm>
                  <a:off x="2112" y="1200"/>
                  <a:ext cx="2640" cy="2208"/>
                  <a:chOff x="2160" y="1200"/>
                  <a:chExt cx="2640" cy="2208"/>
                </a:xfrm>
              </p:grpSpPr>
              <p:sp>
                <p:nvSpPr>
                  <p:cNvPr id="31" name="Line 14"/>
                  <p:cNvSpPr>
                    <a:spLocks noChangeShapeType="1"/>
                  </p:cNvSpPr>
                  <p:nvPr/>
                </p:nvSpPr>
                <p:spPr bwMode="auto">
                  <a:xfrm>
                    <a:off x="2688" y="1680"/>
                    <a:ext cx="1296" cy="129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grpSp>
                <p:nvGrpSpPr>
                  <p:cNvPr id="32" name="Group 15"/>
                  <p:cNvGrpSpPr>
                    <a:grpSpLocks/>
                  </p:cNvGrpSpPr>
                  <p:nvPr/>
                </p:nvGrpSpPr>
                <p:grpSpPr bwMode="auto">
                  <a:xfrm>
                    <a:off x="2160" y="1200"/>
                    <a:ext cx="2640" cy="2208"/>
                    <a:chOff x="2112" y="1200"/>
                    <a:chExt cx="2640" cy="2208"/>
                  </a:xfrm>
                </p:grpSpPr>
                <p:sp>
                  <p:nvSpPr>
                    <p:cNvPr id="33" name="Line 16"/>
                    <p:cNvSpPr>
                      <a:spLocks noChangeShapeType="1"/>
                    </p:cNvSpPr>
                    <p:nvPr/>
                  </p:nvSpPr>
                  <p:spPr bwMode="auto">
                    <a:xfrm flipV="1">
                      <a:off x="2112" y="1200"/>
                      <a:ext cx="0" cy="22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 name="Line 17"/>
                    <p:cNvSpPr>
                      <a:spLocks noChangeShapeType="1"/>
                    </p:cNvSpPr>
                    <p:nvPr/>
                  </p:nvSpPr>
                  <p:spPr bwMode="auto">
                    <a:xfrm>
                      <a:off x="2112" y="3408"/>
                      <a:ext cx="26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grpSp>
                  <p:nvGrpSpPr>
                    <p:cNvPr id="35" name="Group 18"/>
                    <p:cNvGrpSpPr>
                      <a:grpSpLocks/>
                    </p:cNvGrpSpPr>
                    <p:nvPr/>
                  </p:nvGrpSpPr>
                  <p:grpSpPr bwMode="auto">
                    <a:xfrm>
                      <a:off x="2112" y="1728"/>
                      <a:ext cx="2592" cy="1680"/>
                      <a:chOff x="2112" y="1728"/>
                      <a:chExt cx="2592" cy="1680"/>
                    </a:xfrm>
                  </p:grpSpPr>
                  <p:sp>
                    <p:nvSpPr>
                      <p:cNvPr id="36" name="Line 19"/>
                      <p:cNvSpPr>
                        <a:spLocks noChangeShapeType="1"/>
                      </p:cNvSpPr>
                      <p:nvPr/>
                    </p:nvSpPr>
                    <p:spPr bwMode="auto">
                      <a:xfrm flipV="1">
                        <a:off x="3216" y="2208"/>
                        <a:ext cx="0" cy="336"/>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grpSp>
                    <p:nvGrpSpPr>
                      <p:cNvPr id="37" name="Group 20"/>
                      <p:cNvGrpSpPr>
                        <a:grpSpLocks/>
                      </p:cNvGrpSpPr>
                      <p:nvPr/>
                    </p:nvGrpSpPr>
                    <p:grpSpPr bwMode="auto">
                      <a:xfrm>
                        <a:off x="2112" y="1728"/>
                        <a:ext cx="2592" cy="1680"/>
                        <a:chOff x="2112" y="1728"/>
                        <a:chExt cx="2592" cy="1680"/>
                      </a:xfrm>
                    </p:grpSpPr>
                    <p:sp>
                      <p:nvSpPr>
                        <p:cNvPr id="38" name="Line 21"/>
                        <p:cNvSpPr>
                          <a:spLocks noChangeShapeType="1"/>
                        </p:cNvSpPr>
                        <p:nvPr/>
                      </p:nvSpPr>
                      <p:spPr bwMode="auto">
                        <a:xfrm>
                          <a:off x="3216" y="2208"/>
                          <a:ext cx="576"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9" name="Line 22"/>
                        <p:cNvSpPr>
                          <a:spLocks noChangeShapeType="1"/>
                        </p:cNvSpPr>
                        <p:nvPr/>
                      </p:nvSpPr>
                      <p:spPr bwMode="auto">
                        <a:xfrm flipV="1">
                          <a:off x="2496" y="1728"/>
                          <a:ext cx="2208" cy="1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40" name="Line 23"/>
                        <p:cNvSpPr>
                          <a:spLocks noChangeShapeType="1"/>
                        </p:cNvSpPr>
                        <p:nvPr/>
                      </p:nvSpPr>
                      <p:spPr bwMode="auto">
                        <a:xfrm>
                          <a:off x="3504" y="2544"/>
                          <a:ext cx="0" cy="864"/>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41" name="Line 24"/>
                        <p:cNvSpPr>
                          <a:spLocks noChangeShapeType="1"/>
                        </p:cNvSpPr>
                        <p:nvPr/>
                      </p:nvSpPr>
                      <p:spPr bwMode="auto">
                        <a:xfrm>
                          <a:off x="3216" y="2544"/>
                          <a:ext cx="0" cy="864"/>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42" name="Line 25"/>
                        <p:cNvSpPr>
                          <a:spLocks noChangeShapeType="1"/>
                        </p:cNvSpPr>
                        <p:nvPr/>
                      </p:nvSpPr>
                      <p:spPr bwMode="auto">
                        <a:xfrm>
                          <a:off x="2784" y="2784"/>
                          <a:ext cx="0" cy="624"/>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43" name="Line 26"/>
                        <p:cNvSpPr>
                          <a:spLocks noChangeShapeType="1"/>
                        </p:cNvSpPr>
                        <p:nvPr/>
                      </p:nvSpPr>
                      <p:spPr bwMode="auto">
                        <a:xfrm>
                          <a:off x="3792" y="2832"/>
                          <a:ext cx="0" cy="576"/>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44" name="Line 27"/>
                        <p:cNvSpPr>
                          <a:spLocks noChangeShapeType="1"/>
                        </p:cNvSpPr>
                        <p:nvPr/>
                      </p:nvSpPr>
                      <p:spPr bwMode="auto">
                        <a:xfrm flipH="1">
                          <a:off x="2112" y="2208"/>
                          <a:ext cx="1152"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45" name="Line 28"/>
                        <p:cNvSpPr>
                          <a:spLocks noChangeShapeType="1"/>
                        </p:cNvSpPr>
                        <p:nvPr/>
                      </p:nvSpPr>
                      <p:spPr bwMode="auto">
                        <a:xfrm flipH="1">
                          <a:off x="2112" y="1824"/>
                          <a:ext cx="72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grpSp>
                      <p:nvGrpSpPr>
                        <p:cNvPr id="46" name="Group 29"/>
                        <p:cNvGrpSpPr>
                          <a:grpSpLocks/>
                        </p:cNvGrpSpPr>
                        <p:nvPr/>
                      </p:nvGrpSpPr>
                      <p:grpSpPr bwMode="auto">
                        <a:xfrm>
                          <a:off x="2112" y="2544"/>
                          <a:ext cx="1104" cy="240"/>
                          <a:chOff x="2112" y="2544"/>
                          <a:chExt cx="1104" cy="240"/>
                        </a:xfrm>
                      </p:grpSpPr>
                      <p:sp>
                        <p:nvSpPr>
                          <p:cNvPr id="47" name="Line 30"/>
                          <p:cNvSpPr>
                            <a:spLocks noChangeShapeType="1"/>
                          </p:cNvSpPr>
                          <p:nvPr/>
                        </p:nvSpPr>
                        <p:spPr bwMode="auto">
                          <a:xfrm flipH="1">
                            <a:off x="2112" y="2544"/>
                            <a:ext cx="1104"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48" name="Line 31"/>
                          <p:cNvSpPr>
                            <a:spLocks noChangeShapeType="1"/>
                          </p:cNvSpPr>
                          <p:nvPr/>
                        </p:nvSpPr>
                        <p:spPr bwMode="auto">
                          <a:xfrm flipH="1">
                            <a:off x="2112" y="2784"/>
                            <a:ext cx="768"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grpSp>
                  </p:grpSp>
                </p:grpSp>
              </p:grpSp>
            </p:grpSp>
          </p:grpSp>
        </p:grpSp>
      </p:grpSp>
      <p:cxnSp>
        <p:nvCxnSpPr>
          <p:cNvPr id="6" name="直线箭头连接符 5">
            <a:extLst>
              <a:ext uri="{FF2B5EF4-FFF2-40B4-BE49-F238E27FC236}">
                <a16:creationId xmlns:a16="http://schemas.microsoft.com/office/drawing/2014/main" id="{0D3DDD9C-6BCD-9146-848A-A9FEF76CC756}"/>
              </a:ext>
            </a:extLst>
          </p:cNvPr>
          <p:cNvCxnSpPr>
            <a:stCxn id="40" idx="0"/>
            <a:endCxn id="47" idx="0"/>
          </p:cNvCxnSpPr>
          <p:nvPr/>
        </p:nvCxnSpPr>
        <p:spPr>
          <a:xfrm flipH="1">
            <a:off x="4175125" y="4486447"/>
            <a:ext cx="4572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直线箭头连接符 8">
            <a:extLst>
              <a:ext uri="{FF2B5EF4-FFF2-40B4-BE49-F238E27FC236}">
                <a16:creationId xmlns:a16="http://schemas.microsoft.com/office/drawing/2014/main" id="{189F1929-0CB4-7547-87DD-76B210391D7E}"/>
              </a:ext>
            </a:extLst>
          </p:cNvPr>
          <p:cNvCxnSpPr>
            <a:stCxn id="47" idx="0"/>
          </p:cNvCxnSpPr>
          <p:nvPr/>
        </p:nvCxnSpPr>
        <p:spPr>
          <a:xfrm flipV="1">
            <a:off x="4175125" y="3953047"/>
            <a:ext cx="0" cy="533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直线箭头连接符 14">
            <a:extLst>
              <a:ext uri="{FF2B5EF4-FFF2-40B4-BE49-F238E27FC236}">
                <a16:creationId xmlns:a16="http://schemas.microsoft.com/office/drawing/2014/main" id="{F8BC4AAB-BDF1-4640-8CFD-1B76A0C9EB5E}"/>
              </a:ext>
            </a:extLst>
          </p:cNvPr>
          <p:cNvCxnSpPr>
            <a:stCxn id="44" idx="0"/>
          </p:cNvCxnSpPr>
          <p:nvPr/>
        </p:nvCxnSpPr>
        <p:spPr>
          <a:xfrm>
            <a:off x="4251325" y="3953047"/>
            <a:ext cx="8382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直线箭头连接符 49">
            <a:extLst>
              <a:ext uri="{FF2B5EF4-FFF2-40B4-BE49-F238E27FC236}">
                <a16:creationId xmlns:a16="http://schemas.microsoft.com/office/drawing/2014/main" id="{FFA38370-BAC9-1641-8875-071E391E0AA6}"/>
              </a:ext>
            </a:extLst>
          </p:cNvPr>
          <p:cNvCxnSpPr>
            <a:endCxn id="43" idx="0"/>
          </p:cNvCxnSpPr>
          <p:nvPr/>
        </p:nvCxnSpPr>
        <p:spPr>
          <a:xfrm>
            <a:off x="5089525" y="4029247"/>
            <a:ext cx="0" cy="914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直线箭头连接符 51">
            <a:extLst>
              <a:ext uri="{FF2B5EF4-FFF2-40B4-BE49-F238E27FC236}">
                <a16:creationId xmlns:a16="http://schemas.microsoft.com/office/drawing/2014/main" id="{9382F940-F370-8840-804A-E120A7CCCC07}"/>
              </a:ext>
            </a:extLst>
          </p:cNvPr>
          <p:cNvCxnSpPr/>
          <p:nvPr/>
        </p:nvCxnSpPr>
        <p:spPr>
          <a:xfrm flipH="1">
            <a:off x="3489325" y="4943647"/>
            <a:ext cx="16002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直线箭头连接符 53">
            <a:extLst>
              <a:ext uri="{FF2B5EF4-FFF2-40B4-BE49-F238E27FC236}">
                <a16:creationId xmlns:a16="http://schemas.microsoft.com/office/drawing/2014/main" id="{CBB884F6-7814-1948-81D9-280A7E0FFBA0}"/>
              </a:ext>
            </a:extLst>
          </p:cNvPr>
          <p:cNvCxnSpPr/>
          <p:nvPr/>
        </p:nvCxnSpPr>
        <p:spPr>
          <a:xfrm flipV="1">
            <a:off x="3489325" y="3343447"/>
            <a:ext cx="0" cy="1600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直线箭头连接符 55">
            <a:extLst>
              <a:ext uri="{FF2B5EF4-FFF2-40B4-BE49-F238E27FC236}">
                <a16:creationId xmlns:a16="http://schemas.microsoft.com/office/drawing/2014/main" id="{6B099D00-DD56-E147-8DE2-1318C1788ABF}"/>
              </a:ext>
            </a:extLst>
          </p:cNvPr>
          <p:cNvCxnSpPr>
            <a:stCxn id="45" idx="0"/>
          </p:cNvCxnSpPr>
          <p:nvPr/>
        </p:nvCxnSpPr>
        <p:spPr>
          <a:xfrm>
            <a:off x="3565525" y="3343447"/>
            <a:ext cx="26670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直线箭头连接符 57">
            <a:extLst>
              <a:ext uri="{FF2B5EF4-FFF2-40B4-BE49-F238E27FC236}">
                <a16:creationId xmlns:a16="http://schemas.microsoft.com/office/drawing/2014/main" id="{29F70EA8-D2B8-6246-B547-CD1D3BBFB556}"/>
              </a:ext>
            </a:extLst>
          </p:cNvPr>
          <p:cNvCxnSpPr/>
          <p:nvPr/>
        </p:nvCxnSpPr>
        <p:spPr>
          <a:xfrm>
            <a:off x="6232525" y="3429000"/>
            <a:ext cx="0" cy="10574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7456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592663" y="1388531"/>
            <a:ext cx="7958666" cy="5340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zh-CN" sz="2400" dirty="0">
                <a:solidFill>
                  <a:sysClr val="windowText" lastClr="000000"/>
                </a:solidFill>
                <a:latin typeface="微软雅黑"/>
                <a:ea typeface="微软雅黑"/>
                <a:cs typeface="微软雅黑"/>
              </a:rPr>
              <a:t>（</a:t>
            </a:r>
            <a:r>
              <a:rPr lang="zh-CN" altLang="en-US" sz="2400" dirty="0">
                <a:solidFill>
                  <a:sysClr val="windowText" lastClr="000000"/>
                </a:solidFill>
                <a:latin typeface="微软雅黑"/>
                <a:ea typeface="微软雅黑"/>
                <a:cs typeface="微软雅黑"/>
              </a:rPr>
              <a:t>二）稳定、发展农业的政策措施</a:t>
            </a:r>
            <a:endParaRPr lang="en-US" altLang="zh-CN"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稳定农产品价格。</a:t>
            </a:r>
          </a:p>
          <a:p>
            <a:pPr>
              <a:defRPr/>
            </a:pPr>
            <a:r>
              <a:rPr lang="zh-CN" altLang="en-US" sz="2200" dirty="0">
                <a:solidFill>
                  <a:sysClr val="windowText" lastClr="000000"/>
                </a:solidFill>
                <a:latin typeface="微软雅黑"/>
                <a:ea typeface="微软雅黑"/>
                <a:cs typeface="微软雅黑"/>
              </a:rPr>
              <a:t>降低农业生产成本和农民负担。</a:t>
            </a:r>
          </a:p>
          <a:p>
            <a:pPr>
              <a:defRPr/>
            </a:pPr>
            <a:r>
              <a:rPr lang="zh-CN" altLang="en-US" sz="2200" dirty="0">
                <a:solidFill>
                  <a:sysClr val="windowText" lastClr="000000"/>
                </a:solidFill>
                <a:latin typeface="微软雅黑"/>
                <a:ea typeface="微软雅黑"/>
                <a:cs typeface="微软雅黑"/>
              </a:rPr>
              <a:t>改善农业生产条件，提高农业劳动生产率。</a:t>
            </a:r>
          </a:p>
        </p:txBody>
      </p:sp>
    </p:spTree>
    <p:extLst>
      <p:ext uri="{BB962C8B-B14F-4D97-AF65-F5344CB8AC3E}">
        <p14:creationId xmlns:p14="http://schemas.microsoft.com/office/powerpoint/2010/main" val="3872402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28722" y="1514430"/>
            <a:ext cx="4121512" cy="4651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（三）政府投资的重点</a:t>
            </a:r>
            <a:endParaRPr lang="en-US" altLang="zh-CN"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改善农业生产条件的投资</a:t>
            </a:r>
          </a:p>
          <a:p>
            <a:pPr marL="0" indent="0">
              <a:buNone/>
              <a:defRPr/>
            </a:pPr>
            <a:r>
              <a:rPr lang="zh-CN" altLang="en-US" sz="2400" dirty="0">
                <a:solidFill>
                  <a:sysClr val="windowText" lastClr="000000"/>
                </a:solidFill>
                <a:latin typeface="微软雅黑"/>
                <a:ea typeface="微软雅黑"/>
                <a:cs typeface="微软雅黑"/>
              </a:rPr>
              <a:t>（农田水利设施的建设）</a:t>
            </a:r>
          </a:p>
          <a:p>
            <a:pPr>
              <a:defRPr/>
            </a:pPr>
            <a:r>
              <a:rPr lang="zh-CN" altLang="en-US" sz="2400" dirty="0">
                <a:solidFill>
                  <a:sysClr val="windowText" lastClr="000000"/>
                </a:solidFill>
                <a:latin typeface="微软雅黑"/>
                <a:ea typeface="微软雅黑"/>
                <a:cs typeface="微软雅黑"/>
              </a:rPr>
              <a:t>农业科研和科技推广投资</a:t>
            </a:r>
            <a:endParaRPr lang="en-US" altLang="zh-CN" sz="2400" dirty="0">
              <a:solidFill>
                <a:sysClr val="windowText" lastClr="000000"/>
              </a:solidFill>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农业生态保护</a:t>
            </a: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pic>
        <p:nvPicPr>
          <p:cNvPr id="17" name="Picture 4" descr="G:\PFiles\MSOffice\Clipart\standard\stddir4\PH02910J.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4800047" y="2334577"/>
            <a:ext cx="3738562" cy="3011488"/>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extLst>
      <p:ext uri="{BB962C8B-B14F-4D97-AF65-F5344CB8AC3E}">
        <p14:creationId xmlns:p14="http://schemas.microsoft.com/office/powerpoint/2010/main" val="842355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6" name="图片 5" descr="图表, 折线图&#10;&#10;描述已自动生成">
            <a:extLst>
              <a:ext uri="{FF2B5EF4-FFF2-40B4-BE49-F238E27FC236}">
                <a16:creationId xmlns:a16="http://schemas.microsoft.com/office/drawing/2014/main" id="{08D8463E-C100-0B46-AD78-FFD4353B393A}"/>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716621" y="953690"/>
            <a:ext cx="7704499" cy="4738966"/>
          </a:xfrm>
          <a:prstGeom prst="rect">
            <a:avLst/>
          </a:prstGeom>
        </p:spPr>
      </p:pic>
    </p:spTree>
    <p:extLst>
      <p:ext uri="{BB962C8B-B14F-4D97-AF65-F5344CB8AC3E}">
        <p14:creationId xmlns:p14="http://schemas.microsoft.com/office/powerpoint/2010/main" val="28635816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91403" y="1128157"/>
            <a:ext cx="7361193" cy="53929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（四）“三农”问题：农业、农民、农村</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农业问题，是发展农业所要解决的问题（</a:t>
            </a:r>
            <a:r>
              <a:rPr lang="zh-CN" altLang="en-US" sz="2000" dirty="0">
                <a:solidFill>
                  <a:srgbClr val="0070C0"/>
                </a:solidFill>
                <a:latin typeface="微软雅黑"/>
                <a:ea typeface="微软雅黑"/>
                <a:cs typeface="微软雅黑"/>
              </a:rPr>
              <a:t>农业生产力的提高和生产方式的转型</a:t>
            </a:r>
            <a:r>
              <a:rPr lang="zh-CN" altLang="en-US" sz="2000" dirty="0">
                <a:solidFill>
                  <a:sysClr val="windowText" lastClr="000000"/>
                </a:solidFill>
                <a:latin typeface="微软雅黑"/>
                <a:ea typeface="微软雅黑"/>
                <a:cs typeface="微软雅黑"/>
              </a:rPr>
              <a:t>），主要是两个方面：农产品的供给数量和农产品质量</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包括质量安全</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a:t>
            </a:r>
          </a:p>
          <a:p>
            <a:pPr>
              <a:defRPr/>
            </a:pPr>
            <a:r>
              <a:rPr lang="zh-CN" altLang="en-US" sz="2000" dirty="0">
                <a:solidFill>
                  <a:sysClr val="windowText" lastClr="000000"/>
                </a:solidFill>
                <a:latin typeface="微软雅黑"/>
                <a:ea typeface="微软雅黑"/>
                <a:cs typeface="微软雅黑"/>
              </a:rPr>
              <a:t> </a:t>
            </a:r>
          </a:p>
          <a:p>
            <a:pPr>
              <a:defRPr/>
            </a:pPr>
            <a:r>
              <a:rPr lang="zh-CN" altLang="en-US" sz="2000" dirty="0">
                <a:solidFill>
                  <a:sysClr val="windowText" lastClr="000000"/>
                </a:solidFill>
                <a:latin typeface="微软雅黑"/>
                <a:ea typeface="微软雅黑"/>
                <a:cs typeface="微软雅黑"/>
              </a:rPr>
              <a:t>农村问题，是农村中存在的问题，主要也包括两个方面：农村的社会公共服务</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基础设施与社会事业</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和生态环境保护问题。</a:t>
            </a:r>
          </a:p>
          <a:p>
            <a:pPr>
              <a:defRPr/>
            </a:pPr>
            <a:r>
              <a:rPr lang="zh-CN" altLang="en-US" sz="2000" dirty="0">
                <a:solidFill>
                  <a:sysClr val="windowText" lastClr="000000"/>
                </a:solidFill>
                <a:latin typeface="微软雅黑"/>
                <a:ea typeface="微软雅黑"/>
                <a:cs typeface="微软雅黑"/>
              </a:rPr>
              <a:t> </a:t>
            </a:r>
          </a:p>
          <a:p>
            <a:pPr>
              <a:defRPr/>
            </a:pPr>
            <a:r>
              <a:rPr lang="zh-CN" altLang="en-US" sz="2000" dirty="0">
                <a:solidFill>
                  <a:sysClr val="windowText" lastClr="000000"/>
                </a:solidFill>
                <a:latin typeface="微软雅黑"/>
                <a:ea typeface="微软雅黑"/>
                <a:cs typeface="微软雅黑"/>
              </a:rPr>
              <a:t>农民问题，是与农民利益直接相关的问题，同样可以归纳为两个方面：农民的经济收入和各种社会权利。</a:t>
            </a:r>
            <a:endParaRPr lang="en-US" altLang="zh-CN" sz="20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a:defRPr/>
            </a:pPr>
            <a:r>
              <a:rPr lang="zh-CN" altLang="en-US" sz="2000" dirty="0">
                <a:solidFill>
                  <a:srgbClr val="0070C0"/>
                </a:solidFill>
                <a:latin typeface="微软雅黑"/>
                <a:ea typeface="微软雅黑"/>
                <a:cs typeface="微软雅黑"/>
              </a:rPr>
              <a:t>关键是要提高农民的收入</a:t>
            </a: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10113841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91403" y="1264693"/>
            <a:ext cx="7361193" cy="5078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一、政府介入“三农”领域的理论依据</a:t>
            </a:r>
          </a:p>
          <a:p>
            <a:pPr>
              <a:defRPr/>
            </a:pP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Microsoft YaHei" panose="020B0503020204020204" pitchFamily="34" charset="-122"/>
                <a:ea typeface="Microsoft YaHei" panose="020B0503020204020204" pitchFamily="34" charset="-122"/>
              </a:rPr>
              <a:t>农产品的供给弹性与需求弹性具有不对称性，农业比较利益较低</a:t>
            </a:r>
          </a:p>
          <a:p>
            <a:pPr>
              <a:defRPr/>
            </a:pPr>
            <a:r>
              <a:rPr lang="zh-CN" altLang="en-US" sz="2200" dirty="0">
                <a:solidFill>
                  <a:sysClr val="windowText" lastClr="000000"/>
                </a:solidFill>
                <a:latin typeface="Microsoft YaHei" panose="020B0503020204020204" pitchFamily="34" charset="-122"/>
                <a:ea typeface="Microsoft YaHei" panose="020B0503020204020204" pitchFamily="34" charset="-122"/>
              </a:rPr>
              <a:t>在农业生产和农村地区，存在大量的公共产品和外部效益明显的混合物品</a:t>
            </a:r>
          </a:p>
          <a:p>
            <a:pPr>
              <a:defRPr/>
            </a:pPr>
            <a:r>
              <a:rPr lang="zh-CN" altLang="en-US" sz="2200" dirty="0">
                <a:solidFill>
                  <a:sysClr val="windowText" lastClr="000000"/>
                </a:solidFill>
                <a:latin typeface="Microsoft YaHei" panose="020B0503020204020204" pitchFamily="34" charset="-122"/>
                <a:ea typeface="Microsoft YaHei" panose="020B0503020204020204" pitchFamily="34" charset="-122"/>
              </a:rPr>
              <a:t>城乡居民所拥有的资源禀赋存在较大差异</a:t>
            </a: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1421815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91403" y="831273"/>
            <a:ext cx="7361193" cy="55122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二、如何解决“三农”问题？</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提高农民人均收入是核心</a:t>
            </a:r>
            <a:endParaRPr lang="en-US" altLang="zh-CN" sz="2000" dirty="0">
              <a:solidFill>
                <a:sysClr val="windowText" lastClr="000000"/>
              </a:solidFill>
              <a:latin typeface="微软雅黑"/>
              <a:ea typeface="微软雅黑"/>
              <a:cs typeface="微软雅黑"/>
            </a:endParaRPr>
          </a:p>
          <a:p>
            <a:pPr>
              <a:defRPr/>
            </a:pP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做大分子；做小分母</a:t>
            </a:r>
            <a:endParaRPr lang="en-US" altLang="zh-CN" sz="2000" dirty="0">
              <a:solidFill>
                <a:sysClr val="windowText" lastClr="000000"/>
              </a:solidFill>
              <a:latin typeface="微软雅黑"/>
              <a:ea typeface="微软雅黑"/>
              <a:cs typeface="微软雅黑"/>
            </a:endParaRPr>
          </a:p>
          <a:p>
            <a:pPr>
              <a:defRPr/>
            </a:pPr>
            <a:r>
              <a:rPr lang="en-US" altLang="zh-CN" sz="2000" dirty="0">
                <a:solidFill>
                  <a:sysClr val="windowText" lastClr="000000"/>
                </a:solidFill>
                <a:latin typeface="微软雅黑"/>
                <a:ea typeface="微软雅黑"/>
                <a:cs typeface="微软雅黑"/>
              </a:rPr>
              <a:t>1. </a:t>
            </a:r>
            <a:r>
              <a:rPr lang="zh-CN" altLang="en-US" sz="2000" dirty="0">
                <a:solidFill>
                  <a:srgbClr val="0070C0"/>
                </a:solidFill>
                <a:latin typeface="微软雅黑"/>
                <a:ea typeface="微软雅黑"/>
                <a:cs typeface="微软雅黑"/>
              </a:rPr>
              <a:t>农业产业化</a:t>
            </a:r>
            <a:r>
              <a:rPr lang="zh-CN" altLang="en-US" sz="2000" dirty="0">
                <a:solidFill>
                  <a:sysClr val="windowText" lastClr="000000"/>
                </a:solidFill>
                <a:latin typeface="微软雅黑"/>
                <a:ea typeface="微软雅黑"/>
                <a:cs typeface="微软雅黑"/>
              </a:rPr>
              <a:t>：规模化、专业化、商品化</a:t>
            </a:r>
            <a:endParaRPr lang="en-US" altLang="zh-CN" sz="2000" dirty="0">
              <a:solidFill>
                <a:sysClr val="windowText" lastClr="000000"/>
              </a:solidFill>
              <a:latin typeface="微软雅黑"/>
              <a:ea typeface="微软雅黑"/>
              <a:cs typeface="微软雅黑"/>
            </a:endParaRPr>
          </a:p>
          <a:p>
            <a:pPr>
              <a:defRPr/>
            </a:pP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生产要素的市场化：土地、资本、劳动力</a:t>
            </a:r>
            <a:endParaRPr lang="en-US" altLang="zh-CN" sz="2000" dirty="0">
              <a:solidFill>
                <a:sysClr val="windowText" lastClr="000000"/>
              </a:solidFill>
              <a:latin typeface="微软雅黑"/>
              <a:ea typeface="微软雅黑"/>
              <a:cs typeface="微软雅黑"/>
            </a:endParaRPr>
          </a:p>
          <a:p>
            <a:pPr>
              <a:defRPr/>
            </a:pP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生产组织的产业化：公司＋农户、合作社</a:t>
            </a:r>
            <a:endParaRPr lang="en-US" altLang="zh-CN" sz="2000" dirty="0">
              <a:solidFill>
                <a:sysClr val="windowText" lastClr="000000"/>
              </a:solidFill>
              <a:latin typeface="微软雅黑"/>
              <a:ea typeface="微软雅黑"/>
              <a:cs typeface="微软雅黑"/>
            </a:endParaRPr>
          </a:p>
          <a:p>
            <a:pPr>
              <a:defRPr/>
            </a:pP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农产品的市场化：降低农产品交易成本</a:t>
            </a:r>
            <a:endParaRPr lang="en-US" altLang="zh-CN" sz="2000" dirty="0">
              <a:solidFill>
                <a:sysClr val="windowText" lastClr="000000"/>
              </a:solidFill>
              <a:latin typeface="微软雅黑"/>
              <a:ea typeface="微软雅黑"/>
              <a:cs typeface="微软雅黑"/>
            </a:endParaRPr>
          </a:p>
          <a:p>
            <a:pPr>
              <a:defRPr/>
            </a:pP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农业服务的专业化：农资、农技、农机、水利</a:t>
            </a:r>
            <a:endParaRPr lang="en-US" altLang="zh-CN" sz="2000" dirty="0">
              <a:solidFill>
                <a:sysClr val="windowText" lastClr="000000"/>
              </a:solidFill>
              <a:latin typeface="微软雅黑"/>
              <a:ea typeface="微软雅黑"/>
              <a:cs typeface="微软雅黑"/>
            </a:endParaRPr>
          </a:p>
          <a:p>
            <a:pPr>
              <a:defRPr/>
            </a:pPr>
            <a:r>
              <a:rPr lang="en-US" altLang="zh-CN" sz="2000" dirty="0">
                <a:solidFill>
                  <a:sysClr val="windowText" lastClr="000000"/>
                </a:solidFill>
                <a:latin typeface="微软雅黑"/>
                <a:ea typeface="微软雅黑"/>
                <a:cs typeface="微软雅黑"/>
              </a:rPr>
              <a:t>2. </a:t>
            </a:r>
            <a:r>
              <a:rPr lang="zh-CN" altLang="en-US" sz="2000" dirty="0">
                <a:solidFill>
                  <a:srgbClr val="0070C0"/>
                </a:solidFill>
                <a:latin typeface="微软雅黑"/>
                <a:ea typeface="微软雅黑"/>
                <a:cs typeface="微软雅黑"/>
              </a:rPr>
              <a:t>城市化</a:t>
            </a:r>
            <a:r>
              <a:rPr lang="zh-CN" altLang="en-US" sz="2000" dirty="0">
                <a:solidFill>
                  <a:sysClr val="windowText" lastClr="000000"/>
                </a:solidFill>
                <a:latin typeface="微软雅黑"/>
                <a:ea typeface="微软雅黑"/>
                <a:cs typeface="微软雅黑"/>
              </a:rPr>
              <a:t>：城市承载力</a:t>
            </a:r>
            <a:endParaRPr lang="en-US" altLang="zh-CN" sz="2000" dirty="0">
              <a:solidFill>
                <a:sysClr val="windowText" lastClr="000000"/>
              </a:solidFill>
              <a:latin typeface="微软雅黑"/>
              <a:ea typeface="微软雅黑"/>
              <a:cs typeface="微软雅黑"/>
            </a:endParaRPr>
          </a:p>
          <a:p>
            <a:pPr>
              <a:defRPr/>
            </a:pP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就业承载力：二、三产业发展</a:t>
            </a:r>
            <a:endParaRPr lang="en-US" altLang="zh-CN" sz="2000" dirty="0">
              <a:solidFill>
                <a:sysClr val="windowText" lastClr="000000"/>
              </a:solidFill>
              <a:latin typeface="微软雅黑"/>
              <a:ea typeface="微软雅黑"/>
              <a:cs typeface="微软雅黑"/>
            </a:endParaRPr>
          </a:p>
          <a:p>
            <a:pPr>
              <a:defRPr/>
            </a:pP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基础设施承载力：基础设施投资来源和渠道</a:t>
            </a:r>
            <a:endParaRPr lang="en-US" altLang="zh-CN" sz="2000" dirty="0">
              <a:solidFill>
                <a:sysClr val="windowText" lastClr="000000"/>
              </a:solidFill>
              <a:latin typeface="微软雅黑"/>
              <a:ea typeface="微软雅黑"/>
              <a:cs typeface="微软雅黑"/>
            </a:endParaRPr>
          </a:p>
          <a:p>
            <a:pPr>
              <a:defRPr/>
            </a:pPr>
            <a:r>
              <a:rPr lang="en-US" altLang="zh-CN" sz="2000" dirty="0">
                <a:solidFill>
                  <a:sysClr val="windowText" lastClr="000000"/>
                </a:solidFill>
                <a:latin typeface="微软雅黑"/>
                <a:ea typeface="微软雅黑"/>
                <a:cs typeface="微软雅黑"/>
              </a:rPr>
              <a:t> </a:t>
            </a:r>
            <a:r>
              <a:rPr lang="zh-CN" altLang="zh-CN"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公共服务承载力：公共服务社会化和均等化</a:t>
            </a: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315709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91403" y="1104405"/>
            <a:ext cx="7361193" cy="5239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三、中国财政“三农”支出的状况分析</a:t>
            </a:r>
            <a:endParaRPr lang="en-US" altLang="zh-CN" sz="22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党的十九大报告再次将“三农”问题列为关系国计民生的根本性问题和全党工作的重中之重，并首次提出了“</a:t>
            </a:r>
            <a:r>
              <a:rPr lang="zh-CN" altLang="en-US" sz="2200" dirty="0">
                <a:solidFill>
                  <a:srgbClr val="0070C0"/>
                </a:solidFill>
                <a:latin typeface="微软雅黑"/>
                <a:ea typeface="微软雅黑"/>
                <a:cs typeface="微软雅黑"/>
              </a:rPr>
              <a:t>乡村振兴战略</a:t>
            </a:r>
            <a:r>
              <a:rPr lang="zh-CN" altLang="en-US" sz="2200" dirty="0">
                <a:solidFill>
                  <a:sysClr val="windowText" lastClr="000000"/>
                </a:solidFill>
                <a:latin typeface="微软雅黑"/>
                <a:ea typeface="微软雅黑"/>
                <a:cs typeface="微软雅黑"/>
              </a:rPr>
              <a:t>”，包括坚持农业农村优先发展，巩固和完善农村基本经营制度，保持土地承包关系稳定并长久不变，深化农村集体产权制度改革，确保国家粮食安全，构建现代农业产业体系、生产体系、经营体系等各个方面和层次的部署。</a:t>
            </a: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901201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5.1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公共投资支出概述</a:t>
            </a:r>
          </a:p>
        </p:txBody>
      </p:sp>
      <p:sp>
        <p:nvSpPr>
          <p:cNvPr id="18" name="内容占位符 2"/>
          <p:cNvSpPr txBox="1">
            <a:spLocks/>
          </p:cNvSpPr>
          <p:nvPr/>
        </p:nvSpPr>
        <p:spPr>
          <a:xfrm>
            <a:off x="838200" y="1405467"/>
            <a:ext cx="7272867" cy="518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（一）公共（政府）投资的含义</a:t>
            </a:r>
            <a:endParaRPr lang="en-US" altLang="zh-CN"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首先，投资的</a:t>
            </a:r>
            <a:r>
              <a:rPr lang="zh-CN" altLang="en-US" sz="2200" dirty="0">
                <a:solidFill>
                  <a:srgbClr val="0070C0"/>
                </a:solidFill>
                <a:latin typeface="微软雅黑"/>
                <a:ea typeface="微软雅黑"/>
                <a:cs typeface="微软雅黑"/>
              </a:rPr>
              <a:t>主体</a:t>
            </a:r>
            <a:r>
              <a:rPr lang="zh-CN" altLang="en-US" sz="2200" dirty="0">
                <a:solidFill>
                  <a:sysClr val="windowText" lastClr="000000"/>
                </a:solidFill>
                <a:latin typeface="微软雅黑"/>
                <a:ea typeface="微软雅黑"/>
                <a:cs typeface="微软雅黑"/>
              </a:rPr>
              <a:t>是国家或政府，包括中央政府和地方政府。</a:t>
            </a:r>
          </a:p>
          <a:p>
            <a:pPr>
              <a:defRPr/>
            </a:pPr>
            <a:r>
              <a:rPr lang="zh-CN" altLang="en-US" sz="2200" dirty="0">
                <a:solidFill>
                  <a:sysClr val="windowText" lastClr="000000"/>
                </a:solidFill>
                <a:latin typeface="微软雅黑"/>
                <a:ea typeface="微软雅黑"/>
                <a:cs typeface="微软雅黑"/>
              </a:rPr>
              <a:t>其次，投资的</a:t>
            </a:r>
            <a:r>
              <a:rPr lang="zh-CN" altLang="en-US" sz="2200" dirty="0">
                <a:solidFill>
                  <a:srgbClr val="0070C0"/>
                </a:solidFill>
                <a:latin typeface="微软雅黑"/>
                <a:ea typeface="微软雅黑"/>
                <a:cs typeface="微软雅黑"/>
              </a:rPr>
              <a:t>目标</a:t>
            </a:r>
            <a:r>
              <a:rPr lang="zh-CN" altLang="en-US" sz="2200" dirty="0">
                <a:solidFill>
                  <a:sysClr val="windowText" lastClr="000000"/>
                </a:solidFill>
                <a:latin typeface="微软雅黑"/>
                <a:ea typeface="微软雅黑"/>
                <a:cs typeface="微软雅黑"/>
              </a:rPr>
              <a:t>主要是获得社会效益和宏观经济效益。</a:t>
            </a:r>
          </a:p>
          <a:p>
            <a:pPr>
              <a:defRPr/>
            </a:pPr>
            <a:r>
              <a:rPr lang="zh-CN" altLang="en-US" sz="2200" dirty="0">
                <a:solidFill>
                  <a:sysClr val="windowText" lastClr="000000"/>
                </a:solidFill>
                <a:latin typeface="微软雅黑"/>
                <a:ea typeface="微软雅黑"/>
                <a:cs typeface="微软雅黑"/>
              </a:rPr>
              <a:t>再次，投资的</a:t>
            </a:r>
            <a:r>
              <a:rPr lang="zh-CN" altLang="en-US" sz="2200" dirty="0">
                <a:solidFill>
                  <a:srgbClr val="0070C0"/>
                </a:solidFill>
                <a:latin typeface="微软雅黑"/>
                <a:ea typeface="微软雅黑"/>
                <a:cs typeface="微软雅黑"/>
              </a:rPr>
              <a:t>资金来源</a:t>
            </a:r>
            <a:r>
              <a:rPr lang="zh-CN" altLang="en-US" sz="2200" dirty="0">
                <a:solidFill>
                  <a:sysClr val="windowText" lastClr="000000"/>
                </a:solidFill>
                <a:latin typeface="微软雅黑"/>
                <a:ea typeface="微软雅黑"/>
                <a:cs typeface="微软雅黑"/>
              </a:rPr>
              <a:t>是财政资金。</a:t>
            </a:r>
          </a:p>
          <a:p>
            <a:pPr>
              <a:defRPr/>
            </a:pPr>
            <a:r>
              <a:rPr lang="zh-CN" altLang="en-US" sz="2200" dirty="0">
                <a:solidFill>
                  <a:sysClr val="windowText" lastClr="000000"/>
                </a:solidFill>
                <a:latin typeface="微软雅黑"/>
                <a:ea typeface="微软雅黑"/>
                <a:cs typeface="微软雅黑"/>
              </a:rPr>
              <a:t>最后，投资的</a:t>
            </a:r>
            <a:r>
              <a:rPr lang="zh-CN" altLang="en-US" sz="2200" dirty="0">
                <a:solidFill>
                  <a:srgbClr val="0070C0"/>
                </a:solidFill>
                <a:latin typeface="微软雅黑"/>
                <a:ea typeface="微软雅黑"/>
                <a:cs typeface="微软雅黑"/>
              </a:rPr>
              <a:t>结果</a:t>
            </a:r>
            <a:r>
              <a:rPr lang="zh-CN" altLang="en-US" sz="2200" dirty="0">
                <a:solidFill>
                  <a:sysClr val="windowText" lastClr="000000"/>
                </a:solidFill>
                <a:latin typeface="微软雅黑"/>
                <a:ea typeface="微软雅黑"/>
                <a:cs typeface="微软雅黑"/>
              </a:rPr>
              <a:t>是形成公共部门的资产。</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公共投资是指政府为购置满足公共需求所必需的资产而花费的财政支出。</a:t>
            </a:r>
          </a:p>
          <a:p>
            <a:pPr>
              <a:defRPr/>
            </a:pPr>
            <a:endParaRPr lang="zh-CN" altLang="en-US" sz="22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3081863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935566" y="1068582"/>
            <a:ext cx="7272867" cy="518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（二）公共投资与私人投资</a:t>
            </a:r>
            <a:endParaRPr lang="en-US" altLang="zh-CN"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根据投资主体的不同，社会投资可以分为公共投资和私人投资</a:t>
            </a:r>
            <a:r>
              <a:rPr lang="zh-CN"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政府投资和非政府投资）。</a:t>
            </a:r>
          </a:p>
          <a:p>
            <a:pPr>
              <a:defRPr/>
            </a:pPr>
            <a:r>
              <a:rPr lang="zh-CN" altLang="en-US" sz="2200" dirty="0">
                <a:solidFill>
                  <a:sysClr val="windowText" lastClr="000000"/>
                </a:solidFill>
                <a:latin typeface="微软雅黑"/>
                <a:ea typeface="微软雅黑"/>
                <a:cs typeface="微软雅黑"/>
              </a:rPr>
              <a:t>二者的区别表现在：</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投资主体不同</a:t>
            </a:r>
            <a:endParaRPr lang="en-US" altLang="zh-CN" sz="22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投资目的不同（</a:t>
            </a:r>
            <a:r>
              <a:rPr lang="zh-CN" altLang="en-US" sz="2200" dirty="0">
                <a:solidFill>
                  <a:srgbClr val="0070C0"/>
                </a:solidFill>
                <a:latin typeface="微软雅黑"/>
                <a:ea typeface="微软雅黑"/>
                <a:cs typeface="微软雅黑"/>
              </a:rPr>
              <a:t>社会效益</a:t>
            </a:r>
            <a:r>
              <a:rPr lang="en-US" altLang="zh-CN" sz="2200" dirty="0">
                <a:solidFill>
                  <a:srgbClr val="0070C0"/>
                </a:solidFill>
                <a:latin typeface="微软雅黑"/>
                <a:ea typeface="微软雅黑"/>
                <a:cs typeface="微软雅黑"/>
              </a:rPr>
              <a:t> vs. </a:t>
            </a:r>
            <a:r>
              <a:rPr lang="zh-CN" altLang="en-US" sz="2200" dirty="0">
                <a:solidFill>
                  <a:srgbClr val="0070C0"/>
                </a:solidFill>
                <a:latin typeface="微软雅黑"/>
                <a:ea typeface="微软雅黑"/>
                <a:cs typeface="微软雅黑"/>
              </a:rPr>
              <a:t>经济效益</a:t>
            </a:r>
            <a:r>
              <a:rPr lang="zh-CN" altLang="en-US" sz="2200" dirty="0">
                <a:solidFill>
                  <a:sysClr val="windowText" lastClr="000000"/>
                </a:solidFill>
                <a:latin typeface="微软雅黑"/>
                <a:ea typeface="微软雅黑"/>
                <a:cs typeface="微软雅黑"/>
              </a:rPr>
              <a:t>）</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投资客体不同</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zh-CN" altLang="en-US" sz="2200" dirty="0">
                <a:solidFill>
                  <a:srgbClr val="0070C0"/>
                </a:solidFill>
                <a:latin typeface="微软雅黑"/>
                <a:ea typeface="微软雅黑"/>
                <a:cs typeface="微软雅黑"/>
              </a:rPr>
              <a:t>大型／长期项目</a:t>
            </a:r>
            <a:r>
              <a:rPr lang="en-US" altLang="zh-CN" sz="2200" dirty="0">
                <a:solidFill>
                  <a:srgbClr val="0070C0"/>
                </a:solidFill>
                <a:latin typeface="微软雅黑"/>
                <a:ea typeface="微软雅黑"/>
                <a:cs typeface="微软雅黑"/>
              </a:rPr>
              <a:t> vs. </a:t>
            </a:r>
            <a:r>
              <a:rPr lang="zh-CN" altLang="en-US" sz="2200" dirty="0">
                <a:solidFill>
                  <a:srgbClr val="0070C0"/>
                </a:solidFill>
                <a:latin typeface="微软雅黑"/>
                <a:ea typeface="微软雅黑"/>
                <a:cs typeface="微软雅黑"/>
              </a:rPr>
              <a:t>短期项目</a:t>
            </a:r>
            <a:r>
              <a:rPr lang="zh-CN" altLang="en-US" sz="2200" dirty="0">
                <a:solidFill>
                  <a:sysClr val="windowText" lastClr="000000"/>
                </a:solidFill>
                <a:latin typeface="微软雅黑"/>
                <a:ea typeface="微软雅黑"/>
                <a:cs typeface="微软雅黑"/>
              </a:rPr>
              <a:t>）</a:t>
            </a:r>
          </a:p>
          <a:p>
            <a:pPr>
              <a:defRPr/>
            </a:pPr>
            <a:r>
              <a:rPr lang="zh-CN" altLang="en-US" sz="2200" dirty="0">
                <a:solidFill>
                  <a:sysClr val="windowText" lastClr="000000"/>
                </a:solidFill>
                <a:latin typeface="微软雅黑"/>
                <a:ea typeface="微软雅黑"/>
                <a:cs typeface="微软雅黑"/>
              </a:rPr>
              <a:t>二者的联系表现在：互补、互替和互动 </a:t>
            </a:r>
          </a:p>
          <a:p>
            <a:pPr>
              <a:defRPr/>
            </a:pPr>
            <a:endParaRPr lang="zh-CN" altLang="en-US" sz="24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4150557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405467"/>
            <a:ext cx="7272867" cy="518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公共投资与私人投资：互替</a:t>
            </a:r>
            <a:endParaRPr lang="en-US" altLang="zh-CN"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公共投资对对经济发展的消极作用</a:t>
            </a:r>
          </a:p>
          <a:p>
            <a:pPr>
              <a:defRPr/>
            </a:pPr>
            <a:r>
              <a:rPr lang="zh-CN" altLang="en-US" sz="2200" dirty="0">
                <a:solidFill>
                  <a:sysClr val="windowText" lastClr="000000"/>
                </a:solidFill>
                <a:latin typeface="微软雅黑"/>
                <a:ea typeface="微软雅黑"/>
                <a:cs typeface="微软雅黑"/>
              </a:rPr>
              <a:t>财政投资支出增加会排挤私人部门支出，并与私人部门争夺有限的社会资源；公共投资也许被私人部门不用于生产能力的扩张上，比如更好的道路可能排挤卡车和其它交通设备的投资，而私人产出水平保持不变。因此，财政投资支出增加会阻碍经济增长。</a:t>
            </a: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3510609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405467"/>
            <a:ext cx="7272867" cy="518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公共投资与私人投资：互补</a:t>
            </a:r>
            <a:endParaRPr lang="en-US" altLang="zh-CN"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公共投资对对经济发展的积极作用</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财政投资支出是生产性支出，同时又为私人部门的经济活动提供必要的外部条件；公共资本一般是私人资本的互补品，因此，投资是经济增长或经济发展的动力，是经济增长的主要因素。马克思的论述和凯恩斯的理论从不同角度论证了这一论断。</a:t>
            </a: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191847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26477" y="835080"/>
            <a:ext cx="7272867" cy="518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endParaRPr lang="en-US" altLang="zh-CN" sz="24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公共投资</a:t>
            </a:r>
            <a:r>
              <a:rPr lang="zh-CN"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政府购买）对经济增长有乘数作用</a:t>
            </a:r>
            <a:r>
              <a:rPr lang="en-US" altLang="zh-CN" sz="2200" dirty="0">
                <a:solidFill>
                  <a:sysClr val="windowText" lastClr="000000"/>
                </a:solidFill>
                <a:latin typeface="微软雅黑"/>
                <a:ea typeface="微软雅黑"/>
                <a:cs typeface="微软雅黑"/>
              </a:rPr>
              <a:t>:</a:t>
            </a:r>
          </a:p>
          <a:p>
            <a:pPr>
              <a:defRPr/>
            </a:pPr>
            <a:r>
              <a:rPr lang="zh-CN" altLang="en-US" sz="2200" dirty="0">
                <a:solidFill>
                  <a:srgbClr val="0070C0"/>
                </a:solidFill>
                <a:latin typeface="微软雅黑"/>
                <a:ea typeface="微软雅黑"/>
                <a:cs typeface="微软雅黑"/>
              </a:rPr>
              <a:t>投资乘数：</a:t>
            </a:r>
            <a:r>
              <a:rPr lang="zh-CN" altLang="en-US" sz="2200" dirty="0">
                <a:solidFill>
                  <a:sysClr val="windowText" lastClr="000000"/>
                </a:solidFill>
                <a:latin typeface="微软雅黑"/>
                <a:ea typeface="微软雅黑"/>
                <a:cs typeface="微软雅黑"/>
              </a:rPr>
              <a:t>是指国民收入的变动量与引起该变动的投资量之比</a:t>
            </a:r>
            <a:endParaRPr lang="en-US" altLang="zh-CN" sz="2200" dirty="0">
              <a:solidFill>
                <a:sysClr val="windowText" lastClr="000000"/>
              </a:solidFill>
              <a:latin typeface="微软雅黑"/>
              <a:ea typeface="微软雅黑"/>
              <a:cs typeface="微软雅黑"/>
            </a:endParaRPr>
          </a:p>
          <a:p>
            <a:pPr>
              <a:defRPr/>
            </a:pPr>
            <a:r>
              <a:rPr lang="zh-TW" altLang="en-US" sz="2200" dirty="0">
                <a:solidFill>
                  <a:sysClr val="windowText" lastClr="000000"/>
                </a:solidFill>
                <a:latin typeface="微软雅黑"/>
                <a:ea typeface="微软雅黑"/>
                <a:cs typeface="微软雅黑"/>
              </a:rPr>
              <a:t>根据</a:t>
            </a:r>
            <a:r>
              <a:rPr lang="en-US" altLang="zh-TW" sz="2200" dirty="0">
                <a:solidFill>
                  <a:sysClr val="windowText" lastClr="000000"/>
                </a:solidFill>
                <a:latin typeface="微软雅黑"/>
                <a:ea typeface="微软雅黑"/>
                <a:cs typeface="微软雅黑"/>
              </a:rPr>
              <a:t>Y=</a:t>
            </a:r>
            <a:r>
              <a:rPr lang="en-US" altLang="zh-TW" sz="2200" dirty="0">
                <a:solidFill>
                  <a:srgbClr val="000090"/>
                </a:solidFill>
                <a:latin typeface="微软雅黑"/>
                <a:ea typeface="微软雅黑"/>
                <a:cs typeface="微软雅黑"/>
              </a:rPr>
              <a:t>C</a:t>
            </a:r>
            <a:r>
              <a:rPr lang="en-US" altLang="zh-TW" sz="2200" dirty="0">
                <a:solidFill>
                  <a:sysClr val="windowText" lastClr="000000"/>
                </a:solidFill>
                <a:latin typeface="微软雅黑"/>
                <a:ea typeface="微软雅黑"/>
                <a:cs typeface="微软雅黑"/>
              </a:rPr>
              <a:t>+I+G, </a:t>
            </a:r>
            <a:r>
              <a:rPr lang="en-US" altLang="zh-CN" sz="2200" dirty="0">
                <a:solidFill>
                  <a:sysClr val="windowText" lastClr="000000"/>
                </a:solidFill>
                <a:latin typeface="微软雅黑"/>
                <a:ea typeface="微软雅黑"/>
                <a:cs typeface="微软雅黑"/>
              </a:rPr>
              <a:t>△Y=△</a:t>
            </a:r>
            <a:r>
              <a:rPr lang="en-US" altLang="zh-TW" sz="2200" dirty="0">
                <a:solidFill>
                  <a:srgbClr val="000090"/>
                </a:solidFill>
                <a:latin typeface="微软雅黑"/>
                <a:ea typeface="微软雅黑"/>
                <a:cs typeface="微软雅黑"/>
              </a:rPr>
              <a:t>C</a:t>
            </a:r>
            <a:r>
              <a:rPr lang="en-US" altLang="zh-TW"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a:t>
            </a:r>
            <a:r>
              <a:rPr lang="en-US" altLang="zh-TW" sz="2200" dirty="0">
                <a:solidFill>
                  <a:sysClr val="windowText" lastClr="000000"/>
                </a:solidFill>
                <a:latin typeface="微软雅黑"/>
                <a:ea typeface="微软雅黑"/>
                <a:cs typeface="微软雅黑"/>
              </a:rPr>
              <a:t>I+</a:t>
            </a:r>
            <a:r>
              <a:rPr lang="en-US" altLang="zh-CN" sz="2200" dirty="0">
                <a:solidFill>
                  <a:sysClr val="windowText" lastClr="000000"/>
                </a:solidFill>
                <a:latin typeface="微软雅黑"/>
                <a:ea typeface="微软雅黑"/>
                <a:cs typeface="微软雅黑"/>
              </a:rPr>
              <a:t>△</a:t>
            </a:r>
            <a:r>
              <a:rPr lang="en-US" altLang="zh-TW" sz="2200" dirty="0">
                <a:solidFill>
                  <a:sysClr val="windowText" lastClr="000000"/>
                </a:solidFill>
                <a:latin typeface="微软雅黑"/>
                <a:ea typeface="微软雅黑"/>
                <a:cs typeface="微软雅黑"/>
              </a:rPr>
              <a:t>G=MPC*</a:t>
            </a:r>
            <a:r>
              <a:rPr lang="en-US" altLang="zh-CN" sz="2200" dirty="0">
                <a:solidFill>
                  <a:sysClr val="windowText" lastClr="000000"/>
                </a:solidFill>
                <a:latin typeface="微软雅黑"/>
                <a:ea typeface="微软雅黑"/>
                <a:cs typeface="微软雅黑"/>
              </a:rPr>
              <a:t>△</a:t>
            </a:r>
            <a:r>
              <a:rPr lang="en-US" altLang="zh-TW" sz="2200" dirty="0">
                <a:solidFill>
                  <a:sysClr val="windowText" lastClr="000000"/>
                </a:solidFill>
                <a:latin typeface="微软雅黑"/>
                <a:ea typeface="微软雅黑"/>
                <a:cs typeface="微软雅黑"/>
              </a:rPr>
              <a:t>Y +</a:t>
            </a:r>
            <a:r>
              <a:rPr lang="en-US" altLang="zh-CN" sz="2200" dirty="0">
                <a:solidFill>
                  <a:sysClr val="windowText" lastClr="000000"/>
                </a:solidFill>
                <a:latin typeface="微软雅黑"/>
                <a:ea typeface="微软雅黑"/>
                <a:cs typeface="微软雅黑"/>
              </a:rPr>
              <a:t>△</a:t>
            </a:r>
            <a:r>
              <a:rPr lang="en-US" altLang="zh-TW" sz="2200" dirty="0">
                <a:solidFill>
                  <a:sysClr val="windowText" lastClr="000000"/>
                </a:solidFill>
                <a:latin typeface="微软雅黑"/>
                <a:ea typeface="微软雅黑"/>
                <a:cs typeface="微软雅黑"/>
              </a:rPr>
              <a:t>G</a:t>
            </a:r>
          </a:p>
          <a:p>
            <a:pPr>
              <a:defRPr/>
            </a:pPr>
            <a:r>
              <a:rPr lang="zh-TW" altLang="en-US" sz="2200" dirty="0">
                <a:solidFill>
                  <a:sysClr val="windowText" lastClr="000000"/>
                </a:solidFill>
                <a:latin typeface="微软雅黑"/>
                <a:ea typeface="微软雅黑"/>
                <a:cs typeface="微软雅黑"/>
              </a:rPr>
              <a:t>得</a:t>
            </a:r>
            <a:r>
              <a:rPr lang="en-US" altLang="zh-CN" sz="2200" dirty="0">
                <a:solidFill>
                  <a:sysClr val="windowText" lastClr="000000"/>
                </a:solidFill>
                <a:latin typeface="微软雅黑"/>
                <a:ea typeface="微软雅黑"/>
                <a:cs typeface="微软雅黑"/>
              </a:rPr>
              <a:t>△</a:t>
            </a:r>
            <a:r>
              <a:rPr lang="en-US" altLang="zh-TW" sz="2200" dirty="0">
                <a:solidFill>
                  <a:sysClr val="windowText" lastClr="000000"/>
                </a:solidFill>
                <a:latin typeface="微软雅黑"/>
                <a:ea typeface="微软雅黑"/>
                <a:cs typeface="微软雅黑"/>
              </a:rPr>
              <a:t>Y=(1/1-MPC)*(</a:t>
            </a:r>
            <a:r>
              <a:rPr lang="en-US" altLang="zh-CN" sz="2200" dirty="0">
                <a:solidFill>
                  <a:sysClr val="windowText" lastClr="000000"/>
                </a:solidFill>
                <a:latin typeface="微软雅黑"/>
                <a:ea typeface="微软雅黑"/>
                <a:cs typeface="微软雅黑"/>
              </a:rPr>
              <a:t>△</a:t>
            </a:r>
            <a:r>
              <a:rPr lang="en-US" altLang="zh-TW" sz="2200" dirty="0">
                <a:solidFill>
                  <a:sysClr val="windowText" lastClr="000000"/>
                </a:solidFill>
                <a:latin typeface="微软雅黑"/>
                <a:ea typeface="微软雅黑"/>
                <a:cs typeface="微软雅黑"/>
              </a:rPr>
              <a:t>G)</a:t>
            </a:r>
            <a:r>
              <a:rPr lang="zh-TW" altLang="en-US" sz="2200" dirty="0">
                <a:solidFill>
                  <a:sysClr val="windowText" lastClr="000000"/>
                </a:solidFill>
                <a:latin typeface="微软雅黑"/>
                <a:ea typeface="微软雅黑"/>
                <a:cs typeface="微软雅黑"/>
              </a:rPr>
              <a:t>，即</a:t>
            </a:r>
            <a:r>
              <a:rPr lang="en-US" altLang="zh-TW" sz="2200" dirty="0">
                <a:solidFill>
                  <a:sysClr val="windowText" lastClr="000000"/>
                </a:solidFill>
                <a:latin typeface="微软雅黑"/>
                <a:ea typeface="微软雅黑"/>
                <a:cs typeface="微软雅黑"/>
              </a:rPr>
              <a:t>1/1-MPC</a:t>
            </a:r>
            <a:r>
              <a:rPr lang="zh-TW" altLang="en-US" sz="2200" dirty="0">
                <a:solidFill>
                  <a:sysClr val="windowText" lastClr="000000"/>
                </a:solidFill>
                <a:latin typeface="微软雅黑"/>
                <a:ea typeface="微软雅黑"/>
                <a:cs typeface="微软雅黑"/>
              </a:rPr>
              <a:t>是投资乘数</a:t>
            </a:r>
            <a:endParaRPr lang="en-US" altLang="zh-TW"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投资乘数与边际消费倾向成正比，与边际储蓄倾向成反比</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假如</a:t>
            </a:r>
            <a:r>
              <a:rPr lang="en-US" altLang="zh-CN" sz="2200" dirty="0">
                <a:solidFill>
                  <a:sysClr val="windowText" lastClr="000000"/>
                </a:solidFill>
                <a:latin typeface="微软雅黑"/>
                <a:ea typeface="微软雅黑"/>
                <a:cs typeface="微软雅黑"/>
              </a:rPr>
              <a:t>MPC=0.8</a:t>
            </a:r>
            <a:r>
              <a:rPr lang="zh-CN" altLang="en-US" sz="2200" dirty="0">
                <a:solidFill>
                  <a:sysClr val="windowText" lastClr="000000"/>
                </a:solidFill>
                <a:latin typeface="微软雅黑"/>
                <a:ea typeface="微软雅黑"/>
                <a:cs typeface="微软雅黑"/>
              </a:rPr>
              <a:t>那么</a:t>
            </a:r>
            <a:r>
              <a:rPr lang="en-US" altLang="zh-CN" sz="2200" dirty="0">
                <a:solidFill>
                  <a:sysClr val="windowText" lastClr="000000"/>
                </a:solidFill>
                <a:latin typeface="微软雅黑"/>
                <a:ea typeface="微软雅黑"/>
                <a:cs typeface="微软雅黑"/>
              </a:rPr>
              <a:t>△</a:t>
            </a:r>
            <a:r>
              <a:rPr lang="en-US" altLang="zh-TW" sz="2200" dirty="0">
                <a:solidFill>
                  <a:sysClr val="windowText" lastClr="000000"/>
                </a:solidFill>
                <a:latin typeface="微软雅黑"/>
                <a:ea typeface="微软雅黑"/>
                <a:cs typeface="微软雅黑"/>
              </a:rPr>
              <a:t>Y</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a:t>
            </a:r>
            <a:r>
              <a:rPr lang="en-US" altLang="zh-TW" sz="2200" dirty="0">
                <a:solidFill>
                  <a:sysClr val="windowText" lastClr="000000"/>
                </a:solidFill>
                <a:latin typeface="微软雅黑"/>
                <a:ea typeface="微软雅黑"/>
                <a:cs typeface="微软雅黑"/>
              </a:rPr>
              <a:t>G</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1/</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1-0.8</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5</a:t>
            </a:r>
          </a:p>
          <a:p>
            <a:pPr>
              <a:defRPr/>
            </a:pPr>
            <a:r>
              <a:rPr lang="zh-CN" altLang="en-US" sz="2200" dirty="0">
                <a:solidFill>
                  <a:sysClr val="windowText" lastClr="000000"/>
                </a:solidFill>
                <a:latin typeface="微软雅黑"/>
                <a:ea typeface="微软雅黑"/>
                <a:cs typeface="微软雅黑"/>
              </a:rPr>
              <a:t>即政府投资增加引起收入增加</a:t>
            </a:r>
            <a:r>
              <a:rPr lang="en-US" altLang="zh-CN" sz="2200" dirty="0">
                <a:solidFill>
                  <a:sysClr val="windowText" lastClr="000000"/>
                </a:solidFill>
                <a:latin typeface="微软雅黑"/>
                <a:ea typeface="微软雅黑"/>
                <a:cs typeface="微软雅黑"/>
              </a:rPr>
              <a:t>5</a:t>
            </a:r>
            <a:r>
              <a:rPr lang="zh-CN" altLang="en-US" sz="2200" dirty="0">
                <a:solidFill>
                  <a:sysClr val="windowText" lastClr="000000"/>
                </a:solidFill>
                <a:latin typeface="微软雅黑"/>
                <a:ea typeface="微软雅黑"/>
                <a:cs typeface="微软雅黑"/>
              </a:rPr>
              <a:t>倍！</a:t>
            </a:r>
            <a:endParaRPr lang="en-US" altLang="zh-TW" sz="22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a:defRPr/>
            </a:pPr>
            <a:endParaRPr lang="zh-TW" altLang="en-US"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2876817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4820908" y="1305970"/>
            <a:ext cx="4132477" cy="518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高铁的乘数效应</a:t>
            </a:r>
          </a:p>
          <a:p>
            <a:pPr>
              <a:defRPr/>
            </a:pPr>
            <a:endParaRPr lang="en-US" altLang="zh-CN" sz="24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2009</a:t>
            </a:r>
            <a:r>
              <a:rPr lang="zh-CN" altLang="en-US" sz="2200" dirty="0">
                <a:solidFill>
                  <a:sysClr val="windowText" lastClr="000000"/>
                </a:solidFill>
                <a:latin typeface="微软雅黑"/>
                <a:ea typeface="微软雅黑"/>
                <a:cs typeface="微软雅黑"/>
              </a:rPr>
              <a:t>年，中国铁路完成固定资产投资达</a:t>
            </a:r>
            <a:r>
              <a:rPr lang="en-US" altLang="zh-CN" sz="2200" dirty="0">
                <a:solidFill>
                  <a:sysClr val="windowText" lastClr="000000"/>
                </a:solidFill>
                <a:latin typeface="微软雅黑"/>
                <a:ea typeface="微软雅黑"/>
                <a:cs typeface="微软雅黑"/>
              </a:rPr>
              <a:t>7000</a:t>
            </a:r>
            <a:r>
              <a:rPr lang="zh-CN" altLang="en-US" sz="2200" dirty="0">
                <a:solidFill>
                  <a:sysClr val="windowText" lastClr="000000"/>
                </a:solidFill>
                <a:latin typeface="微软雅黑"/>
                <a:ea typeface="微软雅黑"/>
                <a:cs typeface="微软雅黑"/>
              </a:rPr>
              <a:t>亿元，创历史新高；全年完成基本建设投资</a:t>
            </a:r>
            <a:r>
              <a:rPr lang="en-US" altLang="zh-CN" sz="2200" dirty="0">
                <a:solidFill>
                  <a:sysClr val="windowText" lastClr="000000"/>
                </a:solidFill>
                <a:latin typeface="微软雅黑"/>
                <a:ea typeface="微软雅黑"/>
                <a:cs typeface="微软雅黑"/>
              </a:rPr>
              <a:t>6000</a:t>
            </a:r>
            <a:r>
              <a:rPr lang="zh-CN" altLang="en-US" sz="2200" dirty="0">
                <a:solidFill>
                  <a:sysClr val="windowText" lastClr="000000"/>
                </a:solidFill>
                <a:latin typeface="微软雅黑"/>
                <a:ea typeface="微软雅黑"/>
                <a:cs typeface="微软雅黑"/>
              </a:rPr>
              <a:t>亿元。大规模的铁路建设投资，成为扩内需，保增长的火车头。据测算，铁路建设投资每完成</a:t>
            </a:r>
            <a:r>
              <a:rPr lang="en-US" altLang="zh-CN" sz="2200" dirty="0">
                <a:solidFill>
                  <a:sysClr val="windowText" lastClr="000000"/>
                </a:solidFill>
                <a:latin typeface="微软雅黑"/>
                <a:ea typeface="微软雅黑"/>
                <a:cs typeface="微软雅黑"/>
              </a:rPr>
              <a:t>1</a:t>
            </a:r>
            <a:r>
              <a:rPr lang="zh-CN" altLang="en-US" sz="2200" dirty="0">
                <a:solidFill>
                  <a:sysClr val="windowText" lastClr="000000"/>
                </a:solidFill>
                <a:latin typeface="微软雅黑"/>
                <a:ea typeface="微软雅黑"/>
                <a:cs typeface="微软雅黑"/>
              </a:rPr>
              <a:t>万元，需要水泥两吨，钢材</a:t>
            </a:r>
            <a:r>
              <a:rPr lang="en-US" altLang="zh-CN" sz="2200" dirty="0">
                <a:solidFill>
                  <a:sysClr val="windowText" lastClr="000000"/>
                </a:solidFill>
                <a:latin typeface="微软雅黑"/>
                <a:ea typeface="微软雅黑"/>
                <a:cs typeface="微软雅黑"/>
              </a:rPr>
              <a:t>0.32</a:t>
            </a:r>
            <a:r>
              <a:rPr lang="zh-CN" altLang="en-US" sz="2200" dirty="0">
                <a:solidFill>
                  <a:sysClr val="windowText" lastClr="000000"/>
                </a:solidFill>
                <a:latin typeface="微软雅黑"/>
                <a:ea typeface="微软雅黑"/>
                <a:cs typeface="微软雅黑"/>
              </a:rPr>
              <a:t>吨，人工</a:t>
            </a:r>
            <a:r>
              <a:rPr lang="en-US" altLang="zh-CN" sz="2200" dirty="0">
                <a:solidFill>
                  <a:sysClr val="windowText" lastClr="000000"/>
                </a:solidFill>
                <a:latin typeface="微软雅黑"/>
                <a:ea typeface="微软雅黑"/>
                <a:cs typeface="微软雅黑"/>
              </a:rPr>
              <a:t>25</a:t>
            </a:r>
            <a:r>
              <a:rPr lang="zh-CN" altLang="en-US" sz="2200" dirty="0">
                <a:solidFill>
                  <a:sysClr val="windowText" lastClr="000000"/>
                </a:solidFill>
                <a:latin typeface="微软雅黑"/>
                <a:ea typeface="微软雅黑"/>
                <a:cs typeface="微软雅黑"/>
              </a:rPr>
              <a:t>个工作日。按此比例，</a:t>
            </a:r>
            <a:r>
              <a:rPr lang="en-US" altLang="zh-CN" sz="2200" dirty="0">
                <a:solidFill>
                  <a:sysClr val="windowText" lastClr="000000"/>
                </a:solidFill>
                <a:latin typeface="微软雅黑"/>
                <a:ea typeface="微软雅黑"/>
                <a:cs typeface="微软雅黑"/>
              </a:rPr>
              <a:t>2009</a:t>
            </a:r>
            <a:r>
              <a:rPr lang="zh-CN" altLang="en-US" sz="2200" dirty="0">
                <a:solidFill>
                  <a:sysClr val="windowText" lastClr="000000"/>
                </a:solidFill>
                <a:latin typeface="微软雅黑"/>
                <a:ea typeface="微软雅黑"/>
                <a:cs typeface="微软雅黑"/>
              </a:rPr>
              <a:t>年，全国铁路建设共消耗钢材</a:t>
            </a:r>
            <a:r>
              <a:rPr lang="en-US" altLang="zh-CN" sz="2200" dirty="0">
                <a:solidFill>
                  <a:sysClr val="windowText" lastClr="000000"/>
                </a:solidFill>
                <a:latin typeface="微软雅黑"/>
                <a:ea typeface="微软雅黑"/>
                <a:cs typeface="微软雅黑"/>
              </a:rPr>
              <a:t>2000</a:t>
            </a:r>
            <a:r>
              <a:rPr lang="zh-CN" altLang="en-US" sz="2200" dirty="0">
                <a:solidFill>
                  <a:sysClr val="windowText" lastClr="000000"/>
                </a:solidFill>
                <a:latin typeface="微软雅黑"/>
                <a:ea typeface="微软雅黑"/>
                <a:cs typeface="微软雅黑"/>
              </a:rPr>
              <a:t>万吨，水泥</a:t>
            </a:r>
            <a:r>
              <a:rPr lang="en-US" altLang="zh-CN" sz="2200" dirty="0">
                <a:solidFill>
                  <a:sysClr val="windowText" lastClr="000000"/>
                </a:solidFill>
                <a:latin typeface="微软雅黑"/>
                <a:ea typeface="微软雅黑"/>
                <a:cs typeface="微软雅黑"/>
              </a:rPr>
              <a:t>1.2</a:t>
            </a:r>
            <a:r>
              <a:rPr lang="zh-CN" altLang="en-US" sz="2200" dirty="0">
                <a:solidFill>
                  <a:sysClr val="windowText" lastClr="000000"/>
                </a:solidFill>
                <a:latin typeface="微软雅黑"/>
                <a:ea typeface="微软雅黑"/>
                <a:cs typeface="微软雅黑"/>
              </a:rPr>
              <a:t>亿吨，提供就业岗位</a:t>
            </a:r>
            <a:r>
              <a:rPr lang="en-US" altLang="zh-CN" sz="2200" dirty="0">
                <a:solidFill>
                  <a:sysClr val="windowText" lastClr="000000"/>
                </a:solidFill>
                <a:latin typeface="微软雅黑"/>
                <a:ea typeface="微软雅黑"/>
                <a:cs typeface="微软雅黑"/>
              </a:rPr>
              <a:t>600</a:t>
            </a:r>
            <a:r>
              <a:rPr lang="zh-CN" altLang="en-US" sz="2200" dirty="0">
                <a:solidFill>
                  <a:sysClr val="windowText" lastClr="000000"/>
                </a:solidFill>
                <a:latin typeface="微软雅黑"/>
                <a:ea typeface="微软雅黑"/>
                <a:cs typeface="微软雅黑"/>
              </a:rPr>
              <a:t>万个。</a:t>
            </a:r>
          </a:p>
          <a:p>
            <a:pPr>
              <a:defRPr/>
            </a:pPr>
            <a:endParaRPr lang="zh-TW" altLang="en-US"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p:txBody>
      </p:sp>
      <p:pic>
        <p:nvPicPr>
          <p:cNvPr id="15" name="Picture 5" descr="14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522" y="1810622"/>
            <a:ext cx="4527550" cy="720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74519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7274</TotalTime>
  <Words>2844</Words>
  <Application>Microsoft Macintosh PowerPoint</Application>
  <PresentationFormat>全屏显示(4:3)</PresentationFormat>
  <Paragraphs>400</Paragraphs>
  <Slides>37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37</vt:i4>
      </vt:variant>
    </vt:vector>
  </HeadingPairs>
  <TitlesOfParts>
    <vt:vector size="47" baseType="lpstr">
      <vt:lpstr>阿里巴巴普惠体 R</vt:lpstr>
      <vt:lpstr>宋体</vt:lpstr>
      <vt:lpstr>微软雅黑</vt:lpstr>
      <vt:lpstr>微软雅黑</vt:lpstr>
      <vt:lpstr>微软雅黑 Light</vt:lpstr>
      <vt:lpstr>Adobe 仿宋 Std R</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Yanjun Li</dc:creator>
  <cp:lastModifiedBy>15795</cp:lastModifiedBy>
  <cp:revision>148</cp:revision>
  <dcterms:created xsi:type="dcterms:W3CDTF">2020-01-23T12:56:00Z</dcterms:created>
  <dcterms:modified xsi:type="dcterms:W3CDTF">2021-04-08T01:51:18Z</dcterms:modified>
</cp:coreProperties>
</file>